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3"/>
  </p:normalViewPr>
  <p:slideViewPr>
    <p:cSldViewPr snapToGrid="0">
      <p:cViewPr varScale="1">
        <p:scale>
          <a:sx n="100" d="100"/>
          <a:sy n="100" d="100"/>
        </p:scale>
        <p:origin x="7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20F440-8307-AC78-2439-52C630DEF0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45866FA-893E-AF75-78F2-E1BAE7820A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B9C7F3F-F590-1718-0F8E-83E21BF9A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3844C0-615C-5017-35DC-B62AB7C0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918451-C98B-4E97-8500-C600EBB57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1663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A5ABAB-392A-5F30-7885-933C88E2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F38C61-7E3F-6FD9-4DA9-CCD68E1F9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02DCA3-75B0-1408-6534-250B239AF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3DEE08-4EB6-311E-C38B-04FF378D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B6F664-21A5-AC40-24F7-0C8B50C93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126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FC5D5CF-17D6-E830-96F3-73F207D2F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9499B01-F518-398B-46D7-B3C9195D2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F483CF-0071-446D-E5B4-73B680881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A768B6-B737-C878-DDC3-F6D5280CE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02C004-3144-698D-9545-F8955165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5604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E26886-EEAC-8EE3-732D-3EFABB09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1F3EBF-4DD9-1AF6-7647-5625E8E02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2312487-2873-A7ED-90FE-19CB1213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86AA08-D784-FE96-4BBE-04937246C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A5726A-3793-9D94-877B-DE5E39656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8077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BE90A3-030B-CE5F-E412-E97B4F1C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C3B6E73-9DC7-7276-A119-BC9D4ADEB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E1DFA2-B1F8-F9B9-8EBC-21203F88B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9AEE24-DD2A-3A85-4560-40AD8E3B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7E5B5A-A596-E8FC-7970-09A4A8D08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8296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C524F5-2DE6-F547-9114-4B855D2D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F344D0-770A-3AE6-F7EF-3FE4AC0F0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851681D-6A50-038D-3185-474F23EE9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D97C90B-DBA7-9FCD-9324-5234B6472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E0925CF-FECC-02AA-58F8-83D44022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52207B1-2A4D-9298-F711-BBC015DB2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7820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9F493F-7974-42DE-F634-C090301FD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F251CCD-7296-2A00-8E4C-E171A9BC5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397D3D5-C06D-AAE4-0C5B-E7B0D90D1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ED3B488-DC40-A5D2-D126-1C64018CB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4F11C56-4611-D30E-24BC-E59AAA6B0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6C24D7F-3184-BC43-0367-E87AD4B3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8733893-A3EA-AF4D-F7CE-2B7026426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85CC6BE-4AEF-EDBF-A04B-A9A8154ED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030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E5713D-3148-1F9F-ED79-0593C7F2B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9AF82DD-9185-19CF-CDC4-E22C59D60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175EA4C-F8B6-FCD9-F59E-96E04156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272708-CA90-BD6F-FD3E-71E4EF29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5628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B8CBDA-2954-D523-9ECC-F785BCBD7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93E80E3-1A18-4712-1990-3CFF33ED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E3215BE-7636-39C0-3F8D-ADF4DE64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0351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3FE728-EBA4-15B5-3B3B-730E529E0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0CF140-7ECA-D003-9C1C-75CE009AF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F65CB7B-2DF9-92C1-4D50-890A0ECF3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1A2F6E4-5A36-42F7-16CB-6633B6DAA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1769A1-D5F4-05A3-045A-C155FBFD4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F9C732E-1627-ED37-7BFD-178D6F2A9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399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7DC671-4C02-0FEB-076D-D49D95F16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3AE1338-9E47-70AE-893E-CC747C101A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3ACE2F0-2A63-998C-144C-8811B52E7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E50A0D-875E-D165-63F6-5159683CD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6E43F0F-49FD-958C-138C-4751BD1C4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3B9617-C5AE-E5C0-B20C-6F34A1494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0194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5264914-4A51-F6B9-7D09-DEB71BE40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885255-003F-4908-9FE5-FEA003FB1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C9D50A-1BA9-B6FA-5C43-824FD4E1C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3BAD-F353-D146-931C-BBEFB34D32E7}" type="datetimeFigureOut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6A96E8-6333-3A5E-6A93-F0FCDC93D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A54679-557B-7CCD-A4A8-66850E51C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84E94-9064-4648-9DC4-243ED07224A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5970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ournals.aps.org/prl/abstract/10.1103/PhysRevLett.110.252001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F679CA-1BF5-82AD-C366-B23B6D671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05176"/>
            <a:ext cx="10515600" cy="1325563"/>
          </a:xfrm>
        </p:spPr>
        <p:txBody>
          <a:bodyPr/>
          <a:lstStyle/>
          <a:p>
            <a:r>
              <a:rPr kumimoji="1" lang="en-US" altLang="zh-CN" b="1" dirty="0">
                <a:solidFill>
                  <a:schemeClr val="accent1"/>
                </a:solidFill>
              </a:rPr>
              <a:t>Simply repeat the observation of Zc(3900)</a:t>
            </a:r>
            <a:endParaRPr kumimoji="1" lang="zh-CN" alt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482B0DB-E118-844A-1EAC-2455A82596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3347" y="1138511"/>
                <a:ext cx="3854116" cy="2024480"/>
              </a:xfrm>
            </p:spPr>
            <p:txBody>
              <a:bodyPr>
                <a:normAutofit lnSpcReduction="10000"/>
              </a:bodyPr>
              <a:lstStyle/>
              <a:p>
                <a:r>
                  <a:rPr kumimoji="1" lang="en-US" altLang="zh-CN" dirty="0"/>
                  <a:t>Zc(3900) decay chain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kumimoji="1"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𝑍𝑐</m:t>
                        </m:r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(3900)</m:t>
                        </m:r>
                      </m:e>
                      <m:sup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  <m:sSup>
                      <m:sSupPr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∓</m:t>
                        </m:r>
                      </m:sup>
                    </m:sSup>
                  </m:oMath>
                </a14:m>
                <a:endParaRPr kumimoji="1" lang="en-US" altLang="zh-CN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𝑍𝑐</m:t>
                        </m:r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(3900)</m:t>
                        </m:r>
                      </m:e>
                      <m:sup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  <m:r>
                      <a:rPr kumimoji="1"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kumimoji="1" lang="en-US" altLang="zh-CN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kumimoji="1"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  <m:f>
                      <m:fPr>
                        <m:type m:val="lin"/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den>
                    </m:f>
                  </m:oMath>
                </a14:m>
                <a:endParaRPr kumimoji="1" lang="en-US" altLang="zh-CN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den>
                    </m:f>
                    <m:r>
                      <a:rPr kumimoji="1"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𝑒𝑒</m:t>
                    </m:r>
                  </m:oMath>
                </a14:m>
                <a:endParaRPr kumimoji="1" lang="en-US" altLang="zh-CN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kumimoji="1"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kumimoji="1" lang="en-US" altLang="zh-CN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den>
                    </m:f>
                    <m:r>
                      <a:rPr kumimoji="1"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kumimoji="1" lang="en-US" altLang="zh-CN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𝜇𝜇</m:t>
                    </m:r>
                  </m:oMath>
                </a14:m>
                <a:endParaRPr kumimoji="1" lang="en-US" altLang="zh-CN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482B0DB-E118-844A-1EAC-2455A82596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3347" y="1138511"/>
                <a:ext cx="3854116" cy="2024480"/>
              </a:xfrm>
              <a:blipFill>
                <a:blip r:embed="rId2"/>
                <a:stretch>
                  <a:fillRect l="-2961" t="-6832" b="-422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AA8F17D1-9992-C112-6A9C-B105A702518C}"/>
              </a:ext>
            </a:extLst>
          </p:cNvPr>
          <p:cNvSpPr txBox="1"/>
          <p:nvPr/>
        </p:nvSpPr>
        <p:spPr>
          <a:xfrm>
            <a:off x="649705" y="3513221"/>
            <a:ext cx="4440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4.26GeV Data @BESIII of 2013 (BOSS 7.0.3)</a:t>
            </a:r>
            <a:endParaRPr kumimoji="1" lang="zh-CN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1893148B-5CA4-C827-8E38-62A515486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874206"/>
              </p:ext>
            </p:extLst>
          </p:nvPr>
        </p:nvGraphicFramePr>
        <p:xfrm>
          <a:off x="649705" y="3882553"/>
          <a:ext cx="7136064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379">
                  <a:extLst>
                    <a:ext uri="{9D8B030D-6E8A-4147-A177-3AD203B41FA5}">
                      <a16:colId xmlns:a16="http://schemas.microsoft.com/office/drawing/2014/main" val="4217757666"/>
                    </a:ext>
                  </a:extLst>
                </a:gridCol>
                <a:gridCol w="1780674">
                  <a:extLst>
                    <a:ext uri="{9D8B030D-6E8A-4147-A177-3AD203B41FA5}">
                      <a16:colId xmlns:a16="http://schemas.microsoft.com/office/drawing/2014/main" val="2696685698"/>
                    </a:ext>
                  </a:extLst>
                </a:gridCol>
                <a:gridCol w="2283995">
                  <a:extLst>
                    <a:ext uri="{9D8B030D-6E8A-4147-A177-3AD203B41FA5}">
                      <a16:colId xmlns:a16="http://schemas.microsoft.com/office/drawing/2014/main" val="3164408020"/>
                    </a:ext>
                  </a:extLst>
                </a:gridCol>
                <a:gridCol w="1784016">
                  <a:extLst>
                    <a:ext uri="{9D8B030D-6E8A-4147-A177-3AD203B41FA5}">
                      <a16:colId xmlns:a16="http://schemas.microsoft.com/office/drawing/2014/main" val="3237729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Sample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luminance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center-mass</a:t>
                      </a:r>
                    </a:p>
                    <a:p>
                      <a:pPr algn="ctr"/>
                      <a:r>
                        <a:rPr lang="en-US" altLang="zh-CN" dirty="0"/>
                        <a:t>energy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Run number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434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828.4±0.1±5.5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4257.97±0.04±0.66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29677-30367</a:t>
                      </a:r>
                    </a:p>
                    <a:p>
                      <a:pPr algn="ctr"/>
                      <a:r>
                        <a:rPr lang="en-US" altLang="zh-C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31561-31981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645832"/>
                  </a:ext>
                </a:extLst>
              </a:tr>
            </a:tbl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1742C7A7-5705-594B-C930-38DA92D57AE2}"/>
              </a:ext>
            </a:extLst>
          </p:cNvPr>
          <p:cNvSpPr txBox="1"/>
          <p:nvPr/>
        </p:nvSpPr>
        <p:spPr>
          <a:xfrm>
            <a:off x="649705" y="5153162"/>
            <a:ext cx="62263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dirty="0"/>
              <a:t>4.26GeV Inclusive MC (BOSS 7.0.3) </a:t>
            </a:r>
            <a:endParaRPr lang="zh-CN" altLang="en-US" dirty="0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02B8EBC5-6C16-6678-0049-42CD9CA56DCF}"/>
              </a:ext>
            </a:extLst>
          </p:cNvPr>
          <p:cNvGraphicFramePr>
            <a:graphicFrameLocks noGrp="1"/>
          </p:cNvGraphicFramePr>
          <p:nvPr/>
        </p:nvGraphicFramePr>
        <p:xfrm>
          <a:off x="649705" y="5512943"/>
          <a:ext cx="7136064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379">
                  <a:extLst>
                    <a:ext uri="{9D8B030D-6E8A-4147-A177-3AD203B41FA5}">
                      <a16:colId xmlns:a16="http://schemas.microsoft.com/office/drawing/2014/main" val="1016937295"/>
                    </a:ext>
                  </a:extLst>
                </a:gridCol>
                <a:gridCol w="1780674">
                  <a:extLst>
                    <a:ext uri="{9D8B030D-6E8A-4147-A177-3AD203B41FA5}">
                      <a16:colId xmlns:a16="http://schemas.microsoft.com/office/drawing/2014/main" val="219715926"/>
                    </a:ext>
                  </a:extLst>
                </a:gridCol>
                <a:gridCol w="2283995">
                  <a:extLst>
                    <a:ext uri="{9D8B030D-6E8A-4147-A177-3AD203B41FA5}">
                      <a16:colId xmlns:a16="http://schemas.microsoft.com/office/drawing/2014/main" val="3109405887"/>
                    </a:ext>
                  </a:extLst>
                </a:gridCol>
                <a:gridCol w="1784016">
                  <a:extLst>
                    <a:ext uri="{9D8B030D-6E8A-4147-A177-3AD203B41FA5}">
                      <a16:colId xmlns:a16="http://schemas.microsoft.com/office/drawing/2014/main" val="4002921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Sample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luminance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center-mass</a:t>
                      </a:r>
                    </a:p>
                    <a:p>
                      <a:pPr algn="ctr"/>
                      <a:r>
                        <a:rPr lang="en-US" altLang="zh-CN" dirty="0"/>
                        <a:t>energy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Run number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530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825.7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4256.0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29677-30367 31561-31981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072440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3" name="表格 12">
                <a:extLst>
                  <a:ext uri="{FF2B5EF4-FFF2-40B4-BE49-F238E27FC236}">
                    <a16:creationId xmlns:a16="http://schemas.microsoft.com/office/drawing/2014/main" id="{9481FFFE-4501-5822-CA66-04E2DB746E6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2546994"/>
                  </p:ext>
                </p:extLst>
              </p:nvPr>
            </p:nvGraphicFramePr>
            <p:xfrm>
              <a:off x="7101657" y="1400802"/>
              <a:ext cx="3692192" cy="19320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66541">
                      <a:extLst>
                        <a:ext uri="{9D8B030D-6E8A-4147-A177-3AD203B41FA5}">
                          <a16:colId xmlns:a16="http://schemas.microsoft.com/office/drawing/2014/main" val="1788758935"/>
                        </a:ext>
                      </a:extLst>
                    </a:gridCol>
                    <a:gridCol w="1825651">
                      <a:extLst>
                        <a:ext uri="{9D8B030D-6E8A-4147-A177-3AD203B41FA5}">
                          <a16:colId xmlns:a16="http://schemas.microsoft.com/office/drawing/2014/main" val="2978887723"/>
                        </a:ext>
                      </a:extLst>
                    </a:gridCol>
                  </a:tblGrid>
                  <a:tr h="48300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dirty="0"/>
                            <a:t>Process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dirty="0"/>
                            <a:t>Angular distribution function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20628428"/>
                      </a:ext>
                    </a:extLst>
                  </a:tr>
                  <a:tr h="4830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1" lang="en-US" altLang="zh-CN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kumimoji="1" lang="en-US" altLang="zh-CN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kumimoji="1" lang="en-US" altLang="zh-CN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→</m:t>
                                </m:r>
                                <m:sSup>
                                  <m:sSupPr>
                                    <m:ctrlP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𝑍𝑐</m:t>
                                    </m:r>
                                    <m: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(3900)</m:t>
                                    </m:r>
                                  </m:e>
                                  <m:sup>
                                    <m: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±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kumimoji="1" lang="en-US" altLang="zh-CN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PHSP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519568"/>
                      </a:ext>
                    </a:extLst>
                  </a:tr>
                  <a:tr h="4830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kumimoji="1" lang="en-US" altLang="zh-CN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CN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𝑍𝑐</m:t>
                                  </m:r>
                                  <m:r>
                                    <a:rPr kumimoji="1" lang="en-US" altLang="zh-CN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(3900)</m:t>
                                  </m:r>
                                </m:e>
                                <m:sup>
                                  <m:r>
                                    <a:rPr kumimoji="1" lang="en-US" altLang="zh-CN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</m:sup>
                              </m:sSup>
                              <m:r>
                                <a:rPr kumimoji="1" lang="en-US" altLang="zh-CN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</m:oMath>
                          </a14:m>
                          <a:r>
                            <a:rPr kumimoji="1" lang="en-US" altLang="zh-CN" sz="1200" b="0" dirty="0"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kumimoji="1" lang="en-US" altLang="zh-CN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CN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p>
                                  <m:r>
                                    <a:rPr kumimoji="1" lang="en-US" altLang="zh-CN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±</m:t>
                                  </m:r>
                                </m:sup>
                              </m:sSup>
                              <m:f>
                                <m:fPr>
                                  <m:type m:val="lin"/>
                                  <m:ctrlPr>
                                    <a:rPr kumimoji="1" lang="en-US" altLang="zh-CN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zh-CN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num>
                                <m:den>
                                  <m:r>
                                    <a:rPr kumimoji="1" lang="en-US" altLang="zh-CN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𝜓</m:t>
                                  </m:r>
                                </m:den>
                              </m:f>
                            </m:oMath>
                          </a14:m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PHSP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8078281"/>
                      </a:ext>
                    </a:extLst>
                  </a:tr>
                  <a:tr h="48300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type m:val="lin"/>
                                  <m:ctrlPr>
                                    <a:rPr kumimoji="1"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𝐽</m:t>
                                  </m:r>
                                </m:num>
                                <m:den>
                                  <m:r>
                                    <a:rPr kumimoji="1" lang="en-US" altLang="zh-CN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𝜓</m:t>
                                  </m:r>
                                </m:den>
                              </m:f>
                              <m:r>
                                <a:rPr kumimoji="1"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kumimoji="1" lang="en-US" altLang="zh-CN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𝜇𝜇</m:t>
                              </m:r>
                            </m:oMath>
                          </a14:m>
                          <a:r>
                            <a:rPr lang="en-US" altLang="zh-CN" dirty="0"/>
                            <a:t>,</a:t>
                          </a:r>
                          <a:r>
                            <a:rPr lang="en-US" altLang="zh-CN" dirty="0" err="1"/>
                            <a:t>ee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VLL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9861986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3" name="表格 12">
                <a:extLst>
                  <a:ext uri="{FF2B5EF4-FFF2-40B4-BE49-F238E27FC236}">
                    <a16:creationId xmlns:a16="http://schemas.microsoft.com/office/drawing/2014/main" id="{9481FFFE-4501-5822-CA66-04E2DB746E6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2546994"/>
                  </p:ext>
                </p:extLst>
              </p:nvPr>
            </p:nvGraphicFramePr>
            <p:xfrm>
              <a:off x="7101657" y="1400802"/>
              <a:ext cx="3692192" cy="19320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66541">
                      <a:extLst>
                        <a:ext uri="{9D8B030D-6E8A-4147-A177-3AD203B41FA5}">
                          <a16:colId xmlns:a16="http://schemas.microsoft.com/office/drawing/2014/main" val="1788758935"/>
                        </a:ext>
                      </a:extLst>
                    </a:gridCol>
                    <a:gridCol w="1825651">
                      <a:extLst>
                        <a:ext uri="{9D8B030D-6E8A-4147-A177-3AD203B41FA5}">
                          <a16:colId xmlns:a16="http://schemas.microsoft.com/office/drawing/2014/main" val="2978887723"/>
                        </a:ext>
                      </a:extLst>
                    </a:gridCol>
                  </a:tblGrid>
                  <a:tr h="48300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dirty="0"/>
                            <a:t>Process</a:t>
                          </a:r>
                          <a:endParaRPr lang="zh-CN" alt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200" dirty="0"/>
                            <a:t>Angular distribution function</a:t>
                          </a:r>
                          <a:endParaRPr lang="zh-CN" alt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20628428"/>
                      </a:ext>
                    </a:extLst>
                  </a:tr>
                  <a:tr h="483001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680" t="-100000" r="-10000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PHSP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519568"/>
                      </a:ext>
                    </a:extLst>
                  </a:tr>
                  <a:tr h="483001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680" t="-205263" r="-100000" b="-20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PHSP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8078281"/>
                      </a:ext>
                    </a:extLst>
                  </a:tr>
                  <a:tr h="483001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680" t="-305263" r="-100000" b="-10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VLL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9861986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文本框 13">
            <a:extLst>
              <a:ext uri="{FF2B5EF4-FFF2-40B4-BE49-F238E27FC236}">
                <a16:creationId xmlns:a16="http://schemas.microsoft.com/office/drawing/2014/main" id="{94158347-1577-2037-5B67-A6565425E7D9}"/>
              </a:ext>
            </a:extLst>
          </p:cNvPr>
          <p:cNvSpPr txBox="1"/>
          <p:nvPr/>
        </p:nvSpPr>
        <p:spPr>
          <a:xfrm>
            <a:off x="7101657" y="983675"/>
            <a:ext cx="5090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Signal MC sample information(plan to generate)</a:t>
            </a:r>
            <a:endParaRPr kumimoji="1" lang="zh-CN" altLang="en-US" dirty="0"/>
          </a:p>
        </p:txBody>
      </p:sp>
      <p:sp>
        <p:nvSpPr>
          <p:cNvPr id="15" name="日期占位符 14">
            <a:extLst>
              <a:ext uri="{FF2B5EF4-FFF2-40B4-BE49-F238E27FC236}">
                <a16:creationId xmlns:a16="http://schemas.microsoft.com/office/drawing/2014/main" id="{C0F4CAA2-5717-0465-79C3-4AB0561AA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2C7E-5050-0648-BC0A-1186ABE07D4C}" type="datetime1">
              <a:rPr kumimoji="1" lang="zh-CN" altLang="en-US" smtClean="0"/>
              <a:t>2024/3/1</a:t>
            </a:fld>
            <a:endParaRPr kumimoji="1" lang="zh-CN" altLang="en-US"/>
          </a:p>
        </p:txBody>
      </p:sp>
      <p:sp>
        <p:nvSpPr>
          <p:cNvPr id="17" name="灯片编号占位符 16">
            <a:extLst>
              <a:ext uri="{FF2B5EF4-FFF2-40B4-BE49-F238E27FC236}">
                <a16:creationId xmlns:a16="http://schemas.microsoft.com/office/drawing/2014/main" id="{34FD6D9D-98B5-ECAA-5746-CDD12B6DC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651F8-FEC3-B74E-A265-AC7228324FE7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40643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C724E1-95CC-1E78-5EBF-53D9694AC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6B5D26-39E9-DF32-3AEB-7BAF3989E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>
                <a:solidFill>
                  <a:srgbClr val="3333B2"/>
                </a:solidFill>
                <a:effectLst/>
                <a:latin typeface="CMSS12"/>
              </a:rPr>
              <a:t>Preselection </a:t>
            </a:r>
            <a:endParaRPr kumimoji="1"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E541487-067A-C411-27F9-FF3E631731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20825"/>
                <a:ext cx="10515600" cy="1908175"/>
              </a:xfrm>
            </p:spPr>
            <p:txBody>
              <a:bodyPr/>
              <a:lstStyle/>
              <a:p>
                <a:r>
                  <a:rPr lang="en-US" altLang="zh-CN" sz="1800" dirty="0">
                    <a:effectLst/>
                    <a:latin typeface="CMSS10"/>
                  </a:rPr>
                  <a:t>Four good tracks, zero net charge </a:t>
                </a:r>
                <a:endParaRPr lang="en-US" altLang="zh-CN" dirty="0">
                  <a:effectLst/>
                </a:endParaRPr>
              </a:p>
              <a:p>
                <a:r>
                  <a:rPr lang="en-US" altLang="zh-CN" sz="1800" dirty="0">
                    <a:latin typeface="CMSS10"/>
                  </a:rPr>
                  <a:t>T</a:t>
                </a:r>
                <a:r>
                  <a:rPr lang="en-US" altLang="zh-CN" sz="1800" dirty="0">
                    <a:effectLst/>
                    <a:latin typeface="CMSS10"/>
                  </a:rPr>
                  <a:t>wo opposite-charge tracks with momentum </a:t>
                </a:r>
                <a:r>
                  <a:rPr lang="en-US" altLang="zh-CN" sz="1800" dirty="0">
                    <a:effectLst/>
                    <a:latin typeface="CMMI10"/>
                  </a:rPr>
                  <a:t>&gt; </a:t>
                </a:r>
                <a:r>
                  <a:rPr lang="en-US" altLang="zh-CN" sz="1800" dirty="0">
                    <a:effectLst/>
                    <a:latin typeface="CMSS10"/>
                  </a:rPr>
                  <a:t>1 </a:t>
                </a:r>
                <a:r>
                  <a:rPr lang="en-US" altLang="zh-CN" sz="1800" dirty="0">
                    <a:effectLst/>
                    <a:latin typeface="CMSSI10"/>
                  </a:rPr>
                  <a:t>GeV </a:t>
                </a:r>
                <a:endParaRPr lang="en-US" altLang="zh-CN" dirty="0">
                  <a:effectLst/>
                </a:endParaRPr>
              </a:p>
              <a:p>
                <a:r>
                  <a:rPr lang="en-US" altLang="zh-CN" sz="1800" dirty="0">
                    <a:latin typeface="CMSS10"/>
                  </a:rPr>
                  <a:t>T</a:t>
                </a:r>
                <a:r>
                  <a:rPr lang="en-US" altLang="zh-CN" sz="1800" dirty="0">
                    <a:effectLst/>
                    <a:latin typeface="CMSS10"/>
                  </a:rPr>
                  <a:t>wo opposite-charge tracks with momentum </a:t>
                </a:r>
                <a:r>
                  <a:rPr lang="en-US" altLang="zh-CN" sz="1800" dirty="0">
                    <a:latin typeface="CMMI10"/>
                  </a:rPr>
                  <a:t>&lt;</a:t>
                </a:r>
                <a:r>
                  <a:rPr lang="en-US" altLang="zh-CN" sz="1800" dirty="0">
                    <a:effectLst/>
                    <a:latin typeface="CMMI10"/>
                  </a:rPr>
                  <a:t> </a:t>
                </a:r>
                <a:r>
                  <a:rPr lang="en-US" altLang="zh-CN" sz="1800" dirty="0">
                    <a:effectLst/>
                    <a:latin typeface="CMSS10"/>
                  </a:rPr>
                  <a:t>1 </a:t>
                </a:r>
                <a:r>
                  <a:rPr lang="en-US" altLang="zh-CN" sz="1800" dirty="0">
                    <a:effectLst/>
                    <a:latin typeface="CMSSI10"/>
                  </a:rPr>
                  <a:t>GeV</a:t>
                </a:r>
                <a:endParaRPr lang="en-US" altLang="zh-CN" sz="1800" dirty="0">
                  <a:latin typeface="CMSSI10"/>
                </a:endParaRPr>
              </a:p>
              <a:p>
                <a:r>
                  <a:rPr lang="en-US" altLang="zh-CN" sz="1800" dirty="0">
                    <a:effectLst/>
                    <a:latin typeface="CMSSI10"/>
                  </a:rPr>
                  <a:t>For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kumimoji="1"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den>
                    </m:f>
                    <m:r>
                      <a:rPr kumimoji="1" lang="en-US" altLang="zh-CN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kumimoji="1" lang="en-US" altLang="zh-CN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𝑒𝑒</m:t>
                    </m:r>
                  </m:oMath>
                </a14:m>
                <a:r>
                  <a:rPr kumimoji="1" lang="en-US" altLang="zh-CN" sz="1800" b="0" dirty="0">
                    <a:latin typeface="CMSSI10"/>
                    <a:ea typeface="Cambria Math" panose="02040503050406030204" pitchFamily="18" charset="0"/>
                  </a:rPr>
                  <a:t> </a:t>
                </a:r>
                <a:r>
                  <a:rPr kumimoji="1" lang="en-US" altLang="zh-CN" sz="1800" dirty="0">
                    <a:latin typeface="CMSSI10"/>
                    <a:ea typeface="Cambria Math" panose="02040503050406030204" pitchFamily="18" charset="0"/>
                  </a:rPr>
                  <a:t>,</a:t>
                </a:r>
                <a:r>
                  <a:rPr lang="en-US" altLang="zh-CN" sz="1600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1600" b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𝐸𝑀𝐶</m:t>
                        </m:r>
                      </m:sub>
                    </m:sSub>
                    <m:r>
                      <a:rPr lang="en-US" altLang="zh-CN" sz="1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altLang="zh-CN" sz="1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altLang="zh-CN" sz="1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altLang="zh-CN" sz="1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altLang="zh-CN" sz="16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𝐺𝑒𝑉</m:t>
                    </m:r>
                  </m:oMath>
                </a14:m>
                <a:endParaRPr kumimoji="1" lang="en-US" altLang="zh-CN" sz="1600" dirty="0">
                  <a:solidFill>
                    <a:schemeClr val="accent1"/>
                  </a:solidFill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1800" dirty="0">
                    <a:effectLst/>
                    <a:latin typeface="CMSSI10"/>
                  </a:rPr>
                  <a:t>For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kumimoji="1"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kumimoji="1" lang="en-US" altLang="zh-CN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den>
                    </m:f>
                    <m:r>
                      <a:rPr kumimoji="1" lang="en-US" altLang="zh-CN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r>
                      <a:rPr kumimoji="1" lang="en-US" altLang="zh-CN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𝜇𝜇</m:t>
                    </m:r>
                  </m:oMath>
                </a14:m>
                <a:r>
                  <a:rPr kumimoji="1" lang="en-US" altLang="zh-CN" sz="1800" b="0" dirty="0">
                    <a:latin typeface="CMSSI10"/>
                    <a:ea typeface="Cambria Math" panose="02040503050406030204" pitchFamily="18" charset="0"/>
                  </a:rPr>
                  <a:t> </a:t>
                </a:r>
                <a:r>
                  <a:rPr kumimoji="1" lang="en-US" altLang="zh-CN" sz="1800" dirty="0">
                    <a:latin typeface="CMSSI10"/>
                    <a:ea typeface="Cambria Math" panose="02040503050406030204" pitchFamily="18" charset="0"/>
                  </a:rPr>
                  <a:t>,</a:t>
                </a:r>
                <a:r>
                  <a:rPr lang="en-US" altLang="zh-CN" sz="1600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1600" b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1600" b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𝐸𝑀𝐶</m:t>
                        </m:r>
                      </m:sub>
                    </m:sSub>
                    <m:r>
                      <a:rPr lang="en-US" altLang="zh-CN" sz="1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zh-CN" sz="1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altLang="zh-CN" sz="1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altLang="zh-CN" sz="1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𝟑𝟓</m:t>
                    </m:r>
                    <m:r>
                      <a:rPr lang="en-US" altLang="zh-CN" sz="16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𝐺𝑒𝑉</m:t>
                    </m:r>
                  </m:oMath>
                </a14:m>
                <a:endParaRPr lang="en-US" altLang="zh-CN" sz="1600" b="1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7E541487-067A-C411-27F9-FF3E631731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20825"/>
                <a:ext cx="10515600" cy="1908175"/>
              </a:xfrm>
              <a:blipFill>
                <a:blip r:embed="rId2"/>
                <a:stretch>
                  <a:fillRect l="-483" t="-2632" b="-269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6BDC19CE-757B-CD5E-2A76-23B55702CC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5350596"/>
                  </p:ext>
                </p:extLst>
              </p:nvPr>
            </p:nvGraphicFramePr>
            <p:xfrm>
              <a:off x="838200" y="3723468"/>
              <a:ext cx="9055100" cy="21209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11020">
                      <a:extLst>
                        <a:ext uri="{9D8B030D-6E8A-4147-A177-3AD203B41FA5}">
                          <a16:colId xmlns:a16="http://schemas.microsoft.com/office/drawing/2014/main" val="890016929"/>
                        </a:ext>
                      </a:extLst>
                    </a:gridCol>
                    <a:gridCol w="1811020">
                      <a:extLst>
                        <a:ext uri="{9D8B030D-6E8A-4147-A177-3AD203B41FA5}">
                          <a16:colId xmlns:a16="http://schemas.microsoft.com/office/drawing/2014/main" val="507383576"/>
                        </a:ext>
                      </a:extLst>
                    </a:gridCol>
                    <a:gridCol w="1811020">
                      <a:extLst>
                        <a:ext uri="{9D8B030D-6E8A-4147-A177-3AD203B41FA5}">
                          <a16:colId xmlns:a16="http://schemas.microsoft.com/office/drawing/2014/main" val="1704169644"/>
                        </a:ext>
                      </a:extLst>
                    </a:gridCol>
                    <a:gridCol w="1811020">
                      <a:extLst>
                        <a:ext uri="{9D8B030D-6E8A-4147-A177-3AD203B41FA5}">
                          <a16:colId xmlns:a16="http://schemas.microsoft.com/office/drawing/2014/main" val="2465503990"/>
                        </a:ext>
                      </a:extLst>
                    </a:gridCol>
                    <a:gridCol w="1811020">
                      <a:extLst>
                        <a:ext uri="{9D8B030D-6E8A-4147-A177-3AD203B41FA5}">
                          <a16:colId xmlns:a16="http://schemas.microsoft.com/office/drawing/2014/main" val="2116602783"/>
                        </a:ext>
                      </a:extLst>
                    </a:gridCol>
                  </a:tblGrid>
                  <a:tr h="530225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Inclusive</a:t>
                          </a:r>
                          <a:r>
                            <a:rPr lang="zh-CN" altLang="en-US" dirty="0"/>
                            <a:t> </a:t>
                          </a:r>
                          <a:r>
                            <a:rPr lang="en-US" altLang="zh-CN" dirty="0"/>
                            <a:t>MC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Data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Signal-</a:t>
                          </a:r>
                          <a:r>
                            <a:rPr lang="en-US" altLang="zh-CN" dirty="0" err="1"/>
                            <a:t>ee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Signal</a:t>
                          </a:r>
                          <a:r>
                            <a:rPr lang="en-US" altLang="zh-CN" baseline="0" dirty="0"/>
                            <a:t>-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𝝁𝝁</m:t>
                              </m:r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0956576"/>
                      </a:ext>
                    </a:extLst>
                  </a:tr>
                  <a:tr h="5302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No cut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78241132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2093285354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100000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100000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2543960"/>
                      </a:ext>
                    </a:extLst>
                  </a:tr>
                  <a:tr h="5302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dirty="0">
                              <a:solidFill>
                                <a:srgbClr val="3333B2"/>
                              </a:solidFill>
                              <a:effectLst/>
                              <a:latin typeface="CMSS12"/>
                            </a:rPr>
                            <a:t>Preselection 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518882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502654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63650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69237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2011862"/>
                      </a:ext>
                    </a:extLst>
                  </a:tr>
                  <a:tr h="5302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Efficiency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0.663%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0.024%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63.7%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69.3%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01544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6BDC19CE-757B-CD5E-2A76-23B55702CC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5350596"/>
                  </p:ext>
                </p:extLst>
              </p:nvPr>
            </p:nvGraphicFramePr>
            <p:xfrm>
              <a:off x="838200" y="3723468"/>
              <a:ext cx="9055100" cy="21209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11020">
                      <a:extLst>
                        <a:ext uri="{9D8B030D-6E8A-4147-A177-3AD203B41FA5}">
                          <a16:colId xmlns:a16="http://schemas.microsoft.com/office/drawing/2014/main" val="890016929"/>
                        </a:ext>
                      </a:extLst>
                    </a:gridCol>
                    <a:gridCol w="1811020">
                      <a:extLst>
                        <a:ext uri="{9D8B030D-6E8A-4147-A177-3AD203B41FA5}">
                          <a16:colId xmlns:a16="http://schemas.microsoft.com/office/drawing/2014/main" val="507383576"/>
                        </a:ext>
                      </a:extLst>
                    </a:gridCol>
                    <a:gridCol w="1811020">
                      <a:extLst>
                        <a:ext uri="{9D8B030D-6E8A-4147-A177-3AD203B41FA5}">
                          <a16:colId xmlns:a16="http://schemas.microsoft.com/office/drawing/2014/main" val="1704169644"/>
                        </a:ext>
                      </a:extLst>
                    </a:gridCol>
                    <a:gridCol w="1811020">
                      <a:extLst>
                        <a:ext uri="{9D8B030D-6E8A-4147-A177-3AD203B41FA5}">
                          <a16:colId xmlns:a16="http://schemas.microsoft.com/office/drawing/2014/main" val="2465503990"/>
                        </a:ext>
                      </a:extLst>
                    </a:gridCol>
                    <a:gridCol w="1811020">
                      <a:extLst>
                        <a:ext uri="{9D8B030D-6E8A-4147-A177-3AD203B41FA5}">
                          <a16:colId xmlns:a16="http://schemas.microsoft.com/office/drawing/2014/main" val="2116602783"/>
                        </a:ext>
                      </a:extLst>
                    </a:gridCol>
                  </a:tblGrid>
                  <a:tr h="530225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Inclusive</a:t>
                          </a:r>
                          <a:r>
                            <a:rPr lang="zh-CN" altLang="en-US" dirty="0"/>
                            <a:t> </a:t>
                          </a:r>
                          <a:r>
                            <a:rPr lang="en-US" altLang="zh-CN" dirty="0"/>
                            <a:t>MC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Data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Signal-</a:t>
                          </a:r>
                          <a:r>
                            <a:rPr lang="en-US" altLang="zh-CN" dirty="0" err="1"/>
                            <a:t>ee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3"/>
                          <a:stretch>
                            <a:fillRect l="-399301" t="-7143" r="-2098" b="-3023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50956576"/>
                      </a:ext>
                    </a:extLst>
                  </a:tr>
                  <a:tr h="5302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No cut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78241132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2093285354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100000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100000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2543960"/>
                      </a:ext>
                    </a:extLst>
                  </a:tr>
                  <a:tr h="5302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800" dirty="0">
                              <a:solidFill>
                                <a:srgbClr val="3333B2"/>
                              </a:solidFill>
                              <a:effectLst/>
                              <a:latin typeface="CMSS12"/>
                            </a:rPr>
                            <a:t>Preselection 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518882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502654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63650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69237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2011862"/>
                      </a:ext>
                    </a:extLst>
                  </a:tr>
                  <a:tr h="5302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Efficiency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0.663%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0.024%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63.7%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69.3%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01544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02836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17760-12CE-78B0-E649-BADF3DF7A0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7AE79D-2415-6DC1-DBC0-F3B52B07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195262"/>
            <a:ext cx="10515600" cy="1325563"/>
          </a:xfrm>
        </p:spPr>
        <p:txBody>
          <a:bodyPr/>
          <a:lstStyle/>
          <a:p>
            <a:r>
              <a:rPr lang="en-US" altLang="zh-CN" sz="4400" dirty="0">
                <a:solidFill>
                  <a:srgbClr val="3333B2"/>
                </a:solidFill>
                <a:effectLst/>
                <a:latin typeface="CMSS12"/>
              </a:rPr>
              <a:t>Further</a:t>
            </a:r>
            <a:r>
              <a:rPr lang="zh-CN" altLang="en-US" sz="4400" dirty="0">
                <a:solidFill>
                  <a:srgbClr val="3333B2"/>
                </a:solidFill>
                <a:effectLst/>
                <a:latin typeface="CMSS12"/>
              </a:rPr>
              <a:t> </a:t>
            </a:r>
            <a:r>
              <a:rPr lang="en-US" altLang="zh-CN" sz="4400" dirty="0">
                <a:solidFill>
                  <a:srgbClr val="3333B2"/>
                </a:solidFill>
                <a:effectLst/>
                <a:latin typeface="CMSS12"/>
              </a:rPr>
              <a:t>cut</a:t>
            </a:r>
            <a:endParaRPr kumimoji="1"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CB6ED43-A523-C040-DB9A-EBCAEFF6E0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8800" y="1520825"/>
                <a:ext cx="10515600" cy="1908175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1800" dirty="0">
                    <a:effectLst/>
                    <a:latin typeface="CMSS10"/>
                  </a:rPr>
                  <a:t>Is</a:t>
                </a:r>
                <a:r>
                  <a:rPr lang="zh-CN" altLang="en-US" sz="1800" dirty="0">
                    <a:effectLst/>
                    <a:latin typeface="CMSS10"/>
                  </a:rPr>
                  <a:t> </a:t>
                </a:r>
                <a:r>
                  <a:rPr lang="en-US" altLang="zh-CN" sz="1800" dirty="0">
                    <a:effectLst/>
                    <a:latin typeface="CMSS10"/>
                  </a:rPr>
                  <a:t>Passed</a:t>
                </a:r>
                <a:r>
                  <a:rPr lang="zh-CN" altLang="en-US" sz="1800" dirty="0">
                    <a:effectLst/>
                    <a:latin typeface="CMSS10"/>
                  </a:rPr>
                  <a:t> </a:t>
                </a:r>
                <a:r>
                  <a:rPr lang="en-US" altLang="zh-CN" sz="1800" dirty="0" err="1">
                    <a:effectLst/>
                    <a:latin typeface="CMSS10"/>
                  </a:rPr>
                  <a:t>CosThetaPiPi</a:t>
                </a:r>
                <a:r>
                  <a:rPr lang="en-US" altLang="zh-CN" sz="1800" dirty="0">
                    <a:latin typeface="CMSS10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18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&lt;0.98</m:t>
                    </m:r>
                  </m:oMath>
                </a14:m>
                <a:r>
                  <a:rPr lang="zh-CN" altLang="en-US" sz="1800" dirty="0">
                    <a:effectLst/>
                    <a:latin typeface="CMSS10"/>
                  </a:rPr>
                  <a:t> </a:t>
                </a:r>
                <a:r>
                  <a:rPr lang="en-US" altLang="zh-CN" sz="1800" dirty="0">
                    <a:effectLst/>
                    <a:latin typeface="CMSS10"/>
                  </a:rPr>
                  <a:t> </a:t>
                </a:r>
              </a:p>
              <a:p>
                <a:r>
                  <a:rPr lang="en-US" altLang="zh-CN" sz="1800" dirty="0">
                    <a:effectLst/>
                    <a:latin typeface="CMSS10"/>
                  </a:rPr>
                  <a:t>Is</a:t>
                </a:r>
                <a:r>
                  <a:rPr lang="zh-CN" altLang="en-US" sz="1800" dirty="0">
                    <a:effectLst/>
                    <a:latin typeface="CMSS10"/>
                  </a:rPr>
                  <a:t> </a:t>
                </a:r>
                <a:r>
                  <a:rPr lang="en-US" altLang="zh-CN" sz="1800" dirty="0">
                    <a:effectLst/>
                    <a:latin typeface="CMSS10"/>
                  </a:rPr>
                  <a:t>Passed</a:t>
                </a:r>
                <a:r>
                  <a:rPr lang="zh-CN" altLang="en-US" sz="1800" dirty="0">
                    <a:effectLst/>
                    <a:latin typeface="CMSS10"/>
                  </a:rPr>
                  <a:t> </a:t>
                </a:r>
                <a:r>
                  <a:rPr lang="en-US" altLang="zh-CN" sz="1800" dirty="0" err="1">
                    <a:effectLst/>
                    <a:latin typeface="CMSS10"/>
                  </a:rPr>
                  <a:t>CosThetaPiE</a:t>
                </a:r>
                <a:r>
                  <a:rPr lang="en-US" altLang="zh-CN" sz="1800" dirty="0">
                    <a:effectLst/>
                    <a:latin typeface="CMSS10"/>
                  </a:rPr>
                  <a:t> 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1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18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altLang="zh-CN" sz="1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zh-CN" sz="1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1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US" altLang="zh-CN" sz="18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±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US" altLang="zh-CN" sz="18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sz="18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altLang="zh-CN" sz="18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∓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altLang="zh-CN" sz="1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&lt;0.98</m:t>
                    </m:r>
                  </m:oMath>
                </a14:m>
                <a:r>
                  <a:rPr lang="zh-CN" altLang="en-US" sz="1800" dirty="0">
                    <a:solidFill>
                      <a:prstClr val="black"/>
                    </a:solidFill>
                    <a:latin typeface="CMSS10"/>
                  </a:rPr>
                  <a:t> </a:t>
                </a:r>
                <a:r>
                  <a:rPr lang="en-US" altLang="zh-CN" sz="1800" dirty="0">
                    <a:solidFill>
                      <a:prstClr val="black"/>
                    </a:solidFill>
                    <a:latin typeface="CMSS1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kumimoji="1"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𝐽</m:t>
                        </m:r>
                      </m:num>
                      <m:den>
                        <m:r>
                          <a:rPr kumimoji="1"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den>
                    </m:f>
                    <m:r>
                      <a:rPr kumimoji="1"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kumimoji="1"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𝑒𝑒</m:t>
                    </m:r>
                  </m:oMath>
                </a14:m>
                <a:r>
                  <a:rPr kumimoji="1" lang="en-US" altLang="zh-CN" sz="2000" dirty="0">
                    <a:latin typeface="CMSSI10"/>
                    <a:ea typeface="Cambria Math" panose="02040503050406030204" pitchFamily="18" charset="0"/>
                  </a:rPr>
                  <a:t> </a:t>
                </a:r>
                <a:r>
                  <a:rPr lang="en-US" altLang="zh-CN" sz="1800" dirty="0">
                    <a:solidFill>
                      <a:prstClr val="black"/>
                    </a:solidFill>
                    <a:latin typeface="CMSS10"/>
                  </a:rPr>
                  <a:t>)</a:t>
                </a:r>
                <a:endParaRPr lang="en-US" altLang="zh-CN" sz="1000" dirty="0">
                  <a:effectLst/>
                </a:endParaRPr>
              </a:p>
              <a:p>
                <a:r>
                  <a:rPr lang="en-US" altLang="zh-CN" sz="1800" dirty="0">
                    <a:effectLst/>
                    <a:latin typeface="CMSS10"/>
                  </a:rPr>
                  <a:t>Is</a:t>
                </a:r>
                <a:r>
                  <a:rPr lang="zh-CN" altLang="en-US" sz="1800" dirty="0">
                    <a:effectLst/>
                    <a:latin typeface="CMSS10"/>
                  </a:rPr>
                  <a:t> </a:t>
                </a:r>
                <a:r>
                  <a:rPr lang="en-US" altLang="zh-CN" sz="1800" dirty="0">
                    <a:effectLst/>
                    <a:latin typeface="CMSS10"/>
                  </a:rPr>
                  <a:t>Passed</a:t>
                </a:r>
                <a:r>
                  <a:rPr lang="zh-CN" altLang="en-US" sz="1800" dirty="0">
                    <a:effectLst/>
                    <a:latin typeface="CMSS10"/>
                  </a:rPr>
                  <a:t> </a:t>
                </a:r>
                <a:r>
                  <a:rPr lang="en-US" altLang="zh-CN" sz="1800" dirty="0" err="1">
                    <a:effectLst/>
                    <a:latin typeface="CMSS10"/>
                  </a:rPr>
                  <a:t>JpsiMass</a:t>
                </a:r>
                <a:r>
                  <a:rPr lang="en-US" altLang="zh-CN" sz="1800" dirty="0">
                    <a:effectLst/>
                    <a:latin typeface="CMSS1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effectLst/>
                        <a:latin typeface="Cambria Math" panose="02040503050406030204" pitchFamily="18" charset="0"/>
                      </a:rPr>
                      <m:t>3.08&lt;</m:t>
                    </m:r>
                    <m:sSub>
                      <m:sSubPr>
                        <m:ctrlP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</a:rPr>
                          <m:t>𝐽</m:t>
                        </m:r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altLang="zh-CN" sz="1800" b="0" i="1" smtClean="0">
                        <a:effectLst/>
                        <a:latin typeface="Cambria Math" panose="02040503050406030204" pitchFamily="18" charset="0"/>
                      </a:rPr>
                      <m:t>&lt;3.12</m:t>
                    </m:r>
                  </m:oMath>
                </a14:m>
                <a:endParaRPr lang="en-US" altLang="zh-CN" sz="1000" dirty="0">
                  <a:effectLst/>
                </a:endParaRPr>
              </a:p>
              <a:p>
                <a:r>
                  <a:rPr lang="en-US" altLang="zh-CN" sz="1800" dirty="0">
                    <a:effectLst/>
                    <a:latin typeface="CMSS10"/>
                  </a:rPr>
                  <a:t>Is</a:t>
                </a:r>
                <a:r>
                  <a:rPr lang="zh-CN" altLang="en-US" sz="1800" dirty="0">
                    <a:effectLst/>
                    <a:latin typeface="CMSS10"/>
                  </a:rPr>
                  <a:t> </a:t>
                </a:r>
                <a:r>
                  <a:rPr lang="en-US" altLang="zh-CN" sz="1800" dirty="0">
                    <a:effectLst/>
                    <a:latin typeface="CMSS10"/>
                  </a:rPr>
                  <a:t>Passed</a:t>
                </a:r>
                <a:r>
                  <a:rPr lang="zh-CN" altLang="en-US" sz="1800" dirty="0">
                    <a:effectLst/>
                    <a:latin typeface="CMSS10"/>
                  </a:rPr>
                  <a:t> </a:t>
                </a:r>
                <a:r>
                  <a:rPr lang="en-US" altLang="zh-CN" sz="1800" dirty="0">
                    <a:effectLst/>
                    <a:latin typeface="CMSS10"/>
                  </a:rPr>
                  <a:t>Chi2 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sz="1800" b="0" i="1" smtClean="0">
                            <a:effectLst/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1800" b="0" i="1" smtClean="0">
                        <a:effectLst/>
                        <a:latin typeface="Cambria Math" panose="02040503050406030204" pitchFamily="18" charset="0"/>
                      </a:rPr>
                      <m:t>&lt;60</m:t>
                    </m:r>
                  </m:oMath>
                </a14:m>
                <a:r>
                  <a:rPr lang="en-US" altLang="zh-CN" sz="1000" dirty="0">
                    <a:effectLst/>
                  </a:rPr>
                  <a:t> </a:t>
                </a:r>
                <a:r>
                  <a:rPr lang="en-US" altLang="zh-CN" sz="1800" dirty="0">
                    <a:effectLst/>
                  </a:rPr>
                  <a:t>(</a:t>
                </a:r>
                <a14:m>
                  <m:oMath xmlns:m="http://schemas.openxmlformats.org/officeDocument/2006/math">
                    <m:r>
                      <a:rPr lang="zh-CN" altLang="en-US" sz="1800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 sz="1800" dirty="0">
                    <a:effectLst/>
                  </a:rPr>
                  <a:t> of </a:t>
                </a:r>
                <a:r>
                  <a:rPr lang="en-US" altLang="zh-CN" sz="1800" dirty="0">
                    <a:latin typeface="CMSS10"/>
                  </a:rPr>
                  <a:t>4C kinematic fit</a:t>
                </a:r>
                <a:r>
                  <a:rPr lang="en-US" altLang="zh-CN" sz="1800" dirty="0">
                    <a:effectLst/>
                  </a:rPr>
                  <a:t>)</a:t>
                </a:r>
                <a:endParaRPr lang="en-US" altLang="zh-CN" sz="1000" dirty="0">
                  <a:effectLst/>
                </a:endParaRP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CB6ED43-A523-C040-DB9A-EBCAEFF6E0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8800" y="1520825"/>
                <a:ext cx="10515600" cy="1908175"/>
              </a:xfrm>
              <a:blipFill>
                <a:blip r:embed="rId2"/>
                <a:stretch>
                  <a:fillRect l="-483" t="-26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45860C70-5DB7-A008-3C31-947920215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87951"/>
            <a:ext cx="6223000" cy="352233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614CD769-7FCE-783E-A114-FA6AB8038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3002" y="2987951"/>
            <a:ext cx="4672096" cy="3431615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E4FC1B2F-6632-514D-0046-07B62888439F}"/>
              </a:ext>
            </a:extLst>
          </p:cNvPr>
          <p:cNvSpPr txBox="1"/>
          <p:nvPr/>
        </p:nvSpPr>
        <p:spPr>
          <a:xfrm>
            <a:off x="8014614" y="6353400"/>
            <a:ext cx="1790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hlinkClick r:id="rId5"/>
              </a:rPr>
              <a:t>Zc(3900)@BESIII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6134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7515</TotalTime>
  <Words>221</Words>
  <Application>Microsoft Macintosh PowerPoint</Application>
  <PresentationFormat>宽屏</PresentationFormat>
  <Paragraphs>69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等线</vt:lpstr>
      <vt:lpstr>等线 Light</vt:lpstr>
      <vt:lpstr>CMMI10</vt:lpstr>
      <vt:lpstr>CMSS10</vt:lpstr>
      <vt:lpstr>CMSS12</vt:lpstr>
      <vt:lpstr>CMSSI10</vt:lpstr>
      <vt:lpstr>Arial</vt:lpstr>
      <vt:lpstr>Cambria Math</vt:lpstr>
      <vt:lpstr>Times New Roman</vt:lpstr>
      <vt:lpstr>Office 主题​​</vt:lpstr>
      <vt:lpstr>Simply repeat the observation of Zc(3900)</vt:lpstr>
      <vt:lpstr>Preselection </vt:lpstr>
      <vt:lpstr>Further cut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Preselection </dc:title>
  <dc:creator>盼 黄</dc:creator>
  <cp:lastModifiedBy>盼 黄</cp:lastModifiedBy>
  <cp:revision>7</cp:revision>
  <dcterms:created xsi:type="dcterms:W3CDTF">2024-02-19T08:00:30Z</dcterms:created>
  <dcterms:modified xsi:type="dcterms:W3CDTF">2024-03-03T02:16:27Z</dcterms:modified>
</cp:coreProperties>
</file>