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FC158AF-1220-40B4-8620-6103D867F834}"/>
              </a:ext>
            </a:extLst>
          </p:cNvPr>
          <p:cNvSpPr txBox="1"/>
          <p:nvPr/>
        </p:nvSpPr>
        <p:spPr>
          <a:xfrm>
            <a:off x="1651819" y="2546695"/>
            <a:ext cx="8888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+mj-lt"/>
              </a:rPr>
              <a:t>华中师范大学</a:t>
            </a:r>
            <a:r>
              <a:rPr lang="en-US" altLang="zh-CN" sz="4400" dirty="0" err="1">
                <a:latin typeface="+mj-lt"/>
              </a:rPr>
              <a:t>LHCb</a:t>
            </a:r>
            <a:r>
              <a:rPr lang="zh-CN" altLang="en-US" sz="4400" dirty="0">
                <a:latin typeface="+mj-lt"/>
              </a:rPr>
              <a:t>实验组学生简介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0370DF-3B55-43D8-A47F-93B1F0446635}"/>
              </a:ext>
            </a:extLst>
          </p:cNvPr>
          <p:cNvSpPr txBox="1"/>
          <p:nvPr/>
        </p:nvSpPr>
        <p:spPr>
          <a:xfrm>
            <a:off x="5544408" y="4937760"/>
            <a:ext cx="1103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邓剑桥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39C208F-38CF-4062-BCEC-870B036ED917}"/>
              </a:ext>
            </a:extLst>
          </p:cNvPr>
          <p:cNvSpPr txBox="1"/>
          <p:nvPr/>
        </p:nvSpPr>
        <p:spPr>
          <a:xfrm>
            <a:off x="595835" y="1852395"/>
            <a:ext cx="6748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博士生</a:t>
            </a:r>
            <a:r>
              <a:rPr lang="en-US" altLang="zh-CN" sz="2000" dirty="0"/>
              <a:t>13</a:t>
            </a:r>
            <a:r>
              <a:rPr lang="zh-CN" altLang="en-US" sz="2000" dirty="0"/>
              <a:t>人：</a:t>
            </a:r>
            <a:endParaRPr lang="en-US" altLang="zh-CN" sz="2000" dirty="0"/>
          </a:p>
          <a:p>
            <a:r>
              <a:rPr lang="zh-CN" altLang="en-US" sz="2000" dirty="0"/>
              <a:t>韩群东，朱小雨，李可陈，高杨</a:t>
            </a:r>
            <a:endParaRPr lang="en-US" altLang="zh-CN" sz="2000" dirty="0"/>
          </a:p>
          <a:p>
            <a:r>
              <a:rPr lang="zh-CN" altLang="en-US" sz="2000" dirty="0"/>
              <a:t>王淦蓉，吴杰，高玉玺，侯睿文</a:t>
            </a:r>
            <a:endParaRPr lang="en-US" altLang="zh-CN" sz="2000" dirty="0"/>
          </a:p>
          <a:p>
            <a:r>
              <a:rPr lang="zh-CN" altLang="en-US" sz="2000" dirty="0"/>
              <a:t>王骁，邓剑桥，张冉宇，李彦茹，刘维杰</a:t>
            </a:r>
            <a:endParaRPr lang="en-US" altLang="zh-CN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9740A-12E0-47C8-B6E4-051A9768342F}"/>
              </a:ext>
            </a:extLst>
          </p:cNvPr>
          <p:cNvSpPr txBox="1"/>
          <p:nvPr/>
        </p:nvSpPr>
        <p:spPr>
          <a:xfrm>
            <a:off x="595835" y="3497332"/>
            <a:ext cx="6619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硕士生</a:t>
            </a:r>
            <a:r>
              <a:rPr lang="en-US" altLang="zh-CN" sz="2000" dirty="0"/>
              <a:t>17</a:t>
            </a:r>
            <a:r>
              <a:rPr lang="zh-CN" altLang="en-US" sz="2000" dirty="0"/>
              <a:t>人：</a:t>
            </a:r>
            <a:endParaRPr lang="en-US" altLang="zh-CN" sz="2000" dirty="0"/>
          </a:p>
          <a:p>
            <a:r>
              <a:rPr lang="zh-CN" altLang="en-US" sz="2000" dirty="0"/>
              <a:t>王杰妙，赵金佳，李九昭，刘端晴，</a:t>
            </a:r>
            <a:endParaRPr lang="en-US" altLang="zh-CN" sz="2000" dirty="0"/>
          </a:p>
          <a:p>
            <a:r>
              <a:rPr lang="zh-CN" altLang="en-US" sz="2000" dirty="0"/>
              <a:t>闫文昊，孙毅臣，宋晓程，白紫韵，吴素娟，鲁兰泠</a:t>
            </a:r>
            <a:endParaRPr lang="en-US" altLang="zh-CN" sz="2000" dirty="0"/>
          </a:p>
          <a:p>
            <a:r>
              <a:rPr lang="zh-CN" altLang="en-US" sz="2000" dirty="0"/>
              <a:t>张健康，付丹，姬龙飞，刘姗，韩亚琳，林万琳，姚文静</a:t>
            </a: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66A686-7EAA-444C-BC86-A21E1D662C17}"/>
              </a:ext>
            </a:extLst>
          </p:cNvPr>
          <p:cNvSpPr txBox="1"/>
          <p:nvPr/>
        </p:nvSpPr>
        <p:spPr>
          <a:xfrm>
            <a:off x="595835" y="784614"/>
            <a:ext cx="54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CCNU-</a:t>
            </a:r>
            <a:r>
              <a:rPr lang="en-US" altLang="zh-CN" sz="2800" dirty="0" err="1"/>
              <a:t>LHCb</a:t>
            </a:r>
            <a:r>
              <a:rPr lang="zh-CN" altLang="en-US" sz="2800" dirty="0"/>
              <a:t>组学生构成：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04723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E8617CE-6131-4691-8C91-3D51491FE818}"/>
                  </a:ext>
                </a:extLst>
              </p:cNvPr>
              <p:cNvSpPr txBox="1"/>
              <p:nvPr/>
            </p:nvSpPr>
            <p:spPr>
              <a:xfrm>
                <a:off x="418854" y="1368648"/>
                <a:ext cx="9374075" cy="270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B </a:t>
                </a:r>
                <a:r>
                  <a:rPr lang="zh-CN" altLang="en-US" b="1" dirty="0"/>
                  <a:t>物理：</a:t>
                </a:r>
                <a:endParaRPr lang="en-US" altLang="zh-CN" b="1" dirty="0"/>
              </a:p>
              <a:p>
                <a:r>
                  <a:rPr lang="zh-CN" altLang="en-US" dirty="0"/>
                  <a:t>朱小雨：</a:t>
                </a:r>
                <a:r>
                  <a:rPr lang="en-US" altLang="zh-CN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Measurements of CP violation and</a:t>
                </a:r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polarization in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B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)</m:t>
                        </m:r>
                      </m:sub>
                      <m: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0</m:t>
                        </m:r>
                      </m:sup>
                    </m:sSubSup>
                    <m:r>
                      <a:rPr lang="zh-CN" alt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</m:oMath>
                </a14:m>
                <a:r>
                  <a:rPr lang="el-GR" altLang="zh-CN" dirty="0">
                    <a:solidFill>
                      <a:schemeClr val="tx1"/>
                    </a:solidFill>
                    <a:latin typeface="Helvetica" charset="0"/>
                    <a:cs typeface="Helvetica" charset="0"/>
                  </a:rPr>
                  <a:t>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aseline="70000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CN" baseline="700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∗0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李可陈：</a:t>
                </a:r>
                <a:r>
                  <a:rPr lang="en-US" altLang="zh-CN" dirty="0"/>
                  <a:t>Precision Measurement of CP Violation in the Penguin-Mediated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/>
                  <a:t> → </a:t>
                </a:r>
                <a:r>
                  <a:rPr lang="en-US" altLang="zh-CN" dirty="0" err="1"/>
                  <a:t>ϕϕ</a:t>
                </a:r>
                <a:r>
                  <a:rPr lang="en-US" altLang="zh-CN" dirty="0"/>
                  <a:t> (PRL)</a:t>
                </a:r>
              </a:p>
              <a:p>
                <a:r>
                  <a:rPr lang="zh-CN" altLang="en-US" dirty="0"/>
                  <a:t>吴杰    ：</a:t>
                </a:r>
                <a:r>
                  <a:rPr lang="en-US" altLang="zh-CN" dirty="0"/>
                  <a:t>Angular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/>
                  <a:t> → J/ψ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高玉玺：</a:t>
                </a:r>
                <a:r>
                  <a:rPr lang="en-US" altLang="zh-CN" dirty="0"/>
                  <a:t>Measurement of the branching fraction of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→p</a:t>
                </a:r>
                <a:r>
                  <a:rPr lang="en-US" altLang="zh-CN" dirty="0"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cs typeface="Helvetica" charset="0"/>
                          </a:rPr>
                          <m:t>π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  <m:t>μ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  <m:t>μ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侯睿文：</a:t>
                </a:r>
                <a:r>
                  <a:rPr lang="en-US" altLang="zh-CN" dirty="0"/>
                  <a:t>CP asymmetry measurements of the decays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→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/>
                  <a:t>h using Run-2 data-sets</a:t>
                </a:r>
              </a:p>
              <a:p>
                <a:r>
                  <a:rPr lang="zh-CN" altLang="en-US" dirty="0"/>
                  <a:t>李彦如：</a:t>
                </a:r>
                <a:r>
                  <a:rPr lang="en-US" altLang="zh-CN" dirty="0"/>
                  <a:t>Study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/>
                  <a:t> → J/ψ</a:t>
                </a:r>
                <a:r>
                  <a:rPr lang="en-US" altLang="zh-CN" dirty="0"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CN" baseline="70000" dirty="0"/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altLang="zh-CN" baseline="70000" dirty="0"/>
                          <m:t>)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  <a:cs typeface="Helvetica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  <m:t>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cs typeface="Helvetica" charset="0"/>
                          </a:rPr>
                          <m:t>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刘端晴：</a:t>
                </a:r>
                <a:r>
                  <a:rPr lang="en-US" altLang="zh-CN" dirty="0"/>
                  <a:t>Measurement of branching fraction of the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宋晓程：</a:t>
                </a:r>
                <a:r>
                  <a:rPr lang="en-US" altLang="zh-CN" dirty="0"/>
                  <a:t>Measurement of </a:t>
                </a:r>
                <a:r>
                  <a:rPr lang="en-US" altLang="zh-CN" dirty="0" err="1"/>
                  <a:t>Xicc</a:t>
                </a:r>
                <a:r>
                  <a:rPr lang="en-US" altLang="zh-CN" dirty="0"/>
                  <a:t>++  Lifetime using run2 data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E8617CE-6131-4691-8C91-3D51491F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4" y="1368648"/>
                <a:ext cx="9374075" cy="2707088"/>
              </a:xfrm>
              <a:prstGeom prst="rect">
                <a:avLst/>
              </a:prstGeom>
              <a:blipFill>
                <a:blip r:embed="rId2"/>
                <a:stretch>
                  <a:fillRect l="-586" t="-1577" b="-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8C79469-D4A3-4470-B40E-D915372C3212}"/>
                  </a:ext>
                </a:extLst>
              </p:cNvPr>
              <p:cNvSpPr txBox="1"/>
              <p:nvPr/>
            </p:nvSpPr>
            <p:spPr>
              <a:xfrm>
                <a:off x="418854" y="4540172"/>
                <a:ext cx="9374075" cy="1483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电弱物理：</a:t>
                </a:r>
                <a:endParaRPr lang="en-US" altLang="zh-CN" b="1" dirty="0"/>
              </a:p>
              <a:p>
                <a:r>
                  <a:rPr lang="zh-CN" altLang="en-US" dirty="0"/>
                  <a:t>韩群东：</a:t>
                </a:r>
                <a:r>
                  <a:rPr lang="en-US" altLang="zh-CN" dirty="0"/>
                  <a:t>W/Z rare decay (CPC)</a:t>
                </a:r>
              </a:p>
              <a:p>
                <a:r>
                  <a:rPr lang="zh-CN" altLang="en-US" dirty="0"/>
                  <a:t>王骁：</a:t>
                </a:r>
                <a:r>
                  <a:rPr lang="en-US" altLang="zh-CN" sz="1800" dirty="0"/>
                  <a:t> Measurement of Z angular coefficient in pp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= </a:t>
                </a:r>
                <a:r>
                  <a:rPr lang="en-US" altLang="zh-CN" dirty="0"/>
                  <a:t>7</a:t>
                </a:r>
                <a:r>
                  <a:rPr lang="en-US" altLang="zh-CN" sz="1800" dirty="0"/>
                  <a:t> </a:t>
                </a:r>
                <a:r>
                  <a:rPr lang="en-US" altLang="zh-CN" sz="1800" dirty="0" err="1"/>
                  <a:t>TeV</a:t>
                </a:r>
                <a:r>
                  <a:rPr lang="en-US" altLang="zh-CN" sz="1800" dirty="0"/>
                  <a:t> and 8 </a:t>
                </a:r>
                <a:r>
                  <a:rPr lang="en-US" altLang="zh-CN" sz="1800" dirty="0" err="1"/>
                  <a:t>TeV</a:t>
                </a:r>
                <a:endParaRPr lang="en-US" altLang="zh-CN" dirty="0"/>
              </a:p>
              <a:p>
                <a:r>
                  <a:rPr lang="zh-CN" altLang="en-US" dirty="0"/>
                  <a:t>邓剑桥：</a:t>
                </a:r>
                <a:r>
                  <a:rPr lang="en-US" altLang="zh-CN" sz="1800" dirty="0"/>
                  <a:t>Measurement of forward W production cross-sections in pp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= 13 </a:t>
                </a:r>
                <a:r>
                  <a:rPr lang="en-US" altLang="zh-CN" sz="1800" dirty="0" err="1"/>
                  <a:t>TeV</a:t>
                </a:r>
                <a:endParaRPr lang="en-US" altLang="zh-CN" dirty="0"/>
              </a:p>
              <a:p>
                <a:r>
                  <a:rPr lang="zh-CN" altLang="en-US" dirty="0"/>
                  <a:t>李九昭：</a:t>
                </a:r>
                <a:r>
                  <a:rPr lang="en-US" altLang="zh-CN" dirty="0"/>
                  <a:t>Top quark cross section measurement and ttbar asymmetry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8C79469-D4A3-4470-B40E-D915372C3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4" y="4540172"/>
                <a:ext cx="9374075" cy="1483355"/>
              </a:xfrm>
              <a:prstGeom prst="rect">
                <a:avLst/>
              </a:prstGeom>
              <a:blipFill>
                <a:blip r:embed="rId3"/>
                <a:stretch>
                  <a:fillRect l="-586" t="-2881" b="-5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6B88915-CBCB-4E9E-A23F-89369125B735}"/>
              </a:ext>
            </a:extLst>
          </p:cNvPr>
          <p:cNvSpPr txBox="1"/>
          <p:nvPr/>
        </p:nvSpPr>
        <p:spPr>
          <a:xfrm>
            <a:off x="418854" y="314179"/>
            <a:ext cx="540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CCNU-</a:t>
            </a:r>
            <a:r>
              <a:rPr lang="en-US" altLang="zh-CN" sz="2800" dirty="0" err="1"/>
              <a:t>LHCb</a:t>
            </a:r>
            <a:r>
              <a:rPr lang="zh-CN" altLang="en-US" sz="2800" dirty="0"/>
              <a:t>组学生课题：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95402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E85E2B-F7E7-43A1-A083-46D2D144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8ED57C2-A8CE-4C6B-B5D0-4AEFFF3E6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8"/>
          <a:stretch/>
        </p:blipFill>
        <p:spPr>
          <a:xfrm>
            <a:off x="1" y="0"/>
            <a:ext cx="5791224" cy="3378752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F0194F-D6DF-4AF4-BC09-0223D4272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3" b="18796"/>
          <a:stretch/>
        </p:blipFill>
        <p:spPr>
          <a:xfrm>
            <a:off x="5911984" y="0"/>
            <a:ext cx="5790149" cy="33331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83683F5-4C37-4358-A3A7-1652C1285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6" b="37243"/>
          <a:stretch/>
        </p:blipFill>
        <p:spPr>
          <a:xfrm>
            <a:off x="-1" y="3568887"/>
            <a:ext cx="5791223" cy="32891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DBB7D22-E2A2-414B-AD7C-C85304990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9" b="55613"/>
          <a:stretch/>
        </p:blipFill>
        <p:spPr>
          <a:xfrm>
            <a:off x="5911983" y="3555727"/>
            <a:ext cx="5790149" cy="330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2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C824E-9107-453E-BB34-852B7616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学术活动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BA1404-2EBF-4146-A10E-3912DFC3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970"/>
            <a:ext cx="10515600" cy="2339320"/>
          </a:xfrm>
        </p:spPr>
        <p:txBody>
          <a:bodyPr/>
          <a:lstStyle/>
          <a:p>
            <a:r>
              <a:rPr lang="en-US" altLang="zh-CN" dirty="0"/>
              <a:t>CCNU-</a:t>
            </a:r>
            <a:r>
              <a:rPr lang="en-US" altLang="zh-CN" dirty="0" err="1"/>
              <a:t>LHCb</a:t>
            </a:r>
            <a:r>
              <a:rPr lang="zh-CN" altLang="en-US" dirty="0"/>
              <a:t>组每年会派遣</a:t>
            </a:r>
            <a:r>
              <a:rPr lang="en-US" altLang="zh-CN" dirty="0"/>
              <a:t>3-4</a:t>
            </a:r>
            <a:r>
              <a:rPr lang="zh-CN" altLang="en-US" dirty="0"/>
              <a:t>名学生前往欧洲核子中心进行</a:t>
            </a:r>
            <a:r>
              <a:rPr lang="en-US" altLang="zh-CN" dirty="0"/>
              <a:t>data-manager</a:t>
            </a:r>
            <a:r>
              <a:rPr lang="zh-CN" altLang="en-US" dirty="0"/>
              <a:t>和</a:t>
            </a:r>
            <a:r>
              <a:rPr lang="en-US" altLang="zh-CN" dirty="0"/>
              <a:t>shift-leader</a:t>
            </a:r>
            <a:r>
              <a:rPr lang="zh-CN" altLang="en-US" dirty="0"/>
              <a:t>工作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CCNU-</a:t>
            </a:r>
            <a:r>
              <a:rPr lang="en-US" altLang="zh-CN" dirty="0" err="1"/>
              <a:t>LHCb</a:t>
            </a:r>
            <a:r>
              <a:rPr lang="zh-CN" altLang="en-US" dirty="0"/>
              <a:t>组每年会有</a:t>
            </a:r>
            <a:r>
              <a:rPr lang="en-US" altLang="zh-CN" dirty="0"/>
              <a:t>1-2</a:t>
            </a:r>
            <a:r>
              <a:rPr lang="zh-CN" altLang="en-US" dirty="0"/>
              <a:t>名学生通过国家留学基金委的资助前往欧洲交换</a:t>
            </a:r>
          </a:p>
        </p:txBody>
      </p:sp>
    </p:spTree>
    <p:extLst>
      <p:ext uri="{BB962C8B-B14F-4D97-AF65-F5344CB8AC3E}">
        <p14:creationId xmlns:p14="http://schemas.microsoft.com/office/powerpoint/2010/main" val="373660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C568C6-D583-482E-B805-B208736C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835" y="3201819"/>
            <a:ext cx="2728329" cy="73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/>
              <a:t>谢谢聆听！</a:t>
            </a:r>
          </a:p>
        </p:txBody>
      </p:sp>
    </p:spTree>
    <p:extLst>
      <p:ext uri="{BB962C8B-B14F-4D97-AF65-F5344CB8AC3E}">
        <p14:creationId xmlns:p14="http://schemas.microsoft.com/office/powerpoint/2010/main" val="91594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310</Words>
  <Application>Microsoft Office PowerPoint</Application>
  <PresentationFormat>宽屏</PresentationFormat>
  <Paragraphs>31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微软雅黑</vt:lpstr>
      <vt:lpstr>Arial</vt:lpstr>
      <vt:lpstr>Calibri</vt:lpstr>
      <vt:lpstr>Cambria Math</vt:lpstr>
      <vt:lpstr>Helvetica</vt:lpstr>
      <vt:lpstr>Office 主题</vt:lpstr>
      <vt:lpstr>PowerPoint 演示文稿</vt:lpstr>
      <vt:lpstr>PowerPoint 演示文稿</vt:lpstr>
      <vt:lpstr>PowerPoint 演示文稿</vt:lpstr>
      <vt:lpstr>PowerPoint 演示文稿</vt:lpstr>
      <vt:lpstr>学术活动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jqdeng</dc:creator>
  <cp:lastModifiedBy>jqdeng</cp:lastModifiedBy>
  <cp:revision>12</cp:revision>
  <dcterms:created xsi:type="dcterms:W3CDTF">2021-10-30T03:32:00Z</dcterms:created>
  <dcterms:modified xsi:type="dcterms:W3CDTF">2023-12-24T06:32:39Z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2052-11.1.0.9986</vt:lpwstr>
  </property>
</Properties>
</file>