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8" r:id="rId12"/>
    <p:sldId id="278" r:id="rId13"/>
    <p:sldId id="281" r:id="rId14"/>
    <p:sldId id="283" r:id="rId15"/>
    <p:sldId id="284" r:id="rId16"/>
    <p:sldId id="277" r:id="rId17"/>
    <p:sldId id="267" r:id="rId18"/>
    <p:sldId id="285" r:id="rId19"/>
    <p:sldId id="266" r:id="rId20"/>
    <p:sldId id="269" r:id="rId21"/>
    <p:sldId id="270" r:id="rId22"/>
    <p:sldId id="286" r:id="rId23"/>
    <p:sldId id="271" r:id="rId24"/>
    <p:sldId id="272" r:id="rId25"/>
    <p:sldId id="273" r:id="rId26"/>
    <p:sldId id="274" r:id="rId27"/>
    <p:sldId id="276" r:id="rId28"/>
    <p:sldId id="27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72B84-E7E9-4963-9068-8C3B337D72BF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91B9E-1FA2-4C2C-AD3A-201AB3AE60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7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91B9E-1FA2-4C2C-AD3A-201AB3AE602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30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91B9E-1FA2-4C2C-AD3A-201AB3AE602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F35D-B75A-41EA-AD64-2DCBC58569F5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54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EC05-27B9-4DF7-8CBE-1BABEDD28653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2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52A-4464-4527-A489-21C63DBCF393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511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12166601" cy="6858000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6356350"/>
            <a:ext cx="12179300" cy="50165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755899" cy="501650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Cambria Math" panose="02040503050406030204" pitchFamily="18" charset="0"/>
              </a:defRPr>
            </a:lvl1pPr>
          </a:lstStyle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501650"/>
          </a:xfrm>
        </p:spPr>
        <p:txBody>
          <a:bodyPr vert="horz" lIns="91440" tIns="45720" rIns="91440" bIns="45720" rtlCol="0" anchor="ctr"/>
          <a:lstStyle>
            <a:lvl1pPr algn="ctr">
              <a:defRPr lang="zh-CN" altLang="en-US" sz="1600" b="1" dirty="0">
                <a:solidFill>
                  <a:schemeClr val="bg1"/>
                </a:solidFill>
                <a:latin typeface="Cambria Math" panose="02040503050406030204" pitchFamily="18" charset="0"/>
              </a:defRPr>
            </a:lvl1pPr>
          </a:lstStyle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-1"/>
            <a:ext cx="12179300" cy="92075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955" y="-2"/>
            <a:ext cx="876345" cy="8890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87" y="-2"/>
            <a:ext cx="920752" cy="920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50" y="1011"/>
            <a:ext cx="889794" cy="919739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30147" y="6356351"/>
            <a:ext cx="2743200" cy="501650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Cambria Math" panose="02040503050406030204" pitchFamily="18" charset="0"/>
              </a:defRPr>
            </a:lvl1pPr>
          </a:lstStyle>
          <a:p>
            <a:r>
              <a:rPr lang="zh-CN" altLang="en-US" dirty="0" smtClean="0"/>
              <a:t>第</a:t>
            </a:r>
            <a:fld id="{7BE78CA6-7D55-47E7-99AD-922654108096}" type="slidenum">
              <a:rPr lang="zh-CN" altLang="en-US" smtClean="0"/>
              <a:pPr/>
              <a:t>‹#›</a:t>
            </a:fld>
            <a:r>
              <a:rPr lang="zh-CN" altLang="en-US" dirty="0" smtClean="0"/>
              <a:t>页</a:t>
            </a:r>
            <a:endParaRPr lang="zh-CN" altLang="en-US" dirty="0"/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0" y="-3"/>
            <a:ext cx="10515600" cy="92075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197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CF14-E71A-44FB-8993-34523CD3A80B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88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D4714-0F51-471F-B4D8-5396421480DE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DEC1-A015-409B-8625-83888FEDFE22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83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A3AF-EEBD-4916-83D6-9F24BE36059B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C27A-D6C7-4128-BBAB-161DCCC88E51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0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B147-5267-4AA7-99AB-5464D6FA8DD4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33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15B-D6C7-4885-A3F7-12D5130613E3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36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02F-1043-4CF7-9DEA-6F1B9047C295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4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1E203-893D-468A-BC27-63562BBD0511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09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4683" y="1988171"/>
            <a:ext cx="81668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altLang="zh-CN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Design and Production of CMS-MEO GEM Front-end Electronic Board </a:t>
            </a:r>
            <a:r>
              <a:rPr lang="en-US" altLang="zh-CN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(GEB)</a:t>
            </a:r>
          </a:p>
          <a:p>
            <a:pPr algn="ctr"/>
            <a:endParaRPr lang="en-US" altLang="zh-CN" sz="24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CMS-MEO </a:t>
            </a:r>
            <a:r>
              <a:rPr lang="en-US" altLang="zh-C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GEM </a:t>
            </a:r>
            <a:r>
              <a:rPr lang="zh-CN" alt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探测器前端电子学设计与</a:t>
            </a:r>
            <a:r>
              <a:rPr lang="zh-CN" altLang="en-US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生产</a:t>
            </a:r>
            <a:endParaRPr lang="en-US" altLang="zh-CN" sz="24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en-US" altLang="zh-CN" sz="24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 algn="r"/>
            <a:r>
              <a:rPr lang="en-US" altLang="zh-CN" sz="2400" b="1" dirty="0" err="1" smtClean="0">
                <a:latin typeface="Cambria Math" panose="02040503050406030204" pitchFamily="18" charset="0"/>
              </a:rPr>
              <a:t>Zhihua</a:t>
            </a:r>
            <a:r>
              <a:rPr lang="en-US" altLang="zh-CN" sz="2400" b="1" dirty="0" smtClean="0">
                <a:latin typeface="Cambria Math" panose="02040503050406030204" pitchFamily="18" charset="0"/>
              </a:rPr>
              <a:t> </a:t>
            </a:r>
            <a:r>
              <a:rPr lang="en-US" altLang="zh-CN" sz="2400" b="1" dirty="0" err="1">
                <a:latin typeface="Cambria Math" panose="02040503050406030204" pitchFamily="18" charset="0"/>
              </a:rPr>
              <a:t>Xue</a:t>
            </a:r>
            <a:r>
              <a:rPr lang="zh-CN" altLang="en-US" sz="2400" b="1" dirty="0">
                <a:latin typeface="Cambria Math" panose="02040503050406030204" pitchFamily="18" charset="0"/>
              </a:rPr>
              <a:t>，</a:t>
            </a:r>
            <a:r>
              <a:rPr lang="en-US" altLang="zh-CN" sz="2400" b="1" dirty="0" err="1">
                <a:latin typeface="Cambria Math" panose="02040503050406030204" pitchFamily="18" charset="0"/>
              </a:rPr>
              <a:t>Zhe</a:t>
            </a:r>
            <a:r>
              <a:rPr lang="en-US" altLang="zh-CN" sz="2400" b="1" dirty="0">
                <a:latin typeface="Cambria Math" panose="02040503050406030204" pitchFamily="18" charset="0"/>
              </a:rPr>
              <a:t> Li</a:t>
            </a:r>
            <a:r>
              <a:rPr lang="zh-CN" altLang="en-US" sz="2400" b="1" dirty="0">
                <a:latin typeface="Cambria Math" panose="02040503050406030204" pitchFamily="18" charset="0"/>
              </a:rPr>
              <a:t>，</a:t>
            </a:r>
            <a:r>
              <a:rPr lang="en-US" altLang="zh-CN" sz="2400" b="1" dirty="0" err="1">
                <a:latin typeface="Cambria Math" panose="02040503050406030204" pitchFamily="18" charset="0"/>
              </a:rPr>
              <a:t>Zihan</a:t>
            </a:r>
            <a:r>
              <a:rPr lang="en-US" altLang="zh-CN" sz="2400" b="1" dirty="0">
                <a:latin typeface="Cambria Math" panose="02040503050406030204" pitchFamily="18" charset="0"/>
              </a:rPr>
              <a:t> Liang</a:t>
            </a:r>
            <a:r>
              <a:rPr lang="zh-CN" altLang="en-US" sz="2400" b="1" dirty="0" smtClean="0">
                <a:latin typeface="Cambria Math" panose="02040503050406030204" pitchFamily="18" charset="0"/>
              </a:rPr>
              <a:t>，</a:t>
            </a:r>
            <a:endParaRPr lang="en-US" altLang="zh-CN" sz="2400" b="1" dirty="0" smtClean="0">
              <a:latin typeface="Cambria Math" panose="02040503050406030204" pitchFamily="18" charset="0"/>
            </a:endParaRPr>
          </a:p>
          <a:p>
            <a:pPr lvl="1" algn="r"/>
            <a:r>
              <a:rPr lang="en-US" altLang="zh-CN" sz="2400" b="1" dirty="0" err="1" smtClean="0">
                <a:latin typeface="Cambria Math" panose="02040503050406030204" pitchFamily="18" charset="0"/>
              </a:rPr>
              <a:t>Ke</a:t>
            </a:r>
            <a:r>
              <a:rPr lang="en-US" altLang="zh-CN" sz="2400" b="1" dirty="0" smtClean="0">
                <a:latin typeface="Cambria Math" panose="02040503050406030204" pitchFamily="18" charset="0"/>
              </a:rPr>
              <a:t> </a:t>
            </a:r>
            <a:r>
              <a:rPr lang="en-US" altLang="zh-CN" sz="2400" b="1" dirty="0">
                <a:latin typeface="Cambria Math" panose="02040503050406030204" pitchFamily="18" charset="0"/>
              </a:rPr>
              <a:t>Wang</a:t>
            </a:r>
            <a:r>
              <a:rPr lang="zh-CN" altLang="en-US" sz="2400" b="1" dirty="0">
                <a:latin typeface="Cambria Math" panose="02040503050406030204" pitchFamily="18" charset="0"/>
              </a:rPr>
              <a:t>，</a:t>
            </a:r>
            <a:r>
              <a:rPr lang="en-US" altLang="zh-CN" sz="2400" b="1" dirty="0" err="1">
                <a:latin typeface="Cambria Math" panose="02040503050406030204" pitchFamily="18" charset="0"/>
              </a:rPr>
              <a:t>Dayong</a:t>
            </a:r>
            <a:r>
              <a:rPr lang="en-US" altLang="zh-CN" sz="2400" b="1" dirty="0">
                <a:latin typeface="Cambria Math" panose="02040503050406030204" pitchFamily="18" charset="0"/>
              </a:rPr>
              <a:t> Wang</a:t>
            </a:r>
            <a:r>
              <a:rPr lang="zh-CN" altLang="en-US" sz="2400" b="1" dirty="0">
                <a:latin typeface="Cambria Math" panose="02040503050406030204" pitchFamily="18" charset="0"/>
              </a:rPr>
              <a:t>，</a:t>
            </a:r>
            <a:r>
              <a:rPr lang="en-US" altLang="zh-CN" sz="2400" b="1" dirty="0">
                <a:latin typeface="Cambria Math" panose="02040503050406030204" pitchFamily="18" charset="0"/>
              </a:rPr>
              <a:t>Yong Ban</a:t>
            </a:r>
          </a:p>
          <a:p>
            <a:pPr lvl="1" algn="r"/>
            <a:r>
              <a:rPr lang="en-US" altLang="zh-CN" sz="2400" b="1" dirty="0">
                <a:latin typeface="Cambria Math" panose="02040503050406030204" pitchFamily="18" charset="0"/>
              </a:rPr>
              <a:t>PKU</a:t>
            </a:r>
            <a:r>
              <a:rPr lang="zh-CN" altLang="en-US" sz="2400" b="1" dirty="0">
                <a:latin typeface="Cambria Math" panose="02040503050406030204" pitchFamily="18" charset="0"/>
              </a:rPr>
              <a:t>，</a:t>
            </a:r>
            <a:r>
              <a:rPr lang="en-US" altLang="zh-CN" sz="2400" b="1" dirty="0" smtClean="0">
                <a:latin typeface="Cambria Math" panose="02040503050406030204" pitchFamily="18" charset="0"/>
              </a:rPr>
              <a:t>07.13.2024</a:t>
            </a:r>
            <a:endParaRPr lang="zh-CN" altLang="en-US" sz="2400" b="1" dirty="0">
              <a:latin typeface="Cambria Math" panose="020405030504060302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8023-A583-46E0-84A4-94F3F443580F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The Design and Production of MEO </a:t>
            </a:r>
            <a:r>
              <a:rPr lang="en-US" altLang="zh-CN" dirty="0" smtClean="0"/>
              <a:t>GEB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32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10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Power distribution system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302" y="1384730"/>
            <a:ext cx="2636317" cy="91444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D882AE0B-2C6D-4222-B57E-F845188B63E5}"/>
              </a:ext>
            </a:extLst>
          </p:cNvPr>
          <p:cNvSpPr txBox="1"/>
          <p:nvPr/>
        </p:nvSpPr>
        <p:spPr>
          <a:xfrm>
            <a:off x="353605" y="2582088"/>
            <a:ext cx="8222041" cy="1077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GEB distribute the voltage from FEAST to VFAT and </a:t>
            </a: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ASIAGO modules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through </a:t>
            </a:r>
            <a:r>
              <a:rPr lang="en-US" altLang="zh-CN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vias</a:t>
            </a: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and power plane.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 addition, grounding operation is achieved through the </a:t>
            </a: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DGND and AGND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planes.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6DA35DF9-CE8D-4755-A83B-DD5F8BB60276}"/>
              </a:ext>
            </a:extLst>
          </p:cNvPr>
          <p:cNvSpPr txBox="1"/>
          <p:nvPr/>
        </p:nvSpPr>
        <p:spPr>
          <a:xfrm>
            <a:off x="852077" y="5845933"/>
            <a:ext cx="357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Different colors show different power supply areas and link to different FEAST</a:t>
            </a:r>
            <a:endParaRPr lang="zh-CN" altLang="en-US" sz="1400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353605" y="1008524"/>
            <a:ext cx="5422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VFAT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ASIAGO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requires a different FEAST power supply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3 FEASTs provides 3 voltages to the corresponding </a:t>
            </a: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modules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of VFAT and </a:t>
            </a: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ASIAGO modules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4269070" y="1672674"/>
            <a:ext cx="126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FEAST</a:t>
            </a:r>
            <a:endParaRPr lang="zh-CN" altLang="en-US" sz="16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7881460" y="3977448"/>
            <a:ext cx="4005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Prevent voltage loss:</a:t>
            </a:r>
            <a:endParaRPr lang="en-US" altLang="zh-CN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(1) The thickness of the power supply layer is </a:t>
            </a: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1oz</a:t>
            </a:r>
            <a:endParaRPr lang="en-US" altLang="zh-CN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(2) For high current power supply, we provide large area power plane</a:t>
            </a:r>
          </a:p>
        </p:txBody>
      </p:sp>
      <p:cxnSp>
        <p:nvCxnSpPr>
          <p:cNvPr id="21" name="直接箭头连接符 20"/>
          <p:cNvCxnSpPr>
            <a:stCxn id="19" idx="3"/>
            <a:endCxn id="15" idx="1"/>
          </p:cNvCxnSpPr>
          <p:nvPr/>
        </p:nvCxnSpPr>
        <p:spPr>
          <a:xfrm>
            <a:off x="5531624" y="1841951"/>
            <a:ext cx="1031678" cy="0"/>
          </a:xfrm>
          <a:prstGeom prst="straightConnector1">
            <a:avLst/>
          </a:prstGeom>
          <a:ln w="28575">
            <a:solidFill>
              <a:srgbClr val="FFC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30" y="1384730"/>
            <a:ext cx="2522598" cy="91444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/>
          <a:srcRect l="389" t="8426" r="49788" b="7302"/>
          <a:stretch/>
        </p:blipFill>
        <p:spPr>
          <a:xfrm>
            <a:off x="2477056" y="3850824"/>
            <a:ext cx="1987569" cy="20383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/>
          <a:srcRect l="55228" r="549"/>
          <a:stretch/>
        </p:blipFill>
        <p:spPr>
          <a:xfrm>
            <a:off x="4536190" y="3700791"/>
            <a:ext cx="1720291" cy="23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11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Grounding system and shielding system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342" r="49928"/>
          <a:stretch/>
        </p:blipFill>
        <p:spPr>
          <a:xfrm>
            <a:off x="359786" y="2072949"/>
            <a:ext cx="3121845" cy="37788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55098" r="741"/>
          <a:stretch/>
        </p:blipFill>
        <p:spPr>
          <a:xfrm>
            <a:off x="3493645" y="2142420"/>
            <a:ext cx="2733517" cy="3726001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779193" y="3105147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225080" y="2899095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47772" y="3421954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749166" y="2782654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781032" y="2533053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25122" y="2491249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359786" y="1059903"/>
            <a:ext cx="5242024" cy="10772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 smtClean="0">
                <a:latin typeface="Cambria Math" panose="02040503050406030204" pitchFamily="18" charset="0"/>
              </a:rPr>
              <a:t>Grounding system: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Cambria Math" panose="02040503050406030204" pitchFamily="18" charset="0"/>
              </a:rPr>
              <a:t>2 DGND layer(digital ground) and 1 AGND(analog ground) layer.</a:t>
            </a:r>
          </a:p>
        </p:txBody>
      </p:sp>
      <p:sp>
        <p:nvSpPr>
          <p:cNvPr id="15" name="矩形 14"/>
          <p:cNvSpPr/>
          <p:nvPr/>
        </p:nvSpPr>
        <p:spPr>
          <a:xfrm>
            <a:off x="1990013" y="5851823"/>
            <a:ext cx="260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Split plane of AGND layer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6344964" y="945373"/>
            <a:ext cx="5242024" cy="17851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 smtClean="0">
                <a:latin typeface="Cambria Math" panose="02040503050406030204" pitchFamily="18" charset="0"/>
              </a:rPr>
              <a:t>Shielding system: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Cambria Math" panose="02040503050406030204" pitchFamily="18" charset="0"/>
              </a:rPr>
              <a:t>The signal layer is between top/bottom layer and grounding layers to avoid electromagnetic interference.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Cambria Math" panose="02040503050406030204" pitchFamily="18" charset="0"/>
              </a:rPr>
              <a:t>Shielding pads are added to reduce noise.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796" y="2800530"/>
            <a:ext cx="2409192" cy="3155499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 flipV="1">
            <a:off x="9177796" y="2983981"/>
            <a:ext cx="2313915" cy="407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9177796" y="5215032"/>
            <a:ext cx="2409192" cy="4348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168224" y="3186361"/>
            <a:ext cx="100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</a:rPr>
              <a:t>chimney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53400" y="5030366"/>
            <a:ext cx="100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</a:rPr>
              <a:t>chimney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7" name="直接箭头连接符 26"/>
          <p:cNvCxnSpPr>
            <a:stCxn id="13" idx="4"/>
            <a:endCxn id="39" idx="0"/>
          </p:cNvCxnSpPr>
          <p:nvPr/>
        </p:nvCxnSpPr>
        <p:spPr>
          <a:xfrm>
            <a:off x="5866637" y="2758726"/>
            <a:ext cx="1221488" cy="11803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12" idx="4"/>
            <a:endCxn id="39" idx="0"/>
          </p:cNvCxnSpPr>
          <p:nvPr/>
        </p:nvCxnSpPr>
        <p:spPr>
          <a:xfrm>
            <a:off x="4922547" y="2800530"/>
            <a:ext cx="2165578" cy="11385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11" idx="4"/>
            <a:endCxn id="39" idx="0"/>
          </p:cNvCxnSpPr>
          <p:nvPr/>
        </p:nvCxnSpPr>
        <p:spPr>
          <a:xfrm>
            <a:off x="3890681" y="3050131"/>
            <a:ext cx="3197444" cy="8889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6293516" y="3939101"/>
            <a:ext cx="158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Shielding Pads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7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12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Main updates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760952" y="1503958"/>
            <a:ext cx="5022495" cy="181588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Switch to halogen-free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Change from 4 to 3 DC-DC converters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Remove one 1.2V FEAST, using 3 DC-DC converters</a:t>
            </a:r>
            <a:endParaRPr lang="en-US" altLang="zh-CN" sz="1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Remove Max4372 (Considering the radiation tolerance)</a:t>
            </a:r>
            <a:endParaRPr lang="en-US" altLang="zh-CN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Measure the current by resistors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Change polarized capacitors to non-polarized ones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Prevent possible damage from power supply</a:t>
            </a:r>
            <a:endParaRPr lang="en-US" altLang="zh-CN" sz="1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Silkscreen updates and add posts for OH orientation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669" y="1052501"/>
            <a:ext cx="2609352" cy="24120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669" y="3673391"/>
            <a:ext cx="2609352" cy="2279054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9881765" y="2263013"/>
            <a:ext cx="1173639" cy="1069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881765" y="4877980"/>
            <a:ext cx="1173639" cy="1069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stCxn id="8" idx="4"/>
            <a:endCxn id="10" idx="0"/>
          </p:cNvCxnSpPr>
          <p:nvPr/>
        </p:nvCxnSpPr>
        <p:spPr>
          <a:xfrm>
            <a:off x="10468585" y="3332632"/>
            <a:ext cx="0" cy="15453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547" y="4300880"/>
            <a:ext cx="2082898" cy="1643733"/>
          </a:xfrm>
          <a:prstGeom prst="rect">
            <a:avLst/>
          </a:prstGeom>
        </p:spPr>
      </p:pic>
      <p:cxnSp>
        <p:nvCxnSpPr>
          <p:cNvPr id="15" name="直接箭头连接符 14"/>
          <p:cNvCxnSpPr>
            <a:stCxn id="16" idx="1"/>
            <a:endCxn id="17" idx="3"/>
          </p:cNvCxnSpPr>
          <p:nvPr/>
        </p:nvCxnSpPr>
        <p:spPr>
          <a:xfrm flipH="1">
            <a:off x="3280403" y="5122747"/>
            <a:ext cx="217652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498055" y="4822665"/>
            <a:ext cx="1005840" cy="600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Non-polarized </a:t>
            </a:r>
            <a:r>
              <a:rPr lang="en-US" altLang="zh-CN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capacitors</a:t>
            </a:r>
          </a:p>
          <a:p>
            <a:pPr algn="ctr"/>
            <a:r>
              <a:rPr lang="en-US" altLang="zh-CN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C39,C47,C63</a:t>
            </a:r>
            <a:endParaRPr lang="zh-CN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505" y="4297897"/>
            <a:ext cx="2082898" cy="1649702"/>
          </a:xfrm>
          <a:prstGeom prst="rect">
            <a:avLst/>
          </a:prstGeom>
        </p:spPr>
      </p:pic>
      <p:cxnSp>
        <p:nvCxnSpPr>
          <p:cNvPr id="18" name="直接箭头连接符 17"/>
          <p:cNvCxnSpPr>
            <a:stCxn id="16" idx="3"/>
            <a:endCxn id="14" idx="1"/>
          </p:cNvCxnSpPr>
          <p:nvPr/>
        </p:nvCxnSpPr>
        <p:spPr>
          <a:xfrm>
            <a:off x="4503895" y="5122747"/>
            <a:ext cx="2176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037956" y="3992164"/>
            <a:ext cx="2760201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Capacitance value: 0.1u, 4.7u, 47u</a:t>
            </a:r>
            <a:endParaRPr lang="zh-CN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36224" y="3992164"/>
            <a:ext cx="2760201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Capacitance value: 0.1u, 10u, 100u</a:t>
            </a:r>
            <a:endParaRPr lang="zh-CN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726359" y="5947599"/>
            <a:ext cx="2695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Remove Max4372</a:t>
            </a:r>
            <a:endParaRPr lang="zh-CN" altLang="en-US" sz="1200" b="1" dirty="0">
              <a:latin typeface="Cambria Math" panose="020405030504060302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151" y="1338700"/>
            <a:ext cx="2278814" cy="219258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928572" y="3563006"/>
            <a:ext cx="2695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OH orientation</a:t>
            </a:r>
            <a:endParaRPr lang="zh-CN" altLang="en-US" sz="1200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0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82397" y="3454007"/>
            <a:ext cx="8304867" cy="279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13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Main updates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382397" y="905845"/>
            <a:ext cx="5022495" cy="2246769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Remove </a:t>
            </a:r>
            <a:r>
              <a:rPr lang="en-US" altLang="zh-CN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the power </a:t>
            </a: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LED indicator from </a:t>
            </a:r>
            <a:r>
              <a:rPr lang="en-US" altLang="zh-CN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the GEB board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DVDD and PWR2V5</a:t>
            </a:r>
            <a:endParaRPr lang="en-US" altLang="zh-CN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Modify temperature measurement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Termination </a:t>
            </a:r>
            <a:r>
              <a:rPr lang="en-US" altLang="zh-CN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resistors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100Ohm for impedance matching</a:t>
            </a:r>
            <a:endParaRPr lang="en-US" altLang="zh-CN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Make VFAT HDLC addresses final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Remove extraneous resistors</a:t>
            </a:r>
            <a:endParaRPr lang="en-US" altLang="zh-CN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Fiber routing update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Adjust the fiber to avoid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Additional soldering  pads for shielding layer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245" y="1650523"/>
            <a:ext cx="2547311" cy="3628619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9392822" y="5384810"/>
            <a:ext cx="2154155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Termination Resistor</a:t>
            </a:r>
            <a:endParaRPr lang="en-US" altLang="zh-CN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直接箭头连接符 45"/>
          <p:cNvCxnSpPr>
            <a:endCxn id="45" idx="0"/>
          </p:cNvCxnSpPr>
          <p:nvPr/>
        </p:nvCxnSpPr>
        <p:spPr>
          <a:xfrm flipH="1">
            <a:off x="10469900" y="3773534"/>
            <a:ext cx="705123" cy="1611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/>
          <p:cNvSpPr/>
          <p:nvPr/>
        </p:nvSpPr>
        <p:spPr>
          <a:xfrm>
            <a:off x="10955215" y="3235569"/>
            <a:ext cx="465993" cy="5379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721580" y="1093178"/>
            <a:ext cx="296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 monitor of 1V2DVFAT</a:t>
            </a:r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47" y="1386571"/>
            <a:ext cx="1316452" cy="177404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079349" y="2096945"/>
            <a:ext cx="58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LED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811" y="3595221"/>
            <a:ext cx="1841587" cy="22986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713" y="3773534"/>
            <a:ext cx="2456970" cy="19936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98" y="3682168"/>
            <a:ext cx="3454278" cy="2222607"/>
          </a:xfrm>
          <a:prstGeom prst="rect">
            <a:avLst/>
          </a:prstGeom>
        </p:spPr>
      </p:pic>
      <p:cxnSp>
        <p:nvCxnSpPr>
          <p:cNvPr id="30" name="直接箭头连接符 29"/>
          <p:cNvCxnSpPr/>
          <p:nvPr/>
        </p:nvCxnSpPr>
        <p:spPr>
          <a:xfrm flipV="1">
            <a:off x="6031398" y="4528038"/>
            <a:ext cx="545248" cy="87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1061332" y="5883667"/>
            <a:ext cx="2825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Temperature measurement</a:t>
            </a:r>
            <a:endParaRPr lang="zh-CN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9768966" y="1169797"/>
            <a:ext cx="1847659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HDLC Address</a:t>
            </a:r>
            <a:endParaRPr lang="en-US" altLang="zh-CN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/>
          <p:cNvCxnSpPr>
            <a:stCxn id="39" idx="0"/>
          </p:cNvCxnSpPr>
          <p:nvPr/>
        </p:nvCxnSpPr>
        <p:spPr>
          <a:xfrm flipV="1">
            <a:off x="10882244" y="1546547"/>
            <a:ext cx="72971" cy="72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10589464" y="2268902"/>
            <a:ext cx="585559" cy="8917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59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397" y="3263747"/>
            <a:ext cx="2038350" cy="1714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397" y="991470"/>
            <a:ext cx="2152532" cy="1484283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14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HDLC Address</a:t>
            </a:r>
            <a:endParaRPr lang="zh-CN" altLang="en-US" dirty="0"/>
          </a:p>
        </p:txBody>
      </p:sp>
      <p:graphicFrame>
        <p:nvGraphicFramePr>
          <p:cNvPr id="7" name="内容占位符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991057"/>
              </p:ext>
            </p:extLst>
          </p:nvPr>
        </p:nvGraphicFramePr>
        <p:xfrm>
          <a:off x="793635" y="920750"/>
          <a:ext cx="4908865" cy="3587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5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1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18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60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VFAT Connector</a:t>
                      </a:r>
                      <a:endParaRPr lang="zh-CN" altLang="zh-CN" sz="14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400" dirty="0" err="1" smtClean="0">
                          <a:effectLst/>
                        </a:rPr>
                        <a:t>HDLC_Address</a:t>
                      </a:r>
                      <a:endParaRPr lang="zh-CN" altLang="zh-CN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Soldering resistors</a:t>
                      </a:r>
                      <a:endParaRPr lang="zh-CN" altLang="zh-CN" sz="14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zh-CN" sz="1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 A[3:0]</a:t>
                      </a:r>
                      <a:endParaRPr lang="zh-CN" altLang="zh-CN" sz="14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sz="1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0001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R1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J2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0010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R2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J3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0011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R3,R4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J4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0100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R5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J5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0101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R6,R7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J6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0110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R8,R9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J7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0111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R10,R11,R12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J8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1000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R13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J9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1001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R14,R15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J10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1010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R16,R17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J11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1011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R18,R19,R20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J12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1100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R21,R22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8" name="标题 1"/>
          <p:cNvSpPr txBox="1">
            <a:spLocks/>
          </p:cNvSpPr>
          <p:nvPr/>
        </p:nvSpPr>
        <p:spPr>
          <a:xfrm>
            <a:off x="6126227" y="5215715"/>
            <a:ext cx="5086896" cy="6912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HDLC Address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VFAT HDLC addresses final (remove extraneous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resistors) R9,R10….R38,R40 should be removed.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912" y="3332430"/>
            <a:ext cx="1514049" cy="15771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912" y="954240"/>
            <a:ext cx="1743075" cy="15621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351185" y="2734026"/>
            <a:ext cx="2382298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Termination Resistor</a:t>
            </a:r>
            <a:endParaRPr lang="en-US" altLang="zh-CN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箭头连接符 13"/>
          <p:cNvCxnSpPr>
            <a:stCxn id="13" idx="2"/>
          </p:cNvCxnSpPr>
          <p:nvPr/>
        </p:nvCxnSpPr>
        <p:spPr>
          <a:xfrm flipH="1">
            <a:off x="9873530" y="3103358"/>
            <a:ext cx="668804" cy="5302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3" idx="0"/>
          </p:cNvCxnSpPr>
          <p:nvPr/>
        </p:nvCxnSpPr>
        <p:spPr>
          <a:xfrm flipH="1" flipV="1">
            <a:off x="9873530" y="1462524"/>
            <a:ext cx="668804" cy="12715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190302" y="2734026"/>
            <a:ext cx="2732634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HDLC Address Resistors</a:t>
            </a:r>
            <a:endParaRPr lang="en-US" altLang="zh-CN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8189407" y="2184024"/>
            <a:ext cx="658193" cy="5305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8189407" y="3111654"/>
            <a:ext cx="894770" cy="10435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079" y="4674314"/>
            <a:ext cx="1788791" cy="1542175"/>
          </a:xfrm>
          <a:prstGeom prst="rect">
            <a:avLst/>
          </a:prstGeom>
        </p:spPr>
      </p:pic>
      <p:sp>
        <p:nvSpPr>
          <p:cNvPr id="20" name="标题 1"/>
          <p:cNvSpPr txBox="1">
            <a:spLocks/>
          </p:cNvSpPr>
          <p:nvPr/>
        </p:nvSpPr>
        <p:spPr>
          <a:xfrm>
            <a:off x="3305722" y="5003242"/>
            <a:ext cx="1895557" cy="73168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ohm Termination </a:t>
            </a:r>
          </a:p>
          <a:p>
            <a:r>
              <a:rPr lang="en-US" altLang="zh-CN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resistor measure:</a:t>
            </a:r>
          </a:p>
          <a:p>
            <a:r>
              <a:rPr lang="en-US" altLang="zh-CN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R23-R30</a:t>
            </a:r>
          </a:p>
        </p:txBody>
      </p:sp>
    </p:spTree>
    <p:extLst>
      <p:ext uri="{BB962C8B-B14F-4D97-AF65-F5344CB8AC3E}">
        <p14:creationId xmlns:p14="http://schemas.microsoft.com/office/powerpoint/2010/main" val="2749187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15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pic>
        <p:nvPicPr>
          <p:cNvPr id="6" name="Picture 64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58" y="2563253"/>
            <a:ext cx="341153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847533" y="1029848"/>
            <a:ext cx="2986165" cy="69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VFAT label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VFAT0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VFAT23</a:t>
            </a:r>
            <a:endParaRPr lang="en-US" altLang="zh-CN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内容占位符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090178"/>
              </p:ext>
            </p:extLst>
          </p:nvPr>
        </p:nvGraphicFramePr>
        <p:xfrm>
          <a:off x="5085351" y="1723519"/>
          <a:ext cx="2947049" cy="3587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5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1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60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Narrow GEB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altLang="zh-CN" sz="1400" dirty="0" smtClean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0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VFAT label</a:t>
                      </a:r>
                      <a:endParaRPr lang="zh-CN" altLang="zh-CN" sz="14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VFAT Connector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J4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J3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VFAT2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J10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VFAT3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J9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VFAT8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VFAT9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J5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VFAT10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J7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VFAT11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J11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VFAT16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J2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VFAT17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J6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VFAT18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J8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VFAT19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J12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9" name="内容占位符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052530"/>
              </p:ext>
            </p:extLst>
          </p:nvPr>
        </p:nvGraphicFramePr>
        <p:xfrm>
          <a:off x="8222112" y="1723519"/>
          <a:ext cx="2947049" cy="3614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5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1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7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Wide GEB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altLang="zh-CN" sz="1400" dirty="0" smtClean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7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VFAT label</a:t>
                      </a:r>
                      <a:endParaRPr lang="zh-CN" altLang="zh-CN" sz="14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effectLst/>
                        </a:rPr>
                        <a:t>VFAT Connector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VFAT4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VFAT5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J3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VFAT6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J7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VFAT7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J9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VFAT12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J4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VFAT13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J5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VFAT14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J10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VFAT15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J11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VFAT20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J2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VFAT21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J6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VFAT22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J8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05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VFAT23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J12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269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 smtClean="0"/>
              <a:t>第</a:t>
            </a:r>
            <a:fld id="{7BE78CA6-7D55-47E7-99AD-922654108096}" type="slidenum">
              <a:rPr lang="zh-CN" altLang="en-US" smtClean="0"/>
              <a:pPr/>
              <a:t>16</a:t>
            </a:fld>
            <a:r>
              <a:rPr lang="zh-CN" altLang="en-US" dirty="0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Fiber routing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130" y="1435507"/>
            <a:ext cx="1210340" cy="310055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914288" y="4756433"/>
            <a:ext cx="2518620" cy="106182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Fiber fixing</a:t>
            </a:r>
          </a:p>
          <a:p>
            <a:pPr>
              <a:spcAft>
                <a:spcPts val="6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KEYSTONE 5016 for narrow GEB</a:t>
            </a:r>
          </a:p>
          <a:p>
            <a:pPr>
              <a:spcAft>
                <a:spcPts val="6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KEYSTONE 5016 for wide GEB</a:t>
            </a:r>
          </a:p>
          <a:p>
            <a:pPr>
              <a:spcAft>
                <a:spcPts val="6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 optical fiber to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zipline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29" y="1435507"/>
            <a:ext cx="5039579" cy="310055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967574" y="4740235"/>
            <a:ext cx="5666913" cy="118494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In order to ensure it is firm, many through holes are placed on the keystone.</a:t>
            </a:r>
          </a:p>
          <a:p>
            <a:pPr>
              <a:spcAft>
                <a:spcPts val="6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In order to avoid signal interference ,</a:t>
            </a:r>
          </a:p>
          <a:p>
            <a:pPr>
              <a:spcAft>
                <a:spcPts val="6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- 1. The keystone is not grounded</a:t>
            </a:r>
          </a:p>
          <a:p>
            <a:pPr>
              <a:spcAft>
                <a:spcPts val="6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- 2. No signal routes through the occupied position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92" y="1351925"/>
            <a:ext cx="4895962" cy="32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329" y="1267484"/>
            <a:ext cx="7123018" cy="386722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17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Cooling system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56819" y="4618041"/>
            <a:ext cx="164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Cooling system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03642" y="971739"/>
            <a:ext cx="4744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Cooling system:</a:t>
            </a:r>
          </a:p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cooling system is modified as the number of FEAST is from 4 to 3.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7" y="2033605"/>
            <a:ext cx="4738198" cy="2579577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H="1">
            <a:off x="3738307" y="3484795"/>
            <a:ext cx="296300" cy="32355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738306" y="3484795"/>
            <a:ext cx="316523" cy="32355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1949568" y="3476772"/>
            <a:ext cx="296300" cy="32355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949567" y="3476772"/>
            <a:ext cx="316523" cy="32355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10318" y="5003306"/>
            <a:ext cx="4738198" cy="58477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 Remove the 1.2VD FEAST which is located in the positions marked by the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purple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矩形 28"/>
          <p:cNvSpPr/>
          <p:nvPr/>
        </p:nvSpPr>
        <p:spPr>
          <a:xfrm>
            <a:off x="7340151" y="5295693"/>
            <a:ext cx="2089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Prototype ME0 GEB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6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18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0" y="930003"/>
            <a:ext cx="6116516" cy="5308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ME0 GEB </a:t>
            </a:r>
            <a:r>
              <a:rPr lang="en-US" altLang="zh-CN" sz="2000" dirty="0" err="1" smtClean="0"/>
              <a:t>ProtoType</a:t>
            </a:r>
            <a:r>
              <a:rPr lang="en-US" altLang="zh-CN" sz="2000" dirty="0" smtClean="0"/>
              <a:t>: </a:t>
            </a:r>
            <a:r>
              <a:rPr lang="en-US" altLang="zh-CN" sz="1600" dirty="0" smtClean="0"/>
              <a:t>April 2021</a:t>
            </a:r>
          </a:p>
          <a:p>
            <a:pPr lvl="1"/>
            <a:r>
              <a:rPr lang="en-US" altLang="zh-CN" sz="1600" dirty="0" smtClean="0"/>
              <a:t>ME0_narrow_V30, 2 pieces, Joseph Carlson, UCLA</a:t>
            </a:r>
          </a:p>
          <a:p>
            <a:pPr lvl="1"/>
            <a:r>
              <a:rPr lang="en-US" altLang="zh-CN" sz="1600" dirty="0" smtClean="0"/>
              <a:t>ME0_wide_V30, 4 pieces, Joseph Carlson, UCLA</a:t>
            </a:r>
          </a:p>
          <a:p>
            <a:pPr lvl="1"/>
            <a:r>
              <a:rPr lang="en-US" altLang="zh-CN" sz="1600" dirty="0" smtClean="0"/>
              <a:t>ME0_narrow_V30, 3 pieces, Michele Bianco, CERN</a:t>
            </a:r>
          </a:p>
          <a:p>
            <a:pPr lvl="1"/>
            <a:r>
              <a:rPr lang="en-US" altLang="zh-CN" sz="1600" dirty="0" smtClean="0"/>
              <a:t>ME0_wide_V30, 2 pieces, Michele Bianco, CERN</a:t>
            </a:r>
          </a:p>
          <a:p>
            <a:pPr lvl="1"/>
            <a:r>
              <a:rPr lang="en-US" altLang="zh-CN" sz="1600" dirty="0" smtClean="0"/>
              <a:t>1+1 PKU</a:t>
            </a:r>
          </a:p>
          <a:p>
            <a:r>
              <a:rPr lang="en-US" altLang="zh-CN" sz="2000" dirty="0" smtClean="0"/>
              <a:t>ME0 GEB Pro-Production: </a:t>
            </a:r>
            <a:r>
              <a:rPr lang="en-US" altLang="zh-CN" sz="1600" dirty="0" smtClean="0"/>
              <a:t>November 2023 ( after EDR/ESR)</a:t>
            </a:r>
          </a:p>
          <a:p>
            <a:pPr lvl="1"/>
            <a:r>
              <a:rPr lang="en-US" altLang="zh-CN" sz="1600" dirty="0" smtClean="0"/>
              <a:t>ME0_GEB_V52_Wide, 4 pieces, </a:t>
            </a:r>
            <a:r>
              <a:rPr lang="en-US" altLang="zh-CN" sz="1600" dirty="0" err="1" smtClean="0"/>
              <a:t>Jeremie</a:t>
            </a:r>
            <a:r>
              <a:rPr lang="en-US" altLang="zh-CN" sz="1600" dirty="0" smtClean="0"/>
              <a:t> A Merlin, CERN</a:t>
            </a:r>
          </a:p>
          <a:p>
            <a:pPr lvl="1"/>
            <a:r>
              <a:rPr lang="en-US" altLang="zh-CN" sz="1600" dirty="0" smtClean="0"/>
              <a:t>ME0_GEB_V52_Narrow, 4 pieces, </a:t>
            </a:r>
            <a:r>
              <a:rPr lang="en-US" altLang="zh-CN" sz="1600" dirty="0" err="1" smtClean="0"/>
              <a:t>Jeremie</a:t>
            </a:r>
            <a:r>
              <a:rPr lang="en-US" altLang="zh-CN" sz="1600" dirty="0" smtClean="0"/>
              <a:t> A Merlin, CERN</a:t>
            </a:r>
          </a:p>
          <a:p>
            <a:r>
              <a:rPr lang="en-US" altLang="zh-CN" sz="2000" dirty="0" smtClean="0"/>
              <a:t>ME0 GEB Production:</a:t>
            </a:r>
          </a:p>
          <a:p>
            <a:pPr lvl="1"/>
            <a:r>
              <a:rPr lang="en-US" altLang="zh-CN" sz="1600" dirty="0"/>
              <a:t>April 2024</a:t>
            </a:r>
          </a:p>
          <a:p>
            <a:pPr lvl="1"/>
            <a:r>
              <a:rPr lang="en-US" altLang="zh-CN" sz="1600" dirty="0" smtClean="0"/>
              <a:t>255+255 pieces bare PCB boards ( </a:t>
            </a:r>
            <a:r>
              <a:rPr lang="en-US" altLang="zh-CN" sz="1600" dirty="0"/>
              <a:t>after MRR, GEM ME0 GEB Manufacturing Readiness Review</a:t>
            </a:r>
            <a:r>
              <a:rPr lang="en-US" altLang="zh-CN" sz="1600" dirty="0" smtClean="0"/>
              <a:t>) completed</a:t>
            </a:r>
          </a:p>
          <a:p>
            <a:pPr lvl="1"/>
            <a:r>
              <a:rPr lang="en-US" altLang="zh-CN" sz="1600" dirty="0" smtClean="0"/>
              <a:t>ME0_GEB_V52_Wide, 14 pieces, </a:t>
            </a:r>
            <a:r>
              <a:rPr lang="en-US" altLang="zh-CN" sz="1600" dirty="0" err="1" smtClean="0"/>
              <a:t>Jeremie</a:t>
            </a:r>
            <a:r>
              <a:rPr lang="en-US" altLang="zh-CN" sz="1600" dirty="0" smtClean="0"/>
              <a:t> A Merlin, CERN</a:t>
            </a:r>
          </a:p>
          <a:p>
            <a:pPr lvl="1"/>
            <a:r>
              <a:rPr lang="en-US" altLang="zh-CN" sz="1600" dirty="0" smtClean="0"/>
              <a:t>ME0_GEB_V52_Narrow, 14 pieces, </a:t>
            </a:r>
            <a:r>
              <a:rPr lang="en-US" altLang="zh-CN" sz="1600" dirty="0" err="1" smtClean="0"/>
              <a:t>Jeremie</a:t>
            </a:r>
            <a:r>
              <a:rPr lang="en-US" altLang="zh-CN" sz="1600" dirty="0" smtClean="0"/>
              <a:t> A Merlin, CERN</a:t>
            </a:r>
          </a:p>
          <a:p>
            <a:pPr lvl="1"/>
            <a:r>
              <a:rPr lang="en-US" altLang="zh-CN" sz="1600" dirty="0" smtClean="0"/>
              <a:t> next month</a:t>
            </a:r>
          </a:p>
          <a:p>
            <a:pPr lvl="1"/>
            <a:r>
              <a:rPr lang="en-US" altLang="zh-CN" sz="1600" dirty="0" smtClean="0"/>
              <a:t>75+75 pieces</a:t>
            </a:r>
            <a:r>
              <a:rPr lang="zh-CN" altLang="en-US" sz="1600" dirty="0" smtClean="0"/>
              <a:t>， </a:t>
            </a:r>
            <a:r>
              <a:rPr lang="en-US" altLang="zh-CN" sz="1600" dirty="0" smtClean="0"/>
              <a:t>will be done</a:t>
            </a:r>
          </a:p>
          <a:p>
            <a:endParaRPr lang="en-US" altLang="zh-CN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843" y="-26376"/>
            <a:ext cx="5362127" cy="32531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843" y="3149495"/>
            <a:ext cx="5362127" cy="320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36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ea typeface="Cambria Math" panose="02040503050406030204" pitchFamily="18" charset="0"/>
              </a:rPr>
              <a:t>Test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19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GEB Test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545833" y="1122868"/>
            <a:ext cx="7444070" cy="5031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 at GEB production site in China: </a:t>
            </a:r>
          </a:p>
          <a:p>
            <a:pPr lvl="1">
              <a:lnSpc>
                <a:spcPct val="100000"/>
              </a:lnSpc>
            </a:pPr>
            <a:r>
              <a:rPr lang="en-US" altLang="zh-CN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 module test</a:t>
            </a:r>
          </a:p>
          <a:p>
            <a:pPr lvl="1">
              <a:lnSpc>
                <a:spcPct val="100000"/>
              </a:lnSpc>
            </a:pPr>
            <a:r>
              <a:rPr lang="en-US" altLang="zh-CN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Signal connectivity test (A new tool)</a:t>
            </a:r>
          </a:p>
          <a:p>
            <a:pPr lvl="1">
              <a:lnSpc>
                <a:spcPct val="100000"/>
              </a:lnSpc>
            </a:pPr>
            <a:r>
              <a:rPr lang="en-US" altLang="zh-CN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test</a:t>
            </a:r>
          </a:p>
          <a:p>
            <a:pPr lvl="1">
              <a:lnSpc>
                <a:spcPct val="100000"/>
              </a:lnSpc>
            </a:pPr>
            <a:r>
              <a:rPr lang="en-US" altLang="zh-CN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Bending degree test</a:t>
            </a:r>
          </a:p>
          <a:p>
            <a:pPr lvl="1">
              <a:lnSpc>
                <a:spcPct val="100000"/>
              </a:lnSpc>
            </a:pPr>
            <a:r>
              <a:rPr lang="en-US" altLang="zh-CN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Mechanical compatibility test</a:t>
            </a:r>
          </a:p>
          <a:p>
            <a:pPr lvl="1">
              <a:lnSpc>
                <a:spcPct val="100000"/>
              </a:lnSpc>
            </a:pPr>
            <a:r>
              <a:rPr lang="en-US" altLang="zh-CN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BER test (A new tool)</a:t>
            </a:r>
          </a:p>
          <a:p>
            <a:pPr lvl="1">
              <a:lnSpc>
                <a:spcPct val="100000"/>
              </a:lnSpc>
              <a:spcAft>
                <a:spcPts val="1800"/>
              </a:spcAft>
            </a:pPr>
            <a:r>
              <a:rPr lang="en-US" altLang="zh-CN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Flying Probe test</a:t>
            </a:r>
          </a:p>
          <a:p>
            <a:r>
              <a:rPr lang="en-US" altLang="zh-CN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Acceptance test at CERN:</a:t>
            </a:r>
          </a:p>
          <a:p>
            <a:pPr lvl="1"/>
            <a:r>
              <a:rPr lang="en-US" altLang="zh-CN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Similar as GE2/1 acceptance test at CERN, to make sure no damage caused by shipping.</a:t>
            </a:r>
            <a:endParaRPr lang="en-US" altLang="zh-CN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7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7CB8-C351-44E3-930B-2F9EA5807522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Outline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2470" y="1443884"/>
            <a:ext cx="89668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Cambria Math" panose="02040503050406030204" pitchFamily="18" charset="0"/>
              </a:rPr>
              <a:t>Outline:</a:t>
            </a:r>
          </a:p>
          <a:p>
            <a:endParaRPr lang="en-US" altLang="zh-CN" sz="2400" b="1" dirty="0" smtClean="0">
              <a:latin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Introduction of CMS ME0 GEB</a:t>
            </a:r>
          </a:p>
          <a:p>
            <a:pPr marL="457200" indent="-457200">
              <a:buAutoNum type="arabicPeriod"/>
            </a:pPr>
            <a:endParaRPr lang="en-US" altLang="zh-CN" sz="2400" b="1" dirty="0">
              <a:latin typeface="Cambria Math" panose="020405030504060302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CMS ME0 GEB design</a:t>
            </a:r>
            <a:endParaRPr lang="en-US" altLang="zh-CN" sz="2400" b="1" dirty="0">
              <a:latin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endParaRPr lang="en-US" altLang="zh-CN" sz="2400" b="1" dirty="0" smtClean="0">
              <a:solidFill>
                <a:srgbClr val="FF0000"/>
              </a:solidFill>
              <a:latin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ME0 GEB Test</a:t>
            </a:r>
          </a:p>
          <a:p>
            <a:pPr marL="457200" indent="-457200">
              <a:buAutoNum type="arabicPeriod"/>
            </a:pPr>
            <a:endParaRPr lang="en-US" altLang="zh-CN" sz="2400" b="1" dirty="0">
              <a:latin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584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Test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20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Power module test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883A709-AEA6-4682-B159-79F011F23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56" y="1081210"/>
            <a:ext cx="3031104" cy="2300587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E9B3892D-335E-47A4-85CB-5C1CF9C009FB}"/>
              </a:ext>
            </a:extLst>
          </p:cNvPr>
          <p:cNvSpPr txBox="1">
            <a:spLocks/>
          </p:cNvSpPr>
          <p:nvPr/>
        </p:nvSpPr>
        <p:spPr bwMode="auto">
          <a:xfrm>
            <a:off x="1562356" y="3483514"/>
            <a:ext cx="5961355" cy="172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Voltage and current test of 3 power modules: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2.5V</a:t>
            </a:r>
            <a:r>
              <a:rPr lang="zh-CN" altLang="en-US" sz="1800" dirty="0">
                <a:latin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on OH board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1.2V</a:t>
            </a:r>
            <a:r>
              <a:rPr lang="zh-CN" altLang="en-US" sz="1800" dirty="0">
                <a:latin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digital power</a:t>
            </a:r>
            <a:r>
              <a:rPr lang="zh-CN" altLang="en-US" sz="1800" dirty="0">
                <a:latin typeface="Cambria Math" panose="02040503050406030204" pitchFamily="18" charset="0"/>
              </a:rPr>
              <a:t>、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1.2V</a:t>
            </a:r>
            <a:r>
              <a:rPr lang="zh-CN" altLang="en-US" sz="1800" dirty="0">
                <a:latin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analog power supply on VFAT</a:t>
            </a:r>
            <a:endParaRPr lang="zh-CN" altLang="en-US" sz="1800" dirty="0">
              <a:latin typeface="Cambria Math" panose="020405030504060302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C4C4501-1350-47F3-B372-E9EA7A80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12" y="3003442"/>
            <a:ext cx="3162366" cy="145734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0EDA896-700B-4BC4-B056-0E5BA9890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711" y="4621247"/>
            <a:ext cx="3146969" cy="15543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3AB5DF4-BA8F-47CA-B0EB-F7A9F77B5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711" y="1043503"/>
            <a:ext cx="3147247" cy="183718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72B3BB98-8E46-4A23-B462-F18EBABB47C3}"/>
              </a:ext>
            </a:extLst>
          </p:cNvPr>
          <p:cNvSpPr txBox="1"/>
          <p:nvPr/>
        </p:nvSpPr>
        <p:spPr>
          <a:xfrm>
            <a:off x="1562357" y="4995561"/>
            <a:ext cx="517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→  </a:t>
            </a:r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power test has been done with the ME0 GEB(wide &amp; narrow) prototypes, the results meet the GEB design requirements, and the fluctuations are within a reasonable range</a:t>
            </a:r>
            <a:endParaRPr kumimoji="1" lang="zh-CN" altLang="en-US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B14DD73A-D075-4DFE-ABEA-5EC8833F51BC}"/>
              </a:ext>
            </a:extLst>
          </p:cNvPr>
          <p:cNvSpPr/>
          <p:nvPr/>
        </p:nvSpPr>
        <p:spPr>
          <a:xfrm>
            <a:off x="5251463" y="2856703"/>
            <a:ext cx="1038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Load board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742" y="1081210"/>
            <a:ext cx="1211481" cy="18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Test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21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Signal Connectivity Test: FPGA-computer based </a:t>
            </a:r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device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1170427" y="3341838"/>
            <a:ext cx="2714315" cy="207596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Connectivity test: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all VFAT signal channels and power supply pins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BER test: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schematic diagram</a:t>
            </a:r>
            <a:endParaRPr lang="en-US" altLang="zh-CN" sz="20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20" y="979145"/>
            <a:ext cx="5503030" cy="22973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054" y="3345917"/>
            <a:ext cx="5970571" cy="301043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969576"/>
            <a:ext cx="498118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Device: </a:t>
            </a:r>
          </a:p>
          <a:p>
            <a:pPr marL="0" lvl="1"/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using Xilinx Spartan-6 FPGA and LabVIEW</a:t>
            </a:r>
          </a:p>
          <a:p>
            <a:pPr marL="0" lvl="1"/>
            <a:endParaRPr lang="en-US" altLang="zh-CN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lvl="1"/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Used in acceptance test of GE2/1 </a:t>
            </a:r>
            <a:r>
              <a:rPr lang="en-US" altLang="zh-CN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GEB</a:t>
            </a:r>
          </a:p>
          <a:p>
            <a:pPr marL="0" lvl="1"/>
            <a:endParaRPr lang="en-US" altLang="zh-CN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lvl="1"/>
            <a:r>
              <a:rPr lang="en-US" altLang="zh-CN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device was verified and successfully used in GE2/1 mass production</a:t>
            </a:r>
            <a:endParaRPr lang="en-US" altLang="zh-CN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23759" y="1120195"/>
            <a:ext cx="3485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Flow chart of the test device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="" xmlns:a16="http://schemas.microsoft.com/office/drawing/2014/main" id="{A7D1D635-A172-4EC4-A939-86A0449109C7}"/>
              </a:ext>
            </a:extLst>
          </p:cNvPr>
          <p:cNvCxnSpPr/>
          <p:nvPr/>
        </p:nvCxnSpPr>
        <p:spPr>
          <a:xfrm>
            <a:off x="3884742" y="5105993"/>
            <a:ext cx="1487055" cy="184727"/>
          </a:xfrm>
          <a:prstGeom prst="straightConnector1">
            <a:avLst/>
          </a:prstGeom>
          <a:ln w="28575">
            <a:solidFill>
              <a:srgbClr val="FFC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88" y="2102410"/>
            <a:ext cx="556937" cy="1243507"/>
          </a:xfrm>
          <a:prstGeom prst="rect">
            <a:avLst/>
          </a:prstGeom>
        </p:spPr>
      </p:pic>
      <p:sp>
        <p:nvSpPr>
          <p:cNvPr id="13" name="内容占位符 1"/>
          <p:cNvSpPr txBox="1">
            <a:spLocks/>
          </p:cNvSpPr>
          <p:nvPr/>
        </p:nvSpPr>
        <p:spPr>
          <a:xfrm>
            <a:off x="1170427" y="5345778"/>
            <a:ext cx="3084136" cy="97395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charset="2"/>
              <a:buChar char="§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Test Criteria:</a:t>
            </a:r>
            <a:endParaRPr lang="en-US" altLang="zh-CN" sz="1600" dirty="0" smtClean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short and open circuit (connectivity)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6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error occurs in one minute (BER)</a:t>
            </a:r>
            <a:endParaRPr lang="en-US" altLang="zh-CN" sz="20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Test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22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 board and adaptors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482" y="1167827"/>
            <a:ext cx="3047875" cy="20100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56" y="1954255"/>
            <a:ext cx="2849915" cy="36401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353" y="1314907"/>
            <a:ext cx="3892147" cy="49188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76" y="3437784"/>
            <a:ext cx="3200400" cy="24003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373340" y="4436702"/>
            <a:ext cx="1590723" cy="10166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926962" y="2358841"/>
            <a:ext cx="574002" cy="6182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324306" y="2442842"/>
            <a:ext cx="775196" cy="535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6500964" y="2627508"/>
            <a:ext cx="1751602" cy="4809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3564785" y="2512190"/>
            <a:ext cx="1603916" cy="1153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5926962" y="5237773"/>
            <a:ext cx="2126914" cy="6439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307783" y="1508755"/>
            <a:ext cx="153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VFAT Adaptor</a:t>
            </a:r>
          </a:p>
        </p:txBody>
      </p:sp>
      <p:sp>
        <p:nvSpPr>
          <p:cNvPr id="17" name="矩形 16"/>
          <p:cNvSpPr/>
          <p:nvPr/>
        </p:nvSpPr>
        <p:spPr>
          <a:xfrm>
            <a:off x="8144165" y="3088478"/>
            <a:ext cx="1821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ASIAGO Adaptor</a:t>
            </a:r>
          </a:p>
        </p:txBody>
      </p:sp>
      <p:sp>
        <p:nvSpPr>
          <p:cNvPr id="18" name="矩形 17"/>
          <p:cNvSpPr/>
          <p:nvPr/>
        </p:nvSpPr>
        <p:spPr>
          <a:xfrm>
            <a:off x="8112040" y="5730048"/>
            <a:ext cx="1886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Test Board of PKU</a:t>
            </a: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3574688" y="2710527"/>
            <a:ext cx="1905208" cy="4925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5557699" y="2977640"/>
            <a:ext cx="775196" cy="535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60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Test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23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test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24CC5C5F-6681-4904-A224-17481105B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690340"/>
              </p:ext>
            </p:extLst>
          </p:nvPr>
        </p:nvGraphicFramePr>
        <p:xfrm>
          <a:off x="6753738" y="2031032"/>
          <a:ext cx="325222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113">
                  <a:extLst>
                    <a:ext uri="{9D8B030D-6E8A-4147-A177-3AD203B41FA5}">
                      <a16:colId xmlns="" xmlns:a16="http://schemas.microsoft.com/office/drawing/2014/main" val="2682633867"/>
                    </a:ext>
                  </a:extLst>
                </a:gridCol>
                <a:gridCol w="1626113">
                  <a:extLst>
                    <a:ext uri="{9D8B030D-6E8A-4147-A177-3AD203B41FA5}">
                      <a16:colId xmlns="" xmlns:a16="http://schemas.microsoft.com/office/drawing/2014/main" val="396448848"/>
                    </a:ext>
                  </a:extLst>
                </a:gridCol>
              </a:tblGrid>
              <a:tr h="2262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Plane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Signal_1/Signal_2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3866838"/>
                  </a:ext>
                </a:extLst>
              </a:tr>
              <a:tr h="2288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Differential</a:t>
                      </a:r>
                      <a:r>
                        <a:rPr lang="en-US" altLang="zh-CN" sz="1400" baseline="0" dirty="0"/>
                        <a:t> Wire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98.9679Ohm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8342279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="" xmlns:a16="http://schemas.microsoft.com/office/drawing/2014/main" id="{CC91203D-ECC3-4600-9F0F-D12F3D118BC8}"/>
              </a:ext>
            </a:extLst>
          </p:cNvPr>
          <p:cNvSpPr/>
          <p:nvPr/>
        </p:nvSpPr>
        <p:spPr>
          <a:xfrm>
            <a:off x="1920518" y="920750"/>
            <a:ext cx="423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</a:t>
            </a:r>
            <a:r>
              <a:rPr lang="zh-CN" altLang="en-US" sz="2000" b="1" dirty="0">
                <a:solidFill>
                  <a:srgbClr val="FF0000"/>
                </a:solidFill>
                <a:latin typeface="Cambria Math" panose="020405030504060302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 results</a:t>
            </a: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(provided by </a:t>
            </a:r>
            <a:r>
              <a:rPr lang="en-US" altLang="zh-CN" sz="2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Sinofast</a:t>
            </a:r>
            <a:r>
              <a:rPr lang="en-US" altLang="zh-CN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company)</a:t>
            </a:r>
          </a:p>
          <a:p>
            <a:pPr algn="ctr"/>
            <a:endParaRPr lang="en-US" altLang="zh-CN" sz="2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B48E6803-C3EE-422E-8476-2B2994D8DE24}"/>
              </a:ext>
            </a:extLst>
          </p:cNvPr>
          <p:cNvSpPr/>
          <p:nvPr/>
        </p:nvSpPr>
        <p:spPr>
          <a:xfrm>
            <a:off x="6568699" y="1195159"/>
            <a:ext cx="4027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fluctuation Simulation results 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(Using </a:t>
            </a:r>
            <a:r>
              <a:rPr lang="en-US" altLang="zh-CN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Ansys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SIwave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690" y="2719337"/>
            <a:ext cx="3856694" cy="272106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B48E6803-C3EE-422E-8476-2B2994D8DE24}"/>
              </a:ext>
            </a:extLst>
          </p:cNvPr>
          <p:cNvSpPr/>
          <p:nvPr/>
        </p:nvSpPr>
        <p:spPr>
          <a:xfrm>
            <a:off x="6845768" y="5513110"/>
            <a:ext cx="3473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fluctuation of most differential line is within 10%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94" y="1647518"/>
            <a:ext cx="4876067" cy="43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433" y="2557568"/>
            <a:ext cx="2641561" cy="139747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Test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24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Mechanical Compatibility &amp; Flying Probe Test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90653B34-FB2D-5045-B553-EEDA6A9A1224}"/>
              </a:ext>
            </a:extLst>
          </p:cNvPr>
          <p:cNvSpPr/>
          <p:nvPr/>
        </p:nvSpPr>
        <p:spPr>
          <a:xfrm>
            <a:off x="910417" y="998158"/>
            <a:ext cx="5445993" cy="241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Mechanical compatibility test</a:t>
            </a:r>
            <a:endParaRPr lang="zh-CN" altLang="en-US" b="1" dirty="0">
              <a:solidFill>
                <a:srgbClr val="C00000"/>
              </a:solidFill>
              <a:latin typeface="Cambria Math" panose="02040503050406030204" pitchFamily="18" charset="0"/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Mount VFAT (Plugin Card), </a:t>
            </a:r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ASIAGO modules,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and FEAST to check the collimation of Standoff</a:t>
            </a:r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Test criteria: VFAT, ASIAGO and FEAST in line with the standoffs</a:t>
            </a:r>
            <a:endParaRPr lang="en-US" altLang="zh-CN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Test results of ME0 </a:t>
            </a:r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GEB: Standoff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has good collimation</a:t>
            </a:r>
            <a:endParaRPr kumimoji="1" lang="en-US" altLang="zh-CN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750346" y="4910866"/>
            <a:ext cx="5365296" cy="121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Flying probe test:</a:t>
            </a:r>
          </a:p>
          <a:p>
            <a:pPr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factory performs automated flying probe test during GEB production.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03" y="3422078"/>
            <a:ext cx="3072087" cy="23040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11683" y="5733469"/>
            <a:ext cx="342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Automated flying probe test machine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011" y="2246690"/>
            <a:ext cx="3611020" cy="2292711"/>
          </a:xfrm>
          <a:prstGeom prst="rect">
            <a:avLst/>
          </a:prstGeom>
        </p:spPr>
      </p:pic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6505879" y="1149500"/>
            <a:ext cx="5237108" cy="86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400" dirty="0"/>
              <a:t>For the standoffs, we stay with the current 5 mm standoffs, but you should have a strict tolerance during QC to make sure the total height after soldering is &lt;= 5.15 </a:t>
            </a:r>
            <a:r>
              <a:rPr lang="en-US" altLang="zh-CN" sz="1400" dirty="0" smtClean="0"/>
              <a:t>mm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400" dirty="0"/>
              <a:t>Measure </a:t>
            </a:r>
            <a:r>
              <a:rPr lang="en-US" altLang="zh-CN" sz="1400" dirty="0" smtClean="0"/>
              <a:t>Results</a:t>
            </a:r>
            <a:r>
              <a:rPr lang="zh-CN" altLang="en-US" sz="1400" dirty="0" smtClean="0"/>
              <a:t>：</a:t>
            </a:r>
            <a:r>
              <a:rPr lang="en-US" altLang="zh-CN" sz="1400" dirty="0"/>
              <a:t>around 5.05mm. Some of them are </a:t>
            </a:r>
            <a:r>
              <a:rPr lang="en-US" altLang="zh-CN" sz="1400" dirty="0" smtClean="0"/>
              <a:t>5.00mm.</a:t>
            </a:r>
            <a:endParaRPr lang="en-US" altLang="zh-CN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25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Test At UCLA and FIT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501650"/>
          </a:xfrm>
        </p:spPr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Test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="" xmlns:a16="http://schemas.microsoft.com/office/drawing/2014/main" id="{4D54DBE9-AAE3-46B4-ADBC-6503AE0D486E}"/>
              </a:ext>
            </a:extLst>
          </p:cNvPr>
          <p:cNvSpPr txBox="1">
            <a:spLocks/>
          </p:cNvSpPr>
          <p:nvPr/>
        </p:nvSpPr>
        <p:spPr>
          <a:xfrm>
            <a:off x="196285" y="1064466"/>
            <a:ext cx="5423280" cy="648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Integration test with OH and VFATs</a:t>
            </a:r>
            <a:endParaRPr lang="zh-CN" altLang="en-US" sz="2400" b="1" dirty="0">
              <a:latin typeface="Cambria Math" panose="020405030504060302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="" xmlns:a16="http://schemas.microsoft.com/office/drawing/2014/main" id="{F3531969-EDAF-4551-B583-90DC10D62B1D}"/>
              </a:ext>
            </a:extLst>
          </p:cNvPr>
          <p:cNvSpPr txBox="1">
            <a:spLocks/>
          </p:cNvSpPr>
          <p:nvPr/>
        </p:nvSpPr>
        <p:spPr>
          <a:xfrm>
            <a:off x="289464" y="1546653"/>
            <a:ext cx="4582469" cy="480897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The goal</a:t>
            </a:r>
            <a:r>
              <a:rPr lang="en-US" altLang="zh-CN" sz="1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: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 ME0 GEBs (2N + 4W) arrived and underwent testing at UCLA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Testing process: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Check voltages with only FEASTs loaded onto GEB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Load one ASIAGO (ME0 </a:t>
            </a:r>
            <a:r>
              <a:rPr lang="en-US" altLang="zh-CN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Optohybrid</a:t>
            </a: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and one VFAT and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Check ASIAGO is ready and can communicate with VFAT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Fully load GEB and check communication with all VFATs (tests full communication chain and DAQ </a:t>
            </a:r>
            <a:r>
              <a:rPr lang="en-US" altLang="zh-CN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elinks</a:t>
            </a: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Take current measurements using current sensing chips + thermistors on ME0 GEB and reading out through ADC of ASIAGO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Check uplink and downlink </a:t>
            </a:r>
            <a:r>
              <a:rPr lang="en-US" altLang="zh-CN" sz="1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error rates and eye diagrams </a:t>
            </a:r>
            <a:endParaRPr lang="en-US" altLang="zh-CN" sz="1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525" y="961184"/>
            <a:ext cx="4542865" cy="24965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956" y="3532485"/>
            <a:ext cx="4223300" cy="18196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756" y="3525753"/>
            <a:ext cx="2461747" cy="186696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137797" y="5392584"/>
            <a:ext cx="1782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eye diagram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53511" y="5392584"/>
            <a:ext cx="1579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Noise test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Test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26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Manpower &amp; facilities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762591" y="1005706"/>
            <a:ext cx="10666818" cy="24544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Aft>
                <a:spcPts val="600"/>
              </a:spcAft>
            </a:pPr>
            <a:r>
              <a:rPr lang="en-US" altLang="zh-CN" sz="20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Sinofast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 Shenzhen, China has long term collaboration with CMS-GEM team, has produced </a:t>
            </a:r>
            <a:r>
              <a:rPr lang="en-US" altLang="zh-CN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all GE1/1 &amp; GE2/1 GEBs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altLang="zh-CN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ME0 GEB prototypes.</a:t>
            </a:r>
          </a:p>
          <a:p>
            <a:pPr marL="0" lvl="1">
              <a:spcAft>
                <a:spcPts val="600"/>
              </a:spcAft>
            </a:pP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200 workers with a variety of PCB production equipment and assembly equipment.</a:t>
            </a:r>
          </a:p>
          <a:p>
            <a:pPr marL="0" lvl="1">
              <a:spcAft>
                <a:spcPts val="600"/>
              </a:spcAft>
            </a:pPr>
            <a:r>
              <a:rPr lang="en-US" altLang="zh-CN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4-5 weeks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the production of GEB PCB + </a:t>
            </a:r>
            <a:r>
              <a:rPr lang="en-US" altLang="zh-CN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week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assembly for a batch of production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28" y="2904486"/>
            <a:ext cx="2580532" cy="3440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14" y="3241866"/>
            <a:ext cx="3172923" cy="23796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81" y="3241866"/>
            <a:ext cx="3172922" cy="237969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254635" y="5638444"/>
            <a:ext cx="5525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Etching Machine                               CNC drilling machine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00960" y="6000910"/>
            <a:ext cx="2595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Laminating Machine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CMS ME0 GEB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27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Shipment and timeline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311426" y="1069592"/>
            <a:ext cx="8362057" cy="4842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Distance and time: </a:t>
            </a: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Shipment time is ~ 7-14 days from China to CERN (via air-flight)</a:t>
            </a:r>
          </a:p>
          <a:p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Packing:</a:t>
            </a: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Each GEB wrapped up in individual packages with foam to absorb shock for shipping.</a:t>
            </a: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 GEBs will be packed in one carton box.</a:t>
            </a: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carton boxes will be put into wooden boxes in transportation</a:t>
            </a:r>
          </a:p>
          <a:p>
            <a:pPr lvl="1"/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Timeline:</a:t>
            </a: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Start of design -&gt; the first version -&gt; UCLA and CERN -&gt; ESR -&gt; Pro-Production</a:t>
            </a: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4/2020         -&gt;            4/2021   -&gt;        6/2021           -&gt; 6/2023 -&gt; 9/2023</a:t>
            </a:r>
          </a:p>
          <a:p>
            <a:pPr lvl="1"/>
            <a:endParaRPr lang="en-US" altLang="zh-CN" sz="16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Final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Production: </a:t>
            </a: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4/2024 (28 pieces: 14 narrow and 14 wide)</a:t>
            </a:r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Next month ( 75 + 75 pieces)</a:t>
            </a:r>
          </a:p>
          <a:p>
            <a:pPr lvl="1"/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Later (166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+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166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pieces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20" y="2968366"/>
            <a:ext cx="3078189" cy="23086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83" y="1069592"/>
            <a:ext cx="3499864" cy="17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28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Summary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402095" y="920750"/>
            <a:ext cx="10899947" cy="527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design of production version of ME0 GEB (wide and narrow) is </a:t>
            </a:r>
            <a:r>
              <a:rPr lang="en-US" altLang="zh-CN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completed</a:t>
            </a: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altLang="zh-CN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Many improvements </a:t>
            </a:r>
            <a:r>
              <a:rPr lang="en-US" altLang="zh-CN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updates are </a:t>
            </a:r>
            <a:r>
              <a:rPr lang="en-US" altLang="zh-CN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made in mechanical properties, power distribution and signal transmission.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Quality Control standards and procedures are established with prototypes</a:t>
            </a:r>
            <a:r>
              <a:rPr lang="en-US" altLang="zh-CN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both at production site and after arrivals at CERN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Flying probe test, characteristic impedance measurement, visual check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Bending degree test, mechanical compatibility test etc.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Power module test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Signal connectivity test, bit error test, eye diagrams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ME0 GEB production (510 pieces, 255 narrow + 255 wide GEB boards)</a:t>
            </a:r>
            <a:endParaRPr lang="en-US" altLang="zh-CN" sz="2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final production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version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GEB (bare PCB) has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already been completed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In April, the assembled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GEB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have been shipped to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CERN (14+14 pieces) 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Now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75+75 pieces GEB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boards have been assembled in Shenzhen. Once the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test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is complete, it will be shipped to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CERN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166+166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pieces GEB boards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has not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been assembled. 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3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</a:rPr>
              <a:t>Introduction of CMS ME0 GEB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25350" y="863600"/>
            <a:ext cx="3261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Cambria Math" panose="02040503050406030204" pitchFamily="18" charset="0"/>
              </a:rPr>
              <a:t>Introduction of GEB:</a:t>
            </a:r>
            <a:endParaRPr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810" y="3481885"/>
            <a:ext cx="3902190" cy="25906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内容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696" y="920751"/>
            <a:ext cx="2661477" cy="23183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77052" y="1253470"/>
            <a:ext cx="8184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GEB: An important part of the readout electronics system.</a:t>
            </a:r>
            <a:endParaRPr lang="en-US" altLang="zh-CN" sz="2400" b="1" dirty="0">
              <a:latin typeface="Cambria Math" panose="020405030504060302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7052" y="1640047"/>
            <a:ext cx="8184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Function of GEB: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Carrier of front-end and back-end electronics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Front-end signal transmission carrier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Provide direct shielding for GEM detectors</a:t>
            </a:r>
            <a:endParaRPr lang="en-US" altLang="zh-CN" sz="2400" b="1" dirty="0">
              <a:latin typeface="Cambria Math" panose="020405030504060302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7052" y="3113950"/>
            <a:ext cx="8184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Work of Peking University HEP group: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Design and test of ME0 GEB and GE2/1 GEB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Design of automatic tester</a:t>
            </a:r>
            <a:endParaRPr lang="en-US" altLang="zh-CN" sz="2400" b="1" dirty="0">
              <a:latin typeface="Cambria Math" panose="020405030504060302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7052" y="4163445"/>
            <a:ext cx="7208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Progress: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 Math" panose="02040503050406030204" pitchFamily="18" charset="0"/>
              </a:rPr>
              <a:t>The </a:t>
            </a:r>
            <a:r>
              <a:rPr lang="en-US" altLang="zh-CN" sz="2400" b="1" dirty="0">
                <a:latin typeface="Cambria Math" panose="02040503050406030204" pitchFamily="18" charset="0"/>
              </a:rPr>
              <a:t>ME0 GEB prototype and </a:t>
            </a:r>
            <a:r>
              <a:rPr lang="en-US" altLang="zh-CN" sz="2400" b="1" dirty="0" smtClean="0">
                <a:latin typeface="Cambria Math" panose="02040503050406030204" pitchFamily="18" charset="0"/>
              </a:rPr>
              <a:t>pre-production </a:t>
            </a:r>
            <a:r>
              <a:rPr lang="en-US" altLang="zh-CN" sz="2400" b="1" dirty="0">
                <a:latin typeface="Cambria Math" panose="02040503050406030204" pitchFamily="18" charset="0"/>
              </a:rPr>
              <a:t>have been completed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Cambria Math" panose="02040503050406030204" pitchFamily="18" charset="0"/>
              </a:rPr>
              <a:t>ME0 GEB production will be done</a:t>
            </a:r>
          </a:p>
        </p:txBody>
      </p:sp>
      <p:sp>
        <p:nvSpPr>
          <p:cNvPr id="13" name="椭圆 12"/>
          <p:cNvSpPr/>
          <p:nvPr/>
        </p:nvSpPr>
        <p:spPr>
          <a:xfrm>
            <a:off x="8813102" y="1415447"/>
            <a:ext cx="1358442" cy="10506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stCxn id="13" idx="2"/>
          </p:cNvCxnSpPr>
          <p:nvPr/>
        </p:nvCxnSpPr>
        <p:spPr>
          <a:xfrm flipH="1">
            <a:off x="8289810" y="1940775"/>
            <a:ext cx="523292" cy="3341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8043228" y="2255003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GEB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23267" y="3155297"/>
            <a:ext cx="205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DAQ system of CMS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857900" y="6011316"/>
            <a:ext cx="2766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CMS detector cross section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9873952" y="5293361"/>
            <a:ext cx="335165" cy="717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>
            <a:stCxn id="18" idx="2"/>
          </p:cNvCxnSpPr>
          <p:nvPr/>
        </p:nvCxnSpPr>
        <p:spPr>
          <a:xfrm flipH="1" flipV="1">
            <a:off x="8153400" y="5336329"/>
            <a:ext cx="1720552" cy="3160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529510" y="5090080"/>
            <a:ext cx="62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ME0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0555237" y="4934383"/>
            <a:ext cx="335165" cy="717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8153400" y="4873192"/>
            <a:ext cx="2401837" cy="4134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7340357" y="469059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GE2/1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4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</a:rPr>
              <a:t>Introduction </a:t>
            </a:r>
            <a:r>
              <a:rPr lang="en-US" altLang="zh-CN" dirty="0">
                <a:latin typeface="Cambria Math" panose="02040503050406030204" pitchFamily="18" charset="0"/>
              </a:rPr>
              <a:t>of CMS ME0 GEB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9C4EA5B-32AD-41F3-BA8B-3C88E73A55CC}"/>
              </a:ext>
            </a:extLst>
          </p:cNvPr>
          <p:cNvSpPr txBox="1">
            <a:spLocks/>
          </p:cNvSpPr>
          <p:nvPr/>
        </p:nvSpPr>
        <p:spPr>
          <a:xfrm>
            <a:off x="393854" y="1489796"/>
            <a:ext cx="8897749" cy="486655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Signal transmission:</a:t>
            </a: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Ensure that the </a:t>
            </a:r>
            <a:r>
              <a:rPr lang="en-US" altLang="zh-CN" sz="1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</a:t>
            </a: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is 100 Ohm for differential line, and small fluctuations in characteristic impedance to reduce signal reflections</a:t>
            </a: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Ensuring that </a:t>
            </a:r>
            <a:r>
              <a:rPr lang="en-US" altLang="zh-CN" sz="1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time delay </a:t>
            </a: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the signal lines are the same to meet isochronism requirement</a:t>
            </a:r>
          </a:p>
          <a:p>
            <a:pPr lvl="2">
              <a:spcBef>
                <a:spcPts val="600"/>
              </a:spcBef>
              <a:spcAft>
                <a:spcPts val="1800"/>
              </a:spcAft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Low</a:t>
            </a:r>
            <a:r>
              <a:rPr lang="en-US" altLang="zh-CN" sz="1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BER (Bit Error Rate) </a:t>
            </a: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and</a:t>
            </a:r>
            <a:r>
              <a:rPr lang="en-US" altLang="zh-CN" sz="1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noise</a:t>
            </a:r>
            <a:endParaRPr lang="en-US" altLang="zh-CN" sz="18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CN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Power Supply:</a:t>
            </a:r>
            <a:endParaRPr lang="en-US" altLang="zh-CN" sz="1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Meet the different power requirements of VFAT and ASIAGO boards</a:t>
            </a: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Effective power distribution systems</a:t>
            </a: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Power monitor, current, voltage and temperature monitor</a:t>
            </a: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Prevent large voltage drop during transmission</a:t>
            </a:r>
          </a:p>
          <a:p>
            <a:pPr lvl="2">
              <a:spcBef>
                <a:spcPts val="600"/>
              </a:spcBef>
              <a:spcAft>
                <a:spcPts val="1800"/>
              </a:spcAft>
            </a:pP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Validate the voltage to set value</a:t>
            </a:r>
            <a:endParaRPr lang="en-US" altLang="zh-CN" sz="18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CN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Mechanical performance:</a:t>
            </a:r>
            <a:endParaRPr lang="en-US" altLang="zh-CN" sz="1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Total board thickness is less than </a:t>
            </a:r>
            <a:r>
              <a:rPr lang="en-US" altLang="zh-CN" sz="1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1.1mm</a:t>
            </a: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limited by installation space.</a:t>
            </a: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Lower than the IPC standard curvature </a:t>
            </a:r>
            <a:r>
              <a:rPr lang="en-US" altLang="zh-CN" sz="1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0.75%</a:t>
            </a:r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lvl="2"/>
            <a:r>
              <a:rPr lang="en-US" altLang="zh-CN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standoffs aligned and firmed mounted</a:t>
            </a:r>
            <a:endParaRPr lang="en-US" altLang="zh-CN" sz="18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4508" y="909965"/>
            <a:ext cx="4233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Cambria Math" panose="02040503050406030204" pitchFamily="18" charset="0"/>
              </a:rPr>
              <a:t>Requirements </a:t>
            </a:r>
            <a:r>
              <a:rPr lang="en-US" altLang="zh-CN" sz="2800" b="1" dirty="0">
                <a:latin typeface="Cambria Math" panose="02040503050406030204" pitchFamily="18" charset="0"/>
              </a:rPr>
              <a:t>of ME0 GEB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19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5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Cambria Math" panose="02040503050406030204" pitchFamily="18" charset="0"/>
              </a:rPr>
              <a:t>CMS </a:t>
            </a:r>
            <a:r>
              <a:rPr lang="en-US" altLang="zh-CN" dirty="0">
                <a:latin typeface="Cambria Math" panose="02040503050406030204" pitchFamily="18" charset="0"/>
              </a:rPr>
              <a:t>ME0 GEB </a:t>
            </a:r>
            <a:r>
              <a:rPr lang="en-US" altLang="zh-CN" dirty="0" smtClean="0">
                <a:latin typeface="Cambria Math" panose="02040503050406030204" pitchFamily="18" charset="0"/>
              </a:rPr>
              <a:t>design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604" y="1090457"/>
            <a:ext cx="2353930" cy="22504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901" y="860118"/>
            <a:ext cx="2159148" cy="27314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916076"/>
            <a:ext cx="351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GEB with its function modules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20" y="3846026"/>
            <a:ext cx="2352298" cy="22810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901" y="3591571"/>
            <a:ext cx="2098434" cy="27647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CE7C4565-A1AE-46E9-B39B-D5F6B43754A1}"/>
              </a:ext>
            </a:extLst>
          </p:cNvPr>
          <p:cNvSpPr/>
          <p:nvPr/>
        </p:nvSpPr>
        <p:spPr>
          <a:xfrm>
            <a:off x="6057649" y="1945874"/>
            <a:ext cx="25706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set of  </a:t>
            </a: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GEB connects to: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24 VFATs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 ASIAGO boards  </a:t>
            </a:r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OH-CONN on each)</a:t>
            </a:r>
            <a:endParaRPr lang="en-US" altLang="zh-CN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 </a:t>
            </a:r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FEAST (1.2VA, 1.2VD and 2.5V)</a:t>
            </a:r>
          </a:p>
        </p:txBody>
      </p:sp>
      <p:sp>
        <p:nvSpPr>
          <p:cNvPr id="12" name="椭圆 11"/>
          <p:cNvSpPr/>
          <p:nvPr/>
        </p:nvSpPr>
        <p:spPr>
          <a:xfrm>
            <a:off x="5263942" y="1892076"/>
            <a:ext cx="543651" cy="561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281555" y="2319406"/>
            <a:ext cx="1166342" cy="421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endCxn id="12" idx="6"/>
          </p:cNvCxnSpPr>
          <p:nvPr/>
        </p:nvCxnSpPr>
        <p:spPr>
          <a:xfrm flipH="1" flipV="1">
            <a:off x="5807593" y="2173064"/>
            <a:ext cx="416050" cy="56796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5305364" y="2741027"/>
            <a:ext cx="1026720" cy="141423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4737903" y="1531597"/>
            <a:ext cx="543651" cy="561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>
            <a:endCxn id="21" idx="5"/>
          </p:cNvCxnSpPr>
          <p:nvPr/>
        </p:nvCxnSpPr>
        <p:spPr>
          <a:xfrm flipH="1" flipV="1">
            <a:off x="5201938" y="2011273"/>
            <a:ext cx="949307" cy="127216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430076" y="2174689"/>
            <a:ext cx="229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VFAT Connector and standoff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255874" y="5870787"/>
            <a:ext cx="2590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FEAST Connector and standoff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284350" y="4188700"/>
            <a:ext cx="2533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OH Connector and standoff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885" y="888047"/>
            <a:ext cx="1410384" cy="137079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083" y="4627768"/>
            <a:ext cx="1685986" cy="117767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976" y="2672641"/>
            <a:ext cx="1441948" cy="1584152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 flipV="1">
            <a:off x="7442780" y="1921451"/>
            <a:ext cx="1336717" cy="86061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8267995" y="3221130"/>
            <a:ext cx="480701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8058150" y="4496477"/>
            <a:ext cx="526708" cy="47847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10297924" y="959435"/>
            <a:ext cx="1850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latin typeface="Cambria Math" panose="02040503050406030204" pitchFamily="18" charset="0"/>
              </a:rPr>
              <a:t>The </a:t>
            </a:r>
            <a:r>
              <a:rPr lang="en-US" altLang="zh-CN" sz="14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VFAT chip </a:t>
            </a:r>
            <a:r>
              <a:rPr lang="en-US" altLang="zh-CN" sz="1400" b="1" dirty="0" smtClean="0">
                <a:latin typeface="Cambria Math" panose="02040503050406030204" pitchFamily="18" charset="0"/>
              </a:rPr>
              <a:t>converts the signal on the readout strips into </a:t>
            </a:r>
            <a:r>
              <a:rPr lang="en-US" altLang="zh-CN" sz="14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digital signal</a:t>
            </a:r>
            <a:endParaRPr lang="zh-CN" altLang="en-US" sz="14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0354228" y="2672641"/>
            <a:ext cx="1850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latin typeface="Cambria Math" panose="02040503050406030204" pitchFamily="18" charset="0"/>
              </a:rPr>
              <a:t>Electrical components on ASIAGO board convert the signal from GEB into an </a:t>
            </a:r>
            <a:r>
              <a:rPr lang="en-US" altLang="zh-CN" sz="14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optical signal </a:t>
            </a:r>
            <a:r>
              <a:rPr lang="en-US" altLang="zh-CN" sz="1400" b="1" dirty="0" smtClean="0">
                <a:latin typeface="Cambria Math" panose="02040503050406030204" pitchFamily="18" charset="0"/>
              </a:rPr>
              <a:t>on the optical fiber </a:t>
            </a:r>
            <a:endParaRPr lang="zh-CN" altLang="en-US" sz="1400" b="1" dirty="0">
              <a:latin typeface="Cambria Math" panose="02040503050406030204" pitchFamily="18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0354228" y="4577459"/>
            <a:ext cx="1850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latin typeface="Cambria Math" panose="02040503050406030204" pitchFamily="18" charset="0"/>
              </a:rPr>
              <a:t>FEASTs provide voltage to chips on VFAT and OH board</a:t>
            </a:r>
            <a:endParaRPr lang="zh-CN" altLang="en-US" sz="1400" b="1" dirty="0">
              <a:latin typeface="Cambria Math" panose="02040503050406030204" pitchFamily="18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511469" y="3294238"/>
            <a:ext cx="213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Narrow board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3648187" y="3286479"/>
            <a:ext cx="213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Wide board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6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 smtClean="0"/>
              <a:t>第</a:t>
            </a:r>
            <a:fld id="{7BE78CA6-7D55-47E7-99AD-922654108096}" type="slidenum">
              <a:rPr lang="zh-CN" altLang="en-US" smtClean="0"/>
              <a:pPr/>
              <a:t>6</a:t>
            </a:fld>
            <a:r>
              <a:rPr lang="zh-CN" altLang="en-US" dirty="0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Stacks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472" y="4460179"/>
            <a:ext cx="2141805" cy="1630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451" y="4460180"/>
            <a:ext cx="2145671" cy="163059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606226" y="920750"/>
            <a:ext cx="48226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 meet characteristic impedance requirement: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Choose proper dielectric constant: surface solder 3.5 medium 4.2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Copper thickness for signal </a:t>
            </a:r>
            <a:r>
              <a:rPr lang="en-US" altLang="zh-CN" sz="16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layer: 0.5 Oz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Top, Bottom and Power layer: 1 Oz</a:t>
            </a:r>
            <a:endParaRPr lang="en-US" altLang="zh-CN" sz="1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Mini number of </a:t>
            </a:r>
            <a:r>
              <a:rPr lang="en-US" altLang="zh-CN" sz="1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vias</a:t>
            </a: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for each differential </a:t>
            </a:r>
            <a:r>
              <a:rPr lang="en-US" altLang="zh-CN" sz="16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pair: </a:t>
            </a: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en-US" altLang="zh-CN" sz="1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vias</a:t>
            </a: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(Reduce the fluctuation of characteristic impedance)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 meet mechanical performance requirement: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Board thickness: 1.05mm (within the requirement 1.1mm)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Symmetrical arrangement and the same copper laying method (Reduce the curvature)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23173" y="6006537"/>
            <a:ext cx="1190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Top layer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52457" y="6006537"/>
            <a:ext cx="1435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Bottom layer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3804445" y="4743362"/>
            <a:ext cx="2745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example, top layer and bottom layer are laid with the same copper arrangement, in order to reduce the board curvature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428839" y="2467107"/>
            <a:ext cx="189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Stacks structure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23" y="971803"/>
            <a:ext cx="3683887" cy="33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7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and routing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>
            <a:extLst>
              <a:ext uri="{FF2B5EF4-FFF2-40B4-BE49-F238E27FC236}">
                <a16:creationId xmlns="" xmlns:a16="http://schemas.microsoft.com/office/drawing/2014/main" id="{39939215-8A75-40C0-BC58-9BF8B6D714CF}"/>
              </a:ext>
            </a:extLst>
          </p:cNvPr>
          <p:cNvSpPr txBox="1">
            <a:spLocks/>
          </p:cNvSpPr>
          <p:nvPr/>
        </p:nvSpPr>
        <p:spPr>
          <a:xfrm>
            <a:off x="141087" y="1004386"/>
            <a:ext cx="4334920" cy="4531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charset="2"/>
              <a:buChar char="§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</a:t>
            </a:r>
            <a:endParaRPr lang="zh-CN" altLang="en-US" sz="24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73156" y="1363473"/>
            <a:ext cx="367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 to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100Ohm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altLang="zh-CN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differential </a:t>
            </a:r>
            <a:r>
              <a:rPr lang="en-US" altLang="zh-CN" sz="16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pair:</a:t>
            </a:r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1473156" y="1629378"/>
            <a:ext cx="423993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Factors that affects characteristic impedance: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W1,W2:Line width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S1:Differential line separation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D1:Ground strip separation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H1,H2:Stack thickness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Er1, Er2: Dielectric constant of the medium</a:t>
            </a:r>
          </a:p>
          <a:p>
            <a:pPr>
              <a:spcAft>
                <a:spcPts val="600"/>
              </a:spcAft>
            </a:pPr>
            <a:r>
              <a:rPr lang="en-US" altLang="zh-CN" sz="1600" b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fluctuation: </a:t>
            </a:r>
            <a:r>
              <a:rPr lang="en-US" altLang="zh-CN" sz="1600" b="1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&lt;10%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77173" y="3513523"/>
            <a:ext cx="3713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design software: Polar Si9000</a:t>
            </a:r>
            <a:endParaRPr lang="zh-CN" altLang="en-US" sz="1200" b="1" dirty="0">
              <a:latin typeface="Cambria Math" panose="02040503050406030204" pitchFamily="18" charset="0"/>
            </a:endParaRPr>
          </a:p>
        </p:txBody>
      </p:sp>
      <p:sp>
        <p:nvSpPr>
          <p:cNvPr id="10" name="Espace réservé du contenu 1">
            <a:extLst>
              <a:ext uri="{FF2B5EF4-FFF2-40B4-BE49-F238E27FC236}">
                <a16:creationId xmlns="" xmlns:a16="http://schemas.microsoft.com/office/drawing/2014/main" id="{DDF28934-33B8-4EBA-80A8-DDCBEDF2CD6C}"/>
              </a:ext>
            </a:extLst>
          </p:cNvPr>
          <p:cNvSpPr txBox="1">
            <a:spLocks/>
          </p:cNvSpPr>
          <p:nvPr/>
        </p:nvSpPr>
        <p:spPr>
          <a:xfrm>
            <a:off x="141087" y="3817447"/>
            <a:ext cx="1685370" cy="4526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charset="2"/>
              <a:buChar char="§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zh-CN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outing:</a:t>
            </a:r>
            <a:endParaRPr lang="en-US" sz="2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1473155" y="4002486"/>
            <a:ext cx="484851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(1) Differential signal lines: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linewidth / gap / linewidth: 0.1/0.25/0.1 mm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(Considering coupling effect)</a:t>
            </a: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(2) Other parameters: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Minimum distance to another pairs / DGND: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0.55mm / 0.6mm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(3) Simpler routing design: Reduce routing corner</a:t>
            </a:r>
          </a:p>
          <a:p>
            <a:endParaRPr lang="en-US" altLang="zh-CN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0" b="86"/>
          <a:stretch/>
        </p:blipFill>
        <p:spPr>
          <a:xfrm>
            <a:off x="6983444" y="997771"/>
            <a:ext cx="3713285" cy="25695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420" y="3980672"/>
            <a:ext cx="3782523" cy="23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8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Signal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A24FF5D1-B9D3-49E2-98CA-04CAAE5BED92}"/>
              </a:ext>
            </a:extLst>
          </p:cNvPr>
          <p:cNvSpPr/>
          <p:nvPr/>
        </p:nvSpPr>
        <p:spPr>
          <a:xfrm>
            <a:off x="1782363" y="1009898"/>
            <a:ext cx="2851011" cy="193899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Signals introduction:</a:t>
            </a:r>
          </a:p>
          <a:p>
            <a:pPr>
              <a:spcAft>
                <a:spcPts val="1200"/>
              </a:spcAft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VFAT trigger unit outputs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 differential signals:</a:t>
            </a: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VFAT communication E-port has 3 pairs of differential signals</a:t>
            </a:r>
          </a:p>
          <a:p>
            <a:pPr>
              <a:spcAft>
                <a:spcPts val="1200"/>
              </a:spcAft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VFAT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reset signal</a:t>
            </a: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LVCMOS level signal: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2533278-760A-4065-8CE5-93B5597D59BC}"/>
              </a:ext>
            </a:extLst>
          </p:cNvPr>
          <p:cNvSpPr txBox="1"/>
          <p:nvPr/>
        </p:nvSpPr>
        <p:spPr>
          <a:xfrm>
            <a:off x="5978211" y="985649"/>
            <a:ext cx="4350378" cy="5370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 Signals are arranged on two layers: </a:t>
            </a: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Signal1 and signal2</a:t>
            </a:r>
          </a:p>
          <a:p>
            <a:pPr>
              <a:spcAft>
                <a:spcPts val="600"/>
              </a:spcAft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   Prevent crossover of signal lines as in GE1/1 case</a:t>
            </a: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BE745903-65FF-2043-BEEF-4B6BC4D8B1DD}"/>
              </a:ext>
            </a:extLst>
          </p:cNvPr>
          <p:cNvSpPr/>
          <p:nvPr/>
        </p:nvSpPr>
        <p:spPr>
          <a:xfrm>
            <a:off x="6518684" y="3845503"/>
            <a:ext cx="1292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Signal1 Layer </a:t>
            </a:r>
            <a:endParaRPr lang="zh-CN" altLang="en-US" sz="1200" b="1" dirty="0">
              <a:latin typeface="Cambria Math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24F1BDD0-3FB8-C941-8461-67C98A5B852B}"/>
              </a:ext>
            </a:extLst>
          </p:cNvPr>
          <p:cNvSpPr/>
          <p:nvPr/>
        </p:nvSpPr>
        <p:spPr>
          <a:xfrm>
            <a:off x="8442391" y="3846863"/>
            <a:ext cx="173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Signal2 Layer </a:t>
            </a:r>
            <a:endParaRPr lang="zh-CN" altLang="en-US" sz="1200" b="1" dirty="0">
              <a:latin typeface="Cambria Math" panose="02040503050406030204" pitchFamily="18" charset="0"/>
              <a:ea typeface="Arial" charset="0"/>
              <a:cs typeface="Arial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34" y="1070070"/>
            <a:ext cx="1105961" cy="183732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1D5DA07A-F012-4CD0-91BE-E834E3B74F86}"/>
              </a:ext>
            </a:extLst>
          </p:cNvPr>
          <p:cNvSpPr txBox="1"/>
          <p:nvPr/>
        </p:nvSpPr>
        <p:spPr>
          <a:xfrm>
            <a:off x="1774298" y="3043028"/>
            <a:ext cx="4037385" cy="32932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 meet time resolution requirement of signals:</a:t>
            </a:r>
          </a:p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Equal length(CLK and RXD): </a:t>
            </a:r>
          </a:p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J1-J6,J7-J12 To ensure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signal isochronism</a:t>
            </a: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Picture 4" descr="Layer Stackup Wizard &#10;controls &#10;Ignore layer thick-less Z Show layer name &#10;Show stack as referencefroubng/mixed layers &#10;•v NO. Of layers 3 &#10;lhts: nun &#10;Layer spacing : &#10;Trace widål calculations &#10;Selected layer name : &#10;Trace cross section : &#10;Frequency : &#10;Synthesis &#10;Single Ended Nets &#10;Required ZO(01-ms) . &#10;Top ref layer name • &#10;3tm ref layer name : &#10;Font size : &#10;Thickness &#10;—4750 &#10;—a.L5999 &#10;873 &#10;000 &#10;873 &#10;000 &#10;_73999 &#10;000 &#10;000 &#10;ID &#10;IGHz &#10;Differential Nets &#10;Layer Name &#10;top_layer &#10;Dielectric_l &#10;signal_l &#10;Dielectric_2 &#10;dgndl &#10;Dielectric_3 &#10;power &#10;Dielectric_4 &#10;agnd &#10;Dielectric_5 &#10;dgnd2 &#10;Compute width &#10;—port W -de•nent.. &#10;Reset &#10;Apply to al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6154"/>
          <a:stretch/>
        </p:blipFill>
        <p:spPr bwMode="auto">
          <a:xfrm>
            <a:off x="8088040" y="4240601"/>
            <a:ext cx="2192851" cy="19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92533278-760A-4065-8CE5-93B5597D59BC}"/>
              </a:ext>
            </a:extLst>
          </p:cNvPr>
          <p:cNvSpPr txBox="1"/>
          <p:nvPr/>
        </p:nvSpPr>
        <p:spPr>
          <a:xfrm>
            <a:off x="6198955" y="4200109"/>
            <a:ext cx="1889085" cy="206210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Both signal layers have upper (Top layer or bottom layer) and lower shielding layers (DGND1 and DGND2) to reduce signal interference</a:t>
            </a:r>
          </a:p>
        </p:txBody>
      </p:sp>
      <p:sp>
        <p:nvSpPr>
          <p:cNvPr id="14" name="矩形 13"/>
          <p:cNvSpPr/>
          <p:nvPr/>
        </p:nvSpPr>
        <p:spPr>
          <a:xfrm>
            <a:off x="1742758" y="985649"/>
            <a:ext cx="4037385" cy="19435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 Math" panose="020405030504060302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882" y="2266152"/>
            <a:ext cx="1949846" cy="14852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033" y="2245640"/>
            <a:ext cx="1931251" cy="14597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875" y="4145310"/>
            <a:ext cx="1552575" cy="21717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154" y="4123862"/>
            <a:ext cx="15335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792" y="4461653"/>
            <a:ext cx="2145615" cy="1741013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smtClean="0"/>
              <a:t>第</a:t>
            </a:r>
            <a:fld id="{7BE78CA6-7D55-47E7-99AD-922654108096}" type="slidenum">
              <a:rPr lang="zh-CN" altLang="en-US" smtClean="0"/>
              <a:pPr/>
              <a:t>9</a:t>
            </a:fld>
            <a:r>
              <a:rPr lang="zh-CN" altLang="en-US" smtClean="0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Power monitor and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temperature measurement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ACD870F9-6585-40E2-873A-471B26BEC440}"/>
              </a:ext>
            </a:extLst>
          </p:cNvPr>
          <p:cNvSpPr txBox="1"/>
          <p:nvPr/>
        </p:nvSpPr>
        <p:spPr>
          <a:xfrm>
            <a:off x="309281" y="1839708"/>
            <a:ext cx="4364721" cy="17733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output </a:t>
            </a:r>
            <a:r>
              <a:rPr lang="en-US" altLang="zh-CN" sz="16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monitoring  voltage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show whether the FEAST is working properly.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monitor the current output of each power supply,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we use Monitor to detect the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voltage drop through the current sensing resistor with a resistance of 0.01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Ohm.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311989" y="861043"/>
            <a:ext cx="394526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 monitor:</a:t>
            </a:r>
          </a:p>
          <a:p>
            <a:pPr>
              <a:spcAft>
                <a:spcPts val="600"/>
              </a:spcAft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introduced  to ensure that the voltage value of the supply is normal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762" y="1004162"/>
            <a:ext cx="3518247" cy="307289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508398" y="4015479"/>
            <a:ext cx="2825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Temperature measurement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ACD870F9-6585-40E2-873A-471B26BEC440}"/>
              </a:ext>
            </a:extLst>
          </p:cNvPr>
          <p:cNvSpPr txBox="1"/>
          <p:nvPr/>
        </p:nvSpPr>
        <p:spPr>
          <a:xfrm>
            <a:off x="4752551" y="1196968"/>
            <a:ext cx="3706662" cy="241604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OH power supply</a:t>
            </a:r>
            <a:r>
              <a:rPr lang="zh-CN" altLang="en-US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；</a:t>
            </a:r>
            <a:endParaRPr lang="en-US" altLang="zh-CN" sz="1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PWR1: 1V2DVFAT ---1.3A for one ASIAGO, total is 2.6A.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PWR2: PWR2V5 --- 0.2A for one ASIAGO, total is 0.4A.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VFAT power supply: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PWR1: 1V2DVFAT ---70mA for one ASIAGO, total is 840mA.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PWR2: PWR2V5 --- &lt;1mA for every VFAT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PWR3: 1V2AVFAT ---140mA for one VFAT, total is 1.68A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ACD870F9-6585-40E2-873A-471B26BEC440}"/>
              </a:ext>
            </a:extLst>
          </p:cNvPr>
          <p:cNvSpPr txBox="1"/>
          <p:nvPr/>
        </p:nvSpPr>
        <p:spPr>
          <a:xfrm>
            <a:off x="4762462" y="3724502"/>
            <a:ext cx="3706662" cy="204062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Voltage measurement</a:t>
            </a:r>
            <a:r>
              <a:rPr lang="zh-CN" altLang="en-US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：</a:t>
            </a:r>
            <a:endParaRPr lang="en-US" altLang="zh-CN" sz="1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Monitor1 and Monitor0 are 0.6V (1.2V × 0.5)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Current measurement: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If Ir51 = 3.44A, voltage of Monitor0 –Monitor1 = 17.2mV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(3.44A × 0.01Ω × 0.5)</a:t>
            </a:r>
            <a:endParaRPr lang="en-US" altLang="zh-CN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0047101" y="2480112"/>
            <a:ext cx="1281190" cy="142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ACD870F9-6585-40E2-873A-471B26BEC440}"/>
              </a:ext>
            </a:extLst>
          </p:cNvPr>
          <p:cNvSpPr txBox="1"/>
          <p:nvPr/>
        </p:nvSpPr>
        <p:spPr>
          <a:xfrm>
            <a:off x="309281" y="4626079"/>
            <a:ext cx="4364721" cy="152349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Calibration of current source using precision resistors on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ASIAGO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- more accurate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measurement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Properly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use a current source to </a:t>
            </a:r>
            <a:r>
              <a:rPr lang="en-US" altLang="zh-CN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keep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ADC input voltage between 0-1V</a:t>
            </a:r>
            <a:endParaRPr lang="en-US" altLang="zh-CN" sz="16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309281" y="3619976"/>
            <a:ext cx="394526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Temperature measurement:</a:t>
            </a:r>
            <a:endParaRPr lang="en-US" altLang="zh-CN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introduced  to ensure that the </a:t>
            </a: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power modules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is </a:t>
            </a: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working properly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508398" y="3721470"/>
            <a:ext cx="163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 monitor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74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2484</Words>
  <Application>Microsoft Office PowerPoint</Application>
  <PresentationFormat>宽屏</PresentationFormat>
  <Paragraphs>531</Paragraphs>
  <Slides>28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宋体</vt:lpstr>
      <vt:lpstr>等线</vt:lpstr>
      <vt:lpstr>等线 Light</vt:lpstr>
      <vt:lpstr>Arial</vt:lpstr>
      <vt:lpstr>Calibri</vt:lpstr>
      <vt:lpstr>Cambria Math</vt:lpstr>
      <vt:lpstr>Times New Roman</vt:lpstr>
      <vt:lpstr>Wingdings</vt:lpstr>
      <vt:lpstr>Office 主题​​</vt:lpstr>
      <vt:lpstr>PowerPoint 演示文稿</vt:lpstr>
      <vt:lpstr>Outline</vt:lpstr>
      <vt:lpstr>Introduction of CMS ME0 GEB</vt:lpstr>
      <vt:lpstr>Introduction of CMS ME0 GEB</vt:lpstr>
      <vt:lpstr>CMS ME0 GEB design</vt:lpstr>
      <vt:lpstr>Stacks</vt:lpstr>
      <vt:lpstr>Characteristic impedance and routing</vt:lpstr>
      <vt:lpstr>Signal</vt:lpstr>
      <vt:lpstr>Power monitor and temperature measurement</vt:lpstr>
      <vt:lpstr>Power distribution system</vt:lpstr>
      <vt:lpstr>Grounding system and shielding system</vt:lpstr>
      <vt:lpstr>Main updates</vt:lpstr>
      <vt:lpstr>Main updates</vt:lpstr>
      <vt:lpstr>HDLC Address</vt:lpstr>
      <vt:lpstr>PowerPoint 演示文稿</vt:lpstr>
      <vt:lpstr>Fiber routing</vt:lpstr>
      <vt:lpstr>Cooling system</vt:lpstr>
      <vt:lpstr>PowerPoint 演示文稿</vt:lpstr>
      <vt:lpstr>GEB Test</vt:lpstr>
      <vt:lpstr>Power module test</vt:lpstr>
      <vt:lpstr>Signal Connectivity Test: FPGA-computer based device</vt:lpstr>
      <vt:lpstr>Test board and adaptors</vt:lpstr>
      <vt:lpstr>Characteristic Impedance test</vt:lpstr>
      <vt:lpstr>Mechanical Compatibility &amp; Flying Probe Test</vt:lpstr>
      <vt:lpstr>Test At UCLA and FIT</vt:lpstr>
      <vt:lpstr>Manpower &amp; facilities</vt:lpstr>
      <vt:lpstr>Shipment and timeline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lizhe15@mails.tsinghua.edu.cn</dc:creator>
  <cp:lastModifiedBy>薛志华</cp:lastModifiedBy>
  <cp:revision>279</cp:revision>
  <dcterms:created xsi:type="dcterms:W3CDTF">2023-06-21T06:17:26Z</dcterms:created>
  <dcterms:modified xsi:type="dcterms:W3CDTF">2024-07-12T14:12:51Z</dcterms:modified>
</cp:coreProperties>
</file>