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20" r:id="rId1"/>
    <p:sldMasterId id="2147484116" r:id="rId2"/>
    <p:sldMasterId id="2147484130" r:id="rId3"/>
    <p:sldMasterId id="2147484156" r:id="rId4"/>
    <p:sldMasterId id="2147484170" r:id="rId5"/>
  </p:sldMasterIdLst>
  <p:notesMasterIdLst>
    <p:notesMasterId r:id="rId26"/>
  </p:notesMasterIdLst>
  <p:handoutMasterIdLst>
    <p:handoutMasterId r:id="rId27"/>
  </p:handoutMasterIdLst>
  <p:sldIdLst>
    <p:sldId id="472" r:id="rId6"/>
    <p:sldId id="562" r:id="rId7"/>
    <p:sldId id="564" r:id="rId8"/>
    <p:sldId id="568" r:id="rId9"/>
    <p:sldId id="563" r:id="rId10"/>
    <p:sldId id="586" r:id="rId11"/>
    <p:sldId id="572" r:id="rId12"/>
    <p:sldId id="256" r:id="rId13"/>
    <p:sldId id="573" r:id="rId14"/>
    <p:sldId id="574" r:id="rId15"/>
    <p:sldId id="587" r:id="rId16"/>
    <p:sldId id="588" r:id="rId17"/>
    <p:sldId id="589" r:id="rId18"/>
    <p:sldId id="571" r:id="rId19"/>
    <p:sldId id="583" r:id="rId20"/>
    <p:sldId id="577" r:id="rId21"/>
    <p:sldId id="575" r:id="rId22"/>
    <p:sldId id="576" r:id="rId23"/>
    <p:sldId id="578" r:id="rId24"/>
    <p:sldId id="565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3A9010B-3355-42D3-8B54-8BA5332BDCB8}">
          <p14:sldIdLst>
            <p14:sldId id="472"/>
            <p14:sldId id="562"/>
            <p14:sldId id="564"/>
            <p14:sldId id="568"/>
            <p14:sldId id="563"/>
            <p14:sldId id="586"/>
            <p14:sldId id="572"/>
            <p14:sldId id="256"/>
            <p14:sldId id="573"/>
            <p14:sldId id="574"/>
            <p14:sldId id="587"/>
            <p14:sldId id="588"/>
            <p14:sldId id="589"/>
            <p14:sldId id="571"/>
            <p14:sldId id="583"/>
            <p14:sldId id="577"/>
            <p14:sldId id="575"/>
            <p14:sldId id="576"/>
            <p14:sldId id="578"/>
            <p14:sldId id="565"/>
          </p14:sldIdLst>
        </p14:section>
        <p14:section name="1" id="{109E6AAF-AD3B-4A00-8B2F-AFC9349F2CEE}">
          <p14:sldIdLst/>
        </p14:section>
        <p14:section name="无标题节" id="{DAC1601C-F79B-4F33-9F86-B2A14C493EF6}">
          <p14:sldIdLst/>
        </p14:section>
        <p14:section name="无标题节" id="{F22AFF63-E6D8-4E89-B4EE-ADE2440238E6}">
          <p14:sldIdLst/>
        </p14:section>
        <p14:section name="2" id="{565CA0BD-8C85-48E4-865F-42445E904AB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F6600"/>
    <a:srgbClr val="0000FF"/>
    <a:srgbClr val="00008F"/>
    <a:srgbClr val="000099"/>
    <a:srgbClr val="0000CC"/>
    <a:srgbClr val="990033"/>
    <a:srgbClr val="3399FF"/>
    <a:srgbClr val="336699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7" autoAdjust="0"/>
    <p:restoredTop sz="94660"/>
  </p:normalViewPr>
  <p:slideViewPr>
    <p:cSldViewPr>
      <p:cViewPr varScale="1">
        <p:scale>
          <a:sx n="107" d="100"/>
          <a:sy n="107" d="100"/>
        </p:scale>
        <p:origin x="165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775A8F-651F-42EB-AAB4-7385089A6220}" type="datetime1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altLang="zh-CN"/>
              <a:t>Progress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1F09FC-97E8-4B7C-A6A5-C4C6EB34A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366772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46CB1-3842-4911-8FDD-82D41DCC4FE3}" type="datetime1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altLang="zh-CN"/>
              <a:t>Progress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11196C-D6A6-432F-808E-3D7D19252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546701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F607C4-A385-4D8E-97D4-F4F5207799D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680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340769"/>
            <a:ext cx="7772400" cy="1470025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8389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007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045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33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F29DF6A3-AACE-44C9-BF3E-B71F937928C3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272479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C24B22BA-8C8F-4425-928A-5F322F29CF5A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872858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CF4097E2-FEC8-4CB7-B936-E1B578606C0C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810611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2400" y="722313"/>
            <a:ext cx="4343400" cy="5702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22313"/>
            <a:ext cx="4343400" cy="5702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D0D02B5E-6B91-4F5D-A891-61DFE498EEEF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41838710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24AB9B6C-EDAA-442B-8E9C-817565EC63E2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282532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A287E1F3-563B-4C3C-AD1E-B2FFD00C9D28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074923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DCDCFE58-DEC1-4FA3-88D4-D2A878060703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0102460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BD58420B-D93A-481C-B3A4-B7F8A1B8E471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948078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23950"/>
          </a:xfrm>
        </p:spPr>
        <p:txBody>
          <a:bodyPr>
            <a:normAutofit/>
          </a:bodyPr>
          <a:lstStyle>
            <a:lvl1pPr>
              <a:defRPr sz="2800" b="1" baseline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78036"/>
            <a:ext cx="8229600" cy="5259276"/>
          </a:xfrm>
        </p:spPr>
        <p:txBody>
          <a:bodyPr>
            <a:normAutofit/>
          </a:bodyPr>
          <a:lstStyle>
            <a:lvl1pPr marL="342900" indent="-342900">
              <a:buClr>
                <a:schemeClr val="accent6">
                  <a:lumMod val="50000"/>
                </a:schemeClr>
              </a:buClr>
              <a:buSzPct val="60000"/>
              <a:buFont typeface="Wingdings" pitchFamily="2" charset="2"/>
              <a:buChar char="l"/>
              <a:defRPr sz="2200" baseline="0">
                <a:latin typeface="黑体" panose="02010609060101010101" pitchFamily="49" charset="-122"/>
              </a:defRPr>
            </a:lvl1pPr>
            <a:lvl2pPr marL="742950" indent="-285750">
              <a:buClr>
                <a:schemeClr val="accent6">
                  <a:lumMod val="50000"/>
                </a:schemeClr>
              </a:buClr>
              <a:buSzPct val="50000"/>
              <a:buFont typeface="Wingdings" pitchFamily="2" charset="2"/>
              <a:buChar char="p"/>
              <a:defRPr sz="2000" baseline="0">
                <a:latin typeface="黑体" panose="02010609060101010101" pitchFamily="49" charset="-122"/>
              </a:defRPr>
            </a:lvl2pPr>
            <a:lvl3pPr marL="1143000" indent="-228600">
              <a:buClr>
                <a:schemeClr val="accent6">
                  <a:lumMod val="50000"/>
                </a:schemeClr>
              </a:buClr>
              <a:buSzPct val="50000"/>
              <a:buFont typeface="Wingdings" pitchFamily="2" charset="2"/>
              <a:buChar char="p"/>
              <a:defRPr sz="1800" baseline="0">
                <a:latin typeface="黑体" panose="02010609060101010101" pitchFamily="49" charset="-122"/>
              </a:defRPr>
            </a:lvl3pPr>
            <a:lvl4pPr marL="1600200" indent="-228600">
              <a:buClr>
                <a:schemeClr val="accent6">
                  <a:lumMod val="50000"/>
                </a:schemeClr>
              </a:buClr>
              <a:buSzPct val="50000"/>
              <a:buFont typeface="Wingdings" pitchFamily="2" charset="2"/>
              <a:buChar char="p"/>
              <a:defRPr sz="1800" baseline="0">
                <a:latin typeface="黑体" panose="02010609060101010101" pitchFamily="49" charset="-122"/>
              </a:defRPr>
            </a:lvl4pPr>
            <a:lvl5pPr marL="2057400" indent="-228600">
              <a:buClr>
                <a:schemeClr val="accent6">
                  <a:lumMod val="50000"/>
                </a:schemeClr>
              </a:buClr>
              <a:buSzPct val="50000"/>
              <a:buFont typeface="Wingdings" pitchFamily="2" charset="2"/>
              <a:buChar char="p"/>
              <a:defRPr sz="1800" baseline="0">
                <a:latin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23528" y="836712"/>
            <a:ext cx="8496944" cy="0"/>
          </a:xfrm>
          <a:prstGeom prst="line">
            <a:avLst/>
          </a:prstGeom>
          <a:ln w="19050">
            <a:solidFill>
              <a:srgbClr val="1D8CB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63820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ACADA0E6-1E08-4802-B359-29B691BD0393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6487604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0E86C0E9-DBDD-456A-BE09-3144695A3EC9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9178018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8150" y="177800"/>
            <a:ext cx="2232025" cy="62468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7313" y="177800"/>
            <a:ext cx="6548437" cy="62468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8D80C52C-F4DB-4EBB-9345-5FB638F838FD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0765509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13" y="177800"/>
            <a:ext cx="8932862" cy="4778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52400" y="722313"/>
            <a:ext cx="4343400" cy="57023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22313"/>
            <a:ext cx="4343400" cy="57023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0" y="6553200"/>
            <a:ext cx="12192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6EEA9E22-C9C7-4E24-A696-33795E94182B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8997055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13" y="177800"/>
            <a:ext cx="8932862" cy="4778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52400" y="722313"/>
            <a:ext cx="4343400" cy="57023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22313"/>
            <a:ext cx="4343400" cy="27749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649663"/>
            <a:ext cx="4343400" cy="27749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0" y="6553200"/>
            <a:ext cx="12192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8CEBBE91-4AA8-4C73-B853-8A683C1E3409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0403037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F29DF6A3-AACE-44C9-BF3E-B71F937928C3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739214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C24B22BA-8C8F-4425-928A-5F322F29CF5A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6370888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CF4097E2-FEC8-4CB7-B936-E1B578606C0C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41526863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2400" y="722313"/>
            <a:ext cx="4343400" cy="5702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22313"/>
            <a:ext cx="4343400" cy="5702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D0D02B5E-6B91-4F5D-A891-61DFE498EEEF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3833444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24AB9B6C-EDAA-442B-8E9C-817565EC63E2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228623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1839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A287E1F3-563B-4C3C-AD1E-B2FFD00C9D28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40827275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DCDCFE58-DEC1-4FA3-88D4-D2A878060703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642685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BD58420B-D93A-481C-B3A4-B7F8A1B8E471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6991047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ACADA0E6-1E08-4802-B359-29B691BD0393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5252772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0E86C0E9-DBDD-456A-BE09-3144695A3EC9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8829827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8150" y="177800"/>
            <a:ext cx="2232025" cy="62468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7313" y="177800"/>
            <a:ext cx="6548437" cy="62468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8D80C52C-F4DB-4EBB-9345-5FB638F838FD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3830183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13" y="177800"/>
            <a:ext cx="8932862" cy="4778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52400" y="722313"/>
            <a:ext cx="4343400" cy="57023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22313"/>
            <a:ext cx="4343400" cy="57023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0" y="6553200"/>
            <a:ext cx="12192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6EEA9E22-C9C7-4E24-A696-33795E94182B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4989128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13" y="177800"/>
            <a:ext cx="8932862" cy="4778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52400" y="722313"/>
            <a:ext cx="4343400" cy="57023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22313"/>
            <a:ext cx="4343400" cy="27749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649663"/>
            <a:ext cx="4343400" cy="27749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0" y="6553200"/>
            <a:ext cx="12192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8CEBBE91-4AA8-4C73-B853-8A683C1E3409}" type="slidenum">
              <a:rPr lang="en-US" altLang="zh-CN" b="1">
                <a:solidFill>
                  <a:srgbClr val="FFFFFF"/>
                </a:solidFill>
              </a:rPr>
              <a:pPr/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3613294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288" y="6477000"/>
            <a:ext cx="2057400" cy="365125"/>
          </a:xfrm>
        </p:spPr>
        <p:txBody>
          <a:bodyPr/>
          <a:lstStyle>
            <a:lvl1pPr>
              <a:defRPr sz="1600" smtClean="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88113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 sz="1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72313" y="6477000"/>
            <a:ext cx="2057400" cy="365125"/>
          </a:xfrm>
        </p:spPr>
        <p:txBody>
          <a:bodyPr/>
          <a:lstStyle>
            <a:lvl1pPr>
              <a:defRPr sz="1600" smtClean="0">
                <a:solidFill>
                  <a:srgbClr val="FF0000"/>
                </a:solidFill>
                <a:latin typeface="+mn-lt"/>
              </a:defRPr>
            </a:lvl1pPr>
          </a:lstStyle>
          <a:p>
            <a:pPr>
              <a:defRPr/>
            </a:pPr>
            <a:fld id="{C8B308C0-0CC2-4CF0-A647-0E463C293D61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09447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68275" y="1071563"/>
            <a:ext cx="8747125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00" b="74127"/>
          <a:stretch>
            <a:fillRect/>
          </a:stretch>
        </p:blipFill>
        <p:spPr bwMode="auto">
          <a:xfrm>
            <a:off x="82550" y="60325"/>
            <a:ext cx="107632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8"/>
          <p:cNvSpPr txBox="1">
            <a:spLocks noChangeArrowheads="1"/>
          </p:cNvSpPr>
          <p:nvPr/>
        </p:nvSpPr>
        <p:spPr bwMode="auto">
          <a:xfrm>
            <a:off x="349250" y="1468438"/>
            <a:ext cx="83502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zh-CN" altLang="en-US"/>
          </a:p>
        </p:txBody>
      </p:sp>
      <p:sp>
        <p:nvSpPr>
          <p:cNvPr id="16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Ø"/>
              <a:defRPr sz="2400"/>
            </a:lvl1pPr>
            <a:lvl2pPr marL="800100" indent="-342900"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168275" y="1071563"/>
            <a:ext cx="8747125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00" b="74127"/>
          <a:stretch>
            <a:fillRect/>
          </a:stretch>
        </p:blipFill>
        <p:spPr bwMode="auto">
          <a:xfrm>
            <a:off x="82550" y="60325"/>
            <a:ext cx="107632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8"/>
          <p:cNvSpPr txBox="1">
            <a:spLocks noChangeArrowheads="1"/>
          </p:cNvSpPr>
          <p:nvPr userDrawn="1"/>
        </p:nvSpPr>
        <p:spPr bwMode="auto">
          <a:xfrm>
            <a:off x="4524375" y="2748749"/>
            <a:ext cx="83502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zh-CN" altLang="en-US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4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13DAED4-3BE4-4047-9B6B-E9678613533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293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3042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76582-4C12-4F58-B070-24FEE9B415D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078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E3DC5-8AA7-44BC-94DC-DD54D8B8E6E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5738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2FF01-6C7F-4251-BB39-FFC99AD42CA5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5091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C1BD0-82CE-4078-83A0-704BE15142B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9114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F3E50-3CAD-41B8-B18B-E0BFC34D190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4670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8A44D-2A91-4478-A0CF-6FC16E86B9D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6354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3E8F3-734B-4388-BA96-7C2F87B47BD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0838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575AB-81F0-4729-A8B4-D5E4325FB81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3772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16864-FE1E-4532-A8EF-FC9D9F48FA4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8528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168275" y="1071563"/>
            <a:ext cx="8747125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00" b="74127"/>
          <a:stretch>
            <a:fillRect/>
          </a:stretch>
        </p:blipFill>
        <p:spPr bwMode="auto">
          <a:xfrm>
            <a:off x="82550" y="60325"/>
            <a:ext cx="107632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8"/>
          <p:cNvSpPr txBox="1">
            <a:spLocks noChangeArrowheads="1"/>
          </p:cNvSpPr>
          <p:nvPr userDrawn="1"/>
        </p:nvSpPr>
        <p:spPr bwMode="auto">
          <a:xfrm>
            <a:off x="349250" y="1468438"/>
            <a:ext cx="83502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zh-CN" altLang="en-US"/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1511467" y="284436"/>
            <a:ext cx="6646214" cy="698913"/>
          </a:xfrm>
        </p:spPr>
        <p:txBody>
          <a:bodyPr>
            <a:noAutofit/>
          </a:bodyPr>
          <a:lstStyle>
            <a:lvl1pPr algn="ctr">
              <a:defRPr sz="4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6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Ø"/>
              <a:defRPr/>
            </a:lvl1pPr>
            <a:lvl2pPr marL="800100" indent="-342900"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14288" y="6477000"/>
            <a:ext cx="2057400" cy="365125"/>
          </a:xfrm>
        </p:spPr>
        <p:txBody>
          <a:bodyPr/>
          <a:lstStyle>
            <a:lvl1pPr>
              <a:defRPr sz="1600" smtClean="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69063"/>
            <a:ext cx="2057400" cy="365125"/>
          </a:xfrm>
        </p:spPr>
        <p:txBody>
          <a:bodyPr/>
          <a:lstStyle>
            <a:lvl1pPr>
              <a:defRPr sz="1600" smtClean="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fld id="{0710F0A2-2ABB-4474-8C88-FBE80D5D478C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9669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9501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B3700-4AA8-49E6-BFAB-8B15598EE8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53669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93D6-94AC-4C56-A66E-2EEC98E9B023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41B9-4345-4ACF-8FFC-CD647E9315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9983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93D6-94AC-4C56-A66E-2EEC98E9B023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41B9-4345-4ACF-8FFC-CD647E9315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2441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93D6-94AC-4C56-A66E-2EEC98E9B023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41B9-4345-4ACF-8FFC-CD647E9315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8356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93D6-94AC-4C56-A66E-2EEC98E9B023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41B9-4345-4ACF-8FFC-CD647E9315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5107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93D6-94AC-4C56-A66E-2EEC98E9B023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41B9-4345-4ACF-8FFC-CD647E9315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1435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93D6-94AC-4C56-A66E-2EEC98E9B023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41B9-4345-4ACF-8FFC-CD647E9315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2360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93D6-94AC-4C56-A66E-2EEC98E9B023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41B9-4345-4ACF-8FFC-CD647E9315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47544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93D6-94AC-4C56-A66E-2EEC98E9B023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41B9-4345-4ACF-8FFC-CD647E9315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51508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93D6-94AC-4C56-A66E-2EEC98E9B023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41B9-4345-4ACF-8FFC-CD647E9315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645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1653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93D6-94AC-4C56-A66E-2EEC98E9B023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41B9-4345-4ACF-8FFC-CD647E9315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77298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93D6-94AC-4C56-A66E-2EEC98E9B023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41B9-4345-4ACF-8FFC-CD647E9315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95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697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76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4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029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722313"/>
            <a:ext cx="8839200" cy="5702300"/>
          </a:xfrm>
          <a:prstGeom prst="rect">
            <a:avLst/>
          </a:prstGeom>
          <a:noFill/>
          <a:ln w="9525" cap="rnd">
            <a:solidFill>
              <a:srgbClr val="0033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99">
                    <a:alpha val="0"/>
                  </a:srgbClr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form</a:t>
            </a:r>
          </a:p>
          <a:p>
            <a:pPr lvl="1"/>
            <a:r>
              <a:rPr lang="en-US" altLang="zh-CN"/>
              <a:t>second</a:t>
            </a:r>
          </a:p>
          <a:p>
            <a:pPr lvl="2"/>
            <a:r>
              <a:rPr lang="en-US" altLang="zh-CN"/>
              <a:t>third</a:t>
            </a:r>
          </a:p>
          <a:p>
            <a:pPr lvl="3"/>
            <a:r>
              <a:rPr lang="en-US" altLang="zh-CN"/>
              <a:t>four</a:t>
            </a:r>
          </a:p>
          <a:p>
            <a:pPr lvl="4"/>
            <a:r>
              <a:rPr lang="en-US" altLang="zh-CN"/>
              <a:t>five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7313" y="177800"/>
            <a:ext cx="8932862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69176">
                    <a:alpha val="72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Title                                                </a:t>
            </a:r>
          </a:p>
        </p:txBody>
      </p:sp>
      <p:sp>
        <p:nvSpPr>
          <p:cNvPr id="1028" name="Text Box 4"/>
          <p:cNvSpPr txBox="1">
            <a:spLocks noChangeArrowheads="1"/>
          </p:cNvSpPr>
          <p:nvPr userDrawn="1"/>
        </p:nvSpPr>
        <p:spPr bwMode="auto">
          <a:xfrm>
            <a:off x="0" y="6578600"/>
            <a:ext cx="9144000" cy="307777"/>
          </a:xfrm>
          <a:prstGeom prst="rect">
            <a:avLst/>
          </a:prstGeom>
          <a:solidFill>
            <a:srgbClr val="003366">
              <a:alpha val="87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286317" dir="21542710" sx="75000" sy="75000" algn="tl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srgbClr val="FFF5DC"/>
                </a:solidFill>
              </a:rPr>
              <a:t>                                                                                                                </a:t>
            </a:r>
            <a:r>
              <a:rPr lang="en-US" altLang="zh-CN" sz="1400" dirty="0">
                <a:solidFill>
                  <a:srgbClr val="FFF5DC"/>
                </a:solidFill>
              </a:rPr>
              <a:t>The Wavelet-based DFT solver,   J. PEI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553200"/>
            <a:ext cx="1219200" cy="304800"/>
          </a:xfrm>
          <a:prstGeom prst="rect">
            <a:avLst/>
          </a:prstGeom>
          <a:solidFill>
            <a:srgbClr val="003366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339966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AECA5AEF-4204-445B-ADB5-DA52B7F05841}" type="slidenum">
              <a:rPr lang="en-US" altLang="zh-CN" b="1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  <p:sp>
        <p:nvSpPr>
          <p:cNvPr id="1030" name="Rectangle 6"/>
          <p:cNvSpPr>
            <a:spLocks noChangeArrowheads="1"/>
          </p:cNvSpPr>
          <p:nvPr userDrawn="1"/>
        </p:nvSpPr>
        <p:spPr bwMode="auto">
          <a:xfrm>
            <a:off x="0" y="6524625"/>
            <a:ext cx="9144000" cy="73025"/>
          </a:xfrm>
          <a:prstGeom prst="rect">
            <a:avLst/>
          </a:prstGeom>
          <a:solidFill>
            <a:srgbClr val="C0C0C0">
              <a:alpha val="42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337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  <p:sldLayoutId id="2147484128" r:id="rId12"/>
    <p:sldLayoutId id="2147484129" r:id="rId13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Arial Black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Arial Black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Arial Black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Arial Black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Arial Black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Arial Black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Arial Black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Arial Black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722313"/>
            <a:ext cx="8839200" cy="5702300"/>
          </a:xfrm>
          <a:prstGeom prst="rect">
            <a:avLst/>
          </a:prstGeom>
          <a:noFill/>
          <a:ln w="9525" cap="rnd">
            <a:solidFill>
              <a:srgbClr val="0033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99">
                    <a:alpha val="0"/>
                  </a:srgbClr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form</a:t>
            </a:r>
          </a:p>
          <a:p>
            <a:pPr lvl="1"/>
            <a:r>
              <a:rPr lang="en-US" altLang="zh-CN"/>
              <a:t>second</a:t>
            </a:r>
          </a:p>
          <a:p>
            <a:pPr lvl="2"/>
            <a:r>
              <a:rPr lang="en-US" altLang="zh-CN"/>
              <a:t>third</a:t>
            </a:r>
          </a:p>
          <a:p>
            <a:pPr lvl="3"/>
            <a:r>
              <a:rPr lang="en-US" altLang="zh-CN"/>
              <a:t>four</a:t>
            </a:r>
          </a:p>
          <a:p>
            <a:pPr lvl="4"/>
            <a:r>
              <a:rPr lang="en-US" altLang="zh-CN"/>
              <a:t>five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7313" y="177800"/>
            <a:ext cx="8932862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69176">
                    <a:alpha val="72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Title                                                </a:t>
            </a:r>
          </a:p>
        </p:txBody>
      </p:sp>
      <p:sp>
        <p:nvSpPr>
          <p:cNvPr id="1028" name="Text Box 4"/>
          <p:cNvSpPr txBox="1">
            <a:spLocks noChangeArrowheads="1"/>
          </p:cNvSpPr>
          <p:nvPr userDrawn="1"/>
        </p:nvSpPr>
        <p:spPr bwMode="auto">
          <a:xfrm>
            <a:off x="0" y="6578600"/>
            <a:ext cx="9144000" cy="307777"/>
          </a:xfrm>
          <a:prstGeom prst="rect">
            <a:avLst/>
          </a:prstGeom>
          <a:solidFill>
            <a:srgbClr val="003366">
              <a:alpha val="87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286317" dir="21542710" sx="75000" sy="75000" algn="tl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srgbClr val="FFF5DC"/>
                </a:solidFill>
              </a:rPr>
              <a:t>                                                                                                                </a:t>
            </a:r>
            <a:r>
              <a:rPr lang="en-US" altLang="zh-CN" sz="1400" dirty="0">
                <a:solidFill>
                  <a:srgbClr val="FFF5DC"/>
                </a:solidFill>
              </a:rPr>
              <a:t>The Wavelet-based DFT solver,   J. PEI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553200"/>
            <a:ext cx="1219200" cy="304800"/>
          </a:xfrm>
          <a:prstGeom prst="rect">
            <a:avLst/>
          </a:prstGeom>
          <a:solidFill>
            <a:srgbClr val="003366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339966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/>
              <a:t> </a:t>
            </a:r>
            <a:r>
              <a:rPr lang="zh-CN" altLang="en-US">
                <a:solidFill>
                  <a:srgbClr val="17B970"/>
                </a:solidFill>
              </a:rPr>
              <a:t>   </a:t>
            </a:r>
            <a:r>
              <a:rPr lang="en-US" altLang="zh-CN" b="1">
                <a:solidFill>
                  <a:srgbClr val="FFFFFF"/>
                </a:solidFill>
              </a:rPr>
              <a:t>-</a:t>
            </a:r>
            <a:fld id="{AECA5AEF-4204-445B-ADB5-DA52B7F05841}" type="slidenum">
              <a:rPr lang="en-US" altLang="zh-CN" b="1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en-US" altLang="zh-CN" b="1">
                <a:solidFill>
                  <a:srgbClr val="FFFFFF"/>
                </a:solidFill>
              </a:rPr>
              <a:t>-</a:t>
            </a:r>
          </a:p>
        </p:txBody>
      </p:sp>
      <p:sp>
        <p:nvSpPr>
          <p:cNvPr id="1030" name="Rectangle 6"/>
          <p:cNvSpPr>
            <a:spLocks noChangeArrowheads="1"/>
          </p:cNvSpPr>
          <p:nvPr userDrawn="1"/>
        </p:nvSpPr>
        <p:spPr bwMode="auto">
          <a:xfrm>
            <a:off x="0" y="6524625"/>
            <a:ext cx="9144000" cy="73025"/>
          </a:xfrm>
          <a:prstGeom prst="rect">
            <a:avLst/>
          </a:prstGeom>
          <a:solidFill>
            <a:srgbClr val="C0C0C0">
              <a:alpha val="42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137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1" r:id="rId1"/>
    <p:sldLayoutId id="2147484132" r:id="rId2"/>
    <p:sldLayoutId id="2147484133" r:id="rId3"/>
    <p:sldLayoutId id="2147484134" r:id="rId4"/>
    <p:sldLayoutId id="2147484135" r:id="rId5"/>
    <p:sldLayoutId id="2147484136" r:id="rId6"/>
    <p:sldLayoutId id="2147484137" r:id="rId7"/>
    <p:sldLayoutId id="2147484138" r:id="rId8"/>
    <p:sldLayoutId id="2147484139" r:id="rId9"/>
    <p:sldLayoutId id="2147484140" r:id="rId10"/>
    <p:sldLayoutId id="2147484141" r:id="rId11"/>
    <p:sldLayoutId id="2147484142" r:id="rId12"/>
    <p:sldLayoutId id="2147484143" r:id="rId13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Arial Black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Arial Black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Arial Black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Arial Black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Arial Black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Arial Black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Arial Black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224346"/>
          </a:solidFill>
          <a:latin typeface="Arial Black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C85100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13DAED4-3BE4-4047-9B6B-E9678613533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470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58" r:id="rId2"/>
    <p:sldLayoutId id="2147484159" r:id="rId3"/>
    <p:sldLayoutId id="2147484160" r:id="rId4"/>
    <p:sldLayoutId id="2147484161" r:id="rId5"/>
    <p:sldLayoutId id="2147484162" r:id="rId6"/>
    <p:sldLayoutId id="2147484163" r:id="rId7"/>
    <p:sldLayoutId id="2147484164" r:id="rId8"/>
    <p:sldLayoutId id="2147484165" r:id="rId9"/>
    <p:sldLayoutId id="2147484166" r:id="rId10"/>
    <p:sldLayoutId id="2147484167" r:id="rId11"/>
    <p:sldLayoutId id="2147484168" r:id="rId12"/>
    <p:sldLayoutId id="2147484169" r:id="rId13"/>
  </p:sldLayoutIdLst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E93D6-94AC-4C56-A66E-2EEC98E9B023}" type="datetimeFigureOut">
              <a:rPr lang="zh-CN" altLang="en-US" smtClean="0"/>
              <a:t>2024/7/15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F41B9-4345-4ACF-8FFC-CD647E9315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118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1" r:id="rId1"/>
    <p:sldLayoutId id="2147484172" r:id="rId2"/>
    <p:sldLayoutId id="2147484173" r:id="rId3"/>
    <p:sldLayoutId id="2147484174" r:id="rId4"/>
    <p:sldLayoutId id="2147484175" r:id="rId5"/>
    <p:sldLayoutId id="2147484176" r:id="rId6"/>
    <p:sldLayoutId id="2147484177" r:id="rId7"/>
    <p:sldLayoutId id="2147484178" r:id="rId8"/>
    <p:sldLayoutId id="2147484179" r:id="rId9"/>
    <p:sldLayoutId id="2147484180" r:id="rId10"/>
    <p:sldLayoutId id="21474841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7"/>
          <p:cNvSpPr>
            <a:spLocks noGrp="1"/>
          </p:cNvSpPr>
          <p:nvPr>
            <p:ph type="ctrTitle"/>
          </p:nvPr>
        </p:nvSpPr>
        <p:spPr>
          <a:xfrm>
            <a:off x="683568" y="2060848"/>
            <a:ext cx="7560332" cy="850824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3333FF"/>
                </a:solidFill>
                <a:latin typeface="Bahnschrift" panose="020B0502040204020203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Implications of Neutron Skin Measurements on Neutron Stars</a:t>
            </a:r>
            <a:endParaRPr lang="zh-CN" altLang="en-US" sz="3600" b="1" dirty="0">
              <a:solidFill>
                <a:srgbClr val="3333FF"/>
              </a:solidFill>
              <a:latin typeface="Bahnschrift" panose="020B0502040204020203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150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-7108" b="71915"/>
          <a:stretch>
            <a:fillRect/>
          </a:stretch>
        </p:blipFill>
        <p:spPr bwMode="auto">
          <a:xfrm>
            <a:off x="184804" y="205028"/>
            <a:ext cx="2305695" cy="71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303917" y="4149080"/>
            <a:ext cx="3020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Junchen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 Pei(peij@pku.edu.cn)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宋体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39376" y="4581128"/>
            <a:ext cx="2416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School of Physics, PKU</a:t>
            </a:r>
            <a:endParaRPr lang="en-US" altLang="zh-CN" dirty="0">
              <a:solidFill>
                <a:prstClr val="black"/>
              </a:solidFill>
              <a:latin typeface="Times New Roman"/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20234" y="5555765"/>
            <a:ext cx="4862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iHIC24, Tsinghua University, 2024.7</a:t>
            </a:r>
            <a:endParaRPr lang="zh-CN" altLang="en-US" sz="20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565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C0E445-DB54-4EF5-A117-17C2AA59C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Equation of state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849311-709A-4A69-8D9D-5C2E82AC4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Thick neutron skins -&gt; higher energies of neutrons at high densities, lower energies at low densities 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Thick neutron skins -&gt; larger symmetry energies at high densities, lower symmetry energies at low densities </a:t>
            </a: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8D8E6C9-2525-419B-A7C4-FFECE00F8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51" y="2780928"/>
            <a:ext cx="4337433" cy="335699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606F209-88DA-4F90-A98A-9579F9C6EF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590" y="2744924"/>
            <a:ext cx="4313039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86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269815-A839-4ADE-9FC3-6B928D8B3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Neutron skins and neutron stars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79840A-7FC0-476E-AAB0-73A20DA11B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Thick neutron skins -&gt; larger NS radius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larger tidal deformability </a:t>
            </a:r>
            <a:r>
              <a:rPr lang="el-GR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Λ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 (cause a tension with GW170817: </a:t>
            </a:r>
            <a:r>
              <a:rPr lang="el-GR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Λ</a:t>
            </a:r>
            <a:r>
              <a:rPr lang="en-US" altLang="zh-CN" sz="2000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up-limit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~580 at 1.4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</a:t>
            </a:r>
            <a:r>
              <a:rPr lang="en-US" altLang="zh-CN" sz="2000" baseline="-25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ʘ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1E73377-32D1-4368-9700-7B414CB00F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82" y="2276872"/>
            <a:ext cx="4076584" cy="314884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1F3573A-89E4-4A1F-9A95-DA36208E07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3702" y="2120951"/>
            <a:ext cx="4504762" cy="330476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FE6C2D2-FF15-4BDE-9824-6983AADE0A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2" y="3280791"/>
            <a:ext cx="1223971" cy="29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4138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B173C8-1AE9-4465-98B0-DA553DB71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Implications on finite nuclei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474244E-58A0-41CF-B647-C1248C130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6E110AC-BAF7-42EF-B326-C4F80B91D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134864"/>
            <a:ext cx="4502358" cy="431036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603479C-9772-414F-B954-F362A418C3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500" y="3316343"/>
            <a:ext cx="4355976" cy="165028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6427A25-45D9-49F2-B585-1A6B698C47C4}"/>
              </a:ext>
            </a:extLst>
          </p:cNvPr>
          <p:cNvSpPr txBox="1"/>
          <p:nvPr/>
        </p:nvSpPr>
        <p:spPr>
          <a:xfrm>
            <a:off x="457200" y="582789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zh-CN" dirty="0"/>
              <a:t>Da Wei Guan, JP, Chong Ji Jiang</a:t>
            </a:r>
            <a:r>
              <a:rPr lang="zh-CN" altLang="en-US" dirty="0"/>
              <a:t>，</a:t>
            </a:r>
            <a:endParaRPr lang="en-US" altLang="zh-CN" dirty="0"/>
          </a:p>
          <a:p>
            <a:r>
              <a:rPr lang="en-US" altLang="zh-CN" dirty="0"/>
              <a:t>Chin. Phys. C 48, 064105 (2024)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773A884-9209-496B-8901-0F8CA8CFC532}"/>
              </a:ext>
            </a:extLst>
          </p:cNvPr>
          <p:cNvSpPr txBox="1"/>
          <p:nvPr/>
        </p:nvSpPr>
        <p:spPr>
          <a:xfrm>
            <a:off x="4598502" y="1223860"/>
            <a:ext cx="45273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333FF"/>
                </a:solidFill>
              </a:rPr>
              <a:t>The implications from SkNS4 parameters:</a:t>
            </a:r>
          </a:p>
          <a:p>
            <a:r>
              <a:rPr lang="en-US" altLang="zh-CN" dirty="0">
                <a:solidFill>
                  <a:srgbClr val="3333FF"/>
                </a:solidFill>
              </a:rPr>
              <a:t>a larger parameter space maybe helpful to</a:t>
            </a:r>
          </a:p>
          <a:p>
            <a:r>
              <a:rPr lang="en-US" altLang="zh-CN" dirty="0">
                <a:solidFill>
                  <a:srgbClr val="3333FF"/>
                </a:solidFill>
              </a:rPr>
              <a:t>reconcile with other nuclear observables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C9FBBD5-5787-4ACD-ADEA-E7E4F141D63F}"/>
              </a:ext>
            </a:extLst>
          </p:cNvPr>
          <p:cNvSpPr txBox="1"/>
          <p:nvPr/>
        </p:nvSpPr>
        <p:spPr>
          <a:xfrm>
            <a:off x="4959558" y="2909015"/>
            <a:ext cx="3615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Extended neutron drip-line locations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3431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E8EC71-B661-4A10-A687-6501FD05B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Possible clues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161286-79C6-4FA6-9586-583571A90E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04F48F-5079-47D1-AE35-37E7F94A0969}"/>
              </a:ext>
            </a:extLst>
          </p:cNvPr>
          <p:cNvSpPr txBox="1"/>
          <p:nvPr/>
        </p:nvSpPr>
        <p:spPr>
          <a:xfrm>
            <a:off x="251520" y="1052092"/>
            <a:ext cx="43204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3333FF"/>
                </a:solidFill>
              </a:rPr>
              <a:t>Weak mixing  angle  dependence</a:t>
            </a:r>
            <a:r>
              <a:rPr lang="en-US" altLang="zh-CN" dirty="0"/>
              <a:t>,  which  is  a  key  parameter  in electroweak theory, may be a clue to explaining this contradiction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26D5B9-FB85-47C2-907D-69AE6423860B}"/>
              </a:ext>
            </a:extLst>
          </p:cNvPr>
          <p:cNvSpPr txBox="1"/>
          <p:nvPr/>
        </p:nvSpPr>
        <p:spPr>
          <a:xfrm>
            <a:off x="4705672" y="1102541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3333FF"/>
                </a:solidFill>
              </a:rPr>
              <a:t>the role of clustering is very small in magic nuclei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C045AA-8C77-4DD3-94F1-A6769A564EFB}"/>
              </a:ext>
            </a:extLst>
          </p:cNvPr>
          <p:cNvSpPr txBox="1"/>
          <p:nvPr/>
        </p:nvSpPr>
        <p:spPr>
          <a:xfrm>
            <a:off x="224880" y="5020370"/>
            <a:ext cx="4347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3333FF"/>
                </a:solidFill>
              </a:rPr>
              <a:t>A larger parameter space may be helpful</a:t>
            </a:r>
          </a:p>
          <a:p>
            <a:r>
              <a:rPr lang="en-US" altLang="zh-CN" dirty="0">
                <a:solidFill>
                  <a:srgbClr val="3333FF"/>
                </a:solidFill>
              </a:rPr>
              <a:t>    to reconcile with other observables</a:t>
            </a:r>
          </a:p>
          <a:p>
            <a:r>
              <a:rPr lang="en-US" altLang="zh-CN" dirty="0"/>
              <a:t>     indications from SkNS4 parameters 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51F6F7-E5C4-4F21-9D34-1895275EDF4C}"/>
              </a:ext>
            </a:extLst>
          </p:cNvPr>
          <p:cNvSpPr txBox="1"/>
          <p:nvPr/>
        </p:nvSpPr>
        <p:spPr>
          <a:xfrm>
            <a:off x="971600" y="2240868"/>
            <a:ext cx="32403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can sensibly differ</a:t>
            </a:r>
          </a:p>
          <a:p>
            <a:r>
              <a:rPr lang="en-US" altLang="zh-CN" dirty="0"/>
              <a:t>from the SM at low energies</a:t>
            </a:r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5AB22BC-2271-4E7A-BD3C-C14B2842A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330699"/>
            <a:ext cx="457143" cy="46666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7A7CBC5-FD86-4F5F-B370-9DA2FBA02A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056" y="3004143"/>
            <a:ext cx="3168352" cy="36227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8A394B3-69FA-428F-8146-1C4E50160F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499" y="3483121"/>
            <a:ext cx="4134607" cy="435743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E3793A13-63BA-4D32-A4BB-512C87A6B8F3}"/>
              </a:ext>
            </a:extLst>
          </p:cNvPr>
          <p:cNvSpPr txBox="1"/>
          <p:nvPr/>
        </p:nvSpPr>
        <p:spPr>
          <a:xfrm>
            <a:off x="395536" y="4025525"/>
            <a:ext cx="475161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/>
              <a:t>M. Atzori Corona, et al. Phys. Rev. C 105, 055503 –2022</a:t>
            </a:r>
            <a:endParaRPr lang="zh-CN" altLang="en-US" sz="1600" dirty="0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6D12E0B2-BDD2-4CC0-8458-81F490C489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1973" y="1748872"/>
            <a:ext cx="4337968" cy="1724205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E05BBC53-C21F-4991-A811-EE434BA35D76}"/>
              </a:ext>
            </a:extLst>
          </p:cNvPr>
          <p:cNvSpPr txBox="1"/>
          <p:nvPr/>
        </p:nvSpPr>
        <p:spPr>
          <a:xfrm>
            <a:off x="5305139" y="3492881"/>
            <a:ext cx="31683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 err="1"/>
              <a:t>S.Yang</a:t>
            </a:r>
            <a:r>
              <a:rPr lang="en-US" altLang="zh-CN" sz="1600" dirty="0"/>
              <a:t>, </a:t>
            </a:r>
            <a:r>
              <a:rPr lang="en-US" altLang="zh-CN" sz="1600" dirty="0" err="1"/>
              <a:t>R.Li</a:t>
            </a:r>
            <a:r>
              <a:rPr lang="en-US" altLang="zh-CN" sz="1600" dirty="0"/>
              <a:t>, C. Xu</a:t>
            </a:r>
          </a:p>
          <a:p>
            <a:r>
              <a:rPr lang="en-US" altLang="zh-CN" sz="1600" dirty="0"/>
              <a:t>Phys. Rev. C 108, L021303-2023</a:t>
            </a:r>
            <a:endParaRPr lang="zh-CN" altLang="en-US" sz="16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9249AFA-08DC-4E17-988C-52F04B20E89C}"/>
              </a:ext>
            </a:extLst>
          </p:cNvPr>
          <p:cNvSpPr txBox="1"/>
          <p:nvPr/>
        </p:nvSpPr>
        <p:spPr>
          <a:xfrm>
            <a:off x="4499992" y="505447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3333FF"/>
                </a:solidFill>
              </a:rPr>
              <a:t>Contribution from ground state correlations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studies are still needed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08C7E7E-BC46-42BC-82F1-2289A49EDB0D}"/>
              </a:ext>
            </a:extLst>
          </p:cNvPr>
          <p:cNvSpPr txBox="1"/>
          <p:nvPr/>
        </p:nvSpPr>
        <p:spPr>
          <a:xfrm>
            <a:off x="368524" y="4507558"/>
            <a:ext cx="4929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3333FF"/>
                </a:solidFill>
              </a:rPr>
              <a:t>MREX: Mainz Radius Experiment, </a:t>
            </a:r>
            <a:r>
              <a:rPr lang="en-US" altLang="zh-CN" sz="1600" dirty="0"/>
              <a:t>arXiv:2402.01027</a:t>
            </a:r>
            <a:endParaRPr lang="zh-CN" altLang="en-US" sz="1600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578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C41B53-A344-4DBC-8761-4DD02D409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Speed of sound in neutron stars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5B91CA-1048-4E4C-9E0B-2951313BFD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6C7F6A7-F888-4E9A-8D8A-350ECA97E5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017" y="4119258"/>
            <a:ext cx="1447619" cy="74285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584D85C-4737-4A1D-B70E-9DE16F9EE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6472" y="4069160"/>
            <a:ext cx="3371429" cy="800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FD86158-0D67-4633-A863-EBE2CE5F9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1183" y="4882134"/>
            <a:ext cx="2600000" cy="71428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FEFC722-025B-4CC2-B31E-8288B62BFA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444" y="4836087"/>
            <a:ext cx="2635620" cy="68298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930031D-7616-4AF4-B091-E4032C5D90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2321" y="3664219"/>
            <a:ext cx="3007392" cy="268087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360C9D8-88CB-4BDE-AA39-19218835D5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0588" y="1556792"/>
            <a:ext cx="2901323" cy="261119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4A2275F-4359-47E3-BA07-8BA54AAEEE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48064" y="952425"/>
            <a:ext cx="3026794" cy="2680875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F13CA011-6497-4CFB-B894-94E467421D32}"/>
              </a:ext>
            </a:extLst>
          </p:cNvPr>
          <p:cNvSpPr txBox="1"/>
          <p:nvPr/>
        </p:nvSpPr>
        <p:spPr>
          <a:xfrm>
            <a:off x="310275" y="6154260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/>
              <a:t>S. </a:t>
            </a:r>
            <a:r>
              <a:rPr lang="en-US" altLang="zh-CN" sz="1600" dirty="0" err="1"/>
              <a:t>Altiparmak</a:t>
            </a:r>
            <a:r>
              <a:rPr lang="en-US" altLang="zh-CN" sz="1600" dirty="0"/>
              <a:t>, C. Ecker, and L. </a:t>
            </a:r>
            <a:r>
              <a:rPr lang="en-US" altLang="zh-CN" sz="1600" dirty="0" err="1"/>
              <a:t>Rezzolla</a:t>
            </a:r>
            <a:r>
              <a:rPr lang="en-US" altLang="zh-CN" sz="1600" dirty="0"/>
              <a:t>, </a:t>
            </a:r>
          </a:p>
          <a:p>
            <a:r>
              <a:rPr lang="en-US" altLang="zh-CN" sz="1600" dirty="0" err="1"/>
              <a:t>Astrophys</a:t>
            </a:r>
            <a:r>
              <a:rPr lang="en-US" altLang="zh-CN" sz="1600" dirty="0"/>
              <a:t>. J. Lett. 939, L34 (2022).</a:t>
            </a:r>
            <a:endParaRPr lang="zh-CN" altLang="en-US" sz="16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ADAF471-9109-4FA9-B4E4-DC712081CDF5}"/>
              </a:ext>
            </a:extLst>
          </p:cNvPr>
          <p:cNvSpPr txBox="1"/>
          <p:nvPr/>
        </p:nvSpPr>
        <p:spPr>
          <a:xfrm>
            <a:off x="323528" y="900687"/>
            <a:ext cx="37870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3333FF"/>
                </a:solidFill>
              </a:rPr>
              <a:t>More flexible than symmetry energy</a:t>
            </a:r>
          </a:p>
          <a:p>
            <a:r>
              <a:rPr lang="en-US" altLang="zh-CN" dirty="0">
                <a:solidFill>
                  <a:srgbClr val="3333FF"/>
                </a:solidFill>
              </a:rPr>
              <a:t>exhaustive numerical searching of EOS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969BBB-F766-43B7-AD59-BB4F07197367}"/>
              </a:ext>
            </a:extLst>
          </p:cNvPr>
          <p:cNvSpPr txBox="1"/>
          <p:nvPr/>
        </p:nvSpPr>
        <p:spPr>
          <a:xfrm>
            <a:off x="3684406" y="3032441"/>
            <a:ext cx="508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1/3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B59A08D-3879-445C-BEB2-F7D863759C8F}"/>
              </a:ext>
            </a:extLst>
          </p:cNvPr>
          <p:cNvSpPr txBox="1"/>
          <p:nvPr/>
        </p:nvSpPr>
        <p:spPr>
          <a:xfrm>
            <a:off x="457200" y="5507929"/>
            <a:ext cx="29517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3333FF"/>
                </a:solidFill>
              </a:rPr>
              <a:t>Large uncertainties below 2</a:t>
            </a:r>
            <a:r>
              <a:rPr lang="el-GR" altLang="zh-CN" dirty="0">
                <a:solidFill>
                  <a:srgbClr val="3333FF"/>
                </a:solidFill>
              </a:rPr>
              <a:t>ρ</a:t>
            </a:r>
            <a:r>
              <a:rPr lang="en-US" altLang="zh-CN" baseline="-25000" dirty="0">
                <a:solidFill>
                  <a:srgbClr val="3333FF"/>
                </a:solidFill>
              </a:rPr>
              <a:t>s</a:t>
            </a:r>
          </a:p>
          <a:p>
            <a:r>
              <a:rPr lang="en-US" altLang="zh-CN" dirty="0">
                <a:solidFill>
                  <a:srgbClr val="3333FF"/>
                </a:solidFill>
              </a:rPr>
              <a:t>Interpretation starts at 1.1</a:t>
            </a:r>
            <a:r>
              <a:rPr lang="el-GR" altLang="zh-CN" dirty="0">
                <a:solidFill>
                  <a:srgbClr val="3333FF"/>
                </a:solidFill>
              </a:rPr>
              <a:t> ρ</a:t>
            </a:r>
            <a:r>
              <a:rPr lang="en-US" altLang="zh-CN" baseline="-25000" dirty="0">
                <a:solidFill>
                  <a:srgbClr val="3333FF"/>
                </a:solidFill>
              </a:rPr>
              <a:t>s</a:t>
            </a:r>
            <a:endParaRPr lang="zh-CN" altLang="en-US" baseline="-25000" dirty="0">
              <a:solidFill>
                <a:srgbClr val="3333FF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98195BE-12AB-4FA9-AD6B-53F588DB0FBE}"/>
              </a:ext>
            </a:extLst>
          </p:cNvPr>
          <p:cNvSpPr txBox="1"/>
          <p:nvPr/>
        </p:nvSpPr>
        <p:spPr>
          <a:xfrm>
            <a:off x="2701183" y="2648472"/>
            <a:ext cx="21564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Possible hybrid stars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9844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88EF56-028A-4F10-AF24-5CC15C68E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Phase transitions in nuclear matter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A0F634-E673-4879-9065-A4FA99EF9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FB4D3E2-F28E-4DF7-BD68-F97FD8A94F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952757"/>
            <a:ext cx="6766496" cy="554730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1EB2CA0D-5658-4B26-BAB6-64627ECD381C}"/>
              </a:ext>
            </a:extLst>
          </p:cNvPr>
          <p:cNvSpPr txBox="1"/>
          <p:nvPr/>
        </p:nvSpPr>
        <p:spPr>
          <a:xfrm>
            <a:off x="5428214" y="1124744"/>
            <a:ext cx="32585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H. Tan, et al. Phys. Rev. D 105, 023018 – 2022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DCB44C-ADEE-4273-B766-7E5746E99810}"/>
              </a:ext>
            </a:extLst>
          </p:cNvPr>
          <p:cNvSpPr txBox="1"/>
          <p:nvPr/>
        </p:nvSpPr>
        <p:spPr>
          <a:xfrm>
            <a:off x="6804248" y="5517232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solidFill>
                  <a:srgbClr val="3333FF"/>
                </a:solidFill>
              </a:rPr>
              <a:t>C</a:t>
            </a:r>
            <a:r>
              <a:rPr lang="en-US" altLang="zh-CN" i="1" baseline="-25000" dirty="0">
                <a:solidFill>
                  <a:srgbClr val="3333FF"/>
                </a:solidFill>
              </a:rPr>
              <a:t>s</a:t>
            </a:r>
            <a:r>
              <a:rPr lang="en-US" altLang="zh-CN" i="1" dirty="0">
                <a:solidFill>
                  <a:srgbClr val="3333FF"/>
                </a:solidFill>
              </a:rPr>
              <a:t> </a:t>
            </a:r>
            <a:r>
              <a:rPr lang="en-US" altLang="zh-CN" dirty="0">
                <a:solidFill>
                  <a:srgbClr val="3333FF"/>
                </a:solidFill>
              </a:rPr>
              <a:t>: a</a:t>
            </a:r>
            <a:r>
              <a:rPr lang="zh-CN" altLang="en-US" dirty="0">
                <a:solidFill>
                  <a:srgbClr val="3333FF"/>
                </a:solidFill>
              </a:rPr>
              <a:t> </a:t>
            </a:r>
            <a:r>
              <a:rPr lang="en-US" altLang="zh-CN" dirty="0">
                <a:solidFill>
                  <a:srgbClr val="3333FF"/>
                </a:solidFill>
              </a:rPr>
              <a:t>good</a:t>
            </a:r>
            <a:r>
              <a:rPr lang="zh-CN" altLang="en-US" dirty="0">
                <a:solidFill>
                  <a:srgbClr val="3333FF"/>
                </a:solidFill>
              </a:rPr>
              <a:t> </a:t>
            </a:r>
            <a:r>
              <a:rPr lang="en-US" altLang="zh-CN" dirty="0">
                <a:solidFill>
                  <a:srgbClr val="3333FF"/>
                </a:solidFill>
              </a:rPr>
              <a:t>probe</a:t>
            </a:r>
            <a:r>
              <a:rPr lang="zh-CN" altLang="en-US" dirty="0">
                <a:solidFill>
                  <a:srgbClr val="3333FF"/>
                </a:solidFill>
              </a:rPr>
              <a:t> </a:t>
            </a:r>
            <a:r>
              <a:rPr lang="en-US" altLang="zh-CN" dirty="0">
                <a:solidFill>
                  <a:srgbClr val="3333FF"/>
                </a:solidFill>
              </a:rPr>
              <a:t>of</a:t>
            </a:r>
            <a:r>
              <a:rPr lang="zh-CN" altLang="en-US" dirty="0">
                <a:solidFill>
                  <a:srgbClr val="3333FF"/>
                </a:solidFill>
              </a:rPr>
              <a:t> </a:t>
            </a:r>
            <a:r>
              <a:rPr lang="en-US" altLang="zh-CN" dirty="0">
                <a:solidFill>
                  <a:srgbClr val="3333FF"/>
                </a:solidFill>
              </a:rPr>
              <a:t>phase</a:t>
            </a:r>
            <a:r>
              <a:rPr lang="zh-CN" altLang="en-US" dirty="0">
                <a:solidFill>
                  <a:srgbClr val="3333FF"/>
                </a:solidFill>
              </a:rPr>
              <a:t> </a:t>
            </a:r>
            <a:r>
              <a:rPr lang="en-US" altLang="zh-CN" dirty="0">
                <a:solidFill>
                  <a:srgbClr val="3333FF"/>
                </a:solidFill>
              </a:rPr>
              <a:t>transitions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537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B3AFBF-C445-4118-843F-D9D849925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Searching speed of sound with thick neutron skins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B3CBF7-80C9-4632-AFC6-47AA37A8AE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475ED1E-1CBA-4DE6-926E-36DCD254A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850374"/>
            <a:ext cx="6661217" cy="51572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D7C8B97-E95C-46A8-8757-46D7B94C96AD}"/>
              </a:ext>
            </a:extLst>
          </p:cNvPr>
          <p:cNvSpPr txBox="1"/>
          <p:nvPr/>
        </p:nvSpPr>
        <p:spPr>
          <a:xfrm>
            <a:off x="755576" y="6052646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Matching the speed of sound  at </a:t>
            </a:r>
            <a:r>
              <a:rPr lang="en-US" altLang="zh-CN" dirty="0">
                <a:solidFill>
                  <a:srgbClr val="3333FF"/>
                </a:solidFill>
              </a:rPr>
              <a:t>1.2</a:t>
            </a:r>
            <a:r>
              <a:rPr lang="el-GR" altLang="zh-CN" dirty="0">
                <a:solidFill>
                  <a:srgbClr val="3333FF"/>
                </a:solidFill>
              </a:rPr>
              <a:t>ρ</a:t>
            </a:r>
            <a:r>
              <a:rPr lang="en-US" altLang="zh-CN" baseline="-25000" dirty="0">
                <a:solidFill>
                  <a:srgbClr val="3333FF"/>
                </a:solidFill>
              </a:rPr>
              <a:t>s  </a:t>
            </a:r>
            <a:r>
              <a:rPr lang="en-US" altLang="zh-CN" dirty="0">
                <a:solidFill>
                  <a:srgbClr val="3333FF"/>
                </a:solidFill>
              </a:rPr>
              <a:t>and 1.8</a:t>
            </a:r>
            <a:r>
              <a:rPr lang="el-GR" altLang="zh-CN" dirty="0">
                <a:solidFill>
                  <a:srgbClr val="3333FF"/>
                </a:solidFill>
              </a:rPr>
              <a:t> ρ</a:t>
            </a:r>
            <a:r>
              <a:rPr lang="en-US" altLang="zh-CN" baseline="-25000" dirty="0">
                <a:solidFill>
                  <a:srgbClr val="3333FF"/>
                </a:solidFill>
              </a:rPr>
              <a:t>s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BD8E9F9-4512-437B-8C7E-A5E4F871F8DE}"/>
              </a:ext>
            </a:extLst>
          </p:cNvPr>
          <p:cNvSpPr txBox="1"/>
          <p:nvPr/>
        </p:nvSpPr>
        <p:spPr>
          <a:xfrm>
            <a:off x="5945817" y="5085184"/>
            <a:ext cx="1722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3333FF"/>
                </a:solidFill>
              </a:rPr>
              <a:t>1.8</a:t>
            </a:r>
            <a:r>
              <a:rPr lang="el-GR" altLang="zh-CN" dirty="0">
                <a:solidFill>
                  <a:srgbClr val="3333FF"/>
                </a:solidFill>
              </a:rPr>
              <a:t> ρ</a:t>
            </a:r>
            <a:r>
              <a:rPr lang="en-US" altLang="zh-CN" baseline="-25000" dirty="0">
                <a:solidFill>
                  <a:srgbClr val="3333FF"/>
                </a:solidFill>
              </a:rPr>
              <a:t>s  </a:t>
            </a:r>
            <a:r>
              <a:rPr lang="en-US" altLang="zh-CN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too late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6901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E90E1C-3181-4902-AD55-198B5AA65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Speed of sound with thick neutron skins 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2F13519-B3EE-4517-B82D-8EDA14225B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AD828DE-D977-4E2E-9082-A511E57DDB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08720"/>
            <a:ext cx="8351912" cy="320855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854EEE4-A8D3-4AC3-BF67-839280B1B6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9249" y="4005064"/>
            <a:ext cx="3606399" cy="257304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58F75F8-2F8E-4D41-A455-97ADFA337767}"/>
              </a:ext>
            </a:extLst>
          </p:cNvPr>
          <p:cNvSpPr txBox="1"/>
          <p:nvPr/>
        </p:nvSpPr>
        <p:spPr>
          <a:xfrm>
            <a:off x="710855" y="3903415"/>
            <a:ext cx="31509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/>
              <a:t>M. Chen, D. Guan, C. Jiang, JP,</a:t>
            </a:r>
          </a:p>
          <a:p>
            <a:r>
              <a:rPr lang="en-US" altLang="zh-CN" sz="1600" dirty="0"/>
              <a:t>Phys. Rev. C 108, 065806 –2023</a:t>
            </a:r>
            <a:endParaRPr lang="zh-CN" altLang="en-US" sz="16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954AC1-779A-45B0-B6C8-286DC18EB456}"/>
              </a:ext>
            </a:extLst>
          </p:cNvPr>
          <p:cNvSpPr txBox="1"/>
          <p:nvPr/>
        </p:nvSpPr>
        <p:spPr>
          <a:xfrm>
            <a:off x="334888" y="4558988"/>
            <a:ext cx="51596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3333FF"/>
                </a:solidFill>
              </a:rPr>
              <a:t>The peak is constrained around 2</a:t>
            </a:r>
            <a:r>
              <a:rPr lang="el-GR" altLang="zh-CN" dirty="0">
                <a:solidFill>
                  <a:srgbClr val="3333FF"/>
                </a:solidFill>
              </a:rPr>
              <a:t>ρ</a:t>
            </a:r>
            <a:r>
              <a:rPr lang="en-US" altLang="zh-CN" baseline="-25000" dirty="0">
                <a:solidFill>
                  <a:srgbClr val="3333FF"/>
                </a:solidFill>
              </a:rPr>
              <a:t>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3333FF"/>
                </a:solidFill>
              </a:rPr>
              <a:t>Soft C</a:t>
            </a:r>
            <a:r>
              <a:rPr lang="en-US" altLang="zh-CN" baseline="-25000" dirty="0">
                <a:solidFill>
                  <a:srgbClr val="3333FF"/>
                </a:solidFill>
              </a:rPr>
              <a:t>s</a:t>
            </a:r>
            <a:r>
              <a:rPr lang="en-US" altLang="zh-CN" dirty="0">
                <a:solidFill>
                  <a:srgbClr val="3333FF"/>
                </a:solidFill>
              </a:rPr>
              <a:t> is needed to reconcile with GW170817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3333FF"/>
                </a:solidFill>
              </a:rPr>
              <a:t>Rapid increasing C</a:t>
            </a:r>
            <a:r>
              <a:rPr lang="en-US" altLang="zh-CN" baseline="-25000" dirty="0">
                <a:solidFill>
                  <a:srgbClr val="3333FF"/>
                </a:solidFill>
              </a:rPr>
              <a:t>s</a:t>
            </a:r>
            <a:r>
              <a:rPr lang="en-US" altLang="zh-CN" dirty="0">
                <a:solidFill>
                  <a:srgbClr val="3333FF"/>
                </a:solidFill>
              </a:rPr>
              <a:t> is needed to reach massive 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3333FF"/>
                </a:solidFill>
              </a:rPr>
              <a:t>Twin NS stars indication of phase transitions, difficult to detect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3333FF"/>
                </a:solidFill>
              </a:rPr>
              <a:t>Maximum masses not sensitive to EOS above 3</a:t>
            </a:r>
            <a:r>
              <a:rPr lang="el-GR" altLang="zh-CN" dirty="0">
                <a:solidFill>
                  <a:srgbClr val="3333FF"/>
                </a:solidFill>
              </a:rPr>
              <a:t>ρ</a:t>
            </a:r>
            <a:r>
              <a:rPr lang="en-US" altLang="zh-CN" baseline="-25000" dirty="0">
                <a:solidFill>
                  <a:srgbClr val="3333FF"/>
                </a:solidFill>
              </a:rPr>
              <a:t>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56578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8D9D76-0D29-45CC-984F-92274D4E8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Speed of sound with thick neutron skins 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C91697-34DE-4B9B-9E23-919E557F3B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27344E9-C793-42B8-A2AA-02B4E94AB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36" y="1389676"/>
            <a:ext cx="7704856" cy="294205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F54D688-9C9B-4DC4-AC08-5F6B2D5956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4332098"/>
            <a:ext cx="3103436" cy="23237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2288B22-51E0-47C7-ACF4-D4B504D54A28}"/>
              </a:ext>
            </a:extLst>
          </p:cNvPr>
          <p:cNvSpPr txBox="1"/>
          <p:nvPr/>
        </p:nvSpPr>
        <p:spPr>
          <a:xfrm>
            <a:off x="304953" y="4509120"/>
            <a:ext cx="4699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333FF"/>
                </a:solidFill>
              </a:rPr>
              <a:t>Implications of thick neutron skins:</a:t>
            </a:r>
          </a:p>
          <a:p>
            <a:r>
              <a:rPr lang="en-US" altLang="zh-CN" dirty="0">
                <a:solidFill>
                  <a:srgbClr val="3333FF"/>
                </a:solidFill>
              </a:rPr>
              <a:t>Early and strong first-order phase transition is comparatively favorable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1EE3519-EC65-4482-83F1-66AE7C41A20C}"/>
              </a:ext>
            </a:extLst>
          </p:cNvPr>
          <p:cNvSpPr txBox="1"/>
          <p:nvPr/>
        </p:nvSpPr>
        <p:spPr>
          <a:xfrm>
            <a:off x="715162" y="5707017"/>
            <a:ext cx="31509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M. Chen, D. Guan, C. Jiang, </a:t>
            </a:r>
            <a:r>
              <a:rPr lang="en-US" altLang="zh-CN" dirty="0" err="1"/>
              <a:t>J.Pei</a:t>
            </a:r>
            <a:endParaRPr lang="en-US" altLang="zh-CN" dirty="0"/>
          </a:p>
          <a:p>
            <a:r>
              <a:rPr lang="en-US" altLang="zh-CN" dirty="0"/>
              <a:t>Phys. Rev. C 108, 065806 –2023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E0F84A3-DBEF-43BB-85CB-5692859417ED}"/>
              </a:ext>
            </a:extLst>
          </p:cNvPr>
          <p:cNvSpPr txBox="1"/>
          <p:nvPr/>
        </p:nvSpPr>
        <p:spPr>
          <a:xfrm>
            <a:off x="806333" y="1001189"/>
            <a:ext cx="29686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thick vs. thin neutron skins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4748930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标题 1">
                <a:extLst>
                  <a:ext uri="{FF2B5EF4-FFF2-40B4-BE49-F238E27FC236}">
                    <a16:creationId xmlns:a16="http://schemas.microsoft.com/office/drawing/2014/main" id="{98F6379B-55FA-492C-823A-E9AA4F4D5539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en-US" altLang="zh-CN" dirty="0">
                    <a:solidFill>
                      <a:srgbClr val="0070C0"/>
                    </a:solidFill>
                    <a:latin typeface="Bahnschrift SemiBold" panose="020B0502040204020203" pitchFamily="34" charset="0"/>
                    <a:cs typeface="Times New Roman" panose="02020603050405020304" pitchFamily="18" charset="0"/>
                  </a:rPr>
                  <a:t>Discussions on exotic structures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zh-CN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𝑪</m:t>
                        </m:r>
                      </m:e>
                      <m:sub>
                        <m:r>
                          <a:rPr lang="en-US" altLang="zh-CN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𝒔</m:t>
                        </m:r>
                      </m:sub>
                      <m:sup>
                        <m:r>
                          <a:rPr lang="en-US" altLang="zh-CN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bSup>
                  </m:oMath>
                </a14:m>
                <a:endParaRPr lang="zh-CN" altLang="en-US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标题 1">
                <a:extLst>
                  <a:ext uri="{FF2B5EF4-FFF2-40B4-BE49-F238E27FC236}">
                    <a16:creationId xmlns:a16="http://schemas.microsoft.com/office/drawing/2014/main" id="{98F6379B-55FA-492C-823A-E9AA4F4D553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t="-4651" b="-220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05240A-0246-4877-9F79-9A30DC36E8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Appearance of soft slope</a:t>
            </a:r>
          </a:p>
          <a:p>
            <a:pPr marL="0" indent="0"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--mixing of hyperons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Rapid rise of speed of sound</a:t>
            </a:r>
          </a:p>
          <a:p>
            <a:pPr marL="0" indent="0"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--repulsive many-body forces</a:t>
            </a:r>
          </a:p>
          <a:p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Overlap between nucleons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--dense cubic packing at 1.5</a:t>
            </a:r>
            <a:r>
              <a:rPr lang="el-GR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en-US" altLang="zh-CN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  <a:p>
            <a:pPr marL="0" indent="0"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large uncertainties at high densities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strange small neuron stars</a:t>
            </a:r>
          </a:p>
          <a:p>
            <a:pPr marL="0" indent="0"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0" indent="0"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--contradictory to thick neutron skins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88F8E98-B4EE-44BD-B1DC-5610D9C3A7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933493"/>
            <a:ext cx="2805488" cy="264517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5DA84EC-CA3C-40AB-B706-DE1EE66C7B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035" y="4796099"/>
            <a:ext cx="4028571" cy="43809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DD0819E-AF2C-497C-8AA8-14742FFC0218}"/>
              </a:ext>
            </a:extLst>
          </p:cNvPr>
          <p:cNvSpPr txBox="1"/>
          <p:nvPr/>
        </p:nvSpPr>
        <p:spPr>
          <a:xfrm>
            <a:off x="956535" y="523419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zh-CN" dirty="0"/>
              <a:t>Nature Astronomy 6, 1444 (2022)</a:t>
            </a:r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824C518-E5B9-4FC4-8724-E0F9F0B63D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9082" y="3891920"/>
            <a:ext cx="3118296" cy="238993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06771DD-662C-420D-B538-683C48218B0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471" t="6251" r="12816" b="22000"/>
          <a:stretch/>
        </p:blipFill>
        <p:spPr>
          <a:xfrm>
            <a:off x="4445367" y="2330330"/>
            <a:ext cx="1164573" cy="129614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E093256-7448-48C8-B5C3-2C8705A3A3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3224" y="2571259"/>
            <a:ext cx="3118296" cy="63161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E6B7B3ED-F1B8-41F1-AF7F-AB95FFDAC8F5}"/>
              </a:ext>
            </a:extLst>
          </p:cNvPr>
          <p:cNvSpPr txBox="1"/>
          <p:nvPr/>
        </p:nvSpPr>
        <p:spPr>
          <a:xfrm>
            <a:off x="5868144" y="3401289"/>
            <a:ext cx="31412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 err="1"/>
              <a:t>I.Tews</a:t>
            </a:r>
            <a:r>
              <a:rPr lang="en-US" altLang="zh-CN" sz="1600" dirty="0"/>
              <a:t>, J. Carlson , S. Gandolfi, S. Reddy, </a:t>
            </a:r>
            <a:r>
              <a:rPr lang="en-US" altLang="zh-CN" sz="1600" dirty="0" err="1"/>
              <a:t>ApJ</a:t>
            </a:r>
            <a:r>
              <a:rPr lang="en-US" altLang="zh-CN" sz="1600" dirty="0"/>
              <a:t> 2018</a:t>
            </a:r>
          </a:p>
        </p:txBody>
      </p:sp>
    </p:spTree>
    <p:extLst>
      <p:ext uri="{BB962C8B-B14F-4D97-AF65-F5344CB8AC3E}">
        <p14:creationId xmlns:p14="http://schemas.microsoft.com/office/powerpoint/2010/main" val="221596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AF0A34-7930-45CE-BBF3-E96E50E08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Contents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1B04D1-B310-4926-87A7-E4F50C93F4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Neutron-skin relevant studies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Implications on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Skyrme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EoS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Constraints on speed of sound in neutron stars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Perspectives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6793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CF8491-F3EB-41C2-980A-ED820FAAC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Perspectives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E04068EA-C99E-47FB-B048-2F136C0B0A6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reliable descriptions of nuclear matter at 2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zh-CN" altLang="en-US" sz="20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𝜌</m:t>
                        </m:r>
                      </m:e>
                      <m:sub>
                        <m:r>
                          <a:rPr lang="en-US" altLang="zh-CN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sub>
                    </m:sSub>
                    <m:r>
                      <a:rPr lang="en-US" altLang="zh-CN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 very needed, to exclude the exotic speed of sound: uncertainties due to repulsive many-body forces exploding towards higher densities and nucleons overlap begins at 1.5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zh-CN" alt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𝜌</m:t>
                        </m:r>
                      </m:e>
                      <m:sub>
                        <m:r>
                          <a:rPr lang="en-US" altLang="zh-CN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sub>
                    </m:sSub>
                    <m:r>
                      <a:rPr lang="en-US" altLang="zh-CN" sz="20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It may be not relevant to talk about symmetry energies at high densities due to other degrees of freedom while speed of sound is more flexible</a:t>
                </a:r>
              </a:p>
              <a:p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Larger parameter space is needed to describe competing observables</a:t>
                </a:r>
              </a:p>
              <a:p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More accurate neutron skin measurements are very needed: MREX; more accurate GW measurements are very needed</a:t>
                </a:r>
              </a:p>
              <a:p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Indication of missing physics by thick neutron skins: </a:t>
                </a:r>
                <a:r>
                  <a:rPr lang="en-US" altLang="zh-CN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isovector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part, ground state correlations</a:t>
                </a:r>
              </a:p>
              <a:p>
                <a:pPr marL="0" indent="0">
                  <a:buNone/>
                </a:pPr>
                <a:endPara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altLang="zh-CN" dirty="0"/>
              </a:p>
            </p:txBody>
          </p:sp>
        </mc:Choice>
        <mc:Fallback xmlns="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E04068EA-C99E-47FB-B048-2F136C0B0A6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579" r="-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5A0194D-FEA3-43A8-A001-7B866C33CC5D}"/>
              </a:ext>
            </a:extLst>
          </p:cNvPr>
          <p:cNvSpPr txBox="1"/>
          <p:nvPr/>
        </p:nvSpPr>
        <p:spPr>
          <a:xfrm>
            <a:off x="827584" y="4797152"/>
            <a:ext cx="79896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F66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Thank you for your attention</a:t>
            </a:r>
            <a:r>
              <a:rPr lang="zh-CN" altLang="en-US" sz="4000" b="1" dirty="0">
                <a:solidFill>
                  <a:srgbClr val="FF66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271411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3CA60C-B487-4C1E-8543-E4ECA0E25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Understanding strong interacting matter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EA6A9E-2AA1-4C0C-BA87-150165340D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E6A67C0-802E-4AC7-A088-9DEA0DF5C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978036"/>
            <a:ext cx="7380952" cy="4523809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3C716BAC-4AC6-44F9-8259-07FAD0B85D05}"/>
              </a:ext>
            </a:extLst>
          </p:cNvPr>
          <p:cNvSpPr/>
          <p:nvPr/>
        </p:nvSpPr>
        <p:spPr>
          <a:xfrm>
            <a:off x="5220072" y="4437112"/>
            <a:ext cx="1446668" cy="576064"/>
          </a:xfrm>
          <a:prstGeom prst="ellipse">
            <a:avLst/>
          </a:prstGeom>
          <a:solidFill>
            <a:schemeClr val="accent1">
              <a:alpha val="59000"/>
            </a:schemeClr>
          </a:solidFill>
          <a:ln w="31750"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6F4FC7C-1089-4C0B-8C60-9CC1FFF7BBE9}"/>
              </a:ext>
            </a:extLst>
          </p:cNvPr>
          <p:cNvSpPr txBox="1"/>
          <p:nvPr/>
        </p:nvSpPr>
        <p:spPr>
          <a:xfrm>
            <a:off x="899592" y="5681716"/>
            <a:ext cx="68316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3333FF"/>
                </a:solidFill>
              </a:rPr>
              <a:t>The transition from nuclear matter to quark matter is quite complex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3333FF"/>
                </a:solidFill>
              </a:rPr>
              <a:t>Saturation density: finite nuclei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3333FF"/>
                </a:solidFill>
              </a:rPr>
              <a:t>Extremely high density &gt;40 </a:t>
            </a:r>
            <a:r>
              <a:rPr lang="el-GR" altLang="zh-CN" dirty="0">
                <a:solidFill>
                  <a:srgbClr val="3333FF"/>
                </a:solidFill>
              </a:rPr>
              <a:t>ρ</a:t>
            </a:r>
            <a:r>
              <a:rPr lang="en-US" altLang="zh-CN" baseline="-25000" dirty="0">
                <a:solidFill>
                  <a:srgbClr val="3333FF"/>
                </a:solidFill>
              </a:rPr>
              <a:t>s </a:t>
            </a:r>
            <a:r>
              <a:rPr lang="en-US" altLang="zh-CN" dirty="0">
                <a:solidFill>
                  <a:srgbClr val="3333FF"/>
                </a:solidFill>
              </a:rPr>
              <a:t>: perturbative QCD</a:t>
            </a:r>
            <a:endParaRPr lang="zh-CN" altLang="en-US" dirty="0">
              <a:solidFill>
                <a:srgbClr val="3333FF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541B2D9-5B2B-4C50-BD8B-F6F3F2AFE2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8763" y="936104"/>
            <a:ext cx="2983198" cy="2492896"/>
          </a:xfrm>
          <a:prstGeom prst="rect">
            <a:avLst/>
          </a:prstGeom>
        </p:spPr>
      </p:pic>
      <p:sp>
        <p:nvSpPr>
          <p:cNvPr id="10" name="箭头: 右 9">
            <a:extLst>
              <a:ext uri="{FF2B5EF4-FFF2-40B4-BE49-F238E27FC236}">
                <a16:creationId xmlns:a16="http://schemas.microsoft.com/office/drawing/2014/main" id="{55DC0DA6-0888-4147-9E85-16891B2580CA}"/>
              </a:ext>
            </a:extLst>
          </p:cNvPr>
          <p:cNvSpPr/>
          <p:nvPr/>
        </p:nvSpPr>
        <p:spPr>
          <a:xfrm>
            <a:off x="1819283" y="5299481"/>
            <a:ext cx="3960440" cy="444743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6"/>
              </a:gs>
            </a:gsLst>
            <a:lin ang="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8BD21DCC-99C1-45DE-B94C-213B622E8715}"/>
              </a:ext>
            </a:extLst>
          </p:cNvPr>
          <p:cNvSpPr/>
          <p:nvPr/>
        </p:nvSpPr>
        <p:spPr>
          <a:xfrm rot="10800000">
            <a:off x="6012180" y="5329138"/>
            <a:ext cx="2517953" cy="444743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6"/>
              </a:gs>
            </a:gsLst>
            <a:lin ang="10800000" scaled="1"/>
            <a:tileRect/>
          </a:gra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624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8E8683-615A-47AB-80EE-935F1CBCC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Observations of neutron stars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230C96C-CFF4-4BDA-9CF2-047A20E93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59276"/>
          </a:xfrm>
        </p:spPr>
        <p:txBody>
          <a:bodyPr/>
          <a:lstStyle/>
          <a:p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6B06695-D256-430B-97CF-A17ED07517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5165" y="1271452"/>
            <a:ext cx="4506616" cy="436510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3FA550E-A59B-4DA3-827A-A5F141D130A8}"/>
              </a:ext>
            </a:extLst>
          </p:cNvPr>
          <p:cNvSpPr txBox="1"/>
          <p:nvPr/>
        </p:nvSpPr>
        <p:spPr>
          <a:xfrm>
            <a:off x="5220071" y="5722113"/>
            <a:ext cx="38417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Mass and Radius of PSR J0740+6620</a:t>
            </a:r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5A88A93-6894-4BB5-AE58-D49F718A10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342" y="3012305"/>
            <a:ext cx="3384376" cy="287485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89DDBE8-A913-4EC5-8298-9D2202FDED24}"/>
              </a:ext>
            </a:extLst>
          </p:cNvPr>
          <p:cNvSpPr txBox="1"/>
          <p:nvPr/>
        </p:nvSpPr>
        <p:spPr>
          <a:xfrm>
            <a:off x="455712" y="5876852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 Posterior for the tidal </a:t>
            </a:r>
            <a:r>
              <a:rPr lang="en-US" altLang="zh-CN" dirty="0" err="1"/>
              <a:t>deformabilities</a:t>
            </a:r>
            <a:r>
              <a:rPr lang="en-US" altLang="zh-CN" dirty="0"/>
              <a:t> of</a:t>
            </a:r>
          </a:p>
          <a:p>
            <a:r>
              <a:rPr lang="en-US" altLang="zh-CN" dirty="0"/>
              <a:t>the two binary components of GW170817</a:t>
            </a:r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1ABC101-0CDE-4490-95F0-C80FC7DA01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068" y="1079667"/>
            <a:ext cx="4002688" cy="1866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24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15B1FF-5E62-4605-8E5B-F6CB697B9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Neutron skin measurements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5F5BFC-5174-4DCF-B8FE-05B745D3AE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B353885-FDF8-46D0-B65C-AEDD1AEB7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423" y="977691"/>
            <a:ext cx="3005145" cy="317104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85907BA-02F6-4D56-805F-BA652E00260F}"/>
              </a:ext>
            </a:extLst>
          </p:cNvPr>
          <p:cNvSpPr txBox="1"/>
          <p:nvPr/>
        </p:nvSpPr>
        <p:spPr>
          <a:xfrm>
            <a:off x="101951" y="3977006"/>
            <a:ext cx="46741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/>
              <a:t>B. Reed, F. </a:t>
            </a:r>
            <a:r>
              <a:rPr lang="en-US" altLang="zh-CN" sz="1600" dirty="0" err="1"/>
              <a:t>Fattoyev</a:t>
            </a:r>
            <a:r>
              <a:rPr lang="en-US" altLang="zh-CN" sz="1600" dirty="0"/>
              <a:t>, C. Horowitz, J. </a:t>
            </a:r>
            <a:r>
              <a:rPr lang="en-US" altLang="zh-CN" sz="1600" dirty="0" err="1"/>
              <a:t>Piekarewicz</a:t>
            </a:r>
            <a:endParaRPr lang="en-US" altLang="zh-CN" sz="1600" dirty="0"/>
          </a:p>
          <a:p>
            <a:r>
              <a:rPr lang="en-US" altLang="zh-CN" sz="1600" dirty="0"/>
              <a:t>Phys. Rev. Lett. 126, 172503 –2021</a:t>
            </a:r>
            <a:endParaRPr lang="zh-CN" altLang="en-US" sz="16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AF1A0CC-FAD6-4B6B-BD1C-BB40E3798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2733" y="1008565"/>
            <a:ext cx="3809583" cy="263437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44895231-9FD8-417D-9B0C-BAB26C179503}"/>
              </a:ext>
            </a:extLst>
          </p:cNvPr>
          <p:cNvSpPr txBox="1"/>
          <p:nvPr/>
        </p:nvSpPr>
        <p:spPr>
          <a:xfrm>
            <a:off x="4572000" y="3555128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/>
              <a:t>D. Adhikari et al. (CREX)</a:t>
            </a:r>
          </a:p>
          <a:p>
            <a:r>
              <a:rPr lang="en-US" altLang="zh-CN" sz="1600" dirty="0"/>
              <a:t>Phys. Rev. Lett. 129, 042501 –2022</a:t>
            </a:r>
            <a:endParaRPr lang="zh-CN" altLang="en-US" sz="16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6484B39-81C6-4571-9744-5C178F808F1F}"/>
              </a:ext>
            </a:extLst>
          </p:cNvPr>
          <p:cNvSpPr txBox="1"/>
          <p:nvPr/>
        </p:nvSpPr>
        <p:spPr>
          <a:xfrm>
            <a:off x="5310146" y="5941617"/>
            <a:ext cx="33962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3333FF"/>
                </a:solidFill>
              </a:rPr>
              <a:t>A major theoretical challenge!</a:t>
            </a:r>
            <a:endParaRPr lang="zh-CN" altLang="en-US" sz="2000" b="1" dirty="0">
              <a:solidFill>
                <a:srgbClr val="3333FF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2656E85-64AD-419F-9B5E-699DBBB8A81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575"/>
          <a:stretch/>
        </p:blipFill>
        <p:spPr>
          <a:xfrm>
            <a:off x="5233347" y="4258304"/>
            <a:ext cx="1102405" cy="142802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6F6A055-C19E-425B-B19E-88766ABAEB1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444" t="8144" r="12504" b="16856"/>
          <a:stretch/>
        </p:blipFill>
        <p:spPr>
          <a:xfrm>
            <a:off x="6919247" y="4544507"/>
            <a:ext cx="1181010" cy="1143472"/>
          </a:xfrm>
          <a:prstGeom prst="rect">
            <a:avLst/>
          </a:prstGeom>
        </p:spPr>
      </p:pic>
      <p:cxnSp>
        <p:nvCxnSpPr>
          <p:cNvPr id="15" name="连接符: 曲线 14">
            <a:extLst>
              <a:ext uri="{FF2B5EF4-FFF2-40B4-BE49-F238E27FC236}">
                <a16:creationId xmlns:a16="http://schemas.microsoft.com/office/drawing/2014/main" id="{D93F1E6F-3BF2-4549-924E-8E4F312DB5BE}"/>
              </a:ext>
            </a:extLst>
          </p:cNvPr>
          <p:cNvCxnSpPr>
            <a:cxnSpLocks/>
          </p:cNvCxnSpPr>
          <p:nvPr/>
        </p:nvCxnSpPr>
        <p:spPr>
          <a:xfrm flipV="1">
            <a:off x="6259374" y="4972317"/>
            <a:ext cx="659873" cy="255287"/>
          </a:xfrm>
          <a:prstGeom prst="curvedConnector3">
            <a:avLst>
              <a:gd name="adj1" fmla="val 50000"/>
            </a:avLst>
          </a:prstGeom>
          <a:ln w="349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E98B7D5B-96C0-411B-B41E-85A4F78E088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611" b="7570"/>
          <a:stretch/>
        </p:blipFill>
        <p:spPr>
          <a:xfrm>
            <a:off x="2077593" y="2921020"/>
            <a:ext cx="1810228" cy="27616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FA446D6-D663-46AD-9B76-709A55B76E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298" y="4721117"/>
            <a:ext cx="3654589" cy="1930427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EF8051C6-D5EE-4278-A48F-BB7449882022}"/>
              </a:ext>
            </a:extLst>
          </p:cNvPr>
          <p:cNvSpPr txBox="1"/>
          <p:nvPr/>
        </p:nvSpPr>
        <p:spPr>
          <a:xfrm>
            <a:off x="2868196" y="6341727"/>
            <a:ext cx="24419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PRL 131, 202302 (2023)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9583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0BA7AA-F0A9-46F8-9E67-9F4FD3D4C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Inference with uncertainties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A7C9DB-1EC1-41EF-9EEC-6902D5487F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140482E-7546-4544-AEA8-2FC8AC4755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01"/>
          <a:stretch/>
        </p:blipFill>
        <p:spPr>
          <a:xfrm>
            <a:off x="429703" y="907769"/>
            <a:ext cx="2983969" cy="524048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F656125-A082-481D-90BB-9DA3A20031F4}"/>
              </a:ext>
            </a:extLst>
          </p:cNvPr>
          <p:cNvSpPr txBox="1"/>
          <p:nvPr/>
        </p:nvSpPr>
        <p:spPr>
          <a:xfrm>
            <a:off x="755576" y="6093296"/>
            <a:ext cx="36724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/>
              <a:t>B. Hu, W. Jiang, T. Miyagi, Z. Sun, et al., Nat. Phys. 18, 1196 (2022).</a:t>
            </a:r>
            <a:endParaRPr lang="zh-CN" altLang="en-US" sz="16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157BEA8-57C5-4E7C-84BF-7927EDA185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993553"/>
            <a:ext cx="3103928" cy="292223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FB57850-2DFF-4BCE-A9B4-28E062395958}"/>
              </a:ext>
            </a:extLst>
          </p:cNvPr>
          <p:cNvSpPr txBox="1"/>
          <p:nvPr/>
        </p:nvSpPr>
        <p:spPr>
          <a:xfrm>
            <a:off x="4329838" y="3794820"/>
            <a:ext cx="4572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/>
              <a:t>R. </a:t>
            </a:r>
            <a:r>
              <a:rPr lang="en-US" altLang="zh-CN" sz="1600" dirty="0" err="1"/>
              <a:t>Essick</a:t>
            </a:r>
            <a:r>
              <a:rPr lang="en-US" altLang="zh-CN" sz="1600" dirty="0"/>
              <a:t>, I. Tews, P. Landry, A. </a:t>
            </a:r>
            <a:r>
              <a:rPr lang="en-US" altLang="zh-CN" sz="1600" dirty="0" err="1"/>
              <a:t>Schwenk</a:t>
            </a:r>
            <a:endParaRPr lang="en-US" altLang="zh-CN" sz="1600" dirty="0"/>
          </a:p>
          <a:p>
            <a:r>
              <a:rPr lang="en-US" altLang="zh-CN" sz="1600" dirty="0"/>
              <a:t>Phys. Rev. Lett. 127, 192701 –2021</a:t>
            </a:r>
          </a:p>
          <a:p>
            <a:r>
              <a:rPr lang="en-US" altLang="zh-CN" sz="1600" dirty="0"/>
              <a:t>P.-</a:t>
            </a:r>
            <a:r>
              <a:rPr lang="en-US" altLang="zh-CN" sz="1600" dirty="0" err="1"/>
              <a:t>G.Reinhard</a:t>
            </a:r>
            <a:r>
              <a:rPr lang="en-US" altLang="zh-CN" sz="1600" dirty="0"/>
              <a:t>, X. Roca-</a:t>
            </a:r>
            <a:r>
              <a:rPr lang="en-US" altLang="zh-CN" sz="1600" dirty="0" err="1"/>
              <a:t>Maza,W</a:t>
            </a:r>
            <a:r>
              <a:rPr lang="en-US" altLang="zh-CN" sz="1600" dirty="0"/>
              <a:t>. </a:t>
            </a:r>
            <a:r>
              <a:rPr lang="en-US" altLang="zh-CN" sz="1600" dirty="0" err="1"/>
              <a:t>Nazarewicz</a:t>
            </a:r>
            <a:endParaRPr lang="en-US" altLang="zh-CN" sz="1600" dirty="0"/>
          </a:p>
          <a:p>
            <a:r>
              <a:rPr lang="en-US" altLang="zh-CN" sz="1600" dirty="0"/>
              <a:t>Phys. Rev. Lett. 129, 232501 –2022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444205A-E83D-4CF3-B154-C4FFB3B95942}"/>
              </a:ext>
            </a:extLst>
          </p:cNvPr>
          <p:cNvSpPr txBox="1"/>
          <p:nvPr/>
        </p:nvSpPr>
        <p:spPr>
          <a:xfrm>
            <a:off x="4443246" y="4916604"/>
            <a:ext cx="4345184" cy="14773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3333FF"/>
                </a:solidFill>
              </a:rPr>
              <a:t>Our motivation: how about if the neutron skin of 208Pb is indeed very thick?  How</a:t>
            </a:r>
            <a:r>
              <a:rPr lang="zh-CN" altLang="en-US" b="1" dirty="0">
                <a:solidFill>
                  <a:srgbClr val="3333FF"/>
                </a:solidFill>
              </a:rPr>
              <a:t> </a:t>
            </a:r>
            <a:r>
              <a:rPr lang="en-US" altLang="zh-CN" b="1" dirty="0">
                <a:solidFill>
                  <a:srgbClr val="3333FF"/>
                </a:solidFill>
              </a:rPr>
              <a:t>to</a:t>
            </a:r>
            <a:r>
              <a:rPr lang="zh-CN" altLang="en-US" b="1" dirty="0">
                <a:solidFill>
                  <a:srgbClr val="3333FF"/>
                </a:solidFill>
              </a:rPr>
              <a:t> </a:t>
            </a:r>
            <a:r>
              <a:rPr lang="en-US" altLang="zh-CN" b="1" dirty="0">
                <a:solidFill>
                  <a:srgbClr val="3333FF"/>
                </a:solidFill>
              </a:rPr>
              <a:t>reconcile</a:t>
            </a:r>
            <a:r>
              <a:rPr lang="zh-CN" altLang="en-US" b="1" dirty="0">
                <a:solidFill>
                  <a:srgbClr val="3333FF"/>
                </a:solidFill>
              </a:rPr>
              <a:t> </a:t>
            </a:r>
            <a:r>
              <a:rPr lang="en-US" altLang="zh-CN" b="1" dirty="0">
                <a:solidFill>
                  <a:srgbClr val="3333FF"/>
                </a:solidFill>
              </a:rPr>
              <a:t>with</a:t>
            </a:r>
            <a:r>
              <a:rPr lang="zh-CN" altLang="en-US" b="1" dirty="0">
                <a:solidFill>
                  <a:srgbClr val="3333FF"/>
                </a:solidFill>
              </a:rPr>
              <a:t> </a:t>
            </a:r>
            <a:r>
              <a:rPr lang="en-US" altLang="zh-CN" b="1" dirty="0">
                <a:solidFill>
                  <a:srgbClr val="3333FF"/>
                </a:solidFill>
              </a:rPr>
              <a:t>other</a:t>
            </a:r>
            <a:r>
              <a:rPr lang="zh-CN" altLang="en-US" b="1" dirty="0">
                <a:solidFill>
                  <a:srgbClr val="3333FF"/>
                </a:solidFill>
              </a:rPr>
              <a:t> </a:t>
            </a:r>
            <a:r>
              <a:rPr lang="en-US" altLang="zh-CN" b="1" dirty="0">
                <a:solidFill>
                  <a:srgbClr val="3333FF"/>
                </a:solidFill>
              </a:rPr>
              <a:t>observables? Charge radii are underestimated by Ab initio calculations?</a:t>
            </a:r>
            <a:endParaRPr lang="zh-CN" altLang="en-US" b="1" dirty="0">
              <a:solidFill>
                <a:srgbClr val="3333FF"/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1A076311-2BE1-4E2B-8D35-AB748BBDC0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248" y="2215000"/>
            <a:ext cx="1438095" cy="34285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78CCFE7-8027-4B36-8C5F-4C2ED8E413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1780" y="5361169"/>
            <a:ext cx="1738058" cy="26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437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C972B3-D3D2-4CB2-A11C-0A221B98A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Fitting with neutron skin thickness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EE2E09-6167-4993-A083-33DB7D0260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78036"/>
            <a:ext cx="8363272" cy="5259276"/>
          </a:xfrm>
        </p:spPr>
        <p:txBody>
          <a:bodyPr>
            <a:normAutofit/>
          </a:bodyPr>
          <a:lstStyle/>
          <a:p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Extended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Skyrme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functional with additional density dependence 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not in </a:t>
            </a:r>
            <a:r>
              <a:rPr lang="el-GR" altLang="zh-CN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χ</a:t>
            </a:r>
            <a:r>
              <a:rPr lang="en-US" altLang="zh-CN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EFT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09B7185-23A8-4F29-ADA9-FF67BB9A6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98" y="1290216"/>
            <a:ext cx="5366999" cy="200981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62CB081-C465-4056-91CF-B3DDB90FB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4338479"/>
            <a:ext cx="6300192" cy="202051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31961B5-800C-4E89-8C61-3F0BF6E08993}"/>
              </a:ext>
            </a:extLst>
          </p:cNvPr>
          <p:cNvSpPr txBox="1"/>
          <p:nvPr/>
        </p:nvSpPr>
        <p:spPr>
          <a:xfrm>
            <a:off x="411208" y="3779517"/>
            <a:ext cx="8095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SzPct val="60000"/>
              <a:buFont typeface="Wingdings" panose="05000000000000000000" pitchFamily="2" charset="2"/>
              <a:buChar char="l"/>
            </a:pPr>
            <a:r>
              <a:rPr lang="en-US" altLang="zh-CN" dirty="0"/>
              <a:t>Several parameterizations obtained by varying the fitting weights of neutron skins</a:t>
            </a:r>
          </a:p>
          <a:p>
            <a:pPr>
              <a:buClr>
                <a:srgbClr val="C00000"/>
              </a:buClr>
              <a:buSzPct val="60000"/>
            </a:pPr>
            <a:r>
              <a:rPr lang="en-US" altLang="zh-CN" dirty="0">
                <a:solidFill>
                  <a:srgbClr val="3333FF"/>
                </a:solidFill>
              </a:rPr>
              <a:t>      study implications of neutron skins in a consistent manner</a:t>
            </a:r>
            <a:endParaRPr lang="zh-CN" altLang="en-US" dirty="0">
              <a:solidFill>
                <a:srgbClr val="3333FF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D0E9D81-370E-4388-AFD6-9C8EF178A6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8" y="2328661"/>
            <a:ext cx="3862416" cy="83820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A80B2BA-129C-4534-BA09-9F3410244686}"/>
              </a:ext>
            </a:extLst>
          </p:cNvPr>
          <p:cNvSpPr txBox="1"/>
          <p:nvPr/>
        </p:nvSpPr>
        <p:spPr>
          <a:xfrm>
            <a:off x="4860032" y="3189162"/>
            <a:ext cx="3600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/>
              <a:t>X. Y. </a:t>
            </a:r>
            <a:r>
              <a:rPr lang="en-US" altLang="zh-CN" sz="1600" dirty="0" err="1"/>
              <a:t>Xiong</a:t>
            </a:r>
            <a:r>
              <a:rPr lang="en-US" altLang="zh-CN" sz="1600" dirty="0"/>
              <a:t>, J. C. Pei, and W. J. Chen</a:t>
            </a:r>
          </a:p>
          <a:p>
            <a:r>
              <a:rPr lang="en-US" altLang="zh-CN" sz="1600" dirty="0"/>
              <a:t>Phys. Rev. C 93, 024311 (2016) 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900797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F29BA06-739E-4675-91A7-5DCF4138B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202332"/>
            <a:ext cx="4629780" cy="6453336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8D547B0-A72C-4CA2-9802-C40150FC2592}"/>
              </a:ext>
            </a:extLst>
          </p:cNvPr>
          <p:cNvCxnSpPr/>
          <p:nvPr/>
        </p:nvCxnSpPr>
        <p:spPr>
          <a:xfrm>
            <a:off x="683568" y="3284984"/>
            <a:ext cx="52565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05FF3C3-5B57-46EE-B3BA-5A5C8C4691AB}"/>
              </a:ext>
            </a:extLst>
          </p:cNvPr>
          <p:cNvCxnSpPr/>
          <p:nvPr/>
        </p:nvCxnSpPr>
        <p:spPr>
          <a:xfrm>
            <a:off x="755576" y="6093296"/>
            <a:ext cx="52565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2ADB2F3D-998A-4F80-9B35-712BB4BDA126}"/>
              </a:ext>
            </a:extLst>
          </p:cNvPr>
          <p:cNvSpPr/>
          <p:nvPr/>
        </p:nvSpPr>
        <p:spPr>
          <a:xfrm>
            <a:off x="4355976" y="2924944"/>
            <a:ext cx="576064" cy="43204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3BBA6B-4660-4531-8F31-CAF0B200AF4F}"/>
              </a:ext>
            </a:extLst>
          </p:cNvPr>
          <p:cNvSpPr txBox="1"/>
          <p:nvPr/>
        </p:nvSpPr>
        <p:spPr>
          <a:xfrm>
            <a:off x="5921852" y="5517232"/>
            <a:ext cx="28741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i="1" dirty="0">
                <a:solidFill>
                  <a:srgbClr val="3333FF"/>
                </a:solidFill>
              </a:rPr>
              <a:t>L</a:t>
            </a:r>
            <a:r>
              <a:rPr lang="en-US" altLang="zh-CN" b="1" i="1" dirty="0"/>
              <a:t> :slope of symmetry energy</a:t>
            </a:r>
          </a:p>
          <a:p>
            <a:r>
              <a:rPr lang="en-US" altLang="zh-CN" dirty="0"/>
              <a:t>Strongly correlated with </a:t>
            </a:r>
            <a:r>
              <a:rPr lang="en-US" altLang="zh-CN" i="1" dirty="0" err="1"/>
              <a:t>R</a:t>
            </a:r>
            <a:r>
              <a:rPr lang="en-US" altLang="zh-CN" baseline="-25000" dirty="0" err="1"/>
              <a:t>skin</a:t>
            </a:r>
            <a:endParaRPr lang="zh-CN" alt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2511557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80FA6E-478E-4793-82D8-A30F0FB5E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Density distributions of neutron skins</a:t>
            </a:r>
            <a:endParaRPr lang="zh-CN" altLang="en-US" dirty="0">
              <a:solidFill>
                <a:srgbClr val="0070C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67A9D59-4361-44AF-A339-960D0AB597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Major differences in the inner part rather than the outside part, thick neutron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skin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lower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inner neutron density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Role of symmetry energy at sub-saturation density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7725460-56E1-45A3-A157-FE162762BE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0787"/>
          <a:stretch/>
        </p:blipFill>
        <p:spPr>
          <a:xfrm>
            <a:off x="243771" y="2564904"/>
            <a:ext cx="4392488" cy="27932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4486F9D-2D1F-4844-A7F8-33869A926F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479"/>
          <a:stretch/>
        </p:blipFill>
        <p:spPr>
          <a:xfrm>
            <a:off x="4427984" y="2636912"/>
            <a:ext cx="4392488" cy="28674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E6C7823-5D15-4458-A34C-61849D7897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312" r="34711"/>
          <a:stretch/>
        </p:blipFill>
        <p:spPr>
          <a:xfrm>
            <a:off x="6804248" y="1686508"/>
            <a:ext cx="144016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8198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8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主题1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35142989-2148-4B4E-BEDC-29D990801DF9}" vid="{787367BF-F707-4DC7-96AA-787E3B6EF937}"/>
    </a:ext>
  </a:extLst>
</a:theme>
</file>

<file path=ppt/theme/theme5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6032079</TotalTime>
  <Words>1073</Words>
  <Application>Microsoft Office PowerPoint</Application>
  <PresentationFormat>全屏显示(4:3)</PresentationFormat>
  <Paragraphs>137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黑体</vt:lpstr>
      <vt:lpstr>华文中宋</vt:lpstr>
      <vt:lpstr>楷体</vt:lpstr>
      <vt:lpstr>Arial</vt:lpstr>
      <vt:lpstr>Arial Black</vt:lpstr>
      <vt:lpstr>Bahnschrift</vt:lpstr>
      <vt:lpstr>Bahnschrift SemiBold</vt:lpstr>
      <vt:lpstr>Calibri</vt:lpstr>
      <vt:lpstr>Calibri Light</vt:lpstr>
      <vt:lpstr>Cambria Math</vt:lpstr>
      <vt:lpstr>Comic Sans MS</vt:lpstr>
      <vt:lpstr>Times New Roman</vt:lpstr>
      <vt:lpstr>Wingdings</vt:lpstr>
      <vt:lpstr>Office 主题​​</vt:lpstr>
      <vt:lpstr>7_默认设计模板</vt:lpstr>
      <vt:lpstr>8_默认设计模板</vt:lpstr>
      <vt:lpstr>主题1</vt:lpstr>
      <vt:lpstr>1_Office 主题​​</vt:lpstr>
      <vt:lpstr>Implications of Neutron Skin Measurements on Neutron Stars</vt:lpstr>
      <vt:lpstr>Contents</vt:lpstr>
      <vt:lpstr>Understanding strong interacting matter</vt:lpstr>
      <vt:lpstr>Observations of neutron stars</vt:lpstr>
      <vt:lpstr>Neutron skin measurements</vt:lpstr>
      <vt:lpstr>Inference with uncertainties</vt:lpstr>
      <vt:lpstr>Fitting with neutron skin thickness</vt:lpstr>
      <vt:lpstr>PowerPoint 演示文稿</vt:lpstr>
      <vt:lpstr>Density distributions of neutron skins</vt:lpstr>
      <vt:lpstr>Equation of state</vt:lpstr>
      <vt:lpstr>Neutron skins and neutron stars</vt:lpstr>
      <vt:lpstr>Implications on finite nuclei</vt:lpstr>
      <vt:lpstr>Possible clues</vt:lpstr>
      <vt:lpstr>Speed of sound in neutron stars</vt:lpstr>
      <vt:lpstr>Phase transitions in nuclear matter</vt:lpstr>
      <vt:lpstr>Searching speed of sound with thick neutron skins</vt:lpstr>
      <vt:lpstr>Speed of sound with thick neutron skins </vt:lpstr>
      <vt:lpstr>Speed of sound with thick neutron skins </vt:lpstr>
      <vt:lpstr>Discussions on exotic structures C_s^2</vt:lpstr>
      <vt:lpstr>Perspectives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Computing nuclei and cold atoms</dc:title>
  <dc:creator>裴俊琛</dc:creator>
  <cp:lastModifiedBy>junchenpei</cp:lastModifiedBy>
  <cp:revision>3569</cp:revision>
  <dcterms:modified xsi:type="dcterms:W3CDTF">2024-07-15T04:40:58Z</dcterms:modified>
</cp:coreProperties>
</file>