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71" r:id="rId8"/>
    <p:sldId id="268" r:id="rId9"/>
    <p:sldId id="269" r:id="rId10"/>
    <p:sldId id="270" r:id="rId11"/>
    <p:sldId id="272" r:id="rId12"/>
    <p:sldId id="273" r:id="rId13"/>
    <p:sldId id="274" r:id="rId14"/>
    <p:sldId id="275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4660"/>
  </p:normalViewPr>
  <p:slideViewPr>
    <p:cSldViewPr snapToGrid="0">
      <p:cViewPr varScale="1">
        <p:scale>
          <a:sx n="152" d="100"/>
          <a:sy n="152" d="100"/>
        </p:scale>
        <p:origin x="576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79D41A-A059-382B-47E4-70E587089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364F1C6-8613-2DD8-26BE-CA21F3CDC1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B6B5BFB-5FDD-3673-144F-05C165949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8B6D4-0069-4FA0-A8AA-FA3842544B07}" type="datetimeFigureOut">
              <a:rPr lang="zh-CN" altLang="en-US" smtClean="0"/>
              <a:t>2023/12/28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AA2AAF5-2B37-BCFB-33EB-BEE0C0A6D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B6BCF3A-F9C7-CB7D-D431-4F80EA61D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C0601-DEB9-4ECA-BB34-992173BDAB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9451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77289F-CB06-1700-9060-B615075E6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A065A84-2169-02E6-D056-D0B0FF1AB2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505E25A-0B64-B842-D00D-AE73484D7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8B6D4-0069-4FA0-A8AA-FA3842544B07}" type="datetimeFigureOut">
              <a:rPr lang="zh-CN" altLang="en-US" smtClean="0"/>
              <a:t>2023/12/28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A9013E2-DA55-D413-3D11-DC19551C6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1A20022-6233-5CD6-19A9-9CCC2F457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C0601-DEB9-4ECA-BB34-992173BDAB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627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5C88546-B8C1-A4C1-7017-1465A3C957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0A43228-0474-D1E6-24DE-55E190F00B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0CD3B2E-0518-AA45-29B6-B22DE1804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8B6D4-0069-4FA0-A8AA-FA3842544B07}" type="datetimeFigureOut">
              <a:rPr lang="zh-CN" altLang="en-US" smtClean="0"/>
              <a:t>2023/12/28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5133B7B-6D86-A3D7-BEBE-A74FFB7EA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D3A3F3B-A2DD-F98E-BFEF-D72FC0F2E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C0601-DEB9-4ECA-BB34-992173BDAB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5027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DB5DB4-9ADA-589E-2A0E-D13793DB4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3A049DA-6801-1036-E33D-404A340F3F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BE1A35F-FB10-43CC-7E2A-FA7BA72E8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8B6D4-0069-4FA0-A8AA-FA3842544B07}" type="datetimeFigureOut">
              <a:rPr lang="zh-CN" altLang="en-US" smtClean="0"/>
              <a:t>2023/12/28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87D571-2A1C-21E5-B1F4-4BA3D4715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6DAF137-E4EF-1DC8-AB66-0EF871B1F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C0601-DEB9-4ECA-BB34-992173BDAB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79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B2C530-810C-6DC5-C9D8-C6457B31F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14B8CA8-45C7-491F-896A-C2D538F7E6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28E13F4-084B-29E5-B4B6-6FA9DD5F3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8B6D4-0069-4FA0-A8AA-FA3842544B07}" type="datetimeFigureOut">
              <a:rPr lang="zh-CN" altLang="en-US" smtClean="0"/>
              <a:t>2023/12/28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00682EE-E469-7B88-6BE1-D70E7B249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465D67B-2460-57CC-BE2E-2427640BA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C0601-DEB9-4ECA-BB34-992173BDAB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4378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8DADF0-8AB8-D668-D9B4-8D87576DC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C48107D-714E-BE36-584E-9C92180EF5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0B6AEF2-30DB-367D-C8F1-B00F5FC66A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EB95FF1-799F-7F34-CD25-70D9E7387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8B6D4-0069-4FA0-A8AA-FA3842544B07}" type="datetimeFigureOut">
              <a:rPr lang="zh-CN" altLang="en-US" smtClean="0"/>
              <a:t>2023/12/28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D83F2A2-6BE7-5CA9-FA39-11E10CAD7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A137545-AEC7-864E-77B6-068790205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C0601-DEB9-4ECA-BB34-992173BDAB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9581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7787D6-D8F2-63AF-31CE-28F77EC1A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E6E7577-0366-DD9B-4782-971637E3C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A7098E6-C802-A702-5814-8FFE8FBB6F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2FC188F-CB4B-003D-1625-71B9B9AAA1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389917E-4935-1DA5-CB2A-4EBFA79183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2BFA008-856C-73E2-A168-F28B0839D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8B6D4-0069-4FA0-A8AA-FA3842544B07}" type="datetimeFigureOut">
              <a:rPr lang="zh-CN" altLang="en-US" smtClean="0"/>
              <a:t>2023/12/28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AD7BFE4-308E-D1D9-6E63-B74EE3555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F59C7DF-F80B-C052-93F6-4BDBF3A31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C0601-DEB9-4ECA-BB34-992173BDAB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083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0321C0-8DBA-4E71-EB7E-8591DD3B6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A72F6B8-0DD4-1BA6-6864-2BC49D82D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8B6D4-0069-4FA0-A8AA-FA3842544B07}" type="datetimeFigureOut">
              <a:rPr lang="zh-CN" altLang="en-US" smtClean="0"/>
              <a:t>2023/12/28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3E07D24-ED06-BC65-553E-75FBD1FCC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D51AD4D-4E24-8E5D-DE8E-CA7703BE5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C0601-DEB9-4ECA-BB34-992173BDAB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4071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6C47A8F-778F-25DA-78D4-9BFDAB3CC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8B6D4-0069-4FA0-A8AA-FA3842544B07}" type="datetimeFigureOut">
              <a:rPr lang="zh-CN" altLang="en-US" smtClean="0"/>
              <a:t>2023/12/28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5902605-3340-DB51-E7BF-4365C8FC1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1602797-114E-9BFA-D52C-860D3B867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C0601-DEB9-4ECA-BB34-992173BDAB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926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349C2B-C451-5722-92E3-F50EDE8B0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1DA2795-CBDF-6361-61EF-1ABAAC70B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9B433A6-8409-16A1-A729-2C0A3975D5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72E9AAF-DC9E-1B02-4D84-6371F6358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8B6D4-0069-4FA0-A8AA-FA3842544B07}" type="datetimeFigureOut">
              <a:rPr lang="zh-CN" altLang="en-US" smtClean="0"/>
              <a:t>2023/12/28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6A535C7-F45F-5B2F-65D8-F00B5E362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7ACE1B2-FA99-634A-3581-E950D51F7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C0601-DEB9-4ECA-BB34-992173BDAB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975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174B34-7F7B-5607-7611-33EE149AE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663A081-D77E-F6EC-7C12-4024FD4436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6952D56-B61E-2A45-C1EB-D9D133AFA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43CA14F-18DD-9314-FB03-98A940D10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8B6D4-0069-4FA0-A8AA-FA3842544B07}" type="datetimeFigureOut">
              <a:rPr lang="zh-CN" altLang="en-US" smtClean="0"/>
              <a:t>2023/12/28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46D700A-D696-09A4-3D1A-8A59E02EE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12B1488-286E-29D8-2695-03157406F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C0601-DEB9-4ECA-BB34-992173BDAB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5310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783C720-957C-DB60-C401-F07F7B0EE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D0DAF5C-C322-12BC-C729-7B6615A24C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694623-FEF6-C5BF-DB64-E9D7C5446D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8B6D4-0069-4FA0-A8AA-FA3842544B07}" type="datetimeFigureOut">
              <a:rPr lang="zh-CN" altLang="en-US" smtClean="0"/>
              <a:t>2023/12/28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0447E5-0A7A-915C-A0B3-0320BAB09D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74B3203-F513-F5DD-8CFD-6123822B6C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C0601-DEB9-4ECA-BB34-992173BDAB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930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>
            <a:extLst>
              <a:ext uri="{FF2B5EF4-FFF2-40B4-BE49-F238E27FC236}">
                <a16:creationId xmlns:a16="http://schemas.microsoft.com/office/drawing/2014/main" id="{D384AA10-888C-8EB1-9E00-20109004FB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7325" y="3940175"/>
            <a:ext cx="9144000" cy="677964"/>
          </a:xfrm>
        </p:spPr>
        <p:txBody>
          <a:bodyPr/>
          <a:lstStyle/>
          <a:p>
            <a:pPr algn="r"/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arxiv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number: 2312.08652</a:t>
            </a:r>
            <a:endParaRPr lang="zh-CN" altLang="en-US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5271512-D5DE-31C8-7735-50AFA32DF6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22" y="1674151"/>
            <a:ext cx="11463556" cy="216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829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3864DB-F140-F5EB-48DD-2DFACF6CF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8912"/>
            <a:ext cx="10515600" cy="587375"/>
          </a:xfrm>
        </p:spPr>
        <p:txBody>
          <a:bodyPr>
            <a:noAutofit/>
          </a:bodyPr>
          <a:lstStyle/>
          <a:p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Spectral Function -</a:t>
            </a:r>
            <a:endParaRPr lang="zh-CN" altLang="en-US" sz="3200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C3F1D0E3-E9CF-94B4-20BF-AD9E954B0CC6}"/>
              </a:ext>
            </a:extLst>
          </p:cNvPr>
          <p:cNvCxnSpPr>
            <a:cxnSpLocks/>
          </p:cNvCxnSpPr>
          <p:nvPr/>
        </p:nvCxnSpPr>
        <p:spPr>
          <a:xfrm>
            <a:off x="0" y="876300"/>
            <a:ext cx="12192000" cy="0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4" name="图片 3">
            <a:extLst>
              <a:ext uri="{FF2B5EF4-FFF2-40B4-BE49-F238E27FC236}">
                <a16:creationId xmlns:a16="http://schemas.microsoft.com/office/drawing/2014/main" id="{729DC626-A1E5-B8EA-6906-1316DD223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53" y="1679522"/>
            <a:ext cx="10070983" cy="2349544"/>
          </a:xfrm>
          <a:prstGeom prst="rect">
            <a:avLst/>
          </a:prstGeom>
        </p:spPr>
      </p:pic>
      <p:sp>
        <p:nvSpPr>
          <p:cNvPr id="6" name="内容占位符 2">
            <a:extLst>
              <a:ext uri="{FF2B5EF4-FFF2-40B4-BE49-F238E27FC236}">
                <a16:creationId xmlns:a16="http://schemas.microsoft.com/office/drawing/2014/main" id="{C817A024-A4CD-C30E-48B0-14E792ECA905}"/>
              </a:ext>
            </a:extLst>
          </p:cNvPr>
          <p:cNvSpPr txBox="1">
            <a:spLocks/>
          </p:cNvSpPr>
          <p:nvPr/>
        </p:nvSpPr>
        <p:spPr>
          <a:xfrm>
            <a:off x="3497009" y="4115495"/>
            <a:ext cx="5035993" cy="905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400" dirty="0">
                <a:solidFill>
                  <a:schemeClr val="accent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Mass jump structure induced by CCP</a:t>
            </a:r>
            <a:endParaRPr lang="zh-CN" altLang="en-US" sz="2400" dirty="0">
              <a:solidFill>
                <a:schemeClr val="accent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943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3864DB-F140-F5EB-48DD-2DFACF6CF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8912"/>
            <a:ext cx="10515600" cy="587375"/>
          </a:xfrm>
        </p:spPr>
        <p:txBody>
          <a:bodyPr>
            <a:noAutofit/>
          </a:bodyPr>
          <a:lstStyle/>
          <a:p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Spectral Function -</a:t>
            </a:r>
            <a:endParaRPr lang="zh-CN" altLang="en-US" sz="3200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C3F1D0E3-E9CF-94B4-20BF-AD9E954B0CC6}"/>
              </a:ext>
            </a:extLst>
          </p:cNvPr>
          <p:cNvCxnSpPr>
            <a:cxnSpLocks/>
          </p:cNvCxnSpPr>
          <p:nvPr/>
        </p:nvCxnSpPr>
        <p:spPr>
          <a:xfrm>
            <a:off x="0" y="876300"/>
            <a:ext cx="12192000" cy="0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7" name="图片 6">
            <a:extLst>
              <a:ext uri="{FF2B5EF4-FFF2-40B4-BE49-F238E27FC236}">
                <a16:creationId xmlns:a16="http://schemas.microsoft.com/office/drawing/2014/main" id="{873B0269-8324-E625-4A6B-06D7F8595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29861"/>
            <a:ext cx="6569279" cy="443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554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3864DB-F140-F5EB-48DD-2DFACF6CF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8912"/>
            <a:ext cx="10515600" cy="587375"/>
          </a:xfrm>
        </p:spPr>
        <p:txBody>
          <a:bodyPr>
            <a:noAutofit/>
          </a:bodyPr>
          <a:lstStyle/>
          <a:p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Summary -</a:t>
            </a:r>
            <a:endParaRPr lang="zh-CN" altLang="en-US" sz="3200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C3F1D0E3-E9CF-94B4-20BF-AD9E954B0CC6}"/>
              </a:ext>
            </a:extLst>
          </p:cNvPr>
          <p:cNvCxnSpPr>
            <a:cxnSpLocks/>
          </p:cNvCxnSpPr>
          <p:nvPr/>
        </p:nvCxnSpPr>
        <p:spPr>
          <a:xfrm>
            <a:off x="0" y="876300"/>
            <a:ext cx="12192000" cy="0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6BF6933-24D9-ABA3-9788-D26DB0591C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67561" y="1748027"/>
                <a:ext cx="8205788" cy="4233673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CC in low temperature, and ICC in high temperature;</a:t>
                </a:r>
              </a:p>
              <a:p>
                <a:r>
                  <a:rPr lang="en-US" altLang="zh-CN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Chiral chemical potential (CCP) provides a new cut in polarization function, which leads to multiple solutions of pole equation and mass jump at certain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altLang="zh-CN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Use the derivative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Re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</m:oMath>
                </a14:m>
                <a:r>
                  <a:rPr lang="zh-CN" altLang="en-US" sz="2400" dirty="0">
                    <a:latin typeface="Cambria" panose="02040503050406030204" pitchFamily="18" charset="0"/>
                  </a:rPr>
                  <a:t> </a:t>
                </a:r>
                <a:r>
                  <a:rPr lang="en-US" altLang="zh-CN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to locate the physical solution.</a:t>
                </a:r>
                <a:endParaRPr lang="zh-CN" altLang="en-US" sz="2400" dirty="0">
                  <a:latin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6BF6933-24D9-ABA3-9788-D26DB0591C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67561" y="1748027"/>
                <a:ext cx="8205788" cy="4233673"/>
              </a:xfrm>
              <a:blipFill>
                <a:blip r:embed="rId2"/>
                <a:stretch>
                  <a:fillRect l="-966" t="-20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2676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3864DB-F140-F5EB-48DD-2DFACF6CF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8912"/>
            <a:ext cx="10515600" cy="587375"/>
          </a:xfrm>
        </p:spPr>
        <p:txBody>
          <a:bodyPr>
            <a:noAutofit/>
          </a:bodyPr>
          <a:lstStyle/>
          <a:p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Spectral Function in MF -</a:t>
            </a:r>
            <a:endParaRPr lang="zh-CN" altLang="en-US" sz="3200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C3F1D0E3-E9CF-94B4-20BF-AD9E954B0CC6}"/>
              </a:ext>
            </a:extLst>
          </p:cNvPr>
          <p:cNvCxnSpPr>
            <a:cxnSpLocks/>
          </p:cNvCxnSpPr>
          <p:nvPr/>
        </p:nvCxnSpPr>
        <p:spPr>
          <a:xfrm>
            <a:off x="0" y="876300"/>
            <a:ext cx="12192000" cy="0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C817A024-A4CD-C30E-48B0-14E792ECA905}"/>
              </a:ext>
            </a:extLst>
          </p:cNvPr>
          <p:cNvSpPr txBox="1">
            <a:spLocks/>
          </p:cNvSpPr>
          <p:nvPr/>
        </p:nvSpPr>
        <p:spPr>
          <a:xfrm>
            <a:off x="3611559" y="5896790"/>
            <a:ext cx="5035993" cy="905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400" dirty="0">
                <a:solidFill>
                  <a:schemeClr val="accent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Mass jump structure induced by MF</a:t>
            </a:r>
          </a:p>
          <a:p>
            <a:pPr marL="0" indent="0">
              <a:buNone/>
            </a:pPr>
            <a:r>
              <a:rPr lang="en-US" altLang="zh-CN" sz="2400" dirty="0">
                <a:solidFill>
                  <a:schemeClr val="accent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(Xin-li Sheng, 2209.01872)</a:t>
            </a:r>
            <a:endParaRPr lang="zh-CN" altLang="en-US" sz="2400" dirty="0">
              <a:solidFill>
                <a:schemeClr val="accent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9260C39-9C1B-2CF7-DB5F-E32CA1E0B4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55" y="976314"/>
            <a:ext cx="2621650" cy="505048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338CEEB-7D5F-FB53-D7A8-33A85B0278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063" y="976314"/>
            <a:ext cx="3461309" cy="221676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2552373-E2B7-D78C-95CF-3FBDD9DA95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956" y="3343289"/>
            <a:ext cx="3619521" cy="238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082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3864DB-F140-F5EB-48DD-2DFACF6CF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8912"/>
            <a:ext cx="10515600" cy="587375"/>
          </a:xfrm>
        </p:spPr>
        <p:txBody>
          <a:bodyPr>
            <a:noAutofit/>
          </a:bodyPr>
          <a:lstStyle/>
          <a:p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Mesonic Mass Jumps in MF -</a:t>
            </a:r>
            <a:endParaRPr lang="zh-CN" altLang="en-US" sz="3200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C3F1D0E3-E9CF-94B4-20BF-AD9E954B0CC6}"/>
              </a:ext>
            </a:extLst>
          </p:cNvPr>
          <p:cNvCxnSpPr>
            <a:cxnSpLocks/>
          </p:cNvCxnSpPr>
          <p:nvPr/>
        </p:nvCxnSpPr>
        <p:spPr>
          <a:xfrm>
            <a:off x="0" y="876300"/>
            <a:ext cx="12192000" cy="0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4" name="图片 3">
            <a:extLst>
              <a:ext uri="{FF2B5EF4-FFF2-40B4-BE49-F238E27FC236}">
                <a16:creationId xmlns:a16="http://schemas.microsoft.com/office/drawing/2014/main" id="{6519FB9A-DE94-5391-D13C-7DA2D416A4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87" y="1248941"/>
            <a:ext cx="3338221" cy="482401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D420688-4EDE-E74F-F192-DB129E658D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396" y="1338046"/>
            <a:ext cx="3361114" cy="450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501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: 圆角 31">
            <a:extLst>
              <a:ext uri="{FF2B5EF4-FFF2-40B4-BE49-F238E27FC236}">
                <a16:creationId xmlns:a16="http://schemas.microsoft.com/office/drawing/2014/main" id="{B4ED4658-B675-0BAE-DFFF-ADE4C76310FB}"/>
              </a:ext>
            </a:extLst>
          </p:cNvPr>
          <p:cNvSpPr/>
          <p:nvPr/>
        </p:nvSpPr>
        <p:spPr>
          <a:xfrm>
            <a:off x="8921180" y="3960276"/>
            <a:ext cx="2554448" cy="118319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583864DB-F140-F5EB-48DD-2DFACF6CF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8912"/>
            <a:ext cx="10515600" cy="587375"/>
          </a:xfrm>
        </p:spPr>
        <p:txBody>
          <a:bodyPr>
            <a:noAutofit/>
          </a:bodyPr>
          <a:lstStyle/>
          <a:p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Propagator and Polarization Function -</a:t>
            </a:r>
            <a:endParaRPr lang="zh-CN" altLang="en-US" sz="3200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C3F1D0E3-E9CF-94B4-20BF-AD9E954B0CC6}"/>
              </a:ext>
            </a:extLst>
          </p:cNvPr>
          <p:cNvCxnSpPr>
            <a:cxnSpLocks/>
          </p:cNvCxnSpPr>
          <p:nvPr/>
        </p:nvCxnSpPr>
        <p:spPr>
          <a:xfrm>
            <a:off x="0" y="876300"/>
            <a:ext cx="12192000" cy="0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内容占位符 2">
                <a:extLst>
                  <a:ext uri="{FF2B5EF4-FFF2-40B4-BE49-F238E27FC236}">
                    <a16:creationId xmlns:a16="http://schemas.microsoft.com/office/drawing/2014/main" id="{343AD0BD-A5F5-2C7F-5CD3-E4543EA39C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101725"/>
                <a:ext cx="9648040" cy="484188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Lagrangian of SU(2) NJL model at finite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zh-CN" altLang="en-US" sz="2400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and chemical potential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</m:oMath>
                </a14:m>
                <a:endParaRPr lang="zh-CN" altLang="en-US" sz="2400" dirty="0">
                  <a:latin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内容占位符 2">
                <a:extLst>
                  <a:ext uri="{FF2B5EF4-FFF2-40B4-BE49-F238E27FC236}">
                    <a16:creationId xmlns:a16="http://schemas.microsoft.com/office/drawing/2014/main" id="{343AD0BD-A5F5-2C7F-5CD3-E4543EA39C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101725"/>
                <a:ext cx="9648040" cy="484188"/>
              </a:xfrm>
              <a:blipFill>
                <a:blip r:embed="rId2"/>
                <a:stretch>
                  <a:fillRect l="-821" t="-17722" b="-164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内容占位符 2">
            <a:extLst>
              <a:ext uri="{FF2B5EF4-FFF2-40B4-BE49-F238E27FC236}">
                <a16:creationId xmlns:a16="http://schemas.microsoft.com/office/drawing/2014/main" id="{07178244-F9A7-83B7-DBED-2D2A75D84E23}"/>
              </a:ext>
            </a:extLst>
          </p:cNvPr>
          <p:cNvSpPr txBox="1">
            <a:spLocks/>
          </p:cNvSpPr>
          <p:nvPr/>
        </p:nvSpPr>
        <p:spPr>
          <a:xfrm>
            <a:off x="1309382" y="2183986"/>
            <a:ext cx="2275943" cy="613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 quark mass</a:t>
            </a:r>
            <a:endParaRPr lang="zh-CN" altLang="en-US" sz="2400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B89A9649-4E22-867D-B04C-1E282F3C44A2}"/>
              </a:ext>
            </a:extLst>
          </p:cNvPr>
          <p:cNvSpPr txBox="1">
            <a:spLocks/>
          </p:cNvSpPr>
          <p:nvPr/>
        </p:nvSpPr>
        <p:spPr>
          <a:xfrm>
            <a:off x="901117" y="2742091"/>
            <a:ext cx="9820014" cy="5020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 quark propagator satisfies</a:t>
            </a:r>
            <a:endParaRPr lang="zh-CN" altLang="en-US" sz="2400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B169E18-7A2C-0A55-7D8C-BF983AC5F0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649" y="1647675"/>
            <a:ext cx="6430511" cy="41183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56748E3-3A70-C1AC-B0D0-2CAB9779DB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160" y="2183812"/>
            <a:ext cx="2532891" cy="50201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B8FD9251-C9C2-6534-0DAE-790FD65CB7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829" y="3215684"/>
            <a:ext cx="5991355" cy="598073"/>
          </a:xfrm>
          <a:prstGeom prst="rect">
            <a:avLst/>
          </a:prstGeom>
        </p:spPr>
      </p:pic>
      <p:sp>
        <p:nvSpPr>
          <p:cNvPr id="20" name="内容占位符 2">
            <a:extLst>
              <a:ext uri="{FF2B5EF4-FFF2-40B4-BE49-F238E27FC236}">
                <a16:creationId xmlns:a16="http://schemas.microsoft.com/office/drawing/2014/main" id="{0FC3002A-BB85-14B4-1B97-7C158DFFBF8D}"/>
              </a:ext>
            </a:extLst>
          </p:cNvPr>
          <p:cNvSpPr txBox="1">
            <a:spLocks/>
          </p:cNvSpPr>
          <p:nvPr/>
        </p:nvSpPr>
        <p:spPr>
          <a:xfrm>
            <a:off x="1185993" y="3842263"/>
            <a:ext cx="9820014" cy="5020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After </a:t>
            </a:r>
            <a:r>
              <a:rPr lang="en-US" altLang="zh-CN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Fourior</a:t>
            </a:r>
            <a:r>
              <a:rPr lang="en-US" altLang="zh-CN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transformation</a:t>
            </a:r>
            <a:endParaRPr lang="zh-CN" altLang="en-US" sz="2400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693E915F-73AB-2AAB-4C08-561F3B6C93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596" y="4308320"/>
            <a:ext cx="3555730" cy="67392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0A1E595B-A9EB-0431-E7B9-C5C2E4486A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733" y="4287350"/>
            <a:ext cx="2984427" cy="696586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E4897A8A-0D21-4554-68B3-599D1899C2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982" y="5362630"/>
            <a:ext cx="8339501" cy="696586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DB224C76-0CED-8039-7F64-C2EE589B0B6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665" y="4069633"/>
            <a:ext cx="1949342" cy="373708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45388CF0-3902-9AC6-D19D-9B94DFD8DC7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003" y="4529267"/>
            <a:ext cx="1949342" cy="37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487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C3F1D0E3-E9CF-94B4-20BF-AD9E954B0CC6}"/>
              </a:ext>
            </a:extLst>
          </p:cNvPr>
          <p:cNvCxnSpPr>
            <a:cxnSpLocks/>
          </p:cNvCxnSpPr>
          <p:nvPr/>
        </p:nvCxnSpPr>
        <p:spPr>
          <a:xfrm>
            <a:off x="0" y="876300"/>
            <a:ext cx="12192000" cy="0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7" name="标题 1">
            <a:extLst>
              <a:ext uri="{FF2B5EF4-FFF2-40B4-BE49-F238E27FC236}">
                <a16:creationId xmlns:a16="http://schemas.microsoft.com/office/drawing/2014/main" id="{FA5C3AB8-BBE7-0A6C-EA51-E17D77C70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8912"/>
            <a:ext cx="10515600" cy="587375"/>
          </a:xfrm>
        </p:spPr>
        <p:txBody>
          <a:bodyPr>
            <a:noAutofit/>
          </a:bodyPr>
          <a:lstStyle/>
          <a:p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Propagator and Polarization Function -</a:t>
            </a:r>
            <a:endParaRPr lang="zh-CN" altLang="en-US" sz="3200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内容占位符 2">
            <a:extLst>
              <a:ext uri="{FF2B5EF4-FFF2-40B4-BE49-F238E27FC236}">
                <a16:creationId xmlns:a16="http://schemas.microsoft.com/office/drawing/2014/main" id="{4E18876E-3E6F-EDCD-A0AA-212431CC9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01725"/>
            <a:ext cx="9648040" cy="484188"/>
          </a:xfrm>
        </p:spPr>
        <p:txBody>
          <a:bodyPr>
            <a:normAutofit/>
          </a:bodyPr>
          <a:lstStyle/>
          <a:p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Write the propagator in Real-Time formalism (RTF)</a:t>
            </a:r>
            <a:endParaRPr lang="zh-CN" altLang="en-US" sz="2400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2CB4964D-8368-E351-0DF3-0F11EC3A24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66" y="1620476"/>
            <a:ext cx="11023134" cy="817971"/>
          </a:xfrm>
          <a:prstGeom prst="rect">
            <a:avLst/>
          </a:prstGeom>
        </p:spPr>
      </p:pic>
      <p:sp>
        <p:nvSpPr>
          <p:cNvPr id="23" name="内容占位符 2">
            <a:extLst>
              <a:ext uri="{FF2B5EF4-FFF2-40B4-BE49-F238E27FC236}">
                <a16:creationId xmlns:a16="http://schemas.microsoft.com/office/drawing/2014/main" id="{69F42FC7-4356-545F-8E55-1E6DBAC22AEA}"/>
              </a:ext>
            </a:extLst>
          </p:cNvPr>
          <p:cNvSpPr txBox="1">
            <a:spLocks/>
          </p:cNvSpPr>
          <p:nvPr/>
        </p:nvSpPr>
        <p:spPr>
          <a:xfrm>
            <a:off x="838199" y="2485987"/>
            <a:ext cx="9648040" cy="484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Only knowledge of 11-component is sufficient for later calculation.</a:t>
            </a:r>
            <a:endParaRPr lang="zh-CN" altLang="en-US" sz="2400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内容占位符 2">
            <a:extLst>
              <a:ext uri="{FF2B5EF4-FFF2-40B4-BE49-F238E27FC236}">
                <a16:creationId xmlns:a16="http://schemas.microsoft.com/office/drawing/2014/main" id="{47533E5B-C0E9-090E-1F8B-0166D86DBFB3}"/>
              </a:ext>
            </a:extLst>
          </p:cNvPr>
          <p:cNvSpPr txBox="1">
            <a:spLocks/>
          </p:cNvSpPr>
          <p:nvPr/>
        </p:nvSpPr>
        <p:spPr>
          <a:xfrm>
            <a:off x="838199" y="3093662"/>
            <a:ext cx="9648040" cy="484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 polarization function</a:t>
            </a:r>
            <a:endParaRPr lang="zh-CN" altLang="en-US" sz="2400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24511097-869B-588E-09F0-3C6EC25BEB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550" y="3498155"/>
            <a:ext cx="5664523" cy="714192"/>
          </a:xfrm>
          <a:prstGeom prst="rect">
            <a:avLst/>
          </a:prstGeom>
        </p:spPr>
      </p:pic>
      <p:sp>
        <p:nvSpPr>
          <p:cNvPr id="29" name="内容占位符 2">
            <a:extLst>
              <a:ext uri="{FF2B5EF4-FFF2-40B4-BE49-F238E27FC236}">
                <a16:creationId xmlns:a16="http://schemas.microsoft.com/office/drawing/2014/main" id="{2D9D10E2-0DF9-A5ED-311B-09913E53D4AE}"/>
              </a:ext>
            </a:extLst>
          </p:cNvPr>
          <p:cNvSpPr txBox="1">
            <a:spLocks/>
          </p:cNvSpPr>
          <p:nvPr/>
        </p:nvSpPr>
        <p:spPr>
          <a:xfrm>
            <a:off x="838199" y="4212347"/>
            <a:ext cx="9648040" cy="484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 spectral function</a:t>
            </a:r>
            <a:endParaRPr lang="zh-CN" altLang="en-US" sz="2400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0956F646-49E4-A7CD-7A5C-D1E460BF33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868" y="4821505"/>
            <a:ext cx="7995926" cy="72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733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C3F1D0E3-E9CF-94B4-20BF-AD9E954B0CC6}"/>
              </a:ext>
            </a:extLst>
          </p:cNvPr>
          <p:cNvCxnSpPr>
            <a:cxnSpLocks/>
          </p:cNvCxnSpPr>
          <p:nvPr/>
        </p:nvCxnSpPr>
        <p:spPr>
          <a:xfrm>
            <a:off x="0" y="876300"/>
            <a:ext cx="12192000" cy="0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EEEE0B3C-3CB2-B103-75D0-7C51A15B8AFB}"/>
              </a:ext>
            </a:extLst>
          </p:cNvPr>
          <p:cNvGrpSpPr/>
          <p:nvPr/>
        </p:nvGrpSpPr>
        <p:grpSpPr>
          <a:xfrm>
            <a:off x="917196" y="1547811"/>
            <a:ext cx="10436604" cy="3039059"/>
            <a:chOff x="838200" y="1711397"/>
            <a:chExt cx="10345723" cy="2993398"/>
          </a:xfrm>
        </p:grpSpPr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021DD010-1AE7-D8A8-1444-ED0FF6340427}"/>
                </a:ext>
              </a:extLst>
            </p:cNvPr>
            <p:cNvGrpSpPr/>
            <p:nvPr/>
          </p:nvGrpSpPr>
          <p:grpSpPr>
            <a:xfrm>
              <a:off x="838200" y="1711397"/>
              <a:ext cx="10345723" cy="2993398"/>
              <a:chOff x="836802" y="1728175"/>
              <a:chExt cx="10345723" cy="2993398"/>
            </a:xfrm>
          </p:grpSpPr>
          <p:pic>
            <p:nvPicPr>
              <p:cNvPr id="35" name="图片 34">
                <a:extLst>
                  <a:ext uri="{FF2B5EF4-FFF2-40B4-BE49-F238E27FC236}">
                    <a16:creationId xmlns:a16="http://schemas.microsoft.com/office/drawing/2014/main" id="{BD4455B5-D1A8-A44F-3830-4E44C55134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6802" y="1728175"/>
                <a:ext cx="10280708" cy="2993398"/>
              </a:xfrm>
              <a:prstGeom prst="rect">
                <a:avLst/>
              </a:prstGeom>
            </p:spPr>
          </p:pic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EF0B0885-F42D-3861-A135-6D6CF6185DBE}"/>
                  </a:ext>
                </a:extLst>
              </p:cNvPr>
              <p:cNvSpPr/>
              <p:nvPr/>
            </p:nvSpPr>
            <p:spPr>
              <a:xfrm>
                <a:off x="10742103" y="4274191"/>
                <a:ext cx="440422" cy="24328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6189C253-95C2-5A21-BBEB-988A41859409}"/>
                  </a:ext>
                </a:extLst>
              </p:cNvPr>
              <p:cNvSpPr/>
              <p:nvPr/>
            </p:nvSpPr>
            <p:spPr>
              <a:xfrm>
                <a:off x="10607879" y="2621560"/>
                <a:ext cx="574646" cy="32716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bg1"/>
                    </a:solidFill>
                  </a:ln>
                </a:endParaRPr>
              </a:p>
            </p:txBody>
          </p:sp>
        </p:grp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2B6A8A79-AD05-698B-EA1F-652EE7CCC52F}"/>
                </a:ext>
              </a:extLst>
            </p:cNvPr>
            <p:cNvSpPr/>
            <p:nvPr/>
          </p:nvSpPr>
          <p:spPr>
            <a:xfrm>
              <a:off x="4710418" y="3810031"/>
              <a:ext cx="1497435" cy="343949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EA2909E3-AC95-0C10-3606-8E377BE0A616}"/>
                </a:ext>
              </a:extLst>
            </p:cNvPr>
            <p:cNvSpPr/>
            <p:nvPr/>
          </p:nvSpPr>
          <p:spPr>
            <a:xfrm>
              <a:off x="9576731" y="3821185"/>
              <a:ext cx="1497435" cy="343949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F6133860-9DC5-5FD0-6C86-8B50CAD27360}"/>
                </a:ext>
              </a:extLst>
            </p:cNvPr>
            <p:cNvSpPr/>
            <p:nvPr/>
          </p:nvSpPr>
          <p:spPr>
            <a:xfrm>
              <a:off x="4293415" y="4257413"/>
              <a:ext cx="1497435" cy="343949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19FF9BD3-FC39-A3D2-E40C-9F13F60360B9}"/>
                </a:ext>
              </a:extLst>
            </p:cNvPr>
            <p:cNvSpPr/>
            <p:nvPr/>
          </p:nvSpPr>
          <p:spPr>
            <a:xfrm>
              <a:off x="9009775" y="4274191"/>
              <a:ext cx="1497435" cy="343949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内容占位符 2">
                <a:extLst>
                  <a:ext uri="{FF2B5EF4-FFF2-40B4-BE49-F238E27FC236}">
                    <a16:creationId xmlns:a16="http://schemas.microsoft.com/office/drawing/2014/main" id="{D4814358-94F2-9245-A6F0-761EA0F22A9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74490" y="4750457"/>
                <a:ext cx="6697910" cy="61343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zh-CN" sz="2400" dirty="0">
                    <a:solidFill>
                      <a:schemeClr val="accent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Sixteen delta function,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  <m:r>
                          <a:rPr lang="en-US" altLang="zh-CN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d>
                    <m:r>
                      <a:rPr lang="en-US" altLang="zh-CN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=±</m:t>
                    </m:r>
                  </m:oMath>
                </a14:m>
                <a:endParaRPr lang="zh-CN" altLang="en-US" sz="2400" dirty="0">
                  <a:solidFill>
                    <a:schemeClr val="accent1"/>
                  </a:solidFill>
                  <a:latin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8" name="内容占位符 2">
                <a:extLst>
                  <a:ext uri="{FF2B5EF4-FFF2-40B4-BE49-F238E27FC236}">
                    <a16:creationId xmlns:a16="http://schemas.microsoft.com/office/drawing/2014/main" id="{D4814358-94F2-9245-A6F0-761EA0F22A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490" y="4750457"/>
                <a:ext cx="6697910" cy="613435"/>
              </a:xfrm>
              <a:prstGeom prst="rect">
                <a:avLst/>
              </a:prstGeom>
              <a:blipFill>
                <a:blip r:embed="rId3"/>
                <a:stretch>
                  <a:fillRect l="-1365" t="-138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标题 1">
            <a:extLst>
              <a:ext uri="{FF2B5EF4-FFF2-40B4-BE49-F238E27FC236}">
                <a16:creationId xmlns:a16="http://schemas.microsoft.com/office/drawing/2014/main" id="{6283B580-4840-2C59-670D-97DBF4B3BC52}"/>
              </a:ext>
            </a:extLst>
          </p:cNvPr>
          <p:cNvSpPr txBox="1">
            <a:spLocks/>
          </p:cNvSpPr>
          <p:nvPr/>
        </p:nvSpPr>
        <p:spPr>
          <a:xfrm>
            <a:off x="838200" y="188912"/>
            <a:ext cx="10515600" cy="587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Propagator and Polarization Function -</a:t>
            </a:r>
            <a:endParaRPr lang="zh-CN" altLang="en-US" sz="3200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039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C3F1D0E3-E9CF-94B4-20BF-AD9E954B0CC6}"/>
              </a:ext>
            </a:extLst>
          </p:cNvPr>
          <p:cNvCxnSpPr>
            <a:cxnSpLocks/>
          </p:cNvCxnSpPr>
          <p:nvPr/>
        </p:nvCxnSpPr>
        <p:spPr>
          <a:xfrm>
            <a:off x="0" y="876300"/>
            <a:ext cx="12192000" cy="0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1" name="图片 10">
            <a:extLst>
              <a:ext uri="{FF2B5EF4-FFF2-40B4-BE49-F238E27FC236}">
                <a16:creationId xmlns:a16="http://schemas.microsoft.com/office/drawing/2014/main" id="{2A1A5D61-7406-4924-F363-56BB877D37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26" y="1412384"/>
            <a:ext cx="5669439" cy="2302531"/>
          </a:xfrm>
          <a:prstGeom prst="rect">
            <a:avLst/>
          </a:prstGeom>
        </p:spPr>
      </p:pic>
      <p:sp>
        <p:nvSpPr>
          <p:cNvPr id="19" name="标题 1">
            <a:extLst>
              <a:ext uri="{FF2B5EF4-FFF2-40B4-BE49-F238E27FC236}">
                <a16:creationId xmlns:a16="http://schemas.microsoft.com/office/drawing/2014/main" id="{6C6388A1-1214-0395-9DCF-6B2C720D304C}"/>
              </a:ext>
            </a:extLst>
          </p:cNvPr>
          <p:cNvSpPr txBox="1">
            <a:spLocks/>
          </p:cNvSpPr>
          <p:nvPr/>
        </p:nvSpPr>
        <p:spPr>
          <a:xfrm>
            <a:off x="838200" y="188912"/>
            <a:ext cx="10515600" cy="587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Propagator and Polarization Function -</a:t>
            </a:r>
            <a:endParaRPr lang="zh-CN" altLang="en-US" sz="3200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F9959332-1889-A3FD-CB74-D0BB11DA95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555" y="3952692"/>
            <a:ext cx="9479561" cy="1664898"/>
          </a:xfrm>
          <a:prstGeom prst="rect">
            <a:avLst/>
          </a:prstGeom>
        </p:spPr>
      </p:pic>
      <p:sp>
        <p:nvSpPr>
          <p:cNvPr id="22" name="内容占位符 2">
            <a:extLst>
              <a:ext uri="{FF2B5EF4-FFF2-40B4-BE49-F238E27FC236}">
                <a16:creationId xmlns:a16="http://schemas.microsoft.com/office/drawing/2014/main" id="{8786922E-E731-641A-3511-89934A0CF6CB}"/>
              </a:ext>
            </a:extLst>
          </p:cNvPr>
          <p:cNvSpPr txBox="1">
            <a:spLocks/>
          </p:cNvSpPr>
          <p:nvPr/>
        </p:nvSpPr>
        <p:spPr>
          <a:xfrm>
            <a:off x="7253559" y="2463848"/>
            <a:ext cx="2477438" cy="4792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4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Mott transition</a:t>
            </a:r>
            <a:endParaRPr lang="zh-CN" altLang="en-US" sz="2400" dirty="0">
              <a:solidFill>
                <a:schemeClr val="accent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821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3864DB-F140-F5EB-48DD-2DFACF6CF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8912"/>
            <a:ext cx="10515600" cy="587375"/>
          </a:xfrm>
        </p:spPr>
        <p:txBody>
          <a:bodyPr>
            <a:noAutofit/>
          </a:bodyPr>
          <a:lstStyle/>
          <a:p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Numerical Results -</a:t>
            </a:r>
            <a:endParaRPr lang="zh-CN" altLang="en-US" sz="3200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C3F1D0E3-E9CF-94B4-20BF-AD9E954B0CC6}"/>
              </a:ext>
            </a:extLst>
          </p:cNvPr>
          <p:cNvCxnSpPr>
            <a:cxnSpLocks/>
          </p:cNvCxnSpPr>
          <p:nvPr/>
        </p:nvCxnSpPr>
        <p:spPr>
          <a:xfrm>
            <a:off x="0" y="876300"/>
            <a:ext cx="12192000" cy="0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3" name="图片 12">
            <a:extLst>
              <a:ext uri="{FF2B5EF4-FFF2-40B4-BE49-F238E27FC236}">
                <a16:creationId xmlns:a16="http://schemas.microsoft.com/office/drawing/2014/main" id="{E3759DED-6007-20DB-5710-71929CCDC9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479" y="1367142"/>
            <a:ext cx="11190913" cy="2594082"/>
          </a:xfrm>
          <a:prstGeom prst="rect">
            <a:avLst/>
          </a:prstGeom>
        </p:spPr>
      </p:pic>
      <p:sp>
        <p:nvSpPr>
          <p:cNvPr id="15" name="内容占位符 2">
            <a:extLst>
              <a:ext uri="{FF2B5EF4-FFF2-40B4-BE49-F238E27FC236}">
                <a16:creationId xmlns:a16="http://schemas.microsoft.com/office/drawing/2014/main" id="{745D71F1-46D9-3905-BF74-549202B1912D}"/>
              </a:ext>
            </a:extLst>
          </p:cNvPr>
          <p:cNvSpPr txBox="1">
            <a:spLocks/>
          </p:cNvSpPr>
          <p:nvPr/>
        </p:nvSpPr>
        <p:spPr>
          <a:xfrm>
            <a:off x="1074490" y="4549121"/>
            <a:ext cx="6697910" cy="1231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chemeClr val="accent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Low temperature: Chiral catalysis (CC)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chemeClr val="accent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High temperature: Inverse chiral catalysis (ICC)</a:t>
            </a:r>
            <a:endParaRPr lang="zh-CN" altLang="en-US" sz="2400" dirty="0">
              <a:solidFill>
                <a:schemeClr val="accent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067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3864DB-F140-F5EB-48DD-2DFACF6CF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8912"/>
            <a:ext cx="10515600" cy="587375"/>
          </a:xfrm>
        </p:spPr>
        <p:txBody>
          <a:bodyPr>
            <a:noAutofit/>
          </a:bodyPr>
          <a:lstStyle/>
          <a:p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Spectral Function -</a:t>
            </a:r>
            <a:endParaRPr lang="zh-CN" altLang="en-US" sz="3200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C3F1D0E3-E9CF-94B4-20BF-AD9E954B0CC6}"/>
              </a:ext>
            </a:extLst>
          </p:cNvPr>
          <p:cNvCxnSpPr>
            <a:cxnSpLocks/>
          </p:cNvCxnSpPr>
          <p:nvPr/>
        </p:nvCxnSpPr>
        <p:spPr>
          <a:xfrm>
            <a:off x="0" y="876300"/>
            <a:ext cx="12192000" cy="0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4" name="图片 3">
            <a:extLst>
              <a:ext uri="{FF2B5EF4-FFF2-40B4-BE49-F238E27FC236}">
                <a16:creationId xmlns:a16="http://schemas.microsoft.com/office/drawing/2014/main" id="{158E041F-19C4-3ABB-9967-B0F5634782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00" y="1266751"/>
            <a:ext cx="5444285" cy="381722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F40AFFC-8A41-C775-4FEB-30C2DFE70D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385" y="1506400"/>
            <a:ext cx="5128443" cy="3619579"/>
          </a:xfrm>
          <a:prstGeom prst="rect">
            <a:avLst/>
          </a:prstGeom>
        </p:spPr>
      </p:pic>
      <p:sp>
        <p:nvSpPr>
          <p:cNvPr id="8" name="椭圆 7">
            <a:extLst>
              <a:ext uri="{FF2B5EF4-FFF2-40B4-BE49-F238E27FC236}">
                <a16:creationId xmlns:a16="http://schemas.microsoft.com/office/drawing/2014/main" id="{5390526B-2A7C-36D6-8285-1582EDDE5DE0}"/>
              </a:ext>
            </a:extLst>
          </p:cNvPr>
          <p:cNvSpPr/>
          <p:nvPr/>
        </p:nvSpPr>
        <p:spPr>
          <a:xfrm>
            <a:off x="838200" y="4001548"/>
            <a:ext cx="415255" cy="264253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1989CE01-2010-91BC-22AF-DE6A369DC29F}"/>
              </a:ext>
            </a:extLst>
          </p:cNvPr>
          <p:cNvSpPr txBox="1">
            <a:spLocks/>
          </p:cNvSpPr>
          <p:nvPr/>
        </p:nvSpPr>
        <p:spPr>
          <a:xfrm>
            <a:off x="379100" y="5189287"/>
            <a:ext cx="3171738" cy="28513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4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Three solutions in pole equation</a:t>
            </a:r>
            <a:endParaRPr lang="zh-CN" altLang="en-US" sz="2400" dirty="0">
              <a:solidFill>
                <a:schemeClr val="accent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9BA6C025-FE8D-035A-F0EB-00BB194FF9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399" y="5157204"/>
            <a:ext cx="2159001" cy="36082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0B3EC399-5839-7FD3-8BBA-9AFD346738F0}"/>
                  </a:ext>
                </a:extLst>
              </p:cNvPr>
              <p:cNvSpPr txBox="1"/>
              <p:nvPr/>
            </p:nvSpPr>
            <p:spPr>
              <a:xfrm>
                <a:off x="5613399" y="5591249"/>
                <a:ext cx="390927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Cambria" panose="02040503050406030204" pitchFamily="18" charset="0"/>
                    <a:ea typeface="Cambria" panose="02040503050406030204" pitchFamily="18" charset="0"/>
                  </a:rPr>
                  <a:t>Negative slope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zh-CN" altLang="en-US" dirty="0">
                    <a:latin typeface="Cambria" panose="02040503050406030204" pitchFamily="18" charset="0"/>
                  </a:rPr>
                  <a:t> </a:t>
                </a:r>
                <a:r>
                  <a:rPr lang="en-US" altLang="zh-CN" dirty="0">
                    <a:latin typeface="Cambria" panose="02040503050406030204" pitchFamily="18" charset="0"/>
                    <a:ea typeface="Cambria" panose="02040503050406030204" pitchFamily="18" charset="0"/>
                  </a:rPr>
                  <a:t>imaginary coupling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zh-CN" altLang="en-US" dirty="0">
                    <a:latin typeface="Cambria" panose="02040503050406030204" pitchFamily="18" charset="0"/>
                  </a:rPr>
                  <a:t> </a:t>
                </a:r>
                <a:r>
                  <a:rPr lang="en-US" altLang="zh-CN" dirty="0">
                    <a:latin typeface="Cambria" panose="02040503050406030204" pitchFamily="18" charset="0"/>
                    <a:ea typeface="Cambria" panose="02040503050406030204" pitchFamily="18" charset="0"/>
                  </a:rPr>
                  <a:t>unphysical modes</a:t>
                </a:r>
                <a:endParaRPr lang="zh-CN" altLang="en-US" dirty="0">
                  <a:latin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0B3EC399-5839-7FD3-8BBA-9AFD346738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3399" y="5591249"/>
                <a:ext cx="3909271" cy="646331"/>
              </a:xfrm>
              <a:prstGeom prst="rect">
                <a:avLst/>
              </a:prstGeom>
              <a:blipFill>
                <a:blip r:embed="rId5"/>
                <a:stretch>
                  <a:fillRect l="-1404" t="-5660" b="-132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92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3864DB-F140-F5EB-48DD-2DFACF6CF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8912"/>
            <a:ext cx="10515600" cy="587375"/>
          </a:xfrm>
        </p:spPr>
        <p:txBody>
          <a:bodyPr>
            <a:noAutofit/>
          </a:bodyPr>
          <a:lstStyle/>
          <a:p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Spectral Function -</a:t>
            </a:r>
            <a:endParaRPr lang="zh-CN" altLang="en-US" sz="3200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C3F1D0E3-E9CF-94B4-20BF-AD9E954B0CC6}"/>
              </a:ext>
            </a:extLst>
          </p:cNvPr>
          <p:cNvCxnSpPr>
            <a:cxnSpLocks/>
          </p:cNvCxnSpPr>
          <p:nvPr/>
        </p:nvCxnSpPr>
        <p:spPr>
          <a:xfrm>
            <a:off x="0" y="876300"/>
            <a:ext cx="12192000" cy="0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4" name="图片 3">
            <a:extLst>
              <a:ext uri="{FF2B5EF4-FFF2-40B4-BE49-F238E27FC236}">
                <a16:creationId xmlns:a16="http://schemas.microsoft.com/office/drawing/2014/main" id="{19AC7AF8-294F-8FC8-8523-FAB00F0737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82" y="1115738"/>
            <a:ext cx="5390983" cy="383129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8D694BB-7D93-BAAA-0031-A6FF4EB37A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425" y="1335813"/>
            <a:ext cx="5182965" cy="365105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9573DFF2-257B-5161-9EB3-8F375EE6D4B6}"/>
                  </a:ext>
                </a:extLst>
              </p:cNvPr>
              <p:cNvSpPr txBox="1"/>
              <p:nvPr/>
            </p:nvSpPr>
            <p:spPr>
              <a:xfrm>
                <a:off x="944031" y="5041488"/>
                <a:ext cx="779780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dirty="0">
                    <a:latin typeface="Cambria" panose="02040503050406030204" pitchFamily="18" charset="0"/>
                    <a:ea typeface="Cambria" panose="02040503050406030204" pitchFamily="18" charset="0"/>
                  </a:rPr>
                  <a:t>Dirac structure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zh-CN" altLang="en-US" dirty="0">
                    <a:latin typeface="Cambria" panose="02040503050406030204" pitchFamily="18" charset="0"/>
                  </a:rPr>
                  <a:t> </a:t>
                </a:r>
                <a:r>
                  <a:rPr lang="en-US" altLang="zh-CN" dirty="0">
                    <a:latin typeface="Cambria" panose="02040503050406030204" pitchFamily="18" charset="0"/>
                    <a:ea typeface="Cambria" panose="02040503050406030204" pitchFamily="18" charset="0"/>
                  </a:rPr>
                  <a:t>Wigner-</a:t>
                </a:r>
                <a:r>
                  <a:rPr lang="en-US" altLang="zh-CN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Breit</a:t>
                </a:r>
                <a:r>
                  <a:rPr lang="en-US" altLang="zh-CN" dirty="0">
                    <a:latin typeface="Cambria" panose="02040503050406030204" pitchFamily="18" charset="0"/>
                    <a:ea typeface="Cambria" panose="02040503050406030204" pitchFamily="18" charset="0"/>
                  </a:rPr>
                  <a:t> structure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dirty="0">
                    <a:latin typeface="Cambria" panose="02040503050406030204" pitchFamily="18" charset="0"/>
                  </a:rPr>
                  <a:t>Multiple solutions of pole equation is induced by CCP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dirty="0">
                    <a:latin typeface="Cambria" panose="02040503050406030204" pitchFamily="18" charset="0"/>
                  </a:rPr>
                  <a:t>Use the derivative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Re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</m:oMath>
                </a14:m>
                <a:r>
                  <a:rPr lang="zh-CN" altLang="en-US" dirty="0">
                    <a:latin typeface="Cambria" panose="02040503050406030204" pitchFamily="18" charset="0"/>
                  </a:rPr>
                  <a:t> </a:t>
                </a:r>
                <a:r>
                  <a:rPr lang="en-US" altLang="zh-CN" dirty="0">
                    <a:latin typeface="Cambria" panose="02040503050406030204" pitchFamily="18" charset="0"/>
                  </a:rPr>
                  <a:t>to locate the physical solution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dirty="0">
                    <a:latin typeface="Cambria" panose="02040503050406030204" pitchFamily="18" charset="0"/>
                  </a:rPr>
                  <a:t>Resonances become less stable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zh-CN" altLang="en-US" dirty="0">
                    <a:latin typeface="Cambria" panose="02040503050406030204" pitchFamily="18" charset="0"/>
                  </a:rPr>
                  <a:t> </a:t>
                </a:r>
                <a:r>
                  <a:rPr lang="en-US" altLang="zh-CN" dirty="0">
                    <a:latin typeface="Cambria" panose="02040503050406030204" pitchFamily="18" charset="0"/>
                  </a:rPr>
                  <a:t>increases</a:t>
                </a:r>
                <a:endParaRPr lang="zh-CN" altLang="en-US" dirty="0">
                  <a:latin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9573DFF2-257B-5161-9EB3-8F375EE6D4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031" y="5041488"/>
                <a:ext cx="7797802" cy="1200329"/>
              </a:xfrm>
              <a:prstGeom prst="rect">
                <a:avLst/>
              </a:prstGeom>
              <a:blipFill>
                <a:blip r:embed="rId4"/>
                <a:stretch>
                  <a:fillRect l="-547" t="-3046" b="-65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椭圆 9">
            <a:extLst>
              <a:ext uri="{FF2B5EF4-FFF2-40B4-BE49-F238E27FC236}">
                <a16:creationId xmlns:a16="http://schemas.microsoft.com/office/drawing/2014/main" id="{422A0223-64DC-4DA3-2577-D27FC1C810B8}"/>
              </a:ext>
            </a:extLst>
          </p:cNvPr>
          <p:cNvSpPr/>
          <p:nvPr/>
        </p:nvSpPr>
        <p:spPr>
          <a:xfrm>
            <a:off x="6521742" y="3959604"/>
            <a:ext cx="415255" cy="427839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3320411E-E344-874A-033F-58C78EABD591}"/>
              </a:ext>
            </a:extLst>
          </p:cNvPr>
          <p:cNvSpPr txBox="1">
            <a:spLocks/>
          </p:cNvSpPr>
          <p:nvPr/>
        </p:nvSpPr>
        <p:spPr>
          <a:xfrm>
            <a:off x="5861305" y="4986867"/>
            <a:ext cx="3171738" cy="28513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4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Contribution of Landau cut</a:t>
            </a:r>
            <a:endParaRPr lang="zh-CN" altLang="en-US" sz="2400" dirty="0">
              <a:solidFill>
                <a:schemeClr val="accent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886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3864DB-F140-F5EB-48DD-2DFACF6CF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8912"/>
            <a:ext cx="10515600" cy="587375"/>
          </a:xfrm>
        </p:spPr>
        <p:txBody>
          <a:bodyPr>
            <a:noAutofit/>
          </a:bodyPr>
          <a:lstStyle/>
          <a:p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Spectral Function -</a:t>
            </a:r>
            <a:endParaRPr lang="zh-CN" altLang="en-US" sz="3200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C3F1D0E3-E9CF-94B4-20BF-AD9E954B0CC6}"/>
              </a:ext>
            </a:extLst>
          </p:cNvPr>
          <p:cNvCxnSpPr>
            <a:cxnSpLocks/>
          </p:cNvCxnSpPr>
          <p:nvPr/>
        </p:nvCxnSpPr>
        <p:spPr>
          <a:xfrm>
            <a:off x="0" y="876300"/>
            <a:ext cx="12192000" cy="0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4" name="图片 3">
            <a:extLst>
              <a:ext uri="{FF2B5EF4-FFF2-40B4-BE49-F238E27FC236}">
                <a16:creationId xmlns:a16="http://schemas.microsoft.com/office/drawing/2014/main" id="{0F7ABB42-5F69-8E2D-F159-9C0C1E443A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288" y="1124311"/>
            <a:ext cx="7459163" cy="520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140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1090</TotalTime>
  <Words>264</Words>
  <Application>Microsoft Office PowerPoint</Application>
  <PresentationFormat>宽屏</PresentationFormat>
  <Paragraphs>39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等线</vt:lpstr>
      <vt:lpstr>等线 Light</vt:lpstr>
      <vt:lpstr>Arial</vt:lpstr>
      <vt:lpstr>Cambria</vt:lpstr>
      <vt:lpstr>Cambria Math</vt:lpstr>
      <vt:lpstr>Wingdings</vt:lpstr>
      <vt:lpstr>Office 主题​​</vt:lpstr>
      <vt:lpstr>PowerPoint 演示文稿</vt:lpstr>
      <vt:lpstr>- Propagator and Polarization Function -</vt:lpstr>
      <vt:lpstr>- Propagator and Polarization Function -</vt:lpstr>
      <vt:lpstr>PowerPoint 演示文稿</vt:lpstr>
      <vt:lpstr>PowerPoint 演示文稿</vt:lpstr>
      <vt:lpstr>- Numerical Results -</vt:lpstr>
      <vt:lpstr>- Spectral Function -</vt:lpstr>
      <vt:lpstr>- Spectral Function -</vt:lpstr>
      <vt:lpstr>- Spectral Function -</vt:lpstr>
      <vt:lpstr>- Spectral Function -</vt:lpstr>
      <vt:lpstr>- Spectral Function -</vt:lpstr>
      <vt:lpstr>- Summary -</vt:lpstr>
      <vt:lpstr>- Spectral Function in MF -</vt:lpstr>
      <vt:lpstr>- Mesonic Mass Jumps in MF -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梅 杰</dc:creator>
  <cp:lastModifiedBy>梅 杰</cp:lastModifiedBy>
  <cp:revision>2</cp:revision>
  <dcterms:created xsi:type="dcterms:W3CDTF">2023-08-10T10:10:33Z</dcterms:created>
  <dcterms:modified xsi:type="dcterms:W3CDTF">2023-12-28T14:08:00Z</dcterms:modified>
</cp:coreProperties>
</file>