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6"/>
  </p:notesMasterIdLst>
  <p:handoutMasterIdLst>
    <p:handoutMasterId r:id="rId29"/>
  </p:handoutMasterIdLst>
  <p:sldIdLst>
    <p:sldId id="684" r:id="rId5"/>
    <p:sldId id="439" r:id="rId7"/>
    <p:sldId id="775" r:id="rId8"/>
    <p:sldId id="781" r:id="rId9"/>
    <p:sldId id="645" r:id="rId10"/>
    <p:sldId id="761" r:id="rId11"/>
    <p:sldId id="762" r:id="rId12"/>
    <p:sldId id="763" r:id="rId13"/>
    <p:sldId id="765" r:id="rId14"/>
    <p:sldId id="780" r:id="rId15"/>
    <p:sldId id="782" r:id="rId16"/>
    <p:sldId id="764" r:id="rId17"/>
    <p:sldId id="777" r:id="rId18"/>
    <p:sldId id="776" r:id="rId19"/>
    <p:sldId id="766" r:id="rId20"/>
    <p:sldId id="773" r:id="rId21"/>
    <p:sldId id="743" r:id="rId22"/>
    <p:sldId id="774" r:id="rId23"/>
    <p:sldId id="778" r:id="rId24"/>
    <p:sldId id="783" r:id="rId25"/>
    <p:sldId id="722" r:id="rId26"/>
    <p:sldId id="784" r:id="rId27"/>
    <p:sldId id="733" r:id="rId28"/>
  </p:sldIdLst>
  <p:sldSz cx="12192000" cy="6858000"/>
  <p:notesSz cx="7103745" cy="10234295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 Eno" initials="RE" lastIdx="1" clrIdx="0"/>
  <p:cmAuthor id="2" name="廖 健" initials="廖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4" autoAdjust="0"/>
    <p:restoredTop sz="90689" autoAdjust="0"/>
  </p:normalViewPr>
  <p:slideViewPr>
    <p:cSldViewPr snapToGrid="0" showGuides="1">
      <p:cViewPr varScale="1">
        <p:scale>
          <a:sx n="87" d="100"/>
          <a:sy n="87" d="100"/>
        </p:scale>
        <p:origin x="51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45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24.wmf"/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A9B12-297E-4C31-BD0D-3D4B7E1895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926AD-40F4-4A2E-BA4E-E462E7B9D2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54E03-390C-4B5D-A1C9-162968187C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0BCE3-6B7F-4E13-B14A-BAA77ED2FC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8E0F-5B8D-4DF3-9230-F3CF1BCB310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4A55-5D3B-4314-AE66-8F93354611D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AA9D-98C7-4727-9C18-B9AC55EC849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1CA4-3C62-4F85-91ED-CD76E2DF36D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499110" y="1442720"/>
            <a:ext cx="10133330" cy="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2FA1-FC92-4708-A69C-EF1744CF984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311E-DDCC-4169-A88A-D6884A21D3B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25A-265F-4AA3-A689-7FA373D1A930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887D-843F-4CC6-BDFF-C517AE77AAFC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366-11A1-4998-A131-A9BB14EA9173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3A0DF-3E4F-4C87-93BB-04C44CA7F9B8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2F70-260E-4C1E-B53E-7F74C9D2DD3B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中山大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7856" y="416930"/>
            <a:ext cx="10515600" cy="81431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15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37252"/>
            <a:ext cx="10515600" cy="4639711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F824-6386-4A4F-BB57-645C5A174AF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86460" y="6343098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DF88-6CE4-41D7-BFCC-69934D1956B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B659-BDAC-424D-A788-5F772439329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87" y="5753100"/>
            <a:ext cx="2417626" cy="1104900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136186" y="6289142"/>
            <a:ext cx="459561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7380593" y="6251558"/>
            <a:ext cx="440933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16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88" y="708072"/>
            <a:ext cx="4947212" cy="49472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36186" y="6289142"/>
            <a:ext cx="459561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7380593" y="6251558"/>
            <a:ext cx="440933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5917561"/>
            <a:ext cx="1301139" cy="7431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A113-ACD8-4DCF-9F51-E6DD2BB98E0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中山大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7856" y="416930"/>
            <a:ext cx="10515600" cy="81431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415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37252"/>
            <a:ext cx="10515600" cy="4639711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F824-6386-4A4F-BB57-645C5A174AF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86460" y="6343098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D6A5-EDF8-49DA-86A6-5C56FDA15D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9BCAC-2429-452A-BC3A-9CFFA6D173DF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5D02-C751-4374-B918-2AEEE3CEA32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87CF-1B10-4F20-9DAA-B9625726CCED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0FA-844A-442E-9EE0-5BBAD5ED1699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918B7-12C3-42C4-BE71-C3D424A5704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CB5C5-404B-4401-AD3F-D3D3DBAF6F0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596900" y="1261745"/>
            <a:ext cx="10220325" cy="29845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3EB-6835-438A-8EDA-9D64403F8F0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BA1B1-14B9-4278-BCEC-EF3ADB4F5C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ED08-31BF-4F89-8285-DCFC060B64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2" Type="http://schemas.openxmlformats.org/officeDocument/2006/relationships/image" Target="../media/image36.png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tags" Target="../tags/tag19.xml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../media/image41.png"/><Relationship Id="rId3" Type="http://schemas.openxmlformats.org/officeDocument/2006/relationships/tags" Target="../tags/tag21.xml"/><Relationship Id="rId2" Type="http://schemas.openxmlformats.org/officeDocument/2006/relationships/image" Target="../media/image40.png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26.xml"/><Relationship Id="rId6" Type="http://schemas.openxmlformats.org/officeDocument/2006/relationships/image" Target="../media/image47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52.png"/><Relationship Id="rId7" Type="http://schemas.openxmlformats.org/officeDocument/2006/relationships/tags" Target="../tags/tag29.xml"/><Relationship Id="rId6" Type="http://schemas.openxmlformats.org/officeDocument/2006/relationships/image" Target="../media/image51.png"/><Relationship Id="rId5" Type="http://schemas.openxmlformats.org/officeDocument/2006/relationships/tags" Target="../tags/tag28.xml"/><Relationship Id="rId4" Type="http://schemas.openxmlformats.org/officeDocument/2006/relationships/image" Target="../media/image50.png"/><Relationship Id="rId3" Type="http://schemas.openxmlformats.org/officeDocument/2006/relationships/tags" Target="../tags/tag27.xml"/><Relationship Id="rId2" Type="http://schemas.openxmlformats.org/officeDocument/2006/relationships/image" Target="../media/image49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1.xml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5.xml"/><Relationship Id="rId7" Type="http://schemas.openxmlformats.org/officeDocument/2006/relationships/image" Target="../media/image56.png"/><Relationship Id="rId6" Type="http://schemas.openxmlformats.org/officeDocument/2006/relationships/tags" Target="../tags/tag34.xml"/><Relationship Id="rId5" Type="http://schemas.openxmlformats.org/officeDocument/2006/relationships/image" Target="../media/image55.png"/><Relationship Id="rId4" Type="http://schemas.openxmlformats.org/officeDocument/2006/relationships/tags" Target="../tags/tag33.xml"/><Relationship Id="rId3" Type="http://schemas.openxmlformats.org/officeDocument/2006/relationships/image" Target="../media/image54.png"/><Relationship Id="rId2" Type="http://schemas.openxmlformats.org/officeDocument/2006/relationships/tags" Target="../tags/tag32.xml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61.png"/><Relationship Id="rId7" Type="http://schemas.openxmlformats.org/officeDocument/2006/relationships/tags" Target="../tags/tag38.xml"/><Relationship Id="rId6" Type="http://schemas.openxmlformats.org/officeDocument/2006/relationships/image" Target="../media/image60.png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tags" Target="../tags/tag44.xml"/><Relationship Id="rId4" Type="http://schemas.openxmlformats.org/officeDocument/2006/relationships/image" Target="../media/image63.png"/><Relationship Id="rId3" Type="http://schemas.openxmlformats.org/officeDocument/2006/relationships/tags" Target="../tags/tag43.xml"/><Relationship Id="rId2" Type="http://schemas.openxmlformats.org/officeDocument/2006/relationships/image" Target="../media/image62.png"/><Relationship Id="rId1" Type="http://schemas.openxmlformats.org/officeDocument/2006/relationships/tags" Target="../tags/tag4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6.png"/><Relationship Id="rId7" Type="http://schemas.openxmlformats.org/officeDocument/2006/relationships/image" Target="../media/image57.png"/><Relationship Id="rId6" Type="http://schemas.openxmlformats.org/officeDocument/2006/relationships/image" Target="../media/image55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0" Type="http://schemas.openxmlformats.org/officeDocument/2006/relationships/notesSlide" Target="../notesSlides/notesSlide18.xml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Relationship Id="rId3" Type="http://schemas.openxmlformats.org/officeDocument/2006/relationships/tags" Target="../tags/tag2.xml"/><Relationship Id="rId2" Type="http://schemas.openxmlformats.org/officeDocument/2006/relationships/image" Target="../media/image23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image" Target="../media/image27.wmf"/><Relationship Id="rId6" Type="http://schemas.openxmlformats.org/officeDocument/2006/relationships/oleObject" Target="../embeddings/oleObject3.bin"/><Relationship Id="rId5" Type="http://schemas.openxmlformats.org/officeDocument/2006/relationships/tags" Target="../tags/tag4.xml"/><Relationship Id="rId4" Type="http://schemas.openxmlformats.org/officeDocument/2006/relationships/image" Target="../media/image26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25.png"/><Relationship Id="rId12" Type="http://schemas.openxmlformats.org/officeDocument/2006/relationships/notesSlide" Target="../notesSlides/notesSlide8.xml"/><Relationship Id="rId11" Type="http://schemas.openxmlformats.org/officeDocument/2006/relationships/vmlDrawing" Target="../drawings/vmlDrawing2.v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31.png"/><Relationship Id="rId7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tags" Target="../tags/tag9.xml"/><Relationship Id="rId4" Type="http://schemas.openxmlformats.org/officeDocument/2006/relationships/image" Target="../media/image29.png"/><Relationship Id="rId3" Type="http://schemas.openxmlformats.org/officeDocument/2006/relationships/tags" Target="../tags/tag8.xml"/><Relationship Id="rId26" Type="http://schemas.openxmlformats.org/officeDocument/2006/relationships/vmlDrawing" Target="../drawings/vmlDrawing3.vml"/><Relationship Id="rId25" Type="http://schemas.openxmlformats.org/officeDocument/2006/relationships/slideLayout" Target="../slideLayouts/slideLayout2.xml"/><Relationship Id="rId24" Type="http://schemas.openxmlformats.org/officeDocument/2006/relationships/oleObject" Target="../embeddings/oleObject8.bin"/><Relationship Id="rId23" Type="http://schemas.openxmlformats.org/officeDocument/2006/relationships/tags" Target="../tags/tag16.xml"/><Relationship Id="rId22" Type="http://schemas.openxmlformats.org/officeDocument/2006/relationships/image" Target="../media/image24.wmf"/><Relationship Id="rId21" Type="http://schemas.openxmlformats.org/officeDocument/2006/relationships/oleObject" Target="../embeddings/oleObject7.bin"/><Relationship Id="rId20" Type="http://schemas.openxmlformats.org/officeDocument/2006/relationships/tags" Target="../tags/tag15.xml"/><Relationship Id="rId2" Type="http://schemas.openxmlformats.org/officeDocument/2006/relationships/image" Target="../media/image28.png"/><Relationship Id="rId19" Type="http://schemas.openxmlformats.org/officeDocument/2006/relationships/image" Target="../media/image35.wmf"/><Relationship Id="rId18" Type="http://schemas.openxmlformats.org/officeDocument/2006/relationships/oleObject" Target="../embeddings/oleObject6.bin"/><Relationship Id="rId17" Type="http://schemas.openxmlformats.org/officeDocument/2006/relationships/tags" Target="../tags/tag14.xml"/><Relationship Id="rId16" Type="http://schemas.openxmlformats.org/officeDocument/2006/relationships/image" Target="../media/image34.wmf"/><Relationship Id="rId15" Type="http://schemas.openxmlformats.org/officeDocument/2006/relationships/oleObject" Target="../embeddings/oleObject5.bin"/><Relationship Id="rId14" Type="http://schemas.openxmlformats.org/officeDocument/2006/relationships/tags" Target="../tags/tag13.xml"/><Relationship Id="rId13" Type="http://schemas.openxmlformats.org/officeDocument/2006/relationships/image" Target="../media/image33.wmf"/><Relationship Id="rId12" Type="http://schemas.openxmlformats.org/officeDocument/2006/relationships/oleObject" Target="../embeddings/oleObject4.bin"/><Relationship Id="rId11" Type="http://schemas.openxmlformats.org/officeDocument/2006/relationships/tags" Target="../tags/tag12.xml"/><Relationship Id="rId10" Type="http://schemas.openxmlformats.org/officeDocument/2006/relationships/image" Target="../media/image32.png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300"/>
            <a:ext cx="2476500" cy="2087355"/>
          </a:xfrm>
          <a:custGeom>
            <a:avLst/>
            <a:gdLst>
              <a:gd name="connsiteX0" fmla="*/ 0 w 1750040"/>
              <a:gd name="connsiteY0" fmla="*/ 0 h 2213644"/>
              <a:gd name="connsiteX1" fmla="*/ 1750040 w 1750040"/>
              <a:gd name="connsiteY1" fmla="*/ 1106822 h 2213644"/>
              <a:gd name="connsiteX2" fmla="*/ 0 w 1750040"/>
              <a:gd name="connsiteY2" fmla="*/ 2213644 h 221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0040" h="2213644">
                <a:moveTo>
                  <a:pt x="0" y="0"/>
                </a:moveTo>
                <a:lnTo>
                  <a:pt x="1750040" y="1106822"/>
                </a:lnTo>
                <a:lnTo>
                  <a:pt x="0" y="2213644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7462" y="515389"/>
            <a:ext cx="2944538" cy="2140656"/>
          </a:xfrm>
          <a:custGeom>
            <a:avLst/>
            <a:gdLst>
              <a:gd name="connsiteX0" fmla="*/ 22180 w 2338137"/>
              <a:gd name="connsiteY0" fmla="*/ 0 h 3580814"/>
              <a:gd name="connsiteX1" fmla="*/ 0 w 2338137"/>
              <a:gd name="connsiteY1" fmla="*/ 0 h 3580814"/>
              <a:gd name="connsiteX2" fmla="*/ 0 w 2338137"/>
              <a:gd name="connsiteY2" fmla="*/ 3580814 h 3580814"/>
              <a:gd name="connsiteX3" fmla="*/ 22179 w 2338137"/>
              <a:gd name="connsiteY3" fmla="*/ 3580814 h 3580814"/>
              <a:gd name="connsiteX4" fmla="*/ 2338137 w 2338137"/>
              <a:gd name="connsiteY4" fmla="*/ 1790406 h 358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137" h="3580814">
                <a:moveTo>
                  <a:pt x="22180" y="0"/>
                </a:moveTo>
                <a:lnTo>
                  <a:pt x="0" y="0"/>
                </a:lnTo>
                <a:lnTo>
                  <a:pt x="0" y="3580814"/>
                </a:lnTo>
                <a:lnTo>
                  <a:pt x="22179" y="3580814"/>
                </a:lnTo>
                <a:lnTo>
                  <a:pt x="2338137" y="1790406"/>
                </a:lnTo>
                <a:close/>
              </a:path>
            </a:pathLst>
          </a:custGeom>
        </p:spPr>
      </p:pic>
      <p:sp>
        <p:nvSpPr>
          <p:cNvPr id="11" name="矩形 10"/>
          <p:cNvSpPr/>
          <p:nvPr/>
        </p:nvSpPr>
        <p:spPr>
          <a:xfrm>
            <a:off x="4902555" y="74506"/>
            <a:ext cx="211328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SMOOTH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70AD47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1796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432501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476212" y="3981149"/>
            <a:ext cx="726070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徐宇 </a:t>
            </a:r>
            <a:r>
              <a:rPr lang="zh-CN" altLang="en-US" sz="2800" dirty="0">
                <a:solidFill>
                  <a:schemeClr val="accent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宁云松</a:t>
            </a:r>
            <a:r>
              <a:rPr lang="zh-CN" altLang="en-US" sz="2800" dirty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秦治臻 滕尧 唐健 封常青</a:t>
            </a:r>
            <a:endParaRPr lang="zh-CN" altLang="en-US" sz="2800" dirty="0">
              <a:solidFill>
                <a:prstClr val="black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dirty="0">
              <a:solidFill>
                <a:prstClr val="black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2"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</a:fld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59890" y="2583815"/>
            <a:ext cx="85991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带电轻子味道破坏实验的缪子束流监测探测器研制进展</a:t>
            </a:r>
            <a:endParaRPr lang="zh-CN" altLang="en-US" sz="40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6551295"/>
            <a:ext cx="1219200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zh-CN" sz="1400" b="0" i="0">
                <a:solidFill>
                  <a:srgbClr val="222222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Xu Y, Ning Y S, et al.  Nuclear Science and Techniques, 2024, 35(4): 79.</a:t>
            </a:r>
            <a:endParaRPr lang="en-US" altLang="zh-CN" sz="1400" b="0" i="0">
              <a:solidFill>
                <a:srgbClr val="222222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SINDRUM-II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55435" y="1565275"/>
            <a:ext cx="4408805" cy="4352925"/>
          </a:xfrm>
          <a:prstGeom prst="rect">
            <a:avLst/>
          </a:prstGeom>
        </p:spPr>
      </p:pic>
      <p:sp>
        <p:nvSpPr>
          <p:cNvPr id="48" name="文本框 47"/>
          <p:cNvSpPr txBox="1"/>
          <p:nvPr>
            <p:custDataLst>
              <p:tags r:id="rId3"/>
            </p:custDataLst>
          </p:nvPr>
        </p:nvSpPr>
        <p:spPr>
          <a:xfrm>
            <a:off x="0" y="6529762"/>
            <a:ext cx="121920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Wilhelm H. and others.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Search for muon to electron conversion in muonic gold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[J]. Eur. Phys. J., 2006, C47:337-346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8005" y="1450340"/>
            <a:ext cx="36925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PSI质子束频率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50.6 MHz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8005" y="1988185"/>
            <a:ext cx="381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介子寿命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26 ns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下箭头标注 8"/>
          <p:cNvSpPr/>
          <p:nvPr/>
        </p:nvSpPr>
        <p:spPr>
          <a:xfrm>
            <a:off x="548005" y="1465580"/>
            <a:ext cx="4635500" cy="1421130"/>
          </a:xfrm>
          <a:prstGeom prst="downArrowCallout">
            <a:avLst>
              <a:gd name="adj1" fmla="val 7059"/>
              <a:gd name="adj2" fmla="val 10232"/>
              <a:gd name="adj3" fmla="val 25000"/>
              <a:gd name="adj4" fmla="val 64977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48005" y="2767965"/>
            <a:ext cx="610679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介子可在在脉冲之间留存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SINDRUN-II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实验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狭窄的动量窗口和时间窗口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高度依赖于对束流的理解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预期外的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俘获信号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8005" y="4982210"/>
            <a:ext cx="61074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为提高精度，需要具有间隔较长的脉冲束流！</a:t>
            </a:r>
            <a:endParaRPr lang="zh-CN" alt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fontAlgn="auto">
              <a:lnSpc>
                <a:spcPct val="150000"/>
              </a:lnSpc>
            </a:pP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如果探测器可以在脉冲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结束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 ns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后进行探测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，π介子的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留存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率将为10</a:t>
            </a:r>
            <a:r>
              <a:rPr lang="en-US" altLang="zh-CN" sz="20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−9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（不考虑时间膨胀）</a:t>
            </a:r>
            <a:endParaRPr lang="en-US" altLang="zh-CN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9948041" y="2974428"/>
            <a:ext cx="0" cy="1166648"/>
          </a:xfrm>
          <a:prstGeom prst="line">
            <a:avLst/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0025643" y="2974428"/>
            <a:ext cx="166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95.56MeV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COMET</a:t>
            </a:r>
            <a:r>
              <a:rPr lang="zh-CN" altLang="en-US" dirty="0"/>
              <a:t>实验脉冲束流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393" y="2337509"/>
            <a:ext cx="4999216" cy="3274826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749334" y="2067106"/>
            <a:ext cx="4349499" cy="3651367"/>
            <a:chOff x="7646276" y="4100380"/>
            <a:chExt cx="3741683" cy="2708222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646276" y="4100380"/>
              <a:ext cx="3678971" cy="270822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0305393" y="4723866"/>
              <a:ext cx="1082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信号区</a:t>
              </a:r>
              <a:endParaRPr lang="zh-CN" altLang="en-US" b="1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616167" y="5651894"/>
            <a:ext cx="36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实验脉冲束流时间结构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74086" y="5760172"/>
            <a:ext cx="36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反冲电子能量模拟结果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68936" y="6132714"/>
            <a:ext cx="412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两种束流背景具有非常不同的时间特性</a:t>
            </a:r>
            <a:endParaRPr lang="zh-CN" alt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4341118" y="2149238"/>
            <a:ext cx="291112" cy="278323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116308" y="1466423"/>
            <a:ext cx="221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信号本底：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介子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54228" y="1461213"/>
            <a:ext cx="314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信号本底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子在轨衰变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(DIO)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3990755" y="3892789"/>
            <a:ext cx="5103966" cy="12924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22" y="1897406"/>
            <a:ext cx="3059928" cy="232501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>
            <a:off x="2075195" y="2244934"/>
            <a:ext cx="525643" cy="2354443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COMET@J-PARC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2287"/>
          <a:stretch>
            <a:fillRect/>
          </a:stretch>
        </p:blipFill>
        <p:spPr>
          <a:xfrm>
            <a:off x="1442720" y="3223895"/>
            <a:ext cx="1965960" cy="3119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78245" y="3047365"/>
            <a:ext cx="4017645" cy="34721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48005" y="1365250"/>
            <a:ext cx="2567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COMET Phase-I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5830570" y="1365250"/>
            <a:ext cx="2567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COMET Phase-II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8005" y="1741805"/>
            <a:ext cx="6096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用二期探测器的原型直接测量μ子束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转换灵敏度提高两个量级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(3.1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8 GeV，3.2 kW，石墨靶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5765800" y="1741805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转换灵敏度提高四个量级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-17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50000"/>
              </a:lnSpc>
              <a:buSzPct val="50000"/>
              <a:buFont typeface="Wingdings" panose="05000000000000000000" charset="0"/>
              <a:buChar char="l"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8 GeV，56 kW，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钨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靶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6551295"/>
            <a:ext cx="114592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Abramishvili R, Akhmetshin R, Anishchik V, Aoki M, Appleby RB, Arimoto Y. COMET Phase-1 Technical Design Report, KEK Report 2015-1 (2015).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COMET Phase-α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116797" y="1406080"/>
            <a:ext cx="442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COMET Phase-α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装置结构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878" y="2100034"/>
            <a:ext cx="4732187" cy="309229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600359" y="2318658"/>
            <a:ext cx="6058763" cy="2396282"/>
            <a:chOff x="497767" y="4502784"/>
            <a:chExt cx="5081696" cy="1873555"/>
          </a:xfrm>
        </p:grpSpPr>
        <p:pic>
          <p:nvPicPr>
            <p:cNvPr id="18" name="图片 17" descr="alpha structure"/>
            <p:cNvPicPr>
              <a:picLocks noChangeAspect="1"/>
            </p:cNvPicPr>
            <p:nvPr/>
          </p:nvPicPr>
          <p:blipFill rotWithShape="1">
            <a:blip r:embed="rId2"/>
            <a:srcRect r="51753"/>
            <a:stretch>
              <a:fillRect/>
            </a:stretch>
          </p:blipFill>
          <p:spPr>
            <a:xfrm>
              <a:off x="497767" y="4502784"/>
              <a:ext cx="2787501" cy="1873555"/>
            </a:xfrm>
            <a:prstGeom prst="rect">
              <a:avLst/>
            </a:prstGeom>
          </p:spPr>
        </p:pic>
        <p:cxnSp>
          <p:nvCxnSpPr>
            <p:cNvPr id="9" name="直接箭头连接符 8"/>
            <p:cNvCxnSpPr>
              <a:stCxn id="18" idx="3"/>
            </p:cNvCxnSpPr>
            <p:nvPr/>
          </p:nvCxnSpPr>
          <p:spPr>
            <a:xfrm>
              <a:off x="3285268" y="5439562"/>
              <a:ext cx="1899982" cy="851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4083623" y="4944271"/>
              <a:ext cx="85151" cy="100647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194114" y="5539104"/>
              <a:ext cx="1385349" cy="288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Range counter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197747" y="5959189"/>
              <a:ext cx="1800547" cy="2887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Muon Beam Monitor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170137" y="4639679"/>
              <a:ext cx="2023976" cy="2887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Strawtube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Tracker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93047" y="5451920"/>
            <a:ext cx="7353217" cy="11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束斑位置：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Beam Monitor+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StrawTube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Tracker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束流方向：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StrawTube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Tracker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缪子衰变时间：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 Counter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68512" y="4779875"/>
            <a:ext cx="220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结构示意图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171796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432501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5176058" y="-81280"/>
            <a:ext cx="1996902" cy="1107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1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Outline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163CA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6302" y="684575"/>
            <a:ext cx="7859395" cy="499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1.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带电轻子味破坏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zh-CN" altLang="en-US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2.COMET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实验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solidFill>
                  <a:srgbClr val="0070C0"/>
                </a:solidFill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3.</a:t>
            </a:r>
            <a:r>
              <a:rPr lang="zh-CN" altLang="en-US" sz="3200" dirty="0">
                <a:solidFill>
                  <a:srgbClr val="0070C0"/>
                </a:solidFill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缪子束流监测探测器</a:t>
            </a:r>
            <a:endParaRPr lang="en-US" altLang="zh-CN" sz="3200" dirty="0">
              <a:solidFill>
                <a:srgbClr val="0070C0"/>
              </a:solidFill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en-US" altLang="zh-CN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4.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探测器升级与展望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Muon Beam Monitor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3" name="图片 2" descr="MBM Structu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990" y="1402080"/>
            <a:ext cx="4409440" cy="2347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9596" r="10092" b="21563"/>
          <a:stretch>
            <a:fillRect/>
          </a:stretch>
        </p:blipFill>
        <p:spPr>
          <a:xfrm>
            <a:off x="795020" y="4138295"/>
            <a:ext cx="4050665" cy="2327275"/>
          </a:xfrm>
          <a:prstGeom prst="rect">
            <a:avLst/>
          </a:prstGeom>
        </p:spPr>
      </p:pic>
      <p:pic>
        <p:nvPicPr>
          <p:cNvPr id="6" name="图片 5" descr="MBM_bloc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910" y="1322070"/>
            <a:ext cx="5104130" cy="25076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5020" y="3719195"/>
            <a:ext cx="20116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探测器设计图</a:t>
            </a:r>
            <a:endParaRPr lang="zh-CN" altLang="en-US" sz="2000"/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851660" y="6485890"/>
            <a:ext cx="1662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探测器实物图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161530" y="3749675"/>
            <a:ext cx="2294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探测器信号处理过程</a:t>
            </a:r>
            <a:endParaRPr lang="zh-CN" altLang="en-US"/>
          </a:p>
        </p:txBody>
      </p:sp>
      <p:pic>
        <p:nvPicPr>
          <p:cNvPr id="10" name="图片 9" descr="cosmic_ra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820" y="4182110"/>
            <a:ext cx="3445510" cy="22834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193986" y="4057876"/>
            <a:ext cx="2446655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小时宇宙线测试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探测器响应均匀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有效面积：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128×128 mm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信号频率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~3Hz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2715895" y="3719195"/>
            <a:ext cx="3201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束窗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≈ 300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300 mm</a:t>
            </a:r>
            <a:r>
              <a:rPr lang="en-US" altLang="zh-CN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质子束线测试结果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3" name="图片 2" descr="CSNS_Insta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185" y="1358900"/>
            <a:ext cx="3315335" cy="2487930"/>
          </a:xfrm>
          <a:prstGeom prst="rect">
            <a:avLst/>
          </a:prstGeom>
        </p:spPr>
      </p:pic>
      <p:pic>
        <p:nvPicPr>
          <p:cNvPr id="5" name="图片 4" descr="beam_test_ti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030" y="1491615"/>
            <a:ext cx="4253865" cy="1573530"/>
          </a:xfrm>
          <a:prstGeom prst="rect">
            <a:avLst/>
          </a:prstGeom>
        </p:spPr>
      </p:pic>
      <p:pic>
        <p:nvPicPr>
          <p:cNvPr id="39" name="图片 39" descr="图表&#10;&#10;中度可信度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7840" y="3801110"/>
            <a:ext cx="3501390" cy="263144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335145" y="3758565"/>
            <a:ext cx="2301875" cy="2673985"/>
            <a:chOff x="14460" y="6310"/>
            <a:chExt cx="3625" cy="4211"/>
          </a:xfrm>
        </p:grpSpPr>
        <p:sp>
          <p:nvSpPr>
            <p:cNvPr id="8" name="文本框 7"/>
            <p:cNvSpPr txBox="1"/>
            <p:nvPr/>
          </p:nvSpPr>
          <p:spPr>
            <a:xfrm>
              <a:off x="14460" y="9505"/>
              <a:ext cx="362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空气环境</a:t>
              </a:r>
              <a:endParaRPr lang="zh-CN" altLang="en-US"/>
            </a:p>
            <a:p>
              <a:pPr algn="ctr"/>
              <a:r>
                <a:rPr lang="zh-CN" altLang="en-US"/>
                <a:t>束斑参考尺寸</a:t>
              </a:r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4772" y="6310"/>
              <a:ext cx="3313" cy="3195"/>
              <a:chOff x="14772" y="6310"/>
              <a:chExt cx="3313" cy="3195"/>
            </a:xfrm>
          </p:grpSpPr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4772" y="6310"/>
                <a:ext cx="3313" cy="3195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5693" y="7282"/>
                <a:ext cx="1280" cy="125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Dot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7908290" y="3060065"/>
            <a:ext cx="2631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APEP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束流时间结构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263765" y="3458845"/>
            <a:ext cx="3961130" cy="2639695"/>
            <a:chOff x="7570" y="6230"/>
            <a:chExt cx="6238" cy="4157"/>
          </a:xfrm>
        </p:grpSpPr>
        <p:pic>
          <p:nvPicPr>
            <p:cNvPr id="6" name="图片 5" descr="csns_spot"/>
            <p:cNvPicPr>
              <a:picLocks noChangeAspect="1"/>
            </p:cNvPicPr>
            <p:nvPr/>
          </p:nvPicPr>
          <p:blipFill>
            <a:blip r:embed="rId8"/>
            <a:srcRect l="1934" t="6694" b="2363"/>
            <a:stretch>
              <a:fillRect/>
            </a:stretch>
          </p:blipFill>
          <p:spPr>
            <a:xfrm>
              <a:off x="7570" y="6230"/>
              <a:ext cx="6238" cy="415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9"/>
              </p:custDataLst>
            </p:nvPr>
          </p:nvSpPr>
          <p:spPr>
            <a:xfrm>
              <a:off x="10121" y="6230"/>
              <a:ext cx="1280" cy="125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280" y="7630"/>
              <a:ext cx="29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≈ 70 </a:t>
              </a:r>
              <a:r>
                <a: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×</a:t>
              </a:r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70 mm</a:t>
              </a:r>
              <a:r>
                <a:rPr lang="en-US" altLang="zh-CN" sz="20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000" baseline="30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049395" y="1358900"/>
            <a:ext cx="300609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质子束线：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能量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80 MeV 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频率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25Hz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通量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2.9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altLang="zh-CN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/(cm</a:t>
            </a:r>
            <a:r>
              <a:rPr lang="en-US" altLang="zh-CN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·s)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束斑大小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10 mm</a:t>
            </a:r>
            <a:r>
              <a:rPr lang="en-US" altLang="zh-CN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均匀扫描束窗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7908290" y="6033770"/>
            <a:ext cx="2631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探测器符合测量结果</a:t>
            </a:r>
            <a:endParaRPr 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6343015"/>
            <a:ext cx="115462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Liu Y, Jing H, Huang L, et al. Physical design of the APEP beam line at CSNS[J]. Nuclear Instruments and Methods in Physics Research Section A: Accelerators, Spectrometers, Detectors and Associated Equipment, 2022, 1042: 167431.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COMET</a:t>
            </a:r>
            <a:r>
              <a:rPr lang="en-US" altLang="zh-CN" dirty="0"/>
              <a:t> Phase-α </a:t>
            </a:r>
            <a:r>
              <a:rPr lang="zh-CN" altLang="en-US" dirty="0"/>
              <a:t>结果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COMET_beam"/>
          <p:cNvPicPr>
            <a:picLocks noChangeAspect="1"/>
          </p:cNvPicPr>
          <p:nvPr/>
        </p:nvPicPr>
        <p:blipFill rotWithShape="1">
          <a:blip r:embed="rId1"/>
          <a:srcRect t="3413"/>
          <a:stretch>
            <a:fillRect/>
          </a:stretch>
        </p:blipFill>
        <p:spPr>
          <a:xfrm>
            <a:off x="859251" y="1383862"/>
            <a:ext cx="3381671" cy="253746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635044" y="3946474"/>
            <a:ext cx="5779857" cy="2537460"/>
            <a:chOff x="-608768" y="4032250"/>
            <a:chExt cx="5779857" cy="2537460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74333" y="4032250"/>
              <a:ext cx="4796756" cy="253746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-608768" y="5270634"/>
              <a:ext cx="333375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Thanks to Kou</a:t>
              </a:r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02469" y="4113059"/>
            <a:ext cx="6253389" cy="2653023"/>
            <a:chOff x="5171089" y="1489823"/>
            <a:chExt cx="6253389" cy="2653023"/>
          </a:xfrm>
        </p:grpSpPr>
        <p:grpSp>
          <p:nvGrpSpPr>
            <p:cNvPr id="16" name="组合 15"/>
            <p:cNvGrpSpPr/>
            <p:nvPr/>
          </p:nvGrpSpPr>
          <p:grpSpPr>
            <a:xfrm>
              <a:off x="5171089" y="1489823"/>
              <a:ext cx="6253389" cy="2653023"/>
              <a:chOff x="5872" y="6492"/>
              <a:chExt cx="10413" cy="4859"/>
            </a:xfrm>
          </p:grpSpPr>
          <p:pic>
            <p:nvPicPr>
              <p:cNvPr id="6" name="图片 5" descr="COMET_beam3"/>
              <p:cNvPicPr>
                <a:picLocks noChangeAspect="1"/>
              </p:cNvPicPr>
              <p:nvPr/>
            </p:nvPicPr>
            <p:blipFill>
              <a:blip r:embed="rId5"/>
              <a:srcRect l="1505" r="8052"/>
              <a:stretch>
                <a:fillRect/>
              </a:stretch>
            </p:blipFill>
            <p:spPr>
              <a:xfrm>
                <a:off x="5872" y="6492"/>
                <a:ext cx="10413" cy="4126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135" y="10618"/>
                <a:ext cx="4709" cy="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COMET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束流时间结构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7503428" y="1910657"/>
              <a:ext cx="221996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主峰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+ 6 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次峰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箭头: 左弧形 7"/>
          <p:cNvSpPr/>
          <p:nvPr/>
        </p:nvSpPr>
        <p:spPr>
          <a:xfrm>
            <a:off x="569143" y="3068861"/>
            <a:ext cx="404382" cy="877613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/>
          <a:srcRect l="8391" t="50144" r="9368" b="737"/>
          <a:stretch>
            <a:fillRect/>
          </a:stretch>
        </p:blipFill>
        <p:spPr>
          <a:xfrm>
            <a:off x="5805656" y="1838482"/>
            <a:ext cx="5610803" cy="2460757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227114" y="6473547"/>
            <a:ext cx="2827927" cy="4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模拟束流时间结构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46192" y="3379900"/>
            <a:ext cx="18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J-PARC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质子束线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65879" y="1438372"/>
            <a:ext cx="4020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单次测量的两种时间结构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50381" y="19653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④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34139" y="324433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③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箭头: 左弧形 20"/>
          <p:cNvSpPr/>
          <p:nvPr/>
        </p:nvSpPr>
        <p:spPr>
          <a:xfrm flipH="1">
            <a:off x="11534993" y="3712840"/>
            <a:ext cx="257765" cy="877613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555858" y="34013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叠加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COMET</a:t>
            </a:r>
            <a:r>
              <a:rPr lang="en-US" altLang="zh-CN" dirty="0"/>
              <a:t> Phase-α </a:t>
            </a:r>
            <a:r>
              <a:rPr lang="zh-CN" altLang="en-US" dirty="0"/>
              <a:t>结果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906145" y="3997325"/>
            <a:ext cx="3367405" cy="2742565"/>
            <a:chOff x="1166" y="6399"/>
            <a:chExt cx="5303" cy="4319"/>
          </a:xfrm>
        </p:grpSpPr>
        <p:pic>
          <p:nvPicPr>
            <p:cNvPr id="8" name="图片 7" descr="hitmap_run_3258_378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66" y="6399"/>
              <a:ext cx="5303" cy="382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19" y="10090"/>
              <a:ext cx="432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COMET</a:t>
              </a:r>
              <a:r>
                <a: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束斑边缘成像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598035" y="3973830"/>
            <a:ext cx="7355840" cy="2742565"/>
            <a:chOff x="6899" y="6399"/>
            <a:chExt cx="11584" cy="4319"/>
          </a:xfrm>
        </p:grpSpPr>
        <p:pic>
          <p:nvPicPr>
            <p:cNvPr id="9" name="图片 8" descr="MBM_RC_1_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99" y="6399"/>
              <a:ext cx="5163" cy="3728"/>
            </a:xfrm>
            <a:prstGeom prst="rect">
              <a:avLst/>
            </a:prstGeom>
          </p:spPr>
        </p:pic>
        <p:sp>
          <p:nvSpPr>
            <p:cNvPr id="10" name="右箭头 9"/>
            <p:cNvSpPr/>
            <p:nvPr/>
          </p:nvSpPr>
          <p:spPr>
            <a:xfrm>
              <a:off x="12062" y="8017"/>
              <a:ext cx="1220" cy="491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MBM_RC_2_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71" y="6399"/>
              <a:ext cx="5112" cy="3691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9552" y="10090"/>
              <a:ext cx="676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Crosscheck : 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移动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Range Counter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位置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735330" y="3671570"/>
            <a:ext cx="35801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实际束斑尺寸大于束窗</a:t>
            </a:r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6145" y="1416050"/>
            <a:ext cx="3093720" cy="22555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76705" y="1633220"/>
            <a:ext cx="2163445" cy="155892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3940810" y="1416050"/>
            <a:ext cx="2228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≈ 400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400 mm</a:t>
            </a:r>
            <a:r>
              <a:rPr lang="en-US" altLang="zh-CN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 descr="Mean_vs_Run"/>
          <p:cNvPicPr>
            <a:picLocks noChangeAspect="1"/>
          </p:cNvPicPr>
          <p:nvPr/>
        </p:nvPicPr>
        <p:blipFill rotWithShape="1">
          <a:blip r:embed="rId8"/>
          <a:srcRect t="6400" r="8113"/>
          <a:stretch>
            <a:fillRect/>
          </a:stretch>
        </p:blipFill>
        <p:spPr>
          <a:xfrm>
            <a:off x="7453630" y="1374918"/>
            <a:ext cx="3500120" cy="2573429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3796665" y="2094865"/>
            <a:ext cx="3580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2000"/>
              <a:t>移动探测器扫描束斑轮廓</a:t>
            </a:r>
            <a:endParaRPr lang="zh-CN" altLang="en-US" sz="2000"/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/>
              <a:t>移动前后探测器表现稳定</a:t>
            </a:r>
            <a:endParaRPr lang="zh-CN" altLang="en-US" sz="2000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5408930" y="4758690"/>
            <a:ext cx="2163445" cy="155892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8769985" y="4070350"/>
            <a:ext cx="2163445" cy="155892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171796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432501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5176058" y="-81280"/>
            <a:ext cx="1996902" cy="1107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1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Outline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163CA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6302" y="684575"/>
            <a:ext cx="7859395" cy="499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1.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带电轻子味破坏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zh-CN" altLang="en-US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2.COMET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实验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3.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缪子束流监测探测器</a:t>
            </a:r>
            <a:endParaRPr lang="en-US" altLang="zh-CN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en-US" altLang="zh-CN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solidFill>
                  <a:srgbClr val="0070C0"/>
                </a:solidFill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4.</a:t>
            </a:r>
            <a:r>
              <a:rPr lang="zh-CN" altLang="en-US" sz="3200" dirty="0">
                <a:solidFill>
                  <a:srgbClr val="0070C0"/>
                </a:solidFill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探测器升级与展望</a:t>
            </a:r>
            <a:endParaRPr lang="zh-CN" altLang="en-US" sz="3200" dirty="0">
              <a:solidFill>
                <a:srgbClr val="0070C0"/>
              </a:solidFill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171796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432501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5176058" y="-81280"/>
            <a:ext cx="1996902" cy="1107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1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Outline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163CA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66302" y="684575"/>
            <a:ext cx="7859395" cy="499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1.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带电轻子味破坏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zh-CN" altLang="en-US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2.COMET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实验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3.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缪子束流监测探测器</a:t>
            </a:r>
            <a:endParaRPr lang="en-US" altLang="zh-CN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en-US" altLang="zh-CN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4.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探测器升级与展望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COMET Phase-I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766" t="1819"/>
          <a:stretch>
            <a:fillRect/>
          </a:stretch>
        </p:blipFill>
        <p:spPr>
          <a:xfrm>
            <a:off x="309325" y="1475317"/>
            <a:ext cx="3418988" cy="2255293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548637" y="1402513"/>
            <a:ext cx="0" cy="53057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38635" y="1475317"/>
            <a:ext cx="3295650" cy="23418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2561" y="4055368"/>
            <a:ext cx="5597734" cy="227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物理目标：寻找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105MeV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电子信号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组成：圆筒形漂移室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(CDC)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&gt;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寻找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105MeV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电子信号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圆筒形触发器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(CTH)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&gt;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两层塑料闪烁体用于测量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T0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缪子靶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8637" y="3814268"/>
            <a:ext cx="5502826" cy="2642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物理目标：对束流性质进行测量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组成：麦管探测器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Strawtube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Tracker)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&gt;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测量粒子径迹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动量和束流截面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电磁量能器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(ECAL)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&gt;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测量束流频谱、进行粒子鉴别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缪子束流监测探测器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(MBM)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&gt;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为粒子鉴别提供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、测量时间结构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28313" y="1475317"/>
            <a:ext cx="2661920" cy="2537460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4599377" y="1861653"/>
            <a:ext cx="268297" cy="4599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708844" y="2257503"/>
            <a:ext cx="85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105MeV</a:t>
            </a:r>
            <a:endParaRPr lang="zh-CN" altLang="en-US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束流性质测量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286460" y="6352623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47856" y="13860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MBM技术指标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47856" y="3133155"/>
            <a:ext cx="1278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束流测量目标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左大括号 29"/>
          <p:cNvSpPr/>
          <p:nvPr/>
        </p:nvSpPr>
        <p:spPr>
          <a:xfrm>
            <a:off x="1727727" y="2310581"/>
            <a:ext cx="509111" cy="2561304"/>
          </a:xfrm>
          <a:prstGeom prst="leftBrace">
            <a:avLst>
              <a:gd name="adj1" fmla="val 125773"/>
              <a:gd name="adj2" fmla="val 50000"/>
            </a:avLst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305664" y="2069690"/>
            <a:ext cx="394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① 定时频谱测量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305664" y="4671830"/>
            <a:ext cx="394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② 粒子动量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束流截面测量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左大括号 32"/>
          <p:cNvSpPr/>
          <p:nvPr/>
        </p:nvSpPr>
        <p:spPr>
          <a:xfrm>
            <a:off x="6134745" y="3591233"/>
            <a:ext cx="509111" cy="2561304"/>
          </a:xfrm>
          <a:prstGeom prst="leftBrace">
            <a:avLst>
              <a:gd name="adj1" fmla="val 125773"/>
              <a:gd name="adj2" fmla="val 50000"/>
            </a:avLst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6643856" y="3387063"/>
            <a:ext cx="394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粒子种类鉴别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(PID)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643855" y="6040960"/>
            <a:ext cx="3942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径迹测量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Straw Tracker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643856" y="3803462"/>
            <a:ext cx="27793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时间精度 </a:t>
            </a:r>
            <a:r>
              <a:rPr lang="el-GR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1.5ns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全束斑大小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40cm</a:t>
            </a:r>
            <a:b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束窗大小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cm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6460" y="3627167"/>
            <a:ext cx="2734501" cy="2315821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591534" y="2033344"/>
            <a:ext cx="4633744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束流强度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辐照背景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1MeV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kGy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辐照</a:t>
            </a:r>
            <a:endParaRPr lang="en-US" altLang="zh-CN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79" y="5051291"/>
            <a:ext cx="3465103" cy="173413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259" y="2752089"/>
            <a:ext cx="3219886" cy="18810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5309" y="2547177"/>
            <a:ext cx="4259431" cy="30243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286460" y="6352623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5765648" y="1357911"/>
            <a:ext cx="0" cy="10626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99708" y="4007117"/>
            <a:ext cx="3203138" cy="187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13" idx="3"/>
          </p:cNvCxnSpPr>
          <p:nvPr/>
        </p:nvCxnSpPr>
        <p:spPr>
          <a:xfrm flipV="1">
            <a:off x="7944740" y="4051103"/>
            <a:ext cx="3818647" cy="8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764736" y="5600472"/>
            <a:ext cx="0" cy="10626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csns_spot"/>
          <p:cNvPicPr>
            <a:picLocks noChangeAspect="1"/>
          </p:cNvPicPr>
          <p:nvPr/>
        </p:nvPicPr>
        <p:blipFill>
          <a:blip r:embed="rId2"/>
          <a:srcRect l="1934" t="6694" b="2363"/>
          <a:stretch>
            <a:fillRect/>
          </a:stretch>
        </p:blipFill>
        <p:spPr>
          <a:xfrm>
            <a:off x="328260" y="5252026"/>
            <a:ext cx="2233788" cy="148859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44553" y="4187611"/>
            <a:ext cx="212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质子束流测试</a:t>
            </a:r>
            <a:endParaRPr lang="zh-CN" altLang="en-US" sz="2400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rcRect t="9596" r="10092" b="21563"/>
          <a:stretch>
            <a:fillRect/>
          </a:stretch>
        </p:blipFill>
        <p:spPr>
          <a:xfrm>
            <a:off x="3340493" y="1378219"/>
            <a:ext cx="2221870" cy="1276557"/>
          </a:xfrm>
          <a:prstGeom prst="rect">
            <a:avLst/>
          </a:prstGeom>
        </p:spPr>
      </p:pic>
      <p:pic>
        <p:nvPicPr>
          <p:cNvPr id="24" name="图片 23" descr="MBM_bloc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87" y="2536526"/>
            <a:ext cx="2917558" cy="1433371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99708" y="1355342"/>
            <a:ext cx="212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机械设计</a:t>
            </a:r>
            <a:endParaRPr lang="zh-CN" altLang="en-US" sz="2400" dirty="0"/>
          </a:p>
        </p:txBody>
      </p:sp>
      <p:pic>
        <p:nvPicPr>
          <p:cNvPr id="27" name="图片 26" descr="beam_test_tim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425" y="5600472"/>
            <a:ext cx="2864233" cy="105949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57287" y="4605695"/>
            <a:ext cx="36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实现了对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80MeV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质子束流的时间结构和束流剖面测量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71368" y="1712838"/>
            <a:ext cx="3203138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束窗大小：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30×30 cm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有效面积：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128×128 mm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968934" y="1352691"/>
            <a:ext cx="304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COMET Phase-α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图片 42" descr="COMET_beam3"/>
          <p:cNvPicPr>
            <a:picLocks noChangeAspect="1"/>
          </p:cNvPicPr>
          <p:nvPr/>
        </p:nvPicPr>
        <p:blipFill>
          <a:blip r:embed="rId6"/>
          <a:srcRect l="1505" r="8052"/>
          <a:stretch>
            <a:fillRect/>
          </a:stretch>
        </p:blipFill>
        <p:spPr>
          <a:xfrm>
            <a:off x="8019749" y="2665098"/>
            <a:ext cx="3663979" cy="1319961"/>
          </a:xfrm>
          <a:prstGeom prst="rect">
            <a:avLst/>
          </a:prstGeom>
        </p:spPr>
      </p:pic>
      <p:pic>
        <p:nvPicPr>
          <p:cNvPr id="44" name="图片 43" descr="hitmap_run_3258_3780"/>
          <p:cNvPicPr>
            <a:picLocks noChangeAspect="1"/>
          </p:cNvPicPr>
          <p:nvPr/>
        </p:nvPicPr>
        <p:blipFill rotWithShape="1">
          <a:blip r:embed="rId7"/>
          <a:srcRect t="7655"/>
          <a:stretch>
            <a:fillRect/>
          </a:stretch>
        </p:blipFill>
        <p:spPr>
          <a:xfrm>
            <a:off x="9275505" y="1368392"/>
            <a:ext cx="2559208" cy="1705957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5968934" y="1895736"/>
            <a:ext cx="3042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实现了对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缪子束流的时间结构和束流剖面测量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944740" y="4193706"/>
            <a:ext cx="304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COMET Phase-I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4473" y="5086019"/>
            <a:ext cx="3465103" cy="1734137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6119439" y="5215135"/>
            <a:ext cx="1957350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1.5ns</a:t>
            </a:r>
            <a:endParaRPr lang="en-US" altLang="zh-CN" sz="1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束窗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&gt;30cm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707600" y="4670267"/>
            <a:ext cx="3778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为粒子鉴别提供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T0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、测量时间结构</a:t>
            </a:r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300"/>
            <a:ext cx="2476500" cy="2087355"/>
          </a:xfrm>
          <a:custGeom>
            <a:avLst/>
            <a:gdLst>
              <a:gd name="connsiteX0" fmla="*/ 0 w 1750040"/>
              <a:gd name="connsiteY0" fmla="*/ 0 h 2213644"/>
              <a:gd name="connsiteX1" fmla="*/ 1750040 w 1750040"/>
              <a:gd name="connsiteY1" fmla="*/ 1106822 h 2213644"/>
              <a:gd name="connsiteX2" fmla="*/ 0 w 1750040"/>
              <a:gd name="connsiteY2" fmla="*/ 2213644 h 221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0040" h="2213644">
                <a:moveTo>
                  <a:pt x="0" y="0"/>
                </a:moveTo>
                <a:lnTo>
                  <a:pt x="1750040" y="1106822"/>
                </a:lnTo>
                <a:lnTo>
                  <a:pt x="0" y="2213644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7462" y="515389"/>
            <a:ext cx="2944538" cy="2140656"/>
          </a:xfrm>
          <a:custGeom>
            <a:avLst/>
            <a:gdLst>
              <a:gd name="connsiteX0" fmla="*/ 22180 w 2338137"/>
              <a:gd name="connsiteY0" fmla="*/ 0 h 3580814"/>
              <a:gd name="connsiteX1" fmla="*/ 0 w 2338137"/>
              <a:gd name="connsiteY1" fmla="*/ 0 h 3580814"/>
              <a:gd name="connsiteX2" fmla="*/ 0 w 2338137"/>
              <a:gd name="connsiteY2" fmla="*/ 3580814 h 3580814"/>
              <a:gd name="connsiteX3" fmla="*/ 22179 w 2338137"/>
              <a:gd name="connsiteY3" fmla="*/ 3580814 h 3580814"/>
              <a:gd name="connsiteX4" fmla="*/ 2338137 w 2338137"/>
              <a:gd name="connsiteY4" fmla="*/ 1790406 h 358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8137" h="3580814">
                <a:moveTo>
                  <a:pt x="22180" y="0"/>
                </a:moveTo>
                <a:lnTo>
                  <a:pt x="0" y="0"/>
                </a:lnTo>
                <a:lnTo>
                  <a:pt x="0" y="3580814"/>
                </a:lnTo>
                <a:lnTo>
                  <a:pt x="22179" y="3580814"/>
                </a:lnTo>
                <a:lnTo>
                  <a:pt x="2338137" y="1790406"/>
                </a:lnTo>
                <a:close/>
              </a:path>
            </a:pathLst>
          </a:custGeom>
        </p:spPr>
      </p:pic>
      <p:sp>
        <p:nvSpPr>
          <p:cNvPr id="11" name="矩形 10"/>
          <p:cNvSpPr/>
          <p:nvPr/>
        </p:nvSpPr>
        <p:spPr>
          <a:xfrm>
            <a:off x="4902555" y="74506"/>
            <a:ext cx="211328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SMOOTH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70AD47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1796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432501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659890" y="2583815"/>
            <a:ext cx="8599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感谢各位指正</a:t>
            </a:r>
            <a:endParaRPr lang="zh-CN" sz="40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171796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432501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5176058" y="-81280"/>
            <a:ext cx="1996902" cy="1107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1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Outline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163CA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66302" y="684575"/>
            <a:ext cx="7859395" cy="499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solidFill>
                  <a:srgbClr val="0070C0"/>
                </a:solidFill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1.</a:t>
            </a:r>
            <a:r>
              <a:rPr lang="zh-CN" altLang="en-US" sz="3200" dirty="0">
                <a:solidFill>
                  <a:srgbClr val="0070C0"/>
                </a:solidFill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带电轻子味破坏</a:t>
            </a:r>
            <a:endParaRPr lang="zh-CN" altLang="en-US" sz="3200" dirty="0">
              <a:solidFill>
                <a:srgbClr val="0070C0"/>
              </a:solidFill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zh-CN" altLang="en-US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2.COMET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实验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3.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缪子束流监测探测器</a:t>
            </a:r>
            <a:endParaRPr lang="en-US" altLang="zh-CN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en-US" altLang="zh-CN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4.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探测器升级与展望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带电轻子味破坏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673" y="1345008"/>
            <a:ext cx="3595982" cy="268297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749596" y="1444767"/>
            <a:ext cx="7241736" cy="2476944"/>
            <a:chOff x="4481200" y="1427051"/>
            <a:chExt cx="7241736" cy="247694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7839" y="1456469"/>
              <a:ext cx="3336516" cy="167354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0648" y="3325815"/>
              <a:ext cx="5194928" cy="57818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4481200" y="1427051"/>
              <a:ext cx="30895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S.T. 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Petcov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Sov.J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Phys. 25 (1977) 340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4119" y="1456469"/>
              <a:ext cx="2278817" cy="1684683"/>
            </a:xfrm>
            <a:prstGeom prst="rect">
              <a:avLst/>
            </a:prstGeom>
          </p:spPr>
        </p:pic>
        <p:cxnSp>
          <p:nvCxnSpPr>
            <p:cNvPr id="24" name="直接箭头连接符 23"/>
            <p:cNvCxnSpPr>
              <a:stCxn id="13" idx="3"/>
              <a:endCxn id="22" idx="1"/>
            </p:cNvCxnSpPr>
            <p:nvPr/>
          </p:nvCxnSpPr>
          <p:spPr>
            <a:xfrm>
              <a:off x="8284355" y="2293241"/>
              <a:ext cx="1159764" cy="55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8382913" y="1929478"/>
              <a:ext cx="865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SUSY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10058399" y="3665270"/>
              <a:ext cx="70085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10829653" y="3414850"/>
              <a:ext cx="8346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zh-CN" sz="20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-15</a:t>
              </a:r>
              <a:endParaRPr lang="zh-CN" alt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100" y="3975051"/>
            <a:ext cx="4594960" cy="2733172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8856954" y="6529896"/>
            <a:ext cx="2459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EPPSU2019 Physics Briefing Book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98170" y="5003518"/>
            <a:ext cx="946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子相关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左大括号 34"/>
          <p:cNvSpPr/>
          <p:nvPr/>
        </p:nvSpPr>
        <p:spPr>
          <a:xfrm>
            <a:off x="1289062" y="4141739"/>
            <a:ext cx="312100" cy="2526657"/>
          </a:xfrm>
          <a:prstGeom prst="leftBrace">
            <a:avLst>
              <a:gd name="adj1" fmla="val 92544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555652" y="4030567"/>
            <a:ext cx="15270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zh-CN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3193244" y="4090715"/>
            <a:ext cx="1949688" cy="49051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2506" y="4733403"/>
            <a:ext cx="926115" cy="97800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9769" y="6080743"/>
            <a:ext cx="2372957" cy="62748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8299" y="4799327"/>
            <a:ext cx="941389" cy="8461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带电轻子味破坏实验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0547" y="1368205"/>
            <a:ext cx="1527052" cy="126448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00547" y="2632687"/>
            <a:ext cx="152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Mu3e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zh-CN" alt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06" y="3553114"/>
            <a:ext cx="1704975" cy="10191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5310" y="4609528"/>
            <a:ext cx="152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Mu2e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006" y="3463684"/>
            <a:ext cx="1124135" cy="110661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00547" y="4609527"/>
            <a:ext cx="152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COMET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80" y="1646979"/>
            <a:ext cx="1882386" cy="67587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89429" y="2632686"/>
            <a:ext cx="152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MEGII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zh-CN" alt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34" y="5646454"/>
            <a:ext cx="1702032" cy="106176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605403" y="5751161"/>
            <a:ext cx="152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08025" y="6126348"/>
            <a:ext cx="4254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带电轻子味破坏实验时间预期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521" y="1646979"/>
            <a:ext cx="7109661" cy="44020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171796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432501" y="397671"/>
            <a:ext cx="4438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5176058" y="-81280"/>
            <a:ext cx="1996902" cy="1107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4156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Outline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163CA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163CA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6302" y="684575"/>
            <a:ext cx="7859395" cy="499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1.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带电轻子味破坏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zh-CN" altLang="en-US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solidFill>
                  <a:schemeClr val="accent1"/>
                </a:solidFill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2.COMET</a:t>
            </a:r>
            <a:r>
              <a:rPr lang="zh-CN" altLang="en-US" sz="3200" dirty="0">
                <a:solidFill>
                  <a:schemeClr val="accent1"/>
                </a:solidFill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实验</a:t>
            </a:r>
            <a:endParaRPr lang="zh-CN" altLang="en-US" sz="3200" dirty="0">
              <a:solidFill>
                <a:schemeClr val="accent1"/>
              </a:solidFill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3.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缪子束流监测探测器</a:t>
            </a:r>
            <a:endParaRPr lang="en-US" altLang="zh-CN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endParaRPr lang="en-US" altLang="zh-CN" sz="1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  <a:p>
            <a:pPr algn="ctr" fontAlgn="auto">
              <a:lnSpc>
                <a:spcPct val="200000"/>
              </a:lnSpc>
            </a:pPr>
            <a:r>
              <a:rPr lang="en-US" altLang="zh-CN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4.</a:t>
            </a:r>
            <a:r>
              <a:rPr lang="zh-CN" altLang="en-US" sz="3200" dirty="0">
                <a:latin typeface="华光准圆_CNKI" panose="02000500000000000000" charset="-122"/>
                <a:ea typeface="华光准圆_CNKI" panose="02000500000000000000" charset="-122"/>
                <a:cs typeface="华光准圆_CNKI" panose="02000500000000000000" charset="-122"/>
              </a:rPr>
              <a:t>探测器升级与展望</a:t>
            </a:r>
            <a:endParaRPr lang="zh-CN" altLang="en-US" sz="3200" dirty="0">
              <a:latin typeface="华光准圆_CNKI" panose="02000500000000000000" charset="-122"/>
              <a:ea typeface="华光准圆_CNKI" panose="02000500000000000000" charset="-122"/>
              <a:cs typeface="华光准圆_CNKI" panose="020005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35405" y="1345565"/>
            <a:ext cx="8991600" cy="5511800"/>
            <a:chOff x="2103" y="2025"/>
            <a:chExt cx="14160" cy="8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321" y="2025"/>
              <a:ext cx="13943" cy="8681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2103" y="2509"/>
              <a:ext cx="8864" cy="2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CO</a:t>
            </a:r>
            <a:r>
              <a:rPr lang="en-US" altLang="zh-CN"/>
              <a:t>herent </a:t>
            </a:r>
            <a:r>
              <a:rPr lang="en-US" altLang="zh-CN">
                <a:solidFill>
                  <a:srgbClr val="FF0000"/>
                </a:solidFill>
              </a:rPr>
              <a:t>M</a:t>
            </a:r>
            <a:r>
              <a:rPr lang="en-US" altLang="zh-CN"/>
              <a:t>uon </a:t>
            </a:r>
            <a:r>
              <a:rPr lang="en-US" altLang="zh-CN">
                <a:solidFill>
                  <a:srgbClr val="FF0000"/>
                </a:solidFill>
              </a:rPr>
              <a:t>E</a:t>
            </a:r>
            <a:r>
              <a:rPr lang="en-US" altLang="zh-CN"/>
              <a:t>lectron </a:t>
            </a:r>
            <a:r>
              <a:rPr lang="en-US" altLang="zh-CN">
                <a:solidFill>
                  <a:srgbClr val="FF0000"/>
                </a:solidFill>
              </a:rPr>
              <a:t>T</a:t>
            </a:r>
            <a:r>
              <a:rPr lang="en-US" altLang="zh-CN"/>
              <a:t>ransition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548005" y="1345565"/>
            <a:ext cx="6340158" cy="2399665"/>
            <a:chOff x="863" y="2267"/>
            <a:chExt cx="9985" cy="3779"/>
          </a:xfrm>
        </p:grpSpPr>
        <p:sp>
          <p:nvSpPr>
            <p:cNvPr id="18" name="文本框 17"/>
            <p:cNvSpPr txBox="1"/>
            <p:nvPr/>
          </p:nvSpPr>
          <p:spPr>
            <a:xfrm>
              <a:off x="863" y="2267"/>
              <a:ext cx="9600" cy="37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342900" indent="-342900" fontAlgn="auto">
                <a:lnSpc>
                  <a:spcPct val="150000"/>
                </a:lnSpc>
                <a:buSzPct val="50000"/>
                <a:buFont typeface="Wingdings" panose="05000000000000000000" charset="0"/>
                <a:buChar char="l"/>
              </a:pPr>
              <a:r>
                <a: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COMET利用J-PARC主环的质子源，寻找违反带电轻子味守恒的缪子到电子的转化过程</a:t>
              </a:r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  <a:endPara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fontAlgn="auto">
                <a:lnSpc>
                  <a:spcPct val="150000"/>
                </a:lnSpc>
                <a:buSzPct val="50000"/>
                <a:buFont typeface="Wingdings" panose="05000000000000000000" charset="0"/>
                <a:buChar char="l"/>
              </a:pPr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国际合作组</a:t>
              </a:r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: 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800100" lvl="1" indent="-342900" fontAlgn="auto">
                <a:lnSpc>
                  <a:spcPct val="150000"/>
                </a:lnSpc>
                <a:buSzPct val="50000"/>
                <a:buFont typeface="Wingdings" panose="05000000000000000000" charset="0"/>
                <a:buChar char="l"/>
              </a:pPr>
              <a:r>
                <a:rPr lang="zh-CN" altLang="en-US" sz="20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来自18个国家的41个研究所、200名成员</a:t>
              </a:r>
              <a:endPara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fontAlgn="auto">
                <a:lnSpc>
                  <a:spcPct val="150000"/>
                </a:lnSpc>
                <a:buSzPct val="50000"/>
                <a:buFont typeface="Wingdings" panose="05000000000000000000" charset="0"/>
                <a:buChar char="l"/>
              </a:pPr>
              <a:endPara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6" name="对象 35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3"/>
              </p:custDataLst>
            </p:nvPr>
          </p:nvGraphicFramePr>
          <p:xfrm>
            <a:off x="8352" y="3163"/>
            <a:ext cx="2496" cy="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" name="" r:id="rId4" imgW="812800" imgH="228600" progId="Equation.KSEE3">
                    <p:embed/>
                  </p:oleObj>
                </mc:Choice>
                <mc:Fallback>
                  <p:oleObj name="" r:id="rId4" imgW="812800" imgH="228600" progId="Equation.KSEE3">
                    <p:embed/>
                    <p:pic>
                      <p:nvPicPr>
                        <p:cNvPr id="0" name="图片 102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352" y="3163"/>
                          <a:ext cx="2496" cy="7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μ-e</a:t>
            </a:r>
            <a:r>
              <a:rPr lang="zh-CN" altLang="en-US" dirty="0"/>
              <a:t>转换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5955" y="1638935"/>
            <a:ext cx="4030980" cy="42367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28240" y="3961130"/>
            <a:ext cx="2167255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783205" y="3961130"/>
            <a:ext cx="1585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缪子在轨衰变</a:t>
            </a:r>
            <a:endParaRPr lang="zh-CN" altLang="en-US"/>
          </a:p>
        </p:txBody>
      </p:sp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848225" y="1729740"/>
          <a:ext cx="3522980" cy="520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3" imgW="1548765" imgH="228600" progId="Equation.KSEE3">
                  <p:embed/>
                </p:oleObj>
              </mc:Choice>
              <mc:Fallback>
                <p:oleObj name="" r:id="rId3" imgW="1548765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8225" y="1729740"/>
                        <a:ext cx="3522980" cy="520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606425" y="5036185"/>
            <a:ext cx="2295525" cy="245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6425" y="4913630"/>
            <a:ext cx="2131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缪子核俘获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742180" y="2449195"/>
            <a:ext cx="1739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μ-e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转换率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6403340" y="2278380"/>
          <a:ext cx="3962400" cy="802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6" imgW="2197100" imgH="444500" progId="Equation.KSEE3">
                  <p:embed/>
                </p:oleObj>
              </mc:Choice>
              <mc:Fallback>
                <p:oleObj name="" r:id="rId6" imgW="2197100" imgH="4445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03340" y="2278380"/>
                        <a:ext cx="3962400" cy="802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4742180" y="3068320"/>
            <a:ext cx="61290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SzPct val="40000"/>
              <a:buFont typeface="Wingdings" panose="05000000000000000000" charset="0"/>
              <a:buNone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信号特征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buSzPct val="40000"/>
              <a:buFont typeface="Wingdings" panose="05000000000000000000" charset="0"/>
              <a:buNone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能量为105MeV的单能电子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buSzPct val="40000"/>
              <a:buFont typeface="Wingdings" panose="05000000000000000000" charset="0"/>
              <a:buNone/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②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背景信号特征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: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  <a:buSzPct val="40000"/>
              <a:buFont typeface="Wingdings" panose="05000000000000000000" charset="0"/>
              <a:buNone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— 脉冲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束流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可以抑制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束流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背景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buSzPct val="40000"/>
              <a:buFont typeface="Wingdings" panose="05000000000000000000" charset="0"/>
              <a:buNone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—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现有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探测器技术可以处理物理背景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8663305" y="3658235"/>
            <a:ext cx="435292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altLang="zh-CN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=m</a:t>
            </a:r>
            <a:r>
              <a:rPr lang="en-US" altLang="zh-CN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-E</a:t>
            </a:r>
            <a:r>
              <a:rPr lang="en-US" altLang="zh-CN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-E</a:t>
            </a:r>
            <a:r>
              <a:rPr lang="en-US" altLang="zh-CN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≈104.97MeV in Al)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0" y="6551295"/>
            <a:ext cx="114592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Lee M J. Comet Muon conversion experiment in J-PARC[J]. Frontiers in Physics, 2018, 6: 133.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μ-e</a:t>
            </a:r>
            <a:r>
              <a:rPr lang="zh-CN" altLang="en-US"/>
              <a:t>转换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79875" y="2550160"/>
            <a:ext cx="3084830" cy="415798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48005" y="141541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用Dim-6算子扩展有效场论中的SM：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74640" y="1323340"/>
            <a:ext cx="3361055" cy="5899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04440" y="1927225"/>
            <a:ext cx="6781800" cy="571500"/>
          </a:xfrm>
          <a:prstGeom prst="rect">
            <a:avLst/>
          </a:prstGeom>
        </p:spPr>
      </p:pic>
      <p:cxnSp>
        <p:nvCxnSpPr>
          <p:cNvPr id="18" name="直接箭头连接符 17"/>
          <p:cNvCxnSpPr/>
          <p:nvPr/>
        </p:nvCxnSpPr>
        <p:spPr>
          <a:xfrm flipH="1">
            <a:off x="3256915" y="2413000"/>
            <a:ext cx="646430" cy="5645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8457565" y="2394585"/>
            <a:ext cx="58293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21105" y="3042920"/>
            <a:ext cx="2493645" cy="12515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75930" y="3042920"/>
            <a:ext cx="2486660" cy="12484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572260" y="4359910"/>
            <a:ext cx="180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光子相互作用</a:t>
            </a:r>
            <a:endParaRPr lang="zh-CN" altLang="en-US" sz="2000"/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8456930" y="4359910"/>
            <a:ext cx="1802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四费米子作用</a:t>
            </a:r>
            <a:endParaRPr lang="zh-CN" altLang="en-US" sz="2000"/>
          </a:p>
        </p:txBody>
      </p:sp>
      <p:graphicFrame>
        <p:nvGraphicFramePr>
          <p:cNvPr id="24" name="对象 2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038985" y="4685665"/>
          <a:ext cx="74866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2" imgW="419100" imgH="165100" progId="Equation.KSEE3">
                  <p:embed/>
                </p:oleObj>
              </mc:Choice>
              <mc:Fallback>
                <p:oleObj name="" r:id="rId12" imgW="419100" imgH="165100" progId="Equation.KSEE3">
                  <p:embed/>
                  <p:pic>
                    <p:nvPicPr>
                      <p:cNvPr id="0" name="对象 2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38985" y="4685665"/>
                        <a:ext cx="74866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8944610" y="4758690"/>
          <a:ext cx="74866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5" imgW="419100" imgH="165100" progId="Equation.KSEE3">
                  <p:embed/>
                </p:oleObj>
              </mc:Choice>
              <mc:Fallback>
                <p:oleObj name="" r:id="rId15" imgW="419100" imgH="165100" progId="Equation.KSEE3">
                  <p:embed/>
                  <p:pic>
                    <p:nvPicPr>
                      <p:cNvPr id="0" name="对象 2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944610" y="4758690"/>
                        <a:ext cx="74866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组合 29"/>
          <p:cNvGrpSpPr/>
          <p:nvPr/>
        </p:nvGrpSpPr>
        <p:grpSpPr>
          <a:xfrm>
            <a:off x="1517650" y="5053965"/>
            <a:ext cx="1766570" cy="1609090"/>
            <a:chOff x="1128" y="7959"/>
            <a:chExt cx="2782" cy="2534"/>
          </a:xfrm>
        </p:grpSpPr>
        <p:sp>
          <p:nvSpPr>
            <p:cNvPr id="26" name="左大括号 25"/>
            <p:cNvSpPr/>
            <p:nvPr/>
          </p:nvSpPr>
          <p:spPr>
            <a:xfrm>
              <a:off x="1128" y="8390"/>
              <a:ext cx="186" cy="1793"/>
            </a:xfrm>
            <a:prstGeom prst="leftBrace">
              <a:avLst>
                <a:gd name="adj1" fmla="val 240994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7" name="对象 26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17"/>
              </p:custDataLst>
            </p:nvPr>
          </p:nvGraphicFramePr>
          <p:xfrm>
            <a:off x="1414" y="7959"/>
            <a:ext cx="1989" cy="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" name="" r:id="rId18" imgW="647700" imgH="228600" progId="Equation.KSEE3">
                    <p:embed/>
                  </p:oleObj>
                </mc:Choice>
                <mc:Fallback>
                  <p:oleObj name="" r:id="rId18" imgW="647700" imgH="228600" progId="Equation.KSEE3">
                    <p:embed/>
                    <p:pic>
                      <p:nvPicPr>
                        <p:cNvPr id="0" name="对象 26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414" y="7959"/>
                          <a:ext cx="1989" cy="7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对象 35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20"/>
              </p:custDataLst>
            </p:nvPr>
          </p:nvGraphicFramePr>
          <p:xfrm>
            <a:off x="1414" y="9791"/>
            <a:ext cx="2496" cy="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" name="" r:id="rId21" imgW="812800" imgH="228600" progId="Equation.KSEE3">
                    <p:embed/>
                  </p:oleObj>
                </mc:Choice>
                <mc:Fallback>
                  <p:oleObj name="" r:id="rId21" imgW="812800" imgH="228600" progId="Equation.KSEE3">
                    <p:embed/>
                    <p:pic>
                      <p:nvPicPr>
                        <p:cNvPr id="0" name="对象 35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414" y="9791"/>
                          <a:ext cx="2496" cy="7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1" name="对象 30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8565198" y="5328285"/>
          <a:ext cx="1584960" cy="445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24" imgW="812800" imgH="228600" progId="Equation.KSEE3">
                  <p:embed/>
                </p:oleObj>
              </mc:Choice>
              <mc:Fallback>
                <p:oleObj name="" r:id="rId24" imgW="812800" imgH="228600" progId="Equation.KSEE3">
                  <p:embed/>
                  <p:pic>
                    <p:nvPicPr>
                      <p:cNvPr id="0" name="对象 30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565198" y="5328285"/>
                        <a:ext cx="1584960" cy="445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文本框 32"/>
          <p:cNvSpPr txBox="1"/>
          <p:nvPr/>
        </p:nvSpPr>
        <p:spPr>
          <a:xfrm>
            <a:off x="7365973" y="5944318"/>
            <a:ext cx="4418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COMET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可以同时对两种过程进行寻找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COMMONDATA" val="eyJoZGlkIjoiNzFmYjFmZWFjOTRhNTEwNDI5YjYzNzZjMjQxY2I5ZTgifQ=="/>
  <p:tag name="KSO_WPP_MARK_KEY" val="1eb3affd-9f57-44b8-b034-8bca3570e883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演示文稿4">
  <a:themeElements>
    <a:clrScheme name="凤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演示文稿4</Template>
  <TotalTime>0</TotalTime>
  <Words>3075</Words>
  <Application>WPS 演示</Application>
  <PresentationFormat>宽屏</PresentationFormat>
  <Paragraphs>363</Paragraphs>
  <Slides>23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23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Times New Roman</vt:lpstr>
      <vt:lpstr>等线</vt:lpstr>
      <vt:lpstr>华文中宋</vt:lpstr>
      <vt:lpstr>Arial</vt:lpstr>
      <vt:lpstr>华光准圆_CNKI</vt:lpstr>
      <vt:lpstr>Wingdings</vt:lpstr>
      <vt:lpstr>Arial Unicode MS</vt:lpstr>
      <vt:lpstr>等线 Light</vt:lpstr>
      <vt:lpstr>Calibri</vt:lpstr>
      <vt:lpstr>Calibri Light</vt:lpstr>
      <vt:lpstr>演示文稿4</vt:lpstr>
      <vt:lpstr>1_Office 主题</vt:lpstr>
      <vt:lpstr>1_Office 主题​​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带电轻子味破坏</vt:lpstr>
      <vt:lpstr>带电轻子味破坏实验</vt:lpstr>
      <vt:lpstr>PowerPoint 演示文稿</vt:lpstr>
      <vt:lpstr>COherent Muon Electron Transition</vt:lpstr>
      <vt:lpstr>μ-e转换</vt:lpstr>
      <vt:lpstr>μ-e转换</vt:lpstr>
      <vt:lpstr>SINDRUM-II</vt:lpstr>
      <vt:lpstr>COMET实验脉冲束流</vt:lpstr>
      <vt:lpstr>COMET@J-PARC</vt:lpstr>
      <vt:lpstr>COMET Phase-α</vt:lpstr>
      <vt:lpstr>PowerPoint 演示文稿</vt:lpstr>
      <vt:lpstr>Muon Beam Monitor</vt:lpstr>
      <vt:lpstr>质子束线测试结果</vt:lpstr>
      <vt:lpstr>COMET Phase-α 结果</vt:lpstr>
      <vt:lpstr>COMET Phase-α 结果</vt:lpstr>
      <vt:lpstr>PowerPoint 演示文稿</vt:lpstr>
      <vt:lpstr>COMET Phase-I</vt:lpstr>
      <vt:lpstr>束流性质测量</vt:lpstr>
      <vt:lpstr>总结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cgwyyl</cp:lastModifiedBy>
  <cp:revision>471</cp:revision>
  <dcterms:created xsi:type="dcterms:W3CDTF">2017-10-26T13:09:00Z</dcterms:created>
  <dcterms:modified xsi:type="dcterms:W3CDTF">2024-08-14T00:44:01Z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7B1C6B45328440E38D12DFEF2D927093</vt:lpwstr>
  </property>
</Properties>
</file>