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6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2"/>
    <p:sldMasterId id="2147483695" r:id="rId3"/>
    <p:sldMasterId id="2147483701" r:id="rId4"/>
  </p:sldMasterIdLst>
  <p:notesMasterIdLst>
    <p:notesMasterId r:id="rId29"/>
  </p:notesMasterIdLst>
  <p:sldIdLst>
    <p:sldId id="506" r:id="rId5"/>
    <p:sldId id="507" r:id="rId6"/>
    <p:sldId id="1161" r:id="rId7"/>
    <p:sldId id="1162" r:id="rId8"/>
    <p:sldId id="1186" r:id="rId9"/>
    <p:sldId id="330" r:id="rId10"/>
    <p:sldId id="1164" r:id="rId11"/>
    <p:sldId id="1165" r:id="rId12"/>
    <p:sldId id="1167" r:id="rId13"/>
    <p:sldId id="1168" r:id="rId14"/>
    <p:sldId id="1169" r:id="rId15"/>
    <p:sldId id="1180" r:id="rId16"/>
    <p:sldId id="1187" r:id="rId17"/>
    <p:sldId id="1172" r:id="rId18"/>
    <p:sldId id="1174" r:id="rId19"/>
    <p:sldId id="1170" r:id="rId20"/>
    <p:sldId id="1231" r:id="rId21"/>
    <p:sldId id="1175" r:id="rId22"/>
    <p:sldId id="335" r:id="rId23"/>
    <p:sldId id="467" r:id="rId24"/>
    <p:sldId id="465" r:id="rId25"/>
    <p:sldId id="518" r:id="rId26"/>
    <p:sldId id="1184" r:id="rId27"/>
    <p:sldId id="118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6">
          <p15:clr>
            <a:srgbClr val="A4A3A4"/>
          </p15:clr>
        </p15:guide>
        <p15:guide id="2" pos="381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0FF"/>
    <a:srgbClr val="8585E0"/>
    <a:srgbClr val="FBF9D5"/>
    <a:srgbClr val="FDDED3"/>
    <a:srgbClr val="B84848"/>
    <a:srgbClr val="003399"/>
    <a:srgbClr val="E2FCCA"/>
    <a:srgbClr val="7030A0"/>
    <a:srgbClr val="FFFFFF"/>
    <a:srgbClr val="8A8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65" autoAdjust="0"/>
    <p:restoredTop sz="94660"/>
  </p:normalViewPr>
  <p:slideViewPr>
    <p:cSldViewPr snapToGrid="0">
      <p:cViewPr varScale="1">
        <p:scale>
          <a:sx n="111" d="100"/>
          <a:sy n="111" d="100"/>
        </p:scale>
        <p:origin x="824" y="192"/>
      </p:cViewPr>
      <p:guideLst>
        <p:guide orient="horz" pos="2086"/>
        <p:guide pos="381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2024/8/15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66A5-5CC0-4778-A257-733B316784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804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66A5-5CC0-4778-A257-733B316784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4346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76201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2.xml"/><Relationship Id="rId5" Type="http://schemas.openxmlformats.org/officeDocument/2006/relationships/tags" Target="../tags/tag67.xml"/><Relationship Id="rId4" Type="http://schemas.openxmlformats.org/officeDocument/2006/relationships/tags" Target="../tags/tag6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CCBCD365-DC2E-4680-8501-5F7AD7190250}" type="datetime1">
              <a:rPr lang="zh-CN" altLang="en-US" smtClean="0"/>
              <a:t>2024/8/15</a:t>
            </a:fld>
            <a:endParaRPr lang="zh-CN" altLang="en-US"/>
          </a:p>
        </p:txBody>
      </p:sp>
      <p:sp>
        <p:nvSpPr>
          <p:cNvPr id="17" name="页脚占位符 16"/>
          <p:cNvSpPr>
            <a:spLocks noGrp="1"/>
          </p:cNvSpPr>
          <p:nvPr>
            <p:ph type="ftr" sz="quarter" idx="11"/>
            <p:custDataLst>
              <p:tags r:id="rId4"/>
            </p:custDataLst>
          </p:nvPr>
        </p:nvSpPr>
        <p:spPr/>
        <p:txBody>
          <a:bodyPr/>
          <a:lstStyle/>
          <a:p>
            <a:r>
              <a:rPr lang="en-US" altLang="zh-CN"/>
              <a:t>Yuncong Zhai</a:t>
            </a:r>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D8D0162E-F520-4796-A9E8-58CCD89EA327}" type="datetime1">
              <a:rPr lang="zh-CN" altLang="en-US" smtClean="0"/>
              <a:t>2024/8/15</a:t>
            </a:fld>
            <a:endParaRPr lang="zh-CN" altLang="en-US"/>
          </a:p>
        </p:txBody>
      </p:sp>
      <p:sp>
        <p:nvSpPr>
          <p:cNvPr id="4" name="页脚占位符 3"/>
          <p:cNvSpPr>
            <a:spLocks noGrp="1"/>
          </p:cNvSpPr>
          <p:nvPr>
            <p:ph type="ftr" sz="quarter" idx="11"/>
            <p:custDataLst>
              <p:tags r:id="rId2"/>
            </p:custDataLst>
          </p:nvPr>
        </p:nvSpPr>
        <p:spPr/>
        <p:txBody>
          <a:bodyPr/>
          <a:lstStyle/>
          <a:p>
            <a:r>
              <a:rPr lang="en-US" altLang="zh-CN"/>
              <a:t>Yuncong Zhai</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067350F9-6D54-4045-81E2-9A0FFCA1025B}" type="datetime1">
              <a:rPr lang="zh-CN" altLang="en-US" smtClean="0"/>
              <a:t>2024/8/15</a:t>
            </a:fld>
            <a:endParaRPr lang="zh-CN" altLang="en-US"/>
          </a:p>
        </p:txBody>
      </p:sp>
      <p:sp>
        <p:nvSpPr>
          <p:cNvPr id="4" name="页脚占位符 3"/>
          <p:cNvSpPr>
            <a:spLocks noGrp="1"/>
          </p:cNvSpPr>
          <p:nvPr>
            <p:ph type="ftr" sz="quarter" idx="11"/>
            <p:custDataLst>
              <p:tags r:id="rId2"/>
            </p:custDataLst>
          </p:nvPr>
        </p:nvSpPr>
        <p:spPr/>
        <p:txBody>
          <a:bodyPr/>
          <a:lstStyle/>
          <a:p>
            <a:r>
              <a:rPr lang="en-US" altLang="zh-CN"/>
              <a:t>Yuncong Zhai</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accent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544006"/>
            <a:ext cx="9144000" cy="813556"/>
          </a:xfrm>
        </p:spPr>
        <p:txBody>
          <a:bodyPr anchor="b">
            <a:normAutofit/>
          </a:bodyPr>
          <a:lstStyle>
            <a:lvl1pPr algn="ctr">
              <a:defRPr sz="4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750BF455-EE99-447F-830F-EFA2A5271D94}" type="datetime1">
              <a:rPr lang="zh-CN" altLang="en-US" smtClean="0"/>
              <a:t>2024/8/15</a:t>
            </a:fld>
            <a:endParaRPr lang="zh-CN" altLang="en-US"/>
          </a:p>
        </p:txBody>
      </p:sp>
      <p:sp>
        <p:nvSpPr>
          <p:cNvPr id="5" name="页脚占位符 4"/>
          <p:cNvSpPr>
            <a:spLocks noGrp="1"/>
          </p:cNvSpPr>
          <p:nvPr>
            <p:ph type="ftr" sz="quarter" idx="11"/>
          </p:nvPr>
        </p:nvSpPr>
        <p:spPr/>
        <p:txBody>
          <a:bodyPr/>
          <a:lstStyle/>
          <a:p>
            <a:r>
              <a:rPr lang="en-US" altLang="zh-CN"/>
              <a:t>Yuncong Zhai</a:t>
            </a:r>
            <a:endParaRPr lang="zh-CN" altLang="en-US"/>
          </a:p>
        </p:txBody>
      </p:sp>
      <p:sp>
        <p:nvSpPr>
          <p:cNvPr id="6" name="灯片编号占位符 5"/>
          <p:cNvSpPr>
            <a:spLocks noGrp="1"/>
          </p:cNvSpPr>
          <p:nvPr>
            <p:ph type="sldNum" sz="quarter" idx="12"/>
          </p:nvPr>
        </p:nvSpPr>
        <p:spPr/>
        <p:txBody>
          <a:bodyPr/>
          <a:lstStyle/>
          <a:p>
            <a:fld id="{38893EA9-123D-489F-8313-43A8A4AC4565}" type="slidenum">
              <a:rPr lang="zh-CN" altLang="en-US" smtClean="0"/>
              <a:t>‹#›</a:t>
            </a:fld>
            <a:endParaRPr lang="zh-CN" altLang="en-US"/>
          </a:p>
        </p:txBody>
      </p:sp>
      <p:sp>
        <p:nvSpPr>
          <p:cNvPr id="7" name="Freeform 5"/>
          <p:cNvSpPr>
            <a:spLocks noEditPoints="1"/>
          </p:cNvSpPr>
          <p:nvPr userDrawn="1"/>
        </p:nvSpPr>
        <p:spPr bwMode="auto">
          <a:xfrm>
            <a:off x="5251126" y="1034822"/>
            <a:ext cx="1689749" cy="1509184"/>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374907964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50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研究概述_需换右下角LOGO">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359AFC19-5A9A-4D2C-846C-8C1C5113F7C7}" type="datetime1">
              <a:rPr lang="zh-CN" altLang="en-US" smtClean="0"/>
              <a:t>2024/8/15</a:t>
            </a:fld>
            <a:endParaRPr lang="zh-CN" altLang="en-US"/>
          </a:p>
        </p:txBody>
      </p:sp>
      <p:sp>
        <p:nvSpPr>
          <p:cNvPr id="4" name="页脚占位符 3"/>
          <p:cNvSpPr>
            <a:spLocks noGrp="1"/>
          </p:cNvSpPr>
          <p:nvPr>
            <p:ph type="ftr" sz="quarter" idx="11"/>
          </p:nvPr>
        </p:nvSpPr>
        <p:spPr/>
        <p:txBody>
          <a:bodyPr/>
          <a:lstStyle/>
          <a:p>
            <a:r>
              <a:rPr lang="en-US" altLang="zh-CN"/>
              <a:t>Yuncong Zhai</a:t>
            </a:r>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rPr>
              <a:t>MORESHI POWERPOINT</a:t>
            </a:r>
            <a:endParaRPr lang="zh-CN" altLang="en-US"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cstate="print"/>
          <a:stretch>
            <a:fillRect/>
          </a:stretch>
        </p:blipFill>
        <p:spPr>
          <a:xfrm>
            <a:off x="10997756" y="5566054"/>
            <a:ext cx="813253" cy="815696"/>
          </a:xfrm>
          <a:prstGeom prst="rect">
            <a:avLst/>
          </a:prstGeom>
        </p:spPr>
      </p:pic>
      <p:sp>
        <p:nvSpPr>
          <p:cNvPr id="10" name="等腰三角形 9"/>
          <p:cNvSpPr/>
          <p:nvPr userDrawn="1"/>
        </p:nvSpPr>
        <p:spPr>
          <a:xfrm rot="16200000">
            <a:off x="10400553" y="1196661"/>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userDrawn="1"/>
        </p:nvSpPr>
        <p:spPr>
          <a:xfrm>
            <a:off x="10711051" y="1070015"/>
            <a:ext cx="1386662"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研究概述</a:t>
            </a: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研究方法</a:t>
            </a: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研究过程</a:t>
            </a: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研究成果</a:t>
            </a: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结论建议</a:t>
            </a:r>
          </a:p>
        </p:txBody>
      </p:sp>
    </p:spTree>
    <p:extLst>
      <p:ext uri="{BB962C8B-B14F-4D97-AF65-F5344CB8AC3E}">
        <p14:creationId xmlns:p14="http://schemas.microsoft.com/office/powerpoint/2010/main" val="371208567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1+#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1+#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1+#ppt_w/2"/>
                                          </p:val>
                                        </p:tav>
                                        <p:tav tm="100000">
                                          <p:val>
                                            <p:strVal val="#ppt_x"/>
                                          </p:val>
                                        </p:tav>
                                      </p:tavLst>
                                    </p:anim>
                                    <p:anim calcmode="lin" valueType="num">
                                      <p:cBhvr additive="base">
                                        <p:cTn id="28" dur="250" fill="hold"/>
                                        <p:tgtEl>
                                          <p:spTgt spid="15"/>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22" presetClass="entr" presetSubtype="2"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25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10" grpId="0" animBg="1"/>
      <p:bldP spid="11" grpId="0"/>
      <p:bldP spid="12" grpId="0"/>
      <p:bldP spid="13" grpId="0"/>
      <p:bldP spid="14" grpId="0"/>
      <p:bldP spid="1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研究方法_需换右下角LOGO">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0A773E90-665D-4F73-AB0E-FD406B425B77}" type="datetime1">
              <a:rPr lang="zh-CN" altLang="en-US" smtClean="0"/>
              <a:t>2024/8/15</a:t>
            </a:fld>
            <a:endParaRPr lang="zh-CN" altLang="en-US"/>
          </a:p>
        </p:txBody>
      </p:sp>
      <p:sp>
        <p:nvSpPr>
          <p:cNvPr id="4" name="页脚占位符 3"/>
          <p:cNvSpPr>
            <a:spLocks noGrp="1"/>
          </p:cNvSpPr>
          <p:nvPr>
            <p:ph type="ftr" sz="quarter" idx="11"/>
          </p:nvPr>
        </p:nvSpPr>
        <p:spPr/>
        <p:txBody>
          <a:bodyPr/>
          <a:lstStyle/>
          <a:p>
            <a:r>
              <a:rPr lang="en-US" altLang="zh-CN"/>
              <a:t>Yuncong Zhai</a:t>
            </a:r>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rPr>
              <a:t>MORESHI POWERPOINT</a:t>
            </a:r>
            <a:endParaRPr lang="zh-CN" altLang="en-US"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cstate="print"/>
          <a:stretch>
            <a:fillRect/>
          </a:stretch>
        </p:blipFill>
        <p:spPr>
          <a:xfrm>
            <a:off x="10997756" y="5566054"/>
            <a:ext cx="813253" cy="815696"/>
          </a:xfrm>
          <a:prstGeom prst="rect">
            <a:avLst/>
          </a:prstGeom>
        </p:spPr>
      </p:pic>
      <p:sp>
        <p:nvSpPr>
          <p:cNvPr id="10" name="等腰三角形 9"/>
          <p:cNvSpPr/>
          <p:nvPr userDrawn="1"/>
        </p:nvSpPr>
        <p:spPr>
          <a:xfrm rot="16200000">
            <a:off x="10400553" y="1989540"/>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userDrawn="1"/>
        </p:nvSpPr>
        <p:spPr>
          <a:xfrm>
            <a:off x="10711051" y="1070015"/>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研究概述</a:t>
            </a: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研究方法</a:t>
            </a: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研究过程</a:t>
            </a: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研究成果</a:t>
            </a: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结论建议</a:t>
            </a:r>
          </a:p>
        </p:txBody>
      </p:sp>
    </p:spTree>
    <p:extLst>
      <p:ext uri="{BB962C8B-B14F-4D97-AF65-F5344CB8AC3E}">
        <p14:creationId xmlns:p14="http://schemas.microsoft.com/office/powerpoint/2010/main" val="294236627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1+#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1+#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1+#ppt_w/2"/>
                                          </p:val>
                                        </p:tav>
                                        <p:tav tm="100000">
                                          <p:val>
                                            <p:strVal val="#ppt_x"/>
                                          </p:val>
                                        </p:tav>
                                      </p:tavLst>
                                    </p:anim>
                                    <p:anim calcmode="lin" valueType="num">
                                      <p:cBhvr additive="base">
                                        <p:cTn id="28" dur="250" fill="hold"/>
                                        <p:tgtEl>
                                          <p:spTgt spid="15"/>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22" presetClass="entr" presetSubtype="2"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25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10" grpId="0" animBg="1"/>
      <p:bldP spid="11" grpId="0"/>
      <p:bldP spid="12" grpId="0"/>
      <p:bldP spid="13" grpId="0"/>
      <p:bldP spid="14" grpId="0"/>
      <p:bldP spid="1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研究过程_需换右下角LOGO">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4719B9C0-E61B-4F61-910B-8098C795CA99}" type="datetime1">
              <a:rPr lang="zh-CN" altLang="en-US" smtClean="0"/>
              <a:t>2024/8/15</a:t>
            </a:fld>
            <a:endParaRPr lang="zh-CN" altLang="en-US"/>
          </a:p>
        </p:txBody>
      </p:sp>
      <p:sp>
        <p:nvSpPr>
          <p:cNvPr id="4" name="页脚占位符 3"/>
          <p:cNvSpPr>
            <a:spLocks noGrp="1"/>
          </p:cNvSpPr>
          <p:nvPr>
            <p:ph type="ftr" sz="quarter" idx="11"/>
          </p:nvPr>
        </p:nvSpPr>
        <p:spPr/>
        <p:txBody>
          <a:bodyPr/>
          <a:lstStyle/>
          <a:p>
            <a:r>
              <a:rPr lang="en-US" altLang="zh-CN"/>
              <a:t>Yuncong Zhai</a:t>
            </a:r>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rPr>
              <a:t>MORESHI POWERPOINT</a:t>
            </a:r>
            <a:endParaRPr lang="zh-CN" altLang="en-US"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cstate="print"/>
          <a:stretch>
            <a:fillRect/>
          </a:stretch>
        </p:blipFill>
        <p:spPr>
          <a:xfrm>
            <a:off x="10997756" y="5566054"/>
            <a:ext cx="813253" cy="815696"/>
          </a:xfrm>
          <a:prstGeom prst="rect">
            <a:avLst/>
          </a:prstGeom>
        </p:spPr>
      </p:pic>
      <p:sp>
        <p:nvSpPr>
          <p:cNvPr id="10" name="等腰三角形 9"/>
          <p:cNvSpPr/>
          <p:nvPr userDrawn="1"/>
        </p:nvSpPr>
        <p:spPr>
          <a:xfrm rot="16200000">
            <a:off x="10400553" y="2770847"/>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userDrawn="1"/>
        </p:nvSpPr>
        <p:spPr>
          <a:xfrm>
            <a:off x="10711051" y="1070015"/>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研究概述</a:t>
            </a: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研究方法</a:t>
            </a: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研究过程</a:t>
            </a: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研究成果</a:t>
            </a: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结论建议</a:t>
            </a:r>
          </a:p>
        </p:txBody>
      </p:sp>
    </p:spTree>
    <p:extLst>
      <p:ext uri="{BB962C8B-B14F-4D97-AF65-F5344CB8AC3E}">
        <p14:creationId xmlns:p14="http://schemas.microsoft.com/office/powerpoint/2010/main" val="405808543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1+#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1+#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1+#ppt_w/2"/>
                                          </p:val>
                                        </p:tav>
                                        <p:tav tm="100000">
                                          <p:val>
                                            <p:strVal val="#ppt_x"/>
                                          </p:val>
                                        </p:tav>
                                      </p:tavLst>
                                    </p:anim>
                                    <p:anim calcmode="lin" valueType="num">
                                      <p:cBhvr additive="base">
                                        <p:cTn id="28" dur="250" fill="hold"/>
                                        <p:tgtEl>
                                          <p:spTgt spid="15"/>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22" presetClass="entr" presetSubtype="2"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25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10" grpId="0" animBg="1"/>
      <p:bldP spid="11" grpId="0"/>
      <p:bldP spid="12" grpId="0"/>
      <p:bldP spid="13" grpId="0"/>
      <p:bldP spid="14" grpId="0"/>
      <p:bldP spid="1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研究成果_需换右下角LOGO">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ACB7ECF0-CDDB-48E0-9BAF-A6C6CCA96552}" type="datetime1">
              <a:rPr lang="zh-CN" altLang="en-US" smtClean="0"/>
              <a:t>2024/8/15</a:t>
            </a:fld>
            <a:endParaRPr lang="zh-CN" altLang="en-US"/>
          </a:p>
        </p:txBody>
      </p:sp>
      <p:sp>
        <p:nvSpPr>
          <p:cNvPr id="4" name="页脚占位符 3"/>
          <p:cNvSpPr>
            <a:spLocks noGrp="1"/>
          </p:cNvSpPr>
          <p:nvPr>
            <p:ph type="ftr" sz="quarter" idx="11"/>
          </p:nvPr>
        </p:nvSpPr>
        <p:spPr/>
        <p:txBody>
          <a:bodyPr/>
          <a:lstStyle/>
          <a:p>
            <a:r>
              <a:rPr lang="en-US" altLang="zh-CN"/>
              <a:t>Yuncong Zhai</a:t>
            </a:r>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rPr>
              <a:t>MORESHI POWERPOINT</a:t>
            </a:r>
            <a:endParaRPr lang="zh-CN" altLang="en-US"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cstate="print"/>
          <a:stretch>
            <a:fillRect/>
          </a:stretch>
        </p:blipFill>
        <p:spPr>
          <a:xfrm>
            <a:off x="10997756" y="5566054"/>
            <a:ext cx="813253" cy="815696"/>
          </a:xfrm>
          <a:prstGeom prst="rect">
            <a:avLst/>
          </a:prstGeom>
        </p:spPr>
      </p:pic>
      <p:sp>
        <p:nvSpPr>
          <p:cNvPr id="10" name="等腰三角形 9"/>
          <p:cNvSpPr/>
          <p:nvPr userDrawn="1"/>
        </p:nvSpPr>
        <p:spPr>
          <a:xfrm rot="16200000">
            <a:off x="10400553" y="3561024"/>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userDrawn="1"/>
        </p:nvSpPr>
        <p:spPr>
          <a:xfrm>
            <a:off x="10711051" y="1070015"/>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研究概述</a:t>
            </a: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研究方法</a:t>
            </a: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研究过程</a:t>
            </a: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研究成果</a:t>
            </a: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结论建议</a:t>
            </a:r>
          </a:p>
        </p:txBody>
      </p:sp>
    </p:spTree>
    <p:extLst>
      <p:ext uri="{BB962C8B-B14F-4D97-AF65-F5344CB8AC3E}">
        <p14:creationId xmlns:p14="http://schemas.microsoft.com/office/powerpoint/2010/main" val="388735967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1+#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1+#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1+#ppt_w/2"/>
                                          </p:val>
                                        </p:tav>
                                        <p:tav tm="100000">
                                          <p:val>
                                            <p:strVal val="#ppt_x"/>
                                          </p:val>
                                        </p:tav>
                                      </p:tavLst>
                                    </p:anim>
                                    <p:anim calcmode="lin" valueType="num">
                                      <p:cBhvr additive="base">
                                        <p:cTn id="28" dur="250" fill="hold"/>
                                        <p:tgtEl>
                                          <p:spTgt spid="15"/>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22" presetClass="entr" presetSubtype="2"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50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10" grpId="0" animBg="1"/>
      <p:bldP spid="11" grpId="0"/>
      <p:bldP spid="12" grpId="0"/>
      <p:bldP spid="13" grpId="0"/>
      <p:bldP spid="14" grpId="0"/>
      <p:bldP spid="1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结论建议_需换右下角LOGO">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4DFD9D71-9CB3-415F-974B-F3C4E01D7990}" type="datetime1">
              <a:rPr lang="zh-CN" altLang="en-US" smtClean="0"/>
              <a:t>2024/8/15</a:t>
            </a:fld>
            <a:endParaRPr lang="zh-CN" altLang="en-US"/>
          </a:p>
        </p:txBody>
      </p:sp>
      <p:sp>
        <p:nvSpPr>
          <p:cNvPr id="4" name="页脚占位符 3"/>
          <p:cNvSpPr>
            <a:spLocks noGrp="1"/>
          </p:cNvSpPr>
          <p:nvPr>
            <p:ph type="ftr" sz="quarter" idx="11"/>
          </p:nvPr>
        </p:nvSpPr>
        <p:spPr/>
        <p:txBody>
          <a:bodyPr/>
          <a:lstStyle/>
          <a:p>
            <a:r>
              <a:rPr lang="en-US" altLang="zh-CN"/>
              <a:t>Yuncong Zhai</a:t>
            </a:r>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rPr>
              <a:t>MORESHI POWERPOINT</a:t>
            </a:r>
            <a:endParaRPr lang="zh-CN" altLang="en-US"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cstate="print"/>
          <a:stretch>
            <a:fillRect/>
          </a:stretch>
        </p:blipFill>
        <p:spPr>
          <a:xfrm>
            <a:off x="10997756" y="5566054"/>
            <a:ext cx="813253" cy="815696"/>
          </a:xfrm>
          <a:prstGeom prst="rect">
            <a:avLst/>
          </a:prstGeom>
        </p:spPr>
      </p:pic>
      <p:sp>
        <p:nvSpPr>
          <p:cNvPr id="10" name="等腰三角形 9"/>
          <p:cNvSpPr/>
          <p:nvPr userDrawn="1"/>
        </p:nvSpPr>
        <p:spPr>
          <a:xfrm rot="16200000">
            <a:off x="10400553" y="4353678"/>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userDrawn="1"/>
        </p:nvSpPr>
        <p:spPr>
          <a:xfrm>
            <a:off x="10711051" y="1070015"/>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研究概述</a:t>
            </a: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研究方法</a:t>
            </a: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研究过程</a:t>
            </a: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anose="020B0503020204020204" pitchFamily="34" charset="-122"/>
                <a:ea typeface="微软雅黑" panose="020B0503020204020204" pitchFamily="34" charset="-122"/>
              </a:rPr>
              <a:t>研究成果</a:t>
            </a: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结论建议</a:t>
            </a:r>
          </a:p>
        </p:txBody>
      </p:sp>
    </p:spTree>
    <p:extLst>
      <p:ext uri="{BB962C8B-B14F-4D97-AF65-F5344CB8AC3E}">
        <p14:creationId xmlns:p14="http://schemas.microsoft.com/office/powerpoint/2010/main" val="419743812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1+#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1+#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1+#ppt_w/2"/>
                                          </p:val>
                                        </p:tav>
                                        <p:tav tm="100000">
                                          <p:val>
                                            <p:strVal val="#ppt_x"/>
                                          </p:val>
                                        </p:tav>
                                      </p:tavLst>
                                    </p:anim>
                                    <p:anim calcmode="lin" valueType="num">
                                      <p:cBhvr additive="base">
                                        <p:cTn id="28" dur="250" fill="hold"/>
                                        <p:tgtEl>
                                          <p:spTgt spid="15"/>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22" presetClass="entr" presetSubtype="2"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25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10" grpId="0" animBg="1"/>
      <p:bldP spid="11" grpId="0"/>
      <p:bldP spid="12" grpId="0"/>
      <p:bldP spid="13" grpId="0"/>
      <p:bldP spid="14" grpId="0"/>
      <p:bldP spid="1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内容版式_右下角通用LOGO">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6EDA64C6-037C-4BC7-B01E-039B0F569EE6}" type="datetime1">
              <a:rPr lang="zh-CN" altLang="en-US" smtClean="0"/>
              <a:t>2024/8/15</a:t>
            </a:fld>
            <a:endParaRPr lang="zh-CN" altLang="en-US"/>
          </a:p>
        </p:txBody>
      </p:sp>
      <p:sp>
        <p:nvSpPr>
          <p:cNvPr id="4" name="页脚占位符 3"/>
          <p:cNvSpPr>
            <a:spLocks noGrp="1"/>
          </p:cNvSpPr>
          <p:nvPr>
            <p:ph type="ftr" sz="quarter" idx="11"/>
          </p:nvPr>
        </p:nvSpPr>
        <p:spPr/>
        <p:txBody>
          <a:bodyPr/>
          <a:lstStyle/>
          <a:p>
            <a:r>
              <a:rPr lang="en-US" altLang="zh-CN"/>
              <a:t>Yuncong Zhai</a:t>
            </a:r>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rPr>
              <a:t>MORESHI POWERPOINT</a:t>
            </a:r>
            <a:endParaRPr lang="zh-CN" altLang="en-US"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11046201" y="5566054"/>
            <a:ext cx="716362" cy="845938"/>
            <a:chOff x="8367154" y="5203814"/>
            <a:chExt cx="1890395" cy="2232329"/>
          </a:xfrm>
        </p:grpSpPr>
        <p:sp>
          <p:nvSpPr>
            <p:cNvPr id="11" name="Freeform 145"/>
            <p:cNvSpPr/>
            <p:nvPr/>
          </p:nvSpPr>
          <p:spPr bwMode="auto">
            <a:xfrm>
              <a:off x="8367154" y="5203814"/>
              <a:ext cx="1890395" cy="2232329"/>
            </a:xfrm>
            <a:custGeom>
              <a:avLst/>
              <a:gdLst>
                <a:gd name="T0" fmla="*/ 758 w 777"/>
                <a:gd name="T1" fmla="*/ 204 h 918"/>
                <a:gd name="T2" fmla="*/ 389 w 777"/>
                <a:gd name="T3" fmla="*/ 0 h 918"/>
                <a:gd name="T4" fmla="*/ 19 w 777"/>
                <a:gd name="T5" fmla="*/ 204 h 918"/>
                <a:gd name="T6" fmla="*/ 271 w 777"/>
                <a:gd name="T7" fmla="*/ 833 h 918"/>
                <a:gd name="T8" fmla="*/ 389 w 777"/>
                <a:gd name="T9" fmla="*/ 918 h 918"/>
                <a:gd name="T10" fmla="*/ 506 w 777"/>
                <a:gd name="T11" fmla="*/ 832 h 918"/>
                <a:gd name="T12" fmla="*/ 758 w 777"/>
                <a:gd name="T13" fmla="*/ 204 h 918"/>
              </a:gdLst>
              <a:ahLst/>
              <a:cxnLst>
                <a:cxn ang="0">
                  <a:pos x="T0" y="T1"/>
                </a:cxn>
                <a:cxn ang="0">
                  <a:pos x="T2" y="T3"/>
                </a:cxn>
                <a:cxn ang="0">
                  <a:pos x="T4" y="T5"/>
                </a:cxn>
                <a:cxn ang="0">
                  <a:pos x="T6" y="T7"/>
                </a:cxn>
                <a:cxn ang="0">
                  <a:pos x="T8" y="T9"/>
                </a:cxn>
                <a:cxn ang="0">
                  <a:pos x="T10" y="T11"/>
                </a:cxn>
                <a:cxn ang="0">
                  <a:pos x="T12" y="T13"/>
                </a:cxn>
              </a:cxnLst>
              <a:rect l="0" t="0" r="r" b="b"/>
              <a:pathLst>
                <a:path w="777" h="918">
                  <a:moveTo>
                    <a:pt x="758" y="204"/>
                  </a:moveTo>
                  <a:cubicBezTo>
                    <a:pt x="389" y="0"/>
                    <a:pt x="389" y="0"/>
                    <a:pt x="389" y="0"/>
                  </a:cubicBezTo>
                  <a:cubicBezTo>
                    <a:pt x="19" y="204"/>
                    <a:pt x="19" y="204"/>
                    <a:pt x="19" y="204"/>
                  </a:cubicBezTo>
                  <a:cubicBezTo>
                    <a:pt x="19" y="204"/>
                    <a:pt x="0" y="622"/>
                    <a:pt x="271" y="833"/>
                  </a:cubicBezTo>
                  <a:cubicBezTo>
                    <a:pt x="306" y="864"/>
                    <a:pt x="344" y="893"/>
                    <a:pt x="389" y="918"/>
                  </a:cubicBezTo>
                  <a:cubicBezTo>
                    <a:pt x="433" y="893"/>
                    <a:pt x="472" y="864"/>
                    <a:pt x="506" y="832"/>
                  </a:cubicBezTo>
                  <a:cubicBezTo>
                    <a:pt x="777" y="622"/>
                    <a:pt x="758" y="204"/>
                    <a:pt x="758" y="204"/>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Freeform 146"/>
            <p:cNvSpPr>
              <a:spLocks noEditPoints="1"/>
            </p:cNvSpPr>
            <p:nvPr/>
          </p:nvSpPr>
          <p:spPr bwMode="auto">
            <a:xfrm>
              <a:off x="8530421" y="5338329"/>
              <a:ext cx="1564890" cy="1962273"/>
            </a:xfrm>
            <a:custGeom>
              <a:avLst/>
              <a:gdLst>
                <a:gd name="T0" fmla="*/ 322 w 643"/>
                <a:gd name="T1" fmla="*/ 807 h 807"/>
                <a:gd name="T2" fmla="*/ 317 w 643"/>
                <a:gd name="T3" fmla="*/ 804 h 807"/>
                <a:gd name="T4" fmla="*/ 237 w 643"/>
                <a:gd name="T5" fmla="*/ 742 h 807"/>
                <a:gd name="T6" fmla="*/ 234 w 643"/>
                <a:gd name="T7" fmla="*/ 739 h 807"/>
                <a:gd name="T8" fmla="*/ 0 w 643"/>
                <a:gd name="T9" fmla="*/ 183 h 807"/>
                <a:gd name="T10" fmla="*/ 0 w 643"/>
                <a:gd name="T11" fmla="*/ 178 h 807"/>
                <a:gd name="T12" fmla="*/ 322 w 643"/>
                <a:gd name="T13" fmla="*/ 0 h 807"/>
                <a:gd name="T14" fmla="*/ 643 w 643"/>
                <a:gd name="T15" fmla="*/ 178 h 807"/>
                <a:gd name="T16" fmla="*/ 643 w 643"/>
                <a:gd name="T17" fmla="*/ 183 h 807"/>
                <a:gd name="T18" fmla="*/ 409 w 643"/>
                <a:gd name="T19" fmla="*/ 739 h 807"/>
                <a:gd name="T20" fmla="*/ 406 w 643"/>
                <a:gd name="T21" fmla="*/ 742 h 807"/>
                <a:gd name="T22" fmla="*/ 326 w 643"/>
                <a:gd name="T23" fmla="*/ 804 h 807"/>
                <a:gd name="T24" fmla="*/ 322 w 643"/>
                <a:gd name="T25" fmla="*/ 807 h 807"/>
                <a:gd name="T26" fmla="*/ 18 w 643"/>
                <a:gd name="T27" fmla="*/ 187 h 807"/>
                <a:gd name="T28" fmla="*/ 244 w 643"/>
                <a:gd name="T29" fmla="*/ 726 h 807"/>
                <a:gd name="T30" fmla="*/ 248 w 643"/>
                <a:gd name="T31" fmla="*/ 729 h 807"/>
                <a:gd name="T32" fmla="*/ 322 w 643"/>
                <a:gd name="T33" fmla="*/ 787 h 807"/>
                <a:gd name="T34" fmla="*/ 395 w 643"/>
                <a:gd name="T35" fmla="*/ 729 h 807"/>
                <a:gd name="T36" fmla="*/ 399 w 643"/>
                <a:gd name="T37" fmla="*/ 726 h 807"/>
                <a:gd name="T38" fmla="*/ 625 w 643"/>
                <a:gd name="T39" fmla="*/ 187 h 807"/>
                <a:gd name="T40" fmla="*/ 322 w 643"/>
                <a:gd name="T41" fmla="*/ 19 h 807"/>
                <a:gd name="T42" fmla="*/ 18 w 643"/>
                <a:gd name="T43" fmla="*/ 18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3" h="807">
                  <a:moveTo>
                    <a:pt x="322" y="807"/>
                  </a:moveTo>
                  <a:cubicBezTo>
                    <a:pt x="317" y="804"/>
                    <a:pt x="317" y="804"/>
                    <a:pt x="317" y="804"/>
                  </a:cubicBezTo>
                  <a:cubicBezTo>
                    <a:pt x="289" y="785"/>
                    <a:pt x="262" y="765"/>
                    <a:pt x="237" y="742"/>
                  </a:cubicBezTo>
                  <a:cubicBezTo>
                    <a:pt x="236" y="741"/>
                    <a:pt x="235" y="740"/>
                    <a:pt x="234" y="739"/>
                  </a:cubicBezTo>
                  <a:cubicBezTo>
                    <a:pt x="26" y="578"/>
                    <a:pt x="3" y="273"/>
                    <a:pt x="0" y="183"/>
                  </a:cubicBezTo>
                  <a:cubicBezTo>
                    <a:pt x="0" y="178"/>
                    <a:pt x="0" y="178"/>
                    <a:pt x="0" y="178"/>
                  </a:cubicBezTo>
                  <a:cubicBezTo>
                    <a:pt x="322" y="0"/>
                    <a:pt x="322" y="0"/>
                    <a:pt x="322" y="0"/>
                  </a:cubicBezTo>
                  <a:cubicBezTo>
                    <a:pt x="643" y="178"/>
                    <a:pt x="643" y="178"/>
                    <a:pt x="643" y="178"/>
                  </a:cubicBezTo>
                  <a:cubicBezTo>
                    <a:pt x="643" y="183"/>
                    <a:pt x="643" y="183"/>
                    <a:pt x="643" y="183"/>
                  </a:cubicBezTo>
                  <a:cubicBezTo>
                    <a:pt x="640" y="273"/>
                    <a:pt x="617" y="578"/>
                    <a:pt x="409" y="739"/>
                  </a:cubicBezTo>
                  <a:cubicBezTo>
                    <a:pt x="408" y="740"/>
                    <a:pt x="407" y="741"/>
                    <a:pt x="406" y="742"/>
                  </a:cubicBezTo>
                  <a:cubicBezTo>
                    <a:pt x="382" y="764"/>
                    <a:pt x="355" y="785"/>
                    <a:pt x="326" y="804"/>
                  </a:cubicBezTo>
                  <a:lnTo>
                    <a:pt x="322" y="807"/>
                  </a:lnTo>
                  <a:close/>
                  <a:moveTo>
                    <a:pt x="18" y="187"/>
                  </a:moveTo>
                  <a:cubicBezTo>
                    <a:pt x="21" y="281"/>
                    <a:pt x="46" y="572"/>
                    <a:pt x="244" y="726"/>
                  </a:cubicBezTo>
                  <a:cubicBezTo>
                    <a:pt x="246" y="727"/>
                    <a:pt x="247" y="728"/>
                    <a:pt x="248" y="729"/>
                  </a:cubicBezTo>
                  <a:cubicBezTo>
                    <a:pt x="271" y="750"/>
                    <a:pt x="296" y="769"/>
                    <a:pt x="322" y="787"/>
                  </a:cubicBezTo>
                  <a:cubicBezTo>
                    <a:pt x="347" y="769"/>
                    <a:pt x="372" y="750"/>
                    <a:pt x="395" y="729"/>
                  </a:cubicBezTo>
                  <a:cubicBezTo>
                    <a:pt x="396" y="728"/>
                    <a:pt x="397" y="727"/>
                    <a:pt x="399" y="726"/>
                  </a:cubicBezTo>
                  <a:cubicBezTo>
                    <a:pt x="597" y="572"/>
                    <a:pt x="623" y="281"/>
                    <a:pt x="625" y="187"/>
                  </a:cubicBezTo>
                  <a:cubicBezTo>
                    <a:pt x="322" y="19"/>
                    <a:pt x="322" y="19"/>
                    <a:pt x="322" y="19"/>
                  </a:cubicBezTo>
                  <a:lnTo>
                    <a:pt x="18" y="187"/>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147"/>
            <p:cNvSpPr>
              <a:spLocks noEditPoints="1"/>
            </p:cNvSpPr>
            <p:nvPr/>
          </p:nvSpPr>
          <p:spPr bwMode="auto">
            <a:xfrm>
              <a:off x="8462650" y="5260290"/>
              <a:ext cx="1700431" cy="2120404"/>
            </a:xfrm>
            <a:custGeom>
              <a:avLst/>
              <a:gdLst>
                <a:gd name="T0" fmla="*/ 350 w 699"/>
                <a:gd name="T1" fmla="*/ 872 h 872"/>
                <a:gd name="T2" fmla="*/ 348 w 699"/>
                <a:gd name="T3" fmla="*/ 871 h 872"/>
                <a:gd name="T4" fmla="*/ 246 w 699"/>
                <a:gd name="T5" fmla="*/ 795 h 872"/>
                <a:gd name="T6" fmla="*/ 245 w 699"/>
                <a:gd name="T7" fmla="*/ 794 h 872"/>
                <a:gd name="T8" fmla="*/ 0 w 699"/>
                <a:gd name="T9" fmla="*/ 195 h 872"/>
                <a:gd name="T10" fmla="*/ 0 w 699"/>
                <a:gd name="T11" fmla="*/ 193 h 872"/>
                <a:gd name="T12" fmla="*/ 350 w 699"/>
                <a:gd name="T13" fmla="*/ 0 h 872"/>
                <a:gd name="T14" fmla="*/ 699 w 699"/>
                <a:gd name="T15" fmla="*/ 193 h 872"/>
                <a:gd name="T16" fmla="*/ 699 w 699"/>
                <a:gd name="T17" fmla="*/ 195 h 872"/>
                <a:gd name="T18" fmla="*/ 455 w 699"/>
                <a:gd name="T19" fmla="*/ 794 h 872"/>
                <a:gd name="T20" fmla="*/ 453 w 699"/>
                <a:gd name="T21" fmla="*/ 795 h 872"/>
                <a:gd name="T22" fmla="*/ 351 w 699"/>
                <a:gd name="T23" fmla="*/ 871 h 872"/>
                <a:gd name="T24" fmla="*/ 350 w 699"/>
                <a:gd name="T25" fmla="*/ 872 h 872"/>
                <a:gd name="T26" fmla="*/ 6 w 699"/>
                <a:gd name="T27" fmla="*/ 196 h 872"/>
                <a:gd name="T28" fmla="*/ 248 w 699"/>
                <a:gd name="T29" fmla="*/ 789 h 872"/>
                <a:gd name="T30" fmla="*/ 250 w 699"/>
                <a:gd name="T31" fmla="*/ 791 h 872"/>
                <a:gd name="T32" fmla="*/ 350 w 699"/>
                <a:gd name="T33" fmla="*/ 866 h 872"/>
                <a:gd name="T34" fmla="*/ 450 w 699"/>
                <a:gd name="T35" fmla="*/ 791 h 872"/>
                <a:gd name="T36" fmla="*/ 451 w 699"/>
                <a:gd name="T37" fmla="*/ 789 h 872"/>
                <a:gd name="T38" fmla="*/ 694 w 699"/>
                <a:gd name="T39" fmla="*/ 196 h 872"/>
                <a:gd name="T40" fmla="*/ 350 w 699"/>
                <a:gd name="T41" fmla="*/ 6 h 872"/>
                <a:gd name="T42" fmla="*/ 6 w 699"/>
                <a:gd name="T43" fmla="*/ 19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9" h="872">
                  <a:moveTo>
                    <a:pt x="350" y="872"/>
                  </a:moveTo>
                  <a:cubicBezTo>
                    <a:pt x="348" y="871"/>
                    <a:pt x="348" y="871"/>
                    <a:pt x="348" y="871"/>
                  </a:cubicBezTo>
                  <a:cubicBezTo>
                    <a:pt x="312" y="849"/>
                    <a:pt x="277" y="823"/>
                    <a:pt x="246" y="795"/>
                  </a:cubicBezTo>
                  <a:cubicBezTo>
                    <a:pt x="245" y="795"/>
                    <a:pt x="245" y="794"/>
                    <a:pt x="245" y="794"/>
                  </a:cubicBezTo>
                  <a:cubicBezTo>
                    <a:pt x="11" y="612"/>
                    <a:pt x="0" y="263"/>
                    <a:pt x="0" y="195"/>
                  </a:cubicBezTo>
                  <a:cubicBezTo>
                    <a:pt x="0" y="193"/>
                    <a:pt x="0" y="193"/>
                    <a:pt x="0" y="193"/>
                  </a:cubicBezTo>
                  <a:cubicBezTo>
                    <a:pt x="350" y="0"/>
                    <a:pt x="350" y="0"/>
                    <a:pt x="350" y="0"/>
                  </a:cubicBezTo>
                  <a:cubicBezTo>
                    <a:pt x="699" y="193"/>
                    <a:pt x="699" y="193"/>
                    <a:pt x="699" y="193"/>
                  </a:cubicBezTo>
                  <a:cubicBezTo>
                    <a:pt x="699" y="195"/>
                    <a:pt x="699" y="195"/>
                    <a:pt x="699" y="195"/>
                  </a:cubicBezTo>
                  <a:cubicBezTo>
                    <a:pt x="699" y="263"/>
                    <a:pt x="689" y="612"/>
                    <a:pt x="455" y="794"/>
                  </a:cubicBezTo>
                  <a:cubicBezTo>
                    <a:pt x="454" y="794"/>
                    <a:pt x="454" y="794"/>
                    <a:pt x="453" y="795"/>
                  </a:cubicBezTo>
                  <a:cubicBezTo>
                    <a:pt x="422" y="823"/>
                    <a:pt x="388" y="849"/>
                    <a:pt x="351" y="871"/>
                  </a:cubicBezTo>
                  <a:lnTo>
                    <a:pt x="350" y="872"/>
                  </a:lnTo>
                  <a:close/>
                  <a:moveTo>
                    <a:pt x="6" y="196"/>
                  </a:moveTo>
                  <a:cubicBezTo>
                    <a:pt x="6" y="268"/>
                    <a:pt x="18" y="611"/>
                    <a:pt x="248" y="789"/>
                  </a:cubicBezTo>
                  <a:cubicBezTo>
                    <a:pt x="249" y="790"/>
                    <a:pt x="249" y="790"/>
                    <a:pt x="250" y="791"/>
                  </a:cubicBezTo>
                  <a:cubicBezTo>
                    <a:pt x="280" y="819"/>
                    <a:pt x="314" y="844"/>
                    <a:pt x="350" y="866"/>
                  </a:cubicBezTo>
                  <a:cubicBezTo>
                    <a:pt x="385" y="844"/>
                    <a:pt x="419" y="819"/>
                    <a:pt x="450" y="791"/>
                  </a:cubicBezTo>
                  <a:cubicBezTo>
                    <a:pt x="450" y="790"/>
                    <a:pt x="451" y="790"/>
                    <a:pt x="451" y="789"/>
                  </a:cubicBezTo>
                  <a:cubicBezTo>
                    <a:pt x="681" y="611"/>
                    <a:pt x="694" y="268"/>
                    <a:pt x="694" y="196"/>
                  </a:cubicBezTo>
                  <a:cubicBezTo>
                    <a:pt x="350" y="6"/>
                    <a:pt x="350" y="6"/>
                    <a:pt x="350" y="6"/>
                  </a:cubicBezTo>
                  <a:lnTo>
                    <a:pt x="6" y="196"/>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261"/>
            <p:cNvSpPr>
              <a:spLocks noEditPoints="1"/>
            </p:cNvSpPr>
            <p:nvPr/>
          </p:nvSpPr>
          <p:spPr bwMode="auto">
            <a:xfrm>
              <a:off x="9015085" y="5797322"/>
              <a:ext cx="595562" cy="853296"/>
            </a:xfrm>
            <a:custGeom>
              <a:avLst/>
              <a:gdLst>
                <a:gd name="T0" fmla="*/ 580 w 580"/>
                <a:gd name="T1" fmla="*/ 831 h 831"/>
                <a:gd name="T2" fmla="*/ 0 w 580"/>
                <a:gd name="T3" fmla="*/ 831 h 831"/>
                <a:gd name="T4" fmla="*/ 0 w 580"/>
                <a:gd name="T5" fmla="*/ 611 h 831"/>
                <a:gd name="T6" fmla="*/ 61 w 580"/>
                <a:gd name="T7" fmla="*/ 611 h 831"/>
                <a:gd name="T8" fmla="*/ 61 w 580"/>
                <a:gd name="T9" fmla="*/ 220 h 831"/>
                <a:gd name="T10" fmla="*/ 0 w 580"/>
                <a:gd name="T11" fmla="*/ 220 h 831"/>
                <a:gd name="T12" fmla="*/ 0 w 580"/>
                <a:gd name="T13" fmla="*/ 0 h 831"/>
                <a:gd name="T14" fmla="*/ 367 w 580"/>
                <a:gd name="T15" fmla="*/ 0 h 831"/>
                <a:gd name="T16" fmla="*/ 367 w 580"/>
                <a:gd name="T17" fmla="*/ 220 h 831"/>
                <a:gd name="T18" fmla="*/ 289 w 580"/>
                <a:gd name="T19" fmla="*/ 220 h 831"/>
                <a:gd name="T20" fmla="*/ 289 w 580"/>
                <a:gd name="T21" fmla="*/ 611 h 831"/>
                <a:gd name="T22" fmla="*/ 360 w 580"/>
                <a:gd name="T23" fmla="*/ 611 h 831"/>
                <a:gd name="T24" fmla="*/ 360 w 580"/>
                <a:gd name="T25" fmla="*/ 516 h 831"/>
                <a:gd name="T26" fmla="*/ 580 w 580"/>
                <a:gd name="T27" fmla="*/ 516 h 831"/>
                <a:gd name="T28" fmla="*/ 580 w 580"/>
                <a:gd name="T29" fmla="*/ 831 h 831"/>
                <a:gd name="T30" fmla="*/ 568 w 580"/>
                <a:gd name="T31" fmla="*/ 817 h 831"/>
                <a:gd name="T32" fmla="*/ 568 w 580"/>
                <a:gd name="T33" fmla="*/ 528 h 831"/>
                <a:gd name="T34" fmla="*/ 372 w 580"/>
                <a:gd name="T35" fmla="*/ 528 h 831"/>
                <a:gd name="T36" fmla="*/ 372 w 580"/>
                <a:gd name="T37" fmla="*/ 623 h 831"/>
                <a:gd name="T38" fmla="*/ 277 w 580"/>
                <a:gd name="T39" fmla="*/ 623 h 831"/>
                <a:gd name="T40" fmla="*/ 277 w 580"/>
                <a:gd name="T41" fmla="*/ 208 h 831"/>
                <a:gd name="T42" fmla="*/ 357 w 580"/>
                <a:gd name="T43" fmla="*/ 208 h 831"/>
                <a:gd name="T44" fmla="*/ 357 w 580"/>
                <a:gd name="T45" fmla="*/ 14 h 831"/>
                <a:gd name="T46" fmla="*/ 12 w 580"/>
                <a:gd name="T47" fmla="*/ 14 h 831"/>
                <a:gd name="T48" fmla="*/ 12 w 580"/>
                <a:gd name="T49" fmla="*/ 208 h 831"/>
                <a:gd name="T50" fmla="*/ 75 w 580"/>
                <a:gd name="T51" fmla="*/ 208 h 831"/>
                <a:gd name="T52" fmla="*/ 75 w 580"/>
                <a:gd name="T53" fmla="*/ 623 h 831"/>
                <a:gd name="T54" fmla="*/ 12 w 580"/>
                <a:gd name="T55" fmla="*/ 623 h 831"/>
                <a:gd name="T56" fmla="*/ 12 w 580"/>
                <a:gd name="T57" fmla="*/ 817 h 831"/>
                <a:gd name="T58" fmla="*/ 568 w 580"/>
                <a:gd name="T59" fmla="*/ 817 h 831"/>
                <a:gd name="T60" fmla="*/ 530 w 580"/>
                <a:gd name="T61" fmla="*/ 779 h 831"/>
                <a:gd name="T62" fmla="*/ 52 w 580"/>
                <a:gd name="T63" fmla="*/ 779 h 831"/>
                <a:gd name="T64" fmla="*/ 52 w 580"/>
                <a:gd name="T65" fmla="*/ 663 h 831"/>
                <a:gd name="T66" fmla="*/ 113 w 580"/>
                <a:gd name="T67" fmla="*/ 663 h 831"/>
                <a:gd name="T68" fmla="*/ 113 w 580"/>
                <a:gd name="T69" fmla="*/ 168 h 831"/>
                <a:gd name="T70" fmla="*/ 52 w 580"/>
                <a:gd name="T71" fmla="*/ 168 h 831"/>
                <a:gd name="T72" fmla="*/ 52 w 580"/>
                <a:gd name="T73" fmla="*/ 52 h 831"/>
                <a:gd name="T74" fmla="*/ 317 w 580"/>
                <a:gd name="T75" fmla="*/ 52 h 831"/>
                <a:gd name="T76" fmla="*/ 317 w 580"/>
                <a:gd name="T77" fmla="*/ 168 h 831"/>
                <a:gd name="T78" fmla="*/ 237 w 580"/>
                <a:gd name="T79" fmla="*/ 168 h 831"/>
                <a:gd name="T80" fmla="*/ 237 w 580"/>
                <a:gd name="T81" fmla="*/ 663 h 831"/>
                <a:gd name="T82" fmla="*/ 410 w 580"/>
                <a:gd name="T83" fmla="*/ 663 h 831"/>
                <a:gd name="T84" fmla="*/ 410 w 580"/>
                <a:gd name="T85" fmla="*/ 566 h 831"/>
                <a:gd name="T86" fmla="*/ 530 w 580"/>
                <a:gd name="T87" fmla="*/ 566 h 831"/>
                <a:gd name="T88" fmla="*/ 530 w 580"/>
                <a:gd name="T89" fmla="*/ 77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0" h="831">
                  <a:moveTo>
                    <a:pt x="580" y="831"/>
                  </a:moveTo>
                  <a:lnTo>
                    <a:pt x="0" y="831"/>
                  </a:lnTo>
                  <a:lnTo>
                    <a:pt x="0" y="611"/>
                  </a:lnTo>
                  <a:lnTo>
                    <a:pt x="61" y="611"/>
                  </a:lnTo>
                  <a:lnTo>
                    <a:pt x="61" y="220"/>
                  </a:lnTo>
                  <a:lnTo>
                    <a:pt x="0" y="220"/>
                  </a:lnTo>
                  <a:lnTo>
                    <a:pt x="0" y="0"/>
                  </a:lnTo>
                  <a:lnTo>
                    <a:pt x="367" y="0"/>
                  </a:lnTo>
                  <a:lnTo>
                    <a:pt x="367" y="220"/>
                  </a:lnTo>
                  <a:lnTo>
                    <a:pt x="289" y="220"/>
                  </a:lnTo>
                  <a:lnTo>
                    <a:pt x="289" y="611"/>
                  </a:lnTo>
                  <a:lnTo>
                    <a:pt x="360" y="611"/>
                  </a:lnTo>
                  <a:lnTo>
                    <a:pt x="360" y="516"/>
                  </a:lnTo>
                  <a:lnTo>
                    <a:pt x="580" y="516"/>
                  </a:lnTo>
                  <a:lnTo>
                    <a:pt x="580" y="831"/>
                  </a:lnTo>
                  <a:close/>
                  <a:moveTo>
                    <a:pt x="568" y="817"/>
                  </a:moveTo>
                  <a:lnTo>
                    <a:pt x="568" y="528"/>
                  </a:lnTo>
                  <a:lnTo>
                    <a:pt x="372" y="528"/>
                  </a:lnTo>
                  <a:lnTo>
                    <a:pt x="372" y="623"/>
                  </a:lnTo>
                  <a:lnTo>
                    <a:pt x="277" y="623"/>
                  </a:lnTo>
                  <a:lnTo>
                    <a:pt x="277" y="208"/>
                  </a:lnTo>
                  <a:lnTo>
                    <a:pt x="357" y="208"/>
                  </a:lnTo>
                  <a:lnTo>
                    <a:pt x="357" y="14"/>
                  </a:lnTo>
                  <a:lnTo>
                    <a:pt x="12" y="14"/>
                  </a:lnTo>
                  <a:lnTo>
                    <a:pt x="12" y="208"/>
                  </a:lnTo>
                  <a:lnTo>
                    <a:pt x="75" y="208"/>
                  </a:lnTo>
                  <a:lnTo>
                    <a:pt x="75" y="623"/>
                  </a:lnTo>
                  <a:lnTo>
                    <a:pt x="12" y="623"/>
                  </a:lnTo>
                  <a:lnTo>
                    <a:pt x="12" y="817"/>
                  </a:lnTo>
                  <a:lnTo>
                    <a:pt x="568" y="817"/>
                  </a:lnTo>
                  <a:close/>
                  <a:moveTo>
                    <a:pt x="530" y="779"/>
                  </a:moveTo>
                  <a:lnTo>
                    <a:pt x="52" y="779"/>
                  </a:lnTo>
                  <a:lnTo>
                    <a:pt x="52" y="663"/>
                  </a:lnTo>
                  <a:lnTo>
                    <a:pt x="113" y="663"/>
                  </a:lnTo>
                  <a:lnTo>
                    <a:pt x="113" y="168"/>
                  </a:lnTo>
                  <a:lnTo>
                    <a:pt x="52" y="168"/>
                  </a:lnTo>
                  <a:lnTo>
                    <a:pt x="52" y="52"/>
                  </a:lnTo>
                  <a:lnTo>
                    <a:pt x="317" y="52"/>
                  </a:lnTo>
                  <a:lnTo>
                    <a:pt x="317" y="168"/>
                  </a:lnTo>
                  <a:lnTo>
                    <a:pt x="237" y="168"/>
                  </a:lnTo>
                  <a:lnTo>
                    <a:pt x="237" y="663"/>
                  </a:lnTo>
                  <a:lnTo>
                    <a:pt x="410" y="663"/>
                  </a:lnTo>
                  <a:lnTo>
                    <a:pt x="410" y="566"/>
                  </a:lnTo>
                  <a:lnTo>
                    <a:pt x="530" y="566"/>
                  </a:lnTo>
                  <a:lnTo>
                    <a:pt x="530" y="779"/>
                  </a:lnTo>
                  <a:close/>
                </a:path>
              </a:pathLst>
            </a:custGeom>
            <a:solidFill>
              <a:schemeClr val="accent2"/>
            </a:solidFill>
            <a:ln>
              <a:solidFill>
                <a:schemeClr val="accent1"/>
              </a:solidFill>
            </a:ln>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4151312313"/>
      </p:ext>
    </p:extLst>
  </p:cSld>
  <p:clrMapOvr>
    <a:masterClrMapping/>
  </p:clrMapOvr>
  <p:transition spd="slow" advClick="0" advTm="3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8EE5A4-95FD-4EEB-88AD-0F65FF5DB9F5}" type="datetime1">
              <a:rPr lang="zh-CN" altLang="en-US" smtClean="0"/>
              <a:t>2024/8/15</a:t>
            </a:fld>
            <a:endParaRPr lang="zh-CN" altLang="en-US"/>
          </a:p>
        </p:txBody>
      </p:sp>
      <p:sp>
        <p:nvSpPr>
          <p:cNvPr id="3" name="页脚占位符 2"/>
          <p:cNvSpPr>
            <a:spLocks noGrp="1"/>
          </p:cNvSpPr>
          <p:nvPr>
            <p:ph type="ftr" sz="quarter" idx="11"/>
          </p:nvPr>
        </p:nvSpPr>
        <p:spPr/>
        <p:txBody>
          <a:bodyPr/>
          <a:lstStyle/>
          <a:p>
            <a:r>
              <a:rPr lang="en-US" altLang="zh-CN"/>
              <a:t>Yuncong Zhai</a:t>
            </a:r>
            <a:endParaRPr lang="zh-CN" altLang="en-US"/>
          </a:p>
        </p:txBody>
      </p:sp>
      <p:sp>
        <p:nvSpPr>
          <p:cNvPr id="4" name="灯片编号占位符 3"/>
          <p:cNvSpPr>
            <a:spLocks noGrp="1"/>
          </p:cNvSpPr>
          <p:nvPr>
            <p:ph type="sldNum" sz="quarter" idx="12"/>
          </p:nvPr>
        </p:nvSpPr>
        <p:spPr/>
        <p:txBody>
          <a:bodyPr/>
          <a:lstStyle/>
          <a:p>
            <a:fld id="{38893EA9-123D-489F-8313-43A8A4AC4565}" type="slidenum">
              <a:rPr lang="zh-CN" altLang="en-US" smtClean="0"/>
              <a:t>‹#›</a:t>
            </a:fld>
            <a:endParaRPr lang="zh-CN" altLang="en-US"/>
          </a:p>
        </p:txBody>
      </p:sp>
    </p:spTree>
    <p:extLst>
      <p:ext uri="{BB962C8B-B14F-4D97-AF65-F5344CB8AC3E}">
        <p14:creationId xmlns:p14="http://schemas.microsoft.com/office/powerpoint/2010/main" val="2627124251"/>
      </p:ext>
    </p:extLst>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1E0A13BF-BC14-4939-8638-6309CCA3A316}" type="datetime1">
              <a:rPr lang="zh-CN" altLang="en-US" smtClean="0"/>
              <a:t>2024/8/15</a:t>
            </a:fld>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Yuncong Zhai</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使用说明">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84B47C10-3AB7-40DE-839B-9F5B1C98ED1B}" type="datetime1">
              <a:rPr lang="zh-CN" altLang="en-US" smtClean="0"/>
              <a:t>2024/8/15</a:t>
            </a:fld>
            <a:endParaRPr lang="zh-CN" altLang="en-US"/>
          </a:p>
        </p:txBody>
      </p:sp>
      <p:sp>
        <p:nvSpPr>
          <p:cNvPr id="4" name="页脚占位符 3"/>
          <p:cNvSpPr>
            <a:spLocks noGrp="1"/>
          </p:cNvSpPr>
          <p:nvPr>
            <p:ph type="ftr" sz="quarter" idx="11"/>
          </p:nvPr>
        </p:nvSpPr>
        <p:spPr/>
        <p:txBody>
          <a:bodyPr/>
          <a:lstStyle/>
          <a:p>
            <a:r>
              <a:rPr lang="en-US" altLang="zh-CN"/>
              <a:t>Yuncong Zhai</a:t>
            </a:r>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rPr>
              <a:t>MORESHI POWERPOINT</a:t>
            </a:r>
            <a:endParaRPr lang="zh-CN" altLang="en-US"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extLst>
      <p:ext uri="{BB962C8B-B14F-4D97-AF65-F5344CB8AC3E}">
        <p14:creationId xmlns:p14="http://schemas.microsoft.com/office/powerpoint/2010/main" val="1981626047"/>
      </p:ext>
    </p:extLst>
  </p:cSld>
  <p:clrMapOvr>
    <a:masterClrMapping/>
  </p:clrMapOvr>
  <p:transition spd="slow" advClick="0" advTm="3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114" y="0"/>
            <a:ext cx="11689772" cy="6858000"/>
          </a:xfrm>
          <a:prstGeom prst="rect">
            <a:avLst/>
          </a:prstGeom>
        </p:spPr>
      </p:pic>
      <p:sp>
        <p:nvSpPr>
          <p:cNvPr id="2" name="日期占位符 1"/>
          <p:cNvSpPr>
            <a:spLocks noGrp="1"/>
          </p:cNvSpPr>
          <p:nvPr>
            <p:ph type="dt" sz="half" idx="10"/>
          </p:nvPr>
        </p:nvSpPr>
        <p:spPr/>
        <p:txBody>
          <a:bodyPr/>
          <a:lstStyle/>
          <a:p>
            <a:fld id="{4344D504-A5BB-41F7-A085-A53E6D09B885}" type="datetime1">
              <a:rPr lang="zh-CN" altLang="en-US" smtClean="0"/>
              <a:t>2024/8/15</a:t>
            </a:fld>
            <a:endParaRPr lang="zh-CN" altLang="en-US"/>
          </a:p>
        </p:txBody>
      </p:sp>
      <p:sp>
        <p:nvSpPr>
          <p:cNvPr id="3" name="页脚占位符 2"/>
          <p:cNvSpPr>
            <a:spLocks noGrp="1"/>
          </p:cNvSpPr>
          <p:nvPr>
            <p:ph type="ftr" sz="quarter" idx="11"/>
          </p:nvPr>
        </p:nvSpPr>
        <p:spPr/>
        <p:txBody>
          <a:bodyPr/>
          <a:lstStyle/>
          <a:p>
            <a:r>
              <a:rPr lang="en-US" altLang="zh-CN"/>
              <a:t>Yuncong Zhai</a:t>
            </a:r>
            <a:endParaRPr lang="zh-CN" altLang="en-US"/>
          </a:p>
        </p:txBody>
      </p:sp>
      <p:sp>
        <p:nvSpPr>
          <p:cNvPr id="4" name="灯片编号占位符 3"/>
          <p:cNvSpPr>
            <a:spLocks noGrp="1"/>
          </p:cNvSpPr>
          <p:nvPr>
            <p:ph type="sldNum" sz="quarter" idx="12"/>
          </p:nvPr>
        </p:nvSpPr>
        <p:spPr/>
        <p:txBody>
          <a:bodyPr/>
          <a:lstStyle/>
          <a:p>
            <a:fld id="{DC1226C7-B586-4071-8AA3-944B25347386}" type="slidenum">
              <a:rPr lang="zh-CN" altLang="en-US" smtClean="0"/>
              <a:t>‹#›</a:t>
            </a:fld>
            <a:endParaRPr lang="zh-CN" altLang="en-US"/>
          </a:p>
        </p:txBody>
      </p:sp>
    </p:spTree>
    <p:extLst>
      <p:ext uri="{BB962C8B-B14F-4D97-AF65-F5344CB8AC3E}">
        <p14:creationId xmlns:p14="http://schemas.microsoft.com/office/powerpoint/2010/main" val="155595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B5E51D49-F7FE-43D1-BE8D-8386FD221CEF}" type="datetime1">
              <a:rPr lang="zh-CN" altLang="en-US" smtClean="0"/>
              <a:t>2024/8/15</a:t>
            </a:fld>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Yuncong Zhai</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33897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61154" name="Rectangle 2"/>
          <p:cNvSpPr>
            <a:spLocks noGrp="1" noChangeArrowheads="1"/>
          </p:cNvSpPr>
          <p:nvPr>
            <p:ph type="ctrTitle"/>
          </p:nvPr>
        </p:nvSpPr>
        <p:spPr>
          <a:xfrm>
            <a:off x="914400" y="2286000"/>
            <a:ext cx="10363200" cy="1143000"/>
          </a:xfrm>
        </p:spPr>
        <p:txBody>
          <a:bodyPr lIns="91440" tIns="45720" rIns="91440" bIns="45720" anchor="ctr"/>
          <a:lstStyle>
            <a:lvl1pPr>
              <a:defRPr/>
            </a:lvl1pPr>
          </a:lstStyle>
          <a:p>
            <a:r>
              <a:rPr lang="zh-CN" altLang="en-US"/>
              <a:t>单击此处编辑母版标题样式</a:t>
            </a:r>
          </a:p>
        </p:txBody>
      </p:sp>
      <p:sp>
        <p:nvSpPr>
          <p:cNvPr id="561155" name="Rectangle 3"/>
          <p:cNvSpPr>
            <a:spLocks noGrp="1" noChangeArrowheads="1"/>
          </p:cNvSpPr>
          <p:nvPr>
            <p:ph type="subTitle" idx="1"/>
          </p:nvPr>
        </p:nvSpPr>
        <p:spPr>
          <a:xfrm>
            <a:off x="1828800" y="3886200"/>
            <a:ext cx="8534400" cy="1752600"/>
          </a:xfrm>
          <a:noFill/>
        </p:spPr>
        <p:txBody>
          <a:bodyPr/>
          <a:lstStyle>
            <a:lvl1pPr marL="0" indent="0" algn="ctr">
              <a:buFont typeface="Wingdings" panose="05000000000000000000" pitchFamily="2" charset="2"/>
              <a:buNone/>
              <a:defRPr/>
            </a:lvl1pPr>
          </a:lstStyle>
          <a:p>
            <a:r>
              <a:rPr lang="zh-CN" altLang="en-US"/>
              <a:t>单击此处编辑母版副标题样式</a:t>
            </a:r>
          </a:p>
        </p:txBody>
      </p:sp>
    </p:spTree>
    <p:extLst>
      <p:ext uri="{BB962C8B-B14F-4D97-AF65-F5344CB8AC3E}">
        <p14:creationId xmlns:p14="http://schemas.microsoft.com/office/powerpoint/2010/main" val="424470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b="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a:latin typeface="微软雅黑" panose="020B0503020204020204" pitchFamily="34" charset="-122"/>
                <a:ea typeface="微软雅黑" panose="020B0503020204020204" pitchFamily="34" charset="-122"/>
              </a:defRPr>
            </a:lvl1pPr>
            <a:lvl2pPr>
              <a:defRPr sz="2000"/>
            </a:lvl2pPr>
            <a:lvl3pPr>
              <a:defRPr sz="20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5"/>
          <p:cNvSpPr>
            <a:spLocks noGrp="1" noChangeArrowheads="1"/>
          </p:cNvSpPr>
          <p:nvPr>
            <p:ph type="sldNum" sz="quarter" idx="10"/>
          </p:nvPr>
        </p:nvSpPr>
        <p:spPr/>
        <p:txBody>
          <a:bodyPr/>
          <a:lstStyle>
            <a:lvl1pPr>
              <a:defRPr/>
            </a:lvl1pPr>
          </a:lstStyle>
          <a:p>
            <a:pPr>
              <a:defRPr/>
            </a:pPr>
            <a:fld id="{8772E7C7-A7D2-4761-B106-1689E1D1EE66}" type="slidenum">
              <a:rPr lang="zh-CN" altLang="en-US"/>
              <a:t>‹#›</a:t>
            </a:fld>
            <a:endParaRPr lang="en-US" altLang="zh-CN"/>
          </a:p>
        </p:txBody>
      </p:sp>
    </p:spTree>
    <p:extLst>
      <p:ext uri="{BB962C8B-B14F-4D97-AF65-F5344CB8AC3E}">
        <p14:creationId xmlns:p14="http://schemas.microsoft.com/office/powerpoint/2010/main" val="4232857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b="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29684" y="1296989"/>
            <a:ext cx="5588000" cy="5006975"/>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220884" y="1296989"/>
            <a:ext cx="5588000" cy="5006975"/>
          </a:xfrm>
        </p:spPr>
        <p:txBody>
          <a:bodyPr/>
          <a:lstStyle>
            <a:lvl1pPr>
              <a:defRPr sz="2400">
                <a:latin typeface="微软雅黑" panose="020B0503020204020204" pitchFamily="34" charset="-122"/>
                <a:ea typeface="微软雅黑" panose="020B0503020204020204" pitchFamily="34" charset="-122"/>
              </a:defRPr>
            </a:lvl1pPr>
            <a:lvl2pPr>
              <a:defRPr sz="2400"/>
            </a:lvl2pPr>
            <a:lvl3pPr>
              <a:defRPr sz="2000"/>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Rectangle 5"/>
          <p:cNvSpPr>
            <a:spLocks noGrp="1" noChangeArrowheads="1"/>
          </p:cNvSpPr>
          <p:nvPr>
            <p:ph type="sldNum" sz="quarter" idx="10"/>
          </p:nvPr>
        </p:nvSpPr>
        <p:spPr/>
        <p:txBody>
          <a:bodyPr/>
          <a:lstStyle>
            <a:lvl1pPr>
              <a:defRPr/>
            </a:lvl1pPr>
          </a:lstStyle>
          <a:p>
            <a:pPr>
              <a:defRPr/>
            </a:pPr>
            <a:fld id="{99345FA7-AE5B-46A1-AB44-675D720E5431}" type="slidenum">
              <a:rPr lang="zh-CN" altLang="en-US"/>
              <a:t>‹#›</a:t>
            </a:fld>
            <a:endParaRPr lang="en-US" altLang="zh-CN"/>
          </a:p>
        </p:txBody>
      </p:sp>
    </p:spTree>
    <p:extLst>
      <p:ext uri="{BB962C8B-B14F-4D97-AF65-F5344CB8AC3E}">
        <p14:creationId xmlns:p14="http://schemas.microsoft.com/office/powerpoint/2010/main" val="3398921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sldNum" sz="quarter" idx="10"/>
          </p:nvPr>
        </p:nvSpPr>
        <p:spPr/>
        <p:txBody>
          <a:bodyPr/>
          <a:lstStyle>
            <a:lvl1pPr>
              <a:defRPr/>
            </a:lvl1pPr>
          </a:lstStyle>
          <a:p>
            <a:pPr>
              <a:defRPr/>
            </a:pPr>
            <a:fld id="{013AD809-BA40-4465-987C-AAB43B0AC892}" type="slidenum">
              <a:rPr lang="zh-CN" altLang="en-US"/>
              <a:t>‹#›</a:t>
            </a:fld>
            <a:endParaRPr lang="en-US" altLang="zh-CN"/>
          </a:p>
        </p:txBody>
      </p:sp>
    </p:spTree>
    <p:extLst>
      <p:ext uri="{BB962C8B-B14F-4D97-AF65-F5344CB8AC3E}">
        <p14:creationId xmlns:p14="http://schemas.microsoft.com/office/powerpoint/2010/main" val="2306469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4BB8B07D-C39E-4373-B519-BCF03B719BF9}" type="slidenum">
              <a:rPr lang="zh-CN" altLang="en-US"/>
              <a:t>‹#›</a:t>
            </a:fld>
            <a:endParaRPr lang="en-US" altLang="zh-CN" dirty="0"/>
          </a:p>
        </p:txBody>
      </p:sp>
    </p:spTree>
    <p:extLst>
      <p:ext uri="{BB962C8B-B14F-4D97-AF65-F5344CB8AC3E}">
        <p14:creationId xmlns:p14="http://schemas.microsoft.com/office/powerpoint/2010/main" val="598500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430E0A-4357-4120-BAFA-58666CAAD8D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C31B787-2224-4CEA-8797-F7A088C7D3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356E10-D85B-4AE9-99F6-AE54997A7AEB}"/>
              </a:ext>
            </a:extLst>
          </p:cNvPr>
          <p:cNvSpPr>
            <a:spLocks noGrp="1"/>
          </p:cNvSpPr>
          <p:nvPr>
            <p:ph type="dt" sz="half" idx="10"/>
          </p:nvPr>
        </p:nvSpPr>
        <p:spPr/>
        <p:txBody>
          <a:bodyPr/>
          <a:lstStyle/>
          <a:p>
            <a:fld id="{A232A1C6-3BBE-4B45-BDF6-296C492FCFD3}" type="datetime1">
              <a:rPr lang="zh-CN" altLang="en-US" smtClean="0"/>
              <a:t>2024/8/15</a:t>
            </a:fld>
            <a:endParaRPr lang="zh-CN" altLang="en-US"/>
          </a:p>
        </p:txBody>
      </p:sp>
      <p:sp>
        <p:nvSpPr>
          <p:cNvPr id="5" name="页脚占位符 4">
            <a:extLst>
              <a:ext uri="{FF2B5EF4-FFF2-40B4-BE49-F238E27FC236}">
                <a16:creationId xmlns:a16="http://schemas.microsoft.com/office/drawing/2014/main" id="{93FB587C-AA94-4B8D-86AC-53F264468B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1912BC-B9FF-45CA-9882-3D442D892BF9}"/>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1047075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406F91-793B-4E3D-A3EE-D3342AA8189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9CB5B4C-43E7-4095-B613-339C3DF6927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AA4816C-43A1-4AAD-B28B-73ECF57644AC}"/>
              </a:ext>
            </a:extLst>
          </p:cNvPr>
          <p:cNvSpPr>
            <a:spLocks noGrp="1"/>
          </p:cNvSpPr>
          <p:nvPr>
            <p:ph type="dt" sz="half" idx="10"/>
          </p:nvPr>
        </p:nvSpPr>
        <p:spPr/>
        <p:txBody>
          <a:bodyPr/>
          <a:lstStyle/>
          <a:p>
            <a:fld id="{7310EC52-69B6-4833-B6BF-282FC53909E6}" type="datetime1">
              <a:rPr lang="zh-CN" altLang="en-US" smtClean="0"/>
              <a:t>2024/8/15</a:t>
            </a:fld>
            <a:endParaRPr lang="zh-CN" altLang="en-US"/>
          </a:p>
        </p:txBody>
      </p:sp>
      <p:sp>
        <p:nvSpPr>
          <p:cNvPr id="5" name="页脚占位符 4">
            <a:extLst>
              <a:ext uri="{FF2B5EF4-FFF2-40B4-BE49-F238E27FC236}">
                <a16:creationId xmlns:a16="http://schemas.microsoft.com/office/drawing/2014/main" id="{A914EFA9-9853-4645-9B85-A7077610E2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22746B-1E0C-49CE-831D-C3ECEF7F8FF0}"/>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23958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A1AD1BFB-5C96-4FCA-9C2D-3964A6F52D5C}" type="datetime1">
              <a:rPr lang="zh-CN" altLang="en-US" smtClean="0"/>
              <a:t>2024/8/15</a:t>
            </a:fld>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Yuncong Zhai</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3E9334-6749-4AB6-9B98-3C76E19E224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A831405-7031-447C-A211-8FA316CCB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B175668-79ED-4D59-ADB5-1986F110C10D}"/>
              </a:ext>
            </a:extLst>
          </p:cNvPr>
          <p:cNvSpPr>
            <a:spLocks noGrp="1"/>
          </p:cNvSpPr>
          <p:nvPr>
            <p:ph type="dt" sz="half" idx="10"/>
          </p:nvPr>
        </p:nvSpPr>
        <p:spPr/>
        <p:txBody>
          <a:bodyPr/>
          <a:lstStyle/>
          <a:p>
            <a:fld id="{F1BAB07A-4B8E-4117-8DA1-6933B48C3B64}" type="datetime1">
              <a:rPr lang="zh-CN" altLang="en-US" smtClean="0"/>
              <a:t>2024/8/15</a:t>
            </a:fld>
            <a:endParaRPr lang="zh-CN" altLang="en-US"/>
          </a:p>
        </p:txBody>
      </p:sp>
      <p:sp>
        <p:nvSpPr>
          <p:cNvPr id="5" name="页脚占位符 4">
            <a:extLst>
              <a:ext uri="{FF2B5EF4-FFF2-40B4-BE49-F238E27FC236}">
                <a16:creationId xmlns:a16="http://schemas.microsoft.com/office/drawing/2014/main" id="{BE345064-AD3F-4712-961E-C93D24CDD9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DFCF26-0E52-45FA-A09E-360A8EA7CE8E}"/>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2971228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287287-9110-4042-8FBE-ADC4B2F545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3F92DF5-082D-41FD-B551-12708DCA2D5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C96699C-9019-48CE-BAC7-02DD8F058C6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9F65E61-B199-4D75-B660-D5E587D068A0}"/>
              </a:ext>
            </a:extLst>
          </p:cNvPr>
          <p:cNvSpPr>
            <a:spLocks noGrp="1"/>
          </p:cNvSpPr>
          <p:nvPr>
            <p:ph type="dt" sz="half" idx="10"/>
          </p:nvPr>
        </p:nvSpPr>
        <p:spPr/>
        <p:txBody>
          <a:bodyPr/>
          <a:lstStyle/>
          <a:p>
            <a:fld id="{407AF0CE-C6B2-43C4-A65D-22273212E210}" type="datetime1">
              <a:rPr lang="zh-CN" altLang="en-US" smtClean="0"/>
              <a:t>2024/8/15</a:t>
            </a:fld>
            <a:endParaRPr lang="zh-CN" altLang="en-US"/>
          </a:p>
        </p:txBody>
      </p:sp>
      <p:sp>
        <p:nvSpPr>
          <p:cNvPr id="6" name="页脚占位符 5">
            <a:extLst>
              <a:ext uri="{FF2B5EF4-FFF2-40B4-BE49-F238E27FC236}">
                <a16:creationId xmlns:a16="http://schemas.microsoft.com/office/drawing/2014/main" id="{0C4E9A2B-5894-4273-A41C-50FDD325AE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511426-E90E-4BE2-8308-06A02724C058}"/>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505319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37C52D-E528-4ACA-8B50-681E92A8EA2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EA27942-6BFD-44AC-82E6-95861491D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65850DD-3199-4D9E-8088-B9D459CA8F3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6491AA76-7F89-4B50-BED9-1D0BB708B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D353554-E427-4195-A159-D179913D225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83086C4-422F-4567-BF75-EC24BD51F498}"/>
              </a:ext>
            </a:extLst>
          </p:cNvPr>
          <p:cNvSpPr>
            <a:spLocks noGrp="1"/>
          </p:cNvSpPr>
          <p:nvPr>
            <p:ph type="dt" sz="half" idx="10"/>
          </p:nvPr>
        </p:nvSpPr>
        <p:spPr/>
        <p:txBody>
          <a:bodyPr/>
          <a:lstStyle/>
          <a:p>
            <a:fld id="{E615D748-B120-4049-9489-1249CD36C9C1}" type="datetime1">
              <a:rPr lang="zh-CN" altLang="en-US" smtClean="0"/>
              <a:t>2024/8/15</a:t>
            </a:fld>
            <a:endParaRPr lang="zh-CN" altLang="en-US"/>
          </a:p>
        </p:txBody>
      </p:sp>
      <p:sp>
        <p:nvSpPr>
          <p:cNvPr id="8" name="页脚占位符 7">
            <a:extLst>
              <a:ext uri="{FF2B5EF4-FFF2-40B4-BE49-F238E27FC236}">
                <a16:creationId xmlns:a16="http://schemas.microsoft.com/office/drawing/2014/main" id="{6CACC3C0-1CB9-4D76-8F38-8ED6C783EAE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9F097FA-CAA7-4C49-8476-C028385A9C7E}"/>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3338686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A040B-5598-448E-8C64-EBCDC04AAB0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1F454A7-B3D6-49CA-91D0-BF29EF8EE7F1}"/>
              </a:ext>
            </a:extLst>
          </p:cNvPr>
          <p:cNvSpPr>
            <a:spLocks noGrp="1"/>
          </p:cNvSpPr>
          <p:nvPr>
            <p:ph type="dt" sz="half" idx="10"/>
          </p:nvPr>
        </p:nvSpPr>
        <p:spPr/>
        <p:txBody>
          <a:bodyPr/>
          <a:lstStyle/>
          <a:p>
            <a:fld id="{1CB7A857-DE5F-453E-B6FC-8BF2AE685940}" type="datetime1">
              <a:rPr lang="zh-CN" altLang="en-US" smtClean="0"/>
              <a:t>2024/8/15</a:t>
            </a:fld>
            <a:endParaRPr lang="zh-CN" altLang="en-US"/>
          </a:p>
        </p:txBody>
      </p:sp>
      <p:sp>
        <p:nvSpPr>
          <p:cNvPr id="4" name="页脚占位符 3">
            <a:extLst>
              <a:ext uri="{FF2B5EF4-FFF2-40B4-BE49-F238E27FC236}">
                <a16:creationId xmlns:a16="http://schemas.microsoft.com/office/drawing/2014/main" id="{58990A34-8A1E-4E94-9A0C-B5F7B8752BD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1D0BBD4-9B96-4D71-BFCB-4DC603C7172E}"/>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2438195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CBD5C1B-D1A8-4EFC-9F80-DBDFFD96F877}"/>
              </a:ext>
            </a:extLst>
          </p:cNvPr>
          <p:cNvSpPr>
            <a:spLocks noGrp="1"/>
          </p:cNvSpPr>
          <p:nvPr>
            <p:ph type="dt" sz="half" idx="10"/>
          </p:nvPr>
        </p:nvSpPr>
        <p:spPr/>
        <p:txBody>
          <a:bodyPr/>
          <a:lstStyle/>
          <a:p>
            <a:fld id="{A7FB0DD8-BC30-432C-9CDA-38AE3A2A6BDB}" type="datetime1">
              <a:rPr lang="zh-CN" altLang="en-US" smtClean="0"/>
              <a:t>2024/8/15</a:t>
            </a:fld>
            <a:endParaRPr lang="zh-CN" altLang="en-US"/>
          </a:p>
        </p:txBody>
      </p:sp>
      <p:sp>
        <p:nvSpPr>
          <p:cNvPr id="3" name="页脚占位符 2">
            <a:extLst>
              <a:ext uri="{FF2B5EF4-FFF2-40B4-BE49-F238E27FC236}">
                <a16:creationId xmlns:a16="http://schemas.microsoft.com/office/drawing/2014/main" id="{DD72D09A-EE1E-4FD7-A5D2-771756C9B44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9B13362-90BE-4B6C-A755-819FF35D3EED}"/>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2554565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D09453-D4C4-4747-93B1-50A3627C81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52A3ECD-B6DC-4E98-84A0-F9026F1F1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D72390D-3B1F-477E-B5AF-16D83CFBF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134744E-7465-4D3B-B84B-CBD1FF2BA128}"/>
              </a:ext>
            </a:extLst>
          </p:cNvPr>
          <p:cNvSpPr>
            <a:spLocks noGrp="1"/>
          </p:cNvSpPr>
          <p:nvPr>
            <p:ph type="dt" sz="half" idx="10"/>
          </p:nvPr>
        </p:nvSpPr>
        <p:spPr/>
        <p:txBody>
          <a:bodyPr/>
          <a:lstStyle/>
          <a:p>
            <a:fld id="{18084E56-D94B-44BA-90C4-8372FCB4F3B4}" type="datetime1">
              <a:rPr lang="zh-CN" altLang="en-US" smtClean="0"/>
              <a:t>2024/8/15</a:t>
            </a:fld>
            <a:endParaRPr lang="zh-CN" altLang="en-US"/>
          </a:p>
        </p:txBody>
      </p:sp>
      <p:sp>
        <p:nvSpPr>
          <p:cNvPr id="6" name="页脚占位符 5">
            <a:extLst>
              <a:ext uri="{FF2B5EF4-FFF2-40B4-BE49-F238E27FC236}">
                <a16:creationId xmlns:a16="http://schemas.microsoft.com/office/drawing/2014/main" id="{D31D2681-7E68-49BD-8DAA-7E5104640F4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1667116-2E3F-40C1-B5FD-959537603E09}"/>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2238356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D4729F-6223-4618-BB57-AC3CFD6CEA7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0D14B9D-0A1F-4CEB-9DCA-76BA8F5D91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07A5C40-DCAC-4881-9CE0-95F47EA74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778205-082E-47B1-AC60-121BB0414217}"/>
              </a:ext>
            </a:extLst>
          </p:cNvPr>
          <p:cNvSpPr>
            <a:spLocks noGrp="1"/>
          </p:cNvSpPr>
          <p:nvPr>
            <p:ph type="dt" sz="half" idx="10"/>
          </p:nvPr>
        </p:nvSpPr>
        <p:spPr/>
        <p:txBody>
          <a:bodyPr/>
          <a:lstStyle/>
          <a:p>
            <a:fld id="{CD74FF67-D596-4A9B-BE09-726C9B0A0457}" type="datetime1">
              <a:rPr lang="zh-CN" altLang="en-US" smtClean="0"/>
              <a:t>2024/8/15</a:t>
            </a:fld>
            <a:endParaRPr lang="zh-CN" altLang="en-US"/>
          </a:p>
        </p:txBody>
      </p:sp>
      <p:sp>
        <p:nvSpPr>
          <p:cNvPr id="6" name="页脚占位符 5">
            <a:extLst>
              <a:ext uri="{FF2B5EF4-FFF2-40B4-BE49-F238E27FC236}">
                <a16:creationId xmlns:a16="http://schemas.microsoft.com/office/drawing/2014/main" id="{B07B1EF9-EAFA-470B-9A30-61770741BB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AA3787B-8D3B-46CD-AE9F-5366F8DDE969}"/>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358476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0AD554-A04E-469C-9DD2-11812C761EE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E39900-46B3-4FCF-A275-537FCC4C7A6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2EBA97-9A31-4BE8-8E9D-96E14FAEF61F}"/>
              </a:ext>
            </a:extLst>
          </p:cNvPr>
          <p:cNvSpPr>
            <a:spLocks noGrp="1"/>
          </p:cNvSpPr>
          <p:nvPr>
            <p:ph type="dt" sz="half" idx="10"/>
          </p:nvPr>
        </p:nvSpPr>
        <p:spPr/>
        <p:txBody>
          <a:bodyPr/>
          <a:lstStyle/>
          <a:p>
            <a:fld id="{03FCB2B8-DD95-4439-B525-B6AF232D0400}" type="datetime1">
              <a:rPr lang="zh-CN" altLang="en-US" smtClean="0"/>
              <a:t>2024/8/15</a:t>
            </a:fld>
            <a:endParaRPr lang="zh-CN" altLang="en-US"/>
          </a:p>
        </p:txBody>
      </p:sp>
      <p:sp>
        <p:nvSpPr>
          <p:cNvPr id="5" name="页脚占位符 4">
            <a:extLst>
              <a:ext uri="{FF2B5EF4-FFF2-40B4-BE49-F238E27FC236}">
                <a16:creationId xmlns:a16="http://schemas.microsoft.com/office/drawing/2014/main" id="{DED83F08-B09B-4926-AA7F-0B580DE9DA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13616B-3F05-4857-AC2F-1462093E105E}"/>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3626080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58AE9E1-1DE3-4E00-B912-7B65766BDD7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ABE1D75-E3BA-4526-AD67-833CC0CC8C41}"/>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F0564F-962F-43D1-91FA-3B45DF96E57B}"/>
              </a:ext>
            </a:extLst>
          </p:cNvPr>
          <p:cNvSpPr>
            <a:spLocks noGrp="1"/>
          </p:cNvSpPr>
          <p:nvPr>
            <p:ph type="dt" sz="half" idx="10"/>
          </p:nvPr>
        </p:nvSpPr>
        <p:spPr/>
        <p:txBody>
          <a:bodyPr/>
          <a:lstStyle/>
          <a:p>
            <a:fld id="{80231BFD-D1E0-4C45-B5CB-29DF1343DE09}" type="datetime1">
              <a:rPr lang="zh-CN" altLang="en-US" smtClean="0"/>
              <a:t>2024/8/15</a:t>
            </a:fld>
            <a:endParaRPr lang="zh-CN" altLang="en-US"/>
          </a:p>
        </p:txBody>
      </p:sp>
      <p:sp>
        <p:nvSpPr>
          <p:cNvPr id="5" name="页脚占位符 4">
            <a:extLst>
              <a:ext uri="{FF2B5EF4-FFF2-40B4-BE49-F238E27FC236}">
                <a16:creationId xmlns:a16="http://schemas.microsoft.com/office/drawing/2014/main" id="{8355CC9B-8263-4803-B214-E7ECB3A5AB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3A0665-4066-4B47-9A7F-D3AFE1DA872C}"/>
              </a:ext>
            </a:extLst>
          </p:cNvPr>
          <p:cNvSpPr>
            <a:spLocks noGrp="1"/>
          </p:cNvSpPr>
          <p:nvPr>
            <p:ph type="sldNum" sz="quarter" idx="12"/>
          </p:nvPr>
        </p:nvSpPr>
        <p:spPr/>
        <p:txBody>
          <a:body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183933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5D56D315-35B9-4257-9F34-7B07A3CAEAC2}" type="datetime1">
              <a:rPr lang="zh-CN" altLang="en-US" smtClean="0"/>
              <a:t>2024/8/15</a:t>
            </a:fld>
            <a:endParaRPr lang="zh-CN" altLang="en-US"/>
          </a:p>
        </p:txBody>
      </p:sp>
      <p:sp>
        <p:nvSpPr>
          <p:cNvPr id="6" name="页脚占位符 5"/>
          <p:cNvSpPr>
            <a:spLocks noGrp="1"/>
          </p:cNvSpPr>
          <p:nvPr>
            <p:ph type="ftr" sz="quarter" idx="11"/>
            <p:custDataLst>
              <p:tags r:id="rId5"/>
            </p:custDataLst>
          </p:nvPr>
        </p:nvSpPr>
        <p:spPr/>
        <p:txBody>
          <a:bodyPr/>
          <a:lstStyle/>
          <a:p>
            <a:r>
              <a:rPr lang="en-US" altLang="zh-CN"/>
              <a:t>Yuncong Zhai</a:t>
            </a:r>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045F7806-374A-4255-A677-233B7D4094EF}" type="datetime1">
              <a:rPr lang="zh-CN" altLang="en-US" smtClean="0"/>
              <a:t>2024/8/15</a:t>
            </a:fld>
            <a:endParaRPr lang="zh-CN" altLang="en-US"/>
          </a:p>
        </p:txBody>
      </p:sp>
      <p:sp>
        <p:nvSpPr>
          <p:cNvPr id="8" name="页脚占位符 7"/>
          <p:cNvSpPr>
            <a:spLocks noGrp="1"/>
          </p:cNvSpPr>
          <p:nvPr>
            <p:ph type="ftr" sz="quarter" idx="11"/>
            <p:custDataLst>
              <p:tags r:id="rId7"/>
            </p:custDataLst>
          </p:nvPr>
        </p:nvSpPr>
        <p:spPr/>
        <p:txBody>
          <a:bodyPr/>
          <a:lstStyle/>
          <a:p>
            <a:r>
              <a:rPr lang="en-US" altLang="zh-CN"/>
              <a:t>Yuncong Zhai</a:t>
            </a:r>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64044006-FA67-428C-AE8F-C73741034697}" type="datetime1">
              <a:rPr lang="zh-CN" altLang="en-US" smtClean="0"/>
              <a:t>2024/8/15</a:t>
            </a:fld>
            <a:endParaRPr lang="zh-CN" altLang="en-US"/>
          </a:p>
        </p:txBody>
      </p:sp>
      <p:sp>
        <p:nvSpPr>
          <p:cNvPr id="4" name="页脚占位符 3"/>
          <p:cNvSpPr>
            <a:spLocks noGrp="1"/>
          </p:cNvSpPr>
          <p:nvPr>
            <p:ph type="ftr" sz="quarter" idx="11"/>
            <p:custDataLst>
              <p:tags r:id="rId3"/>
            </p:custDataLst>
          </p:nvPr>
        </p:nvSpPr>
        <p:spPr/>
        <p:txBody>
          <a:bodyPr/>
          <a:lstStyle/>
          <a:p>
            <a:r>
              <a:rPr lang="en-US" altLang="zh-CN"/>
              <a:t>Yuncong Zhai</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2C7BF110-7389-4B3D-9FCC-E76EE156851F}" type="datetime1">
              <a:rPr lang="zh-CN" altLang="en-US" smtClean="0"/>
              <a:t>2024/8/15</a:t>
            </a:fld>
            <a:endParaRPr lang="zh-CN" altLang="en-US"/>
          </a:p>
        </p:txBody>
      </p:sp>
      <p:sp>
        <p:nvSpPr>
          <p:cNvPr id="3" name="页脚占位符 2"/>
          <p:cNvSpPr>
            <a:spLocks noGrp="1"/>
          </p:cNvSpPr>
          <p:nvPr>
            <p:ph type="ftr" sz="quarter" idx="11"/>
            <p:custDataLst>
              <p:tags r:id="rId2"/>
            </p:custDataLst>
          </p:nvPr>
        </p:nvSpPr>
        <p:spPr/>
        <p:txBody>
          <a:bodyPr/>
          <a:lstStyle/>
          <a:p>
            <a:r>
              <a:rPr lang="en-US" altLang="zh-CN"/>
              <a:t>Yuncong Zhai</a:t>
            </a:r>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2E252A08-AC31-4CA6-8E3D-054D50C40F29}" type="datetime1">
              <a:rPr lang="zh-CN" altLang="en-US" smtClean="0"/>
              <a:t>2024/8/15</a:t>
            </a:fld>
            <a:endParaRPr lang="zh-CN" altLang="en-US" dirty="0"/>
          </a:p>
        </p:txBody>
      </p:sp>
      <p:sp>
        <p:nvSpPr>
          <p:cNvPr id="6" name="页脚占位符 5"/>
          <p:cNvSpPr>
            <a:spLocks noGrp="1"/>
          </p:cNvSpPr>
          <p:nvPr>
            <p:ph type="ftr" sz="quarter" idx="11"/>
            <p:custDataLst>
              <p:tags r:id="rId4"/>
            </p:custDataLst>
          </p:nvPr>
        </p:nvSpPr>
        <p:spPr/>
        <p:txBody>
          <a:bodyPr/>
          <a:lstStyle/>
          <a:p>
            <a:r>
              <a:rPr lang="en-US" altLang="zh-CN"/>
              <a:t>Yuncong Zhai</a:t>
            </a:r>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9B5F066D-97F3-4861-BAEF-87C5E4ABA9EE}" type="datetime1">
              <a:rPr lang="zh-CN" altLang="en-US" smtClean="0"/>
              <a:t>2024/8/15</a:t>
            </a:fld>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Yuncong Zhai</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9DECC883-90FC-4BA5-B1B2-55C4D6694558}" type="datetime1">
              <a:rPr lang="zh-CN" altLang="en-US" smtClean="0"/>
              <a:t>2024/8/15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r>
              <a:rPr lang="en-US" altLang="zh-CN"/>
              <a:t>Yuncong Zhai</a:t>
            </a:r>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960E2-38A2-4DB7-B3AD-A423C2DD0297}" type="datetime1">
              <a:rPr lang="zh-CN" altLang="en-US" smtClean="0"/>
              <a:t>2024/8/15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Yuncong Zhai</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93EA9-123D-489F-8313-43A8A4AC4565}" type="slidenum">
              <a:rPr lang="zh-CN" altLang="en-US" smtClean="0"/>
              <a:t>‹#›</a:t>
            </a:fld>
            <a:endParaRPr lang="zh-CN" altLang="en-US"/>
          </a:p>
        </p:txBody>
      </p:sp>
    </p:spTree>
    <p:extLst>
      <p:ext uri="{BB962C8B-B14F-4D97-AF65-F5344CB8AC3E}">
        <p14:creationId xmlns:p14="http://schemas.microsoft.com/office/powerpoint/2010/main" val="152617923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advClick="0" advTm="3000">
    <p:fade/>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2"/>
          <p:cNvGrpSpPr/>
          <p:nvPr userDrawn="1"/>
        </p:nvGrpSpPr>
        <p:grpSpPr bwMode="auto">
          <a:xfrm>
            <a:off x="0" y="-5205413"/>
            <a:ext cx="12192000" cy="0"/>
            <a:chOff x="0" y="3976"/>
            <a:chExt cx="5760" cy="1"/>
          </a:xfrm>
        </p:grpSpPr>
        <p:sp>
          <p:nvSpPr>
            <p:cNvPr id="1031" name="Line 13"/>
            <p:cNvSpPr>
              <a:spLocks noChangeShapeType="1"/>
            </p:cNvSpPr>
            <p:nvPr userDrawn="1"/>
          </p:nvSpPr>
          <p:spPr bwMode="auto">
            <a:xfrm>
              <a:off x="0" y="3977"/>
              <a:ext cx="1435" cy="0"/>
            </a:xfrm>
            <a:prstGeom prst="line">
              <a:avLst/>
            </a:prstGeom>
            <a:noFill/>
            <a:ln w="88900">
              <a:solidFill>
                <a:srgbClr val="3366CC"/>
              </a:solidFill>
              <a:round/>
            </a:ln>
            <a:extLst>
              <a:ext uri="{909E8E84-426E-40DD-AFC4-6F175D3DCCD1}">
                <a14:hiddenFill xmlns:a14="http://schemas.microsoft.com/office/drawing/2010/main">
                  <a:noFill/>
                </a14:hiddenFill>
              </a:ext>
            </a:extLst>
          </p:spPr>
          <p:txBody>
            <a:bodyPr lIns="90000" tIns="46800" rIns="90000" bIns="46800" anchor="ctr"/>
            <a:lstStyle/>
            <a:p>
              <a:endParaRPr lang="zh-CN" altLang="en-US" sz="1800"/>
            </a:p>
          </p:txBody>
        </p:sp>
        <p:sp>
          <p:nvSpPr>
            <p:cNvPr id="1032" name="Line 15"/>
            <p:cNvSpPr>
              <a:spLocks noChangeShapeType="1"/>
            </p:cNvSpPr>
            <p:nvPr userDrawn="1"/>
          </p:nvSpPr>
          <p:spPr bwMode="auto">
            <a:xfrm flipV="1">
              <a:off x="0" y="3976"/>
              <a:ext cx="5760" cy="0"/>
            </a:xfrm>
            <a:prstGeom prst="line">
              <a:avLst/>
            </a:prstGeom>
            <a:noFill/>
            <a:ln w="88900">
              <a:solidFill>
                <a:srgbClr val="FF9900"/>
              </a:solidFill>
              <a:round/>
            </a:ln>
            <a:extLst>
              <a:ext uri="{909E8E84-426E-40DD-AFC4-6F175D3DCCD1}">
                <a14:hiddenFill xmlns:a14="http://schemas.microsoft.com/office/drawing/2010/main">
                  <a:noFill/>
                </a14:hiddenFill>
              </a:ext>
            </a:extLst>
          </p:spPr>
          <p:txBody>
            <a:bodyPr lIns="90000" tIns="46800" rIns="90000" bIns="46800" anchor="ctr"/>
            <a:lstStyle/>
            <a:p>
              <a:endParaRPr lang="zh-CN" altLang="en-US" sz="1800"/>
            </a:p>
          </p:txBody>
        </p:sp>
      </p:grpSp>
      <p:sp useBgFill="1">
        <p:nvSpPr>
          <p:cNvPr id="1027" name="Rectangle 2"/>
          <p:cNvSpPr>
            <a:spLocks noGrp="1" noChangeArrowheads="1"/>
          </p:cNvSpPr>
          <p:nvPr>
            <p:ph type="body" idx="1"/>
          </p:nvPr>
        </p:nvSpPr>
        <p:spPr bwMode="auto">
          <a:xfrm>
            <a:off x="429684" y="1296989"/>
            <a:ext cx="11379200" cy="50069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60133" name="Rectangle 5"/>
          <p:cNvSpPr>
            <a:spLocks noGrp="1" noChangeArrowheads="1"/>
          </p:cNvSpPr>
          <p:nvPr>
            <p:ph type="sldNum" sz="quarter" idx="4"/>
          </p:nvPr>
        </p:nvSpPr>
        <p:spPr bwMode="auto">
          <a:xfrm>
            <a:off x="9160933" y="6400800"/>
            <a:ext cx="2540000" cy="381000"/>
          </a:xfrm>
          <a:prstGeom prst="rect">
            <a:avLst/>
          </a:prstGeom>
          <a:noFill/>
          <a:ln w="9525">
            <a:noFill/>
            <a:miter lim="800000"/>
          </a:ln>
          <a:effectLst/>
        </p:spPr>
        <p:txBody>
          <a:bodyPr vert="horz" wrap="square" lIns="91440" tIns="45720" rIns="91440" bIns="45720" numCol="1" anchor="t" anchorCtr="0" compatLnSpc="1"/>
          <a:lstStyle>
            <a:lvl1pPr algn="r">
              <a:defRPr sz="1400" b="1" i="1">
                <a:ea typeface="宋体" pitchFamily="2" charset="-122"/>
              </a:defRPr>
            </a:lvl1pPr>
          </a:lstStyle>
          <a:p>
            <a:pPr>
              <a:defRPr/>
            </a:pPr>
            <a:fld id="{0FED418A-7734-444A-88B1-9238DC02EC62}" type="slidenum">
              <a:rPr lang="zh-CN" altLang="en-US"/>
              <a:t>‹#›</a:t>
            </a:fld>
            <a:endParaRPr lang="en-US" altLang="zh-CN" dirty="0"/>
          </a:p>
        </p:txBody>
      </p:sp>
      <p:sp>
        <p:nvSpPr>
          <p:cNvPr id="1029" name="Rectangle 6"/>
          <p:cNvSpPr>
            <a:spLocks noGrp="1" noChangeArrowheads="1"/>
          </p:cNvSpPr>
          <p:nvPr>
            <p:ph type="title"/>
          </p:nvPr>
        </p:nvSpPr>
        <p:spPr bwMode="auto">
          <a:xfrm>
            <a:off x="408518" y="228600"/>
            <a:ext cx="1141518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lstStyle/>
          <a:p>
            <a:pPr lvl="0"/>
            <a:r>
              <a:rPr lang="zh-CN" altLang="en-US"/>
              <a:t>单击此处编辑母版标题样式</a:t>
            </a:r>
          </a:p>
        </p:txBody>
      </p:sp>
      <p:cxnSp>
        <p:nvCxnSpPr>
          <p:cNvPr id="3" name="直接连接符 2"/>
          <p:cNvCxnSpPr/>
          <p:nvPr userDrawn="1"/>
        </p:nvCxnSpPr>
        <p:spPr bwMode="auto">
          <a:xfrm>
            <a:off x="427567" y="1047750"/>
            <a:ext cx="11415184" cy="0"/>
          </a:xfrm>
          <a:prstGeom prst="line">
            <a:avLst/>
          </a:prstGeom>
          <a:solidFill>
            <a:srgbClr val="99CC00"/>
          </a:solidFill>
          <a:ln w="60325" cap="flat" cmpd="sng" algn="ctr">
            <a:solidFill>
              <a:schemeClr val="accent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3976537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ftr="0" dt="0"/>
  <p:txStyles>
    <p:titleStyle>
      <a:lvl1pPr algn="ctr" rtl="0" eaLnBrk="0" fontAlgn="base" hangingPunct="0">
        <a:spcBef>
          <a:spcPct val="0"/>
        </a:spcBef>
        <a:spcAft>
          <a:spcPct val="0"/>
        </a:spcAft>
        <a:defRPr kumimoji="1" sz="3200">
          <a:solidFill>
            <a:schemeClr val="tx1"/>
          </a:solidFill>
          <a:latin typeface="微软雅黑" panose="020B0503020204020204" pitchFamily="34" charset="-122"/>
          <a:ea typeface="微软雅黑" panose="020B0503020204020204" pitchFamily="34" charset="-122"/>
          <a:cs typeface="微软雅黑" charset="0"/>
        </a:defRPr>
      </a:lvl1pPr>
      <a:lvl2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2pPr>
      <a:lvl3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3pPr>
      <a:lvl4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4pPr>
      <a:lvl5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5pPr>
      <a:lvl6pPr marL="457200" algn="ctr" rtl="0" eaLnBrk="0" fontAlgn="base" hangingPunct="0">
        <a:spcBef>
          <a:spcPct val="0"/>
        </a:spcBef>
        <a:spcAft>
          <a:spcPct val="0"/>
        </a:spcAft>
        <a:defRPr sz="3600" b="1">
          <a:solidFill>
            <a:schemeClr val="tx1"/>
          </a:solidFill>
          <a:latin typeface="Arial" panose="020B0604020202020204" pitchFamily="34" charset="0"/>
        </a:defRPr>
      </a:lvl6pPr>
      <a:lvl7pPr marL="914400" algn="ctr" rtl="0" eaLnBrk="0" fontAlgn="base" hangingPunct="0">
        <a:spcBef>
          <a:spcPct val="0"/>
        </a:spcBef>
        <a:spcAft>
          <a:spcPct val="0"/>
        </a:spcAft>
        <a:defRPr sz="3600" b="1">
          <a:solidFill>
            <a:schemeClr val="tx1"/>
          </a:solidFill>
          <a:latin typeface="Arial" panose="020B0604020202020204" pitchFamily="34" charset="0"/>
        </a:defRPr>
      </a:lvl7pPr>
      <a:lvl8pPr marL="1371600" algn="ctr" rtl="0" eaLnBrk="0" fontAlgn="base" hangingPunct="0">
        <a:spcBef>
          <a:spcPct val="0"/>
        </a:spcBef>
        <a:spcAft>
          <a:spcPct val="0"/>
        </a:spcAft>
        <a:defRPr sz="3600" b="1">
          <a:solidFill>
            <a:schemeClr val="tx1"/>
          </a:solidFill>
          <a:latin typeface="Arial" panose="020B0604020202020204" pitchFamily="34" charset="0"/>
        </a:defRPr>
      </a:lvl8pPr>
      <a:lvl9pPr marL="1828800" algn="ctr" rtl="0" eaLnBrk="0" fontAlgn="base" hangingPunct="0">
        <a:spcBef>
          <a:spcPct val="0"/>
        </a:spcBef>
        <a:spcAft>
          <a:spcPct val="0"/>
        </a:spcAft>
        <a:defRPr sz="3600" b="1">
          <a:solidFill>
            <a:schemeClr val="tx1"/>
          </a:solidFill>
          <a:latin typeface="Arial" panose="020B0604020202020204" pitchFamily="34" charset="0"/>
        </a:defRPr>
      </a:lvl9pPr>
    </p:titleStyle>
    <p:bodyStyle>
      <a:lvl1pPr marL="342900" indent="-342900" algn="l" rtl="0" eaLnBrk="0" fontAlgn="base" hangingPunct="0">
        <a:spcBef>
          <a:spcPct val="50000"/>
        </a:spcBef>
        <a:spcAft>
          <a:spcPct val="0"/>
        </a:spcAft>
        <a:buClr>
          <a:srgbClr val="FF0000"/>
        </a:buClr>
        <a:buSzPct val="75000"/>
        <a:buFont typeface="Wingdings" panose="05000000000000000000" pitchFamily="2" charset="2"/>
        <a:buChar char="v"/>
        <a:defRPr kumimoji="1" sz="2400">
          <a:solidFill>
            <a:schemeClr val="tx1"/>
          </a:solidFill>
          <a:latin typeface="微软雅黑" panose="020B0503020204020204" pitchFamily="34" charset="-122"/>
          <a:ea typeface="微软雅黑" panose="020B0503020204020204" pitchFamily="34" charset="-122"/>
          <a:cs typeface="微软雅黑" charset="0"/>
        </a:defRPr>
      </a:lvl1pPr>
      <a:lvl2pPr marL="742950" indent="-285750" algn="l" rtl="0" eaLnBrk="0" fontAlgn="base" hangingPunct="0">
        <a:spcBef>
          <a:spcPct val="50000"/>
        </a:spcBef>
        <a:spcAft>
          <a:spcPct val="0"/>
        </a:spcAft>
        <a:buClr>
          <a:schemeClr val="accent2"/>
        </a:buClr>
        <a:buSzPct val="75000"/>
        <a:buFont typeface="Wingdings" panose="05000000000000000000" pitchFamily="2" charset="2"/>
        <a:buChar char="l"/>
        <a:defRPr kumimoji="1" sz="2000">
          <a:solidFill>
            <a:schemeClr val="tx1"/>
          </a:solidFill>
          <a:latin typeface="微软雅黑" panose="020B0503020204020204" pitchFamily="34" charset="-122"/>
          <a:ea typeface="微软雅黑" panose="020B0503020204020204" pitchFamily="34" charset="-122"/>
          <a:cs typeface="微软雅黑" charset="0"/>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cs typeface="微软雅黑" charset="0"/>
        </a:defRPr>
      </a:lvl3pPr>
      <a:lvl4pPr marL="1600200" indent="-228600" algn="l" rtl="0" eaLnBrk="0" fontAlgn="base" hangingPunct="0">
        <a:spcBef>
          <a:spcPct val="20000"/>
        </a:spcBef>
        <a:spcAft>
          <a:spcPct val="0"/>
        </a:spcAft>
        <a:buSzPct val="75000"/>
        <a:buFont typeface="Wingdings" panose="05000000000000000000" pitchFamily="2" charset="2"/>
        <a:buChar char="¡"/>
        <a:defRPr kumimoji="1">
          <a:solidFill>
            <a:schemeClr val="tx1"/>
          </a:solidFill>
          <a:latin typeface="微软雅黑" panose="020B0503020204020204" pitchFamily="34" charset="-122"/>
          <a:ea typeface="微软雅黑" panose="020B0503020204020204" pitchFamily="34" charset="-122"/>
          <a:cs typeface="微软雅黑" charset="0"/>
        </a:defRPr>
      </a:lvl4pPr>
      <a:lvl5pPr marL="2057400" indent="-228600" algn="l" rtl="0" eaLnBrk="0" fontAlgn="base" hangingPunct="0">
        <a:spcBef>
          <a:spcPct val="20000"/>
        </a:spcBef>
        <a:spcAft>
          <a:spcPct val="0"/>
        </a:spcAft>
        <a:buSzPct val="75000"/>
        <a:buFont typeface="Wingdings" panose="05000000000000000000" pitchFamily="2" charset="2"/>
        <a:buChar char="¨"/>
        <a:defRPr kumimoji="1">
          <a:solidFill>
            <a:schemeClr val="tx1"/>
          </a:solidFill>
          <a:latin typeface="微软雅黑" panose="020B0503020204020204" pitchFamily="34" charset="-122"/>
          <a:ea typeface="微软雅黑" panose="020B0503020204020204" pitchFamily="34" charset="-122"/>
          <a:cs typeface="微软雅黑" charset="0"/>
        </a:defRPr>
      </a:lvl5pPr>
      <a:lvl6pPr marL="2514600" indent="-228600" algn="l" rtl="0" eaLnBrk="0" fontAlgn="base" hangingPunct="0">
        <a:spcBef>
          <a:spcPct val="20000"/>
        </a:spcBef>
        <a:spcAft>
          <a:spcPct val="0"/>
        </a:spcAft>
        <a:buSzPct val="75000"/>
        <a:buFont typeface="Wingdings" panose="05000000000000000000" pitchFamily="2" charset="2"/>
        <a:buChar char="¨"/>
        <a:defRPr sz="1600">
          <a:solidFill>
            <a:schemeClr val="tx1"/>
          </a:solidFill>
          <a:latin typeface="+mn-lt"/>
        </a:defRPr>
      </a:lvl6pPr>
      <a:lvl7pPr marL="2971800" indent="-228600" algn="l" rtl="0" eaLnBrk="0" fontAlgn="base" hangingPunct="0">
        <a:spcBef>
          <a:spcPct val="20000"/>
        </a:spcBef>
        <a:spcAft>
          <a:spcPct val="0"/>
        </a:spcAft>
        <a:buSzPct val="75000"/>
        <a:buFont typeface="Wingdings" panose="05000000000000000000" pitchFamily="2" charset="2"/>
        <a:buChar char="¨"/>
        <a:defRPr sz="1600">
          <a:solidFill>
            <a:schemeClr val="tx1"/>
          </a:solidFill>
          <a:latin typeface="+mn-lt"/>
        </a:defRPr>
      </a:lvl7pPr>
      <a:lvl8pPr marL="3429000" indent="-228600" algn="l" rtl="0" eaLnBrk="0" fontAlgn="base" hangingPunct="0">
        <a:spcBef>
          <a:spcPct val="20000"/>
        </a:spcBef>
        <a:spcAft>
          <a:spcPct val="0"/>
        </a:spcAft>
        <a:buSzPct val="75000"/>
        <a:buFont typeface="Wingdings" panose="05000000000000000000" pitchFamily="2" charset="2"/>
        <a:buChar char="¨"/>
        <a:defRPr sz="1600">
          <a:solidFill>
            <a:schemeClr val="tx1"/>
          </a:solidFill>
          <a:latin typeface="+mn-lt"/>
        </a:defRPr>
      </a:lvl8pPr>
      <a:lvl9pPr marL="3886200" indent="-228600" algn="l" rtl="0" eaLnBrk="0" fontAlgn="base" hangingPunct="0">
        <a:spcBef>
          <a:spcPct val="20000"/>
        </a:spcBef>
        <a:spcAft>
          <a:spcPct val="0"/>
        </a:spcAft>
        <a:buSzPct val="75000"/>
        <a:buFont typeface="Wingdings" panose="05000000000000000000" pitchFamily="2" charset="2"/>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6000">
              <a:schemeClr val="bg1">
                <a:lumMod val="95000"/>
              </a:schemeClr>
            </a:gs>
            <a:gs pos="100000">
              <a:schemeClr val="bg1">
                <a:lumMod val="75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E662E25-FDD3-4C75-AD1E-9AC32DEE6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240297E-5C15-456D-A39C-CF362DEEA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48649CE-CC3C-418E-B2ED-3E1A83406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F66D6-0647-410E-951E-49713F84D7F5}" type="datetime1">
              <a:rPr lang="zh-CN" altLang="en-US" smtClean="0"/>
              <a:t>2024/8/15</a:t>
            </a:fld>
            <a:endParaRPr lang="zh-CN" altLang="en-US"/>
          </a:p>
        </p:txBody>
      </p:sp>
      <p:sp>
        <p:nvSpPr>
          <p:cNvPr id="5" name="页脚占位符 4">
            <a:extLst>
              <a:ext uri="{FF2B5EF4-FFF2-40B4-BE49-F238E27FC236}">
                <a16:creationId xmlns:a16="http://schemas.microsoft.com/office/drawing/2014/main" id="{77182A93-7505-42C4-AF61-D7BCCC076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392A12C-B4DB-41AF-BA3D-A0E06731E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6EA05-AC45-44E7-8AB1-22F02408209C}" type="slidenum">
              <a:rPr lang="zh-CN" altLang="en-US" smtClean="0"/>
              <a:t>‹#›</a:t>
            </a:fld>
            <a:endParaRPr lang="zh-CN" altLang="en-US"/>
          </a:p>
        </p:txBody>
      </p:sp>
    </p:spTree>
    <p:extLst>
      <p:ext uri="{BB962C8B-B14F-4D97-AF65-F5344CB8AC3E}">
        <p14:creationId xmlns:p14="http://schemas.microsoft.com/office/powerpoint/2010/main" val="12997578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image" Target="../media/image480.png"/><Relationship Id="rId3"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4.xml"/><Relationship Id="rId11" Type="http://schemas.openxmlformats.org/officeDocument/2006/relationships/image" Target="../media/image460.png"/><Relationship Id="rId5" Type="http://schemas.openxmlformats.org/officeDocument/2006/relationships/image" Target="../media/image26.png"/><Relationship Id="rId15" Type="http://schemas.openxmlformats.org/officeDocument/2006/relationships/image" Target="../media/image500.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440.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7.png"/><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51.png"/><Relationship Id="rId1" Type="http://schemas.openxmlformats.org/officeDocument/2006/relationships/slideLayout" Target="../slideLayouts/slideLayout21.xml"/><Relationship Id="rId5" Type="http://schemas.openxmlformats.org/officeDocument/2006/relationships/image" Target="../media/image54.sv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51.png"/><Relationship Id="rId1" Type="http://schemas.openxmlformats.org/officeDocument/2006/relationships/slideLayout" Target="../slideLayouts/slideLayout21.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54.sv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58.png"/><Relationship Id="rId2" Type="http://schemas.openxmlformats.org/officeDocument/2006/relationships/image" Target="../media/image51.png"/><Relationship Id="rId1" Type="http://schemas.openxmlformats.org/officeDocument/2006/relationships/slideLayout" Target="../slideLayouts/slideLayout21.xml"/><Relationship Id="rId6" Type="http://schemas.openxmlformats.org/officeDocument/2006/relationships/image" Target="../media/image57.png"/><Relationship Id="rId5" Type="http://schemas.openxmlformats.org/officeDocument/2006/relationships/image" Target="../media/image54.sv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r="-30000"/>
          </a:stretch>
        </a:blipFill>
        <a:effectLst/>
      </p:bgPr>
    </p:bg>
    <p:spTree>
      <p:nvGrpSpPr>
        <p:cNvPr id="1" name=""/>
        <p:cNvGrpSpPr/>
        <p:nvPr/>
      </p:nvGrpSpPr>
      <p:grpSpPr>
        <a:xfrm>
          <a:off x="0" y="0"/>
          <a:ext cx="0" cy="0"/>
          <a:chOff x="0" y="0"/>
          <a:chExt cx="0" cy="0"/>
        </a:xfrm>
      </p:grpSpPr>
      <p:sp>
        <p:nvSpPr>
          <p:cNvPr id="2" name="矩形 1"/>
          <p:cNvSpPr/>
          <p:nvPr/>
        </p:nvSpPr>
        <p:spPr>
          <a:xfrm>
            <a:off x="0" y="2127777"/>
            <a:ext cx="12192000" cy="3019617"/>
          </a:xfrm>
          <a:prstGeom prst="rect">
            <a:avLst/>
          </a:prstGeom>
          <a:solidFill>
            <a:srgbClr val="061943"/>
          </a:solidFill>
          <a:ln>
            <a:solidFill>
              <a:srgbClr val="061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61943"/>
              </a:solidFill>
              <a:effectLst/>
              <a:uLnTx/>
              <a:uFillTx/>
              <a:latin typeface="Arial" panose="020B0604020202020204"/>
              <a:ea typeface="微软雅黑"/>
              <a:cs typeface="+mn-cs"/>
            </a:endParaRPr>
          </a:p>
        </p:txBody>
      </p:sp>
      <p:sp>
        <p:nvSpPr>
          <p:cNvPr id="15" name="半闭框 14"/>
          <p:cNvSpPr/>
          <p:nvPr/>
        </p:nvSpPr>
        <p:spPr>
          <a:xfrm rot="10800000">
            <a:off x="11003915" y="5680075"/>
            <a:ext cx="1113790" cy="1114425"/>
          </a:xfrm>
          <a:prstGeom prst="halfFrame">
            <a:avLst>
              <a:gd name="adj1" fmla="val 5986"/>
              <a:gd name="adj2" fmla="val 5359"/>
            </a:avLst>
          </a:prstGeom>
          <a:solidFill>
            <a:srgbClr val="061943"/>
          </a:solidFill>
          <a:ln>
            <a:solidFill>
              <a:srgbClr val="061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a:cs typeface="+mn-cs"/>
            </a:endParaRPr>
          </a:p>
        </p:txBody>
      </p:sp>
      <p:sp>
        <p:nvSpPr>
          <p:cNvPr id="6" name="日期占位符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4DEB18-FE53-4110-963C-30521AADF91E}" type="datetime1">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2024/8/15</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9" y="98710"/>
            <a:ext cx="2576870" cy="626533"/>
          </a:xfrm>
          <a:prstGeom prst="rect">
            <a:avLst/>
          </a:prstGeom>
        </p:spPr>
      </p:pic>
      <p:grpSp>
        <p:nvGrpSpPr>
          <p:cNvPr id="33" name="组合 32"/>
          <p:cNvGrpSpPr/>
          <p:nvPr/>
        </p:nvGrpSpPr>
        <p:grpSpPr>
          <a:xfrm>
            <a:off x="-283995" y="633412"/>
            <a:ext cx="2376746" cy="924079"/>
            <a:chOff x="-815973" y="566346"/>
            <a:chExt cx="5947756" cy="2628684"/>
          </a:xfrm>
        </p:grpSpPr>
        <p:pic>
          <p:nvPicPr>
            <p:cNvPr id="34" name="Picture 10" descr="https://frontier.qd.sdu.edu.cn/img/f_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t="71941"/>
            <a:stretch>
              <a:fillRect/>
            </a:stretch>
          </p:blipFill>
          <p:spPr bwMode="auto">
            <a:xfrm>
              <a:off x="287681" y="2517572"/>
              <a:ext cx="4844102" cy="677458"/>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815973" y="566346"/>
              <a:ext cx="5204865" cy="1951828"/>
              <a:chOff x="-815973" y="566346"/>
              <a:chExt cx="5204865" cy="1951828"/>
            </a:xfrm>
          </p:grpSpPr>
          <p:pic>
            <p:nvPicPr>
              <p:cNvPr id="36" name="Picture 10" descr="https://frontier.qd.sdu.edu.cn/img/f_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b="37775"/>
              <a:stretch>
                <a:fillRect/>
              </a:stretch>
            </p:blipFill>
            <p:spPr bwMode="auto">
              <a:xfrm>
                <a:off x="-815973" y="1004344"/>
                <a:ext cx="4844102" cy="1502333"/>
              </a:xfrm>
              <a:prstGeom prst="rect">
                <a:avLst/>
              </a:prstGeom>
              <a:noFill/>
              <a:extLst>
                <a:ext uri="{909E8E84-426E-40DD-AFC4-6F175D3DCCD1}">
                  <a14:hiddenFill xmlns:a14="http://schemas.microsoft.com/office/drawing/2010/main">
                    <a:solidFill>
                      <a:srgbClr val="FFFFFF"/>
                    </a:solidFill>
                  </a14:hiddenFill>
                </a:ext>
              </a:extLst>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r="84811" b="17280"/>
              <a:stretch>
                <a:fillRect/>
              </a:stretch>
            </p:blipFill>
            <p:spPr>
              <a:xfrm>
                <a:off x="2533223" y="566346"/>
                <a:ext cx="1855669" cy="1951828"/>
              </a:xfrm>
              <a:prstGeom prst="rect">
                <a:avLst/>
              </a:prstGeom>
            </p:spPr>
          </p:pic>
        </p:grpSp>
      </p:grpSp>
      <p:sp>
        <p:nvSpPr>
          <p:cNvPr id="39" name="Text Placeholder 13"/>
          <p:cNvSpPr txBox="1">
            <a:spLocks noGrp="1"/>
          </p:cNvSpPr>
          <p:nvPr>
            <p:ph type="ctrTitle"/>
          </p:nvPr>
        </p:nvSpPr>
        <p:spPr>
          <a:xfrm>
            <a:off x="473234" y="2234589"/>
            <a:ext cx="11509216" cy="1601116"/>
          </a:xfrm>
          <a:prstGeom prst="rect">
            <a:avLst/>
          </a:prstGeom>
        </p:spPr>
        <p:txBody>
          <a:bodyPr lIns="77349" tIns="38675" rIns="77349" bIns="38675" anchor="t" anchorCtr="1">
            <a:noAutofit/>
          </a:bodyPr>
          <a:lstStyle>
            <a:lvl1pPr marL="0" indent="0" algn="ctr" defTabSz="4298315" rtl="0" eaLnBrk="1" latinLnBrk="0" hangingPunct="1">
              <a:spcBef>
                <a:spcPct val="20000"/>
              </a:spcBef>
              <a:buFontTx/>
              <a:buNone/>
              <a:defRPr sz="9800" b="1" kern="1200">
                <a:solidFill>
                  <a:schemeClr val="bg1"/>
                </a:solidFill>
                <a:latin typeface="Calibri" panose="020F0502020204030204" pitchFamily="34" charset="0"/>
                <a:ea typeface="+mn-ea"/>
                <a:cs typeface="Calibri" panose="020F0502020204030204" pitchFamily="34" charset="0"/>
              </a:defRPr>
            </a:lvl1pPr>
            <a:lvl2pPr marL="3492500" indent="-1343025" algn="l" defTabSz="4298315" rtl="0" eaLnBrk="1" latinLnBrk="0" hangingPunct="1">
              <a:spcBef>
                <a:spcPct val="20000"/>
              </a:spcBef>
              <a:buFontTx/>
              <a:buNone/>
              <a:defRPr sz="6100" kern="1200">
                <a:solidFill>
                  <a:schemeClr val="tx1"/>
                </a:solidFill>
                <a:latin typeface="+mn-lt"/>
                <a:ea typeface="+mn-ea"/>
                <a:cs typeface="+mn-cs"/>
              </a:defRPr>
            </a:lvl2pPr>
            <a:lvl3pPr marL="5372735" indent="-1074420" algn="l" defTabSz="4298315" rtl="0" eaLnBrk="1" latinLnBrk="0" hangingPunct="1">
              <a:spcBef>
                <a:spcPct val="20000"/>
              </a:spcBef>
              <a:buFontTx/>
              <a:buNone/>
              <a:defRPr sz="6100" kern="1200">
                <a:solidFill>
                  <a:schemeClr val="tx1"/>
                </a:solidFill>
                <a:latin typeface="+mn-lt"/>
                <a:ea typeface="+mn-ea"/>
                <a:cs typeface="+mn-cs"/>
              </a:defRPr>
            </a:lvl3pPr>
            <a:lvl4pPr marL="7522210" indent="-1074420" algn="l" defTabSz="4298315" rtl="0" eaLnBrk="1" latinLnBrk="0" hangingPunct="1">
              <a:spcBef>
                <a:spcPct val="20000"/>
              </a:spcBef>
              <a:buFontTx/>
              <a:buNone/>
              <a:defRPr sz="6100" kern="1200">
                <a:solidFill>
                  <a:schemeClr val="tx1"/>
                </a:solidFill>
                <a:latin typeface="+mn-lt"/>
                <a:ea typeface="+mn-ea"/>
                <a:cs typeface="+mn-cs"/>
              </a:defRPr>
            </a:lvl4pPr>
            <a:lvl5pPr marL="9671685" indent="-1074420" algn="l" defTabSz="4298315" rtl="0" eaLnBrk="1" latinLnBrk="0" hangingPunct="1">
              <a:spcBef>
                <a:spcPct val="20000"/>
              </a:spcBef>
              <a:buFontTx/>
              <a:buNone/>
              <a:defRPr sz="6100" kern="1200">
                <a:solidFill>
                  <a:schemeClr val="tx1"/>
                </a:solidFill>
                <a:latin typeface="+mn-lt"/>
                <a:ea typeface="+mn-ea"/>
                <a:cs typeface="+mn-cs"/>
              </a:defRPr>
            </a:lvl5pPr>
            <a:lvl6pPr marL="11820525" indent="-1074420" algn="l" defTabSz="4298315"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3970000" indent="-1074420" algn="l" defTabSz="4298315"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118840" indent="-1074420" algn="l" defTabSz="4298315"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268315" indent="-1074420" algn="l" defTabSz="4298315"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a:lstStyle>
          <a:p>
            <a:r>
              <a:rPr lang="en-US" altLang="zh-CN" sz="4400" dirty="0">
                <a:latin typeface="Times New Roman" panose="02020603050405020304" pitchFamily="18" charset="0"/>
                <a:ea typeface="楷体" panose="02010609060101010101" pitchFamily="49" charset="-122"/>
                <a:cs typeface="Times New Roman" panose="02020603050405020304" pitchFamily="18" charset="0"/>
              </a:rPr>
              <a:t>STCF</a:t>
            </a:r>
            <a:r>
              <a:rPr lang="zh-CN" altLang="en-US" sz="4400" dirty="0">
                <a:latin typeface="楷体" panose="02010609060101010101" pitchFamily="49" charset="-122"/>
                <a:ea typeface="楷体" panose="02010609060101010101" pitchFamily="49" charset="-122"/>
              </a:rPr>
              <a:t>实验中基于机器学习的粒子鉴别算法</a:t>
            </a: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pitchFamily="34" charset="-122"/>
                <a:cs typeface="+mn-cs"/>
              </a:rPr>
              <a:t>Yuncong Zhai</a:t>
            </a: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sp>
        <p:nvSpPr>
          <p:cNvPr id="17" name="矩形 16">
            <a:extLst>
              <a:ext uri="{FF2B5EF4-FFF2-40B4-BE49-F238E27FC236}">
                <a16:creationId xmlns:a16="http://schemas.microsoft.com/office/drawing/2014/main" id="{96F1AFF2-ACB2-4C95-A182-7DC5ECFAC225}"/>
              </a:ext>
            </a:extLst>
          </p:cNvPr>
          <p:cNvSpPr/>
          <p:nvPr/>
        </p:nvSpPr>
        <p:spPr>
          <a:xfrm>
            <a:off x="2032866" y="2962212"/>
            <a:ext cx="9794631" cy="446276"/>
          </a:xfrm>
          <a:prstGeom prst="rect">
            <a:avLst/>
          </a:prstGeom>
        </p:spPr>
        <p:txBody>
          <a:bodyPr wrap="square">
            <a:spAutoFit/>
          </a:bodyPr>
          <a:lstStyle/>
          <a:p>
            <a:r>
              <a:rPr lang="en-US" altLang="zh-CN" sz="2300">
                <a:solidFill>
                  <a:schemeClr val="bg1"/>
                </a:solidFill>
                <a:latin typeface="Times New Roman" panose="02020603050405020304" pitchFamily="18" charset="0"/>
                <a:cs typeface="Times New Roman" panose="02020603050405020304" pitchFamily="18" charset="0"/>
              </a:rPr>
              <a:t>The particle identification algorithm based on machine learning in the STCF </a:t>
            </a:r>
            <a:endParaRPr lang="zh-CN" altLang="en-US" sz="2300">
              <a:solidFill>
                <a:schemeClr val="bg1"/>
              </a:solidFill>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84F5A215-098B-4E5C-854C-EFB1E9C9C3B0}"/>
              </a:ext>
            </a:extLst>
          </p:cNvPr>
          <p:cNvSpPr txBox="1"/>
          <p:nvPr/>
        </p:nvSpPr>
        <p:spPr>
          <a:xfrm>
            <a:off x="3750103" y="3512680"/>
            <a:ext cx="5127497" cy="400110"/>
          </a:xfrm>
          <a:prstGeom prst="rect">
            <a:avLst/>
          </a:prstGeom>
          <a:noFill/>
        </p:spPr>
        <p:txBody>
          <a:bodyPr wrap="square" rtlCol="0">
            <a:spAutoFit/>
          </a:bodyPr>
          <a:lstStyle/>
          <a:p>
            <a:r>
              <a:rPr lang="zh-CN" altLang="en-US" sz="2000" dirty="0">
                <a:solidFill>
                  <a:schemeClr val="bg1"/>
                </a:solidFill>
                <a:latin typeface="楷体" panose="02010609060101010101" pitchFamily="49" charset="-122"/>
                <a:ea typeface="楷体" panose="02010609060101010101" pitchFamily="49" charset="-122"/>
              </a:rPr>
              <a:t>*报告人：</a:t>
            </a:r>
            <a:r>
              <a:rPr lang="zh-CN" altLang="en-US" sz="2000" u="sng" dirty="0">
                <a:solidFill>
                  <a:schemeClr val="bg1">
                    <a:lumMod val="95000"/>
                  </a:schemeClr>
                </a:solidFill>
                <a:latin typeface="楷体" panose="02010609060101010101" pitchFamily="49" charset="-122"/>
                <a:ea typeface="楷体" panose="02010609060101010101" pitchFamily="49" charset="-122"/>
              </a:rPr>
              <a:t>翟云聪</a:t>
            </a:r>
            <a:r>
              <a:rPr lang="zh-CN" altLang="en-US" sz="2000" dirty="0">
                <a:solidFill>
                  <a:schemeClr val="bg1">
                    <a:lumMod val="95000"/>
                  </a:schemeClr>
                </a:solidFill>
                <a:latin typeface="楷体" panose="02010609060101010101" pitchFamily="49" charset="-122"/>
                <a:ea typeface="楷体" panose="02010609060101010101" pitchFamily="49" charset="-122"/>
              </a:rPr>
              <a:t>，秦小帅，李腾，黄性涛</a:t>
            </a:r>
          </a:p>
        </p:txBody>
      </p:sp>
      <p:sp>
        <p:nvSpPr>
          <p:cNvPr id="19" name="文本框 18">
            <a:extLst>
              <a:ext uri="{FF2B5EF4-FFF2-40B4-BE49-F238E27FC236}">
                <a16:creationId xmlns:a16="http://schemas.microsoft.com/office/drawing/2014/main" id="{64EB235A-1799-4ECB-9376-21FA109B5BAA}"/>
              </a:ext>
            </a:extLst>
          </p:cNvPr>
          <p:cNvSpPr txBox="1"/>
          <p:nvPr/>
        </p:nvSpPr>
        <p:spPr>
          <a:xfrm>
            <a:off x="4930303" y="3977915"/>
            <a:ext cx="3574386" cy="307777"/>
          </a:xfrm>
          <a:prstGeom prst="rect">
            <a:avLst/>
          </a:prstGeom>
          <a:noFill/>
        </p:spPr>
        <p:txBody>
          <a:bodyPr wrap="square" rtlCol="0">
            <a:spAutoFit/>
          </a:bodyPr>
          <a:lstStyle/>
          <a:p>
            <a:r>
              <a:rPr lang="en-US" altLang="zh-CN" sz="1400">
                <a:solidFill>
                  <a:schemeClr val="bg1"/>
                </a:solidFill>
                <a:latin typeface="Times New Roman" panose="02020603050405020304" pitchFamily="18" charset="0"/>
                <a:cs typeface="Times New Roman" panose="02020603050405020304" pitchFamily="18" charset="0"/>
              </a:rPr>
              <a:t>zhaiyc@mail.sdu.end.cn</a:t>
            </a:r>
          </a:p>
        </p:txBody>
      </p:sp>
      <p:sp>
        <p:nvSpPr>
          <p:cNvPr id="20" name="文本框 19">
            <a:extLst>
              <a:ext uri="{FF2B5EF4-FFF2-40B4-BE49-F238E27FC236}">
                <a16:creationId xmlns:a16="http://schemas.microsoft.com/office/drawing/2014/main" id="{D6767E2C-932F-485A-96CE-90C3B43F28D6}"/>
              </a:ext>
            </a:extLst>
          </p:cNvPr>
          <p:cNvSpPr txBox="1"/>
          <p:nvPr/>
        </p:nvSpPr>
        <p:spPr>
          <a:xfrm>
            <a:off x="2929199" y="4335315"/>
            <a:ext cx="7362874" cy="369332"/>
          </a:xfrm>
          <a:prstGeom prst="rect">
            <a:avLst/>
          </a:prstGeom>
          <a:noFill/>
        </p:spPr>
        <p:txBody>
          <a:bodyPr wrap="square" rtlCol="0">
            <a:spAutoFit/>
          </a:bodyPr>
          <a:lstStyle/>
          <a:p>
            <a:r>
              <a:rPr lang="en-US" altLang="zh-CN" dirty="0">
                <a:solidFill>
                  <a:srgbClr val="FFFFFF"/>
                </a:solidFill>
                <a:latin typeface="楷体" panose="02010609060101010101" pitchFamily="49" charset="-122"/>
                <a:ea typeface="楷体" panose="02010609060101010101" pitchFamily="49" charset="-122"/>
                <a:cs typeface="+mj-cs"/>
              </a:rPr>
              <a:t>★</a:t>
            </a:r>
            <a:r>
              <a:rPr lang="zh-CN" altLang="en-US" dirty="0">
                <a:solidFill>
                  <a:srgbClr val="FFFFFF"/>
                </a:solidFill>
                <a:latin typeface="楷体" panose="02010609060101010101" pitchFamily="49" charset="-122"/>
                <a:ea typeface="楷体" panose="02010609060101010101" pitchFamily="49" charset="-122"/>
                <a:cs typeface="+mj-cs"/>
              </a:rPr>
              <a:t>中国物理学会高能物理分会第十四届全国粒子物理学术会议 </a:t>
            </a:r>
            <a:r>
              <a:rPr lang="en-US" altLang="zh-CN" dirty="0">
                <a:solidFill>
                  <a:srgbClr val="FFFFFF"/>
                </a:solidFill>
                <a:latin typeface="楷体" panose="02010609060101010101" pitchFamily="49" charset="-122"/>
                <a:ea typeface="楷体" panose="02010609060101010101" pitchFamily="49" charset="-122"/>
                <a:cs typeface="+mj-cs"/>
              </a:rPr>
              <a:t>(2024)</a:t>
            </a:r>
            <a:endParaRPr lang="zh-CN" altLang="en-US" dirty="0">
              <a:solidFill>
                <a:srgbClr val="FFFFFF"/>
              </a:solidFill>
              <a:latin typeface="楷体" panose="02010609060101010101" pitchFamily="49" charset="-122"/>
              <a:ea typeface="楷体" panose="02010609060101010101" pitchFamily="49" charset="-122"/>
              <a:cs typeface="+mj-cs"/>
            </a:endParaRPr>
          </a:p>
        </p:txBody>
      </p:sp>
      <p:sp>
        <p:nvSpPr>
          <p:cNvPr id="21" name="文本框 20">
            <a:extLst>
              <a:ext uri="{FF2B5EF4-FFF2-40B4-BE49-F238E27FC236}">
                <a16:creationId xmlns:a16="http://schemas.microsoft.com/office/drawing/2014/main" id="{CBC83285-5B78-471D-9C7D-C78EF4E2AFA8}"/>
              </a:ext>
            </a:extLst>
          </p:cNvPr>
          <p:cNvSpPr txBox="1"/>
          <p:nvPr/>
        </p:nvSpPr>
        <p:spPr>
          <a:xfrm>
            <a:off x="5431777" y="4839617"/>
            <a:ext cx="6145823" cy="307777"/>
          </a:xfrm>
          <a:prstGeom prst="rect">
            <a:avLst/>
          </a:prstGeom>
          <a:noFill/>
        </p:spPr>
        <p:txBody>
          <a:bodyPr wrap="square" rtlCol="0">
            <a:spAutoFit/>
          </a:bodyPr>
          <a:lstStyle/>
          <a:p>
            <a:r>
              <a:rPr lang="en-US" altLang="zh-CN" sz="1400" dirty="0">
                <a:solidFill>
                  <a:srgbClr val="FFFFFF"/>
                </a:solidFill>
                <a:latin typeface="楷体" panose="02010609060101010101" pitchFamily="49" charset="-122"/>
                <a:ea typeface="楷体" panose="02010609060101010101" pitchFamily="49" charset="-122"/>
                <a:cs typeface="+mj-cs"/>
              </a:rPr>
              <a:t>2024.08.15</a:t>
            </a:r>
            <a:endParaRPr lang="zh-CN" altLang="en-US" sz="1400" dirty="0">
              <a:solidFill>
                <a:srgbClr val="FFFFFF"/>
              </a:solidFill>
              <a:latin typeface="楷体" panose="02010609060101010101" pitchFamily="49" charset="-122"/>
              <a:ea typeface="楷体" panose="02010609060101010101" pitchFamily="49" charset="-122"/>
              <a:cs typeface="+mj-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391" y="228600"/>
            <a:ext cx="12278782" cy="660400"/>
          </a:xfrm>
        </p:spPr>
        <p:txBody>
          <a:bodyPr/>
          <a:lstStyle/>
          <a:p>
            <a:r>
              <a:rPr lang="zh-CN" altLang="en-US"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性能</a:t>
            </a:r>
            <a:endParaRPr lang="en-US" altLang="zh-CN" sz="4400" b="1" kern="1200" dirty="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10</a:t>
            </a:fld>
            <a:endParaRPr lang="en-US" altLang="zh-CN">
              <a:solidFill>
                <a:srgbClr val="000000"/>
              </a:solidFill>
              <a:latin typeface="Arial" panose="020B0604020202020204" pitchFamily="34" charset="0"/>
            </a:endParaRPr>
          </a:p>
        </p:txBody>
      </p:sp>
      <p:sp>
        <p:nvSpPr>
          <p:cNvPr id="12" name="文本框 11">
            <a:extLst>
              <a:ext uri="{FF2B5EF4-FFF2-40B4-BE49-F238E27FC236}">
                <a16:creationId xmlns:a16="http://schemas.microsoft.com/office/drawing/2014/main" id="{ED75956F-6E72-42E4-8CED-CB7527C8C573}"/>
              </a:ext>
            </a:extLst>
          </p:cNvPr>
          <p:cNvSpPr txBox="1"/>
          <p:nvPr/>
        </p:nvSpPr>
        <p:spPr>
          <a:xfrm>
            <a:off x="285675" y="991429"/>
            <a:ext cx="11620649" cy="960328"/>
          </a:xfrm>
          <a:prstGeom prst="rect">
            <a:avLst/>
          </a:prstGeom>
          <a:noFill/>
        </p:spPr>
        <p:txBody>
          <a:bodyPr wrap="square" rtlCol="0">
            <a:spAutoFit/>
          </a:bodyPr>
          <a:lstStyle/>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在</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GlobalPID</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中带电粒子识别性能（初步）</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F5121F2A-AEDA-4991-8DDA-C036B9EBE947}"/>
                  </a:ext>
                </a:extLst>
              </p:cNvPr>
              <p:cNvSpPr/>
              <p:nvPr/>
            </p:nvSpPr>
            <p:spPr>
              <a:xfrm>
                <a:off x="5178185" y="1467638"/>
                <a:ext cx="6962774" cy="1458091"/>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7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PID </a:t>
                </a:r>
                <a:r>
                  <a:rPr lang="zh-CN" altLang="en-US" sz="17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效率</a:t>
                </a:r>
                <a:r>
                  <a:rPr lang="en-US" altLang="zh-CN" sz="17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f>
                      <m:fPr>
                        <m:ctrlPr>
                          <a:rPr lang="en-US" altLang="zh-CN" sz="1700" i="1">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fPr>
                      <m:num>
                        <m:r>
                          <a:rPr lang="zh-CN" altLang="en-US" sz="1700" i="1">
                            <a:solidFill>
                              <a:prstClr val="black"/>
                            </a:solidFill>
                            <a:latin typeface="Cambria Math" panose="02040503050406030204" pitchFamily="18" charset="0"/>
                            <a:ea typeface="楷体" panose="02010609060101010101" pitchFamily="49" charset="-122"/>
                            <a:cs typeface="Times New Roman" panose="02020603050405020304" pitchFamily="18" charset="0"/>
                          </a:rPr>
                          <m:t>选择正确的信号数</m:t>
                        </m:r>
                      </m:num>
                      <m:den>
                        <m:r>
                          <a:rPr lang="zh-CN" altLang="en-US" sz="1700" i="1">
                            <a:solidFill>
                              <a:prstClr val="black"/>
                            </a:solidFill>
                            <a:latin typeface="Cambria Math" panose="02040503050406030204" pitchFamily="18" charset="0"/>
                            <a:ea typeface="楷体" panose="02010609060101010101" pitchFamily="49" charset="-122"/>
                            <a:cs typeface="Times New Roman" panose="02020603050405020304" pitchFamily="18" charset="0"/>
                          </a:rPr>
                          <m:t>信号总数</m:t>
                        </m:r>
                      </m:den>
                    </m:f>
                  </m:oMath>
                </a14:m>
                <a:endParaRPr lang="en-US" altLang="zh-CN" sz="17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buFont typeface="Arial" panose="020B0604020202020204" pitchFamily="34" charset="0"/>
                  <a:buChar char="•"/>
                </a:pPr>
                <a:r>
                  <a:rPr lang="zh-CN" altLang="en-US" sz="17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对于轻子具有出色的区分性能</a:t>
                </a:r>
                <a:r>
                  <a:rPr lang="en-US" altLang="zh-CN" sz="17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PID </a:t>
                </a:r>
                <a:r>
                  <a:rPr lang="zh-CN" altLang="en-US" sz="17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效率</a:t>
                </a:r>
                <a:r>
                  <a:rPr lang="en-US" altLang="zh-CN" sz="17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&gt; 90%</a:t>
                </a:r>
              </a:p>
              <a:p>
                <a:pPr marL="285750" indent="-285750">
                  <a:lnSpc>
                    <a:spcPct val="150000"/>
                  </a:lnSpc>
                  <a:buFont typeface="Arial" panose="020B0604020202020204" pitchFamily="34" charset="0"/>
                  <a:buChar char="•"/>
                </a:pPr>
                <a:r>
                  <a:rPr lang="zh-CN" altLang="en-US" sz="17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目前对强子的鉴别性能次优</a:t>
                </a:r>
              </a:p>
            </p:txBody>
          </p:sp>
        </mc:Choice>
        <mc:Fallback xmlns="">
          <p:sp>
            <p:nvSpPr>
              <p:cNvPr id="13" name="矩形 12">
                <a:extLst>
                  <a:ext uri="{FF2B5EF4-FFF2-40B4-BE49-F238E27FC236}">
                    <a16:creationId xmlns:a16="http://schemas.microsoft.com/office/drawing/2014/main" id="{F5121F2A-AEDA-4991-8DDA-C036B9EBE947}"/>
                  </a:ext>
                </a:extLst>
              </p:cNvPr>
              <p:cNvSpPr>
                <a:spLocks noRot="1" noChangeAspect="1" noMove="1" noResize="1" noEditPoints="1" noAdjustHandles="1" noChangeArrowheads="1" noChangeShapeType="1" noTextEdit="1"/>
              </p:cNvSpPr>
              <p:nvPr/>
            </p:nvSpPr>
            <p:spPr>
              <a:xfrm>
                <a:off x="5178185" y="1467638"/>
                <a:ext cx="6962774" cy="1458091"/>
              </a:xfrm>
              <a:prstGeom prst="rect">
                <a:avLst/>
              </a:prstGeom>
              <a:blipFill>
                <a:blip r:embed="rId2"/>
                <a:stretch>
                  <a:fillRect l="-437" b="-2510"/>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AA14097C-C208-444E-B2D7-BC0BD8A82776}"/>
              </a:ext>
            </a:extLst>
          </p:cNvPr>
          <p:cNvPicPr>
            <a:picLocks noChangeAspect="1"/>
          </p:cNvPicPr>
          <p:nvPr/>
        </p:nvPicPr>
        <p:blipFill rotWithShape="1">
          <a:blip r:embed="rId3"/>
          <a:srcRect l="5080"/>
          <a:stretch/>
        </p:blipFill>
        <p:spPr>
          <a:xfrm>
            <a:off x="96258" y="1459139"/>
            <a:ext cx="4924307" cy="4512549"/>
          </a:xfrm>
          <a:prstGeom prst="rect">
            <a:avLst/>
          </a:prstGeom>
        </p:spPr>
      </p:pic>
      <p:grpSp>
        <p:nvGrpSpPr>
          <p:cNvPr id="15" name="组合 14">
            <a:extLst>
              <a:ext uri="{FF2B5EF4-FFF2-40B4-BE49-F238E27FC236}">
                <a16:creationId xmlns:a16="http://schemas.microsoft.com/office/drawing/2014/main" id="{DBBDB7EA-E893-4E28-8DB7-A217995B43E1}"/>
              </a:ext>
            </a:extLst>
          </p:cNvPr>
          <p:cNvGrpSpPr/>
          <p:nvPr/>
        </p:nvGrpSpPr>
        <p:grpSpPr>
          <a:xfrm>
            <a:off x="5030122" y="2894674"/>
            <a:ext cx="2363402" cy="1926208"/>
            <a:chOff x="135363" y="1661969"/>
            <a:chExt cx="3111820" cy="2373298"/>
          </a:xfrm>
        </p:grpSpPr>
        <p:pic>
          <p:nvPicPr>
            <p:cNvPr id="22" name="图片 21">
              <a:extLst>
                <a:ext uri="{FF2B5EF4-FFF2-40B4-BE49-F238E27FC236}">
                  <a16:creationId xmlns:a16="http://schemas.microsoft.com/office/drawing/2014/main" id="{2BE4A6F2-2299-4B06-9DA0-2876D0E3E7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5" t="5596" r="9539"/>
            <a:stretch/>
          </p:blipFill>
          <p:spPr>
            <a:xfrm>
              <a:off x="135363" y="1661969"/>
              <a:ext cx="3111820" cy="2373298"/>
            </a:xfrm>
            <a:prstGeom prst="rect">
              <a:avLst/>
            </a:prstGeom>
          </p:spPr>
        </p:pic>
        <p:sp>
          <p:nvSpPr>
            <p:cNvPr id="23" name="文本框 22">
              <a:extLst>
                <a:ext uri="{FF2B5EF4-FFF2-40B4-BE49-F238E27FC236}">
                  <a16:creationId xmlns:a16="http://schemas.microsoft.com/office/drawing/2014/main" id="{6F28BE78-3883-4EA9-AA67-3B1C8EC9AF64}"/>
                </a:ext>
              </a:extLst>
            </p:cNvPr>
            <p:cNvSpPr txBox="1"/>
            <p:nvPr/>
          </p:nvSpPr>
          <p:spPr>
            <a:xfrm>
              <a:off x="671154" y="1882805"/>
              <a:ext cx="1388092" cy="369332"/>
            </a:xfrm>
            <a:prstGeom prst="rect">
              <a:avLst/>
            </a:prstGeom>
            <a:noFill/>
          </p:spPr>
          <p:txBody>
            <a:bodyPr wrap="square" rtlCol="0">
              <a:spAutoFit/>
            </a:bodyPr>
            <a:lstStyle/>
            <a:p>
              <a:r>
                <a:rPr lang="en-US" altLang="zh-CN">
                  <a:solidFill>
                    <a:schemeClr val="bg1"/>
                  </a:solidFill>
                </a:rPr>
                <a:t>e-</a:t>
              </a:r>
              <a:endParaRPr lang="zh-CN" altLang="en-US">
                <a:solidFill>
                  <a:schemeClr val="bg1"/>
                </a:solidFill>
              </a:endParaRPr>
            </a:p>
          </p:txBody>
        </p:sp>
      </p:grpSp>
      <p:grpSp>
        <p:nvGrpSpPr>
          <p:cNvPr id="24" name="组合 23">
            <a:extLst>
              <a:ext uri="{FF2B5EF4-FFF2-40B4-BE49-F238E27FC236}">
                <a16:creationId xmlns:a16="http://schemas.microsoft.com/office/drawing/2014/main" id="{D7BC21C8-FDBD-4C55-92DF-37CDB4AA2AEB}"/>
              </a:ext>
            </a:extLst>
          </p:cNvPr>
          <p:cNvGrpSpPr/>
          <p:nvPr/>
        </p:nvGrpSpPr>
        <p:grpSpPr>
          <a:xfrm>
            <a:off x="7438482" y="2813678"/>
            <a:ext cx="2447627" cy="1956091"/>
            <a:chOff x="1991928" y="1837185"/>
            <a:chExt cx="2447627" cy="1956091"/>
          </a:xfrm>
        </p:grpSpPr>
        <p:pic>
          <p:nvPicPr>
            <p:cNvPr id="25" name="图片 24">
              <a:extLst>
                <a:ext uri="{FF2B5EF4-FFF2-40B4-BE49-F238E27FC236}">
                  <a16:creationId xmlns:a16="http://schemas.microsoft.com/office/drawing/2014/main" id="{997967D7-34C7-4965-A98F-C69ED73DE6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0" r="9542"/>
            <a:stretch/>
          </p:blipFill>
          <p:spPr>
            <a:xfrm>
              <a:off x="1991928" y="1837185"/>
              <a:ext cx="2447627" cy="1956091"/>
            </a:xfrm>
            <a:prstGeom prst="rect">
              <a:avLst/>
            </a:prstGeom>
          </p:spPr>
        </p:pic>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72494956-A3FD-4A78-A753-1DFEFB71EE54}"/>
                    </a:ext>
                  </a:extLst>
                </p:cNvPr>
                <p:cNvSpPr txBox="1"/>
                <p:nvPr/>
              </p:nvSpPr>
              <p:spPr>
                <a:xfrm>
                  <a:off x="2400716" y="2037240"/>
                  <a:ext cx="1388092" cy="369332"/>
                </a:xfrm>
                <a:prstGeom prst="rect">
                  <a:avLst/>
                </a:prstGeom>
                <a:noFill/>
              </p:spPr>
              <p:txBody>
                <a:bodyPr wrap="square" rtlCol="0">
                  <a:spAutoFit/>
                </a:bodyPr>
                <a:lstStyle/>
                <a:p>
                  <a14:m>
                    <m:oMath xmlns:m="http://schemas.openxmlformats.org/officeDocument/2006/math">
                      <m:r>
                        <a:rPr lang="zh-CN" altLang="en-US" i="1" smtClean="0">
                          <a:solidFill>
                            <a:schemeClr val="bg1"/>
                          </a:solidFill>
                          <a:latin typeface="Cambria Math" panose="02040503050406030204" pitchFamily="18" charset="0"/>
                        </a:rPr>
                        <m:t>𝜇</m:t>
                      </m:r>
                    </m:oMath>
                  </a14:m>
                  <a:r>
                    <a:rPr lang="en-US" altLang="zh-CN">
                      <a:solidFill>
                        <a:schemeClr val="bg1"/>
                      </a:solidFill>
                    </a:rPr>
                    <a:t>-</a:t>
                  </a:r>
                  <a:endParaRPr lang="zh-CN" altLang="en-US">
                    <a:solidFill>
                      <a:schemeClr val="bg1"/>
                    </a:solidFill>
                  </a:endParaRPr>
                </a:p>
              </p:txBody>
            </p:sp>
          </mc:Choice>
          <mc:Fallback xmlns="">
            <p:sp>
              <p:nvSpPr>
                <p:cNvPr id="33" name="文本框 32">
                  <a:extLst>
                    <a:ext uri="{FF2B5EF4-FFF2-40B4-BE49-F238E27FC236}">
                      <a16:creationId xmlns:a16="http://schemas.microsoft.com/office/drawing/2014/main" id="{3E8EA008-3720-4B1C-B5A2-C9244E860DB5}"/>
                    </a:ext>
                  </a:extLst>
                </p:cNvPr>
                <p:cNvSpPr txBox="1">
                  <a:spLocks noRot="1" noChangeAspect="1" noMove="1" noResize="1" noEditPoints="1" noAdjustHandles="1" noChangeArrowheads="1" noChangeShapeType="1" noTextEdit="1"/>
                </p:cNvSpPr>
                <p:nvPr/>
              </p:nvSpPr>
              <p:spPr>
                <a:xfrm>
                  <a:off x="2400716" y="2037240"/>
                  <a:ext cx="1388092" cy="369332"/>
                </a:xfrm>
                <a:prstGeom prst="rect">
                  <a:avLst/>
                </a:prstGeom>
                <a:blipFill>
                  <a:blip r:embed="rId9"/>
                  <a:stretch>
                    <a:fillRect t="-10000" b="-26667"/>
                  </a:stretch>
                </a:blipFill>
              </p:spPr>
              <p:txBody>
                <a:bodyPr/>
                <a:lstStyle/>
                <a:p>
                  <a:r>
                    <a:rPr lang="zh-CN" altLang="en-US">
                      <a:noFill/>
                    </a:rPr>
                    <a:t> </a:t>
                  </a:r>
                </a:p>
              </p:txBody>
            </p:sp>
          </mc:Fallback>
        </mc:AlternateContent>
      </p:grpSp>
      <p:grpSp>
        <p:nvGrpSpPr>
          <p:cNvPr id="27" name="组合 26">
            <a:extLst>
              <a:ext uri="{FF2B5EF4-FFF2-40B4-BE49-F238E27FC236}">
                <a16:creationId xmlns:a16="http://schemas.microsoft.com/office/drawing/2014/main" id="{6243F37B-5283-4D02-9419-261011DC33C3}"/>
              </a:ext>
            </a:extLst>
          </p:cNvPr>
          <p:cNvGrpSpPr/>
          <p:nvPr/>
        </p:nvGrpSpPr>
        <p:grpSpPr>
          <a:xfrm>
            <a:off x="6232776" y="4886695"/>
            <a:ext cx="2363402" cy="1788134"/>
            <a:chOff x="4452427" y="1974811"/>
            <a:chExt cx="2363402" cy="1788134"/>
          </a:xfrm>
        </p:grpSpPr>
        <p:pic>
          <p:nvPicPr>
            <p:cNvPr id="28" name="图片 27">
              <a:extLst>
                <a:ext uri="{FF2B5EF4-FFF2-40B4-BE49-F238E27FC236}">
                  <a16:creationId xmlns:a16="http://schemas.microsoft.com/office/drawing/2014/main" id="{945CB54D-3069-47F8-A996-93905242E24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42" t="7168" r="9494"/>
            <a:stretch/>
          </p:blipFill>
          <p:spPr>
            <a:xfrm>
              <a:off x="4452427" y="1974811"/>
              <a:ext cx="2363402" cy="1788134"/>
            </a:xfrm>
            <a:prstGeom prst="rect">
              <a:avLst/>
            </a:prstGeom>
          </p:spPr>
        </p:pic>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95D9C520-C210-43D3-B8A9-E910F432BEF5}"/>
                    </a:ext>
                  </a:extLst>
                </p:cNvPr>
                <p:cNvSpPr txBox="1"/>
                <p:nvPr/>
              </p:nvSpPr>
              <p:spPr>
                <a:xfrm>
                  <a:off x="4754092" y="2047698"/>
                  <a:ext cx="1388092" cy="369332"/>
                </a:xfrm>
                <a:prstGeom prst="rect">
                  <a:avLst/>
                </a:prstGeom>
                <a:noFill/>
              </p:spPr>
              <p:txBody>
                <a:bodyPr wrap="square" rtlCol="0">
                  <a:spAutoFit/>
                </a:bodyPr>
                <a:lstStyle/>
                <a:p>
                  <a14:m>
                    <m:oMath xmlns:m="http://schemas.openxmlformats.org/officeDocument/2006/math">
                      <m:r>
                        <a:rPr lang="zh-CN" altLang="en-US" i="1" smtClean="0">
                          <a:solidFill>
                            <a:schemeClr val="bg1"/>
                          </a:solidFill>
                          <a:latin typeface="Cambria Math" panose="02040503050406030204" pitchFamily="18" charset="0"/>
                        </a:rPr>
                        <m:t>𝜋</m:t>
                      </m:r>
                    </m:oMath>
                  </a14:m>
                  <a:r>
                    <a:rPr lang="en-US" altLang="zh-CN">
                      <a:solidFill>
                        <a:schemeClr val="bg1"/>
                      </a:solidFill>
                    </a:rPr>
                    <a:t>-</a:t>
                  </a:r>
                  <a:endParaRPr lang="zh-CN" altLang="en-US">
                    <a:solidFill>
                      <a:schemeClr val="bg1"/>
                    </a:solidFill>
                  </a:endParaRPr>
                </a:p>
              </p:txBody>
            </p:sp>
          </mc:Choice>
          <mc:Fallback xmlns="">
            <p:sp>
              <p:nvSpPr>
                <p:cNvPr id="35" name="文本框 34">
                  <a:extLst>
                    <a:ext uri="{FF2B5EF4-FFF2-40B4-BE49-F238E27FC236}">
                      <a16:creationId xmlns:a16="http://schemas.microsoft.com/office/drawing/2014/main" id="{EE042E61-E8C9-4061-B126-840CB2B00F96}"/>
                    </a:ext>
                  </a:extLst>
                </p:cNvPr>
                <p:cNvSpPr txBox="1">
                  <a:spLocks noRot="1" noChangeAspect="1" noMove="1" noResize="1" noEditPoints="1" noAdjustHandles="1" noChangeArrowheads="1" noChangeShapeType="1" noTextEdit="1"/>
                </p:cNvSpPr>
                <p:nvPr/>
              </p:nvSpPr>
              <p:spPr>
                <a:xfrm>
                  <a:off x="4754092" y="2047698"/>
                  <a:ext cx="1388092" cy="369332"/>
                </a:xfrm>
                <a:prstGeom prst="rect">
                  <a:avLst/>
                </a:prstGeom>
                <a:blipFill>
                  <a:blip r:embed="rId11"/>
                  <a:stretch>
                    <a:fillRect t="-9836" b="-24590"/>
                  </a:stretch>
                </a:blipFill>
              </p:spPr>
              <p:txBody>
                <a:bodyPr/>
                <a:lstStyle/>
                <a:p>
                  <a:r>
                    <a:rPr lang="zh-CN" altLang="en-US">
                      <a:noFill/>
                    </a:rPr>
                    <a:t> </a:t>
                  </a:r>
                </a:p>
              </p:txBody>
            </p:sp>
          </mc:Fallback>
        </mc:AlternateContent>
      </p:grpSp>
      <p:grpSp>
        <p:nvGrpSpPr>
          <p:cNvPr id="30" name="组合 29">
            <a:extLst>
              <a:ext uri="{FF2B5EF4-FFF2-40B4-BE49-F238E27FC236}">
                <a16:creationId xmlns:a16="http://schemas.microsoft.com/office/drawing/2014/main" id="{49B9D087-C406-4DD2-8FC5-A00C1512B974}"/>
              </a:ext>
            </a:extLst>
          </p:cNvPr>
          <p:cNvGrpSpPr/>
          <p:nvPr/>
        </p:nvGrpSpPr>
        <p:grpSpPr>
          <a:xfrm>
            <a:off x="9843319" y="2821051"/>
            <a:ext cx="2348681" cy="1924290"/>
            <a:chOff x="6828701" y="1847744"/>
            <a:chExt cx="2348681" cy="1924290"/>
          </a:xfrm>
        </p:grpSpPr>
        <p:pic>
          <p:nvPicPr>
            <p:cNvPr id="31" name="图片 30">
              <a:extLst>
                <a:ext uri="{FF2B5EF4-FFF2-40B4-BE49-F238E27FC236}">
                  <a16:creationId xmlns:a16="http://schemas.microsoft.com/office/drawing/2014/main" id="{7A4818FF-A9AD-4679-80DA-09FC5BE5B06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885" r="10015"/>
            <a:stretch/>
          </p:blipFill>
          <p:spPr>
            <a:xfrm>
              <a:off x="6828701" y="1847744"/>
              <a:ext cx="2348681" cy="1924290"/>
            </a:xfrm>
            <a:prstGeom prst="rect">
              <a:avLst/>
            </a:prstGeom>
          </p:spPr>
        </p:pic>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4B160035-D3B7-49BD-8D78-C8DE2390FDC3}"/>
                    </a:ext>
                  </a:extLst>
                </p:cNvPr>
                <p:cNvSpPr txBox="1"/>
                <p:nvPr/>
              </p:nvSpPr>
              <p:spPr>
                <a:xfrm>
                  <a:off x="7206424" y="2038710"/>
                  <a:ext cx="1388092" cy="369332"/>
                </a:xfrm>
                <a:prstGeom prst="rect">
                  <a:avLst/>
                </a:prstGeom>
                <a:noFill/>
              </p:spPr>
              <p:txBody>
                <a:bodyPr wrap="square" rtlCol="0">
                  <a:spAutoFit/>
                </a:bodyPr>
                <a:lstStyle/>
                <a:p>
                  <a14:m>
                    <m:oMath xmlns:m="http://schemas.openxmlformats.org/officeDocument/2006/math">
                      <m:r>
                        <a:rPr lang="en-US" altLang="zh-CN" b="0" i="1" smtClean="0">
                          <a:solidFill>
                            <a:schemeClr val="bg1"/>
                          </a:solidFill>
                          <a:latin typeface="Cambria Math" panose="02040503050406030204" pitchFamily="18" charset="0"/>
                        </a:rPr>
                        <m:t>𝐾</m:t>
                      </m:r>
                    </m:oMath>
                  </a14:m>
                  <a:r>
                    <a:rPr lang="en-US" altLang="zh-CN">
                      <a:solidFill>
                        <a:schemeClr val="bg1"/>
                      </a:solidFill>
                    </a:rPr>
                    <a:t>-</a:t>
                  </a:r>
                  <a:endParaRPr lang="zh-CN" altLang="en-US">
                    <a:solidFill>
                      <a:schemeClr val="bg1"/>
                    </a:solidFill>
                  </a:endParaRPr>
                </a:p>
              </p:txBody>
            </p:sp>
          </mc:Choice>
          <mc:Fallback xmlns="">
            <p:sp>
              <p:nvSpPr>
                <p:cNvPr id="37" name="文本框 36">
                  <a:extLst>
                    <a:ext uri="{FF2B5EF4-FFF2-40B4-BE49-F238E27FC236}">
                      <a16:creationId xmlns:a16="http://schemas.microsoft.com/office/drawing/2014/main" id="{9D8E45B1-65D8-450F-BFBD-D6C289BB47B6}"/>
                    </a:ext>
                  </a:extLst>
                </p:cNvPr>
                <p:cNvSpPr txBox="1">
                  <a:spLocks noRot="1" noChangeAspect="1" noMove="1" noResize="1" noEditPoints="1" noAdjustHandles="1" noChangeArrowheads="1" noChangeShapeType="1" noTextEdit="1"/>
                </p:cNvSpPr>
                <p:nvPr/>
              </p:nvSpPr>
              <p:spPr>
                <a:xfrm>
                  <a:off x="7206424" y="2038710"/>
                  <a:ext cx="1388092" cy="369332"/>
                </a:xfrm>
                <a:prstGeom prst="rect">
                  <a:avLst/>
                </a:prstGeom>
                <a:blipFill>
                  <a:blip r:embed="rId13"/>
                  <a:stretch>
                    <a:fillRect t="-10000" b="-26667"/>
                  </a:stretch>
                </a:blipFill>
              </p:spPr>
              <p:txBody>
                <a:bodyPr/>
                <a:lstStyle/>
                <a:p>
                  <a:r>
                    <a:rPr lang="zh-CN" altLang="en-US">
                      <a:noFill/>
                    </a:rPr>
                    <a:t> </a:t>
                  </a:r>
                </a:p>
              </p:txBody>
            </p:sp>
          </mc:Fallback>
        </mc:AlternateContent>
      </p:grpSp>
      <p:grpSp>
        <p:nvGrpSpPr>
          <p:cNvPr id="33" name="组合 32">
            <a:extLst>
              <a:ext uri="{FF2B5EF4-FFF2-40B4-BE49-F238E27FC236}">
                <a16:creationId xmlns:a16="http://schemas.microsoft.com/office/drawing/2014/main" id="{25E7A3D4-4DA1-4F95-A00B-3BFBEB41CA04}"/>
              </a:ext>
            </a:extLst>
          </p:cNvPr>
          <p:cNvGrpSpPr/>
          <p:nvPr/>
        </p:nvGrpSpPr>
        <p:grpSpPr>
          <a:xfrm>
            <a:off x="8630563" y="4886214"/>
            <a:ext cx="2733679" cy="1788615"/>
            <a:chOff x="9049159" y="4096064"/>
            <a:chExt cx="2733679" cy="1788615"/>
          </a:xfrm>
        </p:grpSpPr>
        <p:pic>
          <p:nvPicPr>
            <p:cNvPr id="36" name="图片 35">
              <a:extLst>
                <a:ext uri="{FF2B5EF4-FFF2-40B4-BE49-F238E27FC236}">
                  <a16:creationId xmlns:a16="http://schemas.microsoft.com/office/drawing/2014/main" id="{98BB4F47-ABAD-491E-A109-4AED40E13DC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7051"/>
            <a:stretch/>
          </p:blipFill>
          <p:spPr>
            <a:xfrm>
              <a:off x="9116896" y="4096064"/>
              <a:ext cx="2665942" cy="1788615"/>
            </a:xfrm>
            <a:prstGeom prst="rect">
              <a:avLst/>
            </a:prstGeom>
          </p:spPr>
        </p:pic>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1D2294C5-E723-44EB-9BA9-EC5B39A9CE9E}"/>
                    </a:ext>
                  </a:extLst>
                </p:cNvPr>
                <p:cNvSpPr txBox="1"/>
                <p:nvPr/>
              </p:nvSpPr>
              <p:spPr>
                <a:xfrm>
                  <a:off x="9049159" y="4213915"/>
                  <a:ext cx="13880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bg1"/>
                            </a:solidFill>
                            <a:latin typeface="Cambria Math" panose="02040503050406030204" pitchFamily="18" charset="0"/>
                          </a:rPr>
                          <m:t>𝑃</m:t>
                        </m:r>
                      </m:oMath>
                    </m:oMathPara>
                  </a14:m>
                  <a:endParaRPr lang="zh-CN" altLang="en-US">
                    <a:solidFill>
                      <a:schemeClr val="bg1"/>
                    </a:solidFill>
                  </a:endParaRPr>
                </a:p>
              </p:txBody>
            </p:sp>
          </mc:Choice>
          <mc:Fallback xmlns="">
            <p:sp>
              <p:nvSpPr>
                <p:cNvPr id="39" name="文本框 38">
                  <a:extLst>
                    <a:ext uri="{FF2B5EF4-FFF2-40B4-BE49-F238E27FC236}">
                      <a16:creationId xmlns:a16="http://schemas.microsoft.com/office/drawing/2014/main" id="{CA56A58E-9B85-465C-AC9C-74C534A6F8E5}"/>
                    </a:ext>
                  </a:extLst>
                </p:cNvPr>
                <p:cNvSpPr txBox="1">
                  <a:spLocks noRot="1" noChangeAspect="1" noMove="1" noResize="1" noEditPoints="1" noAdjustHandles="1" noChangeArrowheads="1" noChangeShapeType="1" noTextEdit="1"/>
                </p:cNvSpPr>
                <p:nvPr/>
              </p:nvSpPr>
              <p:spPr>
                <a:xfrm>
                  <a:off x="9049159" y="4213915"/>
                  <a:ext cx="1388092" cy="369332"/>
                </a:xfrm>
                <a:prstGeom prst="rect">
                  <a:avLst/>
                </a:prstGeom>
                <a:blipFill>
                  <a:blip r:embed="rId15"/>
                  <a:stretch>
                    <a:fillRect/>
                  </a:stretch>
                </a:blipFill>
              </p:spPr>
              <p:txBody>
                <a:bodyPr/>
                <a:lstStyle/>
                <a:p>
                  <a:r>
                    <a:rPr lang="zh-CN" altLang="en-US">
                      <a:noFill/>
                    </a:rPr>
                    <a:t> </a:t>
                  </a:r>
                </a:p>
              </p:txBody>
            </p:sp>
          </mc:Fallback>
        </mc:AlternateContent>
      </p:grpSp>
      <p:sp>
        <p:nvSpPr>
          <p:cNvPr id="38" name="矩形 37">
            <a:extLst>
              <a:ext uri="{FF2B5EF4-FFF2-40B4-BE49-F238E27FC236}">
                <a16:creationId xmlns:a16="http://schemas.microsoft.com/office/drawing/2014/main" id="{1704BA40-2308-4E45-9901-B3A88127129F}"/>
              </a:ext>
            </a:extLst>
          </p:cNvPr>
          <p:cNvSpPr/>
          <p:nvPr/>
        </p:nvSpPr>
        <p:spPr>
          <a:xfrm>
            <a:off x="285675" y="5908228"/>
            <a:ext cx="5912716" cy="873572"/>
          </a:xfrm>
          <a:prstGeom prst="rect">
            <a:avLst/>
          </a:prstGeom>
        </p:spPr>
        <p:txBody>
          <a:bodyPr wrap="square">
            <a:spAutoFit/>
          </a:bodyPr>
          <a:lstStyle/>
          <a:p>
            <a:pPr>
              <a:lnSpc>
                <a:spcPct val="150000"/>
              </a:lnSpc>
            </a:pPr>
            <a:r>
              <a:rPr lang="zh-CN" altLang="en-US">
                <a:solidFill>
                  <a:srgbClr val="0070C0"/>
                </a:solidFill>
                <a:latin typeface="Times New Roman" panose="02020603050405020304" pitchFamily="18" charset="0"/>
                <a:ea typeface="楷体" panose="02010609060101010101" pitchFamily="49" charset="-122"/>
                <a:cs typeface="Times New Roman" panose="02020603050405020304" pitchFamily="18" charset="0"/>
              </a:rPr>
              <a:t>可以进一步优化，利用基于深度学习的</a:t>
            </a:r>
            <a:r>
              <a:rPr lang="en-US" altLang="zh-CN">
                <a:solidFill>
                  <a:srgbClr val="0070C0"/>
                </a:solidFill>
                <a:latin typeface="Times New Roman" panose="02020603050405020304" pitchFamily="18" charset="0"/>
                <a:ea typeface="楷体" panose="02010609060101010101" pitchFamily="49" charset="-122"/>
                <a:cs typeface="Times New Roman" panose="02020603050405020304" pitchFamily="18" charset="0"/>
              </a:rPr>
              <a:t>PID</a:t>
            </a:r>
            <a:r>
              <a:rPr lang="zh-CN" altLang="en-US">
                <a:solidFill>
                  <a:srgbClr val="0070C0"/>
                </a:solidFill>
                <a:latin typeface="Times New Roman" panose="02020603050405020304" pitchFamily="18" charset="0"/>
                <a:ea typeface="楷体" panose="02010609060101010101" pitchFamily="49" charset="-122"/>
                <a:cs typeface="Times New Roman" panose="02020603050405020304" pitchFamily="18" charset="0"/>
              </a:rPr>
              <a:t>算法在切伦科夫探测器上。</a:t>
            </a:r>
          </a:p>
        </p:txBody>
      </p:sp>
    </p:spTree>
    <p:extLst>
      <p:ext uri="{BB962C8B-B14F-4D97-AF65-F5344CB8AC3E}">
        <p14:creationId xmlns:p14="http://schemas.microsoft.com/office/powerpoint/2010/main" val="82050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11</a:t>
            </a:fld>
            <a:endParaRPr lang="en-US" altLang="zh-CN">
              <a:solidFill>
                <a:srgbClr val="000000"/>
              </a:solidFill>
              <a:latin typeface="Arial" panose="020B0604020202020204" pitchFamily="34" charset="0"/>
            </a:endParaRPr>
          </a:p>
        </p:txBody>
      </p:sp>
      <p:sp>
        <p:nvSpPr>
          <p:cNvPr id="40" name="标题 1">
            <a:extLst>
              <a:ext uri="{FF2B5EF4-FFF2-40B4-BE49-F238E27FC236}">
                <a16:creationId xmlns:a16="http://schemas.microsoft.com/office/drawing/2014/main" id="{8085D0DB-7933-4191-9A03-A58935F5B3FE}"/>
              </a:ext>
            </a:extLst>
          </p:cNvPr>
          <p:cNvSpPr>
            <a:spLocks noGrp="1"/>
          </p:cNvSpPr>
          <p:nvPr>
            <p:ph type="title"/>
          </p:nvPr>
        </p:nvSpPr>
        <p:spPr>
          <a:xfrm>
            <a:off x="-43391" y="228600"/>
            <a:ext cx="12278782" cy="660400"/>
          </a:xfrm>
        </p:spPr>
        <p:txBody>
          <a:bodyPr/>
          <a:lstStyle/>
          <a:p>
            <a:r>
              <a:rPr lang="zh-CN" altLang="en-US"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性能</a:t>
            </a:r>
            <a:endParaRPr lang="en-US" altLang="zh-CN" sz="4400" b="1" kern="1200" dirty="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41" name="文本框 40">
            <a:extLst>
              <a:ext uri="{FF2B5EF4-FFF2-40B4-BE49-F238E27FC236}">
                <a16:creationId xmlns:a16="http://schemas.microsoft.com/office/drawing/2014/main" id="{C91FA4D4-9F71-4B6D-855E-D20941FB77DD}"/>
              </a:ext>
            </a:extLst>
          </p:cNvPr>
          <p:cNvSpPr txBox="1"/>
          <p:nvPr/>
        </p:nvSpPr>
        <p:spPr>
          <a:xfrm>
            <a:off x="285675" y="1044799"/>
            <a:ext cx="11620649" cy="1375826"/>
          </a:xfrm>
          <a:prstGeom prst="rect">
            <a:avLst/>
          </a:prstGeom>
          <a:noFill/>
        </p:spPr>
        <p:txBody>
          <a:bodyPr wrap="square" rtlCol="0">
            <a:spAutoFit/>
          </a:bodyPr>
          <a:lstStyle/>
          <a:p>
            <a:pPr marL="457200" indent="-457200">
              <a:lnSpc>
                <a:spcPct val="150000"/>
              </a:lnSpc>
              <a:buClr>
                <a:srgbClr val="C00000"/>
              </a:buClr>
              <a:buFont typeface="Times New Roman" panose="02020603050405020304" pitchFamily="18" charset="0"/>
              <a:buChar char="*"/>
            </a:pPr>
            <a:r>
              <a:rPr lang="zh-CN" altLang="en-US" b="1">
                <a:latin typeface="Times New Roman" panose="02020603050405020304" pitchFamily="18" charset="0"/>
                <a:ea typeface="楷体" panose="02010609060101010101" pitchFamily="49" charset="-122"/>
                <a:cs typeface="Times New Roman" panose="02020603050405020304" pitchFamily="18" charset="0"/>
              </a:rPr>
              <a:t>不同</a:t>
            </a:r>
            <a:r>
              <a:rPr lang="en-US" altLang="zh-CN" b="1">
                <a:latin typeface="Times New Roman" panose="02020603050405020304" pitchFamily="18" charset="0"/>
                <a:ea typeface="楷体" panose="02010609060101010101" pitchFamily="49" charset="-122"/>
                <a:cs typeface="Times New Roman" panose="02020603050405020304" pitchFamily="18" charset="0"/>
              </a:rPr>
              <a:t>PID</a:t>
            </a:r>
            <a:r>
              <a:rPr lang="zh-CN" altLang="en-US" b="1">
                <a:latin typeface="Times New Roman" panose="02020603050405020304" pitchFamily="18" charset="0"/>
                <a:ea typeface="楷体" panose="02010609060101010101" pitchFamily="49" charset="-122"/>
                <a:cs typeface="Times New Roman" panose="02020603050405020304" pitchFamily="18" charset="0"/>
              </a:rPr>
              <a:t>模式下的粒子鉴别性能：</a:t>
            </a:r>
            <a:r>
              <a:rPr lang="en-US" altLang="zh-CN" b="1">
                <a:latin typeface="Times New Roman" panose="02020603050405020304" pitchFamily="18" charset="0"/>
                <a:ea typeface="楷体" panose="02010609060101010101" pitchFamily="49" charset="-122"/>
                <a:cs typeface="Times New Roman" panose="02020603050405020304" pitchFamily="18" charset="0"/>
              </a:rPr>
              <a:t>K/p,</a:t>
            </a:r>
            <a:r>
              <a:rPr lang="el-GR" altLang="zh-CN" b="1">
                <a:latin typeface="Times New Roman" panose="02020603050405020304" pitchFamily="18" charset="0"/>
                <a:ea typeface="楷体" panose="02010609060101010101" pitchFamily="49" charset="-122"/>
                <a:cs typeface="Times New Roman" panose="02020603050405020304" pitchFamily="18" charset="0"/>
              </a:rPr>
              <a:t>π/</a:t>
            </a:r>
            <a:r>
              <a:rPr lang="en-US" altLang="zh-CN" b="1">
                <a:latin typeface="Times New Roman" panose="02020603050405020304" pitchFamily="18" charset="0"/>
                <a:ea typeface="楷体" panose="02010609060101010101" pitchFamily="49" charset="-122"/>
                <a:cs typeface="Times New Roman" panose="02020603050405020304" pitchFamily="18" charset="0"/>
              </a:rPr>
              <a:t>K,</a:t>
            </a:r>
            <a:r>
              <a:rPr lang="el-GR" altLang="zh-CN" b="1">
                <a:latin typeface="Times New Roman" panose="02020603050405020304" pitchFamily="18" charset="0"/>
                <a:ea typeface="楷体" panose="02010609060101010101" pitchFamily="49" charset="-122"/>
                <a:cs typeface="Times New Roman" panose="02020603050405020304" pitchFamily="18" charset="0"/>
              </a:rPr>
              <a:t>μ/π</a:t>
            </a:r>
          </a:p>
          <a:p>
            <a:pPr marL="457200" indent="-457200">
              <a:lnSpc>
                <a:spcPct val="150000"/>
              </a:lnSpc>
              <a:buClr>
                <a:srgbClr val="C00000"/>
              </a:buClr>
              <a:buFont typeface="Times New Roman" panose="02020603050405020304" pitchFamily="18" charset="0"/>
              <a:buChar char="*"/>
            </a:pP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2" name="图片 41">
            <a:extLst>
              <a:ext uri="{FF2B5EF4-FFF2-40B4-BE49-F238E27FC236}">
                <a16:creationId xmlns:a16="http://schemas.microsoft.com/office/drawing/2014/main" id="{226D7AB5-81B2-464A-8F91-36A169A17196}"/>
              </a:ext>
            </a:extLst>
          </p:cNvPr>
          <p:cNvPicPr>
            <a:picLocks noChangeAspect="1"/>
          </p:cNvPicPr>
          <p:nvPr/>
        </p:nvPicPr>
        <p:blipFill>
          <a:blip r:embed="rId2"/>
          <a:stretch>
            <a:fillRect/>
          </a:stretch>
        </p:blipFill>
        <p:spPr>
          <a:xfrm>
            <a:off x="619167" y="2394835"/>
            <a:ext cx="3136750" cy="2258001"/>
          </a:xfrm>
          <a:prstGeom prst="rect">
            <a:avLst/>
          </a:prstGeom>
        </p:spPr>
      </p:pic>
      <p:pic>
        <p:nvPicPr>
          <p:cNvPr id="43" name="图片 42">
            <a:extLst>
              <a:ext uri="{FF2B5EF4-FFF2-40B4-BE49-F238E27FC236}">
                <a16:creationId xmlns:a16="http://schemas.microsoft.com/office/drawing/2014/main" id="{7DC8EDE8-3054-4DEB-8302-3844F1DAFBF7}"/>
              </a:ext>
            </a:extLst>
          </p:cNvPr>
          <p:cNvPicPr>
            <a:picLocks noChangeAspect="1"/>
          </p:cNvPicPr>
          <p:nvPr/>
        </p:nvPicPr>
        <p:blipFill>
          <a:blip r:embed="rId3"/>
          <a:stretch>
            <a:fillRect/>
          </a:stretch>
        </p:blipFill>
        <p:spPr>
          <a:xfrm>
            <a:off x="619167" y="4598375"/>
            <a:ext cx="3101862" cy="2258001"/>
          </a:xfrm>
          <a:prstGeom prst="rect">
            <a:avLst/>
          </a:prstGeom>
        </p:spPr>
      </p:pic>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D93808B0-4AD0-425D-AE99-7E263BA654C5}"/>
                  </a:ext>
                </a:extLst>
              </p:cNvPr>
              <p:cNvSpPr/>
              <p:nvPr/>
            </p:nvSpPr>
            <p:spPr>
              <a:xfrm>
                <a:off x="3976136" y="1399785"/>
                <a:ext cx="9382125" cy="1427570"/>
              </a:xfrm>
              <a:prstGeom prst="rect">
                <a:avLst/>
              </a:prstGeom>
            </p:spPr>
            <p:txBody>
              <a:bodyPr wrap="square">
                <a:spAutoFit/>
              </a:bodyPr>
              <a:lstStyle/>
              <a:p>
                <a:pPr marL="285750" indent="-285750">
                  <a:lnSpc>
                    <a:spcPct val="150000"/>
                  </a:lnSpc>
                  <a:buClr>
                    <a:srgbClr val="44546A"/>
                  </a:buClr>
                  <a:buFont typeface="Arial" panose="020B0604020202020204" pitchFamily="34" charset="0"/>
                  <a:buChar char="•"/>
                </a:pPr>
                <a:r>
                  <a:rPr lang="en-US" altLang="zh-CN" sz="1400" b="1">
                    <a:solidFill>
                      <a:prstClr val="black"/>
                    </a:solidFill>
                    <a:latin typeface="Times New Roman" panose="02020603050405020304" pitchFamily="18" charset="0"/>
                    <a:ea typeface="楷体" panose="02010609060101010101" pitchFamily="49" charset="-122"/>
                    <a:cs typeface="Times New Roman" panose="02020603050405020304" pitchFamily="18" charset="0"/>
                  </a:rPr>
                  <a:t>K/</a:t>
                </a:r>
                <a:r>
                  <a:rPr lang="el-GR" altLang="zh-CN" sz="1400" b="1">
                    <a:solidFill>
                      <a:prstClr val="black"/>
                    </a:solidFill>
                    <a:latin typeface="Times New Roman" panose="02020603050405020304" pitchFamily="18" charset="0"/>
                    <a:ea typeface="楷体" panose="02010609060101010101" pitchFamily="49" charset="-122"/>
                    <a:cs typeface="Times New Roman" panose="02020603050405020304" pitchFamily="18" charset="0"/>
                  </a:rPr>
                  <a:t>π</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误鉴别 </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&lt;2% </a:t>
                </a:r>
                <a:r>
                  <a:rPr lang="en-US" altLang="zh-CN" sz="14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571500" lvl="1" indent="-285750">
                  <a:lnSpc>
                    <a:spcPct val="150000"/>
                  </a:lnSpc>
                  <a:buClr>
                    <a:srgbClr val="44546A"/>
                  </a:buClr>
                  <a:buFont typeface="Times New Roman" panose="02020603050405020304" pitchFamily="18" charset="0"/>
                  <a:buChar char="°"/>
                </a:pP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 &lt; </a:t>
                </a:r>
                <a14:m>
                  <m:oMath xmlns:m="http://schemas.openxmlformats.org/officeDocument/2006/math">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0.8 </m:t>
                    </m:r>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Gev</m:t>
                    </m:r>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m:t>
                    </m:r>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c</m:t>
                    </m:r>
                  </m:oMath>
                </a14:m>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 PID </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效率</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 97%</a:t>
                </a:r>
              </a:p>
              <a:p>
                <a:pPr marL="571500" lvl="1" indent="-285750">
                  <a:lnSpc>
                    <a:spcPct val="150000"/>
                  </a:lnSpc>
                  <a:buClr>
                    <a:srgbClr val="44546A"/>
                  </a:buClr>
                  <a:buFont typeface="Times New Roman" panose="02020603050405020304" pitchFamily="18" charset="0"/>
                  <a:buChar char="°"/>
                </a:pP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动量大于</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1.5</a:t>
                </a:r>
                <a14:m>
                  <m:oMath xmlns:m="http://schemas.openxmlformats.org/officeDocument/2006/math">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Gev</m:t>
                    </m:r>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m:t>
                    </m:r>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c</m:t>
                    </m:r>
                  </m:oMath>
                </a14:m>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  PID </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效率</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 95%</a:t>
                </a:r>
                <a:endParaRPr lang="en-US" altLang="zh-CN" sz="14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742950" lvl="1" indent="-457200">
                  <a:lnSpc>
                    <a:spcPct val="150000"/>
                  </a:lnSpc>
                  <a:buClr>
                    <a:srgbClr val="44546A"/>
                  </a:buClr>
                  <a:buFont typeface="Times New Roman" panose="02020603050405020304" pitchFamily="18" charset="0"/>
                  <a:buChar char="°"/>
                </a:pP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4" name="矩形 43">
                <a:extLst>
                  <a:ext uri="{FF2B5EF4-FFF2-40B4-BE49-F238E27FC236}">
                    <a16:creationId xmlns:a16="http://schemas.microsoft.com/office/drawing/2014/main" id="{D93808B0-4AD0-425D-AE99-7E263BA654C5}"/>
                  </a:ext>
                </a:extLst>
              </p:cNvPr>
              <p:cNvSpPr>
                <a:spLocks noRot="1" noChangeAspect="1" noMove="1" noResize="1" noEditPoints="1" noAdjustHandles="1" noChangeArrowheads="1" noChangeShapeType="1" noTextEdit="1"/>
              </p:cNvSpPr>
              <p:nvPr/>
            </p:nvSpPr>
            <p:spPr>
              <a:xfrm>
                <a:off x="3976136" y="1399785"/>
                <a:ext cx="9382125" cy="1427570"/>
              </a:xfrm>
              <a:prstGeom prst="rect">
                <a:avLst/>
              </a:prstGeom>
              <a:blipFill>
                <a:blip r:embed="rId4"/>
                <a:stretch>
                  <a:fillRect l="-65"/>
                </a:stretch>
              </a:blipFill>
            </p:spPr>
            <p:txBody>
              <a:bodyPr/>
              <a:lstStyle/>
              <a:p>
                <a:r>
                  <a:rPr lang="zh-CN" altLang="en-US">
                    <a:noFill/>
                  </a:rPr>
                  <a:t> </a:t>
                </a:r>
              </a:p>
            </p:txBody>
          </p:sp>
        </mc:Fallback>
      </mc:AlternateContent>
      <p:pic>
        <p:nvPicPr>
          <p:cNvPr id="45" name="图片 44">
            <a:extLst>
              <a:ext uri="{FF2B5EF4-FFF2-40B4-BE49-F238E27FC236}">
                <a16:creationId xmlns:a16="http://schemas.microsoft.com/office/drawing/2014/main" id="{6E75EA17-F8DA-47AA-AAFA-91D13EAF0F3C}"/>
              </a:ext>
            </a:extLst>
          </p:cNvPr>
          <p:cNvPicPr>
            <a:picLocks noChangeAspect="1"/>
          </p:cNvPicPr>
          <p:nvPr/>
        </p:nvPicPr>
        <p:blipFill rotWithShape="1">
          <a:blip r:embed="rId5"/>
          <a:srcRect t="9236" r="6916"/>
          <a:stretch/>
        </p:blipFill>
        <p:spPr>
          <a:xfrm>
            <a:off x="4622511" y="2420625"/>
            <a:ext cx="3189298" cy="2244982"/>
          </a:xfrm>
          <a:prstGeom prst="rect">
            <a:avLst/>
          </a:prstGeom>
        </p:spPr>
      </p:pic>
      <p:pic>
        <p:nvPicPr>
          <p:cNvPr id="46" name="图片 45">
            <a:extLst>
              <a:ext uri="{FF2B5EF4-FFF2-40B4-BE49-F238E27FC236}">
                <a16:creationId xmlns:a16="http://schemas.microsoft.com/office/drawing/2014/main" id="{48A1479D-3404-41D1-BCEA-09D58DEAC5B1}"/>
              </a:ext>
            </a:extLst>
          </p:cNvPr>
          <p:cNvPicPr>
            <a:picLocks noChangeAspect="1"/>
          </p:cNvPicPr>
          <p:nvPr/>
        </p:nvPicPr>
        <p:blipFill rotWithShape="1">
          <a:blip r:embed="rId6"/>
          <a:srcRect t="8847" r="7414"/>
          <a:stretch/>
        </p:blipFill>
        <p:spPr>
          <a:xfrm>
            <a:off x="4622511" y="4629332"/>
            <a:ext cx="3143772" cy="2232189"/>
          </a:xfrm>
          <a:prstGeom prst="rect">
            <a:avLst/>
          </a:prstGeom>
        </p:spPr>
      </p:pic>
      <p:sp>
        <p:nvSpPr>
          <p:cNvPr id="47" name="矩形 46">
            <a:extLst>
              <a:ext uri="{FF2B5EF4-FFF2-40B4-BE49-F238E27FC236}">
                <a16:creationId xmlns:a16="http://schemas.microsoft.com/office/drawing/2014/main" id="{084EFEDA-1786-48DB-AA14-24B0082A427B}"/>
              </a:ext>
            </a:extLst>
          </p:cNvPr>
          <p:cNvSpPr/>
          <p:nvPr/>
        </p:nvSpPr>
        <p:spPr>
          <a:xfrm>
            <a:off x="8713291" y="1450557"/>
            <a:ext cx="9382125" cy="1104405"/>
          </a:xfrm>
          <a:prstGeom prst="rect">
            <a:avLst/>
          </a:prstGeom>
        </p:spPr>
        <p:txBody>
          <a:bodyPr wrap="square">
            <a:spAutoFit/>
          </a:bodyPr>
          <a:lstStyle/>
          <a:p>
            <a:pPr marL="285750" indent="-285750">
              <a:lnSpc>
                <a:spcPct val="150000"/>
              </a:lnSpc>
              <a:buClr>
                <a:srgbClr val="44546A"/>
              </a:buClr>
              <a:buFont typeface="Arial" panose="020B0604020202020204" pitchFamily="34" charset="0"/>
              <a:buChar char="•"/>
            </a:pPr>
            <a:r>
              <a:rPr lang="el-GR" altLang="zh-CN" sz="1400" b="1">
                <a:solidFill>
                  <a:prstClr val="black"/>
                </a:solidFill>
                <a:latin typeface="Times New Roman" panose="02020603050405020304" pitchFamily="18" charset="0"/>
                <a:ea typeface="楷体" panose="02010609060101010101" pitchFamily="49" charset="-122"/>
                <a:cs typeface="Times New Roman" panose="02020603050405020304" pitchFamily="18" charset="0"/>
              </a:rPr>
              <a:t>μ/π</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误鉴别 </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&lt;2% </a:t>
            </a:r>
            <a:r>
              <a:rPr lang="en-US" altLang="zh-CN" sz="14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571500" lvl="1" indent="-285750">
              <a:lnSpc>
                <a:spcPct val="150000"/>
              </a:lnSpc>
              <a:buClr>
                <a:srgbClr val="44546A"/>
              </a:buClr>
              <a:buFont typeface="Times New Roman" panose="02020603050405020304" pitchFamily="18" charset="0"/>
              <a:buChar char="°"/>
            </a:pP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PID </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效率</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 &gt; 60%</a:t>
            </a:r>
          </a:p>
          <a:p>
            <a:pPr marL="742950" lvl="1" indent="-457200">
              <a:lnSpc>
                <a:spcPct val="150000"/>
              </a:lnSpc>
              <a:buClr>
                <a:srgbClr val="44546A"/>
              </a:buClr>
              <a:buFont typeface="Times New Roman" panose="02020603050405020304" pitchFamily="18" charset="0"/>
              <a:buChar char="°"/>
            </a:pP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8" name="图片 47">
            <a:extLst>
              <a:ext uri="{FF2B5EF4-FFF2-40B4-BE49-F238E27FC236}">
                <a16:creationId xmlns:a16="http://schemas.microsoft.com/office/drawing/2014/main" id="{0A136AAA-0988-4C6F-A0E2-2686C6F12FFC}"/>
              </a:ext>
            </a:extLst>
          </p:cNvPr>
          <p:cNvPicPr>
            <a:picLocks noChangeAspect="1"/>
          </p:cNvPicPr>
          <p:nvPr/>
        </p:nvPicPr>
        <p:blipFill>
          <a:blip r:embed="rId7"/>
          <a:stretch>
            <a:fillRect/>
          </a:stretch>
        </p:blipFill>
        <p:spPr>
          <a:xfrm>
            <a:off x="8493072" y="2280789"/>
            <a:ext cx="3427735" cy="2304222"/>
          </a:xfrm>
          <a:prstGeom prst="rect">
            <a:avLst/>
          </a:prstGeom>
        </p:spPr>
      </p:pic>
      <p:pic>
        <p:nvPicPr>
          <p:cNvPr id="49" name="图片 48">
            <a:extLst>
              <a:ext uri="{FF2B5EF4-FFF2-40B4-BE49-F238E27FC236}">
                <a16:creationId xmlns:a16="http://schemas.microsoft.com/office/drawing/2014/main" id="{08B41E81-A866-416F-81F6-0A810EB67404}"/>
              </a:ext>
            </a:extLst>
          </p:cNvPr>
          <p:cNvPicPr>
            <a:picLocks noChangeAspect="1"/>
          </p:cNvPicPr>
          <p:nvPr/>
        </p:nvPicPr>
        <p:blipFill>
          <a:blip r:embed="rId8"/>
          <a:stretch>
            <a:fillRect/>
          </a:stretch>
        </p:blipFill>
        <p:spPr>
          <a:xfrm>
            <a:off x="8487151" y="4527295"/>
            <a:ext cx="3191072" cy="2299209"/>
          </a:xfrm>
          <a:prstGeom prst="rect">
            <a:avLst/>
          </a:prstGeom>
        </p:spPr>
      </p:pic>
      <mc:AlternateContent xmlns:mc="http://schemas.openxmlformats.org/markup-compatibility/2006" xmlns:a14="http://schemas.microsoft.com/office/drawing/2010/main">
        <mc:Choice Requires="a14">
          <p:sp>
            <p:nvSpPr>
              <p:cNvPr id="68" name="矩形 67">
                <a:extLst>
                  <a:ext uri="{FF2B5EF4-FFF2-40B4-BE49-F238E27FC236}">
                    <a16:creationId xmlns:a16="http://schemas.microsoft.com/office/drawing/2014/main" id="{856EED2F-4AB0-4E2D-B1A1-69EA5C4CA3C7}"/>
                  </a:ext>
                </a:extLst>
              </p:cNvPr>
              <p:cNvSpPr/>
              <p:nvPr/>
            </p:nvSpPr>
            <p:spPr>
              <a:xfrm>
                <a:off x="285675" y="1444489"/>
                <a:ext cx="9382125" cy="1427570"/>
              </a:xfrm>
              <a:prstGeom prst="rect">
                <a:avLst/>
              </a:prstGeom>
            </p:spPr>
            <p:txBody>
              <a:bodyPr wrap="square">
                <a:spAutoFit/>
              </a:bodyPr>
              <a:lstStyle/>
              <a:p>
                <a:pPr marL="285750" indent="-285750">
                  <a:lnSpc>
                    <a:spcPct val="150000"/>
                  </a:lnSpc>
                  <a:buClr>
                    <a:srgbClr val="44546A"/>
                  </a:buClr>
                  <a:buFont typeface="Arial" panose="020B0604020202020204" pitchFamily="34" charset="0"/>
                  <a:buChar char="•"/>
                </a:pPr>
                <a:r>
                  <a:rPr lang="en-US" altLang="zh-CN" sz="1400" b="1">
                    <a:latin typeface="Times New Roman" panose="02020603050405020304" pitchFamily="18" charset="0"/>
                    <a:ea typeface="楷体" panose="02010609060101010101" pitchFamily="49" charset="-122"/>
                    <a:cs typeface="Times New Roman" panose="02020603050405020304" pitchFamily="18" charset="0"/>
                  </a:rPr>
                  <a:t>K/p</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误鉴别 </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&lt;2% </a:t>
                </a:r>
                <a:r>
                  <a:rPr lang="en-US" altLang="zh-CN" sz="14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571500" lvl="1" indent="-285750">
                  <a:lnSpc>
                    <a:spcPct val="150000"/>
                  </a:lnSpc>
                  <a:buClr>
                    <a:srgbClr val="44546A"/>
                  </a:buClr>
                  <a:buFont typeface="Times New Roman" panose="02020603050405020304" pitchFamily="18" charset="0"/>
                  <a:buChar char="°"/>
                </a:pP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 &lt; </a:t>
                </a:r>
                <a14:m>
                  <m:oMath xmlns:m="http://schemas.openxmlformats.org/officeDocument/2006/math">
                    <m:r>
                      <m:rPr>
                        <m:nor/>
                      </m:rPr>
                      <a:rPr lang="en-US" altLang="zh-CN" sz="1400">
                        <a:solidFill>
                          <a:prstClr val="black"/>
                        </a:solidFill>
                        <a:latin typeface="Cambria Math" panose="02040503050406030204" pitchFamily="18" charset="0"/>
                        <a:ea typeface="楷体" panose="02010609060101010101" pitchFamily="49" charset="-122"/>
                        <a:cs typeface="Times New Roman" panose="02020603050405020304" pitchFamily="18" charset="0"/>
                      </a:rPr>
                      <m:t>0</m:t>
                    </m:r>
                    <m:r>
                      <m:rPr>
                        <m:nor/>
                      </m:rPr>
                      <a:rPr lang="en-US" altLang="zh-CN" sz="1400" b="0" i="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.4 </m:t>
                    </m:r>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Gev</m:t>
                    </m:r>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m:t>
                    </m:r>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c</m:t>
                    </m:r>
                  </m:oMath>
                </a14:m>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 PID </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效率</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&gt; 80%</a:t>
                </a:r>
              </a:p>
              <a:p>
                <a:pPr marL="571500" lvl="1" indent="-285750">
                  <a:lnSpc>
                    <a:spcPct val="150000"/>
                  </a:lnSpc>
                  <a:buClr>
                    <a:srgbClr val="44546A"/>
                  </a:buClr>
                  <a:buFont typeface="Times New Roman" panose="02020603050405020304" pitchFamily="18" charset="0"/>
                  <a:buChar char="°"/>
                </a:pP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 </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直到</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2</a:t>
                </a:r>
                <a14:m>
                  <m:oMath xmlns:m="http://schemas.openxmlformats.org/officeDocument/2006/math">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Gev</m:t>
                    </m:r>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m:t>
                    </m:r>
                    <m:r>
                      <m:rPr>
                        <m:nor/>
                      </m:rP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c</m:t>
                    </m:r>
                  </m:oMath>
                </a14:m>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  PID </a:t>
                </a:r>
                <a:r>
                  <a:rPr lang="zh-CN" altLang="en-US"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效率</a:t>
                </a:r>
                <a:r>
                  <a:rPr lang="en-US" altLang="zh-CN" sz="14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&gt; 95%</a:t>
                </a:r>
                <a:endParaRPr lang="en-US" altLang="zh-CN" sz="14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742950" lvl="1" indent="-457200">
                  <a:lnSpc>
                    <a:spcPct val="150000"/>
                  </a:lnSpc>
                  <a:buClr>
                    <a:srgbClr val="44546A"/>
                  </a:buClr>
                  <a:buFont typeface="Times New Roman" panose="02020603050405020304" pitchFamily="18" charset="0"/>
                  <a:buChar char="°"/>
                </a:pP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68" name="矩形 67">
                <a:extLst>
                  <a:ext uri="{FF2B5EF4-FFF2-40B4-BE49-F238E27FC236}">
                    <a16:creationId xmlns:a16="http://schemas.microsoft.com/office/drawing/2014/main" id="{856EED2F-4AB0-4E2D-B1A1-69EA5C4CA3C7}"/>
                  </a:ext>
                </a:extLst>
              </p:cNvPr>
              <p:cNvSpPr>
                <a:spLocks noRot="1" noChangeAspect="1" noMove="1" noResize="1" noEditPoints="1" noAdjustHandles="1" noChangeArrowheads="1" noChangeShapeType="1" noTextEdit="1"/>
              </p:cNvSpPr>
              <p:nvPr/>
            </p:nvSpPr>
            <p:spPr>
              <a:xfrm>
                <a:off x="285675" y="1444489"/>
                <a:ext cx="9382125" cy="1427570"/>
              </a:xfrm>
              <a:prstGeom prst="rect">
                <a:avLst/>
              </a:prstGeom>
              <a:blipFill>
                <a:blip r:embed="rId9"/>
                <a:stretch>
                  <a:fillRect l="-1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4825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E3A822F-C412-4811-A9C7-FB9E8C94C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109" y="6382179"/>
            <a:ext cx="1526109" cy="475821"/>
          </a:xfrm>
          <a:prstGeom prst="rect">
            <a:avLst/>
          </a:prstGeom>
        </p:spPr>
      </p:pic>
      <p:sp>
        <p:nvSpPr>
          <p:cNvPr id="16" name="文本占位符 11">
            <a:extLst>
              <a:ext uri="{FF2B5EF4-FFF2-40B4-BE49-F238E27FC236}">
                <a16:creationId xmlns:a16="http://schemas.microsoft.com/office/drawing/2014/main" id="{440ABED6-B82C-418D-8175-86DB27F40822}"/>
              </a:ext>
            </a:extLst>
          </p:cNvPr>
          <p:cNvSpPr txBox="1">
            <a:spLocks/>
          </p:cNvSpPr>
          <p:nvPr/>
        </p:nvSpPr>
        <p:spPr>
          <a:xfrm>
            <a:off x="4354945" y="2082799"/>
            <a:ext cx="3713739" cy="38115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16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灯片编号占位符 9">
            <a:extLst>
              <a:ext uri="{FF2B5EF4-FFF2-40B4-BE49-F238E27FC236}">
                <a16:creationId xmlns:a16="http://schemas.microsoft.com/office/drawing/2014/main" id="{32B2DC20-FE67-4E02-8340-05887F516E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6EA05-AC45-44E7-8AB1-22F02408209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13" name="矩形 12">
            <a:extLst>
              <a:ext uri="{FF2B5EF4-FFF2-40B4-BE49-F238E27FC236}">
                <a16:creationId xmlns:a16="http://schemas.microsoft.com/office/drawing/2014/main" id="{68DF9256-C7E6-48B3-A566-8708CDEF3BAC}"/>
              </a:ext>
            </a:extLst>
          </p:cNvPr>
          <p:cNvSpPr/>
          <p:nvPr/>
        </p:nvSpPr>
        <p:spPr>
          <a:xfrm>
            <a:off x="9215219" y="3003283"/>
            <a:ext cx="655950"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Ⅱ</a:t>
            </a:r>
            <a:endParaRPr kumimoji="0" lang="zh-CN" altLang="en-US" sz="48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0B9E5262-13B9-4E54-9661-606D31E0F33F}"/>
              </a:ext>
            </a:extLst>
          </p:cNvPr>
          <p:cNvSpPr/>
          <p:nvPr/>
        </p:nvSpPr>
        <p:spPr>
          <a:xfrm>
            <a:off x="325810" y="2124403"/>
            <a:ext cx="5582834" cy="1754326"/>
          </a:xfrm>
          <a:prstGeom prst="rect">
            <a:avLst/>
          </a:prstGeom>
          <a:noFill/>
        </p:spPr>
        <p:txBody>
          <a:bodyPr wrap="square" lIns="91440" tIns="45720" rIns="91440" bIns="45720">
            <a:spAutoFit/>
          </a:bodyPr>
          <a:lstStyle/>
          <a:p>
            <a:pPr lvl="0" algn="ctr"/>
            <a:r>
              <a:rPr lang="zh-CN" altLang="en-US" sz="5400">
                <a:ln w="0"/>
                <a:solidFill>
                  <a:prstClr val="black"/>
                </a:solidFill>
                <a:effectLst>
                  <a:outerShdw blurRad="38100" dist="19050" dir="2700000" algn="tl" rotWithShape="0">
                    <a:prstClr val="black">
                      <a:alpha val="40000"/>
                    </a:prstClr>
                  </a:outerShdw>
                </a:effectLst>
                <a:latin typeface="Trebuchet MS" panose="020B0603020202020204" pitchFamily="34" charset="0"/>
                <a:cs typeface="Calibri" panose="020F0502020204030204" pitchFamily="34" charset="0"/>
              </a:rPr>
              <a:t>基于</a:t>
            </a:r>
            <a:r>
              <a:rPr lang="en-US" altLang="zh-CN" sz="5400">
                <a:ln w="0"/>
                <a:solidFill>
                  <a:prstClr val="black"/>
                </a:solidFill>
                <a:effectLst>
                  <a:outerShdw blurRad="38100" dist="19050" dir="2700000" algn="tl" rotWithShape="0">
                    <a:prstClr val="black">
                      <a:alpha val="40000"/>
                    </a:prstClr>
                  </a:outerShdw>
                </a:effectLst>
                <a:latin typeface="Trebuchet MS" panose="020B0603020202020204" pitchFamily="34" charset="0"/>
                <a:cs typeface="Calibri" panose="020F0502020204030204" pitchFamily="34" charset="0"/>
              </a:rPr>
              <a:t>CNN</a:t>
            </a:r>
            <a:r>
              <a:rPr lang="zh-CN" altLang="en-US" sz="5400">
                <a:ln w="0"/>
                <a:solidFill>
                  <a:prstClr val="black"/>
                </a:solidFill>
                <a:effectLst>
                  <a:outerShdw blurRad="38100" dist="19050" dir="2700000" algn="tl" rotWithShape="0">
                    <a:prstClr val="black">
                      <a:alpha val="40000"/>
                    </a:prstClr>
                  </a:outerShdw>
                </a:effectLst>
                <a:latin typeface="Trebuchet MS" panose="020B0603020202020204" pitchFamily="34" charset="0"/>
                <a:cs typeface="Calibri" panose="020F0502020204030204" pitchFamily="34" charset="0"/>
              </a:rPr>
              <a:t>的中性粒子鉴别</a:t>
            </a:r>
          </a:p>
        </p:txBody>
      </p:sp>
    </p:spTree>
    <p:extLst>
      <p:ext uri="{BB962C8B-B14F-4D97-AF65-F5344CB8AC3E}">
        <p14:creationId xmlns:p14="http://schemas.microsoft.com/office/powerpoint/2010/main" val="234362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9438441" y="6545811"/>
            <a:ext cx="2540000" cy="3810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772E7C7-A7D2-4761-B106-1689E1D1EE66}" type="slidenum">
              <a:rPr kumimoji="0" lang="zh-CN" altLang="en-US" sz="1400" b="1" i="1"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zh-CN" sz="1400" b="1" i="1"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5" name="标题 1">
            <a:extLst>
              <a:ext uri="{FF2B5EF4-FFF2-40B4-BE49-F238E27FC236}">
                <a16:creationId xmlns:a16="http://schemas.microsoft.com/office/drawing/2014/main" id="{B009E492-60DA-4B9D-88F5-8BAFCB3AC5FD}"/>
              </a:ext>
            </a:extLst>
          </p:cNvPr>
          <p:cNvSpPr txBox="1">
            <a:spLocks/>
          </p:cNvSpPr>
          <p:nvPr/>
        </p:nvSpPr>
        <p:spPr bwMode="auto">
          <a:xfrm>
            <a:off x="408518" y="228600"/>
            <a:ext cx="11415183" cy="660400"/>
          </a:xfrm>
          <a:prstGeom prst="rect">
            <a:avLst/>
          </a:prstGeom>
          <a:noFill/>
          <a:ln>
            <a:noFill/>
          </a:ln>
        </p:spPr>
        <p:txBody>
          <a:bodyPr vert="horz" wrap="square" lIns="92075" tIns="46038" rIns="92075" bIns="46038" numCol="1" anchor="b" anchorCtr="0" compatLnSpc="1"/>
          <a:lstStyle>
            <a:lvl1pPr algn="ctr" rtl="0" eaLnBrk="0" fontAlgn="base" hangingPunct="0">
              <a:spcBef>
                <a:spcPct val="0"/>
              </a:spcBef>
              <a:spcAft>
                <a:spcPct val="0"/>
              </a:spcAft>
              <a:defRPr kumimoji="1" sz="3200" b="0">
                <a:solidFill>
                  <a:schemeClr val="tx1"/>
                </a:solidFill>
                <a:latin typeface="微软雅黑" panose="020B0503020204020204" pitchFamily="34" charset="-122"/>
                <a:ea typeface="微软雅黑" panose="020B0503020204020204" pitchFamily="34" charset="-122"/>
                <a:cs typeface="微软雅黑" charset="0"/>
              </a:defRPr>
            </a:lvl1pPr>
            <a:lvl2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2pPr>
            <a:lvl3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3pPr>
            <a:lvl4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4pPr>
            <a:lvl5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5pPr>
            <a:lvl6pPr marL="457200" algn="ctr" rtl="0" eaLnBrk="0" fontAlgn="base" hangingPunct="0">
              <a:spcBef>
                <a:spcPct val="0"/>
              </a:spcBef>
              <a:spcAft>
                <a:spcPct val="0"/>
              </a:spcAft>
              <a:defRPr sz="3600" b="1">
                <a:solidFill>
                  <a:schemeClr val="tx1"/>
                </a:solidFill>
                <a:latin typeface="Arial" panose="020B0604020202020204" pitchFamily="34" charset="0"/>
              </a:defRPr>
            </a:lvl6pPr>
            <a:lvl7pPr marL="914400" algn="ctr" rtl="0" eaLnBrk="0" fontAlgn="base" hangingPunct="0">
              <a:spcBef>
                <a:spcPct val="0"/>
              </a:spcBef>
              <a:spcAft>
                <a:spcPct val="0"/>
              </a:spcAft>
              <a:defRPr sz="3600" b="1">
                <a:solidFill>
                  <a:schemeClr val="tx1"/>
                </a:solidFill>
                <a:latin typeface="Arial" panose="020B0604020202020204" pitchFamily="34" charset="0"/>
              </a:defRPr>
            </a:lvl7pPr>
            <a:lvl8pPr marL="1371600" algn="ctr" rtl="0" eaLnBrk="0" fontAlgn="base" hangingPunct="0">
              <a:spcBef>
                <a:spcPct val="0"/>
              </a:spcBef>
              <a:spcAft>
                <a:spcPct val="0"/>
              </a:spcAft>
              <a:defRPr sz="3600" b="1">
                <a:solidFill>
                  <a:schemeClr val="tx1"/>
                </a:solidFill>
                <a:latin typeface="Arial" panose="020B0604020202020204" pitchFamily="34" charset="0"/>
              </a:defRPr>
            </a:lvl8pPr>
            <a:lvl9pPr marL="1828800" algn="ctr" rtl="0" eaLnBrk="0" fontAlgn="base" hangingPunct="0">
              <a:spcBef>
                <a:spcPct val="0"/>
              </a:spcBef>
              <a:spcAft>
                <a:spcPct val="0"/>
              </a:spcAft>
              <a:defRPr sz="36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CN" altLang="en-US" sz="4400" b="1">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方法</a:t>
            </a:r>
            <a:endParaRPr lang="en-US" altLang="zh-CN" sz="4400" b="1">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pic>
        <p:nvPicPr>
          <p:cNvPr id="25" name="图片 24">
            <a:extLst>
              <a:ext uri="{FF2B5EF4-FFF2-40B4-BE49-F238E27FC236}">
                <a16:creationId xmlns:a16="http://schemas.microsoft.com/office/drawing/2014/main" id="{34EA19A0-AF4D-476E-81EB-748065728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244" y="3701192"/>
            <a:ext cx="10114669" cy="3156808"/>
          </a:xfrm>
          <a:prstGeom prst="rect">
            <a:avLst/>
          </a:prstGeom>
        </p:spPr>
      </p:pic>
      <p:grpSp>
        <p:nvGrpSpPr>
          <p:cNvPr id="31" name="组合 30">
            <a:extLst>
              <a:ext uri="{FF2B5EF4-FFF2-40B4-BE49-F238E27FC236}">
                <a16:creationId xmlns:a16="http://schemas.microsoft.com/office/drawing/2014/main" id="{323F3467-AE46-4B73-A147-9CCBA6B1A1BA}"/>
              </a:ext>
            </a:extLst>
          </p:cNvPr>
          <p:cNvGrpSpPr/>
          <p:nvPr/>
        </p:nvGrpSpPr>
        <p:grpSpPr>
          <a:xfrm>
            <a:off x="408518" y="1097659"/>
            <a:ext cx="11752444" cy="2840265"/>
            <a:chOff x="263232" y="597124"/>
            <a:chExt cx="11752444" cy="2840265"/>
          </a:xfrm>
        </p:grpSpPr>
        <p:sp>
          <p:nvSpPr>
            <p:cNvPr id="32" name="矩形 31">
              <a:extLst>
                <a:ext uri="{FF2B5EF4-FFF2-40B4-BE49-F238E27FC236}">
                  <a16:creationId xmlns:a16="http://schemas.microsoft.com/office/drawing/2014/main" id="{387ADD91-F8BF-4769-B854-C9C5D853E661}"/>
                </a:ext>
              </a:extLst>
            </p:cNvPr>
            <p:cNvSpPr/>
            <p:nvPr/>
          </p:nvSpPr>
          <p:spPr>
            <a:xfrm>
              <a:off x="263232" y="597124"/>
              <a:ext cx="11752444" cy="2840265"/>
            </a:xfrm>
            <a:prstGeom prst="rect">
              <a:avLst/>
            </a:prstGeom>
          </p:spPr>
          <p:txBody>
            <a:bodyPr wrap="square">
              <a:spAutoFit/>
            </a:bodyPr>
            <a:lstStyle/>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中性粒子鉴别通常需要综合考虑</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ECAL</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的能量沉积、时间响应以及</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MUD</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击中信息</a:t>
              </a:r>
              <a:endPar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CNN</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在图像识别、目标检测和其他领域展现出了出色的性能和应用前景</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分层结构：有效地从图像中提取隐藏特征</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局部连接性：有助于提取局部特征</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基于</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CNN</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的中性粒子鉴别器初步实现</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矩形 32">
              <a:extLst>
                <a:ext uri="{FF2B5EF4-FFF2-40B4-BE49-F238E27FC236}">
                  <a16:creationId xmlns:a16="http://schemas.microsoft.com/office/drawing/2014/main" id="{942EF52F-0686-44A2-8025-A7887A95E6C5}"/>
                </a:ext>
              </a:extLst>
            </p:cNvPr>
            <p:cNvSpPr/>
            <p:nvPr/>
          </p:nvSpPr>
          <p:spPr>
            <a:xfrm>
              <a:off x="5832768" y="1570664"/>
              <a:ext cx="6096000" cy="926151"/>
            </a:xfrm>
            <a:prstGeom prst="rect">
              <a:avLst/>
            </a:prstGeom>
          </p:spPr>
          <p:txBody>
            <a:bodyPr>
              <a:spAutoFit/>
            </a:bodyPr>
            <a:lstStyle/>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数据增强：提高模型的泛化能力。</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全连接层：将来添加</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MUD</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信息</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14642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9438441" y="6545811"/>
            <a:ext cx="2540000" cy="381000"/>
          </a:xfrm>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14</a:t>
            </a:fld>
            <a:endParaRPr lang="en-US" altLang="zh-CN">
              <a:solidFill>
                <a:srgbClr val="000000"/>
              </a:solidFill>
              <a:latin typeface="Arial" panose="020B0604020202020204" pitchFamily="34" charset="0"/>
            </a:endParaRPr>
          </a:p>
        </p:txBody>
      </p:sp>
      <p:sp>
        <p:nvSpPr>
          <p:cNvPr id="15" name="标题 1">
            <a:extLst>
              <a:ext uri="{FF2B5EF4-FFF2-40B4-BE49-F238E27FC236}">
                <a16:creationId xmlns:a16="http://schemas.microsoft.com/office/drawing/2014/main" id="{B009E492-60DA-4B9D-88F5-8BAFCB3AC5FD}"/>
              </a:ext>
            </a:extLst>
          </p:cNvPr>
          <p:cNvSpPr txBox="1">
            <a:spLocks/>
          </p:cNvSpPr>
          <p:nvPr/>
        </p:nvSpPr>
        <p:spPr bwMode="auto">
          <a:xfrm>
            <a:off x="408518" y="228600"/>
            <a:ext cx="11415183" cy="660400"/>
          </a:xfrm>
          <a:prstGeom prst="rect">
            <a:avLst/>
          </a:prstGeom>
          <a:noFill/>
          <a:ln>
            <a:noFill/>
          </a:ln>
        </p:spPr>
        <p:txBody>
          <a:bodyPr vert="horz" wrap="square" lIns="92075" tIns="46038" rIns="92075" bIns="46038" numCol="1" anchor="b" anchorCtr="0" compatLnSpc="1"/>
          <a:lstStyle>
            <a:lvl1pPr algn="ctr" rtl="0" eaLnBrk="0" fontAlgn="base" hangingPunct="0">
              <a:spcBef>
                <a:spcPct val="0"/>
              </a:spcBef>
              <a:spcAft>
                <a:spcPct val="0"/>
              </a:spcAft>
              <a:defRPr kumimoji="1" sz="3200" b="0">
                <a:solidFill>
                  <a:schemeClr val="tx1"/>
                </a:solidFill>
                <a:latin typeface="微软雅黑" panose="020B0503020204020204" pitchFamily="34" charset="-122"/>
                <a:ea typeface="微软雅黑" panose="020B0503020204020204" pitchFamily="34" charset="-122"/>
                <a:cs typeface="微软雅黑" charset="0"/>
              </a:defRPr>
            </a:lvl1pPr>
            <a:lvl2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2pPr>
            <a:lvl3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3pPr>
            <a:lvl4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4pPr>
            <a:lvl5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5pPr>
            <a:lvl6pPr marL="457200" algn="ctr" rtl="0" eaLnBrk="0" fontAlgn="base" hangingPunct="0">
              <a:spcBef>
                <a:spcPct val="0"/>
              </a:spcBef>
              <a:spcAft>
                <a:spcPct val="0"/>
              </a:spcAft>
              <a:defRPr sz="3600" b="1">
                <a:solidFill>
                  <a:schemeClr val="tx1"/>
                </a:solidFill>
                <a:latin typeface="Arial" panose="020B0604020202020204" pitchFamily="34" charset="0"/>
              </a:defRPr>
            </a:lvl6pPr>
            <a:lvl7pPr marL="914400" algn="ctr" rtl="0" eaLnBrk="0" fontAlgn="base" hangingPunct="0">
              <a:spcBef>
                <a:spcPct val="0"/>
              </a:spcBef>
              <a:spcAft>
                <a:spcPct val="0"/>
              </a:spcAft>
              <a:defRPr sz="3600" b="1">
                <a:solidFill>
                  <a:schemeClr val="tx1"/>
                </a:solidFill>
                <a:latin typeface="Arial" panose="020B0604020202020204" pitchFamily="34" charset="0"/>
              </a:defRPr>
            </a:lvl7pPr>
            <a:lvl8pPr marL="1371600" algn="ctr" rtl="0" eaLnBrk="0" fontAlgn="base" hangingPunct="0">
              <a:spcBef>
                <a:spcPct val="0"/>
              </a:spcBef>
              <a:spcAft>
                <a:spcPct val="0"/>
              </a:spcAft>
              <a:defRPr sz="3600" b="1">
                <a:solidFill>
                  <a:schemeClr val="tx1"/>
                </a:solidFill>
                <a:latin typeface="Arial" panose="020B0604020202020204" pitchFamily="34" charset="0"/>
              </a:defRPr>
            </a:lvl8pPr>
            <a:lvl9pPr marL="1828800" algn="ctr" rtl="0" eaLnBrk="0" fontAlgn="base" hangingPunct="0">
              <a:spcBef>
                <a:spcPct val="0"/>
              </a:spcBef>
              <a:spcAft>
                <a:spcPct val="0"/>
              </a:spcAft>
              <a:defRPr sz="3600" b="1">
                <a:solidFill>
                  <a:schemeClr val="tx1"/>
                </a:solidFill>
                <a:latin typeface="Arial" panose="020B0604020202020204" pitchFamily="34" charset="0"/>
              </a:defRPr>
            </a:lvl9pPr>
          </a:lstStyle>
          <a:p>
            <a:r>
              <a:rPr lang="zh-CN" altLang="en-US" sz="4400" b="1">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数据样本</a:t>
            </a:r>
            <a:endParaRPr lang="en-US" altLang="zh-CN" sz="4400" b="1">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719E96B0-CC0F-4EAE-9CD9-01C00B87DEAF}"/>
                  </a:ext>
                </a:extLst>
              </p:cNvPr>
              <p:cNvSpPr/>
              <p:nvPr/>
            </p:nvSpPr>
            <p:spPr>
              <a:xfrm>
                <a:off x="213559" y="950568"/>
                <a:ext cx="6175668" cy="6001643"/>
              </a:xfrm>
              <a:prstGeom prst="rect">
                <a:avLst/>
              </a:prstGeom>
            </p:spPr>
            <p:txBody>
              <a:bodyPr wrap="square">
                <a:spAutoFit/>
              </a:bodyPr>
              <a:lstStyle/>
              <a:p>
                <a:pPr marL="457200" indent="-457200">
                  <a:lnSpc>
                    <a:spcPct val="150000"/>
                  </a:lnSpc>
                  <a:buClr>
                    <a:srgbClr val="C00000"/>
                  </a:buClr>
                  <a:buFont typeface="Times New Roman" panose="02020603050405020304" pitchFamily="18" charset="0"/>
                  <a:buChar char="*"/>
                </a:pPr>
                <a:r>
                  <a:rPr lang="en-US" altLang="zh-CN" sz="2000" b="1">
                    <a:latin typeface="Times New Roman" panose="02020603050405020304" pitchFamily="18" charset="0"/>
                    <a:ea typeface="楷体" panose="02010609060101010101" pitchFamily="49" charset="-122"/>
                    <a:cs typeface="Times New Roman" panose="02020603050405020304" pitchFamily="18" charset="0"/>
                  </a:rPr>
                  <a:t>ECAL</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设计（全吸收量能器）</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桶部</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 51 × 132 = 6732 </a:t>
                </a:r>
              </a:p>
              <a:p>
                <a:pPr marL="1371600" lvl="2" indent="-457200">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端盖</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 3 × 85 + 102 + 136 × 2 = 1938 </a:t>
                </a:r>
              </a:p>
              <a:p>
                <a:pPr marL="1371600" lvl="2" indent="-457200">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晶体大小</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 5 × 5 × 28(15 X </a:t>
                </a:r>
                <a:r>
                  <a:rPr lang="en-US" altLang="zh-CN" baseline="-25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0</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 ) cm </a:t>
                </a:r>
                <a:r>
                  <a:rPr lang="en-US" altLang="zh-CN" baseline="30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3</a:t>
                </a:r>
              </a:p>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将</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ECAL</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中的能量沉积转换为尺寸</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71 x 136</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的二维像素图</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spcBef>
                    <a:spcPct val="20000"/>
                  </a:spcBef>
                  <a:buClr>
                    <a:srgbClr val="44546A"/>
                  </a:buClr>
                  <a:buFont typeface="Arial" panose="020B0604020202020204" pitchFamily="34" charset="0"/>
                  <a:buChar char="•"/>
                  <a:defRPr/>
                </a:pP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坐标</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a:solidFill>
                      <a:srgbClr val="FF0000"/>
                    </a:solidFill>
                    <a:latin typeface="Times New Roman" panose="02020603050405020304" pitchFamily="18" charset="0"/>
                    <a:ea typeface="楷体" panose="02010609060101010101" pitchFamily="49" charset="-122"/>
                    <a:cs typeface="Times New Roman" panose="02020603050405020304" pitchFamily="18" charset="0"/>
                  </a:rPr>
                  <a:t>位置信息</a:t>
                </a:r>
                <a:endParaRPr lang="en-US" altLang="zh-CN">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1828800" lvl="3" indent="-457200">
                  <a:lnSpc>
                    <a:spcPct val="150000"/>
                  </a:lnSpc>
                  <a:buClr>
                    <a:srgbClr val="44546A"/>
                  </a:buClr>
                  <a:buFont typeface="Times New Roman" panose="02020603050405020304" pitchFamily="18" charset="0"/>
                  <a:buChar char="°"/>
                </a:pP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左端盖</a:t>
                </a:r>
                <a:r>
                  <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右端盖（</a:t>
                </a:r>
                <a:r>
                  <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0-9/61-70</a:t>
                </a: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828800" lvl="3" indent="-457200">
                  <a:lnSpc>
                    <a:spcPct val="150000"/>
                  </a:lnSpc>
                  <a:buClr>
                    <a:srgbClr val="44546A"/>
                  </a:buClr>
                  <a:buFont typeface="Times New Roman" panose="02020603050405020304" pitchFamily="18" charset="0"/>
                  <a:buChar char="°"/>
                </a:pP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桶部（</a:t>
                </a:r>
                <a:r>
                  <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10-60</a:t>
                </a: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spcBef>
                    <a:spcPct val="20000"/>
                  </a:spcBef>
                  <a:buClr>
                    <a:srgbClr val="44546A"/>
                  </a:buClr>
                  <a:buFont typeface="Arial" panose="020B0604020202020204" pitchFamily="34" charset="0"/>
                  <a:buChar char="•"/>
                  <a:defRPr/>
                </a:pP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Y-</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坐标：</a:t>
                </a:r>
                <a:r>
                  <a:rPr lang="en-US" altLang="zh-CN">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CrystalID</a:t>
                </a:r>
              </a:p>
              <a:p>
                <a:pPr marL="1371600" lvl="2" indent="-457200">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值：</a:t>
                </a:r>
                <a:r>
                  <a:rPr lang="zh-CN" altLang="en-US">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晶体内的能量沉积</a:t>
                </a:r>
                <a:endParaRPr lang="en-US" altLang="zh-CN">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中性粒子数据样本</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spcBef>
                    <a:spcPct val="20000"/>
                  </a:spcBef>
                  <a:buClr>
                    <a:srgbClr val="44546A"/>
                  </a:buClr>
                  <a:buFont typeface="Arial" panose="020B0604020202020204" pitchFamily="34" charset="0"/>
                  <a:buChar char="•"/>
                  <a:defRPr/>
                </a:pPr>
                <a:r>
                  <a:rPr lang="el-GR" altLang="zh-CN">
                    <a:solidFill>
                      <a:srgbClr val="FF0000"/>
                    </a:solidFill>
                    <a:latin typeface="Times New Roman" panose="02020603050405020304" pitchFamily="18" charset="0"/>
                    <a:ea typeface="楷体" panose="02010609060101010101" pitchFamily="49" charset="-122"/>
                    <a:cs typeface="Times New Roman" panose="02020603050405020304" pitchFamily="18" charset="0"/>
                  </a:rPr>
                  <a:t>γ/</a:t>
                </a:r>
                <a:r>
                  <a:rPr lang="sv-SE" altLang="zh-CN">
                    <a:solidFill>
                      <a:srgbClr val="FF0000"/>
                    </a:solidFill>
                    <a:latin typeface="Times New Roman" panose="02020603050405020304" pitchFamily="18" charset="0"/>
                    <a:ea typeface="楷体" panose="02010609060101010101" pitchFamily="49" charset="-122"/>
                    <a:cs typeface="Times New Roman" panose="02020603050405020304" pitchFamily="18" charset="0"/>
                  </a:rPr>
                  <a:t>K</a:t>
                </a:r>
                <a:r>
                  <a:rPr lang="sv-SE" altLang="zh-CN" baseline="-25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L</a:t>
                </a:r>
                <a:r>
                  <a:rPr lang="sv-SE" altLang="zh-CN" baseline="30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0</a:t>
                </a:r>
                <a:r>
                  <a:rPr lang="sv-SE" altLang="zh-CN">
                    <a:solidFill>
                      <a:srgbClr val="FF0000"/>
                    </a:solidFill>
                    <a:latin typeface="Times New Roman" panose="02020603050405020304" pitchFamily="18" charset="0"/>
                    <a:ea typeface="楷体" panose="02010609060101010101" pitchFamily="49" charset="-122"/>
                    <a:cs typeface="Times New Roman" panose="02020603050405020304" pitchFamily="18" charset="0"/>
                  </a:rPr>
                  <a:t>/n</a:t>
                </a:r>
                <a:endParaRPr lang="sv-SE"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spcBef>
                    <a:spcPct val="20000"/>
                  </a:spcBef>
                  <a:buClr>
                    <a:srgbClr val="44546A"/>
                  </a:buClr>
                  <a:buFont typeface="Arial" panose="020B0604020202020204" pitchFamily="34" charset="0"/>
                  <a:buChar char="•"/>
                  <a:defRPr/>
                </a:pP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ParticleGun</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产生</a:t>
                </a: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spcBef>
                    <a:spcPct val="20000"/>
                  </a:spcBef>
                  <a:buClr>
                    <a:srgbClr val="44546A"/>
                  </a:buClr>
                  <a:buFont typeface="Arial" panose="020B0604020202020204" pitchFamily="34" charset="0"/>
                  <a:buChar char="•"/>
                  <a:defRPr/>
                </a:pPr>
                <a:r>
                  <a:rPr lang="sv-SE"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100,000(</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每种中性粒子</a:t>
                </a:r>
                <a:r>
                  <a:rPr lang="sv-SE"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spcBef>
                    <a:spcPct val="20000"/>
                  </a:spcBef>
                  <a:buClr>
                    <a:srgbClr val="44546A"/>
                  </a:buClr>
                  <a:buFont typeface="Arial" panose="020B0604020202020204" pitchFamily="34" charset="0"/>
                  <a:buChar char="•"/>
                  <a:defRPr/>
                </a:pPr>
                <a14:m>
                  <m:oMath xmlns:m="http://schemas.openxmlformats.org/officeDocument/2006/math">
                    <m:r>
                      <m:rPr>
                        <m:nor/>
                      </m:rP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m:t>P</m:t>
                    </m:r>
                    <m:r>
                      <a:rPr lang="en-US" altLang="zh-CN">
                        <a:solidFill>
                          <a:prstClr val="black"/>
                        </a:solidFill>
                        <a:latin typeface="Cambria Math" panose="02040503050406030204" pitchFamily="18" charset="0"/>
                      </a:rPr>
                      <m:t>∈</m:t>
                    </m:r>
                    <m:r>
                      <a:rPr lang="zh-CN" altLang="en-US">
                        <a:solidFill>
                          <a:prstClr val="black"/>
                        </a:solidFill>
                        <a:latin typeface="Cambria Math" panose="02040503050406030204" pitchFamily="18" charset="0"/>
                      </a:rPr>
                      <m:t>（</m:t>
                    </m:r>
                    <m:r>
                      <m:rPr>
                        <m:nor/>
                      </m:rP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m:t>0</m:t>
                    </m:r>
                    <m:r>
                      <m:rPr>
                        <m:nor/>
                      </m:rP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m:t>，</m:t>
                    </m:r>
                    <m:r>
                      <m:rPr>
                        <m:nor/>
                      </m:rP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m:t>2.0</m:t>
                    </m:r>
                    <m:r>
                      <m:rPr>
                        <m:nor/>
                      </m:rP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m:t>）</m:t>
                    </m:r>
                  </m:oMath>
                </a14:m>
                <a:r>
                  <a:rPr lang="en-US" altLang="zh-CN" dirty="0" err="1">
                    <a:solidFill>
                      <a:prstClr val="black"/>
                    </a:solidFill>
                    <a:latin typeface="Times New Roman" panose="02020603050405020304" pitchFamily="18" charset="0"/>
                    <a:ea typeface="楷体" panose="02010609060101010101" pitchFamily="49" charset="-122"/>
                    <a:cs typeface="Times New Roman" panose="02020603050405020304" pitchFamily="18" charset="0"/>
                  </a:rPr>
                  <a:t>Gev</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/c,</a:t>
                </a:r>
                <a14:m>
                  <m:oMath xmlns:m="http://schemas.openxmlformats.org/officeDocument/2006/math">
                    <m:r>
                      <a:rPr lang="zh-CN" altLang="en-US">
                        <a:solidFill>
                          <a:prstClr val="black"/>
                        </a:solidFill>
                        <a:latin typeface="Cambria Math" panose="02040503050406030204" pitchFamily="18" charset="0"/>
                      </a:rPr>
                      <m:t>𝜃</m:t>
                    </m:r>
                    <m:r>
                      <a:rPr lang="en-US" altLang="zh-CN">
                        <a:solidFill>
                          <a:prstClr val="black"/>
                        </a:solidFill>
                        <a:latin typeface="Cambria Math" panose="02040503050406030204" pitchFamily="18" charset="0"/>
                      </a:rPr>
                      <m:t>=90°,</m:t>
                    </m:r>
                    <m:r>
                      <a:rPr lang="zh-CN" altLang="en-US">
                        <a:solidFill>
                          <a:prstClr val="black"/>
                        </a:solidFill>
                        <a:latin typeface="Cambria Math" panose="02040503050406030204" pitchFamily="18" charset="0"/>
                      </a:rPr>
                      <m:t>𝜑</m:t>
                    </m:r>
                    <m:r>
                      <a:rPr lang="en-US" altLang="zh-CN">
                        <a:solidFill>
                          <a:prstClr val="black"/>
                        </a:solidFill>
                        <a:latin typeface="Cambria Math" panose="02040503050406030204" pitchFamily="18" charset="0"/>
                      </a:rPr>
                      <m:t>=0°</m:t>
                    </m:r>
                  </m:oMath>
                </a14:m>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25" name="矩形 24">
                <a:extLst>
                  <a:ext uri="{FF2B5EF4-FFF2-40B4-BE49-F238E27FC236}">
                    <a16:creationId xmlns:a16="http://schemas.microsoft.com/office/drawing/2014/main" id="{719E96B0-CC0F-4EAE-9CD9-01C00B87DEAF}"/>
                  </a:ext>
                </a:extLst>
              </p:cNvPr>
              <p:cNvSpPr>
                <a:spLocks noRot="1" noChangeAspect="1" noMove="1" noResize="1" noEditPoints="1" noAdjustHandles="1" noChangeArrowheads="1" noChangeShapeType="1" noTextEdit="1"/>
              </p:cNvSpPr>
              <p:nvPr/>
            </p:nvSpPr>
            <p:spPr>
              <a:xfrm>
                <a:off x="213559" y="950568"/>
                <a:ext cx="6175668" cy="6001643"/>
              </a:xfrm>
              <a:prstGeom prst="rect">
                <a:avLst/>
              </a:prstGeom>
              <a:blipFill>
                <a:blip r:embed="rId2"/>
                <a:stretch>
                  <a:fillRect l="-790" b="-711"/>
                </a:stretch>
              </a:blipFill>
            </p:spPr>
            <p:txBody>
              <a:bodyPr/>
              <a:lstStyle/>
              <a:p>
                <a:r>
                  <a:rPr lang="zh-CN" altLang="en-US">
                    <a:noFill/>
                  </a:rPr>
                  <a:t> </a:t>
                </a:r>
              </a:p>
            </p:txBody>
          </p:sp>
        </mc:Fallback>
      </mc:AlternateContent>
      <p:pic>
        <p:nvPicPr>
          <p:cNvPr id="31" name="图片 30">
            <a:extLst>
              <a:ext uri="{FF2B5EF4-FFF2-40B4-BE49-F238E27FC236}">
                <a16:creationId xmlns:a16="http://schemas.microsoft.com/office/drawing/2014/main" id="{A0B0131C-6B07-4D57-8341-67E4944B8452}"/>
              </a:ext>
            </a:extLst>
          </p:cNvPr>
          <p:cNvPicPr>
            <a:picLocks noChangeAspect="1"/>
          </p:cNvPicPr>
          <p:nvPr/>
        </p:nvPicPr>
        <p:blipFill rotWithShape="1">
          <a:blip r:embed="rId3"/>
          <a:srcRect l="5655" t="1" b="41170"/>
          <a:stretch/>
        </p:blipFill>
        <p:spPr>
          <a:xfrm>
            <a:off x="6230655" y="1301973"/>
            <a:ext cx="2910290" cy="2031417"/>
          </a:xfrm>
          <a:prstGeom prst="rect">
            <a:avLst/>
          </a:prstGeom>
        </p:spPr>
      </p:pic>
      <p:sp>
        <p:nvSpPr>
          <p:cNvPr id="32" name="矩形 31">
            <a:extLst>
              <a:ext uri="{FF2B5EF4-FFF2-40B4-BE49-F238E27FC236}">
                <a16:creationId xmlns:a16="http://schemas.microsoft.com/office/drawing/2014/main" id="{E27032D2-122E-4D87-A743-726FDA483A2F}"/>
              </a:ext>
            </a:extLst>
          </p:cNvPr>
          <p:cNvSpPr/>
          <p:nvPr/>
        </p:nvSpPr>
        <p:spPr>
          <a:xfrm>
            <a:off x="9987683" y="3323161"/>
            <a:ext cx="1441420" cy="307777"/>
          </a:xfrm>
          <a:prstGeom prst="rect">
            <a:avLst/>
          </a:prstGeom>
        </p:spPr>
        <p:txBody>
          <a:bodyPr wrap="none">
            <a:spAutoFit/>
          </a:bodyPr>
          <a:lstStyle/>
          <a:p>
            <a:r>
              <a:rPr lang="zh-CN" altLang="en-US" sz="1400">
                <a:latin typeface="Times New Roman" panose="02020603050405020304" pitchFamily="18" charset="0"/>
                <a:ea typeface="黑体" panose="02010609060101010101" pitchFamily="49" charset="-122"/>
                <a:cs typeface="Times New Roman" panose="02020603050405020304" pitchFamily="18" charset="0"/>
              </a:rPr>
              <a:t>能量沉积像素图</a:t>
            </a:r>
            <a:endParaRPr lang="zh-CN" altLang="en-US" sz="14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3" name="图片 32">
            <a:extLst>
              <a:ext uri="{FF2B5EF4-FFF2-40B4-BE49-F238E27FC236}">
                <a16:creationId xmlns:a16="http://schemas.microsoft.com/office/drawing/2014/main" id="{A4740F8A-10A0-4466-923C-FF05582BCC0B}"/>
              </a:ext>
            </a:extLst>
          </p:cNvPr>
          <p:cNvPicPr>
            <a:picLocks noChangeAspect="1"/>
          </p:cNvPicPr>
          <p:nvPr/>
        </p:nvPicPr>
        <p:blipFill>
          <a:blip r:embed="rId4"/>
          <a:stretch>
            <a:fillRect/>
          </a:stretch>
        </p:blipFill>
        <p:spPr>
          <a:xfrm>
            <a:off x="8804711" y="1036772"/>
            <a:ext cx="4178509" cy="2257743"/>
          </a:xfrm>
          <a:prstGeom prst="rect">
            <a:avLst/>
          </a:prstGeom>
        </p:spPr>
      </p:pic>
      <p:sp>
        <p:nvSpPr>
          <p:cNvPr id="34" name="矩形 33">
            <a:extLst>
              <a:ext uri="{FF2B5EF4-FFF2-40B4-BE49-F238E27FC236}">
                <a16:creationId xmlns:a16="http://schemas.microsoft.com/office/drawing/2014/main" id="{B40AB56E-D518-44F9-9FB9-12ED320094BA}"/>
              </a:ext>
            </a:extLst>
          </p:cNvPr>
          <p:cNvSpPr/>
          <p:nvPr/>
        </p:nvSpPr>
        <p:spPr>
          <a:xfrm>
            <a:off x="6623077" y="3312933"/>
            <a:ext cx="3810695" cy="307777"/>
          </a:xfrm>
          <a:prstGeom prst="rect">
            <a:avLst/>
          </a:prstGeom>
        </p:spPr>
        <p:txBody>
          <a:bodyPr wrap="square">
            <a:spAutoFit/>
          </a:bodyPr>
          <a:lstStyle/>
          <a:p>
            <a:r>
              <a:rPr lang="en-US" altLang="zh-CN" sz="1400">
                <a:latin typeface="Times New Roman" panose="02020603050405020304" pitchFamily="18" charset="0"/>
                <a:ea typeface="黑体" panose="02010609060101010101" pitchFamily="49" charset="-122"/>
                <a:cs typeface="Times New Roman" panose="02020603050405020304" pitchFamily="18" charset="0"/>
              </a:rPr>
              <a:t>ECAL</a:t>
            </a:r>
            <a:r>
              <a:rPr lang="zh-CN" altLang="en-US" sz="1400">
                <a:latin typeface="Times New Roman" panose="02020603050405020304" pitchFamily="18" charset="0"/>
                <a:ea typeface="黑体" panose="02010609060101010101" pitchFamily="49" charset="-122"/>
                <a:cs typeface="Times New Roman" panose="02020603050405020304" pitchFamily="18" charset="0"/>
              </a:rPr>
              <a:t>模型</a:t>
            </a:r>
            <a:endParaRPr lang="zh-CN" altLang="en-US" sz="14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5" name="图片 34">
            <a:extLst>
              <a:ext uri="{FF2B5EF4-FFF2-40B4-BE49-F238E27FC236}">
                <a16:creationId xmlns:a16="http://schemas.microsoft.com/office/drawing/2014/main" id="{93BC1133-92C2-4C9F-A9CD-8BC454115170}"/>
              </a:ext>
            </a:extLst>
          </p:cNvPr>
          <p:cNvPicPr>
            <a:picLocks noChangeAspect="1"/>
          </p:cNvPicPr>
          <p:nvPr/>
        </p:nvPicPr>
        <p:blipFill rotWithShape="1">
          <a:blip r:embed="rId5"/>
          <a:srcRect t="2825"/>
          <a:stretch/>
        </p:blipFill>
        <p:spPr>
          <a:xfrm>
            <a:off x="7455189" y="3669809"/>
            <a:ext cx="3301084" cy="2961062"/>
          </a:xfrm>
          <a:prstGeom prst="rect">
            <a:avLst/>
          </a:prstGeom>
        </p:spPr>
      </p:pic>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2C449738-D749-4DDA-9C71-85018BA40649}"/>
                  </a:ext>
                </a:extLst>
              </p:cNvPr>
              <p:cNvSpPr/>
              <p:nvPr/>
            </p:nvSpPr>
            <p:spPr>
              <a:xfrm>
                <a:off x="8082336" y="6582512"/>
                <a:ext cx="3810695" cy="312073"/>
              </a:xfrm>
              <a:prstGeom prst="rect">
                <a:avLst/>
              </a:prstGeom>
            </p:spPr>
            <p:txBody>
              <a:bodyPr wrap="square">
                <a:spAutoFit/>
              </a:bodyPr>
              <a:lstStyle/>
              <a:p>
                <a14:m>
                  <m:oMath xmlns:m="http://schemas.openxmlformats.org/officeDocument/2006/math">
                    <m:sSubSup>
                      <m:sSubSupPr>
                        <m:ctrlPr>
                          <a:rPr lang="en-US" altLang="zh-CN" sz="1400" i="1">
                            <a:solidFill>
                              <a:srgbClr val="000000"/>
                            </a:solidFill>
                            <a:latin typeface="Cambria Math" panose="02040503050406030204" pitchFamily="18" charset="0"/>
                            <a:ea typeface="等线" panose="02010600030101010101" pitchFamily="2" charset="-122"/>
                            <a:cs typeface="Calibri" panose="020F0502020204030204" pitchFamily="34" charset="0"/>
                          </a:rPr>
                        </m:ctrlPr>
                      </m:sSubSupPr>
                      <m:e>
                        <m:r>
                          <a:rPr lang="en-US" altLang="zh-CN" sz="1400" i="1">
                            <a:solidFill>
                              <a:srgbClr val="000000"/>
                            </a:solidFill>
                            <a:latin typeface="Cambria Math" panose="02040503050406030204" pitchFamily="18" charset="0"/>
                            <a:ea typeface="等线" panose="02010600030101010101" pitchFamily="2" charset="-122"/>
                            <a:cs typeface="Calibri" panose="020F0502020204030204" pitchFamily="34" charset="0"/>
                          </a:rPr>
                          <m:t>𝐾</m:t>
                        </m:r>
                      </m:e>
                      <m:sub>
                        <m:r>
                          <a:rPr lang="en-US" altLang="zh-CN" sz="1400" i="1">
                            <a:solidFill>
                              <a:srgbClr val="000000"/>
                            </a:solidFill>
                            <a:latin typeface="Cambria Math" panose="02040503050406030204" pitchFamily="18" charset="0"/>
                            <a:ea typeface="等线" panose="02010600030101010101" pitchFamily="2" charset="-122"/>
                            <a:cs typeface="Calibri" panose="020F0502020204030204" pitchFamily="34" charset="0"/>
                          </a:rPr>
                          <m:t>𝐿</m:t>
                        </m:r>
                      </m:sub>
                      <m:sup>
                        <m:r>
                          <a:rPr lang="en-US" altLang="zh-CN" sz="1400" i="1">
                            <a:solidFill>
                              <a:srgbClr val="000000"/>
                            </a:solidFill>
                            <a:latin typeface="Cambria Math" panose="02040503050406030204" pitchFamily="18" charset="0"/>
                            <a:ea typeface="等线" panose="02010600030101010101" pitchFamily="2" charset="-122"/>
                            <a:cs typeface="Calibri" panose="020F0502020204030204" pitchFamily="34" charset="0"/>
                          </a:rPr>
                          <m:t>0</m:t>
                        </m:r>
                      </m:sup>
                    </m:sSubSup>
                  </m:oMath>
                </a14:m>
                <a:r>
                  <a:rPr lang="zh-CN" altLang="en-US" sz="1400">
                    <a:latin typeface="Times New Roman" panose="02020603050405020304" pitchFamily="18" charset="0"/>
                    <a:ea typeface="黑体" panose="02010609060101010101" pitchFamily="49" charset="-122"/>
                    <a:cs typeface="Times New Roman" panose="02020603050405020304" pitchFamily="18" charset="0"/>
                  </a:rPr>
                  <a:t>的能量沉积</a:t>
                </a:r>
                <a:r>
                  <a:rPr lang="en-US" altLang="zh-CN" sz="140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1400" dirty="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36" name="矩形 35">
                <a:extLst>
                  <a:ext uri="{FF2B5EF4-FFF2-40B4-BE49-F238E27FC236}">
                    <a16:creationId xmlns:a16="http://schemas.microsoft.com/office/drawing/2014/main" id="{2C449738-D749-4DDA-9C71-85018BA40649}"/>
                  </a:ext>
                </a:extLst>
              </p:cNvPr>
              <p:cNvSpPr>
                <a:spLocks noRot="1" noChangeAspect="1" noMove="1" noResize="1" noEditPoints="1" noAdjustHandles="1" noChangeArrowheads="1" noChangeShapeType="1" noTextEdit="1"/>
              </p:cNvSpPr>
              <p:nvPr/>
            </p:nvSpPr>
            <p:spPr>
              <a:xfrm>
                <a:off x="8082336" y="6582512"/>
                <a:ext cx="3810695" cy="312073"/>
              </a:xfrm>
              <a:prstGeom prst="rect">
                <a:avLst/>
              </a:prstGeom>
              <a:blipFill>
                <a:blip r:embed="rId6"/>
                <a:stretch>
                  <a:fillRect t="-5882" b="-156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7996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391" y="228600"/>
            <a:ext cx="12278782" cy="660400"/>
          </a:xfrm>
        </p:spPr>
        <p:txBody>
          <a:bodyPr/>
          <a:lstStyle/>
          <a:p>
            <a:r>
              <a:rPr lang="zh-CN" altLang="en-US"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性能</a:t>
            </a:r>
            <a:endParaRPr lang="en-US" altLang="zh-CN" sz="4400" b="1" kern="1200" dirty="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15</a:t>
            </a:fld>
            <a:endParaRPr lang="en-US" altLang="zh-CN" dirty="0">
              <a:solidFill>
                <a:srgbClr val="000000"/>
              </a:solidFill>
              <a:latin typeface="Arial" panose="020B0604020202020204" pitchFamily="34" charset="0"/>
            </a:endParaRPr>
          </a:p>
        </p:txBody>
      </p:sp>
      <p:sp>
        <p:nvSpPr>
          <p:cNvPr id="12" name="矩形 11">
            <a:extLst>
              <a:ext uri="{FF2B5EF4-FFF2-40B4-BE49-F238E27FC236}">
                <a16:creationId xmlns:a16="http://schemas.microsoft.com/office/drawing/2014/main" id="{79BEB1C0-E159-4E31-AFB5-6FB85893664D}"/>
              </a:ext>
            </a:extLst>
          </p:cNvPr>
          <p:cNvSpPr/>
          <p:nvPr/>
        </p:nvSpPr>
        <p:spPr>
          <a:xfrm>
            <a:off x="225733" y="1111051"/>
            <a:ext cx="12043875" cy="576248"/>
          </a:xfrm>
          <a:prstGeom prst="rect">
            <a:avLst/>
          </a:prstGeom>
        </p:spPr>
        <p:txBody>
          <a:bodyPr wrap="square">
            <a:spAutoFit/>
          </a:bodyPr>
          <a:lstStyle/>
          <a:p>
            <a:pPr marL="457200" indent="-457200">
              <a:lnSpc>
                <a:spcPct val="150000"/>
              </a:lnSpc>
              <a:buClr>
                <a:srgbClr val="C00000"/>
              </a:buClr>
              <a:buFont typeface="Times New Roman" panose="02020603050405020304" pitchFamily="18" charset="0"/>
              <a:buChar char="*"/>
            </a:pPr>
            <a:r>
              <a:rPr lang="zh-CN" altLang="en-US" sz="2400" b="1">
                <a:latin typeface="Times New Roman" panose="02020603050405020304" pitchFamily="18" charset="0"/>
                <a:ea typeface="楷体" panose="02010609060101010101" pitchFamily="49" charset="-122"/>
                <a:cs typeface="Times New Roman" panose="02020603050405020304" pitchFamily="18" charset="0"/>
              </a:rPr>
              <a:t>分析</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ECAL</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中能量沉积分布（初步）</a:t>
            </a:r>
            <a:endParaRPr lang="en-US" altLang="zh-CN"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3" name="Picture 5">
            <a:extLst>
              <a:ext uri="{FF2B5EF4-FFF2-40B4-BE49-F238E27FC236}">
                <a16:creationId xmlns:a16="http://schemas.microsoft.com/office/drawing/2014/main" id="{C91A3464-1E8F-43E7-AE2A-1F107548E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 y="3208399"/>
            <a:ext cx="4020374" cy="28450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F2DF0FB3-7E06-41E8-9700-F05F4AE90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721" y="3023889"/>
            <a:ext cx="4010155" cy="30295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a:extLst>
              <a:ext uri="{FF2B5EF4-FFF2-40B4-BE49-F238E27FC236}">
                <a16:creationId xmlns:a16="http://schemas.microsoft.com/office/drawing/2014/main" id="{424CCAF7-CD99-4519-8E32-31A0F3307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3649" y="3207380"/>
            <a:ext cx="4020374" cy="2806572"/>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DB5B6BD2-84E6-476B-B319-EBED042EF2A8}"/>
              </a:ext>
            </a:extLst>
          </p:cNvPr>
          <p:cNvSpPr/>
          <p:nvPr/>
        </p:nvSpPr>
        <p:spPr>
          <a:xfrm>
            <a:off x="-152401" y="1696816"/>
            <a:ext cx="5114925" cy="1249316"/>
          </a:xfrm>
          <a:prstGeom prst="rect">
            <a:avLst/>
          </a:prstGeom>
        </p:spPr>
        <p:txBody>
          <a:bodyPr wrap="square">
            <a:spAutoFit/>
          </a:bodyPr>
          <a:lstStyle/>
          <a:p>
            <a:pPr lvl="1">
              <a:lnSpc>
                <a:spcPct val="130000"/>
              </a:lnSpc>
              <a:buFont typeface="Arial" panose="020B0604020202020204" pitchFamily="34" charset="0"/>
              <a:buChar char="•"/>
            </a:pPr>
            <a:r>
              <a:rPr lang="zh-CN" altLang="en-US" b="1">
                <a:latin typeface="Times New Roman" panose="02020603050405020304" pitchFamily="18" charset="0"/>
                <a:ea typeface="楷体" panose="02010609060101010101" pitchFamily="49" charset="-122"/>
                <a:cs typeface="Times New Roman" panose="02020603050405020304" pitchFamily="18" charset="0"/>
              </a:rPr>
              <a:t>中子</a:t>
            </a:r>
            <a:r>
              <a:rPr lang="en-US" altLang="zh-CN" b="1">
                <a:latin typeface="Times New Roman" panose="02020603050405020304" pitchFamily="18" charset="0"/>
                <a:ea typeface="楷体" panose="02010609060101010101" pitchFamily="49" charset="-122"/>
                <a:cs typeface="Times New Roman" panose="02020603050405020304" pitchFamily="18" charset="0"/>
              </a:rPr>
              <a:t>:</a:t>
            </a:r>
          </a:p>
          <a:p>
            <a:pPr marL="1371600" lvl="2" indent="-457200">
              <a:lnSpc>
                <a:spcPct val="150000"/>
              </a:lnSpc>
              <a:spcBef>
                <a:spcPct val="20000"/>
              </a:spcBef>
              <a:buClr>
                <a:srgbClr val="44546A"/>
              </a:buClr>
              <a:buFont typeface="Arial" panose="020B0604020202020204" pitchFamily="34" charset="0"/>
              <a:buChar char="•"/>
              <a:defRPr/>
            </a:pP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信号效率</a:t>
            </a:r>
            <a:r>
              <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&gt;80%</a:t>
            </a:r>
          </a:p>
          <a:p>
            <a:pPr marL="1371600" lvl="2" indent="-457200">
              <a:lnSpc>
                <a:spcPct val="150000"/>
              </a:lnSpc>
              <a:spcBef>
                <a:spcPct val="20000"/>
              </a:spcBef>
              <a:buClr>
                <a:srgbClr val="44546A"/>
              </a:buClr>
              <a:buFont typeface="Arial" panose="020B0604020202020204" pitchFamily="34" charset="0"/>
              <a:buChar char="•"/>
              <a:defRPr/>
            </a:pP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本底误鉴别约为</a:t>
            </a:r>
            <a:r>
              <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a:t>
            </a: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，主要是</a:t>
            </a:r>
            <a:r>
              <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KL</a:t>
            </a:r>
          </a:p>
        </p:txBody>
      </p:sp>
      <p:sp>
        <p:nvSpPr>
          <p:cNvPr id="18" name="矩形 17">
            <a:extLst>
              <a:ext uri="{FF2B5EF4-FFF2-40B4-BE49-F238E27FC236}">
                <a16:creationId xmlns:a16="http://schemas.microsoft.com/office/drawing/2014/main" id="{B51BD8EC-C545-4FC7-BA78-02BF23299D51}"/>
              </a:ext>
            </a:extLst>
          </p:cNvPr>
          <p:cNvSpPr/>
          <p:nvPr/>
        </p:nvSpPr>
        <p:spPr>
          <a:xfrm>
            <a:off x="4237483" y="1706222"/>
            <a:ext cx="4020373" cy="1242841"/>
          </a:xfrm>
          <a:prstGeom prst="rect">
            <a:avLst/>
          </a:prstGeom>
        </p:spPr>
        <p:txBody>
          <a:bodyPr wrap="square">
            <a:spAutoFit/>
          </a:bodyPr>
          <a:lstStyle/>
          <a:p>
            <a:pPr>
              <a:lnSpc>
                <a:spcPct val="130000"/>
              </a:lnSpc>
              <a:buFont typeface="Arial" panose="020B0604020202020204" pitchFamily="34" charset="0"/>
              <a:buChar char="•"/>
            </a:pPr>
            <a:r>
              <a:rPr lang="zh-CN" altLang="en-US" b="1">
                <a:latin typeface="Times New Roman" panose="02020603050405020304" pitchFamily="18" charset="0"/>
                <a:ea typeface="楷体" panose="02010609060101010101" pitchFamily="49" charset="-122"/>
                <a:cs typeface="Times New Roman" panose="02020603050405020304" pitchFamily="18" charset="0"/>
              </a:rPr>
              <a:t>光子</a:t>
            </a:r>
            <a:r>
              <a:rPr lang="en-US" altLang="zh-CN" b="1">
                <a:latin typeface="Times New Roman" panose="02020603050405020304" pitchFamily="18" charset="0"/>
                <a:ea typeface="楷体" panose="02010609060101010101" pitchFamily="49" charset="-122"/>
                <a:cs typeface="Times New Roman" panose="02020603050405020304" pitchFamily="18" charset="0"/>
              </a:rPr>
              <a:t>:</a:t>
            </a:r>
            <a:endParaRPr lang="zh-CN" altLang="en-US" b="1">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nSpc>
                <a:spcPct val="150000"/>
              </a:lnSpc>
              <a:spcBef>
                <a:spcPct val="20000"/>
              </a:spcBef>
              <a:buClr>
                <a:srgbClr val="44546A"/>
              </a:buClr>
              <a:buFont typeface="Arial" panose="020B0604020202020204" pitchFamily="34" charset="0"/>
              <a:buChar char="•"/>
              <a:defRPr/>
            </a:pP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良好的光子鉴别性能</a:t>
            </a:r>
          </a:p>
          <a:p>
            <a:pPr marL="914400" lvl="1" indent="-457200">
              <a:lnSpc>
                <a:spcPct val="150000"/>
              </a:lnSpc>
              <a:spcBef>
                <a:spcPct val="20000"/>
              </a:spcBef>
              <a:buClr>
                <a:srgbClr val="44546A"/>
              </a:buClr>
              <a:buFont typeface="Arial" panose="020B0604020202020204" pitchFamily="34" charset="0"/>
              <a:buChar char="•"/>
              <a:defRPr/>
            </a:pP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信号效率</a:t>
            </a:r>
            <a:r>
              <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&gt; 90%</a:t>
            </a:r>
            <a:endPar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9" name="矩形 18">
            <a:extLst>
              <a:ext uri="{FF2B5EF4-FFF2-40B4-BE49-F238E27FC236}">
                <a16:creationId xmlns:a16="http://schemas.microsoft.com/office/drawing/2014/main" id="{E04B9573-FC23-4F83-879C-93B90990EDA4}"/>
              </a:ext>
            </a:extLst>
          </p:cNvPr>
          <p:cNvSpPr/>
          <p:nvPr/>
        </p:nvSpPr>
        <p:spPr>
          <a:xfrm>
            <a:off x="7850627" y="1687299"/>
            <a:ext cx="4418981" cy="1242841"/>
          </a:xfrm>
          <a:prstGeom prst="rect">
            <a:avLst/>
          </a:prstGeom>
        </p:spPr>
        <p:txBody>
          <a:bodyPr wrap="square">
            <a:spAutoFit/>
          </a:bodyPr>
          <a:lstStyle/>
          <a:p>
            <a:pPr>
              <a:lnSpc>
                <a:spcPct val="130000"/>
              </a:lnSpc>
              <a:buFont typeface="Arial" panose="020B0604020202020204" pitchFamily="34" charset="0"/>
              <a:buChar char="•"/>
            </a:pPr>
            <a:r>
              <a:rPr lang="en-US" altLang="zh-CN" b="1">
                <a:latin typeface="Times New Roman" panose="02020603050405020304" pitchFamily="18" charset="0"/>
                <a:ea typeface="楷体" panose="02010609060101010101" pitchFamily="49" charset="-122"/>
                <a:cs typeface="Times New Roman" panose="02020603050405020304" pitchFamily="18" charset="0"/>
              </a:rPr>
              <a:t>K</a:t>
            </a:r>
            <a:r>
              <a:rPr lang="en-US" altLang="zh-CN" b="1" baseline="-25000">
                <a:latin typeface="Times New Roman" panose="02020603050405020304" pitchFamily="18" charset="0"/>
                <a:ea typeface="楷体" panose="02010609060101010101" pitchFamily="49" charset="-122"/>
                <a:cs typeface="Times New Roman" panose="02020603050405020304" pitchFamily="18" charset="0"/>
              </a:rPr>
              <a:t>L</a:t>
            </a:r>
            <a:r>
              <a:rPr lang="en-US" altLang="zh-CN" b="1">
                <a:latin typeface="Times New Roman" panose="02020603050405020304" pitchFamily="18" charset="0"/>
                <a:ea typeface="楷体" panose="02010609060101010101" pitchFamily="49" charset="-122"/>
                <a:cs typeface="Times New Roman" panose="02020603050405020304" pitchFamily="18" charset="0"/>
              </a:rPr>
              <a:t>:</a:t>
            </a:r>
          </a:p>
          <a:p>
            <a:pPr marL="914400" lvl="1" indent="-457200">
              <a:lnSpc>
                <a:spcPct val="150000"/>
              </a:lnSpc>
              <a:spcBef>
                <a:spcPct val="20000"/>
              </a:spcBef>
              <a:buClr>
                <a:srgbClr val="44546A"/>
              </a:buClr>
              <a:buFont typeface="Arial" panose="020B0604020202020204" pitchFamily="34" charset="0"/>
              <a:buChar char="•"/>
              <a:defRPr/>
            </a:pP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信号效率</a:t>
            </a:r>
            <a:r>
              <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&gt; 70%</a:t>
            </a:r>
          </a:p>
          <a:p>
            <a:pPr marL="914400" lvl="1" indent="-457200">
              <a:lnSpc>
                <a:spcPct val="150000"/>
              </a:lnSpc>
              <a:spcBef>
                <a:spcPct val="20000"/>
              </a:spcBef>
              <a:buClr>
                <a:srgbClr val="44546A"/>
              </a:buClr>
              <a:buFont typeface="Arial" panose="020B0604020202020204" pitchFamily="34" charset="0"/>
              <a:buChar char="•"/>
              <a:defRPr/>
            </a:pP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本底误鉴别约为</a:t>
            </a:r>
            <a:r>
              <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a:t>
            </a:r>
            <a:r>
              <a:rPr lang="zh-CN" altLang="en-US" sz="16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，主要是中子</a:t>
            </a:r>
            <a:endParaRPr lang="en-US" altLang="zh-CN" sz="16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a:extLst>
              <a:ext uri="{FF2B5EF4-FFF2-40B4-BE49-F238E27FC236}">
                <a16:creationId xmlns:a16="http://schemas.microsoft.com/office/drawing/2014/main" id="{62B8C5A5-F458-4A1E-BC7F-9C7239E10C19}"/>
              </a:ext>
            </a:extLst>
          </p:cNvPr>
          <p:cNvSpPr/>
          <p:nvPr/>
        </p:nvSpPr>
        <p:spPr>
          <a:xfrm>
            <a:off x="4555733" y="6192474"/>
            <a:ext cx="7578290" cy="495585"/>
          </a:xfrm>
          <a:prstGeom prst="rect">
            <a:avLst/>
          </a:prstGeom>
        </p:spPr>
        <p:txBody>
          <a:bodyPr wrap="square">
            <a:spAutoFit/>
          </a:bodyPr>
          <a:lstStyle/>
          <a:p>
            <a:pPr marL="171450" lvl="1">
              <a:lnSpc>
                <a:spcPct val="150000"/>
              </a:lnSpc>
              <a:spcBef>
                <a:spcPts val="1200"/>
              </a:spcBef>
            </a:pPr>
            <a:r>
              <a:rPr lang="zh-CN" altLang="en-US" sz="2000" b="1">
                <a:solidFill>
                  <a:srgbClr val="1600FF"/>
                </a:solidFill>
                <a:latin typeface="Times New Roman" panose="02020603050405020304" pitchFamily="18" charset="0"/>
                <a:ea typeface="楷体" panose="02010609060101010101" pitchFamily="49" charset="-122"/>
                <a:cs typeface="Times New Roman" panose="02020603050405020304" pitchFamily="18" charset="0"/>
              </a:rPr>
              <a:t>中子和</a:t>
            </a:r>
            <a:r>
              <a:rPr lang="en-US" altLang="zh-CN" sz="2000" b="1">
                <a:solidFill>
                  <a:srgbClr val="1600FF"/>
                </a:solidFill>
                <a:latin typeface="Times New Roman" panose="02020603050405020304" pitchFamily="18" charset="0"/>
                <a:ea typeface="楷体" panose="02010609060101010101" pitchFamily="49" charset="-122"/>
                <a:cs typeface="Times New Roman" panose="02020603050405020304" pitchFamily="18" charset="0"/>
              </a:rPr>
              <a:t>KL</a:t>
            </a:r>
            <a:r>
              <a:rPr lang="zh-CN" altLang="en-US" sz="2000" b="1">
                <a:solidFill>
                  <a:srgbClr val="1600FF"/>
                </a:solidFill>
                <a:latin typeface="Times New Roman" panose="02020603050405020304" pitchFamily="18" charset="0"/>
                <a:ea typeface="楷体" panose="02010609060101010101" pitchFamily="49" charset="-122"/>
                <a:cs typeface="Times New Roman" panose="02020603050405020304" pitchFamily="18" charset="0"/>
              </a:rPr>
              <a:t>鉴别能力仍需改进</a:t>
            </a:r>
            <a:endParaRPr lang="en-US" altLang="zh-CN" sz="2000" b="1" dirty="0">
              <a:solidFill>
                <a:srgbClr val="1600FF"/>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4483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391" y="228600"/>
            <a:ext cx="12278782" cy="660400"/>
          </a:xfrm>
        </p:spPr>
        <p:txBody>
          <a:bodyPr/>
          <a:lstStyle/>
          <a:p>
            <a:r>
              <a:rPr lang="en-US" altLang="zh-CN" sz="4000" b="1" kern="1200">
                <a:ln w="0">
                  <a:solidFill>
                    <a:srgbClr val="FFFFFF"/>
                  </a:solidFill>
                </a:ln>
                <a:effectLst>
                  <a:outerShdw blurRad="38100" dist="19050" dir="2700000" algn="tl" rotWithShape="0">
                    <a:srgbClr val="000000">
                      <a:alpha val="40000"/>
                    </a:srgbClr>
                  </a:outerShdw>
                </a:effectLst>
                <a:latin typeface="Times New Roman" panose="02020603050405020304" pitchFamily="18" charset="0"/>
                <a:ea typeface="楷体" panose="02010609060101010101" pitchFamily="49" charset="-122"/>
                <a:cs typeface="Times New Roman" panose="02020603050405020304" pitchFamily="18" charset="0"/>
              </a:rPr>
              <a:t>GlobalPID</a:t>
            </a:r>
            <a:r>
              <a:rPr lang="zh-CN" altLang="en-US"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软件包</a:t>
            </a:r>
            <a:endParaRPr lang="en-US" altLang="zh-CN"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16</a:t>
            </a:fld>
            <a:endParaRPr lang="en-US" altLang="zh-CN">
              <a:solidFill>
                <a:srgbClr val="000000"/>
              </a:solidFill>
              <a:latin typeface="Arial" panose="020B0604020202020204" pitchFamily="34" charset="0"/>
            </a:endParaRPr>
          </a:p>
        </p:txBody>
      </p:sp>
      <p:sp>
        <p:nvSpPr>
          <p:cNvPr id="41" name="矩形 40">
            <a:extLst>
              <a:ext uri="{FF2B5EF4-FFF2-40B4-BE49-F238E27FC236}">
                <a16:creationId xmlns:a16="http://schemas.microsoft.com/office/drawing/2014/main" id="{95BA24EB-DB21-4D08-A43D-EB741490CE70}"/>
              </a:ext>
            </a:extLst>
          </p:cNvPr>
          <p:cNvSpPr/>
          <p:nvPr/>
        </p:nvSpPr>
        <p:spPr>
          <a:xfrm>
            <a:off x="613466" y="1094826"/>
            <a:ext cx="11315610" cy="1703480"/>
          </a:xfrm>
          <a:prstGeom prst="rect">
            <a:avLst/>
          </a:prstGeom>
        </p:spPr>
        <p:txBody>
          <a:bodyPr wrap="square">
            <a:spAutoFit/>
          </a:bodyPr>
          <a:lstStyle/>
          <a:p>
            <a:pPr marL="285750" indent="-285750">
              <a:lnSpc>
                <a:spcPct val="150000"/>
              </a:lnSpc>
              <a:buFont typeface="Wingdings" panose="05000000000000000000" pitchFamily="2" charset="2"/>
              <a:buChar char="n"/>
              <a:defRPr/>
            </a:pPr>
            <a:endParaRPr lang="en-US" altLang="zh-CN" b="1" dirty="0">
              <a:latin typeface="Trebuchet MS" panose="020B0603020202020204" pitchFamily="34" charset="0"/>
            </a:endParaRPr>
          </a:p>
          <a:p>
            <a:pPr marL="285750" indent="-285750">
              <a:lnSpc>
                <a:spcPct val="150000"/>
              </a:lnSpc>
              <a:buFont typeface="Wingdings" panose="05000000000000000000" pitchFamily="2" charset="2"/>
              <a:buChar char="n"/>
              <a:defRPr/>
            </a:pPr>
            <a:endParaRPr lang="en-US" altLang="zh-CN" b="1" dirty="0">
              <a:latin typeface="Trebuchet MS" panose="020B0603020202020204" pitchFamily="34" charset="0"/>
            </a:endParaRPr>
          </a:p>
          <a:p>
            <a:pPr marL="285750" indent="-285750">
              <a:lnSpc>
                <a:spcPct val="150000"/>
              </a:lnSpc>
              <a:buFont typeface="Wingdings" panose="05000000000000000000" pitchFamily="2" charset="2"/>
              <a:buChar char="n"/>
              <a:defRPr/>
            </a:pPr>
            <a:endParaRPr lang="en-US" altLang="zh-CN" b="1" dirty="0">
              <a:latin typeface="Trebuchet MS" panose="020B0603020202020204" pitchFamily="34" charset="0"/>
            </a:endParaRPr>
          </a:p>
          <a:p>
            <a:pPr marL="285750" indent="-285750">
              <a:lnSpc>
                <a:spcPct val="150000"/>
              </a:lnSpc>
              <a:buFont typeface="Wingdings" panose="05000000000000000000" pitchFamily="2" charset="2"/>
              <a:buChar char="n"/>
              <a:defRPr/>
            </a:pPr>
            <a:endParaRPr lang="en-US" altLang="zh-CN" b="1" dirty="0">
              <a:latin typeface="Trebuchet MS" panose="020B0603020202020204" pitchFamily="34" charset="0"/>
            </a:endParaRPr>
          </a:p>
        </p:txBody>
      </p:sp>
      <p:sp>
        <p:nvSpPr>
          <p:cNvPr id="42" name="矩形 41">
            <a:extLst>
              <a:ext uri="{FF2B5EF4-FFF2-40B4-BE49-F238E27FC236}">
                <a16:creationId xmlns:a16="http://schemas.microsoft.com/office/drawing/2014/main" id="{B51B9458-2785-4FE5-9C28-DFCE39E49098}"/>
              </a:ext>
            </a:extLst>
          </p:cNvPr>
          <p:cNvSpPr/>
          <p:nvPr/>
        </p:nvSpPr>
        <p:spPr>
          <a:xfrm>
            <a:off x="344437" y="1553332"/>
            <a:ext cx="7163268" cy="3277436"/>
          </a:xfrm>
          <a:prstGeom prst="rect">
            <a:avLst/>
          </a:prstGeom>
        </p:spPr>
        <p:txBody>
          <a:bodyPr wrap="square">
            <a:spAutoFit/>
          </a:bodyPr>
          <a:lstStyle/>
          <a:p>
            <a:pPr marL="1371600" lvl="2" indent="-457200">
              <a:lnSpc>
                <a:spcPct val="150000"/>
              </a:lnSpc>
              <a:spcBef>
                <a:spcPct val="20000"/>
              </a:spcBef>
              <a:buClr>
                <a:srgbClr val="44546A"/>
              </a:buClr>
              <a:buFont typeface="Arial" panose="020B0604020202020204" pitchFamily="34" charset="0"/>
              <a:buChar char="•"/>
              <a:defRPr/>
            </a:pP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基于</a:t>
            </a:r>
            <a:r>
              <a:rPr lang="en-US" altLang="zh-CN" dirty="0" err="1">
                <a:solidFill>
                  <a:prstClr val="black"/>
                </a:solidFill>
                <a:latin typeface="Times New Roman" panose="02020603050405020304" pitchFamily="18" charset="0"/>
                <a:ea typeface="楷体" panose="02010609060101010101" pitchFamily="49" charset="-122"/>
                <a:cs typeface="Times New Roman" panose="02020603050405020304" pitchFamily="18" charset="0"/>
              </a:rPr>
              <a:t>XGBoost</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C-API</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并集成了预训练模型</a:t>
            </a: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对用户透明，为用户提供了简单的界面和用户手册，参考</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“Get Started with Analysis in OSCAR”</a:t>
            </a:r>
            <a:r>
              <a:rPr lang="zh-CN" altLang="en-US"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author</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周杭，王博，翟云聪，于明玉；周小蓉，艾小聪</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基于中子粒子鉴别的机器学习软件包有待开发。。</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en-US" altLang="zh-CN" sz="2000" b="1" dirty="0" err="1">
                <a:latin typeface="Times New Roman" panose="02020603050405020304" pitchFamily="18" charset="0"/>
                <a:ea typeface="楷体" panose="02010609060101010101" pitchFamily="49" charset="-122"/>
                <a:cs typeface="Times New Roman" panose="02020603050405020304" pitchFamily="18" charset="0"/>
              </a:rPr>
              <a:t>GlobalPID</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包集成</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所有软件包都将转移到</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ONNX</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框架中。。</a:t>
            </a:r>
          </a:p>
          <a:p>
            <a:pPr lvl="2" indent="-285750">
              <a:lnSpc>
                <a:spcPct val="150000"/>
              </a:lnSpc>
              <a:spcBef>
                <a:spcPts val="1200"/>
              </a:spcBef>
              <a:buBlip>
                <a:blip r:embed="rId2"/>
              </a:buBlip>
            </a:pPr>
            <a:endParaRPr lang="en-US" altLang="zh-CN" sz="1700" dirty="0">
              <a:solidFill>
                <a:srgbClr val="5E5E5E"/>
              </a:solidFill>
              <a:latin typeface="Trebuchet MS" panose="020B0603020202020204" pitchFamily="34" charset="0"/>
              <a:sym typeface="+mn-ea"/>
            </a:endParaRPr>
          </a:p>
        </p:txBody>
      </p:sp>
      <p:sp>
        <p:nvSpPr>
          <p:cNvPr id="14" name="矩形 13">
            <a:extLst>
              <a:ext uri="{FF2B5EF4-FFF2-40B4-BE49-F238E27FC236}">
                <a16:creationId xmlns:a16="http://schemas.microsoft.com/office/drawing/2014/main" id="{1CD8BCF9-5A0E-49D6-AF3C-5DEBFE00907B}"/>
              </a:ext>
            </a:extLst>
          </p:cNvPr>
          <p:cNvSpPr/>
          <p:nvPr/>
        </p:nvSpPr>
        <p:spPr>
          <a:xfrm>
            <a:off x="344437" y="1057280"/>
            <a:ext cx="12043875" cy="495585"/>
          </a:xfrm>
          <a:prstGeom prst="rect">
            <a:avLst/>
          </a:prstGeom>
        </p:spPr>
        <p:txBody>
          <a:bodyPr wrap="square">
            <a:spAutoFit/>
          </a:bodyPr>
          <a:lstStyle/>
          <a:p>
            <a:pPr marL="457200" indent="-457200">
              <a:lnSpc>
                <a:spcPct val="150000"/>
              </a:lnSpc>
              <a:buClr>
                <a:srgbClr val="C00000"/>
              </a:buClr>
              <a:buFont typeface="Times New Roman" panose="02020603050405020304" pitchFamily="18" charset="0"/>
              <a:buChar char="*"/>
            </a:pP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BDT</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模型和</a:t>
            </a:r>
            <a:r>
              <a:rPr lang="en-US" altLang="zh-CN" sz="2000" b="1" dirty="0" err="1">
                <a:latin typeface="Times New Roman" panose="02020603050405020304" pitchFamily="18" charset="0"/>
                <a:ea typeface="楷体" panose="02010609060101010101" pitchFamily="49" charset="-122"/>
                <a:cs typeface="Times New Roman" panose="02020603050405020304" pitchFamily="18" charset="0"/>
              </a:rPr>
              <a:t>GlobalPID</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算法已集成到</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OSCAR</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软件中，可供分析和研究。</a:t>
            </a:r>
          </a:p>
        </p:txBody>
      </p:sp>
      <p:grpSp>
        <p:nvGrpSpPr>
          <p:cNvPr id="16" name="组合 15">
            <a:extLst>
              <a:ext uri="{FF2B5EF4-FFF2-40B4-BE49-F238E27FC236}">
                <a16:creationId xmlns:a16="http://schemas.microsoft.com/office/drawing/2014/main" id="{DA04A87F-475A-44C9-A181-ECFB567DF3E3}"/>
              </a:ext>
            </a:extLst>
          </p:cNvPr>
          <p:cNvGrpSpPr/>
          <p:nvPr/>
        </p:nvGrpSpPr>
        <p:grpSpPr>
          <a:xfrm>
            <a:off x="1312324" y="4549106"/>
            <a:ext cx="4444044" cy="1851694"/>
            <a:chOff x="7259735" y="2000235"/>
            <a:chExt cx="4780887" cy="2650704"/>
          </a:xfrm>
        </p:grpSpPr>
        <p:pic>
          <p:nvPicPr>
            <p:cNvPr id="17" name="图片 16">
              <a:extLst>
                <a:ext uri="{FF2B5EF4-FFF2-40B4-BE49-F238E27FC236}">
                  <a16:creationId xmlns:a16="http://schemas.microsoft.com/office/drawing/2014/main" id="{81238D17-B662-40D1-9581-4523184218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9735" y="2000235"/>
              <a:ext cx="4780887" cy="2264631"/>
            </a:xfrm>
            <a:prstGeom prst="rect">
              <a:avLst/>
            </a:prstGeom>
          </p:spPr>
        </p:pic>
        <p:sp>
          <p:nvSpPr>
            <p:cNvPr id="18" name="矩形 17">
              <a:extLst>
                <a:ext uri="{FF2B5EF4-FFF2-40B4-BE49-F238E27FC236}">
                  <a16:creationId xmlns:a16="http://schemas.microsoft.com/office/drawing/2014/main" id="{56BE59A1-FEC9-49F9-B6F5-AD649EEA0AE5}"/>
                </a:ext>
              </a:extLst>
            </p:cNvPr>
            <p:cNvSpPr/>
            <p:nvPr/>
          </p:nvSpPr>
          <p:spPr>
            <a:xfrm>
              <a:off x="8737566" y="4298473"/>
              <a:ext cx="2319805" cy="352466"/>
            </a:xfrm>
            <a:prstGeom prst="rect">
              <a:avLst/>
            </a:prstGeom>
          </p:spPr>
          <p:txBody>
            <a:bodyPr wrap="none">
              <a:spAutoFit/>
            </a:bodyPr>
            <a:lstStyle/>
            <a:p>
              <a:r>
                <a:rPr lang="zh-CN" altLang="en-US" sz="1000">
                  <a:latin typeface="Times New Roman" panose="02020603050405020304" pitchFamily="18" charset="0"/>
                  <a:cs typeface="Times New Roman" panose="02020603050405020304" pitchFamily="18" charset="0"/>
                </a:rPr>
                <a:t>基于机器学习的</a:t>
              </a:r>
              <a:r>
                <a:rPr lang="en-US" altLang="zh-CN" sz="1000">
                  <a:latin typeface="Times New Roman" panose="02020603050405020304" pitchFamily="18" charset="0"/>
                  <a:cs typeface="Times New Roman" panose="02020603050405020304" pitchFamily="18" charset="0"/>
                </a:rPr>
                <a:t>STCF</a:t>
              </a:r>
              <a:r>
                <a:rPr lang="zh-CN" altLang="en-US" sz="1000">
                  <a:latin typeface="Times New Roman" panose="02020603050405020304" pitchFamily="18" charset="0"/>
                  <a:cs typeface="Times New Roman" panose="02020603050405020304" pitchFamily="18" charset="0"/>
                </a:rPr>
                <a:t>粒子识别算法</a:t>
              </a:r>
            </a:p>
          </p:txBody>
        </p:sp>
      </p:grpSp>
      <p:sp>
        <p:nvSpPr>
          <p:cNvPr id="19" name="矩形 18">
            <a:extLst>
              <a:ext uri="{FF2B5EF4-FFF2-40B4-BE49-F238E27FC236}">
                <a16:creationId xmlns:a16="http://schemas.microsoft.com/office/drawing/2014/main" id="{7A8E6EF2-DF99-476F-8E63-9BC7FD3C6FCE}"/>
              </a:ext>
            </a:extLst>
          </p:cNvPr>
          <p:cNvSpPr/>
          <p:nvPr/>
        </p:nvSpPr>
        <p:spPr>
          <a:xfrm>
            <a:off x="8933958" y="6518857"/>
            <a:ext cx="1670650" cy="246221"/>
          </a:xfrm>
          <a:prstGeom prst="rect">
            <a:avLst/>
          </a:prstGeom>
        </p:spPr>
        <p:txBody>
          <a:bodyPr wrap="none">
            <a:spAutoFit/>
          </a:bodyPr>
          <a:lstStyle/>
          <a:p>
            <a:r>
              <a:rPr lang="en-US" altLang="zh-CN" sz="1000" dirty="0">
                <a:latin typeface="Times New Roman" panose="02020603050405020304" pitchFamily="18" charset="0"/>
                <a:cs typeface="Times New Roman" panose="02020603050405020304" pitchFamily="18" charset="0"/>
              </a:rPr>
              <a:t>Global PID</a:t>
            </a:r>
            <a:r>
              <a:rPr lang="zh-CN" altLang="en-US" sz="1000" dirty="0">
                <a:latin typeface="Times New Roman" panose="02020603050405020304" pitchFamily="18" charset="0"/>
                <a:cs typeface="Times New Roman" panose="02020603050405020304" pitchFamily="18" charset="0"/>
              </a:rPr>
              <a:t>软件包用户手册</a:t>
            </a:r>
          </a:p>
        </p:txBody>
      </p:sp>
      <p:pic>
        <p:nvPicPr>
          <p:cNvPr id="5" name="图片 4">
            <a:extLst>
              <a:ext uri="{FF2B5EF4-FFF2-40B4-BE49-F238E27FC236}">
                <a16:creationId xmlns:a16="http://schemas.microsoft.com/office/drawing/2014/main" id="{705E5160-E601-4185-A43A-6CDDC9C9686F}"/>
              </a:ext>
            </a:extLst>
          </p:cNvPr>
          <p:cNvPicPr>
            <a:picLocks noChangeAspect="1"/>
          </p:cNvPicPr>
          <p:nvPr/>
        </p:nvPicPr>
        <p:blipFill rotWithShape="1">
          <a:blip r:embed="rId4">
            <a:extLst>
              <a:ext uri="{28A0092B-C50C-407E-A947-70E740481C1C}">
                <a14:useLocalDpi xmlns:a14="http://schemas.microsoft.com/office/drawing/2010/main" val="0"/>
              </a:ext>
            </a:extLst>
          </a:blip>
          <a:srcRect l="60663" t="18150" r="3253" b="4132"/>
          <a:stretch/>
        </p:blipFill>
        <p:spPr>
          <a:xfrm>
            <a:off x="7507183" y="1552865"/>
            <a:ext cx="4458798" cy="4906964"/>
          </a:xfrm>
          <a:prstGeom prst="rect">
            <a:avLst/>
          </a:prstGeom>
        </p:spPr>
      </p:pic>
    </p:spTree>
    <p:extLst>
      <p:ext uri="{BB962C8B-B14F-4D97-AF65-F5344CB8AC3E}">
        <p14:creationId xmlns:p14="http://schemas.microsoft.com/office/powerpoint/2010/main" val="275105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10">
            <a:extLst>
              <a:ext uri="{FF2B5EF4-FFF2-40B4-BE49-F238E27FC236}">
                <a16:creationId xmlns:a16="http://schemas.microsoft.com/office/drawing/2014/main" id="{BB23330A-7BCD-4FF7-9A3E-8EF77FF67B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F4208A-7429-4AA3-A478-939FFB2E48E7}" type="datetime1">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2024/8/15</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12">
            <a:extLst>
              <a:ext uri="{FF2B5EF4-FFF2-40B4-BE49-F238E27FC236}">
                <a16:creationId xmlns:a16="http://schemas.microsoft.com/office/drawing/2014/main" id="{B00745DC-2B54-4D00-8FC2-A3ABFE4707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0954F442-29C1-4B40-9B2A-56B16DFEC0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pitchFamily="34" charset="-122"/>
                <a:cs typeface="+mn-cs"/>
              </a:rPr>
              <a:t>Yuncong Zhai</a:t>
            </a:r>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sp>
        <p:nvSpPr>
          <p:cNvPr id="8" name="矩形 7">
            <a:extLst>
              <a:ext uri="{FF2B5EF4-FFF2-40B4-BE49-F238E27FC236}">
                <a16:creationId xmlns:a16="http://schemas.microsoft.com/office/drawing/2014/main" id="{E71D7F25-B5A0-448D-A1B3-1E62C30C468E}"/>
              </a:ext>
            </a:extLst>
          </p:cNvPr>
          <p:cNvSpPr/>
          <p:nvPr/>
        </p:nvSpPr>
        <p:spPr>
          <a:xfrm>
            <a:off x="576933" y="562581"/>
            <a:ext cx="11038133" cy="54186"/>
          </a:xfrm>
          <a:prstGeom prst="rect">
            <a:avLst/>
          </a:prstGeom>
          <a:solidFill>
            <a:srgbClr val="8585E0"/>
          </a:solidFill>
          <a:ln>
            <a:solidFill>
              <a:srgbClr val="858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标题 1">
            <a:extLst>
              <a:ext uri="{FF2B5EF4-FFF2-40B4-BE49-F238E27FC236}">
                <a16:creationId xmlns:a16="http://schemas.microsoft.com/office/drawing/2014/main" id="{9E90E1F1-A184-4A63-B192-1E892D11D926}"/>
              </a:ext>
            </a:extLst>
          </p:cNvPr>
          <p:cNvSpPr txBox="1">
            <a:spLocks/>
          </p:cNvSpPr>
          <p:nvPr/>
        </p:nvSpPr>
        <p:spPr>
          <a:xfrm>
            <a:off x="3763645" y="-135483"/>
            <a:ext cx="6705600" cy="691869"/>
          </a:xfrm>
          <a:prstGeom prst="rect">
            <a:avLst/>
          </a:prstGeo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r>
              <a:rPr lang="en-US" altLang="zh-CN" sz="4000">
                <a:ln w="0">
                  <a:solidFill>
                    <a:srgbClr val="FFFFFF"/>
                  </a:solidFill>
                </a:ln>
                <a:effectLst>
                  <a:outerShdw blurRad="38100" dist="19050" dir="2700000" algn="tl" rotWithShape="0">
                    <a:srgbClr val="000000">
                      <a:alpha val="40000"/>
                    </a:srgbClr>
                  </a:outerShdw>
                </a:effectLst>
                <a:latin typeface="Times New Roman" panose="02020603050405020304" pitchFamily="18" charset="0"/>
                <a:ea typeface="楷体" panose="02010609060101010101" pitchFamily="49" charset="-122"/>
                <a:cs typeface="Times New Roman" panose="02020603050405020304" pitchFamily="18" charset="0"/>
              </a:rPr>
              <a:t>GlobalPID</a:t>
            </a:r>
            <a:r>
              <a:rPr lang="zh-CN" altLang="en-US" sz="44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软件包</a:t>
            </a:r>
            <a:endParaRPr lang="zh-CN" altLang="en-US" sz="4000">
              <a:ln w="0">
                <a:solidFill>
                  <a:srgbClr val="FFFFFF"/>
                </a:solidFill>
              </a:ln>
              <a:effectLst>
                <a:outerShdw blurRad="38100" dist="19050" dir="2700000" algn="tl" rotWithShape="0">
                  <a:srgbClr val="000000">
                    <a:alpha val="40000"/>
                  </a:srgbClr>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35" name="组合 34">
            <a:extLst>
              <a:ext uri="{FF2B5EF4-FFF2-40B4-BE49-F238E27FC236}">
                <a16:creationId xmlns:a16="http://schemas.microsoft.com/office/drawing/2014/main" id="{9DE20808-2A22-4F10-BA08-0EB4D2579124}"/>
              </a:ext>
            </a:extLst>
          </p:cNvPr>
          <p:cNvGrpSpPr/>
          <p:nvPr/>
        </p:nvGrpSpPr>
        <p:grpSpPr>
          <a:xfrm>
            <a:off x="8587740" y="4488456"/>
            <a:ext cx="3581716" cy="2266713"/>
            <a:chOff x="9085262" y="4458177"/>
            <a:chExt cx="2691342" cy="1942623"/>
          </a:xfrm>
        </p:grpSpPr>
        <p:pic>
          <p:nvPicPr>
            <p:cNvPr id="36" name="图片 35">
              <a:extLst>
                <a:ext uri="{FF2B5EF4-FFF2-40B4-BE49-F238E27FC236}">
                  <a16:creationId xmlns:a16="http://schemas.microsoft.com/office/drawing/2014/main" id="{1633921E-95A3-4EB8-8A31-56CCEAE3F9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5262" y="4458177"/>
              <a:ext cx="2691342" cy="1942623"/>
            </a:xfrm>
            <a:prstGeom prst="rect">
              <a:avLst/>
            </a:prstGeom>
          </p:spPr>
        </p:pic>
        <p:sp>
          <p:nvSpPr>
            <p:cNvPr id="37" name="文本框 36">
              <a:extLst>
                <a:ext uri="{FF2B5EF4-FFF2-40B4-BE49-F238E27FC236}">
                  <a16:creationId xmlns:a16="http://schemas.microsoft.com/office/drawing/2014/main" id="{7F790B99-B358-41AC-B09E-2ACACBC7E85C}"/>
                </a:ext>
              </a:extLst>
            </p:cNvPr>
            <p:cNvSpPr txBox="1"/>
            <p:nvPr/>
          </p:nvSpPr>
          <p:spPr>
            <a:xfrm>
              <a:off x="9406994" y="4819134"/>
              <a:ext cx="829734" cy="369332"/>
            </a:xfrm>
            <a:prstGeom prst="rect">
              <a:avLst/>
            </a:prstGeom>
            <a:noFill/>
          </p:spPr>
          <p:txBody>
            <a:bodyPr wrap="square" rtlCol="0">
              <a:spAutoFit/>
            </a:bodyPr>
            <a:lstStyle/>
            <a:p>
              <a:r>
                <a:rPr lang="en-US" altLang="zh-CN">
                  <a:solidFill>
                    <a:srgbClr val="FF0000"/>
                  </a:solidFill>
                </a:rPr>
                <a:t>Rho</a:t>
              </a:r>
            </a:p>
          </p:txBody>
        </p:sp>
      </p:grpSp>
      <p:grpSp>
        <p:nvGrpSpPr>
          <p:cNvPr id="38" name="组合 37">
            <a:extLst>
              <a:ext uri="{FF2B5EF4-FFF2-40B4-BE49-F238E27FC236}">
                <a16:creationId xmlns:a16="http://schemas.microsoft.com/office/drawing/2014/main" id="{55B9C401-053C-48F7-9D29-81447911C0F4}"/>
              </a:ext>
            </a:extLst>
          </p:cNvPr>
          <p:cNvGrpSpPr/>
          <p:nvPr/>
        </p:nvGrpSpPr>
        <p:grpSpPr>
          <a:xfrm>
            <a:off x="5080239" y="4488456"/>
            <a:ext cx="3496098" cy="2266713"/>
            <a:chOff x="3702578" y="4458177"/>
            <a:chExt cx="2691343" cy="1942623"/>
          </a:xfrm>
        </p:grpSpPr>
        <p:pic>
          <p:nvPicPr>
            <p:cNvPr id="39" name="图片 38">
              <a:extLst>
                <a:ext uri="{FF2B5EF4-FFF2-40B4-BE49-F238E27FC236}">
                  <a16:creationId xmlns:a16="http://schemas.microsoft.com/office/drawing/2014/main" id="{9BC225C8-98D1-49DA-A2EC-71F806D2D6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2578" y="4458177"/>
              <a:ext cx="2691343" cy="1942623"/>
            </a:xfrm>
            <a:prstGeom prst="rect">
              <a:avLst/>
            </a:prstGeom>
          </p:spPr>
        </p:pic>
        <p:sp>
          <p:nvSpPr>
            <p:cNvPr id="40" name="文本框 39">
              <a:extLst>
                <a:ext uri="{FF2B5EF4-FFF2-40B4-BE49-F238E27FC236}">
                  <a16:creationId xmlns:a16="http://schemas.microsoft.com/office/drawing/2014/main" id="{A770CD8A-3336-4C4E-B016-FF5EC08A4DEB}"/>
                </a:ext>
              </a:extLst>
            </p:cNvPr>
            <p:cNvSpPr txBox="1"/>
            <p:nvPr/>
          </p:nvSpPr>
          <p:spPr>
            <a:xfrm>
              <a:off x="4208462" y="4819134"/>
              <a:ext cx="829734" cy="369332"/>
            </a:xfrm>
            <a:prstGeom prst="rect">
              <a:avLst/>
            </a:prstGeom>
            <a:noFill/>
          </p:spPr>
          <p:txBody>
            <a:bodyPr wrap="square" rtlCol="0">
              <a:spAutoFit/>
            </a:bodyPr>
            <a:lstStyle/>
            <a:p>
              <a:r>
                <a:rPr lang="en-US" altLang="zh-CN">
                  <a:solidFill>
                    <a:srgbClr val="FF0000"/>
                  </a:solidFill>
                </a:rPr>
                <a:t>Jpsi</a:t>
              </a:r>
            </a:p>
          </p:txBody>
        </p:sp>
      </p:grpSp>
      <mc:AlternateContent xmlns:mc="http://schemas.openxmlformats.org/markup-compatibility/2006" xmlns:a14="http://schemas.microsoft.com/office/drawing/2010/main">
        <mc:Choice Requires="a14">
          <p:sp>
            <p:nvSpPr>
              <p:cNvPr id="41" name="文本框 16">
                <a:extLst>
                  <a:ext uri="{FF2B5EF4-FFF2-40B4-BE49-F238E27FC236}">
                    <a16:creationId xmlns:a16="http://schemas.microsoft.com/office/drawing/2014/main" id="{3B7CF331-B914-46C9-A04F-ECDA70EB99C2}"/>
                  </a:ext>
                </a:extLst>
              </p:cNvPr>
              <p:cNvSpPr txBox="1"/>
              <p:nvPr/>
            </p:nvSpPr>
            <p:spPr>
              <a:xfrm>
                <a:off x="22544" y="508119"/>
                <a:ext cx="5006257" cy="76123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latinLnBrk="1">
                  <a:lnSpc>
                    <a:spcPct val="150000"/>
                  </a:lnSpc>
                  <a:buClr>
                    <a:srgbClr val="C00000"/>
                  </a:buClr>
                  <a:buFont typeface="Times New Roman" panose="02020603050405020304" pitchFamily="18" charset="0"/>
                  <a:buChar char="*"/>
                </a:pP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MC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样本</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latinLnBrk="1">
                  <a:lnSpc>
                    <a:spcPct val="150000"/>
                  </a:lnSpc>
                  <a:buClr>
                    <a:srgbClr val="44546A"/>
                  </a:buClr>
                  <a:buFont typeface="Arial" panose="020B0604020202020204" pitchFamily="34" charset="0"/>
                  <a:buChar char="•"/>
                </a:pPr>
                <a:r>
                  <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Oscar </a:t>
                </a:r>
                <a:r>
                  <a:rPr lang="zh-CN" altLang="en-US"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版本</a:t>
                </a:r>
                <a:r>
                  <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2.5.0</a:t>
                </a:r>
              </a:p>
              <a:p>
                <a:pPr marL="914400" lvl="1" indent="-457200" latinLnBrk="1">
                  <a:lnSpc>
                    <a:spcPct val="150000"/>
                  </a:lnSpc>
                  <a:buClr>
                    <a:srgbClr val="44546A"/>
                  </a:buClr>
                  <a:buFont typeface="Arial" panose="020B0604020202020204" pitchFamily="34" charset="0"/>
                  <a:buChar char="•"/>
                </a:pPr>
                <a14:m>
                  <m:oMath xmlns:m="http://schemas.openxmlformats.org/officeDocument/2006/math">
                    <m:rad>
                      <m:radPr>
                        <m:degHide m:val="on"/>
                        <m:ctrlPr>
                          <a:rPr lang="en-US" altLang="zh-CN" sz="1600" i="1">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radPr>
                      <m:deg/>
                      <m:e>
                        <m:r>
                          <a:rPr lang="en-US" altLang="zh-CN" sz="1600">
                            <a:solidFill>
                              <a:prstClr val="black"/>
                            </a:solidFill>
                            <a:latin typeface="Cambria Math" panose="02040503050406030204" pitchFamily="18" charset="0"/>
                            <a:ea typeface="楷体" panose="02010609060101010101" pitchFamily="49" charset="-122"/>
                            <a:cs typeface="Times New Roman" panose="02020603050405020304" pitchFamily="18" charset="0"/>
                          </a:rPr>
                          <m:t>𝑠</m:t>
                        </m:r>
                      </m:e>
                    </m:rad>
                    <m:r>
                      <a:rPr lang="en-US" altLang="zh-CN" sz="1600">
                        <a:solidFill>
                          <a:prstClr val="black"/>
                        </a:solidFill>
                        <a:latin typeface="Cambria Math" panose="02040503050406030204" pitchFamily="18" charset="0"/>
                        <a:ea typeface="楷体" panose="02010609060101010101" pitchFamily="49" charset="-122"/>
                        <a:cs typeface="Times New Roman" panose="02020603050405020304" pitchFamily="18" charset="0"/>
                      </a:rPr>
                      <m:t>=3.097 </m:t>
                    </m:r>
                  </m:oMath>
                </a14:m>
                <a:r>
                  <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GeV</a:t>
                </a:r>
              </a:p>
              <a:p>
                <a:pPr marL="914400" lvl="1" indent="-457200" latinLnBrk="1">
                  <a:lnSpc>
                    <a:spcPct val="150000"/>
                  </a:lnSpc>
                  <a:buClr>
                    <a:srgbClr val="44546A"/>
                  </a:buClr>
                  <a:buFont typeface="Arial" panose="020B0604020202020204" pitchFamily="34" charset="0"/>
                  <a:buChar char="•"/>
                </a:pPr>
                <a:r>
                  <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Exclusive MC : J/</a:t>
                </a:r>
                <a14:m>
                  <m:oMath xmlns:m="http://schemas.openxmlformats.org/officeDocument/2006/math">
                    <m:r>
                      <a:rPr lang="zh-CN" altLang="en-US" sz="160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𝜑</m:t>
                    </m:r>
                  </m:oMath>
                </a14:m>
                <a:r>
                  <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zh-CN" altLang="en-US" sz="160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r>
                      <a:rPr lang="zh-CN" altLang="en-US" sz="160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𝜌</m:t>
                    </m:r>
                  </m:oMath>
                </a14:m>
                <a:r>
                  <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sSup>
                      <m:sSupPr>
                        <m:ctrlPr>
                          <a:rPr lang="en-US" altLang="zh-CN" sz="160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pPr>
                      <m:e>
                        <m:r>
                          <a:rPr lang="zh-CN" altLang="en-US" sz="160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𝜋</m:t>
                        </m:r>
                      </m:e>
                      <m:sup>
                        <m:r>
                          <a:rPr lang="en-US" altLang="zh-CN" sz="1600" b="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0</m:t>
                        </m:r>
                      </m:sup>
                    </m:sSup>
                  </m:oMath>
                </a14:m>
                <a:r>
                  <a:rPr lang="zh-CN" altLang="en-US" sz="1600" dirty="0">
                    <a:solidFill>
                      <a:prstClr val="black"/>
                    </a:solidFill>
                    <a:ea typeface="楷体" panose="02010609060101010101" pitchFamily="49" charset="-122"/>
                    <a:cs typeface="Times New Roman" panose="02020603050405020304" pitchFamily="18" charset="0"/>
                  </a:rPr>
                  <a:t> </a:t>
                </a:r>
                <a14:m>
                  <m:oMath xmlns:m="http://schemas.openxmlformats.org/officeDocument/2006/math">
                    <m:r>
                      <a:rPr lang="zh-CN" altLang="en-US" sz="1600" i="1">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oMath>
                </a14:m>
                <a:r>
                  <a:rPr lang="zh-CN" altLang="en-US"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sSup>
                      <m:sSupPr>
                        <m:ctrlPr>
                          <a:rPr lang="en-US" altLang="zh-CN" sz="1600" i="1">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pPr>
                      <m:e>
                        <m:r>
                          <a:rPr lang="zh-CN" altLang="en-US" sz="1600" i="1">
                            <a:solidFill>
                              <a:prstClr val="black"/>
                            </a:solidFill>
                            <a:latin typeface="Cambria Math" panose="02040503050406030204" pitchFamily="18" charset="0"/>
                            <a:ea typeface="楷体" panose="02010609060101010101" pitchFamily="49" charset="-122"/>
                            <a:cs typeface="Times New Roman" panose="02020603050405020304" pitchFamily="18" charset="0"/>
                          </a:rPr>
                          <m:t>𝜋</m:t>
                        </m:r>
                      </m:e>
                      <m:sup>
                        <m:r>
                          <a:rPr lang="en-US" altLang="zh-CN" sz="1600" b="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sup>
                    </m:sSup>
                  </m:oMath>
                </a14:m>
                <a:r>
                  <a:rPr lang="zh-CN" altLang="en-US"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sSup>
                      <m:sSupPr>
                        <m:ctrlPr>
                          <a:rPr lang="en-US" altLang="zh-CN" sz="1600" i="1">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pPr>
                      <m:e>
                        <m:r>
                          <a:rPr lang="zh-CN" altLang="en-US" sz="1600" i="1">
                            <a:solidFill>
                              <a:prstClr val="black"/>
                            </a:solidFill>
                            <a:latin typeface="Cambria Math" panose="02040503050406030204" pitchFamily="18" charset="0"/>
                            <a:ea typeface="楷体" panose="02010609060101010101" pitchFamily="49" charset="-122"/>
                            <a:cs typeface="Times New Roman" panose="02020603050405020304" pitchFamily="18" charset="0"/>
                          </a:rPr>
                          <m:t>𝜋</m:t>
                        </m:r>
                      </m:e>
                      <m:sup>
                        <m:r>
                          <a:rPr lang="en-US" altLang="zh-CN" sz="1600" b="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sup>
                    </m:sSup>
                    <m:r>
                      <a:rPr lang="zh-CN" altLang="en-US" sz="160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𝛾𝛾</m:t>
                    </m:r>
                  </m:oMath>
                </a14:m>
                <a:r>
                  <a:rPr lang="zh-CN" altLang="en-US"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latinLnBrk="1">
                  <a:lnSpc>
                    <a:spcPct val="150000"/>
                  </a:lnSpc>
                  <a:buClr>
                    <a:srgbClr val="C00000"/>
                  </a:buClr>
                  <a:buFont typeface="Times New Roman" panose="02020603050405020304" pitchFamily="18" charset="0"/>
                  <a:buChar char="*"/>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事例选择</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latinLnBrk="1">
                  <a:lnSpc>
                    <a:spcPct val="150000"/>
                  </a:lnSpc>
                  <a:buClr>
                    <a:srgbClr val="44546A"/>
                  </a:buClr>
                  <a:buFont typeface="Arial" panose="020B0604020202020204" pitchFamily="34" charset="0"/>
                  <a:buChar char="•"/>
                </a:pPr>
                <a:r>
                  <a:rPr lang="zh-CN" altLang="en-US"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带电径迹的选择</a:t>
                </a:r>
                <a:endPar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200150" lvl="1" indent="-285750">
                  <a:lnSpc>
                    <a:spcPct val="150000"/>
                  </a:lnSpc>
                  <a:buClr>
                    <a:srgbClr val="FF0000"/>
                  </a:buClr>
                  <a:buFont typeface="Times New Roman" panose="02020603050405020304" pitchFamily="18" charset="0"/>
                  <a:buChar char="°"/>
                </a:pPr>
                <a:r>
                  <a:rPr lang="en-US" altLang="zh-CN" sz="12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N </a:t>
                </a:r>
                <a:r>
                  <a:rPr lang="en-US" altLang="zh-CN" sz="1200" baseline="-25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good charge track </a:t>
                </a:r>
                <a:r>
                  <a:rPr lang="en-US" altLang="zh-CN" sz="12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2</a:t>
                </a:r>
              </a:p>
              <a:p>
                <a:pPr marL="1200150" lvl="1" indent="-285750">
                  <a:lnSpc>
                    <a:spcPct val="150000"/>
                  </a:lnSpc>
                  <a:buClr>
                    <a:srgbClr val="FF0000"/>
                  </a:buClr>
                  <a:buFont typeface="Times New Roman" panose="02020603050405020304" pitchFamily="18" charset="0"/>
                  <a:buChar char="°"/>
                </a:pPr>
                <a:r>
                  <a:rPr lang="en-US" altLang="zh-CN" sz="12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Total charge=0</a:t>
                </a:r>
              </a:p>
              <a:p>
                <a:pPr marL="914400" lvl="1" indent="-457200" latinLnBrk="1">
                  <a:lnSpc>
                    <a:spcPct val="150000"/>
                  </a:lnSpc>
                  <a:buClr>
                    <a:srgbClr val="44546A"/>
                  </a:buClr>
                  <a:buFont typeface="Arial" panose="020B0604020202020204" pitchFamily="34" charset="0"/>
                  <a:buChar char="•"/>
                </a:pPr>
                <a:r>
                  <a:rPr lang="zh-CN" altLang="en-US"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中性径迹的判断</a:t>
                </a:r>
                <a:endPar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200150" lvl="1" indent="-285750">
                  <a:lnSpc>
                    <a:spcPct val="150000"/>
                  </a:lnSpc>
                  <a:buClr>
                    <a:srgbClr val="FF0000"/>
                  </a:buClr>
                  <a:buFont typeface="Times New Roman" panose="02020603050405020304" pitchFamily="18" charset="0"/>
                  <a:buChar char="°"/>
                </a:pPr>
                <a:r>
                  <a:rPr lang="zh-CN" altLang="en-US" sz="1200" dirty="0">
                    <a:solidFill>
                      <a:srgbClr val="333333"/>
                    </a:solidFill>
                    <a:latin typeface="Times New Roman" panose="02020603050405020304" pitchFamily="18" charset="0"/>
                    <a:ea typeface="黑体" panose="02010609060101010101" pitchFamily="49" charset="-122"/>
                    <a:cs typeface="Times New Roman" panose="02020603050405020304" pitchFamily="18" charset="0"/>
                  </a:rPr>
                  <a:t>桶部光子</a:t>
                </a:r>
                <a:r>
                  <a:rPr lang="en-US" altLang="zh-CN" sz="1200" dirty="0">
                    <a:solidFill>
                      <a:srgbClr val="333333"/>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sz="1200" dirty="0">
                    <a:solidFill>
                      <a:srgbClr val="333333"/>
                    </a:solidFill>
                    <a:latin typeface="Times New Roman" panose="02020603050405020304" pitchFamily="18" charset="0"/>
                    <a:ea typeface="黑体" panose="02010609060101010101" pitchFamily="49" charset="-122"/>
                    <a:cs typeface="Times New Roman" panose="02020603050405020304" pitchFamily="18" charset="0"/>
                    <a:sym typeface="Symbol"/>
                  </a:rPr>
                  <a:t>&gt;25MeV (|cos|&lt;0.8)  </a:t>
                </a:r>
              </a:p>
              <a:p>
                <a:pPr marL="1200150" lvl="1" indent="-285750">
                  <a:lnSpc>
                    <a:spcPct val="150000"/>
                  </a:lnSpc>
                  <a:buClr>
                    <a:srgbClr val="FF0000"/>
                  </a:buClr>
                  <a:buFont typeface="Times New Roman" panose="02020603050405020304" pitchFamily="18" charset="0"/>
                  <a:buChar char="°"/>
                </a:pPr>
                <a:r>
                  <a:rPr lang="zh-CN" altLang="en-US" sz="1200" dirty="0">
                    <a:solidFill>
                      <a:srgbClr val="333333"/>
                    </a:solidFill>
                    <a:latin typeface="Times New Roman" panose="02020603050405020304" pitchFamily="18" charset="0"/>
                    <a:ea typeface="黑体" panose="02010609060101010101" pitchFamily="49" charset="-122"/>
                    <a:cs typeface="Times New Roman" panose="02020603050405020304" pitchFamily="18" charset="0"/>
                  </a:rPr>
                  <a:t>端盖光子</a:t>
                </a:r>
                <a:r>
                  <a:rPr lang="en-US" altLang="zh-CN" sz="1200" dirty="0">
                    <a:solidFill>
                      <a:srgbClr val="333333"/>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sz="1200" dirty="0">
                    <a:solidFill>
                      <a:srgbClr val="333333"/>
                    </a:solidFill>
                    <a:latin typeface="Times New Roman" panose="02020603050405020304" pitchFamily="18" charset="0"/>
                    <a:ea typeface="黑体" panose="02010609060101010101" pitchFamily="49" charset="-122"/>
                    <a:cs typeface="Times New Roman" panose="02020603050405020304" pitchFamily="18" charset="0"/>
                    <a:sym typeface="Symbol"/>
                  </a:rPr>
                  <a:t>&gt;50MeV (0.86&lt;|cos|&lt;0.92)</a:t>
                </a:r>
              </a:p>
              <a:p>
                <a:pPr marL="1200150" lvl="1" indent="-285750">
                  <a:lnSpc>
                    <a:spcPct val="150000"/>
                  </a:lnSpc>
                  <a:buClr>
                    <a:srgbClr val="FF0000"/>
                  </a:buClr>
                  <a:buFont typeface="Times New Roman" panose="02020603050405020304" pitchFamily="18" charset="0"/>
                  <a:buChar char="°"/>
                </a:pPr>
                <a14:m>
                  <m:oMath xmlns:m="http://schemas.openxmlformats.org/officeDocument/2006/math">
                    <m:r>
                      <a:rPr lang="zh-CN" altLang="en-US" sz="120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r>
                      <a:rPr lang="zh-CN" altLang="en-US" sz="120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𝜃</m:t>
                    </m:r>
                    <m:r>
                      <a:rPr lang="en-US" altLang="zh-CN" sz="1200" b="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r>
                      <m:rPr>
                        <m:nor/>
                      </m:rPr>
                      <a:rPr lang="zh-CN" altLang="en-US" sz="12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重建</m:t>
                    </m:r>
                    <m:r>
                      <a:rPr lang="zh-CN" altLang="en-US" sz="120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径迹</m:t>
                    </m:r>
                    <m:r>
                      <m:rPr>
                        <m:nor/>
                      </m:rPr>
                      <a:rPr lang="zh-CN" altLang="en-US" sz="12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与</m:t>
                    </m:r>
                    <m:r>
                      <m:rPr>
                        <m:sty m:val="p"/>
                      </m:rPr>
                      <a:rPr lang="en-US" altLang="zh-CN" sz="120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truth</m:t>
                    </m:r>
                    <m:r>
                      <a:rPr lang="zh-CN" altLang="en-US" sz="1200" i="1">
                        <a:solidFill>
                          <a:prstClr val="black"/>
                        </a:solidFill>
                        <a:latin typeface="Cambria Math" panose="02040503050406030204" pitchFamily="18" charset="0"/>
                        <a:ea typeface="楷体" panose="02010609060101010101" pitchFamily="49" charset="-122"/>
                        <a:cs typeface="Times New Roman" panose="02020603050405020304" pitchFamily="18" charset="0"/>
                      </a:rPr>
                      <m:t>之间</m:t>
                    </m:r>
                    <m:r>
                      <m:rPr>
                        <m:nor/>
                      </m:rPr>
                      <a:rPr lang="en-US" altLang="zh-CN" sz="12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theta</m:t>
                    </m:r>
                    <m:r>
                      <m:rPr>
                        <m:nor/>
                      </m:rPr>
                      <a:rPr lang="zh-CN" altLang="en-US" sz="1200">
                        <a:solidFill>
                          <a:prstClr val="black"/>
                        </a:solidFill>
                        <a:latin typeface="Times New Roman" panose="02020603050405020304" pitchFamily="18" charset="0"/>
                        <a:ea typeface="楷体" panose="02010609060101010101" pitchFamily="49" charset="-122"/>
                        <a:cs typeface="Times New Roman" panose="02020603050405020304" pitchFamily="18" charset="0"/>
                      </a:rPr>
                      <m:t>差值</m:t>
                    </m:r>
                    <m:r>
                      <a:rPr lang="en-US" altLang="zh-CN" sz="1200" b="0" i="1"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)&lt;10</m:t>
                    </m:r>
                  </m:oMath>
                </a14:m>
                <a:endParaRPr lang="en-US" altLang="zh-CN" sz="12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200150" lvl="1" indent="-285750">
                  <a:lnSpc>
                    <a:spcPct val="150000"/>
                  </a:lnSpc>
                  <a:buClr>
                    <a:srgbClr val="FF0000"/>
                  </a:buClr>
                  <a:buFont typeface="Times New Roman" panose="02020603050405020304" pitchFamily="18" charset="0"/>
                  <a:buChar char="°"/>
                </a:pPr>
                <a:r>
                  <a:rPr lang="en-US" altLang="zh-CN" sz="12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N </a:t>
                </a:r>
                <a:r>
                  <a:rPr lang="en-US" altLang="zh-CN" sz="1200" baseline="-25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good</a:t>
                </a:r>
                <a:r>
                  <a:rPr lang="en-US" altLang="zh-CN" sz="12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baseline="-25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neutral track  </a:t>
                </a:r>
                <a:r>
                  <a:rPr lang="en-US" altLang="zh-CN" sz="12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&gt; 2</a:t>
                </a:r>
              </a:p>
              <a:p>
                <a:pPr marL="914400" lvl="1" indent="-457200" latinLnBrk="1">
                  <a:lnSpc>
                    <a:spcPct val="150000"/>
                  </a:lnSpc>
                  <a:buClr>
                    <a:srgbClr val="44546A"/>
                  </a:buClr>
                  <a:buFont typeface="Arial" panose="020B0604020202020204" pitchFamily="34" charset="0"/>
                  <a:buChar char="•"/>
                </a:pPr>
                <a:r>
                  <a:rPr lang="en-US" altLang="zh-CN" sz="16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Global PID </a:t>
                </a:r>
              </a:p>
              <a:p>
                <a:pPr marL="1200150" lvl="1" indent="-285750">
                  <a:lnSpc>
                    <a:spcPct val="150000"/>
                  </a:lnSpc>
                  <a:buClr>
                    <a:srgbClr val="FF0000"/>
                  </a:buClr>
                  <a:buFont typeface="Times New Roman" panose="02020603050405020304" pitchFamily="18" charset="0"/>
                  <a:buChar char="°"/>
                </a:pPr>
                <a:r>
                  <a:rPr lang="zh-CN" altLang="en-US" sz="1200" dirty="0">
                    <a:solidFill>
                      <a:srgbClr val="FF0000"/>
                    </a:solidFill>
                    <a:ea typeface="楷体" panose="02010609060101010101" pitchFamily="49" charset="-122"/>
                    <a:cs typeface="Times New Roman" panose="02020603050405020304" pitchFamily="18" charset="0"/>
                  </a:rPr>
                  <a:t>判选条件</a:t>
                </a:r>
                <a14:m>
                  <m:oMath xmlns:m="http://schemas.openxmlformats.org/officeDocument/2006/math">
                    <m:r>
                      <a:rPr lang="zh-CN" altLang="en-US" sz="1200"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rPr>
                      <m:t>：</m:t>
                    </m:r>
                    <m:r>
                      <m:rPr>
                        <m:sty m:val="p"/>
                      </m:rPr>
                      <a:rPr lang="en-US" altLang="zh-CN" sz="1200"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rPr>
                      <m:t>P</m:t>
                    </m:r>
                    <m:r>
                      <m:rPr>
                        <m:sty m:val="p"/>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rob</m:t>
                    </m:r>
                    <m:r>
                      <m:rPr>
                        <m:nor/>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m:t>
                    </m:r>
                    <m:r>
                      <m:rPr>
                        <m:sty m:val="p"/>
                      </m:rPr>
                      <a:rPr lang="el-GR"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π</m:t>
                    </m:r>
                    <m:r>
                      <m:rPr>
                        <m:nor/>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)&gt;</m:t>
                    </m:r>
                    <m:r>
                      <m:rPr>
                        <m:nor/>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Prob</m:t>
                    </m:r>
                    <m:r>
                      <m:rPr>
                        <m:nor/>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1200" b="0"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rPr>
                      <m:t>𝐾</m:t>
                    </m:r>
                    <m:r>
                      <m:rPr>
                        <m:nor/>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m:t>
                    </m:r>
                    <m:r>
                      <m:rPr>
                        <m:nor/>
                      </m:rPr>
                      <a:rPr lang="en-US" altLang="zh-CN" sz="1200" b="0" i="0"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rPr>
                      <m:t>&amp;</m:t>
                    </m:r>
                    <m:r>
                      <m:rPr>
                        <m:sty m:val="p"/>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Prob</m:t>
                    </m:r>
                    <m:r>
                      <m:rPr>
                        <m:nor/>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m:t>
                    </m:r>
                    <m:r>
                      <m:rPr>
                        <m:sty m:val="p"/>
                      </m:rPr>
                      <a:rPr lang="el-GR"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π</m:t>
                    </m:r>
                    <m:r>
                      <m:rPr>
                        <m:nor/>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)&gt;</m:t>
                    </m:r>
                    <m:r>
                      <m:rPr>
                        <m:nor/>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Prob</m:t>
                    </m:r>
                    <m:r>
                      <m:rPr>
                        <m:nor/>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1200" b="0"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rPr>
                      <m:t>𝑃</m:t>
                    </m:r>
                    <m:r>
                      <m:rPr>
                        <m:nor/>
                      </m:rPr>
                      <a:rPr lang="en-US" altLang="zh-CN" sz="1200">
                        <a:solidFill>
                          <a:srgbClr val="FF0000"/>
                        </a:solidFill>
                        <a:latin typeface="Cambria Math" panose="02040503050406030204" pitchFamily="18" charset="0"/>
                        <a:ea typeface="楷体" panose="02010609060101010101" pitchFamily="49" charset="-122"/>
                        <a:cs typeface="Times New Roman" panose="02020603050405020304" pitchFamily="18" charset="0"/>
                      </a:rPr>
                      <m:t>) </m:t>
                    </m:r>
                  </m:oMath>
                </a14:m>
                <a:endParaRPr lang="en-US" altLang="zh-CN" sz="1200" dirty="0">
                  <a:solidFill>
                    <a:srgbClr val="FF0000"/>
                  </a:solidFill>
                  <a:latin typeface="Cambria Math" panose="02040503050406030204" pitchFamily="18" charset="0"/>
                  <a:ea typeface="楷体" panose="02010609060101010101" pitchFamily="49" charset="-122"/>
                  <a:cs typeface="Times New Roman" panose="02020603050405020304" pitchFamily="18" charset="0"/>
                </a:endParaRPr>
              </a:p>
              <a:p>
                <a:pPr marL="914400" lvl="1" indent="-457200" latinLnBrk="1">
                  <a:lnSpc>
                    <a:spcPct val="150000"/>
                  </a:lnSpc>
                  <a:buClr>
                    <a:srgbClr val="44546A"/>
                  </a:buClr>
                  <a:buFont typeface="Arial" panose="020B0604020202020204" pitchFamily="34" charset="0"/>
                  <a:buChar char="•"/>
                </a:pPr>
                <a:r>
                  <a:rPr lang="zh-CN" altLang="en-US"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顶点拟合</a:t>
                </a:r>
                <a:r>
                  <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&amp;</a:t>
                </a:r>
                <a:r>
                  <a:rPr lang="zh-CN" altLang="en-US"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运动学拟合</a:t>
                </a:r>
                <a:endParaRPr lang="en-US" altLang="zh-CN" sz="1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200150" lvl="1" indent="-285750">
                  <a:lnSpc>
                    <a:spcPct val="150000"/>
                  </a:lnSpc>
                  <a:buClr>
                    <a:srgbClr val="FF0000"/>
                  </a:buClr>
                  <a:buFont typeface="Times New Roman" panose="02020603050405020304" pitchFamily="18" charset="0"/>
                  <a:buChar char="°"/>
                </a:pPr>
                <a:r>
                  <a:rPr lang="el-GR" altLang="zh-CN" sz="1200" dirty="0">
                    <a:solidFill>
                      <a:prstClr val="black"/>
                    </a:solidFill>
                    <a:ea typeface="楷体" panose="02010609060101010101" pitchFamily="49" charset="-122"/>
                    <a:cs typeface="Times New Roman" panose="02020603050405020304" pitchFamily="18" charset="0"/>
                  </a:rPr>
                  <a:t>χ</a:t>
                </a:r>
                <a:r>
                  <a:rPr lang="el-GR" altLang="zh-CN" sz="1200" baseline="30000" dirty="0">
                    <a:solidFill>
                      <a:prstClr val="black"/>
                    </a:solidFill>
                    <a:ea typeface="楷体" panose="02010609060101010101" pitchFamily="49" charset="-122"/>
                    <a:cs typeface="Times New Roman" panose="02020603050405020304" pitchFamily="18" charset="0"/>
                  </a:rPr>
                  <a:t>2</a:t>
                </a:r>
                <a:r>
                  <a:rPr lang="en-US" altLang="zh-CN" sz="1200" dirty="0">
                    <a:solidFill>
                      <a:prstClr val="black"/>
                    </a:solidFill>
                    <a:ea typeface="楷体" panose="02010609060101010101" pitchFamily="49" charset="-122"/>
                    <a:cs typeface="Times New Roman" panose="02020603050405020304" pitchFamily="18" charset="0"/>
                  </a:rPr>
                  <a:t> &gt; 200</a:t>
                </a:r>
                <a:endParaRPr lang="en-US" altLang="zh-CN" sz="1400" dirty="0">
                  <a:solidFill>
                    <a:prstClr val="black"/>
                  </a:solidFill>
                  <a:latin typeface="Cambria Math" panose="02040503050406030204" pitchFamily="18" charset="0"/>
                  <a:ea typeface="楷体" panose="02010609060101010101" pitchFamily="49" charset="-122"/>
                  <a:cs typeface="Times New Roman" panose="02020603050405020304" pitchFamily="18" charset="0"/>
                </a:endParaRPr>
              </a:p>
              <a:p>
                <a:pPr marL="914400" lvl="1">
                  <a:lnSpc>
                    <a:spcPct val="150000"/>
                  </a:lnSpc>
                  <a:buClr>
                    <a:srgbClr val="FF0000"/>
                  </a:buClr>
                </a:pPr>
                <a:endParaRPr lang="en-US" altLang="zh-CN" sz="1400" dirty="0">
                  <a:solidFill>
                    <a:prstClr val="black"/>
                  </a:solidFill>
                  <a:latin typeface="Cambria Math" panose="02040503050406030204" pitchFamily="18" charset="0"/>
                  <a:ea typeface="楷体" panose="02010609060101010101" pitchFamily="49" charset="-122"/>
                  <a:cs typeface="Times New Roman" panose="02020603050405020304" pitchFamily="18" charset="0"/>
                </a:endParaRPr>
              </a:p>
              <a:p>
                <a:pPr marL="1200150" lvl="1" indent="-285750">
                  <a:lnSpc>
                    <a:spcPct val="150000"/>
                  </a:lnSpc>
                  <a:buClr>
                    <a:srgbClr val="FF0000"/>
                  </a:buClr>
                  <a:buFont typeface="Times New Roman" panose="02020603050405020304" pitchFamily="18" charset="0"/>
                  <a:buChar char="°"/>
                </a:pPr>
                <a:endParaRPr lang="en-US" altLang="zh-CN" sz="1400" dirty="0">
                  <a:solidFill>
                    <a:prstClr val="black"/>
                  </a:solidFill>
                  <a:latin typeface="Cambria Math" panose="02040503050406030204" pitchFamily="18" charset="0"/>
                  <a:ea typeface="楷体" panose="02010609060101010101" pitchFamily="49" charset="-122"/>
                  <a:cs typeface="Times New Roman" panose="02020603050405020304" pitchFamily="18" charset="0"/>
                </a:endParaRPr>
              </a:p>
              <a:p>
                <a:pPr marL="914400" lvl="1">
                  <a:lnSpc>
                    <a:spcPct val="150000"/>
                  </a:lnSpc>
                  <a:buClr>
                    <a:srgbClr val="FF0000"/>
                  </a:buClr>
                </a:pPr>
                <a:endParaRPr lang="en-US" altLang="zh-CN" sz="14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latinLnBrk="1">
                  <a:lnSpc>
                    <a:spcPct val="150000"/>
                  </a:lnSpc>
                  <a:buClr>
                    <a:srgbClr val="44546A"/>
                  </a:buClr>
                  <a:buFont typeface="Arial" panose="020B0604020202020204" pitchFamily="34" charset="0"/>
                  <a:buChar char="•"/>
                </a:pP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latinLnBrk="1">
                  <a:lnSpc>
                    <a:spcPct val="150000"/>
                  </a:lnSpc>
                  <a:buClr>
                    <a:srgbClr val="C00000"/>
                  </a:buClr>
                  <a:buFont typeface="Times New Roman" panose="02020603050405020304" pitchFamily="18" charset="0"/>
                  <a:buChar char="*"/>
                </a:pP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1" name="文本框 16">
                <a:extLst>
                  <a:ext uri="{FF2B5EF4-FFF2-40B4-BE49-F238E27FC236}">
                    <a16:creationId xmlns:a16="http://schemas.microsoft.com/office/drawing/2014/main" id="{3B7CF331-B914-46C9-A04F-ECDA70EB99C2}"/>
                  </a:ext>
                </a:extLst>
              </p:cNvPr>
              <p:cNvSpPr txBox="1">
                <a:spLocks noRot="1" noChangeAspect="1" noMove="1" noResize="1" noEditPoints="1" noAdjustHandles="1" noChangeArrowheads="1" noChangeShapeType="1" noTextEdit="1"/>
              </p:cNvSpPr>
              <p:nvPr/>
            </p:nvSpPr>
            <p:spPr>
              <a:xfrm>
                <a:off x="22544" y="508119"/>
                <a:ext cx="5006257" cy="7612340"/>
              </a:xfrm>
              <a:prstGeom prst="rect">
                <a:avLst/>
              </a:prstGeom>
              <a:blipFill>
                <a:blip r:embed="rId5"/>
                <a:stretch>
                  <a:fillRect l="-1096"/>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3FB496E0-63E4-4899-B47A-04AD0C222594}"/>
              </a:ext>
            </a:extLst>
          </p:cNvPr>
          <p:cNvSpPr txBox="1"/>
          <p:nvPr/>
        </p:nvSpPr>
        <p:spPr>
          <a:xfrm>
            <a:off x="7220531" y="862638"/>
            <a:ext cx="3158067" cy="495585"/>
          </a:xfrm>
          <a:prstGeom prst="rect">
            <a:avLst/>
          </a:prstGeom>
          <a:noFill/>
        </p:spPr>
        <p:txBody>
          <a:bodyPr wrap="square" rtlCol="0">
            <a:spAutoFit/>
          </a:bodyPr>
          <a:lstStyle/>
          <a:p>
            <a:pPr marL="457200" indent="-457200" latinLnBrk="1">
              <a:lnSpc>
                <a:spcPct val="150000"/>
              </a:lnSpc>
              <a:buClr>
                <a:srgbClr val="C00000"/>
              </a:buClr>
              <a:buFont typeface="Times New Roman" panose="02020603050405020304" pitchFamily="18" charset="0"/>
              <a:buChar char="*"/>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效率检查（初步结果）</a:t>
            </a:r>
          </a:p>
        </p:txBody>
      </p:sp>
      <p:sp>
        <p:nvSpPr>
          <p:cNvPr id="10" name="文本框 9">
            <a:extLst>
              <a:ext uri="{FF2B5EF4-FFF2-40B4-BE49-F238E27FC236}">
                <a16:creationId xmlns:a16="http://schemas.microsoft.com/office/drawing/2014/main" id="{1E5221AF-E425-4D8A-BC50-F952D3F78048}"/>
              </a:ext>
            </a:extLst>
          </p:cNvPr>
          <p:cNvSpPr txBox="1"/>
          <p:nvPr/>
        </p:nvSpPr>
        <p:spPr>
          <a:xfrm>
            <a:off x="2760612" y="2500873"/>
            <a:ext cx="2795059" cy="957250"/>
          </a:xfrm>
          <a:prstGeom prst="rect">
            <a:avLst/>
          </a:prstGeom>
          <a:noFill/>
        </p:spPr>
        <p:txBody>
          <a:bodyPr wrap="square" rtlCol="0">
            <a:spAutoFit/>
          </a:bodyPr>
          <a:lstStyle/>
          <a:p>
            <a:pPr latinLnBrk="1">
              <a:lnSpc>
                <a:spcPct val="150000"/>
              </a:lnSpc>
              <a:buClr>
                <a:srgbClr val="C00000"/>
              </a:buClr>
            </a:pPr>
            <a:r>
              <a:rPr lang="en-US" altLang="zh-CN" sz="2000" b="1">
                <a:solidFill>
                  <a:srgbClr val="1600FF"/>
                </a:solidFill>
                <a:latin typeface="Times New Roman" panose="02020603050405020304" pitchFamily="18" charset="0"/>
                <a:ea typeface="楷体" panose="02010609060101010101" pitchFamily="49" charset="-122"/>
                <a:cs typeface="Times New Roman" panose="02020603050405020304" pitchFamily="18" charset="0"/>
              </a:rPr>
              <a:t>GlobalPID</a:t>
            </a:r>
            <a:r>
              <a:rPr lang="zh-CN" altLang="en-US" sz="2000" b="1">
                <a:solidFill>
                  <a:srgbClr val="1600FF"/>
                </a:solidFill>
                <a:latin typeface="Times New Roman" panose="02020603050405020304" pitchFamily="18" charset="0"/>
                <a:ea typeface="楷体" panose="02010609060101010101" pitchFamily="49" charset="-122"/>
                <a:cs typeface="Times New Roman" panose="02020603050405020304" pitchFamily="18" charset="0"/>
              </a:rPr>
              <a:t>软件包可以提供良好的鉴别能力</a:t>
            </a:r>
          </a:p>
        </p:txBody>
      </p:sp>
      <p:sp>
        <p:nvSpPr>
          <p:cNvPr id="2" name="文本框 1">
            <a:extLst>
              <a:ext uri="{FF2B5EF4-FFF2-40B4-BE49-F238E27FC236}">
                <a16:creationId xmlns:a16="http://schemas.microsoft.com/office/drawing/2014/main" id="{E6368610-066F-4EFE-9BDE-1AC4E047F17D}"/>
              </a:ext>
            </a:extLst>
          </p:cNvPr>
          <p:cNvSpPr txBox="1"/>
          <p:nvPr/>
        </p:nvSpPr>
        <p:spPr>
          <a:xfrm>
            <a:off x="7949803" y="6540154"/>
            <a:ext cx="1253067" cy="276999"/>
          </a:xfrm>
          <a:prstGeom prst="rect">
            <a:avLst/>
          </a:prstGeom>
          <a:noFill/>
        </p:spPr>
        <p:txBody>
          <a:bodyPr wrap="square" rtlCol="0">
            <a:spAutoFit/>
          </a:bodyPr>
          <a:lstStyle/>
          <a:p>
            <a:r>
              <a:rPr lang="en-US" altLang="zh-CN" sz="1200">
                <a:latin typeface="Times New Roman" panose="02020603050405020304" pitchFamily="18" charset="0"/>
                <a:cs typeface="Times New Roman" panose="02020603050405020304" pitchFamily="18" charset="0"/>
              </a:rPr>
              <a:t>Mass</a:t>
            </a:r>
            <a:endParaRPr lang="zh-CN" altLang="en-US" sz="120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B4CC219A-E2A0-4317-A001-23BE97867C78}"/>
              </a:ext>
            </a:extLst>
          </p:cNvPr>
          <p:cNvSpPr txBox="1"/>
          <p:nvPr/>
        </p:nvSpPr>
        <p:spPr>
          <a:xfrm>
            <a:off x="11751336" y="6540154"/>
            <a:ext cx="1253067" cy="276999"/>
          </a:xfrm>
          <a:prstGeom prst="rect">
            <a:avLst/>
          </a:prstGeom>
          <a:noFill/>
        </p:spPr>
        <p:txBody>
          <a:bodyPr wrap="square" rtlCol="0">
            <a:spAutoFit/>
          </a:bodyPr>
          <a:lstStyle/>
          <a:p>
            <a:r>
              <a:rPr lang="en-US" altLang="zh-CN" sz="1200">
                <a:latin typeface="Times New Roman" panose="02020603050405020304" pitchFamily="18" charset="0"/>
                <a:cs typeface="Times New Roman" panose="02020603050405020304" pitchFamily="18" charset="0"/>
              </a:rPr>
              <a:t>Mass</a:t>
            </a:r>
            <a:endParaRPr lang="zh-CN" altLang="en-US" sz="1200">
              <a:latin typeface="Times New Roman" panose="02020603050405020304" pitchFamily="18" charset="0"/>
              <a:cs typeface="Times New Roman" panose="02020603050405020304" pitchFamily="18" charset="0"/>
            </a:endParaRPr>
          </a:p>
        </p:txBody>
      </p:sp>
      <p:graphicFrame>
        <p:nvGraphicFramePr>
          <p:cNvPr id="19" name="表格 18">
            <a:extLst>
              <a:ext uri="{FF2B5EF4-FFF2-40B4-BE49-F238E27FC236}">
                <a16:creationId xmlns:a16="http://schemas.microsoft.com/office/drawing/2014/main" id="{9999E42D-E1E4-4D2B-901B-C59500A4A297}"/>
              </a:ext>
            </a:extLst>
          </p:cNvPr>
          <p:cNvGraphicFramePr>
            <a:graphicFrameLocks noGrp="1"/>
          </p:cNvGraphicFramePr>
          <p:nvPr>
            <p:extLst>
              <p:ext uri="{D42A27DB-BD31-4B8C-83A1-F6EECF244321}">
                <p14:modId xmlns:p14="http://schemas.microsoft.com/office/powerpoint/2010/main" val="2829139760"/>
              </p:ext>
            </p:extLst>
          </p:nvPr>
        </p:nvGraphicFramePr>
        <p:xfrm>
          <a:off x="5482049" y="1554419"/>
          <a:ext cx="6520370" cy="2364179"/>
        </p:xfrm>
        <a:graphic>
          <a:graphicData uri="http://schemas.openxmlformats.org/drawingml/2006/table">
            <a:tbl>
              <a:tblPr firstRow="1" bandRow="1">
                <a:tableStyleId>{5C22544A-7EE6-4342-B048-85BDC9FD1C3A}</a:tableStyleId>
              </a:tblPr>
              <a:tblGrid>
                <a:gridCol w="3101776">
                  <a:extLst>
                    <a:ext uri="{9D8B030D-6E8A-4147-A177-3AD203B41FA5}">
                      <a16:colId xmlns:a16="http://schemas.microsoft.com/office/drawing/2014/main" val="2135682098"/>
                    </a:ext>
                  </a:extLst>
                </a:gridCol>
                <a:gridCol w="1709297">
                  <a:extLst>
                    <a:ext uri="{9D8B030D-6E8A-4147-A177-3AD203B41FA5}">
                      <a16:colId xmlns:a16="http://schemas.microsoft.com/office/drawing/2014/main" val="1137656683"/>
                    </a:ext>
                  </a:extLst>
                </a:gridCol>
                <a:gridCol w="1709297">
                  <a:extLst>
                    <a:ext uri="{9D8B030D-6E8A-4147-A177-3AD203B41FA5}">
                      <a16:colId xmlns:a16="http://schemas.microsoft.com/office/drawing/2014/main" val="2820193153"/>
                    </a:ext>
                  </a:extLst>
                </a:gridCol>
              </a:tblGrid>
              <a:tr h="468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选择条件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7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事例数目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7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效率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A7A8"/>
                    </a:solidFill>
                  </a:tcPr>
                </a:tc>
                <a:extLst>
                  <a:ext uri="{0D108BD9-81ED-4DB2-BD59-A6C34878D82A}">
                    <a16:rowId xmlns:a16="http://schemas.microsoft.com/office/drawing/2014/main" val="1459237322"/>
                  </a:ext>
                </a:extLst>
              </a:tr>
              <a:tr h="374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事例数目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5A5"/>
                    </a:solidFill>
                  </a:tcPr>
                </a:tc>
                <a:tc>
                  <a:txBody>
                    <a:bodyPr/>
                    <a:lstStyle/>
                    <a:p>
                      <a:pPr algn="ctr" fontAlgn="ctr"/>
                      <a:r>
                        <a:rPr lang="en-US" altLang="zh-CN" sz="1800" b="0" kern="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24000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5A5"/>
                    </a:solidFill>
                  </a:tcPr>
                </a:tc>
                <a:tc>
                  <a:txBody>
                    <a:bodyPr/>
                    <a:lstStyle/>
                    <a:p>
                      <a:pPr algn="ctr" fontAlgn="ctr"/>
                      <a:endParaRPr lang="en-US" altLang="zh-CN" sz="1800" b="0" kern="12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AD76"/>
                    </a:solidFill>
                  </a:tcPr>
                </a:tc>
                <a:extLst>
                  <a:ext uri="{0D108BD9-81ED-4DB2-BD59-A6C34878D82A}">
                    <a16:rowId xmlns:a16="http://schemas.microsoft.com/office/drawing/2014/main" val="861381038"/>
                  </a:ext>
                </a:extLst>
              </a:tr>
              <a:tr h="374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带电径迹</a:t>
                      </a:r>
                      <a:r>
                        <a:rPr lang="en-US" altLang="zh-CN" sz="1800" b="1"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&amp;</a:t>
                      </a:r>
                      <a:r>
                        <a:rPr lang="zh-CN" altLang="en-US" sz="1800" b="1"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中性径迹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5A5"/>
                    </a:solidFill>
                  </a:tcPr>
                </a:tc>
                <a:tc>
                  <a:txBody>
                    <a:bodyPr/>
                    <a:lstStyle/>
                    <a:p>
                      <a:pPr marL="0" algn="ctr" defTabSz="914400" rtl="0" eaLnBrk="1" fontAlgn="ctr" latinLnBrk="0" hangingPunct="1"/>
                      <a:r>
                        <a:rPr lang="en-US" altLang="zh-CN" sz="1800" b="0"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14214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5A5"/>
                    </a:solidFill>
                  </a:tcPr>
                </a:tc>
                <a:tc>
                  <a:txBody>
                    <a:bodyPr/>
                    <a:lstStyle/>
                    <a:p>
                      <a:pPr marL="0" algn="ctr" defTabSz="914400" rtl="0" eaLnBrk="1" fontAlgn="ctr" latinLnBrk="0" hangingPunct="1"/>
                      <a:r>
                        <a:rPr lang="en-US" altLang="zh-CN" sz="1800" b="0"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59.23%</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AD76"/>
                    </a:solidFill>
                  </a:tcPr>
                </a:tc>
                <a:extLst>
                  <a:ext uri="{0D108BD9-81ED-4DB2-BD59-A6C34878D82A}">
                    <a16:rowId xmlns:a16="http://schemas.microsoft.com/office/drawing/2014/main" val="847226591"/>
                  </a:ext>
                </a:extLst>
              </a:tr>
              <a:tr h="382313">
                <a:tc>
                  <a:txBody>
                    <a:bodyPr/>
                    <a:lstStyle/>
                    <a:p>
                      <a:pPr marL="0" algn="ctr" defTabSz="914400" rtl="0" eaLnBrk="1" latinLnBrk="0" hangingPunct="1"/>
                      <a:r>
                        <a:rPr lang="zh-CN" altLang="en-US" sz="1800" b="1"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带正电的径迹鉴别为</a:t>
                      </a:r>
                      <a:r>
                        <a:rPr lang="en-US" altLang="zh-CN" sz="1800" b="1"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pion</a:t>
                      </a:r>
                      <a:endParaRPr lang="zh-CN" altLang="en-US" sz="1800" b="1"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5A5"/>
                    </a:solidFill>
                  </a:tcPr>
                </a:tc>
                <a:tc>
                  <a:txBody>
                    <a:bodyPr/>
                    <a:lstStyle/>
                    <a:p>
                      <a:pPr marL="0" algn="ctr" defTabSz="914400" rtl="0" eaLnBrk="1" fontAlgn="ctr" latinLnBrk="0" hangingPunct="1"/>
                      <a:r>
                        <a:rPr lang="en-US" altLang="zh-CN" sz="1800" b="0"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12608</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5A5"/>
                    </a:solidFill>
                  </a:tcPr>
                </a:tc>
                <a:tc>
                  <a:txBody>
                    <a:bodyPr/>
                    <a:lstStyle/>
                    <a:p>
                      <a:pPr marL="0" algn="ctr" defTabSz="914400" rtl="0" eaLnBrk="1" fontAlgn="ctr" latinLnBrk="0" hangingPunct="1"/>
                      <a:r>
                        <a:rPr kumimoji="0" lang="en-US" altLang="zh-CN" sz="2000" b="0" i="0" u="none" strike="noStrike" kern="1200" cap="none" spc="0" normalizeH="0" baseline="0" dirty="0">
                          <a:ln>
                            <a:noFill/>
                          </a:ln>
                          <a:solidFill>
                            <a:srgbClr val="1600FF"/>
                          </a:solidFill>
                          <a:effectLst/>
                          <a:uLnTx/>
                          <a:uFillTx/>
                          <a:latin typeface="Times New Roman" panose="02020603050405020304" pitchFamily="18" charset="0"/>
                          <a:ea typeface="楷体" panose="02010609060101010101" pitchFamily="49" charset="-122"/>
                          <a:cs typeface="Times New Roman" panose="02020603050405020304" pitchFamily="18" charset="0"/>
                        </a:rPr>
                        <a:t>88.70%</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AD76"/>
                    </a:solidFill>
                  </a:tcPr>
                </a:tc>
                <a:extLst>
                  <a:ext uri="{0D108BD9-81ED-4DB2-BD59-A6C34878D82A}">
                    <a16:rowId xmlns:a16="http://schemas.microsoft.com/office/drawing/2014/main" val="3956385874"/>
                  </a:ext>
                </a:extLst>
              </a:tr>
              <a:tr h="382313">
                <a:tc>
                  <a:txBody>
                    <a:bodyPr/>
                    <a:lstStyle/>
                    <a:p>
                      <a:pPr marL="0" algn="ctr" defTabSz="914400" rtl="0" eaLnBrk="1" latinLnBrk="0" hangingPunct="1"/>
                      <a:r>
                        <a:rPr lang="zh-CN" altLang="en-US" sz="1800" b="1"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带负电的径迹鉴别为</a:t>
                      </a:r>
                      <a:r>
                        <a:rPr lang="en-US" altLang="zh-CN" sz="1800" b="1"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pion</a:t>
                      </a:r>
                      <a:endParaRPr lang="zh-CN" altLang="en-US" sz="1800" b="1"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5A5"/>
                    </a:solidFill>
                  </a:tcPr>
                </a:tc>
                <a:tc>
                  <a:txBody>
                    <a:bodyPr/>
                    <a:lstStyle/>
                    <a:p>
                      <a:pPr marL="0" algn="ctr" defTabSz="914400" rtl="0" eaLnBrk="1" fontAlgn="ctr" latinLnBrk="0" hangingPunct="1"/>
                      <a:r>
                        <a:rPr lang="en-US" altLang="zh-CN" sz="1800" b="0"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12522</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5A5"/>
                    </a:solidFill>
                  </a:tcPr>
                </a:tc>
                <a:tc>
                  <a:txBody>
                    <a:bodyPr/>
                    <a:lstStyle/>
                    <a:p>
                      <a:pPr marL="0" algn="ctr" defTabSz="914400" rtl="0" eaLnBrk="1" fontAlgn="ctr" latinLnBrk="0" hangingPunct="1"/>
                      <a:r>
                        <a:rPr kumimoji="0" lang="en-US" altLang="zh-CN" sz="2000" b="0" i="0" u="none" strike="noStrike" kern="1200" cap="none" spc="0" normalizeH="0" baseline="0" dirty="0">
                          <a:ln>
                            <a:noFill/>
                          </a:ln>
                          <a:solidFill>
                            <a:srgbClr val="1600FF"/>
                          </a:solidFill>
                          <a:effectLst/>
                          <a:uLnTx/>
                          <a:uFillTx/>
                          <a:latin typeface="Times New Roman" panose="02020603050405020304" pitchFamily="18" charset="0"/>
                          <a:ea typeface="楷体" panose="02010609060101010101" pitchFamily="49" charset="-122"/>
                          <a:cs typeface="Times New Roman" panose="02020603050405020304" pitchFamily="18" charset="0"/>
                        </a:rPr>
                        <a:t>88.10%</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AD76"/>
                    </a:solidFill>
                  </a:tcPr>
                </a:tc>
                <a:extLst>
                  <a:ext uri="{0D108BD9-81ED-4DB2-BD59-A6C34878D82A}">
                    <a16:rowId xmlns:a16="http://schemas.microsoft.com/office/drawing/2014/main" val="1133595534"/>
                  </a:ext>
                </a:extLst>
              </a:tr>
              <a:tr h="382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两条径迹都鉴别为</a:t>
                      </a:r>
                      <a:r>
                        <a:rPr lang="en-US" altLang="zh-CN" sz="1800" b="1" kern="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pion</a:t>
                      </a:r>
                      <a:endParaRPr lang="zh-CN" altLang="en-US" sz="1800" b="1" kern="12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5A5"/>
                    </a:solidFill>
                  </a:tcPr>
                </a:tc>
                <a:tc>
                  <a:txBody>
                    <a:bodyPr/>
                    <a:lstStyle/>
                    <a:p>
                      <a:pPr marL="0" algn="ctr" defTabSz="914400" rtl="0" eaLnBrk="1" fontAlgn="ctr" latinLnBrk="0" hangingPunct="1"/>
                      <a:r>
                        <a:rPr lang="en-US" altLang="zh-CN" sz="1800" b="0" kern="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11090</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5A5"/>
                    </a:solidFill>
                  </a:tcPr>
                </a:tc>
                <a:tc>
                  <a:txBody>
                    <a:bodyPr/>
                    <a:lstStyle/>
                    <a:p>
                      <a:pPr marL="0" algn="ctr" defTabSz="914400" rtl="0" eaLnBrk="1" fontAlgn="ctr" latinLnBrk="0" hangingPunct="1"/>
                      <a:r>
                        <a:rPr kumimoji="0" lang="en-US" altLang="zh-CN" sz="2000" b="0" i="0" u="none" strike="noStrike" kern="1200" cap="none" spc="0" normalizeH="0" baseline="0" dirty="0">
                          <a:ln>
                            <a:noFill/>
                          </a:ln>
                          <a:solidFill>
                            <a:srgbClr val="1600FF"/>
                          </a:solidFill>
                          <a:effectLst/>
                          <a:uLnTx/>
                          <a:uFillTx/>
                          <a:latin typeface="Times New Roman" panose="02020603050405020304" pitchFamily="18" charset="0"/>
                          <a:ea typeface="楷体" panose="02010609060101010101" pitchFamily="49" charset="-122"/>
                          <a:cs typeface="Times New Roman" panose="02020603050405020304" pitchFamily="18" charset="0"/>
                        </a:rPr>
                        <a:t>78.02%</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AD76"/>
                    </a:solidFill>
                  </a:tcPr>
                </a:tc>
                <a:extLst>
                  <a:ext uri="{0D108BD9-81ED-4DB2-BD59-A6C34878D82A}">
                    <a16:rowId xmlns:a16="http://schemas.microsoft.com/office/drawing/2014/main" val="382445216"/>
                  </a:ext>
                </a:extLst>
              </a:tr>
            </a:tbl>
          </a:graphicData>
        </a:graphic>
      </p:graphicFrame>
    </p:spTree>
    <p:extLst>
      <p:ext uri="{BB962C8B-B14F-4D97-AF65-F5344CB8AC3E}">
        <p14:creationId xmlns:p14="http://schemas.microsoft.com/office/powerpoint/2010/main" val="14672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76184" y="171450"/>
            <a:ext cx="12278782" cy="660400"/>
          </a:xfrm>
        </p:spPr>
        <p:txBody>
          <a:bodyPr/>
          <a:lstStyle/>
          <a:p>
            <a:pPr lvl="0" indent="457200" algn="just" defTabSz="3038715">
              <a:lnSpc>
                <a:spcPts val="3500"/>
              </a:lnSpc>
            </a:pPr>
            <a:r>
              <a:rPr lang="zh-CN" altLang="en-US"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总结</a:t>
            </a:r>
            <a:endParaRPr lang="en-US" altLang="zh-CN" sz="4400" b="1" kern="1200" dirty="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18</a:t>
            </a:fld>
            <a:endParaRPr lang="en-US" altLang="zh-CN">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CAA76357-1B23-4E5F-8F11-072F4017B679}"/>
                  </a:ext>
                </a:extLst>
              </p:cNvPr>
              <p:cNvSpPr/>
              <p:nvPr/>
            </p:nvSpPr>
            <p:spPr>
              <a:xfrm>
                <a:off x="23562" y="1068786"/>
                <a:ext cx="12144875" cy="5789214"/>
              </a:xfrm>
              <a:prstGeom prst="rect">
                <a:avLst/>
              </a:prstGeom>
            </p:spPr>
            <p:txBody>
              <a:bodyPr wrap="square">
                <a:spAutoFit/>
              </a:bodyPr>
              <a:lstStyle/>
              <a:p>
                <a:pPr marL="457200" lvl="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为了充分利用</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STCF</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检测器的性能，提出开发利用深度机器学习算法的</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PID</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软件系统</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基于数据驱动方法，</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BDT(</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基于</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XGBoost) </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作为基线被用作在</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STCF</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实验中鉴别带电粒子</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综合所有子探测器信息</a:t>
                </a:r>
                <a:endPar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提供不同</a:t>
                </a:r>
                <a:r>
                  <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PID</a:t>
                </a: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模式下带电粒子识别性能，驱动快速仿真工作</a:t>
                </a:r>
                <a:endPar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基于</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CNN</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的全局中性粒子识别器已初步实现</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初步性能测试已经显示出机器学习模型有能力提供良好的粒子鉴别</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PID</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性能，但需要进一步检查和验证。</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搭建</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GlobalPID</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软件包能够鉴别带电粒子，可用于分析和研究。</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然而，还需要进一步工作： </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使用更先进的模型（如</a:t>
                </a:r>
                <a:r>
                  <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Transformer</a:t>
                </a: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）进一步提升</a:t>
                </a:r>
                <a:r>
                  <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PID</a:t>
                </a: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性能</a:t>
                </a:r>
                <a:endPar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在物理分析过程中检验软件包性能</a:t>
                </a:r>
                <a:r>
                  <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sSup>
                      <m:sSupPr>
                        <m:ctrlPr>
                          <a:rPr lang="it-IT" altLang="zh-CN" i="1" smtClean="0">
                            <a:latin typeface="Cambria Math" panose="02040503050406030204" pitchFamily="18" charset="0"/>
                            <a:cs typeface="Times New Roman" panose="02020603050405020304" pitchFamily="18" charset="0"/>
                          </a:rPr>
                        </m:ctrlPr>
                      </m:sSupPr>
                      <m:e>
                        <m:r>
                          <a:rPr lang="it-IT" altLang="zh-CN" i="1">
                            <a:latin typeface="Cambria Math" panose="02040503050406030204" pitchFamily="18" charset="0"/>
                            <a:cs typeface="Times New Roman" panose="02020603050405020304" pitchFamily="18" charset="0"/>
                          </a:rPr>
                          <m:t>𝑒</m:t>
                        </m:r>
                      </m:e>
                      <m:sup>
                        <m:r>
                          <a:rPr lang="it-IT" altLang="zh-CN" i="1">
                            <a:latin typeface="Cambria Math" panose="02040503050406030204" pitchFamily="18" charset="0"/>
                            <a:cs typeface="Times New Roman" panose="02020603050405020304" pitchFamily="18" charset="0"/>
                          </a:rPr>
                          <m:t>+</m:t>
                        </m:r>
                      </m:sup>
                    </m:sSup>
                    <m:sSup>
                      <m:sSupPr>
                        <m:ctrlPr>
                          <a:rPr lang="it-IT" altLang="zh-CN" i="1" smtClean="0">
                            <a:latin typeface="Cambria Math" panose="02040503050406030204" pitchFamily="18" charset="0"/>
                            <a:cs typeface="Times New Roman" panose="02020603050405020304" pitchFamily="18" charset="0"/>
                          </a:rPr>
                        </m:ctrlPr>
                      </m:sSupPr>
                      <m:e>
                        <m:r>
                          <a:rPr lang="it-IT" altLang="zh-CN" i="1">
                            <a:latin typeface="Cambria Math" panose="02040503050406030204" pitchFamily="18" charset="0"/>
                            <a:cs typeface="Times New Roman" panose="02020603050405020304" pitchFamily="18" charset="0"/>
                          </a:rPr>
                          <m:t>𝑒</m:t>
                        </m:r>
                      </m:e>
                      <m:sup>
                        <m:r>
                          <a:rPr lang="en-US" altLang="zh-CN" b="0" i="1" smtClean="0">
                            <a:latin typeface="Cambria Math" panose="02040503050406030204" pitchFamily="18" charset="0"/>
                            <a:cs typeface="Times New Roman" panose="02020603050405020304" pitchFamily="18" charset="0"/>
                          </a:rPr>
                          <m:t>−</m:t>
                        </m:r>
                      </m:sup>
                    </m:sSup>
                    <m:r>
                      <a:rPr lang="it-IT" altLang="zh-CN" i="1" smtClean="0">
                        <a:latin typeface="Cambria Math" panose="02040503050406030204" pitchFamily="18" charset="0"/>
                        <a:ea typeface="Cambria Math" panose="02040503050406030204" pitchFamily="18" charset="0"/>
                        <a:cs typeface="Times New Roman" panose="02020603050405020304" pitchFamily="18" charset="0"/>
                      </a:rPr>
                      <m:t>→</m:t>
                    </m:r>
                    <m:r>
                      <a:rPr lang="zh-CN" altLang="it-IT" i="1" smtClean="0">
                        <a:latin typeface="Cambria Math" panose="02040503050406030204" pitchFamily="18" charset="0"/>
                        <a:ea typeface="Cambria Math" panose="02040503050406030204" pitchFamily="18" charset="0"/>
                        <a:cs typeface="Times New Roman" panose="02020603050405020304" pitchFamily="18" charset="0"/>
                      </a:rPr>
                      <m:t>𝜋</m:t>
                    </m:r>
                    <m:r>
                      <a:rPr lang="zh-CN" altLang="en-US" i="1" smtClean="0">
                        <a:latin typeface="Cambria Math" panose="02040503050406030204" pitchFamily="18" charset="0"/>
                        <a:ea typeface="Cambria Math" panose="02040503050406030204" pitchFamily="18" charset="0"/>
                        <a:cs typeface="Times New Roman" panose="02020603050405020304" pitchFamily="18" charset="0"/>
                      </a:rPr>
                      <m:t>𝜋</m:t>
                    </m:r>
                  </m:oMath>
                </a14:m>
                <a:r>
                  <a:rPr lang="it-IT" altLang="zh-CN">
                    <a:latin typeface="Times New Roman" panose="02020603050405020304" pitchFamily="18" charset="0"/>
                    <a:cs typeface="Times New Roman" panose="02020603050405020304" pitchFamily="18" charset="0"/>
                  </a:rPr>
                  <a:t>X @ 7 GeV</a:t>
                </a:r>
                <a:r>
                  <a:rPr lang="zh-CN" altLang="en-US"/>
                  <a:t> </a:t>
                </a:r>
                <a:r>
                  <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Collins</a:t>
                </a: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效应</a:t>
                </a:r>
                <a:r>
                  <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p>
              <a:p>
                <a:pPr marL="1371600" lvl="2" indent="-457200">
                  <a:lnSpc>
                    <a:spcPct val="150000"/>
                  </a:lnSpc>
                  <a:spcBef>
                    <a:spcPct val="20000"/>
                  </a:spcBef>
                  <a:buClr>
                    <a:srgbClr val="44546A"/>
                  </a:buClr>
                  <a:buFont typeface="Arial" panose="020B0604020202020204" pitchFamily="34" charset="0"/>
                  <a:buChar char="•"/>
                  <a:defRPr/>
                </a:pP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根据物理研究的具体要求优化机器学习模型</a:t>
                </a:r>
                <a:endPar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所有软件包将转移到</a:t>
                </a:r>
                <a:r>
                  <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ONNX</a:t>
                </a:r>
                <a:r>
                  <a:rPr lang="zh-CN" altLang="en-US" sz="19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框架中</a:t>
                </a:r>
                <a:endParaRPr lang="en-US" altLang="zh-CN" sz="19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6" name="矩形 15">
                <a:extLst>
                  <a:ext uri="{FF2B5EF4-FFF2-40B4-BE49-F238E27FC236}">
                    <a16:creationId xmlns:a16="http://schemas.microsoft.com/office/drawing/2014/main" id="{CAA76357-1B23-4E5F-8F11-072F4017B679}"/>
                  </a:ext>
                </a:extLst>
              </p:cNvPr>
              <p:cNvSpPr>
                <a:spLocks noRot="1" noChangeAspect="1" noMove="1" noResize="1" noEditPoints="1" noAdjustHandles="1" noChangeArrowheads="1" noChangeShapeType="1" noTextEdit="1"/>
              </p:cNvSpPr>
              <p:nvPr/>
            </p:nvSpPr>
            <p:spPr>
              <a:xfrm>
                <a:off x="23562" y="1068786"/>
                <a:ext cx="12144875" cy="5789214"/>
              </a:xfrm>
              <a:prstGeom prst="rect">
                <a:avLst/>
              </a:prstGeom>
              <a:blipFill>
                <a:blip r:embed="rId2"/>
                <a:stretch>
                  <a:fillRect l="-452" r="-1958" b="-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9835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61943"/>
        </a:solidFill>
        <a:effectLst/>
      </p:bgPr>
    </p:bg>
    <p:spTree>
      <p:nvGrpSpPr>
        <p:cNvPr id="1" name=""/>
        <p:cNvGrpSpPr/>
        <p:nvPr/>
      </p:nvGrpSpPr>
      <p:grpSpPr>
        <a:xfrm>
          <a:off x="0" y="0"/>
          <a:ext cx="0" cy="0"/>
          <a:chOff x="0" y="0"/>
          <a:chExt cx="0" cy="0"/>
        </a:xfrm>
      </p:grpSpPr>
      <p:sp>
        <p:nvSpPr>
          <p:cNvPr id="13" name="矩形 12"/>
          <p:cNvSpPr/>
          <p:nvPr/>
        </p:nvSpPr>
        <p:spPr>
          <a:xfrm>
            <a:off x="0" y="1412875"/>
            <a:ext cx="12192000" cy="2609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 name="组合 1"/>
          <p:cNvGrpSpPr/>
          <p:nvPr/>
        </p:nvGrpSpPr>
        <p:grpSpPr>
          <a:xfrm>
            <a:off x="4102759" y="1976438"/>
            <a:ext cx="3986483" cy="1482725"/>
            <a:chOff x="2682875" y="2071687"/>
            <a:chExt cx="3986483" cy="1482725"/>
          </a:xfrm>
        </p:grpSpPr>
        <p:sp>
          <p:nvSpPr>
            <p:cNvPr id="3" name="TextBox 1"/>
            <p:cNvSpPr txBox="1">
              <a:spLocks noChangeArrowheads="1"/>
            </p:cNvSpPr>
            <p:nvPr/>
          </p:nvSpPr>
          <p:spPr bwMode="auto">
            <a:xfrm>
              <a:off x="2682875" y="2311106"/>
              <a:ext cx="3525324" cy="1015663"/>
            </a:xfrm>
            <a:prstGeom prst="rect">
              <a:avLst/>
            </a:prstGeom>
            <a:solidFill>
              <a:srgbClr val="FFFFFF"/>
            </a:solidFill>
            <a:ln w="9525">
              <a:solidFill>
                <a:srgbClr val="000000"/>
              </a:solidFill>
              <a:miter lim="800000"/>
              <a:headEnd/>
              <a:tailEnd/>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solidFill>
                      <a:sysClr val="windowText" lastClr="000000"/>
                    </a:solidFill>
                  </a:ln>
                  <a:solidFill>
                    <a:srgbClr val="061943"/>
                  </a:solidFill>
                  <a:effectLst/>
                  <a:uLnTx/>
                  <a:uFillTx/>
                  <a:latin typeface="微软雅黑" panose="020B0503020204020204" pitchFamily="34" charset="-122"/>
                  <a:ea typeface="微软雅黑" panose="020B0503020204020204" pitchFamily="34" charset="-122"/>
                  <a:cs typeface="+mn-cs"/>
                </a:rPr>
                <a:t>THANKS</a:t>
              </a:r>
            </a:p>
          </p:txBody>
        </p:sp>
        <p:sp>
          <p:nvSpPr>
            <p:cNvPr id="4" name="空心弧 3"/>
            <p:cNvSpPr/>
            <p:nvPr/>
          </p:nvSpPr>
          <p:spPr bwMode="auto">
            <a:xfrm rot="7086271">
              <a:off x="5186633" y="2071687"/>
              <a:ext cx="1482725" cy="1482725"/>
            </a:xfrm>
            <a:prstGeom prst="blockArc">
              <a:avLst>
                <a:gd name="adj1" fmla="val 5502533"/>
                <a:gd name="adj2" fmla="val 1980318"/>
                <a:gd name="adj3" fmla="val 1053"/>
              </a:avLst>
            </a:prstGeom>
            <a:solidFill>
              <a:srgbClr val="C00000"/>
            </a:solidFill>
            <a:ln w="28575">
              <a:solidFill>
                <a:srgbClr val="0619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33333"/>
                </a:solidFill>
                <a:effectLst/>
                <a:uLnTx/>
                <a:uFillTx/>
                <a:latin typeface="Calibri"/>
                <a:ea typeface="宋体" panose="02010600030101010101" pitchFamily="2" charset="-122"/>
                <a:cs typeface="+mn-cs"/>
              </a:endParaRPr>
            </a:p>
          </p:txBody>
        </p:sp>
      </p:grpSp>
      <p:sp>
        <p:nvSpPr>
          <p:cNvPr id="14" name="等腰三角形 13"/>
          <p:cNvSpPr/>
          <p:nvPr/>
        </p:nvSpPr>
        <p:spPr>
          <a:xfrm flipV="1">
            <a:off x="5916353" y="4014699"/>
            <a:ext cx="359294" cy="2066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 name="文本框 8"/>
          <p:cNvSpPr txBox="1"/>
          <p:nvPr/>
        </p:nvSpPr>
        <p:spPr>
          <a:xfrm>
            <a:off x="2281238" y="5087993"/>
            <a:ext cx="7629524" cy="41084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700005"/>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日期占位符 4">
            <a:extLst>
              <a:ext uri="{FF2B5EF4-FFF2-40B4-BE49-F238E27FC236}">
                <a16:creationId xmlns:a16="http://schemas.microsoft.com/office/drawing/2014/main" id="{1B8A917E-DB51-40B7-B859-47C8D510E16F}"/>
              </a:ext>
            </a:extLst>
          </p:cNvPr>
          <p:cNvSpPr>
            <a:spLocks noGrp="1"/>
          </p:cNvSpPr>
          <p:nvPr>
            <p:ph type="dt" sz="half" idx="10"/>
          </p:nvPr>
        </p:nvSpPr>
        <p:spPr/>
        <p:txBody>
          <a:bodyPr/>
          <a:lstStyle/>
          <a:p>
            <a:fld id="{E1F287B3-DC74-4E62-9F01-996CDC46F899}" type="datetime1">
              <a:rPr lang="zh-CN" altLang="en-US" smtClean="0"/>
              <a:t>2024/8/15</a:t>
            </a:fld>
            <a:endParaRPr lang="zh-CN" altLang="en-US"/>
          </a:p>
        </p:txBody>
      </p:sp>
      <p:sp>
        <p:nvSpPr>
          <p:cNvPr id="6" name="页脚占位符 5">
            <a:extLst>
              <a:ext uri="{FF2B5EF4-FFF2-40B4-BE49-F238E27FC236}">
                <a16:creationId xmlns:a16="http://schemas.microsoft.com/office/drawing/2014/main" id="{9C5EFB04-AFBF-46CA-9159-24BE9285A723}"/>
              </a:ext>
            </a:extLst>
          </p:cNvPr>
          <p:cNvSpPr>
            <a:spLocks noGrp="1"/>
          </p:cNvSpPr>
          <p:nvPr>
            <p:ph type="ftr" sz="quarter" idx="11"/>
          </p:nvPr>
        </p:nvSpPr>
        <p:spPr/>
        <p:txBody>
          <a:bodyPr/>
          <a:lstStyle/>
          <a:p>
            <a:r>
              <a:rPr lang="en-US" altLang="zh-CN"/>
              <a:t>Yuncong Zhai</a:t>
            </a:r>
            <a:endParaRPr lang="zh-CN" altLang="en-US"/>
          </a:p>
        </p:txBody>
      </p:sp>
      <p:sp>
        <p:nvSpPr>
          <p:cNvPr id="7" name="灯片编号占位符 6">
            <a:extLst>
              <a:ext uri="{FF2B5EF4-FFF2-40B4-BE49-F238E27FC236}">
                <a16:creationId xmlns:a16="http://schemas.microsoft.com/office/drawing/2014/main" id="{92659BA7-24D9-4438-8867-D71D1C95497E}"/>
              </a:ext>
            </a:extLst>
          </p:cNvPr>
          <p:cNvSpPr>
            <a:spLocks noGrp="1"/>
          </p:cNvSpPr>
          <p:nvPr>
            <p:ph type="sldNum" sz="quarter" idx="12"/>
          </p:nvPr>
        </p:nvSpPr>
        <p:spPr/>
        <p:txBody>
          <a:bodyPr/>
          <a:lstStyle/>
          <a:p>
            <a:fld id="{38893EA9-123D-489F-8313-43A8A4AC4565}" type="slidenum">
              <a:rPr lang="zh-CN" altLang="en-US" smtClean="0"/>
              <a:t>19</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22" presetClass="entr" presetSubtype="1"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10" presetClass="entr" presetSubtype="0" fill="hold" grpId="0" nodeType="withEffect">
                                  <p:stCondLst>
                                    <p:cond delay="1500"/>
                                  </p:stCondLst>
                                  <p:iterate type="lt">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041" y="-12277"/>
            <a:ext cx="4059814" cy="6911575"/>
          </a:xfrm>
          <a:prstGeom prst="rect">
            <a:avLst/>
          </a:prstGeom>
          <a:solidFill>
            <a:srgbClr val="061943"/>
          </a:solidFill>
          <a:ln w="28575">
            <a:solidFill>
              <a:srgbClr val="0619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5" b="0" i="0" u="none" strike="noStrike" kern="1200" cap="none" spc="0" normalizeH="0" baseline="0" noProof="0" dirty="0">
              <a:ln>
                <a:noFill/>
              </a:ln>
              <a:solidFill>
                <a:srgbClr val="061943"/>
              </a:solidFill>
              <a:effectLst/>
              <a:uLnTx/>
              <a:uFillTx/>
              <a:latin typeface="Arial"/>
              <a:ea typeface="微软雅黑" panose="020B0503020204020204" pitchFamily="34" charset="-122"/>
              <a:cs typeface="+mn-cs"/>
            </a:endParaRPr>
          </a:p>
        </p:txBody>
      </p:sp>
      <p:grpSp>
        <p:nvGrpSpPr>
          <p:cNvPr id="2" name="组合 1"/>
          <p:cNvGrpSpPr/>
          <p:nvPr/>
        </p:nvGrpSpPr>
        <p:grpSpPr>
          <a:xfrm>
            <a:off x="584530" y="2122716"/>
            <a:ext cx="2866671" cy="1483090"/>
            <a:chOff x="1819275" y="1143000"/>
            <a:chExt cx="2867025" cy="1483273"/>
          </a:xfrm>
        </p:grpSpPr>
        <p:sp>
          <p:nvSpPr>
            <p:cNvPr id="3" name="矩形 2"/>
            <p:cNvSpPr/>
            <p:nvPr/>
          </p:nvSpPr>
          <p:spPr>
            <a:xfrm>
              <a:off x="1819275" y="1143000"/>
              <a:ext cx="2590800" cy="126682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5"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矩形 16"/>
            <p:cNvSpPr/>
            <p:nvPr/>
          </p:nvSpPr>
          <p:spPr>
            <a:xfrm>
              <a:off x="2095500" y="1359448"/>
              <a:ext cx="2590800" cy="126682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1" i="0" u="none" strike="noStrike" kern="1200" cap="none" spc="0" normalizeH="0" baseline="0" noProof="0" dirty="0">
                <a:ln>
                  <a:noFill/>
                </a:ln>
                <a:solidFill>
                  <a:srgbClr val="4EB796"/>
                </a:solidFill>
                <a:effectLst/>
                <a:uLnTx/>
                <a:uFillTx/>
                <a:latin typeface="微软雅黑" panose="020B0503020204020204" pitchFamily="34" charset="-122"/>
                <a:ea typeface="微软雅黑" panose="020B0503020204020204" pitchFamily="34" charset="-122"/>
                <a:cs typeface="+mn-cs"/>
              </a:endParaRPr>
            </a:p>
          </p:txBody>
        </p:sp>
      </p:grpSp>
      <p:sp>
        <p:nvSpPr>
          <p:cNvPr id="19" name="文本框 18"/>
          <p:cNvSpPr txBox="1"/>
          <p:nvPr/>
        </p:nvSpPr>
        <p:spPr>
          <a:xfrm>
            <a:off x="478366" y="3916689"/>
            <a:ext cx="3078997" cy="6758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790" b="0" i="0" u="none" strike="noStrike" kern="1200" cap="none" spc="0" normalizeH="0" baseline="0" noProof="0" dirty="0">
                <a:ln>
                  <a:noFill/>
                </a:ln>
                <a:solidFill>
                  <a:srgbClr val="FFFFFF"/>
                </a:solidFill>
                <a:effectLst/>
                <a:uLnTx/>
                <a:uFillTx/>
                <a:latin typeface="Kozuka Gothic Pro M" panose="020B0700000000000000" pitchFamily="34" charset="-128"/>
                <a:ea typeface="Kozuka Gothic Pro M" panose="020B0700000000000000" pitchFamily="34" charset="-128"/>
                <a:cs typeface="+mn-cs"/>
              </a:rPr>
              <a:t>CONTENTS</a:t>
            </a:r>
            <a:endParaRPr kumimoji="0" lang="zh-CN" altLang="en-US" sz="3790" b="0" i="0" u="none" strike="noStrike" kern="1200" cap="none" spc="0" normalizeH="0" baseline="0" noProof="0" dirty="0">
              <a:ln>
                <a:noFill/>
              </a:ln>
              <a:solidFill>
                <a:srgbClr val="FFFFFF"/>
              </a:solidFill>
              <a:effectLst/>
              <a:uLnTx/>
              <a:uFillTx/>
              <a:latin typeface="Kozuka Gothic Pro M" panose="020B0700000000000000" pitchFamily="34" charset="-128"/>
              <a:ea typeface="Kozuka Gothic Pro M" panose="020B0700000000000000" pitchFamily="34" charset="-128"/>
              <a:cs typeface="+mn-cs"/>
            </a:endParaRPr>
          </a:p>
        </p:txBody>
      </p:sp>
      <p:sp>
        <p:nvSpPr>
          <p:cNvPr id="24" name="文本框 23"/>
          <p:cNvSpPr txBox="1"/>
          <p:nvPr/>
        </p:nvSpPr>
        <p:spPr>
          <a:xfrm>
            <a:off x="1084009" y="2340326"/>
            <a:ext cx="18677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目录</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415" y="0"/>
            <a:ext cx="1565275" cy="1565275"/>
          </a:xfrm>
          <a:prstGeom prst="rect">
            <a:avLst/>
          </a:prstGeom>
        </p:spPr>
      </p:pic>
      <p:sp>
        <p:nvSpPr>
          <p:cNvPr id="11" name="日期占位符 10">
            <a:extLst>
              <a:ext uri="{FF2B5EF4-FFF2-40B4-BE49-F238E27FC236}">
                <a16:creationId xmlns:a16="http://schemas.microsoft.com/office/drawing/2014/main" id="{BB23330A-7BCD-4FF7-9A3E-8EF77FF67B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F4208A-7429-4AA3-A478-939FFB2E48E7}" type="datetime1">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pitchFamily="34" charset="-122"/>
                <a:cs typeface="+mn-cs"/>
              </a:rPr>
              <a:t>2024/8/15</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12">
            <a:extLst>
              <a:ext uri="{FF2B5EF4-FFF2-40B4-BE49-F238E27FC236}">
                <a16:creationId xmlns:a16="http://schemas.microsoft.com/office/drawing/2014/main" id="{B00745DC-2B54-4D00-8FC2-A3ABFE4707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sp>
        <p:nvSpPr>
          <p:cNvPr id="47" name="TextBox 11">
            <a:extLst>
              <a:ext uri="{FF2B5EF4-FFF2-40B4-BE49-F238E27FC236}">
                <a16:creationId xmlns:a16="http://schemas.microsoft.com/office/drawing/2014/main" id="{2A4C32E1-4DCD-43D0-88DF-64AF3BA3CD62}"/>
              </a:ext>
            </a:extLst>
          </p:cNvPr>
          <p:cNvSpPr txBox="1"/>
          <p:nvPr/>
        </p:nvSpPr>
        <p:spPr>
          <a:xfrm>
            <a:off x="5906385" y="878584"/>
            <a:ext cx="41868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a:solidFill>
                  <a:srgbClr val="24252D"/>
                </a:solidFill>
                <a:latin typeface="Comic Sans MS" panose="030F0702030302020204" pitchFamily="66" charset="0"/>
                <a:ea typeface="等线" panose="02010600030101010101" pitchFamily="2" charset="-122"/>
              </a:rPr>
              <a:t>简介</a:t>
            </a:r>
            <a:endParaRPr lang="en-US" altLang="zh-CN" sz="2800" b="1" dirty="0">
              <a:solidFill>
                <a:srgbClr val="24252D"/>
              </a:solidFill>
              <a:latin typeface="Comic Sans MS" panose="030F0702030302020204" pitchFamily="66" charset="0"/>
              <a:ea typeface="等线" panose="02010600030101010101" pitchFamily="2" charset="-122"/>
            </a:endParaRPr>
          </a:p>
        </p:txBody>
      </p:sp>
      <p:sp>
        <p:nvSpPr>
          <p:cNvPr id="126" name="TextBox 59">
            <a:extLst>
              <a:ext uri="{FF2B5EF4-FFF2-40B4-BE49-F238E27FC236}">
                <a16:creationId xmlns:a16="http://schemas.microsoft.com/office/drawing/2014/main" id="{EDDC33E9-EB35-49C6-A1E7-934BE3B58760}"/>
              </a:ext>
            </a:extLst>
          </p:cNvPr>
          <p:cNvSpPr txBox="1"/>
          <p:nvPr/>
        </p:nvSpPr>
        <p:spPr>
          <a:xfrm>
            <a:off x="5989288" y="4479001"/>
            <a:ext cx="4309881" cy="523220"/>
          </a:xfrm>
          <a:prstGeom prst="rect">
            <a:avLst/>
          </a:prstGeom>
          <a:noFill/>
        </p:spPr>
        <p:txBody>
          <a:bodyPr wrap="square" rtlCol="0">
            <a:spAutoFit/>
          </a:bodyPr>
          <a:lstStyle/>
          <a:p>
            <a:pPr lvl="0">
              <a:defRPr/>
            </a:pPr>
            <a:r>
              <a:rPr lang="en-US" altLang="zh-CN" sz="2800" b="1">
                <a:solidFill>
                  <a:srgbClr val="24252D"/>
                </a:solidFill>
                <a:latin typeface="Comic Sans MS" panose="030F0702030302020204" pitchFamily="66" charset="0"/>
                <a:ea typeface="等线" panose="02010600030101010101" pitchFamily="2" charset="-122"/>
              </a:rPr>
              <a:t>GlobalPID </a:t>
            </a:r>
            <a:r>
              <a:rPr lang="zh-CN" altLang="en-US" sz="2800" b="1">
                <a:solidFill>
                  <a:srgbClr val="24252D"/>
                </a:solidFill>
                <a:latin typeface="Comic Sans MS" panose="030F0702030302020204" pitchFamily="66" charset="0"/>
                <a:ea typeface="等线" panose="02010600030101010101" pitchFamily="2" charset="-122"/>
              </a:rPr>
              <a:t>软件包</a:t>
            </a:r>
            <a:endParaRPr lang="en-US" altLang="zh-CN" sz="2800" b="1" dirty="0">
              <a:solidFill>
                <a:srgbClr val="24252D"/>
              </a:solidFill>
              <a:latin typeface="Comic Sans MS" panose="030F0702030302020204" pitchFamily="66" charset="0"/>
              <a:ea typeface="等线" panose="02010600030101010101" pitchFamily="2" charset="-122"/>
            </a:endParaRPr>
          </a:p>
        </p:txBody>
      </p:sp>
      <p:sp>
        <p:nvSpPr>
          <p:cNvPr id="55" name="TextBox 47">
            <a:extLst>
              <a:ext uri="{FF2B5EF4-FFF2-40B4-BE49-F238E27FC236}">
                <a16:creationId xmlns:a16="http://schemas.microsoft.com/office/drawing/2014/main" id="{9042CD74-D8C9-4B88-986E-3D3E7B891091}"/>
              </a:ext>
            </a:extLst>
          </p:cNvPr>
          <p:cNvSpPr txBox="1"/>
          <p:nvPr/>
        </p:nvSpPr>
        <p:spPr>
          <a:xfrm>
            <a:off x="5839710" y="2063864"/>
            <a:ext cx="6209414" cy="892552"/>
          </a:xfrm>
          <a:prstGeom prst="rect">
            <a:avLst/>
          </a:prstGeom>
          <a:noFill/>
        </p:spPr>
        <p:txBody>
          <a:bodyPr wrap="square" rtlCol="0">
            <a:spAutoFit/>
          </a:bodyPr>
          <a:lstStyle/>
          <a:p>
            <a:pPr lvl="0">
              <a:defRPr/>
            </a:pPr>
            <a:r>
              <a:rPr lang="zh-CN" altLang="en-US" sz="2800" b="1">
                <a:solidFill>
                  <a:srgbClr val="24252D"/>
                </a:solidFill>
                <a:latin typeface="Comic Sans MS" panose="030F0702030302020204" pitchFamily="66" charset="0"/>
                <a:ea typeface="等线" panose="02010600030101010101" pitchFamily="2" charset="-122"/>
              </a:rPr>
              <a:t>带电粒子的</a:t>
            </a:r>
            <a:r>
              <a:rPr lang="en-US" altLang="zh-CN" sz="2800" b="1">
                <a:solidFill>
                  <a:srgbClr val="24252D"/>
                </a:solidFill>
                <a:latin typeface="Comic Sans MS" panose="030F0702030302020204" pitchFamily="66" charset="0"/>
                <a:ea typeface="等线" panose="02010600030101010101" pitchFamily="2" charset="-122"/>
              </a:rPr>
              <a:t>GlobalPID</a:t>
            </a:r>
            <a:r>
              <a:rPr lang="zh-CN" altLang="en-US" sz="2800" b="1">
                <a:solidFill>
                  <a:srgbClr val="24252D"/>
                </a:solidFill>
                <a:latin typeface="Comic Sans MS" panose="030F0702030302020204" pitchFamily="66" charset="0"/>
                <a:ea typeface="等线" panose="02010600030101010101" pitchFamily="2" charset="-122"/>
              </a:rPr>
              <a:t>算法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24252D"/>
              </a:solidFill>
              <a:effectLst/>
              <a:uLnTx/>
              <a:uFillTx/>
              <a:latin typeface="Comic Sans MS" panose="030F0702030302020204" pitchFamily="66" charset="0"/>
              <a:ea typeface="等线" panose="02010600030101010101" pitchFamily="2" charset="-122"/>
              <a:cs typeface="+mn-cs"/>
            </a:endParaRPr>
          </a:p>
        </p:txBody>
      </p:sp>
      <p:sp>
        <p:nvSpPr>
          <p:cNvPr id="5" name="页脚占位符 4">
            <a:extLst>
              <a:ext uri="{FF2B5EF4-FFF2-40B4-BE49-F238E27FC236}">
                <a16:creationId xmlns:a16="http://schemas.microsoft.com/office/drawing/2014/main" id="{0954F442-29C1-4B40-9B2A-56B16DFEC0C8}"/>
              </a:ext>
            </a:extLst>
          </p:cNvPr>
          <p:cNvSpPr>
            <a:spLocks noGrp="1"/>
          </p:cNvSpPr>
          <p:nvPr>
            <p:ph type="ftr" sz="quarter" idx="11"/>
          </p:nvPr>
        </p:nvSpPr>
        <p:spPr/>
        <p:txBody>
          <a:bodyPr/>
          <a:lstStyle/>
          <a:p>
            <a:r>
              <a:rPr lang="en-US" altLang="zh-CN"/>
              <a:t>Yuncong Zhai</a:t>
            </a:r>
            <a:endParaRPr lang="zh-CN" altLang="en-US"/>
          </a:p>
        </p:txBody>
      </p:sp>
      <p:grpSp>
        <p:nvGrpSpPr>
          <p:cNvPr id="6" name="组合 5">
            <a:extLst>
              <a:ext uri="{FF2B5EF4-FFF2-40B4-BE49-F238E27FC236}">
                <a16:creationId xmlns:a16="http://schemas.microsoft.com/office/drawing/2014/main" id="{AFF4480B-0B51-4B0F-8991-681BF6DC36EB}"/>
              </a:ext>
            </a:extLst>
          </p:cNvPr>
          <p:cNvGrpSpPr/>
          <p:nvPr/>
        </p:nvGrpSpPr>
        <p:grpSpPr>
          <a:xfrm>
            <a:off x="5286169" y="1053593"/>
            <a:ext cx="201455" cy="4848846"/>
            <a:chOff x="4778301" y="3163174"/>
            <a:chExt cx="201455" cy="4848846"/>
          </a:xfrm>
        </p:grpSpPr>
        <p:grpSp>
          <p:nvGrpSpPr>
            <p:cNvPr id="16" name="组合 15">
              <a:extLst>
                <a:ext uri="{FF2B5EF4-FFF2-40B4-BE49-F238E27FC236}">
                  <a16:creationId xmlns:a16="http://schemas.microsoft.com/office/drawing/2014/main" id="{D49FB286-4585-4CAA-8FAC-6D88BF4B0916}"/>
                </a:ext>
              </a:extLst>
            </p:cNvPr>
            <p:cNvGrpSpPr/>
            <p:nvPr/>
          </p:nvGrpSpPr>
          <p:grpSpPr>
            <a:xfrm>
              <a:off x="4778301" y="3163174"/>
              <a:ext cx="201455" cy="2501384"/>
              <a:chOff x="5247212" y="3292912"/>
              <a:chExt cx="201455" cy="2501384"/>
            </a:xfrm>
          </p:grpSpPr>
          <p:grpSp>
            <p:nvGrpSpPr>
              <p:cNvPr id="98" name="组合 97">
                <a:extLst>
                  <a:ext uri="{FF2B5EF4-FFF2-40B4-BE49-F238E27FC236}">
                    <a16:creationId xmlns:a16="http://schemas.microsoft.com/office/drawing/2014/main" id="{4C78D827-97E2-4E49-9F8D-BB72C229C731}"/>
                  </a:ext>
                </a:extLst>
              </p:cNvPr>
              <p:cNvGrpSpPr/>
              <p:nvPr/>
            </p:nvGrpSpPr>
            <p:grpSpPr>
              <a:xfrm>
                <a:off x="5247212" y="3292912"/>
                <a:ext cx="196177" cy="1371662"/>
                <a:chOff x="4456753" y="4987893"/>
                <a:chExt cx="219124" cy="1526249"/>
              </a:xfrm>
            </p:grpSpPr>
            <p:sp>
              <p:nvSpPr>
                <p:cNvPr id="102" name="Oval 51">
                  <a:extLst>
                    <a:ext uri="{FF2B5EF4-FFF2-40B4-BE49-F238E27FC236}">
                      <a16:creationId xmlns:a16="http://schemas.microsoft.com/office/drawing/2014/main" id="{D8B28853-08C9-4D1E-B85C-FA88D6250644}"/>
                    </a:ext>
                  </a:extLst>
                </p:cNvPr>
                <p:cNvSpPr/>
                <p:nvPr/>
              </p:nvSpPr>
              <p:spPr>
                <a:xfrm>
                  <a:off x="4483154" y="6321419"/>
                  <a:ext cx="192723" cy="192723"/>
                </a:xfrm>
                <a:prstGeom prst="ellipse">
                  <a:avLst/>
                </a:prstGeom>
                <a:solidFill>
                  <a:srgbClr val="FFFFFF">
                    <a:lumMod val="95000"/>
                  </a:srgbClr>
                </a:solidFill>
                <a:ln w="28575" cap="flat" cmpd="sng" algn="ctr">
                  <a:solidFill>
                    <a:srgbClr val="061943"/>
                  </a:solid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en-US" sz="3555" b="0" i="0" u="none" strike="noStrike" kern="0" cap="none" spc="0" normalizeH="0" baseline="0" noProof="0">
                    <a:ln>
                      <a:noFill/>
                    </a:ln>
                    <a:solidFill>
                      <a:srgbClr val="FFFFFF"/>
                    </a:solidFill>
                    <a:effectLst/>
                    <a:uLnTx/>
                    <a:uFillTx/>
                    <a:latin typeface="Arial"/>
                    <a:ea typeface="微软雅黑"/>
                    <a:cs typeface="+mn-cs"/>
                  </a:endParaRPr>
                </a:p>
              </p:txBody>
            </p:sp>
            <p:sp>
              <p:nvSpPr>
                <p:cNvPr id="103" name="Oval 64">
                  <a:extLst>
                    <a:ext uri="{FF2B5EF4-FFF2-40B4-BE49-F238E27FC236}">
                      <a16:creationId xmlns:a16="http://schemas.microsoft.com/office/drawing/2014/main" id="{CE079CB1-40F7-4242-93BD-4DBE642216BD}"/>
                    </a:ext>
                  </a:extLst>
                </p:cNvPr>
                <p:cNvSpPr/>
                <p:nvPr/>
              </p:nvSpPr>
              <p:spPr>
                <a:xfrm>
                  <a:off x="4456753" y="4987893"/>
                  <a:ext cx="192723" cy="192723"/>
                </a:xfrm>
                <a:prstGeom prst="ellipse">
                  <a:avLst/>
                </a:prstGeom>
                <a:solidFill>
                  <a:srgbClr val="FFFFFF">
                    <a:lumMod val="95000"/>
                  </a:srgbClr>
                </a:solidFill>
                <a:ln w="28575" cap="flat" cmpd="sng" algn="ctr">
                  <a:solidFill>
                    <a:srgbClr val="061943"/>
                  </a:solid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en-US" sz="3555" b="0" i="0" u="none" strike="noStrike" kern="0" cap="none" spc="0" normalizeH="0" baseline="0" noProof="0">
                    <a:ln>
                      <a:noFill/>
                    </a:ln>
                    <a:solidFill>
                      <a:srgbClr val="FFFFFF"/>
                    </a:solidFill>
                    <a:effectLst/>
                    <a:uLnTx/>
                    <a:uFillTx/>
                    <a:latin typeface="Arial"/>
                    <a:ea typeface="微软雅黑"/>
                    <a:cs typeface="+mn-cs"/>
                  </a:endParaRPr>
                </a:p>
              </p:txBody>
            </p:sp>
          </p:grpSp>
          <p:sp>
            <p:nvSpPr>
              <p:cNvPr id="70" name="Oval 51">
                <a:extLst>
                  <a:ext uri="{FF2B5EF4-FFF2-40B4-BE49-F238E27FC236}">
                    <a16:creationId xmlns:a16="http://schemas.microsoft.com/office/drawing/2014/main" id="{B191B20F-9A5A-4FE4-A446-784B1F930B2C}"/>
                  </a:ext>
                </a:extLst>
              </p:cNvPr>
              <p:cNvSpPr/>
              <p:nvPr/>
            </p:nvSpPr>
            <p:spPr>
              <a:xfrm>
                <a:off x="5276126" y="5621093"/>
                <a:ext cx="172541" cy="173203"/>
              </a:xfrm>
              <a:prstGeom prst="ellipse">
                <a:avLst/>
              </a:prstGeom>
              <a:solidFill>
                <a:srgbClr val="FFFFFF">
                  <a:lumMod val="95000"/>
                </a:srgbClr>
              </a:solidFill>
              <a:ln w="28575" cap="flat" cmpd="sng" algn="ctr">
                <a:solidFill>
                  <a:srgbClr val="061943"/>
                </a:solid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en-US" sz="3555" b="0" i="0" u="none" strike="noStrike" kern="0" cap="none" spc="0" normalizeH="0" baseline="0" noProof="0">
                  <a:ln>
                    <a:noFill/>
                  </a:ln>
                  <a:solidFill>
                    <a:srgbClr val="FFFFFF"/>
                  </a:solidFill>
                  <a:effectLst/>
                  <a:uLnTx/>
                  <a:uFillTx/>
                  <a:latin typeface="Arial"/>
                  <a:ea typeface="微软雅黑"/>
                  <a:cs typeface="+mn-cs"/>
                </a:endParaRPr>
              </a:p>
            </p:txBody>
          </p:sp>
        </p:grpSp>
        <p:sp>
          <p:nvSpPr>
            <p:cNvPr id="27" name="Oval 51">
              <a:extLst>
                <a:ext uri="{FF2B5EF4-FFF2-40B4-BE49-F238E27FC236}">
                  <a16:creationId xmlns:a16="http://schemas.microsoft.com/office/drawing/2014/main" id="{031AA168-1309-43AD-BEB8-E4FCA523754E}"/>
                </a:ext>
              </a:extLst>
            </p:cNvPr>
            <p:cNvSpPr/>
            <p:nvPr/>
          </p:nvSpPr>
          <p:spPr>
            <a:xfrm>
              <a:off x="4778308" y="7838817"/>
              <a:ext cx="172541" cy="173203"/>
            </a:xfrm>
            <a:prstGeom prst="ellipse">
              <a:avLst/>
            </a:prstGeom>
            <a:solidFill>
              <a:srgbClr val="FFFFFF">
                <a:lumMod val="95000"/>
              </a:srgbClr>
            </a:solidFill>
            <a:ln w="28575" cap="flat" cmpd="sng" algn="ctr">
              <a:solidFill>
                <a:srgbClr val="061943"/>
              </a:solid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en-US" sz="3555" b="0" i="0" u="none" strike="noStrike" kern="0" cap="none" spc="0" normalizeH="0" baseline="0" noProof="0">
                <a:ln>
                  <a:noFill/>
                </a:ln>
                <a:solidFill>
                  <a:srgbClr val="FFFFFF"/>
                </a:solidFill>
                <a:effectLst/>
                <a:uLnTx/>
                <a:uFillTx/>
                <a:latin typeface="Arial"/>
                <a:ea typeface="微软雅黑"/>
                <a:cs typeface="+mn-cs"/>
              </a:endParaRPr>
            </a:p>
          </p:txBody>
        </p:sp>
      </p:grpSp>
      <p:sp>
        <p:nvSpPr>
          <p:cNvPr id="29" name="TextBox 59">
            <a:extLst>
              <a:ext uri="{FF2B5EF4-FFF2-40B4-BE49-F238E27FC236}">
                <a16:creationId xmlns:a16="http://schemas.microsoft.com/office/drawing/2014/main" id="{75CF34CC-D2A4-4C26-B8F9-6B3B5916656B}"/>
              </a:ext>
            </a:extLst>
          </p:cNvPr>
          <p:cNvSpPr txBox="1"/>
          <p:nvPr/>
        </p:nvSpPr>
        <p:spPr>
          <a:xfrm>
            <a:off x="5906385" y="3246812"/>
            <a:ext cx="7133339" cy="523220"/>
          </a:xfrm>
          <a:prstGeom prst="rect">
            <a:avLst/>
          </a:prstGeom>
          <a:noFill/>
        </p:spPr>
        <p:txBody>
          <a:bodyPr wrap="square" rtlCol="0">
            <a:spAutoFit/>
          </a:bodyPr>
          <a:lstStyle/>
          <a:p>
            <a:pPr>
              <a:defRPr/>
            </a:pPr>
            <a:r>
              <a:rPr lang="zh-CN" altLang="en-US" sz="2800" b="1">
                <a:solidFill>
                  <a:srgbClr val="24252D"/>
                </a:solidFill>
                <a:latin typeface="Comic Sans MS" panose="030F0702030302020204" pitchFamily="66" charset="0"/>
                <a:ea typeface="等线" panose="02010600030101010101" pitchFamily="2" charset="-122"/>
              </a:rPr>
              <a:t>基于</a:t>
            </a:r>
            <a:r>
              <a:rPr lang="en-US" altLang="zh-CN" sz="2800" b="1">
                <a:solidFill>
                  <a:srgbClr val="24252D"/>
                </a:solidFill>
                <a:latin typeface="Comic Sans MS" panose="030F0702030302020204" pitchFamily="66" charset="0"/>
                <a:ea typeface="等线" panose="02010600030101010101" pitchFamily="2" charset="-122"/>
              </a:rPr>
              <a:t>CNN</a:t>
            </a:r>
            <a:r>
              <a:rPr lang="zh-CN" altLang="en-US" sz="2800" b="1">
                <a:solidFill>
                  <a:srgbClr val="24252D"/>
                </a:solidFill>
                <a:latin typeface="Comic Sans MS" panose="030F0702030302020204" pitchFamily="66" charset="0"/>
                <a:ea typeface="等线" panose="02010600030101010101" pitchFamily="2" charset="-122"/>
              </a:rPr>
              <a:t>的中性粒子鉴别</a:t>
            </a:r>
            <a:endParaRPr lang="zh-CN" altLang="en-US" sz="2800" b="1" dirty="0">
              <a:solidFill>
                <a:srgbClr val="24252D"/>
              </a:solidFill>
              <a:latin typeface="Comic Sans MS" panose="030F0702030302020204" pitchFamily="66" charset="0"/>
              <a:ea typeface="等线" panose="02010600030101010101" pitchFamily="2" charset="-122"/>
            </a:endParaRPr>
          </a:p>
        </p:txBody>
      </p:sp>
      <p:sp>
        <p:nvSpPr>
          <p:cNvPr id="31" name="Oval 51">
            <a:extLst>
              <a:ext uri="{FF2B5EF4-FFF2-40B4-BE49-F238E27FC236}">
                <a16:creationId xmlns:a16="http://schemas.microsoft.com/office/drawing/2014/main" id="{29EC01AF-8291-43E7-955B-501AE2355E8B}"/>
              </a:ext>
            </a:extLst>
          </p:cNvPr>
          <p:cNvSpPr/>
          <p:nvPr/>
        </p:nvSpPr>
        <p:spPr>
          <a:xfrm>
            <a:off x="5309805" y="4637226"/>
            <a:ext cx="172541" cy="173203"/>
          </a:xfrm>
          <a:prstGeom prst="ellipse">
            <a:avLst/>
          </a:prstGeom>
          <a:solidFill>
            <a:srgbClr val="FFFFFF">
              <a:lumMod val="95000"/>
            </a:srgbClr>
          </a:solidFill>
          <a:ln w="28575" cap="flat" cmpd="sng" algn="ctr">
            <a:solidFill>
              <a:srgbClr val="061943"/>
            </a:solid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en-US" sz="3555" b="0" i="0" u="none" strike="noStrike" kern="0" cap="none" spc="0" normalizeH="0" baseline="0" noProof="0">
              <a:ln>
                <a:noFill/>
              </a:ln>
              <a:solidFill>
                <a:srgbClr val="FFFFFF"/>
              </a:solidFill>
              <a:effectLst/>
              <a:uLnTx/>
              <a:uFillTx/>
              <a:latin typeface="Arial"/>
              <a:ea typeface="微软雅黑"/>
              <a:cs typeface="+mn-cs"/>
            </a:endParaRPr>
          </a:p>
        </p:txBody>
      </p:sp>
      <p:sp>
        <p:nvSpPr>
          <p:cNvPr id="32" name="TextBox 59">
            <a:extLst>
              <a:ext uri="{FF2B5EF4-FFF2-40B4-BE49-F238E27FC236}">
                <a16:creationId xmlns:a16="http://schemas.microsoft.com/office/drawing/2014/main" id="{25D374D6-D9E1-4280-B52D-D7B3F35F4113}"/>
              </a:ext>
            </a:extLst>
          </p:cNvPr>
          <p:cNvSpPr txBox="1"/>
          <p:nvPr/>
        </p:nvSpPr>
        <p:spPr>
          <a:xfrm>
            <a:off x="5946647" y="5554227"/>
            <a:ext cx="43098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a:solidFill>
                  <a:srgbClr val="24252D"/>
                </a:solidFill>
                <a:latin typeface="Comic Sans MS" panose="030F0702030302020204" pitchFamily="66" charset="0"/>
                <a:ea typeface="等线" panose="02010600030101010101" pitchFamily="2" charset="-122"/>
              </a:rPr>
              <a:t>总结</a:t>
            </a:r>
            <a:endParaRPr lang="en-US" altLang="zh-CN" sz="2800" b="1" dirty="0">
              <a:solidFill>
                <a:srgbClr val="24252D"/>
              </a:solidFill>
              <a:latin typeface="Comic Sans MS" panose="030F0702030302020204" pitchFamily="66" charset="0"/>
              <a:ea typeface="等线"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61943"/>
        </a:solidFill>
        <a:effectLst/>
      </p:bgPr>
    </p:bg>
    <p:spTree>
      <p:nvGrpSpPr>
        <p:cNvPr id="1" name=""/>
        <p:cNvGrpSpPr/>
        <p:nvPr/>
      </p:nvGrpSpPr>
      <p:grpSpPr>
        <a:xfrm>
          <a:off x="0" y="0"/>
          <a:ext cx="0" cy="0"/>
          <a:chOff x="0" y="0"/>
          <a:chExt cx="0" cy="0"/>
        </a:xfrm>
      </p:grpSpPr>
      <p:sp>
        <p:nvSpPr>
          <p:cNvPr id="13" name="矩形 12"/>
          <p:cNvSpPr/>
          <p:nvPr/>
        </p:nvSpPr>
        <p:spPr>
          <a:xfrm>
            <a:off x="0" y="1404848"/>
            <a:ext cx="12192000" cy="2609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 name="等腰三角形 13"/>
          <p:cNvSpPr/>
          <p:nvPr/>
        </p:nvSpPr>
        <p:spPr>
          <a:xfrm flipV="1">
            <a:off x="5916353" y="4014699"/>
            <a:ext cx="359294" cy="2066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 name="文本框 8"/>
          <p:cNvSpPr txBox="1"/>
          <p:nvPr/>
        </p:nvSpPr>
        <p:spPr>
          <a:xfrm>
            <a:off x="2281238" y="5087993"/>
            <a:ext cx="7629524" cy="41084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700005"/>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9">
            <a:extLst>
              <a:ext uri="{FF2B5EF4-FFF2-40B4-BE49-F238E27FC236}">
                <a16:creationId xmlns:a16="http://schemas.microsoft.com/office/drawing/2014/main" id="{A1A21327-9303-45F2-8F95-91DEAB5FF9B5}"/>
              </a:ext>
            </a:extLst>
          </p:cNvPr>
          <p:cNvGrpSpPr/>
          <p:nvPr/>
        </p:nvGrpSpPr>
        <p:grpSpPr>
          <a:xfrm>
            <a:off x="2458450" y="1643793"/>
            <a:ext cx="2131960" cy="2131960"/>
            <a:chOff x="1131485" y="2234042"/>
            <a:chExt cx="1607262" cy="1607262"/>
          </a:xfrm>
        </p:grpSpPr>
        <p:sp>
          <p:nvSpPr>
            <p:cNvPr id="11" name="椭圆 10">
              <a:extLst>
                <a:ext uri="{FF2B5EF4-FFF2-40B4-BE49-F238E27FC236}">
                  <a16:creationId xmlns:a16="http://schemas.microsoft.com/office/drawing/2014/main" id="{5AD51B5E-B546-4E4D-9D56-ED7A20B36046}"/>
                </a:ext>
              </a:extLst>
            </p:cNvPr>
            <p:cNvSpPr/>
            <p:nvPr/>
          </p:nvSpPr>
          <p:spPr>
            <a:xfrm>
              <a:off x="1131485" y="2234042"/>
              <a:ext cx="1607262" cy="1607262"/>
            </a:xfrm>
            <a:prstGeom prst="ellipse">
              <a:avLst/>
            </a:prstGeom>
            <a:solidFill>
              <a:srgbClr val="061943"/>
            </a:solidFill>
            <a:ln w="19050">
              <a:solidFill>
                <a:srgbClr val="061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sp>
          <p:nvSpPr>
            <p:cNvPr id="12" name="椭圆 11">
              <a:extLst>
                <a:ext uri="{FF2B5EF4-FFF2-40B4-BE49-F238E27FC236}">
                  <a16:creationId xmlns:a16="http://schemas.microsoft.com/office/drawing/2014/main" id="{CB24558E-3E75-4D5C-8385-2981FED7B3EF}"/>
                </a:ext>
              </a:extLst>
            </p:cNvPr>
            <p:cNvSpPr/>
            <p:nvPr/>
          </p:nvSpPr>
          <p:spPr>
            <a:xfrm>
              <a:off x="1241020" y="2343577"/>
              <a:ext cx="1388192" cy="1388192"/>
            </a:xfrm>
            <a:prstGeom prst="ellipse">
              <a:avLst/>
            </a:prstGeom>
            <a:solidFill>
              <a:schemeClr val="bg1"/>
            </a:solidFill>
            <a:ln w="19050">
              <a:solidFill>
                <a:srgbClr val="061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KSO_Shape">
              <a:extLst>
                <a:ext uri="{FF2B5EF4-FFF2-40B4-BE49-F238E27FC236}">
                  <a16:creationId xmlns:a16="http://schemas.microsoft.com/office/drawing/2014/main" id="{77C75CDF-2FAD-48D1-9465-7CDC1B7D6BB7}"/>
                </a:ext>
              </a:extLst>
            </p:cNvPr>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061943"/>
            </a:solidFill>
            <a:ln>
              <a:solidFill>
                <a:srgbClr val="061943"/>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itchFamily="2" charset="-122"/>
                <a:cs typeface="+mn-cs"/>
              </a:endParaRPr>
            </a:p>
          </p:txBody>
        </p:sp>
      </p:grpSp>
      <p:sp>
        <p:nvSpPr>
          <p:cNvPr id="16" name="文本框 15">
            <a:extLst>
              <a:ext uri="{FF2B5EF4-FFF2-40B4-BE49-F238E27FC236}">
                <a16:creationId xmlns:a16="http://schemas.microsoft.com/office/drawing/2014/main" id="{73D8CC2A-E11E-42CC-B9DE-89FB80B0722F}"/>
              </a:ext>
            </a:extLst>
          </p:cNvPr>
          <p:cNvSpPr txBox="1"/>
          <p:nvPr/>
        </p:nvSpPr>
        <p:spPr>
          <a:xfrm>
            <a:off x="4907605" y="1833065"/>
            <a:ext cx="5708293" cy="14610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6600" b="1" i="0" u="none" strike="noStrike" kern="1200" cap="none" spc="0" normalizeH="0" baseline="0" noProof="0">
                <a:ln>
                  <a:noFill/>
                </a:ln>
                <a:solidFill>
                  <a:srgbClr val="24252D"/>
                </a:solidFill>
                <a:effectLst/>
                <a:uLnTx/>
                <a:uFillTx/>
                <a:latin typeface="Calibri"/>
                <a:ea typeface="宋体" panose="02010600030101010101" pitchFamily="2" charset="-122"/>
                <a:cs typeface="+mn-cs"/>
              </a:rPr>
              <a:t>Backup</a:t>
            </a:r>
            <a:endParaRPr kumimoji="0" lang="en-US" altLang="zh-CN" sz="6600" b="1" i="0" u="none" strike="noStrike" kern="1200" cap="none" spc="0" normalizeH="0" baseline="0" noProof="0" dirty="0">
              <a:ln>
                <a:noFill/>
              </a:ln>
              <a:solidFill>
                <a:srgbClr val="24252D"/>
              </a:solidFill>
              <a:effectLst/>
              <a:uLnTx/>
              <a:uFillTx/>
              <a:latin typeface="等线"/>
              <a:ea typeface="等线" panose="02010600030101010101" pitchFamily="2" charset="-122"/>
              <a:cs typeface="+mn-cs"/>
            </a:endParaRPr>
          </a:p>
        </p:txBody>
      </p:sp>
      <p:sp>
        <p:nvSpPr>
          <p:cNvPr id="2" name="日期占位符 1">
            <a:extLst>
              <a:ext uri="{FF2B5EF4-FFF2-40B4-BE49-F238E27FC236}">
                <a16:creationId xmlns:a16="http://schemas.microsoft.com/office/drawing/2014/main" id="{6658FFC1-5D84-457F-B531-E02805388739}"/>
              </a:ext>
            </a:extLst>
          </p:cNvPr>
          <p:cNvSpPr>
            <a:spLocks noGrp="1"/>
          </p:cNvSpPr>
          <p:nvPr>
            <p:ph type="dt" sz="half" idx="10"/>
          </p:nvPr>
        </p:nvSpPr>
        <p:spPr/>
        <p:txBody>
          <a:bodyPr/>
          <a:lstStyle/>
          <a:p>
            <a:fld id="{04DE0A8D-5212-42A8-AE21-980F4230765D}" type="datetime1">
              <a:rPr lang="zh-CN" altLang="en-US" smtClean="0"/>
              <a:t>2024/8/15</a:t>
            </a:fld>
            <a:endParaRPr lang="zh-CN" altLang="en-US"/>
          </a:p>
        </p:txBody>
      </p:sp>
      <p:sp>
        <p:nvSpPr>
          <p:cNvPr id="3" name="页脚占位符 2">
            <a:extLst>
              <a:ext uri="{FF2B5EF4-FFF2-40B4-BE49-F238E27FC236}">
                <a16:creationId xmlns:a16="http://schemas.microsoft.com/office/drawing/2014/main" id="{DDD11A4E-8262-4204-87EE-C4FE35FA2B12}"/>
              </a:ext>
            </a:extLst>
          </p:cNvPr>
          <p:cNvSpPr>
            <a:spLocks noGrp="1"/>
          </p:cNvSpPr>
          <p:nvPr>
            <p:ph type="ftr" sz="quarter" idx="11"/>
          </p:nvPr>
        </p:nvSpPr>
        <p:spPr/>
        <p:txBody>
          <a:bodyPr/>
          <a:lstStyle/>
          <a:p>
            <a:r>
              <a:rPr lang="en-US" altLang="zh-CN"/>
              <a:t>Yuncong Zhai</a:t>
            </a:r>
            <a:endParaRPr lang="zh-CN" altLang="en-US"/>
          </a:p>
        </p:txBody>
      </p:sp>
      <p:sp>
        <p:nvSpPr>
          <p:cNvPr id="4" name="灯片编号占位符 3">
            <a:extLst>
              <a:ext uri="{FF2B5EF4-FFF2-40B4-BE49-F238E27FC236}">
                <a16:creationId xmlns:a16="http://schemas.microsoft.com/office/drawing/2014/main" id="{E6A4B909-949A-435B-8053-F2629947116E}"/>
              </a:ext>
            </a:extLst>
          </p:cNvPr>
          <p:cNvSpPr>
            <a:spLocks noGrp="1"/>
          </p:cNvSpPr>
          <p:nvPr>
            <p:ph type="sldNum" sz="quarter" idx="12"/>
          </p:nvPr>
        </p:nvSpPr>
        <p:spPr/>
        <p:txBody>
          <a:bodyPr/>
          <a:lstStyle/>
          <a:p>
            <a:fld id="{38893EA9-123D-489F-8313-43A8A4AC4565}" type="slidenum">
              <a:rPr lang="zh-CN" altLang="en-US" smtClean="0"/>
              <a:t>20</a:t>
            </a:fld>
            <a:endParaRPr lang="zh-CN" altLang="en-US"/>
          </a:p>
        </p:txBody>
      </p:sp>
    </p:spTree>
    <p:extLst>
      <p:ext uri="{BB962C8B-B14F-4D97-AF65-F5344CB8AC3E}">
        <p14:creationId xmlns:p14="http://schemas.microsoft.com/office/powerpoint/2010/main" val="3090525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61943"/>
        </a:solidFill>
        <a:effectLst/>
      </p:bgPr>
    </p:bg>
    <p:spTree>
      <p:nvGrpSpPr>
        <p:cNvPr id="1" name=""/>
        <p:cNvGrpSpPr/>
        <p:nvPr/>
      </p:nvGrpSpPr>
      <p:grpSpPr>
        <a:xfrm>
          <a:off x="0" y="0"/>
          <a:ext cx="0" cy="0"/>
          <a:chOff x="0" y="0"/>
          <a:chExt cx="0" cy="0"/>
        </a:xfrm>
      </p:grpSpPr>
      <p:sp>
        <p:nvSpPr>
          <p:cNvPr id="2" name="圆角矩形 1"/>
          <p:cNvSpPr/>
          <p:nvPr/>
        </p:nvSpPr>
        <p:spPr>
          <a:xfrm>
            <a:off x="101600" y="703434"/>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rPr>
              <a:t>Gkklhcbchic2Zero_1.root</a:t>
            </a: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3" name="文本框 2"/>
          <p:cNvSpPr txBox="1"/>
          <p:nvPr/>
        </p:nvSpPr>
        <p:spPr>
          <a:xfrm>
            <a:off x="783765" y="-133555"/>
            <a:ext cx="5708293" cy="754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a:ea typeface="宋体" panose="02010600030101010101" pitchFamily="2" charset="-122"/>
                <a:cs typeface="+mn-cs"/>
              </a:rPr>
              <a:t>Backup 1</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061943"/>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itchFamily="2" charset="-122"/>
                <a:cs typeface="+mn-cs"/>
              </a:endParaRPr>
            </a:p>
          </p:txBody>
        </p:sp>
      </p:gr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102" y="210"/>
            <a:ext cx="2100454" cy="661254"/>
          </a:xfrm>
          <a:prstGeom prst="rect">
            <a:avLst/>
          </a:prstGeom>
        </p:spPr>
      </p:pic>
      <p:sp>
        <p:nvSpPr>
          <p:cNvPr id="13" name="灯片编号占位符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26C7-B586-4071-8AA3-944B25347386}" type="slidenum">
              <a:rPr kumimoji="0" lang="zh-CN" altLang="en-US" sz="1200" b="0" i="0" u="none" strike="noStrike" kern="1200" cap="none" spc="0" normalizeH="0" baseline="0" noProof="0" smtClean="0">
                <a:ln>
                  <a:noFill/>
                </a:ln>
                <a:solidFill>
                  <a:srgbClr val="333333">
                    <a:tint val="75000"/>
                  </a:srgb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srgbClr val="333333">
                  <a:tint val="75000"/>
                </a:srgbClr>
              </a:solidFill>
              <a:effectLst/>
              <a:uLnTx/>
              <a:uFillTx/>
              <a:latin typeface="Calibri"/>
              <a:ea typeface="宋体" panose="02010600030101010101" pitchFamily="2" charset="-122"/>
              <a:cs typeface="+mn-cs"/>
            </a:endParaRPr>
          </a:p>
        </p:txBody>
      </p:sp>
      <p:grpSp>
        <p:nvGrpSpPr>
          <p:cNvPr id="30" name="组合 29"/>
          <p:cNvGrpSpPr/>
          <p:nvPr/>
        </p:nvGrpSpPr>
        <p:grpSpPr>
          <a:xfrm>
            <a:off x="11399557" y="6139350"/>
            <a:ext cx="433999" cy="433999"/>
            <a:chOff x="11610163" y="6322775"/>
            <a:chExt cx="433999" cy="433999"/>
          </a:xfrm>
        </p:grpSpPr>
        <p:sp>
          <p:nvSpPr>
            <p:cNvPr id="31" name="椭圆 30"/>
            <p:cNvSpPr/>
            <p:nvPr/>
          </p:nvSpPr>
          <p:spPr>
            <a:xfrm>
              <a:off x="11637818" y="6361257"/>
              <a:ext cx="378691" cy="360218"/>
            </a:xfrm>
            <a:prstGeom prst="ellipse">
              <a:avLst/>
            </a:prstGeom>
            <a:solidFill>
              <a:srgbClr val="314F6E"/>
            </a:solidFill>
            <a:ln>
              <a:solidFill>
                <a:srgbClr val="315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2" name="图片占位符 84" descr="单个齿轮">
              <a:hlinkClick r:id="rId3" action="ppaction://hlinksldjump"/>
            </p:cNvPr>
            <p:cNvPicPr>
              <a:picLocks noChangeAspect="1"/>
            </p:cNvPicPr>
            <p:nvPr/>
          </p:nvPicPr>
          <p:blipFill>
            <a:blip r:embed="rId4" cstate="print">
              <a:extLst>
                <a:ext uri="{96DAC541-7B7A-43D3-8B79-37D633B846F1}">
                  <asvg:svgBlip xmlns:asvg="http://schemas.microsoft.com/office/drawing/2016/SVG/main" r:embed="rId5"/>
                </a:ext>
              </a:extLst>
            </a:blip>
            <a:srcRect/>
            <a:stretch>
              <a:fillRect/>
            </a:stretch>
          </p:blipFill>
          <p:spPr>
            <a:xfrm>
              <a:off x="11610163" y="6322775"/>
              <a:ext cx="433999" cy="433999"/>
            </a:xfrm>
            <a:prstGeom prst="rect">
              <a:avLst/>
            </a:prstGeom>
          </p:spPr>
        </p:pic>
      </p:grpSp>
      <p:sp>
        <p:nvSpPr>
          <p:cNvPr id="8" name="日期占位符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14EDA-3BB1-4DEF-9E7F-ACBFB110FC4D}" type="datetime1">
              <a:rPr kumimoji="0" lang="zh-CN" altLang="en-US" sz="1200" b="0" i="0" u="none" strike="noStrike" kern="1200" cap="none" spc="0" normalizeH="0" baseline="0" noProof="0" smtClean="0">
                <a:ln>
                  <a:noFill/>
                </a:ln>
                <a:solidFill>
                  <a:srgbClr val="333333">
                    <a:tint val="75000"/>
                  </a:srgbClr>
                </a:solidFill>
                <a:effectLst/>
                <a:uLnTx/>
                <a:uFillTx/>
                <a:latin typeface="Calibri"/>
                <a:ea typeface="宋体" panose="02010600030101010101" pitchFamily="2" charset="-122"/>
                <a:cs typeface="+mn-cs"/>
              </a:rPr>
              <a:t>2024/8/15</a:t>
            </a:fld>
            <a:endParaRPr kumimoji="0" lang="zh-CN" altLang="en-US" sz="1200" b="0" i="0" u="none" strike="noStrike" kern="1200" cap="none" spc="0" normalizeH="0" baseline="0" noProof="0">
              <a:ln>
                <a:noFill/>
              </a:ln>
              <a:solidFill>
                <a:srgbClr val="333333">
                  <a:tint val="75000"/>
                </a:srgbClr>
              </a:solidFill>
              <a:effectLst/>
              <a:uLnTx/>
              <a:uFillTx/>
              <a:latin typeface="Calibri"/>
              <a:ea typeface="宋体" panose="02010600030101010101" pitchFamily="2" charset="-122"/>
              <a:cs typeface="+mn-cs"/>
            </a:endParaRPr>
          </a:p>
        </p:txBody>
      </p:sp>
      <p:sp>
        <p:nvSpPr>
          <p:cNvPr id="20" name="文本框 19">
            <a:extLst>
              <a:ext uri="{FF2B5EF4-FFF2-40B4-BE49-F238E27FC236}">
                <a16:creationId xmlns:a16="http://schemas.microsoft.com/office/drawing/2014/main" id="{9DE636AC-E7BD-43BF-A046-52535F3486F8}"/>
              </a:ext>
            </a:extLst>
          </p:cNvPr>
          <p:cNvSpPr txBox="1"/>
          <p:nvPr/>
        </p:nvSpPr>
        <p:spPr>
          <a:xfrm>
            <a:off x="324489" y="756609"/>
            <a:ext cx="9186672"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800" b="1" i="1">
                <a:solidFill>
                  <a:srgbClr val="0070C0"/>
                </a:solidFill>
                <a:latin typeface="Times New Roman" panose="02020603050405020304" pitchFamily="18" charset="0"/>
                <a:ea typeface="宋体" pitchFamily="2" charset="-122"/>
              </a:rPr>
              <a:t>F</a:t>
            </a:r>
            <a:r>
              <a:rPr kumimoji="0" lang="en-US" altLang="zh-CN" sz="2800" b="1" i="1" u="none" strike="noStrike" kern="1200" cap="none" spc="0" normalizeH="0" baseline="0" noProof="0">
                <a:ln>
                  <a:noFill/>
                </a:ln>
                <a:solidFill>
                  <a:srgbClr val="0070C0"/>
                </a:solidFill>
                <a:effectLst/>
                <a:uLnTx/>
                <a:uFillTx/>
                <a:latin typeface="Times New Roman" panose="02020603050405020304" pitchFamily="18" charset="0"/>
                <a:ea typeface="宋体" pitchFamily="2" charset="-122"/>
                <a:cs typeface="+mn-cs"/>
              </a:rPr>
              <a:t>eatures</a:t>
            </a:r>
          </a:p>
        </p:txBody>
      </p:sp>
      <p:sp>
        <p:nvSpPr>
          <p:cNvPr id="9" name="页脚占位符 8">
            <a:extLst>
              <a:ext uri="{FF2B5EF4-FFF2-40B4-BE49-F238E27FC236}">
                <a16:creationId xmlns:a16="http://schemas.microsoft.com/office/drawing/2014/main" id="{C4576C90-9603-4C2B-B0C1-44772F5A47EF}"/>
              </a:ext>
            </a:extLst>
          </p:cNvPr>
          <p:cNvSpPr>
            <a:spLocks noGrp="1"/>
          </p:cNvSpPr>
          <p:nvPr>
            <p:ph type="ftr" sz="quarter" idx="11"/>
          </p:nvPr>
        </p:nvSpPr>
        <p:spPr/>
        <p:txBody>
          <a:bodyPr/>
          <a:lstStyle/>
          <a:p>
            <a:r>
              <a:rPr lang="en-US" altLang="zh-CN"/>
              <a:t>Yuncong Zhai</a:t>
            </a:r>
            <a:endParaRPr lang="zh-CN" altLang="en-US"/>
          </a:p>
        </p:txBody>
      </p:sp>
      <p:sp>
        <p:nvSpPr>
          <p:cNvPr id="17" name="矩形 16">
            <a:extLst>
              <a:ext uri="{FF2B5EF4-FFF2-40B4-BE49-F238E27FC236}">
                <a16:creationId xmlns:a16="http://schemas.microsoft.com/office/drawing/2014/main" id="{4B066543-D6CE-494B-A21C-02455E22CAE8}"/>
              </a:ext>
            </a:extLst>
          </p:cNvPr>
          <p:cNvSpPr/>
          <p:nvPr/>
        </p:nvSpPr>
        <p:spPr>
          <a:xfrm>
            <a:off x="101600" y="1254783"/>
            <a:ext cx="10030912" cy="5724644"/>
          </a:xfrm>
          <a:prstGeom prst="rect">
            <a:avLst/>
          </a:prstGeom>
        </p:spPr>
        <p:txBody>
          <a:bodyPr wrap="square">
            <a:spAutoFit/>
          </a:bodyPr>
          <a:lstStyle/>
          <a:p>
            <a:r>
              <a:rPr lang="zh-CN" altLang="en-US" sz="1200">
                <a:latin typeface="+mj-lt"/>
              </a:rPr>
              <a:t>||-------------------------------------|特征量信息|------------------------------|说明|                                                                                         </a:t>
            </a:r>
          </a:p>
          <a:p>
            <a:r>
              <a:rPr lang="zh-CN" altLang="en-US" sz="1200">
                <a:latin typeface="+mj-lt"/>
              </a:rPr>
              <a:t>ReconstructinParticle                ‘charge’                            重建粒子的电荷</a:t>
            </a:r>
          </a:p>
          <a:p>
            <a:r>
              <a:rPr lang="zh-CN" altLang="en-US" sz="1200">
                <a:latin typeface="+mj-lt"/>
              </a:rPr>
              <a:t>                                                 ‘momentum.x’</a:t>
            </a:r>
          </a:p>
          <a:p>
            <a:r>
              <a:rPr lang="zh-CN" altLang="en-US" sz="1200">
                <a:latin typeface="+mj-lt"/>
              </a:rPr>
              <a:t>                                                 ‘momentum.y’                  粒子在xyz方向上的动量</a:t>
            </a:r>
          </a:p>
          <a:p>
            <a:r>
              <a:rPr lang="zh-CN" altLang="en-US" sz="1200">
                <a:latin typeface="+mj-lt"/>
              </a:rPr>
              <a:t>                                                 ‘momentum.z’     </a:t>
            </a:r>
          </a:p>
          <a:p>
            <a:endParaRPr lang="zh-CN" altLang="en-US" sz="1200">
              <a:latin typeface="+mj-lt"/>
            </a:endParaRPr>
          </a:p>
          <a:p>
            <a:r>
              <a:rPr lang="zh-CN" altLang="en-US" sz="1200">
                <a:latin typeface="+mj-lt"/>
              </a:rPr>
              <a:t>RecRICHLikelihood                 ‘likelihood_e’                   该粒子假设为电子的可能性</a:t>
            </a:r>
          </a:p>
          <a:p>
            <a:r>
              <a:rPr lang="zh-CN" altLang="en-US" sz="1200">
                <a:latin typeface="+mj-lt"/>
              </a:rPr>
              <a:t>                                                 ‘likelihood_mu’               该粒子假设为muon的可能性</a:t>
            </a:r>
          </a:p>
          <a:p>
            <a:r>
              <a:rPr lang="zh-CN" altLang="en-US" sz="1200">
                <a:latin typeface="+mj-lt"/>
              </a:rPr>
              <a:t>                                                 ‘likelihood_k’                  该粒子假设为kaon的可能性</a:t>
            </a:r>
          </a:p>
          <a:p>
            <a:r>
              <a:rPr lang="zh-CN" altLang="en-US" sz="1200">
                <a:latin typeface="+mj-lt"/>
              </a:rPr>
              <a:t>                                                 ‘likelihood_pi’                 该粒子假设为kaon的可能性</a:t>
            </a:r>
          </a:p>
          <a:p>
            <a:r>
              <a:rPr lang="zh-CN" altLang="en-US" sz="1200">
                <a:latin typeface="+mj-lt"/>
              </a:rPr>
              <a:t>                                                 ‘likelihood_p’                  该粒子假设为proton的可能性</a:t>
            </a:r>
            <a:endParaRPr lang="en-US" altLang="zh-CN" sz="1200">
              <a:latin typeface="+mj-lt"/>
            </a:endParaRPr>
          </a:p>
          <a:p>
            <a:endParaRPr lang="en-US" altLang="zh-CN" sz="1200">
              <a:latin typeface="+mj-lt"/>
            </a:endParaRPr>
          </a:p>
          <a:p>
            <a:pPr lvl="0"/>
            <a:r>
              <a:rPr lang="zh-CN" altLang="en-US" sz="1200">
                <a:solidFill>
                  <a:prstClr val="black"/>
                </a:solidFill>
                <a:latin typeface="Garamond"/>
              </a:rPr>
              <a:t>DTOFPid                                 ‘logL_e’                           粒子分别在五种粒子假设下的可能性</a:t>
            </a:r>
          </a:p>
          <a:p>
            <a:pPr lvl="0"/>
            <a:r>
              <a:rPr lang="zh-CN" altLang="en-US" sz="1200">
                <a:solidFill>
                  <a:prstClr val="black"/>
                </a:solidFill>
                <a:latin typeface="Garamond"/>
              </a:rPr>
              <a:t>                                                 'logL_mu'</a:t>
            </a:r>
          </a:p>
          <a:p>
            <a:pPr lvl="0"/>
            <a:r>
              <a:rPr lang="zh-CN" altLang="en-US" sz="1200">
                <a:solidFill>
                  <a:prstClr val="black"/>
                </a:solidFill>
                <a:latin typeface="Garamond"/>
              </a:rPr>
              <a:t>                                                 'logL_pi'</a:t>
            </a:r>
          </a:p>
          <a:p>
            <a:pPr lvl="0"/>
            <a:r>
              <a:rPr lang="zh-CN" altLang="en-US" sz="1200">
                <a:solidFill>
                  <a:prstClr val="black"/>
                </a:solidFill>
                <a:latin typeface="Garamond"/>
              </a:rPr>
              <a:t>                                                 'logL_k'</a:t>
            </a:r>
          </a:p>
          <a:p>
            <a:pPr lvl="0"/>
            <a:r>
              <a:rPr lang="zh-CN" altLang="en-US" sz="1200">
                <a:solidFill>
                  <a:prstClr val="black"/>
                </a:solidFill>
                <a:latin typeface="Garamond"/>
              </a:rPr>
              <a:t>                                                 'logL_p'</a:t>
            </a:r>
            <a:r>
              <a:rPr lang="zh-CN" altLang="en-US" sz="1200"/>
              <a:t> </a:t>
            </a:r>
            <a:endParaRPr lang="zh-CN" altLang="en-US" sz="1200">
              <a:latin typeface="+mj-lt"/>
            </a:endParaRPr>
          </a:p>
          <a:p>
            <a:r>
              <a:rPr lang="zh-CN" altLang="en-US" sz="1200">
                <a:latin typeface="+mj-lt"/>
              </a:rPr>
              <a:t> </a:t>
            </a:r>
          </a:p>
          <a:p>
            <a:r>
              <a:rPr lang="zh-CN" altLang="en-US" sz="1200">
                <a:latin typeface="+mj-lt"/>
              </a:rPr>
              <a:t>TrackerRecTrack                       ‘helixPar_d0’</a:t>
            </a:r>
            <a:endParaRPr lang="en-US" altLang="zh-CN" sz="1200">
              <a:latin typeface="+mj-lt"/>
            </a:endParaRPr>
          </a:p>
          <a:p>
            <a:endParaRPr lang="en-US" altLang="zh-CN" sz="1200">
              <a:latin typeface="+mj-lt"/>
            </a:endParaRPr>
          </a:p>
          <a:p>
            <a:endParaRPr lang="zh-CN" altLang="en-US" sz="1200">
              <a:latin typeface="+mj-lt"/>
            </a:endParaRPr>
          </a:p>
          <a:p>
            <a:r>
              <a:rPr lang="zh-CN" altLang="en-US" sz="1200">
                <a:latin typeface="+mj-lt"/>
              </a:rPr>
              <a:t>                                                 ‘helixPar_phi’  </a:t>
            </a:r>
            <a:endParaRPr lang="en-US" altLang="zh-CN" sz="1200">
              <a:latin typeface="+mj-lt"/>
            </a:endParaRPr>
          </a:p>
          <a:p>
            <a:r>
              <a:rPr lang="zh-CN" altLang="en-US" sz="1200">
                <a:latin typeface="+mj-lt"/>
              </a:rPr>
              <a:t>  </a:t>
            </a:r>
          </a:p>
          <a:p>
            <a:r>
              <a:rPr lang="zh-CN" altLang="en-US" sz="1200">
                <a:latin typeface="+mj-lt"/>
              </a:rPr>
              <a:t>                                                 ‘helixPar_cpa’  </a:t>
            </a:r>
            <a:endParaRPr lang="en-US" altLang="zh-CN" sz="1200">
              <a:latin typeface="+mj-lt"/>
            </a:endParaRPr>
          </a:p>
          <a:p>
            <a:r>
              <a:rPr lang="zh-CN" altLang="en-US" sz="1200">
                <a:latin typeface="+mj-lt"/>
              </a:rPr>
              <a:t> </a:t>
            </a:r>
          </a:p>
          <a:p>
            <a:r>
              <a:rPr lang="zh-CN" altLang="en-US" sz="1200">
                <a:latin typeface="+mj-lt"/>
              </a:rPr>
              <a:t>                                                 ‘helixPar_z0’ </a:t>
            </a:r>
            <a:endParaRPr lang="en-US" altLang="zh-CN" sz="1200">
              <a:latin typeface="+mj-lt"/>
            </a:endParaRPr>
          </a:p>
          <a:p>
            <a:endParaRPr lang="zh-CN" altLang="en-US" sz="1200">
              <a:latin typeface="+mj-lt"/>
            </a:endParaRPr>
          </a:p>
          <a:p>
            <a:r>
              <a:rPr lang="zh-CN" altLang="en-US" sz="1200">
                <a:latin typeface="+mj-lt"/>
              </a:rPr>
              <a:t>                                                 ‘helixPar_tanl’                  </a:t>
            </a:r>
          </a:p>
          <a:p>
            <a:endParaRPr lang="zh-CN" altLang="en-US" sz="1200">
              <a:latin typeface="+mj-lt"/>
            </a:endParaRPr>
          </a:p>
          <a:p>
            <a:endParaRPr lang="zh-CN" altLang="en-US">
              <a:latin typeface="+mj-lt"/>
            </a:endParaRPr>
          </a:p>
        </p:txBody>
      </p:sp>
      <p:sp>
        <p:nvSpPr>
          <p:cNvPr id="18" name="矩形 17">
            <a:extLst>
              <a:ext uri="{FF2B5EF4-FFF2-40B4-BE49-F238E27FC236}">
                <a16:creationId xmlns:a16="http://schemas.microsoft.com/office/drawing/2014/main" id="{0F288098-197F-4ADE-A2A9-91415448A428}"/>
              </a:ext>
            </a:extLst>
          </p:cNvPr>
          <p:cNvSpPr/>
          <p:nvPr/>
        </p:nvSpPr>
        <p:spPr>
          <a:xfrm>
            <a:off x="6041931" y="1260919"/>
            <a:ext cx="6096000" cy="4893647"/>
          </a:xfrm>
          <a:prstGeom prst="rect">
            <a:avLst/>
          </a:prstGeom>
        </p:spPr>
        <p:txBody>
          <a:bodyPr>
            <a:spAutoFit/>
          </a:bodyPr>
          <a:lstStyle/>
          <a:p>
            <a:r>
              <a:rPr lang="zh-CN" altLang="en-US" sz="1200">
                <a:latin typeface="+mj-lt"/>
              </a:rPr>
              <a:t>||-----------------------------------|特征量信息|-----------</a:t>
            </a:r>
            <a:r>
              <a:rPr lang="en-US" altLang="zh-CN" sz="1200">
                <a:latin typeface="+mj-lt"/>
              </a:rPr>
              <a:t>----------</a:t>
            </a:r>
            <a:r>
              <a:rPr lang="zh-CN" altLang="en-US" sz="1200">
                <a:latin typeface="+mj-lt"/>
              </a:rPr>
              <a:t>------|说明|</a:t>
            </a:r>
          </a:p>
          <a:p>
            <a:pPr lvl="0"/>
            <a:r>
              <a:rPr lang="zh-CN" altLang="en-US" sz="1200">
                <a:solidFill>
                  <a:prstClr val="black"/>
                </a:solidFill>
                <a:latin typeface="Garamond"/>
              </a:rPr>
              <a:t>DEDX                                      'dEdXsepE/MU/PI/K/P'         基于五种粒子假设下的chi2值</a:t>
            </a:r>
            <a:endParaRPr lang="en-US" altLang="zh-CN" sz="1200">
              <a:solidFill>
                <a:prstClr val="black"/>
              </a:solidFill>
              <a:latin typeface="Garamond"/>
            </a:endParaRPr>
          </a:p>
          <a:p>
            <a:pPr lvl="0"/>
            <a:endParaRPr lang="zh-CN" altLang="en-US" sz="1200">
              <a:solidFill>
                <a:prstClr val="black"/>
              </a:solidFill>
              <a:latin typeface="Garamond"/>
            </a:endParaRPr>
          </a:p>
          <a:p>
            <a:pPr lvl="0"/>
            <a:r>
              <a:rPr lang="zh-CN" altLang="en-US" sz="1200">
                <a:solidFill>
                  <a:prstClr val="black"/>
                </a:solidFill>
                <a:latin typeface="Garamond"/>
              </a:rPr>
              <a:t>RecECALShower                     ‘numHits’                                     在ECAL里的击中数目</a:t>
            </a:r>
          </a:p>
          <a:p>
            <a:pPr lvl="0"/>
            <a:r>
              <a:rPr lang="zh-CN" altLang="en-US" sz="1200">
                <a:solidFill>
                  <a:prstClr val="black"/>
                </a:solidFill>
                <a:latin typeface="Garamond"/>
              </a:rPr>
              <a:t>                                                 ‘energy’,                                       重建粒子的能量</a:t>
            </a:r>
          </a:p>
          <a:p>
            <a:pPr lvl="0"/>
            <a:r>
              <a:rPr lang="zh-CN" altLang="en-US" sz="1200">
                <a:solidFill>
                  <a:prstClr val="black"/>
                </a:solidFill>
                <a:latin typeface="Garamond"/>
              </a:rPr>
              <a:t>                                                 ‘eSeed’                                         种子的能量</a:t>
            </a:r>
          </a:p>
          <a:p>
            <a:pPr lvl="0"/>
            <a:r>
              <a:rPr lang="zh-CN" altLang="en-US" sz="1200">
                <a:solidFill>
                  <a:prstClr val="black"/>
                </a:solidFill>
                <a:latin typeface="Garamond"/>
              </a:rPr>
              <a:t>                                                 ‘e3x3’                                          3*3晶体内的能量沉积</a:t>
            </a:r>
          </a:p>
          <a:p>
            <a:pPr lvl="0"/>
            <a:r>
              <a:rPr lang="zh-CN" altLang="en-US" sz="1200">
                <a:solidFill>
                  <a:prstClr val="black"/>
                </a:solidFill>
                <a:latin typeface="Garamond"/>
              </a:rPr>
              <a:t>                                                 ‘e5x5’                                          5*5晶体内的能量沉积</a:t>
            </a:r>
          </a:p>
          <a:p>
            <a:pPr lvl="0"/>
            <a:r>
              <a:rPr lang="zh-CN" altLang="en-US" sz="1200">
                <a:solidFill>
                  <a:prstClr val="black"/>
                </a:solidFill>
                <a:latin typeface="Garamond"/>
              </a:rPr>
              <a:t>                                                 ‘position.x’                                  Shower的x坐标</a:t>
            </a:r>
          </a:p>
          <a:p>
            <a:pPr lvl="0"/>
            <a:r>
              <a:rPr lang="zh-CN" altLang="en-US" sz="1200">
                <a:solidFill>
                  <a:prstClr val="black"/>
                </a:solidFill>
                <a:latin typeface="Garamond"/>
              </a:rPr>
              <a:t>                                                 ‘position.y’                                  Shower的y坐标</a:t>
            </a:r>
          </a:p>
          <a:p>
            <a:pPr lvl="0"/>
            <a:r>
              <a:rPr lang="zh-CN" altLang="en-US" sz="1200">
                <a:solidFill>
                  <a:prstClr val="black"/>
                </a:solidFill>
                <a:latin typeface="Garamond"/>
              </a:rPr>
              <a:t>                                                 ‘position.z’                                  Shower的z坐标</a:t>
            </a:r>
          </a:p>
          <a:p>
            <a:pPr lvl="0"/>
            <a:r>
              <a:rPr lang="zh-CN" altLang="en-US" sz="1200">
                <a:solidFill>
                  <a:prstClr val="black"/>
                </a:solidFill>
                <a:latin typeface="Garamond"/>
              </a:rPr>
              <a:t>                                                 ‘secondMoment ’                        二阶矩阵</a:t>
            </a:r>
          </a:p>
          <a:p>
            <a:pPr lvl="0"/>
            <a:r>
              <a:rPr lang="zh-CN" altLang="en-US" sz="1200">
                <a:solidFill>
                  <a:prstClr val="black"/>
                </a:solidFill>
                <a:latin typeface="Garamond"/>
              </a:rPr>
              <a:t>                                                 ‘LateralMoment ’                         横向矩阵</a:t>
            </a:r>
          </a:p>
          <a:p>
            <a:pPr lvl="0"/>
            <a:r>
              <a:rPr lang="zh-CN" altLang="en-US" sz="1200">
                <a:solidFill>
                  <a:prstClr val="black"/>
                </a:solidFill>
                <a:latin typeface="Garamond"/>
              </a:rPr>
              <a:t>                                                 ‘ZernikeMoment{2,0}‘                Zernike2*0矩阵</a:t>
            </a:r>
          </a:p>
          <a:p>
            <a:pPr lvl="0"/>
            <a:r>
              <a:rPr lang="zh-CN" altLang="en-US" sz="1200">
                <a:solidFill>
                  <a:prstClr val="black"/>
                </a:solidFill>
                <a:latin typeface="Garamond"/>
              </a:rPr>
              <a:t>                                                 ‘ZernikeMoment{4,2}’                Zernike4*2矩阵</a:t>
            </a:r>
          </a:p>
          <a:p>
            <a:pPr lvl="0"/>
            <a:endParaRPr lang="zh-CN" altLang="en-US" sz="1200">
              <a:solidFill>
                <a:prstClr val="black"/>
              </a:solidFill>
              <a:latin typeface="Garamond"/>
            </a:endParaRPr>
          </a:p>
          <a:p>
            <a:endParaRPr lang="en-US" altLang="zh-CN" sz="1200">
              <a:latin typeface="+mj-lt"/>
            </a:endParaRPr>
          </a:p>
          <a:p>
            <a:r>
              <a:rPr lang="zh-CN" altLang="en-US" sz="1200">
                <a:latin typeface="+mj-lt"/>
              </a:rPr>
              <a:t>MUDTrack                               ‘theta’                                          在极方向上的夹角</a:t>
            </a:r>
          </a:p>
          <a:p>
            <a:r>
              <a:rPr lang="zh-CN" altLang="en-US" sz="1200">
                <a:latin typeface="+mj-lt"/>
              </a:rPr>
              <a:t>                                                 ‘phi’                                             在xy平面上的夹角</a:t>
            </a:r>
          </a:p>
          <a:p>
            <a:r>
              <a:rPr lang="zh-CN" altLang="en-US" sz="1200">
                <a:latin typeface="+mj-lt"/>
              </a:rPr>
              <a:t>                                                 ‘hitNum’                                      在u子探测器里的击中数</a:t>
            </a:r>
          </a:p>
          <a:p>
            <a:r>
              <a:rPr lang="zh-CN" altLang="en-US" sz="1200">
                <a:latin typeface="+mj-lt"/>
              </a:rPr>
              <a:t>                                                 ‘RPCHitNum’                             在电阻板室（RPC）中的击中</a:t>
            </a:r>
          </a:p>
          <a:p>
            <a:r>
              <a:rPr lang="zh-CN" altLang="en-US" sz="1200">
                <a:latin typeface="+mj-lt"/>
              </a:rPr>
              <a:t>                                                 ‘PSHitNum’                                在塑料闪烁体探测器上的击中</a:t>
            </a:r>
          </a:p>
          <a:p>
            <a:r>
              <a:rPr lang="zh-CN" altLang="en-US" sz="1200">
                <a:latin typeface="+mj-lt"/>
              </a:rPr>
              <a:t>                                                 ‘maxHit’                                     有最大击中数所在层的击中数</a:t>
            </a:r>
          </a:p>
          <a:p>
            <a:r>
              <a:rPr lang="zh-CN" altLang="en-US" sz="1200">
                <a:latin typeface="+mj-lt"/>
              </a:rPr>
              <a:t>                                                 ‘maxHitLayer’                             有最多击中数目的层数</a:t>
            </a:r>
          </a:p>
          <a:p>
            <a:r>
              <a:rPr lang="zh-CN" altLang="en-US" sz="1200">
                <a:latin typeface="+mj-lt"/>
              </a:rPr>
              <a:t>  </a:t>
            </a:r>
          </a:p>
          <a:p>
            <a:endParaRPr lang="zh-CN" altLang="en-US" sz="120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703434"/>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rPr>
              <a:t>Gkklhcbchic2Zero_1.root</a:t>
            </a: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3" name="文本框 2"/>
          <p:cNvSpPr txBox="1"/>
          <p:nvPr/>
        </p:nvSpPr>
        <p:spPr>
          <a:xfrm>
            <a:off x="783765" y="-133555"/>
            <a:ext cx="5708293" cy="754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a:ea typeface="宋体" panose="02010600030101010101" pitchFamily="2" charset="-122"/>
                <a:cs typeface="+mn-cs"/>
              </a:rPr>
              <a:t>Backup 3</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061943"/>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itchFamily="2" charset="-122"/>
                <a:cs typeface="+mn-cs"/>
              </a:endParaRPr>
            </a:p>
          </p:txBody>
        </p:sp>
      </p:gr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102" y="210"/>
            <a:ext cx="2100454" cy="661254"/>
          </a:xfrm>
          <a:prstGeom prst="rect">
            <a:avLst/>
          </a:prstGeom>
        </p:spPr>
      </p:pic>
      <p:sp>
        <p:nvSpPr>
          <p:cNvPr id="13" name="灯片编号占位符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26C7-B586-4071-8AA3-944B25347386}" type="slidenum">
              <a:rPr kumimoji="0" lang="zh-CN" altLang="en-US" sz="1200" b="0" i="0" u="none" strike="noStrike" kern="1200" cap="none" spc="0" normalizeH="0" baseline="0" noProof="0" smtClean="0">
                <a:ln>
                  <a:noFill/>
                </a:ln>
                <a:solidFill>
                  <a:srgbClr val="333333">
                    <a:tint val="75000"/>
                  </a:srgb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srgbClr val="333333">
                  <a:tint val="75000"/>
                </a:srgbClr>
              </a:solidFill>
              <a:effectLst/>
              <a:uLnTx/>
              <a:uFillTx/>
              <a:latin typeface="Calibri"/>
              <a:ea typeface="宋体" panose="02010600030101010101" pitchFamily="2" charset="-122"/>
              <a:cs typeface="+mn-cs"/>
            </a:endParaRPr>
          </a:p>
        </p:txBody>
      </p:sp>
      <p:grpSp>
        <p:nvGrpSpPr>
          <p:cNvPr id="30" name="组合 29"/>
          <p:cNvGrpSpPr/>
          <p:nvPr/>
        </p:nvGrpSpPr>
        <p:grpSpPr>
          <a:xfrm>
            <a:off x="11399557" y="6139350"/>
            <a:ext cx="433999" cy="433999"/>
            <a:chOff x="11610163" y="6322775"/>
            <a:chExt cx="433999" cy="433999"/>
          </a:xfrm>
        </p:grpSpPr>
        <p:sp>
          <p:nvSpPr>
            <p:cNvPr id="31" name="椭圆 30"/>
            <p:cNvSpPr/>
            <p:nvPr/>
          </p:nvSpPr>
          <p:spPr>
            <a:xfrm>
              <a:off x="11637818" y="6361257"/>
              <a:ext cx="378691" cy="360218"/>
            </a:xfrm>
            <a:prstGeom prst="ellipse">
              <a:avLst/>
            </a:prstGeom>
            <a:solidFill>
              <a:srgbClr val="314F6E"/>
            </a:solidFill>
            <a:ln>
              <a:solidFill>
                <a:srgbClr val="315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2" name="图片占位符 84" descr="单个齿轮">
              <a:hlinkClick r:id="rId3" action="ppaction://hlinksldjump"/>
            </p:cNvPr>
            <p:cNvPicPr>
              <a:picLocks noChangeAspect="1"/>
            </p:cNvPicPr>
            <p:nvPr/>
          </p:nvPicPr>
          <p:blipFill>
            <a:blip r:embed="rId4" cstate="print">
              <a:extLst>
                <a:ext uri="{96DAC541-7B7A-43D3-8B79-37D633B846F1}">
                  <asvg:svgBlip xmlns:asvg="http://schemas.microsoft.com/office/drawing/2016/SVG/main" r:embed="rId5"/>
                </a:ext>
              </a:extLst>
            </a:blip>
            <a:srcRect/>
            <a:stretch>
              <a:fillRect/>
            </a:stretch>
          </p:blipFill>
          <p:spPr>
            <a:xfrm>
              <a:off x="11610163" y="6322775"/>
              <a:ext cx="433999" cy="433999"/>
            </a:xfrm>
            <a:prstGeom prst="rect">
              <a:avLst/>
            </a:prstGeom>
          </p:spPr>
        </p:pic>
      </p:grpSp>
      <p:sp>
        <p:nvSpPr>
          <p:cNvPr id="8" name="日期占位符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6D3B5F-9970-4D64-8133-66A539EF975D}" type="datetime1">
              <a:rPr kumimoji="0" lang="zh-CN" altLang="en-US" sz="1200" b="0" i="0" u="none" strike="noStrike" kern="1200" cap="none" spc="0" normalizeH="0" baseline="0" noProof="0" smtClean="0">
                <a:ln>
                  <a:noFill/>
                </a:ln>
                <a:solidFill>
                  <a:srgbClr val="333333">
                    <a:tint val="75000"/>
                  </a:srgbClr>
                </a:solidFill>
                <a:effectLst/>
                <a:uLnTx/>
                <a:uFillTx/>
                <a:latin typeface="Calibri"/>
                <a:ea typeface="宋体" panose="02010600030101010101" pitchFamily="2" charset="-122"/>
                <a:cs typeface="+mn-cs"/>
              </a:rPr>
              <a:t>2024/8/15</a:t>
            </a:fld>
            <a:endParaRPr kumimoji="0" lang="zh-CN" altLang="en-US" sz="1200" b="0" i="0" u="none" strike="noStrike" kern="1200" cap="none" spc="0" normalizeH="0" baseline="0" noProof="0">
              <a:ln>
                <a:noFill/>
              </a:ln>
              <a:solidFill>
                <a:srgbClr val="333333">
                  <a:tint val="75000"/>
                </a:srgbClr>
              </a:solidFill>
              <a:effectLst/>
              <a:uLnTx/>
              <a:uFillTx/>
              <a:latin typeface="Calibri"/>
              <a:ea typeface="宋体" panose="02010600030101010101" pitchFamily="2" charset="-122"/>
              <a:cs typeface="+mn-cs"/>
            </a:endParaRPr>
          </a:p>
        </p:txBody>
      </p:sp>
      <p:sp>
        <p:nvSpPr>
          <p:cNvPr id="20" name="文本框 19">
            <a:extLst>
              <a:ext uri="{FF2B5EF4-FFF2-40B4-BE49-F238E27FC236}">
                <a16:creationId xmlns:a16="http://schemas.microsoft.com/office/drawing/2014/main" id="{9DE636AC-E7BD-43BF-A046-52535F3486F8}"/>
              </a:ext>
            </a:extLst>
          </p:cNvPr>
          <p:cNvSpPr txBox="1"/>
          <p:nvPr/>
        </p:nvSpPr>
        <p:spPr>
          <a:xfrm>
            <a:off x="324489" y="756609"/>
            <a:ext cx="9186672" cy="523220"/>
          </a:xfrm>
          <a:prstGeom prst="rect">
            <a:avLst/>
          </a:prstGeom>
          <a:noFill/>
        </p:spPr>
        <p:txBody>
          <a:bodyPr wrap="square" rtlCol="0">
            <a:spAutoFit/>
          </a:bodyPr>
          <a:lstStyle/>
          <a:p>
            <a:pPr marL="457200" lvl="0" indent="-457200">
              <a:buFont typeface="Wingdings" panose="05000000000000000000" pitchFamily="2" charset="2"/>
              <a:buChar char="l"/>
              <a:defRPr/>
            </a:pPr>
            <a:r>
              <a:rPr lang="en-US" altLang="zh-CN" sz="2800" b="1" i="1" dirty="0">
                <a:solidFill>
                  <a:srgbClr val="0070C0"/>
                </a:solidFill>
                <a:latin typeface="Times New Roman" panose="02020603050405020304" pitchFamily="18" charset="0"/>
              </a:rPr>
              <a:t>The signal efficiency of  Proton</a:t>
            </a:r>
            <a:endParaRPr lang="zh-CN" altLang="en-US" sz="2800" b="1" i="1" dirty="0">
              <a:solidFill>
                <a:srgbClr val="0070C0"/>
              </a:solidFill>
              <a:latin typeface="Times New Roman" panose="02020603050405020304" pitchFamily="18" charset="0"/>
            </a:endParaRPr>
          </a:p>
        </p:txBody>
      </p:sp>
      <p:sp>
        <p:nvSpPr>
          <p:cNvPr id="9" name="页脚占位符 8">
            <a:extLst>
              <a:ext uri="{FF2B5EF4-FFF2-40B4-BE49-F238E27FC236}">
                <a16:creationId xmlns:a16="http://schemas.microsoft.com/office/drawing/2014/main" id="{134C21AE-7C51-42F7-A36C-DE3A64646EEB}"/>
              </a:ext>
            </a:extLst>
          </p:cNvPr>
          <p:cNvSpPr>
            <a:spLocks noGrp="1"/>
          </p:cNvSpPr>
          <p:nvPr>
            <p:ph type="ftr" sz="quarter" idx="11"/>
          </p:nvPr>
        </p:nvSpPr>
        <p:spPr/>
        <p:txBody>
          <a:bodyPr/>
          <a:lstStyle/>
          <a:p>
            <a:r>
              <a:rPr lang="en-US" altLang="zh-CN"/>
              <a:t>Yuncong Zhai</a:t>
            </a:r>
            <a:endParaRPr lang="zh-CN" altLang="en-US"/>
          </a:p>
        </p:txBody>
      </p:sp>
      <p:pic>
        <p:nvPicPr>
          <p:cNvPr id="11" name="图片 10">
            <a:extLst>
              <a:ext uri="{FF2B5EF4-FFF2-40B4-BE49-F238E27FC236}">
                <a16:creationId xmlns:a16="http://schemas.microsoft.com/office/drawing/2014/main" id="{E4FF2BDE-EEB8-4CDE-AF3D-33780AA186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6197" y="1522866"/>
            <a:ext cx="5859606" cy="4590446"/>
          </a:xfrm>
          <a:prstGeom prst="rect">
            <a:avLst/>
          </a:prstGeom>
        </p:spPr>
      </p:pic>
    </p:spTree>
    <p:extLst>
      <p:ext uri="{BB962C8B-B14F-4D97-AF65-F5344CB8AC3E}">
        <p14:creationId xmlns:p14="http://schemas.microsoft.com/office/powerpoint/2010/main" val="125750755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703434"/>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rPr>
              <a:t>Gkklhcbchic2Zero_1.root</a:t>
            </a: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3" name="文本框 2"/>
          <p:cNvSpPr txBox="1"/>
          <p:nvPr/>
        </p:nvSpPr>
        <p:spPr>
          <a:xfrm>
            <a:off x="783765" y="-133555"/>
            <a:ext cx="5708293" cy="754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宋体" panose="02010600030101010101" pitchFamily="2" charset="-122"/>
                <a:cs typeface="+mn-cs"/>
              </a:rPr>
              <a:t>Backup 4</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061943"/>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itchFamily="2" charset="-122"/>
                <a:cs typeface="+mn-cs"/>
              </a:endParaRPr>
            </a:p>
          </p:txBody>
        </p:sp>
      </p:gr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102" y="210"/>
            <a:ext cx="2100454" cy="661254"/>
          </a:xfrm>
          <a:prstGeom prst="rect">
            <a:avLst/>
          </a:prstGeom>
        </p:spPr>
      </p:pic>
      <p:sp>
        <p:nvSpPr>
          <p:cNvPr id="13" name="灯片编号占位符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26C7-B586-4071-8AA3-944B25347386}" type="slidenum">
              <a:rPr kumimoji="0" lang="zh-CN" altLang="en-US" sz="1200" b="0" i="0" u="none" strike="noStrike" kern="1200" cap="none" spc="0" normalizeH="0" baseline="0" noProof="0" smtClean="0">
                <a:ln>
                  <a:noFill/>
                </a:ln>
                <a:solidFill>
                  <a:srgbClr val="333333">
                    <a:tint val="75000"/>
                  </a:srgb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srgbClr val="333333">
                  <a:tint val="75000"/>
                </a:srgbClr>
              </a:solidFill>
              <a:effectLst/>
              <a:uLnTx/>
              <a:uFillTx/>
              <a:latin typeface="Calibri"/>
              <a:ea typeface="宋体" panose="02010600030101010101" pitchFamily="2" charset="-122"/>
              <a:cs typeface="+mn-cs"/>
            </a:endParaRPr>
          </a:p>
        </p:txBody>
      </p:sp>
      <p:grpSp>
        <p:nvGrpSpPr>
          <p:cNvPr id="30" name="组合 29"/>
          <p:cNvGrpSpPr/>
          <p:nvPr/>
        </p:nvGrpSpPr>
        <p:grpSpPr>
          <a:xfrm>
            <a:off x="11399557" y="6139350"/>
            <a:ext cx="433999" cy="433999"/>
            <a:chOff x="11610163" y="6322775"/>
            <a:chExt cx="433999" cy="433999"/>
          </a:xfrm>
        </p:grpSpPr>
        <p:sp>
          <p:nvSpPr>
            <p:cNvPr id="31" name="椭圆 30"/>
            <p:cNvSpPr/>
            <p:nvPr/>
          </p:nvSpPr>
          <p:spPr>
            <a:xfrm>
              <a:off x="11637818" y="6361257"/>
              <a:ext cx="378691" cy="360218"/>
            </a:xfrm>
            <a:prstGeom prst="ellipse">
              <a:avLst/>
            </a:prstGeom>
            <a:solidFill>
              <a:srgbClr val="314F6E"/>
            </a:solidFill>
            <a:ln>
              <a:solidFill>
                <a:srgbClr val="315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2" name="图片占位符 84" descr="单个齿轮">
              <a:hlinkClick r:id="rId3" action="ppaction://hlinksldjump"/>
            </p:cNvPr>
            <p:cNvPicPr>
              <a:picLocks noChangeAspect="1"/>
            </p:cNvPicPr>
            <p:nvPr/>
          </p:nvPicPr>
          <p:blipFill>
            <a:blip r:embed="rId4" cstate="print">
              <a:extLst>
                <a:ext uri="{96DAC541-7B7A-43D3-8B79-37D633B846F1}">
                  <asvg:svgBlip xmlns:asvg="http://schemas.microsoft.com/office/drawing/2016/SVG/main" r:embed="rId5"/>
                </a:ext>
              </a:extLst>
            </a:blip>
            <a:srcRect/>
            <a:stretch>
              <a:fillRect/>
            </a:stretch>
          </p:blipFill>
          <p:spPr>
            <a:xfrm>
              <a:off x="11610163" y="6322775"/>
              <a:ext cx="433999" cy="433999"/>
            </a:xfrm>
            <a:prstGeom prst="rect">
              <a:avLst/>
            </a:prstGeom>
          </p:spPr>
        </p:pic>
      </p:grpSp>
      <p:sp>
        <p:nvSpPr>
          <p:cNvPr id="8" name="日期占位符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6D3B5F-9970-4D64-8133-66A539EF975D}" type="datetime1">
              <a:rPr kumimoji="0" lang="zh-CN" altLang="en-US" sz="1200" b="0" i="0" u="none" strike="noStrike" kern="1200" cap="none" spc="0" normalizeH="0" baseline="0" noProof="0" smtClean="0">
                <a:ln>
                  <a:noFill/>
                </a:ln>
                <a:solidFill>
                  <a:srgbClr val="333333">
                    <a:tint val="75000"/>
                  </a:srgbClr>
                </a:solidFill>
                <a:effectLst/>
                <a:uLnTx/>
                <a:uFillTx/>
                <a:latin typeface="Calibri"/>
                <a:ea typeface="宋体" panose="02010600030101010101" pitchFamily="2" charset="-122"/>
                <a:cs typeface="+mn-cs"/>
              </a:rPr>
              <a:t>2024/8/15</a:t>
            </a:fld>
            <a:endParaRPr kumimoji="0" lang="zh-CN" altLang="en-US" sz="1200" b="0" i="0" u="none" strike="noStrike" kern="1200" cap="none" spc="0" normalizeH="0" baseline="0" noProof="0">
              <a:ln>
                <a:noFill/>
              </a:ln>
              <a:solidFill>
                <a:srgbClr val="333333">
                  <a:tint val="75000"/>
                </a:srgbClr>
              </a:solidFill>
              <a:effectLst/>
              <a:uLnTx/>
              <a:uFillTx/>
              <a:latin typeface="Calibri"/>
              <a:ea typeface="宋体" panose="02010600030101010101" pitchFamily="2" charset="-122"/>
              <a:cs typeface="+mn-cs"/>
            </a:endParaRPr>
          </a:p>
        </p:txBody>
      </p:sp>
      <p:sp>
        <p:nvSpPr>
          <p:cNvPr id="20" name="文本框 19">
            <a:extLst>
              <a:ext uri="{FF2B5EF4-FFF2-40B4-BE49-F238E27FC236}">
                <a16:creationId xmlns:a16="http://schemas.microsoft.com/office/drawing/2014/main" id="{9DE636AC-E7BD-43BF-A046-52535F3486F8}"/>
              </a:ext>
            </a:extLst>
          </p:cNvPr>
          <p:cNvSpPr txBox="1"/>
          <p:nvPr/>
        </p:nvSpPr>
        <p:spPr>
          <a:xfrm>
            <a:off x="324489" y="756609"/>
            <a:ext cx="9186672" cy="523220"/>
          </a:xfrm>
          <a:prstGeom prst="rect">
            <a:avLst/>
          </a:prstGeom>
          <a:noFill/>
        </p:spPr>
        <p:txBody>
          <a:bodyPr wrap="square" rtlCol="0">
            <a:spAutoFit/>
          </a:bodyPr>
          <a:lstStyle/>
          <a:p>
            <a:pPr marL="457200" lvl="0" indent="-457200">
              <a:buFont typeface="Wingdings" panose="05000000000000000000" pitchFamily="2" charset="2"/>
              <a:buChar char="l"/>
              <a:defRPr/>
            </a:pPr>
            <a:r>
              <a:rPr lang="en-US" altLang="zh-CN" sz="2800" b="1" i="1" dirty="0">
                <a:solidFill>
                  <a:srgbClr val="0070C0"/>
                </a:solidFill>
                <a:latin typeface="Times New Roman" panose="02020603050405020304" pitchFamily="18" charset="0"/>
              </a:rPr>
              <a:t>DE/dx </a:t>
            </a:r>
            <a:r>
              <a:rPr lang="en-US" altLang="zh-CN" sz="2800" b="1" i="1" dirty="0" err="1">
                <a:solidFill>
                  <a:srgbClr val="0070C0"/>
                </a:solidFill>
                <a:latin typeface="Times New Roman" panose="02020603050405020304" pitchFamily="18" charset="0"/>
              </a:rPr>
              <a:t>Sepa</a:t>
            </a:r>
            <a:r>
              <a:rPr lang="en-US" altLang="zh-CN" sz="2800" b="1" i="1" dirty="0">
                <a:solidFill>
                  <a:srgbClr val="0070C0"/>
                </a:solidFill>
                <a:latin typeface="Times New Roman" panose="02020603050405020304" pitchFamily="18" charset="0"/>
              </a:rPr>
              <a:t>. </a:t>
            </a:r>
            <a:endParaRPr lang="zh-CN" altLang="en-US" sz="2800" b="1" i="1" dirty="0">
              <a:solidFill>
                <a:srgbClr val="0070C0"/>
              </a:solidFill>
              <a:latin typeface="Times New Roman" panose="02020603050405020304" pitchFamily="18" charset="0"/>
            </a:endParaRPr>
          </a:p>
        </p:txBody>
      </p:sp>
      <p:sp>
        <p:nvSpPr>
          <p:cNvPr id="9" name="页脚占位符 8">
            <a:extLst>
              <a:ext uri="{FF2B5EF4-FFF2-40B4-BE49-F238E27FC236}">
                <a16:creationId xmlns:a16="http://schemas.microsoft.com/office/drawing/2014/main" id="{134C21AE-7C51-42F7-A36C-DE3A64646EEB}"/>
              </a:ext>
            </a:extLst>
          </p:cNvPr>
          <p:cNvSpPr>
            <a:spLocks noGrp="1"/>
          </p:cNvSpPr>
          <p:nvPr>
            <p:ph type="ftr" sz="quarter" idx="11"/>
          </p:nvPr>
        </p:nvSpPr>
        <p:spPr/>
        <p:txBody>
          <a:bodyPr/>
          <a:lstStyle/>
          <a:p>
            <a:r>
              <a:rPr lang="en-US" altLang="zh-CN"/>
              <a:t>Yuncong Zhai</a:t>
            </a:r>
            <a:endParaRPr lang="zh-CN" altLang="en-US"/>
          </a:p>
        </p:txBody>
      </p:sp>
      <p:pic>
        <p:nvPicPr>
          <p:cNvPr id="17" name="图片 16">
            <a:extLst>
              <a:ext uri="{FF2B5EF4-FFF2-40B4-BE49-F238E27FC236}">
                <a16:creationId xmlns:a16="http://schemas.microsoft.com/office/drawing/2014/main" id="{195932E7-6E52-4700-BEFD-94D834F444C2}"/>
              </a:ext>
            </a:extLst>
          </p:cNvPr>
          <p:cNvPicPr>
            <a:picLocks noChangeAspect="1"/>
          </p:cNvPicPr>
          <p:nvPr/>
        </p:nvPicPr>
        <p:blipFill rotWithShape="1">
          <a:blip r:embed="rId6"/>
          <a:srcRect l="1774"/>
          <a:stretch/>
        </p:blipFill>
        <p:spPr>
          <a:xfrm>
            <a:off x="324489" y="1837261"/>
            <a:ext cx="4739679" cy="3961657"/>
          </a:xfrm>
          <a:prstGeom prst="rect">
            <a:avLst/>
          </a:prstGeom>
        </p:spPr>
      </p:pic>
      <p:pic>
        <p:nvPicPr>
          <p:cNvPr id="18" name="图片 17">
            <a:extLst>
              <a:ext uri="{FF2B5EF4-FFF2-40B4-BE49-F238E27FC236}">
                <a16:creationId xmlns:a16="http://schemas.microsoft.com/office/drawing/2014/main" id="{65F668C7-5662-417B-B7BD-DA88A116A9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0254" y="2393201"/>
            <a:ext cx="4592542" cy="3249320"/>
          </a:xfrm>
          <a:prstGeom prst="rect">
            <a:avLst/>
          </a:prstGeom>
        </p:spPr>
      </p:pic>
      <p:sp>
        <p:nvSpPr>
          <p:cNvPr id="19" name="文本框 18">
            <a:extLst>
              <a:ext uri="{FF2B5EF4-FFF2-40B4-BE49-F238E27FC236}">
                <a16:creationId xmlns:a16="http://schemas.microsoft.com/office/drawing/2014/main" id="{B64041F7-F6B3-4384-AF5E-E7D6DEABF859}"/>
              </a:ext>
            </a:extLst>
          </p:cNvPr>
          <p:cNvSpPr txBox="1"/>
          <p:nvPr/>
        </p:nvSpPr>
        <p:spPr>
          <a:xfrm>
            <a:off x="6189993" y="723707"/>
            <a:ext cx="9186672" cy="523220"/>
          </a:xfrm>
          <a:prstGeom prst="rect">
            <a:avLst/>
          </a:prstGeom>
          <a:noFill/>
        </p:spPr>
        <p:txBody>
          <a:bodyPr wrap="square" rtlCol="0">
            <a:spAutoFit/>
          </a:bodyPr>
          <a:lstStyle/>
          <a:p>
            <a:pPr marL="457200" lvl="0" indent="-457200">
              <a:buFont typeface="Wingdings" panose="05000000000000000000" pitchFamily="2" charset="2"/>
              <a:buChar char="l"/>
              <a:defRPr/>
            </a:pPr>
            <a:r>
              <a:rPr lang="en-US" altLang="zh-CN" sz="2800" b="1" i="1" dirty="0">
                <a:solidFill>
                  <a:srgbClr val="0070C0"/>
                </a:solidFill>
                <a:latin typeface="Times New Roman" panose="02020603050405020304" pitchFamily="18" charset="0"/>
              </a:rPr>
              <a:t>MUD </a:t>
            </a:r>
            <a:r>
              <a:rPr lang="en-US" altLang="zh-CN" sz="2800" b="1" i="1" dirty="0" err="1">
                <a:solidFill>
                  <a:srgbClr val="0070C0"/>
                </a:solidFill>
                <a:latin typeface="Times New Roman" panose="02020603050405020304" pitchFamily="18" charset="0"/>
              </a:rPr>
              <a:t>Sepa</a:t>
            </a:r>
            <a:r>
              <a:rPr lang="en-US" altLang="zh-CN" sz="2800" b="1" i="1" dirty="0">
                <a:solidFill>
                  <a:srgbClr val="0070C0"/>
                </a:solidFill>
                <a:latin typeface="Times New Roman" panose="02020603050405020304" pitchFamily="18" charset="0"/>
              </a:rPr>
              <a:t>. </a:t>
            </a:r>
            <a:endParaRPr lang="zh-CN" altLang="en-US" sz="2800" b="1" i="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125324441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703434"/>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rPr>
              <a:t>Gkklhcbchic2Zero_1.root</a:t>
            </a: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3" name="文本框 2"/>
          <p:cNvSpPr txBox="1"/>
          <p:nvPr/>
        </p:nvSpPr>
        <p:spPr>
          <a:xfrm>
            <a:off x="783765" y="-133555"/>
            <a:ext cx="5708293" cy="754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宋体" panose="02010600030101010101" pitchFamily="2" charset="-122"/>
                <a:cs typeface="+mn-cs"/>
              </a:rPr>
              <a:t>Backup 5</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061943"/>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itchFamily="2" charset="-122"/>
                <a:cs typeface="+mn-cs"/>
              </a:endParaRPr>
            </a:p>
          </p:txBody>
        </p:sp>
      </p:gr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102" y="210"/>
            <a:ext cx="2100454" cy="661254"/>
          </a:xfrm>
          <a:prstGeom prst="rect">
            <a:avLst/>
          </a:prstGeom>
        </p:spPr>
      </p:pic>
      <p:sp>
        <p:nvSpPr>
          <p:cNvPr id="13" name="灯片编号占位符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26C7-B586-4071-8AA3-944B25347386}" type="slidenum">
              <a:rPr kumimoji="0" lang="zh-CN" altLang="en-US" sz="1200" b="0" i="0" u="none" strike="noStrike" kern="1200" cap="none" spc="0" normalizeH="0" baseline="0" noProof="0" smtClean="0">
                <a:ln>
                  <a:noFill/>
                </a:ln>
                <a:solidFill>
                  <a:srgbClr val="333333">
                    <a:tint val="75000"/>
                  </a:srgb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srgbClr val="333333">
                  <a:tint val="75000"/>
                </a:srgbClr>
              </a:solidFill>
              <a:effectLst/>
              <a:uLnTx/>
              <a:uFillTx/>
              <a:latin typeface="Calibri"/>
              <a:ea typeface="宋体" panose="02010600030101010101" pitchFamily="2" charset="-122"/>
              <a:cs typeface="+mn-cs"/>
            </a:endParaRPr>
          </a:p>
        </p:txBody>
      </p:sp>
      <p:grpSp>
        <p:nvGrpSpPr>
          <p:cNvPr id="30" name="组合 29"/>
          <p:cNvGrpSpPr/>
          <p:nvPr/>
        </p:nvGrpSpPr>
        <p:grpSpPr>
          <a:xfrm>
            <a:off x="11399557" y="6139350"/>
            <a:ext cx="433999" cy="433999"/>
            <a:chOff x="11610163" y="6322775"/>
            <a:chExt cx="433999" cy="433999"/>
          </a:xfrm>
        </p:grpSpPr>
        <p:sp>
          <p:nvSpPr>
            <p:cNvPr id="31" name="椭圆 30"/>
            <p:cNvSpPr/>
            <p:nvPr/>
          </p:nvSpPr>
          <p:spPr>
            <a:xfrm>
              <a:off x="11637818" y="6361257"/>
              <a:ext cx="378691" cy="360218"/>
            </a:xfrm>
            <a:prstGeom prst="ellipse">
              <a:avLst/>
            </a:prstGeom>
            <a:solidFill>
              <a:srgbClr val="314F6E"/>
            </a:solidFill>
            <a:ln>
              <a:solidFill>
                <a:srgbClr val="315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2" name="图片占位符 84" descr="单个齿轮">
              <a:hlinkClick r:id="rId3" action="ppaction://hlinksldjump"/>
            </p:cNvPr>
            <p:cNvPicPr>
              <a:picLocks noChangeAspect="1"/>
            </p:cNvPicPr>
            <p:nvPr/>
          </p:nvPicPr>
          <p:blipFill>
            <a:blip r:embed="rId4" cstate="print">
              <a:extLst>
                <a:ext uri="{96DAC541-7B7A-43D3-8B79-37D633B846F1}">
                  <asvg:svgBlip xmlns:asvg="http://schemas.microsoft.com/office/drawing/2016/SVG/main" r:embed="rId5"/>
                </a:ext>
              </a:extLst>
            </a:blip>
            <a:srcRect/>
            <a:stretch>
              <a:fillRect/>
            </a:stretch>
          </p:blipFill>
          <p:spPr>
            <a:xfrm>
              <a:off x="11610163" y="6322775"/>
              <a:ext cx="433999" cy="433999"/>
            </a:xfrm>
            <a:prstGeom prst="rect">
              <a:avLst/>
            </a:prstGeom>
          </p:spPr>
        </p:pic>
      </p:grpSp>
      <p:sp>
        <p:nvSpPr>
          <p:cNvPr id="8" name="日期占位符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6D3B5F-9970-4D64-8133-66A539EF975D}" type="datetime1">
              <a:rPr kumimoji="0" lang="zh-CN" altLang="en-US" sz="1200" b="0" i="0" u="none" strike="noStrike" kern="1200" cap="none" spc="0" normalizeH="0" baseline="0" noProof="0" smtClean="0">
                <a:ln>
                  <a:noFill/>
                </a:ln>
                <a:solidFill>
                  <a:srgbClr val="333333">
                    <a:tint val="75000"/>
                  </a:srgbClr>
                </a:solidFill>
                <a:effectLst/>
                <a:uLnTx/>
                <a:uFillTx/>
                <a:latin typeface="Calibri"/>
                <a:ea typeface="宋体" panose="02010600030101010101" pitchFamily="2" charset="-122"/>
                <a:cs typeface="+mn-cs"/>
              </a:rPr>
              <a:t>2024/8/15</a:t>
            </a:fld>
            <a:endParaRPr kumimoji="0" lang="zh-CN" altLang="en-US" sz="1200" b="0" i="0" u="none" strike="noStrike" kern="1200" cap="none" spc="0" normalizeH="0" baseline="0" noProof="0">
              <a:ln>
                <a:noFill/>
              </a:ln>
              <a:solidFill>
                <a:srgbClr val="333333">
                  <a:tint val="75000"/>
                </a:srgbClr>
              </a:solidFill>
              <a:effectLst/>
              <a:uLnTx/>
              <a:uFillTx/>
              <a:latin typeface="Calibri"/>
              <a:ea typeface="宋体" panose="02010600030101010101" pitchFamily="2" charset="-122"/>
              <a:cs typeface="+mn-cs"/>
            </a:endParaRPr>
          </a:p>
        </p:txBody>
      </p:sp>
      <p:sp>
        <p:nvSpPr>
          <p:cNvPr id="9" name="页脚占位符 8">
            <a:extLst>
              <a:ext uri="{FF2B5EF4-FFF2-40B4-BE49-F238E27FC236}">
                <a16:creationId xmlns:a16="http://schemas.microsoft.com/office/drawing/2014/main" id="{134C21AE-7C51-42F7-A36C-DE3A64646EEB}"/>
              </a:ext>
            </a:extLst>
          </p:cNvPr>
          <p:cNvSpPr>
            <a:spLocks noGrp="1"/>
          </p:cNvSpPr>
          <p:nvPr>
            <p:ph type="ftr" sz="quarter" idx="11"/>
          </p:nvPr>
        </p:nvSpPr>
        <p:spPr/>
        <p:txBody>
          <a:bodyPr/>
          <a:lstStyle/>
          <a:p>
            <a:r>
              <a:rPr lang="en-US" altLang="zh-CN"/>
              <a:t>Yuncong Zhai</a:t>
            </a:r>
            <a:endParaRPr lang="zh-CN" altLang="en-US"/>
          </a:p>
        </p:txBody>
      </p:sp>
      <p:sp>
        <p:nvSpPr>
          <p:cNvPr id="17" name="内容占位符 2">
            <a:extLst>
              <a:ext uri="{FF2B5EF4-FFF2-40B4-BE49-F238E27FC236}">
                <a16:creationId xmlns:a16="http://schemas.microsoft.com/office/drawing/2014/main" id="{2A2C3940-1016-45D9-83D3-C0955816DFE7}"/>
              </a:ext>
            </a:extLst>
          </p:cNvPr>
          <p:cNvSpPr>
            <a:spLocks noGrp="1"/>
          </p:cNvSpPr>
          <p:nvPr/>
        </p:nvSpPr>
        <p:spPr>
          <a:xfrm>
            <a:off x="1337646" y="925512"/>
            <a:ext cx="8818880" cy="5006975"/>
          </a:xfrm>
          <a:prstGeom prst="rect">
            <a:avLst/>
          </a:prstGeom>
          <a:ln>
            <a:noFill/>
          </a:ln>
        </p:spPr>
        <p:txBody>
          <a:bodyPr vert="horz" wrap="square" lIns="91440" tIns="45720" rIns="91440" bIns="45720" numCol="1" anchor="t" anchorCtr="0" compatLnSpc="1"/>
          <a:lstStyle>
            <a:lvl1pPr marL="342900" indent="-342900" algn="l" rtl="0" eaLnBrk="0" fontAlgn="base" hangingPunct="0">
              <a:spcBef>
                <a:spcPct val="50000"/>
              </a:spcBef>
              <a:spcAft>
                <a:spcPct val="0"/>
              </a:spcAft>
              <a:buClr>
                <a:srgbClr val="FF0000"/>
              </a:buClr>
              <a:buSzPct val="75000"/>
              <a:buFont typeface="Wingdings" panose="05000000000000000000" pitchFamily="2" charset="2"/>
              <a:buChar char="v"/>
              <a:defRPr kumimoji="1" sz="2400" b="0">
                <a:solidFill>
                  <a:schemeClr val="tx1"/>
                </a:solidFill>
                <a:latin typeface="微软雅黑" panose="020B0503020204020204" pitchFamily="34" charset="-122"/>
                <a:ea typeface="微软雅黑" panose="020B0503020204020204" pitchFamily="34" charset="-122"/>
                <a:cs typeface="微软雅黑" charset="0"/>
              </a:defRPr>
            </a:lvl1pPr>
            <a:lvl2pPr marL="742950" indent="-285750" algn="l" rtl="0" eaLnBrk="0" fontAlgn="base" hangingPunct="0">
              <a:spcBef>
                <a:spcPct val="50000"/>
              </a:spcBef>
              <a:spcAft>
                <a:spcPct val="0"/>
              </a:spcAft>
              <a:buClr>
                <a:schemeClr val="accent2"/>
              </a:buClr>
              <a:buSzPct val="75000"/>
              <a:buFont typeface="Wingdings" panose="05000000000000000000" pitchFamily="2" charset="2"/>
              <a:buChar char="l"/>
              <a:defRPr kumimoji="1" sz="2000">
                <a:solidFill>
                  <a:schemeClr val="tx1"/>
                </a:solidFill>
                <a:latin typeface="微软雅黑" panose="020B0503020204020204" pitchFamily="34" charset="-122"/>
                <a:ea typeface="微软雅黑" panose="020B0503020204020204" pitchFamily="34" charset="-122"/>
                <a:cs typeface="微软雅黑" charset="0"/>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cs typeface="微软雅黑" charset="0"/>
              </a:defRPr>
            </a:lvl3pPr>
            <a:lvl4pPr marL="1600200" indent="-228600" algn="l" rtl="0" eaLnBrk="0" fontAlgn="base" hangingPunct="0">
              <a:spcBef>
                <a:spcPct val="20000"/>
              </a:spcBef>
              <a:spcAft>
                <a:spcPct val="0"/>
              </a:spcAft>
              <a:buSzPct val="75000"/>
              <a:buFont typeface="Wingdings" panose="05000000000000000000" pitchFamily="2" charset="2"/>
              <a:buChar char="¡"/>
              <a:defRPr kumimoji="1" sz="1800">
                <a:solidFill>
                  <a:schemeClr val="tx1"/>
                </a:solidFill>
                <a:latin typeface="微软雅黑" panose="020B0503020204020204" pitchFamily="34" charset="-122"/>
                <a:ea typeface="微软雅黑" panose="020B0503020204020204" pitchFamily="34" charset="-122"/>
                <a:cs typeface="微软雅黑" charset="0"/>
              </a:defRPr>
            </a:lvl4pPr>
            <a:lvl5pPr marL="2057400" indent="-228600" algn="l" rtl="0" eaLnBrk="0" fontAlgn="base" hangingPunct="0">
              <a:spcBef>
                <a:spcPct val="20000"/>
              </a:spcBef>
              <a:spcAft>
                <a:spcPct val="0"/>
              </a:spcAft>
              <a:buSzPct val="75000"/>
              <a:buFont typeface="Wingdings" panose="05000000000000000000" pitchFamily="2" charset="2"/>
              <a:buChar char="¨"/>
              <a:defRPr kumimoji="1" sz="1800">
                <a:solidFill>
                  <a:schemeClr val="tx1"/>
                </a:solidFill>
                <a:latin typeface="微软雅黑" panose="020B0503020204020204" pitchFamily="34" charset="-122"/>
                <a:ea typeface="微软雅黑" panose="020B0503020204020204" pitchFamily="34" charset="-122"/>
                <a:cs typeface="微软雅黑" charset="0"/>
              </a:defRPr>
            </a:lvl5pPr>
            <a:lvl6pPr marL="2514600" indent="-228600" algn="l" rtl="0" eaLnBrk="0" fontAlgn="base" hangingPunct="0">
              <a:spcBef>
                <a:spcPct val="20000"/>
              </a:spcBef>
              <a:spcAft>
                <a:spcPct val="0"/>
              </a:spcAft>
              <a:buSzPct val="75000"/>
              <a:buFont typeface="Wingdings" panose="05000000000000000000" pitchFamily="2" charset="2"/>
              <a:buChar char="¨"/>
              <a:defRPr sz="1600">
                <a:solidFill>
                  <a:schemeClr val="tx1"/>
                </a:solidFill>
                <a:latin typeface="+mn-lt"/>
              </a:defRPr>
            </a:lvl6pPr>
            <a:lvl7pPr marL="2971800" indent="-228600" algn="l" rtl="0" eaLnBrk="0" fontAlgn="base" hangingPunct="0">
              <a:spcBef>
                <a:spcPct val="20000"/>
              </a:spcBef>
              <a:spcAft>
                <a:spcPct val="0"/>
              </a:spcAft>
              <a:buSzPct val="75000"/>
              <a:buFont typeface="Wingdings" panose="05000000000000000000" pitchFamily="2" charset="2"/>
              <a:buChar char="¨"/>
              <a:defRPr sz="1600">
                <a:solidFill>
                  <a:schemeClr val="tx1"/>
                </a:solidFill>
                <a:latin typeface="+mn-lt"/>
              </a:defRPr>
            </a:lvl7pPr>
            <a:lvl8pPr marL="3429000" indent="-228600" algn="l" rtl="0" eaLnBrk="0" fontAlgn="base" hangingPunct="0">
              <a:spcBef>
                <a:spcPct val="20000"/>
              </a:spcBef>
              <a:spcAft>
                <a:spcPct val="0"/>
              </a:spcAft>
              <a:buSzPct val="75000"/>
              <a:buFont typeface="Wingdings" panose="05000000000000000000" pitchFamily="2" charset="2"/>
              <a:buChar char="¨"/>
              <a:defRPr sz="1600">
                <a:solidFill>
                  <a:schemeClr val="tx1"/>
                </a:solidFill>
                <a:latin typeface="+mn-lt"/>
              </a:defRPr>
            </a:lvl8pPr>
            <a:lvl9pPr marL="3886200" indent="-228600" algn="l" rtl="0" eaLnBrk="0" fontAlgn="base" hangingPunct="0">
              <a:spcBef>
                <a:spcPct val="20000"/>
              </a:spcBef>
              <a:spcAft>
                <a:spcPct val="0"/>
              </a:spcAft>
              <a:buSzPct val="75000"/>
              <a:buFont typeface="Wingdings" panose="05000000000000000000" pitchFamily="2" charset="2"/>
              <a:buChar char="¨"/>
              <a:defRPr sz="1600">
                <a:solidFill>
                  <a:schemeClr val="tx1"/>
                </a:solidFill>
                <a:latin typeface="+mn-lt"/>
              </a:defRPr>
            </a:lvl9pPr>
          </a:lstStyle>
          <a:p>
            <a:pPr>
              <a:lnSpc>
                <a:spcPct val="110000"/>
              </a:lnSpc>
            </a:pPr>
            <a:r>
              <a:rPr lang="en-US" altLang="zh-CN" sz="2000" dirty="0">
                <a:sym typeface="+mn-ea"/>
              </a:rPr>
              <a:t>Based on the selected features, various models are studied and tested:</a:t>
            </a:r>
            <a:endParaRPr lang="en-US" altLang="zh-CN" sz="2000" dirty="0"/>
          </a:p>
          <a:p>
            <a:pPr lvl="1">
              <a:lnSpc>
                <a:spcPct val="110000"/>
              </a:lnSpc>
            </a:pPr>
            <a:r>
              <a:rPr lang="en-US" altLang="zh-CN" sz="1800" dirty="0">
                <a:sym typeface="+mn-ea"/>
              </a:rPr>
              <a:t>Boosted decision tree based on </a:t>
            </a:r>
            <a:r>
              <a:rPr lang="en-US" altLang="zh-CN" sz="1800" dirty="0" err="1">
                <a:sym typeface="+mn-ea"/>
              </a:rPr>
              <a:t>XGBoost</a:t>
            </a:r>
            <a:r>
              <a:rPr lang="en-US" altLang="zh-CN" sz="1800" dirty="0">
                <a:sym typeface="+mn-ea"/>
              </a:rPr>
              <a:t> and </a:t>
            </a:r>
            <a:r>
              <a:rPr lang="en-US" altLang="zh-CN" sz="1800" dirty="0" err="1">
                <a:sym typeface="+mn-ea"/>
              </a:rPr>
              <a:t>LightGBM</a:t>
            </a:r>
            <a:r>
              <a:rPr lang="en-US" altLang="zh-CN" sz="1800" dirty="0">
                <a:sym typeface="+mn-ea"/>
              </a:rPr>
              <a:t> </a:t>
            </a:r>
            <a:endParaRPr lang="en-US" altLang="zh-CN" sz="1800" dirty="0"/>
          </a:p>
          <a:p>
            <a:pPr lvl="1">
              <a:lnSpc>
                <a:spcPct val="110000"/>
              </a:lnSpc>
            </a:pPr>
            <a:r>
              <a:rPr lang="en-US" altLang="zh-CN" sz="1800" dirty="0">
                <a:sym typeface="+mn-ea"/>
              </a:rPr>
              <a:t>Deep neural network </a:t>
            </a:r>
            <a:endParaRPr lang="en-US" altLang="zh-CN" sz="1800" dirty="0"/>
          </a:p>
          <a:p>
            <a:pPr lvl="1">
              <a:lnSpc>
                <a:spcPct val="110000"/>
              </a:lnSpc>
            </a:pPr>
            <a:r>
              <a:rPr lang="en-US" altLang="zh-CN" sz="1800" dirty="0">
                <a:sym typeface="+mn-ea"/>
              </a:rPr>
              <a:t>Support vector machine </a:t>
            </a:r>
            <a:endParaRPr lang="en-US" altLang="zh-CN" dirty="0"/>
          </a:p>
          <a:p>
            <a:pPr lvl="0">
              <a:lnSpc>
                <a:spcPct val="110000"/>
              </a:lnSpc>
            </a:pPr>
            <a:r>
              <a:rPr lang="en-US" altLang="zh-CN" sz="2000" dirty="0">
                <a:sym typeface="+mn-ea"/>
              </a:rPr>
              <a:t>Model optimization is based on a combination of grid search and </a:t>
            </a:r>
            <a:r>
              <a:rPr lang="en-US" altLang="zh-CN" sz="2000" dirty="0" err="1">
                <a:sym typeface="+mn-ea"/>
              </a:rPr>
              <a:t>bayasian</a:t>
            </a:r>
            <a:r>
              <a:rPr lang="en-US" altLang="zh-CN" sz="2000" dirty="0">
                <a:sym typeface="+mn-ea"/>
              </a:rPr>
              <a:t> optimization</a:t>
            </a:r>
            <a:endParaRPr lang="en-US" altLang="zh-CN" sz="2000" dirty="0"/>
          </a:p>
        </p:txBody>
      </p:sp>
      <p:pic>
        <p:nvPicPr>
          <p:cNvPr id="18" name="图片 17" descr="roc_mu">
            <a:extLst>
              <a:ext uri="{FF2B5EF4-FFF2-40B4-BE49-F238E27FC236}">
                <a16:creationId xmlns:a16="http://schemas.microsoft.com/office/drawing/2014/main" id="{F0ADB212-D725-4EF1-9E26-13B439B8C88F}"/>
              </a:ext>
            </a:extLst>
          </p:cNvPr>
          <p:cNvPicPr>
            <a:picLocks noChangeAspect="1"/>
          </p:cNvPicPr>
          <p:nvPr/>
        </p:nvPicPr>
        <p:blipFill>
          <a:blip r:embed="rId6"/>
          <a:srcRect l="7339" t="6742" r="9310"/>
          <a:stretch>
            <a:fillRect/>
          </a:stretch>
        </p:blipFill>
        <p:spPr>
          <a:xfrm>
            <a:off x="1330661" y="3861752"/>
            <a:ext cx="2955290" cy="2480310"/>
          </a:xfrm>
          <a:prstGeom prst="rect">
            <a:avLst/>
          </a:prstGeom>
        </p:spPr>
      </p:pic>
      <p:pic>
        <p:nvPicPr>
          <p:cNvPr id="19" name="图片 18" descr="roc_pi">
            <a:extLst>
              <a:ext uri="{FF2B5EF4-FFF2-40B4-BE49-F238E27FC236}">
                <a16:creationId xmlns:a16="http://schemas.microsoft.com/office/drawing/2014/main" id="{7F9CCAB0-44F1-420A-A1EE-412B5250503A}"/>
              </a:ext>
            </a:extLst>
          </p:cNvPr>
          <p:cNvPicPr>
            <a:picLocks noChangeAspect="1"/>
          </p:cNvPicPr>
          <p:nvPr/>
        </p:nvPicPr>
        <p:blipFill>
          <a:blip r:embed="rId7"/>
          <a:srcRect l="6825" t="6351" r="9093"/>
          <a:stretch>
            <a:fillRect/>
          </a:stretch>
        </p:blipFill>
        <p:spPr>
          <a:xfrm>
            <a:off x="4285951" y="3862387"/>
            <a:ext cx="2967990" cy="2479675"/>
          </a:xfrm>
          <a:prstGeom prst="rect">
            <a:avLst/>
          </a:prstGeom>
        </p:spPr>
      </p:pic>
      <p:sp>
        <p:nvSpPr>
          <p:cNvPr id="21" name="文本框 20">
            <a:extLst>
              <a:ext uri="{FF2B5EF4-FFF2-40B4-BE49-F238E27FC236}">
                <a16:creationId xmlns:a16="http://schemas.microsoft.com/office/drawing/2014/main" id="{A5A72A97-8939-439B-B588-67D57C1EFD44}"/>
              </a:ext>
            </a:extLst>
          </p:cNvPr>
          <p:cNvSpPr txBox="1"/>
          <p:nvPr/>
        </p:nvSpPr>
        <p:spPr>
          <a:xfrm>
            <a:off x="7388561" y="4025582"/>
            <a:ext cx="2536190" cy="1753235"/>
          </a:xfrm>
          <a:prstGeom prst="rect">
            <a:avLst/>
          </a:prstGeom>
          <a:noFill/>
        </p:spPr>
        <p:txBody>
          <a:bodyPr wrap="square" rtlCol="0">
            <a:spAutoFit/>
          </a:bodyPr>
          <a:lstStyle/>
          <a:p>
            <a:pPr algn="l"/>
            <a:r>
              <a:rPr lang="en-US" altLang="zh-CN" i="1">
                <a:latin typeface="Arial Italic" panose="020B0604020202020204" charset="0"/>
                <a:cs typeface="Arial Italic" panose="020B0604020202020204" charset="0"/>
              </a:rPr>
              <a:t>BDT (XGBoost) is chosen given its performance and tranparency</a:t>
            </a:r>
          </a:p>
          <a:p>
            <a:pPr lvl="1" algn="l"/>
            <a:r>
              <a:rPr lang="en-US" altLang="zh-CN" i="1">
                <a:latin typeface="Arial Italic" panose="020B0604020202020204" charset="0"/>
                <a:cs typeface="Arial Italic" panose="020B0604020202020204" charset="0"/>
              </a:rPr>
              <a:t>max depth: 7</a:t>
            </a:r>
          </a:p>
          <a:p>
            <a:pPr lvl="1" algn="l"/>
            <a:r>
              <a:rPr lang="en-US" altLang="zh-CN" i="1">
                <a:latin typeface="Arial Italic" panose="020B0604020202020204" charset="0"/>
                <a:cs typeface="Arial Italic" panose="020B0604020202020204" charset="0"/>
              </a:rPr>
              <a:t>n estimators: 400</a:t>
            </a:r>
          </a:p>
        </p:txBody>
      </p:sp>
    </p:spTree>
    <p:extLst>
      <p:ext uri="{BB962C8B-B14F-4D97-AF65-F5344CB8AC3E}">
        <p14:creationId xmlns:p14="http://schemas.microsoft.com/office/powerpoint/2010/main" val="94243386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简介</a:t>
            </a:r>
            <a:endParaRPr lang="en-US" altLang="zh-CN"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3</a:t>
            </a:fld>
            <a:endParaRPr lang="en-US" altLang="zh-CN">
              <a:solidFill>
                <a:srgbClr val="000000"/>
              </a:solidFill>
              <a:latin typeface="Arial" panose="020B0604020202020204" pitchFamily="34" charset="0"/>
            </a:endParaRPr>
          </a:p>
        </p:txBody>
      </p:sp>
      <p:grpSp>
        <p:nvGrpSpPr>
          <p:cNvPr id="9" name="组合 8">
            <a:extLst>
              <a:ext uri="{FF2B5EF4-FFF2-40B4-BE49-F238E27FC236}">
                <a16:creationId xmlns:a16="http://schemas.microsoft.com/office/drawing/2014/main" id="{DDDAF98D-8384-409F-8736-2A38B2331E29}"/>
              </a:ext>
            </a:extLst>
          </p:cNvPr>
          <p:cNvGrpSpPr/>
          <p:nvPr/>
        </p:nvGrpSpPr>
        <p:grpSpPr>
          <a:xfrm>
            <a:off x="189745" y="2517741"/>
            <a:ext cx="8781664" cy="3615116"/>
            <a:chOff x="728393" y="1960855"/>
            <a:chExt cx="8781664" cy="3615116"/>
          </a:xfrm>
        </p:grpSpPr>
        <p:pic>
          <p:nvPicPr>
            <p:cNvPr id="10" name="图片 9">
              <a:extLst>
                <a:ext uri="{FF2B5EF4-FFF2-40B4-BE49-F238E27FC236}">
                  <a16:creationId xmlns:a16="http://schemas.microsoft.com/office/drawing/2014/main" id="{8062EAC3-9A44-4A90-90AD-91C6FBF1F662}"/>
                </a:ext>
              </a:extLst>
            </p:cNvPr>
            <p:cNvPicPr>
              <a:picLocks noChangeAspect="1"/>
            </p:cNvPicPr>
            <p:nvPr/>
          </p:nvPicPr>
          <p:blipFill>
            <a:blip r:embed="rId2"/>
            <a:stretch>
              <a:fillRect/>
            </a:stretch>
          </p:blipFill>
          <p:spPr>
            <a:xfrm>
              <a:off x="728393" y="2159306"/>
              <a:ext cx="5694441" cy="3416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0">
              <a:extLst>
                <a:ext uri="{FF2B5EF4-FFF2-40B4-BE49-F238E27FC236}">
                  <a16:creationId xmlns:a16="http://schemas.microsoft.com/office/drawing/2014/main" id="{CB633AB8-7AD3-414B-8836-9F119B799860}"/>
                </a:ext>
              </a:extLst>
            </p:cNvPr>
            <p:cNvPicPr>
              <a:picLocks noChangeAspect="1"/>
            </p:cNvPicPr>
            <p:nvPr/>
          </p:nvPicPr>
          <p:blipFill rotWithShape="1">
            <a:blip r:embed="rId3"/>
            <a:srcRect b="3320"/>
            <a:stretch/>
          </p:blipFill>
          <p:spPr>
            <a:xfrm>
              <a:off x="6638819" y="1960855"/>
              <a:ext cx="2871238" cy="2177030"/>
            </a:xfrm>
            <a:prstGeom prst="rect">
              <a:avLst/>
            </a:prstGeom>
          </p:spPr>
        </p:pic>
        <p:cxnSp>
          <p:nvCxnSpPr>
            <p:cNvPr id="12" name="直接箭头连接符 11">
              <a:extLst>
                <a:ext uri="{FF2B5EF4-FFF2-40B4-BE49-F238E27FC236}">
                  <a16:creationId xmlns:a16="http://schemas.microsoft.com/office/drawing/2014/main" id="{4E282FD8-188F-47F5-B6A1-8D869DE29D7C}"/>
                </a:ext>
              </a:extLst>
            </p:cNvPr>
            <p:cNvCxnSpPr/>
            <p:nvPr/>
          </p:nvCxnSpPr>
          <p:spPr>
            <a:xfrm flipH="1">
              <a:off x="5339737" y="3668945"/>
              <a:ext cx="1509311" cy="438638"/>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3" name="文本框 12">
              <a:extLst>
                <a:ext uri="{FF2B5EF4-FFF2-40B4-BE49-F238E27FC236}">
                  <a16:creationId xmlns:a16="http://schemas.microsoft.com/office/drawing/2014/main" id="{CC53AB96-E52A-4A05-9A9F-F909ED387DB7}"/>
                </a:ext>
              </a:extLst>
            </p:cNvPr>
            <p:cNvSpPr txBox="1"/>
            <p:nvPr/>
          </p:nvSpPr>
          <p:spPr>
            <a:xfrm>
              <a:off x="7792083" y="3113276"/>
              <a:ext cx="1299991" cy="338554"/>
            </a:xfrm>
            <a:prstGeom prst="rect">
              <a:avLst/>
            </a:prstGeom>
            <a:noFill/>
          </p:spPr>
          <p:txBody>
            <a:bodyPr wrap="square" rtlCol="0">
              <a:spAutoFit/>
            </a:bodyPr>
            <a:lstStyle/>
            <a:p>
              <a:r>
                <a:rPr lang="en-US" altLang="zh-CN" sz="1600" dirty="0">
                  <a:ln>
                    <a:solidFill>
                      <a:srgbClr val="FFFF00"/>
                    </a:solidFill>
                  </a:ln>
                  <a:solidFill>
                    <a:srgbClr val="FFFF00"/>
                  </a:solidFill>
                </a:rPr>
                <a:t>Detector</a:t>
              </a:r>
              <a:endParaRPr lang="zh-CN" altLang="en-US" sz="1600" dirty="0">
                <a:ln>
                  <a:solidFill>
                    <a:srgbClr val="FFFF00"/>
                  </a:solidFill>
                </a:ln>
                <a:solidFill>
                  <a:srgbClr val="FFFF00"/>
                </a:solidFill>
              </a:endParaRPr>
            </a:p>
          </p:txBody>
        </p:sp>
        <p:cxnSp>
          <p:nvCxnSpPr>
            <p:cNvPr id="14" name="直接箭头连接符 13">
              <a:extLst>
                <a:ext uri="{FF2B5EF4-FFF2-40B4-BE49-F238E27FC236}">
                  <a16:creationId xmlns:a16="http://schemas.microsoft.com/office/drawing/2014/main" id="{1A68561B-3A90-4A33-80B8-9EB397FAE845}"/>
                </a:ext>
              </a:extLst>
            </p:cNvPr>
            <p:cNvCxnSpPr>
              <a:cxnSpLocks/>
            </p:cNvCxnSpPr>
            <p:nvPr/>
          </p:nvCxnSpPr>
          <p:spPr>
            <a:xfrm>
              <a:off x="4963223" y="3429000"/>
              <a:ext cx="0" cy="313413"/>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5" name="直接箭头连接符 14">
              <a:extLst>
                <a:ext uri="{FF2B5EF4-FFF2-40B4-BE49-F238E27FC236}">
                  <a16:creationId xmlns:a16="http://schemas.microsoft.com/office/drawing/2014/main" id="{8AF6EBD4-1D8A-4A3A-A466-D1A017EEE072}"/>
                </a:ext>
              </a:extLst>
            </p:cNvPr>
            <p:cNvCxnSpPr>
              <a:cxnSpLocks/>
            </p:cNvCxnSpPr>
            <p:nvPr/>
          </p:nvCxnSpPr>
          <p:spPr>
            <a:xfrm>
              <a:off x="3463093" y="3345549"/>
              <a:ext cx="0" cy="313413"/>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6" name="直接箭头连接符 15">
              <a:extLst>
                <a:ext uri="{FF2B5EF4-FFF2-40B4-BE49-F238E27FC236}">
                  <a16:creationId xmlns:a16="http://schemas.microsoft.com/office/drawing/2014/main" id="{0DE85C71-7165-47D6-A84F-AF53C7B42275}"/>
                </a:ext>
              </a:extLst>
            </p:cNvPr>
            <p:cNvCxnSpPr>
              <a:cxnSpLocks/>
            </p:cNvCxnSpPr>
            <p:nvPr/>
          </p:nvCxnSpPr>
          <p:spPr>
            <a:xfrm>
              <a:off x="2280491" y="3330306"/>
              <a:ext cx="157194" cy="307363"/>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7" name="文本框 16">
              <a:extLst>
                <a:ext uri="{FF2B5EF4-FFF2-40B4-BE49-F238E27FC236}">
                  <a16:creationId xmlns:a16="http://schemas.microsoft.com/office/drawing/2014/main" id="{2945763D-C2E7-4530-9138-F19E85D4B2D4}"/>
                </a:ext>
              </a:extLst>
            </p:cNvPr>
            <p:cNvSpPr txBox="1"/>
            <p:nvPr/>
          </p:nvSpPr>
          <p:spPr>
            <a:xfrm>
              <a:off x="1494964" y="2732498"/>
              <a:ext cx="3215929" cy="523220"/>
            </a:xfrm>
            <a:prstGeom prst="rect">
              <a:avLst/>
            </a:prstGeom>
            <a:noFill/>
          </p:spPr>
          <p:txBody>
            <a:bodyPr wrap="square" rtlCol="0">
              <a:spAutoFit/>
            </a:bodyPr>
            <a:lstStyle/>
            <a:p>
              <a:r>
                <a:rPr lang="en-US" altLang="zh-CN" sz="1400">
                  <a:ln>
                    <a:solidFill>
                      <a:srgbClr val="FFFF00"/>
                    </a:solidFill>
                  </a:ln>
                  <a:solidFill>
                    <a:srgbClr val="FFFF00"/>
                  </a:solidFill>
                </a:rPr>
                <a:t>Linear accelerator</a:t>
              </a:r>
            </a:p>
            <a:p>
              <a:r>
                <a:rPr lang="en-US" altLang="zh-CN" sz="1400">
                  <a:ln>
                    <a:solidFill>
                      <a:srgbClr val="FFFF00"/>
                    </a:solidFill>
                  </a:ln>
                  <a:solidFill>
                    <a:srgbClr val="FFFF00"/>
                  </a:solidFill>
                </a:rPr>
                <a:t>           400 m</a:t>
              </a:r>
              <a:endParaRPr lang="zh-CN" altLang="en-US" sz="1400">
                <a:ln>
                  <a:solidFill>
                    <a:srgbClr val="FFFF00"/>
                  </a:solidFill>
                </a:ln>
                <a:solidFill>
                  <a:srgbClr val="FFFF00"/>
                </a:solidFill>
              </a:endParaRPr>
            </a:p>
          </p:txBody>
        </p:sp>
        <p:sp>
          <p:nvSpPr>
            <p:cNvPr id="18" name="文本框 17">
              <a:extLst>
                <a:ext uri="{FF2B5EF4-FFF2-40B4-BE49-F238E27FC236}">
                  <a16:creationId xmlns:a16="http://schemas.microsoft.com/office/drawing/2014/main" id="{851A9169-5EA6-40A6-A34A-AF97E75757C8}"/>
                </a:ext>
              </a:extLst>
            </p:cNvPr>
            <p:cNvSpPr txBox="1"/>
            <p:nvPr/>
          </p:nvSpPr>
          <p:spPr>
            <a:xfrm>
              <a:off x="3076025" y="2728875"/>
              <a:ext cx="3215929" cy="523220"/>
            </a:xfrm>
            <a:prstGeom prst="rect">
              <a:avLst/>
            </a:prstGeom>
            <a:noFill/>
          </p:spPr>
          <p:txBody>
            <a:bodyPr wrap="square" rtlCol="0">
              <a:spAutoFit/>
            </a:bodyPr>
            <a:lstStyle/>
            <a:p>
              <a:r>
                <a:rPr lang="en-US" altLang="zh-CN" sz="1400">
                  <a:ln>
                    <a:solidFill>
                      <a:srgbClr val="FFFF00"/>
                    </a:solidFill>
                  </a:ln>
                  <a:solidFill>
                    <a:srgbClr val="FFFF00"/>
                  </a:solidFill>
                </a:rPr>
                <a:t>Damp ring </a:t>
              </a:r>
            </a:p>
            <a:p>
              <a:r>
                <a:rPr lang="en-US" altLang="zh-CN" sz="1400">
                  <a:ln>
                    <a:solidFill>
                      <a:srgbClr val="FFFF00"/>
                    </a:solidFill>
                  </a:ln>
                  <a:solidFill>
                    <a:srgbClr val="FFFF00"/>
                  </a:solidFill>
                </a:rPr>
                <a:t>    65 m</a:t>
              </a:r>
              <a:endParaRPr lang="zh-CN" altLang="en-US" sz="1400">
                <a:ln>
                  <a:solidFill>
                    <a:srgbClr val="FFFF00"/>
                  </a:solidFill>
                </a:ln>
                <a:solidFill>
                  <a:srgbClr val="FFFF00"/>
                </a:solidFill>
              </a:endParaRPr>
            </a:p>
          </p:txBody>
        </p:sp>
        <p:sp>
          <p:nvSpPr>
            <p:cNvPr id="19" name="文本框 18">
              <a:extLst>
                <a:ext uri="{FF2B5EF4-FFF2-40B4-BE49-F238E27FC236}">
                  <a16:creationId xmlns:a16="http://schemas.microsoft.com/office/drawing/2014/main" id="{3304156C-0064-4561-9D0B-EA2534A8AB97}"/>
                </a:ext>
              </a:extLst>
            </p:cNvPr>
            <p:cNvSpPr txBox="1"/>
            <p:nvPr/>
          </p:nvSpPr>
          <p:spPr>
            <a:xfrm>
              <a:off x="4548541" y="2784092"/>
              <a:ext cx="3215929" cy="523220"/>
            </a:xfrm>
            <a:prstGeom prst="rect">
              <a:avLst/>
            </a:prstGeom>
            <a:noFill/>
          </p:spPr>
          <p:txBody>
            <a:bodyPr wrap="square" rtlCol="0">
              <a:spAutoFit/>
            </a:bodyPr>
            <a:lstStyle/>
            <a:p>
              <a:r>
                <a:rPr lang="en-US" altLang="zh-CN" sz="1400" dirty="0">
                  <a:ln>
                    <a:solidFill>
                      <a:srgbClr val="FFFF00"/>
                    </a:solidFill>
                  </a:ln>
                  <a:solidFill>
                    <a:srgbClr val="FFFF00"/>
                  </a:solidFill>
                </a:rPr>
                <a:t>Storage ring </a:t>
              </a:r>
            </a:p>
            <a:p>
              <a:r>
                <a:rPr lang="en-US" altLang="zh-CN" sz="1400" dirty="0">
                  <a:ln>
                    <a:solidFill>
                      <a:srgbClr val="FFFF00"/>
                    </a:solidFill>
                  </a:ln>
                  <a:solidFill>
                    <a:srgbClr val="FFFF00"/>
                  </a:solidFill>
                </a:rPr>
                <a:t>    800 m</a:t>
              </a:r>
              <a:endParaRPr lang="zh-CN" altLang="en-US" sz="1400" dirty="0">
                <a:ln>
                  <a:solidFill>
                    <a:srgbClr val="FFFF00"/>
                  </a:solidFill>
                </a:ln>
                <a:solidFill>
                  <a:srgbClr val="FFFF00"/>
                </a:solidFill>
              </a:endParaRPr>
            </a:p>
          </p:txBody>
        </p:sp>
      </p:grpSp>
      <p:grpSp>
        <p:nvGrpSpPr>
          <p:cNvPr id="20" name="组合 19">
            <a:extLst>
              <a:ext uri="{FF2B5EF4-FFF2-40B4-BE49-F238E27FC236}">
                <a16:creationId xmlns:a16="http://schemas.microsoft.com/office/drawing/2014/main" id="{B9C64F29-7F8F-427E-AEE0-A397D86115CD}"/>
              </a:ext>
            </a:extLst>
          </p:cNvPr>
          <p:cNvGrpSpPr/>
          <p:nvPr/>
        </p:nvGrpSpPr>
        <p:grpSpPr>
          <a:xfrm>
            <a:off x="5022854" y="4820425"/>
            <a:ext cx="3409820" cy="1919529"/>
            <a:chOff x="7412988" y="4801714"/>
            <a:chExt cx="3799554" cy="1919529"/>
          </a:xfrm>
        </p:grpSpPr>
        <p:grpSp>
          <p:nvGrpSpPr>
            <p:cNvPr id="21" name="组合 20">
              <a:extLst>
                <a:ext uri="{FF2B5EF4-FFF2-40B4-BE49-F238E27FC236}">
                  <a16:creationId xmlns:a16="http://schemas.microsoft.com/office/drawing/2014/main" id="{45A129F7-E310-4D88-9644-BB3F0747C070}"/>
                </a:ext>
              </a:extLst>
            </p:cNvPr>
            <p:cNvGrpSpPr/>
            <p:nvPr/>
          </p:nvGrpSpPr>
          <p:grpSpPr>
            <a:xfrm>
              <a:off x="7412988" y="4801714"/>
              <a:ext cx="3799554" cy="1919529"/>
              <a:chOff x="4592865" y="5958390"/>
              <a:chExt cx="6587756" cy="872887"/>
            </a:xfrm>
          </p:grpSpPr>
          <p:grpSp>
            <p:nvGrpSpPr>
              <p:cNvPr id="23" name="组合 22">
                <a:extLst>
                  <a:ext uri="{FF2B5EF4-FFF2-40B4-BE49-F238E27FC236}">
                    <a16:creationId xmlns:a16="http://schemas.microsoft.com/office/drawing/2014/main" id="{E016E0D1-6DE4-4C55-ADAF-B3E90DAE7F3C}"/>
                  </a:ext>
                </a:extLst>
              </p:cNvPr>
              <p:cNvGrpSpPr/>
              <p:nvPr/>
            </p:nvGrpSpPr>
            <p:grpSpPr>
              <a:xfrm>
                <a:off x="4592865" y="5958390"/>
                <a:ext cx="6587756" cy="872887"/>
                <a:chOff x="7760565" y="14369976"/>
                <a:chExt cx="5395269" cy="1229259"/>
              </a:xfrm>
            </p:grpSpPr>
            <p:sp>
              <p:nvSpPr>
                <p:cNvPr id="25" name="矩形: 圆角 24">
                  <a:extLst>
                    <a:ext uri="{FF2B5EF4-FFF2-40B4-BE49-F238E27FC236}">
                      <a16:creationId xmlns:a16="http://schemas.microsoft.com/office/drawing/2014/main" id="{5C100078-FFFC-4CB7-B8E7-3028ADC7A423}"/>
                    </a:ext>
                  </a:extLst>
                </p:cNvPr>
                <p:cNvSpPr/>
                <p:nvPr/>
              </p:nvSpPr>
              <p:spPr>
                <a:xfrm>
                  <a:off x="7760565" y="14369976"/>
                  <a:ext cx="5395269" cy="1229259"/>
                </a:xfrm>
                <a:prstGeom prst="roundRect">
                  <a:avLst>
                    <a:gd name="adj" fmla="val 5073"/>
                  </a:avLst>
                </a:prstGeom>
                <a:solidFill>
                  <a:sysClr val="window" lastClr="FFFFFF"/>
                </a:solidFill>
                <a:ln w="12700" cap="flat" cmpd="sng" algn="ctr">
                  <a:noFill/>
                  <a:prstDash val="solid"/>
                  <a:miter lim="800000"/>
                </a:ln>
                <a:effectLst>
                  <a:outerShdw blurRad="254000" sx="96000" sy="96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ndParaRPr>
                </a:p>
              </p:txBody>
            </p:sp>
            <p:sp>
              <p:nvSpPr>
                <p:cNvPr id="26" name="椭圆 25">
                  <a:extLst>
                    <a:ext uri="{FF2B5EF4-FFF2-40B4-BE49-F238E27FC236}">
                      <a16:creationId xmlns:a16="http://schemas.microsoft.com/office/drawing/2014/main" id="{874D7D5D-873A-459F-8053-D94A78DD6BF3}"/>
                    </a:ext>
                  </a:extLst>
                </p:cNvPr>
                <p:cNvSpPr/>
                <p:nvPr/>
              </p:nvSpPr>
              <p:spPr>
                <a:xfrm>
                  <a:off x="7964037" y="14402042"/>
                  <a:ext cx="712458" cy="279881"/>
                </a:xfrm>
                <a:prstGeom prst="ellipse">
                  <a:avLst/>
                </a:prstGeom>
                <a:solidFill>
                  <a:srgbClr val="3366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ndParaRPr>
                </a:p>
              </p:txBody>
            </p:sp>
          </p:grpSp>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3AEA2EB7-203B-456F-B46B-D480BE80A0B7}"/>
                      </a:ext>
                    </a:extLst>
                  </p:cNvPr>
                  <p:cNvSpPr/>
                  <p:nvPr/>
                </p:nvSpPr>
                <p:spPr>
                  <a:xfrm>
                    <a:off x="4890327" y="6161754"/>
                    <a:ext cx="6199426" cy="635819"/>
                  </a:xfrm>
                  <a:prstGeom prst="rect">
                    <a:avLst/>
                  </a:prstGeom>
                </p:spPr>
                <p:txBody>
                  <a:bodyPr wrap="square">
                    <a:spAutoFit/>
                  </a:bodyPr>
                  <a:lstStyle/>
                  <a:p>
                    <a:pPr marL="347316" indent="-171450" algn="just">
                      <a:lnSpc>
                        <a:spcPct val="150000"/>
                      </a:lnSpc>
                      <a:spcBef>
                        <a:spcPts val="600"/>
                      </a:spcBef>
                      <a:buFont typeface="Arial" panose="020B0604020202020204" pitchFamily="34" charset="0"/>
                      <a:buChar char="•"/>
                    </a:pPr>
                    <a14:m>
                      <m:oMath xmlns:m="http://schemas.openxmlformats.org/officeDocument/2006/math">
                        <m:sSub>
                          <m:sSubPr>
                            <m:ctrlPr>
                              <a:rPr lang="en-US" altLang="zh-CN" sz="1200" i="1" smtClean="0">
                                <a:solidFill>
                                  <a:srgbClr val="000000"/>
                                </a:solidFill>
                                <a:latin typeface="Cambria Math" panose="02040503050406030204" pitchFamily="18" charset="0"/>
                                <a:ea typeface="等线" panose="02010600030101010101" pitchFamily="2" charset="-122"/>
                                <a:cs typeface="Calibri" panose="020F0502020204030204" pitchFamily="34" charset="0"/>
                              </a:rPr>
                            </m:ctrlPr>
                          </m:sSubPr>
                          <m:e>
                            <m:r>
                              <m:rPr>
                                <m:sty m:val="p"/>
                              </m:rPr>
                              <a:rPr lang="en-US" altLang="zh-CN" sz="1200" i="1">
                                <a:solidFill>
                                  <a:srgbClr val="000000"/>
                                </a:solidFill>
                                <a:latin typeface="Cambria Math" panose="02040503050406030204" pitchFamily="18" charset="0"/>
                                <a:ea typeface="等线" panose="02010600030101010101" pitchFamily="2" charset="-122"/>
                                <a:cs typeface="Calibri" panose="020F0502020204030204" pitchFamily="34" charset="0"/>
                              </a:rPr>
                              <m:t>E</m:t>
                            </m:r>
                          </m:e>
                          <m:sub>
                            <m:r>
                              <a:rPr lang="en-US" altLang="zh-CN" sz="1200" b="0" i="1" smtClean="0">
                                <a:solidFill>
                                  <a:srgbClr val="000000"/>
                                </a:solidFill>
                                <a:latin typeface="Cambria Math" panose="02040503050406030204" pitchFamily="18" charset="0"/>
                                <a:ea typeface="等线" panose="02010600030101010101" pitchFamily="2" charset="-122"/>
                                <a:cs typeface="Calibri" panose="020F0502020204030204" pitchFamily="34" charset="0"/>
                              </a:rPr>
                              <m:t>𝑐𝑚</m:t>
                            </m:r>
                          </m:sub>
                        </m:sSub>
                        <m:r>
                          <a:rPr lang="en-US" altLang="zh-CN" sz="1200" i="1" smtClean="0">
                            <a:solidFill>
                              <a:srgbClr val="000000"/>
                            </a:solidFill>
                            <a:latin typeface="Cambria Math" panose="02040503050406030204" pitchFamily="18" charset="0"/>
                            <a:ea typeface="等线" panose="02010600030101010101" pitchFamily="2" charset="-122"/>
                            <a:cs typeface="Calibri" panose="020F0502020204030204" pitchFamily="34" charset="0"/>
                          </a:rPr>
                          <m:t>=</m:t>
                        </m:r>
                      </m:oMath>
                    </a14:m>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12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2-7</a:t>
                    </a:r>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GeV</a:t>
                    </a:r>
                    <a:r>
                      <a:rPr kumimoji="0" lang="en-US" altLang="zh-CN" sz="1200" b="0" i="0" u="none" strike="noStrike" kern="0" cap="none" spc="0" normalizeH="0" baseline="0" noProof="0" dirty="0">
                        <a:ln>
                          <a:noFill/>
                        </a:ln>
                        <a:solidFill>
                          <a:srgbClr val="333333">
                            <a:lumMod val="65000"/>
                            <a:lumOff val="35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200" noProof="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marL="347316" indent="-171450" algn="just">
                      <a:lnSpc>
                        <a:spcPct val="150000"/>
                      </a:lnSpc>
                      <a:spcBef>
                        <a:spcPts val="600"/>
                      </a:spcBef>
                      <a:buFont typeface="Arial" panose="020B0604020202020204" pitchFamily="34" charset="0"/>
                      <a:buChar char="•"/>
                    </a:pPr>
                    <a:r>
                      <a:rPr lang="en-US" altLang="zh-CN" sz="12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L </a:t>
                    </a:r>
                    <a14:m>
                      <m:oMath xmlns:m="http://schemas.openxmlformats.org/officeDocument/2006/math">
                        <m:r>
                          <a:rPr lang="en-US" altLang="zh-CN" sz="1200" i="1">
                            <a:solidFill>
                              <a:srgbClr val="000000"/>
                            </a:solidFill>
                            <a:latin typeface="Cambria Math" panose="02040503050406030204" pitchFamily="18" charset="0"/>
                            <a:ea typeface="等线" panose="02010600030101010101" pitchFamily="2" charset="-122"/>
                            <a:cs typeface="Calibri" panose="020F0502020204030204" pitchFamily="34" charset="0"/>
                          </a:rPr>
                          <m:t>=</m:t>
                        </m:r>
                        <m:r>
                          <m:rPr>
                            <m:nor/>
                          </m:rPr>
                          <a:rPr lang="en-US" altLang="zh-CN" sz="1200">
                            <a:solidFill>
                              <a:srgbClr val="000000"/>
                            </a:solidFill>
                            <a:latin typeface="Times New Roman" panose="02020603050405020304" pitchFamily="18" charset="0"/>
                            <a:ea typeface="等线" panose="02010600030101010101" pitchFamily="2" charset="-122"/>
                            <a:cs typeface="Times New Roman" panose="02020603050405020304" pitchFamily="18" charset="0"/>
                          </a:rPr>
                          <m:t>0.5</m:t>
                        </m:r>
                        <m:r>
                          <m:rPr>
                            <m:nor/>
                          </m:rPr>
                          <a:rPr lang="en-US" altLang="zh-CN" sz="1200">
                            <a:solidFill>
                              <a:srgbClr val="000000"/>
                            </a:solidFill>
                            <a:latin typeface="Times New Roman" panose="02020603050405020304" pitchFamily="18" charset="0"/>
                            <a:ea typeface="等线" panose="02010600030101010101" pitchFamily="2" charset="-122"/>
                            <a:cs typeface="Times New Roman" panose="02020603050405020304" pitchFamily="18" charset="0"/>
                          </a:rPr>
                          <m:t>×</m:t>
                        </m:r>
                        <m:r>
                          <m:rPr>
                            <m:nor/>
                          </m:rPr>
                          <a:rPr lang="en-US" altLang="zh-CN" sz="1200" smtClean="0">
                            <a:solidFill>
                              <a:srgbClr val="FF0000"/>
                            </a:solidFill>
                            <a:latin typeface="Times New Roman" panose="02020603050405020304" pitchFamily="18" charset="0"/>
                            <a:ea typeface="等线" panose="02010600030101010101" pitchFamily="2" charset="-122"/>
                            <a:cs typeface="Times New Roman" panose="02020603050405020304" pitchFamily="18" charset="0"/>
                          </a:rPr>
                          <m:t>10</m:t>
                        </m:r>
                        <m:r>
                          <m:rPr>
                            <m:nor/>
                          </m:rPr>
                          <a:rPr lang="en-US" altLang="zh-CN" sz="1200" baseline="30000" smtClean="0">
                            <a:solidFill>
                              <a:srgbClr val="FF0000"/>
                            </a:solidFill>
                            <a:latin typeface="Times New Roman" panose="02020603050405020304" pitchFamily="18" charset="0"/>
                            <a:ea typeface="等线" panose="02010600030101010101" pitchFamily="2" charset="-122"/>
                            <a:cs typeface="Times New Roman" panose="02020603050405020304" pitchFamily="18" charset="0"/>
                          </a:rPr>
                          <m:t>35</m:t>
                        </m:r>
                        <m:r>
                          <m:rPr>
                            <m:nor/>
                          </m:rPr>
                          <a:rPr lang="en-US" altLang="zh-CN" sz="1200">
                            <a:solidFill>
                              <a:srgbClr val="000000"/>
                            </a:solidFill>
                            <a:latin typeface="Times New Roman" panose="02020603050405020304" pitchFamily="18" charset="0"/>
                            <a:ea typeface="等线" panose="02010600030101010101" pitchFamily="2" charset="-122"/>
                            <a:cs typeface="Times New Roman" panose="02020603050405020304" pitchFamily="18" charset="0"/>
                          </a:rPr>
                          <m:t> </m:t>
                        </m:r>
                        <m:r>
                          <m:rPr>
                            <m:nor/>
                          </m:rPr>
                          <a:rPr lang="en-US" altLang="zh-CN" sz="1200">
                            <a:solidFill>
                              <a:srgbClr val="000000"/>
                            </a:solidFill>
                            <a:latin typeface="Times New Roman" panose="02020603050405020304" pitchFamily="18" charset="0"/>
                            <a:ea typeface="等线" panose="02010600030101010101" pitchFamily="2" charset="-122"/>
                            <a:cs typeface="Times New Roman" panose="02020603050405020304" pitchFamily="18" charset="0"/>
                          </a:rPr>
                          <m:t>cm</m:t>
                        </m:r>
                        <m:r>
                          <m:rPr>
                            <m:nor/>
                          </m:rPr>
                          <a:rPr lang="en-US" altLang="zh-CN" sz="1200" baseline="30000">
                            <a:solidFill>
                              <a:srgbClr val="000000"/>
                            </a:solidFill>
                            <a:latin typeface="Times New Roman" panose="02020603050405020304" pitchFamily="18" charset="0"/>
                            <a:ea typeface="等线" panose="02010600030101010101" pitchFamily="2" charset="-122"/>
                            <a:cs typeface="Times New Roman" panose="02020603050405020304" pitchFamily="18" charset="0"/>
                          </a:rPr>
                          <m:t>−2</m:t>
                        </m:r>
                        <m:r>
                          <m:rPr>
                            <m:nor/>
                          </m:rPr>
                          <a:rPr lang="en-US" altLang="zh-CN" sz="1200">
                            <a:solidFill>
                              <a:srgbClr val="000000"/>
                            </a:solidFill>
                            <a:latin typeface="Times New Roman" panose="02020603050405020304" pitchFamily="18" charset="0"/>
                            <a:ea typeface="等线" panose="02010600030101010101" pitchFamily="2" charset="-122"/>
                            <a:cs typeface="Times New Roman" panose="02020603050405020304" pitchFamily="18" charset="0"/>
                          </a:rPr>
                          <m:t> </m:t>
                        </m:r>
                        <m:r>
                          <m:rPr>
                            <m:nor/>
                          </m:rPr>
                          <a:rPr lang="en-US" altLang="zh-CN" sz="1200">
                            <a:solidFill>
                              <a:srgbClr val="000000"/>
                            </a:solidFill>
                            <a:latin typeface="Times New Roman" panose="02020603050405020304" pitchFamily="18" charset="0"/>
                            <a:ea typeface="等线" panose="02010600030101010101" pitchFamily="2" charset="-122"/>
                            <a:cs typeface="Times New Roman" panose="02020603050405020304" pitchFamily="18" charset="0"/>
                          </a:rPr>
                          <m:t>s</m:t>
                        </m:r>
                        <m:r>
                          <m:rPr>
                            <m:nor/>
                          </m:rPr>
                          <a:rPr lang="en-US" altLang="zh-CN" sz="1200" baseline="30000">
                            <a:solidFill>
                              <a:srgbClr val="000000"/>
                            </a:solidFill>
                            <a:latin typeface="Times New Roman" panose="02020603050405020304" pitchFamily="18" charset="0"/>
                            <a:ea typeface="等线" panose="02010600030101010101" pitchFamily="2" charset="-122"/>
                            <a:cs typeface="Times New Roman" panose="02020603050405020304" pitchFamily="18" charset="0"/>
                          </a:rPr>
                          <m:t>−1</m:t>
                        </m:r>
                      </m:oMath>
                    </a14:m>
                    <a:endParaRPr kumimoji="0" lang="en-US" altLang="zh-CN" sz="1200" b="0" i="0" u="none" strike="noStrike" kern="0" cap="none" spc="0" normalizeH="0" baseline="0" noProof="0" dirty="0">
                      <a:ln>
                        <a:noFill/>
                      </a:ln>
                      <a:solidFill>
                        <a:srgbClr val="333333">
                          <a:lumMod val="65000"/>
                          <a:lumOff val="35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7316" indent="-171450" algn="just">
                      <a:lnSpc>
                        <a:spcPct val="150000"/>
                      </a:lnSpc>
                      <a:spcBef>
                        <a:spcPts val="600"/>
                      </a:spcBef>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Circumference: Double-ring, 600-800 m</a:t>
                    </a:r>
                  </a:p>
                  <a:p>
                    <a:pPr marL="347316" indent="-171450" algn="just">
                      <a:lnSpc>
                        <a:spcPct val="150000"/>
                      </a:lnSpc>
                      <a:spcBef>
                        <a:spcPts val="600"/>
                      </a:spcBef>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Crossing angle: 2×30mrad</a:t>
                    </a:r>
                  </a:p>
                </p:txBody>
              </p:sp>
            </mc:Choice>
            <mc:Fallback xmlns="">
              <p:sp>
                <p:nvSpPr>
                  <p:cNvPr id="24" name="矩形 23">
                    <a:extLst>
                      <a:ext uri="{FF2B5EF4-FFF2-40B4-BE49-F238E27FC236}">
                        <a16:creationId xmlns:a16="http://schemas.microsoft.com/office/drawing/2014/main" id="{3AEA2EB7-203B-456F-B46B-D480BE80A0B7}"/>
                      </a:ext>
                    </a:extLst>
                  </p:cNvPr>
                  <p:cNvSpPr>
                    <a:spLocks noRot="1" noChangeAspect="1" noMove="1" noResize="1" noEditPoints="1" noAdjustHandles="1" noChangeArrowheads="1" noChangeShapeType="1" noTextEdit="1"/>
                  </p:cNvSpPr>
                  <p:nvPr/>
                </p:nvSpPr>
                <p:spPr>
                  <a:xfrm>
                    <a:off x="4890327" y="6161754"/>
                    <a:ext cx="6199426" cy="635819"/>
                  </a:xfrm>
                  <a:prstGeom prst="rect">
                    <a:avLst/>
                  </a:prstGeom>
                  <a:blipFill>
                    <a:blip r:embed="rId4"/>
                    <a:stretch>
                      <a:fillRect b="-2174"/>
                    </a:stretch>
                  </a:blipFill>
                </p:spPr>
                <p:txBody>
                  <a:bodyPr/>
                  <a:lstStyle/>
                  <a:p>
                    <a:r>
                      <a:rPr lang="zh-CN" altLang="en-US">
                        <a:noFill/>
                      </a:rPr>
                      <a:t> </a:t>
                    </a:r>
                  </a:p>
                </p:txBody>
              </p:sp>
            </mc:Fallback>
          </mc:AlternateContent>
        </p:grpSp>
        <p:sp>
          <p:nvSpPr>
            <p:cNvPr id="22" name="矩形 21">
              <a:extLst>
                <a:ext uri="{FF2B5EF4-FFF2-40B4-BE49-F238E27FC236}">
                  <a16:creationId xmlns:a16="http://schemas.microsoft.com/office/drawing/2014/main" id="{DA9C47BB-AA40-442B-A2C9-9C419B409A50}"/>
                </a:ext>
              </a:extLst>
            </p:cNvPr>
            <p:cNvSpPr/>
            <p:nvPr/>
          </p:nvSpPr>
          <p:spPr>
            <a:xfrm>
              <a:off x="7807150" y="4892407"/>
              <a:ext cx="2477848" cy="369332"/>
            </a:xfrm>
            <a:prstGeom prst="rect">
              <a:avLst/>
            </a:prstGeom>
          </p:spPr>
          <p:txBody>
            <a:bodyPr wrap="none">
              <a:spAutoFit/>
            </a:bodyPr>
            <a:lstStyle/>
            <a:p>
              <a:r>
                <a:rPr lang="en-US" altLang="zh-CN" b="1" kern="0"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Parameters of STCF</a:t>
              </a:r>
              <a:endParaRPr lang="zh-CN" altLang="en-US" dirty="0">
                <a:latin typeface="Times New Roman" panose="02020603050405020304" pitchFamily="18" charset="0"/>
                <a:cs typeface="Times New Roman" panose="02020603050405020304" pitchFamily="18" charset="0"/>
              </a:endParaRPr>
            </a:p>
          </p:txBody>
        </p:sp>
      </p:grpSp>
      <p:grpSp>
        <p:nvGrpSpPr>
          <p:cNvPr id="28" name="组合 27">
            <a:extLst>
              <a:ext uri="{FF2B5EF4-FFF2-40B4-BE49-F238E27FC236}">
                <a16:creationId xmlns:a16="http://schemas.microsoft.com/office/drawing/2014/main" id="{21C894B0-3398-4BFF-8FFE-19D555FDC333}"/>
              </a:ext>
            </a:extLst>
          </p:cNvPr>
          <p:cNvGrpSpPr/>
          <p:nvPr/>
        </p:nvGrpSpPr>
        <p:grpSpPr>
          <a:xfrm>
            <a:off x="8432674" y="4816651"/>
            <a:ext cx="3707175" cy="1960657"/>
            <a:chOff x="3841007" y="5958179"/>
            <a:chExt cx="6934963" cy="962528"/>
          </a:xfrm>
        </p:grpSpPr>
        <p:grpSp>
          <p:nvGrpSpPr>
            <p:cNvPr id="29" name="组合 28">
              <a:extLst>
                <a:ext uri="{FF2B5EF4-FFF2-40B4-BE49-F238E27FC236}">
                  <a16:creationId xmlns:a16="http://schemas.microsoft.com/office/drawing/2014/main" id="{7534D2C1-7746-4E5D-9023-AEAD52A459CF}"/>
                </a:ext>
              </a:extLst>
            </p:cNvPr>
            <p:cNvGrpSpPr/>
            <p:nvPr/>
          </p:nvGrpSpPr>
          <p:grpSpPr>
            <a:xfrm>
              <a:off x="4112128" y="5958179"/>
              <a:ext cx="6521805" cy="932286"/>
              <a:chOff x="7366850" y="14369693"/>
              <a:chExt cx="5341257" cy="1312910"/>
            </a:xfrm>
          </p:grpSpPr>
          <p:sp>
            <p:nvSpPr>
              <p:cNvPr id="31" name="矩形: 圆角 30">
                <a:extLst>
                  <a:ext uri="{FF2B5EF4-FFF2-40B4-BE49-F238E27FC236}">
                    <a16:creationId xmlns:a16="http://schemas.microsoft.com/office/drawing/2014/main" id="{9060F1F9-480C-4D7B-8B38-32944F445FFC}"/>
                  </a:ext>
                </a:extLst>
              </p:cNvPr>
              <p:cNvSpPr/>
              <p:nvPr/>
            </p:nvSpPr>
            <p:spPr>
              <a:xfrm>
                <a:off x="7366850" y="14369948"/>
                <a:ext cx="5341257" cy="1312655"/>
              </a:xfrm>
              <a:prstGeom prst="roundRect">
                <a:avLst>
                  <a:gd name="adj" fmla="val 5073"/>
                </a:avLst>
              </a:prstGeom>
              <a:solidFill>
                <a:sysClr val="window" lastClr="FFFFFF"/>
              </a:solidFill>
              <a:ln w="12700" cap="flat" cmpd="sng" algn="ctr">
                <a:noFill/>
                <a:prstDash val="solid"/>
                <a:miter lim="800000"/>
              </a:ln>
              <a:effectLst>
                <a:outerShdw blurRad="254000" sx="96000" sy="96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32" name="椭圆 31">
                <a:extLst>
                  <a:ext uri="{FF2B5EF4-FFF2-40B4-BE49-F238E27FC236}">
                    <a16:creationId xmlns:a16="http://schemas.microsoft.com/office/drawing/2014/main" id="{E3CFCF72-5FE0-4449-AEFF-1342D65008FA}"/>
                  </a:ext>
                </a:extLst>
              </p:cNvPr>
              <p:cNvSpPr/>
              <p:nvPr/>
            </p:nvSpPr>
            <p:spPr>
              <a:xfrm>
                <a:off x="7555528" y="14369693"/>
                <a:ext cx="790077" cy="293486"/>
              </a:xfrm>
              <a:prstGeom prst="ellipse">
                <a:avLst/>
              </a:prstGeom>
              <a:solidFill>
                <a:srgbClr val="F69200">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33" name="文本框 32">
                <a:extLst>
                  <a:ext uri="{FF2B5EF4-FFF2-40B4-BE49-F238E27FC236}">
                    <a16:creationId xmlns:a16="http://schemas.microsoft.com/office/drawing/2014/main" id="{C7E13C93-42B3-4447-9F81-4F8FA9469543}"/>
                  </a:ext>
                </a:extLst>
              </p:cNvPr>
              <p:cNvSpPr txBox="1"/>
              <p:nvPr/>
            </p:nvSpPr>
            <p:spPr>
              <a:xfrm>
                <a:off x="7817254" y="14393851"/>
                <a:ext cx="4557820" cy="255337"/>
              </a:xfrm>
              <a:prstGeom prst="rect">
                <a:avLst/>
              </a:prstGeom>
              <a:noFill/>
            </p:spPr>
            <p:txBody>
              <a:bodyPr wrap="square" rtlCol="0">
                <a:spAutoFit/>
              </a:bodyPr>
              <a:lstStyle/>
              <a:p>
                <a:pPr marL="0" marR="0" lvl="0" indent="0" defTabSz="4298315"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a:ln>
                      <a:noFill/>
                    </a:ln>
                    <a:solidFill>
                      <a:srgbClr val="333333"/>
                    </a:solidFill>
                    <a:effectLst/>
                    <a:uLnTx/>
                    <a:uFillTx/>
                    <a:latin typeface="Times New Roman" panose="02020603050405020304" pitchFamily="18" charset="0"/>
                    <a:ea typeface="宋体" pitchFamily="2" charset="-122"/>
                    <a:cs typeface="Times New Roman" panose="02020603050405020304" pitchFamily="18" charset="0"/>
                  </a:rPr>
                  <a:t>Physics Objectives</a:t>
                </a:r>
                <a:endParaRPr kumimoji="0" lang="en-US" altLang="zh-CN" sz="1600" b="1" i="0" u="none" strike="noStrike" kern="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F108D0E8-3CD4-4653-B97B-7279D3E915C2}"/>
                    </a:ext>
                  </a:extLst>
                </p:cNvPr>
                <p:cNvSpPr/>
                <p:nvPr/>
              </p:nvSpPr>
              <p:spPr>
                <a:xfrm>
                  <a:off x="3841007" y="6098441"/>
                  <a:ext cx="6934963" cy="822266"/>
                </a:xfrm>
                <a:prstGeom prst="rect">
                  <a:avLst/>
                </a:prstGeom>
              </p:spPr>
              <p:txBody>
                <a:bodyPr wrap="square">
                  <a:spAutoFit/>
                </a:bodyPr>
                <a:lstStyle/>
                <a:p>
                  <a:pPr marL="347345" lvl="0" indent="-171450" algn="just">
                    <a:lnSpc>
                      <a:spcPct val="150000"/>
                    </a:lnSpc>
                    <a:spcBef>
                      <a:spcPts val="600"/>
                    </a:spcBef>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Rich physics with c quark and </a:t>
                  </a:r>
                  <a14:m>
                    <m:oMath xmlns:m="http://schemas.openxmlformats.org/officeDocument/2006/math">
                      <m:r>
                        <a:rPr lang="zh-CN" altLang="en-US" sz="1200">
                          <a:latin typeface="Cambria Math" panose="02040503050406030204" pitchFamily="18" charset="0"/>
                          <a:cs typeface="Times New Roman" panose="02020603050405020304" pitchFamily="18" charset="0"/>
                        </a:rPr>
                        <m:t>𝜏</m:t>
                      </m:r>
                    </m:oMath>
                  </a14:m>
                  <a:r>
                    <a:rPr lang="en-US" altLang="zh-CN" sz="1200" dirty="0">
                      <a:latin typeface="Times New Roman" panose="02020603050405020304" pitchFamily="18" charset="0"/>
                      <a:cs typeface="Times New Roman" panose="02020603050405020304" pitchFamily="18" charset="0"/>
                    </a:rPr>
                    <a:t> leptons</a:t>
                  </a:r>
                </a:p>
                <a:p>
                  <a:pPr marL="347345" lvl="0" indent="-171450" algn="just">
                    <a:lnSpc>
                      <a:spcPct val="150000"/>
                    </a:lnSpc>
                    <a:spcBef>
                      <a:spcPts val="600"/>
                    </a:spcBef>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Non-perturbed strong interaction and new exotic hadronic states</a:t>
                  </a:r>
                </a:p>
                <a:p>
                  <a:pPr marL="347345" marR="0" lvl="0" indent="-171450" algn="just" defTabSz="914400" eaLnBrk="1" fontAlgn="auto" latinLnBrk="0" hangingPunct="1">
                    <a:lnSpc>
                      <a:spcPct val="150000"/>
                    </a:lnSpc>
                    <a:spcBef>
                      <a:spcPts val="600"/>
                    </a:spcBef>
                    <a:spcAft>
                      <a:spcPts val="0"/>
                    </a:spcAft>
                    <a:buClrTx/>
                    <a:buSzTx/>
                    <a:buFont typeface="Arial" panose="020B0604020202020204" pitchFamily="34" charset="0"/>
                    <a:buChar char="•"/>
                    <a:defRPr/>
                  </a:pPr>
                  <a:r>
                    <a:rPr lang="en-US" altLang="zh-CN" sz="1200" dirty="0">
                      <a:latin typeface="Times New Roman" panose="02020603050405020304" pitchFamily="18" charset="0"/>
                      <a:cs typeface="Times New Roman" panose="02020603050405020304" pitchFamily="18" charset="0"/>
                    </a:rPr>
                    <a:t> Studying flavor physics and CP violation physics</a:t>
                  </a:r>
                </a:p>
                <a:p>
                  <a:pPr marL="347345" marR="0" lvl="0" indent="-171450" algn="just" defTabSz="914400" eaLnBrk="1" fontAlgn="auto" latinLnBrk="0" hangingPunct="1">
                    <a:lnSpc>
                      <a:spcPct val="150000"/>
                    </a:lnSpc>
                    <a:spcBef>
                      <a:spcPts val="600"/>
                    </a:spcBef>
                    <a:spcAft>
                      <a:spcPts val="0"/>
                    </a:spcAft>
                    <a:buClrTx/>
                    <a:buSzTx/>
                    <a:buFont typeface="Arial" panose="020B0604020202020204" pitchFamily="34" charset="0"/>
                    <a:buChar char="•"/>
                    <a:defRPr/>
                  </a:pPr>
                  <a:r>
                    <a:rPr lang="en-US" altLang="zh-CN" sz="1200" dirty="0">
                      <a:latin typeface="Times New Roman" panose="02020603050405020304" pitchFamily="18" charset="0"/>
                      <a:cs typeface="Times New Roman" panose="02020603050405020304" pitchFamily="18" charset="0"/>
                    </a:rPr>
                    <a:t> Searching for new physics</a:t>
                  </a:r>
                </a:p>
              </p:txBody>
            </p:sp>
          </mc:Choice>
          <mc:Fallback xmlns="">
            <p:sp>
              <p:nvSpPr>
                <p:cNvPr id="30" name="矩形 29">
                  <a:extLst>
                    <a:ext uri="{FF2B5EF4-FFF2-40B4-BE49-F238E27FC236}">
                      <a16:creationId xmlns:a16="http://schemas.microsoft.com/office/drawing/2014/main" id="{F108D0E8-3CD4-4653-B97B-7279D3E915C2}"/>
                    </a:ext>
                  </a:extLst>
                </p:cNvPr>
                <p:cNvSpPr>
                  <a:spLocks noRot="1" noChangeAspect="1" noMove="1" noResize="1" noEditPoints="1" noAdjustHandles="1" noChangeArrowheads="1" noChangeShapeType="1" noTextEdit="1"/>
                </p:cNvSpPr>
                <p:nvPr/>
              </p:nvSpPr>
              <p:spPr>
                <a:xfrm>
                  <a:off x="3841007" y="6098441"/>
                  <a:ext cx="6934963" cy="822266"/>
                </a:xfrm>
                <a:prstGeom prst="rect">
                  <a:avLst/>
                </a:prstGeom>
                <a:blipFill>
                  <a:blip r:embed="rId5"/>
                  <a:stretch>
                    <a:fillRect r="-164" b="-1818"/>
                  </a:stretch>
                </a:blipFill>
              </p:spPr>
              <p:txBody>
                <a:bodyPr/>
                <a:lstStyle/>
                <a:p>
                  <a:r>
                    <a:rPr lang="zh-CN" altLang="en-US">
                      <a:noFill/>
                    </a:rPr>
                    <a:t> </a:t>
                  </a:r>
                </a:p>
              </p:txBody>
            </p:sp>
          </mc:Fallback>
        </mc:AlternateContent>
      </p:grpSp>
      <p:grpSp>
        <p:nvGrpSpPr>
          <p:cNvPr id="35" name="组合 34">
            <a:extLst>
              <a:ext uri="{FF2B5EF4-FFF2-40B4-BE49-F238E27FC236}">
                <a16:creationId xmlns:a16="http://schemas.microsoft.com/office/drawing/2014/main" id="{83346DDD-0061-4A6D-8549-B4AD3BDE598B}"/>
              </a:ext>
            </a:extLst>
          </p:cNvPr>
          <p:cNvGrpSpPr/>
          <p:nvPr/>
        </p:nvGrpSpPr>
        <p:grpSpPr>
          <a:xfrm>
            <a:off x="9037439" y="1682443"/>
            <a:ext cx="3145832" cy="2561111"/>
            <a:chOff x="823171" y="1628425"/>
            <a:chExt cx="4273257" cy="3621010"/>
          </a:xfrm>
        </p:grpSpPr>
        <p:pic>
          <p:nvPicPr>
            <p:cNvPr id="36" name="图片 35">
              <a:extLst>
                <a:ext uri="{FF2B5EF4-FFF2-40B4-BE49-F238E27FC236}">
                  <a16:creationId xmlns:a16="http://schemas.microsoft.com/office/drawing/2014/main" id="{D66E7899-7722-4D9E-A795-E71B334A6D1E}"/>
                </a:ext>
              </a:extLst>
            </p:cNvPr>
            <p:cNvPicPr>
              <a:picLocks noChangeAspect="1"/>
            </p:cNvPicPr>
            <p:nvPr/>
          </p:nvPicPr>
          <p:blipFill rotWithShape="1">
            <a:blip r:embed="rId6">
              <a:extLst>
                <a:ext uri="{28A0092B-C50C-407E-A947-70E740481C1C}">
                  <a14:useLocalDpi xmlns:a14="http://schemas.microsoft.com/office/drawing/2010/main" val="0"/>
                </a:ext>
              </a:extLst>
            </a:blip>
            <a:srcRect l="3005" r="1426"/>
            <a:stretch/>
          </p:blipFill>
          <p:spPr>
            <a:xfrm>
              <a:off x="823171" y="1628425"/>
              <a:ext cx="4273257" cy="3229319"/>
            </a:xfrm>
            <a:prstGeom prst="rect">
              <a:avLst/>
            </a:prstGeom>
          </p:spPr>
        </p:pic>
        <p:sp>
          <p:nvSpPr>
            <p:cNvPr id="37" name="矩形 36">
              <a:extLst>
                <a:ext uri="{FF2B5EF4-FFF2-40B4-BE49-F238E27FC236}">
                  <a16:creationId xmlns:a16="http://schemas.microsoft.com/office/drawing/2014/main" id="{854279D8-F17D-4D89-BCE3-D0C17F792856}"/>
                </a:ext>
              </a:extLst>
            </p:cNvPr>
            <p:cNvSpPr/>
            <p:nvPr/>
          </p:nvSpPr>
          <p:spPr>
            <a:xfrm>
              <a:off x="1299257" y="5004325"/>
              <a:ext cx="2592070" cy="245110"/>
            </a:xfrm>
            <a:prstGeom prst="rect">
              <a:avLst/>
            </a:prstGeom>
          </p:spPr>
          <p:txBody>
            <a:bodyPr wrap="none">
              <a:spAutoFit/>
            </a:bodyPr>
            <a:lstStyle/>
            <a:p>
              <a:pPr indent="0">
                <a:buFont typeface="Arial" panose="020B0604020202020204" pitchFamily="34" charset="0"/>
                <a:buNone/>
              </a:pPr>
              <a:r>
                <a:rPr lang="en-US" altLang="zh-CN" sz="1000" dirty="0">
                  <a:latin typeface="Times New Roman" panose="02020603050405020304" pitchFamily="18" charset="0"/>
                  <a:cs typeface="Times New Roman" panose="02020603050405020304" pitchFamily="18" charset="0"/>
                </a:rPr>
                <a:t>Schematic layout of the STCF detector concept</a:t>
              </a:r>
              <a:endParaRPr lang="zh-CN" altLang="en-US" sz="1000" dirty="0">
                <a:latin typeface="Times New Roman" panose="02020603050405020304" pitchFamily="18" charset="0"/>
                <a:cs typeface="Times New Roman" panose="02020603050405020304" pitchFamily="18" charset="0"/>
              </a:endParaRPr>
            </a:p>
          </p:txBody>
        </p:sp>
      </p:grpSp>
      <p:sp>
        <p:nvSpPr>
          <p:cNvPr id="34" name="文本框 33">
            <a:extLst>
              <a:ext uri="{FF2B5EF4-FFF2-40B4-BE49-F238E27FC236}">
                <a16:creationId xmlns:a16="http://schemas.microsoft.com/office/drawing/2014/main" id="{55845322-2D42-43D6-802C-86E924ED178F}"/>
              </a:ext>
            </a:extLst>
          </p:cNvPr>
          <p:cNvSpPr txBox="1"/>
          <p:nvPr/>
        </p:nvSpPr>
        <p:spPr>
          <a:xfrm>
            <a:off x="657353" y="1173784"/>
            <a:ext cx="11463186" cy="960328"/>
          </a:xfrm>
          <a:prstGeom prst="rect">
            <a:avLst/>
          </a:prstGeom>
          <a:noFill/>
        </p:spPr>
        <p:txBody>
          <a:bodyPr wrap="square" rtlCol="0">
            <a:spAutoFit/>
          </a:bodyPr>
          <a:lstStyle/>
          <a:p>
            <a:pPr marL="457200" indent="-457200" latinLnBrk="1">
              <a:lnSpc>
                <a:spcPct val="150000"/>
              </a:lnSpc>
              <a:buClr>
                <a:srgbClr val="C00000"/>
              </a:buClr>
              <a:buFont typeface="Times New Roman" panose="02020603050405020304" pitchFamily="18" charset="0"/>
              <a:buChar char="*"/>
            </a:pPr>
            <a:r>
              <a:rPr lang="zh-CN" altLang="en-US"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超级</a:t>
            </a:r>
            <a:r>
              <a:rPr lang="en-US"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Tau-Charm</a:t>
            </a:r>
            <a:r>
              <a:rPr lang="zh-CN" altLang="en-US"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工厂（</a:t>
            </a:r>
            <a:r>
              <a:rPr lang="en-US"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STCF</a:t>
            </a:r>
            <a:r>
              <a:rPr lang="zh-CN" altLang="en-US"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是中国未来基于加速器粒子物理大科学设施的重要选择之一。</a:t>
            </a:r>
          </a:p>
          <a:p>
            <a:pPr marL="457200" indent="-457200" latinLnBrk="1">
              <a:lnSpc>
                <a:spcPct val="150000"/>
              </a:lnSpc>
              <a:buClr>
                <a:srgbClr val="C00000"/>
              </a:buClr>
              <a:buFont typeface="Times New Roman" panose="02020603050405020304" pitchFamily="18" charset="0"/>
              <a:buChar char="*"/>
            </a:pPr>
            <a:endParaRPr lang="zh-CN" altLang="en-US"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8" name="Picture 6">
            <a:extLst>
              <a:ext uri="{FF2B5EF4-FFF2-40B4-BE49-F238E27FC236}">
                <a16:creationId xmlns:a16="http://schemas.microsoft.com/office/drawing/2014/main" id="{87BE95EA-97D6-2C44-8C45-DFF457176266}"/>
              </a:ext>
            </a:extLst>
          </p:cNvPr>
          <p:cNvPicPr>
            <a:picLocks noChangeAspect="1"/>
          </p:cNvPicPr>
          <p:nvPr/>
        </p:nvPicPr>
        <p:blipFill rotWithShape="1">
          <a:blip r:embed="rId7"/>
          <a:srcRect l="5664" t="24246" r="5120" b="31144"/>
          <a:stretch/>
        </p:blipFill>
        <p:spPr>
          <a:xfrm>
            <a:off x="408518" y="1490296"/>
            <a:ext cx="5803542" cy="11733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4</a:t>
            </a:fld>
            <a:endParaRPr lang="en-US" altLang="zh-CN">
              <a:solidFill>
                <a:srgbClr val="000000"/>
              </a:solidFill>
              <a:latin typeface="Arial" panose="020B0604020202020204" pitchFamily="34" charset="0"/>
            </a:endParaRPr>
          </a:p>
        </p:txBody>
      </p:sp>
      <p:sp>
        <p:nvSpPr>
          <p:cNvPr id="15" name="文本框 14">
            <a:extLst>
              <a:ext uri="{FF2B5EF4-FFF2-40B4-BE49-F238E27FC236}">
                <a16:creationId xmlns:a16="http://schemas.microsoft.com/office/drawing/2014/main" id="{3D6BAD3D-4BD1-4DDD-B219-2C6148801C85}"/>
              </a:ext>
            </a:extLst>
          </p:cNvPr>
          <p:cNvSpPr txBox="1"/>
          <p:nvPr/>
        </p:nvSpPr>
        <p:spPr>
          <a:xfrm>
            <a:off x="157460" y="993689"/>
            <a:ext cx="11463186" cy="495585"/>
          </a:xfrm>
          <a:prstGeom prst="rect">
            <a:avLst/>
          </a:prstGeom>
          <a:noFill/>
        </p:spPr>
        <p:txBody>
          <a:bodyPr wrap="square" rtlCol="0">
            <a:spAutoFit/>
          </a:bodyPr>
          <a:lstStyle/>
          <a:p>
            <a:pPr marL="457200" indent="-457200" latinLnBrk="1">
              <a:lnSpc>
                <a:spcPct val="150000"/>
              </a:lnSpc>
              <a:buClr>
                <a:srgbClr val="C00000"/>
              </a:buClr>
              <a:buFont typeface="Times New Roman" panose="02020603050405020304" pitchFamily="18" charset="0"/>
              <a:buChar char="*"/>
            </a:pPr>
            <a:r>
              <a:rPr lang="zh-CN" altLang="en-US"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粒子识别</a:t>
            </a:r>
            <a:r>
              <a:rPr lang="en-US" altLang="zh-CN" sz="2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(PID)</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是高能物理实验中最重要和常用的物理分析工具之一</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矩形 15">
            <a:extLst>
              <a:ext uri="{FF2B5EF4-FFF2-40B4-BE49-F238E27FC236}">
                <a16:creationId xmlns:a16="http://schemas.microsoft.com/office/drawing/2014/main" id="{5EB7C7F5-4A66-4824-925B-87A0A3939A22}"/>
              </a:ext>
            </a:extLst>
          </p:cNvPr>
          <p:cNvSpPr/>
          <p:nvPr/>
        </p:nvSpPr>
        <p:spPr>
          <a:xfrm>
            <a:off x="-412484" y="1514364"/>
            <a:ext cx="6948296" cy="1289071"/>
          </a:xfrm>
          <a:prstGeom prst="rect">
            <a:avLst/>
          </a:prstGeom>
        </p:spPr>
        <p:txBody>
          <a:bodyPr wrap="square">
            <a:spAutoFit/>
          </a:bodyPr>
          <a:lstStyle/>
          <a:p>
            <a:pPr marL="1371600" lvl="2" indent="-457200" latinLnBrk="1">
              <a:lnSpc>
                <a:spcPct val="150000"/>
              </a:lnSpc>
              <a:buClr>
                <a:srgbClr val="44546A"/>
              </a:buClr>
              <a:buFont typeface="Arial" panose="020B0604020202020204" pitchFamily="34" charset="0"/>
              <a:buChar char="•"/>
            </a:pP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STCF</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作为中国下一代正负电子对撞机，对</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PID</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的准确性和效率提出了高要求，以满足其严格的标准</a:t>
            </a:r>
          </a:p>
          <a:p>
            <a:pPr marL="1371600" lvl="2" indent="-457200">
              <a:lnSpc>
                <a:spcPct val="150000"/>
              </a:lnSpc>
              <a:buClr>
                <a:srgbClr val="44546A"/>
              </a:buClr>
              <a:buFont typeface="Arial" panose="020B0604020202020204" pitchFamily="34" charset="0"/>
              <a:buChar char="•"/>
            </a:pP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17" name="文本框 16">
            <a:extLst>
              <a:ext uri="{FF2B5EF4-FFF2-40B4-BE49-F238E27FC236}">
                <a16:creationId xmlns:a16="http://schemas.microsoft.com/office/drawing/2014/main" id="{5B363128-8F53-42A5-A7BF-F7FA0E08D8C3}"/>
              </a:ext>
            </a:extLst>
          </p:cNvPr>
          <p:cNvSpPr txBox="1"/>
          <p:nvPr/>
        </p:nvSpPr>
        <p:spPr>
          <a:xfrm>
            <a:off x="223531" y="2323915"/>
            <a:ext cx="7694218" cy="5207644"/>
          </a:xfrm>
          <a:prstGeom prst="rect">
            <a:avLst/>
          </a:prstGeom>
          <a:noFill/>
        </p:spPr>
        <p:txBody>
          <a:bodyPr wrap="square" rtlCol="0">
            <a:spAutoFit/>
          </a:bodyPr>
          <a:lstStyle/>
          <a:p>
            <a:pPr marL="457200" indent="-457200" latinLnBrk="1">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传统的</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PID</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方法已成功应用于各个对撞机物理实验中，但其效率较低，难以满足</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PID</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的要求</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latinLnBrk="1">
              <a:lnSpc>
                <a:spcPct val="150000"/>
              </a:lnSpc>
              <a:buClr>
                <a:srgbClr val="44546A"/>
              </a:buClr>
              <a:buFont typeface="Arial" panose="020B0604020202020204" pitchFamily="34" charset="0"/>
              <a:buChar cha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单个子探测器的粒子鉴别能力往往存在不足，例如</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dE/dx</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方法，对高动量</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π/K</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μ/π</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等粒子的鉴别存在较大困难</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latinLnBrk="1">
              <a:lnSpc>
                <a:spcPct val="150000"/>
              </a:lnSpc>
              <a:buClr>
                <a:srgbClr val="44546A"/>
              </a:buClr>
              <a:buFont typeface="Arial" panose="020B0604020202020204" pitchFamily="34" charset="0"/>
              <a:buChar cha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利用子检测器的测量结果来构造</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PID</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特征并进行加权处理较为复杂和困难</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latinLnBrk="1">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基于数据驱动的机器学习方法为</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PID</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性能的提升开辟了新途径</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latinLnBrk="1">
              <a:lnSpc>
                <a:spcPct val="150000"/>
              </a:lnSpc>
              <a:buClr>
                <a:srgbClr val="44546A"/>
              </a:buClr>
              <a:buFont typeface="Arial" panose="020B0604020202020204" pitchFamily="34" charset="0"/>
              <a:buChar cha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较强的建模和泛化能力</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latinLnBrk="1">
              <a:lnSpc>
                <a:spcPct val="150000"/>
              </a:lnSpc>
              <a:buClr>
                <a:srgbClr val="44546A"/>
              </a:buClr>
              <a:buFont typeface="Arial" panose="020B0604020202020204" pitchFamily="34" charset="0"/>
              <a:buChar cha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善于连接来自所有子检测器的信息，对径迹信息进行“智能联合”</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latinLnBrk="1">
              <a:lnSpc>
                <a:spcPct val="150000"/>
              </a:lnSpc>
              <a:buClr>
                <a:srgbClr val="C00000"/>
              </a:buClr>
              <a:buFont typeface="Times New Roman" panose="02020603050405020304" pitchFamily="18" charset="0"/>
              <a:buChar char="*"/>
            </a:pP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latinLnBrk="1">
              <a:lnSpc>
                <a:spcPct val="150000"/>
              </a:lnSpc>
              <a:buClr>
                <a:srgbClr val="C00000"/>
              </a:buClr>
              <a:buFont typeface="Times New Roman" panose="02020603050405020304" pitchFamily="18" charset="0"/>
              <a:buChar char="*"/>
            </a:pP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9" name="组合 18">
            <a:extLst>
              <a:ext uri="{FF2B5EF4-FFF2-40B4-BE49-F238E27FC236}">
                <a16:creationId xmlns:a16="http://schemas.microsoft.com/office/drawing/2014/main" id="{D4F35C5B-2A9F-4EBA-958D-1CCA6EA2438B}"/>
              </a:ext>
            </a:extLst>
          </p:cNvPr>
          <p:cNvGrpSpPr/>
          <p:nvPr/>
        </p:nvGrpSpPr>
        <p:grpSpPr>
          <a:xfrm>
            <a:off x="8355688" y="3770176"/>
            <a:ext cx="3264958" cy="2973276"/>
            <a:chOff x="8682943" y="1126225"/>
            <a:chExt cx="3057741" cy="2845489"/>
          </a:xfrm>
        </p:grpSpPr>
        <p:pic>
          <p:nvPicPr>
            <p:cNvPr id="20" name="图片 19">
              <a:extLst>
                <a:ext uri="{FF2B5EF4-FFF2-40B4-BE49-F238E27FC236}">
                  <a16:creationId xmlns:a16="http://schemas.microsoft.com/office/drawing/2014/main" id="{93497F46-0E53-4864-8E42-C80F4F0DD1C7}"/>
                </a:ext>
              </a:extLst>
            </p:cNvPr>
            <p:cNvPicPr>
              <a:picLocks noChangeAspect="1"/>
            </p:cNvPicPr>
            <p:nvPr/>
          </p:nvPicPr>
          <p:blipFill rotWithShape="1">
            <a:blip r:embed="rId2"/>
            <a:srcRect l="1774" r="2321"/>
            <a:stretch/>
          </p:blipFill>
          <p:spPr>
            <a:xfrm>
              <a:off x="8682943" y="1126225"/>
              <a:ext cx="3057741" cy="2617675"/>
            </a:xfrm>
            <a:prstGeom prst="rect">
              <a:avLst/>
            </a:prstGeom>
          </p:spPr>
        </p:pic>
        <p:sp>
          <p:nvSpPr>
            <p:cNvPr id="23" name="矩形 22">
              <a:extLst>
                <a:ext uri="{FF2B5EF4-FFF2-40B4-BE49-F238E27FC236}">
                  <a16:creationId xmlns:a16="http://schemas.microsoft.com/office/drawing/2014/main" id="{95CCFF5E-2739-49E4-8691-F577B896A61C}"/>
                </a:ext>
              </a:extLst>
            </p:cNvPr>
            <p:cNvSpPr/>
            <p:nvPr/>
          </p:nvSpPr>
          <p:spPr>
            <a:xfrm>
              <a:off x="9904426" y="3725493"/>
              <a:ext cx="1099981" cy="246221"/>
            </a:xfrm>
            <a:prstGeom prst="rect">
              <a:avLst/>
            </a:prstGeom>
          </p:spPr>
          <p:txBody>
            <a:bodyPr wrap="none">
              <a:spAutoFit/>
            </a:bodyPr>
            <a:lstStyle/>
            <a:p>
              <a:pPr lvl="0">
                <a:defRPr/>
              </a:pPr>
              <a:r>
                <a:rPr lang="en-US" altLang="zh-CN" sz="1000">
                  <a:latin typeface="Times New Roman" panose="02020603050405020304" pitchFamily="18" charset="0"/>
                  <a:cs typeface="Times New Roman" panose="02020603050405020304" pitchFamily="18" charset="0"/>
                </a:rPr>
                <a:t>dE/dx </a:t>
              </a:r>
              <a:r>
                <a:rPr lang="zh-CN" altLang="en-US" sz="1000">
                  <a:latin typeface="Times New Roman" panose="02020603050405020304" pitchFamily="18" charset="0"/>
                  <a:cs typeface="Times New Roman" panose="02020603050405020304" pitchFamily="18" charset="0"/>
                </a:rPr>
                <a:t>分辨性能</a:t>
              </a:r>
              <a:r>
                <a:rPr lang="en-US" altLang="zh-CN" sz="1000">
                  <a:latin typeface="Times New Roman" panose="02020603050405020304" pitchFamily="18" charset="0"/>
                  <a:cs typeface="Times New Roman" panose="02020603050405020304" pitchFamily="18" charset="0"/>
                </a:rPr>
                <a:t>. </a:t>
              </a:r>
              <a:endParaRPr lang="zh-CN" altLang="en-US" sz="1000" dirty="0">
                <a:latin typeface="Times New Roman" panose="02020603050405020304" pitchFamily="18" charset="0"/>
                <a:cs typeface="Times New Roman" panose="02020603050405020304" pitchFamily="18" charset="0"/>
              </a:endParaRPr>
            </a:p>
          </p:txBody>
        </p:sp>
      </p:grpSp>
      <p:sp>
        <p:nvSpPr>
          <p:cNvPr id="24" name="标题 1">
            <a:extLst>
              <a:ext uri="{FF2B5EF4-FFF2-40B4-BE49-F238E27FC236}">
                <a16:creationId xmlns:a16="http://schemas.microsoft.com/office/drawing/2014/main" id="{0FCF9392-CD15-44CC-AED8-B44D44E48191}"/>
              </a:ext>
            </a:extLst>
          </p:cNvPr>
          <p:cNvSpPr txBox="1">
            <a:spLocks/>
          </p:cNvSpPr>
          <p:nvPr/>
        </p:nvSpPr>
        <p:spPr bwMode="auto">
          <a:xfrm>
            <a:off x="285750" y="243188"/>
            <a:ext cx="1141518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lstStyle>
            <a:lvl1pPr algn="ctr" rtl="0" eaLnBrk="0" fontAlgn="base" hangingPunct="0">
              <a:spcBef>
                <a:spcPct val="0"/>
              </a:spcBef>
              <a:spcAft>
                <a:spcPct val="0"/>
              </a:spcAft>
              <a:defRPr kumimoji="1" sz="3200" b="0">
                <a:solidFill>
                  <a:schemeClr val="tx1"/>
                </a:solidFill>
                <a:latin typeface="微软雅黑" panose="020B0503020204020204" pitchFamily="34" charset="-122"/>
                <a:ea typeface="微软雅黑" panose="020B0503020204020204" pitchFamily="34" charset="-122"/>
                <a:cs typeface="微软雅黑" charset="0"/>
              </a:defRPr>
            </a:lvl1pPr>
            <a:lvl2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2pPr>
            <a:lvl3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3pPr>
            <a:lvl4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4pPr>
            <a:lvl5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5pPr>
            <a:lvl6pPr marL="457200" algn="ctr" rtl="0" eaLnBrk="0" fontAlgn="base" hangingPunct="0">
              <a:spcBef>
                <a:spcPct val="0"/>
              </a:spcBef>
              <a:spcAft>
                <a:spcPct val="0"/>
              </a:spcAft>
              <a:defRPr sz="3600" b="1">
                <a:solidFill>
                  <a:schemeClr val="tx1"/>
                </a:solidFill>
                <a:latin typeface="Arial" panose="020B0604020202020204" pitchFamily="34" charset="0"/>
              </a:defRPr>
            </a:lvl6pPr>
            <a:lvl7pPr marL="914400" algn="ctr" rtl="0" eaLnBrk="0" fontAlgn="base" hangingPunct="0">
              <a:spcBef>
                <a:spcPct val="0"/>
              </a:spcBef>
              <a:spcAft>
                <a:spcPct val="0"/>
              </a:spcAft>
              <a:defRPr sz="3600" b="1">
                <a:solidFill>
                  <a:schemeClr val="tx1"/>
                </a:solidFill>
                <a:latin typeface="Arial" panose="020B0604020202020204" pitchFamily="34" charset="0"/>
              </a:defRPr>
            </a:lvl7pPr>
            <a:lvl8pPr marL="1371600" algn="ctr" rtl="0" eaLnBrk="0" fontAlgn="base" hangingPunct="0">
              <a:spcBef>
                <a:spcPct val="0"/>
              </a:spcBef>
              <a:spcAft>
                <a:spcPct val="0"/>
              </a:spcAft>
              <a:defRPr sz="3600" b="1">
                <a:solidFill>
                  <a:schemeClr val="tx1"/>
                </a:solidFill>
                <a:latin typeface="Arial" panose="020B0604020202020204" pitchFamily="34" charset="0"/>
              </a:defRPr>
            </a:lvl8pPr>
            <a:lvl9pPr marL="1828800" algn="ctr" rtl="0" eaLnBrk="0" fontAlgn="base" hangingPunct="0">
              <a:spcBef>
                <a:spcPct val="0"/>
              </a:spcBef>
              <a:spcAft>
                <a:spcPct val="0"/>
              </a:spcAft>
              <a:defRPr sz="3600" b="1">
                <a:solidFill>
                  <a:schemeClr val="tx1"/>
                </a:solidFill>
                <a:latin typeface="Arial" panose="020B0604020202020204" pitchFamily="34" charset="0"/>
              </a:defRPr>
            </a:lvl9pPr>
          </a:lstStyle>
          <a:p>
            <a:r>
              <a:rPr lang="zh-CN" altLang="en-US" sz="4400" b="1">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简介</a:t>
            </a:r>
            <a:endParaRPr lang="en-US" altLang="zh-CN" sz="4400" b="1">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grpSp>
        <p:nvGrpSpPr>
          <p:cNvPr id="25" name="组合 24">
            <a:extLst>
              <a:ext uri="{FF2B5EF4-FFF2-40B4-BE49-F238E27FC236}">
                <a16:creationId xmlns:a16="http://schemas.microsoft.com/office/drawing/2014/main" id="{176BA03F-06F7-4154-9186-B3EFED3831B2}"/>
              </a:ext>
            </a:extLst>
          </p:cNvPr>
          <p:cNvGrpSpPr/>
          <p:nvPr/>
        </p:nvGrpSpPr>
        <p:grpSpPr>
          <a:xfrm>
            <a:off x="8152417" y="1215040"/>
            <a:ext cx="3671499" cy="2605546"/>
            <a:chOff x="8153400" y="3937642"/>
            <a:chExt cx="3671499" cy="2605546"/>
          </a:xfrm>
        </p:grpSpPr>
        <p:pic>
          <p:nvPicPr>
            <p:cNvPr id="26" name="图片 25">
              <a:extLst>
                <a:ext uri="{FF2B5EF4-FFF2-40B4-BE49-F238E27FC236}">
                  <a16:creationId xmlns:a16="http://schemas.microsoft.com/office/drawing/2014/main" id="{5DBAABDF-14C5-4C01-B891-2CBF8D3FF3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3937642"/>
              <a:ext cx="3671499" cy="2409734"/>
            </a:xfrm>
            <a:prstGeom prst="rect">
              <a:avLst/>
            </a:prstGeom>
          </p:spPr>
        </p:pic>
        <p:sp>
          <p:nvSpPr>
            <p:cNvPr id="27" name="矩形 26">
              <a:extLst>
                <a:ext uri="{FF2B5EF4-FFF2-40B4-BE49-F238E27FC236}">
                  <a16:creationId xmlns:a16="http://schemas.microsoft.com/office/drawing/2014/main" id="{4E0AFFC0-88F2-4461-979C-B220184A40C3}"/>
                </a:ext>
              </a:extLst>
            </p:cNvPr>
            <p:cNvSpPr/>
            <p:nvPr/>
          </p:nvSpPr>
          <p:spPr>
            <a:xfrm>
              <a:off x="9835259" y="6296967"/>
              <a:ext cx="825867" cy="246221"/>
            </a:xfrm>
            <a:prstGeom prst="rect">
              <a:avLst/>
            </a:prstGeom>
          </p:spPr>
          <p:txBody>
            <a:bodyPr wrap="none">
              <a:spAutoFit/>
            </a:bodyPr>
            <a:lstStyle/>
            <a:p>
              <a:pPr lvl="0">
                <a:defRPr/>
              </a:pPr>
              <a:r>
                <a:rPr lang="zh-CN" altLang="en-US" sz="1000">
                  <a:latin typeface="Times New Roman" panose="02020603050405020304" pitchFamily="18" charset="0"/>
                  <a:cs typeface="Times New Roman" panose="02020603050405020304" pitchFamily="18" charset="0"/>
                </a:rPr>
                <a:t>探测器响应</a:t>
              </a:r>
              <a:endParaRPr lang="zh-CN" altLang="en-US" sz="1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821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5</a:t>
            </a:fld>
            <a:endParaRPr lang="en-US" altLang="zh-CN">
              <a:solidFill>
                <a:srgbClr val="000000"/>
              </a:solidFill>
              <a:latin typeface="Arial" panose="020B0604020202020204" pitchFamily="34" charset="0"/>
            </a:endParaRPr>
          </a:p>
        </p:txBody>
      </p:sp>
      <p:sp>
        <p:nvSpPr>
          <p:cNvPr id="24" name="标题 1">
            <a:extLst>
              <a:ext uri="{FF2B5EF4-FFF2-40B4-BE49-F238E27FC236}">
                <a16:creationId xmlns:a16="http://schemas.microsoft.com/office/drawing/2014/main" id="{5FD311B0-8E7C-4976-AF85-3FE872D1D792}"/>
              </a:ext>
            </a:extLst>
          </p:cNvPr>
          <p:cNvSpPr txBox="1">
            <a:spLocks/>
          </p:cNvSpPr>
          <p:nvPr/>
        </p:nvSpPr>
        <p:spPr bwMode="auto">
          <a:xfrm>
            <a:off x="285750" y="193696"/>
            <a:ext cx="1141518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lstStyle>
            <a:lvl1pPr algn="ctr" rtl="0" eaLnBrk="0" fontAlgn="base" hangingPunct="0">
              <a:spcBef>
                <a:spcPct val="0"/>
              </a:spcBef>
              <a:spcAft>
                <a:spcPct val="0"/>
              </a:spcAft>
              <a:defRPr kumimoji="1" sz="3200" b="0">
                <a:solidFill>
                  <a:schemeClr val="tx1"/>
                </a:solidFill>
                <a:latin typeface="微软雅黑" panose="020B0503020204020204" pitchFamily="34" charset="-122"/>
                <a:ea typeface="微软雅黑" panose="020B0503020204020204" pitchFamily="34" charset="-122"/>
                <a:cs typeface="微软雅黑" charset="0"/>
              </a:defRPr>
            </a:lvl1pPr>
            <a:lvl2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2pPr>
            <a:lvl3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3pPr>
            <a:lvl4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4pPr>
            <a:lvl5pPr algn="ctr" rtl="0" eaLnBrk="0" fontAlgn="base" hangingPunct="0">
              <a:spcBef>
                <a:spcPct val="0"/>
              </a:spcBef>
              <a:spcAft>
                <a:spcPct val="0"/>
              </a:spcAft>
              <a:defRPr kumimoji="1" sz="3200">
                <a:solidFill>
                  <a:schemeClr val="tx1"/>
                </a:solidFill>
                <a:latin typeface="微软雅黑" charset="0"/>
                <a:ea typeface="微软雅黑" charset="0"/>
                <a:cs typeface="微软雅黑" charset="0"/>
              </a:defRPr>
            </a:lvl5pPr>
            <a:lvl6pPr marL="457200" algn="ctr" rtl="0" eaLnBrk="0" fontAlgn="base" hangingPunct="0">
              <a:spcBef>
                <a:spcPct val="0"/>
              </a:spcBef>
              <a:spcAft>
                <a:spcPct val="0"/>
              </a:spcAft>
              <a:defRPr sz="3600" b="1">
                <a:solidFill>
                  <a:schemeClr val="tx1"/>
                </a:solidFill>
                <a:latin typeface="Arial" panose="020B0604020202020204" pitchFamily="34" charset="0"/>
              </a:defRPr>
            </a:lvl6pPr>
            <a:lvl7pPr marL="914400" algn="ctr" rtl="0" eaLnBrk="0" fontAlgn="base" hangingPunct="0">
              <a:spcBef>
                <a:spcPct val="0"/>
              </a:spcBef>
              <a:spcAft>
                <a:spcPct val="0"/>
              </a:spcAft>
              <a:defRPr sz="3600" b="1">
                <a:solidFill>
                  <a:schemeClr val="tx1"/>
                </a:solidFill>
                <a:latin typeface="Arial" panose="020B0604020202020204" pitchFamily="34" charset="0"/>
              </a:defRPr>
            </a:lvl7pPr>
            <a:lvl8pPr marL="1371600" algn="ctr" rtl="0" eaLnBrk="0" fontAlgn="base" hangingPunct="0">
              <a:spcBef>
                <a:spcPct val="0"/>
              </a:spcBef>
              <a:spcAft>
                <a:spcPct val="0"/>
              </a:spcAft>
              <a:defRPr sz="3600" b="1">
                <a:solidFill>
                  <a:schemeClr val="tx1"/>
                </a:solidFill>
                <a:latin typeface="Arial" panose="020B0604020202020204" pitchFamily="34" charset="0"/>
              </a:defRPr>
            </a:lvl8pPr>
            <a:lvl9pPr marL="1828800" algn="ctr" rtl="0" eaLnBrk="0" fontAlgn="base" hangingPunct="0">
              <a:spcBef>
                <a:spcPct val="0"/>
              </a:spcBef>
              <a:spcAft>
                <a:spcPct val="0"/>
              </a:spcAft>
              <a:defRPr sz="3600" b="1">
                <a:solidFill>
                  <a:schemeClr val="tx1"/>
                </a:solidFill>
                <a:latin typeface="Arial" panose="020B0604020202020204" pitchFamily="34" charset="0"/>
              </a:defRPr>
            </a:lvl9pPr>
          </a:lstStyle>
          <a:p>
            <a:r>
              <a:rPr lang="zh-CN" altLang="en-US" sz="4400" b="1">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简介</a:t>
            </a:r>
            <a:endParaRPr lang="en-US" altLang="zh-CN" sz="4400" b="1">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25" name="文本框 24">
            <a:extLst>
              <a:ext uri="{FF2B5EF4-FFF2-40B4-BE49-F238E27FC236}">
                <a16:creationId xmlns:a16="http://schemas.microsoft.com/office/drawing/2014/main" id="{DC87A726-8E32-410E-A570-7BEC8F94796B}"/>
              </a:ext>
            </a:extLst>
          </p:cNvPr>
          <p:cNvSpPr txBox="1"/>
          <p:nvPr/>
        </p:nvSpPr>
        <p:spPr>
          <a:xfrm>
            <a:off x="278167" y="1021833"/>
            <a:ext cx="12018608" cy="3268652"/>
          </a:xfrm>
          <a:prstGeom prst="rect">
            <a:avLst/>
          </a:prstGeom>
          <a:noFill/>
        </p:spPr>
        <p:txBody>
          <a:bodyPr wrap="square" rtlCol="0">
            <a:spAutoFit/>
          </a:bodyPr>
          <a:lstStyle/>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针对</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STCF</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实验，我们创新并开发基于机器学习的粒子识别算法</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endParaRPr lang="zh-CN" altLang="en-US"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endParaRPr lang="zh-CN" altLang="en-US"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buClr>
                <a:srgbClr val="C00000"/>
              </a:buClr>
            </a:pP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6" name="图片 25">
            <a:extLst>
              <a:ext uri="{FF2B5EF4-FFF2-40B4-BE49-F238E27FC236}">
                <a16:creationId xmlns:a16="http://schemas.microsoft.com/office/drawing/2014/main" id="{0672E06A-4723-4D8C-B162-AA1151A133EE}"/>
              </a:ext>
            </a:extLst>
          </p:cNvPr>
          <p:cNvPicPr>
            <a:picLocks noChangeAspect="1"/>
          </p:cNvPicPr>
          <p:nvPr/>
        </p:nvPicPr>
        <p:blipFill>
          <a:blip r:embed="rId2"/>
          <a:stretch>
            <a:fillRect/>
          </a:stretch>
        </p:blipFill>
        <p:spPr>
          <a:xfrm>
            <a:off x="8555924" y="2258006"/>
            <a:ext cx="4246617" cy="1411045"/>
          </a:xfrm>
          <a:prstGeom prst="rect">
            <a:avLst/>
          </a:prstGeom>
        </p:spPr>
      </p:pic>
      <p:pic>
        <p:nvPicPr>
          <p:cNvPr id="27" name="图片 26">
            <a:extLst>
              <a:ext uri="{FF2B5EF4-FFF2-40B4-BE49-F238E27FC236}">
                <a16:creationId xmlns:a16="http://schemas.microsoft.com/office/drawing/2014/main" id="{A07CB87B-745E-4AA9-9366-851A95009D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471" y="1572167"/>
            <a:ext cx="2268453" cy="2547283"/>
          </a:xfrm>
          <a:prstGeom prst="rect">
            <a:avLst/>
          </a:prstGeom>
        </p:spPr>
      </p:pic>
      <p:sp>
        <p:nvSpPr>
          <p:cNvPr id="28" name="矩形 27">
            <a:extLst>
              <a:ext uri="{FF2B5EF4-FFF2-40B4-BE49-F238E27FC236}">
                <a16:creationId xmlns:a16="http://schemas.microsoft.com/office/drawing/2014/main" id="{82ECE517-6B99-4440-B59E-EFFFE808C0FC}"/>
              </a:ext>
            </a:extLst>
          </p:cNvPr>
          <p:cNvSpPr/>
          <p:nvPr/>
        </p:nvSpPr>
        <p:spPr>
          <a:xfrm>
            <a:off x="-109681" y="1572167"/>
            <a:ext cx="7251740" cy="4287071"/>
          </a:xfrm>
          <a:prstGeom prst="rect">
            <a:avLst/>
          </a:prstGeom>
        </p:spPr>
        <p:txBody>
          <a:bodyPr wrap="square">
            <a:spAutoFit/>
          </a:bodyPr>
          <a:lstStyle/>
          <a:p>
            <a:pPr marL="914400" lvl="1" indent="-457200">
              <a:lnSpc>
                <a:spcPct val="150000"/>
              </a:lnSpc>
              <a:buClr>
                <a:srgbClr val="44546A"/>
              </a:buClr>
              <a:buFont typeface="Arial" panose="020B0604020202020204" pitchFamily="34" charset="0"/>
              <a:buChar char="•"/>
            </a:pPr>
            <a:r>
              <a:rPr lang="zh-CN" altLang="en-US"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带电粒子的</a:t>
            </a:r>
            <a:r>
              <a:rPr lang="en-US" altLang="zh-CN" sz="2000" dirty="0" err="1">
                <a:solidFill>
                  <a:prstClr val="black"/>
                </a:solidFill>
                <a:latin typeface="Times New Roman" panose="02020603050405020304" pitchFamily="18" charset="0"/>
                <a:ea typeface="楷体" panose="02010609060101010101" pitchFamily="49" charset="-122"/>
                <a:cs typeface="Times New Roman" panose="02020603050405020304" pitchFamily="18" charset="0"/>
              </a:rPr>
              <a:t>GlobalPID</a:t>
            </a:r>
            <a:r>
              <a:rPr lang="zh-CN" altLang="en-US"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算法</a:t>
            </a:r>
            <a:r>
              <a:rPr lang="en-US" altLang="zh-CN"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(e/μ/π/K/p) </a:t>
            </a:r>
          </a:p>
          <a:p>
            <a:pPr marL="1828800" lvl="3" indent="-457200">
              <a:lnSpc>
                <a:spcPct val="150000"/>
              </a:lnSpc>
              <a:buClr>
                <a:srgbClr val="44546A"/>
              </a:buClr>
              <a:buFont typeface="Times New Roman" panose="02020603050405020304" pitchFamily="18" charset="0"/>
              <a:buChar char="°"/>
            </a:pP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结合所有子探测器的重建信息</a:t>
            </a: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828800" lvl="3" indent="-457200">
              <a:lnSpc>
                <a:spcPct val="150000"/>
              </a:lnSpc>
              <a:buClr>
                <a:srgbClr val="44546A"/>
              </a:buClr>
              <a:buFont typeface="Times New Roman" panose="02020603050405020304" pitchFamily="18" charset="0"/>
              <a:buChar char="°"/>
            </a:pP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实现较佳</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PID</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性能</a:t>
            </a: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828800" lvl="3" indent="-457200">
              <a:lnSpc>
                <a:spcPct val="150000"/>
              </a:lnSpc>
              <a:buClr>
                <a:srgbClr val="44546A"/>
              </a:buClr>
              <a:buFont typeface="Times New Roman" panose="02020603050405020304" pitchFamily="18" charset="0"/>
              <a:buChar char="°"/>
            </a:pP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尝试其他</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ML</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算法：</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Transformer…</a:t>
            </a:r>
          </a:p>
          <a:p>
            <a:pPr marL="914400" lvl="1" indent="-457200">
              <a:lnSpc>
                <a:spcPct val="150000"/>
              </a:lnSpc>
              <a:buClr>
                <a:srgbClr val="44546A"/>
              </a:buClr>
              <a:buFont typeface="Arial" panose="020B0604020202020204" pitchFamily="34" charset="0"/>
              <a:buChar char="•"/>
            </a:pPr>
            <a:r>
              <a:rPr lang="zh-CN" altLang="en-US"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中性粒子</a:t>
            </a:r>
            <a:r>
              <a:rPr lang="en-US" altLang="zh-CN"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l-GR" altLang="zh-CN"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γ/</a:t>
            </a:r>
            <a:r>
              <a:rPr lang="en-US" altLang="zh-CN" sz="2000" dirty="0">
                <a:solidFill>
                  <a:schemeClr val="accent4">
                    <a:lumMod val="75000"/>
                    <a:lumOff val="25000"/>
                  </a:schemeClr>
                </a:solidFill>
                <a:latin typeface="Trebuchet MS" panose="020B0603020202020204" pitchFamily="34" charset="0"/>
                <a:ea typeface="等线" panose="02010600030101010101" pitchFamily="2" charset="-122"/>
                <a:cs typeface="Calibri" panose="020F0502020204030204" pitchFamily="34" charset="0"/>
              </a:rPr>
              <a:t> </a:t>
            </a:r>
            <a:r>
              <a:rPr lang="en-US" altLang="zh-CN"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K</a:t>
            </a:r>
            <a:r>
              <a:rPr lang="en-US" altLang="zh-CN" sz="2000" baseline="-25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L</a:t>
            </a:r>
            <a:r>
              <a:rPr lang="en-US" altLang="zh-CN" sz="2000" baseline="30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0</a:t>
            </a:r>
            <a:r>
              <a:rPr lang="en-US" altLang="zh-CN" sz="2000" baseline="30000" dirty="0">
                <a:solidFill>
                  <a:schemeClr val="accent4">
                    <a:lumMod val="75000"/>
                    <a:lumOff val="25000"/>
                  </a:schemeClr>
                </a:solidFill>
                <a:latin typeface="Trebuchet MS" panose="020B0603020202020204" pitchFamily="34" charset="0"/>
                <a:ea typeface="等线" panose="02010600030101010101" pitchFamily="2" charset="-122"/>
                <a:cs typeface="Calibri" panose="020F0502020204030204" pitchFamily="34" charset="0"/>
              </a:rPr>
              <a:t> </a:t>
            </a:r>
            <a:r>
              <a:rPr lang="en-US" altLang="zh-CN"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/n)</a:t>
            </a:r>
            <a:r>
              <a:rPr lang="zh-CN" altLang="en-US"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的鉴别</a:t>
            </a:r>
            <a:endParaRPr lang="en-US" altLang="zh-CN" sz="2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828800" lvl="3" indent="-457200">
              <a:lnSpc>
                <a:spcPct val="150000"/>
              </a:lnSpc>
              <a:buClr>
                <a:srgbClr val="44546A"/>
              </a:buClr>
              <a:buFont typeface="Times New Roman" panose="02020603050405020304" pitchFamily="18" charset="0"/>
              <a:buChar char="°"/>
            </a:pP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有效地将光子与中子和</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K</a:t>
            </a:r>
            <a:r>
              <a:rPr lang="en-US" altLang="zh-CN" baseline="-25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L</a:t>
            </a:r>
            <a:r>
              <a:rPr lang="en-US" altLang="zh-CN" baseline="300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0 </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分离</a:t>
            </a: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828800" lvl="3" indent="-457200">
              <a:lnSpc>
                <a:spcPct val="150000"/>
              </a:lnSpc>
              <a:buClr>
                <a:srgbClr val="44546A"/>
              </a:buClr>
              <a:buFont typeface="Times New Roman" panose="02020603050405020304" pitchFamily="18" charset="0"/>
              <a:buChar char="°"/>
            </a:pP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ECAL</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原始信息：在</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ECAL</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内的能量沉积、时间响应</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MUD </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的 击中响应</a:t>
            </a: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828800" lvl="3" indent="-457200">
              <a:lnSpc>
                <a:spcPct val="150000"/>
              </a:lnSpc>
              <a:buClr>
                <a:srgbClr val="44546A"/>
              </a:buClr>
              <a:buFont typeface="Times New Roman" panose="02020603050405020304" pitchFamily="18" charset="0"/>
              <a:buChar char="°"/>
            </a:pP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基于经典卷积神经网络（</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CNN</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ECAL</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上开展中性粒子鉴别研究</a:t>
            </a: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29" name="组合 28">
            <a:extLst>
              <a:ext uri="{FF2B5EF4-FFF2-40B4-BE49-F238E27FC236}">
                <a16:creationId xmlns:a16="http://schemas.microsoft.com/office/drawing/2014/main" id="{3F472F9E-65C4-4C9C-8C91-67EE243060E6}"/>
              </a:ext>
            </a:extLst>
          </p:cNvPr>
          <p:cNvGrpSpPr/>
          <p:nvPr/>
        </p:nvGrpSpPr>
        <p:grpSpPr>
          <a:xfrm>
            <a:off x="7256889" y="4290485"/>
            <a:ext cx="4582686" cy="2211837"/>
            <a:chOff x="7259735" y="2000235"/>
            <a:chExt cx="4780887" cy="2650704"/>
          </a:xfrm>
        </p:grpSpPr>
        <p:pic>
          <p:nvPicPr>
            <p:cNvPr id="30" name="图片 29">
              <a:extLst>
                <a:ext uri="{FF2B5EF4-FFF2-40B4-BE49-F238E27FC236}">
                  <a16:creationId xmlns:a16="http://schemas.microsoft.com/office/drawing/2014/main" id="{4A5788FC-99B0-41CA-A82F-29FAC39BC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9735" y="2000235"/>
              <a:ext cx="4780887" cy="2264631"/>
            </a:xfrm>
            <a:prstGeom prst="rect">
              <a:avLst/>
            </a:prstGeom>
          </p:spPr>
        </p:pic>
        <p:sp>
          <p:nvSpPr>
            <p:cNvPr id="31" name="矩形 30">
              <a:extLst>
                <a:ext uri="{FF2B5EF4-FFF2-40B4-BE49-F238E27FC236}">
                  <a16:creationId xmlns:a16="http://schemas.microsoft.com/office/drawing/2014/main" id="{207F6C61-CE50-4B1E-BF7B-2384C26B4916}"/>
                </a:ext>
              </a:extLst>
            </p:cNvPr>
            <p:cNvSpPr/>
            <p:nvPr/>
          </p:nvSpPr>
          <p:spPr>
            <a:xfrm>
              <a:off x="8737566" y="4298473"/>
              <a:ext cx="2319805" cy="352466"/>
            </a:xfrm>
            <a:prstGeom prst="rect">
              <a:avLst/>
            </a:prstGeom>
          </p:spPr>
          <p:txBody>
            <a:bodyPr wrap="none">
              <a:spAutoFit/>
            </a:bodyPr>
            <a:lstStyle/>
            <a:p>
              <a:r>
                <a:rPr lang="zh-CN" altLang="en-US" sz="1000">
                  <a:latin typeface="Times New Roman" panose="02020603050405020304" pitchFamily="18" charset="0"/>
                  <a:cs typeface="Times New Roman" panose="02020603050405020304" pitchFamily="18" charset="0"/>
                </a:rPr>
                <a:t>基于机器学习的</a:t>
              </a:r>
              <a:r>
                <a:rPr lang="en-US" altLang="zh-CN" sz="1000">
                  <a:latin typeface="Times New Roman" panose="02020603050405020304" pitchFamily="18" charset="0"/>
                  <a:cs typeface="Times New Roman" panose="02020603050405020304" pitchFamily="18" charset="0"/>
                </a:rPr>
                <a:t>STCF</a:t>
              </a:r>
              <a:r>
                <a:rPr lang="zh-CN" altLang="en-US" sz="1000">
                  <a:latin typeface="Times New Roman" panose="02020603050405020304" pitchFamily="18" charset="0"/>
                  <a:cs typeface="Times New Roman" panose="02020603050405020304" pitchFamily="18" charset="0"/>
                </a:rPr>
                <a:t>粒子识别算法</a:t>
              </a:r>
            </a:p>
          </p:txBody>
        </p:sp>
      </p:grpSp>
      <p:sp>
        <p:nvSpPr>
          <p:cNvPr id="32" name="矩形 31">
            <a:extLst>
              <a:ext uri="{FF2B5EF4-FFF2-40B4-BE49-F238E27FC236}">
                <a16:creationId xmlns:a16="http://schemas.microsoft.com/office/drawing/2014/main" id="{08F126B4-7CCE-400E-9A0F-EFA88BFACFF5}"/>
              </a:ext>
            </a:extLst>
          </p:cNvPr>
          <p:cNvSpPr/>
          <p:nvPr/>
        </p:nvSpPr>
        <p:spPr>
          <a:xfrm>
            <a:off x="10102382" y="3771140"/>
            <a:ext cx="647934" cy="246221"/>
          </a:xfrm>
          <a:prstGeom prst="rect">
            <a:avLst/>
          </a:prstGeom>
        </p:spPr>
        <p:txBody>
          <a:bodyPr wrap="none">
            <a:spAutoFit/>
          </a:bodyPr>
          <a:lstStyle/>
          <a:p>
            <a:r>
              <a:rPr lang="en-US" altLang="zh-CN" sz="1000">
                <a:latin typeface="Times New Roman" panose="02020603050405020304" pitchFamily="18" charset="0"/>
                <a:cs typeface="Times New Roman" panose="02020603050405020304" pitchFamily="18" charset="0"/>
              </a:rPr>
              <a:t>PID</a:t>
            </a:r>
            <a:r>
              <a:rPr lang="zh-CN" altLang="en-US" sz="1000">
                <a:latin typeface="Times New Roman" panose="02020603050405020304" pitchFamily="18" charset="0"/>
                <a:cs typeface="Times New Roman" panose="02020603050405020304" pitchFamily="18" charset="0"/>
              </a:rPr>
              <a:t>要求</a:t>
            </a:r>
          </a:p>
        </p:txBody>
      </p:sp>
    </p:spTree>
    <p:extLst>
      <p:ext uri="{BB962C8B-B14F-4D97-AF65-F5344CB8AC3E}">
        <p14:creationId xmlns:p14="http://schemas.microsoft.com/office/powerpoint/2010/main" val="38703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E3A822F-C412-4811-A9C7-FB9E8C94C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109" y="6382179"/>
            <a:ext cx="1526109" cy="475821"/>
          </a:xfrm>
          <a:prstGeom prst="rect">
            <a:avLst/>
          </a:prstGeom>
        </p:spPr>
      </p:pic>
      <p:sp>
        <p:nvSpPr>
          <p:cNvPr id="16" name="文本占位符 11">
            <a:extLst>
              <a:ext uri="{FF2B5EF4-FFF2-40B4-BE49-F238E27FC236}">
                <a16:creationId xmlns:a16="http://schemas.microsoft.com/office/drawing/2014/main" id="{440ABED6-B82C-418D-8175-86DB27F40822}"/>
              </a:ext>
            </a:extLst>
          </p:cNvPr>
          <p:cNvSpPr txBox="1">
            <a:spLocks/>
          </p:cNvSpPr>
          <p:nvPr/>
        </p:nvSpPr>
        <p:spPr>
          <a:xfrm>
            <a:off x="4354945" y="2082799"/>
            <a:ext cx="3713739" cy="38115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16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灯片编号占位符 9">
            <a:extLst>
              <a:ext uri="{FF2B5EF4-FFF2-40B4-BE49-F238E27FC236}">
                <a16:creationId xmlns:a16="http://schemas.microsoft.com/office/drawing/2014/main" id="{32B2DC20-FE67-4E02-8340-05887F516E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6EA05-AC45-44E7-8AB1-22F02408209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13" name="矩形 12">
            <a:extLst>
              <a:ext uri="{FF2B5EF4-FFF2-40B4-BE49-F238E27FC236}">
                <a16:creationId xmlns:a16="http://schemas.microsoft.com/office/drawing/2014/main" id="{68DF9256-C7E6-48B3-A566-8708CDEF3BAC}"/>
              </a:ext>
            </a:extLst>
          </p:cNvPr>
          <p:cNvSpPr/>
          <p:nvPr/>
        </p:nvSpPr>
        <p:spPr>
          <a:xfrm>
            <a:off x="9331437" y="3003283"/>
            <a:ext cx="423514"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Ⅰ</a:t>
            </a:r>
            <a:endParaRPr kumimoji="0" lang="zh-CN" altLang="en-US" sz="48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0B9E5262-13B9-4E54-9661-606D31E0F33F}"/>
              </a:ext>
            </a:extLst>
          </p:cNvPr>
          <p:cNvSpPr/>
          <p:nvPr/>
        </p:nvSpPr>
        <p:spPr>
          <a:xfrm>
            <a:off x="325810" y="2124403"/>
            <a:ext cx="5582834" cy="1754326"/>
          </a:xfrm>
          <a:prstGeom prst="rect">
            <a:avLst/>
          </a:prstGeom>
          <a:noFill/>
        </p:spPr>
        <p:txBody>
          <a:bodyPr wrap="square" lIns="91440" tIns="45720" rIns="91440" bIns="45720">
            <a:spAutoFit/>
          </a:bodyPr>
          <a:lstStyle/>
          <a:p>
            <a:pPr algn="ctr"/>
            <a:r>
              <a:rPr lang="zh-CN" altLang="en-US" sz="5400">
                <a:ln w="0"/>
                <a:effectLst>
                  <a:outerShdw blurRad="38100" dist="19050" dir="2700000" algn="tl" rotWithShape="0">
                    <a:schemeClr val="dk1">
                      <a:alpha val="40000"/>
                    </a:schemeClr>
                  </a:outerShdw>
                </a:effectLst>
                <a:latin typeface="Trebuchet MS" panose="020B0603020202020204" pitchFamily="34" charset="0"/>
                <a:cs typeface="Calibri" panose="020F0502020204030204" pitchFamily="34" charset="0"/>
              </a:rPr>
              <a:t>带电粒子的</a:t>
            </a:r>
            <a:r>
              <a:rPr lang="en-US" altLang="zh-CN" sz="5400">
                <a:ln w="0"/>
                <a:effectLst>
                  <a:outerShdw blurRad="38100" dist="19050" dir="2700000" algn="tl" rotWithShape="0">
                    <a:schemeClr val="dk1">
                      <a:alpha val="40000"/>
                    </a:schemeClr>
                  </a:outerShdw>
                </a:effectLst>
                <a:latin typeface="Trebuchet MS" panose="020B0603020202020204" pitchFamily="34" charset="0"/>
                <a:cs typeface="Calibri" panose="020F0502020204030204" pitchFamily="34" charset="0"/>
              </a:rPr>
              <a:t>GlobalPID</a:t>
            </a:r>
            <a:r>
              <a:rPr lang="zh-CN" altLang="en-US" sz="5400">
                <a:ln w="0"/>
                <a:effectLst>
                  <a:outerShdw blurRad="38100" dist="19050" dir="2700000" algn="tl" rotWithShape="0">
                    <a:schemeClr val="dk1">
                      <a:alpha val="40000"/>
                    </a:schemeClr>
                  </a:outerShdw>
                </a:effectLst>
                <a:latin typeface="Trebuchet MS" panose="020B0603020202020204" pitchFamily="34" charset="0"/>
                <a:cs typeface="Calibri" panose="020F0502020204030204" pitchFamily="34" charset="0"/>
              </a:rPr>
              <a:t>算法</a:t>
            </a:r>
          </a:p>
        </p:txBody>
      </p:sp>
    </p:spTree>
    <p:extLst>
      <p:ext uri="{BB962C8B-B14F-4D97-AF65-F5344CB8AC3E}">
        <p14:creationId xmlns:p14="http://schemas.microsoft.com/office/powerpoint/2010/main" val="339543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数据样本</a:t>
            </a:r>
            <a:endParaRPr lang="en-US" altLang="zh-CN" sz="4400" b="1" kern="1200" dirty="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7</a:t>
            </a:fld>
            <a:endParaRPr lang="en-US" altLang="zh-CN">
              <a:solidFill>
                <a:srgbClr val="000000"/>
              </a:solidFill>
              <a:latin typeface="Arial" panose="020B0604020202020204" pitchFamily="34" charset="0"/>
            </a:endParaRPr>
          </a:p>
        </p:txBody>
      </p:sp>
      <p:grpSp>
        <p:nvGrpSpPr>
          <p:cNvPr id="7" name="组合 6">
            <a:extLst>
              <a:ext uri="{FF2B5EF4-FFF2-40B4-BE49-F238E27FC236}">
                <a16:creationId xmlns:a16="http://schemas.microsoft.com/office/drawing/2014/main" id="{B388FDAB-DBD4-4258-B78A-173D993C8D61}"/>
              </a:ext>
            </a:extLst>
          </p:cNvPr>
          <p:cNvGrpSpPr/>
          <p:nvPr/>
        </p:nvGrpSpPr>
        <p:grpSpPr>
          <a:xfrm>
            <a:off x="6691656" y="1448904"/>
            <a:ext cx="5805340" cy="3562459"/>
            <a:chOff x="511084" y="2988367"/>
            <a:chExt cx="5805340" cy="3562459"/>
          </a:xfrm>
        </p:grpSpPr>
        <p:pic>
          <p:nvPicPr>
            <p:cNvPr id="8" name="图片 7">
              <a:extLst>
                <a:ext uri="{FF2B5EF4-FFF2-40B4-BE49-F238E27FC236}">
                  <a16:creationId xmlns:a16="http://schemas.microsoft.com/office/drawing/2014/main" id="{24E1538A-D93C-4C52-8FB8-6420F35161B2}"/>
                </a:ext>
              </a:extLst>
            </p:cNvPr>
            <p:cNvPicPr>
              <a:picLocks noChangeAspect="1"/>
            </p:cNvPicPr>
            <p:nvPr/>
          </p:nvPicPr>
          <p:blipFill rotWithShape="1">
            <a:blip r:embed="rId2"/>
            <a:srcRect l="33" t="6539" r="-33" b="-1590"/>
            <a:stretch>
              <a:fillRect/>
            </a:stretch>
          </p:blipFill>
          <p:spPr>
            <a:xfrm>
              <a:off x="511084" y="2988367"/>
              <a:ext cx="5348140" cy="3473563"/>
            </a:xfrm>
            <a:prstGeom prst="rect">
              <a:avLst/>
            </a:prstGeom>
          </p:spPr>
        </p:pic>
        <p:sp>
          <p:nvSpPr>
            <p:cNvPr id="9" name="文本框 8">
              <a:extLst>
                <a:ext uri="{FF2B5EF4-FFF2-40B4-BE49-F238E27FC236}">
                  <a16:creationId xmlns:a16="http://schemas.microsoft.com/office/drawing/2014/main" id="{E73BDF79-3730-4546-861A-0CB392700D1B}"/>
                </a:ext>
              </a:extLst>
            </p:cNvPr>
            <p:cNvSpPr txBox="1"/>
            <p:nvPr/>
          </p:nvSpPr>
          <p:spPr>
            <a:xfrm>
              <a:off x="2106519" y="6304605"/>
              <a:ext cx="4209905" cy="246221"/>
            </a:xfrm>
            <a:prstGeom prst="rect">
              <a:avLst/>
            </a:prstGeom>
            <a:noFill/>
          </p:spPr>
          <p:txBody>
            <a:bodyPr wrap="square" rtlCol="0">
              <a:spAutoFit/>
            </a:bodyPr>
            <a:lstStyle/>
            <a:p>
              <a:pPr lvl="0">
                <a:defRPr/>
              </a:pPr>
              <a:r>
                <a:rPr lang="zh-CN" altLang="en-US" sz="1000">
                  <a:latin typeface="Times New Roman" panose="02020603050405020304" pitchFamily="18" charset="0"/>
                  <a:cs typeface="Times New Roman" panose="02020603050405020304" pitchFamily="18" charset="0"/>
                </a:rPr>
                <a:t>准确性随训练量变化图</a:t>
              </a:r>
              <a:endParaRPr lang="zh-CN" altLang="en-US" sz="10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B6C65B3-73BC-4F2A-B57A-8A7E78DE03F7}"/>
                  </a:ext>
                </a:extLst>
              </p:cNvPr>
              <p:cNvSpPr txBox="1"/>
              <p:nvPr/>
            </p:nvSpPr>
            <p:spPr>
              <a:xfrm>
                <a:off x="76200" y="1147311"/>
                <a:ext cx="6849591" cy="5253489"/>
              </a:xfrm>
              <a:prstGeom prst="rect">
                <a:avLst/>
              </a:prstGeom>
              <a:noFill/>
            </p:spPr>
            <p:txBody>
              <a:bodyPr wrap="square" rtlCol="0">
                <a:spAutoFit/>
              </a:bodyPr>
              <a:lstStyle/>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数据样本的质量</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高统计量</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大动量展宽和角度覆盖范围</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ct val="150000"/>
                  </a:lnSpc>
                  <a:buClr>
                    <a:srgbClr val="C00000"/>
                  </a:buClr>
                  <a:buFont typeface="Times New Roman" panose="02020603050405020304" pitchFamily="18" charset="0"/>
                  <a:buChar cha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数据生成</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基于</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OSCAR 2.5.0</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模拟和重建</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使用</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ParticleGun</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生成</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MC</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单粒子</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统计量：每种粒子类型</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50000 (</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e±, μ±, π±, K±, p±)</a:t>
                </a:r>
              </a:p>
              <a:p>
                <a:pPr marL="1371600" lvl="2" indent="-457200">
                  <a:lnSpc>
                    <a:spcPct val="150000"/>
                  </a:lnSpc>
                  <a:spcBef>
                    <a:spcPct val="20000"/>
                  </a:spcBef>
                  <a:buClr>
                    <a:srgbClr val="44546A"/>
                  </a:buClr>
                  <a:buFont typeface="Arial" panose="020B0604020202020204" pitchFamily="34" charset="0"/>
                  <a:buChar char="•"/>
                  <a:defRPr/>
                </a:pP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∈(0.2,</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2.4 )</a:t>
                </a:r>
                <a:r>
                  <a:rPr lang="en-US" altLang="zh-CN" dirty="0" err="1">
                    <a:solidFill>
                      <a:prstClr val="black"/>
                    </a:solidFill>
                    <a:latin typeface="Times New Roman" panose="02020603050405020304" pitchFamily="18" charset="0"/>
                    <a:ea typeface="楷体" panose="02010609060101010101" pitchFamily="49" charset="-122"/>
                    <a:cs typeface="Times New Roman" panose="02020603050405020304" pitchFamily="18" charset="0"/>
                  </a:rPr>
                  <a:t>Gev</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/c, </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𝜃</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(0</a:t>
                </a:r>
                <a14:m>
                  <m:oMath xmlns:m="http://schemas.openxmlformats.org/officeDocument/2006/math">
                    <m:r>
                      <a:rPr lang="en-US" altLang="zh-CN">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180</a:t>
                </a:r>
                <a14:m>
                  <m:oMath xmlns:m="http://schemas.openxmlformats.org/officeDocument/2006/math">
                    <m:r>
                      <a:rPr lang="en-US" altLang="zh-CN">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phi </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(0</a:t>
                </a:r>
                <a14:m>
                  <m:oMath xmlns:m="http://schemas.openxmlformats.org/officeDocument/2006/math">
                    <m:r>
                      <a:rPr lang="en-US" altLang="zh-CN">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360</a:t>
                </a:r>
                <a14:m>
                  <m:oMath xmlns:m="http://schemas.openxmlformats.org/officeDocument/2006/math">
                    <m:r>
                      <a:rPr lang="en-US" altLang="zh-CN">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p>
              <a:p>
                <a:pPr marL="457200" lvl="2" indent="-457200">
                  <a:lnSpc>
                    <a:spcPct val="150000"/>
                  </a:lnSpc>
                  <a:spcBef>
                    <a:spcPct val="20000"/>
                  </a:spcBef>
                  <a:buClr>
                    <a:srgbClr val="C00000"/>
                  </a:buClr>
                  <a:buFont typeface="Times New Roman" panose="02020603050405020304" pitchFamily="18" charset="0"/>
                  <a:buChar char="*"/>
                  <a:defRP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数据预处理</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将动量和</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谱展平，以避免由</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p/θ</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分布引起的偏差</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训练</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验证</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测试 </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 8:1:1</a:t>
                </a:r>
              </a:p>
            </p:txBody>
          </p:sp>
        </mc:Choice>
        <mc:Fallback xmlns="">
          <p:sp>
            <p:nvSpPr>
              <p:cNvPr id="10" name="文本框 9">
                <a:extLst>
                  <a:ext uri="{FF2B5EF4-FFF2-40B4-BE49-F238E27FC236}">
                    <a16:creationId xmlns:a16="http://schemas.microsoft.com/office/drawing/2014/main" id="{6B6C65B3-73BC-4F2A-B57A-8A7E78DE03F7}"/>
                  </a:ext>
                </a:extLst>
              </p:cNvPr>
              <p:cNvSpPr txBox="1">
                <a:spLocks noRot="1" noChangeAspect="1" noMove="1" noResize="1" noEditPoints="1" noAdjustHandles="1" noChangeArrowheads="1" noChangeShapeType="1" noTextEdit="1"/>
              </p:cNvSpPr>
              <p:nvPr/>
            </p:nvSpPr>
            <p:spPr>
              <a:xfrm>
                <a:off x="76200" y="1147311"/>
                <a:ext cx="6849591" cy="5253489"/>
              </a:xfrm>
              <a:prstGeom prst="rect">
                <a:avLst/>
              </a:prstGeom>
              <a:blipFill>
                <a:blip r:embed="rId3"/>
                <a:stretch>
                  <a:fillRect l="-801" r="-712" b="-9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4511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特征选择</a:t>
            </a:r>
            <a:endParaRPr lang="en-US" altLang="zh-CN"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8</a:t>
            </a:fld>
            <a:endParaRPr lang="en-US" altLang="zh-CN">
              <a:solidFill>
                <a:srgbClr val="000000"/>
              </a:solidFill>
              <a:latin typeface="Arial" panose="020B0604020202020204" pitchFamily="34" charset="0"/>
            </a:endParaRPr>
          </a:p>
        </p:txBody>
      </p:sp>
      <p:pic>
        <p:nvPicPr>
          <p:cNvPr id="19" name="图片 18">
            <a:extLst>
              <a:ext uri="{FF2B5EF4-FFF2-40B4-BE49-F238E27FC236}">
                <a16:creationId xmlns:a16="http://schemas.microsoft.com/office/drawing/2014/main" id="{05F75B09-12A9-40FE-BB1C-01C40C34DC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9432" y="2512365"/>
            <a:ext cx="7884193" cy="4269435"/>
          </a:xfrm>
          <a:prstGeom prst="rect">
            <a:avLst/>
          </a:prstGeom>
        </p:spPr>
      </p:pic>
      <p:sp>
        <p:nvSpPr>
          <p:cNvPr id="6" name="文本框 5">
            <a:extLst>
              <a:ext uri="{FF2B5EF4-FFF2-40B4-BE49-F238E27FC236}">
                <a16:creationId xmlns:a16="http://schemas.microsoft.com/office/drawing/2014/main" id="{CE5484FD-26B9-4BC4-BD9F-4A810170CB5C}"/>
              </a:ext>
            </a:extLst>
          </p:cNvPr>
          <p:cNvSpPr txBox="1"/>
          <p:nvPr/>
        </p:nvSpPr>
        <p:spPr>
          <a:xfrm>
            <a:off x="408518" y="633013"/>
            <a:ext cx="12190176" cy="2338589"/>
          </a:xfrm>
          <a:prstGeom prst="rect">
            <a:avLst/>
          </a:prstGeom>
          <a:noFill/>
        </p:spPr>
        <p:txBody>
          <a:bodyPr wrap="square" rtlCol="0">
            <a:spAutoFit/>
          </a:bodyPr>
          <a:lstStyle/>
          <a:p>
            <a:pPr marL="457200" indent="-457200">
              <a:lnSpc>
                <a:spcPct val="150000"/>
              </a:lnSpc>
              <a:buClr>
                <a:srgbClr val="C00000"/>
              </a:buClr>
              <a:buFont typeface="Times New Roman" panose="02020603050405020304" pitchFamily="18" charset="0"/>
              <a:buChar char="*"/>
            </a:pP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457200" lvl="2" indent="-457200">
              <a:lnSpc>
                <a:spcPct val="150000"/>
              </a:lnSpc>
              <a:spcBef>
                <a:spcPct val="20000"/>
              </a:spcBef>
              <a:buClr>
                <a:srgbClr val="C00000"/>
              </a:buClr>
              <a:buFont typeface="Times New Roman" panose="02020603050405020304" pitchFamily="18" charset="0"/>
              <a:buChar char="*"/>
              <a:defRP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从大量相互关联的子探测器信息中选择最具信息量的特征子集可以帮助稳定模型训练过程</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已收集了</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Tracker/dEdx/RICH/DTOF/ECAL/MUD</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重建变量</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保留了</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45</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个特征，获得了特征的重要性分布（有关完整变量列表，请参见</a:t>
            </a:r>
            <a:r>
              <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rPr>
              <a:t>backup</a:t>
            </a: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b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b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2380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391" y="228600"/>
            <a:ext cx="12278782" cy="660400"/>
          </a:xfrm>
        </p:spPr>
        <p:txBody>
          <a:bodyPr/>
          <a:lstStyle/>
          <a:p>
            <a:r>
              <a:rPr lang="zh-CN" altLang="en-US"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rPr>
              <a:t>超参数优化</a:t>
            </a:r>
            <a:endParaRPr lang="en-US" altLang="zh-CN" sz="4400" b="1" kern="1200">
              <a:ln w="0">
                <a:solidFill>
                  <a:srgbClr val="FFFFFF"/>
                </a:solidFill>
              </a:ln>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eaLnBrk="0" fontAlgn="base" hangingPunct="0">
              <a:spcBef>
                <a:spcPct val="0"/>
              </a:spcBef>
              <a:spcAft>
                <a:spcPct val="0"/>
              </a:spcAft>
              <a:defRPr/>
            </a:pPr>
            <a:fld id="{8772E7C7-A7D2-4761-B106-1689E1D1EE66}" type="slidenum">
              <a:rPr lang="zh-CN" altLang="en-US">
                <a:solidFill>
                  <a:srgbClr val="000000"/>
                </a:solidFill>
                <a:latin typeface="Arial" panose="020B0604020202020204" pitchFamily="34" charset="0"/>
              </a:rPr>
              <a:pPr eaLnBrk="0" fontAlgn="base" hangingPunct="0">
                <a:spcBef>
                  <a:spcPct val="0"/>
                </a:spcBef>
                <a:spcAft>
                  <a:spcPct val="0"/>
                </a:spcAft>
                <a:defRPr/>
              </a:pPr>
              <a:t>9</a:t>
            </a:fld>
            <a:endParaRPr lang="en-US" altLang="zh-CN">
              <a:solidFill>
                <a:srgbClr val="000000"/>
              </a:solidFill>
              <a:latin typeface="Arial" panose="020B0604020202020204" pitchFamily="34" charset="0"/>
            </a:endParaRPr>
          </a:p>
        </p:txBody>
      </p:sp>
      <p:grpSp>
        <p:nvGrpSpPr>
          <p:cNvPr id="22" name="组合 21">
            <a:extLst>
              <a:ext uri="{FF2B5EF4-FFF2-40B4-BE49-F238E27FC236}">
                <a16:creationId xmlns:a16="http://schemas.microsoft.com/office/drawing/2014/main" id="{AA1C5BBF-191D-4FDE-AAA7-983ABACDF8CF}"/>
              </a:ext>
            </a:extLst>
          </p:cNvPr>
          <p:cNvGrpSpPr/>
          <p:nvPr/>
        </p:nvGrpSpPr>
        <p:grpSpPr>
          <a:xfrm>
            <a:off x="381075" y="1046148"/>
            <a:ext cx="7778292" cy="5735652"/>
            <a:chOff x="224469" y="14780144"/>
            <a:chExt cx="4702517" cy="1607487"/>
          </a:xfrm>
        </p:grpSpPr>
        <p:grpSp>
          <p:nvGrpSpPr>
            <p:cNvPr id="23" name="组合 22">
              <a:extLst>
                <a:ext uri="{FF2B5EF4-FFF2-40B4-BE49-F238E27FC236}">
                  <a16:creationId xmlns:a16="http://schemas.microsoft.com/office/drawing/2014/main" id="{2921442E-CC24-4BA8-AE74-DBD700493E6F}"/>
                </a:ext>
              </a:extLst>
            </p:cNvPr>
            <p:cNvGrpSpPr/>
            <p:nvPr/>
          </p:nvGrpSpPr>
          <p:grpSpPr>
            <a:xfrm>
              <a:off x="249551" y="14780144"/>
              <a:ext cx="4038367" cy="1607487"/>
              <a:chOff x="184489" y="14073258"/>
              <a:chExt cx="4038367" cy="1607487"/>
            </a:xfrm>
          </p:grpSpPr>
          <p:sp>
            <p:nvSpPr>
              <p:cNvPr id="25" name="矩形: 圆角 24">
                <a:extLst>
                  <a:ext uri="{FF2B5EF4-FFF2-40B4-BE49-F238E27FC236}">
                    <a16:creationId xmlns:a16="http://schemas.microsoft.com/office/drawing/2014/main" id="{2F33E2BF-A2B8-4D47-A3DA-4AADC05A3A6B}"/>
                  </a:ext>
                </a:extLst>
              </p:cNvPr>
              <p:cNvSpPr/>
              <p:nvPr/>
            </p:nvSpPr>
            <p:spPr>
              <a:xfrm>
                <a:off x="184489" y="14102472"/>
                <a:ext cx="4038367" cy="1578273"/>
              </a:xfrm>
              <a:prstGeom prst="roundRect">
                <a:avLst>
                  <a:gd name="adj" fmla="val 2432"/>
                </a:avLst>
              </a:prstGeom>
              <a:pattFill prst="ltUpDiag">
                <a:fgClr>
                  <a:sysClr val="window" lastClr="FFFFFF">
                    <a:lumMod val="85000"/>
                  </a:sysClr>
                </a:fgClr>
                <a:bgClr>
                  <a:sysClr val="window" lastClr="FFFFFF"/>
                </a:bgClr>
              </a:pattFill>
              <a:ln w="19050" cap="flat" cmpd="sng" algn="ctr">
                <a:noFill/>
                <a:prstDash val="solid"/>
              </a:ln>
              <a:effectLst>
                <a:glow rad="254000">
                  <a:srgbClr val="418AB3">
                    <a:alpha val="10000"/>
                  </a:srgbClr>
                </a:glow>
              </a:effectLst>
            </p:spPr>
            <p:txBody>
              <a:bodyPr lIns="72000" rIns="72000" rtlCol="0" anchor="ctr"/>
              <a:lstStyle/>
              <a:p>
                <a:pPr marL="0" marR="0" lvl="0" indent="0" algn="ctr" defTabSz="4298315" rtl="0" eaLnBrk="1" fontAlgn="auto" latinLnBrk="0" hangingPunct="1">
                  <a:lnSpc>
                    <a:spcPct val="100000"/>
                  </a:lnSpc>
                  <a:spcBef>
                    <a:spcPts val="0"/>
                  </a:spcBef>
                  <a:spcAft>
                    <a:spcPts val="0"/>
                  </a:spcAft>
                  <a:buClrTx/>
                  <a:buSzTx/>
                  <a:buFontTx/>
                  <a:buNone/>
                  <a:tabLst/>
                  <a:defRPr/>
                </a:pPr>
                <a:endParaRPr kumimoji="0" lang="zh-CN" altLang="en-US" sz="8500" b="0" i="0" u="none" strike="noStrike" kern="0" cap="none" spc="0" normalizeH="0" baseline="0" noProof="0">
                  <a:ln>
                    <a:noFill/>
                  </a:ln>
                  <a:solidFill>
                    <a:prstClr val="white"/>
                  </a:solidFill>
                  <a:effectLst/>
                  <a:uLnTx/>
                  <a:uFillTx/>
                  <a:latin typeface="Calibri"/>
                  <a:ea typeface="宋体" pitchFamily="2" charset="-122"/>
                  <a:cs typeface="+mn-cs"/>
                </a:endParaRPr>
              </a:p>
            </p:txBody>
          </p:sp>
          <p:sp>
            <p:nvSpPr>
              <p:cNvPr id="26" name="文本占位符 21">
                <a:extLst>
                  <a:ext uri="{FF2B5EF4-FFF2-40B4-BE49-F238E27FC236}">
                    <a16:creationId xmlns:a16="http://schemas.microsoft.com/office/drawing/2014/main" id="{34C9F0FD-A7E4-4D36-86A2-BBEE2D499880}"/>
                  </a:ext>
                </a:extLst>
              </p:cNvPr>
              <p:cNvSpPr txBox="1"/>
              <p:nvPr/>
            </p:nvSpPr>
            <p:spPr>
              <a:xfrm>
                <a:off x="1161500" y="14073258"/>
                <a:ext cx="1679292" cy="862359"/>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dirty="0" smtClean="0">
                    <a:gradFill>
                      <a:gsLst>
                        <a:gs pos="0">
                          <a:schemeClr val="accent1"/>
                        </a:gs>
                        <a:gs pos="100000">
                          <a:schemeClr val="accent1">
                            <a:lumMod val="20000"/>
                            <a:lumOff val="80000"/>
                            <a:alpha val="0"/>
                          </a:schemeClr>
                        </a:gs>
                      </a:gsLst>
                      <a:lin ang="5400000" scaled="1"/>
                    </a:gra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600" b="0" i="0" u="none" strike="noStrike" kern="1200" cap="none" spc="0" normalizeH="0" baseline="0" noProof="0">
                  <a:ln>
                    <a:noFill/>
                  </a:ln>
                  <a:gradFill>
                    <a:gsLst>
                      <a:gs pos="0">
                        <a:srgbClr val="003778"/>
                      </a:gs>
                      <a:gs pos="100000">
                        <a:srgbClr val="003778">
                          <a:lumMod val="20000"/>
                          <a:lumOff val="80000"/>
                          <a:alpha val="0"/>
                        </a:srgbClr>
                      </a:gs>
                    </a:gsLst>
                    <a:lin ang="5400000" scaled="1"/>
                  </a:gradFill>
                  <a:effectLst/>
                  <a:uLnTx/>
                  <a:uFillTx/>
                  <a:latin typeface="Impact" panose="020B0806030902050204" pitchFamily="34" charset="0"/>
                  <a:ea typeface="微软雅黑 Light"/>
                  <a:cs typeface="+mn-cs"/>
                </a:endParaRPr>
              </a:p>
            </p:txBody>
          </p:sp>
        </p:grpSp>
        <p:sp>
          <p:nvSpPr>
            <p:cNvPr id="24" name="矩形 23">
              <a:extLst>
                <a:ext uri="{FF2B5EF4-FFF2-40B4-BE49-F238E27FC236}">
                  <a16:creationId xmlns:a16="http://schemas.microsoft.com/office/drawing/2014/main" id="{1CDDD7D0-D911-41CA-840D-42D5ED4A1690}"/>
                </a:ext>
              </a:extLst>
            </p:cNvPr>
            <p:cNvSpPr/>
            <p:nvPr/>
          </p:nvSpPr>
          <p:spPr>
            <a:xfrm>
              <a:off x="224469" y="15470611"/>
              <a:ext cx="4702517" cy="136714"/>
            </a:xfrm>
            <a:prstGeom prst="rect">
              <a:avLst/>
            </a:prstGeom>
          </p:spPr>
          <p:txBody>
            <a:bodyPr wrap="square">
              <a:spAutoFit/>
            </a:bodyPr>
            <a:lstStyle/>
            <a:p>
              <a:pPr marL="1028700" marR="0" lvl="1" indent="-395605" algn="l" defTabSz="4298315"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US" altLang="zh-CN" sz="1800" b="0" i="0" u="none" strike="noStrike" kern="0" cap="none" spc="0" normalizeH="0" baseline="0" noProof="0">
                <a:ln>
                  <a:noFill/>
                </a:ln>
                <a:solidFill>
                  <a:srgbClr val="000000"/>
                </a:solidFill>
                <a:effectLst/>
                <a:uLnTx/>
                <a:uFillTx/>
                <a:latin typeface="Comic Sans MS" panose="030F0702030302020204" pitchFamily="66" charset="0"/>
                <a:ea typeface="等线" panose="02010600030101010101" pitchFamily="2" charset="-122"/>
                <a:cs typeface="Calibri" panose="020F0502020204030204" pitchFamily="34" charset="0"/>
              </a:endParaRPr>
            </a:p>
          </p:txBody>
        </p:sp>
      </p:grpSp>
      <p:grpSp>
        <p:nvGrpSpPr>
          <p:cNvPr id="29" name="组合 28">
            <a:extLst>
              <a:ext uri="{FF2B5EF4-FFF2-40B4-BE49-F238E27FC236}">
                <a16:creationId xmlns:a16="http://schemas.microsoft.com/office/drawing/2014/main" id="{1E70D00A-3F1F-46F2-B304-02AF75394C08}"/>
              </a:ext>
            </a:extLst>
          </p:cNvPr>
          <p:cNvGrpSpPr/>
          <p:nvPr/>
        </p:nvGrpSpPr>
        <p:grpSpPr>
          <a:xfrm>
            <a:off x="7285676" y="1679250"/>
            <a:ext cx="4979469" cy="3816675"/>
            <a:chOff x="7233834" y="2776507"/>
            <a:chExt cx="5667963" cy="4317566"/>
          </a:xfrm>
        </p:grpSpPr>
        <p:grpSp>
          <p:nvGrpSpPr>
            <p:cNvPr id="30" name="组合 29">
              <a:extLst>
                <a:ext uri="{FF2B5EF4-FFF2-40B4-BE49-F238E27FC236}">
                  <a16:creationId xmlns:a16="http://schemas.microsoft.com/office/drawing/2014/main" id="{4C3E5376-9311-4AFF-ABBF-F05D018DBAFA}"/>
                </a:ext>
              </a:extLst>
            </p:cNvPr>
            <p:cNvGrpSpPr/>
            <p:nvPr/>
          </p:nvGrpSpPr>
          <p:grpSpPr>
            <a:xfrm>
              <a:off x="7233834" y="2776507"/>
              <a:ext cx="5667963" cy="4317566"/>
              <a:chOff x="6616881" y="2737821"/>
              <a:chExt cx="5667963" cy="4317566"/>
            </a:xfrm>
          </p:grpSpPr>
          <p:pic>
            <p:nvPicPr>
              <p:cNvPr id="32" name="图片 31">
                <a:extLst>
                  <a:ext uri="{FF2B5EF4-FFF2-40B4-BE49-F238E27FC236}">
                    <a16:creationId xmlns:a16="http://schemas.microsoft.com/office/drawing/2014/main" id="{0A96F24C-55CC-46D7-8D37-649F11854AA9}"/>
                  </a:ext>
                </a:extLst>
              </p:cNvPr>
              <p:cNvPicPr>
                <a:picLocks noChangeAspect="1"/>
              </p:cNvPicPr>
              <p:nvPr/>
            </p:nvPicPr>
            <p:blipFill rotWithShape="1">
              <a:blip r:embed="rId2">
                <a:extLst>
                  <a:ext uri="{28A0092B-C50C-407E-A947-70E740481C1C}">
                    <a14:useLocalDpi xmlns:a14="http://schemas.microsoft.com/office/drawing/2010/main" val="0"/>
                  </a:ext>
                </a:extLst>
              </a:blip>
              <a:srcRect t="8974" r="9530"/>
              <a:stretch>
                <a:fillRect/>
              </a:stretch>
            </p:blipFill>
            <p:spPr>
              <a:xfrm>
                <a:off x="6616881" y="3060953"/>
                <a:ext cx="5293376" cy="3994434"/>
              </a:xfrm>
              <a:prstGeom prst="rect">
                <a:avLst/>
              </a:prstGeom>
            </p:spPr>
          </p:pic>
          <p:sp>
            <p:nvSpPr>
              <p:cNvPr id="33" name="矩形 32">
                <a:extLst>
                  <a:ext uri="{FF2B5EF4-FFF2-40B4-BE49-F238E27FC236}">
                    <a16:creationId xmlns:a16="http://schemas.microsoft.com/office/drawing/2014/main" id="{ABAAA609-DCD0-469C-B191-60D33AD43EE1}"/>
                  </a:ext>
                </a:extLst>
              </p:cNvPr>
              <p:cNvSpPr/>
              <p:nvPr/>
            </p:nvSpPr>
            <p:spPr>
              <a:xfrm>
                <a:off x="8657901" y="2737821"/>
                <a:ext cx="3626943" cy="323132"/>
              </a:xfrm>
              <a:prstGeom prst="rect">
                <a:avLst/>
              </a:prstGeom>
            </p:spPr>
            <p:txBody>
              <a:bodyPr wrap="square">
                <a:spAutoFit/>
              </a:bodyPr>
              <a:lstStyle/>
              <a:p>
                <a:pPr marL="285750" lvl="0" indent="-285750">
                  <a:buFont typeface="Arial" panose="020B0604020202020204" pitchFamily="34" charset="0"/>
                  <a:buChar char="•"/>
                  <a:defRPr/>
                </a:pPr>
                <a:r>
                  <a:rPr lang="zh-CN" altLang="en-US" sz="1200">
                    <a:solidFill>
                      <a:srgbClr val="333333"/>
                    </a:solidFill>
                    <a:latin typeface="Calibri"/>
                  </a:rPr>
                  <a:t>超参数调优</a:t>
                </a:r>
                <a:endParaRPr kumimoji="0" lang="en-US" sz="12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1" name="文本框 30">
              <a:extLst>
                <a:ext uri="{FF2B5EF4-FFF2-40B4-BE49-F238E27FC236}">
                  <a16:creationId xmlns:a16="http://schemas.microsoft.com/office/drawing/2014/main" id="{B9ED2B2A-B74A-486F-85DB-52F6905A1D20}"/>
                </a:ext>
              </a:extLst>
            </p:cNvPr>
            <p:cNvSpPr txBox="1"/>
            <p:nvPr/>
          </p:nvSpPr>
          <p:spPr>
            <a:xfrm>
              <a:off x="10793381" y="5917040"/>
              <a:ext cx="1500589" cy="359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Best:</a:t>
              </a:r>
              <a:r>
                <a:rPr kumimoji="0" lang="en-US" altLang="zh-CN" sz="1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(7,800)</a:t>
              </a:r>
              <a:endParaRPr kumimoji="0" lang="zh-CN" altLang="en-US" sz="1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6" name="文本框 15">
            <a:extLst>
              <a:ext uri="{FF2B5EF4-FFF2-40B4-BE49-F238E27FC236}">
                <a16:creationId xmlns:a16="http://schemas.microsoft.com/office/drawing/2014/main" id="{CB64AB82-B3E0-4EC9-A031-65D01F4F25FD}"/>
              </a:ext>
            </a:extLst>
          </p:cNvPr>
          <p:cNvSpPr txBox="1"/>
          <p:nvPr/>
        </p:nvSpPr>
        <p:spPr>
          <a:xfrm>
            <a:off x="422562" y="1122736"/>
            <a:ext cx="6653494" cy="5626220"/>
          </a:xfrm>
          <a:prstGeom prst="rect">
            <a:avLst/>
          </a:prstGeom>
          <a:noFill/>
        </p:spPr>
        <p:txBody>
          <a:bodyPr wrap="square" rtlCol="0">
            <a:spAutoFit/>
          </a:bodyPr>
          <a:lstStyle/>
          <a:p>
            <a:pPr marL="457200" lvl="2" indent="-457200">
              <a:lnSpc>
                <a:spcPct val="150000"/>
              </a:lnSpc>
              <a:spcBef>
                <a:spcPct val="20000"/>
              </a:spcBef>
              <a:buClr>
                <a:srgbClr val="C00000"/>
              </a:buClr>
              <a:buFont typeface="Times New Roman" panose="02020603050405020304" pitchFamily="18" charset="0"/>
              <a:buChar char="*"/>
              <a:defRP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目标</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:BDT</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超参数的自动优化</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少人工干预和时间成本</a:t>
            </a:r>
            <a:endParaRPr lang="en-US" altLang="zh-CN">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a:solidFill>
                  <a:prstClr val="black"/>
                </a:solidFill>
                <a:latin typeface="Times New Roman" panose="02020603050405020304" pitchFamily="18" charset="0"/>
                <a:ea typeface="楷体" panose="02010609060101010101" pitchFamily="49" charset="-122"/>
                <a:cs typeface="Times New Roman" panose="02020603050405020304" pitchFamily="18" charset="0"/>
              </a:rPr>
              <a:t>提高模型效率和可靠性</a:t>
            </a:r>
            <a:endParaRPr lang="en-US" altLang="zh-CN" sz="2000" b="1">
              <a:latin typeface="Times New Roman" panose="02020603050405020304" pitchFamily="18" charset="0"/>
              <a:ea typeface="楷体" panose="02010609060101010101" pitchFamily="49" charset="-122"/>
              <a:cs typeface="Times New Roman" panose="02020603050405020304" pitchFamily="18" charset="0"/>
            </a:endParaRPr>
          </a:p>
          <a:p>
            <a:pPr marL="457200" lvl="2" indent="-457200">
              <a:lnSpc>
                <a:spcPct val="150000"/>
              </a:lnSpc>
              <a:spcBef>
                <a:spcPct val="20000"/>
              </a:spcBef>
              <a:buClr>
                <a:srgbClr val="C00000"/>
              </a:buClr>
              <a:buFont typeface="Times New Roman" panose="02020603050405020304" pitchFamily="18" charset="0"/>
              <a:buChar char="*"/>
              <a:defRP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基于</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GridSearchCV</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获取最优超参数</a:t>
            </a:r>
            <a:endParaRPr lang="en-US" altLang="zh-CN" sz="2000" b="1">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zh-CN" altLang="en-US"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使用带电粒子间的分辨能力作为判据</a:t>
            </a:r>
            <a:endParaRPr lang="en-US" altLang="zh-CN" sz="20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en-US" altLang="zh-CN"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max_depth(</a:t>
            </a:r>
            <a:r>
              <a:rPr lang="zh-CN" altLang="en-US"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树深度</a:t>
            </a:r>
            <a:r>
              <a:rPr lang="en-US" altLang="zh-CN"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的搜索范围</a:t>
            </a:r>
            <a:r>
              <a:rPr lang="en-US" altLang="zh-CN"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:[200,1200]</a:t>
            </a:r>
          </a:p>
          <a:p>
            <a:pPr marL="1371600" lvl="2" indent="-457200">
              <a:lnSpc>
                <a:spcPct val="150000"/>
              </a:lnSpc>
              <a:spcBef>
                <a:spcPct val="20000"/>
              </a:spcBef>
              <a:buClr>
                <a:srgbClr val="44546A"/>
              </a:buClr>
              <a:buFont typeface="Arial" panose="020B0604020202020204" pitchFamily="34" charset="0"/>
              <a:buChar char="•"/>
              <a:defRPr/>
            </a:pPr>
            <a:r>
              <a:rPr lang="en-US" altLang="zh-CN"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n_estimators(</a:t>
            </a:r>
            <a:r>
              <a:rPr lang="zh-CN" altLang="en-US"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分类器个数</a:t>
            </a:r>
            <a:r>
              <a:rPr lang="en-US" altLang="zh-CN"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的搜索范围</a:t>
            </a:r>
            <a:r>
              <a:rPr lang="en-US" altLang="zh-CN"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:[3,15]</a:t>
            </a:r>
          </a:p>
          <a:p>
            <a:pPr marL="457200" lvl="2" indent="-457200">
              <a:lnSpc>
                <a:spcPct val="150000"/>
              </a:lnSpc>
              <a:spcBef>
                <a:spcPct val="20000"/>
              </a:spcBef>
              <a:buClr>
                <a:srgbClr val="C00000"/>
              </a:buClr>
              <a:buFont typeface="Times New Roman" panose="02020603050405020304" pitchFamily="18" charset="0"/>
              <a:buChar char="*"/>
              <a:defRPr/>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最优超参数组合：</a:t>
            </a:r>
            <a:endParaRPr lang="en-US" altLang="zh-CN" sz="2000" b="1">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r>
              <a:rPr lang="pt-BR" altLang="zh-CN"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max_depth: 7</a:t>
            </a:r>
          </a:p>
          <a:p>
            <a:pPr marL="1371600" lvl="2" indent="-457200">
              <a:lnSpc>
                <a:spcPct val="150000"/>
              </a:lnSpc>
              <a:spcBef>
                <a:spcPct val="20000"/>
              </a:spcBef>
              <a:buClr>
                <a:srgbClr val="44546A"/>
              </a:buClr>
              <a:buFont typeface="Arial" panose="020B0604020202020204" pitchFamily="34" charset="0"/>
              <a:buChar char="•"/>
              <a:defRPr/>
            </a:pPr>
            <a:r>
              <a:rPr lang="pt-BR" altLang="zh-CN" sz="2000">
                <a:solidFill>
                  <a:prstClr val="black"/>
                </a:solidFill>
                <a:latin typeface="Times New Roman" panose="02020603050405020304" pitchFamily="18" charset="0"/>
                <a:ea typeface="楷体" panose="02010609060101010101" pitchFamily="49" charset="-122"/>
                <a:cs typeface="Times New Roman" panose="02020603050405020304" pitchFamily="18" charset="0"/>
              </a:rPr>
              <a:t>n_estimators: 800</a:t>
            </a:r>
            <a:endParaRPr lang="en-US" altLang="zh-CN" sz="2000" b="1">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1371600" lvl="2" indent="-457200">
              <a:lnSpc>
                <a:spcPct val="150000"/>
              </a:lnSpc>
              <a:spcBef>
                <a:spcPct val="20000"/>
              </a:spcBef>
              <a:buClr>
                <a:srgbClr val="44546A"/>
              </a:buClr>
              <a:buFont typeface="Arial" panose="020B0604020202020204" pitchFamily="34" charset="0"/>
              <a:buChar char="•"/>
              <a:defRPr/>
            </a:pPr>
            <a:endParaRPr lang="en-US" altLang="zh-CN" sz="200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44311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北京大学">
      <a:dk1>
        <a:srgbClr val="333333"/>
      </a:dk1>
      <a:lt1>
        <a:srgbClr val="FFFFFF"/>
      </a:lt1>
      <a:dk2>
        <a:srgbClr val="538135"/>
      </a:dk2>
      <a:lt2>
        <a:srgbClr val="538135"/>
      </a:lt2>
      <a:accent1>
        <a:srgbClr val="8F000B"/>
      </a:accent1>
      <a:accent2>
        <a:srgbClr val="700005"/>
      </a:accent2>
      <a:accent3>
        <a:srgbClr val="AC0000"/>
      </a:accent3>
      <a:accent4>
        <a:srgbClr val="538135"/>
      </a:accent4>
      <a:accent5>
        <a:srgbClr val="538135"/>
      </a:accent5>
      <a:accent6>
        <a:srgbClr val="538135"/>
      </a:accent6>
      <a:hlink>
        <a:srgbClr val="538135"/>
      </a:hlink>
      <a:folHlink>
        <a:srgbClr val="53813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èle par défau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00"/>
        </a:solidFill>
        <a:ln w="15875" cap="flat" cmpd="sng" algn="ctr">
          <a:noFill/>
          <a:prstDash val="solid"/>
          <a:round/>
          <a:headEnd type="none" w="med" len="med"/>
          <a:tailEnd type="none" w="med" len="med"/>
        </a:ln>
      </a:spPr>
      <a:bodyPr vert="horz" wrap="none" lIns="90000" tIns="46800" rIns="90000" bIns="4680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华文彩云" panose="02010800040101010101" pitchFamily="2" charset="-122"/>
          </a:defRPr>
        </a:defPPr>
      </a:lstStyle>
    </a:spDef>
    <a:lnDef>
      <a:spPr bwMode="auto">
        <a:solidFill>
          <a:srgbClr val="99CC00"/>
        </a:solidFill>
        <a:ln w="15875" cap="flat" cmpd="sng" algn="ctr">
          <a:solidFill>
            <a:schemeClr val="accent2">
              <a:lumMod val="60000"/>
              <a:lumOff val="40000"/>
            </a:schemeClr>
          </a:solidFill>
          <a:prstDash val="solid"/>
          <a:round/>
          <a:headEnd type="none" w="med" len="med"/>
          <a:tailEnd type="none" w="med" len="med"/>
        </a:ln>
      </a:spPr>
      <a:body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13594</TotalTime>
  <Words>2310</Words>
  <Application>Microsoft Macintosh PowerPoint</Application>
  <PresentationFormat>宽屏</PresentationFormat>
  <Paragraphs>343</Paragraphs>
  <Slides>24</Slides>
  <Notes>4</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24</vt:i4>
      </vt:variant>
    </vt:vector>
  </HeadingPairs>
  <TitlesOfParts>
    <vt:vector size="45" baseType="lpstr">
      <vt:lpstr>等线</vt:lpstr>
      <vt:lpstr>等线 Light</vt:lpstr>
      <vt:lpstr>华文细黑</vt:lpstr>
      <vt:lpstr>楷体</vt:lpstr>
      <vt:lpstr>微软雅黑</vt:lpstr>
      <vt:lpstr>Arial Italic</vt:lpstr>
      <vt:lpstr>Kozuka Gothic Pro M</vt:lpstr>
      <vt:lpstr>Arial</vt:lpstr>
      <vt:lpstr>Calibri</vt:lpstr>
      <vt:lpstr>Calibri Light</vt:lpstr>
      <vt:lpstr>Cambria Math</vt:lpstr>
      <vt:lpstr>Comic Sans MS</vt:lpstr>
      <vt:lpstr>Garamond</vt:lpstr>
      <vt:lpstr>Impact</vt:lpstr>
      <vt:lpstr>Times New Roman</vt:lpstr>
      <vt:lpstr>Trebuchet MS</vt:lpstr>
      <vt:lpstr>Wingdings</vt:lpstr>
      <vt:lpstr>Office 主题​​</vt:lpstr>
      <vt:lpstr>Office 主题</vt:lpstr>
      <vt:lpstr>Modèle par défaut</vt:lpstr>
      <vt:lpstr>1_Office 主题​​</vt:lpstr>
      <vt:lpstr>STCF实验中基于机器学习的粒子鉴别算法</vt:lpstr>
      <vt:lpstr>PowerPoint 演示文稿</vt:lpstr>
      <vt:lpstr>简介</vt:lpstr>
      <vt:lpstr>PowerPoint 演示文稿</vt:lpstr>
      <vt:lpstr>PowerPoint 演示文稿</vt:lpstr>
      <vt:lpstr>PowerPoint 演示文稿</vt:lpstr>
      <vt:lpstr>数据样本</vt:lpstr>
      <vt:lpstr>特征选择</vt:lpstr>
      <vt:lpstr>超参数优化</vt:lpstr>
      <vt:lpstr>性能</vt:lpstr>
      <vt:lpstr>性能</vt:lpstr>
      <vt:lpstr>PowerPoint 演示文稿</vt:lpstr>
      <vt:lpstr>PowerPoint 演示文稿</vt:lpstr>
      <vt:lpstr>PowerPoint 演示文稿</vt:lpstr>
      <vt:lpstr>性能</vt:lpstr>
      <vt:lpstr>GlobalPID软件包</vt:lpstr>
      <vt:lpstr>PowerPoint 演示文稿</vt:lpstr>
      <vt:lpstr>总结</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yuncong zhai</dc:creator>
  <cp:lastModifiedBy>Microsoft Office User</cp:lastModifiedBy>
  <cp:revision>2221</cp:revision>
  <dcterms:created xsi:type="dcterms:W3CDTF">2019-06-19T02:08:00Z</dcterms:created>
  <dcterms:modified xsi:type="dcterms:W3CDTF">2024-08-15T00:34:37Z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2EB34C14D2E44B1FBE0D73D520EABA66</vt:lpwstr>
  </property>
</Properties>
</file>