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9" r:id="rId3"/>
    <p:sldId id="557" r:id="rId4"/>
    <p:sldId id="285" r:id="rId5"/>
    <p:sldId id="526" r:id="rId6"/>
    <p:sldId id="534" r:id="rId7"/>
    <p:sldId id="459" r:id="rId8"/>
    <p:sldId id="457" r:id="rId9"/>
    <p:sldId id="558" r:id="rId10"/>
    <p:sldId id="559" r:id="rId11"/>
    <p:sldId id="325" r:id="rId12"/>
    <p:sldId id="366" r:id="rId13"/>
    <p:sldId id="463" r:id="rId14"/>
    <p:sldId id="470" r:id="rId15"/>
    <p:sldId id="480" r:id="rId16"/>
    <p:sldId id="486" r:id="rId17"/>
    <p:sldId id="502" r:id="rId18"/>
    <p:sldId id="503" r:id="rId19"/>
    <p:sldId id="561" r:id="rId20"/>
    <p:sldId id="497" r:id="rId21"/>
    <p:sldId id="499" r:id="rId22"/>
    <p:sldId id="512" r:id="rId23"/>
    <p:sldId id="513" r:id="rId24"/>
    <p:sldId id="560" r:id="rId25"/>
    <p:sldId id="562" r:id="rId26"/>
    <p:sldId id="279" r:id="rId27"/>
  </p:sldIdLst>
  <p:sldSz cx="9144000" cy="6858000" type="screen4x3"/>
  <p:notesSz cx="6797675" cy="9926638"/>
  <p:embeddedFontLst>
    <p:embeddedFont>
      <p:font typeface="Cambria Math" panose="02040503050406030204" pitchFamily="18" charset="0"/>
      <p:regular r:id="rId30"/>
    </p:embeddedFont>
    <p:embeddedFont>
      <p:font typeface="微软雅黑" panose="020B0503020204020204" pitchFamily="34" charset="-122"/>
      <p:regular r:id="rId31"/>
      <p:bold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06DE92D0-8334-4957-8A80-7A712DD91265}">
          <p14:sldIdLst>
            <p14:sldId id="259"/>
            <p14:sldId id="557"/>
          </p14:sldIdLst>
        </p14:section>
        <p14:section name="第一节" id="{93A5FC07-744F-4D80-BAA4-36486B010EF9}">
          <p14:sldIdLst>
            <p14:sldId id="285"/>
            <p14:sldId id="526"/>
            <p14:sldId id="534"/>
            <p14:sldId id="459"/>
            <p14:sldId id="457"/>
            <p14:sldId id="558"/>
            <p14:sldId id="559"/>
            <p14:sldId id="325"/>
            <p14:sldId id="366"/>
            <p14:sldId id="463"/>
          </p14:sldIdLst>
        </p14:section>
        <p14:section name="时间精度" id="{6AAAAF84-75A3-452F-9599-E708DFB6D69C}">
          <p14:sldIdLst>
            <p14:sldId id="470"/>
          </p14:sldIdLst>
        </p14:section>
        <p14:section name="具体电路" id="{B5FE16F6-13F9-4F88-BBFA-58A1DC7F4C13}">
          <p14:sldIdLst>
            <p14:sldId id="480"/>
            <p14:sldId id="486"/>
            <p14:sldId id="502"/>
            <p14:sldId id="503"/>
          </p14:sldIdLst>
        </p14:section>
        <p14:section name="高计数率研究" id="{058EFDBD-C5B4-45A7-9102-67E1597E12E3}">
          <p14:sldIdLst>
            <p14:sldId id="561"/>
            <p14:sldId id="497"/>
            <p14:sldId id="499"/>
            <p14:sldId id="512"/>
          </p14:sldIdLst>
        </p14:section>
        <p14:section name="全数字输出ASIC" id="{FC6108D2-F46C-432E-9AD4-99B2EE42F11A}">
          <p14:sldIdLst>
            <p14:sldId id="513"/>
          </p14:sldIdLst>
        </p14:section>
        <p14:section name="第三节" id="{50B34DFF-4157-4336-83E3-39FC54D44AFD}">
          <p14:sldIdLst>
            <p14:sldId id="560"/>
            <p14:sldId id="562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0692"/>
    <a:srgbClr val="869BE6"/>
    <a:srgbClr val="FFFFFF"/>
    <a:srgbClr val="74CBD0"/>
    <a:srgbClr val="6DBFC4"/>
    <a:srgbClr val="65AEAF"/>
    <a:srgbClr val="8AB89E"/>
    <a:srgbClr val="ADC28D"/>
    <a:srgbClr val="CCCB7E"/>
    <a:srgbClr val="F9D7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2" autoAdjust="0"/>
    <p:restoredTop sz="91489" autoAdjust="0"/>
  </p:normalViewPr>
  <p:slideViewPr>
    <p:cSldViewPr snapToGrid="0">
      <p:cViewPr varScale="1">
        <p:scale>
          <a:sx n="79" d="100"/>
          <a:sy n="79" d="100"/>
        </p:scale>
        <p:origin x="1296" y="6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582976E-2D7A-45CE-AD74-7ED4583F1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DFCB74-37CE-4614-ACA2-23F80B7CFE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57BB7-1A95-4FF5-ADDF-1261B9309958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2024/8/14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52B20B-8933-447B-B418-125BF7462F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91154A-6458-4FE3-9936-E345004E3D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740DE-D7FB-4F3D-9350-EE4096016997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1453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383FE-BE35-44A3-B9D7-E568B2414CED}" type="datetimeFigureOut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311AD-8735-4501-A951-645350829B6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128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83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632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327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84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144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951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49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922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623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587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6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124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0883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106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879E6-BAA0-CB2F-5187-610AF2359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90FD74D-BC42-7B82-DDE4-C12A3F556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F0A5064-61E4-D80E-FB99-E350267FA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DE558D-94A8-FCD9-D620-BFECCE64A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908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410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68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428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A401F-C87F-CAC3-90AB-7E12E6535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1AAB58F-FDAE-0679-AE90-453F3C609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AA3C9CF-72A0-D71C-C63D-F92B08823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8B87F2-7B33-D878-D372-D801A5A89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705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888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8D32E-FC69-6EB7-9B3D-E9F2258E6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1A8FBB-4CD6-11EB-74D3-995696884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9AA8282-B1CA-570F-E6AB-067B782F4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8EE5B9-77AB-A32B-92D6-551B0A64A4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397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603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修改文字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311AD-8735-4501-A951-645350829B6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491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D715AF6A-3B5C-41AC-860B-35CCB6C9DE02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pPr algn="r"/>
            <a:fld id="{ED7F6D65-CAA3-4B83-92B2-837771A23EF5}" type="slidenum">
              <a:rPr lang="zh-CN" altLang="en-US" smtClean="0"/>
              <a:pPr algn="r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302BA5EF-C310-44A5-8852-52568BA3DB39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ED7F6D65-CAA3-4B83-92B2-837771A23E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26C5AF19-5008-4385-A581-5345BD069B3A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ED7F6D65-CAA3-4B83-92B2-837771A23E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A52EED7F-F730-4EE6-AA85-86A2FDBCA9DC}" type="datetime1">
              <a:rPr lang="zh-CN" altLang="en-US" smtClean="0"/>
              <a:pPr/>
              <a:t>2024/8/14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ED7F6D65-CAA3-4B83-92B2-837771A23EF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BB54E335-FB79-4FD0-95EA-1B72DA946CE9}" type="datetime1">
              <a:rPr lang="zh-CN" altLang="en-US" smtClean="0"/>
              <a:pPr/>
              <a:t>2024/8/14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ED7F6D65-CAA3-4B83-92B2-837771A23EF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32C7941-8BD4-485A-9611-B8FA568F7A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30462" y="142040"/>
            <a:ext cx="2778369" cy="51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A9461C14-36C5-45CD-BA63-09108A68E4EE}" type="datetime1">
              <a:rPr lang="zh-CN" altLang="en-US" smtClean="0"/>
              <a:pPr/>
              <a:t>2024/8/14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ED7F6D65-CAA3-4B83-92B2-837771A23EF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917CC10D-110D-4598-83C4-9D3CA24D8535}" type="datetime1">
              <a:rPr lang="zh-CN" altLang="en-US" smtClean="0"/>
              <a:pPr/>
              <a:t>2024/8/14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ED7F6D65-CAA3-4B83-92B2-837771A23EF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99C6FE6D-60A5-4EE9-BF7A-57914300F760}" type="datetime1">
              <a:rPr lang="zh-CN" altLang="en-US" smtClean="0"/>
              <a:pPr/>
              <a:t>2024/8/14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ED7F6D65-CAA3-4B83-92B2-837771A23EF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EE464808-D527-412B-AEE0-EA6B6CFE9D2F}" type="datetime1">
              <a:rPr lang="zh-CN" altLang="en-US" smtClean="0"/>
              <a:pPr/>
              <a:t>2024/8/14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ED7F6D65-CAA3-4B83-92B2-837771A23EF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1C54743D-E91C-41A7-9DDD-65888B6AB517}" type="datetime1">
              <a:rPr lang="zh-CN" altLang="en-US" smtClean="0"/>
              <a:pPr/>
              <a:t>2024/8/14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ea typeface="微软雅黑" panose="020B0503020204020204" pitchFamily="34" charset="-122"/>
              </a:defRPr>
            </a:lvl1pPr>
          </a:lstStyle>
          <a:p>
            <a:fld id="{ED7F6D65-CAA3-4B83-92B2-837771A23EF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ea typeface="微软雅黑" panose="020B0503020204020204" pitchFamily="34" charset="-122"/>
              </a:defRPr>
            </a:lvl1pPr>
            <a:lvl2pPr>
              <a:defRPr sz="2800">
                <a:ea typeface="微软雅黑" panose="020B0503020204020204" pitchFamily="34" charset="-122"/>
              </a:defRPr>
            </a:lvl2pPr>
            <a:lvl3pPr>
              <a:defRPr sz="2400">
                <a:ea typeface="微软雅黑" panose="020B0503020204020204" pitchFamily="34" charset="-122"/>
              </a:defRPr>
            </a:lvl3pPr>
            <a:lvl4pPr>
              <a:defRPr sz="2000">
                <a:ea typeface="微软雅黑" panose="020B0503020204020204" pitchFamily="34" charset="-122"/>
              </a:defRPr>
            </a:lvl4pPr>
            <a:lvl5pPr>
              <a:defRPr sz="2000">
                <a:ea typeface="微软雅黑" panose="020B0503020204020204" pitchFamily="34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ea typeface="微软雅黑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00CED58C-B71E-4C6E-9C81-E849F2F65345}" type="datetime1">
              <a:rPr lang="zh-CN" altLang="en-US" smtClean="0"/>
              <a:pPr/>
              <a:t>2024/8/14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ED7F6D65-CAA3-4B83-92B2-837771A23EF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85AD936-5B07-4D86-99E2-F901E6096799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ED7F6D65-CAA3-4B83-92B2-837771A23E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>
                <a:ea typeface="微软雅黑" panose="020B0503020204020204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dirty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ea typeface="微软雅黑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CA1ADAD8-D943-409F-81BF-8410A745560B}" type="datetime1">
              <a:rPr lang="zh-CN" altLang="en-US" smtClean="0"/>
              <a:pPr/>
              <a:t>2024/8/14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ED7F6D65-CAA3-4B83-92B2-837771A23EF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821EA400-3C71-4A8E-960B-C041F66CDA31}" type="datetime1">
              <a:rPr lang="zh-CN" altLang="en-US" smtClean="0"/>
              <a:pPr/>
              <a:t>2024/8/14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ED7F6D65-CAA3-4B83-92B2-837771A23EF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微软雅黑" panose="020B0503020204020204" pitchFamily="34" charset="-122"/>
              </a:defRPr>
            </a:lvl1pPr>
            <a:lvl2pPr>
              <a:defRPr>
                <a:ea typeface="微软雅黑" panose="020B0503020204020204" pitchFamily="34" charset="-122"/>
              </a:defRPr>
            </a:lvl2pPr>
            <a:lvl3pPr>
              <a:defRPr>
                <a:ea typeface="微软雅黑" panose="020B0503020204020204" pitchFamily="34" charset="-122"/>
              </a:defRPr>
            </a:lvl3pPr>
            <a:lvl4pPr>
              <a:defRPr>
                <a:ea typeface="微软雅黑" panose="020B0503020204020204" pitchFamily="34" charset="-122"/>
              </a:defRPr>
            </a:lvl4pPr>
            <a:lvl5pPr>
              <a:defRPr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fld id="{80584A59-C725-4130-A20C-8A7023422918}" type="datetime1">
              <a:rPr lang="zh-CN" altLang="en-US" smtClean="0"/>
              <a:pPr/>
              <a:t>2024/8/14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AFEBB75-AC1B-43F2-8BAD-A11A4720D462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ED7F6D65-CAA3-4B83-92B2-837771A23E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F0091B6-D85E-4226-9CD0-A860520F6BB3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ED7F6D65-CAA3-4B83-92B2-837771A23E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6AF981F3-56AA-4218-9E4E-F0DE4CCC6FFB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ED7F6D65-CAA3-4B83-92B2-837771A23E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914B470-2106-4B70-B51A-A29FF449BC4F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ED7F6D65-CAA3-4B83-92B2-837771A23E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47E45ABC-6256-405E-A8DF-BC377DBFF28A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ED7F6D65-CAA3-4B83-92B2-837771A23E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9081F802-8C2D-485D-99F7-B61683474862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ED7F6D65-CAA3-4B83-92B2-837771A23E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44859CB3-C650-4509-8DD1-936738A03D6B}" type="datetime1">
              <a:rPr lang="zh-CN" altLang="en-US" smtClean="0"/>
              <a:t>2024/8/14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ED7F6D65-CAA3-4B83-92B2-837771A23E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3AE0B23-FC60-4B32-9705-73D0CED0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smtClean="0"/>
              <a:pPr algn="r"/>
              <a:t>1</a:t>
            </a:fld>
            <a:endParaRPr lang="zh-CN" alt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2FF07B3-8CCF-4700-AC30-624247B2E4D7}"/>
              </a:ext>
            </a:extLst>
          </p:cNvPr>
          <p:cNvSpPr txBox="1">
            <a:spLocks/>
          </p:cNvSpPr>
          <p:nvPr/>
        </p:nvSpPr>
        <p:spPr>
          <a:xfrm>
            <a:off x="0" y="2091449"/>
            <a:ext cx="9144000" cy="1951282"/>
          </a:xfrm>
          <a:prstGeom prst="rect">
            <a:avLst/>
          </a:prstGeom>
          <a:solidFill>
            <a:srgbClr val="003399">
              <a:alpha val="100000"/>
            </a:srgbClr>
          </a:solidFill>
        </p:spPr>
        <p:txBody>
          <a:bodyPr vert="horz" wrap="square" lIns="91440" tIns="45720" rIns="91440" bIns="4572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应用于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STCF ECAL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的全数字输出混合信号</a:t>
            </a:r>
            <a:b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前端读出芯片研究进展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A7EB6FE-33B1-44E5-B45F-CC58D63D09B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9" y="136517"/>
            <a:ext cx="3473135" cy="6416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占位符 7">
            <a:extLst>
              <a:ext uri="{FF2B5EF4-FFF2-40B4-BE49-F238E27FC236}">
                <a16:creationId xmlns:a16="http://schemas.microsoft.com/office/drawing/2014/main" id="{0AB58246-0ACB-4F25-B476-4A8EBBCD5F04}"/>
              </a:ext>
            </a:extLst>
          </p:cNvPr>
          <p:cNvSpPr txBox="1">
            <a:spLocks/>
          </p:cNvSpPr>
          <p:nvPr/>
        </p:nvSpPr>
        <p:spPr>
          <a:xfrm>
            <a:off x="0" y="4328807"/>
            <a:ext cx="9144000" cy="1400299"/>
          </a:xfrm>
          <a:prstGeom prst="rect">
            <a:avLst/>
          </a:prstGeom>
        </p:spPr>
        <p:txBody>
          <a:bodyPr anchor="ctr" anchorCtr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zh-CN" altLang="en-US" sz="20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刘超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、赵子崴、郑然、王佳、魏晓敏、赵瑞光、薛菲菲、胡永才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57BDC52-55AA-D295-84FF-C3EDD9D87421}"/>
              </a:ext>
            </a:extLst>
          </p:cNvPr>
          <p:cNvGrpSpPr/>
          <p:nvPr/>
        </p:nvGrpSpPr>
        <p:grpSpPr>
          <a:xfrm>
            <a:off x="5358987" y="136517"/>
            <a:ext cx="3279178" cy="641696"/>
            <a:chOff x="4950422" y="120448"/>
            <a:chExt cx="3725213" cy="752027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00F9B69-7370-51B0-BCAF-B9D06ECAADFF}"/>
                </a:ext>
              </a:extLst>
            </p:cNvPr>
            <p:cNvSpPr txBox="1"/>
            <p:nvPr/>
          </p:nvSpPr>
          <p:spPr>
            <a:xfrm>
              <a:off x="4950422" y="595476"/>
              <a:ext cx="372521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第十四届全国粒子物理学术会议（</a:t>
              </a:r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8.13~8.18</a:t>
              </a: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zh-CN" altLang="en-US" sz="1200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8B8CF43-6AAC-D5C0-BE2D-B514C003A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0422" y="120448"/>
              <a:ext cx="3725213" cy="4750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9"/>
    </mc:Choice>
    <mc:Fallback xmlns="">
      <p:transition spd="slow" advTm="1466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7D21F-6B80-4040-BA1B-DEB6C7C6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b="1" smtClean="0"/>
              <a:pPr algn="r"/>
              <a:t>10</a:t>
            </a:fld>
            <a:endParaRPr lang="zh-CN" altLang="en-US" b="1" dirty="0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03AD5CF1-1136-415A-B360-B7A37E1F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93" y="135635"/>
            <a:ext cx="6375605" cy="498022"/>
          </a:xfrm>
        </p:spPr>
        <p:txBody>
          <a:bodyPr/>
          <a:lstStyle/>
          <a:p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传统噪声优化方法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AC77689-A9D4-2775-7DD7-828DEE19E9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3" y="968852"/>
            <a:ext cx="4854477" cy="21065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02B5DA4-D83E-A524-7148-FC951599FED5}"/>
              </a:ext>
            </a:extLst>
          </p:cNvPr>
          <p:cNvSpPr txBox="1"/>
          <p:nvPr/>
        </p:nvSpPr>
        <p:spPr>
          <a:xfrm>
            <a:off x="748321" y="3121223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模拟前端读出电路等效噪声模型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648D269A-52CD-41C2-A091-D7C306BC48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186791"/>
                  </p:ext>
                </p:extLst>
              </p:nvPr>
            </p:nvGraphicFramePr>
            <p:xfrm>
              <a:off x="4531214" y="909813"/>
              <a:ext cx="4720198" cy="256889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720198">
                      <a:extLst>
                        <a:ext uri="{9D8B030D-6E8A-4147-A177-3AD203B41FA5}">
                          <a16:colId xmlns:a16="http://schemas.microsoft.com/office/drawing/2014/main" val="3945183340"/>
                        </a:ext>
                      </a:extLst>
                    </a:gridCol>
                  </a:tblGrid>
                  <a:tr h="751918">
                    <a:tc>
                      <a:txBody>
                        <a:bodyPr/>
                        <a:lstStyle/>
                        <a:p>
                          <a:pPr indent="127000" algn="just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zh-CN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𝑬𝑵𝑪</m:t>
                                    </m:r>
                                  </m:e>
                                  <m:sub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𝒕𝒉𝒆𝒓𝒎𝒂𝒍</m:t>
                                    </m:r>
                                  </m:sub>
                                  <m:sup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0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0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10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𝒌𝑻</m:t>
                                </m:r>
                                <m:r>
                                  <a:rPr lang="en-US" sz="10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f>
                                  <m:fPr>
                                    <m:ctrlPr>
                                      <a:rPr lang="zh-CN" sz="10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zh-CN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𝜸</m:t>
                                        </m:r>
                                      </m:e>
                                      <m:sub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𝜶</m:t>
                                        </m:r>
                                      </m:e>
                                      <m:sub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zh-CN" sz="1000" b="1" i="1" kern="10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lang="en-US" sz="1000" b="1" i="1" kern="10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0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zh-CN" sz="10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zh-CN" altLang="en-US" sz="1000" b="1" i="1" kern="100" smtClean="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000" b="1" i="1" kern="100" smtClean="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000" b="1" i="1" kern="100" smtClean="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𝑨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zh-CN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zh-CN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𝒇</m:t>
                                            </m:r>
                                          </m:sub>
                                        </m:sSub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zh-CN" sz="1000" b="1" i="1" kern="100" smtClean="0">
                                                <a:solidFill>
                                                  <a:srgbClr val="270692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rgbClr val="270692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rgbClr val="270692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𝑫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10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f>
                                  <m:fPr>
                                    <m:ctrlPr>
                                      <a:rPr lang="zh-CN" sz="10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  <m:d>
                                      <m:d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zh-CN" sz="10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𝟑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zh-CN" sz="10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d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num>
                                  <m:den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  <m:sSub>
                                      <m:sSubPr>
                                        <m:ctrlPr>
                                          <a:rPr lang="zh-CN" sz="1000" b="1" i="1" kern="10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e>
                                      <m:sub>
                                        <m:r>
                                          <a:rPr lang="en-US" sz="1000" b="1" i="1" kern="10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𝒒</m:t>
                                        </m:r>
                                      </m:e>
                                      <m:sup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10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f>
                                  <m:fPr>
                                    <m:ctrlPr>
                                      <a:rPr lang="zh-CN" sz="10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!</m:t>
                                        </m:r>
                                      </m:e>
                                      <m:sup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e>
                                      <m:sup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  <m:sup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zh-CN" sz="1000" b="1" i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07195274"/>
                      </a:ext>
                    </a:extLst>
                  </a:tr>
                  <a:tr h="552710">
                    <a:tc>
                      <a:txBody>
                        <a:bodyPr/>
                        <a:lstStyle/>
                        <a:p>
                          <a:pPr indent="127000" algn="just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zh-CN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𝑬𝑵𝑪</m:t>
                                    </m:r>
                                  </m:e>
                                  <m:sub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𝒇𝒍𝒊𝒄𝒌𝒆𝒓</m:t>
                                    </m:r>
                                  </m:sub>
                                  <m:sup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0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zh-CN" sz="10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zh-CN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𝑲</m:t>
                                        </m:r>
                                      </m:e>
                                      <m:sub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𝒇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𝒐𝒙</m:t>
                                        </m:r>
                                      </m:sub>
                                    </m:sSub>
                                    <m:r>
                                      <a:rPr lang="en-US" sz="1000" b="1" i="1" kern="10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𝑾𝑳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zh-CN" sz="10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d>
                                      <m:d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zh-CN" altLang="en-US" sz="1000" b="1" i="1" kern="100" smtClean="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000" b="1" i="1" kern="100" smtClean="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000" b="1" i="1" kern="100" smtClean="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𝑨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zh-CN" altLang="en-US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zh-CN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𝒇</m:t>
                                            </m:r>
                                          </m:sub>
                                        </m:sSub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zh-CN" sz="1000" b="1" i="1" kern="100" smtClean="0">
                                                <a:solidFill>
                                                  <a:srgbClr val="270692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rgbClr val="270692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rgbClr val="270692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𝑫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10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f>
                                  <m:fPr>
                                    <m:ctrlPr>
                                      <a:rPr lang="zh-CN" sz="10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sSup>
                                      <m:sSup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𝒒</m:t>
                                        </m:r>
                                      </m:e>
                                      <m:sup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10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f>
                                  <m:fPr>
                                    <m:ctrlPr>
                                      <a:rPr lang="zh-CN" sz="10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!</m:t>
                                        </m:r>
                                      </m:e>
                                      <m:sup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e>
                                      <m:sup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  <m:sup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zh-CN" sz="1000" b="1" i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75308896"/>
                      </a:ext>
                    </a:extLst>
                  </a:tr>
                  <a:tr h="753220">
                    <a:tc>
                      <a:txBody>
                        <a:bodyPr/>
                        <a:lstStyle/>
                        <a:p>
                          <a:pPr indent="127000" algn="just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zh-CN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𝑬𝑵𝑪</m:t>
                                    </m:r>
                                  </m:e>
                                  <m:sub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𝒔𝒉𝒐𝒕</m:t>
                                    </m:r>
                                  </m:sub>
                                  <m:sup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0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zh-CN" sz="10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  <m:sSub>
                                      <m:sSubPr>
                                        <m:ctrlPr>
                                          <a:rPr lang="zh-CN" sz="1000" b="1" i="1" kern="100" smtClean="0">
                                            <a:solidFill>
                                              <a:srgbClr val="27069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rgbClr val="27069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𝑰</m:t>
                                        </m:r>
                                      </m:e>
                                      <m:sub>
                                        <m:r>
                                          <a:rPr lang="en-US" sz="1000" b="1" i="1" kern="100" smtClean="0">
                                            <a:solidFill>
                                              <a:srgbClr val="27069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</m:sub>
                                    </m:sSub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𝒌𝑻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zh-CN" sz="1000" b="1" i="1" kern="100" smtClean="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𝑹</m:t>
                                            </m:r>
                                          </m:e>
                                          <m:sub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𝒇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  <m:r>
                                  <a:rPr lang="en-US" sz="10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f>
                                  <m:fPr>
                                    <m:ctrlPr>
                                      <a:rPr lang="zh-CN" sz="10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zh-CN" sz="1000" b="1" i="1" kern="10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e>
                                      <m:sub>
                                        <m:r>
                                          <a:rPr lang="en-US" sz="1000" b="1" i="1" kern="10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sub>
                                    </m:sSub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  <m:d>
                                      <m:d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zh-CN" sz="10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zh-CN" sz="10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0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num>
                                  <m:den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  <m:r>
                                      <a:rPr lang="en-US" sz="10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sSup>
                                      <m:sSup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𝒒</m:t>
                                        </m:r>
                                      </m:e>
                                      <m:sup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10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f>
                                  <m:fPr>
                                    <m:ctrlPr>
                                      <a:rPr lang="zh-CN" sz="10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!</m:t>
                                        </m:r>
                                      </m:e>
                                      <m:sup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e>
                                      <m:sup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zh-CN" sz="10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  <m:sup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  <m:r>
                                          <a:rPr lang="en-US" sz="10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zh-CN" sz="1000" b="1" i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4055183"/>
                      </a:ext>
                    </a:extLst>
                  </a:tr>
                  <a:tr h="511043">
                    <a:tc>
                      <a:txBody>
                        <a:bodyPr/>
                        <a:lstStyle/>
                        <a:p>
                          <a:pPr indent="127000" algn="just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altLang="zh-CN" sz="1000" b="1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000" b="1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𝑬𝑵𝑪</m:t>
                                    </m:r>
                                  </m:e>
                                  <m:sub>
                                    <m:r>
                                      <a:rPr lang="en-US" altLang="zh-CN" sz="1000" b="1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𝒕𝒐𝒕𝒂𝒍</m:t>
                                    </m:r>
                                  </m:sub>
                                </m:sSub>
                                <m:r>
                                  <a:rPr lang="en-US" altLang="zh-CN" sz="10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zh-CN" altLang="zh-CN" sz="10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radPr>
                                  <m:deg/>
                                  <m:e>
                                    <m:sSubSup>
                                      <m:sSubSupPr>
                                        <m:ctrlPr>
                                          <a:rPr lang="zh-CN" altLang="zh-CN" sz="1000" b="1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0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𝑬𝑵𝑪</m:t>
                                        </m:r>
                                      </m:e>
                                      <m:sub>
                                        <m:r>
                                          <a:rPr lang="en-US" altLang="zh-CN" sz="10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𝒕𝒉𝒆𝒓𝒎𝒂𝒍</m:t>
                                        </m:r>
                                      </m:sub>
                                      <m:sup>
                                        <m:r>
                                          <a:rPr lang="en-US" altLang="zh-CN" sz="10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  <m:r>
                                      <a:rPr lang="en-US" altLang="zh-CN" sz="1000" b="1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zh-CN" altLang="zh-CN" sz="1000" b="1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0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𝑬𝑵𝑪</m:t>
                                        </m:r>
                                      </m:e>
                                      <m:sub>
                                        <m:r>
                                          <a:rPr lang="en-US" altLang="zh-CN" sz="10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𝒇𝒍𝒊𝒄𝒌𝒆𝒓</m:t>
                                        </m:r>
                                      </m:sub>
                                      <m:sup>
                                        <m:r>
                                          <a:rPr lang="en-US" altLang="zh-CN" sz="10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  <m:r>
                                      <a:rPr lang="en-US" altLang="zh-CN" sz="1000" b="1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zh-CN" altLang="zh-CN" sz="1000" b="1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0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𝑬𝑵𝑪</m:t>
                                        </m:r>
                                      </m:e>
                                      <m:sub>
                                        <m:r>
                                          <a:rPr lang="en-US" altLang="zh-CN" sz="10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𝒔𝒉𝒐𝒕</m:t>
                                        </m:r>
                                      </m:sub>
                                      <m:sup>
                                        <m:r>
                                          <a:rPr lang="en-US" altLang="zh-CN" sz="10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</m:e>
                                </m:rad>
                              </m:oMath>
                            </m:oMathPara>
                          </a14:m>
                          <a:endParaRPr lang="zh-CN" sz="1000" b="1" i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829522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648D269A-52CD-41C2-A091-D7C306BC48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186791"/>
                  </p:ext>
                </p:extLst>
              </p:nvPr>
            </p:nvGraphicFramePr>
            <p:xfrm>
              <a:off x="4531214" y="909813"/>
              <a:ext cx="4720198" cy="256889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720198">
                      <a:extLst>
                        <a:ext uri="{9D8B030D-6E8A-4147-A177-3AD203B41FA5}">
                          <a16:colId xmlns:a16="http://schemas.microsoft.com/office/drawing/2014/main" val="3945183340"/>
                        </a:ext>
                      </a:extLst>
                    </a:gridCol>
                  </a:tblGrid>
                  <a:tr h="75191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b="-2403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7195274"/>
                      </a:ext>
                    </a:extLst>
                  </a:tr>
                  <a:tr h="55271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37778" b="-23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5308896"/>
                      </a:ext>
                    </a:extLst>
                  </a:tr>
                  <a:tr h="7532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72581" b="-677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4055183"/>
                      </a:ext>
                    </a:extLst>
                  </a:tr>
                  <a:tr h="51104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4023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29522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91E0E406-DFCA-475F-9648-9650826FC193}"/>
              </a:ext>
            </a:extLst>
          </p:cNvPr>
          <p:cNvSpPr txBox="1"/>
          <p:nvPr/>
        </p:nvSpPr>
        <p:spPr>
          <a:xfrm>
            <a:off x="361950" y="3478992"/>
            <a:ext cx="8526690" cy="1186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与等效噪声电荷（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ENC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）相关参数：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输入管尺寸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寄生电容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16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 正比于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3F4F24A-F4F7-32C0-B0B9-E6D78B62BFA7}"/>
                  </a:ext>
                </a:extLst>
              </p:cNvPr>
              <p:cNvSpPr txBox="1"/>
              <p:nvPr/>
            </p:nvSpPr>
            <p:spPr>
              <a:xfrm>
                <a:off x="1027467" y="4950245"/>
                <a:ext cx="2344366" cy="637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2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zh-CN" altLang="en-US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CN" altLang="en-US" sz="12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  <m:sSub>
                            <m:sSubPr>
                              <m:ctrlPr>
                                <a:rPr lang="zh-CN" altLang="en-US" sz="12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𝒐𝒙</m:t>
                              </m:r>
                            </m:sub>
                          </m:sSub>
                          <m:f>
                            <m:fPr>
                              <m:ctrlPr>
                                <a:rPr lang="zh-CN" altLang="en-US" sz="12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sz="12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e>
                                <m:sub>
                                  <m:r>
                                    <a:rPr lang="zh-CN" altLang="en-US" sz="12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sz="12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b="1" i="1" smtClean="0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zh-CN" altLang="en-US" sz="12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zh-CN" altLang="en-US" sz="12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𝒅𝒔</m:t>
                              </m:r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zh-CN" altLang="en-US" sz="1200" b="1" i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3F4F24A-F4F7-32C0-B0B9-E6D78B62B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67" y="4950245"/>
                <a:ext cx="2344366" cy="6379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352F2BB-D74A-E809-F2B5-375A972C464A}"/>
                  </a:ext>
                </a:extLst>
              </p:cNvPr>
              <p:cNvSpPr txBox="1"/>
              <p:nvPr/>
            </p:nvSpPr>
            <p:spPr>
              <a:xfrm>
                <a:off x="935525" y="5698388"/>
                <a:ext cx="2553040" cy="439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2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r>
                        <a:rPr lang="zh-CN" altLang="en-US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2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sSub>
                        <m:sSubPr>
                          <m:ctrlPr>
                            <a:rPr lang="zh-CN" altLang="en-US" sz="12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𝒐𝒙</m:t>
                          </m:r>
                        </m:sub>
                      </m:sSub>
                      <m:sSub>
                        <m:sSubPr>
                          <m:ctrlPr>
                            <a:rPr lang="zh-CN" altLang="en-US" sz="12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b>
                        <m:sSubPr>
                          <m:ctrlPr>
                            <a:rPr lang="zh-CN" altLang="en-US" sz="12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zh-CN" altLang="en-US" sz="12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1200" b="1" i="1" smtClean="0"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zh-CN" altLang="en-US" sz="12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𝒐𝒗</m:t>
                          </m:r>
                        </m:sub>
                      </m:sSub>
                      <m:sSub>
                        <m:sSubPr>
                          <m:ctrlPr>
                            <a:rPr lang="zh-CN" altLang="en-US" sz="12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sz="1200" b="1" i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352F2BB-D74A-E809-F2B5-375A972C4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25" y="5698388"/>
                <a:ext cx="2553040" cy="4392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8012926-1A6F-0DBC-0DFA-902867B6001B}"/>
                  </a:ext>
                </a:extLst>
              </p:cNvPr>
              <p:cNvSpPr txBox="1"/>
              <p:nvPr/>
            </p:nvSpPr>
            <p:spPr>
              <a:xfrm>
                <a:off x="3108788" y="5067843"/>
                <a:ext cx="3375005" cy="417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1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1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zh-CN" altLang="en-US" sz="11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r>
                        <a:rPr lang="zh-CN" altLang="en-US" sz="11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1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1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1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zh-CN" altLang="en-US" sz="1100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  <m:r>
                            <a:rPr lang="zh-CN" altLang="en-US" sz="11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sz="11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1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zh-CN" altLang="en-US" sz="11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zh-CN" altLang="en-US" sz="11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sz="11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1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zh-CN" altLang="en-US" sz="11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11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zh-CN" sz="11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1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 </m:t>
                      </m:r>
                      <m:sSub>
                        <m:sSubPr>
                          <m:ctrlPr>
                            <a:rPr lang="zh-CN" altLang="en-US" sz="11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1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zh-CN" altLang="en-US" sz="11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zh-CN" altLang="en-US" sz="11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11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1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zh-CN" altLang="en-US" sz="11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zh-CN" altLang="en-US" sz="11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11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1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zh-CN" altLang="en-US" sz="11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</m:oMath>
                  </m:oMathPara>
                </a14:m>
                <a:endParaRPr lang="zh-CN" altLang="en-US" sz="1100" b="1" i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8012926-1A6F-0DBC-0DFA-902867B60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788" y="5067843"/>
                <a:ext cx="3375005" cy="4176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CA1346C-EB22-A971-6D81-AE56C999E0B9}"/>
                  </a:ext>
                </a:extLst>
              </p:cNvPr>
              <p:cNvSpPr txBox="1"/>
              <p:nvPr/>
            </p:nvSpPr>
            <p:spPr>
              <a:xfrm>
                <a:off x="3196337" y="5595649"/>
                <a:ext cx="3732464" cy="483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2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𝒐𝒑𝒕</m:t>
                          </m:r>
                        </m:sub>
                      </m:sSub>
                      <m:r>
                        <a:rPr lang="zh-CN" altLang="en-US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2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2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sz="12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sz="12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zh-CN" altLang="en-US" sz="12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𝒐𝒙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sz="12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1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sSub>
                            <m:sSubPr>
                              <m:ctrlPr>
                                <a:rPr lang="zh-CN" altLang="en-US" sz="12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zh-CN" altLang="en-US" sz="1200" b="1" i="1" smtClean="0">
                                  <a:latin typeface="Cambria Math" panose="02040503050406030204" pitchFamily="18" charset="0"/>
                                </a:rPr>
                                <m:t>𝒐𝒗</m:t>
                              </m:r>
                            </m:sub>
                          </m:sSub>
                        </m:den>
                      </m:f>
                      <m:r>
                        <a:rPr lang="en-US" altLang="zh-CN" sz="1200" b="1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CN" sz="1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 </m:t>
                      </m:r>
                      <m:f>
                        <m:fPr>
                          <m:ctrlPr>
                            <a:rPr lang="zh-CN" altLang="zh-CN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zh-CN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  <m: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  <m: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zh-CN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𝒐𝒙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1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sSub>
                            <m:sSubPr>
                              <m:ctrlPr>
                                <a:rPr lang="zh-CN" altLang="zh-CN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altLang="zh-CN" sz="1200" b="1" i="1" smtClean="0">
                                  <a:latin typeface="Cambria Math" panose="02040503050406030204" pitchFamily="18" charset="0"/>
                                </a:rPr>
                                <m:t>𝒐𝒗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200" b="1" i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CA1346C-EB22-A971-6D81-AE56C999E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6337" y="5595649"/>
                <a:ext cx="3732464" cy="4832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3D4BDAC0-BA49-8293-E0A5-46781FFAAC43}"/>
              </a:ext>
            </a:extLst>
          </p:cNvPr>
          <p:cNvSpPr/>
          <p:nvPr/>
        </p:nvSpPr>
        <p:spPr>
          <a:xfrm>
            <a:off x="419978" y="4860507"/>
            <a:ext cx="8304044" cy="136112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D123720-3C17-F555-3885-6C16A7FB8C6C}"/>
              </a:ext>
            </a:extLst>
          </p:cNvPr>
          <p:cNvSpPr txBox="1"/>
          <p:nvPr/>
        </p:nvSpPr>
        <p:spPr>
          <a:xfrm>
            <a:off x="460301" y="5394474"/>
            <a:ext cx="907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强反型区</a:t>
            </a: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48266D2F-08A9-B020-F665-07C71AD8B82D}"/>
              </a:ext>
            </a:extLst>
          </p:cNvPr>
          <p:cNvSpPr/>
          <p:nvPr/>
        </p:nvSpPr>
        <p:spPr>
          <a:xfrm>
            <a:off x="3165001" y="5485459"/>
            <a:ext cx="354085" cy="212930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ea typeface="微软雅黑" panose="020B0503020204020204" pitchFamily="34" charset="-122"/>
            </a:endParaRP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D6E169DD-A1F5-0194-C151-94295269F69F}"/>
              </a:ext>
            </a:extLst>
          </p:cNvPr>
          <p:cNvSpPr/>
          <p:nvPr/>
        </p:nvSpPr>
        <p:spPr>
          <a:xfrm>
            <a:off x="6537228" y="5485459"/>
            <a:ext cx="354085" cy="212930"/>
          </a:xfrm>
          <a:prstGeom prst="right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2F0EE4B-57B3-6788-6E31-CB842F8CE125}"/>
              </a:ext>
            </a:extLst>
          </p:cNvPr>
          <p:cNvSpPr txBox="1"/>
          <p:nvPr/>
        </p:nvSpPr>
        <p:spPr>
          <a:xfrm>
            <a:off x="6842153" y="5004868"/>
            <a:ext cx="1939897" cy="116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en-US" altLang="zh-CN" sz="1200" b="1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opt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=21.3mm,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L=1um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(1/3C</a:t>
            </a:r>
            <a:r>
              <a:rPr lang="en-US" altLang="zh-CN" sz="12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12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DS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=76.8mA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@C</a:t>
            </a:r>
            <a:r>
              <a:rPr lang="en-US" altLang="zh-CN" sz="12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=270pF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12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=10nA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C602169-616D-12FF-45C7-141C023AB1CE}"/>
              </a:ext>
            </a:extLst>
          </p:cNvPr>
          <p:cNvSpPr txBox="1"/>
          <p:nvPr/>
        </p:nvSpPr>
        <p:spPr>
          <a:xfrm>
            <a:off x="4953264" y="3834319"/>
            <a:ext cx="3561886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偏置电流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16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DS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成形器阶数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和达峰时间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1600" b="1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endParaRPr lang="en-US" altLang="zh-CN" sz="1600" b="1" baseline="-25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11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05"/>
    </mc:Choice>
    <mc:Fallback xmlns="">
      <p:transition spd="slow" advTm="3370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7D21F-6B80-4040-BA1B-DEB6C7C6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b="1" smtClean="0"/>
              <a:pPr algn="r"/>
              <a:t>11</a:t>
            </a:fld>
            <a:endParaRPr lang="zh-CN" altLang="en-US" b="1" dirty="0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03AD5CF1-1136-415A-B360-B7A37E1F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93" y="135635"/>
            <a:ext cx="6375605" cy="498022"/>
          </a:xfrm>
        </p:spPr>
        <p:txBody>
          <a:bodyPr/>
          <a:lstStyle/>
          <a:p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新的噪声优化方法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表格 20">
                <a:extLst>
                  <a:ext uri="{FF2B5EF4-FFF2-40B4-BE49-F238E27FC236}">
                    <a16:creationId xmlns:a16="http://schemas.microsoft.com/office/drawing/2014/main" id="{1469FE69-01C9-E0D4-0A16-B24D80A975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5502825"/>
                  </p:ext>
                </p:extLst>
              </p:nvPr>
            </p:nvGraphicFramePr>
            <p:xfrm>
              <a:off x="501445" y="4522559"/>
              <a:ext cx="8013905" cy="151612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057113">
                      <a:extLst>
                        <a:ext uri="{9D8B030D-6E8A-4147-A177-3AD203B41FA5}">
                          <a16:colId xmlns:a16="http://schemas.microsoft.com/office/drawing/2014/main" val="2357530000"/>
                        </a:ext>
                      </a:extLst>
                    </a:gridCol>
                    <a:gridCol w="956792">
                      <a:extLst>
                        <a:ext uri="{9D8B030D-6E8A-4147-A177-3AD203B41FA5}">
                          <a16:colId xmlns:a16="http://schemas.microsoft.com/office/drawing/2014/main" val="136124292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indent="127000" algn="just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zh-CN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𝐄𝐍𝐂</m:t>
                                    </m:r>
                                  </m:e>
                                  <m:sub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𝐭𝐡𝐞𝐫𝐦𝐚𝐥</m:t>
                                    </m:r>
                                  </m:sub>
                                  <m:sup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200" b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200" b="1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𝟒𝐤𝐓</m:t>
                                </m:r>
                                <m:r>
                                  <a:rPr lang="en-US" sz="1200" b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f>
                                  <m:fPr>
                                    <m:ctrlPr>
                                      <a:rPr lang="zh-CN" sz="12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𝛄</m:t>
                                        </m:r>
                                      </m:e>
                                      <m:sub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𝐧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zh-CN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𝐈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𝐃𝐒</m:t>
                                            </m:r>
                                          </m:sub>
                                        </m:sSub>
                                        <m:r>
                                          <a:rPr lang="en-US" sz="1200" b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𝐖</m:t>
                                        </m:r>
                                        <m:r>
                                          <a:rPr lang="en-US" sz="1200" b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𝑳</m:t>
                                        </m:r>
                                      </m:e>
                                    </m:d>
                                    <m:r>
                                      <a:rPr lang="en-US" sz="1200" b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𝛂</m:t>
                                        </m:r>
                                      </m:e>
                                      <m:sub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𝐰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𝐠</m:t>
                                        </m:r>
                                      </m:e>
                                      <m:sub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𝐦𝟎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zh-CN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𝐈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𝐃𝐒</m:t>
                                            </m:r>
                                          </m:sub>
                                        </m:sSub>
                                        <m:r>
                                          <a:rPr lang="en-US" sz="1200" b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𝐖</m:t>
                                        </m:r>
                                        <m:r>
                                          <a:rPr lang="en-US" sz="1200" b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𝑳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200" b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zh-CN" sz="12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zh-CN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𝐂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𝐀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zh-CN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zh-CN" sz="1200" b="1" i="1" kern="1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200" b="1" i="1" kern="10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𝐈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b="1" i="1" kern="10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𝐃𝐒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200" b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𝐖</m:t>
                                            </m:r>
                                            <m:r>
                                              <a:rPr lang="en-US" sz="1200" b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𝑳</m:t>
                                            </m:r>
                                          </m:e>
                                        </m:d>
                                        <m:r>
                                          <a:rPr lang="en-US" sz="1200" b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zh-CN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𝐂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𝐒</m:t>
                                            </m:r>
                                          </m:sub>
                                        </m:sSub>
                                        <m:r>
                                          <a:rPr lang="en-US" sz="1200" b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zh-CN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𝐂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𝐟</m:t>
                                            </m:r>
                                          </m:sub>
                                        </m:sSub>
                                        <m:r>
                                          <a:rPr lang="en-US" sz="1200" b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zh-CN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𝐂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𝐃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1200" b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f>
                                  <m:fPr>
                                    <m:ctrlPr>
                                      <a:rPr lang="zh-CN" sz="12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𝐍</m:t>
                                        </m:r>
                                      </m:e>
                                      <m:sub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𝐰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sSup>
                                          <m:sSupPr>
                                            <m:ctrlPr>
                                              <a:rPr lang="zh-CN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𝐪</m:t>
                                            </m:r>
                                          </m:e>
                                          <m:sup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𝐭</m:t>
                                        </m:r>
                                      </m:e>
                                      <m:sub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𝐩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ct val="125000"/>
                            </a:lnSpc>
                          </a:pPr>
                          <a:r>
                            <a:rPr lang="zh-CN" sz="1200" b="1" kern="10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1200" b="1" kern="10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3-33</a:t>
                          </a:r>
                          <a:r>
                            <a:rPr lang="zh-CN" sz="1200" b="1" kern="10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200" b="1" kern="10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032424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just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zh-CN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𝑬𝑵𝑪</m:t>
                                    </m:r>
                                  </m:e>
                                  <m:sub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𝒇𝒍𝒊𝒄𝒌𝒆𝒓</m:t>
                                    </m:r>
                                  </m:sub>
                                  <m:sup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2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zh-CN" sz="12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𝑲</m:t>
                                        </m:r>
                                      </m:e>
                                      <m:sub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𝟏</m:t>
                                        </m:r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/</m:t>
                                        </m:r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𝒇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zh-CN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𝑰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𝑫𝑺</m:t>
                                            </m:r>
                                          </m:sub>
                                        </m:sSub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𝑾</m:t>
                                        </m:r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𝑳</m:t>
                                        </m:r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𝒐𝒙</m:t>
                                        </m:r>
                                      </m:sub>
                                    </m:sSub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𝑾𝑳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zh-CN" sz="12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∙</m:t>
                                    </m:r>
                                    <m:d>
                                      <m:d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zh-CN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𝑨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zh-CN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zh-CN" sz="1200" b="1" i="1" kern="1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200" b="1" i="1" kern="10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𝑰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b="1" i="1" kern="10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𝑫𝑺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𝑾</m:t>
                                            </m:r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𝑳</m:t>
                                            </m:r>
                                          </m:e>
                                        </m:d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zh-CN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zh-CN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𝒇</m:t>
                                            </m:r>
                                          </m:sub>
                                        </m:sSub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zh-CN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𝑪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𝑫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12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∙</m:t>
                                </m:r>
                                <m:f>
                                  <m:fPr>
                                    <m:ctrlPr>
                                      <a:rPr lang="zh-CN" sz="12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𝑵</m:t>
                                        </m:r>
                                      </m:e>
                                      <m:sub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𝒇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𝒒</m:t>
                                        </m:r>
                                      </m:e>
                                      <m:sup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zh-CN" sz="1200" b="1" i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ct val="125000"/>
                            </a:lnSpc>
                          </a:pPr>
                          <a:r>
                            <a:rPr lang="zh-CN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3-34</a:t>
                          </a:r>
                          <a:r>
                            <a:rPr lang="zh-CN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1989310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127000" algn="just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zh-CN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𝐄𝐍𝐂</m:t>
                                    </m:r>
                                  </m:e>
                                  <m:sub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𝐬𝐡𝐨𝐭</m:t>
                                    </m:r>
                                  </m:sub>
                                  <m:sup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sz="1200" b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zh-CN" sz="12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𝟐𝐪</m:t>
                                    </m:r>
                                    <m:sSub>
                                      <m:sSub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𝐈</m:t>
                                        </m:r>
                                      </m:e>
                                      <m:sub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𝐝</m:t>
                                        </m:r>
                                      </m:sub>
                                    </m:sSub>
                                    <m:r>
                                      <a:rPr lang="en-US" sz="1200" b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𝟒𝐤𝐓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zh-CN" sz="1200" b="1" i="1" kern="1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𝐑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1" i="1" kern="1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𝐟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  <m:r>
                                  <a:rPr lang="en-US" sz="1200" b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zh-CN" sz="12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𝐭</m:t>
                                    </m:r>
                                  </m:e>
                                  <m:sub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𝐩</m:t>
                                    </m:r>
                                  </m:sub>
                                </m:sSub>
                                <m:r>
                                  <a:rPr lang="en-US" sz="1200" b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f>
                                  <m:fPr>
                                    <m:ctrlPr>
                                      <a:rPr lang="zh-CN" sz="12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𝐍</m:t>
                                        </m:r>
                                      </m:e>
                                      <m:sub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𝐒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zh-CN" sz="1200" b="1" i="1" kern="1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𝐪</m:t>
                                        </m:r>
                                      </m:e>
                                      <m:sup>
                                        <m:r>
                                          <a:rPr lang="en-US" sz="1200" b="1" i="1" kern="1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ct val="125000"/>
                            </a:lnSpc>
                          </a:pPr>
                          <a:r>
                            <a:rPr lang="zh-CN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3-35</a:t>
                          </a:r>
                          <a:r>
                            <a:rPr lang="zh-CN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840334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表格 20">
                <a:extLst>
                  <a:ext uri="{FF2B5EF4-FFF2-40B4-BE49-F238E27FC236}">
                    <a16:creationId xmlns:a16="http://schemas.microsoft.com/office/drawing/2014/main" id="{1469FE69-01C9-E0D4-0A16-B24D80A975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5502825"/>
                  </p:ext>
                </p:extLst>
              </p:nvPr>
            </p:nvGraphicFramePr>
            <p:xfrm>
              <a:off x="501445" y="4522559"/>
              <a:ext cx="8013905" cy="151612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057113">
                      <a:extLst>
                        <a:ext uri="{9D8B030D-6E8A-4147-A177-3AD203B41FA5}">
                          <a16:colId xmlns:a16="http://schemas.microsoft.com/office/drawing/2014/main" val="2357530000"/>
                        </a:ext>
                      </a:extLst>
                    </a:gridCol>
                    <a:gridCol w="956792">
                      <a:extLst>
                        <a:ext uri="{9D8B030D-6E8A-4147-A177-3AD203B41FA5}">
                          <a16:colId xmlns:a16="http://schemas.microsoft.com/office/drawing/2014/main" val="1361242925"/>
                        </a:ext>
                      </a:extLst>
                    </a:gridCol>
                  </a:tblGrid>
                  <a:tr h="51022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86" t="-1190" r="-1399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ct val="125000"/>
                            </a:lnSpc>
                          </a:pPr>
                          <a:r>
                            <a:rPr lang="zh-CN" sz="1200" b="1" kern="10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1200" b="1" kern="10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3-33</a:t>
                          </a:r>
                          <a:r>
                            <a:rPr lang="zh-CN" sz="1200" b="1" kern="10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200" b="1" kern="10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0324244"/>
                      </a:ext>
                    </a:extLst>
                  </a:tr>
                  <a:tr h="49218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86" t="-104938" r="-13990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ct val="125000"/>
                            </a:lnSpc>
                          </a:pPr>
                          <a:r>
                            <a:rPr lang="zh-CN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3-34</a:t>
                          </a:r>
                          <a:r>
                            <a:rPr lang="zh-CN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19893108"/>
                      </a:ext>
                    </a:extLst>
                  </a:tr>
                  <a:tr h="5137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86" t="-195294" r="-13990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ct val="125000"/>
                            </a:lnSpc>
                          </a:pPr>
                          <a:r>
                            <a:rPr lang="zh-CN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3-35</a:t>
                          </a:r>
                          <a:r>
                            <a:rPr lang="zh-CN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840334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矩形 21">
            <a:extLst>
              <a:ext uri="{FF2B5EF4-FFF2-40B4-BE49-F238E27FC236}">
                <a16:creationId xmlns:a16="http://schemas.microsoft.com/office/drawing/2014/main" id="{EA423933-C476-F24B-CA89-886195A7A74E}"/>
              </a:ext>
            </a:extLst>
          </p:cNvPr>
          <p:cNvSpPr/>
          <p:nvPr/>
        </p:nvSpPr>
        <p:spPr>
          <a:xfrm>
            <a:off x="419978" y="4396639"/>
            <a:ext cx="8304044" cy="177018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9C4CD31-B7C9-3393-C696-9211AABB3103}"/>
              </a:ext>
            </a:extLst>
          </p:cNvPr>
          <p:cNvSpPr txBox="1"/>
          <p:nvPr/>
        </p:nvSpPr>
        <p:spPr>
          <a:xfrm>
            <a:off x="501445" y="5019012"/>
            <a:ext cx="948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更新后的</a:t>
            </a:r>
            <a:endParaRPr lang="en-US" altLang="zh-CN" sz="1400" b="1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4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噪声模型</a:t>
            </a:r>
            <a:endParaRPr lang="en-US" altLang="zh-CN" sz="1400" b="1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: 圆角 1">
                <a:extLst>
                  <a:ext uri="{FF2B5EF4-FFF2-40B4-BE49-F238E27FC236}">
                    <a16:creationId xmlns:a16="http://schemas.microsoft.com/office/drawing/2014/main" id="{08A1B928-3678-EF32-4AE8-94D0A0B94CE5}"/>
                  </a:ext>
                </a:extLst>
              </p:cNvPr>
              <p:cNvSpPr/>
              <p:nvPr/>
            </p:nvSpPr>
            <p:spPr>
              <a:xfrm>
                <a:off x="1133312" y="932201"/>
                <a:ext cx="2243154" cy="1008504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工作在强反型区：</a:t>
                </a:r>
                <a:endPara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功耗无法满足需求</a:t>
                </a:r>
                <a:endPara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zh-CN" alt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&gt;10</a:t>
                </a:r>
              </a:p>
            </p:txBody>
          </p:sp>
        </mc:Choice>
        <mc:Fallback xmlns="">
          <p:sp>
            <p:nvSpPr>
              <p:cNvPr id="2" name="矩形: 圆角 1">
                <a:extLst>
                  <a:ext uri="{FF2B5EF4-FFF2-40B4-BE49-F238E27FC236}">
                    <a16:creationId xmlns:a16="http://schemas.microsoft.com/office/drawing/2014/main" id="{08A1B928-3678-EF32-4AE8-94D0A0B94C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312" y="932201"/>
                <a:ext cx="2243154" cy="100850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B3FACAA1-3E7B-CFA4-2A92-1D497ACC54F8}"/>
                  </a:ext>
                </a:extLst>
              </p:cNvPr>
              <p:cNvSpPr/>
              <p:nvPr/>
            </p:nvSpPr>
            <p:spPr>
              <a:xfrm>
                <a:off x="5600910" y="932201"/>
                <a:ext cx="2243154" cy="1008504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工作在亚阈值区：</a:t>
                </a:r>
                <a:endPara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存在稳定性问题</a:t>
                </a:r>
                <a:endPara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zh-CN" alt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&lt;0.1</a:t>
                </a:r>
              </a:p>
            </p:txBody>
          </p:sp>
        </mc:Choice>
        <mc:Fallback xmlns=""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B3FACAA1-3E7B-CFA4-2A92-1D497ACC54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910" y="932201"/>
                <a:ext cx="2243154" cy="100850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EC9EE04-E0FA-D8BC-19D8-CAA77BE9804E}"/>
                  </a:ext>
                </a:extLst>
              </p:cNvPr>
              <p:cNvSpPr/>
              <p:nvPr/>
            </p:nvSpPr>
            <p:spPr>
              <a:xfrm>
                <a:off x="1133312" y="2297114"/>
                <a:ext cx="6710752" cy="1340508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工作在中间区域，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反演系数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zh-CN" alt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</m:oMath>
                </a14:m>
                <a:r>
                  <a:rPr lang="zh-CN" altLang="en-US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表征晶体管工作区域</a:t>
                </a:r>
                <a:r>
                  <a:rPr lang="en-US" altLang="zh-CN" sz="1600" b="1" baseline="30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[1]</a:t>
                </a:r>
                <a:endPara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zh-CN" altLang="en-US" sz="16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zh-CN" alt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𝒅𝒔</m:t>
                            </m:r>
                          </m:sub>
                        </m:sSub>
                      </m:num>
                      <m:den>
                        <m: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b>
                          <m:sSubPr>
                            <m:ctrlPr>
                              <a:rPr lang="zh-CN" alt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zh-CN" alt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𝛍</m:t>
                        </m:r>
                        <m:sSub>
                          <m:sSubPr>
                            <m:ctrlPr>
                              <a:rPr lang="zh-CN" alt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zh-CN" alt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𝒐𝒙</m:t>
                            </m:r>
                          </m:sub>
                        </m:sSub>
                        <m:sSup>
                          <m:sSupPr>
                            <m:ctrlPr>
                              <a:rPr lang="zh-CN" alt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en-US" sz="1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en-US" sz="16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zh-CN" altLang="en-US" sz="16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𝑻𝒒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zh-CN" alt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f>
                          <m:fPr>
                            <m:type m:val="lin"/>
                            <m:ctrlPr>
                              <a:rPr lang="zh-CN" alt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𝑾</m:t>
                            </m:r>
                          </m:num>
                          <m:den>
                            <m:r>
                              <a:rPr lang="zh-CN" alt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den>
                        </m:f>
                      </m:den>
                    </m:f>
                  </m:oMath>
                </a14:m>
                <a:r>
                  <a:rPr lang="zh-CN" altLang="en-US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1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1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zh-CN" alt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en-US" altLang="zh-CN" sz="16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zh-CN" sz="16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</a:t>
                </a:r>
                <a:endPara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EC9EE04-E0FA-D8BC-19D8-CAA77BE980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312" y="2297114"/>
                <a:ext cx="6710752" cy="1340508"/>
              </a:xfrm>
              <a:prstGeom prst="roundRect">
                <a:avLst/>
              </a:prstGeom>
              <a:blipFill>
                <a:blip r:embed="rId6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51EFA13D-56DE-7665-6947-FA9929D9A0C1}"/>
              </a:ext>
            </a:extLst>
          </p:cNvPr>
          <p:cNvSpPr txBox="1"/>
          <p:nvPr/>
        </p:nvSpPr>
        <p:spPr>
          <a:xfrm>
            <a:off x="419978" y="6409617"/>
            <a:ext cx="83040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[1]</a:t>
            </a:r>
            <a:r>
              <a:rPr lang="en-US" altLang="zh-CN" sz="1100" b="1" dirty="0" err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Enz</a:t>
            </a:r>
            <a:r>
              <a:rPr lang="en-US" altLang="zh-CN" sz="11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C </a:t>
            </a:r>
            <a:r>
              <a:rPr lang="en-US" altLang="zh-CN" sz="1100" b="1" dirty="0" err="1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11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. A Short Story of the EKV MOS Transistor Model[J]. Solid-State Circuits Newsletter, IEEE, 2008, 13 (3): p.24-30.</a:t>
            </a:r>
            <a:endParaRPr lang="zh-CN" altLang="en-US" sz="1100" b="1" dirty="0">
              <a:ea typeface="微软雅黑" panose="020B0503020204020204" pitchFamily="34" charset="-122"/>
            </a:endParaRPr>
          </a:p>
        </p:txBody>
      </p:sp>
      <p:sp>
        <p:nvSpPr>
          <p:cNvPr id="14" name="标注: 左箭头 13">
            <a:extLst>
              <a:ext uri="{FF2B5EF4-FFF2-40B4-BE49-F238E27FC236}">
                <a16:creationId xmlns:a16="http://schemas.microsoft.com/office/drawing/2014/main" id="{8B129AB7-0792-F45D-0799-4850AC586088}"/>
              </a:ext>
            </a:extLst>
          </p:cNvPr>
          <p:cNvSpPr/>
          <p:nvPr/>
        </p:nvSpPr>
        <p:spPr>
          <a:xfrm rot="16200000">
            <a:off x="4067857" y="1094229"/>
            <a:ext cx="841663" cy="1380418"/>
          </a:xfrm>
          <a:prstGeom prst="leftArrowCallout">
            <a:avLst>
              <a:gd name="adj1" fmla="val 20654"/>
              <a:gd name="adj2" fmla="val 25000"/>
              <a:gd name="adj3" fmla="val 19206"/>
              <a:gd name="adj4" fmla="val 20796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ea typeface="微软雅黑" panose="020B0503020204020204" pitchFamily="34" charset="-122"/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BFE7E0EC-CF28-9579-E387-BF1C787DA607}"/>
              </a:ext>
            </a:extLst>
          </p:cNvPr>
          <p:cNvSpPr/>
          <p:nvPr/>
        </p:nvSpPr>
        <p:spPr>
          <a:xfrm>
            <a:off x="4307205" y="3744952"/>
            <a:ext cx="358140" cy="555818"/>
          </a:xfrm>
          <a:prstGeom prst="downArrow">
            <a:avLst>
              <a:gd name="adj1" fmla="val 50000"/>
              <a:gd name="adj2" fmla="val 41500"/>
            </a:avLst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4EBECBB-32A4-CE74-99DA-0098362CA52B}"/>
                  </a:ext>
                </a:extLst>
              </p:cNvPr>
              <p:cNvSpPr txBox="1"/>
              <p:nvPr/>
            </p:nvSpPr>
            <p:spPr>
              <a:xfrm>
                <a:off x="2160370" y="3779681"/>
                <a:ext cx="22468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b="1" i="1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zh-CN" altLang="en-US" sz="1600" b="1" i="1"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zh-CN" altLang="en-US" sz="16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zh-CN" altLang="en-US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𝒅𝒔</m:t>
                          </m:r>
                        </m:sub>
                      </m:sSub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4EBECBB-32A4-CE74-99DA-0098362CA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370" y="3779681"/>
                <a:ext cx="2246861" cy="338554"/>
              </a:xfrm>
              <a:prstGeom prst="rect">
                <a:avLst/>
              </a:prstGeom>
              <a:blipFill>
                <a:blip r:embed="rId7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71DC338-ACBF-046F-5DBA-D55A6A32B008}"/>
                  </a:ext>
                </a:extLst>
              </p:cNvPr>
              <p:cNvSpPr txBox="1"/>
              <p:nvPr/>
            </p:nvSpPr>
            <p:spPr>
              <a:xfrm>
                <a:off x="4425360" y="3779681"/>
                <a:ext cx="22468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r>
                        <a:rPr lang="zh-CN" altLang="en-US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𝒅𝒔</m:t>
                          </m:r>
                        </m:sub>
                      </m:sSub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71DC338-ACBF-046F-5DBA-D55A6A32B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360" y="3779681"/>
                <a:ext cx="2246861" cy="338554"/>
              </a:xfrm>
              <a:prstGeom prst="rect">
                <a:avLst/>
              </a:prstGeom>
              <a:blipFill>
                <a:blip r:embed="rId8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38CE1B0-8E55-1013-B4C7-A626B937FDCB}"/>
                  </a:ext>
                </a:extLst>
              </p:cNvPr>
              <p:cNvSpPr txBox="1"/>
              <p:nvPr/>
            </p:nvSpPr>
            <p:spPr>
              <a:xfrm>
                <a:off x="6555922" y="3335536"/>
                <a:ext cx="1183821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1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zh-CN" altLang="en-US" sz="11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zh-CN" altLang="en-US" sz="1100" b="1" i="1">
                          <a:latin typeface="Cambria Math" panose="02040503050406030204" pitchFamily="18" charset="0"/>
                        </a:rPr>
                        <m:t>无量纲</m:t>
                      </m:r>
                    </m:oMath>
                  </m:oMathPara>
                </a14:m>
                <a:endParaRPr lang="zh-CN" altLang="en-US" sz="1100" b="1" dirty="0"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38CE1B0-8E55-1013-B4C7-A626B937F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922" y="3335536"/>
                <a:ext cx="1183821" cy="261610"/>
              </a:xfrm>
              <a:prstGeom prst="rect">
                <a:avLst/>
              </a:prstGeom>
              <a:blipFill>
                <a:blip r:embed="rId9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149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77"/>
    </mc:Choice>
    <mc:Fallback xmlns="">
      <p:transition spd="slow" advTm="4037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7D21F-6B80-4040-BA1B-DEB6C7C6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b="1" smtClean="0"/>
              <a:pPr algn="r"/>
              <a:t>12</a:t>
            </a:fld>
            <a:endParaRPr lang="zh-CN" altLang="en-US" b="1" dirty="0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03AD5CF1-1136-415A-B360-B7A37E1F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93" y="135635"/>
            <a:ext cx="6375605" cy="498022"/>
          </a:xfrm>
        </p:spPr>
        <p:txBody>
          <a:bodyPr/>
          <a:lstStyle/>
          <a:p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噪声优化设计参数值总结</a:t>
            </a:r>
            <a:endParaRPr lang="zh-CN" altLang="en-US" sz="2800" b="1" baseline="-25000" dirty="0">
              <a:solidFill>
                <a:srgbClr val="2706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100EEBB7-4A0A-3FFC-5105-0C3E051360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9750889"/>
                  </p:ext>
                </p:extLst>
              </p:nvPr>
            </p:nvGraphicFramePr>
            <p:xfrm>
              <a:off x="558951" y="4426169"/>
              <a:ext cx="7880748" cy="178910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125301">
                      <a:extLst>
                        <a:ext uri="{9D8B030D-6E8A-4147-A177-3AD203B41FA5}">
                          <a16:colId xmlns:a16="http://schemas.microsoft.com/office/drawing/2014/main" val="85191148"/>
                        </a:ext>
                      </a:extLst>
                    </a:gridCol>
                    <a:gridCol w="938305">
                      <a:extLst>
                        <a:ext uri="{9D8B030D-6E8A-4147-A177-3AD203B41FA5}">
                          <a16:colId xmlns:a16="http://schemas.microsoft.com/office/drawing/2014/main" val="4241397709"/>
                        </a:ext>
                      </a:extLst>
                    </a:gridCol>
                    <a:gridCol w="1057469">
                      <a:extLst>
                        <a:ext uri="{9D8B030D-6E8A-4147-A177-3AD203B41FA5}">
                          <a16:colId xmlns:a16="http://schemas.microsoft.com/office/drawing/2014/main" val="1031718133"/>
                        </a:ext>
                      </a:extLst>
                    </a:gridCol>
                    <a:gridCol w="1295638">
                      <a:extLst>
                        <a:ext uri="{9D8B030D-6E8A-4147-A177-3AD203B41FA5}">
                          <a16:colId xmlns:a16="http://schemas.microsoft.com/office/drawing/2014/main" val="1700370377"/>
                        </a:ext>
                      </a:extLst>
                    </a:gridCol>
                    <a:gridCol w="885987">
                      <a:extLst>
                        <a:ext uri="{9D8B030D-6E8A-4147-A177-3AD203B41FA5}">
                          <a16:colId xmlns:a16="http://schemas.microsoft.com/office/drawing/2014/main" val="845583449"/>
                        </a:ext>
                      </a:extLst>
                    </a:gridCol>
                    <a:gridCol w="628765">
                      <a:extLst>
                        <a:ext uri="{9D8B030D-6E8A-4147-A177-3AD203B41FA5}">
                          <a16:colId xmlns:a16="http://schemas.microsoft.com/office/drawing/2014/main" val="1818079787"/>
                        </a:ext>
                      </a:extLst>
                    </a:gridCol>
                    <a:gridCol w="1949283">
                      <a:extLst>
                        <a:ext uri="{9D8B030D-6E8A-4147-A177-3AD203B41FA5}">
                          <a16:colId xmlns:a16="http://schemas.microsoft.com/office/drawing/2014/main" val="3091221058"/>
                        </a:ext>
                      </a:extLst>
                    </a:gridCol>
                  </a:tblGrid>
                  <a:tr h="568585">
                    <a:tc gridSpan="7"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模拟前端读出电路相关参数的优化设计值总结表</a:t>
                          </a: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6385250"/>
                      </a:ext>
                    </a:extLst>
                  </a:tr>
                  <a:tr h="647406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zh-CN" sz="16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参数</a:t>
                          </a: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600" b="1" i="1" kern="10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kern="100" smtClean="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en-US" sz="1600" b="1" i="1" kern="100" smtClean="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𝑫𝑺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6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altLang="zh-CN" sz="1600" b="1" i="1" kern="100" smtClean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1" i="1" kern="100" smtClean="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en-US" altLang="zh-CN" sz="1600" b="1" i="1" kern="100" smtClean="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𝑪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600" b="1" i="1" kern="100" baseline="-250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𝑾</m:t>
                                </m:r>
                              </m:oMath>
                            </m:oMathPara>
                          </a14:m>
                          <a:endParaRPr lang="zh-CN" sz="16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𝑳</m:t>
                                </m:r>
                              </m:oMath>
                            </m:oMathPara>
                          </a14:m>
                          <a:endParaRPr lang="zh-CN" sz="16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600" b="1" i="1" kern="100" smtClean="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zh-CN" sz="16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zh-CN" sz="1600" b="1" i="1" kern="10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kern="100" smtClean="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sz="1600" b="1" i="1" kern="100" smtClean="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6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1287113"/>
                      </a:ext>
                    </a:extLst>
                  </a:tr>
                  <a:tr h="573117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zh-CN" sz="16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数值</a:t>
                          </a: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en-US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8mA</a:t>
                          </a:r>
                          <a:endParaRPr lang="zh-CN" sz="16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en-US" altLang="zh-CN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1.26</a:t>
                          </a:r>
                          <a:endParaRPr lang="zh-CN" sz="16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en-US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17600μm</a:t>
                          </a:r>
                          <a:endParaRPr lang="zh-CN" sz="16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en-US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1μm</a:t>
                          </a:r>
                          <a:endParaRPr lang="zh-CN" sz="16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en-US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zh-CN" sz="16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en-US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204ns</a:t>
                          </a:r>
                          <a:r>
                            <a:rPr lang="en-US" altLang="zh-CN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@1.5MHz</a:t>
                          </a:r>
                          <a:endParaRPr lang="zh-CN" sz="16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802841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100EEBB7-4A0A-3FFC-5105-0C3E051360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9750889"/>
                  </p:ext>
                </p:extLst>
              </p:nvPr>
            </p:nvGraphicFramePr>
            <p:xfrm>
              <a:off x="558951" y="4426169"/>
              <a:ext cx="7880748" cy="178910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125301">
                      <a:extLst>
                        <a:ext uri="{9D8B030D-6E8A-4147-A177-3AD203B41FA5}">
                          <a16:colId xmlns:a16="http://schemas.microsoft.com/office/drawing/2014/main" val="85191148"/>
                        </a:ext>
                      </a:extLst>
                    </a:gridCol>
                    <a:gridCol w="938305">
                      <a:extLst>
                        <a:ext uri="{9D8B030D-6E8A-4147-A177-3AD203B41FA5}">
                          <a16:colId xmlns:a16="http://schemas.microsoft.com/office/drawing/2014/main" val="4241397709"/>
                        </a:ext>
                      </a:extLst>
                    </a:gridCol>
                    <a:gridCol w="1057469">
                      <a:extLst>
                        <a:ext uri="{9D8B030D-6E8A-4147-A177-3AD203B41FA5}">
                          <a16:colId xmlns:a16="http://schemas.microsoft.com/office/drawing/2014/main" val="1031718133"/>
                        </a:ext>
                      </a:extLst>
                    </a:gridCol>
                    <a:gridCol w="1295638">
                      <a:extLst>
                        <a:ext uri="{9D8B030D-6E8A-4147-A177-3AD203B41FA5}">
                          <a16:colId xmlns:a16="http://schemas.microsoft.com/office/drawing/2014/main" val="1700370377"/>
                        </a:ext>
                      </a:extLst>
                    </a:gridCol>
                    <a:gridCol w="885987">
                      <a:extLst>
                        <a:ext uri="{9D8B030D-6E8A-4147-A177-3AD203B41FA5}">
                          <a16:colId xmlns:a16="http://schemas.microsoft.com/office/drawing/2014/main" val="845583449"/>
                        </a:ext>
                      </a:extLst>
                    </a:gridCol>
                    <a:gridCol w="628765">
                      <a:extLst>
                        <a:ext uri="{9D8B030D-6E8A-4147-A177-3AD203B41FA5}">
                          <a16:colId xmlns:a16="http://schemas.microsoft.com/office/drawing/2014/main" val="1818079787"/>
                        </a:ext>
                      </a:extLst>
                    </a:gridCol>
                    <a:gridCol w="1949283">
                      <a:extLst>
                        <a:ext uri="{9D8B030D-6E8A-4147-A177-3AD203B41FA5}">
                          <a16:colId xmlns:a16="http://schemas.microsoft.com/office/drawing/2014/main" val="3091221058"/>
                        </a:ext>
                      </a:extLst>
                    </a:gridCol>
                  </a:tblGrid>
                  <a:tr h="568585">
                    <a:tc gridSpan="7"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zh-CN" sz="1600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模拟前端读出电路相关参数的优化设计值总结表</a:t>
                          </a: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6385250"/>
                      </a:ext>
                    </a:extLst>
                  </a:tr>
                  <a:tr h="647406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zh-CN" sz="16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参数</a:t>
                          </a: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0130" t="-86916" r="-621429" b="-897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5954" t="-86916" r="-453179" b="-897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40376" t="-86916" r="-268075" b="-897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96575" t="-86916" r="-291096" b="-897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45631" t="-86916" r="-312621" b="-897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4375" t="-86916" r="-625" b="-897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287113"/>
                      </a:ext>
                    </a:extLst>
                  </a:tr>
                  <a:tr h="573117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zh-CN" sz="1600" b="1" kern="100" dirty="0"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数值</a:t>
                          </a: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en-US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8mA</a:t>
                          </a:r>
                          <a:endParaRPr lang="zh-CN" sz="16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en-US" altLang="zh-CN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1.26</a:t>
                          </a:r>
                          <a:endParaRPr lang="zh-CN" sz="16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en-US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17600μm</a:t>
                          </a:r>
                          <a:endParaRPr lang="zh-CN" sz="16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en-US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1μm</a:t>
                          </a:r>
                          <a:endParaRPr lang="zh-CN" sz="16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en-US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zh-CN" sz="16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2000"/>
                            </a:lnSpc>
                          </a:pPr>
                          <a:r>
                            <a:rPr lang="en-US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204ns</a:t>
                          </a:r>
                          <a:r>
                            <a:rPr lang="en-US" altLang="zh-CN" sz="16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@1.5MHz</a:t>
                          </a:r>
                          <a:endParaRPr lang="zh-CN" sz="16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8028419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" name="组合 1">
            <a:extLst>
              <a:ext uri="{FF2B5EF4-FFF2-40B4-BE49-F238E27FC236}">
                <a16:creationId xmlns:a16="http://schemas.microsoft.com/office/drawing/2014/main" id="{41AC2914-6A85-D48B-4D83-C0CC3F2F2BBF}"/>
              </a:ext>
            </a:extLst>
          </p:cNvPr>
          <p:cNvGrpSpPr>
            <a:grpSpLocks noChangeAspect="1"/>
          </p:cNvGrpSpPr>
          <p:nvPr/>
        </p:nvGrpSpPr>
        <p:grpSpPr>
          <a:xfrm>
            <a:off x="127350" y="910252"/>
            <a:ext cx="3060000" cy="2293133"/>
            <a:chOff x="341880" y="633657"/>
            <a:chExt cx="5040000" cy="377692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EFE66D1-94B2-6676-C2F9-FFC3E35AD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880" y="633657"/>
              <a:ext cx="5040000" cy="377692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9F217DF8-D29D-DD5E-B305-F0C493B7EE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5459" y="934720"/>
              <a:ext cx="0" cy="307035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1207DA5-C8A2-A93A-699F-981F03425648}"/>
                  </a:ext>
                </a:extLst>
              </p:cNvPr>
              <p:cNvSpPr txBox="1"/>
              <p:nvPr/>
            </p:nvSpPr>
            <p:spPr>
              <a:xfrm>
                <a:off x="183593" y="3286660"/>
                <a:ext cx="285840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ENC</a:t>
                </a:r>
                <a:r>
                  <a:rPr lang="zh-CN" altLang="zh-CN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和输入管</a:t>
                </a:r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偏置</a:t>
                </a:r>
                <a:r>
                  <a:rPr lang="zh-CN" altLang="zh-CN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电流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𝑫𝑺</m:t>
                        </m:r>
                      </m:sub>
                    </m:sSub>
                  </m:oMath>
                </a14:m>
                <a:r>
                  <a:rPr lang="zh-CN" altLang="zh-CN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的关系图（</a:t>
                </a:r>
                <a:r>
                  <a:rPr lang="en-US" altLang="zh-CN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@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zh-CN" altLang="zh-CN" sz="1400" b="1" i="1" smtClean="0">
                        <a:latin typeface="Cambria Math" panose="02040503050406030204" pitchFamily="18" charset="0"/>
                      </a:rPr>
                      <m:t>、</m:t>
                    </m:r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zh-CN" altLang="zh-CN" sz="1400" b="1" i="1" smtClean="0">
                        <a:latin typeface="Cambria Math" panose="02040503050406030204" pitchFamily="18" charset="0"/>
                      </a:rPr>
                      <m:t>、</m:t>
                    </m:r>
                    <m:r>
                      <a:rPr lang="en-US" altLang="zh-CN" sz="1400" b="1" i="1" smtClean="0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zh-CN" altLang="zh-CN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</a:t>
                </a:r>
                <a:endPara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1207DA5-C8A2-A93A-699F-981F03425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93" y="3286660"/>
                <a:ext cx="2858407" cy="523220"/>
              </a:xfrm>
              <a:prstGeom prst="rect">
                <a:avLst/>
              </a:prstGeom>
              <a:blipFill>
                <a:blip r:embed="rId5"/>
                <a:stretch>
                  <a:fillRect t="-2326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710E48A3-85A7-8DF9-1E81-B9C227A1B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00" y="910252"/>
            <a:ext cx="3060000" cy="229313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DD9F16-037B-B7EF-9AFE-1B0D53EDEAB9}"/>
                  </a:ext>
                </a:extLst>
              </p:cNvPr>
              <p:cNvSpPr txBox="1"/>
              <p:nvPr/>
            </p:nvSpPr>
            <p:spPr>
              <a:xfrm>
                <a:off x="3042000" y="3394382"/>
                <a:ext cx="291465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ENC</a:t>
                </a:r>
                <a:r>
                  <a:rPr lang="zh-CN" altLang="zh-CN" sz="14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和</a:t>
                </a:r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反演系数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𝑰</m:t>
                        </m:r>
                      </m:e>
                      <m:sub>
                        <m:r>
                          <a:rPr lang="en-US" altLang="zh-CN" sz="1400" b="1" i="1" smtClean="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𝑪</m:t>
                        </m:r>
                      </m:sub>
                    </m:sSub>
                  </m:oMath>
                </a14:m>
                <a:r>
                  <a:rPr lang="zh-CN" altLang="zh-CN" sz="14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的关系图</a:t>
                </a:r>
                <a:endPara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DD9F16-037B-B7EF-9AFE-1B0D53EDE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000" y="3394382"/>
                <a:ext cx="2914650" cy="307777"/>
              </a:xfrm>
              <a:prstGeom prst="rect">
                <a:avLst/>
              </a:prstGeom>
              <a:blipFill>
                <a:blip r:embed="rId7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DF1E4D3-C22B-54D3-3778-A2FFE0BB4B08}"/>
                  </a:ext>
                </a:extLst>
              </p:cNvPr>
              <p:cNvSpPr txBox="1"/>
              <p:nvPr/>
            </p:nvSpPr>
            <p:spPr>
              <a:xfrm>
                <a:off x="6060434" y="3285634"/>
                <a:ext cx="2852432" cy="525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ENC</a:t>
                </a:r>
                <a:r>
                  <a:rPr lang="zh-CN" altLang="zh-CN" sz="14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与成形</a:t>
                </a:r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器</a:t>
                </a:r>
                <a:r>
                  <a:rPr lang="zh-CN" altLang="zh-CN" sz="14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阶数</a:t>
                </a:r>
                <a:r>
                  <a:rPr lang="en-US" altLang="zh-CN" sz="14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</a:t>
                </a:r>
                <a:r>
                  <a:rPr lang="zh-CN" altLang="zh-CN" sz="14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的关系图（</a:t>
                </a:r>
                <a:r>
                  <a:rPr lang="en-US" altLang="zh-CN" sz="14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@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  <m:sub>
                        <m:r>
                          <a:rPr lang="en-US" altLang="zh-CN" sz="1400" b="1" i="1" baseline="-25000" smtClean="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𝒘</m:t>
                        </m:r>
                        <m:r>
                          <a:rPr lang="en-US" altLang="zh-CN" sz="1400" b="1" i="1" baseline="-25000" smtClean="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_</m:t>
                        </m:r>
                        <m:r>
                          <a:rPr lang="en-US" altLang="zh-CN" sz="1400" b="1" i="1" baseline="-25000" smtClean="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𝑺𝑯𝑷</m:t>
                        </m:r>
                      </m:sub>
                    </m:sSub>
                    <m:r>
                      <a:rPr lang="en-US" altLang="zh-CN" sz="1400" b="1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400" b="1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𝟔𝟕</m:t>
                    </m:r>
                    <m:r>
                      <a:rPr lang="en-US" altLang="zh-CN" sz="1400" b="1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𝝁</m:t>
                    </m:r>
                    <m:r>
                      <a:rPr lang="en-US" altLang="zh-CN" sz="1400" b="1" i="1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r>
                  <a:rPr lang="zh-CN" altLang="zh-CN" sz="14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）</a:t>
                </a:r>
                <a:endPara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DF1E4D3-C22B-54D3-3778-A2FFE0BB4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434" y="3285634"/>
                <a:ext cx="2852432" cy="525272"/>
              </a:xfrm>
              <a:prstGeom prst="rect">
                <a:avLst/>
              </a:prstGeom>
              <a:blipFill>
                <a:blip r:embed="rId8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84CA108D-779F-71D2-8E4D-37925DD77F65}"/>
              </a:ext>
            </a:extLst>
          </p:cNvPr>
          <p:cNvGrpSpPr>
            <a:grpSpLocks noChangeAspect="1"/>
          </p:cNvGrpSpPr>
          <p:nvPr/>
        </p:nvGrpSpPr>
        <p:grpSpPr>
          <a:xfrm>
            <a:off x="5956650" y="895442"/>
            <a:ext cx="3060000" cy="2322753"/>
            <a:chOff x="2372870" y="775303"/>
            <a:chExt cx="4398260" cy="333859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E24791B-9287-F363-6564-E1C795B99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870" y="775303"/>
              <a:ext cx="4398260" cy="3338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C4B7B7E5-A6ED-4399-6FB0-8C6C50BCD92C}"/>
                </a:ext>
              </a:extLst>
            </p:cNvPr>
            <p:cNvSpPr/>
            <p:nvPr/>
          </p:nvSpPr>
          <p:spPr>
            <a:xfrm>
              <a:off x="4096139" y="3114131"/>
              <a:ext cx="1091681" cy="36314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437F87C9-066A-95BC-AFB9-D1CC5E0440BD}"/>
              </a:ext>
            </a:extLst>
          </p:cNvPr>
          <p:cNvSpPr txBox="1"/>
          <p:nvPr/>
        </p:nvSpPr>
        <p:spPr>
          <a:xfrm>
            <a:off x="643430" y="3980491"/>
            <a:ext cx="20278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噪声与功耗折衷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BE73B42-F9EB-D520-4C9E-09DB80398ED7}"/>
              </a:ext>
            </a:extLst>
          </p:cNvPr>
          <p:cNvSpPr txBox="1"/>
          <p:nvPr/>
        </p:nvSpPr>
        <p:spPr>
          <a:xfrm>
            <a:off x="3417340" y="3980491"/>
            <a:ext cx="23093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优化输入管状态（</a:t>
            </a:r>
            <a:r>
              <a:rPr lang="en-US" altLang="zh-CN" sz="14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en-US" altLang="zh-CN" sz="1400" b="1" kern="100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zh-CN" altLang="en-US" sz="14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与</a:t>
            </a:r>
            <a:r>
              <a:rPr lang="en-US" altLang="zh-CN" sz="14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</a:t>
            </a:r>
            <a:r>
              <a:rPr lang="en-US" altLang="zh-CN" sz="1400" b="1" kern="100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zh-CN" altLang="en-US" sz="14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864E5AE-89F5-BA94-9B82-5507E27DF4D2}"/>
              </a:ext>
            </a:extLst>
          </p:cNvPr>
          <p:cNvSpPr txBox="1"/>
          <p:nvPr/>
        </p:nvSpPr>
        <p:spPr>
          <a:xfrm>
            <a:off x="6290925" y="3980491"/>
            <a:ext cx="2391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最优选择：</a:t>
            </a:r>
            <a:r>
              <a:rPr lang="en-US" altLang="zh-CN" sz="14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N=4~6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1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7"/>
    </mc:Choice>
    <mc:Fallback xmlns="">
      <p:transition spd="slow" advTm="821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7D21F-6B80-4040-BA1B-DEB6C7C6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smtClean="0"/>
              <a:pPr algn="r"/>
              <a:t>13</a:t>
            </a:fld>
            <a:endParaRPr lang="zh-CN" altLang="en-US" dirty="0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03AD5CF1-1136-415A-B360-B7A37E1F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93" y="135635"/>
            <a:ext cx="6375605" cy="498022"/>
          </a:xfrm>
        </p:spPr>
        <p:txBody>
          <a:bodyPr/>
          <a:lstStyle/>
          <a:p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时间抖动模型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02B5DA4-D83E-A524-7148-FC951599FED5}"/>
              </a:ext>
            </a:extLst>
          </p:cNvPr>
          <p:cNvSpPr txBox="1"/>
          <p:nvPr/>
        </p:nvSpPr>
        <p:spPr>
          <a:xfrm>
            <a:off x="2771999" y="3292416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模拟前端读出电路时间抖动模型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BE8D56C-63DA-76F1-FEE3-B62BA5F4C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" y="681428"/>
            <a:ext cx="7894320" cy="257034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1A84EC39-464B-4CA2-0930-1F8EFF3CF4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5187104"/>
                  </p:ext>
                </p:extLst>
              </p:nvPr>
            </p:nvGraphicFramePr>
            <p:xfrm>
              <a:off x="295193" y="3647176"/>
              <a:ext cx="8526690" cy="66821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508676">
                      <a:extLst>
                        <a:ext uri="{9D8B030D-6E8A-4147-A177-3AD203B41FA5}">
                          <a16:colId xmlns:a16="http://schemas.microsoft.com/office/drawing/2014/main" val="846989872"/>
                        </a:ext>
                      </a:extLst>
                    </a:gridCol>
                    <a:gridCol w="1018014">
                      <a:extLst>
                        <a:ext uri="{9D8B030D-6E8A-4147-A177-3AD203B41FA5}">
                          <a16:colId xmlns:a16="http://schemas.microsoft.com/office/drawing/2014/main" val="58272307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indent="127000" algn="just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zh-CN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zh-CN" altLang="zh-CN" sz="1400" b="1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𝜹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𝑻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pt-BR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pt-BR" altLang="zh-CN" sz="14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zh-CN" altLang="zh-CN" sz="1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zh-CN" altLang="zh-CN" sz="1400" b="1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𝜹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𝑳𝒂𝒏𝒅𝒂𝒖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pt-BR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altLang="zh-CN" sz="14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zh-CN" altLang="zh-CN" sz="1400" b="1" i="1" kern="120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zh-CN" altLang="zh-CN" sz="1400" b="1" i="1" kern="120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zh-CN" altLang="zh-CN" sz="1400" b="1" i="1" kern="120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𝑵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𝒅𝑽</m:t>
                                            </m:r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rgbClr val="FF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𝒅𝒕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pt-BR" altLang="zh-CN" sz="1400" b="1" i="1" kern="120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altLang="zh-CN" sz="14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zh-CN" altLang="zh-CN" sz="1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zh-CN" altLang="zh-CN" sz="1400" b="1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([</m:t>
                                        </m:r>
                                        <m:f>
                                          <m:fPr>
                                            <m:ctrlPr>
                                              <a:rPr lang="zh-CN" altLang="zh-CN" sz="1400" b="1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zh-CN" altLang="zh-CN" sz="1400" b="1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400" b="1" i="1" kern="120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𝑽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400" b="1" i="1" kern="120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𝒕𝒉𝒓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𝑺</m:t>
                                            </m:r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/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zh-CN" altLang="zh-CN" sz="1400" b="1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400" b="1" i="1" kern="120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𝒕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400" b="1" i="1" kern="120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𝒇𝒂𝒍𝒍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]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𝒓𝒎𝒔</m:t>
                                        </m:r>
                                      </m:sub>
                                    </m:sSub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altLang="zh-CN" sz="14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zh-CN" altLang="zh-CN" sz="1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zh-CN" altLang="zh-CN" sz="1400" b="1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𝜹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𝒄𝒂𝒍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pt-BR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1400" b="1" i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ct val="125000"/>
                            </a:lnSpc>
                          </a:pPr>
                          <a:r>
                            <a:rPr lang="zh-CN" sz="1400" b="1" i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1400" b="1" i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3-36</a:t>
                          </a:r>
                          <a:r>
                            <a:rPr lang="zh-CN" sz="1400" b="1" i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400" b="1" i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076882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1A84EC39-464B-4CA2-0930-1F8EFF3CF4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5187104"/>
                  </p:ext>
                </p:extLst>
              </p:nvPr>
            </p:nvGraphicFramePr>
            <p:xfrm>
              <a:off x="295193" y="3647176"/>
              <a:ext cx="8526690" cy="66821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508676">
                      <a:extLst>
                        <a:ext uri="{9D8B030D-6E8A-4147-A177-3AD203B41FA5}">
                          <a16:colId xmlns:a16="http://schemas.microsoft.com/office/drawing/2014/main" val="846989872"/>
                        </a:ext>
                      </a:extLst>
                    </a:gridCol>
                    <a:gridCol w="1018014">
                      <a:extLst>
                        <a:ext uri="{9D8B030D-6E8A-4147-A177-3AD203B41FA5}">
                          <a16:colId xmlns:a16="http://schemas.microsoft.com/office/drawing/2014/main" val="582723070"/>
                        </a:ext>
                      </a:extLst>
                    </a:gridCol>
                  </a:tblGrid>
                  <a:tr h="66821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81" t="-909" r="-13869" b="-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ct val="125000"/>
                            </a:lnSpc>
                          </a:pPr>
                          <a:r>
                            <a:rPr lang="zh-CN" sz="1400" b="1" i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1400" b="1" i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3-36</a:t>
                          </a:r>
                          <a:r>
                            <a:rPr lang="zh-CN" sz="1400" b="1" i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400" b="1" i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0768827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4EADD12-7F47-31F0-6974-6D9C34539D46}"/>
                  </a:ext>
                </a:extLst>
              </p:cNvPr>
              <p:cNvSpPr txBox="1"/>
              <p:nvPr/>
            </p:nvSpPr>
            <p:spPr>
              <a:xfrm>
                <a:off x="295193" y="5427485"/>
                <a:ext cx="8526690" cy="12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zh-CN" altLang="zh-CN" sz="16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时间精度主要取决于电路的噪声和输出信号斜率比值</a:t>
                </a:r>
                <a:r>
                  <a:rPr lang="zh-CN" altLang="en-US" sz="16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，需要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折衷优化噪声和速度（带宽）</a:t>
                </a:r>
                <a:endPara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zh-CN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时间通道电路的带宽</a:t>
                </a:r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相关的时间</a:t>
                </a:r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要与探测器输出信号的持续时间</a:t>
                </a:r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</m:oMath>
                </a14:m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</a:t>
                </a:r>
                <a:r>
                  <a:rPr lang="zh-CN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进行匹配</a:t>
                </a:r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，即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</m:oMath>
                </a14:m>
                <a:r>
                  <a:rPr lang="zh-CN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时，</a:t>
                </a:r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抖动最小</a:t>
                </a:r>
                <a:endPara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4EADD12-7F47-31F0-6974-6D9C34539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93" y="5427485"/>
                <a:ext cx="8526690" cy="1232966"/>
              </a:xfrm>
              <a:prstGeom prst="rect">
                <a:avLst/>
              </a:prstGeom>
              <a:blipFill>
                <a:blip r:embed="rId5"/>
                <a:stretch>
                  <a:fillRect l="-500" r="-357" b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13F3F970-C4A1-1920-A021-B50415881089}"/>
              </a:ext>
            </a:extLst>
          </p:cNvPr>
          <p:cNvSpPr txBox="1"/>
          <p:nvPr/>
        </p:nvSpPr>
        <p:spPr>
          <a:xfrm>
            <a:off x="5967466" y="1482158"/>
            <a:ext cx="5675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200" dirty="0"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2E090F70-62EB-6202-160B-15FB9F14E5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2988405"/>
                  </p:ext>
                </p:extLst>
              </p:nvPr>
            </p:nvGraphicFramePr>
            <p:xfrm>
              <a:off x="308655" y="4372871"/>
              <a:ext cx="8526689" cy="93110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508674">
                      <a:extLst>
                        <a:ext uri="{9D8B030D-6E8A-4147-A177-3AD203B41FA5}">
                          <a16:colId xmlns:a16="http://schemas.microsoft.com/office/drawing/2014/main" val="511038577"/>
                        </a:ext>
                      </a:extLst>
                    </a:gridCol>
                    <a:gridCol w="1018015">
                      <a:extLst>
                        <a:ext uri="{9D8B030D-6E8A-4147-A177-3AD203B41FA5}">
                          <a16:colId xmlns:a16="http://schemas.microsoft.com/office/drawing/2014/main" val="187861807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indent="127000" algn="just">
                            <a:lnSpc>
                              <a:spcPct val="12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zh-CN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altLang="zh-CN" sz="1400" b="1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𝑵</m:t>
                                        </m:r>
                                      </m:num>
                                      <m:den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𝒅𝑽</m:t>
                                        </m:r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/</m:t>
                                        </m:r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𝒅𝒕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en-US" altLang="zh-CN" sz="14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∝</m:t>
                                </m:r>
                                <m:f>
                                  <m:fPr>
                                    <m:ctrlPr>
                                      <a:rPr lang="zh-CN" altLang="zh-CN" sz="1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400" b="1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bSup>
                                          <m:sSubSupPr>
                                            <m:ctrlPr>
                                              <a:rPr lang="zh-CN" altLang="zh-CN" sz="1400" b="1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𝑻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𝒅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𝟐</m:t>
                                            </m:r>
                                          </m:sup>
                                        </m:sSubSup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+</m:t>
                                        </m:r>
                                        <m:sSubSup>
                                          <m:sSubSupPr>
                                            <m:ctrlPr>
                                              <a:rPr lang="zh-CN" altLang="zh-CN" sz="1400" b="1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𝑻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𝒑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𝟐</m:t>
                                            </m:r>
                                          </m:sup>
                                        </m:sSubSup>
                                      </m:e>
                                    </m:rad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400" b="1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b>
                                          <m:sSubPr>
                                            <m:ctrlPr>
                                              <a:rPr lang="zh-CN" altLang="zh-CN" sz="1400" b="1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𝑻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𝒑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den>
                                </m:f>
                                <m:r>
                                  <a:rPr lang="en-US" altLang="zh-CN" sz="14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zh-CN" altLang="zh-CN" sz="14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zh-CN" altLang="zh-CN" sz="1400" b="1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𝑻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1" i="1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𝒑</m:t>
                                        </m:r>
                                      </m:sub>
                                    </m:sSub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zh-CN" altLang="zh-CN" sz="1400" b="1" i="1" kern="1200" smtClean="0"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sSubSup>
                                          <m:sSubSupPr>
                                            <m:ctrlPr>
                                              <a:rPr lang="zh-CN" altLang="zh-CN" sz="1400" b="1" i="1" kern="1200"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𝑻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𝒅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𝟐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zh-CN" altLang="zh-CN" sz="1400" b="1" i="1" kern="1200"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𝑻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400" b="1" i="1" kern="1200" smtClean="0"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𝒑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zh-CN" sz="14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ct val="125000"/>
                            </a:lnSpc>
                          </a:pPr>
                          <a:r>
                            <a:rPr lang="zh-CN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3-</a:t>
                          </a:r>
                          <a:r>
                            <a:rPr lang="en-US" altLang="zh-CN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40</a:t>
                          </a:r>
                          <a:r>
                            <a:rPr lang="zh-CN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4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21619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2E090F70-62EB-6202-160B-15FB9F14E5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2988405"/>
                  </p:ext>
                </p:extLst>
              </p:nvPr>
            </p:nvGraphicFramePr>
            <p:xfrm>
              <a:off x="308655" y="4372871"/>
              <a:ext cx="8526689" cy="93110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508674">
                      <a:extLst>
                        <a:ext uri="{9D8B030D-6E8A-4147-A177-3AD203B41FA5}">
                          <a16:colId xmlns:a16="http://schemas.microsoft.com/office/drawing/2014/main" val="511038577"/>
                        </a:ext>
                      </a:extLst>
                    </a:gridCol>
                    <a:gridCol w="1018015">
                      <a:extLst>
                        <a:ext uri="{9D8B030D-6E8A-4147-A177-3AD203B41FA5}">
                          <a16:colId xmlns:a16="http://schemas.microsoft.com/office/drawing/2014/main" val="1878618070"/>
                        </a:ext>
                      </a:extLst>
                    </a:gridCol>
                  </a:tblGrid>
                  <a:tr h="9311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81" t="-649" r="-13869" b="-2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ct val="125000"/>
                            </a:lnSpc>
                          </a:pPr>
                          <a:r>
                            <a:rPr lang="zh-CN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（</a:t>
                          </a:r>
                          <a:r>
                            <a:rPr lang="en-US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3-</a:t>
                          </a:r>
                          <a:r>
                            <a:rPr lang="en-US" altLang="zh-CN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40</a:t>
                          </a:r>
                          <a:r>
                            <a:rPr lang="zh-CN" sz="1400" b="1" kern="100" dirty="0">
                              <a:solidFill>
                                <a:schemeClr val="tx1"/>
                              </a:solidFill>
                              <a:effectLst/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）</a:t>
                          </a:r>
                          <a:endParaRPr lang="zh-CN" sz="1400" b="1" kern="100" dirty="0"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216194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686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45"/>
    </mc:Choice>
    <mc:Fallback xmlns="">
      <p:transition spd="slow" advTm="2614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183294-3CDC-4B30-8A43-862ED181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b="1" smtClean="0"/>
              <a:pPr algn="r"/>
              <a:t>14</a:t>
            </a:fld>
            <a:endParaRPr lang="zh-CN" altLang="en-US" b="1" dirty="0"/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BFBF4D77-94C3-408E-99B5-52EFB6A0BEDC}"/>
              </a:ext>
            </a:extLst>
          </p:cNvPr>
          <p:cNvSpPr txBox="1">
            <a:spLocks/>
          </p:cNvSpPr>
          <p:nvPr/>
        </p:nvSpPr>
        <p:spPr>
          <a:xfrm>
            <a:off x="295193" y="135635"/>
            <a:ext cx="6375605" cy="4980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模拟前端读出电路计数率模型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D0E1BFC-E56D-1553-CE8C-000C8F653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0" y="865427"/>
            <a:ext cx="7790819" cy="222012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65A2196-0A27-6C99-82F1-36E32C430C7F}"/>
              </a:ext>
            </a:extLst>
          </p:cNvPr>
          <p:cNvSpPr txBox="1"/>
          <p:nvPr/>
        </p:nvSpPr>
        <p:spPr>
          <a:xfrm>
            <a:off x="2285999" y="315118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模拟前端读出电路计数率模型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D8FAA6B-503C-92BC-63D0-4DD3517C4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3" y="3818141"/>
            <a:ext cx="2196000" cy="15119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62C8CEB-B1B7-400C-2580-EC070EBF302D}"/>
              </a:ext>
            </a:extLst>
          </p:cNvPr>
          <p:cNvSpPr txBox="1"/>
          <p:nvPr/>
        </p:nvSpPr>
        <p:spPr>
          <a:xfrm>
            <a:off x="509514" y="5487339"/>
            <a:ext cx="23955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CSA</a:t>
            </a:r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输出信号相关时间参数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B7E765A-7FD4-75FB-F05F-71DDF44A6A66}"/>
              </a:ext>
            </a:extLst>
          </p:cNvPr>
          <p:cNvSpPr txBox="1"/>
          <p:nvPr/>
        </p:nvSpPr>
        <p:spPr>
          <a:xfrm>
            <a:off x="2905051" y="5487339"/>
            <a:ext cx="5562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滤波成形器</a:t>
            </a:r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输出信号相关时间参数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1412B03-B74A-25A3-66B0-BE64F7083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051" y="3879101"/>
            <a:ext cx="5565762" cy="151191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6C39F8A-EEDD-2607-B6C7-679EE2CD502A}"/>
              </a:ext>
            </a:extLst>
          </p:cNvPr>
          <p:cNvSpPr txBox="1"/>
          <p:nvPr/>
        </p:nvSpPr>
        <p:spPr>
          <a:xfrm>
            <a:off x="308655" y="5992650"/>
            <a:ext cx="8526690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各节点信号一定程度可堆叠的特性</a:t>
            </a:r>
            <a:endParaRPr lang="en-US" altLang="zh-CN" sz="16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3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0"/>
    </mc:Choice>
    <mc:Fallback xmlns="">
      <p:transition spd="slow" advTm="2394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183294-3CDC-4B30-8A43-862ED181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b="1" smtClean="0"/>
              <a:pPr algn="r"/>
              <a:t>15</a:t>
            </a:fld>
            <a:endParaRPr lang="zh-CN" altLang="en-US" b="1" dirty="0"/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BFBF4D77-94C3-408E-99B5-52EFB6A0BEDC}"/>
              </a:ext>
            </a:extLst>
          </p:cNvPr>
          <p:cNvSpPr txBox="1">
            <a:spLocks/>
          </p:cNvSpPr>
          <p:nvPr/>
        </p:nvSpPr>
        <p:spPr>
          <a:xfrm>
            <a:off x="295193" y="135635"/>
            <a:ext cx="6375605" cy="4980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高计数率模拟前端电路架构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2904997-0F90-C32B-6071-F0801A22D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9" y="911063"/>
            <a:ext cx="7833782" cy="29687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C6F2892-E816-1AE0-4A95-478047A287DD}"/>
              </a:ext>
            </a:extLst>
          </p:cNvPr>
          <p:cNvSpPr txBox="1"/>
          <p:nvPr/>
        </p:nvSpPr>
        <p:spPr>
          <a:xfrm>
            <a:off x="308655" y="4436223"/>
            <a:ext cx="8526690" cy="1525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利用各节点信号一定程度可堆叠的特性，系统性增加计数率。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CSA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满量程检测电路和快速复位电路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避免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CSA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因堆叠进入死区。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BLH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电路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保证高阶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Shaper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基线的稳定。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增加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PDH</a:t>
            </a: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存储深度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，减小死区时间 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实现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Shaper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输出堆叠信号的检测，提高计数率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16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07292B2-C887-FCE5-B797-9B75F74B9335}"/>
              </a:ext>
            </a:extLst>
          </p:cNvPr>
          <p:cNvSpPr txBox="1"/>
          <p:nvPr/>
        </p:nvSpPr>
        <p:spPr>
          <a:xfrm>
            <a:off x="2286000" y="396418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本文提出的</a:t>
            </a:r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高计数率模拟前端读出电路结构框图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98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87"/>
    </mc:Choice>
    <mc:Fallback xmlns="">
      <p:transition spd="slow" advTm="4718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183294-3CDC-4B30-8A43-862ED181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b="1" smtClean="0"/>
              <a:pPr algn="r"/>
              <a:t>16</a:t>
            </a:fld>
            <a:endParaRPr lang="zh-CN" altLang="en-US" b="1" dirty="0"/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BFBF4D77-94C3-408E-99B5-52EFB6A0BEDC}"/>
              </a:ext>
            </a:extLst>
          </p:cNvPr>
          <p:cNvSpPr txBox="1">
            <a:spLocks/>
          </p:cNvSpPr>
          <p:nvPr/>
        </p:nvSpPr>
        <p:spPr>
          <a:xfrm>
            <a:off x="295193" y="135635"/>
            <a:ext cx="6375605" cy="4980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2706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高速</a:t>
            </a:r>
            <a:r>
              <a:rPr lang="en-US" altLang="zh-CN" sz="2800" b="1" dirty="0">
                <a:solidFill>
                  <a:srgbClr val="2706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Pipeline SAR ADC</a:t>
            </a:r>
            <a:endParaRPr lang="zh-CN" altLang="en-US" sz="2800" b="1" dirty="0">
              <a:solidFill>
                <a:srgbClr val="27069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4773BF4-458F-DA78-DD27-142B1CDCF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297" y="799352"/>
            <a:ext cx="5399405" cy="211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3A53E80-6D24-1178-845D-AA81FE282D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03" y="3311361"/>
            <a:ext cx="4489592" cy="1250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05030B8-931B-5F5D-291F-3B87191AD80F}"/>
              </a:ext>
            </a:extLst>
          </p:cNvPr>
          <p:cNvSpPr txBox="1"/>
          <p:nvPr/>
        </p:nvSpPr>
        <p:spPr>
          <a:xfrm>
            <a:off x="2285999" y="296212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电路结构图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A2E5CA2-5621-53EE-ED77-A042F4E6B64A}"/>
              </a:ext>
            </a:extLst>
          </p:cNvPr>
          <p:cNvSpPr txBox="1"/>
          <p:nvPr/>
        </p:nvSpPr>
        <p:spPr>
          <a:xfrm>
            <a:off x="2285999" y="460312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工作时序图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8B79E54-F906-5C6F-116E-A2DD17A3DF38}"/>
              </a:ext>
            </a:extLst>
          </p:cNvPr>
          <p:cNvSpPr txBox="1"/>
          <p:nvPr/>
        </p:nvSpPr>
        <p:spPr>
          <a:xfrm>
            <a:off x="308655" y="4964081"/>
            <a:ext cx="8526690" cy="115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拥有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12-bit</a:t>
            </a: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分辨率、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10MS/s</a:t>
            </a: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采样率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SAR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ADC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采用</a:t>
            </a: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基于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VCM</a:t>
            </a: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的开关时序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，降低功耗，提高线性度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第一级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SAR ADC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DAC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采用单位电容阵列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，使用温度计码控制开关时序，提高线性度。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6D1E834-3B8A-575F-5B63-DE524EBFAF87}"/>
              </a:ext>
            </a:extLst>
          </p:cNvPr>
          <p:cNvSpPr txBox="1"/>
          <p:nvPr/>
        </p:nvSpPr>
        <p:spPr>
          <a:xfrm>
            <a:off x="419978" y="6215062"/>
            <a:ext cx="83040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[1]Liu C, Zheng R, Wang J, et al. SECALROC2: A Low-Noise, High-Speed, and Full Digital Outputs Front-End ASIC for STCF Electromagnetic Calorimeter With APD Detectors[J]. IEEE Transactions on Nuclear Science, 2023, 70 (2): 139-149.</a:t>
            </a:r>
            <a:endParaRPr lang="zh-CN" altLang="en-US" sz="1100" b="1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415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4"/>
    </mc:Choice>
    <mc:Fallback xmlns="">
      <p:transition spd="slow" advTm="2155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183294-3CDC-4B30-8A43-862ED181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b="1" smtClean="0"/>
              <a:pPr algn="r"/>
              <a:t>17</a:t>
            </a:fld>
            <a:endParaRPr lang="zh-CN" altLang="en-US" b="1" dirty="0"/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BFBF4D77-94C3-408E-99B5-52EFB6A0BEDC}"/>
              </a:ext>
            </a:extLst>
          </p:cNvPr>
          <p:cNvSpPr txBox="1">
            <a:spLocks/>
          </p:cNvSpPr>
          <p:nvPr/>
        </p:nvSpPr>
        <p:spPr>
          <a:xfrm>
            <a:off x="295193" y="135635"/>
            <a:ext cx="6375605" cy="4980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2706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高精度</a:t>
            </a:r>
            <a:r>
              <a:rPr lang="en-US" altLang="zh-CN" sz="2800" b="1" dirty="0">
                <a:solidFill>
                  <a:srgbClr val="2706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TDC</a:t>
            </a:r>
            <a:endParaRPr lang="zh-CN" altLang="en-US" sz="2800" b="1" dirty="0">
              <a:solidFill>
                <a:srgbClr val="27069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A94821-FEFB-E5A8-1F6B-1043D6B1F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88" y="1228017"/>
            <a:ext cx="5320106" cy="2200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D560F24-2285-E604-86F7-13F4BA8ED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99" y="759849"/>
            <a:ext cx="3432213" cy="3134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A63760E-2C21-5C01-A91A-4D02DD4EF541}"/>
              </a:ext>
            </a:extLst>
          </p:cNvPr>
          <p:cNvSpPr txBox="1"/>
          <p:nvPr/>
        </p:nvSpPr>
        <p:spPr>
          <a:xfrm>
            <a:off x="308655" y="4168357"/>
            <a:ext cx="8526690" cy="2264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</a:t>
            </a: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计数器量化、内插器量化、游标延迟环量化的三级量化结构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16-bit</a:t>
            </a: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分辨率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，在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100MHz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参考时钟下拥有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42ps</a:t>
            </a: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时间精度、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18MS/s</a:t>
            </a: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采样率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16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采用</a:t>
            </a: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滑动尺度测量方法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拥有较高的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线性度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16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对输入参考时钟具有一定程度的适应性，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时钟提高到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250MHz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TDC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分辨率提高到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16.7ps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多相时钟和延迟单元控制电压全局共用，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适合多通道集成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16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D97452F-4EFD-34D7-BDDD-CA8073B616C2}"/>
              </a:ext>
            </a:extLst>
          </p:cNvPr>
          <p:cNvSpPr txBox="1"/>
          <p:nvPr/>
        </p:nvSpPr>
        <p:spPr>
          <a:xfrm>
            <a:off x="497841" y="353856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TDC</a:t>
            </a:r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电路结构图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C7712AD-5894-7F4B-FA37-CD3C89ABC1E2}"/>
              </a:ext>
            </a:extLst>
          </p:cNvPr>
          <p:cNvSpPr txBox="1"/>
          <p:nvPr/>
        </p:nvSpPr>
        <p:spPr>
          <a:xfrm>
            <a:off x="6207760" y="3894574"/>
            <a:ext cx="26275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TDC</a:t>
            </a:r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工作原理图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DAFAA07-7CC2-CA9B-DDCD-90B67A219BFA}"/>
              </a:ext>
            </a:extLst>
          </p:cNvPr>
          <p:cNvSpPr txBox="1"/>
          <p:nvPr/>
        </p:nvSpPr>
        <p:spPr>
          <a:xfrm>
            <a:off x="419978" y="6409617"/>
            <a:ext cx="83040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[1]</a:t>
            </a:r>
            <a:r>
              <a:rPr lang="zh-CN" altLang="en-US" sz="1100" b="1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第十四届全国粒子物理学术会议海报展示</a:t>
            </a:r>
            <a:r>
              <a:rPr lang="en-US" altLang="zh-CN" sz="11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_</a:t>
            </a:r>
            <a:r>
              <a:rPr lang="zh-CN" altLang="en-US" sz="11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赵子崴</a:t>
            </a:r>
            <a:r>
              <a:rPr lang="en-US" altLang="zh-CN" sz="11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_</a:t>
            </a:r>
            <a:r>
              <a:rPr lang="zh-CN" altLang="en-US" sz="11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编号</a:t>
            </a:r>
            <a:r>
              <a:rPr lang="en-US" altLang="zh-CN" sz="11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5-24</a:t>
            </a:r>
            <a:endParaRPr lang="zh-CN" altLang="en-US" sz="1100" b="1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703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8"/>
    </mc:Choice>
    <mc:Fallback xmlns="">
      <p:transition spd="slow" advTm="4193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>
            <a:extLst>
              <a:ext uri="{FF2B5EF4-FFF2-40B4-BE49-F238E27FC236}">
                <a16:creationId xmlns:a16="http://schemas.microsoft.com/office/drawing/2014/main" id="{218698B8-2FE0-4D40-82B9-4B2D8031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93" y="135635"/>
            <a:ext cx="6375605" cy="498022"/>
          </a:xfrm>
        </p:spPr>
        <p:txBody>
          <a:bodyPr/>
          <a:lstStyle/>
          <a:p>
            <a:r>
              <a:rPr lang="zh-CN" altLang="en-US" sz="40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D5E9B73-1E0C-4EB6-AE8C-C290745B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smtClean="0"/>
              <a:pPr algn="r"/>
              <a:t>18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02C00A-D7EE-7896-A7A5-25A849E9E770}"/>
              </a:ext>
            </a:extLst>
          </p:cNvPr>
          <p:cNvSpPr txBox="1"/>
          <p:nvPr/>
        </p:nvSpPr>
        <p:spPr>
          <a:xfrm>
            <a:off x="295193" y="1146850"/>
            <a:ext cx="8636934" cy="2935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背景介绍以及研究目标</a:t>
            </a:r>
            <a:endParaRPr lang="en-US" altLang="zh-CN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应用于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STCF ECAL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全数字输出混合信号前读出</a:t>
            </a:r>
            <a:r>
              <a:rPr lang="en-US" altLang="zh-CN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ASIC</a:t>
            </a: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简介</a:t>
            </a:r>
            <a:endParaRPr lang="en-US" altLang="zh-CN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27069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前端读出</a:t>
            </a:r>
            <a:r>
              <a:rPr lang="en-US" altLang="zh-CN" sz="2400" b="1" dirty="0">
                <a:solidFill>
                  <a:srgbClr val="27069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ASIC</a:t>
            </a:r>
            <a:r>
              <a:rPr lang="zh-CN" altLang="en-US" sz="2400" b="1" dirty="0">
                <a:solidFill>
                  <a:srgbClr val="27069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初步测试结果</a:t>
            </a:r>
            <a:endParaRPr lang="en-US" altLang="zh-CN" sz="2400" b="1" dirty="0">
              <a:solidFill>
                <a:srgbClr val="27069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总结与讨论</a:t>
            </a:r>
            <a:endParaRPr lang="en-US" altLang="zh-CN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7"/>
    </mc:Choice>
    <mc:Fallback xmlns="">
      <p:transition spd="slow" advTm="3539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183294-3CDC-4B30-8A43-862ED181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b="1" smtClean="0"/>
              <a:pPr algn="r"/>
              <a:t>19</a:t>
            </a:fld>
            <a:endParaRPr lang="zh-CN" altLang="en-US" b="1" dirty="0"/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BFBF4D77-94C3-408E-99B5-52EFB6A0BEDC}"/>
              </a:ext>
            </a:extLst>
          </p:cNvPr>
          <p:cNvSpPr txBox="1">
            <a:spLocks/>
          </p:cNvSpPr>
          <p:nvPr/>
        </p:nvSpPr>
        <p:spPr>
          <a:xfrm>
            <a:off x="295193" y="135635"/>
            <a:ext cx="6375605" cy="4980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测试结果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B6A8F7F-82C1-93BE-8F71-47D65545105B}"/>
              </a:ext>
            </a:extLst>
          </p:cNvPr>
          <p:cNvSpPr txBox="1"/>
          <p:nvPr/>
        </p:nvSpPr>
        <p:spPr>
          <a:xfrm>
            <a:off x="2286000" y="291921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CSA</a:t>
            </a:r>
            <a:r>
              <a:rPr lang="zh-CN" alt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快速复位功能测试结果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8FF0BCC-7799-C030-8670-6BDDE540EB1D}"/>
              </a:ext>
            </a:extLst>
          </p:cNvPr>
          <p:cNvSpPr txBox="1"/>
          <p:nvPr/>
        </p:nvSpPr>
        <p:spPr>
          <a:xfrm>
            <a:off x="2285999" y="552920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滤波成形器输出波形时间参数测试结果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49BB5D2-3BAC-B874-EB98-1C17F202240B}"/>
              </a:ext>
            </a:extLst>
          </p:cNvPr>
          <p:cNvSpPr txBox="1"/>
          <p:nvPr/>
        </p:nvSpPr>
        <p:spPr>
          <a:xfrm>
            <a:off x="308655" y="5858161"/>
            <a:ext cx="8526690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快速复位电路工作正常，可帮助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CSA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脱离堆叠产生的死区。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Shaper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输出信号符合基本预期值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3.28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1600" b="1" baseline="-25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1.8t</a:t>
            </a:r>
            <a:r>
              <a:rPr lang="en-US" altLang="zh-CN" sz="1600" b="1" baseline="-25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218CF6-418A-A935-AEAA-A7EC217871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743" y="633657"/>
            <a:ext cx="5274509" cy="220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EDD1177-D335-ADD0-7F64-7C30D816FC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95" y="3309150"/>
            <a:ext cx="5276157" cy="2203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3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97"/>
    </mc:Choice>
    <mc:Fallback xmlns="">
      <p:transition spd="slow" advTm="2279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>
            <a:extLst>
              <a:ext uri="{FF2B5EF4-FFF2-40B4-BE49-F238E27FC236}">
                <a16:creationId xmlns:a16="http://schemas.microsoft.com/office/drawing/2014/main" id="{218698B8-2FE0-4D40-82B9-4B2D8031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93" y="135635"/>
            <a:ext cx="6375605" cy="498022"/>
          </a:xfrm>
        </p:spPr>
        <p:txBody>
          <a:bodyPr/>
          <a:lstStyle/>
          <a:p>
            <a:r>
              <a:rPr lang="zh-CN" altLang="en-US" sz="40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D5E9B73-1E0C-4EB6-AE8C-C290745B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smtClean="0"/>
              <a:pPr algn="r"/>
              <a:t>2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02C00A-D7EE-7896-A7A5-25A849E9E770}"/>
              </a:ext>
            </a:extLst>
          </p:cNvPr>
          <p:cNvSpPr txBox="1"/>
          <p:nvPr/>
        </p:nvSpPr>
        <p:spPr>
          <a:xfrm>
            <a:off x="295193" y="1146850"/>
            <a:ext cx="8636934" cy="2935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背景介绍以及研究目标</a:t>
            </a:r>
            <a:endParaRPr lang="en-US" altLang="zh-CN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应用于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STCF ECAL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全数字输出混合信号前读出</a:t>
            </a:r>
            <a:r>
              <a:rPr lang="en-US" altLang="zh-CN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ASIC</a:t>
            </a: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简介</a:t>
            </a:r>
            <a:endParaRPr lang="en-US" altLang="zh-CN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前端读出</a:t>
            </a:r>
            <a:r>
              <a:rPr lang="en-US" altLang="zh-CN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ASIC</a:t>
            </a: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初步测试结果</a:t>
            </a:r>
            <a:endParaRPr lang="en-US" altLang="zh-CN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总结与讨论</a:t>
            </a:r>
            <a:endParaRPr lang="en-US" altLang="zh-CN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2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7"/>
    </mc:Choice>
    <mc:Fallback xmlns="">
      <p:transition spd="slow" advTm="3539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183294-3CDC-4B30-8A43-862ED181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b="1" smtClean="0"/>
              <a:pPr algn="r"/>
              <a:t>20</a:t>
            </a:fld>
            <a:endParaRPr lang="zh-CN" altLang="en-US" b="1" dirty="0"/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BFBF4D77-94C3-408E-99B5-52EFB6A0BEDC}"/>
              </a:ext>
            </a:extLst>
          </p:cNvPr>
          <p:cNvSpPr txBox="1">
            <a:spLocks/>
          </p:cNvSpPr>
          <p:nvPr/>
        </p:nvSpPr>
        <p:spPr>
          <a:xfrm>
            <a:off x="295193" y="135635"/>
            <a:ext cx="6375605" cy="4980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测试结果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45F6213-8AB7-31E7-1DF0-657EA82E0F0E}"/>
              </a:ext>
            </a:extLst>
          </p:cNvPr>
          <p:cNvSpPr txBox="1"/>
          <p:nvPr/>
        </p:nvSpPr>
        <p:spPr>
          <a:xfrm>
            <a:off x="2286000" y="291921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滤波成形器输出堆叠信号和</a:t>
            </a:r>
            <a:r>
              <a:rPr lang="en-US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PDH</a:t>
            </a:r>
            <a:r>
              <a:rPr lang="zh-CN" alt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电路采样保持测试结果</a:t>
            </a:r>
            <a:endParaRPr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83A058E-62A2-9E42-B217-90531806D94F}"/>
              </a:ext>
            </a:extLst>
          </p:cNvPr>
          <p:cNvSpPr txBox="1"/>
          <p:nvPr/>
        </p:nvSpPr>
        <p:spPr>
          <a:xfrm>
            <a:off x="2285999" y="552920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输入</a:t>
            </a:r>
            <a:r>
              <a:rPr lang="en-US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1.5 MHz</a:t>
            </a:r>
            <a:r>
              <a:rPr lang="zh-CN" alt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事件率下电路测试结果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3D424B7-B586-1412-C9E1-DBE53D6E2C2D}"/>
              </a:ext>
            </a:extLst>
          </p:cNvPr>
          <p:cNvSpPr txBox="1"/>
          <p:nvPr/>
        </p:nvSpPr>
        <p:spPr>
          <a:xfrm>
            <a:off x="308655" y="5858161"/>
            <a:ext cx="8526690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PDH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可正常异步工作，形成事件驱动模拟缓存器。</a:t>
            </a:r>
            <a:endParaRPr lang="en-US" altLang="zh-CN" sz="16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zh-CN" sz="16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达峰时间为</a:t>
            </a: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en-US" altLang="zh-CN" sz="16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0ns</a:t>
            </a:r>
            <a:r>
              <a:rPr lang="zh-CN" altLang="en-US" sz="16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，输入信号频率为</a:t>
            </a: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lang="en-US" altLang="zh-CN" sz="16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MHz</a:t>
            </a:r>
            <a:r>
              <a:rPr lang="zh-CN" altLang="en-US" sz="16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，电路正常工作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F26D6AF-5E5F-DFC7-4BB3-7F39B9EF1B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76" y="692349"/>
            <a:ext cx="5274310" cy="220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4F327F5-3082-623B-C2C2-64D0A451D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76" y="3250647"/>
            <a:ext cx="5274310" cy="2202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5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15"/>
    </mc:Choice>
    <mc:Fallback xmlns="">
      <p:transition spd="slow" advTm="2131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183294-3CDC-4B30-8A43-862ED181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b="1" smtClean="0"/>
              <a:pPr algn="r"/>
              <a:t>21</a:t>
            </a:fld>
            <a:endParaRPr lang="zh-CN" altLang="en-US" b="1" dirty="0"/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BFBF4D77-94C3-408E-99B5-52EFB6A0BEDC}"/>
              </a:ext>
            </a:extLst>
          </p:cNvPr>
          <p:cNvSpPr txBox="1">
            <a:spLocks/>
          </p:cNvSpPr>
          <p:nvPr/>
        </p:nvSpPr>
        <p:spPr>
          <a:xfrm>
            <a:off x="295193" y="135635"/>
            <a:ext cx="6375605" cy="4980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2706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测试结果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4B107A3-7785-8885-6400-EA75143EB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2" y="633657"/>
            <a:ext cx="3600000" cy="2757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95F617A-613A-0413-88E1-D0D5EF20B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915" y="633659"/>
            <a:ext cx="3600000" cy="2757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20295F2-BC9C-751E-07F7-9B4D5A2491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915" y="3493829"/>
            <a:ext cx="3600000" cy="27598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3318771-B96D-0596-979A-88A42136BD92}"/>
              </a:ext>
            </a:extLst>
          </p:cNvPr>
          <p:cNvSpPr txBox="1"/>
          <p:nvPr/>
        </p:nvSpPr>
        <p:spPr>
          <a:xfrm>
            <a:off x="278175" y="3929843"/>
            <a:ext cx="4811985" cy="2264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增益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4.065mV/</a:t>
            </a:r>
            <a:r>
              <a:rPr lang="en-US" altLang="zh-CN" sz="1600" b="1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fC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非线性误差小于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1.2%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在所有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1600" b="1" baseline="-250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下，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ENC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5000e</a:t>
            </a:r>
            <a:r>
              <a:rPr lang="en-US" altLang="zh-CN" sz="1600" b="1" baseline="30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en-US" altLang="zh-CN" sz="1600" b="1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1600" b="1" baseline="-250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360ns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时（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1.5MHz</a:t>
            </a:r>
            <a:r>
              <a:rPr lang="zh-CN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ENC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2650e</a:t>
            </a:r>
            <a:r>
              <a:rPr lang="en-US" altLang="zh-CN" sz="1600" b="1" baseline="30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ENC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最小值为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2116e</a:t>
            </a:r>
            <a:r>
              <a:rPr lang="en-US" altLang="zh-CN" sz="1600" b="1" baseline="300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16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=30ns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en-US" altLang="zh-CN" sz="1600" b="1" baseline="-25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=0.9V</a:t>
            </a:r>
            <a:r>
              <a:rPr lang="zh-CN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QIN=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</a:t>
            </a:r>
            <a:r>
              <a:rPr lang="en-US" altLang="zh-CN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0fC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抖动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267ps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31C9C87-1D60-A6E1-E9B2-19708950BE34}"/>
              </a:ext>
            </a:extLst>
          </p:cNvPr>
          <p:cNvSpPr txBox="1"/>
          <p:nvPr/>
        </p:nvSpPr>
        <p:spPr>
          <a:xfrm>
            <a:off x="416560" y="3255867"/>
            <a:ext cx="4155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非线性度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测试</a:t>
            </a:r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结果（</a:t>
            </a:r>
            <a:r>
              <a:rPr lang="en-US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@t</a:t>
            </a:r>
            <a:r>
              <a:rPr lang="en-US" altLang="zh-CN" sz="1400" b="1" baseline="-25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=600ns</a:t>
            </a:r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3C58552-7EAB-E88F-E3B2-57EC8C62140C}"/>
              </a:ext>
            </a:extLst>
          </p:cNvPr>
          <p:cNvSpPr txBox="1"/>
          <p:nvPr/>
        </p:nvSpPr>
        <p:spPr>
          <a:xfrm>
            <a:off x="5090160" y="3236978"/>
            <a:ext cx="33947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能量通道噪声</a:t>
            </a:r>
            <a:r>
              <a:rPr lang="zh-CN" alt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测试</a:t>
            </a:r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结果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BBF31E1-292C-2823-8893-FCCB3F55E47C}"/>
              </a:ext>
            </a:extLst>
          </p:cNvPr>
          <p:cNvSpPr txBox="1"/>
          <p:nvPr/>
        </p:nvSpPr>
        <p:spPr>
          <a:xfrm>
            <a:off x="5128206" y="6084616"/>
            <a:ext cx="33947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时间通道</a:t>
            </a:r>
            <a:r>
              <a:rPr lang="en-US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TOA</a:t>
            </a:r>
            <a:r>
              <a:rPr lang="zh-CN" alt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测试</a:t>
            </a:r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结果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166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5"/>
    </mc:Choice>
    <mc:Fallback xmlns="">
      <p:transition spd="slow" advTm="4240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183294-3CDC-4B30-8A43-862ED181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b="1" smtClean="0"/>
              <a:pPr algn="r"/>
              <a:t>22</a:t>
            </a:fld>
            <a:endParaRPr lang="zh-CN" altLang="en-US" b="1" dirty="0"/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BFBF4D77-94C3-408E-99B5-52EFB6A0BEDC}"/>
              </a:ext>
            </a:extLst>
          </p:cNvPr>
          <p:cNvSpPr txBox="1">
            <a:spLocks/>
          </p:cNvSpPr>
          <p:nvPr/>
        </p:nvSpPr>
        <p:spPr>
          <a:xfrm>
            <a:off x="295193" y="135635"/>
            <a:ext cx="6375605" cy="4980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2706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SECALROC4</a:t>
            </a:r>
            <a:r>
              <a:rPr lang="zh-CN" altLang="en-US" sz="2800" b="1" dirty="0">
                <a:solidFill>
                  <a:srgbClr val="27069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测试结果总结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896D681-D255-11A2-3C27-A79706A49A88}"/>
              </a:ext>
            </a:extLst>
          </p:cNvPr>
          <p:cNvSpPr txBox="1"/>
          <p:nvPr/>
        </p:nvSpPr>
        <p:spPr>
          <a:xfrm>
            <a:off x="416560" y="6207169"/>
            <a:ext cx="80987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700" b="1" u="sng" kern="100" dirty="0">
                <a:ea typeface="微软雅黑" panose="020B0503020204020204" pitchFamily="34" charset="-122"/>
                <a:cs typeface="Times New Roman" panose="02020603050405020304" pitchFamily="18" charset="0"/>
              </a:rPr>
              <a:t>[1]</a:t>
            </a:r>
            <a:r>
              <a:rPr lang="en-US" altLang="zh-CN" sz="700" b="1" u="sng" kern="100" dirty="0">
                <a:effectLst/>
                <a:ea typeface="微软雅黑" panose="020B0503020204020204" pitchFamily="34" charset="-122"/>
                <a:cs typeface="Times New Roman" panose="02020603050405020304" pitchFamily="18" charset="0"/>
              </a:rPr>
              <a:t>Liu C</a:t>
            </a:r>
            <a:r>
              <a:rPr lang="en-US" altLang="zh-CN" sz="700" b="1" kern="100" dirty="0">
                <a:effectLst/>
                <a:ea typeface="微软雅黑" panose="020B0503020204020204" pitchFamily="34" charset="-122"/>
                <a:cs typeface="Times New Roman" panose="02020603050405020304" pitchFamily="18" charset="0"/>
              </a:rPr>
              <a:t>, Zheng R, Wang J, et al. SECALROC2: A Low-Noise, High-Speed, and Full Digital Outputs Front-End ASIC for STCF Electromagnetic Calorimeter With APD Detectors[J]. IEEE Transactions on Nuclear Science, 2023, 70 (2): 139-149.</a:t>
            </a:r>
            <a:r>
              <a:rPr lang="en-US" altLang="zh-CN" sz="700" b="1" kern="100" dirty="0"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700" b="1" dirty="0">
              <a:ea typeface="微软雅黑" panose="020B0503020204020204" pitchFamily="34" charset="-122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C4861F1C-CA88-4071-66C1-CB8DD1AF8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744215"/>
              </p:ext>
            </p:extLst>
          </p:nvPr>
        </p:nvGraphicFramePr>
        <p:xfrm>
          <a:off x="628650" y="819196"/>
          <a:ext cx="7886700" cy="4982889"/>
        </p:xfrm>
        <a:graphic>
          <a:graphicData uri="http://schemas.openxmlformats.org/drawingml/2006/table">
            <a:tbl>
              <a:tblPr firstRow="1" firstCol="1" bandRow="1"/>
              <a:tblGrid>
                <a:gridCol w="1659362">
                  <a:extLst>
                    <a:ext uri="{9D8B030D-6E8A-4147-A177-3AD203B41FA5}">
                      <a16:colId xmlns:a16="http://schemas.microsoft.com/office/drawing/2014/main" val="1150548671"/>
                    </a:ext>
                  </a:extLst>
                </a:gridCol>
                <a:gridCol w="3113669">
                  <a:extLst>
                    <a:ext uri="{9D8B030D-6E8A-4147-A177-3AD203B41FA5}">
                      <a16:colId xmlns:a16="http://schemas.microsoft.com/office/drawing/2014/main" val="3055417393"/>
                    </a:ext>
                  </a:extLst>
                </a:gridCol>
                <a:gridCol w="3113669">
                  <a:extLst>
                    <a:ext uri="{9D8B030D-6E8A-4147-A177-3AD203B41FA5}">
                      <a16:colId xmlns:a16="http://schemas.microsoft.com/office/drawing/2014/main" val="490326170"/>
                    </a:ext>
                  </a:extLst>
                </a:gridCol>
              </a:tblGrid>
              <a:tr h="408011">
                <a:tc gridSpan="3"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表</a:t>
                      </a: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5-6 SECALROC4</a:t>
                      </a: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芯片性能总结列表</a:t>
                      </a:r>
                      <a:endParaRPr lang="zh-CN" sz="1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168562"/>
                  </a:ext>
                </a:extLst>
              </a:tr>
              <a:tr h="411422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参数</a:t>
                      </a:r>
                      <a:endParaRPr lang="zh-CN" sz="1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设计需求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SECALROC4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4928921"/>
                  </a:ext>
                </a:extLst>
              </a:tr>
              <a:tr h="411422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工艺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 nm CMOS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448229"/>
                  </a:ext>
                </a:extLst>
              </a:tr>
              <a:tr h="411422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通道数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通道</a:t>
                      </a: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+1Dummy</a:t>
                      </a: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通道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316318"/>
                  </a:ext>
                </a:extLst>
              </a:tr>
              <a:tr h="411422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输入动态范围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 fC~500 </a:t>
                      </a:r>
                      <a:r>
                        <a:rPr lang="en-US" sz="1400" b="1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fC</a:t>
                      </a:r>
                      <a:endParaRPr lang="zh-CN" sz="1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 fC~500 fC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553077"/>
                  </a:ext>
                </a:extLst>
              </a:tr>
              <a:tr h="411422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达峰时间</a:t>
                      </a:r>
                      <a:endParaRPr lang="zh-CN" sz="1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 ns ~ 1.68 </a:t>
                      </a:r>
                      <a:r>
                        <a:rPr lang="en-US" sz="1400" b="1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μs</a:t>
                      </a: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可调</a:t>
                      </a:r>
                      <a:endParaRPr lang="zh-CN" sz="1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215125"/>
                  </a:ext>
                </a:extLst>
              </a:tr>
              <a:tr h="411422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计数率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 MHz/Ch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可达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 MHz/Ch @t</a:t>
                      </a:r>
                      <a:r>
                        <a:rPr lang="en-US" sz="1400" b="1" kern="1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＜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370 ns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773476"/>
                  </a:ext>
                </a:extLst>
              </a:tr>
              <a:tr h="411422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非线性误差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 3%</a:t>
                      </a:r>
                      <a:endParaRPr lang="zh-CN" sz="1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 1.5%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457614"/>
                  </a:ext>
                </a:extLst>
              </a:tr>
              <a:tr h="411422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ENC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 5000 e</a:t>
                      </a:r>
                      <a:r>
                        <a:rPr lang="en-US" sz="1400" b="1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@C</a:t>
                      </a:r>
                      <a:r>
                        <a:rPr lang="en-US" sz="1400" b="1" kern="1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=270 pF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 3000 e</a:t>
                      </a:r>
                      <a:r>
                        <a:rPr lang="en-US" sz="1400" b="1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@C</a:t>
                      </a:r>
                      <a:r>
                        <a:rPr lang="en-US" sz="1400" b="1" kern="1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=270 pF</a:t>
                      </a:r>
                      <a:r>
                        <a:rPr lang="zh-CN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PT&gt;200 ns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554900"/>
                  </a:ext>
                </a:extLst>
              </a:tr>
              <a:tr h="872080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时间精度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 300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ps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@200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fC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267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ps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@ 200 </a:t>
                      </a:r>
                      <a:r>
                        <a:rPr lang="en-US" sz="14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fC</a:t>
                      </a:r>
                      <a:r>
                        <a:rPr lang="zh-CN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，模拟探测器信号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09840"/>
                  </a:ext>
                </a:extLst>
              </a:tr>
              <a:tr h="411422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功耗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zh-CN" sz="1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en-US" sz="1400" b="1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/Ch</a:t>
                      </a:r>
                      <a:endParaRPr lang="zh-CN" sz="1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567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028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9"/>
    </mc:Choice>
    <mc:Fallback xmlns="">
      <p:transition spd="slow" advTm="713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>
            <a:extLst>
              <a:ext uri="{FF2B5EF4-FFF2-40B4-BE49-F238E27FC236}">
                <a16:creationId xmlns:a16="http://schemas.microsoft.com/office/drawing/2014/main" id="{218698B8-2FE0-4D40-82B9-4B2D8031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93" y="135635"/>
            <a:ext cx="6375605" cy="498022"/>
          </a:xfrm>
        </p:spPr>
        <p:txBody>
          <a:bodyPr/>
          <a:lstStyle/>
          <a:p>
            <a:r>
              <a:rPr lang="zh-CN" altLang="en-US" sz="40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D5E9B73-1E0C-4EB6-AE8C-C290745B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smtClean="0"/>
              <a:pPr algn="r"/>
              <a:t>23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02C00A-D7EE-7896-A7A5-25A849E9E770}"/>
              </a:ext>
            </a:extLst>
          </p:cNvPr>
          <p:cNvSpPr txBox="1"/>
          <p:nvPr/>
        </p:nvSpPr>
        <p:spPr>
          <a:xfrm>
            <a:off x="295193" y="1146850"/>
            <a:ext cx="8636934" cy="2935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背景介绍以及研究目标</a:t>
            </a:r>
            <a:endParaRPr lang="en-US" altLang="zh-CN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应用于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STCF ECAL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全数字输出混合信号前读出</a:t>
            </a:r>
            <a:r>
              <a:rPr lang="en-US" altLang="zh-CN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ASIC</a:t>
            </a: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简介</a:t>
            </a:r>
            <a:endParaRPr lang="en-US" altLang="zh-CN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前端读出</a:t>
            </a:r>
            <a:r>
              <a:rPr lang="en-US" altLang="zh-CN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ASIC</a:t>
            </a: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初步测试结果</a:t>
            </a:r>
            <a:endParaRPr lang="en-US" altLang="zh-CN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总结与讨论</a:t>
            </a:r>
            <a:endParaRPr lang="en-US" altLang="zh-CN" sz="2400" b="1" dirty="0">
              <a:solidFill>
                <a:srgbClr val="27069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88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7"/>
    </mc:Choice>
    <mc:Fallback xmlns="">
      <p:transition spd="slow" advTm="3539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6B0BB-F106-3029-D86F-9834E13E6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C8CD5F-5802-78D4-F339-1C3E232E3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smtClean="0"/>
              <a:pPr algn="r"/>
              <a:t>24</a:t>
            </a:fld>
            <a:endParaRPr lang="zh-CN" altLang="en-US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00CCD82F-84C3-B523-2E3E-80D4DA80B53C}"/>
              </a:ext>
            </a:extLst>
          </p:cNvPr>
          <p:cNvSpPr txBox="1">
            <a:spLocks/>
          </p:cNvSpPr>
          <p:nvPr/>
        </p:nvSpPr>
        <p:spPr>
          <a:xfrm>
            <a:off x="295193" y="135635"/>
            <a:ext cx="6375605" cy="4980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总结与讨论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B538746-5823-585A-D9F7-57D052B8A0FC}"/>
              </a:ext>
            </a:extLst>
          </p:cNvPr>
          <p:cNvSpPr txBox="1"/>
          <p:nvPr/>
        </p:nvSpPr>
        <p:spPr>
          <a:xfrm>
            <a:off x="327570" y="683974"/>
            <a:ext cx="8526690" cy="5583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总结</a:t>
            </a:r>
            <a:endParaRPr lang="en-US" altLang="zh-CN" sz="20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课题组完成了能同时完成能量和时间测量的低噪声、高速率、全数字输出前端读出</a:t>
            </a:r>
            <a:r>
              <a:rPr lang="en-US" altLang="zh-CN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ASIC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对于大输入端电容，且功耗限制情况下，</a:t>
            </a:r>
            <a:r>
              <a:rPr lang="en-US" altLang="zh-CN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CSA</a:t>
            </a:r>
            <a:r>
              <a:rPr lang="zh-CN" altLang="en-US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输入管工作在非饱和区，需要跟据新的噪声模型优化管子工作状态，实现最佳功耗的噪声优化</a:t>
            </a:r>
            <a:endParaRPr lang="en-US" altLang="zh-CN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通过优化设计，基于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CSA+Shaper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的模拟前端读出电路可以达到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1M/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ch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的计数率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未来研究改进方向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降低功耗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提升动态范围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提升时间精度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增加集成度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3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65"/>
    </mc:Choice>
    <mc:Fallback xmlns="">
      <p:transition spd="slow" advTm="7036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49D99386-E477-4B36-B67D-05978717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smtClean="0"/>
              <a:pPr algn="r"/>
              <a:t>25</a:t>
            </a:fld>
            <a:endParaRPr lang="zh-CN" altLang="en-US" dirty="0"/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377B33BA-7D4A-4E0F-9B64-011A4DA23885}"/>
              </a:ext>
            </a:extLst>
          </p:cNvPr>
          <p:cNvSpPr/>
          <p:nvPr/>
        </p:nvSpPr>
        <p:spPr>
          <a:xfrm>
            <a:off x="3576445" y="1396499"/>
            <a:ext cx="5567556" cy="3851061"/>
          </a:xfrm>
          <a:custGeom>
            <a:avLst/>
            <a:gdLst>
              <a:gd name="connsiteX0" fmla="*/ 0 w 6819798"/>
              <a:gd name="connsiteY0" fmla="*/ 0 h 3851061"/>
              <a:gd name="connsiteX1" fmla="*/ 6819798 w 6819798"/>
              <a:gd name="connsiteY1" fmla="*/ 0 h 3851061"/>
              <a:gd name="connsiteX2" fmla="*/ 6819798 w 6819798"/>
              <a:gd name="connsiteY2" fmla="*/ 3851061 h 3851061"/>
              <a:gd name="connsiteX3" fmla="*/ 0 w 6819798"/>
              <a:gd name="connsiteY3" fmla="*/ 3851061 h 3851061"/>
              <a:gd name="connsiteX4" fmla="*/ 0 w 6819798"/>
              <a:gd name="connsiteY4" fmla="*/ 0 h 3851061"/>
              <a:gd name="connsiteX0-1" fmla="*/ 1409700 w 6819798"/>
              <a:gd name="connsiteY0-2" fmla="*/ 0 h 3851061"/>
              <a:gd name="connsiteX1-3" fmla="*/ 6819798 w 6819798"/>
              <a:gd name="connsiteY1-4" fmla="*/ 0 h 3851061"/>
              <a:gd name="connsiteX2-5" fmla="*/ 6819798 w 6819798"/>
              <a:gd name="connsiteY2-6" fmla="*/ 3851061 h 3851061"/>
              <a:gd name="connsiteX3-7" fmla="*/ 0 w 6819798"/>
              <a:gd name="connsiteY3-8" fmla="*/ 3851061 h 3851061"/>
              <a:gd name="connsiteX4-9" fmla="*/ 1409700 w 6819798"/>
              <a:gd name="connsiteY4-10" fmla="*/ 0 h 38510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19798" h="3851061">
                <a:moveTo>
                  <a:pt x="1409700" y="0"/>
                </a:moveTo>
                <a:lnTo>
                  <a:pt x="6819798" y="0"/>
                </a:lnTo>
                <a:lnTo>
                  <a:pt x="6819798" y="3851061"/>
                </a:lnTo>
                <a:lnTo>
                  <a:pt x="0" y="3851061"/>
                </a:lnTo>
                <a:lnTo>
                  <a:pt x="14097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70692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E155AAAA-EEA1-4E6F-B7A5-83F24E4D5A6F}"/>
              </a:ext>
            </a:extLst>
          </p:cNvPr>
          <p:cNvSpPr/>
          <p:nvPr/>
        </p:nvSpPr>
        <p:spPr>
          <a:xfrm>
            <a:off x="-2393" y="1648456"/>
            <a:ext cx="5623281" cy="3367607"/>
          </a:xfrm>
          <a:custGeom>
            <a:avLst/>
            <a:gdLst>
              <a:gd name="connsiteX0" fmla="*/ 0 w 6984776"/>
              <a:gd name="connsiteY0" fmla="*/ 0 h 3744416"/>
              <a:gd name="connsiteX1" fmla="*/ 6984776 w 6984776"/>
              <a:gd name="connsiteY1" fmla="*/ 0 h 3744416"/>
              <a:gd name="connsiteX2" fmla="*/ 6984776 w 6984776"/>
              <a:gd name="connsiteY2" fmla="*/ 3744416 h 3744416"/>
              <a:gd name="connsiteX3" fmla="*/ 0 w 6984776"/>
              <a:gd name="connsiteY3" fmla="*/ 3744416 h 3744416"/>
              <a:gd name="connsiteX4" fmla="*/ 0 w 6984776"/>
              <a:gd name="connsiteY4" fmla="*/ 0 h 3744416"/>
              <a:gd name="connsiteX0-1" fmla="*/ 0 w 6984776"/>
              <a:gd name="connsiteY0-2" fmla="*/ 0 h 3744416"/>
              <a:gd name="connsiteX1-3" fmla="*/ 6984776 w 6984776"/>
              <a:gd name="connsiteY1-4" fmla="*/ 0 h 3744416"/>
              <a:gd name="connsiteX2-5" fmla="*/ 5607389 w 6984776"/>
              <a:gd name="connsiteY2-6" fmla="*/ 3744416 h 3744416"/>
              <a:gd name="connsiteX3-7" fmla="*/ 0 w 6984776"/>
              <a:gd name="connsiteY3-8" fmla="*/ 3744416 h 3744416"/>
              <a:gd name="connsiteX4-9" fmla="*/ 0 w 6984776"/>
              <a:gd name="connsiteY4-10" fmla="*/ 0 h 3744416"/>
              <a:gd name="connsiteX0-11" fmla="*/ 0 w 6984776"/>
              <a:gd name="connsiteY0-12" fmla="*/ 0 h 3922193"/>
              <a:gd name="connsiteX1-13" fmla="*/ 6984776 w 6984776"/>
              <a:gd name="connsiteY1-14" fmla="*/ 0 h 3922193"/>
              <a:gd name="connsiteX2-15" fmla="*/ 5786695 w 6984776"/>
              <a:gd name="connsiteY2-16" fmla="*/ 3922193 h 3922193"/>
              <a:gd name="connsiteX3-17" fmla="*/ 0 w 6984776"/>
              <a:gd name="connsiteY3-18" fmla="*/ 3744416 h 3922193"/>
              <a:gd name="connsiteX4-19" fmla="*/ 0 w 6984776"/>
              <a:gd name="connsiteY4-20" fmla="*/ 0 h 3922193"/>
              <a:gd name="connsiteX0-21" fmla="*/ 0 w 6984776"/>
              <a:gd name="connsiteY0-22" fmla="*/ 0 h 3922193"/>
              <a:gd name="connsiteX1-23" fmla="*/ 6984776 w 6984776"/>
              <a:gd name="connsiteY1-24" fmla="*/ 0 h 3922193"/>
              <a:gd name="connsiteX2-25" fmla="*/ 5786695 w 6984776"/>
              <a:gd name="connsiteY2-26" fmla="*/ 3922193 h 3922193"/>
              <a:gd name="connsiteX3-27" fmla="*/ 0 w 6984776"/>
              <a:gd name="connsiteY3-28" fmla="*/ 3820606 h 3922193"/>
              <a:gd name="connsiteX4-29" fmla="*/ 0 w 6984776"/>
              <a:gd name="connsiteY4-30" fmla="*/ 0 h 3922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984776" h="3922193">
                <a:moveTo>
                  <a:pt x="0" y="0"/>
                </a:moveTo>
                <a:lnTo>
                  <a:pt x="6984776" y="0"/>
                </a:lnTo>
                <a:lnTo>
                  <a:pt x="5786695" y="3922193"/>
                </a:lnTo>
                <a:lnTo>
                  <a:pt x="0" y="382060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A57D844B-A95A-4E0A-B01E-067CAD55F072}"/>
              </a:ext>
            </a:extLst>
          </p:cNvPr>
          <p:cNvSpPr txBox="1"/>
          <p:nvPr/>
        </p:nvSpPr>
        <p:spPr>
          <a:xfrm>
            <a:off x="5275057" y="2369762"/>
            <a:ext cx="3822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i="1" dirty="0">
                <a:solidFill>
                  <a:prstClr val="white"/>
                </a:solidFill>
                <a:ea typeface="微软雅黑" panose="020B0503020204020204" pitchFamily="34" charset="-122"/>
                <a:cs typeface="+mn-ea"/>
                <a:sym typeface="+mn-lt"/>
              </a:rPr>
              <a:t>谢谢！</a:t>
            </a:r>
            <a:endParaRPr kumimoji="0" lang="zh-CN" altLang="en-US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58BDEDFB-2A68-4739-9F24-B20351E4BCC0}"/>
              </a:ext>
            </a:extLst>
          </p:cNvPr>
          <p:cNvSpPr txBox="1"/>
          <p:nvPr/>
        </p:nvSpPr>
        <p:spPr>
          <a:xfrm>
            <a:off x="5042517" y="3526931"/>
            <a:ext cx="40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rPr>
              <a:t>Northwestern Polytechnical University</a:t>
            </a:r>
          </a:p>
        </p:txBody>
      </p: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1042A6CB-35EF-4C41-983A-1BEB94E684F3}"/>
              </a:ext>
            </a:extLst>
          </p:cNvPr>
          <p:cNvSpPr/>
          <p:nvPr/>
        </p:nvSpPr>
        <p:spPr>
          <a:xfrm>
            <a:off x="4746146" y="4499435"/>
            <a:ext cx="1120451" cy="371765"/>
          </a:xfrm>
          <a:prstGeom prst="parallelogram">
            <a:avLst>
              <a:gd name="adj" fmla="val 3734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045C9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rPr>
              <a:t>基础扎实</a:t>
            </a:r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id="{60CB1486-A8C2-4FBF-BE04-00A8AAF334B3}"/>
              </a:ext>
            </a:extLst>
          </p:cNvPr>
          <p:cNvSpPr/>
          <p:nvPr/>
        </p:nvSpPr>
        <p:spPr>
          <a:xfrm>
            <a:off x="5819186" y="4499435"/>
            <a:ext cx="1120451" cy="371765"/>
          </a:xfrm>
          <a:prstGeom prst="parallelogram">
            <a:avLst>
              <a:gd name="adj" fmla="val 3734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045C9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rPr>
              <a:t>工作踏实</a:t>
            </a:r>
          </a:p>
        </p:txBody>
      </p:sp>
      <p:sp>
        <p:nvSpPr>
          <p:cNvPr id="23" name="平行四边形 22">
            <a:extLst>
              <a:ext uri="{FF2B5EF4-FFF2-40B4-BE49-F238E27FC236}">
                <a16:creationId xmlns:a16="http://schemas.microsoft.com/office/drawing/2014/main" id="{C786A084-42E4-4D5A-9371-F397C3BD48F1}"/>
              </a:ext>
            </a:extLst>
          </p:cNvPr>
          <p:cNvSpPr/>
          <p:nvPr/>
        </p:nvSpPr>
        <p:spPr>
          <a:xfrm>
            <a:off x="6906386" y="4499435"/>
            <a:ext cx="1120451" cy="371765"/>
          </a:xfrm>
          <a:prstGeom prst="parallelogram">
            <a:avLst>
              <a:gd name="adj" fmla="val 3734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045C9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rPr>
              <a:t>作风朴实</a:t>
            </a:r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id="{EF54EF62-A865-4237-AB8E-B7A6F5373CDE}"/>
              </a:ext>
            </a:extLst>
          </p:cNvPr>
          <p:cNvSpPr/>
          <p:nvPr/>
        </p:nvSpPr>
        <p:spPr>
          <a:xfrm>
            <a:off x="7986506" y="4499435"/>
            <a:ext cx="1120451" cy="371765"/>
          </a:xfrm>
          <a:prstGeom prst="parallelogram">
            <a:avLst>
              <a:gd name="adj" fmla="val 3734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045C9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rPr>
              <a:t>开拓创新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B510D8F-1D99-4905-9AEE-337475000ECA}"/>
              </a:ext>
            </a:extLst>
          </p:cNvPr>
          <p:cNvGrpSpPr/>
          <p:nvPr/>
        </p:nvGrpSpPr>
        <p:grpSpPr>
          <a:xfrm>
            <a:off x="-2392" y="1127299"/>
            <a:ext cx="2219080" cy="538397"/>
            <a:chOff x="9846796" y="286695"/>
            <a:chExt cx="2345202" cy="568997"/>
          </a:xfrm>
        </p:grpSpPr>
        <p:sp>
          <p:nvSpPr>
            <p:cNvPr id="26" name="打底色块">
              <a:extLst>
                <a:ext uri="{FF2B5EF4-FFF2-40B4-BE49-F238E27FC236}">
                  <a16:creationId xmlns:a16="http://schemas.microsoft.com/office/drawing/2014/main" id="{AFF1AFEF-55FF-4E8B-8743-E565B4DC90D3}"/>
                </a:ext>
              </a:extLst>
            </p:cNvPr>
            <p:cNvSpPr/>
            <p:nvPr userDrawn="1"/>
          </p:nvSpPr>
          <p:spPr>
            <a:xfrm>
              <a:off x="9846796" y="286695"/>
              <a:ext cx="2345202" cy="568997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366FF"/>
                </a:buClr>
                <a:buSzPct val="80000"/>
                <a:buFont typeface="Wingdings" panose="05000000000000000000" pitchFamily="2" charset="2"/>
                <a:buNone/>
                <a:defRPr/>
              </a:pPr>
              <a:endPara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27" name="西北工业大学">
              <a:extLst>
                <a:ext uri="{FF2B5EF4-FFF2-40B4-BE49-F238E27FC236}">
                  <a16:creationId xmlns:a16="http://schemas.microsoft.com/office/drawing/2014/main" id="{C37EFDA2-6963-4914-B827-DC699A567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>
              <a:off x="10501316" y="376728"/>
              <a:ext cx="1546127" cy="388933"/>
            </a:xfrm>
            <a:prstGeom prst="rect">
              <a:avLst/>
            </a:prstGeom>
          </p:spPr>
        </p:pic>
        <p:pic>
          <p:nvPicPr>
            <p:cNvPr id="28" name="校徽">
              <a:extLst>
                <a:ext uri="{FF2B5EF4-FFF2-40B4-BE49-F238E27FC236}">
                  <a16:creationId xmlns:a16="http://schemas.microsoft.com/office/drawing/2014/main" id="{625AAD60-2486-46C7-B46F-948E90ADCC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/>
            <a:stretch>
              <a:fillRect/>
            </a:stretch>
          </p:blipFill>
          <p:spPr>
            <a:xfrm>
              <a:off x="9888273" y="326503"/>
              <a:ext cx="490134" cy="489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322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0"/>
    </mc:Choice>
    <mc:Fallback xmlns="">
      <p:transition spd="slow" advTm="53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>
            <a:extLst>
              <a:ext uri="{FF2B5EF4-FFF2-40B4-BE49-F238E27FC236}">
                <a16:creationId xmlns:a16="http://schemas.microsoft.com/office/drawing/2014/main" id="{218698B8-2FE0-4D40-82B9-4B2D8031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93" y="135635"/>
            <a:ext cx="6375605" cy="498022"/>
          </a:xfrm>
        </p:spPr>
        <p:txBody>
          <a:bodyPr/>
          <a:lstStyle/>
          <a:p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超级陶粲装置</a:t>
            </a:r>
            <a:r>
              <a:rPr lang="en-US" altLang="zh-CN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(STCF)</a:t>
            </a:r>
            <a:endParaRPr lang="zh-CN" altLang="en-US" sz="2800" b="1" dirty="0">
              <a:solidFill>
                <a:srgbClr val="2706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D5E9B73-1E0C-4EB6-AE8C-C290745B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smtClean="0"/>
              <a:pPr algn="r"/>
              <a:t>3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AF5D747-DA56-4CA1-BD42-2A3ED742547B}"/>
              </a:ext>
            </a:extLst>
          </p:cNvPr>
          <p:cNvSpPr txBox="1"/>
          <p:nvPr/>
        </p:nvSpPr>
        <p:spPr>
          <a:xfrm>
            <a:off x="305583" y="4256122"/>
            <a:ext cx="8526690" cy="17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探索超越新物理理论需要设计建造新型的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高能量、高亮度粒子加速器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对撞装置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超级陶粲装置（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STCF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）是我国提出的下一代的超高亮度正负电子对撞机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对撞质心能量：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2~7 GeV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对撞亮度提升到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0.5×10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-1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[1]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073F779-6FC0-4A86-B9B4-C68042EB3DC1}"/>
              </a:ext>
            </a:extLst>
          </p:cNvPr>
          <p:cNvSpPr txBox="1"/>
          <p:nvPr/>
        </p:nvSpPr>
        <p:spPr>
          <a:xfrm>
            <a:off x="4451788" y="3663838"/>
            <a:ext cx="4012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粒子对撞演示</a:t>
            </a:r>
            <a:endParaRPr lang="en-US" altLang="zh-CN" sz="16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CE9AE6F-6D06-4310-AE37-CFC1DDC76903}"/>
              </a:ext>
            </a:extLst>
          </p:cNvPr>
          <p:cNvSpPr txBox="1"/>
          <p:nvPr/>
        </p:nvSpPr>
        <p:spPr>
          <a:xfrm>
            <a:off x="447524" y="3665019"/>
            <a:ext cx="3771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超级陶粲装置（</a:t>
            </a:r>
            <a:r>
              <a:rPr lang="en-US" altLang="zh-CN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STCF</a:t>
            </a:r>
            <a:r>
              <a:rPr lang="zh-CN" altLang="en-US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045D3D4-E424-D1F2-C009-856A79747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04" y="989108"/>
            <a:ext cx="3612427" cy="2592000"/>
          </a:xfrm>
          <a:prstGeom prst="rect">
            <a:avLst/>
          </a:prstGeom>
        </p:spPr>
      </p:pic>
      <p:pic>
        <p:nvPicPr>
          <p:cNvPr id="5" name="Qinhuang_Island_Trim">
            <a:hlinkClick r:id="" action="ppaction://media"/>
            <a:extLst>
              <a:ext uri="{FF2B5EF4-FFF2-40B4-BE49-F238E27FC236}">
                <a16:creationId xmlns:a16="http://schemas.microsoft.com/office/drawing/2014/main" id="{F385654E-90C2-EB85-8AA3-56EB935B33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9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4815" y="1066958"/>
            <a:ext cx="4331198" cy="24362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D3EB300-4225-C3F3-1132-736C2C59FAA5}"/>
              </a:ext>
            </a:extLst>
          </p:cNvPr>
          <p:cNvSpPr txBox="1"/>
          <p:nvPr/>
        </p:nvSpPr>
        <p:spPr>
          <a:xfrm>
            <a:off x="295193" y="6519772"/>
            <a:ext cx="84571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[1] Achasov, Mikhail N. et al. “STCF Conceptual Design Report: Volume 1 – Physics &amp; Detector.” (2023).</a:t>
            </a:r>
            <a:endParaRPr lang="zh-CN" altLang="en-US" sz="1200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14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7"/>
    </mc:Choice>
    <mc:Fallback xmlns="">
      <p:transition spd="slow" advTm="35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EE426D-3BD4-B80C-E313-74955592A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3" y="737402"/>
            <a:ext cx="4129977" cy="3097483"/>
          </a:xfrm>
          <a:prstGeom prst="rect">
            <a:avLst/>
          </a:prstGeom>
        </p:spPr>
      </p:pic>
      <p:sp>
        <p:nvSpPr>
          <p:cNvPr id="2" name="标题 2">
            <a:extLst>
              <a:ext uri="{FF2B5EF4-FFF2-40B4-BE49-F238E27FC236}">
                <a16:creationId xmlns:a16="http://schemas.microsoft.com/office/drawing/2014/main" id="{218698B8-2FE0-4D40-82B9-4B2D8031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93" y="135635"/>
            <a:ext cx="6375605" cy="498022"/>
          </a:xfrm>
        </p:spPr>
        <p:txBody>
          <a:bodyPr/>
          <a:lstStyle/>
          <a:p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电磁量能器（</a:t>
            </a:r>
            <a:r>
              <a:rPr lang="en-US" altLang="zh-CN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ECAL</a:t>
            </a:r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D5E9B73-1E0C-4EB6-AE8C-C290745B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smtClean="0"/>
              <a:pPr algn="r"/>
              <a:t>4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3320593-7FED-DB69-89FD-F9A987AF3E5F}"/>
              </a:ext>
            </a:extLst>
          </p:cNvPr>
          <p:cNvSpPr txBox="1"/>
          <p:nvPr/>
        </p:nvSpPr>
        <p:spPr>
          <a:xfrm>
            <a:off x="1336600" y="3916094"/>
            <a:ext cx="2047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STCF</a:t>
            </a:r>
            <a:r>
              <a:rPr lang="zh-CN" altLang="en-US" sz="1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探测谱仪结构图</a:t>
            </a:r>
            <a:r>
              <a:rPr lang="en-US" altLang="zh-CN" sz="1400" b="1" kern="1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[1]</a:t>
            </a:r>
            <a:endParaRPr lang="zh-CN" altLang="en-US" sz="1400" b="1" kern="100" baseline="30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F6FEB635-5D74-EFF2-48DC-55F94F085DBB}"/>
              </a:ext>
            </a:extLst>
          </p:cNvPr>
          <p:cNvSpPr/>
          <p:nvPr/>
        </p:nvSpPr>
        <p:spPr bwMode="auto">
          <a:xfrm>
            <a:off x="2120575" y="1955278"/>
            <a:ext cx="672939" cy="51219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90000" bIns="4320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FA7F695-60DC-4C73-B364-2F14AD2B99B3}"/>
              </a:ext>
            </a:extLst>
          </p:cNvPr>
          <p:cNvSpPr txBox="1"/>
          <p:nvPr/>
        </p:nvSpPr>
        <p:spPr>
          <a:xfrm>
            <a:off x="1827135" y="6153796"/>
            <a:ext cx="5058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单通道结构图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81F1ACC-F0A3-780D-A051-4253693AB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901" y="836212"/>
            <a:ext cx="3929906" cy="282451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A2FCB914-5FCD-02AC-305D-46D30951BCEB}"/>
              </a:ext>
            </a:extLst>
          </p:cNvPr>
          <p:cNvSpPr txBox="1"/>
          <p:nvPr/>
        </p:nvSpPr>
        <p:spPr>
          <a:xfrm>
            <a:off x="5054150" y="3902671"/>
            <a:ext cx="3659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全吸收型</a:t>
            </a:r>
            <a:r>
              <a:rPr lang="en-US" altLang="zh-CN" sz="1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ECAL</a:t>
            </a:r>
            <a:r>
              <a:rPr lang="zh-CN" altLang="en-US" sz="1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结构图（</a:t>
            </a:r>
            <a:r>
              <a:rPr lang="en-US" altLang="zh-CN" sz="1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8670</a:t>
            </a:r>
            <a:r>
              <a:rPr lang="zh-CN" altLang="en-US" sz="1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个通道）</a:t>
            </a:r>
            <a:r>
              <a:rPr lang="en-US" altLang="zh-CN" sz="1400" b="1" kern="1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[1]</a:t>
            </a:r>
            <a:endParaRPr lang="zh-CN" altLang="en-US" sz="1400" b="1" kern="100" baseline="30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5D6228C-F4E3-FE4E-43AB-57C02FBC0955}"/>
              </a:ext>
            </a:extLst>
          </p:cNvPr>
          <p:cNvSpPr txBox="1"/>
          <p:nvPr/>
        </p:nvSpPr>
        <p:spPr>
          <a:xfrm>
            <a:off x="295193" y="6519772"/>
            <a:ext cx="84571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[1] Achasov, Mikhail N. et al. “STCF Conceptual Design Report: Volume 1 – Physics &amp; Detector.” (2023).</a:t>
            </a:r>
            <a:endParaRPr lang="zh-CN" altLang="en-US" sz="1200" dirty="0"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1E967F-90EC-15EE-C779-A0C13A4359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35" y="4241129"/>
            <a:ext cx="5058267" cy="19126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E429AC8-6A82-5B8D-1A6F-4AA7CAB9B48F}"/>
              </a:ext>
            </a:extLst>
          </p:cNvPr>
          <p:cNvSpPr txBox="1"/>
          <p:nvPr/>
        </p:nvSpPr>
        <p:spPr>
          <a:xfrm>
            <a:off x="6977161" y="4689818"/>
            <a:ext cx="1645575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低噪声</a:t>
            </a:r>
            <a:endParaRPr lang="en-US" altLang="zh-CN" sz="1400" b="1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高速度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高集成度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5249AF8-5780-5F83-C41A-C8B6B1F6CD90}"/>
              </a:ext>
            </a:extLst>
          </p:cNvPr>
          <p:cNvSpPr txBox="1"/>
          <p:nvPr/>
        </p:nvSpPr>
        <p:spPr>
          <a:xfrm>
            <a:off x="4496622" y="5764308"/>
            <a:ext cx="5843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pCsI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CBB029B-F906-D92A-6DA8-1B9003C8AB21}"/>
              </a:ext>
            </a:extLst>
          </p:cNvPr>
          <p:cNvSpPr txBox="1"/>
          <p:nvPr/>
        </p:nvSpPr>
        <p:spPr>
          <a:xfrm>
            <a:off x="5633721" y="5775923"/>
            <a:ext cx="768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APD</a:t>
            </a:r>
            <a:endParaRPr lang="zh-CN" altLang="en-US" sz="1400" b="1" dirty="0">
              <a:ea typeface="微软雅黑" panose="020B0503020204020204" pitchFamily="34" charset="-122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1B78CDEC-C037-DC48-05AD-54F336533A4E}"/>
              </a:ext>
            </a:extLst>
          </p:cNvPr>
          <p:cNvCxnSpPr>
            <a:cxnSpLocks/>
          </p:cNvCxnSpPr>
          <p:nvPr/>
        </p:nvCxnSpPr>
        <p:spPr>
          <a:xfrm>
            <a:off x="6705905" y="5095444"/>
            <a:ext cx="571195" cy="11948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99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95"/>
    </mc:Choice>
    <mc:Fallback xmlns="">
      <p:transition spd="slow" advTm="44095"/>
    </mc:Fallback>
  </mc:AlternateContent>
  <p:extLst>
    <p:ext uri="{E180D4A7-C9FB-4DFB-919C-405C955672EB}">
      <p14:showEvtLst xmlns:p14="http://schemas.microsoft.com/office/powerpoint/2010/main">
        <p14:playEvt time="2" objId="8"/>
        <p14:playEvt time="11082" objId="8"/>
        <p14:playEvt time="32693" objId="8"/>
        <p14:playEvt time="43771" objId="8"/>
        <p14:stopEvt time="44095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89E75-0E2D-AFD6-BE00-F0E494330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>
            <a:extLst>
              <a:ext uri="{FF2B5EF4-FFF2-40B4-BE49-F238E27FC236}">
                <a16:creationId xmlns:a16="http://schemas.microsoft.com/office/drawing/2014/main" id="{DCC43D3F-B9D5-1068-4020-9175ECE6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93" y="135635"/>
            <a:ext cx="6375605" cy="498022"/>
          </a:xfrm>
        </p:spPr>
        <p:txBody>
          <a:bodyPr/>
          <a:lstStyle/>
          <a:p>
            <a:r>
              <a:rPr lang="en-US" altLang="zh-CN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STCF ECAL</a:t>
            </a:r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探测器方案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84F39CC-F2E3-9AC5-FF09-94BB11EC8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smtClean="0"/>
              <a:pPr algn="r"/>
              <a:t>5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02CC84A-439B-FCC0-5A00-2F2F389A70A8}"/>
              </a:ext>
            </a:extLst>
          </p:cNvPr>
          <p:cNvSpPr txBox="1"/>
          <p:nvPr/>
        </p:nvSpPr>
        <p:spPr>
          <a:xfrm>
            <a:off x="295193" y="6312944"/>
            <a:ext cx="84571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[1] Achasov, Mikhail N. et al. “STCF Conceptual Design Report: Volume 1 – Physics &amp; Detector.” (2023). </a:t>
            </a:r>
          </a:p>
          <a:p>
            <a:pPr algn="just"/>
            <a:r>
              <a:rPr lang="en-US" altLang="zh-CN" sz="12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[2] Hamamatsu Photonics</a:t>
            </a:r>
            <a:r>
              <a:rPr lang="zh-CN" altLang="en-US" sz="12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S8664 series short wavelength type APD [EB/OL]. </a:t>
            </a:r>
            <a:endParaRPr lang="zh-CN" altLang="en-US" sz="1200" dirty="0"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ED1A94-CF85-2FB2-B1F3-D106D535F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66" y="3569098"/>
            <a:ext cx="1390788" cy="1224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9A6157-C582-DCA6-965E-A50B77A28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94" y="3569098"/>
            <a:ext cx="2356709" cy="12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73D3A5B-CEF1-946C-A25B-3E36D8DE4885}"/>
              </a:ext>
            </a:extLst>
          </p:cNvPr>
          <p:cNvSpPr txBox="1"/>
          <p:nvPr/>
        </p:nvSpPr>
        <p:spPr>
          <a:xfrm>
            <a:off x="671424" y="4810471"/>
            <a:ext cx="3256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pCsI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65mm×65mm×280mm</a:t>
            </a:r>
            <a:r>
              <a:rPr lang="en-US" altLang="zh-CN" sz="14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[1]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A03A125-2587-D36C-F594-45102E0A1A75}"/>
              </a:ext>
            </a:extLst>
          </p:cNvPr>
          <p:cNvSpPr txBox="1"/>
          <p:nvPr/>
        </p:nvSpPr>
        <p:spPr>
          <a:xfrm>
            <a:off x="5444484" y="4810471"/>
            <a:ext cx="30280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Hamamatsu S8664-1010 APD</a:t>
            </a:r>
            <a:r>
              <a:rPr lang="en-US" altLang="zh-CN" sz="14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[2]</a:t>
            </a: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0A6388EF-89BB-8C22-D52F-AFD7D559E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096981"/>
              </p:ext>
            </p:extLst>
          </p:nvPr>
        </p:nvGraphicFramePr>
        <p:xfrm>
          <a:off x="337458" y="737398"/>
          <a:ext cx="3924000" cy="27279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55800">
                  <a:extLst>
                    <a:ext uri="{9D8B030D-6E8A-4147-A177-3AD203B41FA5}">
                      <a16:colId xmlns:a16="http://schemas.microsoft.com/office/drawing/2014/main" val="4018486449"/>
                    </a:ext>
                  </a:extLst>
                </a:gridCol>
                <a:gridCol w="1968200">
                  <a:extLst>
                    <a:ext uri="{9D8B030D-6E8A-4147-A177-3AD203B41FA5}">
                      <a16:colId xmlns:a16="http://schemas.microsoft.com/office/drawing/2014/main" val="563182044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晶体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50" b="1" kern="100" dirty="0" err="1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pCsI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32433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密度（</a:t>
                      </a: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g/cm3</a:t>
                      </a: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5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4.51</a:t>
                      </a:r>
                      <a:endParaRPr lang="zh-CN" sz="105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534897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溶解温度（</a:t>
                      </a: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℃</a:t>
                      </a: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621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70939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辐射长度（</a:t>
                      </a: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cm</a:t>
                      </a: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1.86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599309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作用长度（</a:t>
                      </a: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cm</a:t>
                      </a: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39.3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8289534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05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发光衰减时间（</a:t>
                      </a:r>
                      <a:r>
                        <a:rPr lang="en-US" sz="105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ns</a:t>
                      </a:r>
                      <a:r>
                        <a:rPr lang="zh-CN" sz="105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050" b="1" kern="10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5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30, 6</a:t>
                      </a:r>
                      <a:endParaRPr lang="zh-CN" sz="105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548872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05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光产额（</a:t>
                      </a:r>
                      <a:r>
                        <a:rPr lang="en-US" sz="105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%</a:t>
                      </a:r>
                      <a:r>
                        <a:rPr lang="zh-CN" sz="105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05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5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3.6, 1.1</a:t>
                      </a:r>
                      <a:endParaRPr lang="zh-CN" sz="105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840478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05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抗辐射性能（</a:t>
                      </a:r>
                      <a:r>
                        <a:rPr lang="en-US" sz="105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rad</a:t>
                      </a:r>
                      <a:r>
                        <a:rPr lang="zh-CN" sz="105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05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en-US" sz="1050" b="1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4-5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995581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剂量率依赖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没有</a:t>
                      </a:r>
                      <a:endParaRPr lang="zh-CN" sz="105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896722"/>
                  </a:ext>
                </a:extLst>
              </a:tr>
            </a:tbl>
          </a:graphicData>
        </a:graphic>
      </p:graphicFrame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E93EDE94-30A3-C995-EBF4-46CFAD600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086116"/>
              </p:ext>
            </p:extLst>
          </p:nvPr>
        </p:nvGraphicFramePr>
        <p:xfrm>
          <a:off x="4884778" y="737398"/>
          <a:ext cx="3923665" cy="27279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87880">
                  <a:extLst>
                    <a:ext uri="{9D8B030D-6E8A-4147-A177-3AD203B41FA5}">
                      <a16:colId xmlns:a16="http://schemas.microsoft.com/office/drawing/2014/main" val="743719972"/>
                    </a:ext>
                  </a:extLst>
                </a:gridCol>
                <a:gridCol w="1835785">
                  <a:extLst>
                    <a:ext uri="{9D8B030D-6E8A-4147-A177-3AD203B41FA5}">
                      <a16:colId xmlns:a16="http://schemas.microsoft.com/office/drawing/2014/main" val="266216107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参数</a:t>
                      </a:r>
                      <a:endParaRPr lang="zh-CN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S8664-1010</a:t>
                      </a:r>
                      <a:endParaRPr lang="zh-CN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956830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zh-CN" sz="105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灵敏区面积（</a:t>
                      </a:r>
                      <a:r>
                        <a:rPr lang="en-US" sz="105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r>
                        <a:rPr lang="en-US" sz="1050" b="1" kern="100" baseline="300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05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sz="105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770920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光谱响应范围（</a:t>
                      </a: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nm</a:t>
                      </a: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320 ~ 1000</a:t>
                      </a:r>
                      <a:endParaRPr lang="zh-CN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345289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量子效率（</a:t>
                      </a: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%</a:t>
                      </a: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</a:t>
                      </a:r>
                      <a:endParaRPr lang="zh-CN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342875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击穿电压（</a:t>
                      </a: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</a:t>
                      </a:r>
                      <a:r>
                        <a:rPr lang="zh-CN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</a:t>
                      </a:r>
                      <a:endParaRPr lang="zh-CN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8050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zh-CN" sz="105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暗电流（</a:t>
                      </a:r>
                      <a:r>
                        <a:rPr lang="en-US" sz="105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nA@</a:t>
                      </a:r>
                      <a:r>
                        <a:rPr lang="zh-CN" sz="105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室温、</a:t>
                      </a:r>
                      <a:r>
                        <a:rPr lang="en-US" sz="105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r>
                        <a:rPr lang="zh-CN" sz="105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倍增益）</a:t>
                      </a:r>
                      <a:endParaRPr lang="zh-CN" sz="1200" b="1" kern="10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sz="105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4653029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zh-CN" sz="105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结电容（</a:t>
                      </a:r>
                      <a:r>
                        <a:rPr lang="en-US" sz="105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pF@50</a:t>
                      </a:r>
                      <a:r>
                        <a:rPr lang="zh-CN" sz="105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倍增益）</a:t>
                      </a:r>
                      <a:endParaRPr lang="zh-CN" sz="1200" b="1" kern="10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sz="105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270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428183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zh-CN" sz="105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过量噪声因子</a:t>
                      </a:r>
                      <a:endParaRPr lang="zh-CN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sz="105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</a:t>
                      </a:r>
                      <a:endParaRPr lang="zh-CN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296204"/>
                  </a:ext>
                </a:extLst>
              </a:tr>
              <a:tr h="302895"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zh-CN" sz="105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典型增益</a:t>
                      </a:r>
                      <a:endParaRPr lang="zh-CN" sz="1200" b="1" kern="10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2000"/>
                        </a:lnSpc>
                        <a:spcBef>
                          <a:spcPts val="600"/>
                        </a:spcBef>
                      </a:pPr>
                      <a:r>
                        <a:rPr lang="en-US" sz="105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365690"/>
                  </a:ext>
                </a:extLst>
              </a:tr>
            </a:tbl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3502AAE9-F556-B50B-629E-22D9E271C02A}"/>
              </a:ext>
            </a:extLst>
          </p:cNvPr>
          <p:cNvSpPr txBox="1"/>
          <p:nvPr/>
        </p:nvSpPr>
        <p:spPr>
          <a:xfrm>
            <a:off x="305583" y="5148751"/>
            <a:ext cx="8526690" cy="115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为应对超高亮度所带来的高事件率情况，选择响应速度快、抗辐照性能好的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pCsI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弥补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pCsI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产额偏低的缺陷，选择具有一定内部增益的大面积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对于前端读出电路而言：信号小、输入端电容大、计数率高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370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95"/>
    </mc:Choice>
    <mc:Fallback xmlns="">
      <p:transition spd="slow" advTm="44095"/>
    </mc:Fallback>
  </mc:AlternateContent>
  <p:extLst>
    <p:ext uri="{E180D4A7-C9FB-4DFB-919C-405C955672EB}">
      <p14:showEvtLst xmlns:p14="http://schemas.microsoft.com/office/powerpoint/2010/main">
        <p14:playEvt time="2" objId="8"/>
        <p14:playEvt time="11082" objId="8"/>
        <p14:playEvt time="32693" objId="8"/>
        <p14:playEvt time="43771" objId="8"/>
        <p14:stopEvt time="44095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7D21F-6B80-4040-BA1B-DEB6C7C6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smtClean="0"/>
              <a:pPr algn="r"/>
              <a:t>6</a:t>
            </a:fld>
            <a:endParaRPr lang="zh-CN" altLang="en-US" dirty="0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03AD5CF1-1136-415A-B360-B7A37E1F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93" y="135635"/>
            <a:ext cx="6375605" cy="498022"/>
          </a:xfrm>
        </p:spPr>
        <p:txBody>
          <a:bodyPr/>
          <a:lstStyle/>
          <a:p>
            <a:r>
              <a:rPr lang="en-US" altLang="zh-CN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STCF ECAL</a:t>
            </a:r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读出电子学设计需求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EED5663B-5125-28F1-229C-8AB815731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234285"/>
              </p:ext>
            </p:extLst>
          </p:nvPr>
        </p:nvGraphicFramePr>
        <p:xfrm>
          <a:off x="200722" y="914326"/>
          <a:ext cx="8764858" cy="316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6380">
                  <a:extLst>
                    <a:ext uri="{9D8B030D-6E8A-4147-A177-3AD203B41FA5}">
                      <a16:colId xmlns:a16="http://schemas.microsoft.com/office/drawing/2014/main" val="2433849127"/>
                    </a:ext>
                  </a:extLst>
                </a:gridCol>
                <a:gridCol w="4828478">
                  <a:extLst>
                    <a:ext uri="{9D8B030D-6E8A-4147-A177-3AD203B41FA5}">
                      <a16:colId xmlns:a16="http://schemas.microsoft.com/office/drawing/2014/main" val="476020769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STCF ECAL</a:t>
                      </a: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指标</a:t>
                      </a:r>
                      <a:r>
                        <a:rPr lang="en-US" altLang="zh-CN" sz="1600" b="1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[1]</a:t>
                      </a:r>
                      <a:endParaRPr lang="zh-CN" altLang="en-US" sz="1600" b="1" baseline="30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读出电子学指标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00859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能量检测范围：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20MeV~2.5GeV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电荷检测范围：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4fC~500fC 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901659"/>
                  </a:ext>
                </a:extLst>
              </a:tr>
              <a:tr h="396000">
                <a:tc row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能量分辨率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: &lt;2.5% @1GeV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噪声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: ENC&lt;0.8fC (5000e</a:t>
                      </a:r>
                      <a:r>
                        <a:rPr lang="en-US" altLang="zh-CN" sz="1600" b="1" baseline="300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@C</a:t>
                      </a:r>
                      <a:r>
                        <a:rPr lang="en-US" altLang="zh-CN" sz="1600" b="1" baseline="-250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</a:t>
                      </a:r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=270pF 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283945"/>
                  </a:ext>
                </a:extLst>
              </a:tr>
              <a:tr h="3960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非线性度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: &lt;3%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506607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时间分辨率：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&lt;300ps @1GeV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时间分辨率：</a:t>
                      </a:r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&lt;300ps@200fC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78297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物理事件率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: 400 kHz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计数率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:</a:t>
                      </a:r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1.5 MHz/</a:t>
                      </a:r>
                      <a:r>
                        <a:rPr lang="en-US" altLang="zh-CN" sz="1600" b="1" dirty="0" err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</a:t>
                      </a:r>
                      <a:endParaRPr lang="en-US" altLang="zh-CN" sz="16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58287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桶部本底事件率：约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1MHz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822977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Wingdings" panose="05000000000000000000" pitchFamily="2" charset="2"/>
                        </a:rPr>
                        <a:t>高性能、高可靠性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全数字化输出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463342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C1D07B1C-7226-14F6-ECBB-31EA4D12ECF9}"/>
              </a:ext>
            </a:extLst>
          </p:cNvPr>
          <p:cNvSpPr txBox="1"/>
          <p:nvPr/>
        </p:nvSpPr>
        <p:spPr>
          <a:xfrm>
            <a:off x="295193" y="6519772"/>
            <a:ext cx="84571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[1] Achasov, Mikhail N. et al. “STCF Conceptual Design Report: Volume 1 – Physics &amp; Detector.” (2023).</a:t>
            </a:r>
            <a:endParaRPr lang="zh-CN" altLang="en-US" sz="1200" dirty="0"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B96345D-789E-5CDC-E751-84AF855837BF}"/>
              </a:ext>
            </a:extLst>
          </p:cNvPr>
          <p:cNvSpPr txBox="1"/>
          <p:nvPr/>
        </p:nvSpPr>
        <p:spPr>
          <a:xfrm>
            <a:off x="804933" y="6089695"/>
            <a:ext cx="3962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重建质量与能量分辨率关系图</a:t>
            </a:r>
            <a:r>
              <a:rPr lang="en-US" altLang="zh-CN" sz="1100" b="1" kern="1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[1]</a:t>
            </a:r>
            <a:endParaRPr lang="zh-CN" altLang="en-US" sz="1100" b="1" kern="100" baseline="30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E7B8DA9-1EF9-7E97-A4B7-C2BDD9DF6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747" y="4359465"/>
            <a:ext cx="2611198" cy="17235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EF5848-4885-2CC7-1EF0-1C0FCA2CAA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70" y="4372394"/>
            <a:ext cx="2816001" cy="172354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5502955-BA98-3B27-4DDF-DE0F96EE91D9}"/>
              </a:ext>
            </a:extLst>
          </p:cNvPr>
          <p:cNvSpPr txBox="1"/>
          <p:nvPr/>
        </p:nvSpPr>
        <p:spPr>
          <a:xfrm>
            <a:off x="5234669" y="6089695"/>
            <a:ext cx="2816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区分中子</a:t>
            </a:r>
            <a:r>
              <a:rPr lang="en-US" altLang="zh-CN" sz="11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1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光子所需时间分辨率</a:t>
            </a:r>
            <a:r>
              <a:rPr lang="en-US" altLang="zh-CN" sz="1100" b="1" kern="1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[1]</a:t>
            </a:r>
            <a:endParaRPr lang="zh-CN" altLang="en-US" sz="1100" b="1" kern="100" baseline="30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03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65"/>
    </mc:Choice>
    <mc:Fallback xmlns="">
      <p:transition spd="slow" advTm="4036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C2B45-943B-2234-CAFE-DEDFD7771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>
            <a:extLst>
              <a:ext uri="{FF2B5EF4-FFF2-40B4-BE49-F238E27FC236}">
                <a16:creationId xmlns:a16="http://schemas.microsoft.com/office/drawing/2014/main" id="{52E41E83-8487-9413-2A63-9DE37C967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93" y="135635"/>
            <a:ext cx="6375605" cy="498022"/>
          </a:xfrm>
        </p:spPr>
        <p:txBody>
          <a:bodyPr/>
          <a:lstStyle/>
          <a:p>
            <a:r>
              <a:rPr lang="en-US" altLang="zh-CN" sz="2800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ECAL</a:t>
            </a:r>
            <a:r>
              <a:rPr lang="zh-CN" altLang="en-US" sz="2800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前端读出</a:t>
            </a:r>
            <a:r>
              <a:rPr lang="en-US" altLang="zh-CN" sz="2800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ASIC</a:t>
            </a:r>
            <a:r>
              <a:rPr lang="zh-CN" altLang="en-US" sz="2800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设计挑战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99A8EF-49D9-0817-51F3-3E97DCEDA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smtClean="0"/>
              <a:pPr algn="r"/>
              <a:t>7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8983ACF-0837-B4DF-D93F-067FCCF82580}"/>
              </a:ext>
            </a:extLst>
          </p:cNvPr>
          <p:cNvSpPr txBox="1"/>
          <p:nvPr/>
        </p:nvSpPr>
        <p:spPr>
          <a:xfrm>
            <a:off x="1005686" y="3559953"/>
            <a:ext cx="7125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电磁量能器的单通道前端读出系统基本结构框图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96457A-BF81-D810-800D-4BADC1F55AD8}"/>
              </a:ext>
            </a:extLst>
          </p:cNvPr>
          <p:cNvSpPr txBox="1"/>
          <p:nvPr/>
        </p:nvSpPr>
        <p:spPr>
          <a:xfrm>
            <a:off x="304920" y="4004626"/>
            <a:ext cx="8526690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功能：测量光电探测器输出脉冲电流信号，表征入射光子的能量、到达时间（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TOA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1EDD718-83B2-D695-778F-2FA41BE54B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0" y="1127113"/>
            <a:ext cx="8476442" cy="234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3A97797-00DE-EFDA-4F9B-D42772BD282E}"/>
              </a:ext>
            </a:extLst>
          </p:cNvPr>
          <p:cNvSpPr txBox="1"/>
          <p:nvPr/>
        </p:nvSpPr>
        <p:spPr>
          <a:xfrm>
            <a:off x="305583" y="4574710"/>
            <a:ext cx="8526690" cy="1526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大输入端电容下实现低噪声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270pF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保证能量分辨率的同时，完成高精度的时间测量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（亚纳秒）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解决高本底事件带来的高计数率问题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MHz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提高集成度和可靠性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（全数字输出）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1B1984B-6A31-4215-92F7-98D54E7F4F5B}"/>
              </a:ext>
            </a:extLst>
          </p:cNvPr>
          <p:cNvSpPr txBox="1"/>
          <p:nvPr/>
        </p:nvSpPr>
        <p:spPr>
          <a:xfrm>
            <a:off x="6005211" y="4574710"/>
            <a:ext cx="1717640" cy="1526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rgbClr val="27069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几十</a:t>
            </a:r>
            <a:r>
              <a:rPr lang="en-US" altLang="zh-CN" sz="1600" b="1" dirty="0" err="1">
                <a:solidFill>
                  <a:srgbClr val="27069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fF</a:t>
            </a:r>
            <a:r>
              <a:rPr lang="en-US" altLang="zh-CN" sz="1600" b="1" dirty="0">
                <a:solidFill>
                  <a:srgbClr val="27069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r>
              <a:rPr lang="zh-CN" altLang="en-US" sz="16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几十</a:t>
            </a:r>
            <a:r>
              <a:rPr lang="en-US" altLang="zh-CN" sz="1600" b="1" dirty="0">
                <a:solidFill>
                  <a:srgbClr val="27069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pF</a:t>
            </a: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纳秒级别</a:t>
            </a:r>
            <a:endParaRPr lang="en-US" altLang="zh-CN" sz="1600" b="1" dirty="0">
              <a:solidFill>
                <a:srgbClr val="2706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kHz</a:t>
            </a: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模拟输出</a:t>
            </a:r>
            <a:endParaRPr lang="en-US" altLang="zh-CN" sz="1600" b="1" dirty="0">
              <a:solidFill>
                <a:srgbClr val="2706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右大括号 5">
            <a:extLst>
              <a:ext uri="{FF2B5EF4-FFF2-40B4-BE49-F238E27FC236}">
                <a16:creationId xmlns:a16="http://schemas.microsoft.com/office/drawing/2014/main" id="{753389E7-44A6-DAF0-4C96-C60218818A1B}"/>
              </a:ext>
            </a:extLst>
          </p:cNvPr>
          <p:cNvSpPr/>
          <p:nvPr/>
        </p:nvSpPr>
        <p:spPr>
          <a:xfrm>
            <a:off x="7587290" y="4662688"/>
            <a:ext cx="289932" cy="1350230"/>
          </a:xfrm>
          <a:prstGeom prst="rightBrace">
            <a:avLst/>
          </a:prstGeom>
          <a:ln>
            <a:solidFill>
              <a:srgbClr val="2706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 dirty="0"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C4AAF7D-7C91-E904-A47C-08E6DAFAF1B8}"/>
              </a:ext>
            </a:extLst>
          </p:cNvPr>
          <p:cNvSpPr txBox="1"/>
          <p:nvPr/>
        </p:nvSpPr>
        <p:spPr>
          <a:xfrm>
            <a:off x="7911915" y="5074896"/>
            <a:ext cx="1109422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一般</a:t>
            </a:r>
            <a:r>
              <a:rPr lang="zh-CN" altLang="en-US" sz="1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en-US" altLang="zh-CN" sz="1800" b="1" dirty="0">
              <a:solidFill>
                <a:srgbClr val="2706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63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0"/>
    </mc:Choice>
    <mc:Fallback xmlns="">
      <p:transition spd="slow" advTm="3209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>
            <a:extLst>
              <a:ext uri="{FF2B5EF4-FFF2-40B4-BE49-F238E27FC236}">
                <a16:creationId xmlns:a16="http://schemas.microsoft.com/office/drawing/2014/main" id="{218698B8-2FE0-4D40-82B9-4B2D8031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93" y="135635"/>
            <a:ext cx="6375605" cy="498022"/>
          </a:xfrm>
        </p:spPr>
        <p:txBody>
          <a:bodyPr/>
          <a:lstStyle/>
          <a:p>
            <a:r>
              <a:rPr lang="zh-CN" altLang="en-US" sz="40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D5E9B73-1E0C-4EB6-AE8C-C290745B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smtClean="0"/>
              <a:pPr algn="r"/>
              <a:t>8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02C00A-D7EE-7896-A7A5-25A849E9E770}"/>
              </a:ext>
            </a:extLst>
          </p:cNvPr>
          <p:cNvSpPr txBox="1"/>
          <p:nvPr/>
        </p:nvSpPr>
        <p:spPr>
          <a:xfrm>
            <a:off x="295193" y="1146850"/>
            <a:ext cx="8636934" cy="2935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背景介绍以及研究目标</a:t>
            </a:r>
            <a:endParaRPr lang="en-US" altLang="zh-CN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应用于</a:t>
            </a:r>
            <a:r>
              <a:rPr lang="en-US" altLang="zh-CN" sz="24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STCF ECAL</a:t>
            </a:r>
            <a:r>
              <a:rPr lang="zh-CN" altLang="en-US" sz="24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sz="2400" b="1" dirty="0">
                <a:solidFill>
                  <a:srgbClr val="27069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全数字输出混合信号前读出</a:t>
            </a:r>
            <a:r>
              <a:rPr lang="en-US" altLang="zh-CN" sz="2400" b="1" dirty="0">
                <a:solidFill>
                  <a:srgbClr val="27069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ASIC</a:t>
            </a:r>
            <a:r>
              <a:rPr lang="zh-CN" altLang="en-US" sz="2400" b="1" dirty="0">
                <a:solidFill>
                  <a:srgbClr val="27069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简介</a:t>
            </a:r>
            <a:endParaRPr lang="en-US" altLang="zh-CN" sz="2400" b="1" dirty="0">
              <a:solidFill>
                <a:srgbClr val="27069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前端读出</a:t>
            </a:r>
            <a:r>
              <a:rPr lang="en-US" altLang="zh-CN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ASIC</a:t>
            </a: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初步测试结果</a:t>
            </a:r>
            <a:endParaRPr lang="en-US" altLang="zh-CN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总结与讨论</a:t>
            </a:r>
            <a:endParaRPr lang="en-US" altLang="zh-CN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5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7"/>
    </mc:Choice>
    <mc:Fallback xmlns="">
      <p:transition spd="slow" advTm="3539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183294-3CDC-4B30-8A43-862ED181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D7F6D65-CAA3-4B83-92B2-837771A23EF5}" type="slidenum">
              <a:rPr lang="zh-CN" altLang="en-US" b="1" smtClean="0"/>
              <a:pPr algn="r"/>
              <a:t>9</a:t>
            </a:fld>
            <a:endParaRPr lang="zh-CN" altLang="en-US" b="1" dirty="0"/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BFBF4D77-94C3-408E-99B5-52EFB6A0BEDC}"/>
              </a:ext>
            </a:extLst>
          </p:cNvPr>
          <p:cNvSpPr txBox="1">
            <a:spLocks/>
          </p:cNvSpPr>
          <p:nvPr/>
        </p:nvSpPr>
        <p:spPr>
          <a:xfrm>
            <a:off x="295193" y="135635"/>
            <a:ext cx="6375605" cy="4980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全数字输出前端读出</a:t>
            </a:r>
            <a:r>
              <a:rPr lang="en-US" altLang="zh-CN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ASIC</a:t>
            </a:r>
            <a:r>
              <a:rPr lang="zh-CN" altLang="en-US" sz="2800" b="1" dirty="0">
                <a:solidFill>
                  <a:srgbClr val="270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架构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92A0B64-C2BE-44F4-3C07-4FDCE6FEDDEB}"/>
              </a:ext>
            </a:extLst>
          </p:cNvPr>
          <p:cNvSpPr txBox="1"/>
          <p:nvPr/>
        </p:nvSpPr>
        <p:spPr>
          <a:xfrm>
            <a:off x="308655" y="4616149"/>
            <a:ext cx="8526690" cy="1895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+1Dummy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通道，集成基准电路、多通道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DAC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、多通道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TDC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SPI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接口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1M/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ch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的高计数率模拟前端电路架构，结合时间通道输出触发信号，全数字输出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ASIC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实现了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事件驱动输出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，减少输出数据量，提高效率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版图隔离、模拟数字电路电源分离、时钟线屏蔽、添加滤波电容等方法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方法，减小了数字电路对于模拟前端噪声的影响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AB6FB26-974F-A66B-FF0E-D65BDA7D3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55" y="853162"/>
            <a:ext cx="5777522" cy="354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7380E1-BCB9-B0CC-345A-3DA8107B5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754" y="1450948"/>
            <a:ext cx="2676867" cy="16723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FC32F78-0D71-A162-9183-5643F741FCDE}"/>
              </a:ext>
            </a:extLst>
          </p:cNvPr>
          <p:cNvSpPr txBox="1"/>
          <p:nvPr/>
        </p:nvSpPr>
        <p:spPr>
          <a:xfrm>
            <a:off x="6273754" y="3324913"/>
            <a:ext cx="26768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SECALROC4</a:t>
            </a:r>
            <a:r>
              <a:rPr lang="zh-CN" altLang="zh-CN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芯片显微照片</a:t>
            </a:r>
            <a:endParaRPr lang="en-US" altLang="zh-CN" sz="1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芯片面积：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2.0mm × 3.3mm</a:t>
            </a:r>
          </a:p>
        </p:txBody>
      </p:sp>
    </p:spTree>
    <p:extLst>
      <p:ext uri="{BB962C8B-B14F-4D97-AF65-F5344CB8AC3E}">
        <p14:creationId xmlns:p14="http://schemas.microsoft.com/office/powerpoint/2010/main" val="19235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5"/>
    </mc:Choice>
    <mc:Fallback xmlns="">
      <p:transition spd="slow" advTm="37755"/>
    </mc:Fallback>
  </mc:AlternateContent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37167</TotalTime>
  <Words>2160</Words>
  <Application>Microsoft Office PowerPoint</Application>
  <PresentationFormat>全屏显示(4:3)</PresentationFormat>
  <Paragraphs>341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微软雅黑</vt:lpstr>
      <vt:lpstr>Times New Roman</vt:lpstr>
      <vt:lpstr>Wingdings</vt:lpstr>
      <vt:lpstr>Cambria Math</vt:lpstr>
      <vt:lpstr>Arial</vt:lpstr>
      <vt:lpstr>Calibri</vt:lpstr>
      <vt:lpstr>1_Office 主题</vt:lpstr>
      <vt:lpstr>Office 主题</vt:lpstr>
      <vt:lpstr>PowerPoint 演示文稿</vt:lpstr>
      <vt:lpstr>目录</vt:lpstr>
      <vt:lpstr>超级陶粲装置(STCF)</vt:lpstr>
      <vt:lpstr>电磁量能器（ECAL）</vt:lpstr>
      <vt:lpstr>STCF ECAL探测器方案</vt:lpstr>
      <vt:lpstr>STCF ECAL读出电子学设计需求</vt:lpstr>
      <vt:lpstr>ECAL前端读出ASIC设计挑战</vt:lpstr>
      <vt:lpstr>目录</vt:lpstr>
      <vt:lpstr>PowerPoint 演示文稿</vt:lpstr>
      <vt:lpstr>传统噪声优化方法</vt:lpstr>
      <vt:lpstr>新的噪声优化方法</vt:lpstr>
      <vt:lpstr>噪声优化设计参数值总结</vt:lpstr>
      <vt:lpstr>时间抖动模型</vt:lpstr>
      <vt:lpstr>PowerPoint 演示文稿</vt:lpstr>
      <vt:lpstr>PowerPoint 演示文稿</vt:lpstr>
      <vt:lpstr>PowerPoint 演示文稿</vt:lpstr>
      <vt:lpstr>PowerPoint 演示文稿</vt:lpstr>
      <vt:lpstr>目录</vt:lpstr>
      <vt:lpstr>PowerPoint 演示文稿</vt:lpstr>
      <vt:lpstr>PowerPoint 演示文稿</vt:lpstr>
      <vt:lpstr>PowerPoint 演示文稿</vt:lpstr>
      <vt:lpstr>PowerPoint 演示文稿</vt:lpstr>
      <vt:lpstr>目录</vt:lpstr>
      <vt:lpstr>PowerPoint 演示文稿</vt:lpstr>
      <vt:lpstr>PowerPoint 演示文稿</vt:lpstr>
    </vt:vector>
  </TitlesOfParts>
  <Company>http://bbs.buyitx.com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CCCai</dc:creator>
  <cp:lastModifiedBy>CHAO LIU</cp:lastModifiedBy>
  <cp:revision>2232</cp:revision>
  <cp:lastPrinted>2023-11-20T06:51:49Z</cp:lastPrinted>
  <dcterms:created xsi:type="dcterms:W3CDTF">2019-04-19T01:46:00Z</dcterms:created>
  <dcterms:modified xsi:type="dcterms:W3CDTF">2024-08-14T02:58:43Z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