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5989" r:id="rId2"/>
    <p:sldId id="5994" r:id="rId3"/>
    <p:sldId id="6030" r:id="rId4"/>
    <p:sldId id="6311" r:id="rId5"/>
    <p:sldId id="6312" r:id="rId6"/>
    <p:sldId id="6326" r:id="rId7"/>
    <p:sldId id="6233" r:id="rId8"/>
    <p:sldId id="6330" r:id="rId9"/>
    <p:sldId id="6331" r:id="rId10"/>
    <p:sldId id="6332" r:id="rId11"/>
    <p:sldId id="6319" r:id="rId12"/>
    <p:sldId id="6327" r:id="rId13"/>
    <p:sldId id="6287" r:id="rId14"/>
    <p:sldId id="6288" r:id="rId15"/>
    <p:sldId id="6291" r:id="rId16"/>
    <p:sldId id="6328" r:id="rId17"/>
    <p:sldId id="6320" r:id="rId18"/>
    <p:sldId id="6318" r:id="rId19"/>
    <p:sldId id="6321" r:id="rId20"/>
    <p:sldId id="6314" r:id="rId21"/>
    <p:sldId id="6315" r:id="rId22"/>
    <p:sldId id="6333" r:id="rId23"/>
    <p:sldId id="6336" r:id="rId24"/>
    <p:sldId id="6286" r:id="rId25"/>
    <p:sldId id="6335" r:id="rId26"/>
    <p:sldId id="498" r:id="rId27"/>
    <p:sldId id="6275" r:id="rId28"/>
    <p:sldId id="6325" r:id="rId29"/>
  </p:sldIdLst>
  <p:sldSz cx="9144000" cy="5143500" type="screen16x9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pos="5728">
          <p15:clr>
            <a:srgbClr val="A4A3A4"/>
          </p15:clr>
        </p15:guide>
        <p15:guide id="3" pos="18">
          <p15:clr>
            <a:srgbClr val="A4A3A4"/>
          </p15:clr>
        </p15:guide>
        <p15:guide id="4" orient="horz" pos="1760">
          <p15:clr>
            <a:srgbClr val="A4A3A4"/>
          </p15:clr>
        </p15:guide>
        <p15:guide id="5" pos="417">
          <p15:clr>
            <a:srgbClr val="A4A3A4"/>
          </p15:clr>
        </p15:guide>
        <p15:guide id="6" pos="5375">
          <p15:clr>
            <a:srgbClr val="A4A3A4"/>
          </p15:clr>
        </p15:guide>
        <p15:guide id="7" pos="1973">
          <p15:clr>
            <a:srgbClr val="A4A3A4"/>
          </p15:clr>
        </p15:guide>
        <p15:guide id="8" pos="37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70B1"/>
    <a:srgbClr val="577957"/>
    <a:srgbClr val="799A6F"/>
    <a:srgbClr val="ECECEC"/>
    <a:srgbClr val="EFD1BF"/>
    <a:srgbClr val="F7A003"/>
    <a:srgbClr val="606E3F"/>
    <a:srgbClr val="4BC1DD"/>
    <a:srgbClr val="BFEFCA"/>
    <a:srgbClr val="1F4E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42" autoAdjust="0"/>
    <p:restoredTop sz="95311" autoAdjust="0"/>
  </p:normalViewPr>
  <p:slideViewPr>
    <p:cSldViewPr>
      <p:cViewPr varScale="1">
        <p:scale>
          <a:sx n="130" d="100"/>
          <a:sy n="130" d="100"/>
        </p:scale>
        <p:origin x="708" y="64"/>
      </p:cViewPr>
      <p:guideLst>
        <p:guide pos="2880"/>
        <p:guide pos="5728"/>
        <p:guide pos="18"/>
        <p:guide orient="horz" pos="1760"/>
        <p:guide pos="417"/>
        <p:guide pos="5375"/>
        <p:guide pos="1973"/>
        <p:guide pos="37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2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0D722-B996-498F-99B4-BBFFD1EB24F1}" type="datetime1">
              <a:rPr lang="zh-CN" altLang="en-US" smtClean="0"/>
              <a:t>2024/08/15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C2023-A398-416E-AC65-CBA0D090E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7EEE5-4E5D-4A49-8532-4D995A2E0518}" type="datetime1">
              <a:rPr lang="zh-CN" altLang="en-US" smtClean="0"/>
              <a:t>2024/08/15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ED419-5B3F-423C-8358-46E41EBE13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ED419-5B3F-423C-8358-46E41EBE13C9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bg>
      <p:bgPr>
        <a:gradFill>
          <a:gsLst>
            <a:gs pos="0">
              <a:srgbClr val="FFFFFF"/>
            </a:gs>
            <a:gs pos="100000">
              <a:srgbClr val="FFFFFF"/>
            </a:gs>
            <a:gs pos="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bg>
      <p:bgPr>
        <a:gradFill>
          <a:gsLst>
            <a:gs pos="0">
              <a:srgbClr val="FFFFFF"/>
            </a:gs>
            <a:gs pos="100000">
              <a:srgbClr val="FFFFFF"/>
            </a:gs>
            <a:gs pos="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gradFill>
          <a:gsLst>
            <a:gs pos="0">
              <a:srgbClr val="FFFFFF"/>
            </a:gs>
            <a:gs pos="100000">
              <a:srgbClr val="FFFFFF"/>
            </a:gs>
            <a:gs pos="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0328-332F-4998-B0C3-3F1F62CED8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zhangyz@ihep.ac.cn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cepc/CEPCSW/pull/27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zhangyz@ihep.ac.cn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cts.readthedocs.io/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code.ihep.ac.cn/zhangyz/cepcsw-acts/-/tree/master/Reconstruction/InDetActsTracki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3147814"/>
            <a:ext cx="9144000" cy="1995687"/>
            <a:chOff x="0" y="3147814"/>
            <a:chExt cx="9144000" cy="1995687"/>
          </a:xfrm>
        </p:grpSpPr>
        <p:sp>
          <p:nvSpPr>
            <p:cNvPr id="19" name="直角三角形 18"/>
            <p:cNvSpPr/>
            <p:nvPr/>
          </p:nvSpPr>
          <p:spPr>
            <a:xfrm flipH="1">
              <a:off x="3351099" y="3147815"/>
              <a:ext cx="5792901" cy="1995686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00">
                <a:cs typeface="+mn-ea"/>
              </a:endParaRPr>
            </a:p>
          </p:txBody>
        </p:sp>
        <p:sp>
          <p:nvSpPr>
            <p:cNvPr id="23" name="直角三角形 22"/>
            <p:cNvSpPr/>
            <p:nvPr/>
          </p:nvSpPr>
          <p:spPr>
            <a:xfrm>
              <a:off x="0" y="3147814"/>
              <a:ext cx="5792901" cy="1995686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00">
                <a:cs typeface="+mn-ea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1152690" y="2057195"/>
            <a:ext cx="7165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TRACCC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顶点探测器中的应用</a:t>
            </a:r>
            <a:endParaRPr lang="en-US" altLang="zh-CN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854954" y="3068439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YiZhou</a:t>
            </a:r>
            <a:r>
              <a:rPr lang="en-US" altLang="zh-CN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Zhang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Xiaocong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Ai, Tao Lin,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WeiDong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</a:t>
            </a:r>
          </a:p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zhangyz@ihep.ac.cn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zh-CN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Aug 2024</a:t>
            </a:r>
          </a:p>
        </p:txBody>
      </p:sp>
      <p:pic>
        <p:nvPicPr>
          <p:cNvPr id="8" name="Picture 2" descr="中国科学院高能物理研究所">
            <a:extLst>
              <a:ext uri="{FF2B5EF4-FFF2-40B4-BE49-F238E27FC236}">
                <a16:creationId xmlns:a16="http://schemas.microsoft.com/office/drawing/2014/main" id="{23924567-1B4F-4181-9CA9-38A305A58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104" y="261906"/>
            <a:ext cx="2031792" cy="136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ACB2A228-9ED4-4084-BEE3-2DED0FEB1F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386" y="90107"/>
            <a:ext cx="2914310" cy="2192516"/>
          </a:xfrm>
          <a:prstGeom prst="rect">
            <a:avLst/>
          </a:prstGeom>
        </p:spPr>
      </p:pic>
      <p:sp>
        <p:nvSpPr>
          <p:cNvPr id="96" name="灯片编号占位符 2"/>
          <p:cNvSpPr txBox="1"/>
          <p:nvPr/>
        </p:nvSpPr>
        <p:spPr>
          <a:xfrm>
            <a:off x="8661470" y="30376"/>
            <a:ext cx="432048" cy="23584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B01F39-3AB9-4E3F-9AE8-8ECED466B5B6}" type="slidenum">
              <a:rPr lang="zh-CN" altLang="en-US" sz="14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fld>
            <a:endParaRPr lang="zh-CN" altLang="en-US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99D32BCD-E53B-4541-96C6-BBF19C222321}"/>
              </a:ext>
            </a:extLst>
          </p:cNvPr>
          <p:cNvSpPr/>
          <p:nvPr/>
        </p:nvSpPr>
        <p:spPr>
          <a:xfrm>
            <a:off x="162155" y="99584"/>
            <a:ext cx="527950" cy="5279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773-CAI978" panose="020B0402020204020303" pitchFamily="34" charset="0"/>
                <a:ea typeface="方正黑体简体" panose="02010601030101010101" pitchFamily="2" charset="-122"/>
              </a:rPr>
              <a:t>2</a:t>
            </a:r>
            <a:endParaRPr lang="zh-CN" altLang="en-US" sz="2400" dirty="0">
              <a:latin typeface="773-CAI978" panose="020B0402020204020303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5C5B3A4B-BBFB-47F7-B1BC-BD93123A07A3}"/>
              </a:ext>
            </a:extLst>
          </p:cNvPr>
          <p:cNvSpPr/>
          <p:nvPr/>
        </p:nvSpPr>
        <p:spPr>
          <a:xfrm>
            <a:off x="926995" y="178893"/>
            <a:ext cx="2853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+mn-ea"/>
              </a:rPr>
              <a:t>CEPC Geometry in ACTS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7B4E6AF-CA89-478F-9579-3FE975601F2E}"/>
              </a:ext>
            </a:extLst>
          </p:cNvPr>
          <p:cNvSpPr txBox="1"/>
          <p:nvPr/>
        </p:nvSpPr>
        <p:spPr>
          <a:xfrm>
            <a:off x="35496" y="635031"/>
            <a:ext cx="58467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Gid Conversion</a:t>
            </a: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CEPCSW, the outermost layer of SIT is considered in drift chamber.</a:t>
            </a: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now only consider the inner 3 layers.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94A50922-4E1D-4AA9-A7D5-E94AF6003A55}"/>
              </a:ext>
            </a:extLst>
          </p:cNvPr>
          <p:cNvSpPr txBox="1"/>
          <p:nvPr/>
        </p:nvSpPr>
        <p:spPr>
          <a:xfrm>
            <a:off x="30311" y="1553844"/>
            <a:ext cx="58467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70C0"/>
                </a:solidFill>
              </a:rPr>
              <a:t>SIT CEPCSW </a:t>
            </a:r>
            <a:r>
              <a:rPr lang="en-US" altLang="zh-CN" sz="1400" dirty="0" err="1">
                <a:solidFill>
                  <a:srgbClr val="0070C0"/>
                </a:solidFill>
              </a:rPr>
              <a:t>cellid</a:t>
            </a:r>
            <a:r>
              <a:rPr lang="en-US" altLang="zh-CN" sz="1400" dirty="0">
                <a:solidFill>
                  <a:srgbClr val="0070C0"/>
                </a:solidFill>
              </a:rPr>
              <a:t>:</a:t>
            </a:r>
          </a:p>
          <a:p>
            <a:r>
              <a:rPr lang="en-US" altLang="zh-CN" sz="1400" dirty="0"/>
              <a:t>Layer: {0,1,2}   </a:t>
            </a:r>
            <a:r>
              <a:rPr lang="en-US" altLang="zh-CN" sz="1100" dirty="0">
                <a:solidFill>
                  <a:srgbClr val="7030A0"/>
                </a:solidFill>
              </a:rPr>
              <a:t># Indicate 3 layers from inside to outside</a:t>
            </a:r>
            <a:endParaRPr lang="en-US" altLang="zh-CN" sz="1400" dirty="0">
              <a:solidFill>
                <a:srgbClr val="7030A0"/>
              </a:solidFill>
            </a:endParaRPr>
          </a:p>
          <a:p>
            <a:r>
              <a:rPr lang="en-US" altLang="zh-CN" sz="1400" dirty="0"/>
              <a:t>Module: {L0: 0-14, L1: 0-27, L2: 0-39}  </a:t>
            </a:r>
            <a:r>
              <a:rPr lang="en-US" altLang="zh-CN" sz="1100" dirty="0">
                <a:solidFill>
                  <a:srgbClr val="7030A0"/>
                </a:solidFill>
              </a:rPr>
              <a:t># Indicate ladders in the φ direction</a:t>
            </a:r>
            <a:endParaRPr lang="en-US" altLang="zh-CN" sz="1400" dirty="0"/>
          </a:p>
          <a:p>
            <a:r>
              <a:rPr lang="en-US" altLang="zh-CN" sz="1400" dirty="0"/>
              <a:t>Sensor:  {L0: 0-9, L1: 0-14, L2:0-21} </a:t>
            </a:r>
            <a:r>
              <a:rPr lang="en-US" altLang="zh-CN" sz="1800" dirty="0"/>
              <a:t>}  </a:t>
            </a:r>
            <a:r>
              <a:rPr lang="en-US" altLang="zh-CN" sz="1100" dirty="0">
                <a:solidFill>
                  <a:srgbClr val="7030A0"/>
                </a:solidFill>
              </a:rPr>
              <a:t># Indicate sensors in the z direction</a:t>
            </a:r>
            <a:endParaRPr lang="zh-CN" altLang="en-US" sz="1100" dirty="0"/>
          </a:p>
          <a:p>
            <a:r>
              <a:rPr lang="en-US" altLang="zh-CN" sz="1400" dirty="0" err="1"/>
              <a:t>Barrelside</a:t>
            </a:r>
            <a:r>
              <a:rPr lang="en-US" altLang="zh-CN" sz="1400" dirty="0"/>
              <a:t>: 0</a:t>
            </a:r>
            <a:endParaRPr lang="en-US" altLang="zh-CN" sz="1800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2C53A656-280B-4E61-B554-6AF44873350B}"/>
              </a:ext>
            </a:extLst>
          </p:cNvPr>
          <p:cNvSpPr txBox="1"/>
          <p:nvPr/>
        </p:nvSpPr>
        <p:spPr>
          <a:xfrm>
            <a:off x="30311" y="2904256"/>
            <a:ext cx="6029860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70C0"/>
                </a:solidFill>
              </a:rPr>
              <a:t>SIT ACTS gid:</a:t>
            </a:r>
          </a:p>
          <a:p>
            <a:r>
              <a:rPr lang="en-US" altLang="zh-CN" sz="1400" dirty="0"/>
              <a:t>volume: {25, 28, 31} </a:t>
            </a:r>
            <a:r>
              <a:rPr lang="en-US" altLang="zh-CN" sz="1100" dirty="0">
                <a:solidFill>
                  <a:srgbClr val="7030A0"/>
                </a:solidFill>
              </a:rPr>
              <a:t># Indicate 3 layers from inside to outside</a:t>
            </a:r>
            <a:endParaRPr lang="en-US" altLang="zh-CN" sz="1400" dirty="0"/>
          </a:p>
          <a:p>
            <a:r>
              <a:rPr lang="en-US" altLang="zh-CN" sz="1400" dirty="0"/>
              <a:t>Boundary: 0</a:t>
            </a:r>
          </a:p>
          <a:p>
            <a:r>
              <a:rPr lang="en-US" altLang="zh-CN" sz="1400" dirty="0"/>
              <a:t>Layer: 2</a:t>
            </a:r>
          </a:p>
          <a:p>
            <a:r>
              <a:rPr lang="en-US" altLang="zh-CN" sz="1400" dirty="0"/>
              <a:t>Approach: 0</a:t>
            </a:r>
          </a:p>
          <a:p>
            <a:r>
              <a:rPr lang="en-US" altLang="zh-CN" sz="1400" dirty="0"/>
              <a:t>Sensitive: {</a:t>
            </a:r>
            <a:r>
              <a:rPr lang="nl-NL" altLang="zh-CN" sz="1400" dirty="0"/>
              <a:t>vol25: 1-150, vol28: 1-420, vol31:1-880</a:t>
            </a:r>
            <a:r>
              <a:rPr lang="en-US" altLang="zh-CN" sz="1400" dirty="0"/>
              <a:t>}</a:t>
            </a:r>
          </a:p>
          <a:p>
            <a:r>
              <a:rPr lang="en-US" altLang="zh-CN" sz="1100" dirty="0">
                <a:solidFill>
                  <a:srgbClr val="7030A0"/>
                </a:solidFill>
              </a:rPr>
              <a:t>The sensitive counts in z</a:t>
            </a:r>
            <a:r>
              <a:rPr lang="el-GR" altLang="zh-CN" sz="1100" dirty="0">
                <a:solidFill>
                  <a:srgbClr val="7030A0"/>
                </a:solidFill>
              </a:rPr>
              <a:t> </a:t>
            </a:r>
            <a:r>
              <a:rPr lang="en-US" altLang="zh-CN" sz="1100" dirty="0">
                <a:solidFill>
                  <a:srgbClr val="7030A0"/>
                </a:solidFill>
              </a:rPr>
              <a:t>direction (range z from large to small), then counts in </a:t>
            </a:r>
            <a:r>
              <a:rPr lang="el-GR" altLang="zh-CN" sz="1100" dirty="0">
                <a:solidFill>
                  <a:srgbClr val="7030A0"/>
                </a:solidFill>
              </a:rPr>
              <a:t>φ </a:t>
            </a:r>
            <a:r>
              <a:rPr lang="en-US" altLang="zh-CN" sz="1100" dirty="0">
                <a:solidFill>
                  <a:srgbClr val="7030A0"/>
                </a:solidFill>
              </a:rPr>
              <a:t>direction (the order is same to CEPC), and then counts from inner to outer layers.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62C8B50D-0550-422E-BDF2-6A5588B94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1" y="2587338"/>
            <a:ext cx="3147567" cy="2360675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1A3B0BA3-7BEF-4CBD-B751-E29833AEF78A}"/>
              </a:ext>
            </a:extLst>
          </p:cNvPr>
          <p:cNvSpPr txBox="1"/>
          <p:nvPr/>
        </p:nvSpPr>
        <p:spPr>
          <a:xfrm>
            <a:off x="6372200" y="4836125"/>
            <a:ext cx="2715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ACTS volume ids of </a:t>
            </a:r>
            <a:r>
              <a:rPr lang="da-DK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VXD + SIT +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FTD 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B6EF1D5-1E3A-4828-BD5D-B0BDF6D2CD39}"/>
              </a:ext>
            </a:extLst>
          </p:cNvPr>
          <p:cNvSpPr txBox="1"/>
          <p:nvPr/>
        </p:nvSpPr>
        <p:spPr>
          <a:xfrm>
            <a:off x="6060171" y="2330299"/>
            <a:ext cx="261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Generated hits of CEPC SIT by Geant4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66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灯片编号占位符 2"/>
          <p:cNvSpPr txBox="1"/>
          <p:nvPr/>
        </p:nvSpPr>
        <p:spPr>
          <a:xfrm>
            <a:off x="8661470" y="30376"/>
            <a:ext cx="432048" cy="23584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B01F39-3AB9-4E3F-9AE8-8ECED466B5B6}" type="slidenum">
              <a:rPr lang="zh-CN" altLang="en-US" sz="14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11</a:t>
            </a:fld>
            <a:endParaRPr lang="zh-CN" altLang="en-US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99D32BCD-E53B-4541-96C6-BBF19C222321}"/>
              </a:ext>
            </a:extLst>
          </p:cNvPr>
          <p:cNvSpPr/>
          <p:nvPr/>
        </p:nvSpPr>
        <p:spPr>
          <a:xfrm>
            <a:off x="162155" y="99584"/>
            <a:ext cx="527950" cy="5279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773-CAI978" panose="020B0402020204020303" pitchFamily="34" charset="0"/>
                <a:ea typeface="方正黑体简体" panose="02010601030101010101" pitchFamily="2" charset="-122"/>
              </a:rPr>
              <a:t>2</a:t>
            </a:r>
            <a:endParaRPr lang="zh-CN" altLang="en-US" sz="2400" dirty="0">
              <a:latin typeface="773-CAI978" panose="020B0402020204020303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5C5B3A4B-BBFB-47F7-B1BC-BD93123A07A3}"/>
              </a:ext>
            </a:extLst>
          </p:cNvPr>
          <p:cNvSpPr/>
          <p:nvPr/>
        </p:nvSpPr>
        <p:spPr>
          <a:xfrm>
            <a:off x="926995" y="178893"/>
            <a:ext cx="2853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+mn-ea"/>
              </a:rPr>
              <a:t>CEPC Geometry in ACTS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7B4E6AF-CA89-478F-9579-3FE975601F2E}"/>
              </a:ext>
            </a:extLst>
          </p:cNvPr>
          <p:cNvSpPr txBox="1"/>
          <p:nvPr/>
        </p:nvSpPr>
        <p:spPr>
          <a:xfrm>
            <a:off x="-36512" y="3147814"/>
            <a:ext cx="489654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Validation of</a:t>
            </a:r>
            <a:r>
              <a:rPr lang="zh-CN" alt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Gid Conversion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get the </a:t>
            </a:r>
            <a:r>
              <a:rPr lang="en-US" altLang="zh-CN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altLang="zh-CN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position of EDM4hep::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TrackerHit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 the </a:t>
            </a:r>
            <a:r>
              <a:rPr lang="en-US" altLang="zh-CN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position &amp; converted Gid to Acts::Surface, if the gid conversion is correct, Acts::Surface can get the correct </a:t>
            </a:r>
            <a:r>
              <a:rPr lang="en-US" altLang="zh-CN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position.</a:t>
            </a:r>
          </a:p>
          <a:p>
            <a:pPr marL="342900" indent="-342900">
              <a:buFont typeface="+mj-lt"/>
              <a:buAutoNum type="arabicPeriod"/>
            </a:pP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conversion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validated.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5F10B77-9730-4CEA-86F8-76CD5AB6C9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54" y="679981"/>
            <a:ext cx="3833781" cy="1989737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58324042-6E8F-40AE-8F1C-161E57E3747C}"/>
              </a:ext>
            </a:extLst>
          </p:cNvPr>
          <p:cNvSpPr txBox="1"/>
          <p:nvPr/>
        </p:nvSpPr>
        <p:spPr>
          <a:xfrm>
            <a:off x="1230652" y="2703915"/>
            <a:ext cx="1623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Converter for VXD gid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990B8DE-EAE3-46AA-8639-0F6B81E4AED5}"/>
              </a:ext>
            </a:extLst>
          </p:cNvPr>
          <p:cNvSpPr txBox="1"/>
          <p:nvPr/>
        </p:nvSpPr>
        <p:spPr>
          <a:xfrm>
            <a:off x="6228184" y="2737900"/>
            <a:ext cx="1522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Converter for SIT gid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2214844-7B99-493A-96B5-4124AE114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659064"/>
            <a:ext cx="3814882" cy="20448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41BF4F0-AFCC-48B4-8778-AA8F26BFF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8773" y="3291830"/>
            <a:ext cx="4200841" cy="1317828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77546DFC-FD62-49A0-934F-AFAFBE7D9FE5}"/>
              </a:ext>
            </a:extLst>
          </p:cNvPr>
          <p:cNvSpPr txBox="1"/>
          <p:nvPr/>
        </p:nvSpPr>
        <p:spPr>
          <a:xfrm>
            <a:off x="5940152" y="4659982"/>
            <a:ext cx="2085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 to check Gid Conversion</a:t>
            </a:r>
          </a:p>
        </p:txBody>
      </p:sp>
    </p:spTree>
    <p:extLst>
      <p:ext uri="{BB962C8B-B14F-4D97-AF65-F5344CB8AC3E}">
        <p14:creationId xmlns:p14="http://schemas.microsoft.com/office/powerpoint/2010/main" val="125157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 rot="16200000" flipV="1">
            <a:off x="-1573907" y="1573907"/>
            <a:ext cx="5143501" cy="1995687"/>
            <a:chOff x="0" y="3147814"/>
            <a:chExt cx="9144000" cy="1995687"/>
          </a:xfrm>
        </p:grpSpPr>
        <p:sp>
          <p:nvSpPr>
            <p:cNvPr id="19" name="直角三角形 18"/>
            <p:cNvSpPr/>
            <p:nvPr/>
          </p:nvSpPr>
          <p:spPr>
            <a:xfrm flipH="1">
              <a:off x="3351099" y="3147815"/>
              <a:ext cx="5792901" cy="1995686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zh-CN" altLang="en-US" sz="1799">
                <a:cs typeface="+mn-ea"/>
              </a:endParaRPr>
            </a:p>
          </p:txBody>
        </p:sp>
        <p:sp>
          <p:nvSpPr>
            <p:cNvPr id="23" name="直角三角形 22"/>
            <p:cNvSpPr/>
            <p:nvPr/>
          </p:nvSpPr>
          <p:spPr>
            <a:xfrm>
              <a:off x="0" y="3147814"/>
              <a:ext cx="5792901" cy="1995686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zh-CN" altLang="en-US" sz="1799">
                <a:cs typeface="+mn-ea"/>
              </a:endParaRPr>
            </a:p>
          </p:txBody>
        </p:sp>
      </p:grpSp>
      <p:sp>
        <p:nvSpPr>
          <p:cNvPr id="63" name="TextBox 23"/>
          <p:cNvSpPr txBox="1"/>
          <p:nvPr/>
        </p:nvSpPr>
        <p:spPr>
          <a:xfrm>
            <a:off x="558652" y="2227612"/>
            <a:ext cx="2874069" cy="52795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46601632-A991-4866-8F81-48C5674542FB}"/>
              </a:ext>
            </a:extLst>
          </p:cNvPr>
          <p:cNvSpPr/>
          <p:nvPr/>
        </p:nvSpPr>
        <p:spPr>
          <a:xfrm>
            <a:off x="3663144" y="1112742"/>
            <a:ext cx="527950" cy="527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773-CAI978" panose="020B0402020204020303" pitchFamily="34" charset="0"/>
                <a:ea typeface="方正黑体简体" panose="02010601030101010101" pitchFamily="2" charset="-122"/>
              </a:rPr>
              <a:t>1</a:t>
            </a:r>
            <a:endParaRPr lang="zh-CN" altLang="en-US" sz="2400" dirty="0">
              <a:latin typeface="773-CAI978" panose="020B0402020204020303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608E922C-A50D-40D5-8CC6-19B4F7A07EC6}"/>
              </a:ext>
            </a:extLst>
          </p:cNvPr>
          <p:cNvSpPr/>
          <p:nvPr/>
        </p:nvSpPr>
        <p:spPr>
          <a:xfrm>
            <a:off x="4427984" y="1192051"/>
            <a:ext cx="1556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Introduction</a:t>
            </a: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70A451E6-B0BA-43C7-A555-72972C322234}"/>
              </a:ext>
            </a:extLst>
          </p:cNvPr>
          <p:cNvSpPr/>
          <p:nvPr/>
        </p:nvSpPr>
        <p:spPr>
          <a:xfrm>
            <a:off x="3663144" y="1878597"/>
            <a:ext cx="527950" cy="527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773-CAI978" panose="020B0402020204020303" pitchFamily="34" charset="0"/>
                <a:ea typeface="方正黑体简体" panose="02010601030101010101" pitchFamily="2" charset="-122"/>
              </a:rPr>
              <a:t>2</a:t>
            </a:r>
            <a:endParaRPr lang="zh-CN" altLang="en-US" sz="2400" dirty="0">
              <a:latin typeface="773-CAI978" panose="020B0402020204020303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2F8F38AF-AEFF-4AEB-9F59-A39A3E3A4035}"/>
              </a:ext>
            </a:extLst>
          </p:cNvPr>
          <p:cNvSpPr/>
          <p:nvPr/>
        </p:nvSpPr>
        <p:spPr>
          <a:xfrm>
            <a:off x="4431558" y="1957906"/>
            <a:ext cx="2853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CEPC Geometry in ACTS</a:t>
            </a: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C74575C9-92CD-4CE4-B4E3-CDFAD9158360}"/>
              </a:ext>
            </a:extLst>
          </p:cNvPr>
          <p:cNvSpPr/>
          <p:nvPr/>
        </p:nvSpPr>
        <p:spPr>
          <a:xfrm>
            <a:off x="3663144" y="2644452"/>
            <a:ext cx="527950" cy="5279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773-CAI978" panose="020B0402020204020303" pitchFamily="34" charset="0"/>
                <a:ea typeface="方正黑体简体" panose="02010601030101010101" pitchFamily="2" charset="-122"/>
              </a:rPr>
              <a:t>3</a:t>
            </a:r>
            <a:endParaRPr lang="zh-CN" altLang="en-US" sz="2400" dirty="0">
              <a:latin typeface="773-CAI978" panose="020B0402020204020303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D21EAF40-28A5-402A-AB69-DEB7737E6C77}"/>
              </a:ext>
            </a:extLst>
          </p:cNvPr>
          <p:cNvSpPr/>
          <p:nvPr/>
        </p:nvSpPr>
        <p:spPr>
          <a:xfrm>
            <a:off x="4427984" y="2723761"/>
            <a:ext cx="3256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+mn-ea"/>
              </a:rPr>
              <a:t>Seeding algorithm for CEPC</a:t>
            </a:r>
          </a:p>
        </p:txBody>
      </p:sp>
      <p:sp>
        <p:nvSpPr>
          <p:cNvPr id="20" name="灯片编号占位符 2">
            <a:extLst>
              <a:ext uri="{FF2B5EF4-FFF2-40B4-BE49-F238E27FC236}">
                <a16:creationId xmlns:a16="http://schemas.microsoft.com/office/drawing/2014/main" id="{D3B6C41F-B975-4E89-A4B7-13F0E33FD41B}"/>
              </a:ext>
            </a:extLst>
          </p:cNvPr>
          <p:cNvSpPr txBox="1">
            <a:spLocks/>
          </p:cNvSpPr>
          <p:nvPr/>
        </p:nvSpPr>
        <p:spPr>
          <a:xfrm>
            <a:off x="8661470" y="30376"/>
            <a:ext cx="432048" cy="23584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B01F39-3AB9-4E3F-9AE8-8ECED466B5B6}" type="slidenum">
              <a:rPr lang="zh-CN" altLang="en-US" sz="14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pPr/>
              <a:t>12</a:t>
            </a:fld>
            <a:endParaRPr lang="zh-CN" altLang="en-US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DFF4FE8F-B8FC-4A05-8175-814B62C89164}"/>
              </a:ext>
            </a:extLst>
          </p:cNvPr>
          <p:cNvSpPr/>
          <p:nvPr/>
        </p:nvSpPr>
        <p:spPr>
          <a:xfrm>
            <a:off x="3663144" y="3403911"/>
            <a:ext cx="527950" cy="527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773-CAI978" panose="020B0402020204020303" pitchFamily="34" charset="0"/>
                <a:ea typeface="方正黑体简体" panose="02010601030101010101" pitchFamily="2" charset="-122"/>
              </a:rPr>
              <a:t>4</a:t>
            </a:r>
            <a:endParaRPr lang="zh-CN" altLang="en-US" sz="2400" dirty="0">
              <a:latin typeface="773-CAI978" panose="020B0402020204020303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36E5616-493B-4B2C-91A5-8E183C21F7BF}"/>
              </a:ext>
            </a:extLst>
          </p:cNvPr>
          <p:cNvSpPr/>
          <p:nvPr/>
        </p:nvSpPr>
        <p:spPr>
          <a:xfrm>
            <a:off x="4427984" y="3483220"/>
            <a:ext cx="4218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Integration of TRACCC with CEPCSW</a:t>
            </a:r>
          </a:p>
        </p:txBody>
      </p:sp>
    </p:spTree>
    <p:extLst>
      <p:ext uri="{BB962C8B-B14F-4D97-AF65-F5344CB8AC3E}">
        <p14:creationId xmlns:p14="http://schemas.microsoft.com/office/powerpoint/2010/main" val="109822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灯片编号占位符 2"/>
          <p:cNvSpPr txBox="1"/>
          <p:nvPr/>
        </p:nvSpPr>
        <p:spPr>
          <a:xfrm>
            <a:off x="8661470" y="30376"/>
            <a:ext cx="432048" cy="23584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B01F39-3AB9-4E3F-9AE8-8ECED466B5B6}" type="slidenum">
              <a:rPr lang="zh-CN" altLang="en-US" sz="14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13</a:t>
            </a:fld>
            <a:endParaRPr lang="zh-CN" altLang="en-US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0D709543-F6B4-4669-BC43-F2151349C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840" y="494502"/>
            <a:ext cx="6280268" cy="220658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D87C980-3B2B-4E47-90D3-0FB2893AC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910" y="2956247"/>
            <a:ext cx="6233198" cy="2187253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5A826320-BC02-4377-B26B-D8D6D7C10B39}"/>
              </a:ext>
            </a:extLst>
          </p:cNvPr>
          <p:cNvSpPr txBox="1"/>
          <p:nvPr/>
        </p:nvSpPr>
        <p:spPr>
          <a:xfrm>
            <a:off x="5223101" y="101371"/>
            <a:ext cx="15328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Triplets Finding</a:t>
            </a:r>
            <a:endParaRPr lang="zh-CN" altLang="en-US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FB8BD6F-437D-4C9A-8D02-BB4EC4B9D128}"/>
              </a:ext>
            </a:extLst>
          </p:cNvPr>
          <p:cNvSpPr txBox="1"/>
          <p:nvPr/>
        </p:nvSpPr>
        <p:spPr>
          <a:xfrm>
            <a:off x="5190202" y="2656389"/>
            <a:ext cx="15986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rgbClr val="606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Seed Formation</a:t>
            </a:r>
            <a:endParaRPr lang="zh-CN" altLang="en-US" sz="1600" dirty="0">
              <a:solidFill>
                <a:srgbClr val="606E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5278D4E-B9C3-446B-9E72-BF7072389D81}"/>
              </a:ext>
            </a:extLst>
          </p:cNvPr>
          <p:cNvSpPr txBox="1"/>
          <p:nvPr/>
        </p:nvSpPr>
        <p:spPr>
          <a:xfrm>
            <a:off x="37892" y="800785"/>
            <a:ext cx="28779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1E70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6-layers seeds finding</a:t>
            </a: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methods of modify the TRACCC algorithm to be suitable for 6-layers CEPC geometry.</a:t>
            </a:r>
          </a:p>
          <a:p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altLang="zh-CN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Triplets Finding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seeding, treating adjacent layers as one layer, and considering nearby space-points in two layers as one-space point.</a:t>
            </a:r>
          </a:p>
          <a:p>
            <a:pPr marL="342900" indent="-342900">
              <a:buAutoNum type="arabicPeriod"/>
            </a:pP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altLang="zh-CN" sz="1400" dirty="0">
                <a:solidFill>
                  <a:srgbClr val="606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Seed Formation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seeding, combine the found triplets that sharing the same space-points into a “big” seed.</a:t>
            </a:r>
          </a:p>
          <a:p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implied </a:t>
            </a:r>
            <a:r>
              <a:rPr lang="en-US" altLang="zh-CN" sz="1400" dirty="0">
                <a:solidFill>
                  <a:srgbClr val="606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Seed Formation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TRACCC.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ECCD21C0-2B89-4781-8999-0221B2C3803D}"/>
              </a:ext>
            </a:extLst>
          </p:cNvPr>
          <p:cNvSpPr/>
          <p:nvPr/>
        </p:nvSpPr>
        <p:spPr>
          <a:xfrm>
            <a:off x="162155" y="99584"/>
            <a:ext cx="527950" cy="5279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773-CAI978" panose="020B0402020204020303" pitchFamily="34" charset="0"/>
                <a:ea typeface="方正黑体简体" panose="02010601030101010101" pitchFamily="2" charset="-122"/>
              </a:rPr>
              <a:t>3</a:t>
            </a:r>
            <a:endParaRPr lang="zh-CN" altLang="en-US" sz="2400" dirty="0">
              <a:latin typeface="773-CAI978" panose="020B0402020204020303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55FC1C1-7F39-4831-96F2-407273DC5A45}"/>
              </a:ext>
            </a:extLst>
          </p:cNvPr>
          <p:cNvSpPr/>
          <p:nvPr/>
        </p:nvSpPr>
        <p:spPr>
          <a:xfrm>
            <a:off x="926995" y="178893"/>
            <a:ext cx="3256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+mn-ea"/>
              </a:rPr>
              <a:t>Seeding algorithm for CEPC</a:t>
            </a:r>
          </a:p>
        </p:txBody>
      </p:sp>
    </p:spTree>
    <p:extLst>
      <p:ext uri="{BB962C8B-B14F-4D97-AF65-F5344CB8AC3E}">
        <p14:creationId xmlns:p14="http://schemas.microsoft.com/office/powerpoint/2010/main" val="187555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文本框 65">
            <a:extLst>
              <a:ext uri="{FF2B5EF4-FFF2-40B4-BE49-F238E27FC236}">
                <a16:creationId xmlns:a16="http://schemas.microsoft.com/office/drawing/2014/main" id="{DA87F334-3D95-4B54-AF84-F036B87F4010}"/>
              </a:ext>
            </a:extLst>
          </p:cNvPr>
          <p:cNvSpPr txBox="1"/>
          <p:nvPr/>
        </p:nvSpPr>
        <p:spPr>
          <a:xfrm>
            <a:off x="2319251" y="122374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</a:t>
            </a:r>
            <a:endParaRPr lang="zh-CN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DFF0C418-F851-45A2-95DF-579639E23750}"/>
              </a:ext>
            </a:extLst>
          </p:cNvPr>
          <p:cNvSpPr txBox="1"/>
          <p:nvPr/>
        </p:nvSpPr>
        <p:spPr>
          <a:xfrm>
            <a:off x="2316909" y="2113224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  <a:endParaRPr lang="zh-CN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灯片编号占位符 2"/>
          <p:cNvSpPr txBox="1"/>
          <p:nvPr/>
        </p:nvSpPr>
        <p:spPr>
          <a:xfrm>
            <a:off x="8661470" y="30376"/>
            <a:ext cx="432048" cy="23584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B01F39-3AB9-4E3F-9AE8-8ECED466B5B6}" type="slidenum">
              <a:rPr lang="zh-CN" altLang="en-US" sz="14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14</a:t>
            </a:fld>
            <a:endParaRPr lang="zh-CN" altLang="en-US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7C5B215-718E-4079-B7E4-CBDB98F87EFD}"/>
                  </a:ext>
                </a:extLst>
              </p:cNvPr>
              <p:cNvSpPr txBox="1"/>
              <p:nvPr/>
            </p:nvSpPr>
            <p:spPr>
              <a:xfrm>
                <a:off x="46041" y="3553862"/>
                <a:ext cx="877443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>
                    <a:solidFill>
                      <a:srgbClr val="1E70B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6-layers seeds finding:</a:t>
                </a:r>
                <a:r>
                  <a:rPr lang="zh-CN" altLang="en-US" sz="1600" dirty="0">
                    <a:solidFill>
                      <a:srgbClr val="1E70B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solidFill>
                      <a:srgbClr val="606E3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Seed Formation</a:t>
                </a:r>
                <a:r>
                  <a:rPr lang="en-US" altLang="zh-CN" sz="1600" dirty="0">
                    <a:solidFill>
                      <a:srgbClr val="1E70B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steps in GPU</a:t>
                </a:r>
              </a:p>
              <a:p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each </a:t>
                </a:r>
                <a:r>
                  <a:rPr lang="en-US" altLang="zh-CN" sz="1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middle space point 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parallel:</a:t>
                </a:r>
              </a:p>
              <a:p>
                <a:pPr marL="342900" indent="-342900">
                  <a:buAutoNum type="arabicPeriod"/>
                </a:pP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pick the triplet with the lowest impact params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among all the triplets where the middle </a:t>
                </a:r>
                <a:r>
                  <a:rPr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located</a:t>
                </a:r>
              </a:p>
              <a:p>
                <a:pPr marL="342900" indent="-342900">
                  <a:buAutoNum type="arabicPeriod"/>
                </a:pP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the bottom </a:t>
                </a:r>
                <a:r>
                  <a:rPr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&amp; top </a:t>
                </a:r>
                <a:r>
                  <a:rPr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that are closest to the bottom </a:t>
                </a:r>
                <a:r>
                  <a:rPr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&amp; top </a:t>
                </a:r>
                <a:r>
                  <a:rPr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current triplet</a:t>
                </a:r>
              </a:p>
              <a:p>
                <a:pPr marL="342900" indent="-342900">
                  <a:buAutoNum type="arabicPeriod"/>
                </a:pP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 a new seed of 5 points and sort them according to their radius (distance to the origin of coordinates)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7C5B215-718E-4079-B7E4-CBDB98F87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1" y="3553862"/>
                <a:ext cx="8774430" cy="1200329"/>
              </a:xfrm>
              <a:prstGeom prst="rect">
                <a:avLst/>
              </a:prstGeom>
              <a:blipFill>
                <a:blip r:embed="rId2"/>
                <a:stretch>
                  <a:fillRect l="-417" t="-1523" b="-40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404285B3-987A-4814-88B2-42A6ADE967E5}"/>
              </a:ext>
            </a:extLst>
          </p:cNvPr>
          <p:cNvCxnSpPr/>
          <p:nvPr/>
        </p:nvCxnSpPr>
        <p:spPr>
          <a:xfrm>
            <a:off x="514052" y="1241945"/>
            <a:ext cx="28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EB1DA417-B38D-4050-A395-FD573354F87D}"/>
              </a:ext>
            </a:extLst>
          </p:cNvPr>
          <p:cNvCxnSpPr/>
          <p:nvPr/>
        </p:nvCxnSpPr>
        <p:spPr>
          <a:xfrm>
            <a:off x="514052" y="1421945"/>
            <a:ext cx="28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99D5BF08-5915-479D-AD2B-A7A9F61E411B}"/>
              </a:ext>
            </a:extLst>
          </p:cNvPr>
          <p:cNvCxnSpPr/>
          <p:nvPr/>
        </p:nvCxnSpPr>
        <p:spPr>
          <a:xfrm>
            <a:off x="514052" y="1961945"/>
            <a:ext cx="28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18C19B94-7C42-495B-9E34-1DF17C7A2533}"/>
              </a:ext>
            </a:extLst>
          </p:cNvPr>
          <p:cNvCxnSpPr/>
          <p:nvPr/>
        </p:nvCxnSpPr>
        <p:spPr>
          <a:xfrm>
            <a:off x="514052" y="2141945"/>
            <a:ext cx="28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CA5F1D9C-3499-42AE-95FC-44388AC3185A}"/>
              </a:ext>
            </a:extLst>
          </p:cNvPr>
          <p:cNvCxnSpPr/>
          <p:nvPr/>
        </p:nvCxnSpPr>
        <p:spPr>
          <a:xfrm>
            <a:off x="514052" y="2681945"/>
            <a:ext cx="28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E82CA806-C0B6-4232-81F2-65C97DD40125}"/>
              </a:ext>
            </a:extLst>
          </p:cNvPr>
          <p:cNvCxnSpPr/>
          <p:nvPr/>
        </p:nvCxnSpPr>
        <p:spPr>
          <a:xfrm>
            <a:off x="514052" y="2861945"/>
            <a:ext cx="28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540B8294-E03A-4DD3-B175-A106ED32EE48}"/>
              </a:ext>
            </a:extLst>
          </p:cNvPr>
          <p:cNvCxnSpPr>
            <a:cxnSpLocks/>
          </p:cNvCxnSpPr>
          <p:nvPr/>
        </p:nvCxnSpPr>
        <p:spPr>
          <a:xfrm>
            <a:off x="216226" y="3221945"/>
            <a:ext cx="35378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6ED3E048-DDAA-404C-9325-FA9994DA7B1F}"/>
              </a:ext>
            </a:extLst>
          </p:cNvPr>
          <p:cNvCxnSpPr/>
          <p:nvPr/>
        </p:nvCxnSpPr>
        <p:spPr>
          <a:xfrm>
            <a:off x="1954052" y="3149945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3D3C537F-14F1-4A2D-860E-EFD46A1776B0}"/>
              </a:ext>
            </a:extLst>
          </p:cNvPr>
          <p:cNvCxnSpPr/>
          <p:nvPr/>
        </p:nvCxnSpPr>
        <p:spPr>
          <a:xfrm>
            <a:off x="1954052" y="629657"/>
            <a:ext cx="0" cy="2592288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C490718-2001-487C-B5E5-9152CB208643}"/>
              </a:ext>
            </a:extLst>
          </p:cNvPr>
          <p:cNvCxnSpPr>
            <a:cxnSpLocks/>
          </p:cNvCxnSpPr>
          <p:nvPr/>
        </p:nvCxnSpPr>
        <p:spPr>
          <a:xfrm flipH="1">
            <a:off x="1947897" y="1425103"/>
            <a:ext cx="1796835" cy="179683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0C521552-3C24-43E9-AAB4-0807200E8781}"/>
              </a:ext>
            </a:extLst>
          </p:cNvPr>
          <p:cNvCxnSpPr>
            <a:cxnSpLocks/>
          </p:cNvCxnSpPr>
          <p:nvPr/>
        </p:nvCxnSpPr>
        <p:spPr>
          <a:xfrm>
            <a:off x="241557" y="1509364"/>
            <a:ext cx="1709416" cy="1709416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1911FAD2-C935-4F6E-8E84-CA31F4AF6088}"/>
              </a:ext>
            </a:extLst>
          </p:cNvPr>
          <p:cNvCxnSpPr>
            <a:cxnSpLocks/>
          </p:cNvCxnSpPr>
          <p:nvPr/>
        </p:nvCxnSpPr>
        <p:spPr>
          <a:xfrm>
            <a:off x="216226" y="665091"/>
            <a:ext cx="0" cy="2553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5555EB8D-F8AE-454B-84C5-393D41995FF4}"/>
              </a:ext>
            </a:extLst>
          </p:cNvPr>
          <p:cNvCxnSpPr>
            <a:cxnSpLocks/>
          </p:cNvCxnSpPr>
          <p:nvPr/>
        </p:nvCxnSpPr>
        <p:spPr>
          <a:xfrm>
            <a:off x="3754052" y="665091"/>
            <a:ext cx="0" cy="2553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05BF2BAF-946F-417F-9B15-ABBFC1DD25B1}"/>
              </a:ext>
            </a:extLst>
          </p:cNvPr>
          <p:cNvCxnSpPr>
            <a:cxnSpLocks/>
          </p:cNvCxnSpPr>
          <p:nvPr/>
        </p:nvCxnSpPr>
        <p:spPr>
          <a:xfrm>
            <a:off x="216226" y="665091"/>
            <a:ext cx="35378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68926402-EE75-4114-B24F-3F037C66E140}"/>
              </a:ext>
            </a:extLst>
          </p:cNvPr>
          <p:cNvSpPr txBox="1"/>
          <p:nvPr/>
        </p:nvSpPr>
        <p:spPr>
          <a:xfrm>
            <a:off x="3569933" y="3218780"/>
            <a:ext cx="2487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/>
              <a:t>Z</a:t>
            </a:r>
            <a:endParaRPr lang="zh-CN" altLang="en-US" sz="800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4C0AF79-6814-49D2-B0DA-BAE4F39A1A07}"/>
              </a:ext>
            </a:extLst>
          </p:cNvPr>
          <p:cNvSpPr txBox="1"/>
          <p:nvPr/>
        </p:nvSpPr>
        <p:spPr>
          <a:xfrm>
            <a:off x="5754" y="631533"/>
            <a:ext cx="2231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/>
              <a:t>r</a:t>
            </a:r>
            <a:endParaRPr lang="zh-CN" altLang="en-US" sz="800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66ADBFB4-C41E-44A6-AA5C-E7970C58B119}"/>
              </a:ext>
            </a:extLst>
          </p:cNvPr>
          <p:cNvSpPr txBox="1"/>
          <p:nvPr/>
        </p:nvSpPr>
        <p:spPr>
          <a:xfrm>
            <a:off x="1823504" y="3236194"/>
            <a:ext cx="2455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/>
              <a:t>0</a:t>
            </a:r>
            <a:endParaRPr lang="zh-CN" altLang="en-US" sz="800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6A13C5F5-CA43-476F-90DA-C2CEC18E6F12}"/>
              </a:ext>
            </a:extLst>
          </p:cNvPr>
          <p:cNvSpPr txBox="1"/>
          <p:nvPr/>
        </p:nvSpPr>
        <p:spPr>
          <a:xfrm>
            <a:off x="3382363" y="2786025"/>
            <a:ext cx="2984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/>
              <a:t>L1</a:t>
            </a:r>
            <a:endParaRPr lang="zh-CN" altLang="en-US" sz="800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3A1C4D80-711A-4ABB-AF7B-456F9A9FD6B2}"/>
              </a:ext>
            </a:extLst>
          </p:cNvPr>
          <p:cNvSpPr txBox="1"/>
          <p:nvPr/>
        </p:nvSpPr>
        <p:spPr>
          <a:xfrm>
            <a:off x="3380689" y="2568999"/>
            <a:ext cx="2984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/>
              <a:t>L2</a:t>
            </a:r>
            <a:endParaRPr lang="zh-CN" altLang="en-US" sz="800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084FDE00-F819-47B2-AAF0-BEA5AFFB4EA5}"/>
              </a:ext>
            </a:extLst>
          </p:cNvPr>
          <p:cNvSpPr txBox="1"/>
          <p:nvPr/>
        </p:nvSpPr>
        <p:spPr>
          <a:xfrm>
            <a:off x="3380689" y="2062646"/>
            <a:ext cx="2984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/>
              <a:t>L3</a:t>
            </a:r>
            <a:endParaRPr lang="zh-CN" altLang="en-US" sz="800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14E1A90D-DF77-4E51-86A1-EA3954EB5384}"/>
              </a:ext>
            </a:extLst>
          </p:cNvPr>
          <p:cNvSpPr txBox="1"/>
          <p:nvPr/>
        </p:nvSpPr>
        <p:spPr>
          <a:xfrm>
            <a:off x="3379015" y="1845620"/>
            <a:ext cx="2984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/>
              <a:t>L4</a:t>
            </a:r>
            <a:endParaRPr lang="zh-CN" altLang="en-US" sz="800" dirty="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D72DF2C3-2B0F-41F5-9E78-BC6A4ED0BEF4}"/>
              </a:ext>
            </a:extLst>
          </p:cNvPr>
          <p:cNvSpPr txBox="1"/>
          <p:nvPr/>
        </p:nvSpPr>
        <p:spPr>
          <a:xfrm>
            <a:off x="3393285" y="1339267"/>
            <a:ext cx="2984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/>
              <a:t>L5</a:t>
            </a:r>
            <a:endParaRPr lang="zh-CN" altLang="en-US" sz="800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87F5514B-62A3-4F43-8BD7-6DF2B259381A}"/>
              </a:ext>
            </a:extLst>
          </p:cNvPr>
          <p:cNvSpPr txBox="1"/>
          <p:nvPr/>
        </p:nvSpPr>
        <p:spPr>
          <a:xfrm>
            <a:off x="3391611" y="1122241"/>
            <a:ext cx="2984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/>
              <a:t>L6</a:t>
            </a:r>
            <a:endParaRPr lang="zh-CN" altLang="en-US" sz="800" dirty="0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736BBA40-8A2A-4C31-936D-F58E7DA4F777}"/>
              </a:ext>
            </a:extLst>
          </p:cNvPr>
          <p:cNvSpPr/>
          <p:nvPr/>
        </p:nvSpPr>
        <p:spPr>
          <a:xfrm>
            <a:off x="2069084" y="2623747"/>
            <a:ext cx="98210" cy="9821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cs typeface="+mn-ea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2BE685F7-AF8A-4802-B151-698CE2228175}"/>
              </a:ext>
            </a:extLst>
          </p:cNvPr>
          <p:cNvSpPr/>
          <p:nvPr/>
        </p:nvSpPr>
        <p:spPr>
          <a:xfrm>
            <a:off x="2376466" y="1903362"/>
            <a:ext cx="98210" cy="9821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cs typeface="+mn-ea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896D5E9F-20AE-499E-ABBD-3790AB6F788C}"/>
              </a:ext>
            </a:extLst>
          </p:cNvPr>
          <p:cNvSpPr/>
          <p:nvPr/>
        </p:nvSpPr>
        <p:spPr>
          <a:xfrm>
            <a:off x="2638296" y="1374333"/>
            <a:ext cx="98210" cy="9821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cs typeface="+mn-ea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3B573878-58B6-4227-9D25-7AF6354BAD82}"/>
              </a:ext>
            </a:extLst>
          </p:cNvPr>
          <p:cNvSpPr/>
          <p:nvPr/>
        </p:nvSpPr>
        <p:spPr>
          <a:xfrm>
            <a:off x="2782312" y="1169147"/>
            <a:ext cx="98210" cy="9821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cs typeface="+mn-ea"/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67FDEF2E-CEAA-4313-BF98-6C163157A261}"/>
              </a:ext>
            </a:extLst>
          </p:cNvPr>
          <p:cNvSpPr/>
          <p:nvPr/>
        </p:nvSpPr>
        <p:spPr>
          <a:xfrm>
            <a:off x="1990147" y="2794892"/>
            <a:ext cx="98210" cy="9821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cs typeface="+mn-ea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B4216F6F-5842-48C4-98EA-1FB01A4293E4}"/>
              </a:ext>
            </a:extLst>
          </p:cNvPr>
          <p:cNvSpPr/>
          <p:nvPr/>
        </p:nvSpPr>
        <p:spPr>
          <a:xfrm>
            <a:off x="449460" y="713704"/>
            <a:ext cx="98210" cy="9821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cs typeface="+mn-ea"/>
            </a:endParaRPr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B8DCF0D3-7479-4561-AA83-C825B1168A0D}"/>
              </a:ext>
            </a:extLst>
          </p:cNvPr>
          <p:cNvCxnSpPr>
            <a:cxnSpLocks/>
          </p:cNvCxnSpPr>
          <p:nvPr/>
        </p:nvCxnSpPr>
        <p:spPr>
          <a:xfrm flipV="1">
            <a:off x="403769" y="924860"/>
            <a:ext cx="184621" cy="68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>
            <a:extLst>
              <a:ext uri="{FF2B5EF4-FFF2-40B4-BE49-F238E27FC236}">
                <a16:creationId xmlns:a16="http://schemas.microsoft.com/office/drawing/2014/main" id="{7F3A1BD8-275E-4A2F-9546-50835358D83A}"/>
              </a:ext>
            </a:extLst>
          </p:cNvPr>
          <p:cNvSpPr txBox="1"/>
          <p:nvPr/>
        </p:nvSpPr>
        <p:spPr>
          <a:xfrm>
            <a:off x="547669" y="659192"/>
            <a:ext cx="3305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/>
              <a:t>Hit</a:t>
            </a:r>
            <a:endParaRPr lang="zh-CN" altLang="en-US" sz="800" dirty="0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7454EE58-99FB-4583-9A67-3D9862804272}"/>
              </a:ext>
            </a:extLst>
          </p:cNvPr>
          <p:cNvSpPr txBox="1"/>
          <p:nvPr/>
        </p:nvSpPr>
        <p:spPr>
          <a:xfrm>
            <a:off x="547670" y="821243"/>
            <a:ext cx="8675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/>
              <a:t>Found triplets</a:t>
            </a:r>
            <a:endParaRPr lang="zh-CN" altLang="en-US" sz="800" dirty="0"/>
          </a:p>
        </p:txBody>
      </p: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0B830E1D-71F9-4024-A3BF-2F3DD88F08E5}"/>
              </a:ext>
            </a:extLst>
          </p:cNvPr>
          <p:cNvCxnSpPr>
            <a:cxnSpLocks/>
            <a:stCxn id="69" idx="7"/>
            <a:endCxn id="42" idx="3"/>
          </p:cNvCxnSpPr>
          <p:nvPr/>
        </p:nvCxnSpPr>
        <p:spPr>
          <a:xfrm flipV="1">
            <a:off x="2381126" y="1252974"/>
            <a:ext cx="415569" cy="863619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9D13B582-CCB5-4DA5-ABC9-7D6C3616878E}"/>
              </a:ext>
            </a:extLst>
          </p:cNvPr>
          <p:cNvCxnSpPr>
            <a:cxnSpLocks/>
            <a:stCxn id="40" idx="0"/>
            <a:endCxn id="41" idx="3"/>
          </p:cNvCxnSpPr>
          <p:nvPr/>
        </p:nvCxnSpPr>
        <p:spPr>
          <a:xfrm flipV="1">
            <a:off x="2425571" y="1458160"/>
            <a:ext cx="227108" cy="44520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A11DAA73-0E9A-48D1-9F00-C73C67F7300E}"/>
              </a:ext>
            </a:extLst>
          </p:cNvPr>
          <p:cNvCxnSpPr>
            <a:cxnSpLocks/>
            <a:stCxn id="38" idx="0"/>
            <a:endCxn id="40" idx="3"/>
          </p:cNvCxnSpPr>
          <p:nvPr/>
        </p:nvCxnSpPr>
        <p:spPr>
          <a:xfrm flipV="1">
            <a:off x="2118189" y="1987189"/>
            <a:ext cx="272660" cy="63655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0A6AA080-1632-42F9-8EC8-9016A87477CC}"/>
              </a:ext>
            </a:extLst>
          </p:cNvPr>
          <p:cNvCxnSpPr>
            <a:cxnSpLocks/>
            <a:stCxn id="43" idx="0"/>
            <a:endCxn id="69" idx="4"/>
          </p:cNvCxnSpPr>
          <p:nvPr/>
        </p:nvCxnSpPr>
        <p:spPr>
          <a:xfrm flipV="1">
            <a:off x="2039252" y="2200420"/>
            <a:ext cx="307152" cy="59447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A67E44B6-FFA9-4CFF-BD16-1BAB32FBC22B}"/>
              </a:ext>
            </a:extLst>
          </p:cNvPr>
          <p:cNvCxnSpPr>
            <a:cxnSpLocks/>
            <a:stCxn id="40" idx="0"/>
            <a:endCxn id="42" idx="3"/>
          </p:cNvCxnSpPr>
          <p:nvPr/>
        </p:nvCxnSpPr>
        <p:spPr>
          <a:xfrm flipV="1">
            <a:off x="2425571" y="1252974"/>
            <a:ext cx="371124" cy="65038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>
            <a:extLst>
              <a:ext uri="{FF2B5EF4-FFF2-40B4-BE49-F238E27FC236}">
                <a16:creationId xmlns:a16="http://schemas.microsoft.com/office/drawing/2014/main" id="{1F352430-B2EF-4A01-A8B3-0EB6F86B87F9}"/>
              </a:ext>
            </a:extLst>
          </p:cNvPr>
          <p:cNvSpPr txBox="1"/>
          <p:nvPr/>
        </p:nvSpPr>
        <p:spPr>
          <a:xfrm>
            <a:off x="1985139" y="2843997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endParaRPr lang="zh-CN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B8C65D31-D130-4ED3-8BC8-6E6ACF70AAFF}"/>
              </a:ext>
            </a:extLst>
          </p:cNvPr>
          <p:cNvSpPr txBox="1"/>
          <p:nvPr/>
        </p:nvSpPr>
        <p:spPr>
          <a:xfrm>
            <a:off x="2091697" y="2643461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endParaRPr lang="zh-CN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11AB8848-87A2-43F7-9F41-D558E6F2EEF5}"/>
              </a:ext>
            </a:extLst>
          </p:cNvPr>
          <p:cNvSpPr txBox="1"/>
          <p:nvPr/>
        </p:nvSpPr>
        <p:spPr>
          <a:xfrm>
            <a:off x="2233824" y="1761635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endParaRPr lang="zh-CN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43ADB77D-C9A1-4C90-967E-698DE78A2A90}"/>
              </a:ext>
            </a:extLst>
          </p:cNvPr>
          <p:cNvSpPr txBox="1"/>
          <p:nvPr/>
        </p:nvSpPr>
        <p:spPr>
          <a:xfrm>
            <a:off x="2638296" y="1393542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</a:t>
            </a:r>
            <a:endParaRPr lang="zh-CN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8E3AAFF1-6C5C-4766-8783-EB0873ECA45B}"/>
              </a:ext>
            </a:extLst>
          </p:cNvPr>
          <p:cNvSpPr txBox="1"/>
          <p:nvPr/>
        </p:nvSpPr>
        <p:spPr>
          <a:xfrm>
            <a:off x="2793429" y="1192141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</a:t>
            </a:r>
            <a:endParaRPr lang="zh-CN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95D613CB-A7A7-421F-A754-954DD7AA0E24}"/>
              </a:ext>
            </a:extLst>
          </p:cNvPr>
          <p:cNvSpPr txBox="1"/>
          <p:nvPr/>
        </p:nvSpPr>
        <p:spPr>
          <a:xfrm>
            <a:off x="3743241" y="543010"/>
            <a:ext cx="19105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GPU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Paralleling for hit 3 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0" name="表格 33">
                <a:extLst>
                  <a:ext uri="{FF2B5EF4-FFF2-40B4-BE49-F238E27FC236}">
                    <a16:creationId xmlns:a16="http://schemas.microsoft.com/office/drawing/2014/main" id="{4B1C4E62-7822-4FD6-9083-81585F43678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793220"/>
                  </p:ext>
                </p:extLst>
              </p:nvPr>
            </p:nvGraphicFramePr>
            <p:xfrm>
              <a:off x="5625375" y="90616"/>
              <a:ext cx="2721889" cy="1920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6723">
                      <a:extLst>
                        <a:ext uri="{9D8B030D-6E8A-4147-A177-3AD203B41FA5}">
                          <a16:colId xmlns:a16="http://schemas.microsoft.com/office/drawing/2014/main" val="974674460"/>
                        </a:ext>
                      </a:extLst>
                    </a:gridCol>
                    <a:gridCol w="713038">
                      <a:extLst>
                        <a:ext uri="{9D8B030D-6E8A-4147-A177-3AD203B41FA5}">
                          <a16:colId xmlns:a16="http://schemas.microsoft.com/office/drawing/2014/main" val="3879093706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3086704785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341120530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bottom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middle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top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288423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941869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lowest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zh-CN" altLang="en-US" sz="12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altLang="en-US" sz="12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zh-CN" altLang="en-US" sz="12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zh-CN" altLang="en-US" sz="12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652791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zh-CN" altLang="en-US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995836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515441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3230442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22914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0" name="表格 33">
                <a:extLst>
                  <a:ext uri="{FF2B5EF4-FFF2-40B4-BE49-F238E27FC236}">
                    <a16:creationId xmlns:a16="http://schemas.microsoft.com/office/drawing/2014/main" id="{4B1C4E62-7822-4FD6-9083-81585F43678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793220"/>
                  </p:ext>
                </p:extLst>
              </p:nvPr>
            </p:nvGraphicFramePr>
            <p:xfrm>
              <a:off x="5625375" y="90616"/>
              <a:ext cx="2721889" cy="1920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6723">
                      <a:extLst>
                        <a:ext uri="{9D8B030D-6E8A-4147-A177-3AD203B41FA5}">
                          <a16:colId xmlns:a16="http://schemas.microsoft.com/office/drawing/2014/main" val="974674460"/>
                        </a:ext>
                      </a:extLst>
                    </a:gridCol>
                    <a:gridCol w="713038">
                      <a:extLst>
                        <a:ext uri="{9D8B030D-6E8A-4147-A177-3AD203B41FA5}">
                          <a16:colId xmlns:a16="http://schemas.microsoft.com/office/drawing/2014/main" val="3879093706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3086704785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3411205300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bottom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middle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top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288423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941869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709" t="-202222" r="-220567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altLang="en-US" sz="12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zh-CN" altLang="en-US" sz="12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zh-CN" altLang="en-US" sz="12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652791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zh-CN" altLang="en-US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995836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515441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3230442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zh-CN" altLang="en-US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229144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1" name="表格 35">
            <a:extLst>
              <a:ext uri="{FF2B5EF4-FFF2-40B4-BE49-F238E27FC236}">
                <a16:creationId xmlns:a16="http://schemas.microsoft.com/office/drawing/2014/main" id="{010A8586-7671-4E9A-9046-8CABF52CA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414792"/>
              </p:ext>
            </p:extLst>
          </p:nvPr>
        </p:nvGraphicFramePr>
        <p:xfrm>
          <a:off x="3818036" y="2440965"/>
          <a:ext cx="531009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015">
                  <a:extLst>
                    <a:ext uri="{9D8B030D-6E8A-4147-A177-3AD203B41FA5}">
                      <a16:colId xmlns:a16="http://schemas.microsoft.com/office/drawing/2014/main" val="3710990669"/>
                    </a:ext>
                  </a:extLst>
                </a:gridCol>
                <a:gridCol w="885015">
                  <a:extLst>
                    <a:ext uri="{9D8B030D-6E8A-4147-A177-3AD203B41FA5}">
                      <a16:colId xmlns:a16="http://schemas.microsoft.com/office/drawing/2014/main" val="3842397097"/>
                    </a:ext>
                  </a:extLst>
                </a:gridCol>
                <a:gridCol w="885015">
                  <a:extLst>
                    <a:ext uri="{9D8B030D-6E8A-4147-A177-3AD203B41FA5}">
                      <a16:colId xmlns:a16="http://schemas.microsoft.com/office/drawing/2014/main" val="3363668962"/>
                    </a:ext>
                  </a:extLst>
                </a:gridCol>
                <a:gridCol w="885015">
                  <a:extLst>
                    <a:ext uri="{9D8B030D-6E8A-4147-A177-3AD203B41FA5}">
                      <a16:colId xmlns:a16="http://schemas.microsoft.com/office/drawing/2014/main" val="4228698177"/>
                    </a:ext>
                  </a:extLst>
                </a:gridCol>
                <a:gridCol w="885015">
                  <a:extLst>
                    <a:ext uri="{9D8B030D-6E8A-4147-A177-3AD203B41FA5}">
                      <a16:colId xmlns:a16="http://schemas.microsoft.com/office/drawing/2014/main" val="1952881849"/>
                    </a:ext>
                  </a:extLst>
                </a:gridCol>
                <a:gridCol w="885015">
                  <a:extLst>
                    <a:ext uri="{9D8B030D-6E8A-4147-A177-3AD203B41FA5}">
                      <a16:colId xmlns:a16="http://schemas.microsoft.com/office/drawing/2014/main" val="4242656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zh-CN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Bot_inner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Bot_outer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Mid_inner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Mid_outer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Top_inner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Top_outer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1100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CN" altLang="en-US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722007"/>
                  </a:ext>
                </a:extLst>
              </a:tr>
            </a:tbl>
          </a:graphicData>
        </a:graphic>
      </p:graphicFrame>
      <p:sp>
        <p:nvSpPr>
          <p:cNvPr id="62" name="箭头: 下 61">
            <a:extLst>
              <a:ext uri="{FF2B5EF4-FFF2-40B4-BE49-F238E27FC236}">
                <a16:creationId xmlns:a16="http://schemas.microsoft.com/office/drawing/2014/main" id="{C9130829-B7AC-4343-B655-8B7BB4F8A5DE}"/>
              </a:ext>
            </a:extLst>
          </p:cNvPr>
          <p:cNvSpPr/>
          <p:nvPr/>
        </p:nvSpPr>
        <p:spPr>
          <a:xfrm>
            <a:off x="6732240" y="2043968"/>
            <a:ext cx="194070" cy="353955"/>
          </a:xfrm>
          <a:prstGeom prst="downArrow">
            <a:avLst/>
          </a:prstGeom>
          <a:solidFill>
            <a:srgbClr val="4BC1DD"/>
          </a:solidFill>
          <a:ln>
            <a:solidFill>
              <a:srgbClr val="4BC1DD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cs typeface="+mn-ea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DEA19134-D426-4991-8C9C-90C23963F940}"/>
              </a:ext>
            </a:extLst>
          </p:cNvPr>
          <p:cNvSpPr txBox="1"/>
          <p:nvPr/>
        </p:nvSpPr>
        <p:spPr>
          <a:xfrm>
            <a:off x="549845" y="978769"/>
            <a:ext cx="12346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/>
              <a:t>Paralleling middle </a:t>
            </a:r>
            <a:r>
              <a:rPr lang="en-US" altLang="zh-CN" sz="800" dirty="0" err="1"/>
              <a:t>sp</a:t>
            </a:r>
            <a:endParaRPr lang="zh-CN" altLang="en-US" sz="800" dirty="0"/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058EB305-F269-4A20-9BFA-1F6D524AB5D6}"/>
              </a:ext>
            </a:extLst>
          </p:cNvPr>
          <p:cNvSpPr/>
          <p:nvPr/>
        </p:nvSpPr>
        <p:spPr>
          <a:xfrm>
            <a:off x="453061" y="1021457"/>
            <a:ext cx="98210" cy="9821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cs typeface="+mn-ea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0D85156F-C56C-46BE-9EDF-5A73DE56247A}"/>
              </a:ext>
            </a:extLst>
          </p:cNvPr>
          <p:cNvSpPr txBox="1"/>
          <p:nvPr/>
        </p:nvSpPr>
        <p:spPr>
          <a:xfrm>
            <a:off x="3934938" y="3035351"/>
            <a:ext cx="1576072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{1</a:t>
            </a:r>
            <a:r>
              <a:rPr lang="zh-CN" alt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2}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1.radius() &lt; 2.radius() 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885CB879-B5F2-4AF9-A055-F136935D14BA}"/>
              </a:ext>
            </a:extLst>
          </p:cNvPr>
          <p:cNvSpPr txBox="1"/>
          <p:nvPr/>
        </p:nvSpPr>
        <p:spPr>
          <a:xfrm>
            <a:off x="7425626" y="3037294"/>
            <a:ext cx="1614545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{5</a:t>
            </a:r>
            <a:r>
              <a:rPr lang="zh-CN" alt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6}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{7, 6}</a:t>
            </a:r>
          </a:p>
          <a:p>
            <a:pPr algn="ctr"/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5.radius() &lt; 6.radius() 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0B192910-F20A-4390-9874-E313F0A74F5F}"/>
              </a:ext>
            </a:extLst>
          </p:cNvPr>
          <p:cNvSpPr/>
          <p:nvPr/>
        </p:nvSpPr>
        <p:spPr>
          <a:xfrm>
            <a:off x="2297299" y="2102210"/>
            <a:ext cx="98210" cy="9821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cs typeface="+mn-ea"/>
            </a:endParaRPr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01751A73-B977-4115-AF08-6B131E730B42}"/>
              </a:ext>
            </a:extLst>
          </p:cNvPr>
          <p:cNvSpPr/>
          <p:nvPr/>
        </p:nvSpPr>
        <p:spPr>
          <a:xfrm>
            <a:off x="2454661" y="1364666"/>
            <a:ext cx="98210" cy="9821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cs typeface="+mn-ea"/>
            </a:endParaRPr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EFF43ACC-DA7F-4A52-9AF8-BC02BAF35898}"/>
              </a:ext>
            </a:extLst>
          </p:cNvPr>
          <p:cNvSpPr/>
          <p:nvPr/>
        </p:nvSpPr>
        <p:spPr>
          <a:xfrm>
            <a:off x="162155" y="99584"/>
            <a:ext cx="527950" cy="5279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773-CAI978" panose="020B0402020204020303" pitchFamily="34" charset="0"/>
                <a:ea typeface="方正黑体简体" panose="02010601030101010101" pitchFamily="2" charset="-122"/>
              </a:rPr>
              <a:t>3</a:t>
            </a:r>
            <a:endParaRPr lang="zh-CN" altLang="en-US" sz="2400" dirty="0">
              <a:latin typeface="773-CAI978" panose="020B0402020204020303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79B76AFD-AEE7-4273-BCAF-B8682CE7E1D5}"/>
              </a:ext>
            </a:extLst>
          </p:cNvPr>
          <p:cNvSpPr/>
          <p:nvPr/>
        </p:nvSpPr>
        <p:spPr>
          <a:xfrm>
            <a:off x="926995" y="178893"/>
            <a:ext cx="3256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+mn-ea"/>
              </a:rPr>
              <a:t>Seeding algorithm for CEPC</a:t>
            </a:r>
          </a:p>
        </p:txBody>
      </p:sp>
    </p:spTree>
    <p:extLst>
      <p:ext uri="{BB962C8B-B14F-4D97-AF65-F5344CB8AC3E}">
        <p14:creationId xmlns:p14="http://schemas.microsoft.com/office/powerpoint/2010/main" val="49933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文本框 55">
            <a:extLst>
              <a:ext uri="{FF2B5EF4-FFF2-40B4-BE49-F238E27FC236}">
                <a16:creationId xmlns:a16="http://schemas.microsoft.com/office/drawing/2014/main" id="{11AB8848-87A2-43F7-9F41-D558E6F2EEF5}"/>
              </a:ext>
            </a:extLst>
          </p:cNvPr>
          <p:cNvSpPr txBox="1"/>
          <p:nvPr/>
        </p:nvSpPr>
        <p:spPr>
          <a:xfrm>
            <a:off x="2233824" y="1761635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endParaRPr lang="zh-CN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DA87F334-3D95-4B54-AF84-F036B87F4010}"/>
              </a:ext>
            </a:extLst>
          </p:cNvPr>
          <p:cNvSpPr txBox="1"/>
          <p:nvPr/>
        </p:nvSpPr>
        <p:spPr>
          <a:xfrm>
            <a:off x="2319251" y="122374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</a:t>
            </a:r>
            <a:endParaRPr lang="zh-CN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DFF0C418-F851-45A2-95DF-579639E23750}"/>
              </a:ext>
            </a:extLst>
          </p:cNvPr>
          <p:cNvSpPr txBox="1"/>
          <p:nvPr/>
        </p:nvSpPr>
        <p:spPr>
          <a:xfrm>
            <a:off x="2316909" y="2113224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  <a:endParaRPr lang="zh-CN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灯片编号占位符 2"/>
          <p:cNvSpPr txBox="1"/>
          <p:nvPr/>
        </p:nvSpPr>
        <p:spPr>
          <a:xfrm>
            <a:off x="8661470" y="30376"/>
            <a:ext cx="432048" cy="23584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B01F39-3AB9-4E3F-9AE8-8ECED466B5B6}" type="slidenum">
              <a:rPr lang="zh-CN" altLang="en-US" sz="14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15</a:t>
            </a:fld>
            <a:endParaRPr lang="zh-CN" altLang="en-US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7C5B215-718E-4079-B7E4-CBDB98F87EFD}"/>
              </a:ext>
            </a:extLst>
          </p:cNvPr>
          <p:cNvSpPr txBox="1"/>
          <p:nvPr/>
        </p:nvSpPr>
        <p:spPr>
          <a:xfrm>
            <a:off x="26131" y="4009837"/>
            <a:ext cx="877443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1E70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6-layers seeds finding:</a:t>
            </a:r>
            <a:r>
              <a:rPr lang="zh-CN" altLang="en-US" sz="1600" dirty="0">
                <a:solidFill>
                  <a:srgbClr val="1E70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>
                <a:solidFill>
                  <a:srgbClr val="606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Seed Formation</a:t>
            </a:r>
            <a:r>
              <a:rPr lang="en-US" altLang="zh-CN" sz="1600">
                <a:solidFill>
                  <a:srgbClr val="1E70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rgbClr val="1E70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in CPU</a:t>
            </a: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Iterate through all new 5-points seeds:</a:t>
            </a: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if two seeds have the same bottom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top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merge both into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hexaplets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(6-layers seeds)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404285B3-987A-4814-88B2-42A6ADE967E5}"/>
              </a:ext>
            </a:extLst>
          </p:cNvPr>
          <p:cNvCxnSpPr/>
          <p:nvPr/>
        </p:nvCxnSpPr>
        <p:spPr>
          <a:xfrm>
            <a:off x="514052" y="1241945"/>
            <a:ext cx="28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EB1DA417-B38D-4050-A395-FD573354F87D}"/>
              </a:ext>
            </a:extLst>
          </p:cNvPr>
          <p:cNvCxnSpPr/>
          <p:nvPr/>
        </p:nvCxnSpPr>
        <p:spPr>
          <a:xfrm>
            <a:off x="514052" y="1421945"/>
            <a:ext cx="28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99D5BF08-5915-479D-AD2B-A7A9F61E411B}"/>
              </a:ext>
            </a:extLst>
          </p:cNvPr>
          <p:cNvCxnSpPr/>
          <p:nvPr/>
        </p:nvCxnSpPr>
        <p:spPr>
          <a:xfrm>
            <a:off x="514052" y="1961945"/>
            <a:ext cx="28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18C19B94-7C42-495B-9E34-1DF17C7A2533}"/>
              </a:ext>
            </a:extLst>
          </p:cNvPr>
          <p:cNvCxnSpPr/>
          <p:nvPr/>
        </p:nvCxnSpPr>
        <p:spPr>
          <a:xfrm>
            <a:off x="514052" y="2141945"/>
            <a:ext cx="28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CA5F1D9C-3499-42AE-95FC-44388AC3185A}"/>
              </a:ext>
            </a:extLst>
          </p:cNvPr>
          <p:cNvCxnSpPr/>
          <p:nvPr/>
        </p:nvCxnSpPr>
        <p:spPr>
          <a:xfrm>
            <a:off x="514052" y="2681945"/>
            <a:ext cx="28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E82CA806-C0B6-4232-81F2-65C97DD40125}"/>
              </a:ext>
            </a:extLst>
          </p:cNvPr>
          <p:cNvCxnSpPr/>
          <p:nvPr/>
        </p:nvCxnSpPr>
        <p:spPr>
          <a:xfrm>
            <a:off x="514052" y="2861945"/>
            <a:ext cx="28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540B8294-E03A-4DD3-B175-A106ED32EE48}"/>
              </a:ext>
            </a:extLst>
          </p:cNvPr>
          <p:cNvCxnSpPr>
            <a:cxnSpLocks/>
          </p:cNvCxnSpPr>
          <p:nvPr/>
        </p:nvCxnSpPr>
        <p:spPr>
          <a:xfrm>
            <a:off x="216226" y="3221945"/>
            <a:ext cx="35378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6ED3E048-DDAA-404C-9325-FA9994DA7B1F}"/>
              </a:ext>
            </a:extLst>
          </p:cNvPr>
          <p:cNvCxnSpPr/>
          <p:nvPr/>
        </p:nvCxnSpPr>
        <p:spPr>
          <a:xfrm>
            <a:off x="1954052" y="3149945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3D3C537F-14F1-4A2D-860E-EFD46A1776B0}"/>
              </a:ext>
            </a:extLst>
          </p:cNvPr>
          <p:cNvCxnSpPr/>
          <p:nvPr/>
        </p:nvCxnSpPr>
        <p:spPr>
          <a:xfrm>
            <a:off x="1954052" y="629657"/>
            <a:ext cx="0" cy="2592288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C490718-2001-487C-B5E5-9152CB208643}"/>
              </a:ext>
            </a:extLst>
          </p:cNvPr>
          <p:cNvCxnSpPr>
            <a:cxnSpLocks/>
          </p:cNvCxnSpPr>
          <p:nvPr/>
        </p:nvCxnSpPr>
        <p:spPr>
          <a:xfrm flipH="1">
            <a:off x="1947897" y="1425103"/>
            <a:ext cx="1796835" cy="179683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0C521552-3C24-43E9-AAB4-0807200E8781}"/>
              </a:ext>
            </a:extLst>
          </p:cNvPr>
          <p:cNvCxnSpPr>
            <a:cxnSpLocks/>
          </p:cNvCxnSpPr>
          <p:nvPr/>
        </p:nvCxnSpPr>
        <p:spPr>
          <a:xfrm>
            <a:off x="241557" y="1509364"/>
            <a:ext cx="1709416" cy="1709416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1911FAD2-C935-4F6E-8E84-CA31F4AF6088}"/>
              </a:ext>
            </a:extLst>
          </p:cNvPr>
          <p:cNvCxnSpPr>
            <a:cxnSpLocks/>
          </p:cNvCxnSpPr>
          <p:nvPr/>
        </p:nvCxnSpPr>
        <p:spPr>
          <a:xfrm>
            <a:off x="216226" y="665091"/>
            <a:ext cx="0" cy="2553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5555EB8D-F8AE-454B-84C5-393D41995FF4}"/>
              </a:ext>
            </a:extLst>
          </p:cNvPr>
          <p:cNvCxnSpPr>
            <a:cxnSpLocks/>
          </p:cNvCxnSpPr>
          <p:nvPr/>
        </p:nvCxnSpPr>
        <p:spPr>
          <a:xfrm>
            <a:off x="3754052" y="665091"/>
            <a:ext cx="0" cy="2553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05BF2BAF-946F-417F-9B15-ABBFC1DD25B1}"/>
              </a:ext>
            </a:extLst>
          </p:cNvPr>
          <p:cNvCxnSpPr>
            <a:cxnSpLocks/>
          </p:cNvCxnSpPr>
          <p:nvPr/>
        </p:nvCxnSpPr>
        <p:spPr>
          <a:xfrm>
            <a:off x="216226" y="665091"/>
            <a:ext cx="35378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68926402-EE75-4114-B24F-3F037C66E140}"/>
              </a:ext>
            </a:extLst>
          </p:cNvPr>
          <p:cNvSpPr txBox="1"/>
          <p:nvPr/>
        </p:nvSpPr>
        <p:spPr>
          <a:xfrm>
            <a:off x="3569933" y="3218780"/>
            <a:ext cx="2487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/>
              <a:t>Z</a:t>
            </a:r>
            <a:endParaRPr lang="zh-CN" altLang="en-US" sz="800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4C0AF79-6814-49D2-B0DA-BAE4F39A1A07}"/>
              </a:ext>
            </a:extLst>
          </p:cNvPr>
          <p:cNvSpPr txBox="1"/>
          <p:nvPr/>
        </p:nvSpPr>
        <p:spPr>
          <a:xfrm>
            <a:off x="5754" y="631533"/>
            <a:ext cx="2231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/>
              <a:t>r</a:t>
            </a:r>
            <a:endParaRPr lang="zh-CN" altLang="en-US" sz="800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66ADBFB4-C41E-44A6-AA5C-E7970C58B119}"/>
              </a:ext>
            </a:extLst>
          </p:cNvPr>
          <p:cNvSpPr txBox="1"/>
          <p:nvPr/>
        </p:nvSpPr>
        <p:spPr>
          <a:xfrm>
            <a:off x="1823504" y="3236194"/>
            <a:ext cx="2455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/>
              <a:t>0</a:t>
            </a:r>
            <a:endParaRPr lang="zh-CN" altLang="en-US" sz="800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6A13C5F5-CA43-476F-90DA-C2CEC18E6F12}"/>
              </a:ext>
            </a:extLst>
          </p:cNvPr>
          <p:cNvSpPr txBox="1"/>
          <p:nvPr/>
        </p:nvSpPr>
        <p:spPr>
          <a:xfrm>
            <a:off x="3382363" y="2786025"/>
            <a:ext cx="2984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/>
              <a:t>L1</a:t>
            </a:r>
            <a:endParaRPr lang="zh-CN" altLang="en-US" sz="800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3A1C4D80-711A-4ABB-AF7B-456F9A9FD6B2}"/>
              </a:ext>
            </a:extLst>
          </p:cNvPr>
          <p:cNvSpPr txBox="1"/>
          <p:nvPr/>
        </p:nvSpPr>
        <p:spPr>
          <a:xfrm>
            <a:off x="3380689" y="2568999"/>
            <a:ext cx="2984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/>
              <a:t>L2</a:t>
            </a:r>
            <a:endParaRPr lang="zh-CN" altLang="en-US" sz="800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084FDE00-F819-47B2-AAF0-BEA5AFFB4EA5}"/>
              </a:ext>
            </a:extLst>
          </p:cNvPr>
          <p:cNvSpPr txBox="1"/>
          <p:nvPr/>
        </p:nvSpPr>
        <p:spPr>
          <a:xfrm>
            <a:off x="3380689" y="2062646"/>
            <a:ext cx="2984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/>
              <a:t>L3</a:t>
            </a:r>
            <a:endParaRPr lang="zh-CN" altLang="en-US" sz="800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14E1A90D-DF77-4E51-86A1-EA3954EB5384}"/>
              </a:ext>
            </a:extLst>
          </p:cNvPr>
          <p:cNvSpPr txBox="1"/>
          <p:nvPr/>
        </p:nvSpPr>
        <p:spPr>
          <a:xfrm>
            <a:off x="3379015" y="1845620"/>
            <a:ext cx="2984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/>
              <a:t>L4</a:t>
            </a:r>
            <a:endParaRPr lang="zh-CN" altLang="en-US" sz="800" dirty="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D72DF2C3-2B0F-41F5-9E78-BC6A4ED0BEF4}"/>
              </a:ext>
            </a:extLst>
          </p:cNvPr>
          <p:cNvSpPr txBox="1"/>
          <p:nvPr/>
        </p:nvSpPr>
        <p:spPr>
          <a:xfrm>
            <a:off x="3393285" y="1339267"/>
            <a:ext cx="2984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/>
              <a:t>L5</a:t>
            </a:r>
            <a:endParaRPr lang="zh-CN" altLang="en-US" sz="800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87F5514B-62A3-4F43-8BD7-6DF2B259381A}"/>
              </a:ext>
            </a:extLst>
          </p:cNvPr>
          <p:cNvSpPr txBox="1"/>
          <p:nvPr/>
        </p:nvSpPr>
        <p:spPr>
          <a:xfrm>
            <a:off x="3391611" y="1122241"/>
            <a:ext cx="2984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/>
              <a:t>L6</a:t>
            </a:r>
            <a:endParaRPr lang="zh-CN" altLang="en-US" sz="800" dirty="0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736BBA40-8A2A-4C31-936D-F58E7DA4F777}"/>
              </a:ext>
            </a:extLst>
          </p:cNvPr>
          <p:cNvSpPr/>
          <p:nvPr/>
        </p:nvSpPr>
        <p:spPr>
          <a:xfrm>
            <a:off x="2069084" y="2623747"/>
            <a:ext cx="98210" cy="9821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cs typeface="+mn-ea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2BE685F7-AF8A-4802-B151-698CE2228175}"/>
              </a:ext>
            </a:extLst>
          </p:cNvPr>
          <p:cNvSpPr/>
          <p:nvPr/>
        </p:nvSpPr>
        <p:spPr>
          <a:xfrm>
            <a:off x="2376466" y="1903362"/>
            <a:ext cx="98210" cy="9821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cs typeface="+mn-ea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896D5E9F-20AE-499E-ABBD-3790AB6F788C}"/>
              </a:ext>
            </a:extLst>
          </p:cNvPr>
          <p:cNvSpPr/>
          <p:nvPr/>
        </p:nvSpPr>
        <p:spPr>
          <a:xfrm>
            <a:off x="2638296" y="1374333"/>
            <a:ext cx="98210" cy="9821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cs typeface="+mn-ea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3B573878-58B6-4227-9D25-7AF6354BAD82}"/>
              </a:ext>
            </a:extLst>
          </p:cNvPr>
          <p:cNvSpPr/>
          <p:nvPr/>
        </p:nvSpPr>
        <p:spPr>
          <a:xfrm>
            <a:off x="2782312" y="1169147"/>
            <a:ext cx="98210" cy="9821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cs typeface="+mn-ea"/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67FDEF2E-CEAA-4313-BF98-6C163157A261}"/>
              </a:ext>
            </a:extLst>
          </p:cNvPr>
          <p:cNvSpPr/>
          <p:nvPr/>
        </p:nvSpPr>
        <p:spPr>
          <a:xfrm>
            <a:off x="1990147" y="2794892"/>
            <a:ext cx="98210" cy="9821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cs typeface="+mn-ea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B4216F6F-5842-48C4-98EA-1FB01A4293E4}"/>
              </a:ext>
            </a:extLst>
          </p:cNvPr>
          <p:cNvSpPr/>
          <p:nvPr/>
        </p:nvSpPr>
        <p:spPr>
          <a:xfrm>
            <a:off x="449460" y="713704"/>
            <a:ext cx="98210" cy="9821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cs typeface="+mn-ea"/>
            </a:endParaRPr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B8DCF0D3-7479-4561-AA83-C825B1168A0D}"/>
              </a:ext>
            </a:extLst>
          </p:cNvPr>
          <p:cNvCxnSpPr>
            <a:cxnSpLocks/>
          </p:cNvCxnSpPr>
          <p:nvPr/>
        </p:nvCxnSpPr>
        <p:spPr>
          <a:xfrm flipV="1">
            <a:off x="403769" y="924860"/>
            <a:ext cx="184621" cy="68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>
            <a:extLst>
              <a:ext uri="{FF2B5EF4-FFF2-40B4-BE49-F238E27FC236}">
                <a16:creationId xmlns:a16="http://schemas.microsoft.com/office/drawing/2014/main" id="{7F3A1BD8-275E-4A2F-9546-50835358D83A}"/>
              </a:ext>
            </a:extLst>
          </p:cNvPr>
          <p:cNvSpPr txBox="1"/>
          <p:nvPr/>
        </p:nvSpPr>
        <p:spPr>
          <a:xfrm>
            <a:off x="547669" y="659192"/>
            <a:ext cx="3305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/>
              <a:t>Hit</a:t>
            </a:r>
            <a:endParaRPr lang="zh-CN" altLang="en-US" sz="800" dirty="0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7454EE58-99FB-4583-9A67-3D9862804272}"/>
              </a:ext>
            </a:extLst>
          </p:cNvPr>
          <p:cNvSpPr txBox="1"/>
          <p:nvPr/>
        </p:nvSpPr>
        <p:spPr>
          <a:xfrm>
            <a:off x="547670" y="821243"/>
            <a:ext cx="8675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/>
              <a:t>Found triplets</a:t>
            </a:r>
            <a:endParaRPr lang="zh-CN" altLang="en-US" sz="800" dirty="0"/>
          </a:p>
        </p:txBody>
      </p: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0B830E1D-71F9-4024-A3BF-2F3DD88F08E5}"/>
              </a:ext>
            </a:extLst>
          </p:cNvPr>
          <p:cNvCxnSpPr>
            <a:cxnSpLocks/>
            <a:stCxn id="69" idx="7"/>
            <a:endCxn id="42" idx="3"/>
          </p:cNvCxnSpPr>
          <p:nvPr/>
        </p:nvCxnSpPr>
        <p:spPr>
          <a:xfrm flipV="1">
            <a:off x="2381126" y="1252974"/>
            <a:ext cx="415569" cy="863619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9D13B582-CCB5-4DA5-ABC9-7D6C3616878E}"/>
              </a:ext>
            </a:extLst>
          </p:cNvPr>
          <p:cNvCxnSpPr>
            <a:cxnSpLocks/>
            <a:stCxn id="40" idx="0"/>
            <a:endCxn id="41" idx="3"/>
          </p:cNvCxnSpPr>
          <p:nvPr/>
        </p:nvCxnSpPr>
        <p:spPr>
          <a:xfrm flipV="1">
            <a:off x="2425571" y="1458160"/>
            <a:ext cx="227108" cy="44520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A11DAA73-0E9A-48D1-9F00-C73C67F7300E}"/>
              </a:ext>
            </a:extLst>
          </p:cNvPr>
          <p:cNvCxnSpPr>
            <a:cxnSpLocks/>
            <a:stCxn id="38" idx="0"/>
            <a:endCxn id="40" idx="3"/>
          </p:cNvCxnSpPr>
          <p:nvPr/>
        </p:nvCxnSpPr>
        <p:spPr>
          <a:xfrm flipV="1">
            <a:off x="2118189" y="1987189"/>
            <a:ext cx="272660" cy="63655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0A6AA080-1632-42F9-8EC8-9016A87477CC}"/>
              </a:ext>
            </a:extLst>
          </p:cNvPr>
          <p:cNvCxnSpPr>
            <a:cxnSpLocks/>
            <a:stCxn id="43" idx="0"/>
            <a:endCxn id="69" idx="4"/>
          </p:cNvCxnSpPr>
          <p:nvPr/>
        </p:nvCxnSpPr>
        <p:spPr>
          <a:xfrm flipV="1">
            <a:off x="2039252" y="2200420"/>
            <a:ext cx="307152" cy="59447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A67E44B6-FFA9-4CFF-BD16-1BAB32FBC22B}"/>
              </a:ext>
            </a:extLst>
          </p:cNvPr>
          <p:cNvCxnSpPr>
            <a:cxnSpLocks/>
            <a:stCxn id="40" idx="0"/>
            <a:endCxn id="42" idx="3"/>
          </p:cNvCxnSpPr>
          <p:nvPr/>
        </p:nvCxnSpPr>
        <p:spPr>
          <a:xfrm flipV="1">
            <a:off x="2425571" y="1252974"/>
            <a:ext cx="371124" cy="65038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>
            <a:extLst>
              <a:ext uri="{FF2B5EF4-FFF2-40B4-BE49-F238E27FC236}">
                <a16:creationId xmlns:a16="http://schemas.microsoft.com/office/drawing/2014/main" id="{1F352430-B2EF-4A01-A8B3-0EB6F86B87F9}"/>
              </a:ext>
            </a:extLst>
          </p:cNvPr>
          <p:cNvSpPr txBox="1"/>
          <p:nvPr/>
        </p:nvSpPr>
        <p:spPr>
          <a:xfrm>
            <a:off x="1985139" y="2843997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endParaRPr lang="zh-CN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B8C65D31-D130-4ED3-8BC8-6E6ACF70AAFF}"/>
              </a:ext>
            </a:extLst>
          </p:cNvPr>
          <p:cNvSpPr txBox="1"/>
          <p:nvPr/>
        </p:nvSpPr>
        <p:spPr>
          <a:xfrm>
            <a:off x="2091697" y="2643461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endParaRPr lang="zh-CN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43ADB77D-C9A1-4C90-967E-698DE78A2A90}"/>
              </a:ext>
            </a:extLst>
          </p:cNvPr>
          <p:cNvSpPr txBox="1"/>
          <p:nvPr/>
        </p:nvSpPr>
        <p:spPr>
          <a:xfrm>
            <a:off x="2638296" y="1393542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</a:t>
            </a:r>
            <a:endParaRPr lang="zh-CN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8E3AAFF1-6C5C-4766-8783-EB0873ECA45B}"/>
              </a:ext>
            </a:extLst>
          </p:cNvPr>
          <p:cNvSpPr txBox="1"/>
          <p:nvPr/>
        </p:nvSpPr>
        <p:spPr>
          <a:xfrm>
            <a:off x="2793429" y="1192141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</a:t>
            </a:r>
            <a:endParaRPr lang="zh-CN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DEA19134-D426-4991-8C9C-90C23963F940}"/>
              </a:ext>
            </a:extLst>
          </p:cNvPr>
          <p:cNvSpPr txBox="1"/>
          <p:nvPr/>
        </p:nvSpPr>
        <p:spPr>
          <a:xfrm>
            <a:off x="549845" y="978769"/>
            <a:ext cx="6687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/>
              <a:t>middle </a:t>
            </a:r>
            <a:r>
              <a:rPr lang="en-US" altLang="zh-CN" sz="800" dirty="0" err="1"/>
              <a:t>sp</a:t>
            </a:r>
            <a:endParaRPr lang="zh-CN" altLang="en-US" sz="800" dirty="0"/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058EB305-F269-4A20-9BFA-1F6D524AB5D6}"/>
              </a:ext>
            </a:extLst>
          </p:cNvPr>
          <p:cNvSpPr/>
          <p:nvPr/>
        </p:nvSpPr>
        <p:spPr>
          <a:xfrm>
            <a:off x="453061" y="1021457"/>
            <a:ext cx="98210" cy="9821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cs typeface="+mn-ea"/>
            </a:endParaRPr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0B192910-F20A-4390-9874-E313F0A74F5F}"/>
              </a:ext>
            </a:extLst>
          </p:cNvPr>
          <p:cNvSpPr/>
          <p:nvPr/>
        </p:nvSpPr>
        <p:spPr>
          <a:xfrm>
            <a:off x="2297299" y="2102210"/>
            <a:ext cx="98210" cy="9821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cs typeface="+mn-ea"/>
            </a:endParaRPr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01751A73-B977-4115-AF08-6B131E730B42}"/>
              </a:ext>
            </a:extLst>
          </p:cNvPr>
          <p:cNvSpPr/>
          <p:nvPr/>
        </p:nvSpPr>
        <p:spPr>
          <a:xfrm>
            <a:off x="2454661" y="1364666"/>
            <a:ext cx="98210" cy="9821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cs typeface="+mn-ea"/>
            </a:endParaRPr>
          </a:p>
        </p:txBody>
      </p:sp>
      <p:graphicFrame>
        <p:nvGraphicFramePr>
          <p:cNvPr id="63" name="表格 35">
            <a:extLst>
              <a:ext uri="{FF2B5EF4-FFF2-40B4-BE49-F238E27FC236}">
                <a16:creationId xmlns:a16="http://schemas.microsoft.com/office/drawing/2014/main" id="{05BFEA43-C827-4222-BD95-279DC1A677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148878"/>
              </p:ext>
            </p:extLst>
          </p:nvPr>
        </p:nvGraphicFramePr>
        <p:xfrm>
          <a:off x="3816629" y="1902871"/>
          <a:ext cx="531009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015">
                  <a:extLst>
                    <a:ext uri="{9D8B030D-6E8A-4147-A177-3AD203B41FA5}">
                      <a16:colId xmlns:a16="http://schemas.microsoft.com/office/drawing/2014/main" val="3710990669"/>
                    </a:ext>
                  </a:extLst>
                </a:gridCol>
                <a:gridCol w="885015">
                  <a:extLst>
                    <a:ext uri="{9D8B030D-6E8A-4147-A177-3AD203B41FA5}">
                      <a16:colId xmlns:a16="http://schemas.microsoft.com/office/drawing/2014/main" val="3842397097"/>
                    </a:ext>
                  </a:extLst>
                </a:gridCol>
                <a:gridCol w="885015">
                  <a:extLst>
                    <a:ext uri="{9D8B030D-6E8A-4147-A177-3AD203B41FA5}">
                      <a16:colId xmlns:a16="http://schemas.microsoft.com/office/drawing/2014/main" val="3363668962"/>
                    </a:ext>
                  </a:extLst>
                </a:gridCol>
                <a:gridCol w="885015">
                  <a:extLst>
                    <a:ext uri="{9D8B030D-6E8A-4147-A177-3AD203B41FA5}">
                      <a16:colId xmlns:a16="http://schemas.microsoft.com/office/drawing/2014/main" val="4228698177"/>
                    </a:ext>
                  </a:extLst>
                </a:gridCol>
                <a:gridCol w="885015">
                  <a:extLst>
                    <a:ext uri="{9D8B030D-6E8A-4147-A177-3AD203B41FA5}">
                      <a16:colId xmlns:a16="http://schemas.microsoft.com/office/drawing/2014/main" val="1952881849"/>
                    </a:ext>
                  </a:extLst>
                </a:gridCol>
                <a:gridCol w="885015">
                  <a:extLst>
                    <a:ext uri="{9D8B030D-6E8A-4147-A177-3AD203B41FA5}">
                      <a16:colId xmlns:a16="http://schemas.microsoft.com/office/drawing/2014/main" val="4242656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zh-CN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Bot_inner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Bot_outer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Mid_inner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Mid_outer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Top_inner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Top_outer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1100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722007"/>
                  </a:ext>
                </a:extLst>
              </a:tr>
            </a:tbl>
          </a:graphicData>
        </a:graphic>
      </p:graphicFrame>
      <p:graphicFrame>
        <p:nvGraphicFramePr>
          <p:cNvPr id="72" name="表格 35">
            <a:extLst>
              <a:ext uri="{FF2B5EF4-FFF2-40B4-BE49-F238E27FC236}">
                <a16:creationId xmlns:a16="http://schemas.microsoft.com/office/drawing/2014/main" id="{F5099286-AC5F-4F8E-BD18-4A97F135FA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739092"/>
              </p:ext>
            </p:extLst>
          </p:nvPr>
        </p:nvGraphicFramePr>
        <p:xfrm>
          <a:off x="3827038" y="889056"/>
          <a:ext cx="531009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015">
                  <a:extLst>
                    <a:ext uri="{9D8B030D-6E8A-4147-A177-3AD203B41FA5}">
                      <a16:colId xmlns:a16="http://schemas.microsoft.com/office/drawing/2014/main" val="3710990669"/>
                    </a:ext>
                  </a:extLst>
                </a:gridCol>
                <a:gridCol w="885015">
                  <a:extLst>
                    <a:ext uri="{9D8B030D-6E8A-4147-A177-3AD203B41FA5}">
                      <a16:colId xmlns:a16="http://schemas.microsoft.com/office/drawing/2014/main" val="3842397097"/>
                    </a:ext>
                  </a:extLst>
                </a:gridCol>
                <a:gridCol w="885015">
                  <a:extLst>
                    <a:ext uri="{9D8B030D-6E8A-4147-A177-3AD203B41FA5}">
                      <a16:colId xmlns:a16="http://schemas.microsoft.com/office/drawing/2014/main" val="3363668962"/>
                    </a:ext>
                  </a:extLst>
                </a:gridCol>
                <a:gridCol w="885015">
                  <a:extLst>
                    <a:ext uri="{9D8B030D-6E8A-4147-A177-3AD203B41FA5}">
                      <a16:colId xmlns:a16="http://schemas.microsoft.com/office/drawing/2014/main" val="4228698177"/>
                    </a:ext>
                  </a:extLst>
                </a:gridCol>
                <a:gridCol w="885015">
                  <a:extLst>
                    <a:ext uri="{9D8B030D-6E8A-4147-A177-3AD203B41FA5}">
                      <a16:colId xmlns:a16="http://schemas.microsoft.com/office/drawing/2014/main" val="1952881849"/>
                    </a:ext>
                  </a:extLst>
                </a:gridCol>
                <a:gridCol w="885015">
                  <a:extLst>
                    <a:ext uri="{9D8B030D-6E8A-4147-A177-3AD203B41FA5}">
                      <a16:colId xmlns:a16="http://schemas.microsoft.com/office/drawing/2014/main" val="4242656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zh-CN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Bot_inner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Bot_outer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Mid_inner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Mid_outer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Top_inner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Top_outer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1100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722007"/>
                  </a:ext>
                </a:extLst>
              </a:tr>
            </a:tbl>
          </a:graphicData>
        </a:graphic>
      </p:graphicFrame>
      <p:sp>
        <p:nvSpPr>
          <p:cNvPr id="73" name="文本框 72">
            <a:extLst>
              <a:ext uri="{FF2B5EF4-FFF2-40B4-BE49-F238E27FC236}">
                <a16:creationId xmlns:a16="http://schemas.microsoft.com/office/drawing/2014/main" id="{272A61E7-AF1D-4009-A4F4-5D6A7A4ADFA3}"/>
              </a:ext>
            </a:extLst>
          </p:cNvPr>
          <p:cNvSpPr txBox="1"/>
          <p:nvPr/>
        </p:nvSpPr>
        <p:spPr>
          <a:xfrm>
            <a:off x="4304221" y="196397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CPU</a:t>
            </a: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B7CBFE80-D8B6-427D-AA02-308156C3BBC1}"/>
              </a:ext>
            </a:extLst>
          </p:cNvPr>
          <p:cNvSpPr txBox="1"/>
          <p:nvPr/>
        </p:nvSpPr>
        <p:spPr>
          <a:xfrm>
            <a:off x="4302876" y="548604"/>
            <a:ext cx="14644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hit 3 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👇</a:t>
            </a: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112D7641-D842-4FB6-AC6A-85DEAC640C82}"/>
              </a:ext>
            </a:extLst>
          </p:cNvPr>
          <p:cNvSpPr txBox="1"/>
          <p:nvPr/>
        </p:nvSpPr>
        <p:spPr>
          <a:xfrm>
            <a:off x="4297457" y="1547850"/>
            <a:ext cx="14644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hit 4 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👇</a:t>
            </a: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6FBF0358-48EA-4264-A12B-A389E389F53F}"/>
              </a:ext>
            </a:extLst>
          </p:cNvPr>
          <p:cNvSpPr txBox="1"/>
          <p:nvPr/>
        </p:nvSpPr>
        <p:spPr>
          <a:xfrm>
            <a:off x="6263925" y="147131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＋</a:t>
            </a:r>
          </a:p>
        </p:txBody>
      </p:sp>
      <p:sp>
        <p:nvSpPr>
          <p:cNvPr id="77" name="箭头: 下 76">
            <a:extLst>
              <a:ext uri="{FF2B5EF4-FFF2-40B4-BE49-F238E27FC236}">
                <a16:creationId xmlns:a16="http://schemas.microsoft.com/office/drawing/2014/main" id="{0318DE03-C409-4B50-A0D9-DCC9BD9305B6}"/>
              </a:ext>
            </a:extLst>
          </p:cNvPr>
          <p:cNvSpPr/>
          <p:nvPr/>
        </p:nvSpPr>
        <p:spPr>
          <a:xfrm>
            <a:off x="6374639" y="2571750"/>
            <a:ext cx="194070" cy="353955"/>
          </a:xfrm>
          <a:prstGeom prst="downArrow">
            <a:avLst/>
          </a:prstGeom>
          <a:solidFill>
            <a:srgbClr val="4BC1DD"/>
          </a:solidFill>
          <a:ln>
            <a:solidFill>
              <a:srgbClr val="4BC1DD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cs typeface="+mn-ea"/>
            </a:endParaRPr>
          </a:p>
        </p:txBody>
      </p:sp>
      <p:graphicFrame>
        <p:nvGraphicFramePr>
          <p:cNvPr id="78" name="表格 35">
            <a:extLst>
              <a:ext uri="{FF2B5EF4-FFF2-40B4-BE49-F238E27FC236}">
                <a16:creationId xmlns:a16="http://schemas.microsoft.com/office/drawing/2014/main" id="{50BE29AF-344D-4C21-BDC3-3EC0A0167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238473"/>
              </p:ext>
            </p:extLst>
          </p:nvPr>
        </p:nvGraphicFramePr>
        <p:xfrm>
          <a:off x="3816629" y="3061911"/>
          <a:ext cx="531009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015">
                  <a:extLst>
                    <a:ext uri="{9D8B030D-6E8A-4147-A177-3AD203B41FA5}">
                      <a16:colId xmlns:a16="http://schemas.microsoft.com/office/drawing/2014/main" val="3710990669"/>
                    </a:ext>
                  </a:extLst>
                </a:gridCol>
                <a:gridCol w="885015">
                  <a:extLst>
                    <a:ext uri="{9D8B030D-6E8A-4147-A177-3AD203B41FA5}">
                      <a16:colId xmlns:a16="http://schemas.microsoft.com/office/drawing/2014/main" val="3842397097"/>
                    </a:ext>
                  </a:extLst>
                </a:gridCol>
                <a:gridCol w="885015">
                  <a:extLst>
                    <a:ext uri="{9D8B030D-6E8A-4147-A177-3AD203B41FA5}">
                      <a16:colId xmlns:a16="http://schemas.microsoft.com/office/drawing/2014/main" val="3363668962"/>
                    </a:ext>
                  </a:extLst>
                </a:gridCol>
                <a:gridCol w="885015">
                  <a:extLst>
                    <a:ext uri="{9D8B030D-6E8A-4147-A177-3AD203B41FA5}">
                      <a16:colId xmlns:a16="http://schemas.microsoft.com/office/drawing/2014/main" val="4228698177"/>
                    </a:ext>
                  </a:extLst>
                </a:gridCol>
                <a:gridCol w="885015">
                  <a:extLst>
                    <a:ext uri="{9D8B030D-6E8A-4147-A177-3AD203B41FA5}">
                      <a16:colId xmlns:a16="http://schemas.microsoft.com/office/drawing/2014/main" val="1952881849"/>
                    </a:ext>
                  </a:extLst>
                </a:gridCol>
                <a:gridCol w="885015">
                  <a:extLst>
                    <a:ext uri="{9D8B030D-6E8A-4147-A177-3AD203B41FA5}">
                      <a16:colId xmlns:a16="http://schemas.microsoft.com/office/drawing/2014/main" val="4242656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zh-CN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Bot_inner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Bot_outer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Mid_inner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Mid_outer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Top_inner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Top_outer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1100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722007"/>
                  </a:ext>
                </a:extLst>
              </a:tr>
            </a:tbl>
          </a:graphicData>
        </a:graphic>
      </p:graphicFrame>
      <p:sp>
        <p:nvSpPr>
          <p:cNvPr id="79" name="文本框 78">
            <a:extLst>
              <a:ext uri="{FF2B5EF4-FFF2-40B4-BE49-F238E27FC236}">
                <a16:creationId xmlns:a16="http://schemas.microsoft.com/office/drawing/2014/main" id="{AD19C760-6833-486A-B6D6-29220A5EF0B1}"/>
              </a:ext>
            </a:extLst>
          </p:cNvPr>
          <p:cNvSpPr txBox="1"/>
          <p:nvPr/>
        </p:nvSpPr>
        <p:spPr>
          <a:xfrm>
            <a:off x="5683638" y="3665960"/>
            <a:ext cx="1576072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{3</a:t>
            </a:r>
            <a:r>
              <a:rPr lang="zh-CN" alt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4}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3.radius() &lt; 4.radius() 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BC7DFD34-83F8-4306-A6D5-6CDF897530DA}"/>
              </a:ext>
            </a:extLst>
          </p:cNvPr>
          <p:cNvSpPr/>
          <p:nvPr/>
        </p:nvSpPr>
        <p:spPr>
          <a:xfrm>
            <a:off x="162155" y="99584"/>
            <a:ext cx="527950" cy="5279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773-CAI978" panose="020B0402020204020303" pitchFamily="34" charset="0"/>
                <a:ea typeface="方正黑体简体" panose="02010601030101010101" pitchFamily="2" charset="-122"/>
              </a:rPr>
              <a:t>3</a:t>
            </a:r>
            <a:endParaRPr lang="zh-CN" altLang="en-US" sz="2400" dirty="0">
              <a:latin typeface="773-CAI978" panose="020B0402020204020303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3D246118-AFEA-4BEF-9FC9-AB8A98D8193D}"/>
              </a:ext>
            </a:extLst>
          </p:cNvPr>
          <p:cNvSpPr/>
          <p:nvPr/>
        </p:nvSpPr>
        <p:spPr>
          <a:xfrm>
            <a:off x="926995" y="178893"/>
            <a:ext cx="3256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+mn-ea"/>
              </a:rPr>
              <a:t>Seeding algorithm for CEPC</a:t>
            </a:r>
          </a:p>
        </p:txBody>
      </p:sp>
    </p:spTree>
    <p:extLst>
      <p:ext uri="{BB962C8B-B14F-4D97-AF65-F5344CB8AC3E}">
        <p14:creationId xmlns:p14="http://schemas.microsoft.com/office/powerpoint/2010/main" val="50045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 rot="16200000" flipV="1">
            <a:off x="-1573907" y="1573907"/>
            <a:ext cx="5143501" cy="1995687"/>
            <a:chOff x="0" y="3147814"/>
            <a:chExt cx="9144000" cy="1995687"/>
          </a:xfrm>
        </p:grpSpPr>
        <p:sp>
          <p:nvSpPr>
            <p:cNvPr id="19" name="直角三角形 18"/>
            <p:cNvSpPr/>
            <p:nvPr/>
          </p:nvSpPr>
          <p:spPr>
            <a:xfrm flipH="1">
              <a:off x="3351099" y="3147815"/>
              <a:ext cx="5792901" cy="1995686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zh-CN" altLang="en-US" sz="1799">
                <a:cs typeface="+mn-ea"/>
              </a:endParaRPr>
            </a:p>
          </p:txBody>
        </p:sp>
        <p:sp>
          <p:nvSpPr>
            <p:cNvPr id="23" name="直角三角形 22"/>
            <p:cNvSpPr/>
            <p:nvPr/>
          </p:nvSpPr>
          <p:spPr>
            <a:xfrm>
              <a:off x="0" y="3147814"/>
              <a:ext cx="5792901" cy="1995686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zh-CN" altLang="en-US" sz="1799">
                <a:cs typeface="+mn-ea"/>
              </a:endParaRPr>
            </a:p>
          </p:txBody>
        </p:sp>
      </p:grpSp>
      <p:sp>
        <p:nvSpPr>
          <p:cNvPr id="63" name="TextBox 23"/>
          <p:cNvSpPr txBox="1"/>
          <p:nvPr/>
        </p:nvSpPr>
        <p:spPr>
          <a:xfrm>
            <a:off x="558652" y="2227612"/>
            <a:ext cx="2874069" cy="52795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46601632-A991-4866-8F81-48C5674542FB}"/>
              </a:ext>
            </a:extLst>
          </p:cNvPr>
          <p:cNvSpPr/>
          <p:nvPr/>
        </p:nvSpPr>
        <p:spPr>
          <a:xfrm>
            <a:off x="3663144" y="1112742"/>
            <a:ext cx="527950" cy="527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773-CAI978" panose="020B0402020204020303" pitchFamily="34" charset="0"/>
                <a:ea typeface="方正黑体简体" panose="02010601030101010101" pitchFamily="2" charset="-122"/>
              </a:rPr>
              <a:t>1</a:t>
            </a:r>
            <a:endParaRPr lang="zh-CN" altLang="en-US" sz="2400" dirty="0">
              <a:latin typeface="773-CAI978" panose="020B0402020204020303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608E922C-A50D-40D5-8CC6-19B4F7A07EC6}"/>
              </a:ext>
            </a:extLst>
          </p:cNvPr>
          <p:cNvSpPr/>
          <p:nvPr/>
        </p:nvSpPr>
        <p:spPr>
          <a:xfrm>
            <a:off x="4427984" y="1192051"/>
            <a:ext cx="1556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Introduction</a:t>
            </a: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70A451E6-B0BA-43C7-A555-72972C322234}"/>
              </a:ext>
            </a:extLst>
          </p:cNvPr>
          <p:cNvSpPr/>
          <p:nvPr/>
        </p:nvSpPr>
        <p:spPr>
          <a:xfrm>
            <a:off x="3663144" y="1878597"/>
            <a:ext cx="527950" cy="527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773-CAI978" panose="020B0402020204020303" pitchFamily="34" charset="0"/>
                <a:ea typeface="方正黑体简体" panose="02010601030101010101" pitchFamily="2" charset="-122"/>
              </a:rPr>
              <a:t>2</a:t>
            </a:r>
            <a:endParaRPr lang="zh-CN" altLang="en-US" sz="2400" dirty="0">
              <a:latin typeface="773-CAI978" panose="020B0402020204020303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2F8F38AF-AEFF-4AEB-9F59-A39A3E3A4035}"/>
              </a:ext>
            </a:extLst>
          </p:cNvPr>
          <p:cNvSpPr/>
          <p:nvPr/>
        </p:nvSpPr>
        <p:spPr>
          <a:xfrm>
            <a:off x="4431558" y="1957906"/>
            <a:ext cx="2853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CEPC Geometry in ACTS</a:t>
            </a: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C74575C9-92CD-4CE4-B4E3-CDFAD9158360}"/>
              </a:ext>
            </a:extLst>
          </p:cNvPr>
          <p:cNvSpPr/>
          <p:nvPr/>
        </p:nvSpPr>
        <p:spPr>
          <a:xfrm>
            <a:off x="3663144" y="2644452"/>
            <a:ext cx="527950" cy="527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773-CAI978" panose="020B0402020204020303" pitchFamily="34" charset="0"/>
                <a:ea typeface="方正黑体简体" panose="02010601030101010101" pitchFamily="2" charset="-122"/>
              </a:rPr>
              <a:t>3</a:t>
            </a:r>
            <a:endParaRPr lang="zh-CN" altLang="en-US" sz="2400" dirty="0">
              <a:latin typeface="773-CAI978" panose="020B0402020204020303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D21EAF40-28A5-402A-AB69-DEB7737E6C77}"/>
              </a:ext>
            </a:extLst>
          </p:cNvPr>
          <p:cNvSpPr/>
          <p:nvPr/>
        </p:nvSpPr>
        <p:spPr>
          <a:xfrm>
            <a:off x="4427984" y="2723761"/>
            <a:ext cx="3256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Seeding algorithm for CEPC</a:t>
            </a:r>
          </a:p>
        </p:txBody>
      </p:sp>
      <p:sp>
        <p:nvSpPr>
          <p:cNvPr id="20" name="灯片编号占位符 2">
            <a:extLst>
              <a:ext uri="{FF2B5EF4-FFF2-40B4-BE49-F238E27FC236}">
                <a16:creationId xmlns:a16="http://schemas.microsoft.com/office/drawing/2014/main" id="{D3B6C41F-B975-4E89-A4B7-13F0E33FD41B}"/>
              </a:ext>
            </a:extLst>
          </p:cNvPr>
          <p:cNvSpPr txBox="1">
            <a:spLocks/>
          </p:cNvSpPr>
          <p:nvPr/>
        </p:nvSpPr>
        <p:spPr>
          <a:xfrm>
            <a:off x="8661470" y="30376"/>
            <a:ext cx="432048" cy="23584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B01F39-3AB9-4E3F-9AE8-8ECED466B5B6}" type="slidenum">
              <a:rPr lang="zh-CN" altLang="en-US" sz="14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pPr/>
              <a:t>16</a:t>
            </a:fld>
            <a:endParaRPr lang="zh-CN" altLang="en-US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DFF4FE8F-B8FC-4A05-8175-814B62C89164}"/>
              </a:ext>
            </a:extLst>
          </p:cNvPr>
          <p:cNvSpPr/>
          <p:nvPr/>
        </p:nvSpPr>
        <p:spPr>
          <a:xfrm>
            <a:off x="3663144" y="3403911"/>
            <a:ext cx="527950" cy="5279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773-CAI978" panose="020B0402020204020303" pitchFamily="34" charset="0"/>
                <a:ea typeface="方正黑体简体" panose="02010601030101010101" pitchFamily="2" charset="-122"/>
              </a:rPr>
              <a:t>4</a:t>
            </a:r>
            <a:endParaRPr lang="zh-CN" altLang="en-US" sz="2400" dirty="0">
              <a:latin typeface="773-CAI978" panose="020B0402020204020303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36E5616-493B-4B2C-91A5-8E183C21F7BF}"/>
              </a:ext>
            </a:extLst>
          </p:cNvPr>
          <p:cNvSpPr/>
          <p:nvPr/>
        </p:nvSpPr>
        <p:spPr>
          <a:xfrm>
            <a:off x="4427984" y="3483220"/>
            <a:ext cx="4218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+mn-ea"/>
              </a:rPr>
              <a:t>Integration of TRACCC with CEPCSW</a:t>
            </a:r>
          </a:p>
        </p:txBody>
      </p:sp>
    </p:spTree>
    <p:extLst>
      <p:ext uri="{BB962C8B-B14F-4D97-AF65-F5344CB8AC3E}">
        <p14:creationId xmlns:p14="http://schemas.microsoft.com/office/powerpoint/2010/main" val="168591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灯片编号占位符 2"/>
          <p:cNvSpPr txBox="1"/>
          <p:nvPr/>
        </p:nvSpPr>
        <p:spPr>
          <a:xfrm>
            <a:off x="8661470" y="30376"/>
            <a:ext cx="432048" cy="23584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B01F39-3AB9-4E3F-9AE8-8ECED466B5B6}" type="slidenum">
              <a:rPr lang="zh-CN" altLang="en-US" sz="14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17</a:t>
            </a:fld>
            <a:endParaRPr lang="zh-CN" altLang="en-US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4" name="Picture 2" descr="Logo">
            <a:extLst>
              <a:ext uri="{FF2B5EF4-FFF2-40B4-BE49-F238E27FC236}">
                <a16:creationId xmlns:a16="http://schemas.microsoft.com/office/drawing/2014/main" id="{973E34C7-551B-4FC9-939E-A61879E8C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237" y="609461"/>
            <a:ext cx="878893" cy="87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491569E2-2914-48D9-B05C-7C8BAC9E7B34}"/>
              </a:ext>
            </a:extLst>
          </p:cNvPr>
          <p:cNvSpPr/>
          <p:nvPr/>
        </p:nvSpPr>
        <p:spPr>
          <a:xfrm>
            <a:off x="2627784" y="835919"/>
            <a:ext cx="1440160" cy="43204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EDM4hep::</a:t>
            </a:r>
          </a:p>
          <a:p>
            <a:pPr algn="ctr" defTabSz="914400"/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SimTrackerHit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053E848-7545-4711-8DF0-CD2E2DC2CBCF}"/>
              </a:ext>
            </a:extLst>
          </p:cNvPr>
          <p:cNvSpPr/>
          <p:nvPr/>
        </p:nvSpPr>
        <p:spPr>
          <a:xfrm>
            <a:off x="4644008" y="603111"/>
            <a:ext cx="1130424" cy="914400"/>
          </a:xfrm>
          <a:prstGeom prst="rect">
            <a:avLst/>
          </a:prstGeom>
          <a:solidFill>
            <a:srgbClr val="577957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1800" dirty="0">
                <a:cs typeface="+mn-ea"/>
              </a:rPr>
              <a:t>CEPCSW</a:t>
            </a:r>
          </a:p>
          <a:p>
            <a:pPr algn="ctr" defTabSz="914400"/>
            <a:r>
              <a:rPr lang="en-US" altLang="zh-CN" dirty="0" err="1">
                <a:cs typeface="+mn-ea"/>
              </a:rPr>
              <a:t>Alg</a:t>
            </a:r>
            <a:endParaRPr lang="zh-CN" altLang="en-US" sz="1800" dirty="0">
              <a:cs typeface="+mn-ea"/>
            </a:endParaRP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DE4B35CA-B49B-4673-8516-A55EADA9DF2B}"/>
              </a:ext>
            </a:extLst>
          </p:cNvPr>
          <p:cNvCxnSpPr>
            <a:stCxn id="14" idx="3"/>
            <a:endCxn id="16" idx="1"/>
          </p:cNvCxnSpPr>
          <p:nvPr/>
        </p:nvCxnSpPr>
        <p:spPr>
          <a:xfrm>
            <a:off x="2167130" y="1048908"/>
            <a:ext cx="460654" cy="3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DDBB58E0-7DB7-41A7-BBD7-BB0D5E5FC294}"/>
              </a:ext>
            </a:extLst>
          </p:cNvPr>
          <p:cNvCxnSpPr>
            <a:stCxn id="16" idx="3"/>
            <a:endCxn id="19" idx="1"/>
          </p:cNvCxnSpPr>
          <p:nvPr/>
        </p:nvCxnSpPr>
        <p:spPr>
          <a:xfrm>
            <a:off x="4067944" y="1051943"/>
            <a:ext cx="576064" cy="8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4C02C0D7-2DE9-4D86-A81B-AC0791A71EF1}"/>
              </a:ext>
            </a:extLst>
          </p:cNvPr>
          <p:cNvCxnSpPr>
            <a:cxnSpLocks/>
            <a:stCxn id="19" idx="3"/>
            <a:endCxn id="36" idx="1"/>
          </p:cNvCxnSpPr>
          <p:nvPr/>
        </p:nvCxnSpPr>
        <p:spPr>
          <a:xfrm flipV="1">
            <a:off x="5774432" y="1056127"/>
            <a:ext cx="698998" cy="4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>
            <a:extLst>
              <a:ext uri="{FF2B5EF4-FFF2-40B4-BE49-F238E27FC236}">
                <a16:creationId xmlns:a16="http://schemas.microsoft.com/office/drawing/2014/main" id="{C49E9DB3-6546-4F94-B552-0C2D4942F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209" y="1553376"/>
            <a:ext cx="2319767" cy="1356382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3A66543E-CEDD-4FA4-96D7-A867F6ED1FD0}"/>
              </a:ext>
            </a:extLst>
          </p:cNvPr>
          <p:cNvSpPr/>
          <p:nvPr/>
        </p:nvSpPr>
        <p:spPr>
          <a:xfrm>
            <a:off x="4644008" y="2314957"/>
            <a:ext cx="1130424" cy="914400"/>
          </a:xfrm>
          <a:prstGeom prst="rect">
            <a:avLst/>
          </a:prstGeom>
          <a:solidFill>
            <a:srgbClr val="577957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1800" dirty="0">
                <a:cs typeface="+mn-ea"/>
              </a:rPr>
              <a:t>TRACCC</a:t>
            </a:r>
          </a:p>
          <a:p>
            <a:pPr algn="ctr" defTabSz="914400"/>
            <a:r>
              <a:rPr lang="en-US" altLang="zh-CN" dirty="0">
                <a:cs typeface="+mn-ea"/>
              </a:rPr>
              <a:t>package</a:t>
            </a:r>
            <a:endParaRPr lang="zh-CN" altLang="en-US" sz="1800" dirty="0">
              <a:cs typeface="+mn-ea"/>
            </a:endParaRP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6538A489-5A97-40F0-843C-937AB59A9C52}"/>
              </a:ext>
            </a:extLst>
          </p:cNvPr>
          <p:cNvCxnSpPr>
            <a:cxnSpLocks/>
            <a:stCxn id="27" idx="0"/>
            <a:endCxn id="19" idx="2"/>
          </p:cNvCxnSpPr>
          <p:nvPr/>
        </p:nvCxnSpPr>
        <p:spPr>
          <a:xfrm flipV="1">
            <a:off x="5209220" y="1517511"/>
            <a:ext cx="0" cy="797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7A7AF5B0-DECD-4382-BC57-24EAC303AB73}"/>
              </a:ext>
            </a:extLst>
          </p:cNvPr>
          <p:cNvSpPr txBox="1"/>
          <p:nvPr/>
        </p:nvSpPr>
        <p:spPr>
          <a:xfrm>
            <a:off x="5309310" y="1910424"/>
            <a:ext cx="1506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err="1"/>
              <a:t>traccc</a:t>
            </a:r>
            <a:r>
              <a:rPr lang="en-US" altLang="zh-CN" sz="1400" dirty="0"/>
              <a:t>::wrapper</a:t>
            </a:r>
            <a:endParaRPr lang="zh-CN" altLang="en-US" sz="1400" dirty="0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85E13DD3-C462-47BC-9FF5-9549E2A16F12}"/>
              </a:ext>
            </a:extLst>
          </p:cNvPr>
          <p:cNvSpPr/>
          <p:nvPr/>
        </p:nvSpPr>
        <p:spPr>
          <a:xfrm>
            <a:off x="3491880" y="2772157"/>
            <a:ext cx="648072" cy="7200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cs typeface="+mn-ea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33EC9D84-F29B-4458-A478-A43C2DBA676E}"/>
              </a:ext>
            </a:extLst>
          </p:cNvPr>
          <p:cNvSpPr/>
          <p:nvPr/>
        </p:nvSpPr>
        <p:spPr>
          <a:xfrm>
            <a:off x="6473430" y="840103"/>
            <a:ext cx="1130424" cy="43204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EDM4hep::</a:t>
            </a:r>
          </a:p>
          <a:p>
            <a:pPr algn="ctr" defTabSz="914400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C670C4D7-C1C0-43A3-8070-9CA5686C2BA9}"/>
              </a:ext>
            </a:extLst>
          </p:cNvPr>
          <p:cNvSpPr txBox="1"/>
          <p:nvPr/>
        </p:nvSpPr>
        <p:spPr>
          <a:xfrm>
            <a:off x="10162" y="3068314"/>
            <a:ext cx="6511401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1E70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Package the seeding algorithm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a wrapper to wrap the seeding functions that CEPCSW needed.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Calling the TRACCC package in CEPCSW alg.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Pull request: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https://github.com/cepc/CEPCSW/pull/270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dirty="0">
                <a:solidFill>
                  <a:srgbClr val="1E70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 the overhead from data copy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want TRACCC be able to use the hits data simulated by G4 </a:t>
            </a:r>
            <a:r>
              <a:rPr lang="en-US" altLang="zh-CN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directly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!!</a:t>
            </a:r>
            <a:endParaRPr lang="en-US" altLang="zh-CN" sz="1400" dirty="0">
              <a:solidFill>
                <a:srgbClr val="1E70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EDM4hep and *</a:t>
            </a:r>
            <a:r>
              <a:rPr lang="en-US" altLang="zh-CN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VecMem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use the same memory.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63614C5C-87DB-4204-A8D8-BEB805EA4B12}"/>
              </a:ext>
            </a:extLst>
          </p:cNvPr>
          <p:cNvSpPr txBox="1"/>
          <p:nvPr/>
        </p:nvSpPr>
        <p:spPr>
          <a:xfrm>
            <a:off x="4029114" y="612645"/>
            <a:ext cx="708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7030A0"/>
                </a:solidFill>
              </a:rPr>
              <a:t>Copy?</a:t>
            </a:r>
            <a:endParaRPr lang="zh-CN" altLang="en-US" sz="1400" dirty="0">
              <a:solidFill>
                <a:srgbClr val="7030A0"/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768E960-6FD7-4968-90D3-D3C6FE4CB0BA}"/>
              </a:ext>
            </a:extLst>
          </p:cNvPr>
          <p:cNvSpPr txBox="1"/>
          <p:nvPr/>
        </p:nvSpPr>
        <p:spPr>
          <a:xfrm>
            <a:off x="6124744" y="4215509"/>
            <a:ext cx="290054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TRACCC uses </a:t>
            </a:r>
            <a:r>
              <a:rPr lang="en-US" altLang="zh-CN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VecMem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the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vectorised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model across multiple device types.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6F7932C4-1387-4247-B24A-B3565D66E804}"/>
              </a:ext>
            </a:extLst>
          </p:cNvPr>
          <p:cNvSpPr/>
          <p:nvPr/>
        </p:nvSpPr>
        <p:spPr>
          <a:xfrm>
            <a:off x="162155" y="99584"/>
            <a:ext cx="527950" cy="5279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773-CAI978" panose="020B0402020204020303" pitchFamily="34" charset="0"/>
                <a:ea typeface="方正黑体简体" panose="02010601030101010101" pitchFamily="2" charset="-122"/>
              </a:rPr>
              <a:t>4</a:t>
            </a:r>
            <a:endParaRPr lang="zh-CN" altLang="en-US" sz="2400" dirty="0">
              <a:latin typeface="773-CAI978" panose="020B0402020204020303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AEB5D077-E61E-497E-A232-3215CFAD6C62}"/>
              </a:ext>
            </a:extLst>
          </p:cNvPr>
          <p:cNvSpPr/>
          <p:nvPr/>
        </p:nvSpPr>
        <p:spPr>
          <a:xfrm>
            <a:off x="926995" y="178893"/>
            <a:ext cx="4218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+mn-ea"/>
              </a:rPr>
              <a:t>Integration of TRACCC with CEPCSW</a:t>
            </a:r>
          </a:p>
        </p:txBody>
      </p:sp>
    </p:spTree>
    <p:extLst>
      <p:ext uri="{BB962C8B-B14F-4D97-AF65-F5344CB8AC3E}">
        <p14:creationId xmlns:p14="http://schemas.microsoft.com/office/powerpoint/2010/main" val="273011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灯片编号占位符 2"/>
          <p:cNvSpPr txBox="1"/>
          <p:nvPr/>
        </p:nvSpPr>
        <p:spPr>
          <a:xfrm>
            <a:off x="8661470" y="30376"/>
            <a:ext cx="432048" cy="23584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B01F39-3AB9-4E3F-9AE8-8ECED466B5B6}" type="slidenum">
              <a:rPr lang="zh-CN" altLang="en-US" sz="14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18</a:t>
            </a:fld>
            <a:endParaRPr lang="zh-CN" altLang="en-US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E733EAEB-D99D-4F80-8DDE-53E1C8A10C65}"/>
              </a:ext>
            </a:extLst>
          </p:cNvPr>
          <p:cNvSpPr txBox="1"/>
          <p:nvPr/>
        </p:nvSpPr>
        <p:spPr>
          <a:xfrm>
            <a:off x="10163" y="828111"/>
            <a:ext cx="4561837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1E70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Modify the EDM4hep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want EDM4hep &amp;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VecMem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use the same storage format (</a:t>
            </a:r>
            <a:r>
              <a:rPr lang="en-US" altLang="zh-CN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std::</a:t>
            </a:r>
            <a:r>
              <a:rPr lang="en-US" altLang="zh-CN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pmr</a:t>
            </a:r>
            <a:r>
              <a:rPr lang="en-US" altLang="zh-CN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::vector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TRACCC can directly use the hit data with no data-copy.</a:t>
            </a:r>
          </a:p>
        </p:txBody>
      </p:sp>
      <p:pic>
        <p:nvPicPr>
          <p:cNvPr id="54" name="图片 53">
            <a:extLst>
              <a:ext uri="{FF2B5EF4-FFF2-40B4-BE49-F238E27FC236}">
                <a16:creationId xmlns:a16="http://schemas.microsoft.com/office/drawing/2014/main" id="{C5C2BE1D-4D81-4C8D-A09E-399F91D61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42" y="2970816"/>
            <a:ext cx="1667469" cy="1550296"/>
          </a:xfrm>
          <a:prstGeom prst="rect">
            <a:avLst/>
          </a:prstGeom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id="{A729C26F-1413-4D6F-A317-29DF0FACC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977" y="3133604"/>
            <a:ext cx="3528392" cy="259514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64C3F455-F587-4C89-9E38-4E9DE8F52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6977" y="3652157"/>
            <a:ext cx="2923089" cy="261154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66AAB7EC-E033-4161-A14C-9E6F73D53B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6977" y="4201335"/>
            <a:ext cx="4475660" cy="298135"/>
          </a:xfrm>
          <a:prstGeom prst="rect">
            <a:avLst/>
          </a:prstGeom>
        </p:spPr>
      </p:pic>
      <p:sp>
        <p:nvSpPr>
          <p:cNvPr id="66" name="文本框 65">
            <a:extLst>
              <a:ext uri="{FF2B5EF4-FFF2-40B4-BE49-F238E27FC236}">
                <a16:creationId xmlns:a16="http://schemas.microsoft.com/office/drawing/2014/main" id="{A6609186-F754-4C49-B2DC-FDF38A38AC34}"/>
              </a:ext>
            </a:extLst>
          </p:cNvPr>
          <p:cNvSpPr txBox="1"/>
          <p:nvPr/>
        </p:nvSpPr>
        <p:spPr>
          <a:xfrm>
            <a:off x="2087024" y="2830201"/>
            <a:ext cx="2484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</a:t>
            </a:r>
            <a:r>
              <a:rPr lang="en-US" altLang="zh-CN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Collection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 interfaces: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5C1E7716-8038-448E-9C99-C654A4CAE0DE}"/>
              </a:ext>
            </a:extLst>
          </p:cNvPr>
          <p:cNvSpPr txBox="1"/>
          <p:nvPr/>
        </p:nvSpPr>
        <p:spPr>
          <a:xfrm>
            <a:off x="2089480" y="3364133"/>
            <a:ext cx="28248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</a:t>
            </a:r>
            <a:r>
              <a:rPr lang="en-US" altLang="zh-CN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CollectionData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 interfaces: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2A2CC01E-7DAC-4CBC-9337-4C7B1D08A827}"/>
              </a:ext>
            </a:extLst>
          </p:cNvPr>
          <p:cNvSpPr txBox="1"/>
          <p:nvPr/>
        </p:nvSpPr>
        <p:spPr>
          <a:xfrm>
            <a:off x="2089480" y="3893790"/>
            <a:ext cx="4927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Modify the </a:t>
            </a:r>
            <a:r>
              <a:rPr lang="en-US" altLang="zh-CN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DataContainer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storage format (vector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pmr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::vector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383473BB-0FD6-4A79-A2E0-5AE017BDBF3B}"/>
              </a:ext>
            </a:extLst>
          </p:cNvPr>
          <p:cNvSpPr txBox="1"/>
          <p:nvPr/>
        </p:nvSpPr>
        <p:spPr>
          <a:xfrm>
            <a:off x="-23054" y="4526999"/>
            <a:ext cx="25874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Layout of the PODIO storage format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73" name="图片 72">
            <a:extLst>
              <a:ext uri="{FF2B5EF4-FFF2-40B4-BE49-F238E27FC236}">
                <a16:creationId xmlns:a16="http://schemas.microsoft.com/office/drawing/2014/main" id="{490CF79C-A4CE-41B8-9FC3-0349341A2E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4038" y="591005"/>
            <a:ext cx="4564161" cy="2239196"/>
          </a:xfrm>
          <a:prstGeom prst="rect">
            <a:avLst/>
          </a:prstGeom>
        </p:spPr>
      </p:pic>
      <p:sp>
        <p:nvSpPr>
          <p:cNvPr id="75" name="文本框 74">
            <a:extLst>
              <a:ext uri="{FF2B5EF4-FFF2-40B4-BE49-F238E27FC236}">
                <a16:creationId xmlns:a16="http://schemas.microsoft.com/office/drawing/2014/main" id="{613B7F4B-C68D-4E00-B5C6-4D1B07837D14}"/>
              </a:ext>
            </a:extLst>
          </p:cNvPr>
          <p:cNvSpPr txBox="1"/>
          <p:nvPr/>
        </p:nvSpPr>
        <p:spPr>
          <a:xfrm>
            <a:off x="16169" y="2095064"/>
            <a:ext cx="45618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1E70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Modify the data storage format of PODIO</a:t>
            </a: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EDM4hep is generated by PODIO,</a:t>
            </a: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we modify the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DataContainer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PODIO:</a:t>
            </a: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E5BFD2D7-C231-4E11-8B11-FA02D4B7CA3F}"/>
              </a:ext>
            </a:extLst>
          </p:cNvPr>
          <p:cNvSpPr txBox="1"/>
          <p:nvPr/>
        </p:nvSpPr>
        <p:spPr>
          <a:xfrm>
            <a:off x="10163" y="4766134"/>
            <a:ext cx="3425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add interfaces to get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pmr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::vector directly.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61A054FC-9481-43E0-B900-15D01BDED8D7}"/>
              </a:ext>
            </a:extLst>
          </p:cNvPr>
          <p:cNvSpPr/>
          <p:nvPr/>
        </p:nvSpPr>
        <p:spPr>
          <a:xfrm>
            <a:off x="162155" y="99584"/>
            <a:ext cx="527950" cy="5279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773-CAI978" panose="020B0402020204020303" pitchFamily="34" charset="0"/>
                <a:ea typeface="方正黑体简体" panose="02010601030101010101" pitchFamily="2" charset="-122"/>
              </a:rPr>
              <a:t>4</a:t>
            </a:r>
            <a:endParaRPr lang="zh-CN" altLang="en-US" sz="2400" dirty="0">
              <a:latin typeface="773-CAI978" panose="020B0402020204020303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FEED467-064C-470E-95C5-5D423B28FB23}"/>
              </a:ext>
            </a:extLst>
          </p:cNvPr>
          <p:cNvSpPr/>
          <p:nvPr/>
        </p:nvSpPr>
        <p:spPr>
          <a:xfrm>
            <a:off x="926995" y="178893"/>
            <a:ext cx="4218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+mn-ea"/>
              </a:rPr>
              <a:t>Integration of TRACCC with CEPCSW</a:t>
            </a:r>
          </a:p>
        </p:txBody>
      </p:sp>
    </p:spTree>
    <p:extLst>
      <p:ext uri="{BB962C8B-B14F-4D97-AF65-F5344CB8AC3E}">
        <p14:creationId xmlns:p14="http://schemas.microsoft.com/office/powerpoint/2010/main" val="381823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灯片编号占位符 2"/>
          <p:cNvSpPr txBox="1"/>
          <p:nvPr/>
        </p:nvSpPr>
        <p:spPr>
          <a:xfrm>
            <a:off x="8661470" y="30376"/>
            <a:ext cx="432048" cy="23584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B01F39-3AB9-4E3F-9AE8-8ECED466B5B6}" type="slidenum">
              <a:rPr lang="zh-CN" altLang="en-US" sz="14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19</a:t>
            </a:fld>
            <a:endParaRPr lang="zh-CN" altLang="en-US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E9D25CE-3A44-4B76-872D-1F6757B0D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534" y="3047486"/>
            <a:ext cx="2939185" cy="1737507"/>
          </a:xfrm>
          <a:prstGeom prst="rect">
            <a:avLst/>
          </a:prstGeom>
        </p:spPr>
      </p:pic>
      <p:sp>
        <p:nvSpPr>
          <p:cNvPr id="9" name="左大括号 8">
            <a:extLst>
              <a:ext uri="{FF2B5EF4-FFF2-40B4-BE49-F238E27FC236}">
                <a16:creationId xmlns:a16="http://schemas.microsoft.com/office/drawing/2014/main" id="{7E7D668C-1EB7-48DF-859C-2F7DD1EB0EC3}"/>
              </a:ext>
            </a:extLst>
          </p:cNvPr>
          <p:cNvSpPr/>
          <p:nvPr/>
        </p:nvSpPr>
        <p:spPr>
          <a:xfrm>
            <a:off x="3467131" y="3241055"/>
            <a:ext cx="183620" cy="828446"/>
          </a:xfrm>
          <a:prstGeom prst="leftBrace">
            <a:avLst>
              <a:gd name="adj1" fmla="val 6103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C87600F-894D-4BEB-9E77-91988FB14809}"/>
              </a:ext>
            </a:extLst>
          </p:cNvPr>
          <p:cNvSpPr txBox="1"/>
          <p:nvPr/>
        </p:nvSpPr>
        <p:spPr>
          <a:xfrm>
            <a:off x="2104697" y="3478229"/>
            <a:ext cx="1358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CEPCSW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alg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箭头: 右 13">
            <a:extLst>
              <a:ext uri="{FF2B5EF4-FFF2-40B4-BE49-F238E27FC236}">
                <a16:creationId xmlns:a16="http://schemas.microsoft.com/office/drawing/2014/main" id="{BD77CCFA-3E8F-4133-9F1F-9ED2A9D56C29}"/>
              </a:ext>
            </a:extLst>
          </p:cNvPr>
          <p:cNvSpPr/>
          <p:nvPr/>
        </p:nvSpPr>
        <p:spPr>
          <a:xfrm rot="10800000">
            <a:off x="5372288" y="4006309"/>
            <a:ext cx="673998" cy="225029"/>
          </a:xfrm>
          <a:prstGeom prst="rightArrow">
            <a:avLst/>
          </a:prstGeom>
          <a:solidFill>
            <a:srgbClr val="FF860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箭头: 右 14">
            <a:extLst>
              <a:ext uri="{FF2B5EF4-FFF2-40B4-BE49-F238E27FC236}">
                <a16:creationId xmlns:a16="http://schemas.microsoft.com/office/drawing/2014/main" id="{81684A7B-7CAA-4D9B-9D95-25B87EA0AADB}"/>
              </a:ext>
            </a:extLst>
          </p:cNvPr>
          <p:cNvSpPr/>
          <p:nvPr/>
        </p:nvSpPr>
        <p:spPr>
          <a:xfrm rot="10800000">
            <a:off x="6422500" y="3767840"/>
            <a:ext cx="673998" cy="225030"/>
          </a:xfrm>
          <a:prstGeom prst="rightArrow">
            <a:avLst/>
          </a:prstGeom>
          <a:solidFill>
            <a:srgbClr val="FF860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86251A8-4BCB-400E-B8DA-48B945ED8C5B}"/>
              </a:ext>
            </a:extLst>
          </p:cNvPr>
          <p:cNvSpPr txBox="1"/>
          <p:nvPr/>
        </p:nvSpPr>
        <p:spPr>
          <a:xfrm>
            <a:off x="6668432" y="3956217"/>
            <a:ext cx="255800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pmr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::vector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changed.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data copy occurs.</a:t>
            </a:r>
          </a:p>
        </p:txBody>
      </p:sp>
      <p:sp>
        <p:nvSpPr>
          <p:cNvPr id="18" name="左大括号 17">
            <a:extLst>
              <a:ext uri="{FF2B5EF4-FFF2-40B4-BE49-F238E27FC236}">
                <a16:creationId xmlns:a16="http://schemas.microsoft.com/office/drawing/2014/main" id="{C6549034-AFE5-4ACA-8F0F-96C19743BD48}"/>
              </a:ext>
            </a:extLst>
          </p:cNvPr>
          <p:cNvSpPr/>
          <p:nvPr/>
        </p:nvSpPr>
        <p:spPr>
          <a:xfrm>
            <a:off x="3467912" y="4127606"/>
            <a:ext cx="183620" cy="585403"/>
          </a:xfrm>
          <a:prstGeom prst="leftBrace">
            <a:avLst>
              <a:gd name="adj1" fmla="val 6103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EA9AB56-18D6-43C0-9473-FEC23A21B2B4}"/>
              </a:ext>
            </a:extLst>
          </p:cNvPr>
          <p:cNvSpPr txBox="1"/>
          <p:nvPr/>
        </p:nvSpPr>
        <p:spPr>
          <a:xfrm>
            <a:off x="2098147" y="4266418"/>
            <a:ext cx="1359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TRACCC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alg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5AEEF61-018E-4053-A511-3A6A23D89165}"/>
              </a:ext>
            </a:extLst>
          </p:cNvPr>
          <p:cNvSpPr txBox="1"/>
          <p:nvPr/>
        </p:nvSpPr>
        <p:spPr>
          <a:xfrm>
            <a:off x="4292168" y="4813685"/>
            <a:ext cx="1750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Running in CEPCSW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D2367284-77BE-428B-BB97-567E8BF40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663739"/>
            <a:ext cx="3711830" cy="1280466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3C622D3A-BEF2-49D0-B862-AC6BD4B52D4A}"/>
              </a:ext>
            </a:extLst>
          </p:cNvPr>
          <p:cNvSpPr txBox="1"/>
          <p:nvPr/>
        </p:nvSpPr>
        <p:spPr>
          <a:xfrm>
            <a:off x="104240" y="639266"/>
            <a:ext cx="4611776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1E70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Customized EDM4hep data collection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 a data collection whose member is totally the same with the EDM of TRACCC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we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directly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altLang="zh-CN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edm4hep::</a:t>
            </a:r>
            <a:r>
              <a:rPr lang="en-US" altLang="zh-CN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ACTSCells</a:t>
            </a:r>
            <a:r>
              <a:rPr lang="en-US" altLang="zh-CN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input of TRACCC.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47A63E3-09DC-4C76-8554-800B1A6C5BB6}"/>
              </a:ext>
            </a:extLst>
          </p:cNvPr>
          <p:cNvSpPr txBox="1"/>
          <p:nvPr/>
        </p:nvSpPr>
        <p:spPr>
          <a:xfrm>
            <a:off x="6343451" y="2018254"/>
            <a:ext cx="12961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edm4hep.yaml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8899FA2-3C05-4C7B-AD06-57CD8B51BE06}"/>
              </a:ext>
            </a:extLst>
          </p:cNvPr>
          <p:cNvSpPr txBox="1"/>
          <p:nvPr/>
        </p:nvSpPr>
        <p:spPr>
          <a:xfrm>
            <a:off x="98099" y="2253282"/>
            <a:ext cx="5331856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1E70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TRACCC can directly read the simulated hits from Geant4 which is stored in EDM4hep format.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non-essential data-copy occurs.</a:t>
            </a: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0303E372-A25C-4263-81B6-B8C25CF5DF22}"/>
              </a:ext>
            </a:extLst>
          </p:cNvPr>
          <p:cNvSpPr/>
          <p:nvPr/>
        </p:nvSpPr>
        <p:spPr>
          <a:xfrm>
            <a:off x="162155" y="99584"/>
            <a:ext cx="527950" cy="5279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773-CAI978" panose="020B0402020204020303" pitchFamily="34" charset="0"/>
                <a:ea typeface="方正黑体简体" panose="02010601030101010101" pitchFamily="2" charset="-122"/>
              </a:rPr>
              <a:t>4</a:t>
            </a:r>
            <a:endParaRPr lang="zh-CN" altLang="en-US" sz="2400" dirty="0">
              <a:latin typeface="773-CAI978" panose="020B0402020204020303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3A578BD6-6176-487B-92D7-4E7566878D18}"/>
              </a:ext>
            </a:extLst>
          </p:cNvPr>
          <p:cNvSpPr/>
          <p:nvPr/>
        </p:nvSpPr>
        <p:spPr>
          <a:xfrm>
            <a:off x="926995" y="178893"/>
            <a:ext cx="4218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+mn-ea"/>
              </a:rPr>
              <a:t>Integration of TRACCC with CEPCSW</a:t>
            </a:r>
          </a:p>
        </p:txBody>
      </p:sp>
    </p:spTree>
    <p:extLst>
      <p:ext uri="{BB962C8B-B14F-4D97-AF65-F5344CB8AC3E}">
        <p14:creationId xmlns:p14="http://schemas.microsoft.com/office/powerpoint/2010/main" val="398310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 rot="16200000" flipV="1">
            <a:off x="-1573907" y="1573907"/>
            <a:ext cx="5143501" cy="1995687"/>
            <a:chOff x="0" y="3147814"/>
            <a:chExt cx="9144000" cy="1995687"/>
          </a:xfrm>
        </p:grpSpPr>
        <p:sp>
          <p:nvSpPr>
            <p:cNvPr id="19" name="直角三角形 18"/>
            <p:cNvSpPr/>
            <p:nvPr/>
          </p:nvSpPr>
          <p:spPr>
            <a:xfrm flipH="1">
              <a:off x="3351099" y="3147815"/>
              <a:ext cx="5792901" cy="1995686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zh-CN" altLang="en-US" sz="1799">
                <a:cs typeface="+mn-ea"/>
              </a:endParaRPr>
            </a:p>
          </p:txBody>
        </p:sp>
        <p:sp>
          <p:nvSpPr>
            <p:cNvPr id="23" name="直角三角形 22"/>
            <p:cNvSpPr/>
            <p:nvPr/>
          </p:nvSpPr>
          <p:spPr>
            <a:xfrm>
              <a:off x="0" y="3147814"/>
              <a:ext cx="5792901" cy="1995686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zh-CN" altLang="en-US" sz="1799">
                <a:cs typeface="+mn-ea"/>
              </a:endParaRPr>
            </a:p>
          </p:txBody>
        </p:sp>
      </p:grpSp>
      <p:sp>
        <p:nvSpPr>
          <p:cNvPr id="63" name="TextBox 23"/>
          <p:cNvSpPr txBox="1"/>
          <p:nvPr/>
        </p:nvSpPr>
        <p:spPr>
          <a:xfrm>
            <a:off x="558652" y="2227612"/>
            <a:ext cx="2874069" cy="52795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46601632-A991-4866-8F81-48C5674542FB}"/>
              </a:ext>
            </a:extLst>
          </p:cNvPr>
          <p:cNvSpPr/>
          <p:nvPr/>
        </p:nvSpPr>
        <p:spPr>
          <a:xfrm>
            <a:off x="3663144" y="1112742"/>
            <a:ext cx="527950" cy="5279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773-CAI978" panose="020B0402020204020303" pitchFamily="34" charset="0"/>
                <a:ea typeface="方正黑体简体" panose="02010601030101010101" pitchFamily="2" charset="-122"/>
              </a:rPr>
              <a:t>1</a:t>
            </a:r>
            <a:endParaRPr lang="zh-CN" altLang="en-US" sz="2400" dirty="0">
              <a:latin typeface="773-CAI978" panose="020B0402020204020303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608E922C-A50D-40D5-8CC6-19B4F7A07EC6}"/>
              </a:ext>
            </a:extLst>
          </p:cNvPr>
          <p:cNvSpPr/>
          <p:nvPr/>
        </p:nvSpPr>
        <p:spPr>
          <a:xfrm>
            <a:off x="4427984" y="1192051"/>
            <a:ext cx="1556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+mn-ea"/>
              </a:rPr>
              <a:t>Introduction</a:t>
            </a: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70A451E6-B0BA-43C7-A555-72972C322234}"/>
              </a:ext>
            </a:extLst>
          </p:cNvPr>
          <p:cNvSpPr/>
          <p:nvPr/>
        </p:nvSpPr>
        <p:spPr>
          <a:xfrm>
            <a:off x="3663144" y="1878597"/>
            <a:ext cx="527950" cy="527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773-CAI978" panose="020B0402020204020303" pitchFamily="34" charset="0"/>
                <a:ea typeface="方正黑体简体" panose="02010601030101010101" pitchFamily="2" charset="-122"/>
              </a:rPr>
              <a:t>2</a:t>
            </a:r>
            <a:endParaRPr lang="zh-CN" altLang="en-US" sz="2400" dirty="0">
              <a:latin typeface="773-CAI978" panose="020B0402020204020303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2F8F38AF-AEFF-4AEB-9F59-A39A3E3A4035}"/>
              </a:ext>
            </a:extLst>
          </p:cNvPr>
          <p:cNvSpPr/>
          <p:nvPr/>
        </p:nvSpPr>
        <p:spPr>
          <a:xfrm>
            <a:off x="4431558" y="1957906"/>
            <a:ext cx="2853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CEPC Geometry in ACTS</a:t>
            </a: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C74575C9-92CD-4CE4-B4E3-CDFAD9158360}"/>
              </a:ext>
            </a:extLst>
          </p:cNvPr>
          <p:cNvSpPr/>
          <p:nvPr/>
        </p:nvSpPr>
        <p:spPr>
          <a:xfrm>
            <a:off x="3663144" y="2644452"/>
            <a:ext cx="527950" cy="527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773-CAI978" panose="020B0402020204020303" pitchFamily="34" charset="0"/>
                <a:ea typeface="方正黑体简体" panose="02010601030101010101" pitchFamily="2" charset="-122"/>
              </a:rPr>
              <a:t>3</a:t>
            </a:r>
            <a:endParaRPr lang="zh-CN" altLang="en-US" sz="2400" dirty="0">
              <a:latin typeface="773-CAI978" panose="020B0402020204020303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D21EAF40-28A5-402A-AB69-DEB7737E6C77}"/>
              </a:ext>
            </a:extLst>
          </p:cNvPr>
          <p:cNvSpPr/>
          <p:nvPr/>
        </p:nvSpPr>
        <p:spPr>
          <a:xfrm>
            <a:off x="4427984" y="2723761"/>
            <a:ext cx="3256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Seeding algorithm for CEPC</a:t>
            </a:r>
          </a:p>
        </p:txBody>
      </p:sp>
      <p:sp>
        <p:nvSpPr>
          <p:cNvPr id="20" name="灯片编号占位符 2">
            <a:extLst>
              <a:ext uri="{FF2B5EF4-FFF2-40B4-BE49-F238E27FC236}">
                <a16:creationId xmlns:a16="http://schemas.microsoft.com/office/drawing/2014/main" id="{D3B6C41F-B975-4E89-A4B7-13F0E33FD41B}"/>
              </a:ext>
            </a:extLst>
          </p:cNvPr>
          <p:cNvSpPr txBox="1">
            <a:spLocks/>
          </p:cNvSpPr>
          <p:nvPr/>
        </p:nvSpPr>
        <p:spPr>
          <a:xfrm>
            <a:off x="8661470" y="30376"/>
            <a:ext cx="432048" cy="23584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B01F39-3AB9-4E3F-9AE8-8ECED466B5B6}" type="slidenum">
              <a:rPr lang="zh-CN" altLang="en-US" sz="14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pPr/>
              <a:t>2</a:t>
            </a:fld>
            <a:endParaRPr lang="zh-CN" altLang="en-US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DFF4FE8F-B8FC-4A05-8175-814B62C89164}"/>
              </a:ext>
            </a:extLst>
          </p:cNvPr>
          <p:cNvSpPr/>
          <p:nvPr/>
        </p:nvSpPr>
        <p:spPr>
          <a:xfrm>
            <a:off x="3663144" y="3403911"/>
            <a:ext cx="527950" cy="527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773-CAI978" panose="020B0402020204020303" pitchFamily="34" charset="0"/>
                <a:ea typeface="方正黑体简体" panose="02010601030101010101" pitchFamily="2" charset="-122"/>
              </a:rPr>
              <a:t>4</a:t>
            </a:r>
            <a:endParaRPr lang="zh-CN" altLang="en-US" sz="2400" dirty="0">
              <a:latin typeface="773-CAI978" panose="020B0402020204020303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36E5616-493B-4B2C-91A5-8E183C21F7BF}"/>
              </a:ext>
            </a:extLst>
          </p:cNvPr>
          <p:cNvSpPr/>
          <p:nvPr/>
        </p:nvSpPr>
        <p:spPr>
          <a:xfrm>
            <a:off x="4427984" y="3483220"/>
            <a:ext cx="4218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Integration of TRACCC with CEPCSW</a:t>
            </a:r>
          </a:p>
        </p:txBody>
      </p:sp>
    </p:spTree>
    <p:extLst>
      <p:ext uri="{BB962C8B-B14F-4D97-AF65-F5344CB8AC3E}">
        <p14:creationId xmlns:p14="http://schemas.microsoft.com/office/powerpoint/2010/main" val="263313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灯片编号占位符 2"/>
          <p:cNvSpPr txBox="1"/>
          <p:nvPr/>
        </p:nvSpPr>
        <p:spPr>
          <a:xfrm>
            <a:off x="8661470" y="30376"/>
            <a:ext cx="432048" cy="23584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B01F39-3AB9-4E3F-9AE8-8ECED466B5B6}" type="slidenum">
              <a:rPr lang="zh-CN" altLang="en-US" sz="14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</a:t>
            </a:fld>
            <a:endParaRPr lang="zh-CN" altLang="en-US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148F07E5-E1DF-4C59-904D-C9BC4BEBA8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17589" r="27951" b="12960"/>
          <a:stretch/>
        </p:blipFill>
        <p:spPr>
          <a:xfrm>
            <a:off x="5137549" y="843023"/>
            <a:ext cx="3528392" cy="324036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270643AD-5B62-45D1-82BD-E27628B38C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17437" r="27950" b="13113"/>
          <a:stretch/>
        </p:blipFill>
        <p:spPr>
          <a:xfrm>
            <a:off x="649964" y="843024"/>
            <a:ext cx="3528392" cy="3240361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210F2178-0FA2-44A7-B3F9-601381499764}"/>
              </a:ext>
            </a:extLst>
          </p:cNvPr>
          <p:cNvSpPr txBox="1"/>
          <p:nvPr/>
        </p:nvSpPr>
        <p:spPr>
          <a:xfrm>
            <a:off x="1115616" y="559997"/>
            <a:ext cx="2304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Geant4</a:t>
            </a:r>
            <a:r>
              <a:rPr lang="zh-CN" alt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(1 event, 50 tracks)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1FE0F871-F45C-4E74-A1AB-78F15CD0B863}"/>
              </a:ext>
            </a:extLst>
          </p:cNvPr>
          <p:cNvSpPr txBox="1"/>
          <p:nvPr/>
        </p:nvSpPr>
        <p:spPr>
          <a:xfrm>
            <a:off x="5903894" y="581413"/>
            <a:ext cx="16201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TRACCC reconstruction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425BEE94-D156-4CD9-B86F-1A743250C553}"/>
              </a:ext>
            </a:extLst>
          </p:cNvPr>
          <p:cNvSpPr/>
          <p:nvPr/>
        </p:nvSpPr>
        <p:spPr>
          <a:xfrm rot="2028268">
            <a:off x="1867394" y="2426601"/>
            <a:ext cx="152866" cy="936104"/>
          </a:xfrm>
          <a:prstGeom prst="ellipse">
            <a:avLst/>
          </a:prstGeom>
          <a:noFill/>
          <a:ln w="9525">
            <a:solidFill>
              <a:srgbClr val="FF0000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 dirty="0">
              <a:cs typeface="+mn-ea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CD1662DC-A422-42FC-9779-26672DDD26B3}"/>
              </a:ext>
            </a:extLst>
          </p:cNvPr>
          <p:cNvSpPr/>
          <p:nvPr/>
        </p:nvSpPr>
        <p:spPr>
          <a:xfrm rot="2028268">
            <a:off x="6331651" y="2443678"/>
            <a:ext cx="152866" cy="936104"/>
          </a:xfrm>
          <a:prstGeom prst="ellipse">
            <a:avLst/>
          </a:prstGeom>
          <a:noFill/>
          <a:ln w="9525">
            <a:solidFill>
              <a:srgbClr val="FF0000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 dirty="0">
              <a:cs typeface="+mn-ea"/>
            </a:endParaRP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A710FFAF-A20B-4612-AD07-F58B97C5E398}"/>
              </a:ext>
            </a:extLst>
          </p:cNvPr>
          <p:cNvSpPr/>
          <p:nvPr/>
        </p:nvSpPr>
        <p:spPr>
          <a:xfrm rot="1001746">
            <a:off x="2516388" y="1172292"/>
            <a:ext cx="152866" cy="936104"/>
          </a:xfrm>
          <a:prstGeom prst="ellipse">
            <a:avLst/>
          </a:prstGeom>
          <a:noFill/>
          <a:ln w="9525">
            <a:solidFill>
              <a:srgbClr val="FFC000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cs typeface="+mn-ea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A1756E2E-0F72-4974-B027-91D3EA568510}"/>
              </a:ext>
            </a:extLst>
          </p:cNvPr>
          <p:cNvSpPr/>
          <p:nvPr/>
        </p:nvSpPr>
        <p:spPr>
          <a:xfrm rot="1001746">
            <a:off x="7007500" y="1172293"/>
            <a:ext cx="152866" cy="936104"/>
          </a:xfrm>
          <a:prstGeom prst="ellipse">
            <a:avLst/>
          </a:prstGeom>
          <a:noFill/>
          <a:ln w="9525">
            <a:solidFill>
              <a:srgbClr val="FFC000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cs typeface="+mn-ea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E39C237F-EB34-4B41-A60B-0ADDAB1B52BC}"/>
              </a:ext>
            </a:extLst>
          </p:cNvPr>
          <p:cNvSpPr/>
          <p:nvPr/>
        </p:nvSpPr>
        <p:spPr>
          <a:xfrm>
            <a:off x="1831428" y="1744998"/>
            <a:ext cx="185710" cy="18571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cs typeface="+mn-ea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29D53FF6-136E-48A5-A693-EC9BB749B14E}"/>
              </a:ext>
            </a:extLst>
          </p:cNvPr>
          <p:cNvSpPr/>
          <p:nvPr/>
        </p:nvSpPr>
        <p:spPr>
          <a:xfrm>
            <a:off x="6315229" y="1733817"/>
            <a:ext cx="185710" cy="18571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cs typeface="+mn-ea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DE084F7A-B35C-4A40-AE8D-7A9028751D94}"/>
              </a:ext>
            </a:extLst>
          </p:cNvPr>
          <p:cNvSpPr txBox="1"/>
          <p:nvPr/>
        </p:nvSpPr>
        <p:spPr>
          <a:xfrm>
            <a:off x="0" y="3961045"/>
            <a:ext cx="6912768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Verification of the seeding algorithm</a:t>
            </a: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Simulated mu- of 100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Geant4, and reconstructed in TRACCC</a:t>
            </a: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*The </a:t>
            </a:r>
            <a:r>
              <a:rPr lang="en-US" altLang="zh-CN" sz="1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yellow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parts of the simulation do not have hits in the outermost layers (layer 4/5)</a:t>
            </a: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*The </a:t>
            </a:r>
            <a:r>
              <a:rPr lang="en-US" altLang="zh-CN" sz="1400" dirty="0">
                <a:solidFill>
                  <a:srgbClr val="1E70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 G4 produced secondary particles (e-).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9A0EFEB3-4C95-472E-AE38-4005E9FE202E}"/>
              </a:ext>
            </a:extLst>
          </p:cNvPr>
          <p:cNvSpPr txBox="1"/>
          <p:nvPr/>
        </p:nvSpPr>
        <p:spPr>
          <a:xfrm>
            <a:off x="6500939" y="4718328"/>
            <a:ext cx="25925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tracks are found correctly!</a:t>
            </a: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8CE5DBD3-D28E-4EB6-A7F1-761D713D4E53}"/>
              </a:ext>
            </a:extLst>
          </p:cNvPr>
          <p:cNvSpPr/>
          <p:nvPr/>
        </p:nvSpPr>
        <p:spPr>
          <a:xfrm>
            <a:off x="162155" y="99584"/>
            <a:ext cx="527950" cy="5279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773-CAI978" panose="020B0402020204020303" pitchFamily="34" charset="0"/>
                <a:ea typeface="方正黑体简体" panose="02010601030101010101" pitchFamily="2" charset="-122"/>
              </a:rPr>
              <a:t>4</a:t>
            </a:r>
            <a:endParaRPr lang="zh-CN" altLang="en-US" sz="2400" dirty="0">
              <a:latin typeface="773-CAI978" panose="020B0402020204020303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0D66986-ED29-4B3C-94B9-2EAE800A1D87}"/>
              </a:ext>
            </a:extLst>
          </p:cNvPr>
          <p:cNvSpPr/>
          <p:nvPr/>
        </p:nvSpPr>
        <p:spPr>
          <a:xfrm>
            <a:off x="926995" y="178893"/>
            <a:ext cx="4218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+mn-ea"/>
              </a:rPr>
              <a:t>Integration of TRACCC with CEPCSW</a:t>
            </a:r>
          </a:p>
        </p:txBody>
      </p:sp>
    </p:spTree>
    <p:extLst>
      <p:ext uri="{BB962C8B-B14F-4D97-AF65-F5344CB8AC3E}">
        <p14:creationId xmlns:p14="http://schemas.microsoft.com/office/powerpoint/2010/main" val="391093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0F41819A-A974-4BBD-931B-32BCCB5C86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763" y="1094392"/>
            <a:ext cx="1758706" cy="131902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792C484-EE67-417D-9401-3989679413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815" y="2374977"/>
            <a:ext cx="1758706" cy="131902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47BED16-4119-45B4-A5CF-1971AD6775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2" t="4090" r="2928" b="6394"/>
          <a:stretch/>
        </p:blipFill>
        <p:spPr>
          <a:xfrm>
            <a:off x="5170249" y="222558"/>
            <a:ext cx="3918525" cy="1769973"/>
          </a:xfrm>
          <a:prstGeom prst="rect">
            <a:avLst/>
          </a:prstGeom>
        </p:spPr>
      </p:pic>
      <p:sp>
        <p:nvSpPr>
          <p:cNvPr id="17" name="灯片编号占位符 2"/>
          <p:cNvSpPr txBox="1"/>
          <p:nvPr/>
        </p:nvSpPr>
        <p:spPr>
          <a:xfrm>
            <a:off x="8661470" y="30376"/>
            <a:ext cx="432048" cy="23584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B01F39-3AB9-4E3F-9AE8-8ECED466B5B6}" type="slidenum">
              <a:rPr lang="zh-CN" altLang="en-US" sz="14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21</a:t>
            </a:fld>
            <a:endParaRPr lang="zh-CN" altLang="en-US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8A4B40E-4D1B-4F4C-8750-75BF7B1EBAB8}"/>
              </a:ext>
            </a:extLst>
          </p:cNvPr>
          <p:cNvSpPr txBox="1"/>
          <p:nvPr/>
        </p:nvSpPr>
        <p:spPr>
          <a:xfrm>
            <a:off x="0" y="612690"/>
            <a:ext cx="49320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1E70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Seeding efficiency evaluation</a:t>
            </a: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Particle: mu-      Energy: 5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8B6F648-DC3F-44E1-BFA4-E1883C4556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3997" y="2905328"/>
            <a:ext cx="3411028" cy="2050246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6A8DAFD7-C95E-4D8D-8A3D-AF0118E11D2D}"/>
              </a:ext>
            </a:extLst>
          </p:cNvPr>
          <p:cNvSpPr txBox="1"/>
          <p:nvPr/>
        </p:nvSpPr>
        <p:spPr>
          <a:xfrm>
            <a:off x="55208" y="4004821"/>
            <a:ext cx="515335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1E70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Computing evaluation of TRACCC seeding 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 TRACCC in heterogeneous device: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CPU: </a:t>
            </a:r>
            <a:r>
              <a:rPr lang="pt-BR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Intel(R) Xeon(R) Silver 4214 CPU @ 2.20GHz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GPU: NVIDIA Corporation TU102GL [Quadro RTX 8000] 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11E5EFDF-2AE1-4DF5-A3B2-77277907D4F9}"/>
              </a:ext>
            </a:extLst>
          </p:cNvPr>
          <p:cNvSpPr/>
          <p:nvPr/>
        </p:nvSpPr>
        <p:spPr>
          <a:xfrm>
            <a:off x="162155" y="99584"/>
            <a:ext cx="527950" cy="5279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773-CAI978" panose="020B0402020204020303" pitchFamily="34" charset="0"/>
                <a:ea typeface="方正黑体简体" panose="02010601030101010101" pitchFamily="2" charset="-122"/>
              </a:rPr>
              <a:t>4</a:t>
            </a:r>
            <a:endParaRPr lang="zh-CN" altLang="en-US" sz="2400" dirty="0">
              <a:latin typeface="773-CAI978" panose="020B0402020204020303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804C7A9-6BAC-462C-84D3-E73785A1C671}"/>
              </a:ext>
            </a:extLst>
          </p:cNvPr>
          <p:cNvSpPr/>
          <p:nvPr/>
        </p:nvSpPr>
        <p:spPr>
          <a:xfrm>
            <a:off x="926995" y="178893"/>
            <a:ext cx="4218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+mn-ea"/>
              </a:rPr>
              <a:t>Integration of TRACCC with CEPCSW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24DD24B0-D684-4289-99AC-845E48B7387E}"/>
                  </a:ext>
                </a:extLst>
              </p:cNvPr>
              <p:cNvSpPr txBox="1"/>
              <p:nvPr/>
            </p:nvSpPr>
            <p:spPr>
              <a:xfrm>
                <a:off x="5385014" y="1913574"/>
                <a:ext cx="3676700" cy="7915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ctr">
                  <a:defRPr sz="1200">
                    <a:solidFill>
                      <a:srgbClr val="0070C0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altLang="zh-CN" dirty="0"/>
                  <a:t>Track efficiency with θ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𝑡𝑟𝑎𝑐𝑘</m:t>
                      </m:r>
                      <m:r>
                        <a:rPr lang="en-US" altLang="zh-CN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𝑒𝑓𝑓</m:t>
                      </m:r>
                      <m:r>
                        <a:rPr lang="en-US" altLang="zh-CN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𝑟𝑒𝑐</m:t>
                              </m:r>
                              <m:r>
                                <a:rPr lang="en-US" altLang="zh-CN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𝑡𝑟𝑎𝑐𝑘𝑠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𝑡𝑜𝑡𝑎𝑙</m:t>
                              </m:r>
                              <m:r>
                                <a:rPr lang="en-US" altLang="zh-CN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𝑡𝑟𝑎𝑐𝑘𝑠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sz="1050" b="0" dirty="0">
                  <a:solidFill>
                    <a:schemeClr val="tx1"/>
                  </a:solidFill>
                </a:endParaRPr>
              </a:p>
              <a:p>
                <a:r>
                  <a:rPr lang="en-US" altLang="zh-CN" dirty="0">
                    <a:solidFill>
                      <a:schemeClr val="tx1"/>
                    </a:solidFill>
                  </a:rPr>
                  <a:t> Material effects track efficiency at low θ angle.</a:t>
                </a:r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24DD24B0-D684-4289-99AC-845E48B73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014" y="1913574"/>
                <a:ext cx="3676700" cy="791563"/>
              </a:xfrm>
              <a:prstGeom prst="rect">
                <a:avLst/>
              </a:prstGeom>
              <a:blipFill>
                <a:blip r:embed="rId6"/>
                <a:stretch>
                  <a:fillRect t="-769" b="-53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>
            <a:extLst>
              <a:ext uri="{FF2B5EF4-FFF2-40B4-BE49-F238E27FC236}">
                <a16:creationId xmlns:a16="http://schemas.microsoft.com/office/drawing/2014/main" id="{11FFBA10-F3BA-46CD-B9B9-8A3AEDEABB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77" y="2377156"/>
            <a:ext cx="1758706" cy="131902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163DDF7-C729-4D5D-97DF-468F275A69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9" y="1141321"/>
            <a:ext cx="1758704" cy="131902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051A263-C206-4E50-8DBC-7E09D53E0AA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088" y="1094392"/>
            <a:ext cx="1758704" cy="1319029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ABE25E14-3BBA-41FF-B9B3-A7356A978999}"/>
              </a:ext>
            </a:extLst>
          </p:cNvPr>
          <p:cNvSpPr txBox="1"/>
          <p:nvPr/>
        </p:nvSpPr>
        <p:spPr>
          <a:xfrm>
            <a:off x="-36512" y="3574370"/>
            <a:ext cx="568863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rgbClr val="1E70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rec and sim track param</a:t>
            </a:r>
          </a:p>
          <a:p>
            <a:pPr algn="ctr"/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 parameters include </a:t>
            </a:r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qoverp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d0, z0, theta, phi</a:t>
            </a:r>
          </a:p>
        </p:txBody>
      </p:sp>
    </p:spTree>
    <p:extLst>
      <p:ext uri="{BB962C8B-B14F-4D97-AF65-F5344CB8AC3E}">
        <p14:creationId xmlns:p14="http://schemas.microsoft.com/office/powerpoint/2010/main" val="428889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灯片编号占位符 2"/>
          <p:cNvSpPr txBox="1"/>
          <p:nvPr/>
        </p:nvSpPr>
        <p:spPr>
          <a:xfrm>
            <a:off x="8661470" y="30376"/>
            <a:ext cx="432048" cy="23584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B01F39-3AB9-4E3F-9AE8-8ECED466B5B6}" type="slidenum">
              <a:rPr lang="zh-CN" altLang="en-US" sz="14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22</a:t>
            </a:fld>
            <a:endParaRPr lang="zh-CN" altLang="en-US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77403BDF-2C3C-4744-B90A-9FA851C819F9}"/>
              </a:ext>
            </a:extLst>
          </p:cNvPr>
          <p:cNvSpPr/>
          <p:nvPr/>
        </p:nvSpPr>
        <p:spPr>
          <a:xfrm>
            <a:off x="72374" y="75161"/>
            <a:ext cx="527950" cy="5279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773-CAI978" panose="020B0402020204020303" pitchFamily="34" charset="0"/>
                <a:ea typeface="方正黑体简体" panose="02010601030101010101" pitchFamily="2" charset="-122"/>
              </a:rPr>
              <a:t>4</a:t>
            </a:r>
            <a:endParaRPr lang="zh-CN" altLang="en-US" sz="2400" dirty="0">
              <a:latin typeface="773-CAI978" panose="020B0402020204020303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4A1724C-53A7-4AFD-AF13-74945B5EACA6}"/>
              </a:ext>
            </a:extLst>
          </p:cNvPr>
          <p:cNvSpPr/>
          <p:nvPr/>
        </p:nvSpPr>
        <p:spPr>
          <a:xfrm>
            <a:off x="773366" y="160591"/>
            <a:ext cx="3906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+mn-ea"/>
              </a:rPr>
              <a:t>Integration of ACTS with CEPCSW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6EB0144-57B8-4A61-B10D-D29343474DA8}"/>
              </a:ext>
            </a:extLst>
          </p:cNvPr>
          <p:cNvSpPr txBox="1"/>
          <p:nvPr/>
        </p:nvSpPr>
        <p:spPr>
          <a:xfrm>
            <a:off x="1528260" y="1708322"/>
            <a:ext cx="997389" cy="2616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100"/>
            </a:lvl1pPr>
          </a:lstStyle>
          <a:p>
            <a:r>
              <a:rPr lang="en-US" altLang="zh-CN" dirty="0"/>
              <a:t>Seeding </a:t>
            </a:r>
            <a:r>
              <a:rPr lang="en-US" altLang="zh-CN" dirty="0" err="1"/>
              <a:t>Alg</a:t>
            </a:r>
            <a:endParaRPr lang="en-US" altLang="zh-CN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C997F9F-4778-4647-9AB2-6B03E4D0E20C}"/>
              </a:ext>
            </a:extLst>
          </p:cNvPr>
          <p:cNvSpPr txBox="1"/>
          <p:nvPr/>
        </p:nvSpPr>
        <p:spPr>
          <a:xfrm>
            <a:off x="1107983" y="2720005"/>
            <a:ext cx="1832553" cy="2616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100"/>
            </a:lvl1pPr>
          </a:lstStyle>
          <a:p>
            <a:r>
              <a:rPr lang="en-US" altLang="zh-CN" dirty="0"/>
              <a:t>Track Params Estimation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BFD6BE3-8DFE-47A6-BAF7-F1C17B737028}"/>
              </a:ext>
            </a:extLst>
          </p:cNvPr>
          <p:cNvSpPr txBox="1"/>
          <p:nvPr/>
        </p:nvSpPr>
        <p:spPr>
          <a:xfrm>
            <a:off x="1802083" y="3734181"/>
            <a:ext cx="444352" cy="2616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100"/>
            </a:lvl1pPr>
          </a:lstStyle>
          <a:p>
            <a:r>
              <a:rPr lang="en-US" altLang="zh-CN" dirty="0"/>
              <a:t>CKF</a:t>
            </a:r>
            <a:endParaRPr lang="zh-CN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754F487-5038-4871-B64E-6134FE62BE5E}"/>
              </a:ext>
            </a:extLst>
          </p:cNvPr>
          <p:cNvSpPr/>
          <p:nvPr/>
        </p:nvSpPr>
        <p:spPr bwMode="auto">
          <a:xfrm>
            <a:off x="683568" y="699542"/>
            <a:ext cx="2671547" cy="4283367"/>
          </a:xfrm>
          <a:prstGeom prst="rect">
            <a:avLst/>
          </a:prstGeom>
          <a:noFill/>
          <a:ln w="15875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0000" tIns="46800" rIns="90000" bIns="46800" numCol="1" rtlCol="0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华文彩云" panose="02010800040101010101" pitchFamily="2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0FE0378-95F0-48F2-975E-2F4EA8E9F398}"/>
              </a:ext>
            </a:extLst>
          </p:cNvPr>
          <p:cNvSpPr txBox="1"/>
          <p:nvPr/>
        </p:nvSpPr>
        <p:spPr>
          <a:xfrm>
            <a:off x="1115616" y="979887"/>
            <a:ext cx="2103461" cy="2616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100" dirty="0"/>
              <a:t>Get Acts::</a:t>
            </a:r>
            <a:r>
              <a:rPr lang="en-US" altLang="zh-CN" sz="1100" dirty="0" err="1"/>
              <a:t>TrackingGeometry</a:t>
            </a:r>
            <a:r>
              <a:rPr lang="en-US" altLang="zh-CN" sz="1100" dirty="0"/>
              <a:t> 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6CD6301-E672-4FBF-B917-A0F64191DA5C}"/>
              </a:ext>
            </a:extLst>
          </p:cNvPr>
          <p:cNvSpPr txBox="1"/>
          <p:nvPr/>
        </p:nvSpPr>
        <p:spPr>
          <a:xfrm>
            <a:off x="1735849" y="2205115"/>
            <a:ext cx="582211" cy="26161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100" dirty="0"/>
              <a:t>Seeds</a:t>
            </a:r>
            <a:endParaRPr lang="zh-CN" altLang="en-US" sz="1100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2BC0120-03C4-4751-909B-DC5ED86745A7}"/>
              </a:ext>
            </a:extLst>
          </p:cNvPr>
          <p:cNvSpPr txBox="1"/>
          <p:nvPr/>
        </p:nvSpPr>
        <p:spPr>
          <a:xfrm>
            <a:off x="1187624" y="3213719"/>
            <a:ext cx="1678665" cy="26161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100" dirty="0" err="1"/>
              <a:t>InitialTrackParameters</a:t>
            </a:r>
            <a:endParaRPr lang="zh-CN" altLang="en-US" sz="1100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CA98012D-AF9A-4C5D-A79C-39EEAC105BD1}"/>
              </a:ext>
            </a:extLst>
          </p:cNvPr>
          <p:cNvSpPr txBox="1"/>
          <p:nvPr/>
        </p:nvSpPr>
        <p:spPr>
          <a:xfrm>
            <a:off x="1273893" y="4204223"/>
            <a:ext cx="1500732" cy="26161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100" dirty="0"/>
              <a:t>Track &amp; Track State</a:t>
            </a:r>
            <a:endParaRPr lang="zh-CN" altLang="en-US" sz="1100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782AC96-991C-43A0-9E29-5AD7B0B689A5}"/>
              </a:ext>
            </a:extLst>
          </p:cNvPr>
          <p:cNvSpPr txBox="1"/>
          <p:nvPr/>
        </p:nvSpPr>
        <p:spPr>
          <a:xfrm>
            <a:off x="3669469" y="3291830"/>
            <a:ext cx="986167" cy="26161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100" dirty="0" err="1"/>
              <a:t>SourceLinks</a:t>
            </a:r>
            <a:endParaRPr lang="zh-CN" altLang="en-US" sz="1100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25E13BCA-6582-48A9-98B6-D79CECE3B9D2}"/>
              </a:ext>
            </a:extLst>
          </p:cNvPr>
          <p:cNvSpPr txBox="1"/>
          <p:nvPr/>
        </p:nvSpPr>
        <p:spPr>
          <a:xfrm>
            <a:off x="3563888" y="4227934"/>
            <a:ext cx="1184940" cy="26161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100" dirty="0"/>
              <a:t>Measurements</a:t>
            </a:r>
            <a:endParaRPr lang="zh-CN" altLang="en-US" sz="1100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87B2457A-2ACF-4E13-8BAC-C9AB90F9A0E0}"/>
              </a:ext>
            </a:extLst>
          </p:cNvPr>
          <p:cNvSpPr txBox="1"/>
          <p:nvPr/>
        </p:nvSpPr>
        <p:spPr>
          <a:xfrm>
            <a:off x="3665747" y="1707208"/>
            <a:ext cx="1003801" cy="26161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100" dirty="0" err="1"/>
              <a:t>SpacePoints</a:t>
            </a:r>
            <a:endParaRPr lang="zh-CN" altLang="en-US" sz="1100" dirty="0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F4DDE202-8DB8-4333-B8C9-1C71952E855A}"/>
              </a:ext>
            </a:extLst>
          </p:cNvPr>
          <p:cNvCxnSpPr>
            <a:cxnSpLocks/>
          </p:cNvCxnSpPr>
          <p:nvPr/>
        </p:nvCxnSpPr>
        <p:spPr>
          <a:xfrm>
            <a:off x="732562" y="1347614"/>
            <a:ext cx="25343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25EE7B3F-EF8E-4E3C-917E-E3DF6F6E673E}"/>
              </a:ext>
            </a:extLst>
          </p:cNvPr>
          <p:cNvSpPr txBox="1"/>
          <p:nvPr/>
        </p:nvSpPr>
        <p:spPr>
          <a:xfrm>
            <a:off x="683568" y="683424"/>
            <a:ext cx="2145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err="1">
                <a:solidFill>
                  <a:srgbClr val="C00000"/>
                </a:solidFill>
              </a:rPr>
              <a:t>GaudiAlgorithm</a:t>
            </a:r>
            <a:r>
              <a:rPr lang="en-US" altLang="zh-CN" sz="1200" dirty="0">
                <a:solidFill>
                  <a:srgbClr val="C00000"/>
                </a:solidFill>
              </a:rPr>
              <a:t>::initialize()</a:t>
            </a:r>
            <a:endParaRPr lang="zh-CN" altLang="en-US" sz="1200" dirty="0">
              <a:solidFill>
                <a:srgbClr val="C00000"/>
              </a:solidFill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C7324374-E9E7-4CA8-8BA9-4436B7082DB5}"/>
              </a:ext>
            </a:extLst>
          </p:cNvPr>
          <p:cNvSpPr txBox="1"/>
          <p:nvPr/>
        </p:nvSpPr>
        <p:spPr>
          <a:xfrm>
            <a:off x="640430" y="1382704"/>
            <a:ext cx="2102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err="1">
                <a:solidFill>
                  <a:srgbClr val="C00000"/>
                </a:solidFill>
              </a:rPr>
              <a:t>GaudiAlgorithm</a:t>
            </a:r>
            <a:r>
              <a:rPr lang="en-US" altLang="zh-CN" sz="1200" dirty="0">
                <a:solidFill>
                  <a:srgbClr val="C00000"/>
                </a:solidFill>
              </a:rPr>
              <a:t>::execute()</a:t>
            </a:r>
            <a:endParaRPr lang="zh-CN" altLang="en-US" sz="1200" dirty="0">
              <a:solidFill>
                <a:srgbClr val="C00000"/>
              </a:solidFill>
            </a:endParaRPr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17F6E649-2941-44DB-8FA7-D2A2B54316E2}"/>
              </a:ext>
            </a:extLst>
          </p:cNvPr>
          <p:cNvCxnSpPr>
            <a:cxnSpLocks/>
          </p:cNvCxnSpPr>
          <p:nvPr/>
        </p:nvCxnSpPr>
        <p:spPr>
          <a:xfrm>
            <a:off x="732562" y="4659982"/>
            <a:ext cx="25343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D36B3FCA-1060-4CEF-AE0B-8EC76F3EF3CD}"/>
              </a:ext>
            </a:extLst>
          </p:cNvPr>
          <p:cNvSpPr txBox="1"/>
          <p:nvPr/>
        </p:nvSpPr>
        <p:spPr>
          <a:xfrm>
            <a:off x="683568" y="4695071"/>
            <a:ext cx="20569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err="1">
                <a:solidFill>
                  <a:srgbClr val="C00000"/>
                </a:solidFill>
              </a:rPr>
              <a:t>GaudiAlgorithm</a:t>
            </a:r>
            <a:r>
              <a:rPr lang="en-US" altLang="zh-CN" sz="1200" dirty="0">
                <a:solidFill>
                  <a:srgbClr val="C00000"/>
                </a:solidFill>
              </a:rPr>
              <a:t>::finalize()</a:t>
            </a:r>
            <a:endParaRPr lang="zh-CN" altLang="en-US" sz="1200" dirty="0">
              <a:solidFill>
                <a:srgbClr val="C00000"/>
              </a:solidFill>
            </a:endParaRPr>
          </a:p>
        </p:txBody>
      </p: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0463588A-2584-443A-B488-D7F6C8C97224}"/>
              </a:ext>
            </a:extLst>
          </p:cNvPr>
          <p:cNvCxnSpPr>
            <a:stCxn id="33" idx="1"/>
            <a:endCxn id="20" idx="3"/>
          </p:cNvCxnSpPr>
          <p:nvPr/>
        </p:nvCxnSpPr>
        <p:spPr>
          <a:xfrm flipH="1">
            <a:off x="2525649" y="1838013"/>
            <a:ext cx="1140098" cy="1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FDDA5CB1-9E9D-484A-B6E9-D5ABFE242D87}"/>
              </a:ext>
            </a:extLst>
          </p:cNvPr>
          <p:cNvCxnSpPr>
            <a:cxnSpLocks/>
            <a:stCxn id="20" idx="2"/>
            <a:endCxn id="26" idx="0"/>
          </p:cNvCxnSpPr>
          <p:nvPr/>
        </p:nvCxnSpPr>
        <p:spPr>
          <a:xfrm>
            <a:off x="2026955" y="1969932"/>
            <a:ext cx="0" cy="235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2A69DE07-B50A-496A-A172-39FBB44D1B73}"/>
              </a:ext>
            </a:extLst>
          </p:cNvPr>
          <p:cNvCxnSpPr>
            <a:cxnSpLocks/>
            <a:stCxn id="26" idx="2"/>
            <a:endCxn id="21" idx="0"/>
          </p:cNvCxnSpPr>
          <p:nvPr/>
        </p:nvCxnSpPr>
        <p:spPr>
          <a:xfrm flipH="1">
            <a:off x="2024260" y="2466725"/>
            <a:ext cx="2695" cy="253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>
            <a:extLst>
              <a:ext uri="{FF2B5EF4-FFF2-40B4-BE49-F238E27FC236}">
                <a16:creationId xmlns:a16="http://schemas.microsoft.com/office/drawing/2014/main" id="{3AF7BF1A-AE76-4868-8740-A18CC21D3F6C}"/>
              </a:ext>
            </a:extLst>
          </p:cNvPr>
          <p:cNvSpPr txBox="1"/>
          <p:nvPr/>
        </p:nvSpPr>
        <p:spPr>
          <a:xfrm>
            <a:off x="5325653" y="2722970"/>
            <a:ext cx="1102601" cy="430887"/>
          </a:xfrm>
          <a:prstGeom prst="rect">
            <a:avLst/>
          </a:prstGeom>
          <a:noFill/>
          <a:ln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rgbClr val="CC6600"/>
                </a:solidFill>
              </a:rPr>
              <a:t>EDM4hep::</a:t>
            </a:r>
          </a:p>
          <a:p>
            <a:pPr algn="ctr"/>
            <a:r>
              <a:rPr lang="en-US" altLang="zh-CN" sz="1050" dirty="0" err="1">
                <a:solidFill>
                  <a:srgbClr val="CC6600"/>
                </a:solidFill>
              </a:rPr>
              <a:t>TrackerHit</a:t>
            </a:r>
            <a:endParaRPr lang="en-US" altLang="zh-CN" sz="1050" dirty="0">
              <a:solidFill>
                <a:srgbClr val="CC6600"/>
              </a:solidFill>
            </a:endParaRPr>
          </a:p>
        </p:txBody>
      </p: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B8894985-2A07-4CD2-8F3D-1A134960A826}"/>
              </a:ext>
            </a:extLst>
          </p:cNvPr>
          <p:cNvCxnSpPr>
            <a:stCxn id="21" idx="2"/>
            <a:endCxn id="27" idx="0"/>
          </p:cNvCxnSpPr>
          <p:nvPr/>
        </p:nvCxnSpPr>
        <p:spPr>
          <a:xfrm>
            <a:off x="2024260" y="2981615"/>
            <a:ext cx="2697" cy="232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ACB47ECC-6017-44BB-B26E-024487FA085C}"/>
              </a:ext>
            </a:extLst>
          </p:cNvPr>
          <p:cNvCxnSpPr>
            <a:stCxn id="27" idx="2"/>
            <a:endCxn id="22" idx="0"/>
          </p:cNvCxnSpPr>
          <p:nvPr/>
        </p:nvCxnSpPr>
        <p:spPr>
          <a:xfrm flipH="1">
            <a:off x="2024259" y="3475329"/>
            <a:ext cx="2698" cy="258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EA31784D-E546-4A44-B1C3-A417078BB58A}"/>
              </a:ext>
            </a:extLst>
          </p:cNvPr>
          <p:cNvCxnSpPr>
            <a:cxnSpLocks/>
            <a:stCxn id="22" idx="2"/>
            <a:endCxn id="30" idx="0"/>
          </p:cNvCxnSpPr>
          <p:nvPr/>
        </p:nvCxnSpPr>
        <p:spPr>
          <a:xfrm>
            <a:off x="2024259" y="3995791"/>
            <a:ext cx="0" cy="208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8F5198F6-CADA-426B-8806-F6170B45122F}"/>
              </a:ext>
            </a:extLst>
          </p:cNvPr>
          <p:cNvCxnSpPr>
            <a:cxnSpLocks/>
            <a:stCxn id="32" idx="1"/>
            <a:endCxn id="22" idx="3"/>
          </p:cNvCxnSpPr>
          <p:nvPr/>
        </p:nvCxnSpPr>
        <p:spPr>
          <a:xfrm flipH="1" flipV="1">
            <a:off x="2246435" y="3864986"/>
            <a:ext cx="1317453" cy="493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连接符: 肘形 61">
            <a:extLst>
              <a:ext uri="{FF2B5EF4-FFF2-40B4-BE49-F238E27FC236}">
                <a16:creationId xmlns:a16="http://schemas.microsoft.com/office/drawing/2014/main" id="{C69A2864-3E76-4AEF-9160-0DE366EB6BB4}"/>
              </a:ext>
            </a:extLst>
          </p:cNvPr>
          <p:cNvCxnSpPr>
            <a:stCxn id="26" idx="1"/>
            <a:endCxn id="22" idx="1"/>
          </p:cNvCxnSpPr>
          <p:nvPr/>
        </p:nvCxnSpPr>
        <p:spPr>
          <a:xfrm rot="10800000" flipH="1" flipV="1">
            <a:off x="1735849" y="2335920"/>
            <a:ext cx="66234" cy="1529066"/>
          </a:xfrm>
          <a:prstGeom prst="bentConnector3">
            <a:avLst>
              <a:gd name="adj1" fmla="val -1241838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id="{688399B1-9410-420A-B795-4F26CF18CD5D}"/>
              </a:ext>
            </a:extLst>
          </p:cNvPr>
          <p:cNvCxnSpPr>
            <a:cxnSpLocks/>
            <a:stCxn id="31" idx="1"/>
            <a:endCxn id="22" idx="3"/>
          </p:cNvCxnSpPr>
          <p:nvPr/>
        </p:nvCxnSpPr>
        <p:spPr>
          <a:xfrm flipH="1">
            <a:off x="2246435" y="3422635"/>
            <a:ext cx="1423034" cy="442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箭头连接符 73">
            <a:extLst>
              <a:ext uri="{FF2B5EF4-FFF2-40B4-BE49-F238E27FC236}">
                <a16:creationId xmlns:a16="http://schemas.microsoft.com/office/drawing/2014/main" id="{B7C64DF6-864E-4270-8715-14EF1A3C214D}"/>
              </a:ext>
            </a:extLst>
          </p:cNvPr>
          <p:cNvCxnSpPr>
            <a:stCxn id="47" idx="1"/>
            <a:endCxn id="33" idx="3"/>
          </p:cNvCxnSpPr>
          <p:nvPr/>
        </p:nvCxnSpPr>
        <p:spPr>
          <a:xfrm flipH="1" flipV="1">
            <a:off x="4669548" y="1838013"/>
            <a:ext cx="656105" cy="1100401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箭头连接符 74">
            <a:extLst>
              <a:ext uri="{FF2B5EF4-FFF2-40B4-BE49-F238E27FC236}">
                <a16:creationId xmlns:a16="http://schemas.microsoft.com/office/drawing/2014/main" id="{92F111D8-BD46-4177-BF5D-BFD09FCF3EAC}"/>
              </a:ext>
            </a:extLst>
          </p:cNvPr>
          <p:cNvCxnSpPr>
            <a:cxnSpLocks/>
            <a:stCxn id="47" idx="1"/>
            <a:endCxn id="31" idx="3"/>
          </p:cNvCxnSpPr>
          <p:nvPr/>
        </p:nvCxnSpPr>
        <p:spPr>
          <a:xfrm flipH="1">
            <a:off x="4655636" y="2938414"/>
            <a:ext cx="670017" cy="484221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箭头连接符 77">
            <a:extLst>
              <a:ext uri="{FF2B5EF4-FFF2-40B4-BE49-F238E27FC236}">
                <a16:creationId xmlns:a16="http://schemas.microsoft.com/office/drawing/2014/main" id="{9F59518C-AF49-4BBA-87D1-ABBCD5326FEC}"/>
              </a:ext>
            </a:extLst>
          </p:cNvPr>
          <p:cNvCxnSpPr>
            <a:cxnSpLocks/>
            <a:stCxn id="47" idx="1"/>
            <a:endCxn id="32" idx="3"/>
          </p:cNvCxnSpPr>
          <p:nvPr/>
        </p:nvCxnSpPr>
        <p:spPr>
          <a:xfrm flipH="1">
            <a:off x="4748828" y="2938414"/>
            <a:ext cx="576825" cy="1420325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文本框 83">
            <a:extLst>
              <a:ext uri="{FF2B5EF4-FFF2-40B4-BE49-F238E27FC236}">
                <a16:creationId xmlns:a16="http://schemas.microsoft.com/office/drawing/2014/main" id="{BD32149A-3BEE-47FA-908A-253D91790D70}"/>
              </a:ext>
            </a:extLst>
          </p:cNvPr>
          <p:cNvSpPr txBox="1"/>
          <p:nvPr/>
        </p:nvSpPr>
        <p:spPr>
          <a:xfrm>
            <a:off x="4494369" y="2924910"/>
            <a:ext cx="718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" dirty="0">
                <a:solidFill>
                  <a:srgbClr val="00B050"/>
                </a:solidFill>
              </a:rPr>
              <a:t>Gid</a:t>
            </a:r>
          </a:p>
          <a:p>
            <a:pPr algn="ctr"/>
            <a:r>
              <a:rPr lang="en-US" altLang="zh-CN" sz="800" dirty="0">
                <a:solidFill>
                  <a:srgbClr val="00B050"/>
                </a:solidFill>
              </a:rPr>
              <a:t>conversion</a:t>
            </a:r>
            <a:endParaRPr lang="zh-CN" altLang="en-US" sz="800" dirty="0">
              <a:solidFill>
                <a:srgbClr val="00B050"/>
              </a:solidFill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4FDCBDD2-200A-4BE2-842B-069A5A3DF5F0}"/>
              </a:ext>
            </a:extLst>
          </p:cNvPr>
          <p:cNvSpPr txBox="1"/>
          <p:nvPr/>
        </p:nvSpPr>
        <p:spPr>
          <a:xfrm>
            <a:off x="4856278" y="2042908"/>
            <a:ext cx="1284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" dirty="0">
                <a:solidFill>
                  <a:srgbClr val="00B050"/>
                </a:solidFill>
              </a:rPr>
              <a:t>Global 3D position</a:t>
            </a:r>
          </a:p>
          <a:p>
            <a:pPr algn="ctr"/>
            <a:r>
              <a:rPr lang="en-US" altLang="zh-CN" sz="800" dirty="0">
                <a:solidFill>
                  <a:srgbClr val="00B050"/>
                </a:solidFill>
              </a:rPr>
              <a:t>&amp; Variance in Rho &amp; Z</a:t>
            </a:r>
            <a:endParaRPr lang="zh-CN" altLang="en-US" sz="800" dirty="0">
              <a:solidFill>
                <a:srgbClr val="00B050"/>
              </a:solidFill>
            </a:endParaRP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1724D112-D41D-4119-A8FF-0E941789770D}"/>
              </a:ext>
            </a:extLst>
          </p:cNvPr>
          <p:cNvSpPr txBox="1"/>
          <p:nvPr/>
        </p:nvSpPr>
        <p:spPr>
          <a:xfrm>
            <a:off x="4849420" y="3657237"/>
            <a:ext cx="14350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" dirty="0">
                <a:solidFill>
                  <a:srgbClr val="00B050"/>
                </a:solidFill>
              </a:rPr>
              <a:t>Local 2D position</a:t>
            </a:r>
          </a:p>
          <a:p>
            <a:pPr algn="ctr"/>
            <a:r>
              <a:rPr lang="en-US" altLang="zh-CN" sz="800" dirty="0">
                <a:solidFill>
                  <a:srgbClr val="00B050"/>
                </a:solidFill>
              </a:rPr>
              <a:t>&amp; Variance in loc0 &amp; loc1</a:t>
            </a:r>
            <a:endParaRPr lang="zh-CN" altLang="en-US" sz="800" dirty="0">
              <a:solidFill>
                <a:srgbClr val="00B050"/>
              </a:solidFill>
            </a:endParaRPr>
          </a:p>
        </p:txBody>
      </p:sp>
      <p:cxnSp>
        <p:nvCxnSpPr>
          <p:cNvPr id="87" name="直接箭头连接符 86">
            <a:extLst>
              <a:ext uri="{FF2B5EF4-FFF2-40B4-BE49-F238E27FC236}">
                <a16:creationId xmlns:a16="http://schemas.microsoft.com/office/drawing/2014/main" id="{4CBBD2D3-9B0D-4F6C-8FE5-E5CD639D8D02}"/>
              </a:ext>
            </a:extLst>
          </p:cNvPr>
          <p:cNvCxnSpPr>
            <a:cxnSpLocks/>
            <a:stCxn id="31" idx="2"/>
            <a:endCxn id="32" idx="0"/>
          </p:cNvCxnSpPr>
          <p:nvPr/>
        </p:nvCxnSpPr>
        <p:spPr>
          <a:xfrm flipH="1">
            <a:off x="4156358" y="3553440"/>
            <a:ext cx="6195" cy="674494"/>
          </a:xfrm>
          <a:prstGeom prst="straightConnector1">
            <a:avLst/>
          </a:prstGeom>
          <a:ln>
            <a:solidFill>
              <a:srgbClr val="F7A003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箭头连接符 89">
            <a:extLst>
              <a:ext uri="{FF2B5EF4-FFF2-40B4-BE49-F238E27FC236}">
                <a16:creationId xmlns:a16="http://schemas.microsoft.com/office/drawing/2014/main" id="{6A7C279C-69A2-4057-9F30-C42D2AFE4CD6}"/>
              </a:ext>
            </a:extLst>
          </p:cNvPr>
          <p:cNvCxnSpPr>
            <a:cxnSpLocks/>
            <a:stCxn id="31" idx="0"/>
            <a:endCxn id="33" idx="2"/>
          </p:cNvCxnSpPr>
          <p:nvPr/>
        </p:nvCxnSpPr>
        <p:spPr>
          <a:xfrm flipV="1">
            <a:off x="4162553" y="1968818"/>
            <a:ext cx="5095" cy="1323012"/>
          </a:xfrm>
          <a:prstGeom prst="straightConnector1">
            <a:avLst/>
          </a:prstGeom>
          <a:ln>
            <a:solidFill>
              <a:srgbClr val="F7A003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文本框 98">
            <a:extLst>
              <a:ext uri="{FF2B5EF4-FFF2-40B4-BE49-F238E27FC236}">
                <a16:creationId xmlns:a16="http://schemas.microsoft.com/office/drawing/2014/main" id="{8A7213F3-F20B-464E-AD76-6D049907DD1F}"/>
              </a:ext>
            </a:extLst>
          </p:cNvPr>
          <p:cNvSpPr txBox="1"/>
          <p:nvPr/>
        </p:nvSpPr>
        <p:spPr>
          <a:xfrm>
            <a:off x="3556743" y="635404"/>
            <a:ext cx="1112805" cy="2616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100"/>
            </a:lvl1pPr>
          </a:lstStyle>
          <a:p>
            <a:r>
              <a:rPr lang="en-US" altLang="zh-CN" dirty="0" err="1"/>
              <a:t>TGeo</a:t>
            </a:r>
            <a:r>
              <a:rPr lang="en-US" altLang="zh-CN" dirty="0"/>
              <a:t> root file</a:t>
            </a: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0D662501-CE35-4136-8990-63C112893C07}"/>
              </a:ext>
            </a:extLst>
          </p:cNvPr>
          <p:cNvSpPr txBox="1"/>
          <p:nvPr/>
        </p:nvSpPr>
        <p:spPr>
          <a:xfrm>
            <a:off x="3556743" y="967552"/>
            <a:ext cx="1249060" cy="2616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100"/>
            </a:lvl1pPr>
          </a:lstStyle>
          <a:p>
            <a:r>
              <a:rPr lang="en-US" altLang="zh-CN" dirty="0" err="1"/>
              <a:t>TGeo</a:t>
            </a:r>
            <a:r>
              <a:rPr lang="en-US" altLang="zh-CN" dirty="0"/>
              <a:t> config file</a:t>
            </a:r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855FB090-CC8A-4BF6-8A8B-3E0A803A4E7F}"/>
              </a:ext>
            </a:extLst>
          </p:cNvPr>
          <p:cNvSpPr txBox="1"/>
          <p:nvPr/>
        </p:nvSpPr>
        <p:spPr>
          <a:xfrm>
            <a:off x="3556743" y="1299700"/>
            <a:ext cx="1321196" cy="2616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100"/>
            </a:lvl1pPr>
          </a:lstStyle>
          <a:p>
            <a:r>
              <a:rPr lang="en-US" altLang="zh-CN" dirty="0"/>
              <a:t>material map file</a:t>
            </a:r>
          </a:p>
        </p:txBody>
      </p:sp>
      <p:sp>
        <p:nvSpPr>
          <p:cNvPr id="102" name="左大括号 101">
            <a:extLst>
              <a:ext uri="{FF2B5EF4-FFF2-40B4-BE49-F238E27FC236}">
                <a16:creationId xmlns:a16="http://schemas.microsoft.com/office/drawing/2014/main" id="{4C8CDF62-3971-40DE-9DE0-D1FBB792A583}"/>
              </a:ext>
            </a:extLst>
          </p:cNvPr>
          <p:cNvSpPr/>
          <p:nvPr/>
        </p:nvSpPr>
        <p:spPr>
          <a:xfrm>
            <a:off x="3228841" y="591446"/>
            <a:ext cx="394876" cy="104252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16E130F6-DEC5-437F-B5B2-FD15A7159920}"/>
              </a:ext>
            </a:extLst>
          </p:cNvPr>
          <p:cNvSpPr txBox="1"/>
          <p:nvPr/>
        </p:nvSpPr>
        <p:spPr>
          <a:xfrm>
            <a:off x="6428254" y="549376"/>
            <a:ext cx="274622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Gaudi Algorithm View</a:t>
            </a:r>
          </a:p>
          <a:p>
            <a:r>
              <a:rPr lang="en-US" altLang="zh-CN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Initialize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read the CEPC geometry, get the Acts::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TrackingGeometry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Execute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read the EDM4hep::</a:t>
            </a:r>
          </a:p>
          <a:p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TrackerHit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current event, generate </a:t>
            </a:r>
            <a:r>
              <a:rPr lang="en-US" altLang="zh-CN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SpacePoints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altLang="zh-CN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measurements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store the connection between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ModuleGid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idx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into </a:t>
            </a:r>
            <a:r>
              <a:rPr lang="en-US" altLang="zh-CN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SourceLinks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 the Acts::Example, we write the Seeding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Alg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Track Params Estimation &amp; CKF using Acts tools.</a:t>
            </a: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finally get the track &amp; track state stored in Acts::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TrackContainer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4" name="箭头: 左弧形 103">
            <a:extLst>
              <a:ext uri="{FF2B5EF4-FFF2-40B4-BE49-F238E27FC236}">
                <a16:creationId xmlns:a16="http://schemas.microsoft.com/office/drawing/2014/main" id="{CBE2AE27-248F-4D37-8A08-302906260401}"/>
              </a:ext>
            </a:extLst>
          </p:cNvPr>
          <p:cNvSpPr/>
          <p:nvPr/>
        </p:nvSpPr>
        <p:spPr>
          <a:xfrm>
            <a:off x="449871" y="1361902"/>
            <a:ext cx="300905" cy="398816"/>
          </a:xfrm>
          <a:prstGeom prst="curvedRightArrow">
            <a:avLst>
              <a:gd name="adj1" fmla="val 25000"/>
              <a:gd name="adj2" fmla="val 50000"/>
              <a:gd name="adj3" fmla="val 56268"/>
            </a:avLst>
          </a:prstGeom>
          <a:solidFill>
            <a:srgbClr val="FFC000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solidFill>
                <a:schemeClr val="tx1"/>
              </a:solidFill>
              <a:cs typeface="+mn-ea"/>
            </a:endParaRPr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7512A9B8-8A51-4F56-9243-E0FB9B35A447}"/>
              </a:ext>
            </a:extLst>
          </p:cNvPr>
          <p:cNvSpPr txBox="1"/>
          <p:nvPr/>
        </p:nvSpPr>
        <p:spPr>
          <a:xfrm>
            <a:off x="309112" y="1707684"/>
            <a:ext cx="7344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" dirty="0">
                <a:solidFill>
                  <a:srgbClr val="F7A003"/>
                </a:solidFill>
              </a:rPr>
              <a:t>Event Loop</a:t>
            </a:r>
            <a:endParaRPr lang="zh-CN" altLang="en-US" sz="800" dirty="0">
              <a:solidFill>
                <a:srgbClr val="F7A003"/>
              </a:solidFill>
            </a:endParaRPr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3EB0344B-205A-4CE3-AD7E-AEF27C2B4604}"/>
              </a:ext>
            </a:extLst>
          </p:cNvPr>
          <p:cNvSpPr txBox="1"/>
          <p:nvPr/>
        </p:nvSpPr>
        <p:spPr>
          <a:xfrm>
            <a:off x="5244376" y="4461802"/>
            <a:ext cx="39301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err="1">
                <a:solidFill>
                  <a:srgbClr val="7030A0"/>
                </a:solidFill>
              </a:rPr>
              <a:t>SpacePoints</a:t>
            </a:r>
            <a:r>
              <a:rPr lang="en-US" altLang="zh-CN" sz="1000" dirty="0"/>
              <a:t> follows </a:t>
            </a:r>
            <a:r>
              <a:rPr lang="en-US" altLang="zh-CN" sz="1000" dirty="0" err="1"/>
              <a:t>ActsExamples</a:t>
            </a:r>
            <a:r>
              <a:rPr lang="en-US" altLang="zh-CN" sz="1000" dirty="0"/>
              <a:t>::</a:t>
            </a:r>
            <a:r>
              <a:rPr lang="en-US" altLang="zh-CN" sz="1000" dirty="0" err="1"/>
              <a:t>SimSpacePoint</a:t>
            </a:r>
            <a:endParaRPr lang="en-US" altLang="zh-CN" sz="1000" dirty="0"/>
          </a:p>
          <a:p>
            <a:r>
              <a:rPr lang="en-US" altLang="zh-CN" sz="1000" dirty="0" err="1">
                <a:solidFill>
                  <a:srgbClr val="7030A0"/>
                </a:solidFill>
              </a:rPr>
              <a:t>SourceLinks</a:t>
            </a:r>
            <a:r>
              <a:rPr lang="zh-CN" altLang="en-US" sz="1000" dirty="0"/>
              <a:t> </a:t>
            </a:r>
            <a:r>
              <a:rPr lang="en-US" altLang="zh-CN" sz="1000" dirty="0"/>
              <a:t>follows</a:t>
            </a:r>
            <a:r>
              <a:rPr lang="zh-CN" altLang="en-US" sz="1000" dirty="0"/>
              <a:t> </a:t>
            </a:r>
            <a:r>
              <a:rPr lang="en-US" altLang="zh-CN" sz="1000" dirty="0" err="1"/>
              <a:t>ActsExamples</a:t>
            </a:r>
            <a:r>
              <a:rPr lang="en-US" altLang="zh-CN" sz="1000" dirty="0"/>
              <a:t>::</a:t>
            </a:r>
            <a:r>
              <a:rPr lang="en-US" altLang="zh-CN" sz="1000" dirty="0" err="1"/>
              <a:t>IndexSourceLink</a:t>
            </a:r>
            <a:endParaRPr lang="en-US" altLang="zh-CN" sz="1000" dirty="0"/>
          </a:p>
          <a:p>
            <a:r>
              <a:rPr lang="en-US" altLang="zh-CN" sz="1000" dirty="0">
                <a:solidFill>
                  <a:srgbClr val="7030A0"/>
                </a:solidFill>
              </a:rPr>
              <a:t>Measurements</a:t>
            </a:r>
            <a:r>
              <a:rPr lang="en-US" altLang="zh-CN" sz="1000" dirty="0"/>
              <a:t> directly use Acts::</a:t>
            </a:r>
            <a:r>
              <a:rPr lang="en-US" altLang="zh-CN" sz="1000" dirty="0" err="1"/>
              <a:t>BoundVariantMeasurement</a:t>
            </a:r>
            <a:endParaRPr lang="en-US" altLang="zh-CN" sz="1000" dirty="0"/>
          </a:p>
        </p:txBody>
      </p:sp>
    </p:spTree>
    <p:extLst>
      <p:ext uri="{BB962C8B-B14F-4D97-AF65-F5344CB8AC3E}">
        <p14:creationId xmlns:p14="http://schemas.microsoft.com/office/powerpoint/2010/main" val="42923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灯片编号占位符 2"/>
          <p:cNvSpPr txBox="1"/>
          <p:nvPr/>
        </p:nvSpPr>
        <p:spPr>
          <a:xfrm>
            <a:off x="8661470" y="30376"/>
            <a:ext cx="432048" cy="23584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B01F39-3AB9-4E3F-9AE8-8ECED466B5B6}" type="slidenum">
              <a:rPr lang="zh-CN" altLang="en-US" sz="14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23</a:t>
            </a:fld>
            <a:endParaRPr lang="zh-CN" altLang="en-US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72038BB-9F60-4508-9209-CF1EE549A32D}"/>
              </a:ext>
            </a:extLst>
          </p:cNvPr>
          <p:cNvSpPr txBox="1"/>
          <p:nvPr/>
        </p:nvSpPr>
        <p:spPr>
          <a:xfrm>
            <a:off x="200102" y="1347614"/>
            <a:ext cx="47160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1E70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ACTS tracking efficiency evaluation</a:t>
            </a:r>
          </a:p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Particle: mu-          Energy:  1:100Gev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D8F99573-7A9E-4B65-9C7C-42AE99454AEC}"/>
              </a:ext>
            </a:extLst>
          </p:cNvPr>
          <p:cNvSpPr/>
          <p:nvPr/>
        </p:nvSpPr>
        <p:spPr>
          <a:xfrm>
            <a:off x="162155" y="99584"/>
            <a:ext cx="527950" cy="5279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773-CAI978" panose="020B0402020204020303" pitchFamily="34" charset="0"/>
                <a:ea typeface="方正黑体简体" panose="02010601030101010101" pitchFamily="2" charset="-122"/>
              </a:rPr>
              <a:t>4</a:t>
            </a:r>
            <a:endParaRPr lang="zh-CN" altLang="en-US" sz="2400" dirty="0">
              <a:latin typeface="773-CAI978" panose="020B0402020204020303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A95A056-5C8C-4F85-BA16-0A6062B5CDA8}"/>
              </a:ext>
            </a:extLst>
          </p:cNvPr>
          <p:cNvSpPr/>
          <p:nvPr/>
        </p:nvSpPr>
        <p:spPr>
          <a:xfrm>
            <a:off x="926995" y="178893"/>
            <a:ext cx="3906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+mn-ea"/>
              </a:rPr>
              <a:t>Integration of ACTS with CEPCSW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BCEEEB2-2CFF-4FA3-920D-8F789627C9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334" y="468160"/>
            <a:ext cx="3668160" cy="204566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C6DEFFD-FBBD-4D7A-90AC-DA4809D397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03" y="2715766"/>
            <a:ext cx="3710191" cy="204566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73FDB41-91CF-43FB-B74A-40184AE3DA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574" y="3028833"/>
            <a:ext cx="2376264" cy="161708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F825E096-829A-4B9C-BEBF-B74E42B9BF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46" y="3028834"/>
            <a:ext cx="2376264" cy="1617085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FF706754-AF24-4D1D-A2B6-D75CA0DA9315}"/>
              </a:ext>
            </a:extLst>
          </p:cNvPr>
          <p:cNvSpPr txBox="1"/>
          <p:nvPr/>
        </p:nvSpPr>
        <p:spPr>
          <a:xfrm>
            <a:off x="5831144" y="4735794"/>
            <a:ext cx="29004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Tracking efficiency with Φ &amp;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150CFBD-2388-438D-AB81-FDE96E712DD9}"/>
              </a:ext>
            </a:extLst>
          </p:cNvPr>
          <p:cNvSpPr txBox="1"/>
          <p:nvPr/>
        </p:nvSpPr>
        <p:spPr>
          <a:xfrm>
            <a:off x="1408695" y="4680532"/>
            <a:ext cx="2568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of 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Δφ &amp; Δθ</a:t>
            </a:r>
          </a:p>
        </p:txBody>
      </p:sp>
    </p:spTree>
    <p:extLst>
      <p:ext uri="{BB962C8B-B14F-4D97-AF65-F5344CB8AC3E}">
        <p14:creationId xmlns:p14="http://schemas.microsoft.com/office/powerpoint/2010/main" val="351160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id="{60554687-456D-407B-ADB9-4216E18EAFE4}"/>
              </a:ext>
            </a:extLst>
          </p:cNvPr>
          <p:cNvSpPr/>
          <p:nvPr/>
        </p:nvSpPr>
        <p:spPr>
          <a:xfrm>
            <a:off x="134752" y="96640"/>
            <a:ext cx="527950" cy="5279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773-CAI978" panose="020B0402020204020303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DBB19B8-B0D8-4DC3-A7A8-CE196BD88EA9}"/>
              </a:ext>
            </a:extLst>
          </p:cNvPr>
          <p:cNvSpPr/>
          <p:nvPr/>
        </p:nvSpPr>
        <p:spPr>
          <a:xfrm>
            <a:off x="899592" y="103036"/>
            <a:ext cx="2859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+mn-ea"/>
              </a:rPr>
              <a:t>Summary &amp; future work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D7F537C-B48B-4012-9401-DC23DC114253}"/>
              </a:ext>
            </a:extLst>
          </p:cNvPr>
          <p:cNvSpPr/>
          <p:nvPr/>
        </p:nvSpPr>
        <p:spPr>
          <a:xfrm>
            <a:off x="899592" y="402751"/>
            <a:ext cx="30963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Application of TRACCC seeding to the CEPC vertex detector</a:t>
            </a:r>
          </a:p>
        </p:txBody>
      </p:sp>
      <p:sp>
        <p:nvSpPr>
          <p:cNvPr id="17" name="灯片编号占位符 2">
            <a:extLst>
              <a:ext uri="{FF2B5EF4-FFF2-40B4-BE49-F238E27FC236}">
                <a16:creationId xmlns:a16="http://schemas.microsoft.com/office/drawing/2014/main" id="{7E61B391-B6D9-4228-899B-27CCFA77B801}"/>
              </a:ext>
            </a:extLst>
          </p:cNvPr>
          <p:cNvSpPr txBox="1">
            <a:spLocks/>
          </p:cNvSpPr>
          <p:nvPr/>
        </p:nvSpPr>
        <p:spPr>
          <a:xfrm>
            <a:off x="8661470" y="30376"/>
            <a:ext cx="432048" cy="23584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B01F39-3AB9-4E3F-9AE8-8ECED466B5B6}" type="slidenum">
              <a:rPr lang="zh-CN" altLang="en-US" sz="14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pPr/>
              <a:t>24</a:t>
            </a:fld>
            <a:endParaRPr lang="zh-CN" altLang="en-US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E20ACB0-5D4E-4883-9FAF-605F76D8D002}"/>
              </a:ext>
            </a:extLst>
          </p:cNvPr>
          <p:cNvSpPr txBox="1"/>
          <p:nvPr/>
        </p:nvSpPr>
        <p:spPr>
          <a:xfrm>
            <a:off x="0" y="742703"/>
            <a:ext cx="8859773" cy="2729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Summary</a:t>
            </a:r>
            <a:endParaRPr lang="en-US" altLang="zh-CN" sz="1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Implement the CEPC detector geometry in ACTS format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TRACCC has been successfully applied for GPU-based seeding for CEPC vertex detector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Update the TRACCC algorithm to be suitable for 6-layers CEPC geometry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Use one common memory for both EDM4hep and </a:t>
            </a:r>
            <a:r>
              <a:rPr lang="en-US" altLang="zh-CN" sz="1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VecMem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to avoid the overhead from data copy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Integrate the ACTS &amp; TRACCC in CEPCSW</a:t>
            </a:r>
          </a:p>
          <a:p>
            <a:pPr>
              <a:lnSpc>
                <a:spcPct val="120000"/>
              </a:lnSpc>
            </a:pPr>
            <a:endParaRPr lang="en-US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6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Future work</a:t>
            </a:r>
            <a:endParaRPr lang="en-US" altLang="zh-CN" sz="1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Further analysis of seeding efficiency &amp; computing performance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Comparison between ACTS reconstruction &amp; origin reconstruction algorithm.</a:t>
            </a:r>
          </a:p>
        </p:txBody>
      </p:sp>
    </p:spTree>
    <p:extLst>
      <p:ext uri="{BB962C8B-B14F-4D97-AF65-F5344CB8AC3E}">
        <p14:creationId xmlns:p14="http://schemas.microsoft.com/office/powerpoint/2010/main" val="425145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3147814"/>
            <a:ext cx="9144000" cy="1995687"/>
            <a:chOff x="0" y="3147814"/>
            <a:chExt cx="9144000" cy="1995687"/>
          </a:xfrm>
        </p:grpSpPr>
        <p:sp>
          <p:nvSpPr>
            <p:cNvPr id="19" name="直角三角形 18"/>
            <p:cNvSpPr/>
            <p:nvPr/>
          </p:nvSpPr>
          <p:spPr>
            <a:xfrm flipH="1">
              <a:off x="3351099" y="3147815"/>
              <a:ext cx="5792901" cy="1995686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00">
                <a:cs typeface="+mn-ea"/>
              </a:endParaRPr>
            </a:p>
          </p:txBody>
        </p:sp>
        <p:sp>
          <p:nvSpPr>
            <p:cNvPr id="23" name="直角三角形 22"/>
            <p:cNvSpPr/>
            <p:nvPr/>
          </p:nvSpPr>
          <p:spPr>
            <a:xfrm>
              <a:off x="0" y="3147814"/>
              <a:ext cx="5792901" cy="1995686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00">
                <a:cs typeface="+mn-ea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1152690" y="2057195"/>
            <a:ext cx="7165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854954" y="3068439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YiZhou</a:t>
            </a:r>
            <a:r>
              <a:rPr lang="en-US" altLang="zh-CN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Zhang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Xiaocong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Ai, Tao Lin,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WeiDong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</a:t>
            </a:r>
          </a:p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zhangyz@ihep.ac.cn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zh-CN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Aug 2024</a:t>
            </a:r>
          </a:p>
        </p:txBody>
      </p:sp>
      <p:pic>
        <p:nvPicPr>
          <p:cNvPr id="8" name="Picture 2" descr="中国科学院高能物理研究所">
            <a:extLst>
              <a:ext uri="{FF2B5EF4-FFF2-40B4-BE49-F238E27FC236}">
                <a16:creationId xmlns:a16="http://schemas.microsoft.com/office/drawing/2014/main" id="{23924567-1B4F-4181-9CA9-38A305A58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104" y="261906"/>
            <a:ext cx="2031792" cy="136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38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-283556" y="2099625"/>
            <a:ext cx="92113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5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Backup</a:t>
            </a:r>
            <a:endParaRPr lang="zh-CN" altLang="en-US" sz="405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灯片编号占位符 2"/>
          <p:cNvSpPr txBox="1"/>
          <p:nvPr/>
        </p:nvSpPr>
        <p:spPr>
          <a:xfrm>
            <a:off x="8661470" y="30376"/>
            <a:ext cx="432048" cy="23584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B01F39-3AB9-4E3F-9AE8-8ECED466B5B6}" type="slidenum">
              <a:rPr lang="zh-CN" altLang="en-US" sz="14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27</a:t>
            </a:fld>
            <a:endParaRPr lang="zh-CN" altLang="en-US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8B1088D-77E2-4D05-AB40-23669362FFC2}"/>
              </a:ext>
            </a:extLst>
          </p:cNvPr>
          <p:cNvSpPr txBox="1"/>
          <p:nvPr/>
        </p:nvSpPr>
        <p:spPr>
          <a:xfrm>
            <a:off x="72008" y="710553"/>
            <a:ext cx="515335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1E70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 cuts of the parameters 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TRACCC use some parameters to determine whether the space points can form a triplet. The cuts for some of the parameters are adapted to CEPC pixel geometry.</a:t>
            </a: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1CFED6EB-282C-4087-975C-317E12FEF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699542"/>
            <a:ext cx="2940594" cy="872989"/>
          </a:xfrm>
          <a:prstGeom prst="rect">
            <a:avLst/>
          </a:prstGeom>
        </p:spPr>
      </p:pic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BA57BD25-9D48-4517-8DB7-6B8550ACFF19}"/>
              </a:ext>
            </a:extLst>
          </p:cNvPr>
          <p:cNvCxnSpPr>
            <a:cxnSpLocks/>
          </p:cNvCxnSpPr>
          <p:nvPr/>
        </p:nvCxnSpPr>
        <p:spPr>
          <a:xfrm>
            <a:off x="6852788" y="1320394"/>
            <a:ext cx="82116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556FF040-EF48-478F-A321-B2A1046D9E37}"/>
              </a:ext>
            </a:extLst>
          </p:cNvPr>
          <p:cNvSpPr txBox="1"/>
          <p:nvPr/>
        </p:nvSpPr>
        <p:spPr>
          <a:xfrm>
            <a:off x="5844676" y="1529513"/>
            <a:ext cx="24581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triplet_finding_helper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::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isCompatible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1860DDE9-9070-49D8-B936-272F41411594}"/>
              </a:ext>
            </a:extLst>
          </p:cNvPr>
          <p:cNvSpPr txBox="1"/>
          <p:nvPr/>
        </p:nvSpPr>
        <p:spPr>
          <a:xfrm>
            <a:off x="7304994" y="1267903"/>
            <a:ext cx="11123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0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modified</a:t>
            </a:r>
            <a:endParaRPr lang="zh-CN" altLang="en-US" sz="10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F8E90015-F4CF-46E6-BE21-A77B92572DEC}"/>
              </a:ext>
            </a:extLst>
          </p:cNvPr>
          <p:cNvSpPr txBox="1"/>
          <p:nvPr/>
        </p:nvSpPr>
        <p:spPr>
          <a:xfrm>
            <a:off x="107504" y="1961874"/>
            <a:ext cx="51533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1E70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Modify the EDM </a:t>
            </a: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“track id” to the EDM of cells, so we can trace back from the found seeds to origin tracks: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Seed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 point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cluster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</a:t>
            </a: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*for the evaluation of track efficiency.</a:t>
            </a: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8783B875-F368-4153-BCE1-728B14B67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2015630"/>
            <a:ext cx="3456863" cy="1368152"/>
          </a:xfrm>
          <a:prstGeom prst="rect">
            <a:avLst/>
          </a:prstGeom>
        </p:spPr>
      </p:pic>
      <p:sp>
        <p:nvSpPr>
          <p:cNvPr id="37" name="矩形 36">
            <a:extLst>
              <a:ext uri="{FF2B5EF4-FFF2-40B4-BE49-F238E27FC236}">
                <a16:creationId xmlns:a16="http://schemas.microsoft.com/office/drawing/2014/main" id="{07FE1BE5-44F8-4669-82B6-45D19D349592}"/>
              </a:ext>
            </a:extLst>
          </p:cNvPr>
          <p:cNvSpPr/>
          <p:nvPr/>
        </p:nvSpPr>
        <p:spPr>
          <a:xfrm>
            <a:off x="5509549" y="3096697"/>
            <a:ext cx="1224136" cy="21602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cs typeface="+mn-ea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5E7B73E6-ED13-42BE-9909-FF87362C2B84}"/>
              </a:ext>
            </a:extLst>
          </p:cNvPr>
          <p:cNvSpPr txBox="1"/>
          <p:nvPr/>
        </p:nvSpPr>
        <p:spPr>
          <a:xfrm>
            <a:off x="5622221" y="3320694"/>
            <a:ext cx="294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track id to EDM of TRACCC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47B889CE-B270-4807-A2A5-9887D6E2F6E5}"/>
              </a:ext>
            </a:extLst>
          </p:cNvPr>
          <p:cNvSpPr/>
          <p:nvPr/>
        </p:nvSpPr>
        <p:spPr>
          <a:xfrm>
            <a:off x="162155" y="99584"/>
            <a:ext cx="527950" cy="5279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773-CAI978" panose="020B0402020204020303" pitchFamily="34" charset="0"/>
                <a:ea typeface="方正黑体简体" panose="02010601030101010101" pitchFamily="2" charset="-122"/>
              </a:rPr>
              <a:t>2</a:t>
            </a:r>
            <a:endParaRPr lang="zh-CN" altLang="en-US" sz="2400" dirty="0">
              <a:latin typeface="773-CAI978" panose="020B0402020204020303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2BF73D0-0508-4F74-A590-FABC677E334D}"/>
              </a:ext>
            </a:extLst>
          </p:cNvPr>
          <p:cNvSpPr/>
          <p:nvPr/>
        </p:nvSpPr>
        <p:spPr>
          <a:xfrm>
            <a:off x="926995" y="178893"/>
            <a:ext cx="2853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+mn-ea"/>
              </a:rPr>
              <a:t>CEPC Geometry in ACTS</a:t>
            </a:r>
          </a:p>
        </p:txBody>
      </p:sp>
    </p:spTree>
    <p:extLst>
      <p:ext uri="{BB962C8B-B14F-4D97-AF65-F5344CB8AC3E}">
        <p14:creationId xmlns:p14="http://schemas.microsoft.com/office/powerpoint/2010/main" val="346735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灯片编号占位符 2"/>
          <p:cNvSpPr txBox="1"/>
          <p:nvPr/>
        </p:nvSpPr>
        <p:spPr>
          <a:xfrm>
            <a:off x="8661470" y="30376"/>
            <a:ext cx="432048" cy="23584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B01F39-3AB9-4E3F-9AE8-8ECED466B5B6}" type="slidenum">
              <a:rPr lang="zh-CN" altLang="en-US" sz="14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28</a:t>
            </a:fld>
            <a:endParaRPr lang="zh-CN" altLang="en-US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77403BDF-2C3C-4744-B90A-9FA851C819F9}"/>
              </a:ext>
            </a:extLst>
          </p:cNvPr>
          <p:cNvSpPr/>
          <p:nvPr/>
        </p:nvSpPr>
        <p:spPr>
          <a:xfrm>
            <a:off x="72374" y="75161"/>
            <a:ext cx="527950" cy="5279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773-CAI978" panose="020B0402020204020303" pitchFamily="34" charset="0"/>
                <a:ea typeface="方正黑体简体" panose="02010601030101010101" pitchFamily="2" charset="-122"/>
              </a:rPr>
              <a:t>3</a:t>
            </a:r>
            <a:endParaRPr lang="zh-CN" altLang="en-US" sz="2400" dirty="0">
              <a:latin typeface="773-CAI978" panose="020B0402020204020303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4A1724C-53A7-4AFD-AF13-74945B5EACA6}"/>
              </a:ext>
            </a:extLst>
          </p:cNvPr>
          <p:cNvSpPr/>
          <p:nvPr/>
        </p:nvSpPr>
        <p:spPr>
          <a:xfrm>
            <a:off x="773366" y="160591"/>
            <a:ext cx="3906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+mn-ea"/>
              </a:rPr>
              <a:t>Integration of ACTS with CEPCSW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950A409-2290-4B69-B2AE-62C9284DF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8" y="3753377"/>
            <a:ext cx="5390027" cy="79318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2844888-038C-46D2-A014-D79F80A4D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52" y="2172828"/>
            <a:ext cx="5301227" cy="79784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2F5FC2E-E8AA-4727-A0C5-62E1D7165219}"/>
              </a:ext>
            </a:extLst>
          </p:cNvPr>
          <p:cNvSpPr txBox="1"/>
          <p:nvPr/>
        </p:nvSpPr>
        <p:spPr>
          <a:xfrm>
            <a:off x="5652120" y="1779662"/>
            <a:ext cx="28100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</a:rPr>
              <a:t>VXD</a:t>
            </a:r>
          </a:p>
          <a:p>
            <a:r>
              <a:rPr lang="en-US" altLang="zh-CN" sz="1400" dirty="0"/>
              <a:t>Module size (x-y</a:t>
            </a:r>
            <a:r>
              <a:rPr lang="zh-CN" altLang="en-US" sz="1400" dirty="0"/>
              <a:t> </a:t>
            </a:r>
            <a:r>
              <a:rPr lang="en-US" altLang="zh-CN" sz="1400" dirty="0"/>
              <a:t>× z</a:t>
            </a:r>
            <a:r>
              <a:rPr lang="zh-CN" altLang="en-US" sz="1400" dirty="0"/>
              <a:t> </a:t>
            </a:r>
            <a:r>
              <a:rPr lang="en-US" altLang="zh-CN" sz="1400" dirty="0"/>
              <a:t>direction)</a:t>
            </a:r>
          </a:p>
          <a:p>
            <a:r>
              <a:rPr lang="en-US" altLang="zh-CN" sz="1400" dirty="0"/>
              <a:t>Layer 0, 1:</a:t>
            </a:r>
          </a:p>
          <a:p>
            <a:pPr lvl="1"/>
            <a:r>
              <a:rPr lang="en-US" altLang="zh-CN" sz="1400" dirty="0"/>
              <a:t> 11mm*62.5mm</a:t>
            </a:r>
          </a:p>
          <a:p>
            <a:pPr lvl="1"/>
            <a:r>
              <a:rPr lang="zh-CN" altLang="en-US" sz="1400" dirty="0"/>
              <a:t> </a:t>
            </a:r>
            <a:r>
              <a:rPr lang="en-US" altLang="zh-CN" sz="1400" dirty="0"/>
              <a:t>880 * 5000 (25um/bin)</a:t>
            </a:r>
          </a:p>
          <a:p>
            <a:r>
              <a:rPr lang="en-US" altLang="zh-CN" sz="1400" dirty="0"/>
              <a:t>Layer 2, 3, 4, 5:</a:t>
            </a:r>
          </a:p>
          <a:p>
            <a:pPr lvl="1"/>
            <a:r>
              <a:rPr lang="en-US" altLang="zh-CN" sz="1400" dirty="0"/>
              <a:t> 22mm*125mm</a:t>
            </a:r>
          </a:p>
          <a:p>
            <a:pPr lvl="1"/>
            <a:r>
              <a:rPr lang="zh-CN" altLang="en-US" sz="1400" dirty="0"/>
              <a:t> </a:t>
            </a:r>
            <a:r>
              <a:rPr lang="en-US" altLang="zh-CN" sz="1400" dirty="0"/>
              <a:t>880 * 5000 (25um/bin)</a:t>
            </a:r>
            <a:endParaRPr lang="zh-CN" altLang="en-US" sz="14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19ACA7F-80A2-4E4C-BFED-8CDF1BEAC6A7}"/>
              </a:ext>
            </a:extLst>
          </p:cNvPr>
          <p:cNvSpPr txBox="1"/>
          <p:nvPr/>
        </p:nvSpPr>
        <p:spPr>
          <a:xfrm>
            <a:off x="5652120" y="3723878"/>
            <a:ext cx="28608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</a:rPr>
              <a:t>SIT</a:t>
            </a:r>
          </a:p>
          <a:p>
            <a:r>
              <a:rPr lang="en-US" altLang="zh-CN" sz="1400" dirty="0"/>
              <a:t>Module size (x-y × z</a:t>
            </a:r>
            <a:r>
              <a:rPr lang="zh-CN" altLang="en-US" sz="1400" dirty="0"/>
              <a:t> </a:t>
            </a:r>
            <a:r>
              <a:rPr lang="en-US" altLang="zh-CN" sz="1400" dirty="0"/>
              <a:t>direction)</a:t>
            </a:r>
          </a:p>
          <a:p>
            <a:r>
              <a:rPr lang="en-US" altLang="zh-CN" sz="1400" dirty="0"/>
              <a:t>Layer 0, 1, 2:</a:t>
            </a:r>
          </a:p>
          <a:p>
            <a:pPr lvl="1"/>
            <a:r>
              <a:rPr lang="en-US" altLang="zh-CN" sz="1400" dirty="0"/>
              <a:t> 97.55mm*91.85mm</a:t>
            </a:r>
          </a:p>
          <a:p>
            <a:pPr lvl="1"/>
            <a:r>
              <a:rPr lang="zh-CN" altLang="en-US" sz="1400" dirty="0"/>
              <a:t> </a:t>
            </a:r>
            <a:r>
              <a:rPr lang="en-US" altLang="zh-CN" sz="1400" dirty="0"/>
              <a:t>3902 * 3674 (25um/bin)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859A5B6-9E85-494F-8EA3-6A8E397B70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06" y="302008"/>
            <a:ext cx="3851957" cy="48913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EC90F49-C0AB-4CA5-92E2-D08DEE9D4D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06" y="868419"/>
            <a:ext cx="4329904" cy="48913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7A500638-8D33-48F4-8DCC-85106AE4DEA5}"/>
              </a:ext>
            </a:extLst>
          </p:cNvPr>
          <p:cNvSpPr txBox="1"/>
          <p:nvPr/>
        </p:nvSpPr>
        <p:spPr>
          <a:xfrm>
            <a:off x="5220072" y="1369215"/>
            <a:ext cx="3130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and store the local position in measurement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19E1D69-1850-44ED-93D6-FB9CC1A044CA}"/>
              </a:ext>
            </a:extLst>
          </p:cNvPr>
          <p:cNvSpPr txBox="1"/>
          <p:nvPr/>
        </p:nvSpPr>
        <p:spPr>
          <a:xfrm>
            <a:off x="23448" y="700916"/>
            <a:ext cx="46809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local position from EDM4hep</a:t>
            </a: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EDM4hep::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TrackerHit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not directly provide the local position.</a:t>
            </a: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set the </a:t>
            </a:r>
            <a:r>
              <a:rPr lang="en-US" altLang="zh-CN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segmentations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cellid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get the local position.</a:t>
            </a: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grid size of both VTX &amp; SIT is set to 25um.</a:t>
            </a:r>
          </a:p>
        </p:txBody>
      </p:sp>
    </p:spTree>
    <p:extLst>
      <p:ext uri="{BB962C8B-B14F-4D97-AF65-F5344CB8AC3E}">
        <p14:creationId xmlns:p14="http://schemas.microsoft.com/office/powerpoint/2010/main" val="341181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灯片编号占位符 2"/>
          <p:cNvSpPr txBox="1"/>
          <p:nvPr/>
        </p:nvSpPr>
        <p:spPr>
          <a:xfrm>
            <a:off x="8661470" y="30376"/>
            <a:ext cx="432048" cy="23584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B01F39-3AB9-4E3F-9AE8-8ECED466B5B6}" type="slidenum">
              <a:rPr lang="zh-CN" altLang="en-US" sz="14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fld>
            <a:endParaRPr lang="zh-CN" altLang="en-US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9F09A42F-BC1E-402F-AB26-D4A462E4C682}"/>
                  </a:ext>
                </a:extLst>
              </p:cNvPr>
              <p:cNvSpPr txBox="1"/>
              <p:nvPr/>
            </p:nvSpPr>
            <p:spPr>
              <a:xfrm>
                <a:off x="9350" y="631526"/>
                <a:ext cx="4395516" cy="2492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b="0" i="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Circular Electron Positron Collider (CEPC)  </a:t>
                </a:r>
              </a:p>
              <a:p>
                <a:r>
                  <a:rPr lang="en-US" altLang="zh-CN" sz="1400" b="0" i="0" dirty="0">
                    <a:solidFill>
                      <a:srgbClr val="24292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CEPC is a future experiment mainly designed to precisely measure the Higgs boson’s properties and search for new physics beyond the Standard Model.</a:t>
                </a:r>
                <a:endParaRPr lang="en-US" altLang="zh-CN" sz="1400" dirty="0">
                  <a:solidFill>
                    <a:srgbClr val="24292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b="0" i="0" dirty="0">
                    <a:solidFill>
                      <a:srgbClr val="24292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250 GeV:  Higgs bosons are produced (</a:t>
                </a:r>
                <a14:m>
                  <m:oMath xmlns:m="http://schemas.openxmlformats.org/officeDocument/2006/math">
                    <m:r>
                      <a:rPr lang="en-US" altLang="zh-CN" sz="1400" b="0" i="1" dirty="0" smtClean="0">
                        <a:solidFill>
                          <a:srgbClr val="24292F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4×</m:t>
                    </m:r>
                    <m:sSup>
                      <m:sSupPr>
                        <m:ctrlPr>
                          <a:rPr lang="en-US" altLang="zh-CN" sz="1400" b="0" i="1" dirty="0" smtClean="0">
                            <a:solidFill>
                              <a:srgbClr val="24292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dirty="0" smtClean="0">
                            <a:solidFill>
                              <a:srgbClr val="24292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400" b="0" i="1" dirty="0" smtClean="0">
                            <a:solidFill>
                              <a:srgbClr val="24292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altLang="zh-CN" sz="1400" b="0" i="0" dirty="0">
                    <a:solidFill>
                      <a:srgbClr val="24292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b="0" i="0" dirty="0">
                    <a:solidFill>
                      <a:srgbClr val="24292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160 GeV:  W bosons are produced (</a:t>
                </a:r>
                <a14:m>
                  <m:oMath xmlns:m="http://schemas.openxmlformats.org/officeDocument/2006/math">
                    <m:r>
                      <a:rPr lang="en-US" altLang="zh-CN" sz="1400" b="0" i="1" dirty="0" smtClean="0">
                        <a:solidFill>
                          <a:srgbClr val="24292F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sSup>
                      <m:sSupPr>
                        <m:ctrlPr>
                          <a:rPr lang="en-US" altLang="zh-CN" sz="1400" b="0" i="1" dirty="0" smtClean="0">
                            <a:solidFill>
                              <a:srgbClr val="24292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dirty="0" smtClean="0">
                            <a:solidFill>
                              <a:srgbClr val="24292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400" b="0" i="1" dirty="0" smtClean="0">
                            <a:solidFill>
                              <a:srgbClr val="24292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altLang="zh-CN" sz="1400" b="0" i="0" dirty="0">
                    <a:solidFill>
                      <a:srgbClr val="24292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b="0" i="0" dirty="0">
                    <a:solidFill>
                      <a:srgbClr val="24292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90 GeV:    Z bosons are produced (</a:t>
                </a:r>
                <a14:m>
                  <m:oMath xmlns:m="http://schemas.openxmlformats.org/officeDocument/2006/math">
                    <m:r>
                      <a:rPr lang="en-US" altLang="zh-CN" sz="1400" b="0" i="1" dirty="0" smtClean="0">
                        <a:solidFill>
                          <a:srgbClr val="24292F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&gt;4×</m:t>
                    </m:r>
                    <m:sSup>
                      <m:sSupPr>
                        <m:ctrlPr>
                          <a:rPr lang="en-US" altLang="zh-CN" sz="1400" b="0" i="1" dirty="0" smtClean="0">
                            <a:solidFill>
                              <a:srgbClr val="24292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dirty="0" smtClean="0">
                            <a:solidFill>
                              <a:srgbClr val="24292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400" b="0" i="1" dirty="0" smtClean="0">
                            <a:solidFill>
                              <a:srgbClr val="24292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 altLang="zh-CN" sz="1400" b="0" i="0" dirty="0">
                    <a:solidFill>
                      <a:srgbClr val="24292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altLang="zh-CN" sz="1400" b="0" i="0" dirty="0">
                    <a:solidFill>
                      <a:srgbClr val="24292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*The </a:t>
                </a:r>
                <a:r>
                  <a:rPr lang="en-US" altLang="zh-CN" sz="1400" b="0" i="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Conceptual Design Report </a:t>
                </a:r>
                <a:r>
                  <a:rPr lang="en-US" altLang="zh-CN" sz="1400" dirty="0">
                    <a:solidFill>
                      <a:srgbClr val="24292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(CDR)</a:t>
                </a:r>
                <a:r>
                  <a:rPr lang="en-US" altLang="zh-CN" sz="1400" b="0" i="0" dirty="0">
                    <a:solidFill>
                      <a:srgbClr val="24292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been completed in Oct. 2018</a:t>
                </a:r>
                <a:r>
                  <a:rPr lang="en-US" altLang="zh-CN" sz="1400" dirty="0">
                    <a:solidFill>
                      <a:srgbClr val="24292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en-US" sz="1400" dirty="0">
                    <a:solidFill>
                      <a:srgbClr val="24292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>
                    <a:solidFill>
                      <a:srgbClr val="24292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the Technical Design Report (TDR) is now being written. </a:t>
                </a:r>
              </a:p>
              <a:p>
                <a:endPara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9F09A42F-BC1E-402F-AB26-D4A462E4C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0" y="631526"/>
                <a:ext cx="4395516" cy="2492990"/>
              </a:xfrm>
              <a:prstGeom prst="rect">
                <a:avLst/>
              </a:prstGeom>
              <a:blipFill>
                <a:blip r:embed="rId2"/>
                <a:stretch>
                  <a:fillRect l="-832" t="-733" r="-2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>
            <a:extLst>
              <a:ext uri="{FF2B5EF4-FFF2-40B4-BE49-F238E27FC236}">
                <a16:creationId xmlns:a16="http://schemas.microsoft.com/office/drawing/2014/main" id="{99130731-A064-470E-8C20-0F6D847303E4}"/>
              </a:ext>
            </a:extLst>
          </p:cNvPr>
          <p:cNvSpPr txBox="1"/>
          <p:nvPr/>
        </p:nvSpPr>
        <p:spPr>
          <a:xfrm>
            <a:off x="4427984" y="627534"/>
            <a:ext cx="483266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ACTS Common Tracking Software</a:t>
            </a:r>
          </a:p>
          <a:p>
            <a:r>
              <a:rPr lang="en-US" altLang="zh-CN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ACTS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是一个用于高能物理和核物理实验带电粒子径迹重建，不依赖于特定的实验装置的软件包。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ACTS documents: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https://acts.readthedocs.io/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TRACCC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one of ACTS R&amp;D projects, providing full chain demonstrator for track reconstruction on accelerators.</a:t>
            </a:r>
          </a:p>
          <a:p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Contribution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plan to apply ACTS’ </a:t>
            </a:r>
            <a:r>
              <a:rPr lang="en-US" altLang="zh-CN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reconstruction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tool in the reference detector of TDR,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CN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performance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our origin reconstruction algorithm.</a:t>
            </a:r>
          </a:p>
          <a:p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Contribution will introduce the integration of ACTS &amp; TRACCC with CEPC software (CEPCSW) environment.</a:t>
            </a:r>
          </a:p>
          <a:p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 working in progress:</a:t>
            </a: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https://code.ihep.ac.cn/zhangyz/cepcsw-acts/-/tree/master/Reconstruction/InDetActsTracking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5A7185FF-81F5-46E5-8C88-1313D09AE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613" y="2748"/>
            <a:ext cx="1213105" cy="71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FC60D6A-02E1-40D2-AA30-4E2C3D2AE9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85" y="2857034"/>
            <a:ext cx="2841512" cy="2104825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31EB306D-2928-4466-849C-F31EFA6DC6C1}"/>
              </a:ext>
            </a:extLst>
          </p:cNvPr>
          <p:cNvSpPr txBox="1"/>
          <p:nvPr/>
        </p:nvSpPr>
        <p:spPr>
          <a:xfrm>
            <a:off x="-71657" y="4866501"/>
            <a:ext cx="34563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Layout of the CEPC baseline tracker (CDR)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9161AB5F-31FE-4A11-9148-2C098FFA326F}"/>
              </a:ext>
            </a:extLst>
          </p:cNvPr>
          <p:cNvSpPr/>
          <p:nvPr/>
        </p:nvSpPr>
        <p:spPr>
          <a:xfrm>
            <a:off x="162155" y="99584"/>
            <a:ext cx="527950" cy="5279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773-CAI978" panose="020B0402020204020303" pitchFamily="34" charset="0"/>
                <a:ea typeface="方正黑体简体" panose="02010601030101010101" pitchFamily="2" charset="-122"/>
              </a:rPr>
              <a:t>1</a:t>
            </a:r>
            <a:endParaRPr lang="zh-CN" altLang="en-US" sz="2400" dirty="0">
              <a:latin typeface="773-CAI978" panose="020B0402020204020303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1A7D4BC-C4F6-49AF-9E52-EA7E6E326925}"/>
              </a:ext>
            </a:extLst>
          </p:cNvPr>
          <p:cNvSpPr/>
          <p:nvPr/>
        </p:nvSpPr>
        <p:spPr>
          <a:xfrm>
            <a:off x="926995" y="178893"/>
            <a:ext cx="1556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+mn-ea"/>
              </a:rPr>
              <a:t>Introduction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0B682C6-A93D-4886-8B1B-27191E1ECF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2257" y="178893"/>
            <a:ext cx="804361" cy="634814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904508DB-B8F2-4CE5-94E3-E6FA50D2235B}"/>
              </a:ext>
            </a:extLst>
          </p:cNvPr>
          <p:cNvSpPr txBox="1"/>
          <p:nvPr/>
        </p:nvSpPr>
        <p:spPr>
          <a:xfrm>
            <a:off x="2854425" y="3401614"/>
            <a:ext cx="16856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CEPC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探测器重建面临的挑战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多事例堆积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高束流本底（</a:t>
            </a:r>
            <a:r>
              <a:rPr lang="en-US" altLang="zh-CN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zh-CN" alt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能区）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高数据采集率</a:t>
            </a:r>
            <a:endParaRPr lang="en-US" altLang="zh-CN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灯片编号占位符 2"/>
          <p:cNvSpPr txBox="1"/>
          <p:nvPr/>
        </p:nvSpPr>
        <p:spPr>
          <a:xfrm>
            <a:off x="8661470" y="30376"/>
            <a:ext cx="432048" cy="23584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B01F39-3AB9-4E3F-9AE8-8ECED466B5B6}" type="slidenum">
              <a:rPr lang="zh-CN" altLang="en-US" sz="14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fld>
            <a:endParaRPr lang="zh-CN" altLang="en-US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F09A42F-BC1E-402F-AB26-D4A462E4C682}"/>
              </a:ext>
            </a:extLst>
          </p:cNvPr>
          <p:cNvSpPr txBox="1"/>
          <p:nvPr/>
        </p:nvSpPr>
        <p:spPr>
          <a:xfrm>
            <a:off x="14912" y="646181"/>
            <a:ext cx="437451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TRACCC &amp; SYCL</a:t>
            </a:r>
          </a:p>
          <a:p>
            <a:r>
              <a:rPr lang="zh-CN" altLang="en-US" sz="1400" dirty="0">
                <a:solidFill>
                  <a:srgbClr val="242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使用</a:t>
            </a:r>
            <a:r>
              <a:rPr lang="en-US" altLang="zh-CN" sz="1400" b="0" i="0" dirty="0">
                <a:solidFill>
                  <a:srgbClr val="2429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SYCL</a:t>
            </a:r>
            <a:r>
              <a:rPr lang="zh-CN" altLang="en-US" sz="1400" b="0" i="0" dirty="0">
                <a:solidFill>
                  <a:srgbClr val="2429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编写的径迹重建算法，是</a:t>
            </a:r>
            <a:r>
              <a:rPr lang="en-US" altLang="zh-CN" sz="1400" b="0" i="0" dirty="0">
                <a:solidFill>
                  <a:srgbClr val="2429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TRACCC</a:t>
            </a:r>
            <a:r>
              <a:rPr lang="zh-CN" altLang="en-US" sz="1400" b="0" i="0" dirty="0">
                <a:solidFill>
                  <a:srgbClr val="2429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的主要开发方向之一。</a:t>
            </a:r>
            <a:endParaRPr lang="en-US" altLang="zh-CN" sz="1400" b="0" i="0" dirty="0">
              <a:solidFill>
                <a:srgbClr val="24292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b="0" i="0" dirty="0">
                <a:solidFill>
                  <a:srgbClr val="2429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SYCL is a high-level C++ programming model. An uniformed written code can run on a variety of platforms.</a:t>
            </a:r>
          </a:p>
          <a:p>
            <a:r>
              <a:rPr lang="en-US" altLang="zh-CN" sz="1400" dirty="0">
                <a:solidFill>
                  <a:srgbClr val="242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High Portability and Programming Efficiency </a:t>
            </a:r>
            <a:r>
              <a:rPr lang="zh-CN" altLang="en-US" sz="1400" dirty="0">
                <a:solidFill>
                  <a:srgbClr val="242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👆</a:t>
            </a:r>
            <a:endParaRPr lang="en-US" altLang="zh-CN" sz="1400" dirty="0">
              <a:solidFill>
                <a:srgbClr val="2429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400" dirty="0">
              <a:solidFill>
                <a:srgbClr val="2429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dirty="0">
                <a:solidFill>
                  <a:srgbClr val="242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TRACCC is developing track reconstruction algorithm using SYCL. Its track finding algorithm is not finished yet.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0717A85-163E-4ACA-9137-5F6829D9E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742" y="169088"/>
            <a:ext cx="865125" cy="68277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607F93B2-224F-41F4-A3C5-4516478F5DD3}"/>
              </a:ext>
            </a:extLst>
          </p:cNvPr>
          <p:cNvSpPr txBox="1"/>
          <p:nvPr/>
        </p:nvSpPr>
        <p:spPr>
          <a:xfrm>
            <a:off x="4427983" y="699542"/>
            <a:ext cx="4392488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CEPC software (CEPCSW) environment</a:t>
            </a:r>
          </a:p>
          <a:p>
            <a:r>
              <a:rPr lang="en-US" altLang="zh-CN" sz="1400" b="0" i="0" dirty="0">
                <a:solidFill>
                  <a:srgbClr val="2429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Applications: </a:t>
            </a:r>
            <a:r>
              <a:rPr lang="en-US" altLang="zh-CN" sz="14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simulation, reconstruction and analysis</a:t>
            </a:r>
          </a:p>
          <a:p>
            <a:r>
              <a:rPr lang="en-US" altLang="zh-CN" sz="1400" b="0" i="0" dirty="0">
                <a:solidFill>
                  <a:srgbClr val="2429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Core software</a:t>
            </a:r>
            <a:r>
              <a:rPr lang="en-US" altLang="zh-CN" sz="1400" dirty="0">
                <a:solidFill>
                  <a:srgbClr val="242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zh-CN" sz="1400" b="0" i="0" dirty="0">
              <a:solidFill>
                <a:srgbClr val="24292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b="0" i="0" dirty="0">
                <a:solidFill>
                  <a:srgbClr val="2429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framework</a:t>
            </a:r>
            <a:r>
              <a:rPr lang="en-US" altLang="zh-CN" sz="1400" dirty="0">
                <a:solidFill>
                  <a:srgbClr val="242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sz="1400" dirty="0">
                <a:solidFill>
                  <a:srgbClr val="242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Gaudi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b="0" i="0" dirty="0">
                <a:solidFill>
                  <a:srgbClr val="2429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detector description tool: </a:t>
            </a:r>
            <a:r>
              <a:rPr lang="en-US" altLang="zh-CN" sz="1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DD4hep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b="0" i="0" dirty="0">
                <a:solidFill>
                  <a:srgbClr val="2429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event data model</a:t>
            </a:r>
            <a:r>
              <a:rPr lang="en-US" altLang="zh-CN" sz="1400" dirty="0">
                <a:solidFill>
                  <a:srgbClr val="242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EDM4hep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 data manager:</a:t>
            </a: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k4FWCore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CEPC-specific components</a:t>
            </a:r>
            <a:endParaRPr lang="en-US" altLang="zh-CN" sz="1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C9666E7-4D60-4D6B-B2ED-FC3841E8C056}"/>
              </a:ext>
            </a:extLst>
          </p:cNvPr>
          <p:cNvSpPr txBox="1"/>
          <p:nvPr/>
        </p:nvSpPr>
        <p:spPr>
          <a:xfrm>
            <a:off x="1010119" y="4815914"/>
            <a:ext cx="22293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Status of TRACCC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A314FC2-535A-4E44-9440-6EC619929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206"/>
            <a:ext cx="1213105" cy="71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B4DD374-72EF-4EE6-84F2-72FAF3701D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648" y="2566378"/>
            <a:ext cx="1728568" cy="2143209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EC9FCB7B-C5D8-4776-9956-4F39F954454C}"/>
              </a:ext>
            </a:extLst>
          </p:cNvPr>
          <p:cNvSpPr txBox="1"/>
          <p:nvPr/>
        </p:nvSpPr>
        <p:spPr>
          <a:xfrm>
            <a:off x="4495813" y="4731682"/>
            <a:ext cx="22077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CEPCSW structure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441C473-D605-490C-8BFD-20CBCD848851}"/>
              </a:ext>
            </a:extLst>
          </p:cNvPr>
          <p:cNvSpPr txBox="1"/>
          <p:nvPr/>
        </p:nvSpPr>
        <p:spPr>
          <a:xfrm>
            <a:off x="6516216" y="3168515"/>
            <a:ext cx="276744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16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Integration of TRACCC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Imply the seeding algorithm for the VTX detector based on TRACCC in the CEPCSW environment.</a:t>
            </a:r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28F59EC6-CBF6-4A90-AFD9-B37EF103F5AB}"/>
              </a:ext>
            </a:extLst>
          </p:cNvPr>
          <p:cNvSpPr/>
          <p:nvPr/>
        </p:nvSpPr>
        <p:spPr>
          <a:xfrm>
            <a:off x="4160433" y="3418086"/>
            <a:ext cx="589853" cy="276999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cs typeface="+mn-ea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37098DAD-667A-4153-AA42-3BE2DAA678FB}"/>
              </a:ext>
            </a:extLst>
          </p:cNvPr>
          <p:cNvSpPr/>
          <p:nvPr/>
        </p:nvSpPr>
        <p:spPr>
          <a:xfrm>
            <a:off x="162155" y="99584"/>
            <a:ext cx="527950" cy="5279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773-CAI978" panose="020B0402020204020303" pitchFamily="34" charset="0"/>
                <a:ea typeface="方正黑体简体" panose="02010601030101010101" pitchFamily="2" charset="-122"/>
              </a:rPr>
              <a:t>1</a:t>
            </a:r>
            <a:endParaRPr lang="zh-CN" altLang="en-US" sz="2400" dirty="0">
              <a:latin typeface="773-CAI978" panose="020B0402020204020303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9579072-8406-48BE-B830-29121941DF74}"/>
              </a:ext>
            </a:extLst>
          </p:cNvPr>
          <p:cNvSpPr/>
          <p:nvPr/>
        </p:nvSpPr>
        <p:spPr>
          <a:xfrm>
            <a:off x="926995" y="178893"/>
            <a:ext cx="1556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+mn-ea"/>
              </a:rPr>
              <a:t>Introduction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9A3330F-8C8F-488A-AEE1-3318EE1240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30" y="2754490"/>
            <a:ext cx="4079103" cy="209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7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灯片编号占位符 2"/>
          <p:cNvSpPr txBox="1"/>
          <p:nvPr/>
        </p:nvSpPr>
        <p:spPr>
          <a:xfrm>
            <a:off x="8661470" y="30376"/>
            <a:ext cx="432048" cy="23584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B01F39-3AB9-4E3F-9AE8-8ECED466B5B6}" type="slidenum">
              <a:rPr lang="zh-CN" altLang="en-US" sz="14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fld>
            <a:endParaRPr lang="zh-CN" altLang="en-US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1CA81257-FFA4-49C0-943F-FD3E90FE2E4B}"/>
              </a:ext>
            </a:extLst>
          </p:cNvPr>
          <p:cNvSpPr/>
          <p:nvPr/>
        </p:nvSpPr>
        <p:spPr>
          <a:xfrm>
            <a:off x="162155" y="99584"/>
            <a:ext cx="527950" cy="5279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773-CAI978" panose="020B0402020204020303" pitchFamily="34" charset="0"/>
                <a:ea typeface="方正黑体简体" panose="02010601030101010101" pitchFamily="2" charset="-122"/>
              </a:rPr>
              <a:t>1</a:t>
            </a:r>
            <a:endParaRPr lang="zh-CN" altLang="en-US" sz="2400" dirty="0">
              <a:latin typeface="773-CAI978" panose="020B0402020204020303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65D79F1-BE90-4F36-9146-A2B2CF432658}"/>
              </a:ext>
            </a:extLst>
          </p:cNvPr>
          <p:cNvSpPr/>
          <p:nvPr/>
        </p:nvSpPr>
        <p:spPr>
          <a:xfrm>
            <a:off x="926995" y="178893"/>
            <a:ext cx="1556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+mn-ea"/>
              </a:rPr>
              <a:t>Introduction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C185E62-7B6B-449D-9769-5748A6001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699542"/>
            <a:ext cx="1402202" cy="227400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2260E9A-8C00-4E0D-ABD5-21D1E6022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99542"/>
            <a:ext cx="1414395" cy="3023878"/>
          </a:xfrm>
          <a:prstGeom prst="rect">
            <a:avLst/>
          </a:prstGeom>
        </p:spPr>
      </p:pic>
      <p:sp>
        <p:nvSpPr>
          <p:cNvPr id="52" name="文本框 51">
            <a:extLst>
              <a:ext uri="{FF2B5EF4-FFF2-40B4-BE49-F238E27FC236}">
                <a16:creationId xmlns:a16="http://schemas.microsoft.com/office/drawing/2014/main" id="{2D3EE531-08FB-499D-8E8C-AEEBC34FC516}"/>
              </a:ext>
            </a:extLst>
          </p:cNvPr>
          <p:cNvSpPr txBox="1"/>
          <p:nvPr/>
        </p:nvSpPr>
        <p:spPr>
          <a:xfrm>
            <a:off x="3310721" y="548225"/>
            <a:ext cx="5262681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16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Overview </a:t>
            </a:r>
            <a:r>
              <a:rPr lang="en-US" altLang="zh-CN" sz="1600" dirty="0"/>
              <a:t>of</a:t>
            </a:r>
            <a:r>
              <a:rPr lang="zh-CN" altLang="en-US" sz="1600" dirty="0"/>
              <a:t> </a:t>
            </a:r>
            <a:r>
              <a:rPr lang="en-US" altLang="zh-CN" sz="16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Contribution</a:t>
            </a:r>
            <a:endParaRPr lang="en-US" altLang="zh-CN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Integration of </a:t>
            </a:r>
            <a:r>
              <a:rPr lang="en-US" altLang="zh-CN" dirty="0">
                <a:solidFill>
                  <a:srgbClr val="7030A0"/>
                </a:solidFill>
              </a:rPr>
              <a:t>ACTS</a:t>
            </a:r>
            <a:r>
              <a:rPr lang="en-US" altLang="zh-CN" dirty="0">
                <a:solidFill>
                  <a:schemeClr val="tx1"/>
                </a:solidFill>
              </a:rPr>
              <a:t>’ full silicon track reconstruction algorithm &amp; </a:t>
            </a:r>
            <a:r>
              <a:rPr lang="en-US" altLang="zh-CN" dirty="0">
                <a:solidFill>
                  <a:srgbClr val="7030A0"/>
                </a:solidFill>
              </a:rPr>
              <a:t>TRACCC</a:t>
            </a:r>
            <a:r>
              <a:rPr lang="en-US" altLang="zh-CN" dirty="0">
                <a:solidFill>
                  <a:schemeClr val="tx1"/>
                </a:solidFill>
              </a:rPr>
              <a:t>’s seeding algorithm on VTX detector with CEPCSW</a:t>
            </a:r>
          </a:p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Steps: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dirty="0">
                <a:solidFill>
                  <a:srgbClr val="C00000"/>
                </a:solidFill>
              </a:rPr>
              <a:t>Convert</a:t>
            </a:r>
            <a:r>
              <a:rPr lang="en-US" altLang="zh-CN" dirty="0">
                <a:solidFill>
                  <a:schemeClr val="tx1"/>
                </a:solidFill>
              </a:rPr>
              <a:t> the CEPC geometry to ACTS format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dirty="0">
                <a:solidFill>
                  <a:srgbClr val="C00000"/>
                </a:solidFill>
              </a:rPr>
              <a:t>Extend</a:t>
            </a:r>
            <a:r>
              <a:rPr lang="en-US" altLang="zh-CN" dirty="0">
                <a:solidFill>
                  <a:schemeClr val="tx1"/>
                </a:solidFill>
              </a:rPr>
              <a:t> the seeding algorithm for CEPC VTX detector structure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dirty="0">
                <a:solidFill>
                  <a:srgbClr val="C00000"/>
                </a:solidFill>
              </a:rPr>
              <a:t>Integration</a:t>
            </a:r>
            <a:r>
              <a:rPr lang="en-US" altLang="zh-CN" dirty="0">
                <a:solidFill>
                  <a:schemeClr val="tx1"/>
                </a:solidFill>
              </a:rPr>
              <a:t> of ACTS &amp; TRACCC with CEPCSW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FDDE05CC-E602-4721-813F-6D71F1C103F3}"/>
              </a:ext>
            </a:extLst>
          </p:cNvPr>
          <p:cNvSpPr txBox="1"/>
          <p:nvPr/>
        </p:nvSpPr>
        <p:spPr>
          <a:xfrm>
            <a:off x="323528" y="3736237"/>
            <a:ext cx="25922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Integration of ACTS &amp; TRACCC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23668B8E-5D98-4B1A-A037-34951652A311}"/>
              </a:ext>
            </a:extLst>
          </p:cNvPr>
          <p:cNvSpPr txBox="1"/>
          <p:nvPr/>
        </p:nvSpPr>
        <p:spPr>
          <a:xfrm>
            <a:off x="3160610" y="2571750"/>
            <a:ext cx="5412793" cy="73866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>
                <a:solidFill>
                  <a:srgbClr val="7030A0"/>
                </a:solidFill>
              </a:rPr>
              <a:t>CEPC VTX</a:t>
            </a:r>
            <a:r>
              <a:rPr lang="en-US" altLang="zh-CN" dirty="0">
                <a:solidFill>
                  <a:schemeClr val="tx1"/>
                </a:solidFill>
              </a:rPr>
              <a:t>: three layers, </a:t>
            </a:r>
            <a:r>
              <a:rPr lang="en-US" altLang="zh-CN" dirty="0">
                <a:solidFill>
                  <a:srgbClr val="FF0000"/>
                </a:solidFill>
              </a:rPr>
              <a:t>both sides </a:t>
            </a:r>
            <a:r>
              <a:rPr lang="en-US" altLang="zh-CN" dirty="0">
                <a:solidFill>
                  <a:schemeClr val="tx1"/>
                </a:solidFill>
              </a:rPr>
              <a:t>of which are mounted with silicon pixel sensors</a:t>
            </a:r>
          </a:p>
          <a:p>
            <a:r>
              <a:rPr lang="en-US" altLang="zh-CN" dirty="0">
                <a:solidFill>
                  <a:srgbClr val="7030A0"/>
                </a:solidFill>
              </a:rPr>
              <a:t>ACTS &amp; TRACCC</a:t>
            </a:r>
            <a:r>
              <a:rPr lang="en-US" altLang="zh-CN" dirty="0">
                <a:solidFill>
                  <a:schemeClr val="tx1"/>
                </a:solidFill>
              </a:rPr>
              <a:t>: three layers with </a:t>
            </a:r>
            <a:r>
              <a:rPr lang="en-US" altLang="zh-CN" dirty="0">
                <a:solidFill>
                  <a:srgbClr val="FF0000"/>
                </a:solidFill>
              </a:rPr>
              <a:t>single-sided</a:t>
            </a:r>
            <a:r>
              <a:rPr lang="en-US" altLang="zh-CN" dirty="0">
                <a:solidFill>
                  <a:schemeClr val="tx1"/>
                </a:solidFill>
              </a:rPr>
              <a:t> silicon pixel sensors </a:t>
            </a:r>
          </a:p>
        </p:txBody>
      </p:sp>
      <p:pic>
        <p:nvPicPr>
          <p:cNvPr id="57" name="图片 56">
            <a:extLst>
              <a:ext uri="{FF2B5EF4-FFF2-40B4-BE49-F238E27FC236}">
                <a16:creationId xmlns:a16="http://schemas.microsoft.com/office/drawing/2014/main" id="{F0AD15C5-CADC-42F4-8C6A-2BD9C86C616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358878"/>
            <a:ext cx="1532384" cy="1532384"/>
          </a:xfrm>
          <a:prstGeom prst="rect">
            <a:avLst/>
          </a:prstGeom>
        </p:spPr>
      </p:pic>
      <p:sp>
        <p:nvSpPr>
          <p:cNvPr id="58" name="文本框 57">
            <a:extLst>
              <a:ext uri="{FF2B5EF4-FFF2-40B4-BE49-F238E27FC236}">
                <a16:creationId xmlns:a16="http://schemas.microsoft.com/office/drawing/2014/main" id="{0A01ED13-DEBE-4C1D-A60E-01BCC74F34A2}"/>
              </a:ext>
            </a:extLst>
          </p:cNvPr>
          <p:cNvSpPr txBox="1"/>
          <p:nvPr/>
        </p:nvSpPr>
        <p:spPr>
          <a:xfrm>
            <a:off x="5604214" y="4852217"/>
            <a:ext cx="22133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The X–Y projection of the VTX</a:t>
            </a:r>
          </a:p>
        </p:txBody>
      </p:sp>
      <p:pic>
        <p:nvPicPr>
          <p:cNvPr id="59" name="图片 58">
            <a:extLst>
              <a:ext uri="{FF2B5EF4-FFF2-40B4-BE49-F238E27FC236}">
                <a16:creationId xmlns:a16="http://schemas.microsoft.com/office/drawing/2014/main" id="{695E1256-7C29-47F4-A6B8-301901670A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912" y="3632652"/>
            <a:ext cx="1721990" cy="995623"/>
          </a:xfrm>
          <a:prstGeom prst="rect">
            <a:avLst/>
          </a:prstGeom>
        </p:spPr>
      </p:pic>
      <p:sp>
        <p:nvSpPr>
          <p:cNvPr id="60" name="文本框 59">
            <a:extLst>
              <a:ext uri="{FF2B5EF4-FFF2-40B4-BE49-F238E27FC236}">
                <a16:creationId xmlns:a16="http://schemas.microsoft.com/office/drawing/2014/main" id="{B6660EBB-635B-4CD3-BCF0-0362A9BEF778}"/>
              </a:ext>
            </a:extLst>
          </p:cNvPr>
          <p:cNvSpPr txBox="1"/>
          <p:nvPr/>
        </p:nvSpPr>
        <p:spPr>
          <a:xfrm>
            <a:off x="3534219" y="4614263"/>
            <a:ext cx="22133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Layout of CEPC VTX detector</a:t>
            </a:r>
          </a:p>
        </p:txBody>
      </p:sp>
    </p:spTree>
    <p:extLst>
      <p:ext uri="{BB962C8B-B14F-4D97-AF65-F5344CB8AC3E}">
        <p14:creationId xmlns:p14="http://schemas.microsoft.com/office/powerpoint/2010/main" val="106165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 rot="16200000" flipV="1">
            <a:off x="-1573907" y="1573907"/>
            <a:ext cx="5143501" cy="1995687"/>
            <a:chOff x="0" y="3147814"/>
            <a:chExt cx="9144000" cy="1995687"/>
          </a:xfrm>
        </p:grpSpPr>
        <p:sp>
          <p:nvSpPr>
            <p:cNvPr id="19" name="直角三角形 18"/>
            <p:cNvSpPr/>
            <p:nvPr/>
          </p:nvSpPr>
          <p:spPr>
            <a:xfrm flipH="1">
              <a:off x="3351099" y="3147815"/>
              <a:ext cx="5792901" cy="1995686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zh-CN" altLang="en-US" sz="1799">
                <a:cs typeface="+mn-ea"/>
              </a:endParaRPr>
            </a:p>
          </p:txBody>
        </p:sp>
        <p:sp>
          <p:nvSpPr>
            <p:cNvPr id="23" name="直角三角形 22"/>
            <p:cNvSpPr/>
            <p:nvPr/>
          </p:nvSpPr>
          <p:spPr>
            <a:xfrm>
              <a:off x="0" y="3147814"/>
              <a:ext cx="5792901" cy="1995686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zh-CN" altLang="en-US" sz="1799">
                <a:cs typeface="+mn-ea"/>
              </a:endParaRPr>
            </a:p>
          </p:txBody>
        </p:sp>
      </p:grpSp>
      <p:sp>
        <p:nvSpPr>
          <p:cNvPr id="63" name="TextBox 23"/>
          <p:cNvSpPr txBox="1"/>
          <p:nvPr/>
        </p:nvSpPr>
        <p:spPr>
          <a:xfrm>
            <a:off x="558652" y="2227612"/>
            <a:ext cx="2874069" cy="52795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46601632-A991-4866-8F81-48C5674542FB}"/>
              </a:ext>
            </a:extLst>
          </p:cNvPr>
          <p:cNvSpPr/>
          <p:nvPr/>
        </p:nvSpPr>
        <p:spPr>
          <a:xfrm>
            <a:off x="3663144" y="1112742"/>
            <a:ext cx="527950" cy="527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773-CAI978" panose="020B0402020204020303" pitchFamily="34" charset="0"/>
                <a:ea typeface="方正黑体简体" panose="02010601030101010101" pitchFamily="2" charset="-122"/>
              </a:rPr>
              <a:t>1</a:t>
            </a:r>
            <a:endParaRPr lang="zh-CN" altLang="en-US" sz="2400" dirty="0">
              <a:latin typeface="773-CAI978" panose="020B0402020204020303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608E922C-A50D-40D5-8CC6-19B4F7A07EC6}"/>
              </a:ext>
            </a:extLst>
          </p:cNvPr>
          <p:cNvSpPr/>
          <p:nvPr/>
        </p:nvSpPr>
        <p:spPr>
          <a:xfrm>
            <a:off x="4427984" y="1192051"/>
            <a:ext cx="1556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Introduction</a:t>
            </a: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70A451E6-B0BA-43C7-A555-72972C322234}"/>
              </a:ext>
            </a:extLst>
          </p:cNvPr>
          <p:cNvSpPr/>
          <p:nvPr/>
        </p:nvSpPr>
        <p:spPr>
          <a:xfrm>
            <a:off x="3663144" y="1878597"/>
            <a:ext cx="527950" cy="5279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773-CAI978" panose="020B0402020204020303" pitchFamily="34" charset="0"/>
                <a:ea typeface="方正黑体简体" panose="02010601030101010101" pitchFamily="2" charset="-122"/>
              </a:rPr>
              <a:t>2</a:t>
            </a:r>
            <a:endParaRPr lang="zh-CN" altLang="en-US" sz="2400" dirty="0">
              <a:latin typeface="773-CAI978" panose="020B0402020204020303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2F8F38AF-AEFF-4AEB-9F59-A39A3E3A4035}"/>
              </a:ext>
            </a:extLst>
          </p:cNvPr>
          <p:cNvSpPr/>
          <p:nvPr/>
        </p:nvSpPr>
        <p:spPr>
          <a:xfrm>
            <a:off x="4431558" y="1957906"/>
            <a:ext cx="2853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+mn-ea"/>
              </a:rPr>
              <a:t>CEPC Geometry in ACTS</a:t>
            </a: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C74575C9-92CD-4CE4-B4E3-CDFAD9158360}"/>
              </a:ext>
            </a:extLst>
          </p:cNvPr>
          <p:cNvSpPr/>
          <p:nvPr/>
        </p:nvSpPr>
        <p:spPr>
          <a:xfrm>
            <a:off x="3663144" y="2644452"/>
            <a:ext cx="527950" cy="527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773-CAI978" panose="020B0402020204020303" pitchFamily="34" charset="0"/>
                <a:ea typeface="方正黑体简体" panose="02010601030101010101" pitchFamily="2" charset="-122"/>
              </a:rPr>
              <a:t>3</a:t>
            </a:r>
            <a:endParaRPr lang="zh-CN" altLang="en-US" sz="2400" dirty="0">
              <a:latin typeface="773-CAI978" panose="020B0402020204020303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D21EAF40-28A5-402A-AB69-DEB7737E6C77}"/>
              </a:ext>
            </a:extLst>
          </p:cNvPr>
          <p:cNvSpPr/>
          <p:nvPr/>
        </p:nvSpPr>
        <p:spPr>
          <a:xfrm>
            <a:off x="4427984" y="2723761"/>
            <a:ext cx="3256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Seeding algorithm for CEPC</a:t>
            </a:r>
          </a:p>
        </p:txBody>
      </p:sp>
      <p:sp>
        <p:nvSpPr>
          <p:cNvPr id="20" name="灯片编号占位符 2">
            <a:extLst>
              <a:ext uri="{FF2B5EF4-FFF2-40B4-BE49-F238E27FC236}">
                <a16:creationId xmlns:a16="http://schemas.microsoft.com/office/drawing/2014/main" id="{D3B6C41F-B975-4E89-A4B7-13F0E33FD41B}"/>
              </a:ext>
            </a:extLst>
          </p:cNvPr>
          <p:cNvSpPr txBox="1">
            <a:spLocks/>
          </p:cNvSpPr>
          <p:nvPr/>
        </p:nvSpPr>
        <p:spPr>
          <a:xfrm>
            <a:off x="8661470" y="30376"/>
            <a:ext cx="432048" cy="23584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B01F39-3AB9-4E3F-9AE8-8ECED466B5B6}" type="slidenum">
              <a:rPr lang="zh-CN" altLang="en-US" sz="14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pPr/>
              <a:t>6</a:t>
            </a:fld>
            <a:endParaRPr lang="zh-CN" altLang="en-US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DFF4FE8F-B8FC-4A05-8175-814B62C89164}"/>
              </a:ext>
            </a:extLst>
          </p:cNvPr>
          <p:cNvSpPr/>
          <p:nvPr/>
        </p:nvSpPr>
        <p:spPr>
          <a:xfrm>
            <a:off x="3663144" y="3403911"/>
            <a:ext cx="527950" cy="527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773-CAI978" panose="020B0402020204020303" pitchFamily="34" charset="0"/>
                <a:ea typeface="方正黑体简体" panose="02010601030101010101" pitchFamily="2" charset="-122"/>
              </a:rPr>
              <a:t>4</a:t>
            </a:r>
            <a:endParaRPr lang="zh-CN" altLang="en-US" sz="2400" dirty="0">
              <a:latin typeface="773-CAI978" panose="020B0402020204020303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36E5616-493B-4B2C-91A5-8E183C21F7BF}"/>
              </a:ext>
            </a:extLst>
          </p:cNvPr>
          <p:cNvSpPr/>
          <p:nvPr/>
        </p:nvSpPr>
        <p:spPr>
          <a:xfrm>
            <a:off x="4427984" y="3483220"/>
            <a:ext cx="4218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Integration of TRACCC with CEPCSW</a:t>
            </a:r>
          </a:p>
        </p:txBody>
      </p:sp>
    </p:spTree>
    <p:extLst>
      <p:ext uri="{BB962C8B-B14F-4D97-AF65-F5344CB8AC3E}">
        <p14:creationId xmlns:p14="http://schemas.microsoft.com/office/powerpoint/2010/main" val="425405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65F69FC1-83DC-4910-9BCE-76DC0A39C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422" y="356592"/>
            <a:ext cx="3087918" cy="1623294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81B286D-C5D2-41D3-8656-E28809E81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98450"/>
            <a:ext cx="9144000" cy="2365588"/>
          </a:xfrm>
          <a:prstGeom prst="rect">
            <a:avLst/>
          </a:prstGeom>
        </p:spPr>
      </p:pic>
      <p:sp>
        <p:nvSpPr>
          <p:cNvPr id="96" name="灯片编号占位符 2"/>
          <p:cNvSpPr txBox="1"/>
          <p:nvPr/>
        </p:nvSpPr>
        <p:spPr>
          <a:xfrm>
            <a:off x="8661470" y="30376"/>
            <a:ext cx="432048" cy="23584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B01F39-3AB9-4E3F-9AE8-8ECED466B5B6}" type="slidenum">
              <a:rPr lang="zh-CN" altLang="en-US" sz="14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</a:t>
            </a:fld>
            <a:endParaRPr lang="zh-CN" altLang="en-US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D6165A2F-C8ED-4227-A77F-C9CCD0A1E3C1}"/>
              </a:ext>
            </a:extLst>
          </p:cNvPr>
          <p:cNvSpPr txBox="1"/>
          <p:nvPr/>
        </p:nvSpPr>
        <p:spPr>
          <a:xfrm>
            <a:off x="0" y="532877"/>
            <a:ext cx="6233470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1E70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Geometry Conversion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Convert the CEPC geometry file (in DD4hep format) to </a:t>
            </a:r>
            <a:r>
              <a:rPr lang="en-US" altLang="zh-CN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tgeo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format.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the </a:t>
            </a: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config file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specify the volumes (VXD, SIT, and FTD) that needs to be generated.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ACTS’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tgeo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reader to generate </a:t>
            </a: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csv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files.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the </a:t>
            </a: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digitization config file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provide the segmentation information of each surface. 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*Verification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Use Fast ATLAS Track Simulation (FATRAS) &amp; ACTS’ digitization tool to produce full simulation information and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cells.</a:t>
            </a: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correctness of the geometric transformation is verified.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950D0F5-30EE-4998-AEA0-AA992D9E13B9}"/>
              </a:ext>
            </a:extLst>
          </p:cNvPr>
          <p:cNvSpPr txBox="1"/>
          <p:nvPr/>
        </p:nvSpPr>
        <p:spPr>
          <a:xfrm>
            <a:off x="1691680" y="374837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①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E195139-1C55-4F87-8FD2-ABA499485E44}"/>
              </a:ext>
            </a:extLst>
          </p:cNvPr>
          <p:cNvSpPr txBox="1"/>
          <p:nvPr/>
        </p:nvSpPr>
        <p:spPr>
          <a:xfrm>
            <a:off x="3466962" y="421141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②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D43E439-5361-46F8-A6FC-08AD16C43C48}"/>
              </a:ext>
            </a:extLst>
          </p:cNvPr>
          <p:cNvSpPr txBox="1"/>
          <p:nvPr/>
        </p:nvSpPr>
        <p:spPr>
          <a:xfrm>
            <a:off x="6516216" y="385023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④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A31AE811-CD40-49D9-A41E-398DAA638B4A}"/>
              </a:ext>
            </a:extLst>
          </p:cNvPr>
          <p:cNvSpPr txBox="1"/>
          <p:nvPr/>
        </p:nvSpPr>
        <p:spPr>
          <a:xfrm>
            <a:off x="4594415" y="303600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⑤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6E9D7885-AC9F-4D66-85D3-A5A7C2FCFA73}"/>
              </a:ext>
            </a:extLst>
          </p:cNvPr>
          <p:cNvSpPr txBox="1"/>
          <p:nvPr/>
        </p:nvSpPr>
        <p:spPr>
          <a:xfrm>
            <a:off x="5004048" y="385023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③</a:t>
            </a: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99D32BCD-E53B-4541-96C6-BBF19C222321}"/>
              </a:ext>
            </a:extLst>
          </p:cNvPr>
          <p:cNvSpPr/>
          <p:nvPr/>
        </p:nvSpPr>
        <p:spPr>
          <a:xfrm>
            <a:off x="162155" y="99584"/>
            <a:ext cx="527950" cy="5279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773-CAI978" panose="020B0402020204020303" pitchFamily="34" charset="0"/>
                <a:ea typeface="方正黑体简体" panose="02010601030101010101" pitchFamily="2" charset="-122"/>
              </a:rPr>
              <a:t>2</a:t>
            </a:r>
            <a:endParaRPr lang="zh-CN" altLang="en-US" sz="2400" dirty="0">
              <a:latin typeface="773-CAI978" panose="020B0402020204020303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5C5B3A4B-BBFB-47F7-B1BC-BD93123A07A3}"/>
              </a:ext>
            </a:extLst>
          </p:cNvPr>
          <p:cNvSpPr/>
          <p:nvPr/>
        </p:nvSpPr>
        <p:spPr>
          <a:xfrm>
            <a:off x="926995" y="178893"/>
            <a:ext cx="2853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+mn-ea"/>
              </a:rPr>
              <a:t>CEPC Geometry in ACTS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3386947-A924-4129-9D12-87AAAB509E4F}"/>
              </a:ext>
            </a:extLst>
          </p:cNvPr>
          <p:cNvSpPr txBox="1"/>
          <p:nvPr/>
        </p:nvSpPr>
        <p:spPr>
          <a:xfrm>
            <a:off x="6407696" y="1979886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FATRAS generates hits in z-r plane</a:t>
            </a:r>
          </a:p>
          <a:p>
            <a:pPr algn="ctr"/>
            <a:r>
              <a:rPr lang="da-DK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VXD + SIT +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FTD (layer 0-3)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灯片编号占位符 2"/>
          <p:cNvSpPr txBox="1"/>
          <p:nvPr/>
        </p:nvSpPr>
        <p:spPr>
          <a:xfrm>
            <a:off x="8661470" y="30376"/>
            <a:ext cx="432048" cy="23584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B01F39-3AB9-4E3F-9AE8-8ECED466B5B6}" type="slidenum">
              <a:rPr lang="zh-CN" altLang="en-US" sz="14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fld>
            <a:endParaRPr lang="zh-CN" altLang="en-US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D6165A2F-C8ED-4227-A77F-C9CCD0A1E3C1}"/>
              </a:ext>
            </a:extLst>
          </p:cNvPr>
          <p:cNvSpPr txBox="1"/>
          <p:nvPr/>
        </p:nvSpPr>
        <p:spPr>
          <a:xfrm>
            <a:off x="6895" y="647191"/>
            <a:ext cx="623347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1E70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 mapping</a:t>
            </a:r>
          </a:p>
          <a:p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为了提高重建效率，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ACTS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在重建时使用简化的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将原本复杂的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被映射到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tracking geometry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的不同表面上。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ACTS’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mapping includes 3 steps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  <a:p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①  </a:t>
            </a:r>
            <a:r>
              <a:rPr lang="en-US" altLang="zh-CN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a JSON file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configure which </a:t>
            </a: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material is mapped onto and with which binning.</a:t>
            </a: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②  </a:t>
            </a:r>
            <a:r>
              <a:rPr lang="en-US" altLang="zh-CN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Geant4 simulation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 the material inside the detector from the detailed geometry.</a:t>
            </a: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③ </a:t>
            </a:r>
            <a:r>
              <a:rPr lang="en-US" altLang="zh-CN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Mapping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the steps are </a:t>
            </a: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projected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onto the closest surfaces (or volume) and averaged out over many events to create a map.</a:t>
            </a: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99D32BCD-E53B-4541-96C6-BBF19C222321}"/>
              </a:ext>
            </a:extLst>
          </p:cNvPr>
          <p:cNvSpPr/>
          <p:nvPr/>
        </p:nvSpPr>
        <p:spPr>
          <a:xfrm>
            <a:off x="162155" y="99584"/>
            <a:ext cx="527950" cy="5279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773-CAI978" panose="020B0402020204020303" pitchFamily="34" charset="0"/>
                <a:ea typeface="方正黑体简体" panose="02010601030101010101" pitchFamily="2" charset="-122"/>
              </a:rPr>
              <a:t>2</a:t>
            </a:r>
            <a:endParaRPr lang="zh-CN" altLang="en-US" sz="2400" dirty="0">
              <a:latin typeface="773-CAI978" panose="020B0402020204020303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5C5B3A4B-BBFB-47F7-B1BC-BD93123A07A3}"/>
              </a:ext>
            </a:extLst>
          </p:cNvPr>
          <p:cNvSpPr/>
          <p:nvPr/>
        </p:nvSpPr>
        <p:spPr>
          <a:xfrm>
            <a:off x="926995" y="178893"/>
            <a:ext cx="2853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+mn-ea"/>
              </a:rPr>
              <a:t>CEPC Geometry in ACTS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6680759-8315-4F0C-86CA-D210DBD8684A}"/>
              </a:ext>
            </a:extLst>
          </p:cNvPr>
          <p:cNvSpPr txBox="1"/>
          <p:nvPr/>
        </p:nvSpPr>
        <p:spPr>
          <a:xfrm>
            <a:off x="323528" y="3466043"/>
            <a:ext cx="1391728" cy="276999"/>
          </a:xfrm>
          <a:prstGeom prst="rect">
            <a:avLst/>
          </a:prstGeom>
          <a:noFill/>
          <a:ln>
            <a:solidFill>
              <a:srgbClr val="1E70B1"/>
            </a:solidFill>
          </a:ln>
        </p:spPr>
        <p:txBody>
          <a:bodyPr wrap="none" rtlCol="0">
            <a:spAutoFit/>
          </a:bodyPr>
          <a:lstStyle/>
          <a:p>
            <a:r>
              <a:rPr lang="pt-BR" altLang="zh-CN" sz="1200" dirty="0"/>
              <a:t>CRD_o1_v01</a:t>
            </a:r>
            <a:r>
              <a:rPr lang="en-US" altLang="zh-CN" sz="1200" dirty="0"/>
              <a:t>.xml</a:t>
            </a:r>
            <a:endParaRPr lang="zh-CN" altLang="en-US" sz="12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3D5E55D-817A-44C8-AFFA-F6428459422B}"/>
              </a:ext>
            </a:extLst>
          </p:cNvPr>
          <p:cNvSpPr txBox="1"/>
          <p:nvPr/>
        </p:nvSpPr>
        <p:spPr>
          <a:xfrm>
            <a:off x="209346" y="3219822"/>
            <a:ext cx="6880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rgbClr val="C00000"/>
                </a:solidFill>
              </a:rPr>
              <a:t>DD4hep</a:t>
            </a:r>
            <a:endParaRPr lang="zh-CN" altLang="en-US" sz="1000" dirty="0">
              <a:solidFill>
                <a:srgbClr val="C0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436B1B1-7E21-412C-B038-C2F01ADE85BE}"/>
              </a:ext>
            </a:extLst>
          </p:cNvPr>
          <p:cNvSpPr txBox="1"/>
          <p:nvPr/>
        </p:nvSpPr>
        <p:spPr>
          <a:xfrm>
            <a:off x="105734" y="4099532"/>
            <a:ext cx="1813060" cy="276999"/>
          </a:xfrm>
          <a:prstGeom prst="rect">
            <a:avLst/>
          </a:prstGeom>
          <a:noFill/>
          <a:ln>
            <a:solidFill>
              <a:srgbClr val="1E70B1"/>
            </a:solidFill>
          </a:ln>
        </p:spPr>
        <p:txBody>
          <a:bodyPr wrap="none" rtlCol="0">
            <a:spAutoFit/>
          </a:bodyPr>
          <a:lstStyle/>
          <a:p>
            <a:r>
              <a:rPr lang="pt-BR" altLang="zh-CN" sz="1200" dirty="0"/>
              <a:t>CRD_o1_v01</a:t>
            </a:r>
            <a:r>
              <a:rPr lang="en-US" altLang="zh-CN" sz="1200" dirty="0"/>
              <a:t>.</a:t>
            </a:r>
            <a:r>
              <a:rPr lang="en-US" altLang="zh-CN" sz="1200" dirty="0" err="1"/>
              <a:t>tgeo.root</a:t>
            </a:r>
            <a:endParaRPr lang="zh-CN" altLang="en-US" sz="12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4B04B8F-6265-4380-A75D-1FB7C1FACC4C}"/>
              </a:ext>
            </a:extLst>
          </p:cNvPr>
          <p:cNvSpPr txBox="1"/>
          <p:nvPr/>
        </p:nvSpPr>
        <p:spPr>
          <a:xfrm>
            <a:off x="6895" y="3853311"/>
            <a:ext cx="4683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err="1">
                <a:solidFill>
                  <a:srgbClr val="C00000"/>
                </a:solidFill>
              </a:rPr>
              <a:t>tgeo</a:t>
            </a:r>
            <a:endParaRPr lang="zh-CN" altLang="en-US" sz="1000" dirty="0">
              <a:solidFill>
                <a:srgbClr val="C00000"/>
              </a:solidFill>
            </a:endParaRP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6933CD7B-A6AD-4700-889A-DB5749A6A555}"/>
              </a:ext>
            </a:extLst>
          </p:cNvPr>
          <p:cNvCxnSpPr>
            <a:stCxn id="14" idx="2"/>
            <a:endCxn id="16" idx="0"/>
          </p:cNvCxnSpPr>
          <p:nvPr/>
        </p:nvCxnSpPr>
        <p:spPr>
          <a:xfrm flipH="1">
            <a:off x="1012264" y="3743042"/>
            <a:ext cx="7128" cy="356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1601A5F0-1A3D-4A93-80E8-F6B2DA2D0E9D}"/>
              </a:ext>
            </a:extLst>
          </p:cNvPr>
          <p:cNvSpPr txBox="1"/>
          <p:nvPr/>
        </p:nvSpPr>
        <p:spPr>
          <a:xfrm>
            <a:off x="88937" y="4753154"/>
            <a:ext cx="1962397" cy="276999"/>
          </a:xfrm>
          <a:prstGeom prst="rect">
            <a:avLst/>
          </a:prstGeom>
          <a:noFill/>
          <a:ln>
            <a:solidFill>
              <a:srgbClr val="1E70B1"/>
            </a:solidFill>
          </a:ln>
        </p:spPr>
        <p:txBody>
          <a:bodyPr wrap="none" rtlCol="0">
            <a:spAutoFit/>
          </a:bodyPr>
          <a:lstStyle/>
          <a:p>
            <a:r>
              <a:rPr lang="pt-BR" altLang="zh-CN" sz="1200" dirty="0"/>
              <a:t>CRD_o1_v01</a:t>
            </a:r>
            <a:r>
              <a:rPr lang="en-US" altLang="zh-CN" sz="1200" dirty="0"/>
              <a:t>_</a:t>
            </a:r>
            <a:r>
              <a:rPr lang="en-US" altLang="zh-CN" sz="1200" dirty="0" err="1"/>
              <a:t>config.json</a:t>
            </a:r>
            <a:endParaRPr lang="zh-CN" altLang="en-US" sz="12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E74E7C0-C89D-4CBA-9B18-0EDEC50EB019}"/>
              </a:ext>
            </a:extLst>
          </p:cNvPr>
          <p:cNvSpPr txBox="1"/>
          <p:nvPr/>
        </p:nvSpPr>
        <p:spPr>
          <a:xfrm>
            <a:off x="0" y="4499641"/>
            <a:ext cx="437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rgbClr val="C00000"/>
                </a:solidFill>
              </a:rPr>
              <a:t>json</a:t>
            </a:r>
            <a:endParaRPr lang="zh-CN" altLang="en-US" sz="1000" dirty="0">
              <a:solidFill>
                <a:srgbClr val="C00000"/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63FF9DB-A24B-4A51-82EF-347E125A6E18}"/>
              </a:ext>
            </a:extLst>
          </p:cNvPr>
          <p:cNvSpPr txBox="1"/>
          <p:nvPr/>
        </p:nvSpPr>
        <p:spPr>
          <a:xfrm>
            <a:off x="3365201" y="4459572"/>
            <a:ext cx="1638847" cy="276999"/>
          </a:xfrm>
          <a:prstGeom prst="rect">
            <a:avLst/>
          </a:prstGeom>
          <a:noFill/>
          <a:ln>
            <a:solidFill>
              <a:srgbClr val="1E70B1"/>
            </a:solidFill>
          </a:ln>
        </p:spPr>
        <p:txBody>
          <a:bodyPr wrap="none" rtlCol="0">
            <a:spAutoFit/>
          </a:bodyPr>
          <a:lstStyle/>
          <a:p>
            <a:r>
              <a:rPr lang="pt-BR" altLang="zh-CN" sz="1200" dirty="0"/>
              <a:t>geometry-map.json</a:t>
            </a:r>
            <a:endParaRPr lang="zh-CN" altLang="en-US" sz="1200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428796C-2DC5-4595-B01B-069EA95FAC9B}"/>
              </a:ext>
            </a:extLst>
          </p:cNvPr>
          <p:cNvSpPr txBox="1"/>
          <p:nvPr/>
        </p:nvSpPr>
        <p:spPr>
          <a:xfrm>
            <a:off x="3276264" y="4206059"/>
            <a:ext cx="437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rgbClr val="C00000"/>
                </a:solidFill>
              </a:rPr>
              <a:t>json</a:t>
            </a:r>
            <a:endParaRPr lang="zh-CN" altLang="en-US" sz="1000" dirty="0">
              <a:solidFill>
                <a:srgbClr val="C00000"/>
              </a:solidFill>
            </a:endParaRPr>
          </a:p>
        </p:txBody>
      </p:sp>
      <p:sp>
        <p:nvSpPr>
          <p:cNvPr id="25" name="右大括号 24">
            <a:extLst>
              <a:ext uri="{FF2B5EF4-FFF2-40B4-BE49-F238E27FC236}">
                <a16:creationId xmlns:a16="http://schemas.microsoft.com/office/drawing/2014/main" id="{FBDB8B9A-58E6-4F71-8E65-3453E65D2619}"/>
              </a:ext>
            </a:extLst>
          </p:cNvPr>
          <p:cNvSpPr/>
          <p:nvPr/>
        </p:nvSpPr>
        <p:spPr>
          <a:xfrm>
            <a:off x="2051334" y="4099532"/>
            <a:ext cx="171379" cy="10081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D15AF190-F781-4B69-98E1-7B6FC887E70A}"/>
              </a:ext>
            </a:extLst>
          </p:cNvPr>
          <p:cNvCxnSpPr>
            <a:stCxn id="25" idx="1"/>
            <a:endCxn id="23" idx="1"/>
          </p:cNvCxnSpPr>
          <p:nvPr/>
        </p:nvCxnSpPr>
        <p:spPr>
          <a:xfrm flipV="1">
            <a:off x="2222713" y="4598072"/>
            <a:ext cx="1142488" cy="5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02308689-D6E4-40BB-AA0D-7A8986EAC1BB}"/>
              </a:ext>
            </a:extLst>
          </p:cNvPr>
          <p:cNvSpPr txBox="1"/>
          <p:nvPr/>
        </p:nvSpPr>
        <p:spPr>
          <a:xfrm>
            <a:off x="2269032" y="4367239"/>
            <a:ext cx="9877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>
                <a:solidFill>
                  <a:srgbClr val="00B050"/>
                </a:solidFill>
              </a:rPr>
              <a:t>Acts geometry</a:t>
            </a:r>
            <a:endParaRPr lang="zh-CN" altLang="en-US" sz="900" dirty="0">
              <a:solidFill>
                <a:srgbClr val="00B050"/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3AA84D54-2D7E-49C2-A888-BDEDE6787D55}"/>
              </a:ext>
            </a:extLst>
          </p:cNvPr>
          <p:cNvSpPr txBox="1"/>
          <p:nvPr/>
        </p:nvSpPr>
        <p:spPr>
          <a:xfrm>
            <a:off x="3059832" y="3477916"/>
            <a:ext cx="2213811" cy="276999"/>
          </a:xfrm>
          <a:prstGeom prst="rect">
            <a:avLst/>
          </a:prstGeom>
          <a:noFill/>
          <a:ln>
            <a:solidFill>
              <a:srgbClr val="1E70B1"/>
            </a:solidFill>
          </a:ln>
        </p:spPr>
        <p:txBody>
          <a:bodyPr wrap="none" rtlCol="0">
            <a:spAutoFit/>
          </a:bodyPr>
          <a:lstStyle/>
          <a:p>
            <a:r>
              <a:rPr lang="pt-BR" altLang="zh-CN" sz="1200" dirty="0"/>
              <a:t>geant4_material_tracks.root</a:t>
            </a:r>
            <a:endParaRPr lang="zh-CN" altLang="en-US" sz="1200" dirty="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F78659E9-434A-4A0C-89F5-D653D763A203}"/>
              </a:ext>
            </a:extLst>
          </p:cNvPr>
          <p:cNvSpPr txBox="1"/>
          <p:nvPr/>
        </p:nvSpPr>
        <p:spPr>
          <a:xfrm>
            <a:off x="2970895" y="3224403"/>
            <a:ext cx="4459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rgbClr val="C00000"/>
                </a:solidFill>
              </a:rPr>
              <a:t>root</a:t>
            </a:r>
            <a:endParaRPr lang="zh-CN" altLang="en-US" sz="1000" dirty="0">
              <a:solidFill>
                <a:srgbClr val="C00000"/>
              </a:solidFill>
            </a:endParaRPr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52E5EB44-72E2-4B68-9389-03884E732075}"/>
              </a:ext>
            </a:extLst>
          </p:cNvPr>
          <p:cNvCxnSpPr>
            <a:cxnSpLocks/>
            <a:stCxn id="14" idx="3"/>
            <a:endCxn id="35" idx="1"/>
          </p:cNvCxnSpPr>
          <p:nvPr/>
        </p:nvCxnSpPr>
        <p:spPr>
          <a:xfrm>
            <a:off x="1715256" y="3604543"/>
            <a:ext cx="1344576" cy="11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id="{B37C0329-9A48-467A-AEB6-8B65904552D3}"/>
              </a:ext>
            </a:extLst>
          </p:cNvPr>
          <p:cNvSpPr txBox="1"/>
          <p:nvPr/>
        </p:nvSpPr>
        <p:spPr>
          <a:xfrm>
            <a:off x="1792669" y="3350627"/>
            <a:ext cx="11897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>
                <a:solidFill>
                  <a:srgbClr val="00B050"/>
                </a:solidFill>
              </a:rPr>
              <a:t>Geant4 simulation</a:t>
            </a:r>
            <a:endParaRPr lang="zh-CN" altLang="en-US" sz="900" dirty="0">
              <a:solidFill>
                <a:srgbClr val="00B050"/>
              </a:solidFill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F3EA1E77-B496-4687-A1CA-731439A95408}"/>
              </a:ext>
            </a:extLst>
          </p:cNvPr>
          <p:cNvSpPr txBox="1"/>
          <p:nvPr/>
        </p:nvSpPr>
        <p:spPr>
          <a:xfrm>
            <a:off x="3951120" y="3210530"/>
            <a:ext cx="4348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②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A557D164-5D5B-4D6B-8E83-8FFFD1894A0B}"/>
              </a:ext>
            </a:extLst>
          </p:cNvPr>
          <p:cNvSpPr txBox="1"/>
          <p:nvPr/>
        </p:nvSpPr>
        <p:spPr>
          <a:xfrm>
            <a:off x="3949290" y="4706987"/>
            <a:ext cx="4348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①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41" name="右大括号 40">
            <a:extLst>
              <a:ext uri="{FF2B5EF4-FFF2-40B4-BE49-F238E27FC236}">
                <a16:creationId xmlns:a16="http://schemas.microsoft.com/office/drawing/2014/main" id="{E0E3B470-DB12-4ADA-B014-AD6363B350C3}"/>
              </a:ext>
            </a:extLst>
          </p:cNvPr>
          <p:cNvSpPr/>
          <p:nvPr/>
        </p:nvSpPr>
        <p:spPr>
          <a:xfrm>
            <a:off x="5404701" y="3375035"/>
            <a:ext cx="171379" cy="14865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BB3B8914-A7FB-4F02-B0DB-880827CAA79F}"/>
              </a:ext>
            </a:extLst>
          </p:cNvPr>
          <p:cNvCxnSpPr>
            <a:cxnSpLocks/>
            <a:stCxn id="41" idx="1"/>
            <a:endCxn id="45" idx="1"/>
          </p:cNvCxnSpPr>
          <p:nvPr/>
        </p:nvCxnSpPr>
        <p:spPr>
          <a:xfrm>
            <a:off x="5576080" y="4118311"/>
            <a:ext cx="885057" cy="5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>
            <a:extLst>
              <a:ext uri="{FF2B5EF4-FFF2-40B4-BE49-F238E27FC236}">
                <a16:creationId xmlns:a16="http://schemas.microsoft.com/office/drawing/2014/main" id="{F8C66F27-ACB2-485E-A394-36557A3B8CAF}"/>
              </a:ext>
            </a:extLst>
          </p:cNvPr>
          <p:cNvSpPr txBox="1"/>
          <p:nvPr/>
        </p:nvSpPr>
        <p:spPr>
          <a:xfrm>
            <a:off x="5679412" y="3884917"/>
            <a:ext cx="6783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>
                <a:solidFill>
                  <a:srgbClr val="00B050"/>
                </a:solidFill>
              </a:rPr>
              <a:t>Mapping</a:t>
            </a:r>
            <a:endParaRPr lang="zh-CN" altLang="en-US" sz="900" dirty="0">
              <a:solidFill>
                <a:srgbClr val="00B050"/>
              </a:solidFill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A05C5C26-29FE-445C-8E6C-A74FC8646D99}"/>
              </a:ext>
            </a:extLst>
          </p:cNvPr>
          <p:cNvSpPr txBox="1"/>
          <p:nvPr/>
        </p:nvSpPr>
        <p:spPr>
          <a:xfrm>
            <a:off x="6461137" y="3985327"/>
            <a:ext cx="1125949" cy="276999"/>
          </a:xfrm>
          <a:prstGeom prst="rect">
            <a:avLst/>
          </a:prstGeom>
          <a:noFill/>
          <a:ln>
            <a:solidFill>
              <a:srgbClr val="1E70B1"/>
            </a:solidFill>
          </a:ln>
        </p:spPr>
        <p:txBody>
          <a:bodyPr wrap="none" rtlCol="0">
            <a:spAutoFit/>
          </a:bodyPr>
          <a:lstStyle/>
          <a:p>
            <a:r>
              <a:rPr lang="pt-BR" altLang="zh-CN" sz="1200" dirty="0"/>
              <a:t>material.json</a:t>
            </a:r>
            <a:endParaRPr lang="zh-CN" altLang="en-US" sz="1200" dirty="0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99C4AF03-6919-4AB9-B3DD-8E2CC79624DD}"/>
              </a:ext>
            </a:extLst>
          </p:cNvPr>
          <p:cNvSpPr txBox="1"/>
          <p:nvPr/>
        </p:nvSpPr>
        <p:spPr>
          <a:xfrm>
            <a:off x="6372200" y="3731814"/>
            <a:ext cx="437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rgbClr val="C00000"/>
                </a:solidFill>
              </a:rPr>
              <a:t>json</a:t>
            </a:r>
            <a:endParaRPr lang="zh-CN" altLang="en-US" sz="1000" dirty="0">
              <a:solidFill>
                <a:srgbClr val="C00000"/>
              </a:solidFill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FFFEB498-20B5-48A6-AEBC-F58169AF6728}"/>
              </a:ext>
            </a:extLst>
          </p:cNvPr>
          <p:cNvSpPr txBox="1"/>
          <p:nvPr/>
        </p:nvSpPr>
        <p:spPr>
          <a:xfrm>
            <a:off x="6776738" y="4253419"/>
            <a:ext cx="4348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③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2F8C68FD-730B-404E-BB55-3858BFF0EB29}"/>
              </a:ext>
            </a:extLst>
          </p:cNvPr>
          <p:cNvSpPr txBox="1"/>
          <p:nvPr/>
        </p:nvSpPr>
        <p:spPr>
          <a:xfrm>
            <a:off x="8099513" y="3953442"/>
            <a:ext cx="1042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</a:rPr>
              <a:t>Validation</a:t>
            </a:r>
            <a:endParaRPr lang="zh-CN" altLang="en-US" sz="1400" dirty="0">
              <a:solidFill>
                <a:srgbClr val="00B050"/>
              </a:solidFill>
            </a:endParaRPr>
          </a:p>
        </p:txBody>
      </p:sp>
      <p:sp>
        <p:nvSpPr>
          <p:cNvPr id="49" name="箭头: 右 48">
            <a:extLst>
              <a:ext uri="{FF2B5EF4-FFF2-40B4-BE49-F238E27FC236}">
                <a16:creationId xmlns:a16="http://schemas.microsoft.com/office/drawing/2014/main" id="{D09C4A17-9D43-4B83-B475-0A5AE23D564A}"/>
              </a:ext>
            </a:extLst>
          </p:cNvPr>
          <p:cNvSpPr/>
          <p:nvPr/>
        </p:nvSpPr>
        <p:spPr>
          <a:xfrm>
            <a:off x="7690420" y="4016520"/>
            <a:ext cx="437940" cy="198457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cs typeface="+mn-ea"/>
            </a:endParaRPr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id="{A4E3A6AF-B73C-46BD-83CC-6793FFF3D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969" y="497018"/>
            <a:ext cx="3185549" cy="2138035"/>
          </a:xfrm>
          <a:prstGeom prst="rect">
            <a:avLst/>
          </a:prstGeom>
        </p:spPr>
      </p:pic>
      <p:sp>
        <p:nvSpPr>
          <p:cNvPr id="51" name="文本框 50">
            <a:extLst>
              <a:ext uri="{FF2B5EF4-FFF2-40B4-BE49-F238E27FC236}">
                <a16:creationId xmlns:a16="http://schemas.microsoft.com/office/drawing/2014/main" id="{8FD5F337-A285-4346-B479-E98F01E5A902}"/>
              </a:ext>
            </a:extLst>
          </p:cNvPr>
          <p:cNvSpPr txBox="1"/>
          <p:nvPr/>
        </p:nvSpPr>
        <p:spPr>
          <a:xfrm>
            <a:off x="6502288" y="267851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Validation of Material Mapping</a:t>
            </a:r>
          </a:p>
          <a:p>
            <a:pPr algn="ctr"/>
            <a:r>
              <a:rPr lang="da-DK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VXD + SIT +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FTD (layer 0-3)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E24983F5-A34A-4FCB-AC3D-3FF044E28BBD}"/>
              </a:ext>
            </a:extLst>
          </p:cNvPr>
          <p:cNvSpPr txBox="1"/>
          <p:nvPr/>
        </p:nvSpPr>
        <p:spPr>
          <a:xfrm>
            <a:off x="8797225" y="2535907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20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灯片编号占位符 2"/>
          <p:cNvSpPr txBox="1"/>
          <p:nvPr/>
        </p:nvSpPr>
        <p:spPr>
          <a:xfrm>
            <a:off x="8661470" y="30376"/>
            <a:ext cx="432048" cy="23584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B01F39-3AB9-4E3F-9AE8-8ECED466B5B6}" type="slidenum">
              <a:rPr lang="zh-CN" altLang="en-US" sz="14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</a:t>
            </a:fld>
            <a:endParaRPr lang="zh-CN" altLang="en-US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99D32BCD-E53B-4541-96C6-BBF19C222321}"/>
              </a:ext>
            </a:extLst>
          </p:cNvPr>
          <p:cNvSpPr/>
          <p:nvPr/>
        </p:nvSpPr>
        <p:spPr>
          <a:xfrm>
            <a:off x="162155" y="99584"/>
            <a:ext cx="527950" cy="5279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773-CAI978" panose="020B0402020204020303" pitchFamily="34" charset="0"/>
                <a:ea typeface="方正黑体简体" panose="02010601030101010101" pitchFamily="2" charset="-122"/>
              </a:rPr>
              <a:t>2</a:t>
            </a:r>
            <a:endParaRPr lang="zh-CN" altLang="en-US" sz="2400" dirty="0">
              <a:latin typeface="773-CAI978" panose="020B0402020204020303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5C5B3A4B-BBFB-47F7-B1BC-BD93123A07A3}"/>
              </a:ext>
            </a:extLst>
          </p:cNvPr>
          <p:cNvSpPr/>
          <p:nvPr/>
        </p:nvSpPr>
        <p:spPr>
          <a:xfrm>
            <a:off x="926995" y="178893"/>
            <a:ext cx="2853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+mn-ea"/>
              </a:rPr>
              <a:t>CEPC Geometry in ACTS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7B4E6AF-CA89-478F-9579-3FE975601F2E}"/>
              </a:ext>
            </a:extLst>
          </p:cNvPr>
          <p:cNvSpPr txBox="1"/>
          <p:nvPr/>
        </p:nvSpPr>
        <p:spPr>
          <a:xfrm>
            <a:off x="35496" y="706202"/>
            <a:ext cx="561662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Gid Conversion</a:t>
            </a: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CEPCSW &amp; ACTS 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使用不同的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geometry id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。因此，为了在重建时获取正确的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module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信息，需要把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CEPCSW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cellid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转化为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acts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gid.</a:t>
            </a: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C8E2E4CF-5DB9-43CA-819B-0F9AC0087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1" y="2587338"/>
            <a:ext cx="3147567" cy="236067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4BE75C94-76D5-479A-8BBA-FB8F7B660E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19" y="83026"/>
            <a:ext cx="3020889" cy="2272699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94A50922-4E1D-4AA9-A7D5-E94AF6003A55}"/>
              </a:ext>
            </a:extLst>
          </p:cNvPr>
          <p:cNvSpPr txBox="1"/>
          <p:nvPr/>
        </p:nvSpPr>
        <p:spPr>
          <a:xfrm>
            <a:off x="35496" y="1610676"/>
            <a:ext cx="56886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70C0"/>
                </a:solidFill>
              </a:rPr>
              <a:t>VXD CEPCSW </a:t>
            </a:r>
            <a:r>
              <a:rPr lang="en-US" altLang="zh-CN" sz="1400" dirty="0" err="1">
                <a:solidFill>
                  <a:srgbClr val="0070C0"/>
                </a:solidFill>
              </a:rPr>
              <a:t>cellid</a:t>
            </a:r>
            <a:r>
              <a:rPr lang="en-US" altLang="zh-CN" sz="1400" dirty="0">
                <a:solidFill>
                  <a:srgbClr val="0070C0"/>
                </a:solidFill>
              </a:rPr>
              <a:t>:</a:t>
            </a:r>
          </a:p>
          <a:p>
            <a:r>
              <a:rPr lang="en-US" altLang="zh-CN" sz="1400" dirty="0"/>
              <a:t>Layer: {0,1,2,3,4,5}    </a:t>
            </a:r>
            <a:r>
              <a:rPr lang="en-US" altLang="zh-CN" sz="1100" dirty="0">
                <a:solidFill>
                  <a:srgbClr val="7030A0"/>
                </a:solidFill>
              </a:rPr>
              <a:t># Indicate 6 layers from inside to outside</a:t>
            </a:r>
            <a:endParaRPr lang="en-US" altLang="zh-CN" sz="1400" dirty="0">
              <a:solidFill>
                <a:srgbClr val="7030A0"/>
              </a:solidFill>
            </a:endParaRPr>
          </a:p>
          <a:p>
            <a:r>
              <a:rPr lang="en-US" altLang="zh-CN" sz="1400" dirty="0"/>
              <a:t>Module: {  L0: 0-9, L1: 0-9,</a:t>
            </a:r>
          </a:p>
          <a:p>
            <a:r>
              <a:rPr lang="en-US" altLang="zh-CN" sz="1400" dirty="0"/>
              <a:t>	L2: 0-10, L3: 0-10,</a:t>
            </a:r>
          </a:p>
          <a:p>
            <a:r>
              <a:rPr lang="en-US" altLang="zh-CN" sz="1400" dirty="0"/>
              <a:t>	L4: 0-16, L5: 0-16}   </a:t>
            </a:r>
            <a:r>
              <a:rPr lang="en-US" altLang="zh-CN" sz="1100" dirty="0">
                <a:solidFill>
                  <a:srgbClr val="7030A0"/>
                </a:solidFill>
              </a:rPr>
              <a:t># Indicate ladders in the φ direction</a:t>
            </a:r>
            <a:endParaRPr lang="en-US" altLang="zh-CN" sz="1400" dirty="0"/>
          </a:p>
          <a:p>
            <a:r>
              <a:rPr lang="en-US" altLang="zh-CN" sz="1400" dirty="0"/>
              <a:t>Sensor: 0</a:t>
            </a:r>
          </a:p>
          <a:p>
            <a:r>
              <a:rPr lang="en-US" altLang="zh-CN" sz="1400" dirty="0" err="1"/>
              <a:t>Barrelside</a:t>
            </a:r>
            <a:r>
              <a:rPr lang="en-US" altLang="zh-CN" sz="1400" dirty="0"/>
              <a:t>: 1 for z &gt; 0 else -1   </a:t>
            </a:r>
            <a:r>
              <a:rPr lang="en-US" altLang="zh-CN" sz="1100" dirty="0">
                <a:solidFill>
                  <a:srgbClr val="7030A0"/>
                </a:solidFill>
              </a:rPr>
              <a:t># one ladders has 2 sensors separated by z</a:t>
            </a:r>
            <a:endParaRPr lang="en-US" altLang="zh-CN" sz="1800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2C53A656-280B-4E61-B554-6AF44873350B}"/>
              </a:ext>
            </a:extLst>
          </p:cNvPr>
          <p:cNvSpPr txBox="1"/>
          <p:nvPr/>
        </p:nvSpPr>
        <p:spPr>
          <a:xfrm>
            <a:off x="35496" y="3240399"/>
            <a:ext cx="602986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70C0"/>
                </a:solidFill>
              </a:rPr>
              <a:t>VXD ACTS gid:</a:t>
            </a:r>
          </a:p>
          <a:p>
            <a:r>
              <a:rPr lang="en-US" altLang="zh-CN" sz="1400" dirty="0"/>
              <a:t>Volume: {23}</a:t>
            </a:r>
            <a:endParaRPr lang="zh-CN" altLang="en-US" sz="1400" dirty="0"/>
          </a:p>
          <a:p>
            <a:r>
              <a:rPr lang="en-US" altLang="zh-CN" sz="1400" dirty="0"/>
              <a:t>Boundary: 0</a:t>
            </a:r>
          </a:p>
          <a:p>
            <a:r>
              <a:rPr lang="en-US" altLang="zh-CN" sz="1400" dirty="0"/>
              <a:t>Layer: {2, 4, 6} </a:t>
            </a:r>
            <a:r>
              <a:rPr lang="en-US" altLang="zh-CN" dirty="0"/>
              <a:t>  </a:t>
            </a:r>
            <a:r>
              <a:rPr lang="en-US" altLang="zh-CN" sz="1100" dirty="0">
                <a:solidFill>
                  <a:srgbClr val="7030A0"/>
                </a:solidFill>
              </a:rPr>
              <a:t># adjacent layers are too close, so being treated as the same layers</a:t>
            </a:r>
            <a:endParaRPr lang="en-US" altLang="zh-CN" sz="1400" dirty="0"/>
          </a:p>
          <a:p>
            <a:r>
              <a:rPr lang="en-US" altLang="zh-CN" sz="1400" dirty="0"/>
              <a:t>Approach: 0</a:t>
            </a:r>
          </a:p>
          <a:p>
            <a:r>
              <a:rPr lang="en-US" altLang="zh-CN" sz="1400" dirty="0"/>
              <a:t>Sensitive: {L2: 1-40, L4: 1-44, L6:1-68}</a:t>
            </a:r>
          </a:p>
          <a:p>
            <a:r>
              <a:rPr lang="en-US" altLang="zh-CN" sz="1100" dirty="0">
                <a:solidFill>
                  <a:srgbClr val="7030A0"/>
                </a:solidFill>
              </a:rPr>
              <a:t>The sensitive counts from z&gt;0 to z&lt;0, then counts in </a:t>
            </a:r>
            <a:r>
              <a:rPr lang="el-GR" altLang="zh-CN" sz="1100" dirty="0">
                <a:solidFill>
                  <a:srgbClr val="7030A0"/>
                </a:solidFill>
              </a:rPr>
              <a:t>φ </a:t>
            </a:r>
            <a:r>
              <a:rPr lang="en-US" altLang="zh-CN" sz="1100" dirty="0">
                <a:solidFill>
                  <a:srgbClr val="7030A0"/>
                </a:solidFill>
              </a:rPr>
              <a:t>direction (the order is same to CEPC), and then counts from inner to outer layers.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F0393C89-BD25-4A79-8847-78D751352012}"/>
              </a:ext>
            </a:extLst>
          </p:cNvPr>
          <p:cNvSpPr txBox="1"/>
          <p:nvPr/>
        </p:nvSpPr>
        <p:spPr>
          <a:xfrm>
            <a:off x="5805236" y="2353959"/>
            <a:ext cx="27146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Generated hits of CEPC VXD by Geant4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DC95E48D-911D-4B71-9247-80043CBAD5E8}"/>
              </a:ext>
            </a:extLst>
          </p:cNvPr>
          <p:cNvSpPr txBox="1"/>
          <p:nvPr/>
        </p:nvSpPr>
        <p:spPr>
          <a:xfrm>
            <a:off x="6372200" y="4836125"/>
            <a:ext cx="2715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ACTS volume ids of </a:t>
            </a:r>
            <a:r>
              <a:rPr lang="da-DK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VXD + SIT +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FTD 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MH_CONTENTSID" val="1283"/>
  <p:tag name="MH_SECTIONID" val="1284,1285,"/>
  <p:tag name="KSO_WPP_MARK_KEY" val="53560dd2-2264-43b6-814d-2c0d7cafd3e7"/>
  <p:tag name="COMMONDATA" val="eyJoZGlkIjoiMjc5ODFiMDZiYTY3ZWQ0YzZkYTMyNGQyMWUyYTU5NmEifQ==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主题​​">
  <a:themeElements>
    <a:clrScheme name="自定义 358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F4E78"/>
      </a:accent1>
      <a:accent2>
        <a:srgbClr val="1F4E78"/>
      </a:accent2>
      <a:accent3>
        <a:srgbClr val="1F4E78"/>
      </a:accent3>
      <a:accent4>
        <a:srgbClr val="1F4E78"/>
      </a:accent4>
      <a:accent5>
        <a:srgbClr val="1F4E78"/>
      </a:accent5>
      <a:accent6>
        <a:srgbClr val="1F4E78"/>
      </a:accent6>
      <a:hlink>
        <a:srgbClr val="1F4E78"/>
      </a:hlink>
      <a:folHlink>
        <a:srgbClr val="1F4E78"/>
      </a:folHlink>
    </a:clrScheme>
    <a:fontScheme name="Temp">
      <a:majorFont>
        <a:latin typeface="方正兰亭超细黑简体"/>
        <a:ea typeface="微软雅黑"/>
        <a:cs typeface=""/>
      </a:majorFont>
      <a:minorFont>
        <a:latin typeface="方正兰亭超细黑简体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algn="ctr" rotWithShape="0">
            <a:prstClr val="black">
              <a:alpha val="40000"/>
            </a:prstClr>
          </a:outerShdw>
        </a:effectLst>
      </a:spPr>
      <a:bodyPr rtlCol="0" anchor="ctr"/>
      <a:lstStyle>
        <a:defPPr algn="ctr" defTabSz="914400">
          <a:defRPr sz="1800">
            <a:cs typeface="+mn-ea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3282</TotalTime>
  <Words>2814</Words>
  <Application>Microsoft Office PowerPoint</Application>
  <PresentationFormat>全屏显示(16:9)</PresentationFormat>
  <Paragraphs>538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773-CAI978</vt:lpstr>
      <vt:lpstr>方正黑体简体</vt:lpstr>
      <vt:lpstr>方正兰亭超细黑简体</vt:lpstr>
      <vt:lpstr>微软雅黑</vt:lpstr>
      <vt:lpstr>Arial</vt:lpstr>
      <vt:lpstr>Calibri</vt:lpstr>
      <vt:lpstr>Cambria Math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YiZhou Zhang</dc:creator>
  <cp:lastModifiedBy>zhangyz</cp:lastModifiedBy>
  <cp:revision>115276</cp:revision>
  <dcterms:created xsi:type="dcterms:W3CDTF">2016-03-09T04:37:00Z</dcterms:created>
  <dcterms:modified xsi:type="dcterms:W3CDTF">2024-08-15T04:31:24Z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9746B14CDE0C4DDF87AAACDE46943A30</vt:lpwstr>
  </property>
  <property fmtid="{D5CDD505-2E9C-101B-9397-08002B2CF9AE}" pid="3" name="KSOProductBuildVer">
    <vt:lpwstr>2052-11.1.0.12155</vt:lpwstr>
  </property>
</Properties>
</file>