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1"/>
  </p:notesMasterIdLst>
  <p:sldIdLst>
    <p:sldId id="350" r:id="rId2"/>
    <p:sldId id="317" r:id="rId3"/>
    <p:sldId id="351" r:id="rId4"/>
    <p:sldId id="652" r:id="rId5"/>
    <p:sldId id="2597" r:id="rId6"/>
    <p:sldId id="2587" r:id="rId7"/>
    <p:sldId id="2596" r:id="rId8"/>
    <p:sldId id="655" r:id="rId9"/>
    <p:sldId id="2591" r:id="rId10"/>
    <p:sldId id="2590" r:id="rId11"/>
    <p:sldId id="2584" r:id="rId12"/>
    <p:sldId id="2585" r:id="rId13"/>
    <p:sldId id="2570" r:id="rId14"/>
    <p:sldId id="2577" r:id="rId15"/>
    <p:sldId id="658" r:id="rId16"/>
    <p:sldId id="2595" r:id="rId17"/>
    <p:sldId id="2571" r:id="rId18"/>
    <p:sldId id="2599" r:id="rId19"/>
    <p:sldId id="2601" r:id="rId20"/>
    <p:sldId id="2593" r:id="rId21"/>
    <p:sldId id="639" r:id="rId22"/>
    <p:sldId id="644" r:id="rId23"/>
    <p:sldId id="645" r:id="rId24"/>
    <p:sldId id="646" r:id="rId25"/>
    <p:sldId id="650" r:id="rId26"/>
    <p:sldId id="258" r:id="rId27"/>
    <p:sldId id="2594" r:id="rId28"/>
    <p:sldId id="2574" r:id="rId29"/>
    <p:sldId id="660" r:id="rId30"/>
    <p:sldId id="651" r:id="rId31"/>
    <p:sldId id="2580" r:id="rId32"/>
    <p:sldId id="2581" r:id="rId33"/>
    <p:sldId id="2603" r:id="rId34"/>
    <p:sldId id="2592" r:id="rId35"/>
    <p:sldId id="275" r:id="rId36"/>
    <p:sldId id="281" r:id="rId37"/>
    <p:sldId id="276" r:id="rId38"/>
    <p:sldId id="282" r:id="rId39"/>
    <p:sldId id="271" r:id="rId40"/>
    <p:sldId id="2600" r:id="rId41"/>
    <p:sldId id="2586" r:id="rId42"/>
    <p:sldId id="2602" r:id="rId43"/>
    <p:sldId id="2582" r:id="rId44"/>
    <p:sldId id="2583" r:id="rId45"/>
    <p:sldId id="2578" r:id="rId46"/>
    <p:sldId id="2579" r:id="rId47"/>
    <p:sldId id="274" r:id="rId48"/>
    <p:sldId id="259" r:id="rId49"/>
    <p:sldId id="2604"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2185"/>
    <a:srgbClr val="111F8B"/>
    <a:srgbClr val="FF00FF"/>
    <a:srgbClr val="10238B"/>
    <a:srgbClr val="99CCFF"/>
    <a:srgbClr val="B404A7"/>
    <a:srgbClr val="FFFFCC"/>
    <a:srgbClr val="CC99FF"/>
    <a:srgbClr val="FF66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82" autoAdjust="0"/>
    <p:restoredTop sz="79748" autoAdjust="0"/>
  </p:normalViewPr>
  <p:slideViewPr>
    <p:cSldViewPr>
      <p:cViewPr varScale="1">
        <p:scale>
          <a:sx n="50" d="100"/>
          <a:sy n="50" d="100"/>
        </p:scale>
        <p:origin x="816" y="21"/>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82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F90D84-0D1D-425C-B9A3-4F07570A93E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CN" altLang="en-US"/>
        </a:p>
      </dgm:t>
    </dgm:pt>
    <dgm:pt modelId="{6F38DB01-FF78-407C-A153-DDF0B8B1CEB9}">
      <dgm:prSet phldrT="[文本]"/>
      <dgm:spPr>
        <a:xfrm>
          <a:off x="1774031" y="2291052"/>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ltLang="zh-CN">
              <a:solidFill>
                <a:sysClr val="window" lastClr="FFFFFF"/>
              </a:solidFill>
              <a:latin typeface="等线"/>
              <a:ea typeface="等线" panose="02010600030101010101" pitchFamily="2" charset="-122"/>
              <a:cs typeface="+mn-cs"/>
            </a:rPr>
            <a:t>MDCH</a:t>
          </a:r>
          <a:endParaRPr lang="zh-CN" altLang="en-US" dirty="0">
            <a:solidFill>
              <a:sysClr val="window" lastClr="FFFFFF"/>
            </a:solidFill>
            <a:latin typeface="等线"/>
            <a:ea typeface="等线" panose="02010600030101010101" pitchFamily="2" charset="-122"/>
            <a:cs typeface="+mn-cs"/>
          </a:endParaRPr>
        </a:p>
      </dgm:t>
    </dgm:pt>
    <dgm:pt modelId="{22DC88BE-3363-484E-8732-6A65E05C9AAA}" type="parTrans" cxnId="{E401F29B-7126-4945-AD68-E239B8C02A5E}">
      <dgm:prSet/>
      <dgm:spPr/>
      <dgm:t>
        <a:bodyPr/>
        <a:lstStyle/>
        <a:p>
          <a:endParaRPr lang="zh-CN" altLang="en-US"/>
        </a:p>
      </dgm:t>
    </dgm:pt>
    <dgm:pt modelId="{0880387E-141D-4A31-B18E-8EF479F0B79B}" type="sibTrans" cxnId="{E401F29B-7126-4945-AD68-E239B8C02A5E}">
      <dgm:prSet/>
      <dgm:spPr/>
      <dgm:t>
        <a:bodyPr/>
        <a:lstStyle/>
        <a:p>
          <a:endParaRPr lang="zh-CN" altLang="en-US"/>
        </a:p>
      </dgm:t>
    </dgm:pt>
    <dgm:pt modelId="{326A0271-598D-4A89-A713-143B1766C1E1}">
      <dgm:prSet phldrT="[文本]"/>
      <dgm:spPr>
        <a:xfrm>
          <a:off x="3261254" y="1374816"/>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a:solidFill>
                <a:sysClr val="window" lastClr="FFFFFF"/>
              </a:solidFill>
              <a:latin typeface="等线"/>
              <a:ea typeface="等线" panose="02010600030101010101" pitchFamily="2" charset="-122"/>
              <a:cs typeface="+mn-cs"/>
            </a:rPr>
            <a:t>探测器工艺研究</a:t>
          </a:r>
          <a:endParaRPr lang="zh-CN" altLang="en-US" dirty="0">
            <a:solidFill>
              <a:sysClr val="window" lastClr="FFFFFF"/>
            </a:solidFill>
            <a:latin typeface="等线"/>
            <a:ea typeface="等线" panose="02010600030101010101" pitchFamily="2" charset="-122"/>
            <a:cs typeface="+mn-cs"/>
          </a:endParaRPr>
        </a:p>
      </dgm:t>
    </dgm:pt>
    <dgm:pt modelId="{7D3985AC-57D1-4067-B593-C356981E32CC}" type="parTrans" cxnId="{0BFC3688-6D3A-40BF-9DD4-B47CF88C8025}">
      <dgm:prSet/>
      <dgm:spPr>
        <a:xfrm rot="17692822">
          <a:off x="2543807" y="2089687"/>
          <a:ext cx="1009972" cy="17644"/>
        </a:xfrm>
        <a:custGeom>
          <a:avLst/>
          <a:gdLst/>
          <a:ahLst/>
          <a:cxnLst/>
          <a:rect l="0" t="0" r="0" b="0"/>
          <a:pathLst>
            <a:path>
              <a:moveTo>
                <a:pt x="0" y="8822"/>
              </a:moveTo>
              <a:lnTo>
                <a:pt x="1009972" y="8822"/>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78ABB86B-3A79-4497-8E6C-5D950F44CEEA}" type="sibTrans" cxnId="{0BFC3688-6D3A-40BF-9DD4-B47CF88C8025}">
      <dgm:prSet/>
      <dgm:spPr/>
      <dgm:t>
        <a:bodyPr/>
        <a:lstStyle/>
        <a:p>
          <a:endParaRPr lang="zh-CN" altLang="en-US"/>
        </a:p>
      </dgm:t>
    </dgm:pt>
    <dgm:pt modelId="{67A86D96-8448-432A-8426-4BE28DF43D5C}">
      <dgm:prSet phldrT="[文本]"/>
      <dgm:spPr>
        <a:xfrm>
          <a:off x="6235700" y="611286"/>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a:solidFill>
                <a:sysClr val="window" lastClr="FFFFFF"/>
              </a:solidFill>
              <a:latin typeface="等线"/>
              <a:ea typeface="等线" panose="02010600030101010101" pitchFamily="2" charset="-122"/>
              <a:cs typeface="+mn-cs"/>
            </a:rPr>
            <a:t>定位子</a:t>
          </a:r>
          <a:endParaRPr lang="zh-CN" altLang="en-US" dirty="0">
            <a:solidFill>
              <a:sysClr val="window" lastClr="FFFFFF"/>
            </a:solidFill>
            <a:latin typeface="等线"/>
            <a:ea typeface="等线" panose="02010600030101010101" pitchFamily="2" charset="-122"/>
            <a:cs typeface="+mn-cs"/>
          </a:endParaRPr>
        </a:p>
      </dgm:t>
    </dgm:pt>
    <dgm:pt modelId="{9F22E60E-CC56-46DD-B876-F8D4F962ED93}" type="parTrans" cxnId="{A9A85647-593C-4195-AB07-3D1D83D2C1A6}">
      <dgm:prSet/>
      <dgm:spPr>
        <a:xfrm rot="19457599">
          <a:off x="5761594" y="1020746"/>
          <a:ext cx="523291" cy="17644"/>
        </a:xfrm>
        <a:custGeom>
          <a:avLst/>
          <a:gdLst/>
          <a:ahLst/>
          <a:cxnLst/>
          <a:rect l="0" t="0" r="0" b="0"/>
          <a:pathLst>
            <a:path>
              <a:moveTo>
                <a:pt x="0" y="8822"/>
              </a:moveTo>
              <a:lnTo>
                <a:pt x="523291"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74BE8623-4B91-4F12-B451-64146752DAD7}" type="sibTrans" cxnId="{A9A85647-593C-4195-AB07-3D1D83D2C1A6}">
      <dgm:prSet/>
      <dgm:spPr/>
      <dgm:t>
        <a:bodyPr/>
        <a:lstStyle/>
        <a:p>
          <a:endParaRPr lang="zh-CN" altLang="en-US"/>
        </a:p>
      </dgm:t>
    </dgm:pt>
    <dgm:pt modelId="{086EE063-D834-429C-873E-5BD20EF9942A}">
      <dgm:prSet phldrT="[文本]"/>
      <dgm:spPr>
        <a:xfrm>
          <a:off x="6235700" y="1222110"/>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a:solidFill>
                <a:sysClr val="window" lastClr="FFFFFF"/>
              </a:solidFill>
              <a:latin typeface="等线"/>
              <a:ea typeface="等线" panose="02010600030101010101" pitchFamily="2" charset="-122"/>
              <a:cs typeface="+mn-cs"/>
            </a:rPr>
            <a:t>穿丝</a:t>
          </a:r>
          <a:endParaRPr lang="zh-CN" altLang="en-US" dirty="0">
            <a:solidFill>
              <a:sysClr val="window" lastClr="FFFFFF"/>
            </a:solidFill>
            <a:latin typeface="等线"/>
            <a:ea typeface="等线" panose="02010600030101010101" pitchFamily="2" charset="-122"/>
            <a:cs typeface="+mn-cs"/>
          </a:endParaRPr>
        </a:p>
      </dgm:t>
    </dgm:pt>
    <dgm:pt modelId="{94DB9532-72B9-41D7-A16E-66855EF111FF}" type="parTrans" cxnId="{69021351-518A-4D23-9223-C31B7240D995}">
      <dgm:prSet/>
      <dgm:spPr>
        <a:xfrm rot="2142401">
          <a:off x="5761594" y="1326158"/>
          <a:ext cx="523291" cy="17644"/>
        </a:xfrm>
        <a:custGeom>
          <a:avLst/>
          <a:gdLst/>
          <a:ahLst/>
          <a:cxnLst/>
          <a:rect l="0" t="0" r="0" b="0"/>
          <a:pathLst>
            <a:path>
              <a:moveTo>
                <a:pt x="0" y="8822"/>
              </a:moveTo>
              <a:lnTo>
                <a:pt x="523291"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974FE99F-6278-477D-B220-B859DE75E935}" type="sibTrans" cxnId="{69021351-518A-4D23-9223-C31B7240D995}">
      <dgm:prSet/>
      <dgm:spPr/>
      <dgm:t>
        <a:bodyPr/>
        <a:lstStyle/>
        <a:p>
          <a:endParaRPr lang="zh-CN" altLang="en-US"/>
        </a:p>
      </dgm:t>
    </dgm:pt>
    <dgm:pt modelId="{36F9CBDF-D6EF-4CD2-84FC-76DC96B0F237}">
      <dgm:prSet phldrT="[文本]"/>
      <dgm:spPr>
        <a:xfrm>
          <a:off x="4748477" y="916698"/>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a:solidFill>
                <a:sysClr val="window" lastClr="FFFFFF"/>
              </a:solidFill>
              <a:latin typeface="等线"/>
              <a:ea typeface="等线" panose="02010600030101010101" pitchFamily="2" charset="-122"/>
              <a:cs typeface="+mn-cs"/>
            </a:rPr>
            <a:t>布丝机</a:t>
          </a:r>
          <a:endParaRPr lang="zh-CN" altLang="en-US" dirty="0">
            <a:solidFill>
              <a:sysClr val="window" lastClr="FFFFFF"/>
            </a:solidFill>
            <a:latin typeface="等线"/>
            <a:ea typeface="等线" panose="02010600030101010101" pitchFamily="2" charset="-122"/>
            <a:cs typeface="+mn-cs"/>
          </a:endParaRPr>
        </a:p>
      </dgm:t>
    </dgm:pt>
    <dgm:pt modelId="{FD00ADB6-3103-4B41-A9D5-F9DC8BC11939}" type="parTrans" cxnId="{F17DEE9E-7D36-42FF-8CA4-D09EAE961207}">
      <dgm:prSet/>
      <dgm:spPr>
        <a:xfrm rot="18770822">
          <a:off x="4223595" y="1402511"/>
          <a:ext cx="624843" cy="17644"/>
        </a:xfrm>
        <a:custGeom>
          <a:avLst/>
          <a:gdLst/>
          <a:ahLst/>
          <a:cxnLst/>
          <a:rect l="0" t="0" r="0" b="0"/>
          <a:pathLst>
            <a:path>
              <a:moveTo>
                <a:pt x="0" y="8822"/>
              </a:moveTo>
              <a:lnTo>
                <a:pt x="624843"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706C2227-D6AE-42B3-BC37-A371DD3F2D24}" type="sibTrans" cxnId="{F17DEE9E-7D36-42FF-8CA4-D09EAE961207}">
      <dgm:prSet/>
      <dgm:spPr/>
      <dgm:t>
        <a:bodyPr/>
        <a:lstStyle/>
        <a:p>
          <a:endParaRPr lang="zh-CN" altLang="en-US"/>
        </a:p>
      </dgm:t>
    </dgm:pt>
    <dgm:pt modelId="{B3739655-67A8-4D6F-BC2F-DBC00F314F14}">
      <dgm:prSet phldrT="[文本]"/>
      <dgm:spPr>
        <a:xfrm>
          <a:off x="4748477" y="1832934"/>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a:solidFill>
                <a:sysClr val="window" lastClr="FFFFFF"/>
              </a:solidFill>
              <a:latin typeface="等线"/>
              <a:ea typeface="等线" panose="02010600030101010101" pitchFamily="2" charset="-122"/>
              <a:cs typeface="+mn-cs"/>
            </a:rPr>
            <a:t>端面板</a:t>
          </a:r>
          <a:endParaRPr lang="zh-CN" altLang="en-US" dirty="0">
            <a:solidFill>
              <a:sysClr val="window" lastClr="FFFFFF"/>
            </a:solidFill>
            <a:latin typeface="等线"/>
            <a:ea typeface="等线" panose="02010600030101010101" pitchFamily="2" charset="-122"/>
            <a:cs typeface="+mn-cs"/>
          </a:endParaRPr>
        </a:p>
      </dgm:t>
    </dgm:pt>
    <dgm:pt modelId="{5647AF46-5AEC-4B89-B1D9-6E04A1B02955}" type="parTrans" cxnId="{DEEE21BA-789A-49F9-BFBD-98B48869B470}">
      <dgm:prSet/>
      <dgm:spPr>
        <a:xfrm rot="2829178">
          <a:off x="4223595" y="1860628"/>
          <a:ext cx="624843" cy="17644"/>
        </a:xfrm>
        <a:custGeom>
          <a:avLst/>
          <a:gdLst/>
          <a:ahLst/>
          <a:cxnLst/>
          <a:rect l="0" t="0" r="0" b="0"/>
          <a:pathLst>
            <a:path>
              <a:moveTo>
                <a:pt x="0" y="8822"/>
              </a:moveTo>
              <a:lnTo>
                <a:pt x="624843"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32D4AB0C-3BD9-4D29-A7B9-E9A2EC752271}" type="sibTrans" cxnId="{DEEE21BA-789A-49F9-BFBD-98B48869B470}">
      <dgm:prSet/>
      <dgm:spPr/>
      <dgm:t>
        <a:bodyPr/>
        <a:lstStyle/>
        <a:p>
          <a:endParaRPr lang="zh-CN" altLang="en-US"/>
        </a:p>
      </dgm:t>
    </dgm:pt>
    <dgm:pt modelId="{5D72EEE6-6BD8-44C3-95F6-47AB64BC14D6}">
      <dgm:prSet phldrT="[文本]"/>
      <dgm:spPr>
        <a:xfrm>
          <a:off x="6235700" y="1832934"/>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完成受力模拟</a:t>
          </a:r>
        </a:p>
      </dgm:t>
    </dgm:pt>
    <dgm:pt modelId="{22574ACD-8961-44AC-9486-504CD78DA2E6}" type="parTrans" cxnId="{F502544F-6D74-492A-B460-DA067AD3E83A}">
      <dgm:prSet/>
      <dgm:spPr>
        <a:xfrm>
          <a:off x="5810779" y="2089687"/>
          <a:ext cx="424920"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8BBA7B08-B2BC-496D-9714-CE44B8CA23AC}" type="sibTrans" cxnId="{F502544F-6D74-492A-B460-DA067AD3E83A}">
      <dgm:prSet/>
      <dgm:spPr/>
      <dgm:t>
        <a:bodyPr/>
        <a:lstStyle/>
        <a:p>
          <a:endParaRPr lang="zh-CN" altLang="en-US"/>
        </a:p>
      </dgm:t>
    </dgm:pt>
    <dgm:pt modelId="{8FA397C7-14F5-4A92-A70D-9096A5C8D817}">
      <dgm:prSet phldrT="[文本]"/>
      <dgm:spPr>
        <a:xfrm>
          <a:off x="3261254" y="463"/>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整体方案设计</a:t>
          </a:r>
        </a:p>
      </dgm:t>
    </dgm:pt>
    <dgm:pt modelId="{5A78C8C1-54C5-4421-A4F5-48718F9F5C70}" type="parTrans" cxnId="{B0D2AFA3-45DA-4107-ABF9-D2FBA1245A8A}">
      <dgm:prSet/>
      <dgm:spPr>
        <a:xfrm rot="16830559">
          <a:off x="1883959" y="1402511"/>
          <a:ext cx="2329668" cy="17644"/>
        </a:xfrm>
        <a:custGeom>
          <a:avLst/>
          <a:gdLst/>
          <a:ahLst/>
          <a:cxnLst/>
          <a:rect l="0" t="0" r="0" b="0"/>
          <a:pathLst>
            <a:path>
              <a:moveTo>
                <a:pt x="0" y="8822"/>
              </a:moveTo>
              <a:lnTo>
                <a:pt x="2329668" y="8822"/>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BB26B795-F2C1-4BC2-876E-5EC1F21EAE2B}" type="sibTrans" cxnId="{B0D2AFA3-45DA-4107-ABF9-D2FBA1245A8A}">
      <dgm:prSet/>
      <dgm:spPr/>
      <dgm:t>
        <a:bodyPr/>
        <a:lstStyle/>
        <a:p>
          <a:endParaRPr lang="zh-CN" altLang="en-US"/>
        </a:p>
      </dgm:t>
    </dgm:pt>
    <dgm:pt modelId="{AAD7FBBF-63B4-44C2-A494-1C2CF7A564C5}">
      <dgm:prSet phldrT="[文本]"/>
      <dgm:spPr>
        <a:xfrm>
          <a:off x="4748477" y="463"/>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a:solidFill>
                <a:sysClr val="window" lastClr="FFFFFF"/>
              </a:solidFill>
              <a:latin typeface="等线"/>
              <a:ea typeface="等线" panose="02010600030101010101" pitchFamily="2" charset="-122"/>
              <a:cs typeface="+mn-cs"/>
            </a:rPr>
            <a:t>内层</a:t>
          </a:r>
          <a:r>
            <a:rPr lang="en-US" altLang="zh-CN">
              <a:solidFill>
                <a:sysClr val="window" lastClr="FFFFFF"/>
              </a:solidFill>
              <a:latin typeface="等线"/>
              <a:ea typeface="等线" panose="02010600030101010101" pitchFamily="2" charset="-122"/>
              <a:cs typeface="+mn-cs"/>
            </a:rPr>
            <a:t>/</a:t>
          </a:r>
          <a:r>
            <a:rPr lang="zh-CN" altLang="en-US">
              <a:solidFill>
                <a:sysClr val="window" lastClr="FFFFFF"/>
              </a:solidFill>
              <a:latin typeface="等线"/>
              <a:ea typeface="等线" panose="02010600030101010101" pitchFamily="2" charset="-122"/>
              <a:cs typeface="+mn-cs"/>
            </a:rPr>
            <a:t>外层</a:t>
          </a:r>
          <a:r>
            <a:rPr lang="en-US" altLang="zh-CN">
              <a:solidFill>
                <a:sysClr val="window" lastClr="FFFFFF"/>
              </a:solidFill>
              <a:latin typeface="等线"/>
              <a:ea typeface="等线" panose="02010600030101010101" pitchFamily="2" charset="-122"/>
              <a:cs typeface="+mn-cs"/>
            </a:rPr>
            <a:t>/</a:t>
          </a:r>
          <a:r>
            <a:rPr lang="zh-CN" altLang="en-US">
              <a:solidFill>
                <a:sysClr val="window" lastClr="FFFFFF"/>
              </a:solidFill>
              <a:latin typeface="等线"/>
              <a:ea typeface="等线" panose="02010600030101010101" pitchFamily="2" charset="-122"/>
              <a:cs typeface="+mn-cs"/>
            </a:rPr>
            <a:t>工作气体</a:t>
          </a:r>
          <a:r>
            <a:rPr lang="en-US" altLang="zh-CN">
              <a:solidFill>
                <a:sysClr val="window" lastClr="FFFFFF"/>
              </a:solidFill>
              <a:latin typeface="等线"/>
              <a:ea typeface="等线" panose="02010600030101010101" pitchFamily="2" charset="-122"/>
              <a:cs typeface="+mn-cs"/>
            </a:rPr>
            <a:t>/</a:t>
          </a:r>
          <a:r>
            <a:rPr lang="zh-CN" altLang="en-US">
              <a:solidFill>
                <a:sysClr val="window" lastClr="FFFFFF"/>
              </a:solidFill>
              <a:latin typeface="等线"/>
              <a:ea typeface="等线" panose="02010600030101010101" pitchFamily="2" charset="-122"/>
              <a:cs typeface="+mn-cs"/>
            </a:rPr>
            <a:t>丝层安排</a:t>
          </a:r>
          <a:endParaRPr lang="zh-CN" altLang="en-US" dirty="0">
            <a:solidFill>
              <a:sysClr val="window" lastClr="FFFFFF"/>
            </a:solidFill>
            <a:latin typeface="等线"/>
            <a:ea typeface="等线" panose="02010600030101010101" pitchFamily="2" charset="-122"/>
            <a:cs typeface="+mn-cs"/>
          </a:endParaRPr>
        </a:p>
      </dgm:t>
    </dgm:pt>
    <dgm:pt modelId="{0F0197A1-7139-49F1-B71E-167A65BC7A73}" type="parTrans" cxnId="{E3FD84B1-F9FE-4859-89F3-18C1BCBF7559}">
      <dgm:prSet/>
      <dgm:spPr>
        <a:xfrm>
          <a:off x="4323556" y="257216"/>
          <a:ext cx="424920"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0F9A1343-BB0A-484E-B789-C1994084BDC1}" type="sibTrans" cxnId="{E3FD84B1-F9FE-4859-89F3-18C1BCBF7559}">
      <dgm:prSet/>
      <dgm:spPr/>
      <dgm:t>
        <a:bodyPr/>
        <a:lstStyle/>
        <a:p>
          <a:endParaRPr lang="zh-CN" altLang="en-US"/>
        </a:p>
      </dgm:t>
    </dgm:pt>
    <dgm:pt modelId="{21389DF8-7167-4B57-9B95-01C3BC86B614}">
      <dgm:prSet phldrT="[文本]"/>
      <dgm:spPr>
        <a:xfrm>
          <a:off x="6235700" y="463"/>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已确定</a:t>
          </a:r>
        </a:p>
      </dgm:t>
    </dgm:pt>
    <dgm:pt modelId="{CBC4064F-753A-4245-84CD-D749ECD26ECF}" type="parTrans" cxnId="{99050729-2C7B-43AB-8049-6383D2B2EC4B}">
      <dgm:prSet/>
      <dgm:spPr>
        <a:xfrm>
          <a:off x="5810779" y="257216"/>
          <a:ext cx="424920"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5AEC04CF-E259-403F-A6FE-68408485847E}" type="sibTrans" cxnId="{99050729-2C7B-43AB-8049-6383D2B2EC4B}">
      <dgm:prSet/>
      <dgm:spPr/>
      <dgm:t>
        <a:bodyPr/>
        <a:lstStyle/>
        <a:p>
          <a:endParaRPr lang="zh-CN" altLang="en-US"/>
        </a:p>
      </dgm:t>
    </dgm:pt>
    <dgm:pt modelId="{DDA165B1-6058-4D20-B550-AC852AB2255D}">
      <dgm:prSet phldrT="[文本]"/>
      <dgm:spPr>
        <a:xfrm>
          <a:off x="7722923" y="611286"/>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a:solidFill>
                <a:sysClr val="window" lastClr="FFFFFF"/>
              </a:solidFill>
              <a:latin typeface="等线"/>
              <a:ea typeface="等线" panose="02010600030101010101" pitchFamily="2" charset="-122"/>
              <a:cs typeface="+mn-cs"/>
            </a:rPr>
            <a:t>还在继续迭代</a:t>
          </a:r>
          <a:endParaRPr lang="zh-CN" altLang="en-US" dirty="0">
            <a:solidFill>
              <a:sysClr val="window" lastClr="FFFFFF"/>
            </a:solidFill>
            <a:latin typeface="等线"/>
            <a:ea typeface="等线" panose="02010600030101010101" pitchFamily="2" charset="-122"/>
            <a:cs typeface="+mn-cs"/>
          </a:endParaRPr>
        </a:p>
      </dgm:t>
    </dgm:pt>
    <dgm:pt modelId="{068D39A8-6F17-4414-B590-F733414469B8}" type="parTrans" cxnId="{793DDCC0-DD81-42B8-9FDB-85B45BDA3B47}">
      <dgm:prSet/>
      <dgm:spPr>
        <a:xfrm>
          <a:off x="7298002" y="868040"/>
          <a:ext cx="424920"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248E67F9-94FE-4F4D-8DBB-1892CDE17A96}" type="sibTrans" cxnId="{793DDCC0-DD81-42B8-9FDB-85B45BDA3B47}">
      <dgm:prSet/>
      <dgm:spPr/>
      <dgm:t>
        <a:bodyPr/>
        <a:lstStyle/>
        <a:p>
          <a:endParaRPr lang="zh-CN" altLang="en-US"/>
        </a:p>
      </dgm:t>
    </dgm:pt>
    <dgm:pt modelId="{16A8A612-3719-4A09-BDD6-410CD4B78336}">
      <dgm:prSet phldrT="[文本]"/>
      <dgm:spPr>
        <a:xfrm>
          <a:off x="7722923" y="1222110"/>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a:solidFill>
                <a:sysClr val="window" lastClr="FFFFFF"/>
              </a:solidFill>
              <a:latin typeface="等线"/>
              <a:ea typeface="等线" panose="02010600030101010101" pitchFamily="2" charset="-122"/>
              <a:cs typeface="+mn-cs"/>
            </a:rPr>
            <a:t>开始工艺研究并测量拉丝精度</a:t>
          </a:r>
          <a:endParaRPr lang="zh-CN" altLang="en-US" dirty="0">
            <a:solidFill>
              <a:sysClr val="window" lastClr="FFFFFF"/>
            </a:solidFill>
            <a:latin typeface="等线"/>
            <a:ea typeface="等线" panose="02010600030101010101" pitchFamily="2" charset="-122"/>
            <a:cs typeface="+mn-cs"/>
          </a:endParaRPr>
        </a:p>
      </dgm:t>
    </dgm:pt>
    <dgm:pt modelId="{D9F30FC3-1D97-48A7-95AB-B0D070863ACE}" type="parTrans" cxnId="{19A66A29-B351-4CEB-8F66-2D60EE68F648}">
      <dgm:prSet/>
      <dgm:spPr>
        <a:xfrm>
          <a:off x="7298002" y="1478864"/>
          <a:ext cx="424920"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BC98787C-BC1B-423C-999D-9763322F04CA}" type="sibTrans" cxnId="{19A66A29-B351-4CEB-8F66-2D60EE68F648}">
      <dgm:prSet/>
      <dgm:spPr/>
      <dgm:t>
        <a:bodyPr/>
        <a:lstStyle/>
        <a:p>
          <a:endParaRPr lang="zh-CN" altLang="en-US"/>
        </a:p>
      </dgm:t>
    </dgm:pt>
    <dgm:pt modelId="{B169D3CF-1507-42AF-B741-8717CE399A8F}">
      <dgm:prSet phldrT="[文本]"/>
      <dgm:spPr>
        <a:xfrm>
          <a:off x="7722923" y="1832934"/>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待进一步验证</a:t>
          </a:r>
        </a:p>
      </dgm:t>
    </dgm:pt>
    <dgm:pt modelId="{EAA89738-B947-4153-8E50-346B6793403A}" type="parTrans" cxnId="{25D1F0D3-9E15-4324-9A8D-297E1F5C6883}">
      <dgm:prSet/>
      <dgm:spPr>
        <a:xfrm>
          <a:off x="7298002" y="2089687"/>
          <a:ext cx="424920"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526C3BB7-1154-4B65-93EC-D541FD104E88}" type="sibTrans" cxnId="{25D1F0D3-9E15-4324-9A8D-297E1F5C6883}">
      <dgm:prSet/>
      <dgm:spPr/>
      <dgm:t>
        <a:bodyPr/>
        <a:lstStyle/>
        <a:p>
          <a:endParaRPr lang="zh-CN" altLang="en-US"/>
        </a:p>
      </dgm:t>
    </dgm:pt>
    <dgm:pt modelId="{8066C0D2-A37D-4450-BEB9-98C2B9A90042}">
      <dgm:prSet phldrT="[文本]"/>
      <dgm:spPr>
        <a:xfrm>
          <a:off x="3261254" y="3054581"/>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探测器样机性能研究</a:t>
          </a:r>
        </a:p>
      </dgm:t>
    </dgm:pt>
    <dgm:pt modelId="{BDAAF2CD-14E3-44EA-8BEA-C537ABB01D89}" type="parTrans" cxnId="{72301FA4-9103-4403-A3F1-76D8A1BA5CDA}">
      <dgm:prSet/>
      <dgm:spPr>
        <a:xfrm rot="3654187">
          <a:off x="2611891" y="2929570"/>
          <a:ext cx="873805" cy="17644"/>
        </a:xfrm>
        <a:custGeom>
          <a:avLst/>
          <a:gdLst/>
          <a:ahLst/>
          <a:cxnLst/>
          <a:rect l="0" t="0" r="0" b="0"/>
          <a:pathLst>
            <a:path>
              <a:moveTo>
                <a:pt x="0" y="8822"/>
              </a:moveTo>
              <a:lnTo>
                <a:pt x="873805" y="8822"/>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7CABBB0E-3125-4B47-BB65-94EFF16F7A66}" type="sibTrans" cxnId="{72301FA4-9103-4403-A3F1-76D8A1BA5CDA}">
      <dgm:prSet/>
      <dgm:spPr/>
      <dgm:t>
        <a:bodyPr/>
        <a:lstStyle/>
        <a:p>
          <a:endParaRPr lang="zh-CN" altLang="en-US"/>
        </a:p>
      </dgm:t>
    </dgm:pt>
    <dgm:pt modelId="{AC2631FD-781E-4EB7-B6B1-C47536E13686}">
      <dgm:prSet phldrT="[文本]"/>
      <dgm:spPr>
        <a:xfrm>
          <a:off x="4748477" y="2443757"/>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高计数率测试</a:t>
          </a:r>
        </a:p>
      </dgm:t>
    </dgm:pt>
    <dgm:pt modelId="{A229FE98-8093-4575-A9EC-797F2A0B2DDB}" type="parTrans" cxnId="{7910A8B5-D569-4418-8DE0-21EA12E790B5}">
      <dgm:prSet/>
      <dgm:spPr>
        <a:xfrm rot="18289469">
          <a:off x="4163974" y="3005923"/>
          <a:ext cx="744085" cy="17644"/>
        </a:xfrm>
        <a:custGeom>
          <a:avLst/>
          <a:gdLst/>
          <a:ahLst/>
          <a:cxnLst/>
          <a:rect l="0" t="0" r="0" b="0"/>
          <a:pathLst>
            <a:path>
              <a:moveTo>
                <a:pt x="0" y="8822"/>
              </a:moveTo>
              <a:lnTo>
                <a:pt x="744085"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525B483F-CD48-4152-955A-D7BB8AFF2203}" type="sibTrans" cxnId="{7910A8B5-D569-4418-8DE0-21EA12E790B5}">
      <dgm:prSet/>
      <dgm:spPr/>
      <dgm:t>
        <a:bodyPr/>
        <a:lstStyle/>
        <a:p>
          <a:endParaRPr lang="zh-CN" altLang="en-US"/>
        </a:p>
      </dgm:t>
    </dgm:pt>
    <dgm:pt modelId="{8664859B-D78B-48AB-89BA-03420AC2B706}">
      <dgm:prSet phldrT="[文本]"/>
      <dgm:spPr>
        <a:xfrm>
          <a:off x="6235700" y="2443757"/>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进行过一轮测试，待深入</a:t>
          </a:r>
        </a:p>
      </dgm:t>
    </dgm:pt>
    <dgm:pt modelId="{117D4575-0294-47E9-8619-AA83234AD749}" type="parTrans" cxnId="{F26434C4-CCC8-4DFD-9218-65E979B5E09E}">
      <dgm:prSet/>
      <dgm:spPr>
        <a:xfrm>
          <a:off x="5810779" y="2700511"/>
          <a:ext cx="424920"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9EB181BE-6767-41BC-8B6A-D90AB92B6A6A}" type="sibTrans" cxnId="{F26434C4-CCC8-4DFD-9218-65E979B5E09E}">
      <dgm:prSet/>
      <dgm:spPr/>
      <dgm:t>
        <a:bodyPr/>
        <a:lstStyle/>
        <a:p>
          <a:endParaRPr lang="zh-CN" altLang="en-US"/>
        </a:p>
      </dgm:t>
    </dgm:pt>
    <dgm:pt modelId="{078FDDD0-63FF-4234-81C3-25D74151D95E}">
      <dgm:prSet phldrT="[文本]"/>
      <dgm:spPr>
        <a:xfrm>
          <a:off x="4748477" y="3054581"/>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增益</a:t>
          </a:r>
        </a:p>
      </dgm:t>
    </dgm:pt>
    <dgm:pt modelId="{E728AB16-0859-45E7-95A2-42E727E5D94F}" type="parTrans" cxnId="{3A007CD5-5D03-448D-AF8A-5BFBAAA589D5}">
      <dgm:prSet/>
      <dgm:spPr>
        <a:xfrm>
          <a:off x="4323556" y="3311335"/>
          <a:ext cx="424920"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F0362DBE-10BD-47E0-9A2A-7095AB82A32D}" type="sibTrans" cxnId="{3A007CD5-5D03-448D-AF8A-5BFBAAA589D5}">
      <dgm:prSet/>
      <dgm:spPr/>
      <dgm:t>
        <a:bodyPr/>
        <a:lstStyle/>
        <a:p>
          <a:endParaRPr lang="zh-CN" altLang="en-US"/>
        </a:p>
      </dgm:t>
    </dgm:pt>
    <dgm:pt modelId="{5CB08FF1-B595-457B-B046-AAAF3C7B6755}">
      <dgm:prSet phldrT="[文本]"/>
      <dgm:spPr>
        <a:xfrm>
          <a:off x="6235700" y="3054581"/>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完成不同丝径测试</a:t>
          </a:r>
        </a:p>
      </dgm:t>
    </dgm:pt>
    <dgm:pt modelId="{F47C4C56-8656-4C39-B95E-5FCD6E66343B}" type="parTrans" cxnId="{D12CA30B-0662-4C5D-88B0-DDC945A29085}">
      <dgm:prSet/>
      <dgm:spPr>
        <a:xfrm>
          <a:off x="5810779" y="3311335"/>
          <a:ext cx="424920"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0ED70A50-F9E0-4555-930A-587A9ED71868}" type="sibTrans" cxnId="{D12CA30B-0662-4C5D-88B0-DDC945A29085}">
      <dgm:prSet/>
      <dgm:spPr/>
      <dgm:t>
        <a:bodyPr/>
        <a:lstStyle/>
        <a:p>
          <a:endParaRPr lang="zh-CN" altLang="en-US"/>
        </a:p>
      </dgm:t>
    </dgm:pt>
    <dgm:pt modelId="{89B41EA8-5795-4091-8189-601501B46AA5}">
      <dgm:prSet phldrT="[文本]"/>
      <dgm:spPr>
        <a:xfrm>
          <a:off x="4748477" y="3665405"/>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气体</a:t>
          </a:r>
        </a:p>
      </dgm:t>
    </dgm:pt>
    <dgm:pt modelId="{8FD8028B-F3FB-4DA6-9EA6-3E3C1A572B48}" type="parTrans" cxnId="{218E66EB-2707-4B07-9BEC-12827577CCCD}">
      <dgm:prSet/>
      <dgm:spPr>
        <a:xfrm rot="3310531">
          <a:off x="4163974" y="3616747"/>
          <a:ext cx="744085" cy="17644"/>
        </a:xfrm>
        <a:custGeom>
          <a:avLst/>
          <a:gdLst/>
          <a:ahLst/>
          <a:cxnLst/>
          <a:rect l="0" t="0" r="0" b="0"/>
          <a:pathLst>
            <a:path>
              <a:moveTo>
                <a:pt x="0" y="8822"/>
              </a:moveTo>
              <a:lnTo>
                <a:pt x="744085"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16DA305B-13BC-4E3D-A1A5-AA483C17BCDC}" type="sibTrans" cxnId="{218E66EB-2707-4B07-9BEC-12827577CCCD}">
      <dgm:prSet/>
      <dgm:spPr/>
      <dgm:t>
        <a:bodyPr/>
        <a:lstStyle/>
        <a:p>
          <a:endParaRPr lang="zh-CN" altLang="en-US"/>
        </a:p>
      </dgm:t>
    </dgm:pt>
    <dgm:pt modelId="{2F6774FB-A785-458A-8344-7EC885A615EE}">
      <dgm:prSet phldrT="[文本]"/>
      <dgm:spPr>
        <a:xfrm>
          <a:off x="6235700" y="3665405"/>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完成漂移速度模拟及测试</a:t>
          </a:r>
        </a:p>
      </dgm:t>
    </dgm:pt>
    <dgm:pt modelId="{70B576CD-0CD6-470E-A674-DCA5FAD64033}" type="parTrans" cxnId="{3F3659E3-3F7E-4D78-92E3-1F2A2172BC56}">
      <dgm:prSet/>
      <dgm:spPr>
        <a:xfrm>
          <a:off x="5810779" y="3922158"/>
          <a:ext cx="424920"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1E232048-6401-4B3C-98B7-9A23EC51BC8C}" type="sibTrans" cxnId="{3F3659E3-3F7E-4D78-92E3-1F2A2172BC56}">
      <dgm:prSet/>
      <dgm:spPr/>
      <dgm:t>
        <a:bodyPr/>
        <a:lstStyle/>
        <a:p>
          <a:endParaRPr lang="zh-CN" altLang="en-US"/>
        </a:p>
      </dgm:t>
    </dgm:pt>
    <dgm:pt modelId="{F1EEF7B5-8855-462B-AB1B-A08BB9E50BC3}">
      <dgm:prSet phldrT="[文本]"/>
      <dgm:spPr>
        <a:xfrm>
          <a:off x="3261254" y="4581641"/>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电子学</a:t>
          </a:r>
        </a:p>
      </dgm:t>
    </dgm:pt>
    <dgm:pt modelId="{D82AFACF-4D5E-4F44-BFE7-1D4C3D3CDF85}" type="parTrans" cxnId="{629B3DE0-BCB8-46C7-B1D8-0143AE6CD09D}">
      <dgm:prSet/>
      <dgm:spPr>
        <a:xfrm rot="4769441">
          <a:off x="1883959" y="3693100"/>
          <a:ext cx="2329668" cy="17644"/>
        </a:xfrm>
        <a:custGeom>
          <a:avLst/>
          <a:gdLst/>
          <a:ahLst/>
          <a:cxnLst/>
          <a:rect l="0" t="0" r="0" b="0"/>
          <a:pathLst>
            <a:path>
              <a:moveTo>
                <a:pt x="0" y="8822"/>
              </a:moveTo>
              <a:lnTo>
                <a:pt x="2329668" y="8822"/>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8C68A1B4-3A56-4511-8540-43560D0659F4}" type="sibTrans" cxnId="{629B3DE0-BCB8-46C7-B1D8-0143AE6CD09D}">
      <dgm:prSet/>
      <dgm:spPr/>
      <dgm:t>
        <a:bodyPr/>
        <a:lstStyle/>
        <a:p>
          <a:endParaRPr lang="zh-CN" altLang="en-US"/>
        </a:p>
      </dgm:t>
    </dgm:pt>
    <dgm:pt modelId="{E3A9476E-FFF7-4A44-B9C8-F069A306E37B}">
      <dgm:prSet phldrT="[文本]"/>
      <dgm:spPr>
        <a:xfrm>
          <a:off x="4748477" y="4276229"/>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分离元件</a:t>
          </a:r>
        </a:p>
      </dgm:t>
    </dgm:pt>
    <dgm:pt modelId="{D664892A-8BD5-4D3A-98DB-F8134E624A61}" type="parTrans" cxnId="{5A55DB53-ADF4-42F5-847B-65B74E81D488}">
      <dgm:prSet/>
      <dgm:spPr>
        <a:xfrm rot="19457599">
          <a:off x="4274371" y="4685688"/>
          <a:ext cx="523291" cy="17644"/>
        </a:xfrm>
        <a:custGeom>
          <a:avLst/>
          <a:gdLst/>
          <a:ahLst/>
          <a:cxnLst/>
          <a:rect l="0" t="0" r="0" b="0"/>
          <a:pathLst>
            <a:path>
              <a:moveTo>
                <a:pt x="0" y="8822"/>
              </a:moveTo>
              <a:lnTo>
                <a:pt x="523291"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6419BCC5-F112-4A71-BFC3-B3009426087E}" type="sibTrans" cxnId="{5A55DB53-ADF4-42F5-847B-65B74E81D488}">
      <dgm:prSet/>
      <dgm:spPr/>
      <dgm:t>
        <a:bodyPr/>
        <a:lstStyle/>
        <a:p>
          <a:endParaRPr lang="zh-CN" altLang="en-US"/>
        </a:p>
      </dgm:t>
    </dgm:pt>
    <dgm:pt modelId="{02300A6E-95D3-480E-85C0-5B73B2767F0D}">
      <dgm:prSet phldrT="[文本]"/>
      <dgm:spPr>
        <a:xfrm>
          <a:off x="4748477" y="4887052"/>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ltLang="zh-CN" dirty="0">
              <a:solidFill>
                <a:sysClr val="window" lastClr="FFFFFF"/>
              </a:solidFill>
              <a:latin typeface="等线"/>
              <a:ea typeface="等线" panose="02010600030101010101" pitchFamily="2" charset="-122"/>
              <a:cs typeface="+mn-cs"/>
            </a:rPr>
            <a:t>ASIC</a:t>
          </a:r>
          <a:endParaRPr lang="zh-CN" altLang="en-US" dirty="0">
            <a:solidFill>
              <a:sysClr val="window" lastClr="FFFFFF"/>
            </a:solidFill>
            <a:latin typeface="等线"/>
            <a:ea typeface="等线" panose="02010600030101010101" pitchFamily="2" charset="-122"/>
            <a:cs typeface="+mn-cs"/>
          </a:endParaRPr>
        </a:p>
      </dgm:t>
    </dgm:pt>
    <dgm:pt modelId="{564C3ADE-01B5-4380-922B-3B613425F031}" type="parTrans" cxnId="{EF65DBB3-5F73-46F5-9999-00C2D91D0E4A}">
      <dgm:prSet/>
      <dgm:spPr>
        <a:xfrm rot="2142401">
          <a:off x="4274371" y="4991100"/>
          <a:ext cx="523291" cy="17644"/>
        </a:xfrm>
        <a:custGeom>
          <a:avLst/>
          <a:gdLst/>
          <a:ahLst/>
          <a:cxnLst/>
          <a:rect l="0" t="0" r="0" b="0"/>
          <a:pathLst>
            <a:path>
              <a:moveTo>
                <a:pt x="0" y="8822"/>
              </a:moveTo>
              <a:lnTo>
                <a:pt x="523291"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FB4B9A24-C08C-47F9-B096-D5023D936909}" type="sibTrans" cxnId="{EF65DBB3-5F73-46F5-9999-00C2D91D0E4A}">
      <dgm:prSet/>
      <dgm:spPr/>
      <dgm:t>
        <a:bodyPr/>
        <a:lstStyle/>
        <a:p>
          <a:endParaRPr lang="zh-CN" altLang="en-US"/>
        </a:p>
      </dgm:t>
    </dgm:pt>
    <dgm:pt modelId="{2A5D1E55-596A-43D4-8814-A36B54423006}">
      <dgm:prSet phldrT="[文本]"/>
      <dgm:spPr>
        <a:xfrm>
          <a:off x="6235700" y="4276229"/>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完成原理样板</a:t>
          </a:r>
        </a:p>
      </dgm:t>
    </dgm:pt>
    <dgm:pt modelId="{23D9F014-A577-482F-AE2A-4C36370C1A9F}" type="parTrans" cxnId="{CEED6BC7-E18C-4CBF-AFA6-5E98903DF688}">
      <dgm:prSet/>
      <dgm:spPr>
        <a:xfrm>
          <a:off x="5810779" y="4532982"/>
          <a:ext cx="424920"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C85D307A-7373-41EA-88BC-88B50D021131}" type="sibTrans" cxnId="{CEED6BC7-E18C-4CBF-AFA6-5E98903DF688}">
      <dgm:prSet/>
      <dgm:spPr/>
      <dgm:t>
        <a:bodyPr/>
        <a:lstStyle/>
        <a:p>
          <a:endParaRPr lang="zh-CN" altLang="en-US"/>
        </a:p>
      </dgm:t>
    </dgm:pt>
    <dgm:pt modelId="{66D69CC8-98E3-491F-B3D9-A6C23A5F90D2}">
      <dgm:prSet phldrT="[文本]"/>
      <dgm:spPr>
        <a:xfrm>
          <a:off x="6235700" y="4887052"/>
          <a:ext cx="1062302" cy="53115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dirty="0">
              <a:solidFill>
                <a:sysClr val="window" lastClr="FFFFFF"/>
              </a:solidFill>
              <a:latin typeface="等线"/>
              <a:ea typeface="等线" panose="02010600030101010101" pitchFamily="2" charset="-122"/>
              <a:cs typeface="+mn-cs"/>
            </a:rPr>
            <a:t>待流片后，进一步测试</a:t>
          </a:r>
        </a:p>
      </dgm:t>
    </dgm:pt>
    <dgm:pt modelId="{C2AD33BC-C495-405E-A230-6A62B7E4937D}" type="parTrans" cxnId="{06F17416-99A8-46FE-B2F7-7362E509B159}">
      <dgm:prSet/>
      <dgm:spPr>
        <a:xfrm>
          <a:off x="5810779" y="5143806"/>
          <a:ext cx="424920"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gm:spPr>
      <dgm:t>
        <a:bodyPr/>
        <a:lstStyle/>
        <a:p>
          <a:pPr>
            <a:buNone/>
          </a:pPr>
          <a:endParaRPr lang="zh-CN" altLang="en-US">
            <a:solidFill>
              <a:sysClr val="windowText" lastClr="000000">
                <a:hueOff val="0"/>
                <a:satOff val="0"/>
                <a:lumOff val="0"/>
                <a:alphaOff val="0"/>
              </a:sysClr>
            </a:solidFill>
            <a:latin typeface="等线"/>
            <a:ea typeface="等线" panose="02010600030101010101" pitchFamily="2" charset="-122"/>
            <a:cs typeface="+mn-cs"/>
          </a:endParaRPr>
        </a:p>
      </dgm:t>
    </dgm:pt>
    <dgm:pt modelId="{A7572CBF-C80B-4283-B210-2DC355D6BD03}" type="sibTrans" cxnId="{06F17416-99A8-46FE-B2F7-7362E509B159}">
      <dgm:prSet/>
      <dgm:spPr/>
      <dgm:t>
        <a:bodyPr/>
        <a:lstStyle/>
        <a:p>
          <a:endParaRPr lang="zh-CN" altLang="en-US"/>
        </a:p>
      </dgm:t>
    </dgm:pt>
    <dgm:pt modelId="{08707980-AE89-448B-860A-1CBF9A1EDDBE}">
      <dgm:prSet phldrT="[文本]" custT="1"/>
      <dgm:spPr>
        <a:xfrm>
          <a:off x="4748477" y="4887052"/>
          <a:ext cx="1062302" cy="531151"/>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zh-CN" altLang="en-US" sz="1200" dirty="0">
              <a:solidFill>
                <a:sysClr val="window" lastClr="FFFFFF"/>
              </a:solidFill>
              <a:latin typeface="等线"/>
              <a:ea typeface="+mn-ea"/>
              <a:cs typeface="+mn-cs"/>
            </a:rPr>
            <a:t>联调测试</a:t>
          </a:r>
          <a:endParaRPr lang="zh-CN" altLang="en-US" sz="1200" dirty="0">
            <a:solidFill>
              <a:sysClr val="window" lastClr="FFFFFF"/>
            </a:solidFill>
            <a:latin typeface="等线"/>
            <a:ea typeface="等线" panose="02010600030101010101" pitchFamily="2" charset="-122"/>
            <a:cs typeface="+mn-cs"/>
          </a:endParaRPr>
        </a:p>
      </dgm:t>
    </dgm:pt>
    <dgm:pt modelId="{D0A9B244-6848-404E-955B-910BBF96A468}" type="parTrans" cxnId="{41B791F4-B053-4785-B322-1EE9E849DF77}">
      <dgm:prSet/>
      <dgm:spPr/>
      <dgm:t>
        <a:bodyPr/>
        <a:lstStyle/>
        <a:p>
          <a:endParaRPr lang="zh-CN" altLang="en-US"/>
        </a:p>
      </dgm:t>
    </dgm:pt>
    <dgm:pt modelId="{B941960B-8647-415C-81D1-743F74302AE5}" type="sibTrans" cxnId="{41B791F4-B053-4785-B322-1EE9E849DF77}">
      <dgm:prSet/>
      <dgm:spPr/>
      <dgm:t>
        <a:bodyPr/>
        <a:lstStyle/>
        <a:p>
          <a:endParaRPr lang="zh-CN" altLang="en-US"/>
        </a:p>
      </dgm:t>
    </dgm:pt>
    <dgm:pt modelId="{11C164B8-D677-4E51-A6D5-9217176064CF}" type="pres">
      <dgm:prSet presAssocID="{F5F90D84-0D1D-425C-B9A3-4F07570A93E9}" presName="diagram" presStyleCnt="0">
        <dgm:presLayoutVars>
          <dgm:chPref val="1"/>
          <dgm:dir/>
          <dgm:animOne val="branch"/>
          <dgm:animLvl val="lvl"/>
          <dgm:resizeHandles val="exact"/>
        </dgm:presLayoutVars>
      </dgm:prSet>
      <dgm:spPr/>
    </dgm:pt>
    <dgm:pt modelId="{8442FC0B-5905-4DC1-B9FB-05139354AB24}" type="pres">
      <dgm:prSet presAssocID="{6F38DB01-FF78-407C-A153-DDF0B8B1CEB9}" presName="root1" presStyleCnt="0"/>
      <dgm:spPr/>
    </dgm:pt>
    <dgm:pt modelId="{B67C8358-A59C-4AC6-9635-4406BF99A4E5}" type="pres">
      <dgm:prSet presAssocID="{6F38DB01-FF78-407C-A153-DDF0B8B1CEB9}" presName="LevelOneTextNode" presStyleLbl="node0" presStyleIdx="0" presStyleCnt="1">
        <dgm:presLayoutVars>
          <dgm:chPref val="3"/>
        </dgm:presLayoutVars>
      </dgm:prSet>
      <dgm:spPr/>
    </dgm:pt>
    <dgm:pt modelId="{5AEF1589-4B6E-4CDD-A3DE-224A3E09042C}" type="pres">
      <dgm:prSet presAssocID="{6F38DB01-FF78-407C-A153-DDF0B8B1CEB9}" presName="level2hierChild" presStyleCnt="0"/>
      <dgm:spPr/>
    </dgm:pt>
    <dgm:pt modelId="{234A2382-D15A-4878-BCD3-A2477F805BD9}" type="pres">
      <dgm:prSet presAssocID="{5A78C8C1-54C5-4421-A4F5-48718F9F5C70}" presName="conn2-1" presStyleLbl="parChTrans1D2" presStyleIdx="0" presStyleCnt="4"/>
      <dgm:spPr/>
    </dgm:pt>
    <dgm:pt modelId="{2710E65F-3CDB-4C02-BF26-EB072FC470A1}" type="pres">
      <dgm:prSet presAssocID="{5A78C8C1-54C5-4421-A4F5-48718F9F5C70}" presName="connTx" presStyleLbl="parChTrans1D2" presStyleIdx="0" presStyleCnt="4"/>
      <dgm:spPr/>
    </dgm:pt>
    <dgm:pt modelId="{C317A7BD-D906-45AA-B492-8778777F0804}" type="pres">
      <dgm:prSet presAssocID="{8FA397C7-14F5-4A92-A70D-9096A5C8D817}" presName="root2" presStyleCnt="0"/>
      <dgm:spPr/>
    </dgm:pt>
    <dgm:pt modelId="{E6564B18-9CBA-4F14-BB5E-12AC417D3D6B}" type="pres">
      <dgm:prSet presAssocID="{8FA397C7-14F5-4A92-A70D-9096A5C8D817}" presName="LevelTwoTextNode" presStyleLbl="node2" presStyleIdx="0" presStyleCnt="4">
        <dgm:presLayoutVars>
          <dgm:chPref val="3"/>
        </dgm:presLayoutVars>
      </dgm:prSet>
      <dgm:spPr/>
    </dgm:pt>
    <dgm:pt modelId="{245CC67F-5FDE-4BCB-95A3-8FB9C63529A8}" type="pres">
      <dgm:prSet presAssocID="{8FA397C7-14F5-4A92-A70D-9096A5C8D817}" presName="level3hierChild" presStyleCnt="0"/>
      <dgm:spPr/>
    </dgm:pt>
    <dgm:pt modelId="{A012E730-904A-4C2F-9B20-D7B5452FAE85}" type="pres">
      <dgm:prSet presAssocID="{0F0197A1-7139-49F1-B71E-167A65BC7A73}" presName="conn2-1" presStyleLbl="parChTrans1D3" presStyleIdx="0" presStyleCnt="8"/>
      <dgm:spPr/>
    </dgm:pt>
    <dgm:pt modelId="{1280468F-20BD-41A6-90F4-A8CE6FCBDA80}" type="pres">
      <dgm:prSet presAssocID="{0F0197A1-7139-49F1-B71E-167A65BC7A73}" presName="connTx" presStyleLbl="parChTrans1D3" presStyleIdx="0" presStyleCnt="8"/>
      <dgm:spPr/>
    </dgm:pt>
    <dgm:pt modelId="{323A2369-E21C-4879-AD24-DA70824CB0E6}" type="pres">
      <dgm:prSet presAssocID="{AAD7FBBF-63B4-44C2-A494-1C2CF7A564C5}" presName="root2" presStyleCnt="0"/>
      <dgm:spPr/>
    </dgm:pt>
    <dgm:pt modelId="{7CA7EFCA-B3C7-4A32-82F9-A3B0C9550770}" type="pres">
      <dgm:prSet presAssocID="{AAD7FBBF-63B4-44C2-A494-1C2CF7A564C5}" presName="LevelTwoTextNode" presStyleLbl="node3" presStyleIdx="0" presStyleCnt="8">
        <dgm:presLayoutVars>
          <dgm:chPref val="3"/>
        </dgm:presLayoutVars>
      </dgm:prSet>
      <dgm:spPr/>
    </dgm:pt>
    <dgm:pt modelId="{C7C67B1B-8013-4BFE-85C6-710F7EF6E586}" type="pres">
      <dgm:prSet presAssocID="{AAD7FBBF-63B4-44C2-A494-1C2CF7A564C5}" presName="level3hierChild" presStyleCnt="0"/>
      <dgm:spPr/>
    </dgm:pt>
    <dgm:pt modelId="{00753023-3FC9-4B91-AE34-D509E72E96D7}" type="pres">
      <dgm:prSet presAssocID="{CBC4064F-753A-4245-84CD-D749ECD26ECF}" presName="conn2-1" presStyleLbl="parChTrans1D4" presStyleIdx="0" presStyleCnt="13"/>
      <dgm:spPr/>
    </dgm:pt>
    <dgm:pt modelId="{8A012772-F373-41EE-BDF2-52A451AF8E21}" type="pres">
      <dgm:prSet presAssocID="{CBC4064F-753A-4245-84CD-D749ECD26ECF}" presName="connTx" presStyleLbl="parChTrans1D4" presStyleIdx="0" presStyleCnt="13"/>
      <dgm:spPr/>
    </dgm:pt>
    <dgm:pt modelId="{6EC140CE-B596-4416-9A3F-CB4515B032A3}" type="pres">
      <dgm:prSet presAssocID="{21389DF8-7167-4B57-9B95-01C3BC86B614}" presName="root2" presStyleCnt="0"/>
      <dgm:spPr/>
    </dgm:pt>
    <dgm:pt modelId="{945CDD17-8E14-4613-8103-1ED5A504CC6A}" type="pres">
      <dgm:prSet presAssocID="{21389DF8-7167-4B57-9B95-01C3BC86B614}" presName="LevelTwoTextNode" presStyleLbl="node4" presStyleIdx="0" presStyleCnt="13">
        <dgm:presLayoutVars>
          <dgm:chPref val="3"/>
        </dgm:presLayoutVars>
      </dgm:prSet>
      <dgm:spPr/>
    </dgm:pt>
    <dgm:pt modelId="{69C87C4E-DDAC-4CDF-9807-0F0707BDD04A}" type="pres">
      <dgm:prSet presAssocID="{21389DF8-7167-4B57-9B95-01C3BC86B614}" presName="level3hierChild" presStyleCnt="0"/>
      <dgm:spPr/>
    </dgm:pt>
    <dgm:pt modelId="{6D9F2CE2-494E-4E6E-9F7F-35DA90C38339}" type="pres">
      <dgm:prSet presAssocID="{7D3985AC-57D1-4067-B593-C356981E32CC}" presName="conn2-1" presStyleLbl="parChTrans1D2" presStyleIdx="1" presStyleCnt="4"/>
      <dgm:spPr/>
    </dgm:pt>
    <dgm:pt modelId="{ED27FA34-005B-4068-B7EB-4C21AD699A6D}" type="pres">
      <dgm:prSet presAssocID="{7D3985AC-57D1-4067-B593-C356981E32CC}" presName="connTx" presStyleLbl="parChTrans1D2" presStyleIdx="1" presStyleCnt="4"/>
      <dgm:spPr/>
    </dgm:pt>
    <dgm:pt modelId="{F2E1670E-FCA2-4954-A814-2BE51D377F57}" type="pres">
      <dgm:prSet presAssocID="{326A0271-598D-4A89-A713-143B1766C1E1}" presName="root2" presStyleCnt="0"/>
      <dgm:spPr/>
    </dgm:pt>
    <dgm:pt modelId="{6D411FAF-52DD-43F3-A8E8-E7D71F47B51B}" type="pres">
      <dgm:prSet presAssocID="{326A0271-598D-4A89-A713-143B1766C1E1}" presName="LevelTwoTextNode" presStyleLbl="node2" presStyleIdx="1" presStyleCnt="4">
        <dgm:presLayoutVars>
          <dgm:chPref val="3"/>
        </dgm:presLayoutVars>
      </dgm:prSet>
      <dgm:spPr/>
    </dgm:pt>
    <dgm:pt modelId="{5661B2E1-43AD-49B9-83C0-705B1759CC7C}" type="pres">
      <dgm:prSet presAssocID="{326A0271-598D-4A89-A713-143B1766C1E1}" presName="level3hierChild" presStyleCnt="0"/>
      <dgm:spPr/>
    </dgm:pt>
    <dgm:pt modelId="{7B22D682-07A2-46A6-91EE-3DBAE44E760D}" type="pres">
      <dgm:prSet presAssocID="{FD00ADB6-3103-4B41-A9D5-F9DC8BC11939}" presName="conn2-1" presStyleLbl="parChTrans1D3" presStyleIdx="1" presStyleCnt="8"/>
      <dgm:spPr/>
    </dgm:pt>
    <dgm:pt modelId="{9420897E-236D-491B-A3F1-01C8376A9EF5}" type="pres">
      <dgm:prSet presAssocID="{FD00ADB6-3103-4B41-A9D5-F9DC8BC11939}" presName="connTx" presStyleLbl="parChTrans1D3" presStyleIdx="1" presStyleCnt="8"/>
      <dgm:spPr/>
    </dgm:pt>
    <dgm:pt modelId="{C2913D99-6C7D-4D2B-AC94-226AA9E42E32}" type="pres">
      <dgm:prSet presAssocID="{36F9CBDF-D6EF-4CD2-84FC-76DC96B0F237}" presName="root2" presStyleCnt="0"/>
      <dgm:spPr/>
    </dgm:pt>
    <dgm:pt modelId="{20492DEE-A4D4-4D7C-88C8-B643B6180F0B}" type="pres">
      <dgm:prSet presAssocID="{36F9CBDF-D6EF-4CD2-84FC-76DC96B0F237}" presName="LevelTwoTextNode" presStyleLbl="node3" presStyleIdx="1" presStyleCnt="8">
        <dgm:presLayoutVars>
          <dgm:chPref val="3"/>
        </dgm:presLayoutVars>
      </dgm:prSet>
      <dgm:spPr/>
    </dgm:pt>
    <dgm:pt modelId="{55DC47AA-AB80-40BA-BE3F-5C960F7B786C}" type="pres">
      <dgm:prSet presAssocID="{36F9CBDF-D6EF-4CD2-84FC-76DC96B0F237}" presName="level3hierChild" presStyleCnt="0"/>
      <dgm:spPr/>
    </dgm:pt>
    <dgm:pt modelId="{24517C4D-09E4-443F-AA5A-EA090A0E4766}" type="pres">
      <dgm:prSet presAssocID="{9F22E60E-CC56-46DD-B876-F8D4F962ED93}" presName="conn2-1" presStyleLbl="parChTrans1D4" presStyleIdx="1" presStyleCnt="13"/>
      <dgm:spPr/>
    </dgm:pt>
    <dgm:pt modelId="{A88E6E9C-3F92-4240-911D-53EB3BF3099E}" type="pres">
      <dgm:prSet presAssocID="{9F22E60E-CC56-46DD-B876-F8D4F962ED93}" presName="connTx" presStyleLbl="parChTrans1D4" presStyleIdx="1" presStyleCnt="13"/>
      <dgm:spPr/>
    </dgm:pt>
    <dgm:pt modelId="{86B79A64-296E-485C-8653-87298DBFD53A}" type="pres">
      <dgm:prSet presAssocID="{67A86D96-8448-432A-8426-4BE28DF43D5C}" presName="root2" presStyleCnt="0"/>
      <dgm:spPr/>
    </dgm:pt>
    <dgm:pt modelId="{DF181E5F-29E2-441F-B049-F51216BEE28C}" type="pres">
      <dgm:prSet presAssocID="{67A86D96-8448-432A-8426-4BE28DF43D5C}" presName="LevelTwoTextNode" presStyleLbl="node4" presStyleIdx="1" presStyleCnt="13">
        <dgm:presLayoutVars>
          <dgm:chPref val="3"/>
        </dgm:presLayoutVars>
      </dgm:prSet>
      <dgm:spPr/>
    </dgm:pt>
    <dgm:pt modelId="{BD61E7CF-6880-4388-B188-00B29003A417}" type="pres">
      <dgm:prSet presAssocID="{67A86D96-8448-432A-8426-4BE28DF43D5C}" presName="level3hierChild" presStyleCnt="0"/>
      <dgm:spPr/>
    </dgm:pt>
    <dgm:pt modelId="{A7BD6C29-4720-4378-88DA-254775EA9BE6}" type="pres">
      <dgm:prSet presAssocID="{068D39A8-6F17-4414-B590-F733414469B8}" presName="conn2-1" presStyleLbl="parChTrans1D4" presStyleIdx="2" presStyleCnt="13"/>
      <dgm:spPr/>
    </dgm:pt>
    <dgm:pt modelId="{CB912687-4C2E-4081-9F8E-827A59FB8275}" type="pres">
      <dgm:prSet presAssocID="{068D39A8-6F17-4414-B590-F733414469B8}" presName="connTx" presStyleLbl="parChTrans1D4" presStyleIdx="2" presStyleCnt="13"/>
      <dgm:spPr/>
    </dgm:pt>
    <dgm:pt modelId="{579AA0CA-DA66-4034-BEDC-D4E7514C064B}" type="pres">
      <dgm:prSet presAssocID="{DDA165B1-6058-4D20-B550-AC852AB2255D}" presName="root2" presStyleCnt="0"/>
      <dgm:spPr/>
    </dgm:pt>
    <dgm:pt modelId="{407576A6-5D08-49CD-B97C-5932D6C48497}" type="pres">
      <dgm:prSet presAssocID="{DDA165B1-6058-4D20-B550-AC852AB2255D}" presName="LevelTwoTextNode" presStyleLbl="node4" presStyleIdx="2" presStyleCnt="13">
        <dgm:presLayoutVars>
          <dgm:chPref val="3"/>
        </dgm:presLayoutVars>
      </dgm:prSet>
      <dgm:spPr/>
    </dgm:pt>
    <dgm:pt modelId="{0D6E1C2F-C426-4A60-904E-3B646FC68AA8}" type="pres">
      <dgm:prSet presAssocID="{DDA165B1-6058-4D20-B550-AC852AB2255D}" presName="level3hierChild" presStyleCnt="0"/>
      <dgm:spPr/>
    </dgm:pt>
    <dgm:pt modelId="{1F257BF6-F337-4F29-8B50-1F5CBA271F2E}" type="pres">
      <dgm:prSet presAssocID="{94DB9532-72B9-41D7-A16E-66855EF111FF}" presName="conn2-1" presStyleLbl="parChTrans1D4" presStyleIdx="3" presStyleCnt="13"/>
      <dgm:spPr/>
    </dgm:pt>
    <dgm:pt modelId="{44429FA2-D86F-4276-B7FD-08D1522988F5}" type="pres">
      <dgm:prSet presAssocID="{94DB9532-72B9-41D7-A16E-66855EF111FF}" presName="connTx" presStyleLbl="parChTrans1D4" presStyleIdx="3" presStyleCnt="13"/>
      <dgm:spPr/>
    </dgm:pt>
    <dgm:pt modelId="{F778C6EE-D69D-429F-9991-5ED7892E1282}" type="pres">
      <dgm:prSet presAssocID="{086EE063-D834-429C-873E-5BD20EF9942A}" presName="root2" presStyleCnt="0"/>
      <dgm:spPr/>
    </dgm:pt>
    <dgm:pt modelId="{9AB2BAFB-EDF2-4CB0-9A1E-2B4C106A84BF}" type="pres">
      <dgm:prSet presAssocID="{086EE063-D834-429C-873E-5BD20EF9942A}" presName="LevelTwoTextNode" presStyleLbl="node4" presStyleIdx="3" presStyleCnt="13">
        <dgm:presLayoutVars>
          <dgm:chPref val="3"/>
        </dgm:presLayoutVars>
      </dgm:prSet>
      <dgm:spPr/>
    </dgm:pt>
    <dgm:pt modelId="{5C1E816F-BA2D-4FFA-A418-9C76B9B7F988}" type="pres">
      <dgm:prSet presAssocID="{086EE063-D834-429C-873E-5BD20EF9942A}" presName="level3hierChild" presStyleCnt="0"/>
      <dgm:spPr/>
    </dgm:pt>
    <dgm:pt modelId="{0879949A-580D-4AB3-A517-0586B7049210}" type="pres">
      <dgm:prSet presAssocID="{D9F30FC3-1D97-48A7-95AB-B0D070863ACE}" presName="conn2-1" presStyleLbl="parChTrans1D4" presStyleIdx="4" presStyleCnt="13"/>
      <dgm:spPr/>
    </dgm:pt>
    <dgm:pt modelId="{81A07873-7B0A-4E6E-867D-F7BAEE91D14D}" type="pres">
      <dgm:prSet presAssocID="{D9F30FC3-1D97-48A7-95AB-B0D070863ACE}" presName="connTx" presStyleLbl="parChTrans1D4" presStyleIdx="4" presStyleCnt="13"/>
      <dgm:spPr/>
    </dgm:pt>
    <dgm:pt modelId="{9471CD2B-7BC0-4F67-AAFF-58952E655405}" type="pres">
      <dgm:prSet presAssocID="{16A8A612-3719-4A09-BDD6-410CD4B78336}" presName="root2" presStyleCnt="0"/>
      <dgm:spPr/>
    </dgm:pt>
    <dgm:pt modelId="{CDA19142-623F-4E1D-A5FF-493FCF2FCB0F}" type="pres">
      <dgm:prSet presAssocID="{16A8A612-3719-4A09-BDD6-410CD4B78336}" presName="LevelTwoTextNode" presStyleLbl="node4" presStyleIdx="4" presStyleCnt="13">
        <dgm:presLayoutVars>
          <dgm:chPref val="3"/>
        </dgm:presLayoutVars>
      </dgm:prSet>
      <dgm:spPr/>
    </dgm:pt>
    <dgm:pt modelId="{C02B1DAB-DE4C-4AC8-8A07-F94792B04E0A}" type="pres">
      <dgm:prSet presAssocID="{16A8A612-3719-4A09-BDD6-410CD4B78336}" presName="level3hierChild" presStyleCnt="0"/>
      <dgm:spPr/>
    </dgm:pt>
    <dgm:pt modelId="{E5FC0B8F-4615-4C8F-845C-4E40852A1699}" type="pres">
      <dgm:prSet presAssocID="{5647AF46-5AEC-4B89-B1D9-6E04A1B02955}" presName="conn2-1" presStyleLbl="parChTrans1D3" presStyleIdx="2" presStyleCnt="8"/>
      <dgm:spPr/>
    </dgm:pt>
    <dgm:pt modelId="{D109B26A-C103-4854-8009-3530AE0D6E35}" type="pres">
      <dgm:prSet presAssocID="{5647AF46-5AEC-4B89-B1D9-6E04A1B02955}" presName="connTx" presStyleLbl="parChTrans1D3" presStyleIdx="2" presStyleCnt="8"/>
      <dgm:spPr/>
    </dgm:pt>
    <dgm:pt modelId="{A0DD79F9-B6F3-4BCB-81DB-57F565EFAC51}" type="pres">
      <dgm:prSet presAssocID="{B3739655-67A8-4D6F-BC2F-DBC00F314F14}" presName="root2" presStyleCnt="0"/>
      <dgm:spPr/>
    </dgm:pt>
    <dgm:pt modelId="{8D61527E-A50B-4E84-BED6-2A3C2D70A0BC}" type="pres">
      <dgm:prSet presAssocID="{B3739655-67A8-4D6F-BC2F-DBC00F314F14}" presName="LevelTwoTextNode" presStyleLbl="node3" presStyleIdx="2" presStyleCnt="8">
        <dgm:presLayoutVars>
          <dgm:chPref val="3"/>
        </dgm:presLayoutVars>
      </dgm:prSet>
      <dgm:spPr/>
    </dgm:pt>
    <dgm:pt modelId="{317236AF-0C42-49BF-8318-2789E18FFB47}" type="pres">
      <dgm:prSet presAssocID="{B3739655-67A8-4D6F-BC2F-DBC00F314F14}" presName="level3hierChild" presStyleCnt="0"/>
      <dgm:spPr/>
    </dgm:pt>
    <dgm:pt modelId="{D08F3217-E643-4473-BCE1-74388FA51954}" type="pres">
      <dgm:prSet presAssocID="{22574ACD-8961-44AC-9486-504CD78DA2E6}" presName="conn2-1" presStyleLbl="parChTrans1D4" presStyleIdx="5" presStyleCnt="13"/>
      <dgm:spPr/>
    </dgm:pt>
    <dgm:pt modelId="{60FB0DF2-B085-4761-9032-883070FE7F08}" type="pres">
      <dgm:prSet presAssocID="{22574ACD-8961-44AC-9486-504CD78DA2E6}" presName="connTx" presStyleLbl="parChTrans1D4" presStyleIdx="5" presStyleCnt="13"/>
      <dgm:spPr/>
    </dgm:pt>
    <dgm:pt modelId="{3D81091D-F32A-4B70-B19B-B0C3C5B85B5E}" type="pres">
      <dgm:prSet presAssocID="{5D72EEE6-6BD8-44C3-95F6-47AB64BC14D6}" presName="root2" presStyleCnt="0"/>
      <dgm:spPr/>
    </dgm:pt>
    <dgm:pt modelId="{8548E5BF-8A59-47C5-A13C-9D0487B2E958}" type="pres">
      <dgm:prSet presAssocID="{5D72EEE6-6BD8-44C3-95F6-47AB64BC14D6}" presName="LevelTwoTextNode" presStyleLbl="node4" presStyleIdx="5" presStyleCnt="13">
        <dgm:presLayoutVars>
          <dgm:chPref val="3"/>
        </dgm:presLayoutVars>
      </dgm:prSet>
      <dgm:spPr/>
    </dgm:pt>
    <dgm:pt modelId="{D9B159C8-5D89-48E2-B8C8-07CE542F7C23}" type="pres">
      <dgm:prSet presAssocID="{5D72EEE6-6BD8-44C3-95F6-47AB64BC14D6}" presName="level3hierChild" presStyleCnt="0"/>
      <dgm:spPr/>
    </dgm:pt>
    <dgm:pt modelId="{6EC489FC-B505-40B7-8D67-4E754299A7D1}" type="pres">
      <dgm:prSet presAssocID="{EAA89738-B947-4153-8E50-346B6793403A}" presName="conn2-1" presStyleLbl="parChTrans1D4" presStyleIdx="6" presStyleCnt="13"/>
      <dgm:spPr/>
    </dgm:pt>
    <dgm:pt modelId="{AC93F9FC-63BB-4717-A11E-97A4958ACBBF}" type="pres">
      <dgm:prSet presAssocID="{EAA89738-B947-4153-8E50-346B6793403A}" presName="connTx" presStyleLbl="parChTrans1D4" presStyleIdx="6" presStyleCnt="13"/>
      <dgm:spPr/>
    </dgm:pt>
    <dgm:pt modelId="{523810AF-566C-4BC1-9910-374476FDE124}" type="pres">
      <dgm:prSet presAssocID="{B169D3CF-1507-42AF-B741-8717CE399A8F}" presName="root2" presStyleCnt="0"/>
      <dgm:spPr/>
    </dgm:pt>
    <dgm:pt modelId="{6B8F545B-FE7E-4020-9D3D-8134894E343C}" type="pres">
      <dgm:prSet presAssocID="{B169D3CF-1507-42AF-B741-8717CE399A8F}" presName="LevelTwoTextNode" presStyleLbl="node4" presStyleIdx="6" presStyleCnt="13">
        <dgm:presLayoutVars>
          <dgm:chPref val="3"/>
        </dgm:presLayoutVars>
      </dgm:prSet>
      <dgm:spPr/>
    </dgm:pt>
    <dgm:pt modelId="{E2718E6E-91E5-48F1-85E7-A77470EBED28}" type="pres">
      <dgm:prSet presAssocID="{B169D3CF-1507-42AF-B741-8717CE399A8F}" presName="level3hierChild" presStyleCnt="0"/>
      <dgm:spPr/>
    </dgm:pt>
    <dgm:pt modelId="{944A9629-A0D0-4B32-B159-75070A1BC73D}" type="pres">
      <dgm:prSet presAssocID="{BDAAF2CD-14E3-44EA-8BEA-C537ABB01D89}" presName="conn2-1" presStyleLbl="parChTrans1D2" presStyleIdx="2" presStyleCnt="4"/>
      <dgm:spPr/>
    </dgm:pt>
    <dgm:pt modelId="{82B12C33-52EA-4397-B08C-A24878C9C763}" type="pres">
      <dgm:prSet presAssocID="{BDAAF2CD-14E3-44EA-8BEA-C537ABB01D89}" presName="connTx" presStyleLbl="parChTrans1D2" presStyleIdx="2" presStyleCnt="4"/>
      <dgm:spPr/>
    </dgm:pt>
    <dgm:pt modelId="{4223EA8C-D277-46DD-A098-0BF91588BCF8}" type="pres">
      <dgm:prSet presAssocID="{8066C0D2-A37D-4450-BEB9-98C2B9A90042}" presName="root2" presStyleCnt="0"/>
      <dgm:spPr/>
    </dgm:pt>
    <dgm:pt modelId="{22CF811A-2C41-4D14-B455-DB64082FB564}" type="pres">
      <dgm:prSet presAssocID="{8066C0D2-A37D-4450-BEB9-98C2B9A90042}" presName="LevelTwoTextNode" presStyleLbl="node2" presStyleIdx="2" presStyleCnt="4">
        <dgm:presLayoutVars>
          <dgm:chPref val="3"/>
        </dgm:presLayoutVars>
      </dgm:prSet>
      <dgm:spPr/>
    </dgm:pt>
    <dgm:pt modelId="{95D9D218-89F8-400A-A241-BDD7F8CB2503}" type="pres">
      <dgm:prSet presAssocID="{8066C0D2-A37D-4450-BEB9-98C2B9A90042}" presName="level3hierChild" presStyleCnt="0"/>
      <dgm:spPr/>
    </dgm:pt>
    <dgm:pt modelId="{510EE18A-0A28-46A5-B5BE-80038C76A0EA}" type="pres">
      <dgm:prSet presAssocID="{A229FE98-8093-4575-A9EC-797F2A0B2DDB}" presName="conn2-1" presStyleLbl="parChTrans1D3" presStyleIdx="3" presStyleCnt="8"/>
      <dgm:spPr/>
    </dgm:pt>
    <dgm:pt modelId="{1A70A74D-6CA2-4FC2-A5F9-F03B2588B37F}" type="pres">
      <dgm:prSet presAssocID="{A229FE98-8093-4575-A9EC-797F2A0B2DDB}" presName="connTx" presStyleLbl="parChTrans1D3" presStyleIdx="3" presStyleCnt="8"/>
      <dgm:spPr/>
    </dgm:pt>
    <dgm:pt modelId="{A99A6217-5352-444C-9A7E-C7C6BE0947B4}" type="pres">
      <dgm:prSet presAssocID="{AC2631FD-781E-4EB7-B6B1-C47536E13686}" presName="root2" presStyleCnt="0"/>
      <dgm:spPr/>
    </dgm:pt>
    <dgm:pt modelId="{8E5BA6BD-426B-434F-BB64-17F8CA76BF0B}" type="pres">
      <dgm:prSet presAssocID="{AC2631FD-781E-4EB7-B6B1-C47536E13686}" presName="LevelTwoTextNode" presStyleLbl="node3" presStyleIdx="3" presStyleCnt="8">
        <dgm:presLayoutVars>
          <dgm:chPref val="3"/>
        </dgm:presLayoutVars>
      </dgm:prSet>
      <dgm:spPr/>
    </dgm:pt>
    <dgm:pt modelId="{37CCF1FA-3D31-4B64-BFDC-325917D61F1A}" type="pres">
      <dgm:prSet presAssocID="{AC2631FD-781E-4EB7-B6B1-C47536E13686}" presName="level3hierChild" presStyleCnt="0"/>
      <dgm:spPr/>
    </dgm:pt>
    <dgm:pt modelId="{D352E48D-70F2-4C10-AF4B-0DDA71DB6F86}" type="pres">
      <dgm:prSet presAssocID="{117D4575-0294-47E9-8619-AA83234AD749}" presName="conn2-1" presStyleLbl="parChTrans1D4" presStyleIdx="7" presStyleCnt="13"/>
      <dgm:spPr/>
    </dgm:pt>
    <dgm:pt modelId="{4C3D3237-1AFB-4ED5-8D03-A374FB18F9AB}" type="pres">
      <dgm:prSet presAssocID="{117D4575-0294-47E9-8619-AA83234AD749}" presName="connTx" presStyleLbl="parChTrans1D4" presStyleIdx="7" presStyleCnt="13"/>
      <dgm:spPr/>
    </dgm:pt>
    <dgm:pt modelId="{C35E2231-B142-40FE-A3D9-CE8959E721FD}" type="pres">
      <dgm:prSet presAssocID="{8664859B-D78B-48AB-89BA-03420AC2B706}" presName="root2" presStyleCnt="0"/>
      <dgm:spPr/>
    </dgm:pt>
    <dgm:pt modelId="{D341A0A3-88C2-401D-AB1D-5C20F967DB72}" type="pres">
      <dgm:prSet presAssocID="{8664859B-D78B-48AB-89BA-03420AC2B706}" presName="LevelTwoTextNode" presStyleLbl="node4" presStyleIdx="7" presStyleCnt="13">
        <dgm:presLayoutVars>
          <dgm:chPref val="3"/>
        </dgm:presLayoutVars>
      </dgm:prSet>
      <dgm:spPr/>
    </dgm:pt>
    <dgm:pt modelId="{235D0774-3D43-4E69-B169-6A95BA8B76DE}" type="pres">
      <dgm:prSet presAssocID="{8664859B-D78B-48AB-89BA-03420AC2B706}" presName="level3hierChild" presStyleCnt="0"/>
      <dgm:spPr/>
    </dgm:pt>
    <dgm:pt modelId="{6D67B127-D77E-464A-ABDD-1196582BEA86}" type="pres">
      <dgm:prSet presAssocID="{E728AB16-0859-45E7-95A2-42E727E5D94F}" presName="conn2-1" presStyleLbl="parChTrans1D3" presStyleIdx="4" presStyleCnt="8"/>
      <dgm:spPr/>
    </dgm:pt>
    <dgm:pt modelId="{0A7B7C1F-2F11-4E66-ADA5-E7FE91A64A05}" type="pres">
      <dgm:prSet presAssocID="{E728AB16-0859-45E7-95A2-42E727E5D94F}" presName="connTx" presStyleLbl="parChTrans1D3" presStyleIdx="4" presStyleCnt="8"/>
      <dgm:spPr/>
    </dgm:pt>
    <dgm:pt modelId="{210594A5-0EE6-410E-BAB0-A3FE11FAC32D}" type="pres">
      <dgm:prSet presAssocID="{078FDDD0-63FF-4234-81C3-25D74151D95E}" presName="root2" presStyleCnt="0"/>
      <dgm:spPr/>
    </dgm:pt>
    <dgm:pt modelId="{B58798E7-6950-4D5D-8EC9-805E74EAA970}" type="pres">
      <dgm:prSet presAssocID="{078FDDD0-63FF-4234-81C3-25D74151D95E}" presName="LevelTwoTextNode" presStyleLbl="node3" presStyleIdx="4" presStyleCnt="8">
        <dgm:presLayoutVars>
          <dgm:chPref val="3"/>
        </dgm:presLayoutVars>
      </dgm:prSet>
      <dgm:spPr/>
    </dgm:pt>
    <dgm:pt modelId="{0DA76BD5-D8B9-42EB-A454-FC6290DC9E0D}" type="pres">
      <dgm:prSet presAssocID="{078FDDD0-63FF-4234-81C3-25D74151D95E}" presName="level3hierChild" presStyleCnt="0"/>
      <dgm:spPr/>
    </dgm:pt>
    <dgm:pt modelId="{40E09B55-5EEF-4C0D-8D80-047DFEEFB855}" type="pres">
      <dgm:prSet presAssocID="{F47C4C56-8656-4C39-B95E-5FCD6E66343B}" presName="conn2-1" presStyleLbl="parChTrans1D4" presStyleIdx="8" presStyleCnt="13"/>
      <dgm:spPr/>
    </dgm:pt>
    <dgm:pt modelId="{C4E76A21-E492-4C81-ACD7-B51FAAF5D8E9}" type="pres">
      <dgm:prSet presAssocID="{F47C4C56-8656-4C39-B95E-5FCD6E66343B}" presName="connTx" presStyleLbl="parChTrans1D4" presStyleIdx="8" presStyleCnt="13"/>
      <dgm:spPr/>
    </dgm:pt>
    <dgm:pt modelId="{AF41B9DF-E884-4E9E-90FD-3D2AAF67E661}" type="pres">
      <dgm:prSet presAssocID="{5CB08FF1-B595-457B-B046-AAAF3C7B6755}" presName="root2" presStyleCnt="0"/>
      <dgm:spPr/>
    </dgm:pt>
    <dgm:pt modelId="{1A09DADF-935C-4CE7-A15A-0E5782DF166E}" type="pres">
      <dgm:prSet presAssocID="{5CB08FF1-B595-457B-B046-AAAF3C7B6755}" presName="LevelTwoTextNode" presStyleLbl="node4" presStyleIdx="8" presStyleCnt="13">
        <dgm:presLayoutVars>
          <dgm:chPref val="3"/>
        </dgm:presLayoutVars>
      </dgm:prSet>
      <dgm:spPr/>
    </dgm:pt>
    <dgm:pt modelId="{A7EB8042-EDBF-4C3E-9623-A64A1847534E}" type="pres">
      <dgm:prSet presAssocID="{5CB08FF1-B595-457B-B046-AAAF3C7B6755}" presName="level3hierChild" presStyleCnt="0"/>
      <dgm:spPr/>
    </dgm:pt>
    <dgm:pt modelId="{15B24585-E631-4A52-9F2C-D8A4DD972344}" type="pres">
      <dgm:prSet presAssocID="{8FD8028B-F3FB-4DA6-9EA6-3E3C1A572B48}" presName="conn2-1" presStyleLbl="parChTrans1D3" presStyleIdx="5" presStyleCnt="8"/>
      <dgm:spPr/>
    </dgm:pt>
    <dgm:pt modelId="{1972B402-659B-4963-A773-5B0473982E2C}" type="pres">
      <dgm:prSet presAssocID="{8FD8028B-F3FB-4DA6-9EA6-3E3C1A572B48}" presName="connTx" presStyleLbl="parChTrans1D3" presStyleIdx="5" presStyleCnt="8"/>
      <dgm:spPr/>
    </dgm:pt>
    <dgm:pt modelId="{B4DF8AD3-C456-425F-8DBF-0A9CE7F5AABA}" type="pres">
      <dgm:prSet presAssocID="{89B41EA8-5795-4091-8189-601501B46AA5}" presName="root2" presStyleCnt="0"/>
      <dgm:spPr/>
    </dgm:pt>
    <dgm:pt modelId="{145B2692-91CD-4C79-AD92-F01F141B7B1F}" type="pres">
      <dgm:prSet presAssocID="{89B41EA8-5795-4091-8189-601501B46AA5}" presName="LevelTwoTextNode" presStyleLbl="node3" presStyleIdx="5" presStyleCnt="8">
        <dgm:presLayoutVars>
          <dgm:chPref val="3"/>
        </dgm:presLayoutVars>
      </dgm:prSet>
      <dgm:spPr/>
    </dgm:pt>
    <dgm:pt modelId="{F64D001C-44FC-41F3-A601-6973CBEFBDEA}" type="pres">
      <dgm:prSet presAssocID="{89B41EA8-5795-4091-8189-601501B46AA5}" presName="level3hierChild" presStyleCnt="0"/>
      <dgm:spPr/>
    </dgm:pt>
    <dgm:pt modelId="{BA5CEF4D-977E-46CA-8797-B50348BF9BA7}" type="pres">
      <dgm:prSet presAssocID="{70B576CD-0CD6-470E-A674-DCA5FAD64033}" presName="conn2-1" presStyleLbl="parChTrans1D4" presStyleIdx="9" presStyleCnt="13"/>
      <dgm:spPr/>
    </dgm:pt>
    <dgm:pt modelId="{4D69BFFB-96CE-4EE8-B9F0-E26BF38D105A}" type="pres">
      <dgm:prSet presAssocID="{70B576CD-0CD6-470E-A674-DCA5FAD64033}" presName="connTx" presStyleLbl="parChTrans1D4" presStyleIdx="9" presStyleCnt="13"/>
      <dgm:spPr/>
    </dgm:pt>
    <dgm:pt modelId="{C4C1B915-7078-43DA-A816-252C9F35534B}" type="pres">
      <dgm:prSet presAssocID="{2F6774FB-A785-458A-8344-7EC885A615EE}" presName="root2" presStyleCnt="0"/>
      <dgm:spPr/>
    </dgm:pt>
    <dgm:pt modelId="{1A1D1724-EEC5-491F-93FE-9C3DEF035730}" type="pres">
      <dgm:prSet presAssocID="{2F6774FB-A785-458A-8344-7EC885A615EE}" presName="LevelTwoTextNode" presStyleLbl="node4" presStyleIdx="9" presStyleCnt="13">
        <dgm:presLayoutVars>
          <dgm:chPref val="3"/>
        </dgm:presLayoutVars>
      </dgm:prSet>
      <dgm:spPr/>
    </dgm:pt>
    <dgm:pt modelId="{5E89648A-DB5A-4C90-8C22-4F928EC11637}" type="pres">
      <dgm:prSet presAssocID="{2F6774FB-A785-458A-8344-7EC885A615EE}" presName="level3hierChild" presStyleCnt="0"/>
      <dgm:spPr/>
    </dgm:pt>
    <dgm:pt modelId="{D24BEAFE-5B42-416A-8B26-C032B977A912}" type="pres">
      <dgm:prSet presAssocID="{D82AFACF-4D5E-4F44-BFE7-1D4C3D3CDF85}" presName="conn2-1" presStyleLbl="parChTrans1D2" presStyleIdx="3" presStyleCnt="4"/>
      <dgm:spPr/>
    </dgm:pt>
    <dgm:pt modelId="{DF9F6774-E98B-4AFF-A9C3-ABC0552B7970}" type="pres">
      <dgm:prSet presAssocID="{D82AFACF-4D5E-4F44-BFE7-1D4C3D3CDF85}" presName="connTx" presStyleLbl="parChTrans1D2" presStyleIdx="3" presStyleCnt="4"/>
      <dgm:spPr/>
    </dgm:pt>
    <dgm:pt modelId="{BC9AFBA2-8A5F-425F-976B-84E180CCDE2D}" type="pres">
      <dgm:prSet presAssocID="{F1EEF7B5-8855-462B-AB1B-A08BB9E50BC3}" presName="root2" presStyleCnt="0"/>
      <dgm:spPr/>
    </dgm:pt>
    <dgm:pt modelId="{2B9D4197-0480-44D6-B386-C53D0105CC70}" type="pres">
      <dgm:prSet presAssocID="{F1EEF7B5-8855-462B-AB1B-A08BB9E50BC3}" presName="LevelTwoTextNode" presStyleLbl="node2" presStyleIdx="3" presStyleCnt="4">
        <dgm:presLayoutVars>
          <dgm:chPref val="3"/>
        </dgm:presLayoutVars>
      </dgm:prSet>
      <dgm:spPr/>
    </dgm:pt>
    <dgm:pt modelId="{40F5510F-4C05-45D3-AF24-81C79C0B465F}" type="pres">
      <dgm:prSet presAssocID="{F1EEF7B5-8855-462B-AB1B-A08BB9E50BC3}" presName="level3hierChild" presStyleCnt="0"/>
      <dgm:spPr/>
    </dgm:pt>
    <dgm:pt modelId="{51B00FDC-8D28-4C2A-BC83-6A4FC4F1E848}" type="pres">
      <dgm:prSet presAssocID="{D664892A-8BD5-4D3A-98DB-F8134E624A61}" presName="conn2-1" presStyleLbl="parChTrans1D3" presStyleIdx="6" presStyleCnt="8"/>
      <dgm:spPr/>
    </dgm:pt>
    <dgm:pt modelId="{6F11A7AE-2A31-4E63-BFAF-6CF82628C9EF}" type="pres">
      <dgm:prSet presAssocID="{D664892A-8BD5-4D3A-98DB-F8134E624A61}" presName="connTx" presStyleLbl="parChTrans1D3" presStyleIdx="6" presStyleCnt="8"/>
      <dgm:spPr/>
    </dgm:pt>
    <dgm:pt modelId="{39CC935A-BA57-4EEC-AB5E-9AFF222689DC}" type="pres">
      <dgm:prSet presAssocID="{E3A9476E-FFF7-4A44-B9C8-F069A306E37B}" presName="root2" presStyleCnt="0"/>
      <dgm:spPr/>
    </dgm:pt>
    <dgm:pt modelId="{CBF95F23-C688-4862-B48F-34B6455A7A6E}" type="pres">
      <dgm:prSet presAssocID="{E3A9476E-FFF7-4A44-B9C8-F069A306E37B}" presName="LevelTwoTextNode" presStyleLbl="node3" presStyleIdx="6" presStyleCnt="8">
        <dgm:presLayoutVars>
          <dgm:chPref val="3"/>
        </dgm:presLayoutVars>
      </dgm:prSet>
      <dgm:spPr/>
    </dgm:pt>
    <dgm:pt modelId="{C195A5F5-0B6F-48CF-9A1D-3D1EB1B1C91D}" type="pres">
      <dgm:prSet presAssocID="{E3A9476E-FFF7-4A44-B9C8-F069A306E37B}" presName="level3hierChild" presStyleCnt="0"/>
      <dgm:spPr/>
    </dgm:pt>
    <dgm:pt modelId="{DAD162BC-3189-443D-B03D-5465147A2DF3}" type="pres">
      <dgm:prSet presAssocID="{23D9F014-A577-482F-AE2A-4C36370C1A9F}" presName="conn2-1" presStyleLbl="parChTrans1D4" presStyleIdx="10" presStyleCnt="13"/>
      <dgm:spPr/>
    </dgm:pt>
    <dgm:pt modelId="{3E3F9FA4-CE02-4670-B13C-8E66126DD321}" type="pres">
      <dgm:prSet presAssocID="{23D9F014-A577-482F-AE2A-4C36370C1A9F}" presName="connTx" presStyleLbl="parChTrans1D4" presStyleIdx="10" presStyleCnt="13"/>
      <dgm:spPr/>
    </dgm:pt>
    <dgm:pt modelId="{90D13A46-D516-44FF-9742-A1E7F8F3F08F}" type="pres">
      <dgm:prSet presAssocID="{2A5D1E55-596A-43D4-8814-A36B54423006}" presName="root2" presStyleCnt="0"/>
      <dgm:spPr/>
    </dgm:pt>
    <dgm:pt modelId="{FD36809A-C2D2-4ED4-94E4-D60E80D0AB5A}" type="pres">
      <dgm:prSet presAssocID="{2A5D1E55-596A-43D4-8814-A36B54423006}" presName="LevelTwoTextNode" presStyleLbl="node4" presStyleIdx="10" presStyleCnt="13">
        <dgm:presLayoutVars>
          <dgm:chPref val="3"/>
        </dgm:presLayoutVars>
      </dgm:prSet>
      <dgm:spPr/>
    </dgm:pt>
    <dgm:pt modelId="{7EFF73AA-412D-407F-9EF8-DA68F31F8324}" type="pres">
      <dgm:prSet presAssocID="{2A5D1E55-596A-43D4-8814-A36B54423006}" presName="level3hierChild" presStyleCnt="0"/>
      <dgm:spPr/>
    </dgm:pt>
    <dgm:pt modelId="{A464E07F-D6F1-44D3-809C-3B82D95B010A}" type="pres">
      <dgm:prSet presAssocID="{D0A9B244-6848-404E-955B-910BBF96A468}" presName="conn2-1" presStyleLbl="parChTrans1D4" presStyleIdx="11" presStyleCnt="13"/>
      <dgm:spPr/>
    </dgm:pt>
    <dgm:pt modelId="{B6C91843-98FA-4CF4-AA7F-132A6054A274}" type="pres">
      <dgm:prSet presAssocID="{D0A9B244-6848-404E-955B-910BBF96A468}" presName="connTx" presStyleLbl="parChTrans1D4" presStyleIdx="11" presStyleCnt="13"/>
      <dgm:spPr/>
    </dgm:pt>
    <dgm:pt modelId="{7283E4FE-C125-45B6-BDC3-E1EEFC29B20F}" type="pres">
      <dgm:prSet presAssocID="{08707980-AE89-448B-860A-1CBF9A1EDDBE}" presName="root2" presStyleCnt="0"/>
      <dgm:spPr/>
    </dgm:pt>
    <dgm:pt modelId="{108979EC-E741-47C8-8108-FA95AD54CCB9}" type="pres">
      <dgm:prSet presAssocID="{08707980-AE89-448B-860A-1CBF9A1EDDBE}" presName="LevelTwoTextNode" presStyleLbl="node4" presStyleIdx="11" presStyleCnt="13">
        <dgm:presLayoutVars>
          <dgm:chPref val="3"/>
        </dgm:presLayoutVars>
      </dgm:prSet>
      <dgm:spPr>
        <a:prstGeom prst="roundRect">
          <a:avLst>
            <a:gd name="adj" fmla="val 10000"/>
          </a:avLst>
        </a:prstGeom>
      </dgm:spPr>
    </dgm:pt>
    <dgm:pt modelId="{EA3D3A1C-619B-466D-BD76-0BF64D312237}" type="pres">
      <dgm:prSet presAssocID="{08707980-AE89-448B-860A-1CBF9A1EDDBE}" presName="level3hierChild" presStyleCnt="0"/>
      <dgm:spPr/>
    </dgm:pt>
    <dgm:pt modelId="{15FAAD06-6E92-4D44-AC24-59631E07EC26}" type="pres">
      <dgm:prSet presAssocID="{564C3ADE-01B5-4380-922B-3B613425F031}" presName="conn2-1" presStyleLbl="parChTrans1D3" presStyleIdx="7" presStyleCnt="8"/>
      <dgm:spPr/>
    </dgm:pt>
    <dgm:pt modelId="{581DD264-73BA-4459-9BC5-D84DD7111E0C}" type="pres">
      <dgm:prSet presAssocID="{564C3ADE-01B5-4380-922B-3B613425F031}" presName="connTx" presStyleLbl="parChTrans1D3" presStyleIdx="7" presStyleCnt="8"/>
      <dgm:spPr/>
    </dgm:pt>
    <dgm:pt modelId="{C2575AB0-EA24-46E2-9250-1747E62A2C37}" type="pres">
      <dgm:prSet presAssocID="{02300A6E-95D3-480E-85C0-5B73B2767F0D}" presName="root2" presStyleCnt="0"/>
      <dgm:spPr/>
    </dgm:pt>
    <dgm:pt modelId="{AE64E39A-B933-4D9D-893E-5FA58981450D}" type="pres">
      <dgm:prSet presAssocID="{02300A6E-95D3-480E-85C0-5B73B2767F0D}" presName="LevelTwoTextNode" presStyleLbl="node3" presStyleIdx="7" presStyleCnt="8">
        <dgm:presLayoutVars>
          <dgm:chPref val="3"/>
        </dgm:presLayoutVars>
      </dgm:prSet>
      <dgm:spPr/>
    </dgm:pt>
    <dgm:pt modelId="{676AFC25-9033-4215-AD41-D8CDF78F77E7}" type="pres">
      <dgm:prSet presAssocID="{02300A6E-95D3-480E-85C0-5B73B2767F0D}" presName="level3hierChild" presStyleCnt="0"/>
      <dgm:spPr/>
    </dgm:pt>
    <dgm:pt modelId="{47B92026-778A-4BF6-8496-94267F7162B4}" type="pres">
      <dgm:prSet presAssocID="{C2AD33BC-C495-405E-A230-6A62B7E4937D}" presName="conn2-1" presStyleLbl="parChTrans1D4" presStyleIdx="12" presStyleCnt="13"/>
      <dgm:spPr/>
    </dgm:pt>
    <dgm:pt modelId="{061C04F4-53A3-477B-92C0-E644CD2809E8}" type="pres">
      <dgm:prSet presAssocID="{C2AD33BC-C495-405E-A230-6A62B7E4937D}" presName="connTx" presStyleLbl="parChTrans1D4" presStyleIdx="12" presStyleCnt="13"/>
      <dgm:spPr/>
    </dgm:pt>
    <dgm:pt modelId="{B5079798-4006-4CAB-B5FF-6E1AF6E4FC36}" type="pres">
      <dgm:prSet presAssocID="{66D69CC8-98E3-491F-B3D9-A6C23A5F90D2}" presName="root2" presStyleCnt="0"/>
      <dgm:spPr/>
    </dgm:pt>
    <dgm:pt modelId="{BD8E75DF-0C93-4885-AC9C-1480B2E3D8B2}" type="pres">
      <dgm:prSet presAssocID="{66D69CC8-98E3-491F-B3D9-A6C23A5F90D2}" presName="LevelTwoTextNode" presStyleLbl="node4" presStyleIdx="12" presStyleCnt="13">
        <dgm:presLayoutVars>
          <dgm:chPref val="3"/>
        </dgm:presLayoutVars>
      </dgm:prSet>
      <dgm:spPr/>
    </dgm:pt>
    <dgm:pt modelId="{303D56FE-070D-420D-A6A4-9A82C6D0E659}" type="pres">
      <dgm:prSet presAssocID="{66D69CC8-98E3-491F-B3D9-A6C23A5F90D2}" presName="level3hierChild" presStyleCnt="0"/>
      <dgm:spPr/>
    </dgm:pt>
  </dgm:ptLst>
  <dgm:cxnLst>
    <dgm:cxn modelId="{39055104-4AD7-416A-8A4F-D11F9D9A9BB5}" type="presOf" srcId="{9F22E60E-CC56-46DD-B876-F8D4F962ED93}" destId="{A88E6E9C-3F92-4240-911D-53EB3BF3099E}" srcOrd="1" destOrd="0" presId="urn:microsoft.com/office/officeart/2005/8/layout/hierarchy2"/>
    <dgm:cxn modelId="{0797DA04-4B2E-4CC0-8BB9-AA21AAE7B860}" type="presOf" srcId="{21389DF8-7167-4B57-9B95-01C3BC86B614}" destId="{945CDD17-8E14-4613-8103-1ED5A504CC6A}" srcOrd="0" destOrd="0" presId="urn:microsoft.com/office/officeart/2005/8/layout/hierarchy2"/>
    <dgm:cxn modelId="{F6471B05-6222-48EB-80C2-E7DBB44614D7}" type="presOf" srcId="{D82AFACF-4D5E-4F44-BFE7-1D4C3D3CDF85}" destId="{D24BEAFE-5B42-416A-8B26-C032B977A912}" srcOrd="0" destOrd="0" presId="urn:microsoft.com/office/officeart/2005/8/layout/hierarchy2"/>
    <dgm:cxn modelId="{F5448306-087B-4A39-9962-87440373534C}" type="presOf" srcId="{A229FE98-8093-4575-A9EC-797F2A0B2DDB}" destId="{510EE18A-0A28-46A5-B5BE-80038C76A0EA}" srcOrd="0" destOrd="0" presId="urn:microsoft.com/office/officeart/2005/8/layout/hierarchy2"/>
    <dgm:cxn modelId="{DFA7720B-6ACF-4E8C-9E26-913985F6EFCB}" type="presOf" srcId="{8FD8028B-F3FB-4DA6-9EA6-3E3C1A572B48}" destId="{1972B402-659B-4963-A773-5B0473982E2C}" srcOrd="1" destOrd="0" presId="urn:microsoft.com/office/officeart/2005/8/layout/hierarchy2"/>
    <dgm:cxn modelId="{D12CA30B-0662-4C5D-88B0-DDC945A29085}" srcId="{078FDDD0-63FF-4234-81C3-25D74151D95E}" destId="{5CB08FF1-B595-457B-B046-AAAF3C7B6755}" srcOrd="0" destOrd="0" parTransId="{F47C4C56-8656-4C39-B95E-5FCD6E66343B}" sibTransId="{0ED70A50-F9E0-4555-930A-587A9ED71868}"/>
    <dgm:cxn modelId="{DE6E8F0C-7D35-4030-84BC-6676951242A3}" type="presOf" srcId="{94DB9532-72B9-41D7-A16E-66855EF111FF}" destId="{44429FA2-D86F-4276-B7FD-08D1522988F5}" srcOrd="1" destOrd="0" presId="urn:microsoft.com/office/officeart/2005/8/layout/hierarchy2"/>
    <dgm:cxn modelId="{54279A0E-1052-4152-B193-FF4788949AA7}" type="presOf" srcId="{AAD7FBBF-63B4-44C2-A494-1C2CF7A564C5}" destId="{7CA7EFCA-B3C7-4A32-82F9-A3B0C9550770}" srcOrd="0" destOrd="0" presId="urn:microsoft.com/office/officeart/2005/8/layout/hierarchy2"/>
    <dgm:cxn modelId="{73E2E00E-F5D5-49F0-BF2C-535AC71A3C2B}" type="presOf" srcId="{C2AD33BC-C495-405E-A230-6A62B7E4937D}" destId="{47B92026-778A-4BF6-8496-94267F7162B4}" srcOrd="0" destOrd="0" presId="urn:microsoft.com/office/officeart/2005/8/layout/hierarchy2"/>
    <dgm:cxn modelId="{F551E911-414E-413F-9493-BE38B075748D}" type="presOf" srcId="{BDAAF2CD-14E3-44EA-8BEA-C537ABB01D89}" destId="{82B12C33-52EA-4397-B08C-A24878C9C763}" srcOrd="1" destOrd="0" presId="urn:microsoft.com/office/officeart/2005/8/layout/hierarchy2"/>
    <dgm:cxn modelId="{DE0AE114-6B03-49A3-86C9-B4B0C4208D15}" type="presOf" srcId="{0F0197A1-7139-49F1-B71E-167A65BC7A73}" destId="{A012E730-904A-4C2F-9B20-D7B5452FAE85}" srcOrd="0" destOrd="0" presId="urn:microsoft.com/office/officeart/2005/8/layout/hierarchy2"/>
    <dgm:cxn modelId="{06F17416-99A8-46FE-B2F7-7362E509B159}" srcId="{02300A6E-95D3-480E-85C0-5B73B2767F0D}" destId="{66D69CC8-98E3-491F-B3D9-A6C23A5F90D2}" srcOrd="0" destOrd="0" parTransId="{C2AD33BC-C495-405E-A230-6A62B7E4937D}" sibTransId="{A7572CBF-C80B-4283-B210-2DC355D6BD03}"/>
    <dgm:cxn modelId="{0DDAB416-FAEF-45C5-95C5-748FA34AB288}" type="presOf" srcId="{0F0197A1-7139-49F1-B71E-167A65BC7A73}" destId="{1280468F-20BD-41A6-90F4-A8CE6FCBDA80}" srcOrd="1" destOrd="0" presId="urn:microsoft.com/office/officeart/2005/8/layout/hierarchy2"/>
    <dgm:cxn modelId="{F2F4CB16-3918-47CE-9F19-C0E011AD91CB}" type="presOf" srcId="{D82AFACF-4D5E-4F44-BFE7-1D4C3D3CDF85}" destId="{DF9F6774-E98B-4AFF-A9C3-ABC0552B7970}" srcOrd="1" destOrd="0" presId="urn:microsoft.com/office/officeart/2005/8/layout/hierarchy2"/>
    <dgm:cxn modelId="{CDD95E17-2D3A-4518-9D38-85BA6F863B0C}" type="presOf" srcId="{89B41EA8-5795-4091-8189-601501B46AA5}" destId="{145B2692-91CD-4C79-AD92-F01F141B7B1F}" srcOrd="0" destOrd="0" presId="urn:microsoft.com/office/officeart/2005/8/layout/hierarchy2"/>
    <dgm:cxn modelId="{3C8D321E-E202-49D4-8BFD-416E0FEA7356}" type="presOf" srcId="{5A78C8C1-54C5-4421-A4F5-48718F9F5C70}" destId="{2710E65F-3CDB-4C02-BF26-EB072FC470A1}" srcOrd="1" destOrd="0" presId="urn:microsoft.com/office/officeart/2005/8/layout/hierarchy2"/>
    <dgm:cxn modelId="{1716C621-B07F-4723-B232-B5E8FD39ECDD}" type="presOf" srcId="{8FD8028B-F3FB-4DA6-9EA6-3E3C1A572B48}" destId="{15B24585-E631-4A52-9F2C-D8A4DD972344}" srcOrd="0" destOrd="0" presId="urn:microsoft.com/office/officeart/2005/8/layout/hierarchy2"/>
    <dgm:cxn modelId="{99050729-2C7B-43AB-8049-6383D2B2EC4B}" srcId="{AAD7FBBF-63B4-44C2-A494-1C2CF7A564C5}" destId="{21389DF8-7167-4B57-9B95-01C3BC86B614}" srcOrd="0" destOrd="0" parTransId="{CBC4064F-753A-4245-84CD-D749ECD26ECF}" sibTransId="{5AEC04CF-E259-403F-A6FE-68408485847E}"/>
    <dgm:cxn modelId="{19A66A29-B351-4CEB-8F66-2D60EE68F648}" srcId="{086EE063-D834-429C-873E-5BD20EF9942A}" destId="{16A8A612-3719-4A09-BDD6-410CD4B78336}" srcOrd="0" destOrd="0" parTransId="{D9F30FC3-1D97-48A7-95AB-B0D070863ACE}" sibTransId="{BC98787C-BC1B-423C-999D-9763322F04CA}"/>
    <dgm:cxn modelId="{A174242B-4F8D-4C48-96C1-739A0B583F29}" type="presOf" srcId="{FD00ADB6-3103-4B41-A9D5-F9DC8BC11939}" destId="{7B22D682-07A2-46A6-91EE-3DBAE44E760D}" srcOrd="0" destOrd="0" presId="urn:microsoft.com/office/officeart/2005/8/layout/hierarchy2"/>
    <dgm:cxn modelId="{FF13652B-8870-4AC5-A408-61D40F234D9E}" type="presOf" srcId="{2A5D1E55-596A-43D4-8814-A36B54423006}" destId="{FD36809A-C2D2-4ED4-94E4-D60E80D0AB5A}" srcOrd="0" destOrd="0" presId="urn:microsoft.com/office/officeart/2005/8/layout/hierarchy2"/>
    <dgm:cxn modelId="{951DCA2D-34E3-4BC2-A783-4122F144BFBE}" type="presOf" srcId="{D664892A-8BD5-4D3A-98DB-F8134E624A61}" destId="{6F11A7AE-2A31-4E63-BFAF-6CF82628C9EF}" srcOrd="1" destOrd="0" presId="urn:microsoft.com/office/officeart/2005/8/layout/hierarchy2"/>
    <dgm:cxn modelId="{D680D730-0599-49D0-91A1-C11159AC0C2B}" type="presOf" srcId="{2F6774FB-A785-458A-8344-7EC885A615EE}" destId="{1A1D1724-EEC5-491F-93FE-9C3DEF035730}" srcOrd="0" destOrd="0" presId="urn:microsoft.com/office/officeart/2005/8/layout/hierarchy2"/>
    <dgm:cxn modelId="{FB03CF31-6401-4F6E-A8AC-8C07351FE773}" type="presOf" srcId="{BDAAF2CD-14E3-44EA-8BEA-C537ABB01D89}" destId="{944A9629-A0D0-4B32-B159-75070A1BC73D}" srcOrd="0" destOrd="0" presId="urn:microsoft.com/office/officeart/2005/8/layout/hierarchy2"/>
    <dgm:cxn modelId="{783A5335-30F3-4B55-BCA4-27756D01A1BC}" type="presOf" srcId="{078FDDD0-63FF-4234-81C3-25D74151D95E}" destId="{B58798E7-6950-4D5D-8EC9-805E74EAA970}" srcOrd="0" destOrd="0" presId="urn:microsoft.com/office/officeart/2005/8/layout/hierarchy2"/>
    <dgm:cxn modelId="{639B4739-2051-4F3A-8D6A-6C71FCFD1034}" type="presOf" srcId="{08707980-AE89-448B-860A-1CBF9A1EDDBE}" destId="{108979EC-E741-47C8-8108-FA95AD54CCB9}" srcOrd="0" destOrd="0" presId="urn:microsoft.com/office/officeart/2005/8/layout/hierarchy2"/>
    <dgm:cxn modelId="{F70D1C3B-0F0E-4527-95A4-CD46B892D234}" type="presOf" srcId="{E3A9476E-FFF7-4A44-B9C8-F069A306E37B}" destId="{CBF95F23-C688-4862-B48F-34B6455A7A6E}" srcOrd="0" destOrd="0" presId="urn:microsoft.com/office/officeart/2005/8/layout/hierarchy2"/>
    <dgm:cxn modelId="{4A32B53B-7E1D-494F-9BC9-AFF03BBAFA7B}" type="presOf" srcId="{AC2631FD-781E-4EB7-B6B1-C47536E13686}" destId="{8E5BA6BD-426B-434F-BB64-17F8CA76BF0B}" srcOrd="0" destOrd="0" presId="urn:microsoft.com/office/officeart/2005/8/layout/hierarchy2"/>
    <dgm:cxn modelId="{B368043D-25A3-4099-8247-36A67151606E}" type="presOf" srcId="{B169D3CF-1507-42AF-B741-8717CE399A8F}" destId="{6B8F545B-FE7E-4020-9D3D-8134894E343C}" srcOrd="0" destOrd="0" presId="urn:microsoft.com/office/officeart/2005/8/layout/hierarchy2"/>
    <dgm:cxn modelId="{6BEC2C3F-CB99-4FE5-BE93-15003B320383}" type="presOf" srcId="{16A8A612-3719-4A09-BDD6-410CD4B78336}" destId="{CDA19142-623F-4E1D-A5FF-493FCF2FCB0F}" srcOrd="0" destOrd="0" presId="urn:microsoft.com/office/officeart/2005/8/layout/hierarchy2"/>
    <dgm:cxn modelId="{6398F93F-80AF-4B7D-8D4D-50E90265C76C}" type="presOf" srcId="{A229FE98-8093-4575-A9EC-797F2A0B2DDB}" destId="{1A70A74D-6CA2-4FC2-A5F9-F03B2588B37F}" srcOrd="1" destOrd="0" presId="urn:microsoft.com/office/officeart/2005/8/layout/hierarchy2"/>
    <dgm:cxn modelId="{6E6E405D-A7BE-4062-A0BF-72EEAF52E2F7}" type="presOf" srcId="{CBC4064F-753A-4245-84CD-D749ECD26ECF}" destId="{00753023-3FC9-4B91-AE34-D509E72E96D7}" srcOrd="0" destOrd="0" presId="urn:microsoft.com/office/officeart/2005/8/layout/hierarchy2"/>
    <dgm:cxn modelId="{7294FB61-3421-4B32-9AC6-BE91E05D10B0}" type="presOf" srcId="{F5F90D84-0D1D-425C-B9A3-4F07570A93E9}" destId="{11C164B8-D677-4E51-A6D5-9217176064CF}" srcOrd="0" destOrd="0" presId="urn:microsoft.com/office/officeart/2005/8/layout/hierarchy2"/>
    <dgm:cxn modelId="{EBF52144-C185-4AB5-99F7-4E43F18780EE}" type="presOf" srcId="{22574ACD-8961-44AC-9486-504CD78DA2E6}" destId="{60FB0DF2-B085-4761-9032-883070FE7F08}" srcOrd="1" destOrd="0" presId="urn:microsoft.com/office/officeart/2005/8/layout/hierarchy2"/>
    <dgm:cxn modelId="{A9A85647-593C-4195-AB07-3D1D83D2C1A6}" srcId="{36F9CBDF-D6EF-4CD2-84FC-76DC96B0F237}" destId="{67A86D96-8448-432A-8426-4BE28DF43D5C}" srcOrd="0" destOrd="0" parTransId="{9F22E60E-CC56-46DD-B876-F8D4F962ED93}" sibTransId="{74BE8623-4B91-4F12-B451-64146752DAD7}"/>
    <dgm:cxn modelId="{90704D4B-6A7A-4571-90A5-23F3B43229CA}" type="presOf" srcId="{23D9F014-A577-482F-AE2A-4C36370C1A9F}" destId="{DAD162BC-3189-443D-B03D-5465147A2DF3}" srcOrd="0" destOrd="0" presId="urn:microsoft.com/office/officeart/2005/8/layout/hierarchy2"/>
    <dgm:cxn modelId="{9E7E746D-23B5-4F00-BA54-E89D28B0353A}" type="presOf" srcId="{117D4575-0294-47E9-8619-AA83234AD749}" destId="{D352E48D-70F2-4C10-AF4B-0DDA71DB6F86}" srcOrd="0" destOrd="0" presId="urn:microsoft.com/office/officeart/2005/8/layout/hierarchy2"/>
    <dgm:cxn modelId="{0E23A44D-6F91-4A6C-9F5C-AB4D0642D117}" type="presOf" srcId="{22574ACD-8961-44AC-9486-504CD78DA2E6}" destId="{D08F3217-E643-4473-BCE1-74388FA51954}" srcOrd="0" destOrd="0" presId="urn:microsoft.com/office/officeart/2005/8/layout/hierarchy2"/>
    <dgm:cxn modelId="{F502544F-6D74-492A-B460-DA067AD3E83A}" srcId="{B3739655-67A8-4D6F-BC2F-DBC00F314F14}" destId="{5D72EEE6-6BD8-44C3-95F6-47AB64BC14D6}" srcOrd="0" destOrd="0" parTransId="{22574ACD-8961-44AC-9486-504CD78DA2E6}" sibTransId="{8BBA7B08-B2BC-496D-9714-CE44B8CA23AC}"/>
    <dgm:cxn modelId="{56371E70-DF20-482B-81C9-D42DB89716BF}" type="presOf" srcId="{DDA165B1-6058-4D20-B550-AC852AB2255D}" destId="{407576A6-5D08-49CD-B97C-5932D6C48497}" srcOrd="0" destOrd="0" presId="urn:microsoft.com/office/officeart/2005/8/layout/hierarchy2"/>
    <dgm:cxn modelId="{69021351-518A-4D23-9223-C31B7240D995}" srcId="{36F9CBDF-D6EF-4CD2-84FC-76DC96B0F237}" destId="{086EE063-D834-429C-873E-5BD20EF9942A}" srcOrd="1" destOrd="0" parTransId="{94DB9532-72B9-41D7-A16E-66855EF111FF}" sibTransId="{974FE99F-6278-477D-B220-B859DE75E935}"/>
    <dgm:cxn modelId="{964D2472-0AE8-416C-A61D-1B4C409884C4}" type="presOf" srcId="{8664859B-D78B-48AB-89BA-03420AC2B706}" destId="{D341A0A3-88C2-401D-AB1D-5C20F967DB72}" srcOrd="0" destOrd="0" presId="urn:microsoft.com/office/officeart/2005/8/layout/hierarchy2"/>
    <dgm:cxn modelId="{5A55DB53-ADF4-42F5-847B-65B74E81D488}" srcId="{F1EEF7B5-8855-462B-AB1B-A08BB9E50BC3}" destId="{E3A9476E-FFF7-4A44-B9C8-F069A306E37B}" srcOrd="0" destOrd="0" parTransId="{D664892A-8BD5-4D3A-98DB-F8134E624A61}" sibTransId="{6419BCC5-F112-4A71-BFC3-B3009426087E}"/>
    <dgm:cxn modelId="{C792BE54-910A-4EC6-9245-100AC2192F2D}" type="presOf" srcId="{564C3ADE-01B5-4380-922B-3B613425F031}" destId="{15FAAD06-6E92-4D44-AC24-59631E07EC26}" srcOrd="0" destOrd="0" presId="urn:microsoft.com/office/officeart/2005/8/layout/hierarchy2"/>
    <dgm:cxn modelId="{7C1EC757-6574-477A-BF7C-3FAC1ABA69C6}" type="presOf" srcId="{9F22E60E-CC56-46DD-B876-F8D4F962ED93}" destId="{24517C4D-09E4-443F-AA5A-EA090A0E4766}" srcOrd="0" destOrd="0" presId="urn:microsoft.com/office/officeart/2005/8/layout/hierarchy2"/>
    <dgm:cxn modelId="{87C35F58-822F-4013-A145-7056A57BA7DD}" type="presOf" srcId="{D9F30FC3-1D97-48A7-95AB-B0D070863ACE}" destId="{0879949A-580D-4AB3-A517-0586B7049210}" srcOrd="0" destOrd="0" presId="urn:microsoft.com/office/officeart/2005/8/layout/hierarchy2"/>
    <dgm:cxn modelId="{3B60DB78-BFA3-4631-9AE5-980B0CB38781}" type="presOf" srcId="{5647AF46-5AEC-4B89-B1D9-6E04A1B02955}" destId="{E5FC0B8F-4615-4C8F-845C-4E40852A1699}" srcOrd="0" destOrd="0" presId="urn:microsoft.com/office/officeart/2005/8/layout/hierarchy2"/>
    <dgm:cxn modelId="{6930557F-0DFB-4415-92F3-39493D642C3C}" type="presOf" srcId="{EAA89738-B947-4153-8E50-346B6793403A}" destId="{AC93F9FC-63BB-4717-A11E-97A4958ACBBF}" srcOrd="1" destOrd="0" presId="urn:microsoft.com/office/officeart/2005/8/layout/hierarchy2"/>
    <dgm:cxn modelId="{575B1F81-3000-4728-B7F3-6A33BFD4D705}" type="presOf" srcId="{B3739655-67A8-4D6F-BC2F-DBC00F314F14}" destId="{8D61527E-A50B-4E84-BED6-2A3C2D70A0BC}" srcOrd="0" destOrd="0" presId="urn:microsoft.com/office/officeart/2005/8/layout/hierarchy2"/>
    <dgm:cxn modelId="{F9F7F883-09A8-464A-9809-26BABAAD96A4}" type="presOf" srcId="{086EE063-D834-429C-873E-5BD20EF9942A}" destId="{9AB2BAFB-EDF2-4CB0-9A1E-2B4C106A84BF}" srcOrd="0" destOrd="0" presId="urn:microsoft.com/office/officeart/2005/8/layout/hierarchy2"/>
    <dgm:cxn modelId="{0BFC3688-6D3A-40BF-9DD4-B47CF88C8025}" srcId="{6F38DB01-FF78-407C-A153-DDF0B8B1CEB9}" destId="{326A0271-598D-4A89-A713-143B1766C1E1}" srcOrd="1" destOrd="0" parTransId="{7D3985AC-57D1-4067-B593-C356981E32CC}" sibTransId="{78ABB86B-3A79-4497-8E6C-5D950F44CEEA}"/>
    <dgm:cxn modelId="{BD2E8C88-17AD-4AA5-8FB0-0B10397D667F}" type="presOf" srcId="{67A86D96-8448-432A-8426-4BE28DF43D5C}" destId="{DF181E5F-29E2-441F-B049-F51216BEE28C}" srcOrd="0" destOrd="0" presId="urn:microsoft.com/office/officeart/2005/8/layout/hierarchy2"/>
    <dgm:cxn modelId="{E1950690-A452-4EB7-89F8-278F94378B94}" type="presOf" srcId="{068D39A8-6F17-4414-B590-F733414469B8}" destId="{CB912687-4C2E-4081-9F8E-827A59FB8275}" srcOrd="1" destOrd="0" presId="urn:microsoft.com/office/officeart/2005/8/layout/hierarchy2"/>
    <dgm:cxn modelId="{2D99F494-63D2-4F76-AE47-E42A018D4C31}" type="presOf" srcId="{36F9CBDF-D6EF-4CD2-84FC-76DC96B0F237}" destId="{20492DEE-A4D4-4D7C-88C8-B643B6180F0B}" srcOrd="0" destOrd="0" presId="urn:microsoft.com/office/officeart/2005/8/layout/hierarchy2"/>
    <dgm:cxn modelId="{1F889C95-4E93-49AA-80DA-2D781EE89760}" type="presOf" srcId="{8066C0D2-A37D-4450-BEB9-98C2B9A90042}" destId="{22CF811A-2C41-4D14-B455-DB64082FB564}" srcOrd="0" destOrd="0" presId="urn:microsoft.com/office/officeart/2005/8/layout/hierarchy2"/>
    <dgm:cxn modelId="{10EF5097-A74C-40C9-9197-B46643E6C150}" type="presOf" srcId="{564C3ADE-01B5-4380-922B-3B613425F031}" destId="{581DD264-73BA-4459-9BC5-D84DD7111E0C}" srcOrd="1" destOrd="0" presId="urn:microsoft.com/office/officeart/2005/8/layout/hierarchy2"/>
    <dgm:cxn modelId="{442ECA98-C68B-4DF3-8B18-EB9158F299C1}" type="presOf" srcId="{E728AB16-0859-45E7-95A2-42E727E5D94F}" destId="{6D67B127-D77E-464A-ABDD-1196582BEA86}" srcOrd="0" destOrd="0" presId="urn:microsoft.com/office/officeart/2005/8/layout/hierarchy2"/>
    <dgm:cxn modelId="{DDE9279A-0199-4AC4-88FA-6FF02F613075}" type="presOf" srcId="{D0A9B244-6848-404E-955B-910BBF96A468}" destId="{B6C91843-98FA-4CF4-AA7F-132A6054A274}" srcOrd="1" destOrd="0" presId="urn:microsoft.com/office/officeart/2005/8/layout/hierarchy2"/>
    <dgm:cxn modelId="{72FBDF9B-C438-424C-99E4-C5DD602ABFC5}" type="presOf" srcId="{FD00ADB6-3103-4B41-A9D5-F9DC8BC11939}" destId="{9420897E-236D-491B-A3F1-01C8376A9EF5}" srcOrd="1" destOrd="0" presId="urn:microsoft.com/office/officeart/2005/8/layout/hierarchy2"/>
    <dgm:cxn modelId="{E401F29B-7126-4945-AD68-E239B8C02A5E}" srcId="{F5F90D84-0D1D-425C-B9A3-4F07570A93E9}" destId="{6F38DB01-FF78-407C-A153-DDF0B8B1CEB9}" srcOrd="0" destOrd="0" parTransId="{22DC88BE-3363-484E-8732-6A65E05C9AAA}" sibTransId="{0880387E-141D-4A31-B18E-8EF479F0B79B}"/>
    <dgm:cxn modelId="{3954FF9B-19C1-4FB7-871E-14E4A01BE248}" type="presOf" srcId="{66D69CC8-98E3-491F-B3D9-A6C23A5F90D2}" destId="{BD8E75DF-0C93-4885-AC9C-1480B2E3D8B2}" srcOrd="0" destOrd="0" presId="urn:microsoft.com/office/officeart/2005/8/layout/hierarchy2"/>
    <dgm:cxn modelId="{F9F7879D-68EF-4A2B-AF5A-ABFB6730E812}" type="presOf" srcId="{C2AD33BC-C495-405E-A230-6A62B7E4937D}" destId="{061C04F4-53A3-477B-92C0-E644CD2809E8}" srcOrd="1" destOrd="0" presId="urn:microsoft.com/office/officeart/2005/8/layout/hierarchy2"/>
    <dgm:cxn modelId="{F17DEE9E-7D36-42FF-8CA4-D09EAE961207}" srcId="{326A0271-598D-4A89-A713-143B1766C1E1}" destId="{36F9CBDF-D6EF-4CD2-84FC-76DC96B0F237}" srcOrd="0" destOrd="0" parTransId="{FD00ADB6-3103-4B41-A9D5-F9DC8BC11939}" sibTransId="{706C2227-D6AE-42B3-BC37-A371DD3F2D24}"/>
    <dgm:cxn modelId="{020D94A2-B473-498C-AEFB-8F4C906B982A}" type="presOf" srcId="{E728AB16-0859-45E7-95A2-42E727E5D94F}" destId="{0A7B7C1F-2F11-4E66-ADA5-E7FE91A64A05}" srcOrd="1" destOrd="0" presId="urn:microsoft.com/office/officeart/2005/8/layout/hierarchy2"/>
    <dgm:cxn modelId="{B0D2AFA3-45DA-4107-ABF9-D2FBA1245A8A}" srcId="{6F38DB01-FF78-407C-A153-DDF0B8B1CEB9}" destId="{8FA397C7-14F5-4A92-A70D-9096A5C8D817}" srcOrd="0" destOrd="0" parTransId="{5A78C8C1-54C5-4421-A4F5-48718F9F5C70}" sibTransId="{BB26B795-F2C1-4BC2-876E-5EC1F21EAE2B}"/>
    <dgm:cxn modelId="{72301FA4-9103-4403-A3F1-76D8A1BA5CDA}" srcId="{6F38DB01-FF78-407C-A153-DDF0B8B1CEB9}" destId="{8066C0D2-A37D-4450-BEB9-98C2B9A90042}" srcOrd="2" destOrd="0" parTransId="{BDAAF2CD-14E3-44EA-8BEA-C537ABB01D89}" sibTransId="{7CABBB0E-3125-4B47-BB65-94EFF16F7A66}"/>
    <dgm:cxn modelId="{5B6ABBA5-1363-450B-A84F-BE2234222BD8}" type="presOf" srcId="{23D9F014-A577-482F-AE2A-4C36370C1A9F}" destId="{3E3F9FA4-CE02-4670-B13C-8E66126DD321}" srcOrd="1" destOrd="0" presId="urn:microsoft.com/office/officeart/2005/8/layout/hierarchy2"/>
    <dgm:cxn modelId="{B8FBD1AC-E257-4E34-A332-7E19A0A13C5E}" type="presOf" srcId="{70B576CD-0CD6-470E-A674-DCA5FAD64033}" destId="{4D69BFFB-96CE-4EE8-B9F0-E26BF38D105A}" srcOrd="1" destOrd="0" presId="urn:microsoft.com/office/officeart/2005/8/layout/hierarchy2"/>
    <dgm:cxn modelId="{998AAAAD-18D3-4533-992C-F24C25C3CF48}" type="presOf" srcId="{F1EEF7B5-8855-462B-AB1B-A08BB9E50BC3}" destId="{2B9D4197-0480-44D6-B386-C53D0105CC70}" srcOrd="0" destOrd="0" presId="urn:microsoft.com/office/officeart/2005/8/layout/hierarchy2"/>
    <dgm:cxn modelId="{E3FD84B1-F9FE-4859-89F3-18C1BCBF7559}" srcId="{8FA397C7-14F5-4A92-A70D-9096A5C8D817}" destId="{AAD7FBBF-63B4-44C2-A494-1C2CF7A564C5}" srcOrd="0" destOrd="0" parTransId="{0F0197A1-7139-49F1-B71E-167A65BC7A73}" sibTransId="{0F9A1343-BB0A-484E-B789-C1994084BDC1}"/>
    <dgm:cxn modelId="{38E48DB1-76B3-439F-9228-AB171779956A}" type="presOf" srcId="{02300A6E-95D3-480E-85C0-5B73B2767F0D}" destId="{AE64E39A-B933-4D9D-893E-5FA58981450D}" srcOrd="0" destOrd="0" presId="urn:microsoft.com/office/officeart/2005/8/layout/hierarchy2"/>
    <dgm:cxn modelId="{769EBCB1-83DA-44CE-88A3-1D1C8DEB591F}" type="presOf" srcId="{CBC4064F-753A-4245-84CD-D749ECD26ECF}" destId="{8A012772-F373-41EE-BDF2-52A451AF8E21}" srcOrd="1" destOrd="0" presId="urn:microsoft.com/office/officeart/2005/8/layout/hierarchy2"/>
    <dgm:cxn modelId="{EF65DBB3-5F73-46F5-9999-00C2D91D0E4A}" srcId="{F1EEF7B5-8855-462B-AB1B-A08BB9E50BC3}" destId="{02300A6E-95D3-480E-85C0-5B73B2767F0D}" srcOrd="1" destOrd="0" parTransId="{564C3ADE-01B5-4380-922B-3B613425F031}" sibTransId="{FB4B9A24-C08C-47F9-B096-D5023D936909}"/>
    <dgm:cxn modelId="{7910A8B5-D569-4418-8DE0-21EA12E790B5}" srcId="{8066C0D2-A37D-4450-BEB9-98C2B9A90042}" destId="{AC2631FD-781E-4EB7-B6B1-C47536E13686}" srcOrd="0" destOrd="0" parTransId="{A229FE98-8093-4575-A9EC-797F2A0B2DDB}" sibTransId="{525B483F-CD48-4152-955A-D7BB8AFF2203}"/>
    <dgm:cxn modelId="{701967B6-069E-425E-9BA6-C06C0E9D7CC2}" type="presOf" srcId="{7D3985AC-57D1-4067-B593-C356981E32CC}" destId="{ED27FA34-005B-4068-B7EB-4C21AD699A6D}" srcOrd="1" destOrd="0" presId="urn:microsoft.com/office/officeart/2005/8/layout/hierarchy2"/>
    <dgm:cxn modelId="{2BAB1DB7-4886-41BC-A61B-8BC196421A83}" type="presOf" srcId="{D664892A-8BD5-4D3A-98DB-F8134E624A61}" destId="{51B00FDC-8D28-4C2A-BC83-6A4FC4F1E848}" srcOrd="0" destOrd="0" presId="urn:microsoft.com/office/officeart/2005/8/layout/hierarchy2"/>
    <dgm:cxn modelId="{DEEE21BA-789A-49F9-BFBD-98B48869B470}" srcId="{326A0271-598D-4A89-A713-143B1766C1E1}" destId="{B3739655-67A8-4D6F-BC2F-DBC00F314F14}" srcOrd="1" destOrd="0" parTransId="{5647AF46-5AEC-4B89-B1D9-6E04A1B02955}" sibTransId="{32D4AB0C-3BD9-4D29-A7B9-E9A2EC752271}"/>
    <dgm:cxn modelId="{37736FBD-11D9-4645-B478-50E814CFE264}" type="presOf" srcId="{5647AF46-5AEC-4B89-B1D9-6E04A1B02955}" destId="{D109B26A-C103-4854-8009-3530AE0D6E35}" srcOrd="1" destOrd="0" presId="urn:microsoft.com/office/officeart/2005/8/layout/hierarchy2"/>
    <dgm:cxn modelId="{A60437BF-2B0B-4A89-9368-058FC01D033A}" type="presOf" srcId="{F47C4C56-8656-4C39-B95E-5FCD6E66343B}" destId="{40E09B55-5EEF-4C0D-8D80-047DFEEFB855}" srcOrd="0" destOrd="0" presId="urn:microsoft.com/office/officeart/2005/8/layout/hierarchy2"/>
    <dgm:cxn modelId="{02DB81C0-AA83-41E5-A39C-4DA7036657A5}" type="presOf" srcId="{94DB9532-72B9-41D7-A16E-66855EF111FF}" destId="{1F257BF6-F337-4F29-8B50-1F5CBA271F2E}" srcOrd="0" destOrd="0" presId="urn:microsoft.com/office/officeart/2005/8/layout/hierarchy2"/>
    <dgm:cxn modelId="{793DDCC0-DD81-42B8-9FDB-85B45BDA3B47}" srcId="{67A86D96-8448-432A-8426-4BE28DF43D5C}" destId="{DDA165B1-6058-4D20-B550-AC852AB2255D}" srcOrd="0" destOrd="0" parTransId="{068D39A8-6F17-4414-B590-F733414469B8}" sibTransId="{248E67F9-94FE-4F4D-8DBB-1892CDE17A96}"/>
    <dgm:cxn modelId="{966AECC3-CC23-4C00-A58F-94B7520E7803}" type="presOf" srcId="{6F38DB01-FF78-407C-A153-DDF0B8B1CEB9}" destId="{B67C8358-A59C-4AC6-9635-4406BF99A4E5}" srcOrd="0" destOrd="0" presId="urn:microsoft.com/office/officeart/2005/8/layout/hierarchy2"/>
    <dgm:cxn modelId="{F26434C4-CCC8-4DFD-9218-65E979B5E09E}" srcId="{AC2631FD-781E-4EB7-B6B1-C47536E13686}" destId="{8664859B-D78B-48AB-89BA-03420AC2B706}" srcOrd="0" destOrd="0" parTransId="{117D4575-0294-47E9-8619-AA83234AD749}" sibTransId="{9EB181BE-6767-41BC-8B6A-D90AB92B6A6A}"/>
    <dgm:cxn modelId="{CEED6BC7-E18C-4CBF-AFA6-5E98903DF688}" srcId="{E3A9476E-FFF7-4A44-B9C8-F069A306E37B}" destId="{2A5D1E55-596A-43D4-8814-A36B54423006}" srcOrd="0" destOrd="0" parTransId="{23D9F014-A577-482F-AE2A-4C36370C1A9F}" sibTransId="{C85D307A-7373-41EA-88BC-88B50D021131}"/>
    <dgm:cxn modelId="{91CC99CA-44DC-4FCF-8A46-D8F3ED50F250}" type="presOf" srcId="{8FA397C7-14F5-4A92-A70D-9096A5C8D817}" destId="{E6564B18-9CBA-4F14-BB5E-12AC417D3D6B}" srcOrd="0" destOrd="0" presId="urn:microsoft.com/office/officeart/2005/8/layout/hierarchy2"/>
    <dgm:cxn modelId="{8E87AECD-9BDA-4242-8DD7-022E00F8E53D}" type="presOf" srcId="{70B576CD-0CD6-470E-A674-DCA5FAD64033}" destId="{BA5CEF4D-977E-46CA-8797-B50348BF9BA7}" srcOrd="0" destOrd="0" presId="urn:microsoft.com/office/officeart/2005/8/layout/hierarchy2"/>
    <dgm:cxn modelId="{2DD144CE-8587-4960-AE97-F19771EE922D}" type="presOf" srcId="{EAA89738-B947-4153-8E50-346B6793403A}" destId="{6EC489FC-B505-40B7-8D67-4E754299A7D1}" srcOrd="0" destOrd="0" presId="urn:microsoft.com/office/officeart/2005/8/layout/hierarchy2"/>
    <dgm:cxn modelId="{B388E6CE-465A-4891-841F-C39E3D7461B6}" type="presOf" srcId="{068D39A8-6F17-4414-B590-F733414469B8}" destId="{A7BD6C29-4720-4378-88DA-254775EA9BE6}" srcOrd="0" destOrd="0" presId="urn:microsoft.com/office/officeart/2005/8/layout/hierarchy2"/>
    <dgm:cxn modelId="{25D1F0D3-9E15-4324-9A8D-297E1F5C6883}" srcId="{5D72EEE6-6BD8-44C3-95F6-47AB64BC14D6}" destId="{B169D3CF-1507-42AF-B741-8717CE399A8F}" srcOrd="0" destOrd="0" parTransId="{EAA89738-B947-4153-8E50-346B6793403A}" sibTransId="{526C3BB7-1154-4B65-93EC-D541FD104E88}"/>
    <dgm:cxn modelId="{3A007CD5-5D03-448D-AF8A-5BFBAAA589D5}" srcId="{8066C0D2-A37D-4450-BEB9-98C2B9A90042}" destId="{078FDDD0-63FF-4234-81C3-25D74151D95E}" srcOrd="1" destOrd="0" parTransId="{E728AB16-0859-45E7-95A2-42E727E5D94F}" sibTransId="{F0362DBE-10BD-47E0-9A2A-7095AB82A32D}"/>
    <dgm:cxn modelId="{0175D0DF-017B-4595-B51E-3B6ECDE7C06B}" type="presOf" srcId="{326A0271-598D-4A89-A713-143B1766C1E1}" destId="{6D411FAF-52DD-43F3-A8E8-E7D71F47B51B}" srcOrd="0" destOrd="0" presId="urn:microsoft.com/office/officeart/2005/8/layout/hierarchy2"/>
    <dgm:cxn modelId="{629B3DE0-BCB8-46C7-B1D8-0143AE6CD09D}" srcId="{6F38DB01-FF78-407C-A153-DDF0B8B1CEB9}" destId="{F1EEF7B5-8855-462B-AB1B-A08BB9E50BC3}" srcOrd="3" destOrd="0" parTransId="{D82AFACF-4D5E-4F44-BFE7-1D4C3D3CDF85}" sibTransId="{8C68A1B4-3A56-4511-8540-43560D0659F4}"/>
    <dgm:cxn modelId="{424960E1-5C9B-467A-B752-095BD3E89F4D}" type="presOf" srcId="{5D72EEE6-6BD8-44C3-95F6-47AB64BC14D6}" destId="{8548E5BF-8A59-47C5-A13C-9D0487B2E958}" srcOrd="0" destOrd="0" presId="urn:microsoft.com/office/officeart/2005/8/layout/hierarchy2"/>
    <dgm:cxn modelId="{F55EBDE1-F469-434F-B16A-4EB428DF3385}" type="presOf" srcId="{117D4575-0294-47E9-8619-AA83234AD749}" destId="{4C3D3237-1AFB-4ED5-8D03-A374FB18F9AB}" srcOrd="1" destOrd="0" presId="urn:microsoft.com/office/officeart/2005/8/layout/hierarchy2"/>
    <dgm:cxn modelId="{218612E3-859A-4E04-8D1F-38B72CC3CF83}" type="presOf" srcId="{F47C4C56-8656-4C39-B95E-5FCD6E66343B}" destId="{C4E76A21-E492-4C81-ACD7-B51FAAF5D8E9}" srcOrd="1" destOrd="0" presId="urn:microsoft.com/office/officeart/2005/8/layout/hierarchy2"/>
    <dgm:cxn modelId="{3F3659E3-3F7E-4D78-92E3-1F2A2172BC56}" srcId="{89B41EA8-5795-4091-8189-601501B46AA5}" destId="{2F6774FB-A785-458A-8344-7EC885A615EE}" srcOrd="0" destOrd="0" parTransId="{70B576CD-0CD6-470E-A674-DCA5FAD64033}" sibTransId="{1E232048-6401-4B3C-98B7-9A23EC51BC8C}"/>
    <dgm:cxn modelId="{6C13A0E5-5708-46BB-AC5F-1235B5510FD0}" type="presOf" srcId="{5CB08FF1-B595-457B-B046-AAAF3C7B6755}" destId="{1A09DADF-935C-4CE7-A15A-0E5782DF166E}" srcOrd="0" destOrd="0" presId="urn:microsoft.com/office/officeart/2005/8/layout/hierarchy2"/>
    <dgm:cxn modelId="{218E66EB-2707-4B07-9BEC-12827577CCCD}" srcId="{8066C0D2-A37D-4450-BEB9-98C2B9A90042}" destId="{89B41EA8-5795-4091-8189-601501B46AA5}" srcOrd="2" destOrd="0" parTransId="{8FD8028B-F3FB-4DA6-9EA6-3E3C1A572B48}" sibTransId="{16DA305B-13BC-4E3D-A1A5-AA483C17BCDC}"/>
    <dgm:cxn modelId="{95CF0EEF-4458-4BDC-9112-087FA6E12B13}" type="presOf" srcId="{D0A9B244-6848-404E-955B-910BBF96A468}" destId="{A464E07F-D6F1-44D3-809C-3B82D95B010A}" srcOrd="0" destOrd="0" presId="urn:microsoft.com/office/officeart/2005/8/layout/hierarchy2"/>
    <dgm:cxn modelId="{8E7514F3-CE0E-40FE-A994-BFEA84617E1B}" type="presOf" srcId="{D9F30FC3-1D97-48A7-95AB-B0D070863ACE}" destId="{81A07873-7B0A-4E6E-867D-F7BAEE91D14D}" srcOrd="1" destOrd="0" presId="urn:microsoft.com/office/officeart/2005/8/layout/hierarchy2"/>
    <dgm:cxn modelId="{41B791F4-B053-4785-B322-1EE9E849DF77}" srcId="{2A5D1E55-596A-43D4-8814-A36B54423006}" destId="{08707980-AE89-448B-860A-1CBF9A1EDDBE}" srcOrd="0" destOrd="0" parTransId="{D0A9B244-6848-404E-955B-910BBF96A468}" sibTransId="{B941960B-8647-415C-81D1-743F74302AE5}"/>
    <dgm:cxn modelId="{A3E307F5-52ED-44BD-91FD-D352C1022204}" type="presOf" srcId="{7D3985AC-57D1-4067-B593-C356981E32CC}" destId="{6D9F2CE2-494E-4E6E-9F7F-35DA90C38339}" srcOrd="0" destOrd="0" presId="urn:microsoft.com/office/officeart/2005/8/layout/hierarchy2"/>
    <dgm:cxn modelId="{D4E281FD-FA60-4F5D-982B-976D0348D0C5}" type="presOf" srcId="{5A78C8C1-54C5-4421-A4F5-48718F9F5C70}" destId="{234A2382-D15A-4878-BCD3-A2477F805BD9}" srcOrd="0" destOrd="0" presId="urn:microsoft.com/office/officeart/2005/8/layout/hierarchy2"/>
    <dgm:cxn modelId="{ECD8B288-8AE8-46D3-8F12-96AB4C9108DD}" type="presParOf" srcId="{11C164B8-D677-4E51-A6D5-9217176064CF}" destId="{8442FC0B-5905-4DC1-B9FB-05139354AB24}" srcOrd="0" destOrd="0" presId="urn:microsoft.com/office/officeart/2005/8/layout/hierarchy2"/>
    <dgm:cxn modelId="{B0E9202A-1D3F-4195-A1C0-3D5CE8590E9A}" type="presParOf" srcId="{8442FC0B-5905-4DC1-B9FB-05139354AB24}" destId="{B67C8358-A59C-4AC6-9635-4406BF99A4E5}" srcOrd="0" destOrd="0" presId="urn:microsoft.com/office/officeart/2005/8/layout/hierarchy2"/>
    <dgm:cxn modelId="{D185B1DA-C238-4516-988D-310AF47FCC05}" type="presParOf" srcId="{8442FC0B-5905-4DC1-B9FB-05139354AB24}" destId="{5AEF1589-4B6E-4CDD-A3DE-224A3E09042C}" srcOrd="1" destOrd="0" presId="urn:microsoft.com/office/officeart/2005/8/layout/hierarchy2"/>
    <dgm:cxn modelId="{F1080CF3-1BDB-4218-960B-7A41095C95BE}" type="presParOf" srcId="{5AEF1589-4B6E-4CDD-A3DE-224A3E09042C}" destId="{234A2382-D15A-4878-BCD3-A2477F805BD9}" srcOrd="0" destOrd="0" presId="urn:microsoft.com/office/officeart/2005/8/layout/hierarchy2"/>
    <dgm:cxn modelId="{7D415AC7-4ADE-4728-9621-6F1016AE14A3}" type="presParOf" srcId="{234A2382-D15A-4878-BCD3-A2477F805BD9}" destId="{2710E65F-3CDB-4C02-BF26-EB072FC470A1}" srcOrd="0" destOrd="0" presId="urn:microsoft.com/office/officeart/2005/8/layout/hierarchy2"/>
    <dgm:cxn modelId="{E2E9FF61-2747-43A3-81A1-29CDD6ECE71B}" type="presParOf" srcId="{5AEF1589-4B6E-4CDD-A3DE-224A3E09042C}" destId="{C317A7BD-D906-45AA-B492-8778777F0804}" srcOrd="1" destOrd="0" presId="urn:microsoft.com/office/officeart/2005/8/layout/hierarchy2"/>
    <dgm:cxn modelId="{3E4CA5FD-E57D-468C-902B-39937F2477C6}" type="presParOf" srcId="{C317A7BD-D906-45AA-B492-8778777F0804}" destId="{E6564B18-9CBA-4F14-BB5E-12AC417D3D6B}" srcOrd="0" destOrd="0" presId="urn:microsoft.com/office/officeart/2005/8/layout/hierarchy2"/>
    <dgm:cxn modelId="{A48D3517-AF53-4E41-AB66-6C45403454A7}" type="presParOf" srcId="{C317A7BD-D906-45AA-B492-8778777F0804}" destId="{245CC67F-5FDE-4BCB-95A3-8FB9C63529A8}" srcOrd="1" destOrd="0" presId="urn:microsoft.com/office/officeart/2005/8/layout/hierarchy2"/>
    <dgm:cxn modelId="{38E36B44-B1AF-4456-8B9C-AE2900A5081D}" type="presParOf" srcId="{245CC67F-5FDE-4BCB-95A3-8FB9C63529A8}" destId="{A012E730-904A-4C2F-9B20-D7B5452FAE85}" srcOrd="0" destOrd="0" presId="urn:microsoft.com/office/officeart/2005/8/layout/hierarchy2"/>
    <dgm:cxn modelId="{66486E35-988D-4815-8D65-F70DC7D4771A}" type="presParOf" srcId="{A012E730-904A-4C2F-9B20-D7B5452FAE85}" destId="{1280468F-20BD-41A6-90F4-A8CE6FCBDA80}" srcOrd="0" destOrd="0" presId="urn:microsoft.com/office/officeart/2005/8/layout/hierarchy2"/>
    <dgm:cxn modelId="{15A13FB8-54C8-4DA7-9415-B48541017255}" type="presParOf" srcId="{245CC67F-5FDE-4BCB-95A3-8FB9C63529A8}" destId="{323A2369-E21C-4879-AD24-DA70824CB0E6}" srcOrd="1" destOrd="0" presId="urn:microsoft.com/office/officeart/2005/8/layout/hierarchy2"/>
    <dgm:cxn modelId="{5D08B2F2-D4D7-4F87-A5D2-2C8046DF7FF4}" type="presParOf" srcId="{323A2369-E21C-4879-AD24-DA70824CB0E6}" destId="{7CA7EFCA-B3C7-4A32-82F9-A3B0C9550770}" srcOrd="0" destOrd="0" presId="urn:microsoft.com/office/officeart/2005/8/layout/hierarchy2"/>
    <dgm:cxn modelId="{1A72666B-E957-4BC8-9CE0-26394CC8AB39}" type="presParOf" srcId="{323A2369-E21C-4879-AD24-DA70824CB0E6}" destId="{C7C67B1B-8013-4BFE-85C6-710F7EF6E586}" srcOrd="1" destOrd="0" presId="urn:microsoft.com/office/officeart/2005/8/layout/hierarchy2"/>
    <dgm:cxn modelId="{7DE29CC7-4C11-4BCA-82B9-7DB8C1607633}" type="presParOf" srcId="{C7C67B1B-8013-4BFE-85C6-710F7EF6E586}" destId="{00753023-3FC9-4B91-AE34-D509E72E96D7}" srcOrd="0" destOrd="0" presId="urn:microsoft.com/office/officeart/2005/8/layout/hierarchy2"/>
    <dgm:cxn modelId="{CCC35639-2B3E-4C7D-8D38-FFC629981CEF}" type="presParOf" srcId="{00753023-3FC9-4B91-AE34-D509E72E96D7}" destId="{8A012772-F373-41EE-BDF2-52A451AF8E21}" srcOrd="0" destOrd="0" presId="urn:microsoft.com/office/officeart/2005/8/layout/hierarchy2"/>
    <dgm:cxn modelId="{B77F7050-C464-4DB7-B0D7-6F8531BA002F}" type="presParOf" srcId="{C7C67B1B-8013-4BFE-85C6-710F7EF6E586}" destId="{6EC140CE-B596-4416-9A3F-CB4515B032A3}" srcOrd="1" destOrd="0" presId="urn:microsoft.com/office/officeart/2005/8/layout/hierarchy2"/>
    <dgm:cxn modelId="{98C48371-9B11-47E9-8645-B33CEB9D9ADA}" type="presParOf" srcId="{6EC140CE-B596-4416-9A3F-CB4515B032A3}" destId="{945CDD17-8E14-4613-8103-1ED5A504CC6A}" srcOrd="0" destOrd="0" presId="urn:microsoft.com/office/officeart/2005/8/layout/hierarchy2"/>
    <dgm:cxn modelId="{965AB3F6-249B-4F16-A36B-44B7FD6D9268}" type="presParOf" srcId="{6EC140CE-B596-4416-9A3F-CB4515B032A3}" destId="{69C87C4E-DDAC-4CDF-9807-0F0707BDD04A}" srcOrd="1" destOrd="0" presId="urn:microsoft.com/office/officeart/2005/8/layout/hierarchy2"/>
    <dgm:cxn modelId="{E015DC71-1F6C-46EC-BAD1-98D1613884C2}" type="presParOf" srcId="{5AEF1589-4B6E-4CDD-A3DE-224A3E09042C}" destId="{6D9F2CE2-494E-4E6E-9F7F-35DA90C38339}" srcOrd="2" destOrd="0" presId="urn:microsoft.com/office/officeart/2005/8/layout/hierarchy2"/>
    <dgm:cxn modelId="{BC49EFE3-A6B4-48F9-BF4C-055BCAB25BD2}" type="presParOf" srcId="{6D9F2CE2-494E-4E6E-9F7F-35DA90C38339}" destId="{ED27FA34-005B-4068-B7EB-4C21AD699A6D}" srcOrd="0" destOrd="0" presId="urn:microsoft.com/office/officeart/2005/8/layout/hierarchy2"/>
    <dgm:cxn modelId="{35BD4E9A-C1A7-4D72-BC9E-2A077CA5E95F}" type="presParOf" srcId="{5AEF1589-4B6E-4CDD-A3DE-224A3E09042C}" destId="{F2E1670E-FCA2-4954-A814-2BE51D377F57}" srcOrd="3" destOrd="0" presId="urn:microsoft.com/office/officeart/2005/8/layout/hierarchy2"/>
    <dgm:cxn modelId="{D269A9CF-F044-4F3E-B900-FE4165A33316}" type="presParOf" srcId="{F2E1670E-FCA2-4954-A814-2BE51D377F57}" destId="{6D411FAF-52DD-43F3-A8E8-E7D71F47B51B}" srcOrd="0" destOrd="0" presId="urn:microsoft.com/office/officeart/2005/8/layout/hierarchy2"/>
    <dgm:cxn modelId="{EB417873-38BC-48AE-84EF-63A05BDFE148}" type="presParOf" srcId="{F2E1670E-FCA2-4954-A814-2BE51D377F57}" destId="{5661B2E1-43AD-49B9-83C0-705B1759CC7C}" srcOrd="1" destOrd="0" presId="urn:microsoft.com/office/officeart/2005/8/layout/hierarchy2"/>
    <dgm:cxn modelId="{E7908892-F6F3-4559-8CD3-F2FCDBFDB258}" type="presParOf" srcId="{5661B2E1-43AD-49B9-83C0-705B1759CC7C}" destId="{7B22D682-07A2-46A6-91EE-3DBAE44E760D}" srcOrd="0" destOrd="0" presId="urn:microsoft.com/office/officeart/2005/8/layout/hierarchy2"/>
    <dgm:cxn modelId="{16CED2B5-D8B6-412B-B7F2-476277E16F01}" type="presParOf" srcId="{7B22D682-07A2-46A6-91EE-3DBAE44E760D}" destId="{9420897E-236D-491B-A3F1-01C8376A9EF5}" srcOrd="0" destOrd="0" presId="urn:microsoft.com/office/officeart/2005/8/layout/hierarchy2"/>
    <dgm:cxn modelId="{511E5A91-C330-4278-9A31-D336234FE1BD}" type="presParOf" srcId="{5661B2E1-43AD-49B9-83C0-705B1759CC7C}" destId="{C2913D99-6C7D-4D2B-AC94-226AA9E42E32}" srcOrd="1" destOrd="0" presId="urn:microsoft.com/office/officeart/2005/8/layout/hierarchy2"/>
    <dgm:cxn modelId="{4C32BFD7-191C-4E8F-97C9-D0BD634E3FD8}" type="presParOf" srcId="{C2913D99-6C7D-4D2B-AC94-226AA9E42E32}" destId="{20492DEE-A4D4-4D7C-88C8-B643B6180F0B}" srcOrd="0" destOrd="0" presId="urn:microsoft.com/office/officeart/2005/8/layout/hierarchy2"/>
    <dgm:cxn modelId="{554A7FF9-6C77-4B6B-9395-1D01A2D33ED1}" type="presParOf" srcId="{C2913D99-6C7D-4D2B-AC94-226AA9E42E32}" destId="{55DC47AA-AB80-40BA-BE3F-5C960F7B786C}" srcOrd="1" destOrd="0" presId="urn:microsoft.com/office/officeart/2005/8/layout/hierarchy2"/>
    <dgm:cxn modelId="{24A1047D-EC84-4B0D-AF67-D0578C683B9A}" type="presParOf" srcId="{55DC47AA-AB80-40BA-BE3F-5C960F7B786C}" destId="{24517C4D-09E4-443F-AA5A-EA090A0E4766}" srcOrd="0" destOrd="0" presId="urn:microsoft.com/office/officeart/2005/8/layout/hierarchy2"/>
    <dgm:cxn modelId="{7812BF66-3F2B-4302-8B18-423F7413B0CE}" type="presParOf" srcId="{24517C4D-09E4-443F-AA5A-EA090A0E4766}" destId="{A88E6E9C-3F92-4240-911D-53EB3BF3099E}" srcOrd="0" destOrd="0" presId="urn:microsoft.com/office/officeart/2005/8/layout/hierarchy2"/>
    <dgm:cxn modelId="{1ACC96D6-D119-4241-8F2C-40974275343A}" type="presParOf" srcId="{55DC47AA-AB80-40BA-BE3F-5C960F7B786C}" destId="{86B79A64-296E-485C-8653-87298DBFD53A}" srcOrd="1" destOrd="0" presId="urn:microsoft.com/office/officeart/2005/8/layout/hierarchy2"/>
    <dgm:cxn modelId="{42C412F2-0418-4129-A736-4B26B398904E}" type="presParOf" srcId="{86B79A64-296E-485C-8653-87298DBFD53A}" destId="{DF181E5F-29E2-441F-B049-F51216BEE28C}" srcOrd="0" destOrd="0" presId="urn:microsoft.com/office/officeart/2005/8/layout/hierarchy2"/>
    <dgm:cxn modelId="{7EBE65EB-10F4-4584-89C9-E3555D34A20C}" type="presParOf" srcId="{86B79A64-296E-485C-8653-87298DBFD53A}" destId="{BD61E7CF-6880-4388-B188-00B29003A417}" srcOrd="1" destOrd="0" presId="urn:microsoft.com/office/officeart/2005/8/layout/hierarchy2"/>
    <dgm:cxn modelId="{37AF2030-92CA-49A7-ABDA-6DCFAC7ADF5A}" type="presParOf" srcId="{BD61E7CF-6880-4388-B188-00B29003A417}" destId="{A7BD6C29-4720-4378-88DA-254775EA9BE6}" srcOrd="0" destOrd="0" presId="urn:microsoft.com/office/officeart/2005/8/layout/hierarchy2"/>
    <dgm:cxn modelId="{2E4EEB2D-23AE-4EDF-B1A6-8C72D9D87E75}" type="presParOf" srcId="{A7BD6C29-4720-4378-88DA-254775EA9BE6}" destId="{CB912687-4C2E-4081-9F8E-827A59FB8275}" srcOrd="0" destOrd="0" presId="urn:microsoft.com/office/officeart/2005/8/layout/hierarchy2"/>
    <dgm:cxn modelId="{91C93020-3852-4E59-A950-F0A9CCE71325}" type="presParOf" srcId="{BD61E7CF-6880-4388-B188-00B29003A417}" destId="{579AA0CA-DA66-4034-BEDC-D4E7514C064B}" srcOrd="1" destOrd="0" presId="urn:microsoft.com/office/officeart/2005/8/layout/hierarchy2"/>
    <dgm:cxn modelId="{A3223F4D-00DD-4E57-94A0-FE931B311C10}" type="presParOf" srcId="{579AA0CA-DA66-4034-BEDC-D4E7514C064B}" destId="{407576A6-5D08-49CD-B97C-5932D6C48497}" srcOrd="0" destOrd="0" presId="urn:microsoft.com/office/officeart/2005/8/layout/hierarchy2"/>
    <dgm:cxn modelId="{E0B45F9F-1F80-45B7-A310-B5C6121F8F78}" type="presParOf" srcId="{579AA0CA-DA66-4034-BEDC-D4E7514C064B}" destId="{0D6E1C2F-C426-4A60-904E-3B646FC68AA8}" srcOrd="1" destOrd="0" presId="urn:microsoft.com/office/officeart/2005/8/layout/hierarchy2"/>
    <dgm:cxn modelId="{CC84A72F-CB87-4D35-B428-12B112A04766}" type="presParOf" srcId="{55DC47AA-AB80-40BA-BE3F-5C960F7B786C}" destId="{1F257BF6-F337-4F29-8B50-1F5CBA271F2E}" srcOrd="2" destOrd="0" presId="urn:microsoft.com/office/officeart/2005/8/layout/hierarchy2"/>
    <dgm:cxn modelId="{09B62D31-3B12-46C4-9CFF-522ADC7D006E}" type="presParOf" srcId="{1F257BF6-F337-4F29-8B50-1F5CBA271F2E}" destId="{44429FA2-D86F-4276-B7FD-08D1522988F5}" srcOrd="0" destOrd="0" presId="urn:microsoft.com/office/officeart/2005/8/layout/hierarchy2"/>
    <dgm:cxn modelId="{F71EC7F8-2093-4BB4-934C-4315D164E289}" type="presParOf" srcId="{55DC47AA-AB80-40BA-BE3F-5C960F7B786C}" destId="{F778C6EE-D69D-429F-9991-5ED7892E1282}" srcOrd="3" destOrd="0" presId="urn:microsoft.com/office/officeart/2005/8/layout/hierarchy2"/>
    <dgm:cxn modelId="{EE7FAB47-45AD-44FC-80A5-6E92B5BBFCB3}" type="presParOf" srcId="{F778C6EE-D69D-429F-9991-5ED7892E1282}" destId="{9AB2BAFB-EDF2-4CB0-9A1E-2B4C106A84BF}" srcOrd="0" destOrd="0" presId="urn:microsoft.com/office/officeart/2005/8/layout/hierarchy2"/>
    <dgm:cxn modelId="{6935265A-5125-4067-A89D-A3D74554700B}" type="presParOf" srcId="{F778C6EE-D69D-429F-9991-5ED7892E1282}" destId="{5C1E816F-BA2D-4FFA-A418-9C76B9B7F988}" srcOrd="1" destOrd="0" presId="urn:microsoft.com/office/officeart/2005/8/layout/hierarchy2"/>
    <dgm:cxn modelId="{116DD80A-5A8B-4F9D-BF68-23C2D42713A4}" type="presParOf" srcId="{5C1E816F-BA2D-4FFA-A418-9C76B9B7F988}" destId="{0879949A-580D-4AB3-A517-0586B7049210}" srcOrd="0" destOrd="0" presId="urn:microsoft.com/office/officeart/2005/8/layout/hierarchy2"/>
    <dgm:cxn modelId="{521CE116-A16D-4833-9DB5-952292F9E50A}" type="presParOf" srcId="{0879949A-580D-4AB3-A517-0586B7049210}" destId="{81A07873-7B0A-4E6E-867D-F7BAEE91D14D}" srcOrd="0" destOrd="0" presId="urn:microsoft.com/office/officeart/2005/8/layout/hierarchy2"/>
    <dgm:cxn modelId="{0932D327-9FDC-4DCF-8838-E5832726EBEA}" type="presParOf" srcId="{5C1E816F-BA2D-4FFA-A418-9C76B9B7F988}" destId="{9471CD2B-7BC0-4F67-AAFF-58952E655405}" srcOrd="1" destOrd="0" presId="urn:microsoft.com/office/officeart/2005/8/layout/hierarchy2"/>
    <dgm:cxn modelId="{B146D7A7-FB6C-4594-8808-E39263408B06}" type="presParOf" srcId="{9471CD2B-7BC0-4F67-AAFF-58952E655405}" destId="{CDA19142-623F-4E1D-A5FF-493FCF2FCB0F}" srcOrd="0" destOrd="0" presId="urn:microsoft.com/office/officeart/2005/8/layout/hierarchy2"/>
    <dgm:cxn modelId="{680BC6E3-7B46-4025-BA90-E77E227CE8B8}" type="presParOf" srcId="{9471CD2B-7BC0-4F67-AAFF-58952E655405}" destId="{C02B1DAB-DE4C-4AC8-8A07-F94792B04E0A}" srcOrd="1" destOrd="0" presId="urn:microsoft.com/office/officeart/2005/8/layout/hierarchy2"/>
    <dgm:cxn modelId="{03E9A21B-9D4B-4B76-8F20-0CA42EBB6EB6}" type="presParOf" srcId="{5661B2E1-43AD-49B9-83C0-705B1759CC7C}" destId="{E5FC0B8F-4615-4C8F-845C-4E40852A1699}" srcOrd="2" destOrd="0" presId="urn:microsoft.com/office/officeart/2005/8/layout/hierarchy2"/>
    <dgm:cxn modelId="{F112D169-AB8D-4A33-A804-49F031B76992}" type="presParOf" srcId="{E5FC0B8F-4615-4C8F-845C-4E40852A1699}" destId="{D109B26A-C103-4854-8009-3530AE0D6E35}" srcOrd="0" destOrd="0" presId="urn:microsoft.com/office/officeart/2005/8/layout/hierarchy2"/>
    <dgm:cxn modelId="{2F448F12-32B1-4008-A833-A3A49B160D46}" type="presParOf" srcId="{5661B2E1-43AD-49B9-83C0-705B1759CC7C}" destId="{A0DD79F9-B6F3-4BCB-81DB-57F565EFAC51}" srcOrd="3" destOrd="0" presId="urn:microsoft.com/office/officeart/2005/8/layout/hierarchy2"/>
    <dgm:cxn modelId="{1F859FBF-F717-4840-9444-E4B371C284F9}" type="presParOf" srcId="{A0DD79F9-B6F3-4BCB-81DB-57F565EFAC51}" destId="{8D61527E-A50B-4E84-BED6-2A3C2D70A0BC}" srcOrd="0" destOrd="0" presId="urn:microsoft.com/office/officeart/2005/8/layout/hierarchy2"/>
    <dgm:cxn modelId="{445EF14A-11C3-48D3-BAFA-F3CBFC49CB7A}" type="presParOf" srcId="{A0DD79F9-B6F3-4BCB-81DB-57F565EFAC51}" destId="{317236AF-0C42-49BF-8318-2789E18FFB47}" srcOrd="1" destOrd="0" presId="urn:microsoft.com/office/officeart/2005/8/layout/hierarchy2"/>
    <dgm:cxn modelId="{BAF0DFEE-38AC-4EF3-B172-CAC1E8211374}" type="presParOf" srcId="{317236AF-0C42-49BF-8318-2789E18FFB47}" destId="{D08F3217-E643-4473-BCE1-74388FA51954}" srcOrd="0" destOrd="0" presId="urn:microsoft.com/office/officeart/2005/8/layout/hierarchy2"/>
    <dgm:cxn modelId="{CEDE334C-0380-4D02-9FCB-EDBAFBDD94E6}" type="presParOf" srcId="{D08F3217-E643-4473-BCE1-74388FA51954}" destId="{60FB0DF2-B085-4761-9032-883070FE7F08}" srcOrd="0" destOrd="0" presId="urn:microsoft.com/office/officeart/2005/8/layout/hierarchy2"/>
    <dgm:cxn modelId="{8D423DEE-4710-40BC-B67E-96D7EDDE5EA5}" type="presParOf" srcId="{317236AF-0C42-49BF-8318-2789E18FFB47}" destId="{3D81091D-F32A-4B70-B19B-B0C3C5B85B5E}" srcOrd="1" destOrd="0" presId="urn:microsoft.com/office/officeart/2005/8/layout/hierarchy2"/>
    <dgm:cxn modelId="{36E8DC90-7272-49A1-979F-2654881C0DF5}" type="presParOf" srcId="{3D81091D-F32A-4B70-B19B-B0C3C5B85B5E}" destId="{8548E5BF-8A59-47C5-A13C-9D0487B2E958}" srcOrd="0" destOrd="0" presId="urn:microsoft.com/office/officeart/2005/8/layout/hierarchy2"/>
    <dgm:cxn modelId="{DB2A0108-C83D-48F1-AD8D-F95602FF7C2C}" type="presParOf" srcId="{3D81091D-F32A-4B70-B19B-B0C3C5B85B5E}" destId="{D9B159C8-5D89-48E2-B8C8-07CE542F7C23}" srcOrd="1" destOrd="0" presId="urn:microsoft.com/office/officeart/2005/8/layout/hierarchy2"/>
    <dgm:cxn modelId="{6EFF7FBD-4E53-4C6E-AE6B-0BAC5423B6D2}" type="presParOf" srcId="{D9B159C8-5D89-48E2-B8C8-07CE542F7C23}" destId="{6EC489FC-B505-40B7-8D67-4E754299A7D1}" srcOrd="0" destOrd="0" presId="urn:microsoft.com/office/officeart/2005/8/layout/hierarchy2"/>
    <dgm:cxn modelId="{31206F8A-6B05-4F97-A0CC-C5ECFCAD6053}" type="presParOf" srcId="{6EC489FC-B505-40B7-8D67-4E754299A7D1}" destId="{AC93F9FC-63BB-4717-A11E-97A4958ACBBF}" srcOrd="0" destOrd="0" presId="urn:microsoft.com/office/officeart/2005/8/layout/hierarchy2"/>
    <dgm:cxn modelId="{0B355303-57C7-427C-83F8-CB7934DD2BD1}" type="presParOf" srcId="{D9B159C8-5D89-48E2-B8C8-07CE542F7C23}" destId="{523810AF-566C-4BC1-9910-374476FDE124}" srcOrd="1" destOrd="0" presId="urn:microsoft.com/office/officeart/2005/8/layout/hierarchy2"/>
    <dgm:cxn modelId="{B7E7C48D-3592-477D-B0DD-A8BCDA5E9BDA}" type="presParOf" srcId="{523810AF-566C-4BC1-9910-374476FDE124}" destId="{6B8F545B-FE7E-4020-9D3D-8134894E343C}" srcOrd="0" destOrd="0" presId="urn:microsoft.com/office/officeart/2005/8/layout/hierarchy2"/>
    <dgm:cxn modelId="{171CE83E-4A5B-400A-9758-5B39A3E2B031}" type="presParOf" srcId="{523810AF-566C-4BC1-9910-374476FDE124}" destId="{E2718E6E-91E5-48F1-85E7-A77470EBED28}" srcOrd="1" destOrd="0" presId="urn:microsoft.com/office/officeart/2005/8/layout/hierarchy2"/>
    <dgm:cxn modelId="{A5A18D24-B55C-468D-B300-0672B80223BC}" type="presParOf" srcId="{5AEF1589-4B6E-4CDD-A3DE-224A3E09042C}" destId="{944A9629-A0D0-4B32-B159-75070A1BC73D}" srcOrd="4" destOrd="0" presId="urn:microsoft.com/office/officeart/2005/8/layout/hierarchy2"/>
    <dgm:cxn modelId="{DEFEE006-55F7-49C9-95B3-68845BFFB8D3}" type="presParOf" srcId="{944A9629-A0D0-4B32-B159-75070A1BC73D}" destId="{82B12C33-52EA-4397-B08C-A24878C9C763}" srcOrd="0" destOrd="0" presId="urn:microsoft.com/office/officeart/2005/8/layout/hierarchy2"/>
    <dgm:cxn modelId="{F2459BA1-4D1E-469F-9753-43F04ED4229C}" type="presParOf" srcId="{5AEF1589-4B6E-4CDD-A3DE-224A3E09042C}" destId="{4223EA8C-D277-46DD-A098-0BF91588BCF8}" srcOrd="5" destOrd="0" presId="urn:microsoft.com/office/officeart/2005/8/layout/hierarchy2"/>
    <dgm:cxn modelId="{C44D0F93-7AFF-42E5-B433-A16E4BF8CD88}" type="presParOf" srcId="{4223EA8C-D277-46DD-A098-0BF91588BCF8}" destId="{22CF811A-2C41-4D14-B455-DB64082FB564}" srcOrd="0" destOrd="0" presId="urn:microsoft.com/office/officeart/2005/8/layout/hierarchy2"/>
    <dgm:cxn modelId="{278BC8A5-DB76-4E4C-B64E-EAC5C56743AF}" type="presParOf" srcId="{4223EA8C-D277-46DD-A098-0BF91588BCF8}" destId="{95D9D218-89F8-400A-A241-BDD7F8CB2503}" srcOrd="1" destOrd="0" presId="urn:microsoft.com/office/officeart/2005/8/layout/hierarchy2"/>
    <dgm:cxn modelId="{3F665E9F-5AB3-4653-B821-6AD4E1EE7B77}" type="presParOf" srcId="{95D9D218-89F8-400A-A241-BDD7F8CB2503}" destId="{510EE18A-0A28-46A5-B5BE-80038C76A0EA}" srcOrd="0" destOrd="0" presId="urn:microsoft.com/office/officeart/2005/8/layout/hierarchy2"/>
    <dgm:cxn modelId="{08F0CA7F-1597-440F-8C3A-EB283FD8889C}" type="presParOf" srcId="{510EE18A-0A28-46A5-B5BE-80038C76A0EA}" destId="{1A70A74D-6CA2-4FC2-A5F9-F03B2588B37F}" srcOrd="0" destOrd="0" presId="urn:microsoft.com/office/officeart/2005/8/layout/hierarchy2"/>
    <dgm:cxn modelId="{BDD009F3-9716-4415-9B46-F626F7EA6580}" type="presParOf" srcId="{95D9D218-89F8-400A-A241-BDD7F8CB2503}" destId="{A99A6217-5352-444C-9A7E-C7C6BE0947B4}" srcOrd="1" destOrd="0" presId="urn:microsoft.com/office/officeart/2005/8/layout/hierarchy2"/>
    <dgm:cxn modelId="{1F9B73E5-06ED-48B0-BE6A-E68348B1FF3C}" type="presParOf" srcId="{A99A6217-5352-444C-9A7E-C7C6BE0947B4}" destId="{8E5BA6BD-426B-434F-BB64-17F8CA76BF0B}" srcOrd="0" destOrd="0" presId="urn:microsoft.com/office/officeart/2005/8/layout/hierarchy2"/>
    <dgm:cxn modelId="{7EACD6BA-63FB-41F7-817A-76FE50D871E4}" type="presParOf" srcId="{A99A6217-5352-444C-9A7E-C7C6BE0947B4}" destId="{37CCF1FA-3D31-4B64-BFDC-325917D61F1A}" srcOrd="1" destOrd="0" presId="urn:microsoft.com/office/officeart/2005/8/layout/hierarchy2"/>
    <dgm:cxn modelId="{DC3ED8B7-DAC7-485C-A89E-0BD64838A5E7}" type="presParOf" srcId="{37CCF1FA-3D31-4B64-BFDC-325917D61F1A}" destId="{D352E48D-70F2-4C10-AF4B-0DDA71DB6F86}" srcOrd="0" destOrd="0" presId="urn:microsoft.com/office/officeart/2005/8/layout/hierarchy2"/>
    <dgm:cxn modelId="{2A1691E8-51B9-49FF-B5FE-D1A40646DFA3}" type="presParOf" srcId="{D352E48D-70F2-4C10-AF4B-0DDA71DB6F86}" destId="{4C3D3237-1AFB-4ED5-8D03-A374FB18F9AB}" srcOrd="0" destOrd="0" presId="urn:microsoft.com/office/officeart/2005/8/layout/hierarchy2"/>
    <dgm:cxn modelId="{45AE2587-B921-444B-B56B-61C90ACC5243}" type="presParOf" srcId="{37CCF1FA-3D31-4B64-BFDC-325917D61F1A}" destId="{C35E2231-B142-40FE-A3D9-CE8959E721FD}" srcOrd="1" destOrd="0" presId="urn:microsoft.com/office/officeart/2005/8/layout/hierarchy2"/>
    <dgm:cxn modelId="{C213C128-7EDC-4B48-BE73-A68874A6CC0D}" type="presParOf" srcId="{C35E2231-B142-40FE-A3D9-CE8959E721FD}" destId="{D341A0A3-88C2-401D-AB1D-5C20F967DB72}" srcOrd="0" destOrd="0" presId="urn:microsoft.com/office/officeart/2005/8/layout/hierarchy2"/>
    <dgm:cxn modelId="{8C9B5303-8914-4378-AE59-C11808815520}" type="presParOf" srcId="{C35E2231-B142-40FE-A3D9-CE8959E721FD}" destId="{235D0774-3D43-4E69-B169-6A95BA8B76DE}" srcOrd="1" destOrd="0" presId="urn:microsoft.com/office/officeart/2005/8/layout/hierarchy2"/>
    <dgm:cxn modelId="{3F44274B-BBA9-4C15-A154-8B2BBFEDE3C7}" type="presParOf" srcId="{95D9D218-89F8-400A-A241-BDD7F8CB2503}" destId="{6D67B127-D77E-464A-ABDD-1196582BEA86}" srcOrd="2" destOrd="0" presId="urn:microsoft.com/office/officeart/2005/8/layout/hierarchy2"/>
    <dgm:cxn modelId="{06190FEB-C5FB-432C-BFEF-10847ED923CA}" type="presParOf" srcId="{6D67B127-D77E-464A-ABDD-1196582BEA86}" destId="{0A7B7C1F-2F11-4E66-ADA5-E7FE91A64A05}" srcOrd="0" destOrd="0" presId="urn:microsoft.com/office/officeart/2005/8/layout/hierarchy2"/>
    <dgm:cxn modelId="{AC66B762-00BD-41E6-B870-573A40E2FE64}" type="presParOf" srcId="{95D9D218-89F8-400A-A241-BDD7F8CB2503}" destId="{210594A5-0EE6-410E-BAB0-A3FE11FAC32D}" srcOrd="3" destOrd="0" presId="urn:microsoft.com/office/officeart/2005/8/layout/hierarchy2"/>
    <dgm:cxn modelId="{DF513967-A9F0-4D61-9E7E-C8CECA5D1C18}" type="presParOf" srcId="{210594A5-0EE6-410E-BAB0-A3FE11FAC32D}" destId="{B58798E7-6950-4D5D-8EC9-805E74EAA970}" srcOrd="0" destOrd="0" presId="urn:microsoft.com/office/officeart/2005/8/layout/hierarchy2"/>
    <dgm:cxn modelId="{C25BE6BE-A940-4206-A820-2B91884FBEA6}" type="presParOf" srcId="{210594A5-0EE6-410E-BAB0-A3FE11FAC32D}" destId="{0DA76BD5-D8B9-42EB-A454-FC6290DC9E0D}" srcOrd="1" destOrd="0" presId="urn:microsoft.com/office/officeart/2005/8/layout/hierarchy2"/>
    <dgm:cxn modelId="{309E0F19-6AAD-417D-B267-3F0C33ED3918}" type="presParOf" srcId="{0DA76BD5-D8B9-42EB-A454-FC6290DC9E0D}" destId="{40E09B55-5EEF-4C0D-8D80-047DFEEFB855}" srcOrd="0" destOrd="0" presId="urn:microsoft.com/office/officeart/2005/8/layout/hierarchy2"/>
    <dgm:cxn modelId="{B89A8806-DC53-4858-A30F-7340C41DCD2E}" type="presParOf" srcId="{40E09B55-5EEF-4C0D-8D80-047DFEEFB855}" destId="{C4E76A21-E492-4C81-ACD7-B51FAAF5D8E9}" srcOrd="0" destOrd="0" presId="urn:microsoft.com/office/officeart/2005/8/layout/hierarchy2"/>
    <dgm:cxn modelId="{BA171771-A1A9-49D3-A127-1BF69B99ADEC}" type="presParOf" srcId="{0DA76BD5-D8B9-42EB-A454-FC6290DC9E0D}" destId="{AF41B9DF-E884-4E9E-90FD-3D2AAF67E661}" srcOrd="1" destOrd="0" presId="urn:microsoft.com/office/officeart/2005/8/layout/hierarchy2"/>
    <dgm:cxn modelId="{AA73C46B-A05B-4B04-8EBA-D53DCE4A04E7}" type="presParOf" srcId="{AF41B9DF-E884-4E9E-90FD-3D2AAF67E661}" destId="{1A09DADF-935C-4CE7-A15A-0E5782DF166E}" srcOrd="0" destOrd="0" presId="urn:microsoft.com/office/officeart/2005/8/layout/hierarchy2"/>
    <dgm:cxn modelId="{18163234-DF69-4656-B91C-D79BCA31E4E0}" type="presParOf" srcId="{AF41B9DF-E884-4E9E-90FD-3D2AAF67E661}" destId="{A7EB8042-EDBF-4C3E-9623-A64A1847534E}" srcOrd="1" destOrd="0" presId="urn:microsoft.com/office/officeart/2005/8/layout/hierarchy2"/>
    <dgm:cxn modelId="{0D1CEC2C-9FD6-4F56-9849-E575B6B0DE5F}" type="presParOf" srcId="{95D9D218-89F8-400A-A241-BDD7F8CB2503}" destId="{15B24585-E631-4A52-9F2C-D8A4DD972344}" srcOrd="4" destOrd="0" presId="urn:microsoft.com/office/officeart/2005/8/layout/hierarchy2"/>
    <dgm:cxn modelId="{61DFBFA6-C339-4F09-B3B0-4CCA644B5D14}" type="presParOf" srcId="{15B24585-E631-4A52-9F2C-D8A4DD972344}" destId="{1972B402-659B-4963-A773-5B0473982E2C}" srcOrd="0" destOrd="0" presId="urn:microsoft.com/office/officeart/2005/8/layout/hierarchy2"/>
    <dgm:cxn modelId="{3ECF730E-91A9-40B1-A3C8-088E87C60DF2}" type="presParOf" srcId="{95D9D218-89F8-400A-A241-BDD7F8CB2503}" destId="{B4DF8AD3-C456-425F-8DBF-0A9CE7F5AABA}" srcOrd="5" destOrd="0" presId="urn:microsoft.com/office/officeart/2005/8/layout/hierarchy2"/>
    <dgm:cxn modelId="{218EFEAC-FD6C-459D-8DAC-5ADC3BA903CB}" type="presParOf" srcId="{B4DF8AD3-C456-425F-8DBF-0A9CE7F5AABA}" destId="{145B2692-91CD-4C79-AD92-F01F141B7B1F}" srcOrd="0" destOrd="0" presId="urn:microsoft.com/office/officeart/2005/8/layout/hierarchy2"/>
    <dgm:cxn modelId="{637A8F3F-2574-4EE1-A6B3-EE63D3960402}" type="presParOf" srcId="{B4DF8AD3-C456-425F-8DBF-0A9CE7F5AABA}" destId="{F64D001C-44FC-41F3-A601-6973CBEFBDEA}" srcOrd="1" destOrd="0" presId="urn:microsoft.com/office/officeart/2005/8/layout/hierarchy2"/>
    <dgm:cxn modelId="{CB070290-3529-45FA-AD05-B75D1126E78A}" type="presParOf" srcId="{F64D001C-44FC-41F3-A601-6973CBEFBDEA}" destId="{BA5CEF4D-977E-46CA-8797-B50348BF9BA7}" srcOrd="0" destOrd="0" presId="urn:microsoft.com/office/officeart/2005/8/layout/hierarchy2"/>
    <dgm:cxn modelId="{C32F6748-FE41-4B1B-AA1C-03825457D043}" type="presParOf" srcId="{BA5CEF4D-977E-46CA-8797-B50348BF9BA7}" destId="{4D69BFFB-96CE-4EE8-B9F0-E26BF38D105A}" srcOrd="0" destOrd="0" presId="urn:microsoft.com/office/officeart/2005/8/layout/hierarchy2"/>
    <dgm:cxn modelId="{D792549D-F53F-4C7D-AA67-215C4A93AF57}" type="presParOf" srcId="{F64D001C-44FC-41F3-A601-6973CBEFBDEA}" destId="{C4C1B915-7078-43DA-A816-252C9F35534B}" srcOrd="1" destOrd="0" presId="urn:microsoft.com/office/officeart/2005/8/layout/hierarchy2"/>
    <dgm:cxn modelId="{F14E212F-1114-490B-A453-B0338718B28D}" type="presParOf" srcId="{C4C1B915-7078-43DA-A816-252C9F35534B}" destId="{1A1D1724-EEC5-491F-93FE-9C3DEF035730}" srcOrd="0" destOrd="0" presId="urn:microsoft.com/office/officeart/2005/8/layout/hierarchy2"/>
    <dgm:cxn modelId="{76BEBFFE-4BA6-41B7-A087-D23BC2C947F1}" type="presParOf" srcId="{C4C1B915-7078-43DA-A816-252C9F35534B}" destId="{5E89648A-DB5A-4C90-8C22-4F928EC11637}" srcOrd="1" destOrd="0" presId="urn:microsoft.com/office/officeart/2005/8/layout/hierarchy2"/>
    <dgm:cxn modelId="{D575ADFE-EF93-4900-8933-C1780AE17A45}" type="presParOf" srcId="{5AEF1589-4B6E-4CDD-A3DE-224A3E09042C}" destId="{D24BEAFE-5B42-416A-8B26-C032B977A912}" srcOrd="6" destOrd="0" presId="urn:microsoft.com/office/officeart/2005/8/layout/hierarchy2"/>
    <dgm:cxn modelId="{F3288C74-D4A4-40B5-9325-3F74D360241D}" type="presParOf" srcId="{D24BEAFE-5B42-416A-8B26-C032B977A912}" destId="{DF9F6774-E98B-4AFF-A9C3-ABC0552B7970}" srcOrd="0" destOrd="0" presId="urn:microsoft.com/office/officeart/2005/8/layout/hierarchy2"/>
    <dgm:cxn modelId="{6BC318C7-82E4-4A71-A20E-B2B8D7569D20}" type="presParOf" srcId="{5AEF1589-4B6E-4CDD-A3DE-224A3E09042C}" destId="{BC9AFBA2-8A5F-425F-976B-84E180CCDE2D}" srcOrd="7" destOrd="0" presId="urn:microsoft.com/office/officeart/2005/8/layout/hierarchy2"/>
    <dgm:cxn modelId="{42A4DD7F-CFF0-41B8-9830-607F6B81D01F}" type="presParOf" srcId="{BC9AFBA2-8A5F-425F-976B-84E180CCDE2D}" destId="{2B9D4197-0480-44D6-B386-C53D0105CC70}" srcOrd="0" destOrd="0" presId="urn:microsoft.com/office/officeart/2005/8/layout/hierarchy2"/>
    <dgm:cxn modelId="{93F1B2F7-E07E-416F-8AE0-B5C56927A93C}" type="presParOf" srcId="{BC9AFBA2-8A5F-425F-976B-84E180CCDE2D}" destId="{40F5510F-4C05-45D3-AF24-81C79C0B465F}" srcOrd="1" destOrd="0" presId="urn:microsoft.com/office/officeart/2005/8/layout/hierarchy2"/>
    <dgm:cxn modelId="{1A7E54C0-8EF1-441D-BFFC-F505E0FD460B}" type="presParOf" srcId="{40F5510F-4C05-45D3-AF24-81C79C0B465F}" destId="{51B00FDC-8D28-4C2A-BC83-6A4FC4F1E848}" srcOrd="0" destOrd="0" presId="urn:microsoft.com/office/officeart/2005/8/layout/hierarchy2"/>
    <dgm:cxn modelId="{F58BD208-5A2C-46DF-91A6-88056C783A85}" type="presParOf" srcId="{51B00FDC-8D28-4C2A-BC83-6A4FC4F1E848}" destId="{6F11A7AE-2A31-4E63-BFAF-6CF82628C9EF}" srcOrd="0" destOrd="0" presId="urn:microsoft.com/office/officeart/2005/8/layout/hierarchy2"/>
    <dgm:cxn modelId="{DBA59A56-4CF4-41FE-99DE-931911893300}" type="presParOf" srcId="{40F5510F-4C05-45D3-AF24-81C79C0B465F}" destId="{39CC935A-BA57-4EEC-AB5E-9AFF222689DC}" srcOrd="1" destOrd="0" presId="urn:microsoft.com/office/officeart/2005/8/layout/hierarchy2"/>
    <dgm:cxn modelId="{BA1FA72F-76EC-4065-9882-0AA628CEEC44}" type="presParOf" srcId="{39CC935A-BA57-4EEC-AB5E-9AFF222689DC}" destId="{CBF95F23-C688-4862-B48F-34B6455A7A6E}" srcOrd="0" destOrd="0" presId="urn:microsoft.com/office/officeart/2005/8/layout/hierarchy2"/>
    <dgm:cxn modelId="{FF7A2762-FBBA-4333-9B91-FD20FD7889E8}" type="presParOf" srcId="{39CC935A-BA57-4EEC-AB5E-9AFF222689DC}" destId="{C195A5F5-0B6F-48CF-9A1D-3D1EB1B1C91D}" srcOrd="1" destOrd="0" presId="urn:microsoft.com/office/officeart/2005/8/layout/hierarchy2"/>
    <dgm:cxn modelId="{F8D90BB1-569D-42DF-A4A4-9A74FEA31A04}" type="presParOf" srcId="{C195A5F5-0B6F-48CF-9A1D-3D1EB1B1C91D}" destId="{DAD162BC-3189-443D-B03D-5465147A2DF3}" srcOrd="0" destOrd="0" presId="urn:microsoft.com/office/officeart/2005/8/layout/hierarchy2"/>
    <dgm:cxn modelId="{A57D3CD1-3B55-4FDB-AFF2-99FED5471D37}" type="presParOf" srcId="{DAD162BC-3189-443D-B03D-5465147A2DF3}" destId="{3E3F9FA4-CE02-4670-B13C-8E66126DD321}" srcOrd="0" destOrd="0" presId="urn:microsoft.com/office/officeart/2005/8/layout/hierarchy2"/>
    <dgm:cxn modelId="{6627E5F8-9F4F-497C-8A23-346D4E446087}" type="presParOf" srcId="{C195A5F5-0B6F-48CF-9A1D-3D1EB1B1C91D}" destId="{90D13A46-D516-44FF-9742-A1E7F8F3F08F}" srcOrd="1" destOrd="0" presId="urn:microsoft.com/office/officeart/2005/8/layout/hierarchy2"/>
    <dgm:cxn modelId="{788D438F-C27E-4E52-8AB8-B80A3A254FA5}" type="presParOf" srcId="{90D13A46-D516-44FF-9742-A1E7F8F3F08F}" destId="{FD36809A-C2D2-4ED4-94E4-D60E80D0AB5A}" srcOrd="0" destOrd="0" presId="urn:microsoft.com/office/officeart/2005/8/layout/hierarchy2"/>
    <dgm:cxn modelId="{1F3CBE5E-27A5-44F6-B98F-77356359BD6C}" type="presParOf" srcId="{90D13A46-D516-44FF-9742-A1E7F8F3F08F}" destId="{7EFF73AA-412D-407F-9EF8-DA68F31F8324}" srcOrd="1" destOrd="0" presId="urn:microsoft.com/office/officeart/2005/8/layout/hierarchy2"/>
    <dgm:cxn modelId="{D2B77138-1BFA-403B-8E8B-141666524B47}" type="presParOf" srcId="{7EFF73AA-412D-407F-9EF8-DA68F31F8324}" destId="{A464E07F-D6F1-44D3-809C-3B82D95B010A}" srcOrd="0" destOrd="0" presId="urn:microsoft.com/office/officeart/2005/8/layout/hierarchy2"/>
    <dgm:cxn modelId="{7D72DA9E-2093-4EFF-9F04-5EFA03E3C564}" type="presParOf" srcId="{A464E07F-D6F1-44D3-809C-3B82D95B010A}" destId="{B6C91843-98FA-4CF4-AA7F-132A6054A274}" srcOrd="0" destOrd="0" presId="urn:microsoft.com/office/officeart/2005/8/layout/hierarchy2"/>
    <dgm:cxn modelId="{8609B0F7-EF17-4D1C-9F35-E650F2C5ACE1}" type="presParOf" srcId="{7EFF73AA-412D-407F-9EF8-DA68F31F8324}" destId="{7283E4FE-C125-45B6-BDC3-E1EEFC29B20F}" srcOrd="1" destOrd="0" presId="urn:microsoft.com/office/officeart/2005/8/layout/hierarchy2"/>
    <dgm:cxn modelId="{3BE01DD0-6589-4CF6-A104-6390B31A2A6D}" type="presParOf" srcId="{7283E4FE-C125-45B6-BDC3-E1EEFC29B20F}" destId="{108979EC-E741-47C8-8108-FA95AD54CCB9}" srcOrd="0" destOrd="0" presId="urn:microsoft.com/office/officeart/2005/8/layout/hierarchy2"/>
    <dgm:cxn modelId="{C87497C8-F510-4879-BD75-501B5D6F36E4}" type="presParOf" srcId="{7283E4FE-C125-45B6-BDC3-E1EEFC29B20F}" destId="{EA3D3A1C-619B-466D-BD76-0BF64D312237}" srcOrd="1" destOrd="0" presId="urn:microsoft.com/office/officeart/2005/8/layout/hierarchy2"/>
    <dgm:cxn modelId="{6F575CF0-13C7-47E4-9459-C04C24ECDF96}" type="presParOf" srcId="{40F5510F-4C05-45D3-AF24-81C79C0B465F}" destId="{15FAAD06-6E92-4D44-AC24-59631E07EC26}" srcOrd="2" destOrd="0" presId="urn:microsoft.com/office/officeart/2005/8/layout/hierarchy2"/>
    <dgm:cxn modelId="{98E832A9-5545-4CE0-989D-712EB3127F55}" type="presParOf" srcId="{15FAAD06-6E92-4D44-AC24-59631E07EC26}" destId="{581DD264-73BA-4459-9BC5-D84DD7111E0C}" srcOrd="0" destOrd="0" presId="urn:microsoft.com/office/officeart/2005/8/layout/hierarchy2"/>
    <dgm:cxn modelId="{BA34ADD8-90CE-4FE3-BF35-5F79543810FB}" type="presParOf" srcId="{40F5510F-4C05-45D3-AF24-81C79C0B465F}" destId="{C2575AB0-EA24-46E2-9250-1747E62A2C37}" srcOrd="3" destOrd="0" presId="urn:microsoft.com/office/officeart/2005/8/layout/hierarchy2"/>
    <dgm:cxn modelId="{C9158BE9-EEBC-421D-88E0-C3E0BC8F7F36}" type="presParOf" srcId="{C2575AB0-EA24-46E2-9250-1747E62A2C37}" destId="{AE64E39A-B933-4D9D-893E-5FA58981450D}" srcOrd="0" destOrd="0" presId="urn:microsoft.com/office/officeart/2005/8/layout/hierarchy2"/>
    <dgm:cxn modelId="{7C2FBEBB-F9C3-44CB-BBCD-B1CDCD756E89}" type="presParOf" srcId="{C2575AB0-EA24-46E2-9250-1747E62A2C37}" destId="{676AFC25-9033-4215-AD41-D8CDF78F77E7}" srcOrd="1" destOrd="0" presId="urn:microsoft.com/office/officeart/2005/8/layout/hierarchy2"/>
    <dgm:cxn modelId="{C2742B41-CA7E-489F-AD80-84658CEC1F27}" type="presParOf" srcId="{676AFC25-9033-4215-AD41-D8CDF78F77E7}" destId="{47B92026-778A-4BF6-8496-94267F7162B4}" srcOrd="0" destOrd="0" presId="urn:microsoft.com/office/officeart/2005/8/layout/hierarchy2"/>
    <dgm:cxn modelId="{50772654-78E0-494C-BB86-A677B3229D0E}" type="presParOf" srcId="{47B92026-778A-4BF6-8496-94267F7162B4}" destId="{061C04F4-53A3-477B-92C0-E644CD2809E8}" srcOrd="0" destOrd="0" presId="urn:microsoft.com/office/officeart/2005/8/layout/hierarchy2"/>
    <dgm:cxn modelId="{4ED70616-B0D1-44A1-B162-47C4FB3E8F42}" type="presParOf" srcId="{676AFC25-9033-4215-AD41-D8CDF78F77E7}" destId="{B5079798-4006-4CAB-B5FF-6E1AF6E4FC36}" srcOrd="1" destOrd="0" presId="urn:microsoft.com/office/officeart/2005/8/layout/hierarchy2"/>
    <dgm:cxn modelId="{5BC3653F-C81C-4811-85C2-F0D7150407EF}" type="presParOf" srcId="{B5079798-4006-4CAB-B5FF-6E1AF6E4FC36}" destId="{BD8E75DF-0C93-4885-AC9C-1480B2E3D8B2}" srcOrd="0" destOrd="0" presId="urn:microsoft.com/office/officeart/2005/8/layout/hierarchy2"/>
    <dgm:cxn modelId="{DB8452D1-95EB-451A-9AA3-C050D8D65BE3}" type="presParOf" srcId="{B5079798-4006-4CAB-B5FF-6E1AF6E4FC36}" destId="{303D56FE-070D-420D-A6A4-9A82C6D0E659}" srcOrd="1"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C8358-A59C-4AC6-9635-4406BF99A4E5}">
      <dsp:nvSpPr>
        <dsp:cNvPr id="0" name=""/>
        <dsp:cNvSpPr/>
      </dsp:nvSpPr>
      <dsp:spPr>
        <a:xfrm>
          <a:off x="979331" y="2442409"/>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kern="1200">
              <a:solidFill>
                <a:sysClr val="window" lastClr="FFFFFF"/>
              </a:solidFill>
              <a:latin typeface="等线"/>
              <a:ea typeface="等线" panose="02010600030101010101" pitchFamily="2" charset="-122"/>
              <a:cs typeface="+mn-cs"/>
            </a:rPr>
            <a:t>MDCH</a:t>
          </a:r>
          <a:endParaRPr lang="zh-CN" altLang="en-US" sz="1200" kern="1200" dirty="0">
            <a:solidFill>
              <a:sysClr val="window" lastClr="FFFFFF"/>
            </a:solidFill>
            <a:latin typeface="等线"/>
            <a:ea typeface="等线" panose="02010600030101010101" pitchFamily="2" charset="-122"/>
            <a:cs typeface="+mn-cs"/>
          </a:endParaRPr>
        </a:p>
      </dsp:txBody>
      <dsp:txXfrm>
        <a:off x="995916" y="2458994"/>
        <a:ext cx="1099312" cy="533071"/>
      </dsp:txXfrm>
    </dsp:sp>
    <dsp:sp modelId="{234A2382-D15A-4878-BCD3-A2477F805BD9}">
      <dsp:nvSpPr>
        <dsp:cNvPr id="0" name=""/>
        <dsp:cNvSpPr/>
      </dsp:nvSpPr>
      <dsp:spPr>
        <a:xfrm rot="16830559">
          <a:off x="1096522" y="1495749"/>
          <a:ext cx="2483576" cy="17644"/>
        </a:xfrm>
        <a:custGeom>
          <a:avLst/>
          <a:gdLst/>
          <a:ahLst/>
          <a:cxnLst/>
          <a:rect l="0" t="0" r="0" b="0"/>
          <a:pathLst>
            <a:path>
              <a:moveTo>
                <a:pt x="0" y="8822"/>
              </a:moveTo>
              <a:lnTo>
                <a:pt x="2329668" y="8822"/>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2265938" y="1554294"/>
        <a:ext cx="0" cy="0"/>
      </dsp:txXfrm>
    </dsp:sp>
    <dsp:sp modelId="{E6564B18-9CBA-4F14-BB5E-12AC417D3D6B}">
      <dsp:nvSpPr>
        <dsp:cNvPr id="0" name=""/>
        <dsp:cNvSpPr/>
      </dsp:nvSpPr>
      <dsp:spPr>
        <a:xfrm>
          <a:off x="2564807" y="493"/>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整体方案设计</a:t>
          </a:r>
        </a:p>
      </dsp:txBody>
      <dsp:txXfrm>
        <a:off x="2581392" y="17078"/>
        <a:ext cx="1099312" cy="533071"/>
      </dsp:txXfrm>
    </dsp:sp>
    <dsp:sp modelId="{A012E730-904A-4C2F-9B20-D7B5452FAE85}">
      <dsp:nvSpPr>
        <dsp:cNvPr id="0" name=""/>
        <dsp:cNvSpPr/>
      </dsp:nvSpPr>
      <dsp:spPr>
        <a:xfrm>
          <a:off x="3697289" y="274792"/>
          <a:ext cx="452993"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3912461" y="272289"/>
        <a:ext cx="0" cy="0"/>
      </dsp:txXfrm>
    </dsp:sp>
    <dsp:sp modelId="{7CA7EFCA-B3C7-4A32-82F9-A3B0C9550770}">
      <dsp:nvSpPr>
        <dsp:cNvPr id="0" name=""/>
        <dsp:cNvSpPr/>
      </dsp:nvSpPr>
      <dsp:spPr>
        <a:xfrm>
          <a:off x="4150282" y="493"/>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a:solidFill>
                <a:sysClr val="window" lastClr="FFFFFF"/>
              </a:solidFill>
              <a:latin typeface="等线"/>
              <a:ea typeface="等线" panose="02010600030101010101" pitchFamily="2" charset="-122"/>
              <a:cs typeface="+mn-cs"/>
            </a:rPr>
            <a:t>内层</a:t>
          </a:r>
          <a:r>
            <a:rPr lang="en-US" altLang="zh-CN" sz="1200" kern="1200">
              <a:solidFill>
                <a:sysClr val="window" lastClr="FFFFFF"/>
              </a:solidFill>
              <a:latin typeface="等线"/>
              <a:ea typeface="等线" panose="02010600030101010101" pitchFamily="2" charset="-122"/>
              <a:cs typeface="+mn-cs"/>
            </a:rPr>
            <a:t>/</a:t>
          </a:r>
          <a:r>
            <a:rPr lang="zh-CN" altLang="en-US" sz="1200" kern="1200">
              <a:solidFill>
                <a:sysClr val="window" lastClr="FFFFFF"/>
              </a:solidFill>
              <a:latin typeface="等线"/>
              <a:ea typeface="等线" panose="02010600030101010101" pitchFamily="2" charset="-122"/>
              <a:cs typeface="+mn-cs"/>
            </a:rPr>
            <a:t>外层</a:t>
          </a:r>
          <a:r>
            <a:rPr lang="en-US" altLang="zh-CN" sz="1200" kern="1200">
              <a:solidFill>
                <a:sysClr val="window" lastClr="FFFFFF"/>
              </a:solidFill>
              <a:latin typeface="等线"/>
              <a:ea typeface="等线" panose="02010600030101010101" pitchFamily="2" charset="-122"/>
              <a:cs typeface="+mn-cs"/>
            </a:rPr>
            <a:t>/</a:t>
          </a:r>
          <a:r>
            <a:rPr lang="zh-CN" altLang="en-US" sz="1200" kern="1200">
              <a:solidFill>
                <a:sysClr val="window" lastClr="FFFFFF"/>
              </a:solidFill>
              <a:latin typeface="等线"/>
              <a:ea typeface="等线" panose="02010600030101010101" pitchFamily="2" charset="-122"/>
              <a:cs typeface="+mn-cs"/>
            </a:rPr>
            <a:t>工作气体</a:t>
          </a:r>
          <a:r>
            <a:rPr lang="en-US" altLang="zh-CN" sz="1200" kern="1200">
              <a:solidFill>
                <a:sysClr val="window" lastClr="FFFFFF"/>
              </a:solidFill>
              <a:latin typeface="等线"/>
              <a:ea typeface="等线" panose="02010600030101010101" pitchFamily="2" charset="-122"/>
              <a:cs typeface="+mn-cs"/>
            </a:rPr>
            <a:t>/</a:t>
          </a:r>
          <a:r>
            <a:rPr lang="zh-CN" altLang="en-US" sz="1200" kern="1200">
              <a:solidFill>
                <a:sysClr val="window" lastClr="FFFFFF"/>
              </a:solidFill>
              <a:latin typeface="等线"/>
              <a:ea typeface="等线" panose="02010600030101010101" pitchFamily="2" charset="-122"/>
              <a:cs typeface="+mn-cs"/>
            </a:rPr>
            <a:t>丝层安排</a:t>
          </a:r>
          <a:endParaRPr lang="zh-CN" altLang="en-US" sz="1200" kern="1200" dirty="0">
            <a:solidFill>
              <a:sysClr val="window" lastClr="FFFFFF"/>
            </a:solidFill>
            <a:latin typeface="等线"/>
            <a:ea typeface="等线" panose="02010600030101010101" pitchFamily="2" charset="-122"/>
            <a:cs typeface="+mn-cs"/>
          </a:endParaRPr>
        </a:p>
      </dsp:txBody>
      <dsp:txXfrm>
        <a:off x="4166867" y="17078"/>
        <a:ext cx="1099312" cy="533071"/>
      </dsp:txXfrm>
    </dsp:sp>
    <dsp:sp modelId="{00753023-3FC9-4B91-AE34-D509E72E96D7}">
      <dsp:nvSpPr>
        <dsp:cNvPr id="0" name=""/>
        <dsp:cNvSpPr/>
      </dsp:nvSpPr>
      <dsp:spPr>
        <a:xfrm>
          <a:off x="5282765" y="274792"/>
          <a:ext cx="452993"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5497936" y="272289"/>
        <a:ext cx="0" cy="0"/>
      </dsp:txXfrm>
    </dsp:sp>
    <dsp:sp modelId="{945CDD17-8E14-4613-8103-1ED5A504CC6A}">
      <dsp:nvSpPr>
        <dsp:cNvPr id="0" name=""/>
        <dsp:cNvSpPr/>
      </dsp:nvSpPr>
      <dsp:spPr>
        <a:xfrm>
          <a:off x="5735758" y="493"/>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已确定</a:t>
          </a:r>
        </a:p>
      </dsp:txBody>
      <dsp:txXfrm>
        <a:off x="5752343" y="17078"/>
        <a:ext cx="1099312" cy="533071"/>
      </dsp:txXfrm>
    </dsp:sp>
    <dsp:sp modelId="{6D9F2CE2-494E-4E6E-9F7F-35DA90C38339}">
      <dsp:nvSpPr>
        <dsp:cNvPr id="0" name=""/>
        <dsp:cNvSpPr/>
      </dsp:nvSpPr>
      <dsp:spPr>
        <a:xfrm rot="17692822">
          <a:off x="1799962" y="2228324"/>
          <a:ext cx="1076696" cy="17644"/>
        </a:xfrm>
        <a:custGeom>
          <a:avLst/>
          <a:gdLst/>
          <a:ahLst/>
          <a:cxnLst/>
          <a:rect l="0" t="0" r="0" b="0"/>
          <a:pathLst>
            <a:path>
              <a:moveTo>
                <a:pt x="0" y="8822"/>
              </a:moveTo>
              <a:lnTo>
                <a:pt x="1009972" y="8822"/>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2302567" y="2250240"/>
        <a:ext cx="0" cy="0"/>
      </dsp:txXfrm>
    </dsp:sp>
    <dsp:sp modelId="{6D411FAF-52DD-43F3-A8E8-E7D71F47B51B}">
      <dsp:nvSpPr>
        <dsp:cNvPr id="0" name=""/>
        <dsp:cNvSpPr/>
      </dsp:nvSpPr>
      <dsp:spPr>
        <a:xfrm>
          <a:off x="2564807" y="1465642"/>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a:solidFill>
                <a:sysClr val="window" lastClr="FFFFFF"/>
              </a:solidFill>
              <a:latin typeface="等线"/>
              <a:ea typeface="等线" panose="02010600030101010101" pitchFamily="2" charset="-122"/>
              <a:cs typeface="+mn-cs"/>
            </a:rPr>
            <a:t>探测器工艺研究</a:t>
          </a:r>
          <a:endParaRPr lang="zh-CN" altLang="en-US" sz="1200" kern="1200" dirty="0">
            <a:solidFill>
              <a:sysClr val="window" lastClr="FFFFFF"/>
            </a:solidFill>
            <a:latin typeface="等线"/>
            <a:ea typeface="等线" panose="02010600030101010101" pitchFamily="2" charset="-122"/>
            <a:cs typeface="+mn-cs"/>
          </a:endParaRPr>
        </a:p>
      </dsp:txBody>
      <dsp:txXfrm>
        <a:off x="2581392" y="1482227"/>
        <a:ext cx="1099312" cy="533071"/>
      </dsp:txXfrm>
    </dsp:sp>
    <dsp:sp modelId="{7B22D682-07A2-46A6-91EE-3DBAE44E760D}">
      <dsp:nvSpPr>
        <dsp:cNvPr id="0" name=""/>
        <dsp:cNvSpPr/>
      </dsp:nvSpPr>
      <dsp:spPr>
        <a:xfrm rot="18770822">
          <a:off x="3590724" y="1495749"/>
          <a:ext cx="666123" cy="17644"/>
        </a:xfrm>
        <a:custGeom>
          <a:avLst/>
          <a:gdLst/>
          <a:ahLst/>
          <a:cxnLst/>
          <a:rect l="0" t="0" r="0" b="0"/>
          <a:pathLst>
            <a:path>
              <a:moveTo>
                <a:pt x="0" y="8822"/>
              </a:moveTo>
              <a:lnTo>
                <a:pt x="624843"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3900252" y="1505456"/>
        <a:ext cx="0" cy="0"/>
      </dsp:txXfrm>
    </dsp:sp>
    <dsp:sp modelId="{20492DEE-A4D4-4D7C-88C8-B643B6180F0B}">
      <dsp:nvSpPr>
        <dsp:cNvPr id="0" name=""/>
        <dsp:cNvSpPr/>
      </dsp:nvSpPr>
      <dsp:spPr>
        <a:xfrm>
          <a:off x="4150282" y="977259"/>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a:solidFill>
                <a:sysClr val="window" lastClr="FFFFFF"/>
              </a:solidFill>
              <a:latin typeface="等线"/>
              <a:ea typeface="等线" panose="02010600030101010101" pitchFamily="2" charset="-122"/>
              <a:cs typeface="+mn-cs"/>
            </a:rPr>
            <a:t>布丝机</a:t>
          </a:r>
          <a:endParaRPr lang="zh-CN" altLang="en-US" sz="1200" kern="1200" dirty="0">
            <a:solidFill>
              <a:sysClr val="window" lastClr="FFFFFF"/>
            </a:solidFill>
            <a:latin typeface="等线"/>
            <a:ea typeface="等线" panose="02010600030101010101" pitchFamily="2" charset="-122"/>
            <a:cs typeface="+mn-cs"/>
          </a:endParaRPr>
        </a:p>
      </dsp:txBody>
      <dsp:txXfrm>
        <a:off x="4166867" y="993844"/>
        <a:ext cx="1099312" cy="533071"/>
      </dsp:txXfrm>
    </dsp:sp>
    <dsp:sp modelId="{24517C4D-09E4-443F-AA5A-EA090A0E4766}">
      <dsp:nvSpPr>
        <dsp:cNvPr id="0" name=""/>
        <dsp:cNvSpPr/>
      </dsp:nvSpPr>
      <dsp:spPr>
        <a:xfrm rot="19457599">
          <a:off x="5230330" y="1088764"/>
          <a:ext cx="557862" cy="17644"/>
        </a:xfrm>
        <a:custGeom>
          <a:avLst/>
          <a:gdLst/>
          <a:ahLst/>
          <a:cxnLst/>
          <a:rect l="0" t="0" r="0" b="0"/>
          <a:pathLst>
            <a:path>
              <a:moveTo>
                <a:pt x="0" y="8822"/>
              </a:moveTo>
              <a:lnTo>
                <a:pt x="523291"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5489797" y="1094400"/>
        <a:ext cx="0" cy="0"/>
      </dsp:txXfrm>
    </dsp:sp>
    <dsp:sp modelId="{DF181E5F-29E2-441F-B049-F51216BEE28C}">
      <dsp:nvSpPr>
        <dsp:cNvPr id="0" name=""/>
        <dsp:cNvSpPr/>
      </dsp:nvSpPr>
      <dsp:spPr>
        <a:xfrm>
          <a:off x="5735758" y="651671"/>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a:solidFill>
                <a:sysClr val="window" lastClr="FFFFFF"/>
              </a:solidFill>
              <a:latin typeface="等线"/>
              <a:ea typeface="等线" panose="02010600030101010101" pitchFamily="2" charset="-122"/>
              <a:cs typeface="+mn-cs"/>
            </a:rPr>
            <a:t>定位子</a:t>
          </a:r>
          <a:endParaRPr lang="zh-CN" altLang="en-US" sz="1200" kern="1200" dirty="0">
            <a:solidFill>
              <a:sysClr val="window" lastClr="FFFFFF"/>
            </a:solidFill>
            <a:latin typeface="等线"/>
            <a:ea typeface="等线" panose="02010600030101010101" pitchFamily="2" charset="-122"/>
            <a:cs typeface="+mn-cs"/>
          </a:endParaRPr>
        </a:p>
      </dsp:txBody>
      <dsp:txXfrm>
        <a:off x="5752343" y="668256"/>
        <a:ext cx="1099312" cy="533071"/>
      </dsp:txXfrm>
    </dsp:sp>
    <dsp:sp modelId="{A7BD6C29-4720-4378-88DA-254775EA9BE6}">
      <dsp:nvSpPr>
        <dsp:cNvPr id="0" name=""/>
        <dsp:cNvSpPr/>
      </dsp:nvSpPr>
      <dsp:spPr>
        <a:xfrm>
          <a:off x="6868240" y="925969"/>
          <a:ext cx="452993"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7083412" y="923466"/>
        <a:ext cx="0" cy="0"/>
      </dsp:txXfrm>
    </dsp:sp>
    <dsp:sp modelId="{407576A6-5D08-49CD-B97C-5932D6C48497}">
      <dsp:nvSpPr>
        <dsp:cNvPr id="0" name=""/>
        <dsp:cNvSpPr/>
      </dsp:nvSpPr>
      <dsp:spPr>
        <a:xfrm>
          <a:off x="7321233" y="651671"/>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a:solidFill>
                <a:sysClr val="window" lastClr="FFFFFF"/>
              </a:solidFill>
              <a:latin typeface="等线"/>
              <a:ea typeface="等线" panose="02010600030101010101" pitchFamily="2" charset="-122"/>
              <a:cs typeface="+mn-cs"/>
            </a:rPr>
            <a:t>还在继续迭代</a:t>
          </a:r>
          <a:endParaRPr lang="zh-CN" altLang="en-US" sz="1200" kern="1200" dirty="0">
            <a:solidFill>
              <a:sysClr val="window" lastClr="FFFFFF"/>
            </a:solidFill>
            <a:latin typeface="等线"/>
            <a:ea typeface="等线" panose="02010600030101010101" pitchFamily="2" charset="-122"/>
            <a:cs typeface="+mn-cs"/>
          </a:endParaRPr>
        </a:p>
      </dsp:txBody>
      <dsp:txXfrm>
        <a:off x="7337818" y="668256"/>
        <a:ext cx="1099312" cy="533071"/>
      </dsp:txXfrm>
    </dsp:sp>
    <dsp:sp modelId="{1F257BF6-F337-4F29-8B50-1F5CBA271F2E}">
      <dsp:nvSpPr>
        <dsp:cNvPr id="0" name=""/>
        <dsp:cNvSpPr/>
      </dsp:nvSpPr>
      <dsp:spPr>
        <a:xfrm rot="2142401">
          <a:off x="5230330" y="1414352"/>
          <a:ext cx="557862" cy="17644"/>
        </a:xfrm>
        <a:custGeom>
          <a:avLst/>
          <a:gdLst/>
          <a:ahLst/>
          <a:cxnLst/>
          <a:rect l="0" t="0" r="0" b="0"/>
          <a:pathLst>
            <a:path>
              <a:moveTo>
                <a:pt x="0" y="8822"/>
              </a:moveTo>
              <a:lnTo>
                <a:pt x="523291"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5506076" y="1403710"/>
        <a:ext cx="0" cy="0"/>
      </dsp:txXfrm>
    </dsp:sp>
    <dsp:sp modelId="{9AB2BAFB-EDF2-4CB0-9A1E-2B4C106A84BF}">
      <dsp:nvSpPr>
        <dsp:cNvPr id="0" name=""/>
        <dsp:cNvSpPr/>
      </dsp:nvSpPr>
      <dsp:spPr>
        <a:xfrm>
          <a:off x="5735758" y="1302848"/>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a:solidFill>
                <a:sysClr val="window" lastClr="FFFFFF"/>
              </a:solidFill>
              <a:latin typeface="等线"/>
              <a:ea typeface="等线" panose="02010600030101010101" pitchFamily="2" charset="-122"/>
              <a:cs typeface="+mn-cs"/>
            </a:rPr>
            <a:t>穿丝</a:t>
          </a:r>
          <a:endParaRPr lang="zh-CN" altLang="en-US" sz="1200" kern="1200" dirty="0">
            <a:solidFill>
              <a:sysClr val="window" lastClr="FFFFFF"/>
            </a:solidFill>
            <a:latin typeface="等线"/>
            <a:ea typeface="等线" panose="02010600030101010101" pitchFamily="2" charset="-122"/>
            <a:cs typeface="+mn-cs"/>
          </a:endParaRPr>
        </a:p>
      </dsp:txBody>
      <dsp:txXfrm>
        <a:off x="5752343" y="1319433"/>
        <a:ext cx="1099312" cy="533071"/>
      </dsp:txXfrm>
    </dsp:sp>
    <dsp:sp modelId="{0879949A-580D-4AB3-A517-0586B7049210}">
      <dsp:nvSpPr>
        <dsp:cNvPr id="0" name=""/>
        <dsp:cNvSpPr/>
      </dsp:nvSpPr>
      <dsp:spPr>
        <a:xfrm>
          <a:off x="6868240" y="1577147"/>
          <a:ext cx="452993"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7083412" y="1574644"/>
        <a:ext cx="0" cy="0"/>
      </dsp:txXfrm>
    </dsp:sp>
    <dsp:sp modelId="{CDA19142-623F-4E1D-A5FF-493FCF2FCB0F}">
      <dsp:nvSpPr>
        <dsp:cNvPr id="0" name=""/>
        <dsp:cNvSpPr/>
      </dsp:nvSpPr>
      <dsp:spPr>
        <a:xfrm>
          <a:off x="7321233" y="1302848"/>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a:solidFill>
                <a:sysClr val="window" lastClr="FFFFFF"/>
              </a:solidFill>
              <a:latin typeface="等线"/>
              <a:ea typeface="等线" panose="02010600030101010101" pitchFamily="2" charset="-122"/>
              <a:cs typeface="+mn-cs"/>
            </a:rPr>
            <a:t>开始工艺研究并测量拉丝精度</a:t>
          </a:r>
          <a:endParaRPr lang="zh-CN" altLang="en-US" sz="1200" kern="1200" dirty="0">
            <a:solidFill>
              <a:sysClr val="window" lastClr="FFFFFF"/>
            </a:solidFill>
            <a:latin typeface="等线"/>
            <a:ea typeface="等线" panose="02010600030101010101" pitchFamily="2" charset="-122"/>
            <a:cs typeface="+mn-cs"/>
          </a:endParaRPr>
        </a:p>
      </dsp:txBody>
      <dsp:txXfrm>
        <a:off x="7337818" y="1319433"/>
        <a:ext cx="1099312" cy="533071"/>
      </dsp:txXfrm>
    </dsp:sp>
    <dsp:sp modelId="{E5FC0B8F-4615-4C8F-845C-4E40852A1699}">
      <dsp:nvSpPr>
        <dsp:cNvPr id="0" name=""/>
        <dsp:cNvSpPr/>
      </dsp:nvSpPr>
      <dsp:spPr>
        <a:xfrm rot="2829178">
          <a:off x="3590724" y="1984132"/>
          <a:ext cx="666123" cy="17644"/>
        </a:xfrm>
        <a:custGeom>
          <a:avLst/>
          <a:gdLst/>
          <a:ahLst/>
          <a:cxnLst/>
          <a:rect l="0" t="0" r="0" b="0"/>
          <a:pathLst>
            <a:path>
              <a:moveTo>
                <a:pt x="0" y="8822"/>
              </a:moveTo>
              <a:lnTo>
                <a:pt x="624843"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3924671" y="1969420"/>
        <a:ext cx="0" cy="0"/>
      </dsp:txXfrm>
    </dsp:sp>
    <dsp:sp modelId="{8D61527E-A50B-4E84-BED6-2A3C2D70A0BC}">
      <dsp:nvSpPr>
        <dsp:cNvPr id="0" name=""/>
        <dsp:cNvSpPr/>
      </dsp:nvSpPr>
      <dsp:spPr>
        <a:xfrm>
          <a:off x="4150282" y="1954025"/>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a:solidFill>
                <a:sysClr val="window" lastClr="FFFFFF"/>
              </a:solidFill>
              <a:latin typeface="等线"/>
              <a:ea typeface="等线" panose="02010600030101010101" pitchFamily="2" charset="-122"/>
              <a:cs typeface="+mn-cs"/>
            </a:rPr>
            <a:t>端面板</a:t>
          </a:r>
          <a:endParaRPr lang="zh-CN" altLang="en-US" sz="1200" kern="1200" dirty="0">
            <a:solidFill>
              <a:sysClr val="window" lastClr="FFFFFF"/>
            </a:solidFill>
            <a:latin typeface="等线"/>
            <a:ea typeface="等线" panose="02010600030101010101" pitchFamily="2" charset="-122"/>
            <a:cs typeface="+mn-cs"/>
          </a:endParaRPr>
        </a:p>
      </dsp:txBody>
      <dsp:txXfrm>
        <a:off x="4166867" y="1970610"/>
        <a:ext cx="1099312" cy="533071"/>
      </dsp:txXfrm>
    </dsp:sp>
    <dsp:sp modelId="{D08F3217-E643-4473-BCE1-74388FA51954}">
      <dsp:nvSpPr>
        <dsp:cNvPr id="0" name=""/>
        <dsp:cNvSpPr/>
      </dsp:nvSpPr>
      <dsp:spPr>
        <a:xfrm>
          <a:off x="5282765" y="2228324"/>
          <a:ext cx="452993"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5497936" y="2225821"/>
        <a:ext cx="0" cy="0"/>
      </dsp:txXfrm>
    </dsp:sp>
    <dsp:sp modelId="{8548E5BF-8A59-47C5-A13C-9D0487B2E958}">
      <dsp:nvSpPr>
        <dsp:cNvPr id="0" name=""/>
        <dsp:cNvSpPr/>
      </dsp:nvSpPr>
      <dsp:spPr>
        <a:xfrm>
          <a:off x="5735758" y="1954025"/>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完成受力模拟</a:t>
          </a:r>
        </a:p>
      </dsp:txBody>
      <dsp:txXfrm>
        <a:off x="5752343" y="1970610"/>
        <a:ext cx="1099312" cy="533071"/>
      </dsp:txXfrm>
    </dsp:sp>
    <dsp:sp modelId="{6EC489FC-B505-40B7-8D67-4E754299A7D1}">
      <dsp:nvSpPr>
        <dsp:cNvPr id="0" name=""/>
        <dsp:cNvSpPr/>
      </dsp:nvSpPr>
      <dsp:spPr>
        <a:xfrm>
          <a:off x="6868240" y="2228324"/>
          <a:ext cx="452993"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7083412" y="2225821"/>
        <a:ext cx="0" cy="0"/>
      </dsp:txXfrm>
    </dsp:sp>
    <dsp:sp modelId="{6B8F545B-FE7E-4020-9D3D-8134894E343C}">
      <dsp:nvSpPr>
        <dsp:cNvPr id="0" name=""/>
        <dsp:cNvSpPr/>
      </dsp:nvSpPr>
      <dsp:spPr>
        <a:xfrm>
          <a:off x="7321233" y="1954025"/>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待进一步验证</a:t>
          </a:r>
        </a:p>
      </dsp:txBody>
      <dsp:txXfrm>
        <a:off x="7337818" y="1970610"/>
        <a:ext cx="1099312" cy="533071"/>
      </dsp:txXfrm>
    </dsp:sp>
    <dsp:sp modelId="{944A9629-A0D0-4B32-B159-75070A1BC73D}">
      <dsp:nvSpPr>
        <dsp:cNvPr id="0" name=""/>
        <dsp:cNvSpPr/>
      </dsp:nvSpPr>
      <dsp:spPr>
        <a:xfrm rot="3654187">
          <a:off x="1872544" y="3123693"/>
          <a:ext cx="931532" cy="17644"/>
        </a:xfrm>
        <a:custGeom>
          <a:avLst/>
          <a:gdLst/>
          <a:ahLst/>
          <a:cxnLst/>
          <a:rect l="0" t="0" r="0" b="0"/>
          <a:pathLst>
            <a:path>
              <a:moveTo>
                <a:pt x="0" y="8822"/>
              </a:moveTo>
              <a:lnTo>
                <a:pt x="873805" y="8822"/>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2347334" y="3100841"/>
        <a:ext cx="0" cy="0"/>
      </dsp:txXfrm>
    </dsp:sp>
    <dsp:sp modelId="{22CF811A-2C41-4D14-B455-DB64082FB564}">
      <dsp:nvSpPr>
        <dsp:cNvPr id="0" name=""/>
        <dsp:cNvSpPr/>
      </dsp:nvSpPr>
      <dsp:spPr>
        <a:xfrm>
          <a:off x="2564807" y="3256380"/>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探测器样机性能研究</a:t>
          </a:r>
        </a:p>
      </dsp:txBody>
      <dsp:txXfrm>
        <a:off x="2581392" y="3272965"/>
        <a:ext cx="1099312" cy="533071"/>
      </dsp:txXfrm>
    </dsp:sp>
    <dsp:sp modelId="{510EE18A-0A28-46A5-B5BE-80038C76A0EA}">
      <dsp:nvSpPr>
        <dsp:cNvPr id="0" name=""/>
        <dsp:cNvSpPr/>
      </dsp:nvSpPr>
      <dsp:spPr>
        <a:xfrm rot="18289469">
          <a:off x="3527164" y="3205090"/>
          <a:ext cx="793243" cy="17644"/>
        </a:xfrm>
        <a:custGeom>
          <a:avLst/>
          <a:gdLst/>
          <a:ahLst/>
          <a:cxnLst/>
          <a:rect l="0" t="0" r="0" b="0"/>
          <a:pathLst>
            <a:path>
              <a:moveTo>
                <a:pt x="0" y="8822"/>
              </a:moveTo>
              <a:lnTo>
                <a:pt x="744085"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3896182" y="3218867"/>
        <a:ext cx="0" cy="0"/>
      </dsp:txXfrm>
    </dsp:sp>
    <dsp:sp modelId="{8E5BA6BD-426B-434F-BB64-17F8CA76BF0B}">
      <dsp:nvSpPr>
        <dsp:cNvPr id="0" name=""/>
        <dsp:cNvSpPr/>
      </dsp:nvSpPr>
      <dsp:spPr>
        <a:xfrm>
          <a:off x="4150282" y="2605203"/>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高计数率测试</a:t>
          </a:r>
        </a:p>
      </dsp:txBody>
      <dsp:txXfrm>
        <a:off x="4166867" y="2621788"/>
        <a:ext cx="1099312" cy="533071"/>
      </dsp:txXfrm>
    </dsp:sp>
    <dsp:sp modelId="{D352E48D-70F2-4C10-AF4B-0DDA71DB6F86}">
      <dsp:nvSpPr>
        <dsp:cNvPr id="0" name=""/>
        <dsp:cNvSpPr/>
      </dsp:nvSpPr>
      <dsp:spPr>
        <a:xfrm>
          <a:off x="5282765" y="2879501"/>
          <a:ext cx="452993"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5497936" y="2876999"/>
        <a:ext cx="0" cy="0"/>
      </dsp:txXfrm>
    </dsp:sp>
    <dsp:sp modelId="{D341A0A3-88C2-401D-AB1D-5C20F967DB72}">
      <dsp:nvSpPr>
        <dsp:cNvPr id="0" name=""/>
        <dsp:cNvSpPr/>
      </dsp:nvSpPr>
      <dsp:spPr>
        <a:xfrm>
          <a:off x="5735758" y="2605203"/>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进行过一轮测试，待深入</a:t>
          </a:r>
        </a:p>
      </dsp:txBody>
      <dsp:txXfrm>
        <a:off x="5752343" y="2621788"/>
        <a:ext cx="1099312" cy="533071"/>
      </dsp:txXfrm>
    </dsp:sp>
    <dsp:sp modelId="{6D67B127-D77E-464A-ABDD-1196582BEA86}">
      <dsp:nvSpPr>
        <dsp:cNvPr id="0" name=""/>
        <dsp:cNvSpPr/>
      </dsp:nvSpPr>
      <dsp:spPr>
        <a:xfrm>
          <a:off x="3697289" y="3530679"/>
          <a:ext cx="452993"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3912461" y="3528176"/>
        <a:ext cx="0" cy="0"/>
      </dsp:txXfrm>
    </dsp:sp>
    <dsp:sp modelId="{B58798E7-6950-4D5D-8EC9-805E74EAA970}">
      <dsp:nvSpPr>
        <dsp:cNvPr id="0" name=""/>
        <dsp:cNvSpPr/>
      </dsp:nvSpPr>
      <dsp:spPr>
        <a:xfrm>
          <a:off x="4150282" y="3256380"/>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增益</a:t>
          </a:r>
        </a:p>
      </dsp:txBody>
      <dsp:txXfrm>
        <a:off x="4166867" y="3272965"/>
        <a:ext cx="1099312" cy="533071"/>
      </dsp:txXfrm>
    </dsp:sp>
    <dsp:sp modelId="{40E09B55-5EEF-4C0D-8D80-047DFEEFB855}">
      <dsp:nvSpPr>
        <dsp:cNvPr id="0" name=""/>
        <dsp:cNvSpPr/>
      </dsp:nvSpPr>
      <dsp:spPr>
        <a:xfrm>
          <a:off x="5282765" y="3530679"/>
          <a:ext cx="452993"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5497936" y="3528176"/>
        <a:ext cx="0" cy="0"/>
      </dsp:txXfrm>
    </dsp:sp>
    <dsp:sp modelId="{1A09DADF-935C-4CE7-A15A-0E5782DF166E}">
      <dsp:nvSpPr>
        <dsp:cNvPr id="0" name=""/>
        <dsp:cNvSpPr/>
      </dsp:nvSpPr>
      <dsp:spPr>
        <a:xfrm>
          <a:off x="5735758" y="3256380"/>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完成不同丝径测试</a:t>
          </a:r>
        </a:p>
      </dsp:txBody>
      <dsp:txXfrm>
        <a:off x="5752343" y="3272965"/>
        <a:ext cx="1099312" cy="533071"/>
      </dsp:txXfrm>
    </dsp:sp>
    <dsp:sp modelId="{15B24585-E631-4A52-9F2C-D8A4DD972344}">
      <dsp:nvSpPr>
        <dsp:cNvPr id="0" name=""/>
        <dsp:cNvSpPr/>
      </dsp:nvSpPr>
      <dsp:spPr>
        <a:xfrm rot="3310531">
          <a:off x="3527164" y="3856268"/>
          <a:ext cx="793243" cy="17644"/>
        </a:xfrm>
        <a:custGeom>
          <a:avLst/>
          <a:gdLst/>
          <a:ahLst/>
          <a:cxnLst/>
          <a:rect l="0" t="0" r="0" b="0"/>
          <a:pathLst>
            <a:path>
              <a:moveTo>
                <a:pt x="0" y="8822"/>
              </a:moveTo>
              <a:lnTo>
                <a:pt x="744085"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3928741" y="3837486"/>
        <a:ext cx="0" cy="0"/>
      </dsp:txXfrm>
    </dsp:sp>
    <dsp:sp modelId="{145B2692-91CD-4C79-AD92-F01F141B7B1F}">
      <dsp:nvSpPr>
        <dsp:cNvPr id="0" name=""/>
        <dsp:cNvSpPr/>
      </dsp:nvSpPr>
      <dsp:spPr>
        <a:xfrm>
          <a:off x="4150282" y="3907558"/>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气体</a:t>
          </a:r>
        </a:p>
      </dsp:txBody>
      <dsp:txXfrm>
        <a:off x="4166867" y="3924143"/>
        <a:ext cx="1099312" cy="533071"/>
      </dsp:txXfrm>
    </dsp:sp>
    <dsp:sp modelId="{BA5CEF4D-977E-46CA-8797-B50348BF9BA7}">
      <dsp:nvSpPr>
        <dsp:cNvPr id="0" name=""/>
        <dsp:cNvSpPr/>
      </dsp:nvSpPr>
      <dsp:spPr>
        <a:xfrm>
          <a:off x="5282765" y="4181856"/>
          <a:ext cx="452993"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5497936" y="4179354"/>
        <a:ext cx="0" cy="0"/>
      </dsp:txXfrm>
    </dsp:sp>
    <dsp:sp modelId="{1A1D1724-EEC5-491F-93FE-9C3DEF035730}">
      <dsp:nvSpPr>
        <dsp:cNvPr id="0" name=""/>
        <dsp:cNvSpPr/>
      </dsp:nvSpPr>
      <dsp:spPr>
        <a:xfrm>
          <a:off x="5735758" y="3907558"/>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完成漂移速度模拟及测试</a:t>
          </a:r>
        </a:p>
      </dsp:txBody>
      <dsp:txXfrm>
        <a:off x="5752343" y="3924143"/>
        <a:ext cx="1099312" cy="533071"/>
      </dsp:txXfrm>
    </dsp:sp>
    <dsp:sp modelId="{D24BEAFE-5B42-416A-8B26-C032B977A912}">
      <dsp:nvSpPr>
        <dsp:cNvPr id="0" name=""/>
        <dsp:cNvSpPr/>
      </dsp:nvSpPr>
      <dsp:spPr>
        <a:xfrm rot="4769441">
          <a:off x="1096522" y="3937665"/>
          <a:ext cx="2483576" cy="17644"/>
        </a:xfrm>
        <a:custGeom>
          <a:avLst/>
          <a:gdLst/>
          <a:ahLst/>
          <a:cxnLst/>
          <a:rect l="0" t="0" r="0" b="0"/>
          <a:pathLst>
            <a:path>
              <a:moveTo>
                <a:pt x="0" y="8822"/>
              </a:moveTo>
              <a:lnTo>
                <a:pt x="2329668" y="8822"/>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2388033" y="3874114"/>
        <a:ext cx="0" cy="0"/>
      </dsp:txXfrm>
    </dsp:sp>
    <dsp:sp modelId="{2B9D4197-0480-44D6-B386-C53D0105CC70}">
      <dsp:nvSpPr>
        <dsp:cNvPr id="0" name=""/>
        <dsp:cNvSpPr/>
      </dsp:nvSpPr>
      <dsp:spPr>
        <a:xfrm>
          <a:off x="2564807" y="4884324"/>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电子学</a:t>
          </a:r>
        </a:p>
      </dsp:txBody>
      <dsp:txXfrm>
        <a:off x="2581392" y="4900909"/>
        <a:ext cx="1099312" cy="533071"/>
      </dsp:txXfrm>
    </dsp:sp>
    <dsp:sp modelId="{51B00FDC-8D28-4C2A-BC83-6A4FC4F1E848}">
      <dsp:nvSpPr>
        <dsp:cNvPr id="0" name=""/>
        <dsp:cNvSpPr/>
      </dsp:nvSpPr>
      <dsp:spPr>
        <a:xfrm rot="19457599">
          <a:off x="3644854" y="4995828"/>
          <a:ext cx="557862" cy="17644"/>
        </a:xfrm>
        <a:custGeom>
          <a:avLst/>
          <a:gdLst/>
          <a:ahLst/>
          <a:cxnLst/>
          <a:rect l="0" t="0" r="0" b="0"/>
          <a:pathLst>
            <a:path>
              <a:moveTo>
                <a:pt x="0" y="8822"/>
              </a:moveTo>
              <a:lnTo>
                <a:pt x="523291"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3904321" y="5001465"/>
        <a:ext cx="0" cy="0"/>
      </dsp:txXfrm>
    </dsp:sp>
    <dsp:sp modelId="{CBF95F23-C688-4862-B48F-34B6455A7A6E}">
      <dsp:nvSpPr>
        <dsp:cNvPr id="0" name=""/>
        <dsp:cNvSpPr/>
      </dsp:nvSpPr>
      <dsp:spPr>
        <a:xfrm>
          <a:off x="4150282" y="4558735"/>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分离元件</a:t>
          </a:r>
        </a:p>
      </dsp:txBody>
      <dsp:txXfrm>
        <a:off x="4166867" y="4575320"/>
        <a:ext cx="1099312" cy="533071"/>
      </dsp:txXfrm>
    </dsp:sp>
    <dsp:sp modelId="{DAD162BC-3189-443D-B03D-5465147A2DF3}">
      <dsp:nvSpPr>
        <dsp:cNvPr id="0" name=""/>
        <dsp:cNvSpPr/>
      </dsp:nvSpPr>
      <dsp:spPr>
        <a:xfrm>
          <a:off x="5282765" y="4833034"/>
          <a:ext cx="452993"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5497936" y="4830531"/>
        <a:ext cx="0" cy="0"/>
      </dsp:txXfrm>
    </dsp:sp>
    <dsp:sp modelId="{FD36809A-C2D2-4ED4-94E4-D60E80D0AB5A}">
      <dsp:nvSpPr>
        <dsp:cNvPr id="0" name=""/>
        <dsp:cNvSpPr/>
      </dsp:nvSpPr>
      <dsp:spPr>
        <a:xfrm>
          <a:off x="5735758" y="4558735"/>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完成原理样板</a:t>
          </a:r>
        </a:p>
      </dsp:txBody>
      <dsp:txXfrm>
        <a:off x="5752343" y="4575320"/>
        <a:ext cx="1099312" cy="533071"/>
      </dsp:txXfrm>
    </dsp:sp>
    <dsp:sp modelId="{A464E07F-D6F1-44D3-809C-3B82D95B010A}">
      <dsp:nvSpPr>
        <dsp:cNvPr id="0" name=""/>
        <dsp:cNvSpPr/>
      </dsp:nvSpPr>
      <dsp:spPr>
        <a:xfrm>
          <a:off x="6868240" y="4833034"/>
          <a:ext cx="452993" cy="17644"/>
        </a:xfrm>
        <a:custGeom>
          <a:avLst/>
          <a:gdLst/>
          <a:ahLst/>
          <a:cxnLst/>
          <a:rect l="0" t="0" r="0" b="0"/>
          <a:pathLst>
            <a:path>
              <a:moveTo>
                <a:pt x="0" y="8822"/>
              </a:moveTo>
              <a:lnTo>
                <a:pt x="452993"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7083412" y="4830531"/>
        <a:ext cx="22649" cy="22649"/>
      </dsp:txXfrm>
    </dsp:sp>
    <dsp:sp modelId="{108979EC-E741-47C8-8108-FA95AD54CCB9}">
      <dsp:nvSpPr>
        <dsp:cNvPr id="0" name=""/>
        <dsp:cNvSpPr/>
      </dsp:nvSpPr>
      <dsp:spPr>
        <a:xfrm>
          <a:off x="7321233" y="4558735"/>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mn-ea"/>
              <a:cs typeface="+mn-cs"/>
            </a:rPr>
            <a:t>联调测试</a:t>
          </a:r>
          <a:endParaRPr lang="zh-CN" altLang="en-US" sz="1200" kern="1200" dirty="0">
            <a:solidFill>
              <a:sysClr val="window" lastClr="FFFFFF"/>
            </a:solidFill>
            <a:latin typeface="等线"/>
            <a:ea typeface="等线" panose="02010600030101010101" pitchFamily="2" charset="-122"/>
            <a:cs typeface="+mn-cs"/>
          </a:endParaRPr>
        </a:p>
      </dsp:txBody>
      <dsp:txXfrm>
        <a:off x="7337818" y="4575320"/>
        <a:ext cx="1099312" cy="533071"/>
      </dsp:txXfrm>
    </dsp:sp>
    <dsp:sp modelId="{15FAAD06-6E92-4D44-AC24-59631E07EC26}">
      <dsp:nvSpPr>
        <dsp:cNvPr id="0" name=""/>
        <dsp:cNvSpPr/>
      </dsp:nvSpPr>
      <dsp:spPr>
        <a:xfrm rot="2142401">
          <a:off x="3644854" y="5321417"/>
          <a:ext cx="557862" cy="17644"/>
        </a:xfrm>
        <a:custGeom>
          <a:avLst/>
          <a:gdLst/>
          <a:ahLst/>
          <a:cxnLst/>
          <a:rect l="0" t="0" r="0" b="0"/>
          <a:pathLst>
            <a:path>
              <a:moveTo>
                <a:pt x="0" y="8822"/>
              </a:moveTo>
              <a:lnTo>
                <a:pt x="523291"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3920600" y="5310774"/>
        <a:ext cx="0" cy="0"/>
      </dsp:txXfrm>
    </dsp:sp>
    <dsp:sp modelId="{AE64E39A-B933-4D9D-893E-5FA58981450D}">
      <dsp:nvSpPr>
        <dsp:cNvPr id="0" name=""/>
        <dsp:cNvSpPr/>
      </dsp:nvSpPr>
      <dsp:spPr>
        <a:xfrm>
          <a:off x="4150282" y="5209913"/>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altLang="zh-CN" sz="1200" kern="1200" dirty="0">
              <a:solidFill>
                <a:sysClr val="window" lastClr="FFFFFF"/>
              </a:solidFill>
              <a:latin typeface="等线"/>
              <a:ea typeface="等线" panose="02010600030101010101" pitchFamily="2" charset="-122"/>
              <a:cs typeface="+mn-cs"/>
            </a:rPr>
            <a:t>ASIC</a:t>
          </a:r>
          <a:endParaRPr lang="zh-CN" altLang="en-US" sz="1200" kern="1200" dirty="0">
            <a:solidFill>
              <a:sysClr val="window" lastClr="FFFFFF"/>
            </a:solidFill>
            <a:latin typeface="等线"/>
            <a:ea typeface="等线" panose="02010600030101010101" pitchFamily="2" charset="-122"/>
            <a:cs typeface="+mn-cs"/>
          </a:endParaRPr>
        </a:p>
      </dsp:txBody>
      <dsp:txXfrm>
        <a:off x="4166867" y="5226498"/>
        <a:ext cx="1099312" cy="533071"/>
      </dsp:txXfrm>
    </dsp:sp>
    <dsp:sp modelId="{47B92026-778A-4BF6-8496-94267F7162B4}">
      <dsp:nvSpPr>
        <dsp:cNvPr id="0" name=""/>
        <dsp:cNvSpPr/>
      </dsp:nvSpPr>
      <dsp:spPr>
        <a:xfrm>
          <a:off x="5282765" y="5484211"/>
          <a:ext cx="452993" cy="17644"/>
        </a:xfrm>
        <a:custGeom>
          <a:avLst/>
          <a:gdLst/>
          <a:ahLst/>
          <a:cxnLst/>
          <a:rect l="0" t="0" r="0" b="0"/>
          <a:pathLst>
            <a:path>
              <a:moveTo>
                <a:pt x="0" y="8822"/>
              </a:moveTo>
              <a:lnTo>
                <a:pt x="424920" y="8822"/>
              </a:lnTo>
            </a:path>
          </a:pathLst>
        </a:custGeom>
        <a:noFill/>
        <a:ln w="12700" cap="flat" cmpd="sng" algn="ctr">
          <a:solidFill>
            <a:srgbClr val="5B9BD5">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solidFill>
              <a:sysClr val="windowText" lastClr="000000">
                <a:hueOff val="0"/>
                <a:satOff val="0"/>
                <a:lumOff val="0"/>
                <a:alphaOff val="0"/>
              </a:sysClr>
            </a:solidFill>
            <a:latin typeface="等线"/>
            <a:ea typeface="等线" panose="02010600030101010101" pitchFamily="2" charset="-122"/>
            <a:cs typeface="+mn-cs"/>
          </a:endParaRPr>
        </a:p>
      </dsp:txBody>
      <dsp:txXfrm>
        <a:off x="5497936" y="5481708"/>
        <a:ext cx="0" cy="0"/>
      </dsp:txXfrm>
    </dsp:sp>
    <dsp:sp modelId="{BD8E75DF-0C93-4885-AC9C-1480B2E3D8B2}">
      <dsp:nvSpPr>
        <dsp:cNvPr id="0" name=""/>
        <dsp:cNvSpPr/>
      </dsp:nvSpPr>
      <dsp:spPr>
        <a:xfrm>
          <a:off x="5735758" y="5209913"/>
          <a:ext cx="1132482" cy="5662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solidFill>
                <a:sysClr val="window" lastClr="FFFFFF"/>
              </a:solidFill>
              <a:latin typeface="等线"/>
              <a:ea typeface="等线" panose="02010600030101010101" pitchFamily="2" charset="-122"/>
              <a:cs typeface="+mn-cs"/>
            </a:rPr>
            <a:t>待流片后，进一步测试</a:t>
          </a:r>
        </a:p>
      </dsp:txBody>
      <dsp:txXfrm>
        <a:off x="5752343" y="5226498"/>
        <a:ext cx="1099312" cy="5330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3DB1CF8-D280-4C04-9EBD-A48E6726E3DE}"/>
              </a:ext>
            </a:extLst>
          </p:cNvPr>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zh-CN"/>
          </a:p>
        </p:txBody>
      </p:sp>
      <p:sp>
        <p:nvSpPr>
          <p:cNvPr id="44035" name="Rectangle 3">
            <a:extLst>
              <a:ext uri="{FF2B5EF4-FFF2-40B4-BE49-F238E27FC236}">
                <a16:creationId xmlns:a16="http://schemas.microsoft.com/office/drawing/2014/main" id="{1D163C84-F776-4E9C-AAE2-0B748586D4FB}"/>
              </a:ext>
            </a:extLst>
          </p:cNvPr>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zh-CN"/>
          </a:p>
        </p:txBody>
      </p:sp>
      <p:sp>
        <p:nvSpPr>
          <p:cNvPr id="2052" name="Rectangle 4">
            <a:extLst>
              <a:ext uri="{FF2B5EF4-FFF2-40B4-BE49-F238E27FC236}">
                <a16:creationId xmlns:a16="http://schemas.microsoft.com/office/drawing/2014/main" id="{802266A5-D8D6-43F2-923A-754B372C8225}"/>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7" name="Rectangle 5">
            <a:extLst>
              <a:ext uri="{FF2B5EF4-FFF2-40B4-BE49-F238E27FC236}">
                <a16:creationId xmlns:a16="http://schemas.microsoft.com/office/drawing/2014/main" id="{9DF978A1-2BA3-4488-8239-7B3F4936ACEA}"/>
              </a:ext>
            </a:extLst>
          </p:cNvPr>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44038" name="Rectangle 6">
            <a:extLst>
              <a:ext uri="{FF2B5EF4-FFF2-40B4-BE49-F238E27FC236}">
                <a16:creationId xmlns:a16="http://schemas.microsoft.com/office/drawing/2014/main" id="{A5594DF2-44BA-4911-9678-7D0AAF64873E}"/>
              </a:ext>
            </a:extLst>
          </p:cNvPr>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zh-CN"/>
          </a:p>
        </p:txBody>
      </p:sp>
      <p:sp>
        <p:nvSpPr>
          <p:cNvPr id="44039" name="Rectangle 7">
            <a:extLst>
              <a:ext uri="{FF2B5EF4-FFF2-40B4-BE49-F238E27FC236}">
                <a16:creationId xmlns:a16="http://schemas.microsoft.com/office/drawing/2014/main" id="{9D26FA47-D55E-4C5F-9B93-DF08C1244F9A}"/>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FA5016A-B472-4397-9566-C1473BDF5480}"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FA5016A-B472-4397-9566-C1473BDF5480}" type="slidenum">
              <a:rPr lang="en-US" altLang="zh-CN" smtClean="0"/>
              <a:pPr>
                <a:defRPr/>
              </a:pPr>
              <a:t>4</a:t>
            </a:fld>
            <a:endParaRPr lang="en-US" altLang="zh-CN"/>
          </a:p>
        </p:txBody>
      </p:sp>
    </p:spTree>
    <p:extLst>
      <p:ext uri="{BB962C8B-B14F-4D97-AF65-F5344CB8AC3E}">
        <p14:creationId xmlns:p14="http://schemas.microsoft.com/office/powerpoint/2010/main" val="852478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FA5016A-B472-4397-9566-C1473BDF5480}" type="slidenum">
              <a:rPr lang="en-US" altLang="zh-CN" smtClean="0"/>
              <a:pPr>
                <a:defRPr/>
              </a:pPr>
              <a:t>16</a:t>
            </a:fld>
            <a:endParaRPr lang="en-US" altLang="zh-CN"/>
          </a:p>
        </p:txBody>
      </p:sp>
    </p:spTree>
    <p:extLst>
      <p:ext uri="{BB962C8B-B14F-4D97-AF65-F5344CB8AC3E}">
        <p14:creationId xmlns:p14="http://schemas.microsoft.com/office/powerpoint/2010/main" val="967854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FA5016A-B472-4397-9566-C1473BDF5480}" type="slidenum">
              <a:rPr lang="en-US" altLang="zh-CN" smtClean="0"/>
              <a:pPr>
                <a:defRPr/>
              </a:pPr>
              <a:t>17</a:t>
            </a:fld>
            <a:endParaRPr lang="en-US" altLang="zh-CN"/>
          </a:p>
        </p:txBody>
      </p:sp>
    </p:spTree>
    <p:extLst>
      <p:ext uri="{BB962C8B-B14F-4D97-AF65-F5344CB8AC3E}">
        <p14:creationId xmlns:p14="http://schemas.microsoft.com/office/powerpoint/2010/main" val="238584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nSpc>
                <a:spcPct val="100000"/>
              </a:lnSpc>
            </a:pPr>
            <a:r>
              <a:rPr lang="zh-CN" altLang="en-US" dirty="0"/>
              <a:t>基于波形数字化提取时间与电荷信息</a:t>
            </a:r>
            <a:endParaRPr lang="en-US" altLang="zh-CN" dirty="0"/>
          </a:p>
          <a:p>
            <a:pPr>
              <a:lnSpc>
                <a:spcPct val="100000"/>
              </a:lnSpc>
            </a:pPr>
            <a:r>
              <a:rPr lang="zh-CN" altLang="en-US" dirty="0"/>
              <a:t>采用子母板结构</a:t>
            </a:r>
          </a:p>
          <a:p>
            <a:pPr>
              <a:lnSpc>
                <a:spcPct val="100000"/>
              </a:lnSpc>
            </a:pPr>
            <a:r>
              <a:rPr lang="zh-CN" altLang="en-US" dirty="0"/>
              <a:t>单个子板上包含两个通道</a:t>
            </a:r>
          </a:p>
          <a:p>
            <a:pPr marL="285750" indent="-285750">
              <a:lnSpc>
                <a:spcPct val="120000"/>
              </a:lnSpc>
              <a:buFont typeface="Arial" panose="020B0604020202020204" pitchFamily="34" charset="0"/>
              <a:buChar char="•"/>
            </a:pPr>
            <a:r>
              <a:rPr lang="zh-CN" altLang="en-US" dirty="0"/>
              <a:t>母板可以连接两块子板验证母板波形数字化</a:t>
            </a:r>
            <a:endParaRPr lang="en-US" altLang="zh-CN" dirty="0"/>
          </a:p>
          <a:p>
            <a:pPr marL="742950" lvl="1" indent="-285750">
              <a:lnSpc>
                <a:spcPct val="120000"/>
              </a:lnSpc>
              <a:buFont typeface="Arial" panose="020B0604020202020204" pitchFamily="34" charset="0"/>
              <a:buChar char="•"/>
            </a:pPr>
            <a:r>
              <a:rPr lang="en-US" altLang="zh-CN" dirty="0"/>
              <a:t> ADC</a:t>
            </a:r>
            <a:r>
              <a:rPr lang="zh-CN" altLang="en-US" dirty="0"/>
              <a:t>选用</a:t>
            </a:r>
            <a:r>
              <a:rPr lang="en-US" altLang="zh-CN" dirty="0"/>
              <a:t>AD9680-1000</a:t>
            </a:r>
          </a:p>
          <a:p>
            <a:pPr marL="742950" lvl="1" indent="-285750">
              <a:lnSpc>
                <a:spcPct val="120000"/>
              </a:lnSpc>
              <a:buFont typeface="Arial" panose="020B0604020202020204" pitchFamily="34" charset="0"/>
              <a:buChar char="•"/>
            </a:pPr>
            <a:r>
              <a:rPr lang="zh-CN" altLang="en-US" dirty="0"/>
              <a:t>双通道，</a:t>
            </a:r>
            <a:r>
              <a:rPr lang="en-US" altLang="zh-CN" dirty="0"/>
              <a:t>14 bit</a:t>
            </a:r>
          </a:p>
          <a:p>
            <a:pPr marL="742950" lvl="1" indent="-285750">
              <a:lnSpc>
                <a:spcPct val="120000"/>
              </a:lnSpc>
              <a:buFont typeface="Arial" panose="020B0604020202020204" pitchFamily="34" charset="0"/>
              <a:buChar char="•"/>
            </a:pPr>
            <a:r>
              <a:rPr lang="zh-CN" altLang="en-US" dirty="0"/>
              <a:t>采样率为</a:t>
            </a:r>
            <a:r>
              <a:rPr lang="en-US" altLang="zh-CN" dirty="0"/>
              <a:t>1 </a:t>
            </a:r>
            <a:r>
              <a:rPr lang="en-US" altLang="zh-CN" dirty="0" err="1"/>
              <a:t>Gsps</a:t>
            </a:r>
            <a:endParaRPr lang="en-US" altLang="zh-CN" dirty="0"/>
          </a:p>
          <a:p>
            <a:pPr marL="742950" lvl="1" indent="-285750">
              <a:lnSpc>
                <a:spcPct val="120000"/>
              </a:lnSpc>
              <a:buFont typeface="Arial" panose="020B0604020202020204" pitchFamily="34" charset="0"/>
              <a:buChar char="•"/>
            </a:pPr>
            <a:r>
              <a:rPr lang="zh-CN" altLang="en-US" dirty="0"/>
              <a:t>模拟带宽</a:t>
            </a:r>
            <a:r>
              <a:rPr lang="en-US" altLang="zh-CN" dirty="0"/>
              <a:t>2 GHz</a:t>
            </a:r>
          </a:p>
          <a:p>
            <a:pPr marL="285750" indent="-285750">
              <a:lnSpc>
                <a:spcPct val="120000"/>
              </a:lnSpc>
              <a:buFont typeface="Arial" panose="020B0604020202020204" pitchFamily="34" charset="0"/>
              <a:buChar char="•"/>
            </a:pPr>
            <a:r>
              <a:rPr lang="zh-CN" altLang="en-US" dirty="0"/>
              <a:t>子板通过母板进行供电</a:t>
            </a:r>
          </a:p>
          <a:p>
            <a:pPr>
              <a:lnSpc>
                <a:spcPct val="100000"/>
              </a:lnSpc>
            </a:pPr>
            <a:endParaRPr lang="zh-CN" altLang="en-US" dirty="0"/>
          </a:p>
          <a:p>
            <a:pPr lvl="1">
              <a:lnSpc>
                <a:spcPct val="100000"/>
              </a:lnSpc>
            </a:pPr>
            <a:r>
              <a:rPr lang="en-US" altLang="zh-CN" dirty="0"/>
              <a:t>FPGA</a:t>
            </a:r>
            <a:r>
              <a:rPr lang="zh-CN" altLang="en-US" dirty="0"/>
              <a:t>，两片</a:t>
            </a:r>
            <a:r>
              <a:rPr lang="en-US" altLang="zh-CN" dirty="0"/>
              <a:t>ADC</a:t>
            </a:r>
          </a:p>
          <a:p>
            <a:pPr lvl="1">
              <a:lnSpc>
                <a:spcPct val="100000"/>
              </a:lnSpc>
            </a:pPr>
            <a:r>
              <a:rPr lang="en-US" altLang="zh-CN" dirty="0"/>
              <a:t>PLL</a:t>
            </a:r>
            <a:r>
              <a:rPr lang="zh-CN" altLang="en-US" dirty="0"/>
              <a:t>为</a:t>
            </a:r>
            <a:r>
              <a:rPr lang="en-US" altLang="zh-CN" dirty="0"/>
              <a:t>ADC</a:t>
            </a:r>
            <a:r>
              <a:rPr lang="zh-CN" altLang="en-US" dirty="0"/>
              <a:t>提供同步时钟</a:t>
            </a:r>
          </a:p>
          <a:p>
            <a:pPr lvl="1">
              <a:lnSpc>
                <a:spcPct val="100000"/>
              </a:lnSpc>
            </a:pPr>
            <a:r>
              <a:rPr lang="zh-CN" altLang="en-US" dirty="0"/>
              <a:t>时钟接口、触发接口以及数据接口</a:t>
            </a:r>
          </a:p>
          <a:p>
            <a:endParaRPr lang="zh-CN" altLang="en-US" dirty="0"/>
          </a:p>
        </p:txBody>
      </p:sp>
      <p:sp>
        <p:nvSpPr>
          <p:cNvPr id="4" name="灯片编号占位符 3"/>
          <p:cNvSpPr>
            <a:spLocks noGrp="1"/>
          </p:cNvSpPr>
          <p:nvPr>
            <p:ph type="sldNum" sz="quarter" idx="5"/>
          </p:nvPr>
        </p:nvSpPr>
        <p:spPr/>
        <p:txBody>
          <a:bodyPr/>
          <a:lstStyle/>
          <a:p>
            <a:fld id="{EA9886C8-AD25-4B1F-BF41-BAEE0357BEDD}" type="slidenum">
              <a:rPr lang="zh-CN" altLang="en-US" smtClean="0"/>
              <a:t>21</a:t>
            </a:fld>
            <a:endParaRPr lang="zh-CN" altLang="en-US"/>
          </a:p>
        </p:txBody>
      </p:sp>
    </p:spTree>
    <p:extLst>
      <p:ext uri="{BB962C8B-B14F-4D97-AF65-F5344CB8AC3E}">
        <p14:creationId xmlns:p14="http://schemas.microsoft.com/office/powerpoint/2010/main" val="164903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p>
          <a:p>
            <a:endParaRPr lang="zh-CN" altLang="en-US" dirty="0"/>
          </a:p>
        </p:txBody>
      </p:sp>
      <p:sp>
        <p:nvSpPr>
          <p:cNvPr id="4" name="灯片编号占位符 3"/>
          <p:cNvSpPr>
            <a:spLocks noGrp="1"/>
          </p:cNvSpPr>
          <p:nvPr>
            <p:ph type="sldNum" sz="quarter" idx="5"/>
          </p:nvPr>
        </p:nvSpPr>
        <p:spPr/>
        <p:txBody>
          <a:bodyPr/>
          <a:lstStyle/>
          <a:p>
            <a:fld id="{EA9886C8-AD25-4B1F-BF41-BAEE0357BEDD}" type="slidenum">
              <a:rPr lang="zh-CN" altLang="en-US" smtClean="0"/>
              <a:t>22</a:t>
            </a:fld>
            <a:endParaRPr lang="zh-CN" altLang="en-US"/>
          </a:p>
        </p:txBody>
      </p:sp>
    </p:spTree>
    <p:extLst>
      <p:ext uri="{BB962C8B-B14F-4D97-AF65-F5344CB8AC3E}">
        <p14:creationId xmlns:p14="http://schemas.microsoft.com/office/powerpoint/2010/main" val="2435221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首先使用标准单脉冲波形进行读出电子学的电荷与时间测量性能分析，</a:t>
            </a:r>
            <a:r>
              <a:rPr lang="en-US" altLang="zh-CN" dirty="0"/>
              <a:t>TIA</a:t>
            </a:r>
            <a:r>
              <a:rPr lang="zh-CN" altLang="en-US" dirty="0"/>
              <a:t>输入端单脉冲信号如左上图，输出信号如右上图</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将</a:t>
            </a:r>
            <a:r>
              <a:rPr lang="en-US" altLang="zh-CN" sz="1200" kern="1200" dirty="0">
                <a:solidFill>
                  <a:schemeClr val="tx1"/>
                </a:solidFill>
                <a:effectLst/>
                <a:latin typeface="+mn-lt"/>
                <a:ea typeface="+mn-ea"/>
                <a:cs typeface="+mn-cs"/>
              </a:rPr>
              <a:t>MDC</a:t>
            </a:r>
            <a:r>
              <a:rPr lang="zh-CN" altLang="zh-CN" sz="1200" kern="1200" dirty="0">
                <a:solidFill>
                  <a:schemeClr val="tx1"/>
                </a:solidFill>
                <a:effectLst/>
                <a:latin typeface="+mn-lt"/>
                <a:ea typeface="+mn-ea"/>
                <a:cs typeface="+mn-cs"/>
              </a:rPr>
              <a:t>仿真波形的信号，作为</a:t>
            </a:r>
            <a:r>
              <a:rPr lang="zh-CN" altLang="en-US" sz="1200" kern="1200" dirty="0">
                <a:solidFill>
                  <a:schemeClr val="tx1"/>
                </a:solidFill>
                <a:effectLst/>
                <a:latin typeface="+mn-lt"/>
                <a:ea typeface="+mn-ea"/>
                <a:cs typeface="+mn-cs"/>
              </a:rPr>
              <a:t>原理验证电子学的输入，下图为</a:t>
            </a:r>
            <a:r>
              <a:rPr lang="en-US" altLang="zh-CN" sz="1200" kern="1200" dirty="0">
                <a:solidFill>
                  <a:schemeClr val="tx1"/>
                </a:solidFill>
                <a:effectLst/>
                <a:latin typeface="+mn-lt"/>
                <a:ea typeface="+mn-ea"/>
                <a:cs typeface="+mn-cs"/>
              </a:rPr>
              <a:t>200 </a:t>
            </a:r>
            <a:r>
              <a:rPr lang="en-US" altLang="zh-CN" sz="1200" kern="1200" dirty="0" err="1">
                <a:solidFill>
                  <a:schemeClr val="tx1"/>
                </a:solidFill>
                <a:effectLst/>
                <a:latin typeface="+mn-lt"/>
                <a:ea typeface="+mn-ea"/>
                <a:cs typeface="+mn-cs"/>
              </a:rPr>
              <a:t>fC</a:t>
            </a:r>
            <a:r>
              <a:rPr lang="zh-CN" altLang="en-US" sz="1200" kern="1200" dirty="0">
                <a:solidFill>
                  <a:schemeClr val="tx1"/>
                </a:solidFill>
                <a:effectLst/>
                <a:latin typeface="+mn-lt"/>
                <a:ea typeface="+mn-ea"/>
                <a:cs typeface="+mn-cs"/>
              </a:rPr>
              <a:t>最可几信号的时域输入输出波形</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EA9886C8-AD25-4B1F-BF41-BAEE0357BEDD}" type="slidenum">
              <a:rPr lang="zh-CN" altLang="en-US" smtClean="0"/>
              <a:t>23</a:t>
            </a:fld>
            <a:endParaRPr lang="zh-CN" altLang="en-US"/>
          </a:p>
        </p:txBody>
      </p:sp>
    </p:spTree>
    <p:extLst>
      <p:ext uri="{BB962C8B-B14F-4D97-AF65-F5344CB8AC3E}">
        <p14:creationId xmlns:p14="http://schemas.microsoft.com/office/powerpoint/2010/main" val="231352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使用探测器仿真的信号进行不同采样率下的电荷和时间精度测试，采样率从</a:t>
            </a:r>
            <a:r>
              <a:rPr lang="en-US" altLang="zh-CN" dirty="0"/>
              <a:t>80 </a:t>
            </a:r>
            <a:r>
              <a:rPr lang="en-US" altLang="zh-CN" dirty="0" err="1"/>
              <a:t>Msps</a:t>
            </a:r>
            <a:r>
              <a:rPr lang="zh-CN" altLang="en-US" dirty="0"/>
              <a:t>到</a:t>
            </a:r>
            <a:r>
              <a:rPr lang="en-US" altLang="zh-CN" dirty="0"/>
              <a:t>1 </a:t>
            </a:r>
            <a:r>
              <a:rPr lang="en-US" altLang="zh-CN" dirty="0" err="1"/>
              <a:t>Gsps</a:t>
            </a:r>
            <a:r>
              <a:rPr lang="zh-CN" altLang="en-US" dirty="0"/>
              <a:t>。本页展示了以</a:t>
            </a:r>
            <a:r>
              <a:rPr lang="en-US" altLang="zh-CN" dirty="0"/>
              <a:t>200 </a:t>
            </a:r>
            <a:r>
              <a:rPr lang="en-US" altLang="zh-CN" dirty="0" err="1"/>
              <a:t>fC</a:t>
            </a:r>
            <a:r>
              <a:rPr lang="zh-CN" altLang="en-US" dirty="0"/>
              <a:t>最可几信号和最大电荷量 </a:t>
            </a:r>
            <a:r>
              <a:rPr lang="en-US" altLang="zh-CN" dirty="0"/>
              <a:t>1800 </a:t>
            </a:r>
            <a:r>
              <a:rPr lang="en-US" altLang="zh-CN" dirty="0" err="1"/>
              <a:t>fC</a:t>
            </a:r>
            <a:r>
              <a:rPr lang="zh-CN" altLang="en-US" dirty="0"/>
              <a:t>信号情况下的测试结果，可以看出，从</a:t>
            </a:r>
            <a:r>
              <a:rPr lang="en-US" altLang="zh-CN" dirty="0"/>
              <a:t>80 </a:t>
            </a:r>
            <a:r>
              <a:rPr lang="en-US" altLang="zh-CN" dirty="0" err="1"/>
              <a:t>Msps</a:t>
            </a:r>
            <a:r>
              <a:rPr lang="zh-CN" altLang="en-US" dirty="0"/>
              <a:t>到</a:t>
            </a:r>
            <a:r>
              <a:rPr lang="en-US" altLang="zh-CN" dirty="0"/>
              <a:t>125 </a:t>
            </a:r>
            <a:r>
              <a:rPr lang="en-US" altLang="zh-CN" dirty="0" err="1"/>
              <a:t>Msps</a:t>
            </a:r>
            <a:r>
              <a:rPr lang="zh-CN" altLang="en-US" dirty="0"/>
              <a:t>，性能有所提升超过</a:t>
            </a:r>
            <a:r>
              <a:rPr lang="en-US" altLang="zh-CN" dirty="0"/>
              <a:t>125 </a:t>
            </a:r>
            <a:r>
              <a:rPr lang="en-US" altLang="zh-CN" dirty="0" err="1"/>
              <a:t>Msps</a:t>
            </a:r>
            <a:r>
              <a:rPr lang="zh-CN" altLang="en-US" dirty="0"/>
              <a:t>后，实测结果提升很小。在</a:t>
            </a:r>
            <a:r>
              <a:rPr lang="en-US" altLang="zh-CN" dirty="0"/>
              <a:t>125 </a:t>
            </a:r>
            <a:r>
              <a:rPr lang="en-US" altLang="zh-CN" dirty="0" err="1"/>
              <a:t>Msps</a:t>
            </a:r>
            <a:r>
              <a:rPr lang="zh-CN" altLang="en-US" dirty="0"/>
              <a:t>情况下，电荷测量精度满足好于</a:t>
            </a:r>
            <a:r>
              <a:rPr lang="en-US" altLang="zh-CN" dirty="0"/>
              <a:t>8 </a:t>
            </a:r>
            <a:r>
              <a:rPr lang="en-US" altLang="zh-CN" dirty="0" err="1"/>
              <a:t>ps</a:t>
            </a:r>
            <a:r>
              <a:rPr lang="zh-CN" altLang="en-US" dirty="0"/>
              <a:t>，时间测量精度满足好于</a:t>
            </a:r>
            <a:r>
              <a:rPr lang="en-US" altLang="zh-CN" dirty="0"/>
              <a:t>1 ns</a:t>
            </a:r>
            <a:r>
              <a:rPr lang="zh-CN" altLang="en-US" dirty="0"/>
              <a:t>的设计指标。因此选择</a:t>
            </a:r>
            <a:r>
              <a:rPr lang="en-US" altLang="zh-CN" dirty="0"/>
              <a:t>125 </a:t>
            </a:r>
            <a:r>
              <a:rPr lang="en-US" altLang="zh-CN" dirty="0" err="1"/>
              <a:t>Msps</a:t>
            </a:r>
            <a:r>
              <a:rPr lang="zh-CN" altLang="en-US" dirty="0"/>
              <a:t>作为原理样机的采样率，用于实现低采样率下的多通道波形数字化。</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针对</a:t>
            </a:r>
            <a:r>
              <a:rPr lang="en-US" altLang="zh-CN" dirty="0"/>
              <a:t>MDC</a:t>
            </a:r>
            <a:r>
              <a:rPr lang="zh-CN" altLang="en-US" dirty="0"/>
              <a:t>信号在相同电荷量情况下具有波形不一致性较大的特征，进行了一系列验证测试。使用电荷量为</a:t>
            </a:r>
            <a:r>
              <a:rPr lang="en-US" altLang="zh-CN" dirty="0"/>
              <a:t>200 </a:t>
            </a:r>
            <a:r>
              <a:rPr lang="en-US" altLang="zh-CN" dirty="0" err="1"/>
              <a:t>fC</a:t>
            </a:r>
            <a:r>
              <a:rPr lang="zh-CN" altLang="en-US" dirty="0"/>
              <a:t>，形状不同的</a:t>
            </a:r>
            <a:r>
              <a:rPr lang="en-US" altLang="zh-CN" dirty="0"/>
              <a:t>MDC</a:t>
            </a:r>
            <a:r>
              <a:rPr lang="zh-CN" altLang="en-US" dirty="0"/>
              <a:t>信号进行波形不一致性对电荷测量影响的测试，时间和电荷测量精度均满足设计指标。</a:t>
            </a:r>
          </a:p>
          <a:p>
            <a:endParaRPr lang="zh-CN" altLang="en-US" dirty="0"/>
          </a:p>
        </p:txBody>
      </p:sp>
      <p:sp>
        <p:nvSpPr>
          <p:cNvPr id="4" name="灯片编号占位符 3"/>
          <p:cNvSpPr>
            <a:spLocks noGrp="1"/>
          </p:cNvSpPr>
          <p:nvPr>
            <p:ph type="sldNum" sz="quarter" idx="5"/>
          </p:nvPr>
        </p:nvSpPr>
        <p:spPr/>
        <p:txBody>
          <a:bodyPr/>
          <a:lstStyle/>
          <a:p>
            <a:fld id="{EA9886C8-AD25-4B1F-BF41-BAEE0357BEDD}" type="slidenum">
              <a:rPr lang="zh-CN" altLang="en-US" smtClean="0"/>
              <a:t>24</a:t>
            </a:fld>
            <a:endParaRPr lang="zh-CN" altLang="en-US"/>
          </a:p>
        </p:txBody>
      </p:sp>
    </p:spTree>
    <p:extLst>
      <p:ext uri="{BB962C8B-B14F-4D97-AF65-F5344CB8AC3E}">
        <p14:creationId xmlns:p14="http://schemas.microsoft.com/office/powerpoint/2010/main" val="3894352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nSpc>
                <a:spcPct val="100000"/>
              </a:lnSpc>
            </a:pPr>
            <a:r>
              <a:rPr lang="en-US" altLang="zh-CN" sz="2000" dirty="0"/>
              <a:t>16</a:t>
            </a:r>
            <a:r>
              <a:rPr lang="zh-CN" altLang="en-US" sz="2000" dirty="0"/>
              <a:t>通道接口，直接接收漂移室输出信号，减小测试接口板带来的噪声影响</a:t>
            </a:r>
          </a:p>
          <a:p>
            <a:pPr>
              <a:lnSpc>
                <a:spcPct val="100000"/>
              </a:lnSpc>
            </a:pPr>
            <a:r>
              <a:rPr lang="zh-CN" altLang="en-US" sz="2000" dirty="0"/>
              <a:t>接插件</a:t>
            </a:r>
          </a:p>
          <a:p>
            <a:pPr lvl="1">
              <a:lnSpc>
                <a:spcPct val="100000"/>
              </a:lnSpc>
            </a:pPr>
            <a:r>
              <a:rPr lang="zh-CN" altLang="en-US" sz="1800" dirty="0"/>
              <a:t>要求：≥</a:t>
            </a:r>
            <a:r>
              <a:rPr lang="en-US" altLang="zh-CN" sz="1800" dirty="0"/>
              <a:t>16</a:t>
            </a:r>
            <a:r>
              <a:rPr lang="zh-CN" altLang="en-US" sz="1800" dirty="0"/>
              <a:t>通道，母座，直角型，机械结构稳定</a:t>
            </a:r>
            <a:endParaRPr lang="en-US" altLang="zh-CN" sz="1800" dirty="0"/>
          </a:p>
          <a:p>
            <a:pPr lvl="1">
              <a:lnSpc>
                <a:spcPct val="100000"/>
              </a:lnSpc>
            </a:pPr>
            <a:r>
              <a:rPr lang="zh-CN" altLang="en-US" sz="1800" dirty="0"/>
              <a:t>型号：</a:t>
            </a:r>
            <a:r>
              <a:rPr lang="en-US" altLang="zh-CN" sz="1800" dirty="0"/>
              <a:t>SAMTEC-SSW-117-02-X-D-RA</a:t>
            </a:r>
            <a:endParaRPr lang="zh-CN" altLang="en-US" sz="1800" dirty="0"/>
          </a:p>
          <a:p>
            <a:pPr>
              <a:lnSpc>
                <a:spcPct val="100000"/>
              </a:lnSpc>
            </a:pPr>
            <a:r>
              <a:rPr lang="zh-CN" altLang="en-US" sz="2000" dirty="0"/>
              <a:t>模拟部分</a:t>
            </a:r>
          </a:p>
          <a:p>
            <a:pPr lvl="1"/>
            <a:r>
              <a:rPr lang="en-US" altLang="zh-CN" sz="1800" dirty="0"/>
              <a:t>16</a:t>
            </a:r>
            <a:r>
              <a:rPr lang="zh-CN" altLang="en-US" sz="1800" dirty="0"/>
              <a:t>路 </a:t>
            </a:r>
            <a:r>
              <a:rPr lang="en-US" altLang="zh-CN" sz="1800" dirty="0"/>
              <a:t>TIA + </a:t>
            </a:r>
            <a:r>
              <a:rPr lang="zh-CN" altLang="en-US" sz="1800" dirty="0"/>
              <a:t>成形</a:t>
            </a:r>
          </a:p>
          <a:p>
            <a:pPr>
              <a:lnSpc>
                <a:spcPct val="100000"/>
              </a:lnSpc>
            </a:pPr>
            <a:r>
              <a:rPr lang="en-US" altLang="zh-CN" sz="2000" dirty="0"/>
              <a:t>ADC</a:t>
            </a:r>
            <a:r>
              <a:rPr lang="zh-CN" altLang="en-US" sz="2000" dirty="0"/>
              <a:t>部分</a:t>
            </a:r>
          </a:p>
          <a:p>
            <a:pPr lvl="1"/>
            <a:r>
              <a:rPr lang="zh-CN" altLang="en-US" sz="1800" dirty="0"/>
              <a:t>原理样机更换为</a:t>
            </a:r>
            <a:r>
              <a:rPr lang="en-US" altLang="zh-CN" sz="1800" dirty="0"/>
              <a:t>AD9681</a:t>
            </a:r>
          </a:p>
          <a:p>
            <a:pPr lvl="1"/>
            <a:r>
              <a:rPr lang="en-US" altLang="zh-CN" sz="1800" dirty="0"/>
              <a:t>8</a:t>
            </a:r>
            <a:r>
              <a:rPr lang="zh-CN" altLang="en-US" sz="1800" dirty="0"/>
              <a:t>通道、</a:t>
            </a:r>
            <a:r>
              <a:rPr lang="en-US" altLang="zh-CN" sz="1800" dirty="0"/>
              <a:t>14 bit</a:t>
            </a:r>
            <a:r>
              <a:rPr lang="zh-CN" altLang="en-US" sz="1800" dirty="0"/>
              <a:t>、</a:t>
            </a:r>
            <a:r>
              <a:rPr lang="en-US" altLang="zh-CN" sz="1800" dirty="0"/>
              <a:t>125 MSPS</a:t>
            </a:r>
          </a:p>
          <a:p>
            <a:pPr lvl="1"/>
            <a:r>
              <a:rPr lang="zh-CN" altLang="en-US" sz="1800" dirty="0"/>
              <a:t>模拟带宽 </a:t>
            </a:r>
            <a:r>
              <a:rPr lang="en-US" altLang="zh-CN" sz="1800" dirty="0"/>
              <a:t>650 MHz</a:t>
            </a:r>
          </a:p>
          <a:p>
            <a:pPr lvl="1"/>
            <a:r>
              <a:rPr lang="en-US" altLang="zh-CN" sz="1800" dirty="0"/>
              <a:t>JESD</a:t>
            </a:r>
            <a:r>
              <a:rPr lang="zh-CN" altLang="en-US" sz="1800" dirty="0"/>
              <a:t>接口</a:t>
            </a:r>
            <a:r>
              <a:rPr lang="en-US" altLang="zh-CN" sz="1800" dirty="0"/>
              <a:t>=&gt;LVDS</a:t>
            </a:r>
            <a:r>
              <a:rPr lang="zh-CN" altLang="en-US" sz="1800" dirty="0"/>
              <a:t>接口</a:t>
            </a:r>
            <a:endParaRPr lang="zh-CN" altLang="en-US" dirty="0"/>
          </a:p>
        </p:txBody>
      </p:sp>
      <p:sp>
        <p:nvSpPr>
          <p:cNvPr id="4" name="灯片编号占位符 3"/>
          <p:cNvSpPr>
            <a:spLocks noGrp="1"/>
          </p:cNvSpPr>
          <p:nvPr>
            <p:ph type="sldNum" sz="quarter" idx="5"/>
          </p:nvPr>
        </p:nvSpPr>
        <p:spPr/>
        <p:txBody>
          <a:bodyPr/>
          <a:lstStyle/>
          <a:p>
            <a:fld id="{EA9886C8-AD25-4B1F-BF41-BAEE0357BEDD}" type="slidenum">
              <a:rPr lang="zh-CN" altLang="en-US" smtClean="0"/>
              <a:t>25</a:t>
            </a:fld>
            <a:endParaRPr lang="zh-CN" altLang="en-US"/>
          </a:p>
        </p:txBody>
      </p:sp>
    </p:spTree>
    <p:extLst>
      <p:ext uri="{BB962C8B-B14F-4D97-AF65-F5344CB8AC3E}">
        <p14:creationId xmlns:p14="http://schemas.microsoft.com/office/powerpoint/2010/main" val="1670486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ASIC</a:t>
            </a:r>
            <a:r>
              <a:rPr lang="zh-CN" altLang="en-US" dirty="0"/>
              <a:t>芯片主集成了</a:t>
            </a:r>
            <a:r>
              <a:rPr lang="en-US" altLang="zh-CN" dirty="0"/>
              <a:t>16</a:t>
            </a:r>
            <a:r>
              <a:rPr lang="zh-CN" altLang="en-US" dirty="0"/>
              <a:t>个通道的前端模拟放大电路，单个信号链路主要由</a:t>
            </a:r>
            <a:r>
              <a:rPr lang="zh-CN" altLang="en-US" dirty="0">
                <a:latin typeface="Calibri" panose="020F0502020204030204" pitchFamily="34" charset="0"/>
                <a:cs typeface="Calibri" panose="020F0502020204030204" pitchFamily="34" charset="0"/>
                <a:sym typeface="+mn-ea"/>
              </a:rPr>
              <a:t>跨阻放大器和输出驱动级组成，以实现高带宽、高增益、低噪声的电路指标要求。</a:t>
            </a:r>
            <a:r>
              <a:rPr lang="zh-CN" altLang="en-US" sz="1200" dirty="0">
                <a:latin typeface="Calibri" panose="020F0502020204030204" pitchFamily="34" charset="0"/>
                <a:cs typeface="Calibri" panose="020F0502020204030204" pitchFamily="34" charset="0"/>
              </a:rPr>
              <a:t>目前已经完成了前端模拟放大电路的电路结构设计，并通过仿真验证确认电路性能符合指标需求。模拟芯片已经完成流片，有待进一步的测试。该信号链路主要由跨阻放大器和输出驱动级组成，实现高带宽、高增益、低噪声的电路指标要求，以适应</a:t>
            </a:r>
            <a:r>
              <a:rPr lang="en-US" altLang="zh-CN" sz="1200" dirty="0">
                <a:latin typeface="Calibri" panose="020F0502020204030204" pitchFamily="34" charset="0"/>
                <a:cs typeface="Calibri" panose="020F0502020204030204" pitchFamily="34" charset="0"/>
              </a:rPr>
              <a:t>MDC</a:t>
            </a:r>
            <a:r>
              <a:rPr lang="zh-CN" altLang="en-US" sz="1200" dirty="0">
                <a:sym typeface="+mn-ea"/>
              </a:rPr>
              <a:t>输出电流</a:t>
            </a:r>
            <a:r>
              <a:rPr lang="zh-CN" altLang="zh-CN" sz="1200" dirty="0">
                <a:sym typeface="+mn-ea"/>
              </a:rPr>
              <a:t>信号微弱，事例率高且有效信号持续时间长的特征。</a:t>
            </a:r>
            <a:endParaRPr lang="en-US" altLang="zh-CN" sz="1200" dirty="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单通道前置放大器的指标要求和仿真结果如表格所示，各项指标均符合要求。</a:t>
            </a:r>
            <a:r>
              <a:rPr lang="en-US" altLang="zh-CN" dirty="0"/>
              <a:t>ASIC</a:t>
            </a:r>
            <a:r>
              <a:rPr lang="zh-CN" altLang="en-US" dirty="0"/>
              <a:t>芯片</a:t>
            </a:r>
            <a:r>
              <a:rPr lang="zh-CN" altLang="en-US" dirty="0">
                <a:sym typeface="+mn-ea"/>
              </a:rPr>
              <a:t>已完成版图绘制并交付流片，目前晶圆已制作完成，即将展开封装和测试工作。</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EA9886C8-AD25-4B1F-BF41-BAEE0357BEDD}" type="slidenum">
              <a:rPr lang="zh-CN" altLang="en-US" smtClean="0"/>
              <a:t>26</a:t>
            </a:fld>
            <a:endParaRPr lang="zh-CN" altLang="en-US"/>
          </a:p>
        </p:txBody>
      </p:sp>
    </p:spTree>
    <p:extLst>
      <p:ext uri="{BB962C8B-B14F-4D97-AF65-F5344CB8AC3E}">
        <p14:creationId xmlns:p14="http://schemas.microsoft.com/office/powerpoint/2010/main" val="1079220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FA5016A-B472-4397-9566-C1473BDF5480}" type="slidenum">
              <a:rPr lang="en-US" altLang="zh-CN" smtClean="0"/>
              <a:pPr>
                <a:defRPr/>
              </a:pPr>
              <a:t>28</a:t>
            </a:fld>
            <a:endParaRPr lang="en-US" altLang="zh-CN"/>
          </a:p>
        </p:txBody>
      </p:sp>
    </p:spTree>
    <p:extLst>
      <p:ext uri="{BB962C8B-B14F-4D97-AF65-F5344CB8AC3E}">
        <p14:creationId xmlns:p14="http://schemas.microsoft.com/office/powerpoint/2010/main" val="2014375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nSpc>
                <a:spcPct val="150000"/>
              </a:lnSpc>
            </a:pPr>
            <a:r>
              <a:rPr lang="zh-CN" altLang="en-US" dirty="0"/>
              <a:t>小型电子学测试样机正在制作中，采样平面型</a:t>
            </a:r>
            <a:r>
              <a:rPr lang="en-US" altLang="zh-CN" dirty="0"/>
              <a:t>PCB</a:t>
            </a:r>
            <a:r>
              <a:rPr lang="zh-CN" altLang="en-US" dirty="0"/>
              <a:t>定位技术，定位精度非常高。</a:t>
            </a:r>
            <a:endParaRPr lang="en-US" altLang="zh-CN" dirty="0"/>
          </a:p>
          <a:p>
            <a:pPr>
              <a:lnSpc>
                <a:spcPct val="150000"/>
              </a:lnSpc>
            </a:pPr>
            <a:r>
              <a:rPr lang="zh-CN" altLang="en-US" dirty="0">
                <a:solidFill>
                  <a:srgbClr val="FF0000"/>
                </a:solidFill>
              </a:rPr>
              <a:t>下一步计划：</a:t>
            </a:r>
            <a:endParaRPr lang="en-US" altLang="zh-CN" dirty="0">
              <a:solidFill>
                <a:srgbClr val="FF0000"/>
              </a:solidFill>
            </a:endParaRPr>
          </a:p>
          <a:p>
            <a:pPr>
              <a:lnSpc>
                <a:spcPct val="150000"/>
              </a:lnSpc>
            </a:pPr>
            <a:r>
              <a:rPr lang="en-US" altLang="zh-CN" dirty="0">
                <a:solidFill>
                  <a:srgbClr val="FF0000"/>
                </a:solidFill>
              </a:rPr>
              <a:t>1</a:t>
            </a:r>
            <a:r>
              <a:rPr lang="zh-CN" altLang="en-US" dirty="0">
                <a:solidFill>
                  <a:srgbClr val="FF0000"/>
                </a:solidFill>
              </a:rPr>
              <a:t>、与电子学开展联合测试</a:t>
            </a:r>
            <a:endParaRPr lang="en-US" altLang="zh-CN" dirty="0">
              <a:solidFill>
                <a:srgbClr val="FF0000"/>
              </a:solidFill>
            </a:endParaRPr>
          </a:p>
          <a:p>
            <a:pPr>
              <a:lnSpc>
                <a:spcPct val="150000"/>
              </a:lnSpc>
            </a:pPr>
            <a:r>
              <a:rPr lang="en-US" altLang="zh-CN" dirty="0">
                <a:solidFill>
                  <a:srgbClr val="FF0000"/>
                </a:solidFill>
              </a:rPr>
              <a:t>2</a:t>
            </a:r>
            <a:r>
              <a:rPr lang="zh-CN" altLang="en-US" dirty="0">
                <a:solidFill>
                  <a:srgbClr val="FF0000"/>
                </a:solidFill>
              </a:rPr>
              <a:t>、继续寻找新厂商的铝丝材料，并做测试和验证。</a:t>
            </a:r>
            <a:endParaRPr lang="en-US" altLang="zh-CN" dirty="0">
              <a:solidFill>
                <a:srgbClr val="FF0000"/>
              </a:solidFill>
            </a:endParaRPr>
          </a:p>
          <a:p>
            <a:pPr>
              <a:lnSpc>
                <a:spcPct val="150000"/>
              </a:lnSpc>
            </a:pPr>
            <a:r>
              <a:rPr lang="en-US" altLang="zh-CN" dirty="0">
                <a:solidFill>
                  <a:srgbClr val="FF0000"/>
                </a:solidFill>
              </a:rPr>
              <a:t>3</a:t>
            </a:r>
            <a:r>
              <a:rPr lang="zh-CN" altLang="en-US" dirty="0">
                <a:solidFill>
                  <a:srgbClr val="FF0000"/>
                </a:solidFill>
              </a:rPr>
              <a:t>、继续定位子样机的制作，开展更多单元的布丝精度测试及张力测试。</a:t>
            </a:r>
            <a:endParaRPr lang="en-US" altLang="zh-CN"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FF0000"/>
              </a:solidFill>
            </a:endParaRPr>
          </a:p>
          <a:p>
            <a:endParaRPr lang="zh-CN" altLang="en-US" dirty="0"/>
          </a:p>
        </p:txBody>
      </p:sp>
      <p:sp>
        <p:nvSpPr>
          <p:cNvPr id="4" name="灯片编号占位符 3"/>
          <p:cNvSpPr>
            <a:spLocks noGrp="1"/>
          </p:cNvSpPr>
          <p:nvPr>
            <p:ph type="sldNum" sz="quarter" idx="5"/>
          </p:nvPr>
        </p:nvSpPr>
        <p:spPr/>
        <p:txBody>
          <a:bodyPr/>
          <a:lstStyle/>
          <a:p>
            <a:fld id="{4398DED0-3038-4ED7-8948-A97733C76F40}" type="slidenum">
              <a:rPr lang="zh-CN" altLang="en-US" smtClean="0"/>
              <a:t>29</a:t>
            </a:fld>
            <a:endParaRPr lang="zh-CN" altLang="en-US"/>
          </a:p>
        </p:txBody>
      </p:sp>
    </p:spTree>
    <p:extLst>
      <p:ext uri="{BB962C8B-B14F-4D97-AF65-F5344CB8AC3E}">
        <p14:creationId xmlns:p14="http://schemas.microsoft.com/office/powerpoint/2010/main" val="869483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FA5016A-B472-4397-9566-C1473BDF5480}" type="slidenum">
              <a:rPr lang="en-US" altLang="zh-CN" smtClean="0"/>
              <a:pPr>
                <a:defRPr/>
              </a:pPr>
              <a:t>5</a:t>
            </a:fld>
            <a:endParaRPr lang="en-US" altLang="zh-CN"/>
          </a:p>
        </p:txBody>
      </p:sp>
    </p:spTree>
    <p:extLst>
      <p:ext uri="{BB962C8B-B14F-4D97-AF65-F5344CB8AC3E}">
        <p14:creationId xmlns:p14="http://schemas.microsoft.com/office/powerpoint/2010/main" val="3861533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FA5016A-B472-4397-9566-C1473BDF5480}" type="slidenum">
              <a:rPr lang="en-US" altLang="zh-CN" smtClean="0"/>
              <a:pPr>
                <a:defRPr/>
              </a:pPr>
              <a:t>30</a:t>
            </a:fld>
            <a:endParaRPr lang="en-US" altLang="zh-CN"/>
          </a:p>
        </p:txBody>
      </p:sp>
    </p:spTree>
    <p:extLst>
      <p:ext uri="{BB962C8B-B14F-4D97-AF65-F5344CB8AC3E}">
        <p14:creationId xmlns:p14="http://schemas.microsoft.com/office/powerpoint/2010/main" val="3004336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FA5016A-B472-4397-9566-C1473BDF5480}" type="slidenum">
              <a:rPr lang="en-US" altLang="zh-CN" smtClean="0"/>
              <a:pPr>
                <a:defRPr/>
              </a:pPr>
              <a:t>41</a:t>
            </a:fld>
            <a:endParaRPr lang="en-US" altLang="zh-CN"/>
          </a:p>
        </p:txBody>
      </p:sp>
    </p:spTree>
    <p:extLst>
      <p:ext uri="{BB962C8B-B14F-4D97-AF65-F5344CB8AC3E}">
        <p14:creationId xmlns:p14="http://schemas.microsoft.com/office/powerpoint/2010/main" val="1236920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398DED0-3038-4ED7-8948-A97733C76F40}" type="slidenum">
              <a:rPr lang="zh-CN" altLang="en-US" smtClean="0"/>
              <a:t>8</a:t>
            </a:fld>
            <a:endParaRPr lang="zh-CN" altLang="en-US"/>
          </a:p>
        </p:txBody>
      </p:sp>
    </p:spTree>
    <p:extLst>
      <p:ext uri="{BB962C8B-B14F-4D97-AF65-F5344CB8AC3E}">
        <p14:creationId xmlns:p14="http://schemas.microsoft.com/office/powerpoint/2010/main" val="860121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FA5016A-B472-4397-9566-C1473BDF5480}" type="slidenum">
              <a:rPr lang="en-US" altLang="zh-CN" smtClean="0"/>
              <a:pPr>
                <a:defRPr/>
              </a:pPr>
              <a:t>9</a:t>
            </a:fld>
            <a:endParaRPr lang="en-US" altLang="zh-CN"/>
          </a:p>
        </p:txBody>
      </p:sp>
    </p:spTree>
    <p:extLst>
      <p:ext uri="{BB962C8B-B14F-4D97-AF65-F5344CB8AC3E}">
        <p14:creationId xmlns:p14="http://schemas.microsoft.com/office/powerpoint/2010/main" val="307417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i="1" dirty="0"/>
          </a:p>
        </p:txBody>
      </p:sp>
      <p:sp>
        <p:nvSpPr>
          <p:cNvPr id="4" name="灯片编号占位符 3"/>
          <p:cNvSpPr>
            <a:spLocks noGrp="1"/>
          </p:cNvSpPr>
          <p:nvPr>
            <p:ph type="sldNum" sz="quarter" idx="5"/>
          </p:nvPr>
        </p:nvSpPr>
        <p:spPr/>
        <p:txBody>
          <a:bodyPr/>
          <a:lstStyle/>
          <a:p>
            <a:pPr>
              <a:defRPr/>
            </a:pPr>
            <a:fld id="{3FA5016A-B472-4397-9566-C1473BDF5480}" type="slidenum">
              <a:rPr lang="en-US" altLang="zh-CN" smtClean="0"/>
              <a:pPr>
                <a:defRPr/>
              </a:pPr>
              <a:t>11</a:t>
            </a:fld>
            <a:endParaRPr lang="en-US" altLang="zh-CN"/>
          </a:p>
        </p:txBody>
      </p:sp>
    </p:spTree>
    <p:extLst>
      <p:ext uri="{BB962C8B-B14F-4D97-AF65-F5344CB8AC3E}">
        <p14:creationId xmlns:p14="http://schemas.microsoft.com/office/powerpoint/2010/main" val="4162752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定位子工艺是</a:t>
            </a:r>
            <a:r>
              <a:rPr lang="en-US" altLang="zh-CN" dirty="0"/>
              <a:t>MDC</a:t>
            </a:r>
            <a:r>
              <a:rPr lang="zh-CN" altLang="en-US" dirty="0"/>
              <a:t>工艺的一个重要指标，主要开展了小型定位子工艺攻关。根据</a:t>
            </a:r>
            <a:r>
              <a:rPr lang="en-US" altLang="zh-CN" dirty="0"/>
              <a:t>MDC</a:t>
            </a:r>
            <a:r>
              <a:rPr lang="zh-CN" altLang="en-US" dirty="0"/>
              <a:t>空间尺寸需求，目前定位子设计到第三版，减小尺寸，增加电极连接，下一步正在开展绝缘外壳开模设计。</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FBABB660-B7B4-4DD0-A819-51D710535C9D}" type="slidenum">
              <a:rPr lang="zh-CN" altLang="en-US" smtClean="0"/>
              <a:t>13</a:t>
            </a:fld>
            <a:endParaRPr lang="zh-CN" altLang="en-US"/>
          </a:p>
        </p:txBody>
      </p:sp>
    </p:spTree>
    <p:extLst>
      <p:ext uri="{BB962C8B-B14F-4D97-AF65-F5344CB8AC3E}">
        <p14:creationId xmlns:p14="http://schemas.microsoft.com/office/powerpoint/2010/main" val="2741155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FA5016A-B472-4397-9566-C1473BDF5480}" type="slidenum">
              <a:rPr lang="en-US" altLang="zh-CN" smtClean="0"/>
              <a:pPr>
                <a:defRPr/>
              </a:pPr>
              <a:t>14</a:t>
            </a:fld>
            <a:endParaRPr lang="en-US" altLang="zh-CN"/>
          </a:p>
        </p:txBody>
      </p:sp>
    </p:spTree>
    <p:extLst>
      <p:ext uri="{BB962C8B-B14F-4D97-AF65-F5344CB8AC3E}">
        <p14:creationId xmlns:p14="http://schemas.microsoft.com/office/powerpoint/2010/main" val="402667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a:lnSpc>
                <a:spcPct val="150000"/>
              </a:lnSpc>
            </a:pPr>
            <a:r>
              <a:rPr lang="zh-CN" altLang="en-US" dirty="0"/>
              <a:t>超小单元工艺面临巨大挑战，</a:t>
            </a:r>
            <a:r>
              <a:rPr lang="zh-CN" altLang="en-US" dirty="0">
                <a:solidFill>
                  <a:srgbClr val="FF0000"/>
                </a:solidFill>
              </a:rPr>
              <a:t>难度在于空间尺寸。</a:t>
            </a:r>
            <a:endParaRPr lang="en-US" altLang="zh-CN" dirty="0">
              <a:solidFill>
                <a:srgbClr val="FF0000"/>
              </a:solidFill>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dirty="0"/>
              <a:t>目前定位子外径</a:t>
            </a:r>
            <a:r>
              <a:rPr lang="en-US" altLang="zh-CN" dirty="0"/>
              <a:t>1.6mm</a:t>
            </a:r>
            <a:r>
              <a:rPr lang="zh-CN" altLang="en-US" dirty="0"/>
              <a:t>，穿孔位置</a:t>
            </a:r>
            <a:r>
              <a:rPr lang="en-US" altLang="zh-CN" dirty="0"/>
              <a:t>1.4mm</a:t>
            </a:r>
            <a:r>
              <a:rPr lang="zh-CN" altLang="en-US" dirty="0"/>
              <a:t>，场丝小孔内径</a:t>
            </a:r>
            <a:r>
              <a:rPr lang="en-US" altLang="zh-CN" dirty="0"/>
              <a:t>0.2mm</a:t>
            </a:r>
            <a:r>
              <a:rPr lang="zh-CN" altLang="en-US" dirty="0"/>
              <a:t>，钨丝和铝丝太软，容易弯曲等，</a:t>
            </a:r>
            <a:r>
              <a:rPr lang="zh-CN" altLang="en-US" dirty="0">
                <a:solidFill>
                  <a:srgbClr val="00B050"/>
                </a:solidFill>
              </a:rPr>
              <a:t>正在开展丝定位精度分析。</a:t>
            </a:r>
            <a:endParaRPr lang="en-US" altLang="zh-CN" dirty="0">
              <a:solidFill>
                <a:srgbClr val="00B050"/>
              </a:solidFill>
            </a:endParaRPr>
          </a:p>
          <a:p>
            <a:pPr>
              <a:lnSpc>
                <a:spcPct val="150000"/>
              </a:lnSpc>
            </a:pPr>
            <a:endParaRPr lang="en-US" altLang="zh-CN" dirty="0"/>
          </a:p>
          <a:p>
            <a:pPr>
              <a:lnSpc>
                <a:spcPct val="150000"/>
              </a:lnSpc>
            </a:pP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4398DED0-3038-4ED7-8948-A97733C76F40}" type="slidenum">
              <a:rPr lang="zh-CN" altLang="en-US" smtClean="0"/>
              <a:t>15</a:t>
            </a:fld>
            <a:endParaRPr lang="zh-CN" altLang="en-US"/>
          </a:p>
        </p:txBody>
      </p:sp>
    </p:spTree>
    <p:extLst>
      <p:ext uri="{BB962C8B-B14F-4D97-AF65-F5344CB8AC3E}">
        <p14:creationId xmlns:p14="http://schemas.microsoft.com/office/powerpoint/2010/main" val="2953518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7" name="Slide Number Placeholder 5">
            <a:extLst>
              <a:ext uri="{FF2B5EF4-FFF2-40B4-BE49-F238E27FC236}">
                <a16:creationId xmlns:a16="http://schemas.microsoft.com/office/drawing/2014/main" id="{4E7F0220-0EDA-4498-B5B5-D4F37FBFB6C4}"/>
              </a:ext>
            </a:extLst>
          </p:cNvPr>
          <p:cNvSpPr txBox="1">
            <a:spLocks/>
          </p:cNvSpPr>
          <p:nvPr userDrawn="1"/>
        </p:nvSpPr>
        <p:spPr>
          <a:xfrm>
            <a:off x="9495002" y="650874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AC2BBBA0-868C-4AD3-B171-C3ECF7923D6F}" type="slidenum">
              <a:rPr lang="en-US" altLang="zh-CN" smtClean="0"/>
              <a:pPr>
                <a:defRPr/>
              </a:pPr>
              <a:t>‹#›</a:t>
            </a:fld>
            <a:endParaRPr lang="en-US" altLang="zh-CN"/>
          </a:p>
        </p:txBody>
      </p:sp>
      <p:sp>
        <p:nvSpPr>
          <p:cNvPr id="8" name="Slide Number Placeholder 5">
            <a:extLst>
              <a:ext uri="{FF2B5EF4-FFF2-40B4-BE49-F238E27FC236}">
                <a16:creationId xmlns:a16="http://schemas.microsoft.com/office/drawing/2014/main" id="{FA6A59F0-439B-497C-B865-CAD921DDB5E3}"/>
              </a:ext>
            </a:extLst>
          </p:cNvPr>
          <p:cNvSpPr>
            <a:spLocks noGrp="1"/>
          </p:cNvSpPr>
          <p:nvPr>
            <p:ph type="sldNum" sz="quarter" idx="4"/>
          </p:nvPr>
        </p:nvSpPr>
        <p:spPr>
          <a:xfrm>
            <a:off x="9342602"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2BBBA0-868C-4AD3-B171-C3ECF7923D6F}" type="slidenum">
              <a:rPr lang="en-US" altLang="zh-CN" smtClean="0"/>
              <a:pPr>
                <a:defRPr/>
              </a:pPr>
              <a:t>‹#›</a:t>
            </a:fld>
            <a:endParaRPr lang="en-US" altLang="zh-CN"/>
          </a:p>
        </p:txBody>
      </p:sp>
    </p:spTree>
    <p:extLst>
      <p:ext uri="{BB962C8B-B14F-4D97-AF65-F5344CB8AC3E}">
        <p14:creationId xmlns:p14="http://schemas.microsoft.com/office/powerpoint/2010/main" val="3723615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80C38D9D-163E-4FBD-88B5-E290D911B25B}" type="slidenum">
              <a:rPr lang="en-US" altLang="zh-CN" smtClean="0"/>
              <a:pPr>
                <a:defRPr/>
              </a:pPr>
              <a:t>‹#›</a:t>
            </a:fld>
            <a:endParaRPr lang="en-US" altLang="zh-CN"/>
          </a:p>
        </p:txBody>
      </p:sp>
    </p:spTree>
    <p:extLst>
      <p:ext uri="{BB962C8B-B14F-4D97-AF65-F5344CB8AC3E}">
        <p14:creationId xmlns:p14="http://schemas.microsoft.com/office/powerpoint/2010/main" val="244477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3B498B2C-6F1F-41AE-A7F3-37C5F68FFF6D}" type="slidenum">
              <a:rPr lang="en-US" altLang="zh-CN" smtClean="0"/>
              <a:pPr>
                <a:defRPr/>
              </a:pPr>
              <a:t>‹#›</a:t>
            </a:fld>
            <a:endParaRPr lang="en-US" altLang="zh-CN"/>
          </a:p>
        </p:txBody>
      </p:sp>
    </p:spTree>
    <p:extLst>
      <p:ext uri="{BB962C8B-B14F-4D97-AF65-F5344CB8AC3E}">
        <p14:creationId xmlns:p14="http://schemas.microsoft.com/office/powerpoint/2010/main" val="3691025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7" name="Slide Number Placeholder 5">
            <a:extLst>
              <a:ext uri="{FF2B5EF4-FFF2-40B4-BE49-F238E27FC236}">
                <a16:creationId xmlns:a16="http://schemas.microsoft.com/office/drawing/2014/main" id="{70C49FB4-6B8D-4D5E-8C01-7BB54DAA5927}"/>
              </a:ext>
            </a:extLst>
          </p:cNvPr>
          <p:cNvSpPr>
            <a:spLocks noGrp="1"/>
          </p:cNvSpPr>
          <p:nvPr>
            <p:ph type="sldNum" sz="quarter" idx="4"/>
          </p:nvPr>
        </p:nvSpPr>
        <p:spPr>
          <a:xfrm>
            <a:off x="9342602"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2BBBA0-868C-4AD3-B171-C3ECF7923D6F}" type="slidenum">
              <a:rPr lang="en-US" altLang="zh-CN" smtClean="0"/>
              <a:pPr>
                <a:defRPr/>
              </a:pPr>
              <a:t>‹#›</a:t>
            </a:fld>
            <a:endParaRPr lang="en-US" altLang="zh-CN"/>
          </a:p>
        </p:txBody>
      </p:sp>
    </p:spTree>
    <p:extLst>
      <p:ext uri="{BB962C8B-B14F-4D97-AF65-F5344CB8AC3E}">
        <p14:creationId xmlns:p14="http://schemas.microsoft.com/office/powerpoint/2010/main" val="699829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7" name="Slide Number Placeholder 5">
            <a:extLst>
              <a:ext uri="{FF2B5EF4-FFF2-40B4-BE49-F238E27FC236}">
                <a16:creationId xmlns:a16="http://schemas.microsoft.com/office/drawing/2014/main" id="{532B0C4F-A6E4-4242-8183-C77556E34D03}"/>
              </a:ext>
            </a:extLst>
          </p:cNvPr>
          <p:cNvSpPr>
            <a:spLocks noGrp="1"/>
          </p:cNvSpPr>
          <p:nvPr>
            <p:ph type="sldNum" sz="quarter" idx="4"/>
          </p:nvPr>
        </p:nvSpPr>
        <p:spPr>
          <a:xfrm>
            <a:off x="9342602"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2BBBA0-868C-4AD3-B171-C3ECF7923D6F}" type="slidenum">
              <a:rPr lang="en-US" altLang="zh-CN" smtClean="0"/>
              <a:pPr>
                <a:defRPr/>
              </a:pPr>
              <a:t>‹#›</a:t>
            </a:fld>
            <a:endParaRPr lang="en-US" altLang="zh-CN"/>
          </a:p>
        </p:txBody>
      </p:sp>
    </p:spTree>
    <p:extLst>
      <p:ext uri="{BB962C8B-B14F-4D97-AF65-F5344CB8AC3E}">
        <p14:creationId xmlns:p14="http://schemas.microsoft.com/office/powerpoint/2010/main" val="422980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8" name="Slide Number Placeholder 5">
            <a:extLst>
              <a:ext uri="{FF2B5EF4-FFF2-40B4-BE49-F238E27FC236}">
                <a16:creationId xmlns:a16="http://schemas.microsoft.com/office/drawing/2014/main" id="{2041C5B5-459B-4DC9-98C2-BC25EB7497E6}"/>
              </a:ext>
            </a:extLst>
          </p:cNvPr>
          <p:cNvSpPr>
            <a:spLocks noGrp="1"/>
          </p:cNvSpPr>
          <p:nvPr>
            <p:ph type="sldNum" sz="quarter" idx="4"/>
          </p:nvPr>
        </p:nvSpPr>
        <p:spPr>
          <a:xfrm>
            <a:off x="9342602"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2BBBA0-868C-4AD3-B171-C3ECF7923D6F}" type="slidenum">
              <a:rPr lang="en-US" altLang="zh-CN" smtClean="0"/>
              <a:pPr>
                <a:defRPr/>
              </a:pPr>
              <a:t>‹#›</a:t>
            </a:fld>
            <a:endParaRPr lang="en-US" altLang="zh-CN"/>
          </a:p>
        </p:txBody>
      </p:sp>
    </p:spTree>
    <p:extLst>
      <p:ext uri="{BB962C8B-B14F-4D97-AF65-F5344CB8AC3E}">
        <p14:creationId xmlns:p14="http://schemas.microsoft.com/office/powerpoint/2010/main" val="155542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911424" y="136525"/>
            <a:ext cx="8568580" cy="628180"/>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10" name="Slide Number Placeholder 5">
            <a:extLst>
              <a:ext uri="{FF2B5EF4-FFF2-40B4-BE49-F238E27FC236}">
                <a16:creationId xmlns:a16="http://schemas.microsoft.com/office/drawing/2014/main" id="{EC383ABF-EA34-4792-BEF5-E432FFD3F06D}"/>
              </a:ext>
            </a:extLst>
          </p:cNvPr>
          <p:cNvSpPr>
            <a:spLocks noGrp="1"/>
          </p:cNvSpPr>
          <p:nvPr>
            <p:ph type="sldNum" sz="quarter" idx="12"/>
          </p:nvPr>
        </p:nvSpPr>
        <p:spPr>
          <a:xfrm>
            <a:off x="9342602"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2BBBA0-868C-4AD3-B171-C3ECF7923D6F}" type="slidenum">
              <a:rPr lang="en-US" altLang="zh-CN" smtClean="0"/>
              <a:pPr>
                <a:defRPr/>
              </a:pPr>
              <a:t>‹#›</a:t>
            </a:fld>
            <a:endParaRPr lang="en-US" altLang="zh-CN"/>
          </a:p>
        </p:txBody>
      </p:sp>
    </p:spTree>
    <p:extLst>
      <p:ext uri="{BB962C8B-B14F-4D97-AF65-F5344CB8AC3E}">
        <p14:creationId xmlns:p14="http://schemas.microsoft.com/office/powerpoint/2010/main" val="4229267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en-US" altLang="zh-CN"/>
          </a:p>
        </p:txBody>
      </p:sp>
      <p:sp>
        <p:nvSpPr>
          <p:cNvPr id="4" name="Footer Placeholder 3"/>
          <p:cNvSpPr>
            <a:spLocks noGrp="1"/>
          </p:cNvSpPr>
          <p:nvPr>
            <p:ph type="ftr" sz="quarter" idx="11"/>
          </p:nvPr>
        </p:nvSpPr>
        <p:spPr/>
        <p:txBody>
          <a:bodyPr/>
          <a:lstStyle/>
          <a:p>
            <a:pPr>
              <a:defRPr/>
            </a:pPr>
            <a:endParaRPr lang="en-US" altLang="zh-CN"/>
          </a:p>
        </p:txBody>
      </p:sp>
      <p:sp>
        <p:nvSpPr>
          <p:cNvPr id="6" name="Slide Number Placeholder 5">
            <a:extLst>
              <a:ext uri="{FF2B5EF4-FFF2-40B4-BE49-F238E27FC236}">
                <a16:creationId xmlns:a16="http://schemas.microsoft.com/office/drawing/2014/main" id="{61D91D42-1A58-49FE-82AF-B1D74F04FDA5}"/>
              </a:ext>
            </a:extLst>
          </p:cNvPr>
          <p:cNvSpPr>
            <a:spLocks noGrp="1"/>
          </p:cNvSpPr>
          <p:nvPr>
            <p:ph type="sldNum" sz="quarter" idx="4"/>
          </p:nvPr>
        </p:nvSpPr>
        <p:spPr>
          <a:xfrm>
            <a:off x="9342602"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2BBBA0-868C-4AD3-B171-C3ECF7923D6F}" type="slidenum">
              <a:rPr lang="en-US" altLang="zh-CN" smtClean="0"/>
              <a:pPr>
                <a:defRPr/>
              </a:pPr>
              <a:t>‹#›</a:t>
            </a:fld>
            <a:endParaRPr lang="en-US" altLang="zh-CN"/>
          </a:p>
        </p:txBody>
      </p:sp>
    </p:spTree>
    <p:extLst>
      <p:ext uri="{BB962C8B-B14F-4D97-AF65-F5344CB8AC3E}">
        <p14:creationId xmlns:p14="http://schemas.microsoft.com/office/powerpoint/2010/main" val="1569268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p>
        </p:txBody>
      </p:sp>
      <p:sp>
        <p:nvSpPr>
          <p:cNvPr id="3" name="Footer Placeholder 2"/>
          <p:cNvSpPr>
            <a:spLocks noGrp="1"/>
          </p:cNvSpPr>
          <p:nvPr>
            <p:ph type="ftr" sz="quarter" idx="11"/>
          </p:nvPr>
        </p:nvSpPr>
        <p:spPr/>
        <p:txBody>
          <a:bodyPr/>
          <a:lstStyle/>
          <a:p>
            <a:pPr>
              <a:defRPr/>
            </a:pPr>
            <a:endParaRPr lang="en-US" altLang="zh-CN"/>
          </a:p>
        </p:txBody>
      </p:sp>
      <p:sp>
        <p:nvSpPr>
          <p:cNvPr id="5" name="Slide Number Placeholder 5">
            <a:extLst>
              <a:ext uri="{FF2B5EF4-FFF2-40B4-BE49-F238E27FC236}">
                <a16:creationId xmlns:a16="http://schemas.microsoft.com/office/drawing/2014/main" id="{3D532A68-B3A8-45B8-B9A6-7036939E270A}"/>
              </a:ext>
            </a:extLst>
          </p:cNvPr>
          <p:cNvSpPr>
            <a:spLocks noGrp="1"/>
          </p:cNvSpPr>
          <p:nvPr>
            <p:ph type="sldNum" sz="quarter" idx="4"/>
          </p:nvPr>
        </p:nvSpPr>
        <p:spPr>
          <a:xfrm>
            <a:off x="9342602"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2BBBA0-868C-4AD3-B171-C3ECF7923D6F}" type="slidenum">
              <a:rPr lang="en-US" altLang="zh-CN" smtClean="0"/>
              <a:pPr>
                <a:defRPr/>
              </a:pPr>
              <a:t>‹#›</a:t>
            </a:fld>
            <a:endParaRPr lang="en-US" altLang="zh-CN"/>
          </a:p>
        </p:txBody>
      </p:sp>
    </p:spTree>
    <p:extLst>
      <p:ext uri="{BB962C8B-B14F-4D97-AF65-F5344CB8AC3E}">
        <p14:creationId xmlns:p14="http://schemas.microsoft.com/office/powerpoint/2010/main" val="2960029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8" name="Slide Number Placeholder 5">
            <a:extLst>
              <a:ext uri="{FF2B5EF4-FFF2-40B4-BE49-F238E27FC236}">
                <a16:creationId xmlns:a16="http://schemas.microsoft.com/office/drawing/2014/main" id="{98780F7D-F954-457A-916A-81882BC67F94}"/>
              </a:ext>
            </a:extLst>
          </p:cNvPr>
          <p:cNvSpPr>
            <a:spLocks noGrp="1"/>
          </p:cNvSpPr>
          <p:nvPr>
            <p:ph type="sldNum" sz="quarter" idx="4"/>
          </p:nvPr>
        </p:nvSpPr>
        <p:spPr>
          <a:xfrm>
            <a:off x="9342602"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2BBBA0-868C-4AD3-B171-C3ECF7923D6F}" type="slidenum">
              <a:rPr lang="en-US" altLang="zh-CN" smtClean="0"/>
              <a:pPr>
                <a:defRPr/>
              </a:pPr>
              <a:t>‹#›</a:t>
            </a:fld>
            <a:endParaRPr lang="en-US" altLang="zh-CN"/>
          </a:p>
        </p:txBody>
      </p:sp>
    </p:spTree>
    <p:extLst>
      <p:ext uri="{BB962C8B-B14F-4D97-AF65-F5344CB8AC3E}">
        <p14:creationId xmlns:p14="http://schemas.microsoft.com/office/powerpoint/2010/main" val="2730141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8" name="Slide Number Placeholder 5">
            <a:extLst>
              <a:ext uri="{FF2B5EF4-FFF2-40B4-BE49-F238E27FC236}">
                <a16:creationId xmlns:a16="http://schemas.microsoft.com/office/drawing/2014/main" id="{6BAA0B04-DBB8-4505-9FF5-076E0FA54BF2}"/>
              </a:ext>
            </a:extLst>
          </p:cNvPr>
          <p:cNvSpPr>
            <a:spLocks noGrp="1"/>
          </p:cNvSpPr>
          <p:nvPr>
            <p:ph type="sldNum" sz="quarter" idx="4"/>
          </p:nvPr>
        </p:nvSpPr>
        <p:spPr>
          <a:xfrm>
            <a:off x="9342602"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2BBBA0-868C-4AD3-B171-C3ECF7923D6F}" type="slidenum">
              <a:rPr lang="en-US" altLang="zh-CN" smtClean="0"/>
              <a:pPr>
                <a:defRPr/>
              </a:pPr>
              <a:t>‹#›</a:t>
            </a:fld>
            <a:endParaRPr lang="en-US" altLang="zh-CN"/>
          </a:p>
        </p:txBody>
      </p:sp>
    </p:spTree>
    <p:extLst>
      <p:ext uri="{BB962C8B-B14F-4D97-AF65-F5344CB8AC3E}">
        <p14:creationId xmlns:p14="http://schemas.microsoft.com/office/powerpoint/2010/main" val="1501513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3432" y="98054"/>
            <a:ext cx="8208912" cy="67253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43178" y="1124744"/>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zh-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CN"/>
          </a:p>
        </p:txBody>
      </p:sp>
      <p:sp>
        <p:nvSpPr>
          <p:cNvPr id="6" name="Slide Number Placeholder 5"/>
          <p:cNvSpPr>
            <a:spLocks noGrp="1"/>
          </p:cNvSpPr>
          <p:nvPr>
            <p:ph type="sldNum" sz="quarter" idx="4"/>
          </p:nvPr>
        </p:nvSpPr>
        <p:spPr>
          <a:xfrm>
            <a:off x="9342602"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2BBBA0-868C-4AD3-B171-C3ECF7923D6F}" type="slidenum">
              <a:rPr lang="en-US" altLang="zh-CN" smtClean="0"/>
              <a:pPr>
                <a:defRPr/>
              </a:pPr>
              <a:t>‹#›</a:t>
            </a:fld>
            <a:endParaRPr lang="en-US" altLang="zh-CN"/>
          </a:p>
        </p:txBody>
      </p:sp>
      <p:pic>
        <p:nvPicPr>
          <p:cNvPr id="7" name="图片 4">
            <a:extLst>
              <a:ext uri="{FF2B5EF4-FFF2-40B4-BE49-F238E27FC236}">
                <a16:creationId xmlns:a16="http://schemas.microsoft.com/office/drawing/2014/main" id="{E9B07F6D-3075-4033-BD02-C87F467B35BB}"/>
              </a:ext>
            </a:extLst>
          </p:cNvPr>
          <p:cNvPicPr>
            <a:picLocks noChangeAspect="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598" y="46046"/>
            <a:ext cx="814055" cy="7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75873E0B-D5C2-4D4B-AAE1-83918855E223}"/>
              </a:ext>
            </a:extLst>
          </p:cNvPr>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11261669" y="42865"/>
            <a:ext cx="828733" cy="72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8">
            <a:extLst>
              <a:ext uri="{FF2B5EF4-FFF2-40B4-BE49-F238E27FC236}">
                <a16:creationId xmlns:a16="http://schemas.microsoft.com/office/drawing/2014/main" id="{55EAA395-DBE2-41F0-9500-17C86F228ED0}"/>
              </a:ext>
            </a:extLst>
          </p:cNvPr>
          <p:cNvSpPr>
            <a:spLocks noChangeShapeType="1"/>
          </p:cNvSpPr>
          <p:nvPr userDrawn="1"/>
        </p:nvSpPr>
        <p:spPr bwMode="auto">
          <a:xfrm>
            <a:off x="406400" y="836712"/>
            <a:ext cx="11379200" cy="0"/>
          </a:xfrm>
          <a:prstGeom prst="line">
            <a:avLst/>
          </a:prstGeom>
          <a:noFill/>
          <a:ln w="28575" algn="ctr">
            <a:solidFill>
              <a:srgbClr val="111F8B"/>
            </a:solidFill>
            <a:round/>
            <a:headEnd/>
            <a:tailEnd/>
          </a:ln>
          <a:extLst>
            <a:ext uri="{909E8E84-426E-40DD-AFC4-6F175D3DCCD1}">
              <a14:hiddenFill xmlns:a14="http://schemas.microsoft.com/office/drawing/2010/main">
                <a:noFill/>
              </a14:hiddenFill>
            </a:ext>
          </a:extLst>
        </p:spPr>
        <p:txBody>
          <a:bodyPr wrap="none" anchor="ctr"/>
          <a:lstStyle/>
          <a:p>
            <a:endParaRPr lang="zh-CN" altLang="en-US" sz="1800"/>
          </a:p>
        </p:txBody>
      </p:sp>
    </p:spTree>
    <p:extLst>
      <p:ext uri="{BB962C8B-B14F-4D97-AF65-F5344CB8AC3E}">
        <p14:creationId xmlns:p14="http://schemas.microsoft.com/office/powerpoint/2010/main" val="21388561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emf"/><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7.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emf"/><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emf"/><Relationship Id="rId9" Type="http://schemas.openxmlformats.org/officeDocument/2006/relationships/image" Target="../media/image60.jpe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4.jpeg"/><Relationship Id="rId11" Type="http://schemas.openxmlformats.org/officeDocument/2006/relationships/image" Target="../media/image68.jpeg"/><Relationship Id="rId5" Type="http://schemas.openxmlformats.org/officeDocument/2006/relationships/image" Target="../media/image63.jpeg"/><Relationship Id="rId10" Type="http://schemas.openxmlformats.org/officeDocument/2006/relationships/image" Target="../media/image67.jpeg"/><Relationship Id="rId4" Type="http://schemas.openxmlformats.org/officeDocument/2006/relationships/notesSlide" Target="../notesSlides/notesSlide9.xml"/><Relationship Id="rId9" Type="http://schemas.openxmlformats.org/officeDocument/2006/relationships/image" Target="../media/image66.jpe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 Id="rId9"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8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3.emf"/><Relationship Id="rId4" Type="http://schemas.openxmlformats.org/officeDocument/2006/relationships/package" Target="../embeddings/Microsoft_Visio_Drawing.vsdx"/></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5.png"/><Relationship Id="rId4" Type="http://schemas.microsoft.com/office/2007/relationships/hdphoto" Target="../media/hdphoto1.wdp"/><Relationship Id="rId9" Type="http://schemas.openxmlformats.org/officeDocument/2006/relationships/image" Target="../media/image98.emf"/></Relationships>
</file>

<file path=ppt/slides/_rels/slide24.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image" Target="../media/image99.emf"/><Relationship Id="rId7"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25.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tags" Target="../tags/tag4.xml"/><Relationship Id="rId7" Type="http://schemas.openxmlformats.org/officeDocument/2006/relationships/oleObject" Target="../embeddings/oleObject1.bin"/><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image" Target="../media/image1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 Id="rId9" Type="http://schemas.openxmlformats.org/officeDocument/2006/relationships/image" Target="../media/image116.jpe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emf"/></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345F639-9A4F-4C69-82AE-23D24D3CB232}"/>
              </a:ext>
            </a:extLst>
          </p:cNvPr>
          <p:cNvPicPr>
            <a:picLocks noChangeAspect="1"/>
          </p:cNvPicPr>
          <p:nvPr/>
        </p:nvPicPr>
        <p:blipFill rotWithShape="1">
          <a:blip r:embed="rId2">
            <a:duotone>
              <a:schemeClr val="bg2">
                <a:shade val="45000"/>
                <a:satMod val="135000"/>
              </a:schemeClr>
              <a:prstClr val="white"/>
            </a:duotone>
          </a:blip>
          <a:srcRect l="2214" r="5899"/>
          <a:stretch/>
        </p:blipFill>
        <p:spPr>
          <a:xfrm>
            <a:off x="2502309" y="2522932"/>
            <a:ext cx="7187377" cy="3645024"/>
          </a:xfrm>
          <a:prstGeom prst="rect">
            <a:avLst/>
          </a:prstGeom>
        </p:spPr>
      </p:pic>
      <p:sp>
        <p:nvSpPr>
          <p:cNvPr id="5122" name="灯片编号占位符 1">
            <a:extLst>
              <a:ext uri="{FF2B5EF4-FFF2-40B4-BE49-F238E27FC236}">
                <a16:creationId xmlns:a16="http://schemas.microsoft.com/office/drawing/2014/main" id="{215C7AFE-6F38-4206-904E-588AB150F638}"/>
              </a:ext>
            </a:extLst>
          </p:cNvPr>
          <p:cNvSpPr>
            <a:spLocks noGrp="1"/>
          </p:cNvSpPr>
          <p:nvPr>
            <p:ph type="sldNum" sz="quarter" idx="4"/>
          </p:nvPr>
        </p:nvSpPr>
        <p:spPr>
          <a:xfrm>
            <a:off x="9408368" y="6356349"/>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AFF09CA6-12C4-4EF0-A0FE-E6D2FF874F93}" type="slidenum">
              <a:rPr lang="en-US" altLang="zh-CN" sz="1400"/>
              <a:pPr>
                <a:spcBef>
                  <a:spcPct val="0"/>
                </a:spcBef>
                <a:buFontTx/>
                <a:buNone/>
              </a:pPr>
              <a:t>1</a:t>
            </a:fld>
            <a:endParaRPr lang="en-US" altLang="zh-CN" sz="1400"/>
          </a:p>
        </p:txBody>
      </p:sp>
      <p:sp>
        <p:nvSpPr>
          <p:cNvPr id="6" name="Text Box 22">
            <a:extLst>
              <a:ext uri="{FF2B5EF4-FFF2-40B4-BE49-F238E27FC236}">
                <a16:creationId xmlns:a16="http://schemas.microsoft.com/office/drawing/2014/main" id="{45CF488D-02CD-48C4-AB34-EF5B1F1B0BBE}"/>
              </a:ext>
            </a:extLst>
          </p:cNvPr>
          <p:cNvSpPr txBox="1">
            <a:spLocks noChangeArrowheads="1"/>
          </p:cNvSpPr>
          <p:nvPr/>
        </p:nvSpPr>
        <p:spPr bwMode="auto">
          <a:xfrm>
            <a:off x="1635968" y="923150"/>
            <a:ext cx="9144000" cy="812291"/>
          </a:xfrm>
          <a:prstGeom prst="rect">
            <a:avLst/>
          </a:prstGeom>
          <a:solidFill>
            <a:schemeClr val="accent1">
              <a:lumMod val="75000"/>
            </a:schemeClr>
          </a:solidFill>
          <a:ln w="9525">
            <a:noFill/>
            <a:miter lim="800000"/>
          </a:ln>
        </p:spPr>
        <p:txBody>
          <a:bodyPr bIns="142892">
            <a:spAutoFit/>
          </a:bodyPr>
          <a:lstStyle/>
          <a:p>
            <a:pPr algn="ctr" defTabSz="844083">
              <a:lnSpc>
                <a:spcPct val="110000"/>
              </a:lnSpc>
              <a:spcAft>
                <a:spcPts val="1108"/>
              </a:spcAft>
              <a:defRPr/>
            </a:pPr>
            <a:r>
              <a:rPr lang="en-US" altLang="zh-CN" sz="40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STCF</a:t>
            </a:r>
            <a:r>
              <a:rPr lang="zh-CN" altLang="en-US" sz="40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主漂移室</a:t>
            </a:r>
            <a:r>
              <a:rPr lang="zh-CN" altLang="en-US" sz="4000" dirty="0">
                <a:solidFill>
                  <a:schemeClr val="bg1"/>
                </a:solidFill>
                <a:latin typeface="黑体" panose="02010609060101010101" pitchFamily="49" charset="-122"/>
                <a:ea typeface="黑体" panose="02010609060101010101" pitchFamily="49" charset="-122"/>
              </a:rPr>
              <a:t>研制进展</a:t>
            </a:r>
            <a:endParaRPr lang="zh-CN" altLang="en-US" sz="3200" dirty="0">
              <a:solidFill>
                <a:schemeClr val="bg1"/>
              </a:solidFill>
              <a:effectLst>
                <a:outerShdw blurRad="38100" dist="38100" dir="2700000" algn="tl">
                  <a:srgbClr val="000000"/>
                </a:outerShdw>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7" name="TextBox 4">
            <a:extLst>
              <a:ext uri="{FF2B5EF4-FFF2-40B4-BE49-F238E27FC236}">
                <a16:creationId xmlns:a16="http://schemas.microsoft.com/office/drawing/2014/main" id="{93408D34-573E-4887-874F-858932B46B74}"/>
              </a:ext>
            </a:extLst>
          </p:cNvPr>
          <p:cNvSpPr txBox="1">
            <a:spLocks noChangeArrowheads="1"/>
          </p:cNvSpPr>
          <p:nvPr/>
        </p:nvSpPr>
        <p:spPr bwMode="auto">
          <a:xfrm>
            <a:off x="3867695" y="2512638"/>
            <a:ext cx="468054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spcBef>
                <a:spcPct val="0"/>
              </a:spcBef>
              <a:buFontTx/>
              <a:buNone/>
            </a:pPr>
            <a:r>
              <a:rPr lang="zh-CN" altLang="en-US" sz="3600" b="1" dirty="0">
                <a:solidFill>
                  <a:srgbClr val="003399"/>
                </a:solidFill>
                <a:latin typeface="黑体" panose="02010609060101010101" pitchFamily="49" charset="-122"/>
                <a:ea typeface="黑体" panose="02010609060101010101" pitchFamily="49" charset="-122"/>
                <a:cs typeface="Times New Roman" panose="02020603050405020304" pitchFamily="18" charset="0"/>
              </a:rPr>
              <a:t>马  朋</a:t>
            </a:r>
            <a:endParaRPr lang="en-US" altLang="zh-CN" sz="3600" b="1" dirty="0">
              <a:solidFill>
                <a:srgbClr val="003399"/>
              </a:solidFill>
              <a:latin typeface="黑体" panose="02010609060101010101" pitchFamily="49" charset="-122"/>
              <a:ea typeface="黑体" panose="02010609060101010101" pitchFamily="49" charset="-122"/>
              <a:cs typeface="Times New Roman" panose="02020603050405020304" pitchFamily="18" charset="0"/>
            </a:endParaRPr>
          </a:p>
          <a:p>
            <a:pPr algn="ctr">
              <a:spcBef>
                <a:spcPct val="0"/>
              </a:spcBef>
              <a:buNone/>
            </a:pPr>
            <a:r>
              <a:rPr lang="zh-CN" altLang="en-US" sz="2000" b="1" dirty="0">
                <a:solidFill>
                  <a:srgbClr val="003399"/>
                </a:solidFill>
                <a:latin typeface="黑体" panose="02010609060101010101" pitchFamily="49" charset="-122"/>
                <a:ea typeface="黑体" panose="02010609060101010101" pitchFamily="49" charset="-122"/>
                <a:cs typeface="Times New Roman" panose="02020603050405020304" pitchFamily="18" charset="0"/>
              </a:rPr>
              <a:t>中国科学院近代物理研究所</a:t>
            </a:r>
            <a:endParaRPr lang="en-US" altLang="zh-CN" sz="900" dirty="0">
              <a:latin typeface="黑体" panose="02010609060101010101" pitchFamily="49" charset="-122"/>
              <a:ea typeface="黑体" panose="02010609060101010101" pitchFamily="49" charset="-122"/>
              <a:cs typeface="Times New Roman" panose="02020603050405020304" pitchFamily="18" charset="0"/>
            </a:endParaRPr>
          </a:p>
          <a:p>
            <a:pPr algn="ctr" eaLnBrk="1" hangingPunct="1">
              <a:spcBef>
                <a:spcPct val="0"/>
              </a:spcBef>
              <a:buFontTx/>
              <a:buNone/>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STCF-MDCH</a:t>
            </a:r>
            <a:r>
              <a:rPr lang="zh-CN" altLang="en-US" sz="2400" b="1" dirty="0">
                <a:latin typeface="黑体" panose="02010609060101010101" pitchFamily="49" charset="-122"/>
                <a:ea typeface="黑体" panose="02010609060101010101" pitchFamily="49" charset="-122"/>
                <a:cs typeface="Times New Roman" panose="02020603050405020304" pitchFamily="18" charset="0"/>
              </a:rPr>
              <a:t>工作组</a:t>
            </a:r>
            <a:endParaRPr lang="en-US" altLang="zh-CN" sz="2400"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8" name="TextBox 4">
            <a:extLst>
              <a:ext uri="{FF2B5EF4-FFF2-40B4-BE49-F238E27FC236}">
                <a16:creationId xmlns:a16="http://schemas.microsoft.com/office/drawing/2014/main" id="{320FC0A8-09B9-4BD6-B855-8A1EC80849D1}"/>
              </a:ext>
            </a:extLst>
          </p:cNvPr>
          <p:cNvSpPr txBox="1">
            <a:spLocks noChangeArrowheads="1"/>
          </p:cNvSpPr>
          <p:nvPr/>
        </p:nvSpPr>
        <p:spPr bwMode="auto">
          <a:xfrm>
            <a:off x="3327795" y="5013176"/>
            <a:ext cx="55364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dirty="0">
                <a:latin typeface="等线" panose="02010600030101010101" pitchFamily="2" charset="-122"/>
                <a:ea typeface="等线" panose="02010600030101010101" pitchFamily="2" charset="-122"/>
                <a:cs typeface="Times New Roman" panose="02020603050405020304" pitchFamily="18" charset="0"/>
              </a:rPr>
              <a:t>第十四届全国粒子物理学术会议</a:t>
            </a:r>
            <a:endParaRPr lang="en-US" altLang="zh-CN" sz="2400" b="1" dirty="0">
              <a:latin typeface="等线" panose="02010600030101010101" pitchFamily="2" charset="-122"/>
              <a:ea typeface="等线" panose="02010600030101010101" pitchFamily="2" charset="-122"/>
              <a:cs typeface="Times New Roman" panose="02020603050405020304" pitchFamily="18" charset="0"/>
            </a:endParaRPr>
          </a:p>
          <a:p>
            <a:pPr algn="ctr" eaLnBrk="1" hangingPunct="1">
              <a:spcBef>
                <a:spcPct val="0"/>
              </a:spcBef>
              <a:buFontTx/>
              <a:buNone/>
            </a:pPr>
            <a:r>
              <a:rPr lang="en-US" altLang="zh-CN" sz="2400" b="1" dirty="0">
                <a:latin typeface="等线" panose="02010600030101010101" pitchFamily="2" charset="-122"/>
                <a:ea typeface="等线" panose="02010600030101010101" pitchFamily="2" charset="-122"/>
                <a:cs typeface="Times New Roman" panose="02020603050405020304" pitchFamily="18" charset="0"/>
              </a:rPr>
              <a:t>2024.08.16 </a:t>
            </a:r>
            <a:r>
              <a:rPr lang="zh-CN" altLang="en-US" sz="2400" b="1" dirty="0">
                <a:latin typeface="等线" panose="02010600030101010101" pitchFamily="2" charset="-122"/>
                <a:ea typeface="等线" panose="02010600030101010101" pitchFamily="2" charset="-122"/>
                <a:cs typeface="Times New Roman" panose="02020603050405020304" pitchFamily="18" charset="0"/>
              </a:rPr>
              <a:t>青岛</a:t>
            </a:r>
          </a:p>
        </p:txBody>
      </p:sp>
    </p:spTree>
    <p:extLst>
      <p:ext uri="{BB962C8B-B14F-4D97-AF65-F5344CB8AC3E}">
        <p14:creationId xmlns:p14="http://schemas.microsoft.com/office/powerpoint/2010/main" val="3987376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CE295BD-EE76-4146-B433-58A9E0C694FA}"/>
              </a:ext>
            </a:extLst>
          </p:cNvPr>
          <p:cNvPicPr>
            <a:picLocks noChangeAspect="1"/>
          </p:cNvPicPr>
          <p:nvPr/>
        </p:nvPicPr>
        <p:blipFill>
          <a:blip r:embed="rId3"/>
          <a:stretch>
            <a:fillRect/>
          </a:stretch>
        </p:blipFill>
        <p:spPr>
          <a:xfrm>
            <a:off x="4642933" y="4302811"/>
            <a:ext cx="2439829" cy="2022169"/>
          </a:xfrm>
          <a:prstGeom prst="rect">
            <a:avLst/>
          </a:prstGeom>
        </p:spPr>
      </p:pic>
      <p:pic>
        <p:nvPicPr>
          <p:cNvPr id="28" name="图片 27">
            <a:extLst>
              <a:ext uri="{FF2B5EF4-FFF2-40B4-BE49-F238E27FC236}">
                <a16:creationId xmlns:a16="http://schemas.microsoft.com/office/drawing/2014/main" id="{1FAE2683-9DD1-4893-963D-10A4E5470209}"/>
              </a:ext>
            </a:extLst>
          </p:cNvPr>
          <p:cNvPicPr>
            <a:picLocks noChangeAspect="1"/>
          </p:cNvPicPr>
          <p:nvPr/>
        </p:nvPicPr>
        <p:blipFill rotWithShape="1">
          <a:blip r:embed="rId4"/>
          <a:srcRect l="13165" t="3687" r="3092"/>
          <a:stretch/>
        </p:blipFill>
        <p:spPr>
          <a:xfrm>
            <a:off x="3015331" y="4354854"/>
            <a:ext cx="1833205" cy="2103103"/>
          </a:xfrm>
          <a:prstGeom prst="rect">
            <a:avLst/>
          </a:prstGeom>
        </p:spPr>
      </p:pic>
      <p:sp>
        <p:nvSpPr>
          <p:cNvPr id="3" name="标题 2">
            <a:extLst>
              <a:ext uri="{FF2B5EF4-FFF2-40B4-BE49-F238E27FC236}">
                <a16:creationId xmlns:a16="http://schemas.microsoft.com/office/drawing/2014/main" id="{D7E00150-8C06-4ADB-9F91-DC53C2BF293F}"/>
              </a:ext>
            </a:extLst>
          </p:cNvPr>
          <p:cNvSpPr>
            <a:spLocks noGrp="1"/>
          </p:cNvSpPr>
          <p:nvPr>
            <p:ph type="title"/>
          </p:nvPr>
        </p:nvSpPr>
        <p:spPr>
          <a:xfrm>
            <a:off x="1046204" y="88949"/>
            <a:ext cx="8229600" cy="706424"/>
          </a:xfrm>
        </p:spPr>
        <p:txBody>
          <a:bodyPr/>
          <a:lstStyle/>
          <a:p>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整体设计优化</a:t>
            </a:r>
          </a:p>
        </p:txBody>
      </p:sp>
      <p:sp>
        <p:nvSpPr>
          <p:cNvPr id="4" name="灯片编号占位符 3">
            <a:extLst>
              <a:ext uri="{FF2B5EF4-FFF2-40B4-BE49-F238E27FC236}">
                <a16:creationId xmlns:a16="http://schemas.microsoft.com/office/drawing/2014/main" id="{9C36FAC2-B130-427A-A8C7-EB6769AC42DA}"/>
              </a:ext>
            </a:extLst>
          </p:cNvPr>
          <p:cNvSpPr>
            <a:spLocks noGrp="1"/>
          </p:cNvSpPr>
          <p:nvPr>
            <p:ph type="sldNum" sz="quarter" idx="4"/>
          </p:nvPr>
        </p:nvSpPr>
        <p:spPr>
          <a:xfrm>
            <a:off x="9336360" y="6356349"/>
            <a:ext cx="2743200" cy="365125"/>
          </a:xfrm>
        </p:spPr>
        <p:txBody>
          <a:bodyPr/>
          <a:lstStyle/>
          <a:p>
            <a:fld id="{C40B4FF0-5E72-4B05-8317-861D4184A370}" type="slidenum">
              <a:rPr lang="zh-CN" altLang="en-US" smtClean="0"/>
              <a:pPr/>
              <a:t>10</a:t>
            </a:fld>
            <a:endParaRPr lang="zh-CN" altLang="en-US" dirty="0"/>
          </a:p>
        </p:txBody>
      </p:sp>
      <p:pic>
        <p:nvPicPr>
          <p:cNvPr id="5" name="图片 4">
            <a:extLst>
              <a:ext uri="{FF2B5EF4-FFF2-40B4-BE49-F238E27FC236}">
                <a16:creationId xmlns:a16="http://schemas.microsoft.com/office/drawing/2014/main" id="{F9808116-7A68-42D4-802D-2BD52A8BC21D}"/>
              </a:ext>
            </a:extLst>
          </p:cNvPr>
          <p:cNvPicPr>
            <a:picLocks noChangeAspect="1"/>
          </p:cNvPicPr>
          <p:nvPr/>
        </p:nvPicPr>
        <p:blipFill>
          <a:blip r:embed="rId5"/>
          <a:stretch>
            <a:fillRect/>
          </a:stretch>
        </p:blipFill>
        <p:spPr>
          <a:xfrm>
            <a:off x="3134172" y="1451594"/>
            <a:ext cx="1771279" cy="1619538"/>
          </a:xfrm>
          <a:prstGeom prst="rect">
            <a:avLst/>
          </a:prstGeom>
        </p:spPr>
      </p:pic>
      <p:pic>
        <p:nvPicPr>
          <p:cNvPr id="8" name="图片 7">
            <a:extLst>
              <a:ext uri="{FF2B5EF4-FFF2-40B4-BE49-F238E27FC236}">
                <a16:creationId xmlns:a16="http://schemas.microsoft.com/office/drawing/2014/main" id="{95312700-F334-4D99-8809-F9D37A5BC622}"/>
              </a:ext>
            </a:extLst>
          </p:cNvPr>
          <p:cNvPicPr>
            <a:picLocks noChangeAspect="1"/>
          </p:cNvPicPr>
          <p:nvPr/>
        </p:nvPicPr>
        <p:blipFill>
          <a:blip r:embed="rId6"/>
          <a:stretch>
            <a:fillRect/>
          </a:stretch>
        </p:blipFill>
        <p:spPr>
          <a:xfrm>
            <a:off x="1074341" y="1613780"/>
            <a:ext cx="1623791" cy="1295166"/>
          </a:xfrm>
          <a:prstGeom prst="rect">
            <a:avLst/>
          </a:prstGeom>
        </p:spPr>
      </p:pic>
      <p:sp>
        <p:nvSpPr>
          <p:cNvPr id="9" name="文本框 8">
            <a:extLst>
              <a:ext uri="{FF2B5EF4-FFF2-40B4-BE49-F238E27FC236}">
                <a16:creationId xmlns:a16="http://schemas.microsoft.com/office/drawing/2014/main" id="{8FEC78FC-2A6A-43B9-AB73-EC89ED8A6B88}"/>
              </a:ext>
            </a:extLst>
          </p:cNvPr>
          <p:cNvSpPr txBox="1"/>
          <p:nvPr/>
        </p:nvSpPr>
        <p:spPr>
          <a:xfrm>
            <a:off x="7023527" y="6308195"/>
            <a:ext cx="4896544" cy="465448"/>
          </a:xfrm>
          <a:prstGeom prst="rect">
            <a:avLst/>
          </a:prstGeom>
          <a:noFill/>
        </p:spPr>
        <p:txBody>
          <a:bodyPr wrap="square" rtlCol="0">
            <a:spAutoFit/>
          </a:bodyPr>
          <a:lstStyle/>
          <a:p>
            <a:pPr>
              <a:lnSpc>
                <a:spcPct val="150000"/>
              </a:lnSpc>
            </a:pPr>
            <a:r>
              <a:rPr lang="zh-CN" altLang="en-US" dirty="0"/>
              <a:t>目前开展定位子穿孔技术攻关，空间非常小</a:t>
            </a:r>
          </a:p>
        </p:txBody>
      </p:sp>
      <p:sp>
        <p:nvSpPr>
          <p:cNvPr id="11" name="文本框 10">
            <a:extLst>
              <a:ext uri="{FF2B5EF4-FFF2-40B4-BE49-F238E27FC236}">
                <a16:creationId xmlns:a16="http://schemas.microsoft.com/office/drawing/2014/main" id="{639EF2C3-CA2C-43BB-8555-C97A1920C35F}"/>
              </a:ext>
            </a:extLst>
          </p:cNvPr>
          <p:cNvSpPr txBox="1"/>
          <p:nvPr/>
        </p:nvSpPr>
        <p:spPr>
          <a:xfrm>
            <a:off x="1074341" y="3097521"/>
            <a:ext cx="1530894" cy="369332"/>
          </a:xfrm>
          <a:prstGeom prst="rect">
            <a:avLst/>
          </a:prstGeom>
          <a:noFill/>
        </p:spPr>
        <p:txBody>
          <a:bodyPr wrap="square" rtlCol="0">
            <a:spAutoFit/>
          </a:bodyPr>
          <a:lstStyle/>
          <a:p>
            <a:pPr algn="ctr"/>
            <a:r>
              <a:rPr lang="en-US" altLang="zh-CN" dirty="0" err="1">
                <a:latin typeface="Times New Roman" panose="02020603050405020304" pitchFamily="18" charset="0"/>
                <a:cs typeface="Times New Roman" panose="02020603050405020304" pitchFamily="18" charset="0"/>
              </a:rPr>
              <a:t>MEGⅡ</a:t>
            </a:r>
            <a:r>
              <a:rPr lang="en-US" altLang="zh-CN" dirty="0">
                <a:latin typeface="Times New Roman" panose="02020603050405020304" pitchFamily="18" charset="0"/>
                <a:cs typeface="Times New Roman" panose="02020603050405020304" pitchFamily="18" charset="0"/>
              </a:rPr>
              <a:t>- MDC</a:t>
            </a:r>
            <a:endParaRPr lang="zh-CN" altLang="en-US"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3887EABD-53C3-4164-9947-6C09B4978BFC}"/>
              </a:ext>
            </a:extLst>
          </p:cNvPr>
          <p:cNvSpPr txBox="1"/>
          <p:nvPr/>
        </p:nvSpPr>
        <p:spPr>
          <a:xfrm>
            <a:off x="3475739" y="2956085"/>
            <a:ext cx="1294448" cy="646331"/>
          </a:xfrm>
          <a:prstGeom prst="rect">
            <a:avLst/>
          </a:prstGeom>
          <a:noFill/>
        </p:spPr>
        <p:txBody>
          <a:bodyPr wrap="square" rtlCol="0">
            <a:spAutoFit/>
          </a:bodyPr>
          <a:lstStyle/>
          <a:p>
            <a:r>
              <a:rPr lang="en-US" altLang="zh-CN" dirty="0"/>
              <a:t>STCF-MDC</a:t>
            </a:r>
          </a:p>
          <a:p>
            <a:r>
              <a:rPr lang="zh-CN" altLang="en-US" dirty="0"/>
              <a:t>初版设计</a:t>
            </a:r>
          </a:p>
        </p:txBody>
      </p:sp>
      <p:pic>
        <p:nvPicPr>
          <p:cNvPr id="18" name="图片 1" descr="2abf2564cd0373c9056ebb5bca3f0cd">
            <a:extLst>
              <a:ext uri="{FF2B5EF4-FFF2-40B4-BE49-F238E27FC236}">
                <a16:creationId xmlns:a16="http://schemas.microsoft.com/office/drawing/2014/main" id="{59A68DC2-A391-4653-9A33-656C450AA6A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838121" y="947422"/>
            <a:ext cx="3907688" cy="292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a:extLst>
              <a:ext uri="{FF2B5EF4-FFF2-40B4-BE49-F238E27FC236}">
                <a16:creationId xmlns:a16="http://schemas.microsoft.com/office/drawing/2014/main" id="{7855152D-EDC5-4376-98FA-74C89DD22AF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5400000">
            <a:off x="8582796" y="2931363"/>
            <a:ext cx="1826159" cy="4896544"/>
          </a:xfrm>
          <a:prstGeom prst="rect">
            <a:avLst/>
          </a:prstGeom>
        </p:spPr>
      </p:pic>
      <p:pic>
        <p:nvPicPr>
          <p:cNvPr id="23" name="图片 22">
            <a:extLst>
              <a:ext uri="{FF2B5EF4-FFF2-40B4-BE49-F238E27FC236}">
                <a16:creationId xmlns:a16="http://schemas.microsoft.com/office/drawing/2014/main" id="{A5D1226C-F2C6-46C7-BB1B-4DFF538FAA05}"/>
              </a:ext>
            </a:extLst>
          </p:cNvPr>
          <p:cNvPicPr/>
          <p:nvPr/>
        </p:nvPicPr>
        <p:blipFill>
          <a:blip r:embed="rId9" cstate="screen">
            <a:extLst>
              <a:ext uri="{28A0092B-C50C-407E-A947-70E740481C1C}">
                <a14:useLocalDpi xmlns:a14="http://schemas.microsoft.com/office/drawing/2010/main"/>
              </a:ext>
            </a:extLst>
          </a:blip>
          <a:stretch>
            <a:fillRect/>
          </a:stretch>
        </p:blipFill>
        <p:spPr>
          <a:xfrm>
            <a:off x="5306362" y="936675"/>
            <a:ext cx="2473250" cy="1356341"/>
          </a:xfrm>
          <a:prstGeom prst="rect">
            <a:avLst/>
          </a:prstGeom>
          <a:ln>
            <a:solidFill>
              <a:schemeClr val="tx1"/>
            </a:solidFill>
          </a:ln>
        </p:spPr>
      </p:pic>
      <p:pic>
        <p:nvPicPr>
          <p:cNvPr id="24" name="图片 23">
            <a:extLst>
              <a:ext uri="{FF2B5EF4-FFF2-40B4-BE49-F238E27FC236}">
                <a16:creationId xmlns:a16="http://schemas.microsoft.com/office/drawing/2014/main" id="{577FF91F-CDCB-4009-8E42-09D85B28E4F2}"/>
              </a:ext>
            </a:extLst>
          </p:cNvPr>
          <p:cNvPicPr/>
          <p:nvPr/>
        </p:nvPicPr>
        <p:blipFill>
          <a:blip r:embed="rId10" cstate="print">
            <a:extLst>
              <a:ext uri="{28A0092B-C50C-407E-A947-70E740481C1C}">
                <a14:useLocalDpi xmlns:a14="http://schemas.microsoft.com/office/drawing/2010/main"/>
              </a:ext>
            </a:extLst>
          </a:blip>
          <a:srcRect/>
          <a:stretch>
            <a:fillRect/>
          </a:stretch>
        </p:blipFill>
        <p:spPr bwMode="auto">
          <a:xfrm>
            <a:off x="5306320" y="2276872"/>
            <a:ext cx="2473250" cy="1634592"/>
          </a:xfrm>
          <a:prstGeom prst="rect">
            <a:avLst/>
          </a:prstGeom>
          <a:noFill/>
          <a:ln>
            <a:solidFill>
              <a:schemeClr val="tx1"/>
            </a:solidFill>
          </a:ln>
        </p:spPr>
      </p:pic>
      <p:pic>
        <p:nvPicPr>
          <p:cNvPr id="27" name="内容占位符 8">
            <a:extLst>
              <a:ext uri="{FF2B5EF4-FFF2-40B4-BE49-F238E27FC236}">
                <a16:creationId xmlns:a16="http://schemas.microsoft.com/office/drawing/2014/main" id="{230748F0-40B4-4B66-8592-C8254891AF97}"/>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60855" y="4508502"/>
            <a:ext cx="2864415" cy="178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连接符 9">
            <a:extLst>
              <a:ext uri="{FF2B5EF4-FFF2-40B4-BE49-F238E27FC236}">
                <a16:creationId xmlns:a16="http://schemas.microsoft.com/office/drawing/2014/main" id="{8B267E29-A5C0-4F46-A873-997A35B9BC89}"/>
              </a:ext>
            </a:extLst>
          </p:cNvPr>
          <p:cNvCxnSpPr>
            <a:cxnSpLocks/>
          </p:cNvCxnSpPr>
          <p:nvPr/>
        </p:nvCxnSpPr>
        <p:spPr>
          <a:xfrm>
            <a:off x="0" y="3933056"/>
            <a:ext cx="1219200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82DD0CE7-069A-49D6-AB72-2A75912C27AF}"/>
              </a:ext>
            </a:extLst>
          </p:cNvPr>
          <p:cNvSpPr txBox="1"/>
          <p:nvPr/>
        </p:nvSpPr>
        <p:spPr>
          <a:xfrm>
            <a:off x="435974" y="6386206"/>
            <a:ext cx="1912441" cy="369332"/>
          </a:xfrm>
          <a:prstGeom prst="rect">
            <a:avLst/>
          </a:prstGeom>
          <a:noFill/>
        </p:spPr>
        <p:txBody>
          <a:bodyPr wrap="square" rtlCol="0">
            <a:spAutoFit/>
          </a:bodyPr>
          <a:lstStyle/>
          <a:p>
            <a:r>
              <a:rPr lang="zh-CN" altLang="en-US" dirty="0"/>
              <a:t>定位孔</a:t>
            </a:r>
            <a:r>
              <a:rPr lang="en-US" altLang="zh-CN" dirty="0"/>
              <a:t>1.4mm</a:t>
            </a:r>
            <a:endParaRPr lang="zh-CN" altLang="en-US" dirty="0"/>
          </a:p>
        </p:txBody>
      </p:sp>
      <p:sp>
        <p:nvSpPr>
          <p:cNvPr id="31" name="矩形 30">
            <a:extLst>
              <a:ext uri="{FF2B5EF4-FFF2-40B4-BE49-F238E27FC236}">
                <a16:creationId xmlns:a16="http://schemas.microsoft.com/office/drawing/2014/main" id="{09787F6A-46C2-4B23-93FF-CE9548744E5B}"/>
              </a:ext>
            </a:extLst>
          </p:cNvPr>
          <p:cNvSpPr/>
          <p:nvPr/>
        </p:nvSpPr>
        <p:spPr>
          <a:xfrm>
            <a:off x="917861" y="1016657"/>
            <a:ext cx="1936749" cy="369332"/>
          </a:xfrm>
          <a:prstGeom prst="rect">
            <a:avLst/>
          </a:prstGeom>
        </p:spPr>
        <p:txBody>
          <a:bodyPr wrap="none">
            <a:spAutoFit/>
          </a:bodyPr>
          <a:lstStyle/>
          <a:p>
            <a:r>
              <a:rPr lang="zh-CN" altLang="en-US" dirty="0">
                <a:solidFill>
                  <a:srgbClr val="FF0000"/>
                </a:solidFill>
              </a:rPr>
              <a:t>弧形</a:t>
            </a:r>
            <a:r>
              <a:rPr lang="en-US" altLang="zh-CN" dirty="0">
                <a:solidFill>
                  <a:srgbClr val="FF0000"/>
                </a:solidFill>
              </a:rPr>
              <a:t>PCB</a:t>
            </a:r>
            <a:r>
              <a:rPr lang="zh-CN" altLang="en-US" dirty="0"/>
              <a:t>定位技术</a:t>
            </a:r>
          </a:p>
        </p:txBody>
      </p:sp>
      <p:sp>
        <p:nvSpPr>
          <p:cNvPr id="32" name="矩形 31">
            <a:extLst>
              <a:ext uri="{FF2B5EF4-FFF2-40B4-BE49-F238E27FC236}">
                <a16:creationId xmlns:a16="http://schemas.microsoft.com/office/drawing/2014/main" id="{8089DA76-1B5D-47CE-9E06-E62DC33BEF52}"/>
              </a:ext>
            </a:extLst>
          </p:cNvPr>
          <p:cNvSpPr/>
          <p:nvPr/>
        </p:nvSpPr>
        <p:spPr>
          <a:xfrm>
            <a:off x="435974" y="4044572"/>
            <a:ext cx="2262158" cy="369332"/>
          </a:xfrm>
          <a:prstGeom prst="rect">
            <a:avLst/>
          </a:prstGeom>
        </p:spPr>
        <p:txBody>
          <a:bodyPr wrap="none">
            <a:spAutoFit/>
          </a:bodyPr>
          <a:lstStyle/>
          <a:p>
            <a:r>
              <a:rPr lang="zh-CN" altLang="en-US" dirty="0">
                <a:solidFill>
                  <a:srgbClr val="FF0000"/>
                </a:solidFill>
              </a:rPr>
              <a:t>小型定位子</a:t>
            </a:r>
            <a:r>
              <a:rPr lang="zh-CN" altLang="en-US" dirty="0"/>
              <a:t>定位技术</a:t>
            </a:r>
          </a:p>
        </p:txBody>
      </p:sp>
    </p:spTree>
    <p:extLst>
      <p:ext uri="{BB962C8B-B14F-4D97-AF65-F5344CB8AC3E}">
        <p14:creationId xmlns:p14="http://schemas.microsoft.com/office/powerpoint/2010/main" val="3937809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2ED86D-DC07-49BE-B19D-6B6FDB87E5B7}"/>
              </a:ext>
            </a:extLst>
          </p:cNvPr>
          <p:cNvSpPr>
            <a:spLocks noGrp="1"/>
          </p:cNvSpPr>
          <p:nvPr>
            <p:ph type="title"/>
          </p:nvPr>
        </p:nvSpPr>
        <p:spPr/>
        <p:txBody>
          <a:bodyPr>
            <a:normAutofit fontScale="90000"/>
          </a:bodyPr>
          <a:lstStyle/>
          <a:p>
            <a:r>
              <a:rPr lang="zh-CN" altLang="en-US"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碳纤维外桶形变计算</a:t>
            </a:r>
            <a:endParaRPr lang="zh-CN" altLang="en-US" dirty="0"/>
          </a:p>
        </p:txBody>
      </p:sp>
      <p:sp>
        <p:nvSpPr>
          <p:cNvPr id="4" name="灯片编号占位符 3">
            <a:extLst>
              <a:ext uri="{FF2B5EF4-FFF2-40B4-BE49-F238E27FC236}">
                <a16:creationId xmlns:a16="http://schemas.microsoft.com/office/drawing/2014/main" id="{05328DC7-2402-49CF-9E5E-FC0BEA8B2BD1}"/>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11</a:t>
            </a:fld>
            <a:endParaRPr lang="en-US" altLang="zh-CN" dirty="0"/>
          </a:p>
        </p:txBody>
      </p:sp>
      <p:sp>
        <p:nvSpPr>
          <p:cNvPr id="5" name="矩形 4">
            <a:extLst>
              <a:ext uri="{FF2B5EF4-FFF2-40B4-BE49-F238E27FC236}">
                <a16:creationId xmlns:a16="http://schemas.microsoft.com/office/drawing/2014/main" id="{9462C7DD-CC34-41CC-9444-D7DA5F7F5E8B}"/>
              </a:ext>
            </a:extLst>
          </p:cNvPr>
          <p:cNvSpPr/>
          <p:nvPr/>
        </p:nvSpPr>
        <p:spPr>
          <a:xfrm>
            <a:off x="0" y="882574"/>
            <a:ext cx="12072664" cy="1477328"/>
          </a:xfrm>
          <a:prstGeom prst="rect">
            <a:avLst/>
          </a:prstGeom>
        </p:spPr>
        <p:txBody>
          <a:bodyPr wrap="square">
            <a:spAutoFit/>
          </a:bodyPr>
          <a:lstStyle/>
          <a:p>
            <a:pPr indent="266700">
              <a:spcAft>
                <a:spcPts val="0"/>
              </a:spcAft>
            </a:pPr>
            <a:r>
              <a:rPr lang="zh-CN" altLang="en-US" kern="100" dirty="0">
                <a:latin typeface="等线" panose="02010600030101010101" pitchFamily="2" charset="-122"/>
                <a:cs typeface="宋体" panose="02010600030101010101" pitchFamily="2" charset="-122"/>
              </a:rPr>
              <a:t>计算条件：</a:t>
            </a:r>
            <a:r>
              <a:rPr lang="zh-CN" altLang="zh-CN" kern="100" dirty="0">
                <a:latin typeface="等线" panose="02010600030101010101" pitchFamily="2" charset="-122"/>
                <a:cs typeface="宋体" panose="02010600030101010101" pitchFamily="2" charset="-122"/>
              </a:rPr>
              <a:t>筒体直径</a:t>
            </a:r>
            <a:r>
              <a:rPr lang="en-US" altLang="zh-CN" kern="100" dirty="0">
                <a:latin typeface="等线" panose="02010600030101010101" pitchFamily="2" charset="-122"/>
                <a:cs typeface="宋体" panose="02010600030101010101" pitchFamily="2" charset="-122"/>
              </a:rPr>
              <a:t>1700</a:t>
            </a:r>
            <a:r>
              <a:rPr lang="zh-CN" altLang="zh-CN" kern="100" dirty="0">
                <a:latin typeface="等线" panose="02010600030101010101" pitchFamily="2" charset="-122"/>
                <a:cs typeface="宋体" panose="02010600030101010101" pitchFamily="2" charset="-122"/>
              </a:rPr>
              <a:t>毫米，长度</a:t>
            </a:r>
            <a:r>
              <a:rPr lang="en-US" altLang="zh-CN" kern="100" dirty="0">
                <a:latin typeface="等线" panose="02010600030101010101" pitchFamily="2" charset="-122"/>
                <a:cs typeface="宋体" panose="02010600030101010101" pitchFamily="2" charset="-122"/>
              </a:rPr>
              <a:t>2800</a:t>
            </a:r>
            <a:r>
              <a:rPr lang="zh-CN" altLang="zh-CN" kern="100" dirty="0">
                <a:latin typeface="等线" panose="02010600030101010101" pitchFamily="2" charset="-122"/>
                <a:cs typeface="宋体" panose="02010600030101010101" pitchFamily="2" charset="-122"/>
              </a:rPr>
              <a:t>毫米。</a:t>
            </a:r>
          </a:p>
          <a:p>
            <a:pPr indent="266700" algn="just">
              <a:spcAft>
                <a:spcPts val="0"/>
              </a:spcAft>
            </a:pPr>
            <a:r>
              <a:rPr lang="en-US" altLang="zh-CN" kern="100" dirty="0">
                <a:latin typeface="等线" panose="02010600030101010101" pitchFamily="2" charset="-122"/>
                <a:cs typeface="宋体" panose="02010600030101010101" pitchFamily="2" charset="-122"/>
              </a:rPr>
              <a:t>                  </a:t>
            </a:r>
            <a:r>
              <a:rPr lang="zh-CN" altLang="zh-CN" kern="100" dirty="0">
                <a:latin typeface="等线" panose="02010600030101010101" pitchFamily="2" charset="-122"/>
                <a:cs typeface="宋体" panose="02010600030101010101" pitchFamily="2" charset="-122"/>
              </a:rPr>
              <a:t>采用</a:t>
            </a:r>
            <a:r>
              <a:rPr lang="en-US" altLang="zh-CN" kern="100" dirty="0">
                <a:latin typeface="等线" panose="02010600030101010101" pitchFamily="2" charset="-122"/>
                <a:cs typeface="宋体" panose="02010600030101010101" pitchFamily="2" charset="-122"/>
              </a:rPr>
              <a:t>T700</a:t>
            </a:r>
            <a:r>
              <a:rPr lang="zh-CN" altLang="zh-CN" kern="100" dirty="0">
                <a:latin typeface="等线" panose="02010600030101010101" pitchFamily="2" charset="-122"/>
                <a:cs typeface="宋体" panose="02010600030101010101" pitchFamily="2" charset="-122"/>
              </a:rPr>
              <a:t>纤维，轴向受力</a:t>
            </a:r>
            <a:r>
              <a:rPr lang="en-US" altLang="zh-CN" kern="100" dirty="0">
                <a:solidFill>
                  <a:srgbClr val="FF0000"/>
                </a:solidFill>
                <a:latin typeface="等线" panose="02010600030101010101" pitchFamily="2" charset="-122"/>
                <a:cs typeface="宋体" panose="02010600030101010101" pitchFamily="2" charset="-122"/>
              </a:rPr>
              <a:t>20T</a:t>
            </a:r>
            <a:r>
              <a:rPr lang="zh-CN" altLang="zh-CN" kern="100" dirty="0">
                <a:latin typeface="等线" panose="02010600030101010101" pitchFamily="2" charset="-122"/>
                <a:cs typeface="宋体" panose="02010600030101010101" pitchFamily="2" charset="-122"/>
              </a:rPr>
              <a:t>。</a:t>
            </a:r>
          </a:p>
          <a:p>
            <a:pPr indent="266700" algn="just">
              <a:spcAft>
                <a:spcPts val="0"/>
              </a:spcAft>
            </a:pPr>
            <a:r>
              <a:rPr lang="en-US" altLang="zh-CN" kern="100" dirty="0">
                <a:latin typeface="等线" panose="02010600030101010101" pitchFamily="2" charset="-122"/>
                <a:cs typeface="宋体" panose="02010600030101010101" pitchFamily="2" charset="-122"/>
              </a:rPr>
              <a:t>                  </a:t>
            </a:r>
            <a:r>
              <a:rPr lang="zh-CN" altLang="zh-CN" kern="100" dirty="0">
                <a:latin typeface="等线" panose="02010600030101010101" pitchFamily="2" charset="-122"/>
                <a:cs typeface="宋体" panose="02010600030101010101" pitchFamily="2" charset="-122"/>
              </a:rPr>
              <a:t>碳纤维筒体两端用刚体单元连接，约束底端，顶端加载轴向载荷</a:t>
            </a:r>
            <a:r>
              <a:rPr lang="en-US" altLang="zh-CN" kern="100" dirty="0">
                <a:solidFill>
                  <a:srgbClr val="FF0000"/>
                </a:solidFill>
                <a:latin typeface="等线" panose="02010600030101010101" pitchFamily="2" charset="-122"/>
                <a:cs typeface="宋体" panose="02010600030101010101" pitchFamily="2" charset="-122"/>
              </a:rPr>
              <a:t>20T</a:t>
            </a:r>
            <a:r>
              <a:rPr lang="zh-CN" altLang="zh-CN" kern="100" dirty="0">
                <a:latin typeface="等线" panose="02010600030101010101" pitchFamily="2" charset="-122"/>
                <a:cs typeface="宋体" panose="02010600030101010101" pitchFamily="2" charset="-122"/>
              </a:rPr>
              <a:t>。</a:t>
            </a:r>
            <a:endParaRPr lang="en-US" altLang="zh-CN" kern="100" dirty="0">
              <a:latin typeface="等线" panose="02010600030101010101" pitchFamily="2" charset="-122"/>
              <a:cs typeface="宋体" panose="02010600030101010101" pitchFamily="2" charset="-122"/>
            </a:endParaRPr>
          </a:p>
          <a:p>
            <a:pPr indent="266700" algn="just">
              <a:spcAft>
                <a:spcPts val="0"/>
              </a:spcAft>
            </a:pPr>
            <a:endParaRPr lang="en-US" altLang="zh-CN" kern="100" dirty="0">
              <a:latin typeface="等线" panose="02010600030101010101" pitchFamily="2" charset="-122"/>
              <a:cs typeface="宋体" panose="02010600030101010101" pitchFamily="2" charset="-122"/>
            </a:endParaRPr>
          </a:p>
          <a:p>
            <a:pPr indent="266700" algn="just">
              <a:spcAft>
                <a:spcPts val="0"/>
              </a:spcAft>
            </a:pPr>
            <a:r>
              <a:rPr lang="zh-CN" altLang="en-US" kern="100" dirty="0">
                <a:latin typeface="等线" panose="02010600030101010101" pitchFamily="2" charset="-122"/>
                <a:cs typeface="宋体" panose="02010600030101010101" pitchFamily="2" charset="-122"/>
              </a:rPr>
              <a:t>碳纤维桶总厚度</a:t>
            </a:r>
            <a:r>
              <a:rPr lang="en-US" altLang="zh-CN" kern="100" dirty="0">
                <a:solidFill>
                  <a:srgbClr val="FF0000"/>
                </a:solidFill>
                <a:latin typeface="等线" panose="02010600030101010101" pitchFamily="2" charset="-122"/>
                <a:cs typeface="宋体" panose="02010600030101010101" pitchFamily="2" charset="-122"/>
              </a:rPr>
              <a:t>4.2mm</a:t>
            </a:r>
            <a:r>
              <a:rPr lang="en-US" altLang="zh-CN" kern="100" dirty="0">
                <a:latin typeface="等线" panose="02010600030101010101" pitchFamily="2" charset="-122"/>
                <a:cs typeface="宋体" panose="02010600030101010101" pitchFamily="2" charset="-122"/>
              </a:rPr>
              <a:t>,</a:t>
            </a:r>
            <a:r>
              <a:rPr lang="zh-CN" altLang="en-US" kern="100" dirty="0">
                <a:latin typeface="等线" panose="02010600030101010101" pitchFamily="2" charset="-122"/>
                <a:cs typeface="宋体" panose="02010600030101010101" pitchFamily="2" charset="-122"/>
              </a:rPr>
              <a:t>铺层角度</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/90</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/90</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/90</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zh-CN" kern="100" dirty="0">
                <a:cs typeface="宋体" panose="02010600030101010101" pitchFamily="2" charset="-122"/>
              </a:rPr>
              <a:t>±</a:t>
            </a:r>
            <a:r>
              <a:rPr lang="en-US" altLang="zh-CN" kern="100" dirty="0">
                <a:cs typeface="宋体" panose="02010600030101010101" pitchFamily="2" charset="-122"/>
              </a:rPr>
              <a:t>15</a:t>
            </a:r>
            <a:r>
              <a:rPr lang="zh-CN" altLang="zh-CN" kern="100" dirty="0">
                <a:cs typeface="宋体" panose="02010600030101010101" pitchFamily="2" charset="-122"/>
              </a:rPr>
              <a:t>°</a:t>
            </a:r>
            <a:r>
              <a:rPr lang="en-US" altLang="zh-CN" kern="100" dirty="0">
                <a:cs typeface="宋体" panose="02010600030101010101" pitchFamily="2" charset="-122"/>
              </a:rPr>
              <a:t>/90</a:t>
            </a:r>
            <a:r>
              <a:rPr lang="zh-CN" altLang="zh-CN" kern="100" dirty="0">
                <a:cs typeface="宋体" panose="02010600030101010101" pitchFamily="2" charset="-122"/>
              </a:rPr>
              <a:t>°</a:t>
            </a:r>
            <a:r>
              <a:rPr lang="en-US" altLang="zh-CN" kern="100" dirty="0">
                <a:cs typeface="宋体" panose="02010600030101010101" pitchFamily="2" charset="-122"/>
              </a:rPr>
              <a:t>/90</a:t>
            </a:r>
            <a:r>
              <a:rPr lang="zh-CN" altLang="zh-CN" kern="100" dirty="0">
                <a:cs typeface="宋体" panose="02010600030101010101" pitchFamily="2" charset="-122"/>
              </a:rPr>
              <a:t>°</a:t>
            </a:r>
            <a:r>
              <a:rPr lang="en-US" altLang="zh-CN" kern="100" dirty="0">
                <a:cs typeface="宋体" panose="02010600030101010101" pitchFamily="2" charset="-122"/>
              </a:rPr>
              <a:t>]</a:t>
            </a:r>
            <a:r>
              <a:rPr lang="zh-CN" altLang="en-US" kern="100" dirty="0">
                <a:cs typeface="宋体" panose="02010600030101010101" pitchFamily="2" charset="-122"/>
              </a:rPr>
              <a:t> </a:t>
            </a:r>
            <a:r>
              <a:rPr lang="en-US" altLang="zh-CN" kern="100" dirty="0">
                <a:cs typeface="宋体" panose="02010600030101010101" pitchFamily="2" charset="-122"/>
              </a:rPr>
              <a:t>,</a:t>
            </a:r>
            <a:r>
              <a:rPr lang="zh-CN" altLang="en-US" kern="100" dirty="0">
                <a:cs typeface="宋体" panose="02010600030101010101" pitchFamily="2" charset="-122"/>
              </a:rPr>
              <a:t>单层厚度</a:t>
            </a:r>
            <a:r>
              <a:rPr lang="en-US" altLang="zh-CN" kern="100" dirty="0">
                <a:cs typeface="宋体" panose="02010600030101010101" pitchFamily="2" charset="-122"/>
              </a:rPr>
              <a:t>0.2mm</a:t>
            </a:r>
            <a:endParaRPr lang="zh-CN" altLang="zh-CN" kern="100" dirty="0">
              <a:latin typeface="等线" panose="02010600030101010101" pitchFamily="2" charset="-122"/>
              <a:cs typeface="宋体" panose="02010600030101010101" pitchFamily="2" charset="-122"/>
            </a:endParaRPr>
          </a:p>
        </p:txBody>
      </p:sp>
      <p:pic>
        <p:nvPicPr>
          <p:cNvPr id="9" name="图片 8">
            <a:extLst>
              <a:ext uri="{FF2B5EF4-FFF2-40B4-BE49-F238E27FC236}">
                <a16:creationId xmlns:a16="http://schemas.microsoft.com/office/drawing/2014/main" id="{8F40EF63-A404-44C8-9D1D-6E1B69815B76}"/>
              </a:ext>
            </a:extLst>
          </p:cNvPr>
          <p:cNvPicPr>
            <a:picLocks noChangeAspect="1"/>
          </p:cNvPicPr>
          <p:nvPr/>
        </p:nvPicPr>
        <p:blipFill>
          <a:blip r:embed="rId3"/>
          <a:stretch>
            <a:fillRect/>
          </a:stretch>
        </p:blipFill>
        <p:spPr>
          <a:xfrm>
            <a:off x="7896200" y="2555221"/>
            <a:ext cx="3933056" cy="3594537"/>
          </a:xfrm>
          <a:prstGeom prst="rect">
            <a:avLst/>
          </a:prstGeom>
        </p:spPr>
      </p:pic>
      <p:pic>
        <p:nvPicPr>
          <p:cNvPr id="11" name="图片 10">
            <a:extLst>
              <a:ext uri="{FF2B5EF4-FFF2-40B4-BE49-F238E27FC236}">
                <a16:creationId xmlns:a16="http://schemas.microsoft.com/office/drawing/2014/main" id="{E17D4852-D73D-490A-BC0D-4B483DD9EB83}"/>
              </a:ext>
            </a:extLst>
          </p:cNvPr>
          <p:cNvPicPr>
            <a:picLocks noChangeAspect="1"/>
          </p:cNvPicPr>
          <p:nvPr/>
        </p:nvPicPr>
        <p:blipFill>
          <a:blip r:embed="rId4"/>
          <a:stretch>
            <a:fillRect/>
          </a:stretch>
        </p:blipFill>
        <p:spPr>
          <a:xfrm>
            <a:off x="246482" y="2582614"/>
            <a:ext cx="6816080" cy="3659910"/>
          </a:xfrm>
          <a:prstGeom prst="rect">
            <a:avLst/>
          </a:prstGeom>
        </p:spPr>
      </p:pic>
      <p:sp>
        <p:nvSpPr>
          <p:cNvPr id="12" name="矩形 11">
            <a:extLst>
              <a:ext uri="{FF2B5EF4-FFF2-40B4-BE49-F238E27FC236}">
                <a16:creationId xmlns:a16="http://schemas.microsoft.com/office/drawing/2014/main" id="{A31D7A9C-A7CE-47BD-BAF9-5A8BA55D677E}"/>
              </a:ext>
            </a:extLst>
          </p:cNvPr>
          <p:cNvSpPr/>
          <p:nvPr/>
        </p:nvSpPr>
        <p:spPr>
          <a:xfrm>
            <a:off x="678451" y="6280570"/>
            <a:ext cx="5952142" cy="369332"/>
          </a:xfrm>
          <a:prstGeom prst="rect">
            <a:avLst/>
          </a:prstGeom>
        </p:spPr>
        <p:txBody>
          <a:bodyPr wrap="none">
            <a:spAutoFit/>
          </a:bodyPr>
          <a:lstStyle/>
          <a:p>
            <a:r>
              <a:rPr lang="zh-CN" altLang="zh-CN" kern="100" dirty="0">
                <a:solidFill>
                  <a:srgbClr val="122185"/>
                </a:solidFill>
                <a:cs typeface="宋体" panose="02010600030101010101" pitchFamily="2" charset="-122"/>
              </a:rPr>
              <a:t>最大位移</a:t>
            </a:r>
            <a:r>
              <a:rPr lang="en-US" altLang="zh-CN" kern="100" dirty="0">
                <a:solidFill>
                  <a:srgbClr val="FF0000"/>
                </a:solidFill>
                <a:cs typeface="宋体" panose="02010600030101010101" pitchFamily="2" charset="-122"/>
              </a:rPr>
              <a:t>0.26mm</a:t>
            </a:r>
            <a:r>
              <a:rPr lang="en-US" altLang="zh-CN" kern="100" dirty="0">
                <a:solidFill>
                  <a:srgbClr val="122185"/>
                </a:solidFill>
                <a:cs typeface="宋体" panose="02010600030101010101" pitchFamily="2" charset="-122"/>
              </a:rPr>
              <a:t>                                    </a:t>
            </a:r>
            <a:r>
              <a:rPr lang="zh-CN" altLang="zh-CN" kern="100" dirty="0">
                <a:solidFill>
                  <a:srgbClr val="122185"/>
                </a:solidFill>
                <a:cs typeface="宋体" panose="02010600030101010101" pitchFamily="2" charset="-122"/>
              </a:rPr>
              <a:t>最大压缩应力</a:t>
            </a:r>
            <a:r>
              <a:rPr lang="en-US" altLang="zh-CN" kern="100" dirty="0">
                <a:solidFill>
                  <a:srgbClr val="FF0000"/>
                </a:solidFill>
                <a:cs typeface="宋体" panose="02010600030101010101" pitchFamily="2" charset="-122"/>
              </a:rPr>
              <a:t>13.1MPa</a:t>
            </a:r>
            <a:endParaRPr lang="zh-CN" altLang="en-US" dirty="0">
              <a:solidFill>
                <a:srgbClr val="FF0000"/>
              </a:solidFill>
            </a:endParaRPr>
          </a:p>
        </p:txBody>
      </p:sp>
      <p:sp>
        <p:nvSpPr>
          <p:cNvPr id="13" name="矩形 12">
            <a:extLst>
              <a:ext uri="{FF2B5EF4-FFF2-40B4-BE49-F238E27FC236}">
                <a16:creationId xmlns:a16="http://schemas.microsoft.com/office/drawing/2014/main" id="{42F0BB7F-413D-4FFE-B04A-7FB9CD214042}"/>
              </a:ext>
            </a:extLst>
          </p:cNvPr>
          <p:cNvSpPr/>
          <p:nvPr/>
        </p:nvSpPr>
        <p:spPr>
          <a:xfrm>
            <a:off x="7204711" y="6242524"/>
            <a:ext cx="4750018" cy="369332"/>
          </a:xfrm>
          <a:prstGeom prst="rect">
            <a:avLst/>
          </a:prstGeom>
        </p:spPr>
        <p:txBody>
          <a:bodyPr wrap="none">
            <a:spAutoFit/>
          </a:bodyPr>
          <a:lstStyle/>
          <a:p>
            <a:r>
              <a:rPr lang="zh-CN" altLang="zh-CN" kern="100" dirty="0">
                <a:solidFill>
                  <a:srgbClr val="122185"/>
                </a:solidFill>
                <a:cs typeface="宋体" panose="02010600030101010101" pitchFamily="2" charset="-122"/>
              </a:rPr>
              <a:t>临界失稳系数为</a:t>
            </a:r>
            <a:r>
              <a:rPr lang="en-US" altLang="zh-CN" kern="100" dirty="0">
                <a:solidFill>
                  <a:srgbClr val="FF0000"/>
                </a:solidFill>
                <a:cs typeface="宋体" panose="02010600030101010101" pitchFamily="2" charset="-122"/>
              </a:rPr>
              <a:t>12.8</a:t>
            </a:r>
            <a:r>
              <a:rPr lang="zh-CN" altLang="zh-CN" kern="100" dirty="0">
                <a:solidFill>
                  <a:srgbClr val="122185"/>
                </a:solidFill>
                <a:cs typeface="宋体" panose="02010600030101010101" pitchFamily="2" charset="-122"/>
              </a:rPr>
              <a:t>，即临界失稳载荷为</a:t>
            </a:r>
            <a:r>
              <a:rPr lang="en-US" altLang="zh-CN" kern="100" dirty="0">
                <a:solidFill>
                  <a:srgbClr val="FF0000"/>
                </a:solidFill>
                <a:cs typeface="宋体" panose="02010600030101010101" pitchFamily="2" charset="-122"/>
              </a:rPr>
              <a:t>256T</a:t>
            </a:r>
            <a:endParaRPr lang="zh-CN" altLang="en-US" dirty="0">
              <a:solidFill>
                <a:srgbClr val="FF0000"/>
              </a:solidFill>
            </a:endParaRPr>
          </a:p>
        </p:txBody>
      </p:sp>
    </p:spTree>
    <p:extLst>
      <p:ext uri="{BB962C8B-B14F-4D97-AF65-F5344CB8AC3E}">
        <p14:creationId xmlns:p14="http://schemas.microsoft.com/office/powerpoint/2010/main" val="2469236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22FCD5-D48B-4BB2-80DB-574CF5EE0C3D}"/>
              </a:ext>
            </a:extLst>
          </p:cNvPr>
          <p:cNvSpPr>
            <a:spLocks noGrp="1"/>
          </p:cNvSpPr>
          <p:nvPr>
            <p:ph type="title"/>
          </p:nvPr>
        </p:nvSpPr>
        <p:spPr/>
        <p:txBody>
          <a:bodyPr>
            <a:normAutofit/>
          </a:bodyPr>
          <a:lstStyle/>
          <a:p>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探测器端面优化</a:t>
            </a:r>
          </a:p>
        </p:txBody>
      </p:sp>
      <p:sp>
        <p:nvSpPr>
          <p:cNvPr id="4" name="灯片编号占位符 3">
            <a:extLst>
              <a:ext uri="{FF2B5EF4-FFF2-40B4-BE49-F238E27FC236}">
                <a16:creationId xmlns:a16="http://schemas.microsoft.com/office/drawing/2014/main" id="{577C29CC-4C5A-4183-BB32-857B832DDBD5}"/>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12</a:t>
            </a:fld>
            <a:endParaRPr lang="en-US" altLang="zh-CN"/>
          </a:p>
        </p:txBody>
      </p:sp>
      <p:sp>
        <p:nvSpPr>
          <p:cNvPr id="7" name="文本框 6">
            <a:extLst>
              <a:ext uri="{FF2B5EF4-FFF2-40B4-BE49-F238E27FC236}">
                <a16:creationId xmlns:a16="http://schemas.microsoft.com/office/drawing/2014/main" id="{8DE534C8-33FB-4D08-B14B-EDB7A8E19CF9}"/>
              </a:ext>
            </a:extLst>
          </p:cNvPr>
          <p:cNvSpPr txBox="1"/>
          <p:nvPr/>
        </p:nvSpPr>
        <p:spPr>
          <a:xfrm>
            <a:off x="7436229" y="4594033"/>
            <a:ext cx="4564427" cy="1711944"/>
          </a:xfrm>
          <a:prstGeom prst="rect">
            <a:avLst/>
          </a:prstGeom>
          <a:solidFill>
            <a:schemeClr val="bg1"/>
          </a:solidFill>
        </p:spPr>
        <p:txBody>
          <a:bodyPr wrap="square" rtlCol="0">
            <a:spAutoFit/>
          </a:bodyPr>
          <a:lstStyle/>
          <a:p>
            <a:pPr>
              <a:lnSpc>
                <a:spcPct val="150000"/>
              </a:lnSpc>
            </a:pPr>
            <a:r>
              <a:rPr lang="zh-CN" altLang="en-US" dirty="0"/>
              <a:t>端面形变：目前</a:t>
            </a:r>
            <a:r>
              <a:rPr lang="en-US" altLang="zh-CN" dirty="0">
                <a:solidFill>
                  <a:srgbClr val="FF0000"/>
                </a:solidFill>
              </a:rPr>
              <a:t>20T</a:t>
            </a:r>
            <a:r>
              <a:rPr lang="zh-CN" altLang="en-US" dirty="0"/>
              <a:t>拉力下端面板厚度</a:t>
            </a:r>
            <a:r>
              <a:rPr lang="en-US" altLang="zh-CN" dirty="0"/>
              <a:t>15mm</a:t>
            </a:r>
          </a:p>
          <a:p>
            <a:pPr>
              <a:lnSpc>
                <a:spcPct val="150000"/>
              </a:lnSpc>
            </a:pPr>
            <a:r>
              <a:rPr lang="zh-CN" altLang="en-US" dirty="0"/>
              <a:t>（端面受力</a:t>
            </a:r>
            <a:r>
              <a:rPr lang="en-US" altLang="zh-CN" dirty="0"/>
              <a:t>10T+</a:t>
            </a:r>
            <a:r>
              <a:rPr lang="zh-CN" altLang="en-US" dirty="0"/>
              <a:t>内环受力</a:t>
            </a:r>
            <a:r>
              <a:rPr lang="en-US" altLang="zh-CN" dirty="0"/>
              <a:t>10T</a:t>
            </a:r>
            <a:r>
              <a:rPr lang="zh-CN" altLang="en-US" dirty="0"/>
              <a:t>）</a:t>
            </a:r>
            <a:endParaRPr lang="en-US" altLang="zh-CN" dirty="0"/>
          </a:p>
          <a:p>
            <a:pPr>
              <a:lnSpc>
                <a:spcPct val="150000"/>
              </a:lnSpc>
            </a:pPr>
            <a:r>
              <a:rPr lang="zh-CN" altLang="en-US" dirty="0"/>
              <a:t>斜坡高度</a:t>
            </a:r>
            <a:r>
              <a:rPr lang="en-US" altLang="zh-CN" dirty="0"/>
              <a:t>&gt;80cm</a:t>
            </a:r>
            <a:r>
              <a:rPr lang="zh-CN" altLang="en-US" dirty="0"/>
              <a:t>时，端面形变量趋于平缓</a:t>
            </a:r>
            <a:endParaRPr lang="en-US" altLang="zh-CN" dirty="0"/>
          </a:p>
          <a:p>
            <a:pPr>
              <a:lnSpc>
                <a:spcPct val="150000"/>
              </a:lnSpc>
            </a:pPr>
            <a:r>
              <a:rPr lang="zh-CN" altLang="en-US" dirty="0"/>
              <a:t>（</a:t>
            </a:r>
            <a:r>
              <a:rPr lang="en-US" altLang="zh-CN" dirty="0"/>
              <a:t>CDR</a:t>
            </a:r>
            <a:r>
              <a:rPr lang="zh-CN" altLang="en-US" dirty="0"/>
              <a:t>中设计为</a:t>
            </a:r>
            <a:r>
              <a:rPr lang="en-US" altLang="zh-CN" dirty="0"/>
              <a:t>87</a:t>
            </a:r>
            <a:r>
              <a:rPr lang="zh-CN" altLang="en-US" dirty="0"/>
              <a:t>）</a:t>
            </a:r>
            <a:endParaRPr lang="en-US" altLang="zh-CN" dirty="0"/>
          </a:p>
        </p:txBody>
      </p:sp>
      <p:pic>
        <p:nvPicPr>
          <p:cNvPr id="8" name="图片 7">
            <a:extLst>
              <a:ext uri="{FF2B5EF4-FFF2-40B4-BE49-F238E27FC236}">
                <a16:creationId xmlns:a16="http://schemas.microsoft.com/office/drawing/2014/main" id="{768F8AFB-528A-4C36-AAB0-F2C1EB5D349C}"/>
              </a:ext>
            </a:extLst>
          </p:cNvPr>
          <p:cNvPicPr>
            <a:picLocks noChangeAspect="1"/>
          </p:cNvPicPr>
          <p:nvPr/>
        </p:nvPicPr>
        <p:blipFill>
          <a:blip r:embed="rId2"/>
          <a:stretch>
            <a:fillRect/>
          </a:stretch>
        </p:blipFill>
        <p:spPr>
          <a:xfrm>
            <a:off x="6232778" y="1053495"/>
            <a:ext cx="5540766" cy="3474219"/>
          </a:xfrm>
          <a:prstGeom prst="rect">
            <a:avLst/>
          </a:prstGeom>
        </p:spPr>
      </p:pic>
      <p:pic>
        <p:nvPicPr>
          <p:cNvPr id="9" name="图片 8">
            <a:extLst>
              <a:ext uri="{FF2B5EF4-FFF2-40B4-BE49-F238E27FC236}">
                <a16:creationId xmlns:a16="http://schemas.microsoft.com/office/drawing/2014/main" id="{9A11DC43-45B1-47FB-A4DF-A6856072E1F6}"/>
              </a:ext>
            </a:extLst>
          </p:cNvPr>
          <p:cNvPicPr>
            <a:picLocks noChangeAspect="1"/>
          </p:cNvPicPr>
          <p:nvPr/>
        </p:nvPicPr>
        <p:blipFill>
          <a:blip r:embed="rId3"/>
          <a:stretch>
            <a:fillRect/>
          </a:stretch>
        </p:blipFill>
        <p:spPr>
          <a:xfrm>
            <a:off x="2031893" y="1161294"/>
            <a:ext cx="3931474" cy="3474219"/>
          </a:xfrm>
          <a:prstGeom prst="rect">
            <a:avLst/>
          </a:prstGeom>
        </p:spPr>
      </p:pic>
      <p:pic>
        <p:nvPicPr>
          <p:cNvPr id="10" name="图片 9">
            <a:extLst>
              <a:ext uri="{FF2B5EF4-FFF2-40B4-BE49-F238E27FC236}">
                <a16:creationId xmlns:a16="http://schemas.microsoft.com/office/drawing/2014/main" id="{FE086B2B-F70D-4953-9A96-60581AB1B548}"/>
              </a:ext>
            </a:extLst>
          </p:cNvPr>
          <p:cNvPicPr>
            <a:picLocks noChangeAspect="1"/>
          </p:cNvPicPr>
          <p:nvPr/>
        </p:nvPicPr>
        <p:blipFill>
          <a:blip r:embed="rId4"/>
          <a:stretch>
            <a:fillRect/>
          </a:stretch>
        </p:blipFill>
        <p:spPr>
          <a:xfrm>
            <a:off x="224639" y="1190638"/>
            <a:ext cx="1608222" cy="3355084"/>
          </a:xfrm>
          <a:prstGeom prst="rect">
            <a:avLst/>
          </a:prstGeom>
        </p:spPr>
      </p:pic>
      <p:pic>
        <p:nvPicPr>
          <p:cNvPr id="11" name="图片 10">
            <a:extLst>
              <a:ext uri="{FF2B5EF4-FFF2-40B4-BE49-F238E27FC236}">
                <a16:creationId xmlns:a16="http://schemas.microsoft.com/office/drawing/2014/main" id="{9B57EAF2-FF9B-404F-AA11-C8BAA5C07164}"/>
              </a:ext>
            </a:extLst>
          </p:cNvPr>
          <p:cNvPicPr>
            <a:picLocks noChangeAspect="1"/>
          </p:cNvPicPr>
          <p:nvPr/>
        </p:nvPicPr>
        <p:blipFill>
          <a:blip r:embed="rId5"/>
          <a:stretch>
            <a:fillRect/>
          </a:stretch>
        </p:blipFill>
        <p:spPr>
          <a:xfrm>
            <a:off x="334144" y="4603028"/>
            <a:ext cx="1148826" cy="2206098"/>
          </a:xfrm>
          <a:prstGeom prst="rect">
            <a:avLst/>
          </a:prstGeom>
        </p:spPr>
      </p:pic>
      <p:sp>
        <p:nvSpPr>
          <p:cNvPr id="12" name="文本框 11">
            <a:extLst>
              <a:ext uri="{FF2B5EF4-FFF2-40B4-BE49-F238E27FC236}">
                <a16:creationId xmlns:a16="http://schemas.microsoft.com/office/drawing/2014/main" id="{19634D8E-3112-46CF-A746-6D679331A206}"/>
              </a:ext>
            </a:extLst>
          </p:cNvPr>
          <p:cNvSpPr txBox="1"/>
          <p:nvPr/>
        </p:nvSpPr>
        <p:spPr>
          <a:xfrm>
            <a:off x="1620766" y="5157192"/>
            <a:ext cx="2664296" cy="880947"/>
          </a:xfrm>
          <a:prstGeom prst="rect">
            <a:avLst/>
          </a:prstGeom>
          <a:solidFill>
            <a:schemeClr val="bg1"/>
          </a:solidFill>
        </p:spPr>
        <p:txBody>
          <a:bodyPr wrap="square" rtlCol="0">
            <a:spAutoFit/>
          </a:bodyPr>
          <a:lstStyle/>
          <a:p>
            <a:pPr>
              <a:lnSpc>
                <a:spcPct val="150000"/>
              </a:lnSpc>
            </a:pPr>
            <a:r>
              <a:rPr lang="zh-CN" altLang="en-US" dirty="0"/>
              <a:t>孔太多，计算量太大，</a:t>
            </a:r>
            <a:endParaRPr lang="en-US" altLang="zh-CN" dirty="0"/>
          </a:p>
          <a:p>
            <a:pPr>
              <a:lnSpc>
                <a:spcPct val="150000"/>
              </a:lnSpc>
            </a:pPr>
            <a:r>
              <a:rPr lang="zh-CN" altLang="en-US" dirty="0"/>
              <a:t>带孔端面正在优化设计</a:t>
            </a:r>
            <a:endParaRPr lang="en-US" altLang="zh-CN" dirty="0"/>
          </a:p>
        </p:txBody>
      </p:sp>
      <p:pic>
        <p:nvPicPr>
          <p:cNvPr id="13" name="图片 12">
            <a:extLst>
              <a:ext uri="{FF2B5EF4-FFF2-40B4-BE49-F238E27FC236}">
                <a16:creationId xmlns:a16="http://schemas.microsoft.com/office/drawing/2014/main" id="{BDA80A20-09D0-485C-A417-619EFB53863C}"/>
              </a:ext>
            </a:extLst>
          </p:cNvPr>
          <p:cNvPicPr>
            <a:picLocks noChangeAspect="1"/>
          </p:cNvPicPr>
          <p:nvPr/>
        </p:nvPicPr>
        <p:blipFill>
          <a:blip r:embed="rId6"/>
          <a:stretch>
            <a:fillRect/>
          </a:stretch>
        </p:blipFill>
        <p:spPr>
          <a:xfrm>
            <a:off x="4367808" y="4785590"/>
            <a:ext cx="1968559" cy="1935885"/>
          </a:xfrm>
          <a:prstGeom prst="rect">
            <a:avLst/>
          </a:prstGeom>
        </p:spPr>
      </p:pic>
    </p:spTree>
    <p:extLst>
      <p:ext uri="{BB962C8B-B14F-4D97-AF65-F5344CB8AC3E}">
        <p14:creationId xmlns:p14="http://schemas.microsoft.com/office/powerpoint/2010/main" val="901057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73DCFE-F56E-405C-9BD7-165F040EBD4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147103" y="3190945"/>
            <a:ext cx="1779658" cy="1021894"/>
          </a:xfrm>
          <a:prstGeom prst="rect">
            <a:avLst/>
          </a:prstGeom>
        </p:spPr>
      </p:pic>
      <p:sp>
        <p:nvSpPr>
          <p:cNvPr id="7" name="标题 2">
            <a:extLst>
              <a:ext uri="{FF2B5EF4-FFF2-40B4-BE49-F238E27FC236}">
                <a16:creationId xmlns:a16="http://schemas.microsoft.com/office/drawing/2014/main" id="{6EE9B1E5-18B3-49FF-856E-7AB7F549BB08}"/>
              </a:ext>
            </a:extLst>
          </p:cNvPr>
          <p:cNvSpPr txBox="1">
            <a:spLocks/>
          </p:cNvSpPr>
          <p:nvPr/>
        </p:nvSpPr>
        <p:spPr>
          <a:xfrm>
            <a:off x="1881188" y="1009651"/>
            <a:ext cx="8229600" cy="597694"/>
          </a:xfrm>
          <a:prstGeom prst="rect">
            <a:avLst/>
          </a:prstGeom>
        </p:spPr>
        <p:txBody>
          <a:bodyPr tIns="54000" bIns="54000" anchor="ctr" anchorCtr="0"/>
          <a:lstStyle>
            <a:lvl1pPr algn="l" defTabSz="914400" rtl="0" eaLnBrk="1" latinLnBrk="0" hangingPunct="1">
              <a:lnSpc>
                <a:spcPct val="90000"/>
              </a:lnSpc>
              <a:spcBef>
                <a:spcPct val="0"/>
              </a:spcBef>
              <a:buNone/>
              <a:defRPr kumimoji="0" lang="zh-CN" altLang="en-US" sz="3200" b="1" i="0" u="none" strike="noStrike" kern="0" cap="none" spc="0" normalizeH="0" baseline="0" noProof="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sz="2400" dirty="0"/>
              <a:t>探测器进展</a:t>
            </a:r>
            <a:r>
              <a:rPr lang="en-US" altLang="zh-CN" sz="2400" dirty="0"/>
              <a:t>-</a:t>
            </a:r>
            <a:r>
              <a:rPr lang="zh-CN" altLang="en-US" sz="2400" dirty="0"/>
              <a:t>定位子工艺</a:t>
            </a:r>
          </a:p>
        </p:txBody>
      </p:sp>
      <p:pic>
        <p:nvPicPr>
          <p:cNvPr id="9" name="图片 8">
            <a:extLst>
              <a:ext uri="{FF2B5EF4-FFF2-40B4-BE49-F238E27FC236}">
                <a16:creationId xmlns:a16="http://schemas.microsoft.com/office/drawing/2014/main" id="{C4B027E6-44E8-4B79-A2DD-938ED22ED98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13753" y="1308498"/>
            <a:ext cx="2497456" cy="617220"/>
          </a:xfrm>
          <a:prstGeom prst="rect">
            <a:avLst/>
          </a:prstGeom>
        </p:spPr>
      </p:pic>
      <p:pic>
        <p:nvPicPr>
          <p:cNvPr id="10" name="图片 9">
            <a:extLst>
              <a:ext uri="{FF2B5EF4-FFF2-40B4-BE49-F238E27FC236}">
                <a16:creationId xmlns:a16="http://schemas.microsoft.com/office/drawing/2014/main" id="{BDB50F60-4493-4450-8F0A-590BC088A0E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09144" y="2589126"/>
            <a:ext cx="1991101" cy="700873"/>
          </a:xfrm>
          <a:prstGeom prst="rect">
            <a:avLst/>
          </a:prstGeom>
        </p:spPr>
      </p:pic>
      <p:sp>
        <p:nvSpPr>
          <p:cNvPr id="11" name="文本框 10">
            <a:extLst>
              <a:ext uri="{FF2B5EF4-FFF2-40B4-BE49-F238E27FC236}">
                <a16:creationId xmlns:a16="http://schemas.microsoft.com/office/drawing/2014/main" id="{43FE2772-F327-4999-BD9D-E9369154F394}"/>
              </a:ext>
            </a:extLst>
          </p:cNvPr>
          <p:cNvSpPr txBox="1"/>
          <p:nvPr/>
        </p:nvSpPr>
        <p:spPr>
          <a:xfrm>
            <a:off x="901775" y="2041111"/>
            <a:ext cx="1005840" cy="507831"/>
          </a:xfrm>
          <a:prstGeom prst="rect">
            <a:avLst/>
          </a:prstGeom>
          <a:noFill/>
        </p:spPr>
        <p:txBody>
          <a:bodyPr wrap="square" rtlCol="0">
            <a:spAutoFit/>
          </a:bodyPr>
          <a:lstStyle/>
          <a:p>
            <a:pPr defTabSz="685800">
              <a:defRPr/>
            </a:pPr>
            <a:r>
              <a:rPr lang="en-US" altLang="zh-CN" sz="1350" dirty="0" err="1">
                <a:solidFill>
                  <a:prstClr val="black"/>
                </a:solidFill>
                <a:latin typeface="Arial"/>
                <a:ea typeface="微软雅黑"/>
              </a:rPr>
              <a:t>BESⅢ</a:t>
            </a:r>
            <a:r>
              <a:rPr lang="en-US" altLang="zh-CN" sz="1350" dirty="0">
                <a:solidFill>
                  <a:prstClr val="black"/>
                </a:solidFill>
                <a:latin typeface="Arial"/>
                <a:ea typeface="微软雅黑"/>
              </a:rPr>
              <a:t> </a:t>
            </a:r>
          </a:p>
          <a:p>
            <a:pPr defTabSz="685800">
              <a:defRPr/>
            </a:pPr>
            <a:r>
              <a:rPr lang="zh-CN" altLang="en-US" sz="1350" dirty="0">
                <a:solidFill>
                  <a:prstClr val="black"/>
                </a:solidFill>
                <a:latin typeface="Arial"/>
                <a:ea typeface="微软雅黑"/>
              </a:rPr>
              <a:t>定位子</a:t>
            </a:r>
          </a:p>
        </p:txBody>
      </p:sp>
      <p:sp>
        <p:nvSpPr>
          <p:cNvPr id="12" name="文本框 11">
            <a:extLst>
              <a:ext uri="{FF2B5EF4-FFF2-40B4-BE49-F238E27FC236}">
                <a16:creationId xmlns:a16="http://schemas.microsoft.com/office/drawing/2014/main" id="{5BD8F5AC-2976-4293-85ED-78D51764B062}"/>
              </a:ext>
            </a:extLst>
          </p:cNvPr>
          <p:cNvSpPr txBox="1"/>
          <p:nvPr/>
        </p:nvSpPr>
        <p:spPr>
          <a:xfrm>
            <a:off x="767408" y="3498440"/>
            <a:ext cx="1005840" cy="507831"/>
          </a:xfrm>
          <a:prstGeom prst="rect">
            <a:avLst/>
          </a:prstGeom>
          <a:noFill/>
        </p:spPr>
        <p:txBody>
          <a:bodyPr wrap="square" rtlCol="0">
            <a:spAutoFit/>
          </a:bodyPr>
          <a:lstStyle/>
          <a:p>
            <a:pPr defTabSz="685800">
              <a:defRPr/>
            </a:pPr>
            <a:r>
              <a:rPr lang="en-US" altLang="zh-CN" sz="1350" dirty="0" err="1">
                <a:solidFill>
                  <a:prstClr val="black"/>
                </a:solidFill>
                <a:latin typeface="Arial"/>
                <a:ea typeface="微软雅黑"/>
              </a:rPr>
              <a:t>BELLEⅡ</a:t>
            </a:r>
            <a:r>
              <a:rPr lang="en-US" altLang="zh-CN" sz="1350" dirty="0">
                <a:solidFill>
                  <a:prstClr val="black"/>
                </a:solidFill>
                <a:latin typeface="Arial"/>
                <a:ea typeface="微软雅黑"/>
              </a:rPr>
              <a:t> </a:t>
            </a:r>
          </a:p>
          <a:p>
            <a:pPr defTabSz="685800">
              <a:defRPr/>
            </a:pPr>
            <a:r>
              <a:rPr lang="zh-CN" altLang="en-US" sz="1350" dirty="0">
                <a:solidFill>
                  <a:prstClr val="black"/>
                </a:solidFill>
                <a:latin typeface="Arial"/>
                <a:ea typeface="微软雅黑"/>
              </a:rPr>
              <a:t>定位子</a:t>
            </a:r>
          </a:p>
        </p:txBody>
      </p:sp>
      <p:pic>
        <p:nvPicPr>
          <p:cNvPr id="13" name="图片 12">
            <a:extLst>
              <a:ext uri="{FF2B5EF4-FFF2-40B4-BE49-F238E27FC236}">
                <a16:creationId xmlns:a16="http://schemas.microsoft.com/office/drawing/2014/main" id="{D8EA2EBF-8AA4-48A5-A66E-1E8E8D2CF83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4347672" y="496834"/>
            <a:ext cx="484748" cy="2051656"/>
          </a:xfrm>
          <a:prstGeom prst="rect">
            <a:avLst/>
          </a:prstGeom>
        </p:spPr>
      </p:pic>
      <p:sp>
        <p:nvSpPr>
          <p:cNvPr id="14" name="文本框 13">
            <a:extLst>
              <a:ext uri="{FF2B5EF4-FFF2-40B4-BE49-F238E27FC236}">
                <a16:creationId xmlns:a16="http://schemas.microsoft.com/office/drawing/2014/main" id="{D33F1175-9373-446F-BC91-E8B002C41468}"/>
              </a:ext>
            </a:extLst>
          </p:cNvPr>
          <p:cNvSpPr txBox="1"/>
          <p:nvPr/>
        </p:nvSpPr>
        <p:spPr>
          <a:xfrm>
            <a:off x="3943450" y="2184041"/>
            <a:ext cx="1781213" cy="507831"/>
          </a:xfrm>
          <a:prstGeom prst="rect">
            <a:avLst/>
          </a:prstGeom>
          <a:noFill/>
        </p:spPr>
        <p:txBody>
          <a:bodyPr wrap="square" rtlCol="0">
            <a:spAutoFit/>
          </a:bodyPr>
          <a:lstStyle/>
          <a:p>
            <a:pPr defTabSz="685800">
              <a:defRPr/>
            </a:pPr>
            <a:r>
              <a:rPr lang="en-US" altLang="zh-CN" sz="1350" dirty="0">
                <a:solidFill>
                  <a:prstClr val="black"/>
                </a:solidFill>
                <a:latin typeface="Arial"/>
                <a:ea typeface="微软雅黑"/>
              </a:rPr>
              <a:t>STCF  </a:t>
            </a: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V1</a:t>
            </a:r>
          </a:p>
          <a:p>
            <a:pPr defTabSz="685800">
              <a:defRPr/>
            </a:pPr>
            <a:r>
              <a:rPr lang="zh-CN" altLang="en-US" sz="1350" dirty="0">
                <a:solidFill>
                  <a:prstClr val="black"/>
                </a:solidFill>
                <a:latin typeface="Arial"/>
                <a:ea typeface="微软雅黑"/>
              </a:rPr>
              <a:t>铜管，放电工艺</a:t>
            </a:r>
          </a:p>
        </p:txBody>
      </p:sp>
      <p:sp>
        <p:nvSpPr>
          <p:cNvPr id="15" name="文本框 14">
            <a:extLst>
              <a:ext uri="{FF2B5EF4-FFF2-40B4-BE49-F238E27FC236}">
                <a16:creationId xmlns:a16="http://schemas.microsoft.com/office/drawing/2014/main" id="{A5706E04-90AE-476F-BF80-C11D7C02F9EB}"/>
              </a:ext>
            </a:extLst>
          </p:cNvPr>
          <p:cNvSpPr txBox="1"/>
          <p:nvPr/>
        </p:nvSpPr>
        <p:spPr>
          <a:xfrm>
            <a:off x="3900878" y="4189822"/>
            <a:ext cx="1866356" cy="507831"/>
          </a:xfrm>
          <a:prstGeom prst="rect">
            <a:avLst/>
          </a:prstGeom>
          <a:noFill/>
        </p:spPr>
        <p:txBody>
          <a:bodyPr wrap="square" rtlCol="0">
            <a:spAutoFit/>
          </a:bodyPr>
          <a:lstStyle/>
          <a:p>
            <a:pPr defTabSz="685800">
              <a:defRPr/>
            </a:pPr>
            <a:r>
              <a:rPr lang="en-US" altLang="zh-CN" sz="1350" dirty="0">
                <a:solidFill>
                  <a:prstClr val="black"/>
                </a:solidFill>
                <a:latin typeface="Arial"/>
                <a:ea typeface="微软雅黑"/>
              </a:rPr>
              <a:t>STCF </a:t>
            </a: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V2</a:t>
            </a:r>
          </a:p>
          <a:p>
            <a:pPr defTabSz="685800">
              <a:defRPr/>
            </a:pPr>
            <a:r>
              <a:rPr lang="zh-CN" altLang="en-US" sz="1350" dirty="0">
                <a:solidFill>
                  <a:prstClr val="black"/>
                </a:solidFill>
                <a:latin typeface="Arial"/>
                <a:ea typeface="微软雅黑"/>
              </a:rPr>
              <a:t>铝管，拉丝工艺</a:t>
            </a:r>
          </a:p>
        </p:txBody>
      </p:sp>
      <p:pic>
        <p:nvPicPr>
          <p:cNvPr id="16" name="图片 15">
            <a:extLst>
              <a:ext uri="{FF2B5EF4-FFF2-40B4-BE49-F238E27FC236}">
                <a16:creationId xmlns:a16="http://schemas.microsoft.com/office/drawing/2014/main" id="{B0AC143A-7ABC-4E17-B7E5-7A9204FC425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007222" y="3055151"/>
            <a:ext cx="1719749" cy="1026302"/>
          </a:xfrm>
          <a:prstGeom prst="rect">
            <a:avLst/>
          </a:prstGeom>
        </p:spPr>
      </p:pic>
      <p:sp>
        <p:nvSpPr>
          <p:cNvPr id="17" name="文本框 16">
            <a:extLst>
              <a:ext uri="{FF2B5EF4-FFF2-40B4-BE49-F238E27FC236}">
                <a16:creationId xmlns:a16="http://schemas.microsoft.com/office/drawing/2014/main" id="{6A2F7E37-3C33-4C2C-8E18-9F3B91B0589B}"/>
              </a:ext>
            </a:extLst>
          </p:cNvPr>
          <p:cNvSpPr txBox="1"/>
          <p:nvPr/>
        </p:nvSpPr>
        <p:spPr>
          <a:xfrm>
            <a:off x="7147103" y="4283405"/>
            <a:ext cx="2260683" cy="715581"/>
          </a:xfrm>
          <a:prstGeom prst="rect">
            <a:avLst/>
          </a:prstGeom>
          <a:noFill/>
        </p:spPr>
        <p:txBody>
          <a:bodyPr wrap="square" rtlCol="0">
            <a:spAutoFit/>
          </a:bodyPr>
          <a:lstStyle/>
          <a:p>
            <a:pPr defTabSz="685800">
              <a:defRPr/>
            </a:pPr>
            <a:r>
              <a:rPr lang="en-US" altLang="zh-CN" sz="1350" dirty="0">
                <a:solidFill>
                  <a:prstClr val="black"/>
                </a:solidFill>
                <a:latin typeface="Arial"/>
                <a:ea typeface="微软雅黑"/>
              </a:rPr>
              <a:t>STCF </a:t>
            </a: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V3</a:t>
            </a:r>
          </a:p>
          <a:p>
            <a:pPr defTabSz="685800">
              <a:defRPr/>
            </a:pPr>
            <a:r>
              <a:rPr lang="zh-CN" altLang="en-US" sz="1350" dirty="0">
                <a:solidFill>
                  <a:prstClr val="black"/>
                </a:solidFill>
                <a:latin typeface="Arial"/>
                <a:ea typeface="微软雅黑"/>
              </a:rPr>
              <a:t>减小尺寸</a:t>
            </a:r>
            <a:endParaRPr lang="en-US" altLang="zh-CN" sz="1350" dirty="0">
              <a:solidFill>
                <a:prstClr val="black"/>
              </a:solidFill>
              <a:latin typeface="Arial"/>
              <a:ea typeface="微软雅黑"/>
            </a:endParaRPr>
          </a:p>
          <a:p>
            <a:pPr defTabSz="685800">
              <a:defRPr/>
            </a:pPr>
            <a:endParaRPr lang="zh-CN" altLang="en-US" sz="1350" dirty="0">
              <a:solidFill>
                <a:prstClr val="black"/>
              </a:solidFill>
              <a:latin typeface="Arial"/>
              <a:ea typeface="微软雅黑"/>
            </a:endParaRPr>
          </a:p>
        </p:txBody>
      </p:sp>
      <p:pic>
        <p:nvPicPr>
          <p:cNvPr id="18" name="图片 17">
            <a:extLst>
              <a:ext uri="{FF2B5EF4-FFF2-40B4-BE49-F238E27FC236}">
                <a16:creationId xmlns:a16="http://schemas.microsoft.com/office/drawing/2014/main" id="{46466F26-9261-46FC-8E3C-9FB31A8AACC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52494" y="26674"/>
            <a:ext cx="4491804" cy="3045642"/>
          </a:xfrm>
          <a:prstGeom prst="rect">
            <a:avLst/>
          </a:prstGeom>
          <a:ln>
            <a:solidFill>
              <a:schemeClr val="tx1">
                <a:lumMod val="85000"/>
                <a:lumOff val="15000"/>
              </a:schemeClr>
            </a:solidFill>
          </a:ln>
        </p:spPr>
      </p:pic>
      <p:sp>
        <p:nvSpPr>
          <p:cNvPr id="19" name="矩形 18">
            <a:extLst>
              <a:ext uri="{FF2B5EF4-FFF2-40B4-BE49-F238E27FC236}">
                <a16:creationId xmlns:a16="http://schemas.microsoft.com/office/drawing/2014/main" id="{FF23A3D2-ECAC-494E-8954-670E84669D64}"/>
              </a:ext>
            </a:extLst>
          </p:cNvPr>
          <p:cNvSpPr/>
          <p:nvPr/>
        </p:nvSpPr>
        <p:spPr>
          <a:xfrm>
            <a:off x="8926761" y="980115"/>
            <a:ext cx="828675" cy="5003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22" name="矩形 21">
            <a:extLst>
              <a:ext uri="{FF2B5EF4-FFF2-40B4-BE49-F238E27FC236}">
                <a16:creationId xmlns:a16="http://schemas.microsoft.com/office/drawing/2014/main" id="{B987E19D-2FDD-4940-A901-7EB2387FA954}"/>
              </a:ext>
            </a:extLst>
          </p:cNvPr>
          <p:cNvSpPr/>
          <p:nvPr/>
        </p:nvSpPr>
        <p:spPr>
          <a:xfrm>
            <a:off x="122417" y="1013992"/>
            <a:ext cx="2467554" cy="3704460"/>
          </a:xfrm>
          <a:prstGeom prst="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23" name="箭头: 右 22">
            <a:extLst>
              <a:ext uri="{FF2B5EF4-FFF2-40B4-BE49-F238E27FC236}">
                <a16:creationId xmlns:a16="http://schemas.microsoft.com/office/drawing/2014/main" id="{1B04A663-76BD-4B3E-9298-7289F3F2D80E}"/>
              </a:ext>
            </a:extLst>
          </p:cNvPr>
          <p:cNvSpPr/>
          <p:nvPr/>
        </p:nvSpPr>
        <p:spPr>
          <a:xfrm>
            <a:off x="2751797" y="1807573"/>
            <a:ext cx="530883" cy="1266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dirty="0">
              <a:solidFill>
                <a:prstClr val="white"/>
              </a:solidFill>
              <a:latin typeface="Arial"/>
              <a:ea typeface="微软雅黑"/>
            </a:endParaRPr>
          </a:p>
        </p:txBody>
      </p:sp>
      <p:sp>
        <p:nvSpPr>
          <p:cNvPr id="24" name="箭头: 右 23">
            <a:extLst>
              <a:ext uri="{FF2B5EF4-FFF2-40B4-BE49-F238E27FC236}">
                <a16:creationId xmlns:a16="http://schemas.microsoft.com/office/drawing/2014/main" id="{34122153-F2AF-43EA-9422-6AC55A1E0264}"/>
              </a:ext>
            </a:extLst>
          </p:cNvPr>
          <p:cNvSpPr/>
          <p:nvPr/>
        </p:nvSpPr>
        <p:spPr>
          <a:xfrm rot="5400000">
            <a:off x="4570877" y="2765810"/>
            <a:ext cx="251468" cy="134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25" name="箭头: 右 24">
            <a:extLst>
              <a:ext uri="{FF2B5EF4-FFF2-40B4-BE49-F238E27FC236}">
                <a16:creationId xmlns:a16="http://schemas.microsoft.com/office/drawing/2014/main" id="{A75C59B8-53D6-4E18-966C-7F889A666434}"/>
              </a:ext>
            </a:extLst>
          </p:cNvPr>
          <p:cNvSpPr/>
          <p:nvPr/>
        </p:nvSpPr>
        <p:spPr>
          <a:xfrm>
            <a:off x="6123934" y="3568302"/>
            <a:ext cx="453635" cy="210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26" name="矩形 25">
            <a:extLst>
              <a:ext uri="{FF2B5EF4-FFF2-40B4-BE49-F238E27FC236}">
                <a16:creationId xmlns:a16="http://schemas.microsoft.com/office/drawing/2014/main" id="{2F2F7BC9-C2E9-4F7B-B73C-7EE537BF0D1D}"/>
              </a:ext>
            </a:extLst>
          </p:cNvPr>
          <p:cNvSpPr/>
          <p:nvPr/>
        </p:nvSpPr>
        <p:spPr>
          <a:xfrm>
            <a:off x="6646011" y="3072316"/>
            <a:ext cx="2447333" cy="1705145"/>
          </a:xfrm>
          <a:prstGeom prst="rect">
            <a:avLst/>
          </a:prstGeom>
          <a:noFill/>
          <a:ln w="28575">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27" name="矩形 26">
            <a:extLst>
              <a:ext uri="{FF2B5EF4-FFF2-40B4-BE49-F238E27FC236}">
                <a16:creationId xmlns:a16="http://schemas.microsoft.com/office/drawing/2014/main" id="{BEEB5AE6-0BEC-466C-A1DB-8DD72C6215C2}"/>
              </a:ext>
            </a:extLst>
          </p:cNvPr>
          <p:cNvSpPr/>
          <p:nvPr/>
        </p:nvSpPr>
        <p:spPr>
          <a:xfrm>
            <a:off x="3461248" y="2992613"/>
            <a:ext cx="2605003" cy="1813409"/>
          </a:xfrm>
          <a:prstGeom prst="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28" name="矩形 27">
            <a:extLst>
              <a:ext uri="{FF2B5EF4-FFF2-40B4-BE49-F238E27FC236}">
                <a16:creationId xmlns:a16="http://schemas.microsoft.com/office/drawing/2014/main" id="{6156074A-C48F-4454-A36B-33B8DA783726}"/>
              </a:ext>
            </a:extLst>
          </p:cNvPr>
          <p:cNvSpPr/>
          <p:nvPr/>
        </p:nvSpPr>
        <p:spPr>
          <a:xfrm>
            <a:off x="3499841" y="1038688"/>
            <a:ext cx="2329888" cy="1054552"/>
          </a:xfrm>
          <a:prstGeom prst="rect">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29" name="文本框 28">
            <a:extLst>
              <a:ext uri="{FF2B5EF4-FFF2-40B4-BE49-F238E27FC236}">
                <a16:creationId xmlns:a16="http://schemas.microsoft.com/office/drawing/2014/main" id="{BE87167A-8D3E-4283-8DF8-4FF4AE5EBB04}"/>
              </a:ext>
            </a:extLst>
          </p:cNvPr>
          <p:cNvSpPr txBox="1"/>
          <p:nvPr/>
        </p:nvSpPr>
        <p:spPr>
          <a:xfrm>
            <a:off x="10264480" y="1052362"/>
            <a:ext cx="1677401" cy="715581"/>
          </a:xfrm>
          <a:prstGeom prst="rect">
            <a:avLst/>
          </a:prstGeom>
          <a:noFill/>
        </p:spPr>
        <p:txBody>
          <a:bodyPr wrap="square" rtlCol="0">
            <a:spAutoFit/>
          </a:bodyPr>
          <a:lstStyle/>
          <a:p>
            <a:pPr defTabSz="685800">
              <a:defRPr/>
            </a:pPr>
            <a:r>
              <a:rPr lang="zh-CN" altLang="en-US" sz="1350" dirty="0">
                <a:solidFill>
                  <a:srgbClr val="FF0000"/>
                </a:solidFill>
                <a:latin typeface="Arial"/>
                <a:ea typeface="微软雅黑"/>
              </a:rPr>
              <a:t>空间尺寸非常小，与</a:t>
            </a:r>
            <a:r>
              <a:rPr lang="en-US" altLang="zh-CN" sz="1350" dirty="0">
                <a:solidFill>
                  <a:srgbClr val="FF0000"/>
                </a:solidFill>
                <a:latin typeface="Arial"/>
                <a:ea typeface="微软雅黑"/>
              </a:rPr>
              <a:t>TOF</a:t>
            </a:r>
            <a:r>
              <a:rPr lang="zh-CN" altLang="en-US" sz="1350" dirty="0">
                <a:solidFill>
                  <a:srgbClr val="FF0000"/>
                </a:solidFill>
                <a:latin typeface="Arial"/>
                <a:ea typeface="微软雅黑"/>
              </a:rPr>
              <a:t>非常近，</a:t>
            </a:r>
            <a:endParaRPr lang="en-US" altLang="zh-CN" sz="1350" dirty="0">
              <a:solidFill>
                <a:srgbClr val="FF0000"/>
              </a:solidFill>
              <a:latin typeface="Arial"/>
              <a:ea typeface="微软雅黑"/>
            </a:endParaRPr>
          </a:p>
          <a:p>
            <a:pPr defTabSz="685800">
              <a:defRPr/>
            </a:pPr>
            <a:r>
              <a:rPr lang="zh-CN" altLang="en-US" sz="1350" dirty="0">
                <a:solidFill>
                  <a:srgbClr val="FF0000"/>
                </a:solidFill>
                <a:latin typeface="Arial"/>
                <a:ea typeface="微软雅黑"/>
              </a:rPr>
              <a:t>重新开展尺寸设计</a:t>
            </a:r>
          </a:p>
        </p:txBody>
      </p:sp>
      <p:sp>
        <p:nvSpPr>
          <p:cNvPr id="30" name="箭头: 右 29">
            <a:extLst>
              <a:ext uri="{FF2B5EF4-FFF2-40B4-BE49-F238E27FC236}">
                <a16:creationId xmlns:a16="http://schemas.microsoft.com/office/drawing/2014/main" id="{CF2ECD0E-E514-4628-9166-E6C0DFFB4A29}"/>
              </a:ext>
            </a:extLst>
          </p:cNvPr>
          <p:cNvSpPr/>
          <p:nvPr/>
        </p:nvSpPr>
        <p:spPr>
          <a:xfrm>
            <a:off x="9161786" y="3715993"/>
            <a:ext cx="453635" cy="210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31" name="矩形 30">
            <a:extLst>
              <a:ext uri="{FF2B5EF4-FFF2-40B4-BE49-F238E27FC236}">
                <a16:creationId xmlns:a16="http://schemas.microsoft.com/office/drawing/2014/main" id="{E410B0B9-E38E-459A-ADAB-4E64EFC1742A}"/>
              </a:ext>
            </a:extLst>
          </p:cNvPr>
          <p:cNvSpPr/>
          <p:nvPr/>
        </p:nvSpPr>
        <p:spPr>
          <a:xfrm>
            <a:off x="9683983" y="3074018"/>
            <a:ext cx="2447333" cy="1705145"/>
          </a:xfrm>
          <a:prstGeom prst="rect">
            <a:avLst/>
          </a:prstGeom>
          <a:noFill/>
          <a:ln w="28575">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Arial"/>
              <a:ea typeface="微软雅黑"/>
            </a:endParaRPr>
          </a:p>
        </p:txBody>
      </p:sp>
      <p:sp>
        <p:nvSpPr>
          <p:cNvPr id="32" name="文本框 31">
            <a:extLst>
              <a:ext uri="{FF2B5EF4-FFF2-40B4-BE49-F238E27FC236}">
                <a16:creationId xmlns:a16="http://schemas.microsoft.com/office/drawing/2014/main" id="{38219F10-E420-4454-93BB-4924D3C80C35}"/>
              </a:ext>
            </a:extLst>
          </p:cNvPr>
          <p:cNvSpPr txBox="1"/>
          <p:nvPr/>
        </p:nvSpPr>
        <p:spPr>
          <a:xfrm>
            <a:off x="9796063" y="4283405"/>
            <a:ext cx="2260683" cy="715581"/>
          </a:xfrm>
          <a:prstGeom prst="rect">
            <a:avLst/>
          </a:prstGeom>
          <a:noFill/>
        </p:spPr>
        <p:txBody>
          <a:bodyPr wrap="square" rtlCol="0">
            <a:spAutoFit/>
          </a:bodyPr>
          <a:lstStyle/>
          <a:p>
            <a:pPr defTabSz="685800">
              <a:defRPr/>
            </a:pPr>
            <a:r>
              <a:rPr lang="en-US" altLang="zh-CN" sz="1350" dirty="0">
                <a:solidFill>
                  <a:prstClr val="black"/>
                </a:solidFill>
                <a:latin typeface="Arial"/>
                <a:ea typeface="微软雅黑"/>
              </a:rPr>
              <a:t>STCF </a:t>
            </a: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V4</a:t>
            </a:r>
          </a:p>
          <a:p>
            <a:pPr defTabSz="685800">
              <a:defRPr/>
            </a:pPr>
            <a:r>
              <a:rPr lang="zh-CN" altLang="en-US" sz="1350" dirty="0">
                <a:solidFill>
                  <a:prstClr val="black"/>
                </a:solidFill>
                <a:latin typeface="Arial"/>
                <a:ea typeface="微软雅黑"/>
              </a:rPr>
              <a:t>绝缘定位子设计，电极连接</a:t>
            </a:r>
            <a:endParaRPr lang="en-US" altLang="zh-CN" sz="1350" dirty="0">
              <a:solidFill>
                <a:prstClr val="black"/>
              </a:solidFill>
              <a:latin typeface="Arial"/>
              <a:ea typeface="微软雅黑"/>
            </a:endParaRPr>
          </a:p>
          <a:p>
            <a:pPr defTabSz="685800">
              <a:defRPr/>
            </a:pPr>
            <a:endParaRPr lang="zh-CN" altLang="en-US" sz="1350" dirty="0">
              <a:solidFill>
                <a:prstClr val="black"/>
              </a:solidFill>
              <a:latin typeface="Arial"/>
              <a:ea typeface="微软雅黑"/>
            </a:endParaRPr>
          </a:p>
        </p:txBody>
      </p:sp>
      <p:pic>
        <p:nvPicPr>
          <p:cNvPr id="8" name="图片 7">
            <a:extLst>
              <a:ext uri="{FF2B5EF4-FFF2-40B4-BE49-F238E27FC236}">
                <a16:creationId xmlns:a16="http://schemas.microsoft.com/office/drawing/2014/main" id="{DEB4BB21-FCB5-485A-B9F1-E2AF3EEE1F00}"/>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9891618" y="3201112"/>
            <a:ext cx="2052115" cy="785645"/>
          </a:xfrm>
          <a:prstGeom prst="rect">
            <a:avLst/>
          </a:prstGeom>
        </p:spPr>
      </p:pic>
      <p:pic>
        <p:nvPicPr>
          <p:cNvPr id="37" name="图片 36">
            <a:extLst>
              <a:ext uri="{FF2B5EF4-FFF2-40B4-BE49-F238E27FC236}">
                <a16:creationId xmlns:a16="http://schemas.microsoft.com/office/drawing/2014/main" id="{F7E08950-755E-4EBC-9A50-C642868962DE}"/>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212907" y="5203480"/>
            <a:ext cx="4754127" cy="1490589"/>
          </a:xfrm>
          <a:prstGeom prst="rect">
            <a:avLst/>
          </a:prstGeom>
        </p:spPr>
      </p:pic>
      <p:sp>
        <p:nvSpPr>
          <p:cNvPr id="38" name="矩形 37">
            <a:extLst>
              <a:ext uri="{FF2B5EF4-FFF2-40B4-BE49-F238E27FC236}">
                <a16:creationId xmlns:a16="http://schemas.microsoft.com/office/drawing/2014/main" id="{F177AB7D-3C67-46FA-BBC9-8C4A0D3E5546}"/>
              </a:ext>
            </a:extLst>
          </p:cNvPr>
          <p:cNvSpPr/>
          <p:nvPr/>
        </p:nvSpPr>
        <p:spPr>
          <a:xfrm>
            <a:off x="5354357" y="5290840"/>
            <a:ext cx="6624736" cy="1477328"/>
          </a:xfrm>
          <a:prstGeom prst="rect">
            <a:avLst/>
          </a:prstGeom>
        </p:spPr>
        <p:txBody>
          <a:bodyPr wrap="square">
            <a:spAutoFit/>
          </a:bodyPr>
          <a:lstStyle/>
          <a:p>
            <a:r>
              <a:rPr lang="zh-CN" altLang="en-US" dirty="0"/>
              <a:t>绝缘定位子 </a:t>
            </a:r>
            <a:r>
              <a:rPr lang="en-US" altLang="zh-CN" dirty="0"/>
              <a:t>1.4mm+1.8mm+1.4mm</a:t>
            </a:r>
          </a:p>
          <a:p>
            <a:r>
              <a:rPr lang="zh-CN" altLang="en-US" dirty="0"/>
              <a:t>定位孔：</a:t>
            </a:r>
            <a:r>
              <a:rPr lang="en-US" altLang="zh-CN" dirty="0">
                <a:solidFill>
                  <a:srgbClr val="FF0000"/>
                </a:solidFill>
              </a:rPr>
              <a:t>0.1mm </a:t>
            </a:r>
            <a:r>
              <a:rPr lang="zh-CN" altLang="en-US" dirty="0">
                <a:solidFill>
                  <a:srgbClr val="FF0000"/>
                </a:solidFill>
              </a:rPr>
              <a:t>长度</a:t>
            </a:r>
            <a:r>
              <a:rPr lang="en-US" altLang="zh-CN" dirty="0">
                <a:solidFill>
                  <a:srgbClr val="FF0000"/>
                </a:solidFill>
              </a:rPr>
              <a:t>0.3mm </a:t>
            </a:r>
            <a:r>
              <a:rPr lang="zh-CN" altLang="en-US" dirty="0">
                <a:solidFill>
                  <a:srgbClr val="FF0000"/>
                </a:solidFill>
              </a:rPr>
              <a:t>可以尝试</a:t>
            </a:r>
            <a:r>
              <a:rPr lang="en-US" altLang="zh-CN" dirty="0">
                <a:solidFill>
                  <a:srgbClr val="FF0000"/>
                </a:solidFill>
              </a:rPr>
              <a:t>0.08</a:t>
            </a:r>
            <a:r>
              <a:rPr lang="zh-CN" altLang="en-US" dirty="0">
                <a:solidFill>
                  <a:srgbClr val="FF0000"/>
                </a:solidFill>
              </a:rPr>
              <a:t>或</a:t>
            </a:r>
            <a:r>
              <a:rPr lang="en-US" altLang="zh-CN" dirty="0">
                <a:solidFill>
                  <a:srgbClr val="FF0000"/>
                </a:solidFill>
              </a:rPr>
              <a:t>0.05</a:t>
            </a:r>
            <a:r>
              <a:rPr lang="zh-CN" altLang="en-US" dirty="0">
                <a:solidFill>
                  <a:srgbClr val="FF0000"/>
                </a:solidFill>
              </a:rPr>
              <a:t>的，难度较大</a:t>
            </a:r>
            <a:endParaRPr lang="en-US" altLang="zh-CN" dirty="0">
              <a:solidFill>
                <a:srgbClr val="FF0000"/>
              </a:solidFill>
            </a:endParaRPr>
          </a:p>
          <a:p>
            <a:r>
              <a:rPr lang="zh-CN" altLang="en-US" dirty="0"/>
              <a:t>材料：</a:t>
            </a:r>
            <a:r>
              <a:rPr lang="en-US" altLang="zh-CN" dirty="0">
                <a:solidFill>
                  <a:srgbClr val="FF0000"/>
                </a:solidFill>
              </a:rPr>
              <a:t>PEEK</a:t>
            </a:r>
            <a:r>
              <a:rPr lang="zh-CN" altLang="en-US" dirty="0"/>
              <a:t>，熔点</a:t>
            </a:r>
            <a:r>
              <a:rPr lang="en-US" altLang="zh-CN" dirty="0"/>
              <a:t>334℃</a:t>
            </a:r>
            <a:r>
              <a:rPr lang="zh-CN" altLang="en-US" dirty="0"/>
              <a:t>，软化点</a:t>
            </a:r>
            <a:r>
              <a:rPr lang="en-US" altLang="zh-CN" dirty="0"/>
              <a:t>168℃</a:t>
            </a:r>
          </a:p>
          <a:p>
            <a:r>
              <a:rPr lang="en-US" altLang="zh-CN" dirty="0"/>
              <a:t>              </a:t>
            </a:r>
            <a:r>
              <a:rPr lang="en-US" altLang="zh-CN" dirty="0" err="1">
                <a:latin typeface="Times New Roman" panose="02020603050405020304" pitchFamily="18" charset="0"/>
                <a:cs typeface="Times New Roman" panose="02020603050405020304" pitchFamily="18" charset="0"/>
              </a:rPr>
              <a:t>BESⅢ</a:t>
            </a:r>
            <a:r>
              <a:rPr lang="zh-CN" altLang="en-US" dirty="0"/>
              <a:t>：</a:t>
            </a:r>
            <a:r>
              <a:rPr lang="en-US" altLang="zh-CN" dirty="0"/>
              <a:t>LCP VECTRA  A130 </a:t>
            </a:r>
          </a:p>
          <a:p>
            <a:r>
              <a:rPr lang="zh-CN" altLang="en-US" dirty="0"/>
              <a:t>铜管孔：</a:t>
            </a:r>
            <a:r>
              <a:rPr lang="en-US" altLang="zh-CN" dirty="0"/>
              <a:t>0.6mm </a:t>
            </a:r>
            <a:r>
              <a:rPr lang="zh-CN" altLang="en-US" dirty="0"/>
              <a:t>（保证绝缘定位子的壁厚</a:t>
            </a:r>
            <a:r>
              <a:rPr lang="en-US" altLang="zh-CN" dirty="0"/>
              <a:t>0.3~0.4mm</a:t>
            </a:r>
            <a:r>
              <a:rPr lang="zh-CN" altLang="en-US" dirty="0"/>
              <a:t>，耐压相关）</a:t>
            </a:r>
            <a:r>
              <a:rPr lang="en-US" altLang="zh-CN" dirty="0"/>
              <a:t> </a:t>
            </a:r>
          </a:p>
        </p:txBody>
      </p:sp>
      <p:sp>
        <p:nvSpPr>
          <p:cNvPr id="41" name="标题 2">
            <a:extLst>
              <a:ext uri="{FF2B5EF4-FFF2-40B4-BE49-F238E27FC236}">
                <a16:creationId xmlns:a16="http://schemas.microsoft.com/office/drawing/2014/main" id="{D40938D3-A792-4486-82FB-0E8BBFE47AD1}"/>
              </a:ext>
            </a:extLst>
          </p:cNvPr>
          <p:cNvSpPr txBox="1">
            <a:spLocks/>
          </p:cNvSpPr>
          <p:nvPr/>
        </p:nvSpPr>
        <p:spPr>
          <a:xfrm>
            <a:off x="1046204" y="88949"/>
            <a:ext cx="8229600" cy="7064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定位子</a:t>
            </a:r>
          </a:p>
        </p:txBody>
      </p:sp>
      <p:sp>
        <p:nvSpPr>
          <p:cNvPr id="42" name="椭圆 41">
            <a:extLst>
              <a:ext uri="{FF2B5EF4-FFF2-40B4-BE49-F238E27FC236}">
                <a16:creationId xmlns:a16="http://schemas.microsoft.com/office/drawing/2014/main" id="{1A95E632-6A5E-4713-86F5-234C4492CB4D}"/>
              </a:ext>
            </a:extLst>
          </p:cNvPr>
          <p:cNvSpPr/>
          <p:nvPr/>
        </p:nvSpPr>
        <p:spPr>
          <a:xfrm>
            <a:off x="263352" y="5733256"/>
            <a:ext cx="1098107" cy="1040788"/>
          </a:xfrm>
          <a:prstGeom prst="ellipse">
            <a:avLst/>
          </a:prstGeom>
          <a:ln w="38100">
            <a:solidFill>
              <a:srgbClr val="FF0000"/>
            </a:solidFill>
          </a:ln>
        </p:spPr>
        <p:txBody>
          <a:bodyPr wrap="square" rtlCol="0" anchor="ctr">
            <a:spAutoFit/>
          </a:bodyPr>
          <a:lstStyle/>
          <a:p>
            <a:pPr marL="285750" indent="-285750" algn="l">
              <a:lnSpc>
                <a:spcPct val="120000"/>
              </a:lnSpc>
              <a:buFont typeface="Arial" panose="020B0604020202020204" pitchFamily="34" charset="0"/>
              <a:buChar char="•"/>
            </a:pPr>
            <a:endParaRPr lang="zh-CN" altLang="en-US" dirty="0"/>
          </a:p>
        </p:txBody>
      </p:sp>
    </p:spTree>
    <p:extLst>
      <p:ext uri="{BB962C8B-B14F-4D97-AF65-F5344CB8AC3E}">
        <p14:creationId xmlns:p14="http://schemas.microsoft.com/office/powerpoint/2010/main" val="637059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2ADA8866-F205-4613-BF16-DED27925ECD6}"/>
              </a:ext>
            </a:extLst>
          </p:cNvPr>
          <p:cNvPicPr>
            <a:picLocks noChangeAspect="1"/>
          </p:cNvPicPr>
          <p:nvPr/>
        </p:nvPicPr>
        <p:blipFill>
          <a:blip r:embed="rId3"/>
          <a:stretch>
            <a:fillRect/>
          </a:stretch>
        </p:blipFill>
        <p:spPr>
          <a:xfrm>
            <a:off x="7861518" y="4087355"/>
            <a:ext cx="3147511" cy="2714621"/>
          </a:xfrm>
          <a:prstGeom prst="rect">
            <a:avLst/>
          </a:prstGeom>
        </p:spPr>
      </p:pic>
      <p:sp>
        <p:nvSpPr>
          <p:cNvPr id="4" name="灯片编号占位符 3">
            <a:extLst>
              <a:ext uri="{FF2B5EF4-FFF2-40B4-BE49-F238E27FC236}">
                <a16:creationId xmlns:a16="http://schemas.microsoft.com/office/drawing/2014/main" id="{E18594F2-77D1-482C-8CDC-1562E244FD70}"/>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14</a:t>
            </a:fld>
            <a:endParaRPr lang="en-US" altLang="zh-CN"/>
          </a:p>
        </p:txBody>
      </p:sp>
      <p:pic>
        <p:nvPicPr>
          <p:cNvPr id="10" name="图片 9">
            <a:extLst>
              <a:ext uri="{FF2B5EF4-FFF2-40B4-BE49-F238E27FC236}">
                <a16:creationId xmlns:a16="http://schemas.microsoft.com/office/drawing/2014/main" id="{869762CF-AE20-474D-9529-CBBAED6DEC10}"/>
              </a:ext>
            </a:extLst>
          </p:cNvPr>
          <p:cNvPicPr>
            <a:picLocks noChangeAspect="1"/>
          </p:cNvPicPr>
          <p:nvPr/>
        </p:nvPicPr>
        <p:blipFill>
          <a:blip r:embed="rId4"/>
          <a:stretch>
            <a:fillRect/>
          </a:stretch>
        </p:blipFill>
        <p:spPr>
          <a:xfrm>
            <a:off x="182535" y="4875469"/>
            <a:ext cx="3147511" cy="740067"/>
          </a:xfrm>
          <a:prstGeom prst="rect">
            <a:avLst/>
          </a:prstGeom>
        </p:spPr>
      </p:pic>
      <p:pic>
        <p:nvPicPr>
          <p:cNvPr id="12" name="图片 11">
            <a:extLst>
              <a:ext uri="{FF2B5EF4-FFF2-40B4-BE49-F238E27FC236}">
                <a16:creationId xmlns:a16="http://schemas.microsoft.com/office/drawing/2014/main" id="{62B8E99B-A061-4781-8818-AE2FE4658610}"/>
              </a:ext>
            </a:extLst>
          </p:cNvPr>
          <p:cNvPicPr>
            <a:picLocks noChangeAspect="1"/>
          </p:cNvPicPr>
          <p:nvPr/>
        </p:nvPicPr>
        <p:blipFill>
          <a:blip r:embed="rId5"/>
          <a:stretch>
            <a:fillRect/>
          </a:stretch>
        </p:blipFill>
        <p:spPr>
          <a:xfrm>
            <a:off x="7885697" y="1308872"/>
            <a:ext cx="3152190" cy="2591801"/>
          </a:xfrm>
          <a:prstGeom prst="rect">
            <a:avLst/>
          </a:prstGeom>
        </p:spPr>
      </p:pic>
      <p:pic>
        <p:nvPicPr>
          <p:cNvPr id="14" name="图片 13">
            <a:extLst>
              <a:ext uri="{FF2B5EF4-FFF2-40B4-BE49-F238E27FC236}">
                <a16:creationId xmlns:a16="http://schemas.microsoft.com/office/drawing/2014/main" id="{AC59672E-878E-4572-95FD-9B818153526F}"/>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05854" y="3024709"/>
            <a:ext cx="2900875" cy="696211"/>
          </a:xfrm>
          <a:prstGeom prst="rect">
            <a:avLst/>
          </a:prstGeom>
        </p:spPr>
      </p:pic>
      <p:pic>
        <p:nvPicPr>
          <p:cNvPr id="16" name="图片 15">
            <a:extLst>
              <a:ext uri="{FF2B5EF4-FFF2-40B4-BE49-F238E27FC236}">
                <a16:creationId xmlns:a16="http://schemas.microsoft.com/office/drawing/2014/main" id="{CEE403D2-171B-4929-A198-8FCFD755264A}"/>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rot="16200000">
            <a:off x="4523099" y="2125686"/>
            <a:ext cx="1040227" cy="2915047"/>
          </a:xfrm>
          <a:prstGeom prst="rect">
            <a:avLst/>
          </a:prstGeom>
        </p:spPr>
      </p:pic>
      <p:pic>
        <p:nvPicPr>
          <p:cNvPr id="19" name="内容占位符 5">
            <a:extLst>
              <a:ext uri="{FF2B5EF4-FFF2-40B4-BE49-F238E27FC236}">
                <a16:creationId xmlns:a16="http://schemas.microsoft.com/office/drawing/2014/main" id="{001FCC91-D2DB-45AC-AC5D-6FD0C2ACEB0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85910" y="1379362"/>
            <a:ext cx="2540768" cy="464883"/>
          </a:xfrm>
          <a:prstGeom prst="rect">
            <a:avLst/>
          </a:prstGeom>
          <a:noFill/>
          <a:ln>
            <a:noFill/>
          </a:ln>
          <a:effectLst/>
          <a:extLst>
            <a:ext uri="{FAA26D3D-D897-4be2-8F04-BA451C77F1D7}"/>
          </a:extLst>
        </p:spPr>
      </p:pic>
      <p:pic>
        <p:nvPicPr>
          <p:cNvPr id="20" name="图片 7">
            <a:extLst>
              <a:ext uri="{FF2B5EF4-FFF2-40B4-BE49-F238E27FC236}">
                <a16:creationId xmlns:a16="http://schemas.microsoft.com/office/drawing/2014/main" id="{0D1FD9B3-201B-43F9-A95C-A2A92E8C8FD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85910" y="1997853"/>
            <a:ext cx="2540768" cy="52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a:extLst>
              <a:ext uri="{FF2B5EF4-FFF2-40B4-BE49-F238E27FC236}">
                <a16:creationId xmlns:a16="http://schemas.microsoft.com/office/drawing/2014/main" id="{8825A6F5-23F1-4CC7-950D-CC933F3998C9}"/>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3667564" y="1323079"/>
            <a:ext cx="2751298" cy="1187524"/>
          </a:xfrm>
          <a:prstGeom prst="rect">
            <a:avLst/>
          </a:prstGeom>
        </p:spPr>
      </p:pic>
      <p:sp>
        <p:nvSpPr>
          <p:cNvPr id="22" name="文本框 21">
            <a:extLst>
              <a:ext uri="{FF2B5EF4-FFF2-40B4-BE49-F238E27FC236}">
                <a16:creationId xmlns:a16="http://schemas.microsoft.com/office/drawing/2014/main" id="{2C0CB39C-B97B-4F14-9FB6-3A54D5AF6191}"/>
              </a:ext>
            </a:extLst>
          </p:cNvPr>
          <p:cNvSpPr txBox="1"/>
          <p:nvPr/>
        </p:nvSpPr>
        <p:spPr>
          <a:xfrm>
            <a:off x="1152147" y="1008790"/>
            <a:ext cx="1866356" cy="300082"/>
          </a:xfrm>
          <a:prstGeom prst="rect">
            <a:avLst/>
          </a:prstGeom>
          <a:noFill/>
        </p:spPr>
        <p:txBody>
          <a:bodyPr wrap="square" rtlCol="0">
            <a:spAutoFit/>
          </a:bodyPr>
          <a:lstStyle/>
          <a:p>
            <a:pPr defTabSz="685800">
              <a:defRPr/>
            </a:pPr>
            <a:r>
              <a:rPr lang="zh-CN" altLang="en-US" sz="1350" dirty="0">
                <a:solidFill>
                  <a:prstClr val="black"/>
                </a:solidFill>
                <a:latin typeface="Arial"/>
                <a:ea typeface="微软雅黑"/>
              </a:rPr>
              <a:t>电极嵌套工艺</a:t>
            </a:r>
          </a:p>
        </p:txBody>
      </p:sp>
      <p:sp>
        <p:nvSpPr>
          <p:cNvPr id="23" name="文本框 22">
            <a:extLst>
              <a:ext uri="{FF2B5EF4-FFF2-40B4-BE49-F238E27FC236}">
                <a16:creationId xmlns:a16="http://schemas.microsoft.com/office/drawing/2014/main" id="{E7114F2D-8213-4FB4-9496-B9C0A8CEE6BF}"/>
              </a:ext>
            </a:extLst>
          </p:cNvPr>
          <p:cNvSpPr txBox="1"/>
          <p:nvPr/>
        </p:nvSpPr>
        <p:spPr>
          <a:xfrm>
            <a:off x="4408287" y="1008790"/>
            <a:ext cx="1866356" cy="300082"/>
          </a:xfrm>
          <a:prstGeom prst="rect">
            <a:avLst/>
          </a:prstGeom>
          <a:noFill/>
        </p:spPr>
        <p:txBody>
          <a:bodyPr wrap="square" rtlCol="0">
            <a:spAutoFit/>
          </a:bodyPr>
          <a:lstStyle/>
          <a:p>
            <a:pPr defTabSz="685800">
              <a:defRPr/>
            </a:pPr>
            <a:r>
              <a:rPr lang="zh-CN" altLang="en-US" sz="1350" dirty="0">
                <a:solidFill>
                  <a:prstClr val="black"/>
                </a:solidFill>
                <a:latin typeface="Arial"/>
                <a:ea typeface="微软雅黑"/>
              </a:rPr>
              <a:t>电极插针设计</a:t>
            </a:r>
          </a:p>
        </p:txBody>
      </p:sp>
      <p:pic>
        <p:nvPicPr>
          <p:cNvPr id="24" name="图片 23">
            <a:extLst>
              <a:ext uri="{FF2B5EF4-FFF2-40B4-BE49-F238E27FC236}">
                <a16:creationId xmlns:a16="http://schemas.microsoft.com/office/drawing/2014/main" id="{D9181AD0-EBBA-4989-A024-672D88F267B7}"/>
              </a:ext>
            </a:extLst>
          </p:cNvPr>
          <p:cNvPicPr>
            <a:picLocks noChangeAspect="1"/>
          </p:cNvPicPr>
          <p:nvPr/>
        </p:nvPicPr>
        <p:blipFill>
          <a:blip r:embed="rId11"/>
          <a:stretch>
            <a:fillRect/>
          </a:stretch>
        </p:blipFill>
        <p:spPr>
          <a:xfrm rot="10800000">
            <a:off x="3406432" y="4909237"/>
            <a:ext cx="3870065" cy="672530"/>
          </a:xfrm>
          <a:prstGeom prst="rect">
            <a:avLst/>
          </a:prstGeom>
        </p:spPr>
      </p:pic>
      <p:sp>
        <p:nvSpPr>
          <p:cNvPr id="25" name="文本框 24">
            <a:extLst>
              <a:ext uri="{FF2B5EF4-FFF2-40B4-BE49-F238E27FC236}">
                <a16:creationId xmlns:a16="http://schemas.microsoft.com/office/drawing/2014/main" id="{977FAC04-74DE-401F-85DA-9DC76CE8014F}"/>
              </a:ext>
            </a:extLst>
          </p:cNvPr>
          <p:cNvSpPr txBox="1"/>
          <p:nvPr/>
        </p:nvSpPr>
        <p:spPr>
          <a:xfrm>
            <a:off x="1029881" y="6048898"/>
            <a:ext cx="3960440" cy="507831"/>
          </a:xfrm>
          <a:prstGeom prst="rect">
            <a:avLst/>
          </a:prstGeom>
          <a:noFill/>
        </p:spPr>
        <p:txBody>
          <a:bodyPr wrap="square" rtlCol="0">
            <a:spAutoFit/>
          </a:bodyPr>
          <a:lstStyle/>
          <a:p>
            <a:pPr defTabSz="685800">
              <a:defRPr/>
            </a:pPr>
            <a:r>
              <a:rPr lang="zh-CN" altLang="en-US" sz="1350" dirty="0">
                <a:solidFill>
                  <a:prstClr val="black"/>
                </a:solidFill>
                <a:latin typeface="Arial"/>
                <a:ea typeface="微软雅黑"/>
              </a:rPr>
              <a:t>冠簧母孔，接触直径</a:t>
            </a:r>
            <a:r>
              <a:rPr lang="en-US" altLang="zh-CN" sz="1350" dirty="0">
                <a:solidFill>
                  <a:prstClr val="black"/>
                </a:solidFill>
                <a:latin typeface="Arial"/>
                <a:ea typeface="微软雅黑"/>
              </a:rPr>
              <a:t>1mm</a:t>
            </a:r>
            <a:r>
              <a:rPr lang="zh-CN" altLang="en-US" sz="1350" dirty="0">
                <a:solidFill>
                  <a:prstClr val="black"/>
                </a:solidFill>
                <a:latin typeface="Arial"/>
                <a:ea typeface="微软雅黑"/>
              </a:rPr>
              <a:t>的针，定位管压扁是否有影响，正在测试</a:t>
            </a:r>
          </a:p>
        </p:txBody>
      </p:sp>
      <p:sp>
        <p:nvSpPr>
          <p:cNvPr id="26" name="文本框 25">
            <a:extLst>
              <a:ext uri="{FF2B5EF4-FFF2-40B4-BE49-F238E27FC236}">
                <a16:creationId xmlns:a16="http://schemas.microsoft.com/office/drawing/2014/main" id="{04E0C3AF-F551-42D3-8BFB-D07A3D7FD023}"/>
              </a:ext>
            </a:extLst>
          </p:cNvPr>
          <p:cNvSpPr txBox="1"/>
          <p:nvPr/>
        </p:nvSpPr>
        <p:spPr>
          <a:xfrm>
            <a:off x="623392" y="3821167"/>
            <a:ext cx="2532593" cy="300082"/>
          </a:xfrm>
          <a:prstGeom prst="rect">
            <a:avLst/>
          </a:prstGeom>
          <a:noFill/>
        </p:spPr>
        <p:txBody>
          <a:bodyPr wrap="square" rtlCol="0">
            <a:spAutoFit/>
          </a:bodyPr>
          <a:lstStyle/>
          <a:p>
            <a:pPr defTabSz="685800">
              <a:defRPr/>
            </a:pP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V6 </a:t>
            </a:r>
            <a:r>
              <a:rPr lang="zh-CN" altLang="en-US" sz="1350" dirty="0">
                <a:solidFill>
                  <a:prstClr val="black"/>
                </a:solidFill>
                <a:latin typeface="Arial"/>
                <a:ea typeface="微软雅黑"/>
              </a:rPr>
              <a:t>满足电极插针设计</a:t>
            </a:r>
          </a:p>
        </p:txBody>
      </p:sp>
      <p:sp>
        <p:nvSpPr>
          <p:cNvPr id="27" name="文本框 26">
            <a:extLst>
              <a:ext uri="{FF2B5EF4-FFF2-40B4-BE49-F238E27FC236}">
                <a16:creationId xmlns:a16="http://schemas.microsoft.com/office/drawing/2014/main" id="{540AB96B-D553-4201-B0BD-8450F06A2CE6}"/>
              </a:ext>
            </a:extLst>
          </p:cNvPr>
          <p:cNvSpPr txBox="1"/>
          <p:nvPr/>
        </p:nvSpPr>
        <p:spPr>
          <a:xfrm>
            <a:off x="7946873" y="919282"/>
            <a:ext cx="2532593" cy="300082"/>
          </a:xfrm>
          <a:prstGeom prst="rect">
            <a:avLst/>
          </a:prstGeom>
          <a:noFill/>
        </p:spPr>
        <p:txBody>
          <a:bodyPr wrap="square" rtlCol="0">
            <a:spAutoFit/>
          </a:bodyPr>
          <a:lstStyle/>
          <a:p>
            <a:pPr defTabSz="685800">
              <a:defRPr/>
            </a:pPr>
            <a:r>
              <a:rPr lang="zh-CN" altLang="en-US" sz="1350" dirty="0">
                <a:solidFill>
                  <a:prstClr val="black"/>
                </a:solidFill>
                <a:latin typeface="Arial"/>
                <a:ea typeface="微软雅黑"/>
              </a:rPr>
              <a:t>定位子</a:t>
            </a:r>
            <a:r>
              <a:rPr lang="en-US" altLang="zh-CN" sz="1350" dirty="0">
                <a:solidFill>
                  <a:prstClr val="black"/>
                </a:solidFill>
                <a:latin typeface="Arial"/>
                <a:ea typeface="微软雅黑"/>
              </a:rPr>
              <a:t>V6 </a:t>
            </a:r>
            <a:r>
              <a:rPr lang="zh-CN" altLang="en-US" sz="1350" dirty="0">
                <a:solidFill>
                  <a:prstClr val="black"/>
                </a:solidFill>
                <a:latin typeface="Arial"/>
                <a:ea typeface="微软雅黑"/>
              </a:rPr>
              <a:t>应力仿真设计 </a:t>
            </a:r>
            <a:r>
              <a:rPr lang="en-US" altLang="zh-CN" sz="1350" dirty="0">
                <a:solidFill>
                  <a:prstClr val="black"/>
                </a:solidFill>
                <a:latin typeface="Arial"/>
                <a:ea typeface="微软雅黑"/>
              </a:rPr>
              <a:t>1N</a:t>
            </a:r>
            <a:endParaRPr lang="zh-CN" altLang="en-US" sz="1350" dirty="0">
              <a:solidFill>
                <a:prstClr val="black"/>
              </a:solidFill>
              <a:latin typeface="Arial"/>
              <a:ea typeface="微软雅黑"/>
            </a:endParaRPr>
          </a:p>
        </p:txBody>
      </p:sp>
      <p:sp>
        <p:nvSpPr>
          <p:cNvPr id="17" name="矩形 16">
            <a:extLst>
              <a:ext uri="{FF2B5EF4-FFF2-40B4-BE49-F238E27FC236}">
                <a16:creationId xmlns:a16="http://schemas.microsoft.com/office/drawing/2014/main" id="{87D03280-A667-42B1-A956-C2F91FA336D5}"/>
              </a:ext>
            </a:extLst>
          </p:cNvPr>
          <p:cNvSpPr/>
          <p:nvPr/>
        </p:nvSpPr>
        <p:spPr>
          <a:xfrm>
            <a:off x="7516747" y="4690803"/>
            <a:ext cx="1351652" cy="369332"/>
          </a:xfrm>
          <a:prstGeom prst="rect">
            <a:avLst/>
          </a:prstGeom>
        </p:spPr>
        <p:txBody>
          <a:bodyPr wrap="none">
            <a:spAutoFit/>
          </a:bodyPr>
          <a:lstStyle/>
          <a:p>
            <a:r>
              <a:rPr lang="en-US" altLang="zh-CN" dirty="0">
                <a:solidFill>
                  <a:prstClr val="black"/>
                </a:solidFill>
                <a:latin typeface="Arial"/>
                <a:ea typeface="微软雅黑"/>
              </a:rPr>
              <a:t>0.8mm</a:t>
            </a:r>
            <a:r>
              <a:rPr lang="zh-CN" altLang="en-US" dirty="0">
                <a:solidFill>
                  <a:prstClr val="black"/>
                </a:solidFill>
                <a:latin typeface="Arial"/>
                <a:ea typeface="微软雅黑"/>
              </a:rPr>
              <a:t>铝管</a:t>
            </a:r>
            <a:endParaRPr lang="zh-CN" altLang="en-US" dirty="0"/>
          </a:p>
        </p:txBody>
      </p:sp>
      <p:sp>
        <p:nvSpPr>
          <p:cNvPr id="31" name="矩形 30">
            <a:extLst>
              <a:ext uri="{FF2B5EF4-FFF2-40B4-BE49-F238E27FC236}">
                <a16:creationId xmlns:a16="http://schemas.microsoft.com/office/drawing/2014/main" id="{3EF91825-6D0D-4CFB-BA90-EE41A9EC179E}"/>
              </a:ext>
            </a:extLst>
          </p:cNvPr>
          <p:cNvSpPr/>
          <p:nvPr/>
        </p:nvSpPr>
        <p:spPr>
          <a:xfrm>
            <a:off x="7485922" y="1863239"/>
            <a:ext cx="1351652" cy="369332"/>
          </a:xfrm>
          <a:prstGeom prst="rect">
            <a:avLst/>
          </a:prstGeom>
        </p:spPr>
        <p:txBody>
          <a:bodyPr wrap="none">
            <a:spAutoFit/>
          </a:bodyPr>
          <a:lstStyle/>
          <a:p>
            <a:r>
              <a:rPr lang="en-US" altLang="zh-CN" dirty="0">
                <a:solidFill>
                  <a:prstClr val="black"/>
                </a:solidFill>
                <a:latin typeface="Arial"/>
                <a:ea typeface="微软雅黑"/>
              </a:rPr>
              <a:t>0.6mm</a:t>
            </a:r>
            <a:r>
              <a:rPr lang="zh-CN" altLang="en-US" dirty="0">
                <a:solidFill>
                  <a:prstClr val="black"/>
                </a:solidFill>
                <a:latin typeface="Arial"/>
                <a:ea typeface="微软雅黑"/>
              </a:rPr>
              <a:t>铝管</a:t>
            </a:r>
            <a:endParaRPr lang="zh-CN" altLang="en-US" dirty="0"/>
          </a:p>
        </p:txBody>
      </p:sp>
      <p:sp>
        <p:nvSpPr>
          <p:cNvPr id="32" name="标题 2">
            <a:extLst>
              <a:ext uri="{FF2B5EF4-FFF2-40B4-BE49-F238E27FC236}">
                <a16:creationId xmlns:a16="http://schemas.microsoft.com/office/drawing/2014/main" id="{A04E63F1-7B28-498E-8083-FDFADEAF2CD0}"/>
              </a:ext>
            </a:extLst>
          </p:cNvPr>
          <p:cNvSpPr txBox="1">
            <a:spLocks/>
          </p:cNvSpPr>
          <p:nvPr/>
        </p:nvSpPr>
        <p:spPr>
          <a:xfrm>
            <a:off x="1046204" y="88949"/>
            <a:ext cx="8229600" cy="7064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高压连接端子</a:t>
            </a:r>
          </a:p>
        </p:txBody>
      </p:sp>
    </p:spTree>
    <p:extLst>
      <p:ext uri="{BB962C8B-B14F-4D97-AF65-F5344CB8AC3E}">
        <p14:creationId xmlns:p14="http://schemas.microsoft.com/office/powerpoint/2010/main" val="2136131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7E00150-8C06-4ADB-9F91-DC53C2BF293F}"/>
              </a:ext>
            </a:extLst>
          </p:cNvPr>
          <p:cNvSpPr>
            <a:spLocks noGrp="1"/>
          </p:cNvSpPr>
          <p:nvPr>
            <p:ph type="title"/>
          </p:nvPr>
        </p:nvSpPr>
        <p:spPr/>
        <p:txBody>
          <a:bodyPr>
            <a:normAutofit fontScale="90000"/>
          </a:bodyPr>
          <a:lstStyle/>
          <a:p>
            <a:r>
              <a:rPr lang="zh-CN" altLang="en-US"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穿孔工艺</a:t>
            </a:r>
          </a:p>
        </p:txBody>
      </p:sp>
      <p:sp>
        <p:nvSpPr>
          <p:cNvPr id="4" name="灯片编号占位符 3">
            <a:extLst>
              <a:ext uri="{FF2B5EF4-FFF2-40B4-BE49-F238E27FC236}">
                <a16:creationId xmlns:a16="http://schemas.microsoft.com/office/drawing/2014/main" id="{9C36FAC2-B130-427A-A8C7-EB6769AC42DA}"/>
              </a:ext>
            </a:extLst>
          </p:cNvPr>
          <p:cNvSpPr>
            <a:spLocks noGrp="1"/>
          </p:cNvSpPr>
          <p:nvPr>
            <p:ph type="sldNum" sz="quarter" idx="4"/>
          </p:nvPr>
        </p:nvSpPr>
        <p:spPr>
          <a:xfrm>
            <a:off x="9336360" y="6356349"/>
            <a:ext cx="2743200" cy="365125"/>
          </a:xfrm>
        </p:spPr>
        <p:txBody>
          <a:bodyPr/>
          <a:lstStyle/>
          <a:p>
            <a:fld id="{C40B4FF0-5E72-4B05-8317-861D4184A370}" type="slidenum">
              <a:rPr lang="zh-CN" altLang="en-US" smtClean="0"/>
              <a:pPr/>
              <a:t>15</a:t>
            </a:fld>
            <a:endParaRPr lang="zh-CN" altLang="en-US" dirty="0"/>
          </a:p>
        </p:txBody>
      </p:sp>
      <p:pic>
        <p:nvPicPr>
          <p:cNvPr id="21" name="图片 16">
            <a:extLst>
              <a:ext uri="{FF2B5EF4-FFF2-40B4-BE49-F238E27FC236}">
                <a16:creationId xmlns:a16="http://schemas.microsoft.com/office/drawing/2014/main" id="{65336AB1-BFFE-4B7B-87E7-4B33DB06776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1384" y="1025557"/>
            <a:ext cx="2502446" cy="225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17">
            <a:extLst>
              <a:ext uri="{FF2B5EF4-FFF2-40B4-BE49-F238E27FC236}">
                <a16:creationId xmlns:a16="http://schemas.microsoft.com/office/drawing/2014/main" id="{091E106E-58B2-4B66-93EE-B443EA79DCA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263757" y="1025558"/>
            <a:ext cx="2422885" cy="225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1.5mm孔">
            <a:hlinkClick r:id="" action="ppaction://media"/>
            <a:extLst>
              <a:ext uri="{FF2B5EF4-FFF2-40B4-BE49-F238E27FC236}">
                <a16:creationId xmlns:a16="http://schemas.microsoft.com/office/drawing/2014/main" id="{BF429F9A-E7CE-42D3-8674-9DA1205420D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36000" b="7943"/>
          <a:stretch/>
        </p:blipFill>
        <p:spPr>
          <a:xfrm>
            <a:off x="6023992" y="926509"/>
            <a:ext cx="2334095" cy="2325434"/>
          </a:xfrm>
          <a:prstGeom prst="rect">
            <a:avLst/>
          </a:prstGeom>
        </p:spPr>
      </p:pic>
      <p:pic>
        <p:nvPicPr>
          <p:cNvPr id="28" name="图片 27">
            <a:extLst>
              <a:ext uri="{FF2B5EF4-FFF2-40B4-BE49-F238E27FC236}">
                <a16:creationId xmlns:a16="http://schemas.microsoft.com/office/drawing/2014/main" id="{0A19EF54-B416-45AC-BFC5-5CF88D1FDCF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733378" y="3606056"/>
            <a:ext cx="1110818" cy="2978475"/>
          </a:xfrm>
          <a:prstGeom prst="rect">
            <a:avLst/>
          </a:prstGeom>
        </p:spPr>
      </p:pic>
      <p:pic>
        <p:nvPicPr>
          <p:cNvPr id="30" name="图片 29">
            <a:extLst>
              <a:ext uri="{FF2B5EF4-FFF2-40B4-BE49-F238E27FC236}">
                <a16:creationId xmlns:a16="http://schemas.microsoft.com/office/drawing/2014/main" id="{317F26D9-497A-4E3F-ADF5-33CFFB07991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7514" y="3573017"/>
            <a:ext cx="2309559" cy="3075863"/>
          </a:xfrm>
          <a:prstGeom prst="rect">
            <a:avLst/>
          </a:prstGeom>
        </p:spPr>
      </p:pic>
      <p:pic>
        <p:nvPicPr>
          <p:cNvPr id="32" name="图片 31">
            <a:extLst>
              <a:ext uri="{FF2B5EF4-FFF2-40B4-BE49-F238E27FC236}">
                <a16:creationId xmlns:a16="http://schemas.microsoft.com/office/drawing/2014/main" id="{39FD7952-2866-4AE5-B6DD-F46EC391E11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190845" y="3573017"/>
            <a:ext cx="2261241" cy="3011514"/>
          </a:xfrm>
          <a:prstGeom prst="rect">
            <a:avLst/>
          </a:prstGeom>
        </p:spPr>
      </p:pic>
      <p:sp>
        <p:nvSpPr>
          <p:cNvPr id="11" name="矩形 10">
            <a:extLst>
              <a:ext uri="{FF2B5EF4-FFF2-40B4-BE49-F238E27FC236}">
                <a16:creationId xmlns:a16="http://schemas.microsoft.com/office/drawing/2014/main" id="{D3726543-B34A-4EEB-913F-02AA5374A66C}"/>
              </a:ext>
            </a:extLst>
          </p:cNvPr>
          <p:cNvSpPr/>
          <p:nvPr/>
        </p:nvSpPr>
        <p:spPr>
          <a:xfrm>
            <a:off x="8656804" y="1063693"/>
            <a:ext cx="3535196" cy="2542363"/>
          </a:xfrm>
          <a:prstGeom prst="rect">
            <a:avLst/>
          </a:prstGeom>
        </p:spPr>
        <p:txBody>
          <a:bodyPr wrap="square">
            <a:spAutoFit/>
          </a:bodyPr>
          <a:lstStyle/>
          <a:p>
            <a:pPr>
              <a:lnSpc>
                <a:spcPct val="150000"/>
              </a:lnSpc>
            </a:pPr>
            <a:r>
              <a:rPr lang="zh-CN" altLang="en-US" dirty="0"/>
              <a:t>超小单元工艺面临巨大挑战</a:t>
            </a:r>
            <a:endParaRPr lang="en-US" altLang="zh-CN" dirty="0"/>
          </a:p>
          <a:p>
            <a:pPr>
              <a:lnSpc>
                <a:spcPct val="150000"/>
              </a:lnSpc>
            </a:pPr>
            <a:r>
              <a:rPr lang="zh-CN" altLang="en-US" dirty="0">
                <a:solidFill>
                  <a:srgbClr val="FF0000"/>
                </a:solidFill>
              </a:rPr>
              <a:t>难度在于空间尺寸</a:t>
            </a:r>
            <a:endParaRPr lang="en-US" altLang="zh-CN" dirty="0">
              <a:solidFill>
                <a:srgbClr val="FF0000"/>
              </a:solidFill>
            </a:endParaRPr>
          </a:p>
          <a:p>
            <a:pPr>
              <a:lnSpc>
                <a:spcPct val="150000"/>
              </a:lnSpc>
            </a:pPr>
            <a:r>
              <a:rPr lang="zh-CN" altLang="en-US" dirty="0"/>
              <a:t>目前定位子外径</a:t>
            </a:r>
            <a:r>
              <a:rPr lang="en-US" altLang="zh-CN" dirty="0"/>
              <a:t>1.6mm</a:t>
            </a:r>
            <a:r>
              <a:rPr lang="zh-CN" altLang="en-US" dirty="0"/>
              <a:t>，穿孔位置</a:t>
            </a:r>
            <a:r>
              <a:rPr lang="en-US" altLang="zh-CN" dirty="0"/>
              <a:t>1.4mm</a:t>
            </a:r>
            <a:r>
              <a:rPr lang="zh-CN" altLang="en-US" dirty="0"/>
              <a:t>，场丝小孔内径</a:t>
            </a:r>
            <a:r>
              <a:rPr lang="en-US" altLang="zh-CN" dirty="0">
                <a:solidFill>
                  <a:srgbClr val="FF0000"/>
                </a:solidFill>
              </a:rPr>
              <a:t>0.3mm</a:t>
            </a:r>
          </a:p>
          <a:p>
            <a:pPr>
              <a:lnSpc>
                <a:spcPct val="150000"/>
              </a:lnSpc>
            </a:pPr>
            <a:endParaRPr lang="en-US" altLang="zh-CN" dirty="0"/>
          </a:p>
          <a:p>
            <a:pPr>
              <a:lnSpc>
                <a:spcPct val="150000"/>
              </a:lnSpc>
            </a:pPr>
            <a:endParaRPr lang="en-US" altLang="zh-CN" dirty="0"/>
          </a:p>
        </p:txBody>
      </p:sp>
      <p:pic>
        <p:nvPicPr>
          <p:cNvPr id="12" name="图片 11">
            <a:extLst>
              <a:ext uri="{FF2B5EF4-FFF2-40B4-BE49-F238E27FC236}">
                <a16:creationId xmlns:a16="http://schemas.microsoft.com/office/drawing/2014/main" id="{358D7F3C-7362-4D17-A89B-168A7B54A8E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818487" y="5241691"/>
            <a:ext cx="1712329" cy="1342841"/>
          </a:xfrm>
          <a:prstGeom prst="rect">
            <a:avLst/>
          </a:prstGeom>
        </p:spPr>
      </p:pic>
      <p:pic>
        <p:nvPicPr>
          <p:cNvPr id="13" name="图片 12">
            <a:extLst>
              <a:ext uri="{FF2B5EF4-FFF2-40B4-BE49-F238E27FC236}">
                <a16:creationId xmlns:a16="http://schemas.microsoft.com/office/drawing/2014/main" id="{22CF9B07-1078-4313-A76C-82BB7F38D3C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807394" y="3606057"/>
            <a:ext cx="1692249" cy="1604369"/>
          </a:xfrm>
          <a:prstGeom prst="rect">
            <a:avLst/>
          </a:prstGeom>
        </p:spPr>
      </p:pic>
    </p:spTree>
    <p:extLst>
      <p:ext uri="{BB962C8B-B14F-4D97-AF65-F5344CB8AC3E}">
        <p14:creationId xmlns:p14="http://schemas.microsoft.com/office/powerpoint/2010/main" val="379787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5"/>
                                        </p:tgtEl>
                                      </p:cBhvr>
                                    </p:cmd>
                                  </p:childTnLst>
                                </p:cTn>
                              </p:par>
                            </p:childTnLst>
                          </p:cTn>
                        </p:par>
                      </p:childTnLst>
                    </p:cTn>
                  </p:par>
                </p:childTnLst>
              </p:cTn>
              <p:nextCondLst>
                <p:cond evt="onClick" delay="0">
                  <p:tgtEl>
                    <p:spTgt spid="25"/>
                  </p:tgtEl>
                </p:cond>
              </p:nextCondLst>
            </p:seq>
            <p:video>
              <p:cMediaNode vol="80000">
                <p:cTn id="12" fill="hold" display="0">
                  <p:stCondLst>
                    <p:cond delay="indefinite"/>
                  </p:stCondLst>
                </p:cTn>
                <p:tgtEl>
                  <p:spTgt spid="2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5967D787-57C3-4456-B520-562CDC6B717F}"/>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16</a:t>
            </a:fld>
            <a:endParaRPr lang="en-US" altLang="zh-CN"/>
          </a:p>
        </p:txBody>
      </p:sp>
      <p:sp>
        <p:nvSpPr>
          <p:cNvPr id="3" name="标题 2">
            <a:extLst>
              <a:ext uri="{FF2B5EF4-FFF2-40B4-BE49-F238E27FC236}">
                <a16:creationId xmlns:a16="http://schemas.microsoft.com/office/drawing/2014/main" id="{F540AFB2-1FFC-4DB9-B10F-0A68633661E4}"/>
              </a:ext>
            </a:extLst>
          </p:cNvPr>
          <p:cNvSpPr>
            <a:spLocks noGrp="1"/>
          </p:cNvSpPr>
          <p:nvPr>
            <p:ph type="title"/>
          </p:nvPr>
        </p:nvSpPr>
        <p:spPr>
          <a:xfrm>
            <a:off x="983432" y="98054"/>
            <a:ext cx="8208912" cy="672532"/>
          </a:xfrm>
        </p:spPr>
        <p:txBody>
          <a:bodyPr>
            <a:normAutofit fontScale="90000"/>
          </a:bodyPr>
          <a:lstStyle/>
          <a:p>
            <a:r>
              <a:rPr lang="zh-CN" altLang="en-US"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丝定位精度分析</a:t>
            </a:r>
          </a:p>
        </p:txBody>
      </p:sp>
      <p:pic>
        <p:nvPicPr>
          <p:cNvPr id="14" name="图片 13">
            <a:extLst>
              <a:ext uri="{FF2B5EF4-FFF2-40B4-BE49-F238E27FC236}">
                <a16:creationId xmlns:a16="http://schemas.microsoft.com/office/drawing/2014/main" id="{1DBAB5A5-46CA-4B64-A0B4-1756F13048BB}"/>
              </a:ext>
            </a:extLst>
          </p:cNvPr>
          <p:cNvPicPr>
            <a:picLocks noChangeAspect="1"/>
          </p:cNvPicPr>
          <p:nvPr/>
        </p:nvPicPr>
        <p:blipFill>
          <a:blip r:embed="rId3"/>
          <a:stretch>
            <a:fillRect/>
          </a:stretch>
        </p:blipFill>
        <p:spPr>
          <a:xfrm>
            <a:off x="4399771" y="3900660"/>
            <a:ext cx="4056789" cy="2820814"/>
          </a:xfrm>
          <a:prstGeom prst="rect">
            <a:avLst/>
          </a:prstGeom>
        </p:spPr>
      </p:pic>
      <p:pic>
        <p:nvPicPr>
          <p:cNvPr id="16" name="图片 15">
            <a:extLst>
              <a:ext uri="{FF2B5EF4-FFF2-40B4-BE49-F238E27FC236}">
                <a16:creationId xmlns:a16="http://schemas.microsoft.com/office/drawing/2014/main" id="{EE01C7AF-4C99-486A-887B-E91D48854C2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07368" y="3617240"/>
            <a:ext cx="3861595" cy="3158883"/>
          </a:xfrm>
          <a:prstGeom prst="rect">
            <a:avLst/>
          </a:prstGeom>
        </p:spPr>
      </p:pic>
      <p:sp>
        <p:nvSpPr>
          <p:cNvPr id="21" name="文本框 20">
            <a:extLst>
              <a:ext uri="{FF2B5EF4-FFF2-40B4-BE49-F238E27FC236}">
                <a16:creationId xmlns:a16="http://schemas.microsoft.com/office/drawing/2014/main" id="{FD835F0A-585E-4F00-B1A0-C76688BD9885}"/>
              </a:ext>
            </a:extLst>
          </p:cNvPr>
          <p:cNvSpPr txBox="1"/>
          <p:nvPr/>
        </p:nvSpPr>
        <p:spPr>
          <a:xfrm>
            <a:off x="2034737" y="4509120"/>
            <a:ext cx="1821526" cy="369332"/>
          </a:xfrm>
          <a:prstGeom prst="rect">
            <a:avLst/>
          </a:prstGeom>
          <a:noFill/>
        </p:spPr>
        <p:txBody>
          <a:bodyPr wrap="square" rtlCol="0">
            <a:spAutoFit/>
          </a:bodyPr>
          <a:lstStyle/>
          <a:p>
            <a:r>
              <a:rPr lang="en-US" altLang="zh-CN" dirty="0"/>
              <a:t>Sigma=31.58um</a:t>
            </a:r>
            <a:endParaRPr lang="zh-CN" altLang="en-US" dirty="0"/>
          </a:p>
        </p:txBody>
      </p:sp>
      <p:pic>
        <p:nvPicPr>
          <p:cNvPr id="22" name="图片 21">
            <a:extLst>
              <a:ext uri="{FF2B5EF4-FFF2-40B4-BE49-F238E27FC236}">
                <a16:creationId xmlns:a16="http://schemas.microsoft.com/office/drawing/2014/main" id="{D677BC85-A76A-4639-B097-46A000E623C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90189" y="1124744"/>
            <a:ext cx="2408528" cy="2494702"/>
          </a:xfrm>
          <a:prstGeom prst="rect">
            <a:avLst/>
          </a:prstGeom>
        </p:spPr>
      </p:pic>
      <p:pic>
        <p:nvPicPr>
          <p:cNvPr id="23" name="图片 22">
            <a:extLst>
              <a:ext uri="{FF2B5EF4-FFF2-40B4-BE49-F238E27FC236}">
                <a16:creationId xmlns:a16="http://schemas.microsoft.com/office/drawing/2014/main" id="{ADF36374-C407-4697-8BE3-359325CA7E0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945500" y="1176053"/>
            <a:ext cx="4648600" cy="2411049"/>
          </a:xfrm>
          <a:prstGeom prst="rect">
            <a:avLst/>
          </a:prstGeom>
        </p:spPr>
      </p:pic>
      <p:pic>
        <p:nvPicPr>
          <p:cNvPr id="24" name="图片 23">
            <a:extLst>
              <a:ext uri="{FF2B5EF4-FFF2-40B4-BE49-F238E27FC236}">
                <a16:creationId xmlns:a16="http://schemas.microsoft.com/office/drawing/2014/main" id="{BD782AA3-C8C5-446A-96A1-F055B2D3741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041432" y="923791"/>
            <a:ext cx="2743200" cy="2862136"/>
          </a:xfrm>
          <a:prstGeom prst="rect">
            <a:avLst/>
          </a:prstGeom>
        </p:spPr>
      </p:pic>
      <p:sp>
        <p:nvSpPr>
          <p:cNvPr id="26" name="矩形 25">
            <a:extLst>
              <a:ext uri="{FF2B5EF4-FFF2-40B4-BE49-F238E27FC236}">
                <a16:creationId xmlns:a16="http://schemas.microsoft.com/office/drawing/2014/main" id="{5F065D32-EDCC-40DF-8EF3-31658CA22A66}"/>
              </a:ext>
            </a:extLst>
          </p:cNvPr>
          <p:cNvSpPr/>
          <p:nvPr/>
        </p:nvSpPr>
        <p:spPr>
          <a:xfrm>
            <a:off x="8792852" y="4315637"/>
            <a:ext cx="3240360" cy="2542363"/>
          </a:xfrm>
          <a:prstGeom prst="rect">
            <a:avLst/>
          </a:prstGeom>
        </p:spPr>
        <p:txBody>
          <a:bodyPr wrap="square">
            <a:spAutoFit/>
          </a:bodyPr>
          <a:lstStyle/>
          <a:p>
            <a:pPr>
              <a:lnSpc>
                <a:spcPct val="150000"/>
              </a:lnSpc>
            </a:pPr>
            <a:r>
              <a:rPr lang="zh-CN" altLang="en-US" dirty="0"/>
              <a:t>嵌套工艺</a:t>
            </a:r>
            <a:endParaRPr lang="en-US" altLang="zh-CN" dirty="0"/>
          </a:p>
          <a:p>
            <a:pPr>
              <a:lnSpc>
                <a:spcPct val="150000"/>
              </a:lnSpc>
            </a:pPr>
            <a:r>
              <a:rPr lang="zh-CN" altLang="en-US" dirty="0">
                <a:solidFill>
                  <a:srgbClr val="FF0000"/>
                </a:solidFill>
              </a:rPr>
              <a:t>内径</a:t>
            </a:r>
            <a:r>
              <a:rPr lang="en-US" altLang="zh-CN" dirty="0">
                <a:solidFill>
                  <a:srgbClr val="FF0000"/>
                </a:solidFill>
              </a:rPr>
              <a:t>0.3mm</a:t>
            </a:r>
            <a:r>
              <a:rPr lang="zh-CN" altLang="en-US" dirty="0">
                <a:solidFill>
                  <a:srgbClr val="FF0000"/>
                </a:solidFill>
              </a:rPr>
              <a:t>的铝管</a:t>
            </a:r>
            <a:r>
              <a:rPr lang="en-US" altLang="zh-CN" dirty="0">
                <a:solidFill>
                  <a:srgbClr val="FF0000"/>
                </a:solidFill>
              </a:rPr>
              <a:t>+</a:t>
            </a:r>
          </a:p>
          <a:p>
            <a:pPr>
              <a:lnSpc>
                <a:spcPct val="150000"/>
              </a:lnSpc>
            </a:pPr>
            <a:r>
              <a:rPr lang="zh-CN" altLang="en-US" dirty="0">
                <a:solidFill>
                  <a:srgbClr val="FF0000"/>
                </a:solidFill>
              </a:rPr>
              <a:t>外径</a:t>
            </a:r>
            <a:r>
              <a:rPr lang="en-US" altLang="zh-CN" dirty="0">
                <a:solidFill>
                  <a:srgbClr val="FF0000"/>
                </a:solidFill>
              </a:rPr>
              <a:t>0.3mm</a:t>
            </a:r>
            <a:r>
              <a:rPr lang="zh-CN" altLang="en-US" dirty="0">
                <a:solidFill>
                  <a:srgbClr val="FF0000"/>
                </a:solidFill>
              </a:rPr>
              <a:t>的铜管</a:t>
            </a:r>
            <a:endParaRPr lang="en-US" altLang="zh-CN" dirty="0">
              <a:solidFill>
                <a:srgbClr val="FF0000"/>
              </a:solidFill>
            </a:endParaRPr>
          </a:p>
          <a:p>
            <a:pPr>
              <a:lnSpc>
                <a:spcPct val="150000"/>
              </a:lnSpc>
            </a:pPr>
            <a:r>
              <a:rPr lang="zh-CN" altLang="en-US" dirty="0"/>
              <a:t>肉眼穿丝很难</a:t>
            </a:r>
            <a:endParaRPr lang="en-US" altLang="zh-CN" dirty="0"/>
          </a:p>
          <a:p>
            <a:pPr>
              <a:lnSpc>
                <a:spcPct val="150000"/>
              </a:lnSpc>
            </a:pPr>
            <a:r>
              <a:rPr lang="zh-CN" altLang="en-US" dirty="0"/>
              <a:t>目前正在进行</a:t>
            </a:r>
            <a:r>
              <a:rPr lang="zh-CN" altLang="en-US" dirty="0">
                <a:solidFill>
                  <a:srgbClr val="00B050"/>
                </a:solidFill>
              </a:rPr>
              <a:t>工装设计</a:t>
            </a:r>
            <a:endParaRPr lang="en-US" altLang="zh-CN" dirty="0">
              <a:solidFill>
                <a:srgbClr val="00B050"/>
              </a:solidFill>
            </a:endParaRPr>
          </a:p>
          <a:p>
            <a:pPr>
              <a:lnSpc>
                <a:spcPct val="150000"/>
              </a:lnSpc>
            </a:pPr>
            <a:endParaRPr lang="en-US" altLang="zh-CN" dirty="0"/>
          </a:p>
        </p:txBody>
      </p:sp>
    </p:spTree>
    <p:extLst>
      <p:ext uri="{BB962C8B-B14F-4D97-AF65-F5344CB8AC3E}">
        <p14:creationId xmlns:p14="http://schemas.microsoft.com/office/powerpoint/2010/main" val="2030403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C4BF82C-D2BB-40C9-906C-DC059FC2E5EB}"/>
              </a:ext>
            </a:extLst>
          </p:cNvPr>
          <p:cNvPicPr>
            <a:picLocks noChangeAspect="1"/>
          </p:cNvPicPr>
          <p:nvPr/>
        </p:nvPicPr>
        <p:blipFill>
          <a:blip r:embed="rId3"/>
          <a:stretch>
            <a:fillRect/>
          </a:stretch>
        </p:blipFill>
        <p:spPr>
          <a:xfrm>
            <a:off x="2495212" y="4436418"/>
            <a:ext cx="2445632" cy="2178284"/>
          </a:xfrm>
          <a:prstGeom prst="rect">
            <a:avLst/>
          </a:prstGeom>
        </p:spPr>
      </p:pic>
      <p:pic>
        <p:nvPicPr>
          <p:cNvPr id="25" name="图片 24">
            <a:extLst>
              <a:ext uri="{FF2B5EF4-FFF2-40B4-BE49-F238E27FC236}">
                <a16:creationId xmlns:a16="http://schemas.microsoft.com/office/drawing/2014/main" id="{7C0067E2-787F-4B24-AF88-C973238F42A9}"/>
              </a:ext>
            </a:extLst>
          </p:cNvPr>
          <p:cNvPicPr>
            <a:picLocks noChangeAspect="1"/>
          </p:cNvPicPr>
          <p:nvPr/>
        </p:nvPicPr>
        <p:blipFill rotWithShape="1">
          <a:blip r:embed="rId4"/>
          <a:srcRect t="6312"/>
          <a:stretch/>
        </p:blipFill>
        <p:spPr>
          <a:xfrm>
            <a:off x="1220690" y="1049487"/>
            <a:ext cx="4735962" cy="3235935"/>
          </a:xfrm>
          <a:prstGeom prst="rect">
            <a:avLst/>
          </a:prstGeom>
        </p:spPr>
      </p:pic>
      <p:sp>
        <p:nvSpPr>
          <p:cNvPr id="4" name="灯片编号占位符 3">
            <a:extLst>
              <a:ext uri="{FF2B5EF4-FFF2-40B4-BE49-F238E27FC236}">
                <a16:creationId xmlns:a16="http://schemas.microsoft.com/office/drawing/2014/main" id="{5967D787-57C3-4456-B520-562CDC6B717F}"/>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17</a:t>
            </a:fld>
            <a:endParaRPr lang="en-US" altLang="zh-CN"/>
          </a:p>
        </p:txBody>
      </p:sp>
      <p:sp>
        <p:nvSpPr>
          <p:cNvPr id="3" name="标题 2">
            <a:extLst>
              <a:ext uri="{FF2B5EF4-FFF2-40B4-BE49-F238E27FC236}">
                <a16:creationId xmlns:a16="http://schemas.microsoft.com/office/drawing/2014/main" id="{F540AFB2-1FFC-4DB9-B10F-0A68633661E4}"/>
              </a:ext>
            </a:extLst>
          </p:cNvPr>
          <p:cNvSpPr>
            <a:spLocks noGrp="1"/>
          </p:cNvSpPr>
          <p:nvPr>
            <p:ph type="title"/>
          </p:nvPr>
        </p:nvSpPr>
        <p:spPr>
          <a:xfrm>
            <a:off x="983432" y="98054"/>
            <a:ext cx="8208912" cy="672532"/>
          </a:xfrm>
        </p:spPr>
        <p:txBody>
          <a:bodyPr>
            <a:normAutofit fontScale="90000"/>
          </a:bodyPr>
          <a:lstStyle/>
          <a:p>
            <a:r>
              <a:rPr lang="zh-CN" altLang="en-US"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丝张力测试</a:t>
            </a:r>
          </a:p>
        </p:txBody>
      </p:sp>
      <p:sp>
        <p:nvSpPr>
          <p:cNvPr id="12" name="文本框 11">
            <a:extLst>
              <a:ext uri="{FF2B5EF4-FFF2-40B4-BE49-F238E27FC236}">
                <a16:creationId xmlns:a16="http://schemas.microsoft.com/office/drawing/2014/main" id="{8E505309-5541-43D3-9579-90045A01EE4F}"/>
              </a:ext>
            </a:extLst>
          </p:cNvPr>
          <p:cNvSpPr txBox="1"/>
          <p:nvPr/>
        </p:nvSpPr>
        <p:spPr>
          <a:xfrm>
            <a:off x="9415474" y="6238458"/>
            <a:ext cx="2743201" cy="465448"/>
          </a:xfrm>
          <a:prstGeom prst="rect">
            <a:avLst/>
          </a:prstGeom>
          <a:solidFill>
            <a:schemeClr val="bg1"/>
          </a:solidFill>
        </p:spPr>
        <p:txBody>
          <a:bodyPr wrap="square" rtlCol="0">
            <a:spAutoFit/>
          </a:bodyPr>
          <a:lstStyle/>
          <a:p>
            <a:pPr>
              <a:lnSpc>
                <a:spcPct val="150000"/>
              </a:lnSpc>
            </a:pPr>
            <a:r>
              <a:rPr lang="en-US" altLang="zh-CN" dirty="0"/>
              <a:t>2</a:t>
            </a:r>
            <a:r>
              <a:rPr lang="zh-CN" altLang="en-US" dirty="0"/>
              <a:t>米长样机准备拉丝测试</a:t>
            </a:r>
            <a:endParaRPr lang="en-US" altLang="zh-CN" dirty="0"/>
          </a:p>
        </p:txBody>
      </p:sp>
      <p:pic>
        <p:nvPicPr>
          <p:cNvPr id="9" name="图片 8">
            <a:extLst>
              <a:ext uri="{FF2B5EF4-FFF2-40B4-BE49-F238E27FC236}">
                <a16:creationId xmlns:a16="http://schemas.microsoft.com/office/drawing/2014/main" id="{F75DC64D-74F3-4D83-8EA7-EC355C66261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670311" y="978515"/>
            <a:ext cx="2264002" cy="5058876"/>
          </a:xfrm>
          <a:prstGeom prst="rect">
            <a:avLst/>
          </a:prstGeom>
        </p:spPr>
      </p:pic>
      <p:sp>
        <p:nvSpPr>
          <p:cNvPr id="13" name="矩形 12">
            <a:extLst>
              <a:ext uri="{FF2B5EF4-FFF2-40B4-BE49-F238E27FC236}">
                <a16:creationId xmlns:a16="http://schemas.microsoft.com/office/drawing/2014/main" id="{06C028AA-D429-4486-BF68-C38CB4C07465}"/>
              </a:ext>
            </a:extLst>
          </p:cNvPr>
          <p:cNvSpPr/>
          <p:nvPr/>
        </p:nvSpPr>
        <p:spPr>
          <a:xfrm>
            <a:off x="7006186" y="1557269"/>
            <a:ext cx="2105063" cy="465448"/>
          </a:xfrm>
          <a:prstGeom prst="rect">
            <a:avLst/>
          </a:prstGeom>
        </p:spPr>
        <p:txBody>
          <a:bodyPr wrap="none">
            <a:spAutoFit/>
          </a:bodyPr>
          <a:lstStyle/>
          <a:p>
            <a:pPr>
              <a:lnSpc>
                <a:spcPct val="150000"/>
              </a:lnSpc>
            </a:pPr>
            <a:r>
              <a:rPr lang="en-US" altLang="zh-CN" dirty="0"/>
              <a:t>48</a:t>
            </a:r>
            <a:r>
              <a:rPr lang="zh-CN" altLang="en-US" dirty="0"/>
              <a:t>根铝丝，长度</a:t>
            </a:r>
            <a:r>
              <a:rPr lang="en-US" altLang="zh-CN" dirty="0"/>
              <a:t>1m</a:t>
            </a:r>
          </a:p>
        </p:txBody>
      </p:sp>
      <p:sp>
        <p:nvSpPr>
          <p:cNvPr id="21" name="矩形 20">
            <a:extLst>
              <a:ext uri="{FF2B5EF4-FFF2-40B4-BE49-F238E27FC236}">
                <a16:creationId xmlns:a16="http://schemas.microsoft.com/office/drawing/2014/main" id="{072F935E-6F7D-49E9-B55A-C78CBD72EBB9}"/>
              </a:ext>
            </a:extLst>
          </p:cNvPr>
          <p:cNvSpPr/>
          <p:nvPr/>
        </p:nvSpPr>
        <p:spPr>
          <a:xfrm>
            <a:off x="7091713" y="2847089"/>
            <a:ext cx="2031325" cy="1296445"/>
          </a:xfrm>
          <a:prstGeom prst="rect">
            <a:avLst/>
          </a:prstGeom>
        </p:spPr>
        <p:txBody>
          <a:bodyPr wrap="none">
            <a:spAutoFit/>
          </a:bodyPr>
          <a:lstStyle/>
          <a:p>
            <a:pPr>
              <a:lnSpc>
                <a:spcPct val="150000"/>
              </a:lnSpc>
            </a:pPr>
            <a:r>
              <a:rPr lang="zh-CN" altLang="en-US" dirty="0"/>
              <a:t>张力测试一个月</a:t>
            </a:r>
            <a:endParaRPr lang="en-US" altLang="zh-CN" dirty="0"/>
          </a:p>
          <a:p>
            <a:pPr>
              <a:lnSpc>
                <a:spcPct val="150000"/>
              </a:lnSpc>
            </a:pPr>
            <a:r>
              <a:rPr lang="zh-CN" altLang="en-US" dirty="0"/>
              <a:t>（</a:t>
            </a:r>
            <a:r>
              <a:rPr lang="en-US" altLang="zh-CN" dirty="0"/>
              <a:t>4</a:t>
            </a:r>
            <a:r>
              <a:rPr lang="zh-CN" altLang="en-US" dirty="0"/>
              <a:t>组数据）</a:t>
            </a:r>
            <a:endParaRPr lang="en-US" altLang="zh-CN" dirty="0"/>
          </a:p>
          <a:p>
            <a:pPr>
              <a:lnSpc>
                <a:spcPct val="150000"/>
              </a:lnSpc>
            </a:pPr>
            <a:r>
              <a:rPr lang="zh-CN" altLang="en-US" dirty="0"/>
              <a:t>后面尝试</a:t>
            </a:r>
            <a:r>
              <a:rPr lang="zh-CN" altLang="en-US" dirty="0">
                <a:solidFill>
                  <a:srgbClr val="00B050"/>
                </a:solidFill>
              </a:rPr>
              <a:t>换丝工艺</a:t>
            </a:r>
            <a:endParaRPr lang="en-US" altLang="zh-CN" dirty="0">
              <a:solidFill>
                <a:srgbClr val="00B050"/>
              </a:solidFill>
            </a:endParaRPr>
          </a:p>
        </p:txBody>
      </p:sp>
      <p:cxnSp>
        <p:nvCxnSpPr>
          <p:cNvPr id="22" name="直接箭头连接符 21">
            <a:extLst>
              <a:ext uri="{FF2B5EF4-FFF2-40B4-BE49-F238E27FC236}">
                <a16:creationId xmlns:a16="http://schemas.microsoft.com/office/drawing/2014/main" id="{61E1D394-912D-40ED-8010-66F57F556521}"/>
              </a:ext>
            </a:extLst>
          </p:cNvPr>
          <p:cNvCxnSpPr>
            <a:cxnSpLocks/>
          </p:cNvCxnSpPr>
          <p:nvPr/>
        </p:nvCxnSpPr>
        <p:spPr>
          <a:xfrm flipH="1" flipV="1">
            <a:off x="3935760" y="2595358"/>
            <a:ext cx="2358427" cy="638052"/>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23" name="直接箭头连接符 22">
            <a:extLst>
              <a:ext uri="{FF2B5EF4-FFF2-40B4-BE49-F238E27FC236}">
                <a16:creationId xmlns:a16="http://schemas.microsoft.com/office/drawing/2014/main" id="{D6E74079-F6F9-4584-B25C-589954440BF6}"/>
              </a:ext>
            </a:extLst>
          </p:cNvPr>
          <p:cNvCxnSpPr>
            <a:cxnSpLocks/>
          </p:cNvCxnSpPr>
          <p:nvPr/>
        </p:nvCxnSpPr>
        <p:spPr>
          <a:xfrm flipH="1" flipV="1">
            <a:off x="2278698" y="2595358"/>
            <a:ext cx="3961318" cy="638052"/>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28" name="直接箭头连接符 27">
            <a:extLst>
              <a:ext uri="{FF2B5EF4-FFF2-40B4-BE49-F238E27FC236}">
                <a16:creationId xmlns:a16="http://schemas.microsoft.com/office/drawing/2014/main" id="{92A2A302-6976-4A6E-B0A2-0E6AB3564688}"/>
              </a:ext>
            </a:extLst>
          </p:cNvPr>
          <p:cNvCxnSpPr>
            <a:cxnSpLocks/>
          </p:cNvCxnSpPr>
          <p:nvPr/>
        </p:nvCxnSpPr>
        <p:spPr>
          <a:xfrm flipH="1" flipV="1">
            <a:off x="2855640" y="2010724"/>
            <a:ext cx="3438547" cy="1230152"/>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pic>
        <p:nvPicPr>
          <p:cNvPr id="7" name="图片 6">
            <a:extLst>
              <a:ext uri="{FF2B5EF4-FFF2-40B4-BE49-F238E27FC236}">
                <a16:creationId xmlns:a16="http://schemas.microsoft.com/office/drawing/2014/main" id="{56AAF421-BDA9-4F1D-8243-12F47B07976A}"/>
              </a:ext>
            </a:extLst>
          </p:cNvPr>
          <p:cNvPicPr>
            <a:picLocks noChangeAspect="1"/>
          </p:cNvPicPr>
          <p:nvPr/>
        </p:nvPicPr>
        <p:blipFill rotWithShape="1">
          <a:blip r:embed="rId6"/>
          <a:srcRect l="13602" t="15984" r="13821" b="9255"/>
          <a:stretch/>
        </p:blipFill>
        <p:spPr>
          <a:xfrm>
            <a:off x="72897" y="1049488"/>
            <a:ext cx="1527759" cy="1039840"/>
          </a:xfrm>
          <a:prstGeom prst="rect">
            <a:avLst/>
          </a:prstGeom>
          <a:ln w="28575">
            <a:solidFill>
              <a:srgbClr val="FF0000"/>
            </a:solidFill>
          </a:ln>
        </p:spPr>
      </p:pic>
      <p:sp>
        <p:nvSpPr>
          <p:cNvPr id="29" name="文本框 28">
            <a:extLst>
              <a:ext uri="{FF2B5EF4-FFF2-40B4-BE49-F238E27FC236}">
                <a16:creationId xmlns:a16="http://schemas.microsoft.com/office/drawing/2014/main" id="{44197CBA-E6DB-4A33-B93C-5523F438A190}"/>
              </a:ext>
            </a:extLst>
          </p:cNvPr>
          <p:cNvSpPr txBox="1"/>
          <p:nvPr/>
        </p:nvSpPr>
        <p:spPr>
          <a:xfrm>
            <a:off x="2622595" y="5043096"/>
            <a:ext cx="1726125" cy="646331"/>
          </a:xfrm>
          <a:prstGeom prst="rect">
            <a:avLst/>
          </a:prstGeom>
          <a:noFill/>
        </p:spPr>
        <p:txBody>
          <a:bodyPr wrap="square" rtlCol="0">
            <a:spAutoFit/>
          </a:bodyPr>
          <a:lstStyle/>
          <a:p>
            <a:r>
              <a:rPr lang="en-US" altLang="zh-CN" dirty="0"/>
              <a:t>Mean=76.34</a:t>
            </a:r>
          </a:p>
          <a:p>
            <a:r>
              <a:rPr lang="en-US" altLang="zh-CN" dirty="0"/>
              <a:t>sigma=3.61</a:t>
            </a:r>
            <a:endParaRPr lang="zh-CN" altLang="en-US" dirty="0"/>
          </a:p>
        </p:txBody>
      </p:sp>
      <p:pic>
        <p:nvPicPr>
          <p:cNvPr id="32" name="图片 31">
            <a:extLst>
              <a:ext uri="{FF2B5EF4-FFF2-40B4-BE49-F238E27FC236}">
                <a16:creationId xmlns:a16="http://schemas.microsoft.com/office/drawing/2014/main" id="{31BA584F-8439-4F0D-9786-C9C2B6ABCB5F}"/>
              </a:ext>
            </a:extLst>
          </p:cNvPr>
          <p:cNvPicPr>
            <a:picLocks noChangeAspect="1"/>
          </p:cNvPicPr>
          <p:nvPr/>
        </p:nvPicPr>
        <p:blipFill>
          <a:blip r:embed="rId7"/>
          <a:stretch>
            <a:fillRect/>
          </a:stretch>
        </p:blipFill>
        <p:spPr>
          <a:xfrm>
            <a:off x="33325" y="4395289"/>
            <a:ext cx="2445632" cy="2171526"/>
          </a:xfrm>
          <a:prstGeom prst="rect">
            <a:avLst/>
          </a:prstGeom>
        </p:spPr>
      </p:pic>
      <p:sp>
        <p:nvSpPr>
          <p:cNvPr id="33" name="文本框 32">
            <a:extLst>
              <a:ext uri="{FF2B5EF4-FFF2-40B4-BE49-F238E27FC236}">
                <a16:creationId xmlns:a16="http://schemas.microsoft.com/office/drawing/2014/main" id="{65899844-024B-4671-9155-0FA35EAFA28E}"/>
              </a:ext>
            </a:extLst>
          </p:cNvPr>
          <p:cNvSpPr txBox="1"/>
          <p:nvPr/>
        </p:nvSpPr>
        <p:spPr>
          <a:xfrm>
            <a:off x="884639" y="5060303"/>
            <a:ext cx="1535609" cy="646331"/>
          </a:xfrm>
          <a:prstGeom prst="rect">
            <a:avLst/>
          </a:prstGeom>
          <a:noFill/>
        </p:spPr>
        <p:txBody>
          <a:bodyPr wrap="square" rtlCol="0">
            <a:spAutoFit/>
          </a:bodyPr>
          <a:lstStyle/>
          <a:p>
            <a:r>
              <a:rPr lang="en-US" altLang="zh-CN" dirty="0"/>
              <a:t>Mean=77.83</a:t>
            </a:r>
          </a:p>
          <a:p>
            <a:r>
              <a:rPr lang="en-US" altLang="zh-CN" dirty="0"/>
              <a:t>sigma=4.08</a:t>
            </a:r>
            <a:endParaRPr lang="zh-CN" altLang="en-US" dirty="0"/>
          </a:p>
        </p:txBody>
      </p:sp>
      <p:pic>
        <p:nvPicPr>
          <p:cNvPr id="6" name="图片 5">
            <a:extLst>
              <a:ext uri="{FF2B5EF4-FFF2-40B4-BE49-F238E27FC236}">
                <a16:creationId xmlns:a16="http://schemas.microsoft.com/office/drawing/2014/main" id="{8FF6073B-35AC-44D1-A213-6E7DE9A2632D}"/>
              </a:ext>
            </a:extLst>
          </p:cNvPr>
          <p:cNvPicPr>
            <a:picLocks noChangeAspect="1"/>
          </p:cNvPicPr>
          <p:nvPr/>
        </p:nvPicPr>
        <p:blipFill>
          <a:blip r:embed="rId8"/>
          <a:stretch>
            <a:fillRect/>
          </a:stretch>
        </p:blipFill>
        <p:spPr>
          <a:xfrm>
            <a:off x="4817744" y="4449658"/>
            <a:ext cx="2433414" cy="2117157"/>
          </a:xfrm>
          <a:prstGeom prst="rect">
            <a:avLst/>
          </a:prstGeom>
        </p:spPr>
      </p:pic>
      <p:sp>
        <p:nvSpPr>
          <p:cNvPr id="34" name="文本框 33">
            <a:extLst>
              <a:ext uri="{FF2B5EF4-FFF2-40B4-BE49-F238E27FC236}">
                <a16:creationId xmlns:a16="http://schemas.microsoft.com/office/drawing/2014/main" id="{8886BC4F-5C90-4BF5-B935-2DB9595D73A3}"/>
              </a:ext>
            </a:extLst>
          </p:cNvPr>
          <p:cNvSpPr txBox="1"/>
          <p:nvPr/>
        </p:nvSpPr>
        <p:spPr>
          <a:xfrm>
            <a:off x="5093589" y="5137200"/>
            <a:ext cx="1726125" cy="646331"/>
          </a:xfrm>
          <a:prstGeom prst="rect">
            <a:avLst/>
          </a:prstGeom>
          <a:noFill/>
        </p:spPr>
        <p:txBody>
          <a:bodyPr wrap="square" rtlCol="0">
            <a:spAutoFit/>
          </a:bodyPr>
          <a:lstStyle/>
          <a:p>
            <a:r>
              <a:rPr lang="en-US" altLang="zh-CN" dirty="0"/>
              <a:t>Mean=75.26</a:t>
            </a:r>
          </a:p>
          <a:p>
            <a:r>
              <a:rPr lang="en-US" altLang="zh-CN" dirty="0"/>
              <a:t>sigma=2.32</a:t>
            </a:r>
            <a:endParaRPr lang="zh-CN" altLang="en-US" dirty="0"/>
          </a:p>
        </p:txBody>
      </p:sp>
      <p:pic>
        <p:nvPicPr>
          <p:cNvPr id="8" name="图片 7">
            <a:extLst>
              <a:ext uri="{FF2B5EF4-FFF2-40B4-BE49-F238E27FC236}">
                <a16:creationId xmlns:a16="http://schemas.microsoft.com/office/drawing/2014/main" id="{AC4F1053-732E-4F8A-9992-6BF01D324B6B}"/>
              </a:ext>
            </a:extLst>
          </p:cNvPr>
          <p:cNvPicPr>
            <a:picLocks noChangeAspect="1"/>
          </p:cNvPicPr>
          <p:nvPr/>
        </p:nvPicPr>
        <p:blipFill>
          <a:blip r:embed="rId9"/>
          <a:stretch>
            <a:fillRect/>
          </a:stretch>
        </p:blipFill>
        <p:spPr>
          <a:xfrm>
            <a:off x="7122436" y="4538809"/>
            <a:ext cx="2250268" cy="2021524"/>
          </a:xfrm>
          <a:prstGeom prst="rect">
            <a:avLst/>
          </a:prstGeom>
        </p:spPr>
      </p:pic>
      <p:sp>
        <p:nvSpPr>
          <p:cNvPr id="35" name="文本框 34">
            <a:extLst>
              <a:ext uri="{FF2B5EF4-FFF2-40B4-BE49-F238E27FC236}">
                <a16:creationId xmlns:a16="http://schemas.microsoft.com/office/drawing/2014/main" id="{548AC638-94C5-4CC0-B174-773A8D86A50D}"/>
              </a:ext>
            </a:extLst>
          </p:cNvPr>
          <p:cNvSpPr txBox="1"/>
          <p:nvPr/>
        </p:nvSpPr>
        <p:spPr>
          <a:xfrm>
            <a:off x="7314003" y="5096472"/>
            <a:ext cx="1726125" cy="646331"/>
          </a:xfrm>
          <a:prstGeom prst="rect">
            <a:avLst/>
          </a:prstGeom>
          <a:noFill/>
        </p:spPr>
        <p:txBody>
          <a:bodyPr wrap="square" rtlCol="0">
            <a:spAutoFit/>
          </a:bodyPr>
          <a:lstStyle/>
          <a:p>
            <a:r>
              <a:rPr lang="en-US" altLang="zh-CN" dirty="0"/>
              <a:t>Mean=76.06</a:t>
            </a:r>
          </a:p>
          <a:p>
            <a:r>
              <a:rPr lang="en-US" altLang="zh-CN" dirty="0"/>
              <a:t>sigma=1.59</a:t>
            </a:r>
            <a:endParaRPr lang="zh-CN" altLang="en-US" dirty="0"/>
          </a:p>
        </p:txBody>
      </p:sp>
    </p:spTree>
    <p:extLst>
      <p:ext uri="{BB962C8B-B14F-4D97-AF65-F5344CB8AC3E}">
        <p14:creationId xmlns:p14="http://schemas.microsoft.com/office/powerpoint/2010/main" val="3494335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FEE560-1813-4958-A91B-306E96D055D4}"/>
              </a:ext>
            </a:extLst>
          </p:cNvPr>
          <p:cNvSpPr>
            <a:spLocks noGrp="1"/>
          </p:cNvSpPr>
          <p:nvPr>
            <p:ph type="title"/>
          </p:nvPr>
        </p:nvSpPr>
        <p:spPr/>
        <p:txBody>
          <a:bodyPr>
            <a:normAutofit fontScale="90000"/>
          </a:bodyPr>
          <a:lstStyle/>
          <a:p>
            <a:r>
              <a:rPr lang="en-US" altLang="zh-CN" b="1" dirty="0">
                <a:solidFill>
                  <a:srgbClr val="122185"/>
                </a:solidFill>
                <a:latin typeface="黑体" panose="02010609060101010101" pitchFamily="49" charset="-122"/>
                <a:ea typeface="黑体" panose="02010609060101010101" pitchFamily="49" charset="-122"/>
              </a:rPr>
              <a:t>10mm</a:t>
            </a:r>
            <a:r>
              <a:rPr lang="zh-CN" altLang="en-US" b="1" dirty="0">
                <a:solidFill>
                  <a:srgbClr val="122185"/>
                </a:solidFill>
                <a:latin typeface="黑体" panose="02010609060101010101" pitchFamily="49" charset="-122"/>
                <a:ea typeface="黑体" panose="02010609060101010101" pitchFamily="49" charset="-122"/>
              </a:rPr>
              <a:t>单元小样机</a:t>
            </a:r>
            <a:r>
              <a:rPr lang="en-US" altLang="zh-CN" b="1" dirty="0">
                <a:solidFill>
                  <a:srgbClr val="122185"/>
                </a:solidFill>
                <a:latin typeface="黑体" panose="02010609060101010101" pitchFamily="49" charset="-122"/>
                <a:ea typeface="黑体" panose="02010609060101010101" pitchFamily="49" charset="-122"/>
              </a:rPr>
              <a:t>-</a:t>
            </a:r>
            <a:r>
              <a:rPr lang="zh-CN" altLang="en-US" b="1" dirty="0">
                <a:solidFill>
                  <a:srgbClr val="122185"/>
                </a:solidFill>
                <a:latin typeface="黑体" panose="02010609060101010101" pitchFamily="49" charset="-122"/>
                <a:ea typeface="黑体" panose="02010609060101010101" pitchFamily="49" charset="-122"/>
              </a:rPr>
              <a:t>气体增益测试</a:t>
            </a:r>
          </a:p>
        </p:txBody>
      </p:sp>
      <p:sp>
        <p:nvSpPr>
          <p:cNvPr id="4" name="灯片编号占位符 3">
            <a:extLst>
              <a:ext uri="{FF2B5EF4-FFF2-40B4-BE49-F238E27FC236}">
                <a16:creationId xmlns:a16="http://schemas.microsoft.com/office/drawing/2014/main" id="{06A38185-56B8-4703-B814-7184752907B6}"/>
              </a:ext>
            </a:extLst>
          </p:cNvPr>
          <p:cNvSpPr>
            <a:spLocks noGrp="1"/>
          </p:cNvSpPr>
          <p:nvPr>
            <p:ph type="sldNum" sz="quarter" idx="4"/>
          </p:nvPr>
        </p:nvSpPr>
        <p:spPr/>
        <p:txBody>
          <a:bodyPr/>
          <a:lstStyle/>
          <a:p>
            <a:pPr>
              <a:defRPr/>
            </a:pPr>
            <a:fld id="{AC2BBBA0-868C-4AD3-B171-C3ECF7923D6F}" type="slidenum">
              <a:rPr lang="en-US" altLang="zh-CN" smtClean="0"/>
              <a:pPr>
                <a:defRPr/>
              </a:pPr>
              <a:t>18</a:t>
            </a:fld>
            <a:endParaRPr lang="en-US" altLang="zh-CN"/>
          </a:p>
        </p:txBody>
      </p:sp>
      <p:pic>
        <p:nvPicPr>
          <p:cNvPr id="5" name="图片 4">
            <a:extLst>
              <a:ext uri="{FF2B5EF4-FFF2-40B4-BE49-F238E27FC236}">
                <a16:creationId xmlns:a16="http://schemas.microsoft.com/office/drawing/2014/main" id="{50D348E6-5455-4A6F-A3B1-1EBFEAA1DC6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943872" y="908720"/>
            <a:ext cx="6173181" cy="3853447"/>
          </a:xfrm>
          <a:prstGeom prst="rect">
            <a:avLst/>
          </a:prstGeom>
        </p:spPr>
      </p:pic>
      <p:pic>
        <p:nvPicPr>
          <p:cNvPr id="6" name="图片 5">
            <a:extLst>
              <a:ext uri="{FF2B5EF4-FFF2-40B4-BE49-F238E27FC236}">
                <a16:creationId xmlns:a16="http://schemas.microsoft.com/office/drawing/2014/main" id="{DB9ECE31-9873-4D49-B514-B2FBCD4D952A}"/>
              </a:ext>
            </a:extLst>
          </p:cNvPr>
          <p:cNvPicPr>
            <a:picLocks noChangeAspect="1"/>
          </p:cNvPicPr>
          <p:nvPr/>
        </p:nvPicPr>
        <p:blipFill>
          <a:blip r:embed="rId3"/>
          <a:stretch>
            <a:fillRect/>
          </a:stretch>
        </p:blipFill>
        <p:spPr>
          <a:xfrm>
            <a:off x="479376" y="956219"/>
            <a:ext cx="4106258" cy="3084513"/>
          </a:xfrm>
          <a:prstGeom prst="rect">
            <a:avLst/>
          </a:prstGeom>
        </p:spPr>
      </p:pic>
      <p:sp>
        <p:nvSpPr>
          <p:cNvPr id="7" name="矩形 6">
            <a:extLst>
              <a:ext uri="{FF2B5EF4-FFF2-40B4-BE49-F238E27FC236}">
                <a16:creationId xmlns:a16="http://schemas.microsoft.com/office/drawing/2014/main" id="{D2991D90-567D-4EDB-B2C0-AADFC41D95E4}"/>
              </a:ext>
            </a:extLst>
          </p:cNvPr>
          <p:cNvSpPr/>
          <p:nvPr/>
        </p:nvSpPr>
        <p:spPr>
          <a:xfrm>
            <a:off x="550524" y="4191158"/>
            <a:ext cx="4469297" cy="2215991"/>
          </a:xfrm>
          <a:prstGeom prst="rect">
            <a:avLst/>
          </a:prstGeom>
        </p:spPr>
        <p:txBody>
          <a:bodyPr wrap="square">
            <a:spAutoFit/>
          </a:bodyPr>
          <a:lstStyle/>
          <a:p>
            <a:r>
              <a:rPr lang="zh-CN" altLang="en-US" sz="1600" kern="0" dirty="0">
                <a:solidFill>
                  <a:srgbClr val="00B0F0"/>
                </a:solidFill>
              </a:rPr>
              <a:t>测试电子学：</a:t>
            </a:r>
            <a:r>
              <a:rPr lang="en-US" altLang="zh-CN" sz="1600" kern="0" dirty="0">
                <a:solidFill>
                  <a:srgbClr val="00B0F0"/>
                </a:solidFill>
              </a:rPr>
              <a:t>142A+572A+MCA</a:t>
            </a:r>
          </a:p>
          <a:p>
            <a:endParaRPr lang="en-US" altLang="zh-CN" sz="1600" kern="0" dirty="0">
              <a:solidFill>
                <a:schemeClr val="accent6">
                  <a:lumMod val="60000"/>
                  <a:lumOff val="40000"/>
                </a:schemeClr>
              </a:solidFill>
            </a:endParaRPr>
          </a:p>
          <a:p>
            <a:r>
              <a:rPr lang="zh-CN" altLang="en-US" sz="1600" kern="0" dirty="0"/>
              <a:t>测试</a:t>
            </a:r>
            <a:r>
              <a:rPr lang="zh-CN" altLang="en-US" sz="1600" kern="0" dirty="0">
                <a:solidFill>
                  <a:srgbClr val="FF00FF"/>
                </a:solidFill>
              </a:rPr>
              <a:t>不同电压</a:t>
            </a:r>
            <a:r>
              <a:rPr lang="zh-CN" altLang="en-US" sz="1600" kern="0" dirty="0"/>
              <a:t>和</a:t>
            </a:r>
            <a:r>
              <a:rPr lang="zh-CN" altLang="en-US" sz="1600" kern="0" dirty="0">
                <a:solidFill>
                  <a:srgbClr val="FF00FF"/>
                </a:solidFill>
              </a:rPr>
              <a:t>不同工作气体</a:t>
            </a:r>
            <a:r>
              <a:rPr lang="zh-CN" altLang="en-US" sz="1600" kern="0" dirty="0"/>
              <a:t>中的探测器增益</a:t>
            </a:r>
            <a:endParaRPr lang="en-US" altLang="zh-CN" sz="1600" kern="0" dirty="0"/>
          </a:p>
          <a:p>
            <a:endParaRPr lang="en-US" altLang="zh-CN" sz="1600" kern="0" dirty="0"/>
          </a:p>
          <a:p>
            <a:r>
              <a:rPr lang="zh-CN" altLang="en-US" sz="1600" b="1" kern="0" dirty="0">
                <a:solidFill>
                  <a:srgbClr val="00B050"/>
                </a:solidFill>
              </a:rPr>
              <a:t>增益越高，能量分辨越差</a:t>
            </a:r>
            <a:endParaRPr lang="en-US" altLang="zh-CN" sz="1600" b="1" kern="0" dirty="0">
              <a:solidFill>
                <a:srgbClr val="00B050"/>
              </a:solidFill>
            </a:endParaRPr>
          </a:p>
          <a:p>
            <a:endParaRPr lang="en-US" altLang="zh-CN" sz="1600" b="1" kern="0" dirty="0">
              <a:solidFill>
                <a:srgbClr val="00B050"/>
              </a:solidFill>
            </a:endParaRPr>
          </a:p>
          <a:p>
            <a:r>
              <a:rPr lang="zh-CN" altLang="en-US" sz="1600" kern="0" dirty="0"/>
              <a:t>综合研判</a:t>
            </a:r>
            <a:r>
              <a:rPr lang="zh-CN" altLang="en-US" sz="1600" kern="0" dirty="0">
                <a:solidFill>
                  <a:srgbClr val="FF0000"/>
                </a:solidFill>
              </a:rPr>
              <a:t>增益</a:t>
            </a:r>
            <a:r>
              <a:rPr lang="zh-CN" altLang="en-US" sz="1600" kern="0" dirty="0"/>
              <a:t>、</a:t>
            </a:r>
            <a:r>
              <a:rPr lang="zh-CN" altLang="en-US" sz="1600" kern="0" dirty="0">
                <a:solidFill>
                  <a:srgbClr val="FF0000"/>
                </a:solidFill>
              </a:rPr>
              <a:t>能量分辨</a:t>
            </a:r>
            <a:r>
              <a:rPr lang="zh-CN" altLang="en-US" sz="1600" kern="0" dirty="0"/>
              <a:t>等多方面的制约关系</a:t>
            </a:r>
            <a:endParaRPr lang="en-US" altLang="zh-CN" sz="1600" kern="0" dirty="0"/>
          </a:p>
          <a:p>
            <a:endParaRPr lang="en-US" altLang="zh-CN" sz="1600" b="1" kern="0" dirty="0">
              <a:solidFill>
                <a:srgbClr val="00B050"/>
              </a:solidFill>
            </a:endParaRPr>
          </a:p>
          <a:p>
            <a:endParaRPr lang="en-US" altLang="zh-CN" sz="1000" kern="0" dirty="0">
              <a:solidFill>
                <a:srgbClr val="0070C0"/>
              </a:solidFill>
            </a:endParaRPr>
          </a:p>
        </p:txBody>
      </p:sp>
      <p:pic>
        <p:nvPicPr>
          <p:cNvPr id="8" name="图片 7">
            <a:extLst>
              <a:ext uri="{FF2B5EF4-FFF2-40B4-BE49-F238E27FC236}">
                <a16:creationId xmlns:a16="http://schemas.microsoft.com/office/drawing/2014/main" id="{E8254AD4-71EA-4FD4-9A27-1B1C0EC5E14E}"/>
              </a:ext>
            </a:extLst>
          </p:cNvPr>
          <p:cNvPicPr>
            <a:picLocks noChangeAspect="1"/>
          </p:cNvPicPr>
          <p:nvPr/>
        </p:nvPicPr>
        <p:blipFill>
          <a:blip r:embed="rId4"/>
          <a:stretch>
            <a:fillRect/>
          </a:stretch>
        </p:blipFill>
        <p:spPr>
          <a:xfrm>
            <a:off x="5258492" y="4816409"/>
            <a:ext cx="2695512" cy="1819823"/>
          </a:xfrm>
          <a:prstGeom prst="rect">
            <a:avLst/>
          </a:prstGeom>
        </p:spPr>
      </p:pic>
      <p:pic>
        <p:nvPicPr>
          <p:cNvPr id="9" name="图片 8">
            <a:extLst>
              <a:ext uri="{FF2B5EF4-FFF2-40B4-BE49-F238E27FC236}">
                <a16:creationId xmlns:a16="http://schemas.microsoft.com/office/drawing/2014/main" id="{7D761218-985B-4908-B606-458091BE26F2}"/>
              </a:ext>
            </a:extLst>
          </p:cNvPr>
          <p:cNvPicPr>
            <a:picLocks noChangeAspect="1"/>
          </p:cNvPicPr>
          <p:nvPr/>
        </p:nvPicPr>
        <p:blipFill>
          <a:blip r:embed="rId5"/>
          <a:stretch>
            <a:fillRect/>
          </a:stretch>
        </p:blipFill>
        <p:spPr>
          <a:xfrm>
            <a:off x="8406715" y="4762167"/>
            <a:ext cx="2698045" cy="1819823"/>
          </a:xfrm>
          <a:prstGeom prst="rect">
            <a:avLst/>
          </a:prstGeom>
        </p:spPr>
      </p:pic>
      <p:cxnSp>
        <p:nvCxnSpPr>
          <p:cNvPr id="10" name="直接连接符 9">
            <a:extLst>
              <a:ext uri="{FF2B5EF4-FFF2-40B4-BE49-F238E27FC236}">
                <a16:creationId xmlns:a16="http://schemas.microsoft.com/office/drawing/2014/main" id="{E6497869-69F1-4499-AAFF-4FD6EE27DFC1}"/>
              </a:ext>
            </a:extLst>
          </p:cNvPr>
          <p:cNvCxnSpPr>
            <a:cxnSpLocks/>
          </p:cNvCxnSpPr>
          <p:nvPr/>
        </p:nvCxnSpPr>
        <p:spPr>
          <a:xfrm>
            <a:off x="5807968" y="4077072"/>
            <a:ext cx="51453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C9A321F3-DAFE-4CBA-AAA6-9CF33DA7155E}"/>
              </a:ext>
            </a:extLst>
          </p:cNvPr>
          <p:cNvSpPr txBox="1"/>
          <p:nvPr/>
        </p:nvSpPr>
        <p:spPr>
          <a:xfrm>
            <a:off x="9624392" y="3773154"/>
            <a:ext cx="1695452" cy="369332"/>
          </a:xfrm>
          <a:prstGeom prst="rect">
            <a:avLst/>
          </a:prstGeom>
          <a:noFill/>
        </p:spPr>
        <p:txBody>
          <a:bodyPr wrap="square" rtlCol="0">
            <a:spAutoFit/>
          </a:bodyPr>
          <a:lstStyle/>
          <a:p>
            <a:r>
              <a:rPr lang="en-US" altLang="zh-CN" dirty="0">
                <a:solidFill>
                  <a:srgbClr val="FF0000"/>
                </a:solidFill>
              </a:rPr>
              <a:t>Gain</a:t>
            </a:r>
            <a:r>
              <a:rPr lang="zh-CN" altLang="en-US" dirty="0">
                <a:solidFill>
                  <a:srgbClr val="FF0000"/>
                </a:solidFill>
              </a:rPr>
              <a:t>：</a:t>
            </a:r>
            <a:r>
              <a:rPr lang="en-US" altLang="zh-CN" dirty="0">
                <a:solidFill>
                  <a:srgbClr val="FF0000"/>
                </a:solidFill>
              </a:rPr>
              <a:t>40000</a:t>
            </a:r>
            <a:endParaRPr lang="zh-CN" altLang="en-US" dirty="0">
              <a:solidFill>
                <a:srgbClr val="FF0000"/>
              </a:solidFill>
            </a:endParaRPr>
          </a:p>
        </p:txBody>
      </p:sp>
    </p:spTree>
    <p:extLst>
      <p:ext uri="{BB962C8B-B14F-4D97-AF65-F5344CB8AC3E}">
        <p14:creationId xmlns:p14="http://schemas.microsoft.com/office/powerpoint/2010/main" val="3741440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66A6DA-F2EB-4DB6-82B5-DF57F13F84D2}"/>
              </a:ext>
            </a:extLst>
          </p:cNvPr>
          <p:cNvSpPr>
            <a:spLocks noGrp="1"/>
          </p:cNvSpPr>
          <p:nvPr>
            <p:ph type="title"/>
          </p:nvPr>
        </p:nvSpPr>
        <p:spPr/>
        <p:txBody>
          <a:bodyPr>
            <a:normAutofit/>
          </a:bodyPr>
          <a:lstStyle/>
          <a:p>
            <a:r>
              <a:rPr lang="en-US" altLang="zh-CN"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10mm</a:t>
            </a:r>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单元小样机</a:t>
            </a:r>
            <a:r>
              <a:rPr lang="en-US" altLang="zh-CN"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最大计数率测试</a:t>
            </a:r>
          </a:p>
        </p:txBody>
      </p:sp>
      <p:sp>
        <p:nvSpPr>
          <p:cNvPr id="4" name="灯片编号占位符 3">
            <a:extLst>
              <a:ext uri="{FF2B5EF4-FFF2-40B4-BE49-F238E27FC236}">
                <a16:creationId xmlns:a16="http://schemas.microsoft.com/office/drawing/2014/main" id="{92172327-1334-4DFC-8911-2DEA4C35BC8D}"/>
              </a:ext>
            </a:extLst>
          </p:cNvPr>
          <p:cNvSpPr>
            <a:spLocks noGrp="1"/>
          </p:cNvSpPr>
          <p:nvPr>
            <p:ph type="sldNum" sz="quarter" idx="4"/>
          </p:nvPr>
        </p:nvSpPr>
        <p:spPr/>
        <p:txBody>
          <a:bodyPr/>
          <a:lstStyle/>
          <a:p>
            <a:pPr>
              <a:defRPr/>
            </a:pPr>
            <a:fld id="{AC2BBBA0-868C-4AD3-B171-C3ECF7923D6F}" type="slidenum">
              <a:rPr lang="en-US" altLang="zh-CN" smtClean="0"/>
              <a:pPr>
                <a:defRPr/>
              </a:pPr>
              <a:t>19</a:t>
            </a:fld>
            <a:endParaRPr lang="en-US" altLang="zh-CN"/>
          </a:p>
        </p:txBody>
      </p:sp>
      <p:pic>
        <p:nvPicPr>
          <p:cNvPr id="5" name="图片 4">
            <a:extLst>
              <a:ext uri="{FF2B5EF4-FFF2-40B4-BE49-F238E27FC236}">
                <a16:creationId xmlns:a16="http://schemas.microsoft.com/office/drawing/2014/main" id="{35D945E7-CF67-4611-94C6-D9262B795D4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7418" y="910026"/>
            <a:ext cx="3009899" cy="2768288"/>
          </a:xfrm>
          <a:prstGeom prst="rect">
            <a:avLst/>
          </a:prstGeom>
        </p:spPr>
      </p:pic>
      <p:pic>
        <p:nvPicPr>
          <p:cNvPr id="6" name="图片 5">
            <a:extLst>
              <a:ext uri="{FF2B5EF4-FFF2-40B4-BE49-F238E27FC236}">
                <a16:creationId xmlns:a16="http://schemas.microsoft.com/office/drawing/2014/main" id="{DC277A63-F38C-46E7-A734-37C8EE5508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53258" y="879913"/>
            <a:ext cx="2101222" cy="2798401"/>
          </a:xfrm>
          <a:prstGeom prst="rect">
            <a:avLst/>
          </a:prstGeom>
        </p:spPr>
      </p:pic>
      <p:pic>
        <p:nvPicPr>
          <p:cNvPr id="7" name="图片 6">
            <a:extLst>
              <a:ext uri="{FF2B5EF4-FFF2-40B4-BE49-F238E27FC236}">
                <a16:creationId xmlns:a16="http://schemas.microsoft.com/office/drawing/2014/main" id="{68AD0571-BB8F-40B2-8A77-12194701462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890886" y="931587"/>
            <a:ext cx="3936955" cy="2059603"/>
          </a:xfrm>
          <a:prstGeom prst="rect">
            <a:avLst/>
          </a:prstGeom>
        </p:spPr>
      </p:pic>
      <p:sp>
        <p:nvSpPr>
          <p:cNvPr id="8" name="矩形 7">
            <a:extLst>
              <a:ext uri="{FF2B5EF4-FFF2-40B4-BE49-F238E27FC236}">
                <a16:creationId xmlns:a16="http://schemas.microsoft.com/office/drawing/2014/main" id="{D7EF2D36-9D6D-49B7-A01B-8930DF0DB4DF}"/>
              </a:ext>
            </a:extLst>
          </p:cNvPr>
          <p:cNvSpPr/>
          <p:nvPr/>
        </p:nvSpPr>
        <p:spPr>
          <a:xfrm>
            <a:off x="263353" y="4213034"/>
            <a:ext cx="5544616" cy="1477328"/>
          </a:xfrm>
          <a:prstGeom prst="rect">
            <a:avLst/>
          </a:prstGeom>
        </p:spPr>
        <p:txBody>
          <a:bodyPr wrap="square">
            <a:spAutoFit/>
          </a:bodyPr>
          <a:lstStyle/>
          <a:p>
            <a:r>
              <a:rPr lang="zh-CN" altLang="en-US" dirty="0"/>
              <a:t>测试</a:t>
            </a:r>
            <a:r>
              <a:rPr lang="en-US" altLang="zh-CN" dirty="0"/>
              <a:t>MWDC</a:t>
            </a:r>
            <a:r>
              <a:rPr lang="zh-CN" altLang="en-US" dirty="0"/>
              <a:t>参数：</a:t>
            </a:r>
            <a:r>
              <a:rPr lang="en-US" altLang="zh-CN" dirty="0"/>
              <a:t>10mm</a:t>
            </a:r>
            <a:r>
              <a:rPr lang="zh-CN" altLang="en-US" dirty="0"/>
              <a:t>单元   放射源：</a:t>
            </a:r>
            <a:r>
              <a:rPr lang="en-US" altLang="zh-CN" dirty="0"/>
              <a:t>90Sr β</a:t>
            </a:r>
            <a:r>
              <a:rPr lang="zh-CN" altLang="en-US" dirty="0"/>
              <a:t>放射源</a:t>
            </a:r>
            <a:endParaRPr lang="en-US" altLang="zh-CN" dirty="0"/>
          </a:p>
          <a:p>
            <a:r>
              <a:rPr lang="en-US" altLang="zh-CN" dirty="0"/>
              <a:t>		P10</a:t>
            </a:r>
            <a:r>
              <a:rPr lang="zh-CN" altLang="en-US" dirty="0"/>
              <a:t>气体</a:t>
            </a:r>
            <a:endParaRPr lang="en-US" altLang="zh-CN" dirty="0"/>
          </a:p>
          <a:p>
            <a:r>
              <a:rPr lang="en-US" altLang="zh-CN" dirty="0"/>
              <a:t>		</a:t>
            </a:r>
            <a:r>
              <a:rPr lang="zh-CN" altLang="en-US" dirty="0"/>
              <a:t>阳极：</a:t>
            </a:r>
            <a:r>
              <a:rPr lang="en-US" altLang="zh-CN" dirty="0"/>
              <a:t>+1200V</a:t>
            </a:r>
          </a:p>
          <a:p>
            <a:r>
              <a:rPr lang="en-US" altLang="zh-CN" dirty="0"/>
              <a:t>		</a:t>
            </a:r>
            <a:r>
              <a:rPr lang="zh-CN" altLang="en-US" dirty="0"/>
              <a:t>阴极：</a:t>
            </a:r>
            <a:r>
              <a:rPr lang="en-US" altLang="zh-CN" dirty="0"/>
              <a:t>-250V</a:t>
            </a:r>
          </a:p>
          <a:p>
            <a:r>
              <a:rPr lang="en-US" altLang="zh-CN" dirty="0"/>
              <a:t>		</a:t>
            </a:r>
            <a:r>
              <a:rPr lang="zh-CN" altLang="en-US" dirty="0"/>
              <a:t>放大器：</a:t>
            </a:r>
            <a:r>
              <a:rPr lang="en-US" altLang="zh-CN" dirty="0"/>
              <a:t>FTA820A </a:t>
            </a:r>
            <a:endParaRPr lang="zh-CN" altLang="en-US" dirty="0"/>
          </a:p>
        </p:txBody>
      </p:sp>
      <p:sp>
        <p:nvSpPr>
          <p:cNvPr id="9" name="矩形 8">
            <a:extLst>
              <a:ext uri="{FF2B5EF4-FFF2-40B4-BE49-F238E27FC236}">
                <a16:creationId xmlns:a16="http://schemas.microsoft.com/office/drawing/2014/main" id="{A21ED5A3-D365-4E9B-B7A6-F57DC6E805CE}"/>
              </a:ext>
            </a:extLst>
          </p:cNvPr>
          <p:cNvSpPr/>
          <p:nvPr/>
        </p:nvSpPr>
        <p:spPr>
          <a:xfrm>
            <a:off x="99789" y="5897413"/>
            <a:ext cx="4629794" cy="923330"/>
          </a:xfrm>
          <a:prstGeom prst="rect">
            <a:avLst/>
          </a:prstGeom>
        </p:spPr>
        <p:txBody>
          <a:bodyPr wrap="none">
            <a:spAutoFit/>
          </a:bodyPr>
          <a:lstStyle/>
          <a:p>
            <a:r>
              <a:rPr lang="zh-CN" altLang="en-US" dirty="0"/>
              <a:t>结论：</a:t>
            </a:r>
            <a:r>
              <a:rPr lang="en-US" altLang="zh-CN" dirty="0"/>
              <a:t>MWDC</a:t>
            </a:r>
            <a:r>
              <a:rPr lang="zh-CN" altLang="en-US" dirty="0"/>
              <a:t>短时间内可以承受</a:t>
            </a:r>
            <a:r>
              <a:rPr lang="en-US" altLang="zh-CN" dirty="0">
                <a:solidFill>
                  <a:srgbClr val="FF0000"/>
                </a:solidFill>
              </a:rPr>
              <a:t>1M</a:t>
            </a:r>
            <a:r>
              <a:rPr lang="zh-CN" altLang="en-US" dirty="0"/>
              <a:t>的计数率</a:t>
            </a:r>
            <a:endParaRPr lang="en-US" altLang="zh-CN" dirty="0"/>
          </a:p>
          <a:p>
            <a:r>
              <a:rPr lang="en-US" altLang="zh-CN" dirty="0"/>
              <a:t>	  </a:t>
            </a:r>
            <a:r>
              <a:rPr lang="zh-CN" altLang="en-US" dirty="0"/>
              <a:t>利用</a:t>
            </a:r>
            <a:r>
              <a:rPr lang="en-US" altLang="zh-CN" dirty="0" err="1"/>
              <a:t>SiPM</a:t>
            </a:r>
            <a:r>
              <a:rPr lang="zh-CN" altLang="en-US" dirty="0"/>
              <a:t>的塑料闪烁体开门，</a:t>
            </a:r>
            <a:endParaRPr lang="en-US" altLang="zh-CN" dirty="0"/>
          </a:p>
          <a:p>
            <a:r>
              <a:rPr lang="zh-CN" altLang="en-US" dirty="0"/>
              <a:t>           可以看到宇宙线符合信号</a:t>
            </a:r>
            <a:r>
              <a:rPr lang="en-US" altLang="zh-CN" dirty="0"/>
              <a:t>             </a:t>
            </a:r>
            <a:endParaRPr lang="zh-CN" altLang="en-US" dirty="0"/>
          </a:p>
        </p:txBody>
      </p:sp>
      <p:pic>
        <p:nvPicPr>
          <p:cNvPr id="13" name="内容占位符 4">
            <a:extLst>
              <a:ext uri="{FF2B5EF4-FFF2-40B4-BE49-F238E27FC236}">
                <a16:creationId xmlns:a16="http://schemas.microsoft.com/office/drawing/2014/main" id="{06DBA8B6-3101-488D-9DA4-31FED5C477C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98855" y="3168229"/>
            <a:ext cx="6493356" cy="3652514"/>
          </a:xfrm>
          <a:prstGeom prst="rect">
            <a:avLst/>
          </a:prstGeom>
        </p:spPr>
      </p:pic>
      <p:cxnSp>
        <p:nvCxnSpPr>
          <p:cNvPr id="15" name="直接箭头连接符 14">
            <a:extLst>
              <a:ext uri="{FF2B5EF4-FFF2-40B4-BE49-F238E27FC236}">
                <a16:creationId xmlns:a16="http://schemas.microsoft.com/office/drawing/2014/main" id="{6673FF88-2F90-4200-B1BA-E863B6FAB725}"/>
              </a:ext>
            </a:extLst>
          </p:cNvPr>
          <p:cNvCxnSpPr/>
          <p:nvPr/>
        </p:nvCxnSpPr>
        <p:spPr>
          <a:xfrm flipH="1" flipV="1">
            <a:off x="4606692" y="1404414"/>
            <a:ext cx="2224179" cy="43204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344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1">
            <a:extLst>
              <a:ext uri="{FF2B5EF4-FFF2-40B4-BE49-F238E27FC236}">
                <a16:creationId xmlns:a16="http://schemas.microsoft.com/office/drawing/2014/main" id="{215C7AFE-6F38-4206-904E-588AB150F638}"/>
              </a:ext>
            </a:extLst>
          </p:cNvPr>
          <p:cNvSpPr>
            <a:spLocks noGrp="1"/>
          </p:cNvSpPr>
          <p:nvPr>
            <p:ph type="sldNum" sz="quarter" idx="4"/>
          </p:nvPr>
        </p:nvSpPr>
        <p:spPr>
          <a:xfrm>
            <a:off x="9408368" y="6356349"/>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AFF09CA6-12C4-4EF0-A0FE-E6D2FF874F93}" type="slidenum">
              <a:rPr lang="en-US" altLang="zh-CN" sz="1400"/>
              <a:pPr>
                <a:spcBef>
                  <a:spcPct val="0"/>
                </a:spcBef>
                <a:buFontTx/>
                <a:buNone/>
              </a:pPr>
              <a:t>2</a:t>
            </a:fld>
            <a:endParaRPr lang="en-US" altLang="zh-CN" sz="1400"/>
          </a:p>
        </p:txBody>
      </p:sp>
      <p:sp>
        <p:nvSpPr>
          <p:cNvPr id="5" name="矩形 5">
            <a:extLst>
              <a:ext uri="{FF2B5EF4-FFF2-40B4-BE49-F238E27FC236}">
                <a16:creationId xmlns:a16="http://schemas.microsoft.com/office/drawing/2014/main" id="{92B8732C-E9B9-4C3A-82DF-9CD4993DFD10}"/>
              </a:ext>
            </a:extLst>
          </p:cNvPr>
          <p:cNvSpPr>
            <a:spLocks noChangeArrowheads="1"/>
          </p:cNvSpPr>
          <p:nvPr/>
        </p:nvSpPr>
        <p:spPr bwMode="auto">
          <a:xfrm>
            <a:off x="3863752" y="1343529"/>
            <a:ext cx="7848872" cy="471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marL="341313" indent="-341313">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lnSpc>
                <a:spcPct val="125000"/>
              </a:lnSpc>
              <a:spcBef>
                <a:spcPct val="0"/>
              </a:spcBef>
            </a:pPr>
            <a:r>
              <a:rPr lang="zh-CN" altLang="en-US" sz="2800" b="1" dirty="0">
                <a:solidFill>
                  <a:srgbClr val="111F8B"/>
                </a:solidFill>
                <a:ea typeface="黑体" panose="02010609060101010101" pitchFamily="49" charset="-122"/>
              </a:rPr>
              <a:t>探测器进展</a:t>
            </a:r>
            <a:endParaRPr lang="en-US" altLang="zh-CN" sz="2800" b="1" dirty="0">
              <a:solidFill>
                <a:srgbClr val="111F8B"/>
              </a:solidFill>
              <a:ea typeface="黑体" panose="02010609060101010101" pitchFamily="49" charset="-122"/>
            </a:endParaRPr>
          </a:p>
          <a:p>
            <a:pPr lvl="1" algn="just">
              <a:lnSpc>
                <a:spcPct val="125000"/>
              </a:lnSpc>
              <a:spcBef>
                <a:spcPct val="0"/>
              </a:spcBef>
            </a:pPr>
            <a:r>
              <a:rPr lang="zh-CN" altLang="en-US" sz="2400" b="1" dirty="0">
                <a:solidFill>
                  <a:srgbClr val="111F8B"/>
                </a:solidFill>
                <a:ea typeface="黑体" panose="02010609060101010101" pitchFamily="49" charset="-122"/>
              </a:rPr>
              <a:t>整体设计优化</a:t>
            </a:r>
            <a:endParaRPr lang="en-US" altLang="zh-CN" sz="2400" b="1" dirty="0">
              <a:solidFill>
                <a:srgbClr val="111F8B"/>
              </a:solidFill>
              <a:ea typeface="黑体" panose="02010609060101010101" pitchFamily="49" charset="-122"/>
            </a:endParaRPr>
          </a:p>
          <a:p>
            <a:pPr lvl="1" algn="just">
              <a:lnSpc>
                <a:spcPct val="125000"/>
              </a:lnSpc>
              <a:spcBef>
                <a:spcPct val="0"/>
              </a:spcBef>
            </a:pPr>
            <a:r>
              <a:rPr lang="zh-CN" altLang="en-US" sz="2400" b="1" dirty="0">
                <a:solidFill>
                  <a:srgbClr val="111F8B"/>
                </a:solidFill>
                <a:ea typeface="黑体" panose="02010609060101010101" pitchFamily="49" charset="-122"/>
              </a:rPr>
              <a:t>探测器工艺研究（定位子，穿孔工艺等）</a:t>
            </a:r>
            <a:endParaRPr lang="en-US" altLang="zh-CN" sz="2400" b="1" dirty="0">
              <a:solidFill>
                <a:srgbClr val="111F8B"/>
              </a:solidFill>
              <a:ea typeface="黑体" panose="02010609060101010101" pitchFamily="49" charset="-122"/>
            </a:endParaRPr>
          </a:p>
          <a:p>
            <a:pPr lvl="1" algn="just">
              <a:lnSpc>
                <a:spcPct val="125000"/>
              </a:lnSpc>
              <a:spcBef>
                <a:spcPct val="0"/>
              </a:spcBef>
            </a:pPr>
            <a:r>
              <a:rPr lang="zh-CN" altLang="en-US" sz="2400" b="1" dirty="0">
                <a:solidFill>
                  <a:srgbClr val="111F8B"/>
                </a:solidFill>
                <a:ea typeface="黑体" panose="02010609060101010101" pitchFamily="49" charset="-122"/>
              </a:rPr>
              <a:t>探测器样机研究</a:t>
            </a:r>
            <a:endParaRPr lang="en-US" altLang="zh-CN" sz="2400" b="1" dirty="0">
              <a:solidFill>
                <a:srgbClr val="111F8B"/>
              </a:solidFill>
              <a:ea typeface="黑体" panose="02010609060101010101" pitchFamily="49" charset="-122"/>
            </a:endParaRPr>
          </a:p>
          <a:p>
            <a:pPr algn="just">
              <a:lnSpc>
                <a:spcPct val="125000"/>
              </a:lnSpc>
              <a:spcBef>
                <a:spcPct val="0"/>
              </a:spcBef>
            </a:pPr>
            <a:r>
              <a:rPr lang="zh-CN" altLang="en-US" sz="2800" b="1" dirty="0">
                <a:solidFill>
                  <a:schemeClr val="bg1">
                    <a:lumMod val="65000"/>
                  </a:schemeClr>
                </a:solidFill>
                <a:ea typeface="黑体" panose="02010609060101010101" pitchFamily="49" charset="-122"/>
              </a:rPr>
              <a:t>电子学进展</a:t>
            </a:r>
            <a:endParaRPr lang="en-US" altLang="zh-CN" sz="2400" b="1" dirty="0">
              <a:solidFill>
                <a:schemeClr val="bg1">
                  <a:lumMod val="65000"/>
                </a:schemeClr>
              </a:solidFill>
              <a:ea typeface="黑体" panose="02010609060101010101" pitchFamily="49" charset="-122"/>
            </a:endParaRPr>
          </a:p>
          <a:p>
            <a:pPr lvl="1" algn="just">
              <a:lnSpc>
                <a:spcPct val="125000"/>
              </a:lnSpc>
              <a:spcBef>
                <a:spcPct val="0"/>
              </a:spcBef>
            </a:pPr>
            <a:r>
              <a:rPr lang="zh-CN" altLang="en-US" sz="2000" b="1" dirty="0">
                <a:solidFill>
                  <a:schemeClr val="bg1">
                    <a:lumMod val="65000"/>
                  </a:schemeClr>
                </a:solidFill>
                <a:ea typeface="黑体" panose="02010609060101010101" pitchFamily="49" charset="-122"/>
              </a:rPr>
              <a:t>原理验证电路设计与测试</a:t>
            </a:r>
          </a:p>
          <a:p>
            <a:pPr lvl="1" algn="just">
              <a:lnSpc>
                <a:spcPct val="125000"/>
              </a:lnSpc>
              <a:spcBef>
                <a:spcPct val="0"/>
              </a:spcBef>
            </a:pPr>
            <a:r>
              <a:rPr lang="zh-CN" altLang="en-US" sz="2000" b="1" dirty="0">
                <a:solidFill>
                  <a:schemeClr val="bg1">
                    <a:lumMod val="65000"/>
                  </a:schemeClr>
                </a:solidFill>
                <a:ea typeface="黑体" panose="02010609060101010101" pitchFamily="49" charset="-122"/>
              </a:rPr>
              <a:t>基于分立元件的原理样机设计</a:t>
            </a:r>
          </a:p>
          <a:p>
            <a:pPr lvl="1" algn="just">
              <a:lnSpc>
                <a:spcPct val="125000"/>
              </a:lnSpc>
              <a:spcBef>
                <a:spcPct val="0"/>
              </a:spcBef>
            </a:pPr>
            <a:r>
              <a:rPr lang="en-US" altLang="zh-CN" sz="2000" b="1" dirty="0">
                <a:solidFill>
                  <a:schemeClr val="bg1">
                    <a:lumMod val="65000"/>
                  </a:schemeClr>
                </a:solidFill>
                <a:ea typeface="黑体" panose="02010609060101010101" pitchFamily="49" charset="-122"/>
              </a:rPr>
              <a:t>ASIC</a:t>
            </a:r>
            <a:r>
              <a:rPr lang="zh-CN" altLang="en-US" sz="2000" b="1" dirty="0">
                <a:solidFill>
                  <a:schemeClr val="bg1">
                    <a:lumMod val="65000"/>
                  </a:schemeClr>
                </a:solidFill>
                <a:ea typeface="黑体" panose="02010609060101010101" pitchFamily="49" charset="-122"/>
              </a:rPr>
              <a:t>芯片研制</a:t>
            </a:r>
            <a:endParaRPr lang="en-US" altLang="zh-CN" sz="2800" b="1" dirty="0">
              <a:solidFill>
                <a:schemeClr val="bg1">
                  <a:lumMod val="65000"/>
                </a:schemeClr>
              </a:solidFill>
              <a:ea typeface="黑体" panose="02010609060101010101" pitchFamily="49" charset="-122"/>
            </a:endParaRPr>
          </a:p>
          <a:p>
            <a:pPr algn="just">
              <a:lnSpc>
                <a:spcPct val="125000"/>
              </a:lnSpc>
              <a:spcBef>
                <a:spcPct val="0"/>
              </a:spcBef>
            </a:pPr>
            <a:r>
              <a:rPr lang="zh-CN" altLang="en-US" sz="2800" b="1" dirty="0">
                <a:solidFill>
                  <a:schemeClr val="bg1">
                    <a:lumMod val="65000"/>
                  </a:schemeClr>
                </a:solidFill>
                <a:ea typeface="黑体" panose="02010609060101010101" pitchFamily="49" charset="-122"/>
              </a:rPr>
              <a:t>下一步工作计划</a:t>
            </a:r>
            <a:endParaRPr lang="en-US" altLang="zh-CN" sz="2800" b="1" dirty="0">
              <a:solidFill>
                <a:schemeClr val="bg1">
                  <a:lumMod val="65000"/>
                </a:schemeClr>
              </a:solidFill>
              <a:ea typeface="黑体" panose="02010609060101010101" pitchFamily="49" charset="-122"/>
            </a:endParaRPr>
          </a:p>
          <a:p>
            <a:pPr algn="just">
              <a:lnSpc>
                <a:spcPct val="125000"/>
              </a:lnSpc>
              <a:spcBef>
                <a:spcPct val="0"/>
              </a:spcBef>
            </a:pPr>
            <a:endParaRPr lang="zh-CN" altLang="en-US" sz="2800" b="1" dirty="0">
              <a:solidFill>
                <a:schemeClr val="bg1">
                  <a:lumMod val="65000"/>
                </a:schemeClr>
              </a:solidFill>
              <a:ea typeface="黑体" panose="02010609060101010101" pitchFamily="49" charset="-122"/>
            </a:endParaRPr>
          </a:p>
        </p:txBody>
      </p:sp>
      <p:sp>
        <p:nvSpPr>
          <p:cNvPr id="6" name="矩形 5">
            <a:extLst>
              <a:ext uri="{FF2B5EF4-FFF2-40B4-BE49-F238E27FC236}">
                <a16:creationId xmlns:a16="http://schemas.microsoft.com/office/drawing/2014/main" id="{A833F518-F351-45AE-AEA6-1BD318F2D311}"/>
              </a:ext>
            </a:extLst>
          </p:cNvPr>
          <p:cNvSpPr/>
          <p:nvPr/>
        </p:nvSpPr>
        <p:spPr>
          <a:xfrm>
            <a:off x="4367808" y="76452"/>
            <a:ext cx="2037737" cy="724622"/>
          </a:xfrm>
          <a:prstGeom prst="rect">
            <a:avLst/>
          </a:prstGeom>
        </p:spPr>
        <p:txBody>
          <a:bodyPr wrap="none">
            <a:spAutoFit/>
          </a:bodyPr>
          <a:lstStyle/>
          <a:p>
            <a:pPr algn="just">
              <a:lnSpc>
                <a:spcPct val="125000"/>
              </a:lnSpc>
              <a:spcBef>
                <a:spcPct val="0"/>
              </a:spcBef>
            </a:pPr>
            <a:r>
              <a:rPr lang="zh-CN" altLang="en-US" sz="3600" b="1" dirty="0">
                <a:solidFill>
                  <a:srgbClr val="111F8B"/>
                </a:solidFill>
                <a:ea typeface="黑体" panose="02010609060101010101" pitchFamily="49" charset="-122"/>
              </a:rPr>
              <a:t>报告目录</a:t>
            </a:r>
            <a:endParaRPr lang="en-US" altLang="zh-CN" sz="3600" b="1" dirty="0">
              <a:solidFill>
                <a:srgbClr val="111F8B"/>
              </a:solidFill>
              <a:ea typeface="黑体" panose="0201060906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1">
            <a:extLst>
              <a:ext uri="{FF2B5EF4-FFF2-40B4-BE49-F238E27FC236}">
                <a16:creationId xmlns:a16="http://schemas.microsoft.com/office/drawing/2014/main" id="{215C7AFE-6F38-4206-904E-588AB150F638}"/>
              </a:ext>
            </a:extLst>
          </p:cNvPr>
          <p:cNvSpPr>
            <a:spLocks noGrp="1"/>
          </p:cNvSpPr>
          <p:nvPr>
            <p:ph type="sldNum" sz="quarter" idx="4"/>
          </p:nvPr>
        </p:nvSpPr>
        <p:spPr>
          <a:xfrm>
            <a:off x="9408368" y="6356349"/>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AFF09CA6-12C4-4EF0-A0FE-E6D2FF874F93}" type="slidenum">
              <a:rPr lang="en-US" altLang="zh-CN" sz="1400"/>
              <a:pPr>
                <a:spcBef>
                  <a:spcPct val="0"/>
                </a:spcBef>
                <a:buFontTx/>
                <a:buNone/>
              </a:pPr>
              <a:t>20</a:t>
            </a:fld>
            <a:endParaRPr lang="en-US" altLang="zh-CN" sz="1400"/>
          </a:p>
        </p:txBody>
      </p:sp>
      <p:sp>
        <p:nvSpPr>
          <p:cNvPr id="5" name="矩形 5">
            <a:extLst>
              <a:ext uri="{FF2B5EF4-FFF2-40B4-BE49-F238E27FC236}">
                <a16:creationId xmlns:a16="http://schemas.microsoft.com/office/drawing/2014/main" id="{92B8732C-E9B9-4C3A-82DF-9CD4993DFD10}"/>
              </a:ext>
            </a:extLst>
          </p:cNvPr>
          <p:cNvSpPr>
            <a:spLocks noChangeArrowheads="1"/>
          </p:cNvSpPr>
          <p:nvPr/>
        </p:nvSpPr>
        <p:spPr bwMode="auto">
          <a:xfrm>
            <a:off x="3863752" y="1343529"/>
            <a:ext cx="5929312" cy="471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marL="341313" indent="-341313">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lnSpc>
                <a:spcPct val="125000"/>
              </a:lnSpc>
              <a:spcBef>
                <a:spcPct val="0"/>
              </a:spcBef>
            </a:pPr>
            <a:r>
              <a:rPr lang="zh-CN" altLang="en-US" sz="2800" b="1" dirty="0">
                <a:solidFill>
                  <a:schemeClr val="bg1">
                    <a:lumMod val="65000"/>
                  </a:schemeClr>
                </a:solidFill>
                <a:ea typeface="黑体" panose="02010609060101010101" pitchFamily="49" charset="-122"/>
              </a:rPr>
              <a:t>探测器进展</a:t>
            </a:r>
            <a:endParaRPr lang="en-US" altLang="zh-CN" sz="2800" b="1" dirty="0">
              <a:solidFill>
                <a:schemeClr val="bg1">
                  <a:lumMod val="65000"/>
                </a:schemeClr>
              </a:solidFill>
              <a:ea typeface="黑体" panose="02010609060101010101" pitchFamily="49" charset="-122"/>
            </a:endParaRPr>
          </a:p>
          <a:p>
            <a:pPr lvl="1" algn="just">
              <a:lnSpc>
                <a:spcPct val="125000"/>
              </a:lnSpc>
              <a:spcBef>
                <a:spcPct val="0"/>
              </a:spcBef>
            </a:pPr>
            <a:r>
              <a:rPr lang="zh-CN" altLang="en-US" sz="2400" b="1" dirty="0">
                <a:solidFill>
                  <a:schemeClr val="bg1">
                    <a:lumMod val="65000"/>
                  </a:schemeClr>
                </a:solidFill>
                <a:ea typeface="黑体" panose="02010609060101010101" pitchFamily="49" charset="-122"/>
              </a:rPr>
              <a:t>整体设计优化</a:t>
            </a:r>
            <a:endParaRPr lang="en-US" altLang="zh-CN" sz="2400" b="1" dirty="0">
              <a:solidFill>
                <a:schemeClr val="bg1">
                  <a:lumMod val="65000"/>
                </a:schemeClr>
              </a:solidFill>
              <a:ea typeface="黑体" panose="02010609060101010101" pitchFamily="49" charset="-122"/>
            </a:endParaRPr>
          </a:p>
          <a:p>
            <a:pPr lvl="1" algn="just">
              <a:lnSpc>
                <a:spcPct val="125000"/>
              </a:lnSpc>
              <a:spcBef>
                <a:spcPct val="0"/>
              </a:spcBef>
            </a:pPr>
            <a:r>
              <a:rPr lang="zh-CN" altLang="en-US" sz="2400" b="1" dirty="0">
                <a:solidFill>
                  <a:schemeClr val="bg1">
                    <a:lumMod val="65000"/>
                  </a:schemeClr>
                </a:solidFill>
                <a:ea typeface="黑体" panose="02010609060101010101" pitchFamily="49" charset="-122"/>
              </a:rPr>
              <a:t>探测器工艺研究</a:t>
            </a:r>
            <a:endParaRPr lang="en-US" altLang="zh-CN" sz="2400" b="1" dirty="0">
              <a:solidFill>
                <a:schemeClr val="bg1">
                  <a:lumMod val="65000"/>
                </a:schemeClr>
              </a:solidFill>
              <a:ea typeface="黑体" panose="02010609060101010101" pitchFamily="49" charset="-122"/>
            </a:endParaRPr>
          </a:p>
          <a:p>
            <a:pPr lvl="1" algn="just">
              <a:lnSpc>
                <a:spcPct val="125000"/>
              </a:lnSpc>
              <a:spcBef>
                <a:spcPct val="0"/>
              </a:spcBef>
            </a:pPr>
            <a:r>
              <a:rPr lang="zh-CN" altLang="en-US" sz="2400" b="1" dirty="0">
                <a:solidFill>
                  <a:schemeClr val="bg1">
                    <a:lumMod val="65000"/>
                  </a:schemeClr>
                </a:solidFill>
                <a:ea typeface="黑体" panose="02010609060101010101" pitchFamily="49" charset="-122"/>
              </a:rPr>
              <a:t>探测器样机研究</a:t>
            </a:r>
            <a:endParaRPr lang="en-US" altLang="zh-CN" sz="2400" b="1" dirty="0">
              <a:solidFill>
                <a:schemeClr val="bg1">
                  <a:lumMod val="65000"/>
                </a:schemeClr>
              </a:solidFill>
              <a:ea typeface="黑体" panose="02010609060101010101" pitchFamily="49" charset="-122"/>
            </a:endParaRPr>
          </a:p>
          <a:p>
            <a:pPr algn="just">
              <a:lnSpc>
                <a:spcPct val="125000"/>
              </a:lnSpc>
              <a:spcBef>
                <a:spcPct val="0"/>
              </a:spcBef>
            </a:pPr>
            <a:r>
              <a:rPr lang="zh-CN" altLang="en-US" sz="2800" b="1" dirty="0">
                <a:solidFill>
                  <a:srgbClr val="111F8B"/>
                </a:solidFill>
                <a:ea typeface="黑体" panose="02010609060101010101" pitchFamily="49" charset="-122"/>
              </a:rPr>
              <a:t>电子学进展</a:t>
            </a:r>
            <a:endParaRPr lang="en-US" altLang="zh-CN" sz="2400" b="1" dirty="0">
              <a:solidFill>
                <a:srgbClr val="111F8B"/>
              </a:solidFill>
              <a:ea typeface="黑体" panose="02010609060101010101" pitchFamily="49" charset="-122"/>
            </a:endParaRPr>
          </a:p>
          <a:p>
            <a:pPr lvl="1" algn="just">
              <a:lnSpc>
                <a:spcPct val="125000"/>
              </a:lnSpc>
              <a:spcBef>
                <a:spcPct val="0"/>
              </a:spcBef>
            </a:pPr>
            <a:r>
              <a:rPr lang="zh-CN" altLang="en-US" sz="2000" b="1" dirty="0">
                <a:solidFill>
                  <a:srgbClr val="111F8B"/>
                </a:solidFill>
                <a:ea typeface="黑体" panose="02010609060101010101" pitchFamily="49" charset="-122"/>
              </a:rPr>
              <a:t>原理验证电路设计与测试</a:t>
            </a:r>
          </a:p>
          <a:p>
            <a:pPr lvl="1" algn="just">
              <a:lnSpc>
                <a:spcPct val="125000"/>
              </a:lnSpc>
              <a:spcBef>
                <a:spcPct val="0"/>
              </a:spcBef>
            </a:pPr>
            <a:r>
              <a:rPr lang="zh-CN" altLang="en-US" sz="2000" b="1" dirty="0">
                <a:solidFill>
                  <a:srgbClr val="111F8B"/>
                </a:solidFill>
                <a:ea typeface="黑体" panose="02010609060101010101" pitchFamily="49" charset="-122"/>
              </a:rPr>
              <a:t>基于分立元件的原理样机设计</a:t>
            </a:r>
          </a:p>
          <a:p>
            <a:pPr lvl="1" algn="just">
              <a:lnSpc>
                <a:spcPct val="125000"/>
              </a:lnSpc>
              <a:spcBef>
                <a:spcPct val="0"/>
              </a:spcBef>
            </a:pPr>
            <a:r>
              <a:rPr lang="en-US" altLang="zh-CN" sz="2000" b="1" dirty="0">
                <a:solidFill>
                  <a:srgbClr val="111F8B"/>
                </a:solidFill>
                <a:ea typeface="黑体" panose="02010609060101010101" pitchFamily="49" charset="-122"/>
              </a:rPr>
              <a:t>ASIC</a:t>
            </a:r>
            <a:r>
              <a:rPr lang="zh-CN" altLang="en-US" sz="2000" b="1" dirty="0">
                <a:solidFill>
                  <a:srgbClr val="111F8B"/>
                </a:solidFill>
                <a:ea typeface="黑体" panose="02010609060101010101" pitchFamily="49" charset="-122"/>
              </a:rPr>
              <a:t>芯片研制</a:t>
            </a:r>
            <a:endParaRPr lang="en-US" altLang="zh-CN" sz="2800" b="1" dirty="0">
              <a:solidFill>
                <a:srgbClr val="111F8B"/>
              </a:solidFill>
              <a:ea typeface="黑体" panose="02010609060101010101" pitchFamily="49" charset="-122"/>
            </a:endParaRPr>
          </a:p>
          <a:p>
            <a:pPr algn="just">
              <a:lnSpc>
                <a:spcPct val="125000"/>
              </a:lnSpc>
              <a:spcBef>
                <a:spcPct val="0"/>
              </a:spcBef>
            </a:pPr>
            <a:r>
              <a:rPr lang="zh-CN" altLang="en-US" sz="2800" b="1" dirty="0">
                <a:solidFill>
                  <a:schemeClr val="bg1">
                    <a:lumMod val="65000"/>
                  </a:schemeClr>
                </a:solidFill>
                <a:ea typeface="黑体" panose="02010609060101010101" pitchFamily="49" charset="-122"/>
              </a:rPr>
              <a:t>下一步工作计划</a:t>
            </a:r>
            <a:endParaRPr lang="en-US" altLang="zh-CN" sz="2800" b="1" dirty="0">
              <a:solidFill>
                <a:schemeClr val="bg1">
                  <a:lumMod val="65000"/>
                </a:schemeClr>
              </a:solidFill>
              <a:ea typeface="黑体" panose="02010609060101010101" pitchFamily="49" charset="-122"/>
            </a:endParaRPr>
          </a:p>
          <a:p>
            <a:pPr algn="just">
              <a:lnSpc>
                <a:spcPct val="125000"/>
              </a:lnSpc>
              <a:spcBef>
                <a:spcPct val="0"/>
              </a:spcBef>
            </a:pPr>
            <a:endParaRPr lang="zh-CN" altLang="en-US" sz="2800" b="1" dirty="0">
              <a:solidFill>
                <a:schemeClr val="bg1">
                  <a:lumMod val="65000"/>
                </a:schemeClr>
              </a:solidFill>
              <a:ea typeface="黑体" panose="02010609060101010101" pitchFamily="49" charset="-122"/>
            </a:endParaRPr>
          </a:p>
        </p:txBody>
      </p:sp>
      <p:sp>
        <p:nvSpPr>
          <p:cNvPr id="6" name="矩形 5">
            <a:extLst>
              <a:ext uri="{FF2B5EF4-FFF2-40B4-BE49-F238E27FC236}">
                <a16:creationId xmlns:a16="http://schemas.microsoft.com/office/drawing/2014/main" id="{A833F518-F351-45AE-AEA6-1BD318F2D311}"/>
              </a:ext>
            </a:extLst>
          </p:cNvPr>
          <p:cNvSpPr/>
          <p:nvPr/>
        </p:nvSpPr>
        <p:spPr>
          <a:xfrm>
            <a:off x="4367808" y="76452"/>
            <a:ext cx="2037737" cy="724622"/>
          </a:xfrm>
          <a:prstGeom prst="rect">
            <a:avLst/>
          </a:prstGeom>
        </p:spPr>
        <p:txBody>
          <a:bodyPr wrap="none">
            <a:spAutoFit/>
          </a:bodyPr>
          <a:lstStyle/>
          <a:p>
            <a:pPr algn="just">
              <a:lnSpc>
                <a:spcPct val="125000"/>
              </a:lnSpc>
              <a:spcBef>
                <a:spcPct val="0"/>
              </a:spcBef>
            </a:pPr>
            <a:r>
              <a:rPr lang="zh-CN" altLang="en-US" sz="3600" b="1" dirty="0">
                <a:solidFill>
                  <a:srgbClr val="111F8B"/>
                </a:solidFill>
                <a:ea typeface="黑体" panose="02010609060101010101" pitchFamily="49" charset="-122"/>
              </a:rPr>
              <a:t>报告目录</a:t>
            </a:r>
            <a:endParaRPr lang="en-US" altLang="zh-CN" sz="3600" b="1" dirty="0">
              <a:solidFill>
                <a:srgbClr val="111F8B"/>
              </a:solidFill>
              <a:ea typeface="黑体" panose="02010609060101010101" pitchFamily="49" charset="-122"/>
            </a:endParaRPr>
          </a:p>
        </p:txBody>
      </p:sp>
    </p:spTree>
    <p:extLst>
      <p:ext uri="{BB962C8B-B14F-4D97-AF65-F5344CB8AC3E}">
        <p14:creationId xmlns:p14="http://schemas.microsoft.com/office/powerpoint/2010/main" val="374234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CCDBF17-45FC-4C1D-A62B-C56E949E39FF}"/>
              </a:ext>
            </a:extLst>
          </p:cNvPr>
          <p:cNvSpPr>
            <a:spLocks noGrp="1"/>
          </p:cNvSpPr>
          <p:nvPr>
            <p:ph type="title"/>
          </p:nvPr>
        </p:nvSpPr>
        <p:spPr>
          <a:xfrm>
            <a:off x="1055440" y="91725"/>
            <a:ext cx="8064896" cy="741489"/>
          </a:xfrm>
        </p:spPr>
        <p:txBody>
          <a:bodyPr>
            <a:normAutofit/>
          </a:bodyPr>
          <a:lstStyle/>
          <a:p>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原理验证电路设计</a:t>
            </a:r>
          </a:p>
        </p:txBody>
      </p:sp>
      <p:sp>
        <p:nvSpPr>
          <p:cNvPr id="2" name="内容占位符 1">
            <a:extLst>
              <a:ext uri="{FF2B5EF4-FFF2-40B4-BE49-F238E27FC236}">
                <a16:creationId xmlns:a16="http://schemas.microsoft.com/office/drawing/2014/main" id="{7E48503C-65F2-4EA9-8B96-BD1822A8AF75}"/>
              </a:ext>
            </a:extLst>
          </p:cNvPr>
          <p:cNvSpPr>
            <a:spLocks noGrp="1"/>
          </p:cNvSpPr>
          <p:nvPr>
            <p:ph idx="1"/>
          </p:nvPr>
        </p:nvSpPr>
        <p:spPr>
          <a:xfrm>
            <a:off x="119336" y="1050868"/>
            <a:ext cx="7886700" cy="2753492"/>
          </a:xfrm>
        </p:spPr>
        <p:txBody>
          <a:bodyPr>
            <a:normAutofit lnSpcReduction="10000"/>
          </a:bodyPr>
          <a:lstStyle/>
          <a:p>
            <a:pPr>
              <a:lnSpc>
                <a:spcPct val="100000"/>
              </a:lnSpc>
            </a:pPr>
            <a:r>
              <a:rPr lang="zh-CN" altLang="en-US" dirty="0"/>
              <a:t>基于波形数字化提取</a:t>
            </a:r>
            <a:r>
              <a:rPr lang="zh-CN" altLang="en-US" dirty="0">
                <a:solidFill>
                  <a:srgbClr val="FF0000"/>
                </a:solidFill>
              </a:rPr>
              <a:t>时间</a:t>
            </a:r>
            <a:r>
              <a:rPr lang="zh-CN" altLang="en-US" dirty="0"/>
              <a:t>与</a:t>
            </a:r>
            <a:r>
              <a:rPr lang="zh-CN" altLang="en-US" dirty="0">
                <a:solidFill>
                  <a:srgbClr val="FF0000"/>
                </a:solidFill>
              </a:rPr>
              <a:t>电荷</a:t>
            </a:r>
            <a:r>
              <a:rPr lang="zh-CN" altLang="en-US" dirty="0"/>
              <a:t>信息</a:t>
            </a:r>
            <a:endParaRPr lang="en-US" altLang="zh-CN" dirty="0"/>
          </a:p>
          <a:p>
            <a:pPr>
              <a:lnSpc>
                <a:spcPct val="100000"/>
              </a:lnSpc>
            </a:pPr>
            <a:r>
              <a:rPr lang="zh-CN" altLang="en-US" dirty="0"/>
              <a:t>采用</a:t>
            </a:r>
            <a:r>
              <a:rPr lang="zh-CN" altLang="en-US" dirty="0">
                <a:solidFill>
                  <a:srgbClr val="FF0000"/>
                </a:solidFill>
              </a:rPr>
              <a:t>子母板</a:t>
            </a:r>
            <a:r>
              <a:rPr lang="zh-CN" altLang="en-US" dirty="0"/>
              <a:t>结构  单个子板上两个通道</a:t>
            </a:r>
          </a:p>
          <a:p>
            <a:pPr>
              <a:lnSpc>
                <a:spcPct val="100000"/>
              </a:lnSpc>
            </a:pPr>
            <a:r>
              <a:rPr lang="zh-CN" altLang="en-US" dirty="0"/>
              <a:t>母板可以连接两块子板</a:t>
            </a:r>
          </a:p>
          <a:p>
            <a:pPr lvl="1">
              <a:lnSpc>
                <a:spcPct val="100000"/>
              </a:lnSpc>
            </a:pPr>
            <a:r>
              <a:rPr lang="en-US" altLang="zh-CN" dirty="0"/>
              <a:t>FPGA</a:t>
            </a:r>
            <a:r>
              <a:rPr lang="zh-CN" altLang="en-US" dirty="0"/>
              <a:t>，两片</a:t>
            </a:r>
            <a:r>
              <a:rPr lang="en-US" altLang="zh-CN" dirty="0"/>
              <a:t>ADC</a:t>
            </a:r>
          </a:p>
          <a:p>
            <a:pPr lvl="1">
              <a:lnSpc>
                <a:spcPct val="100000"/>
              </a:lnSpc>
            </a:pPr>
            <a:r>
              <a:rPr lang="en-US" altLang="zh-CN" dirty="0"/>
              <a:t>PLL</a:t>
            </a:r>
            <a:r>
              <a:rPr lang="zh-CN" altLang="en-US" dirty="0"/>
              <a:t>为</a:t>
            </a:r>
            <a:r>
              <a:rPr lang="en-US" altLang="zh-CN" dirty="0"/>
              <a:t>ADC</a:t>
            </a:r>
            <a:r>
              <a:rPr lang="zh-CN" altLang="en-US" dirty="0"/>
              <a:t>提供同步时钟</a:t>
            </a:r>
          </a:p>
          <a:p>
            <a:pPr lvl="1">
              <a:lnSpc>
                <a:spcPct val="100000"/>
              </a:lnSpc>
            </a:pPr>
            <a:r>
              <a:rPr lang="zh-CN" altLang="en-US" dirty="0"/>
              <a:t>时钟接口、触发接口以及数据接口</a:t>
            </a:r>
          </a:p>
          <a:p>
            <a:pPr>
              <a:lnSpc>
                <a:spcPct val="100000"/>
              </a:lnSpc>
            </a:pPr>
            <a:endParaRPr lang="zh-CN" altLang="en-US" dirty="0"/>
          </a:p>
        </p:txBody>
      </p:sp>
      <p:sp>
        <p:nvSpPr>
          <p:cNvPr id="4" name="灯片编号占位符 3">
            <a:extLst>
              <a:ext uri="{FF2B5EF4-FFF2-40B4-BE49-F238E27FC236}">
                <a16:creationId xmlns:a16="http://schemas.microsoft.com/office/drawing/2014/main" id="{A208A0B2-A57E-47AA-B356-101E2B4A100A}"/>
              </a:ext>
            </a:extLst>
          </p:cNvPr>
          <p:cNvSpPr>
            <a:spLocks noGrp="1"/>
          </p:cNvSpPr>
          <p:nvPr>
            <p:ph type="sldNum" sz="quarter" idx="4"/>
          </p:nvPr>
        </p:nvSpPr>
        <p:spPr>
          <a:xfrm>
            <a:off x="9336360" y="6356349"/>
            <a:ext cx="2743200" cy="365125"/>
          </a:xfrm>
        </p:spPr>
        <p:txBody>
          <a:bodyPr/>
          <a:lstStyle/>
          <a:p>
            <a:fld id="{C40B4FF0-5E72-4B05-8317-861D4184A370}" type="slidenum">
              <a:rPr lang="zh-CN" altLang="en-US" smtClean="0"/>
              <a:pPr/>
              <a:t>21</a:t>
            </a:fld>
            <a:endParaRPr lang="zh-CN" altLang="en-US" dirty="0"/>
          </a:p>
        </p:txBody>
      </p:sp>
      <p:pic>
        <p:nvPicPr>
          <p:cNvPr id="5" name="图片 4">
            <a:extLst>
              <a:ext uri="{FF2B5EF4-FFF2-40B4-BE49-F238E27FC236}">
                <a16:creationId xmlns:a16="http://schemas.microsoft.com/office/drawing/2014/main" id="{E4715EF6-52D8-4D77-BC52-DC9E6069B878}"/>
              </a:ext>
            </a:extLst>
          </p:cNvPr>
          <p:cNvPicPr>
            <a:picLocks noChangeAspect="1"/>
          </p:cNvPicPr>
          <p:nvPr/>
        </p:nvPicPr>
        <p:blipFill>
          <a:blip r:embed="rId3"/>
          <a:stretch>
            <a:fillRect/>
          </a:stretch>
        </p:blipFill>
        <p:spPr>
          <a:xfrm>
            <a:off x="6540794" y="1033869"/>
            <a:ext cx="5383239" cy="2395131"/>
          </a:xfrm>
          <a:prstGeom prst="rect">
            <a:avLst/>
          </a:prstGeom>
        </p:spPr>
      </p:pic>
      <p:sp>
        <p:nvSpPr>
          <p:cNvPr id="6" name="内容占位符 1">
            <a:extLst>
              <a:ext uri="{FF2B5EF4-FFF2-40B4-BE49-F238E27FC236}">
                <a16:creationId xmlns:a16="http://schemas.microsoft.com/office/drawing/2014/main" id="{3C65EB32-CD66-4E92-9F51-BE901DF73448}"/>
              </a:ext>
            </a:extLst>
          </p:cNvPr>
          <p:cNvSpPr txBox="1">
            <a:spLocks/>
          </p:cNvSpPr>
          <p:nvPr/>
        </p:nvSpPr>
        <p:spPr>
          <a:xfrm>
            <a:off x="258667" y="3837342"/>
            <a:ext cx="3347228" cy="2979579"/>
          </a:xfrm>
          <a:prstGeom prst="rect">
            <a:avLst/>
          </a:prstGeom>
          <a:ln w="19050">
            <a:solidFill>
              <a:srgbClr val="111F8B"/>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1200" b="1" dirty="0"/>
              <a:t>子板前放电路</a:t>
            </a:r>
          </a:p>
          <a:p>
            <a:pPr lvl="1">
              <a:lnSpc>
                <a:spcPct val="120000"/>
              </a:lnSpc>
            </a:pPr>
            <a:r>
              <a:rPr lang="zh-CN" altLang="en-US" sz="1200" b="1" dirty="0"/>
              <a:t>前放</a:t>
            </a:r>
            <a:r>
              <a:rPr lang="en-US" altLang="zh-CN" sz="1200" b="1" dirty="0"/>
              <a:t>OPA855</a:t>
            </a:r>
          </a:p>
          <a:p>
            <a:pPr lvl="2">
              <a:lnSpc>
                <a:spcPct val="100000"/>
              </a:lnSpc>
            </a:pPr>
            <a:r>
              <a:rPr lang="zh-CN" altLang="en-US" sz="1200" b="1" dirty="0"/>
              <a:t>第一级增益为</a:t>
            </a:r>
            <a:r>
              <a:rPr lang="en-US" altLang="zh-CN" sz="1200" b="1" dirty="0"/>
              <a:t>10k</a:t>
            </a:r>
          </a:p>
          <a:p>
            <a:pPr lvl="2">
              <a:lnSpc>
                <a:spcPct val="100000"/>
              </a:lnSpc>
            </a:pPr>
            <a:r>
              <a:rPr lang="zh-CN" altLang="en-US" sz="1200" b="1" dirty="0"/>
              <a:t>通过母板</a:t>
            </a:r>
            <a:r>
              <a:rPr lang="en-US" altLang="zh-CN" sz="1200" b="1" dirty="0"/>
              <a:t>DAC</a:t>
            </a:r>
            <a:r>
              <a:rPr lang="zh-CN" altLang="en-US" sz="1200" b="1" dirty="0"/>
              <a:t>进行基线配置</a:t>
            </a:r>
          </a:p>
          <a:p>
            <a:pPr lvl="1">
              <a:lnSpc>
                <a:spcPct val="120000"/>
              </a:lnSpc>
            </a:pPr>
            <a:r>
              <a:rPr lang="en-US" altLang="zh-CN" sz="1200" b="1" dirty="0"/>
              <a:t>ADC</a:t>
            </a:r>
            <a:r>
              <a:rPr lang="zh-CN" altLang="en-US" sz="1200" b="1" dirty="0"/>
              <a:t>驱动</a:t>
            </a:r>
            <a:r>
              <a:rPr lang="en-US" altLang="zh-CN" sz="1200" b="1" dirty="0"/>
              <a:t>LTC6419</a:t>
            </a:r>
          </a:p>
          <a:p>
            <a:pPr lvl="2">
              <a:lnSpc>
                <a:spcPct val="100000"/>
              </a:lnSpc>
            </a:pPr>
            <a:r>
              <a:rPr lang="zh-CN" altLang="en-US" sz="1200" b="1" dirty="0"/>
              <a:t>差分放大增益为</a:t>
            </a:r>
            <a:r>
              <a:rPr lang="en-US" altLang="zh-CN" sz="1200" b="1" dirty="0"/>
              <a:t>4</a:t>
            </a:r>
          </a:p>
          <a:p>
            <a:pPr lvl="2">
              <a:lnSpc>
                <a:spcPct val="100000"/>
              </a:lnSpc>
            </a:pPr>
            <a:r>
              <a:rPr lang="zh-CN" altLang="en-US" sz="1200" b="1" dirty="0"/>
              <a:t>子母板接插件输出</a:t>
            </a:r>
          </a:p>
          <a:p>
            <a:pPr lvl="1">
              <a:lnSpc>
                <a:spcPct val="120000"/>
              </a:lnSpc>
            </a:pPr>
            <a:r>
              <a:rPr lang="zh-CN" altLang="en-US" sz="1200" b="1" dirty="0"/>
              <a:t>子板信号通过</a:t>
            </a:r>
            <a:r>
              <a:rPr lang="en-US" altLang="zh-CN" sz="1200" b="1" dirty="0"/>
              <a:t>SMA</a:t>
            </a:r>
            <a:r>
              <a:rPr lang="zh-CN" altLang="en-US" sz="1200" b="1" dirty="0"/>
              <a:t>输入</a:t>
            </a:r>
          </a:p>
          <a:p>
            <a:pPr lvl="2">
              <a:lnSpc>
                <a:spcPct val="100000"/>
              </a:lnSpc>
            </a:pPr>
            <a:r>
              <a:rPr lang="zh-CN" altLang="en-US" sz="1200" b="1" dirty="0"/>
              <a:t>包含隔直电容及匹配电阻</a:t>
            </a:r>
            <a:endParaRPr lang="en-US" altLang="zh-CN" sz="1200" b="1" dirty="0"/>
          </a:p>
          <a:p>
            <a:pPr lvl="2">
              <a:lnSpc>
                <a:spcPct val="100000"/>
              </a:lnSpc>
            </a:pPr>
            <a:r>
              <a:rPr lang="zh-CN" altLang="en-US" sz="1200" b="1" dirty="0"/>
              <a:t>阻值根据</a:t>
            </a:r>
            <a:r>
              <a:rPr lang="en-US" altLang="zh-CN" sz="1200" b="1" dirty="0"/>
              <a:t>MDC</a:t>
            </a:r>
            <a:r>
              <a:rPr lang="zh-CN" altLang="en-US" sz="1200" b="1" dirty="0"/>
              <a:t>信号丝阻抗进行调整</a:t>
            </a:r>
          </a:p>
        </p:txBody>
      </p:sp>
      <p:pic>
        <p:nvPicPr>
          <p:cNvPr id="7" name="图片 6">
            <a:extLst>
              <a:ext uri="{FF2B5EF4-FFF2-40B4-BE49-F238E27FC236}">
                <a16:creationId xmlns:a16="http://schemas.microsoft.com/office/drawing/2014/main" id="{1960FE92-6696-40E3-917A-B565ED3EAEC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6463853" y="4229733"/>
            <a:ext cx="2002901" cy="1849018"/>
          </a:xfrm>
          <a:prstGeom prst="rect">
            <a:avLst/>
          </a:prstGeom>
        </p:spPr>
      </p:pic>
      <p:pic>
        <p:nvPicPr>
          <p:cNvPr id="8" name="内容占位符 5">
            <a:extLst>
              <a:ext uri="{FF2B5EF4-FFF2-40B4-BE49-F238E27FC236}">
                <a16:creationId xmlns:a16="http://schemas.microsoft.com/office/drawing/2014/main" id="{9894703F-14D1-47BD-B2F3-158F0A282E3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8610600" y="4112628"/>
            <a:ext cx="3538572" cy="2083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id="{A3C8E110-FB78-460E-A305-155532CE0FE1}"/>
              </a:ext>
            </a:extLst>
          </p:cNvPr>
          <p:cNvSpPr/>
          <p:nvPr/>
        </p:nvSpPr>
        <p:spPr>
          <a:xfrm>
            <a:off x="3716288" y="3842319"/>
            <a:ext cx="2743200" cy="2974602"/>
          </a:xfrm>
          <a:prstGeom prst="rect">
            <a:avLst/>
          </a:prstGeom>
          <a:ln w="19050">
            <a:solidFill>
              <a:srgbClr val="111F8B"/>
            </a:solidFill>
          </a:ln>
        </p:spPr>
        <p:txBody>
          <a:bodyPr wrap="square">
            <a:noAutofit/>
          </a:bodyPr>
          <a:lstStyle/>
          <a:p>
            <a:pPr marL="285750" indent="-285750">
              <a:lnSpc>
                <a:spcPct val="120000"/>
              </a:lnSpc>
              <a:buFont typeface="Arial" panose="020B0604020202020204" pitchFamily="34" charset="0"/>
              <a:buChar char="•"/>
            </a:pPr>
            <a:r>
              <a:rPr lang="zh-CN" altLang="en-US" dirty="0"/>
              <a:t>验证母板波形数字化</a:t>
            </a:r>
            <a:endParaRPr lang="en-US" altLang="zh-CN" dirty="0"/>
          </a:p>
          <a:p>
            <a:pPr marL="742950" lvl="1" indent="-285750">
              <a:lnSpc>
                <a:spcPct val="120000"/>
              </a:lnSpc>
              <a:buFont typeface="Arial" panose="020B0604020202020204" pitchFamily="34" charset="0"/>
              <a:buChar char="•"/>
            </a:pPr>
            <a:r>
              <a:rPr lang="en-US" altLang="zh-CN" dirty="0"/>
              <a:t> ADC</a:t>
            </a:r>
            <a:r>
              <a:rPr lang="zh-CN" altLang="en-US" dirty="0"/>
              <a:t>选用</a:t>
            </a:r>
            <a:r>
              <a:rPr lang="zh-CN" altLang="en-US" dirty="0">
                <a:solidFill>
                  <a:srgbClr val="FF0000"/>
                </a:solidFill>
              </a:rPr>
              <a:t>（</a:t>
            </a:r>
            <a:r>
              <a:rPr lang="en-US" altLang="zh-CN" dirty="0">
                <a:solidFill>
                  <a:srgbClr val="FF0000"/>
                </a:solidFill>
              </a:rPr>
              <a:t>AD9680-1000</a:t>
            </a:r>
            <a:r>
              <a:rPr lang="zh-CN" altLang="en-US" dirty="0">
                <a:solidFill>
                  <a:srgbClr val="FF0000"/>
                </a:solidFill>
              </a:rPr>
              <a:t>）</a:t>
            </a:r>
            <a:endParaRPr lang="en-US" altLang="zh-CN" dirty="0">
              <a:solidFill>
                <a:srgbClr val="FF0000"/>
              </a:solidFill>
            </a:endParaRPr>
          </a:p>
          <a:p>
            <a:pPr marL="742950" lvl="1" indent="-285750">
              <a:lnSpc>
                <a:spcPct val="120000"/>
              </a:lnSpc>
              <a:buFont typeface="Arial" panose="020B0604020202020204" pitchFamily="34" charset="0"/>
              <a:buChar char="•"/>
            </a:pPr>
            <a:r>
              <a:rPr lang="zh-CN" altLang="en-US" dirty="0"/>
              <a:t>双通道，</a:t>
            </a:r>
            <a:r>
              <a:rPr lang="en-US" altLang="zh-CN" dirty="0"/>
              <a:t>14 bit</a:t>
            </a:r>
          </a:p>
          <a:p>
            <a:pPr marL="742950" lvl="1" indent="-285750">
              <a:lnSpc>
                <a:spcPct val="120000"/>
              </a:lnSpc>
              <a:buFont typeface="Arial" panose="020B0604020202020204" pitchFamily="34" charset="0"/>
              <a:buChar char="•"/>
            </a:pPr>
            <a:r>
              <a:rPr lang="zh-CN" altLang="en-US" dirty="0"/>
              <a:t>采样率为</a:t>
            </a:r>
            <a:r>
              <a:rPr lang="en-US" altLang="zh-CN" dirty="0"/>
              <a:t>1 </a:t>
            </a:r>
            <a:r>
              <a:rPr lang="en-US" altLang="zh-CN" dirty="0" err="1"/>
              <a:t>Gsps</a:t>
            </a:r>
            <a:endParaRPr lang="en-US" altLang="zh-CN" dirty="0"/>
          </a:p>
          <a:p>
            <a:pPr marL="742950" lvl="1" indent="-285750">
              <a:lnSpc>
                <a:spcPct val="120000"/>
              </a:lnSpc>
              <a:buFont typeface="Arial" panose="020B0604020202020204" pitchFamily="34" charset="0"/>
              <a:buChar char="•"/>
            </a:pPr>
            <a:r>
              <a:rPr lang="zh-CN" altLang="en-US" dirty="0"/>
              <a:t>模拟带宽</a:t>
            </a:r>
            <a:r>
              <a:rPr lang="en-US" altLang="zh-CN" dirty="0"/>
              <a:t>2 GHz</a:t>
            </a:r>
          </a:p>
          <a:p>
            <a:pPr marL="285750" indent="-285750">
              <a:lnSpc>
                <a:spcPct val="120000"/>
              </a:lnSpc>
              <a:buFont typeface="Arial" panose="020B0604020202020204" pitchFamily="34" charset="0"/>
              <a:buChar char="•"/>
            </a:pPr>
            <a:r>
              <a:rPr lang="zh-CN" altLang="en-US" dirty="0"/>
              <a:t>子板通过母板进行供电</a:t>
            </a:r>
          </a:p>
        </p:txBody>
      </p:sp>
    </p:spTree>
    <p:extLst>
      <p:ext uri="{BB962C8B-B14F-4D97-AF65-F5344CB8AC3E}">
        <p14:creationId xmlns:p14="http://schemas.microsoft.com/office/powerpoint/2010/main" val="77494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AB83BF-9282-4ED4-80E1-9998D1D78559}"/>
              </a:ext>
            </a:extLst>
          </p:cNvPr>
          <p:cNvSpPr>
            <a:spLocks noGrp="1"/>
          </p:cNvSpPr>
          <p:nvPr>
            <p:ph type="title"/>
          </p:nvPr>
        </p:nvSpPr>
        <p:spPr>
          <a:xfrm>
            <a:off x="943178" y="116632"/>
            <a:ext cx="8229600" cy="660158"/>
          </a:xfrm>
        </p:spPr>
        <p:txBody>
          <a:bodyPr>
            <a:normAutofit/>
          </a:bodyPr>
          <a:lstStyle/>
          <a:p>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原理验证电路测试</a:t>
            </a:r>
          </a:p>
        </p:txBody>
      </p:sp>
      <p:graphicFrame>
        <p:nvGraphicFramePr>
          <p:cNvPr id="9" name="对象 8">
            <a:extLst>
              <a:ext uri="{FF2B5EF4-FFF2-40B4-BE49-F238E27FC236}">
                <a16:creationId xmlns:a16="http://schemas.microsoft.com/office/drawing/2014/main" id="{14613452-3B35-4952-8F98-86BCFE75DB04}"/>
              </a:ext>
            </a:extLst>
          </p:cNvPr>
          <p:cNvGraphicFramePr>
            <a:graphicFrameLocks noChangeAspect="1"/>
          </p:cNvGraphicFramePr>
          <p:nvPr>
            <p:extLst>
              <p:ext uri="{D42A27DB-BD31-4B8C-83A1-F6EECF244321}">
                <p14:modId xmlns:p14="http://schemas.microsoft.com/office/powerpoint/2010/main" val="3361666115"/>
              </p:ext>
            </p:extLst>
          </p:nvPr>
        </p:nvGraphicFramePr>
        <p:xfrm>
          <a:off x="623436" y="1412776"/>
          <a:ext cx="11155084" cy="3415234"/>
        </p:xfrm>
        <a:graphic>
          <a:graphicData uri="http://schemas.openxmlformats.org/presentationml/2006/ole">
            <mc:AlternateContent xmlns:mc="http://schemas.openxmlformats.org/markup-compatibility/2006">
              <mc:Choice xmlns:v="urn:schemas-microsoft-com:vml" Requires="v">
                <p:oleObj spid="_x0000_s50230" name="Visio" r:id="rId4" imgW="18564194" imgH="5715000" progId="Visio.Drawing.15">
                  <p:embed/>
                </p:oleObj>
              </mc:Choice>
              <mc:Fallback>
                <p:oleObj name="Visio" r:id="rId4" imgW="18564194" imgH="5715000" progId="Visio.Drawing.15">
                  <p:embed/>
                  <p:pic>
                    <p:nvPicPr>
                      <p:cNvPr id="9" name="对象 8">
                        <a:extLst>
                          <a:ext uri="{FF2B5EF4-FFF2-40B4-BE49-F238E27FC236}">
                            <a16:creationId xmlns:a16="http://schemas.microsoft.com/office/drawing/2014/main" id="{14613452-3B35-4952-8F98-86BCFE75DB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36" y="1412776"/>
                        <a:ext cx="11155084" cy="3415234"/>
                      </a:xfrm>
                      <a:prstGeom prst="rect">
                        <a:avLst/>
                      </a:prstGeom>
                      <a:noFill/>
                    </p:spPr>
                  </p:pic>
                </p:oleObj>
              </mc:Fallback>
            </mc:AlternateContent>
          </a:graphicData>
        </a:graphic>
      </p:graphicFrame>
      <p:sp>
        <p:nvSpPr>
          <p:cNvPr id="3" name="矩形 2">
            <a:extLst>
              <a:ext uri="{FF2B5EF4-FFF2-40B4-BE49-F238E27FC236}">
                <a16:creationId xmlns:a16="http://schemas.microsoft.com/office/drawing/2014/main" id="{C0D5E475-C2E9-4F2A-A4AA-C30A87050802}"/>
              </a:ext>
            </a:extLst>
          </p:cNvPr>
          <p:cNvSpPr/>
          <p:nvPr/>
        </p:nvSpPr>
        <p:spPr>
          <a:xfrm>
            <a:off x="479376" y="5301208"/>
            <a:ext cx="11881320" cy="646331"/>
          </a:xfrm>
          <a:prstGeom prst="rect">
            <a:avLst/>
          </a:prstGeom>
        </p:spPr>
        <p:txBody>
          <a:bodyPr wrap="square">
            <a:spAutoFit/>
          </a:bodyPr>
          <a:lstStyle/>
          <a:p>
            <a:pPr lvl="0" defTabSz="914400">
              <a:defRPr/>
            </a:pPr>
            <a:r>
              <a:rPr lang="zh-CN" altLang="en-US" dirty="0"/>
              <a:t>在测试过程中，任意波形发生器输出信号类型为电压信号，因此需要将任意波形发生器输出的信号通过电压</a:t>
            </a:r>
            <a:r>
              <a:rPr lang="en-US" altLang="zh-CN" dirty="0"/>
              <a:t>-</a:t>
            </a:r>
            <a:r>
              <a:rPr lang="zh-CN" altLang="en-US" dirty="0"/>
              <a:t>电流转换结构转化为电流信号，再输入至原型电子学模块的</a:t>
            </a:r>
            <a:r>
              <a:rPr lang="en-US" altLang="zh-CN" dirty="0"/>
              <a:t>TIA</a:t>
            </a:r>
            <a:r>
              <a:rPr lang="zh-CN" altLang="en-US" dirty="0"/>
              <a:t>前置放大电路中。</a:t>
            </a:r>
            <a:endParaRPr lang="en-US" altLang="zh-CN" dirty="0"/>
          </a:p>
        </p:txBody>
      </p:sp>
    </p:spTree>
    <p:extLst>
      <p:ext uri="{BB962C8B-B14F-4D97-AF65-F5344CB8AC3E}">
        <p14:creationId xmlns:p14="http://schemas.microsoft.com/office/powerpoint/2010/main" val="1192219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0B3110-1EFA-437D-9A8B-4F78629D0DCB}"/>
              </a:ext>
            </a:extLst>
          </p:cNvPr>
          <p:cNvSpPr>
            <a:spLocks noGrp="1"/>
          </p:cNvSpPr>
          <p:nvPr>
            <p:ph type="title"/>
          </p:nvPr>
        </p:nvSpPr>
        <p:spPr/>
        <p:txBody>
          <a:bodyPr>
            <a:normAutofit/>
          </a:bodyPr>
          <a:lstStyle/>
          <a:p>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原理验证电路测试结果（一）</a:t>
            </a:r>
          </a:p>
        </p:txBody>
      </p:sp>
      <p:sp>
        <p:nvSpPr>
          <p:cNvPr id="3" name="内容占位符 2">
            <a:extLst>
              <a:ext uri="{FF2B5EF4-FFF2-40B4-BE49-F238E27FC236}">
                <a16:creationId xmlns:a16="http://schemas.microsoft.com/office/drawing/2014/main" id="{B56B2C56-879B-4CAA-8237-CC462E75A7F4}"/>
              </a:ext>
            </a:extLst>
          </p:cNvPr>
          <p:cNvSpPr>
            <a:spLocks noGrp="1"/>
          </p:cNvSpPr>
          <p:nvPr>
            <p:ph idx="1"/>
          </p:nvPr>
        </p:nvSpPr>
        <p:spPr>
          <a:xfrm>
            <a:off x="972142" y="889996"/>
            <a:ext cx="10515600" cy="4351338"/>
          </a:xfrm>
        </p:spPr>
        <p:txBody>
          <a:bodyPr/>
          <a:lstStyle/>
          <a:p>
            <a:endParaRPr lang="en-US" altLang="zh-CN" dirty="0"/>
          </a:p>
          <a:p>
            <a:endParaRPr lang="en-US" altLang="zh-CN" dirty="0"/>
          </a:p>
          <a:p>
            <a:endParaRPr lang="en-US" altLang="zh-CN" dirty="0"/>
          </a:p>
        </p:txBody>
      </p:sp>
      <p:pic>
        <p:nvPicPr>
          <p:cNvPr id="4" name="图片 3">
            <a:extLst>
              <a:ext uri="{FF2B5EF4-FFF2-40B4-BE49-F238E27FC236}">
                <a16:creationId xmlns:a16="http://schemas.microsoft.com/office/drawing/2014/main" id="{775D2A02-9E93-4098-B3E6-FABE3B2EFC2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8000"/>
                    </a14:imgEffect>
                    <a14:imgEffect>
                      <a14:colorTemperature colorTemp="6501"/>
                    </a14:imgEffect>
                    <a14:imgEffect>
                      <a14:brightnessContrast contrast="59000"/>
                    </a14:imgEffect>
                  </a14:imgLayer>
                </a14:imgProps>
              </a:ext>
              <a:ext uri="{28A0092B-C50C-407E-A947-70E740481C1C}">
                <a14:useLocalDpi xmlns:a14="http://schemas.microsoft.com/office/drawing/2010/main"/>
              </a:ext>
            </a:extLst>
          </a:blip>
          <a:stretch>
            <a:fillRect/>
          </a:stretch>
        </p:blipFill>
        <p:spPr>
          <a:xfrm>
            <a:off x="355159" y="2160742"/>
            <a:ext cx="3704818" cy="1545604"/>
          </a:xfrm>
          <a:prstGeom prst="rect">
            <a:avLst/>
          </a:prstGeom>
        </p:spPr>
      </p:pic>
      <p:pic>
        <p:nvPicPr>
          <p:cNvPr id="5" name="图片 4">
            <a:extLst>
              <a:ext uri="{FF2B5EF4-FFF2-40B4-BE49-F238E27FC236}">
                <a16:creationId xmlns:a16="http://schemas.microsoft.com/office/drawing/2014/main" id="{5E228A45-8EDB-4ED3-9CDA-33B04ED209C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brightnessContrast contrast="27000"/>
                    </a14:imgEffect>
                  </a14:imgLayer>
                </a14:imgProps>
              </a:ext>
              <a:ext uri="{28A0092B-C50C-407E-A947-70E740481C1C}">
                <a14:useLocalDpi xmlns:a14="http://schemas.microsoft.com/office/drawing/2010/main"/>
              </a:ext>
            </a:extLst>
          </a:blip>
          <a:stretch>
            <a:fillRect/>
          </a:stretch>
        </p:blipFill>
        <p:spPr>
          <a:xfrm>
            <a:off x="326800" y="4286330"/>
            <a:ext cx="3704818" cy="1545604"/>
          </a:xfrm>
          <a:prstGeom prst="rect">
            <a:avLst/>
          </a:prstGeom>
        </p:spPr>
      </p:pic>
      <p:pic>
        <p:nvPicPr>
          <p:cNvPr id="6" name="图片 5">
            <a:extLst>
              <a:ext uri="{FF2B5EF4-FFF2-40B4-BE49-F238E27FC236}">
                <a16:creationId xmlns:a16="http://schemas.microsoft.com/office/drawing/2014/main" id="{9B1C9445-EEA9-47F1-8DA0-45104E78957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26445" y="4322075"/>
            <a:ext cx="3683125" cy="1536554"/>
          </a:xfrm>
          <a:prstGeom prst="rect">
            <a:avLst/>
          </a:prstGeom>
        </p:spPr>
      </p:pic>
      <p:pic>
        <p:nvPicPr>
          <p:cNvPr id="7" name="图片 6">
            <a:extLst>
              <a:ext uri="{FF2B5EF4-FFF2-40B4-BE49-F238E27FC236}">
                <a16:creationId xmlns:a16="http://schemas.microsoft.com/office/drawing/2014/main" id="{F5C35FED-14E9-4018-8078-9DF12343190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347154" y="1969837"/>
            <a:ext cx="3683128" cy="1536555"/>
          </a:xfrm>
          <a:prstGeom prst="rect">
            <a:avLst/>
          </a:prstGeom>
        </p:spPr>
      </p:pic>
      <p:sp>
        <p:nvSpPr>
          <p:cNvPr id="8" name="矩形 7">
            <a:extLst>
              <a:ext uri="{FF2B5EF4-FFF2-40B4-BE49-F238E27FC236}">
                <a16:creationId xmlns:a16="http://schemas.microsoft.com/office/drawing/2014/main" id="{80C4FB52-E271-4245-9B1E-20D85B1B9E65}"/>
              </a:ext>
            </a:extLst>
          </p:cNvPr>
          <p:cNvSpPr/>
          <p:nvPr/>
        </p:nvSpPr>
        <p:spPr>
          <a:xfrm>
            <a:off x="4621481" y="1124744"/>
            <a:ext cx="2177199" cy="369332"/>
          </a:xfrm>
          <a:prstGeom prst="rect">
            <a:avLst/>
          </a:prstGeom>
        </p:spPr>
        <p:txBody>
          <a:bodyPr wrap="none">
            <a:spAutoFit/>
          </a:bodyPr>
          <a:lstStyle/>
          <a:p>
            <a:r>
              <a:rPr lang="en-US" altLang="zh-CN" dirty="0"/>
              <a:t>MDCH</a:t>
            </a:r>
            <a:r>
              <a:rPr lang="zh-CN" altLang="en-US" dirty="0"/>
              <a:t>仿真波形测试</a:t>
            </a:r>
          </a:p>
        </p:txBody>
      </p:sp>
      <p:sp>
        <p:nvSpPr>
          <p:cNvPr id="9" name="矩形 8">
            <a:extLst>
              <a:ext uri="{FF2B5EF4-FFF2-40B4-BE49-F238E27FC236}">
                <a16:creationId xmlns:a16="http://schemas.microsoft.com/office/drawing/2014/main" id="{0D2B86C2-28E1-4A10-ACC3-2CAB6E727FF2}"/>
              </a:ext>
            </a:extLst>
          </p:cNvPr>
          <p:cNvSpPr/>
          <p:nvPr/>
        </p:nvSpPr>
        <p:spPr>
          <a:xfrm>
            <a:off x="542279" y="1220391"/>
            <a:ext cx="1800493" cy="369332"/>
          </a:xfrm>
          <a:prstGeom prst="rect">
            <a:avLst/>
          </a:prstGeom>
        </p:spPr>
        <p:txBody>
          <a:bodyPr wrap="none">
            <a:spAutoFit/>
          </a:bodyPr>
          <a:lstStyle/>
          <a:p>
            <a:r>
              <a:rPr lang="zh-CN" altLang="en-US" dirty="0"/>
              <a:t>单脉冲信号测试</a:t>
            </a:r>
          </a:p>
        </p:txBody>
      </p:sp>
      <p:sp>
        <p:nvSpPr>
          <p:cNvPr id="10" name="矩形 9">
            <a:extLst>
              <a:ext uri="{FF2B5EF4-FFF2-40B4-BE49-F238E27FC236}">
                <a16:creationId xmlns:a16="http://schemas.microsoft.com/office/drawing/2014/main" id="{CA617CDF-6747-4A68-ACED-D5FDFA0160C0}"/>
              </a:ext>
            </a:extLst>
          </p:cNvPr>
          <p:cNvSpPr/>
          <p:nvPr/>
        </p:nvSpPr>
        <p:spPr>
          <a:xfrm>
            <a:off x="8640588" y="1124744"/>
            <a:ext cx="2954655" cy="369332"/>
          </a:xfrm>
          <a:prstGeom prst="rect">
            <a:avLst/>
          </a:prstGeom>
        </p:spPr>
        <p:txBody>
          <a:bodyPr wrap="none">
            <a:spAutoFit/>
          </a:bodyPr>
          <a:lstStyle/>
          <a:p>
            <a:r>
              <a:rPr lang="zh-CN" altLang="en-US" dirty="0"/>
              <a:t>不同采样率下波形采样测试</a:t>
            </a:r>
          </a:p>
        </p:txBody>
      </p:sp>
      <p:pic>
        <p:nvPicPr>
          <p:cNvPr id="11" name="内容占位符 5">
            <a:extLst>
              <a:ext uri="{FF2B5EF4-FFF2-40B4-BE49-F238E27FC236}">
                <a16:creationId xmlns:a16="http://schemas.microsoft.com/office/drawing/2014/main" id="{9933B0FF-7598-4F81-9D04-2496C2964A7D}"/>
              </a:ext>
            </a:extLst>
          </p:cNvPr>
          <p:cNvPicPr>
            <a:picLocks/>
          </p:cNvPicPr>
          <p:nvPr/>
        </p:nvPicPr>
        <p:blipFill>
          <a:blip r:embed="rId9">
            <a:extLst>
              <a:ext uri="{28A0092B-C50C-407E-A947-70E740481C1C}">
                <a14:useLocalDpi xmlns:a14="http://schemas.microsoft.com/office/drawing/2010/main"/>
              </a:ext>
            </a:extLst>
          </a:blip>
          <a:srcRect/>
          <a:stretch>
            <a:fillRect/>
          </a:stretch>
        </p:blipFill>
        <p:spPr bwMode="auto">
          <a:xfrm>
            <a:off x="8472110" y="1891133"/>
            <a:ext cx="3425998" cy="3332600"/>
          </a:xfrm>
          <a:prstGeom prst="rect">
            <a:avLst/>
          </a:prstGeom>
          <a:noFill/>
          <a:ln>
            <a:noFill/>
          </a:ln>
        </p:spPr>
      </p:pic>
      <p:sp>
        <p:nvSpPr>
          <p:cNvPr id="12" name="矩形 11">
            <a:extLst>
              <a:ext uri="{FF2B5EF4-FFF2-40B4-BE49-F238E27FC236}">
                <a16:creationId xmlns:a16="http://schemas.microsoft.com/office/drawing/2014/main" id="{3916A877-FFE1-479D-B61C-958F60F2D9BB}"/>
              </a:ext>
            </a:extLst>
          </p:cNvPr>
          <p:cNvSpPr/>
          <p:nvPr/>
        </p:nvSpPr>
        <p:spPr>
          <a:xfrm>
            <a:off x="8640588" y="5479358"/>
            <a:ext cx="3216052" cy="646331"/>
          </a:xfrm>
          <a:prstGeom prst="rect">
            <a:avLst/>
          </a:prstGeom>
        </p:spPr>
        <p:txBody>
          <a:bodyPr wrap="square">
            <a:spAutoFit/>
          </a:bodyPr>
          <a:lstStyle/>
          <a:p>
            <a:pPr>
              <a:lnSpc>
                <a:spcPct val="100000"/>
              </a:lnSpc>
            </a:pPr>
            <a:r>
              <a:rPr lang="zh-CN" altLang="en-US" dirty="0"/>
              <a:t>当采样率为</a:t>
            </a:r>
            <a:r>
              <a:rPr lang="en-US" altLang="zh-CN" dirty="0"/>
              <a:t>125 </a:t>
            </a:r>
            <a:r>
              <a:rPr lang="en-US" altLang="zh-CN" dirty="0" err="1"/>
              <a:t>Msps</a:t>
            </a:r>
            <a:r>
              <a:rPr lang="zh-CN" altLang="en-US" dirty="0"/>
              <a:t>时，保留了</a:t>
            </a:r>
            <a:r>
              <a:rPr lang="en-US" altLang="zh-CN" dirty="0"/>
              <a:t>MDC</a:t>
            </a:r>
            <a:r>
              <a:rPr lang="zh-CN" altLang="en-US" dirty="0"/>
              <a:t>波形多峰的结构</a:t>
            </a:r>
          </a:p>
        </p:txBody>
      </p:sp>
      <p:sp>
        <p:nvSpPr>
          <p:cNvPr id="14" name="矩形 13">
            <a:extLst>
              <a:ext uri="{FF2B5EF4-FFF2-40B4-BE49-F238E27FC236}">
                <a16:creationId xmlns:a16="http://schemas.microsoft.com/office/drawing/2014/main" id="{278C32BA-B592-4F81-89CA-87E52AFA6A5B}"/>
              </a:ext>
            </a:extLst>
          </p:cNvPr>
          <p:cNvSpPr/>
          <p:nvPr/>
        </p:nvSpPr>
        <p:spPr>
          <a:xfrm>
            <a:off x="660266" y="2170426"/>
            <a:ext cx="646331" cy="369332"/>
          </a:xfrm>
          <a:prstGeom prst="rect">
            <a:avLst/>
          </a:prstGeom>
        </p:spPr>
        <p:txBody>
          <a:bodyPr wrap="none">
            <a:spAutoFit/>
          </a:bodyPr>
          <a:lstStyle/>
          <a:p>
            <a:r>
              <a:rPr lang="zh-CN" altLang="en-US" dirty="0"/>
              <a:t>输入</a:t>
            </a:r>
          </a:p>
        </p:txBody>
      </p:sp>
      <p:sp>
        <p:nvSpPr>
          <p:cNvPr id="15" name="矩形 14">
            <a:extLst>
              <a:ext uri="{FF2B5EF4-FFF2-40B4-BE49-F238E27FC236}">
                <a16:creationId xmlns:a16="http://schemas.microsoft.com/office/drawing/2014/main" id="{3016A294-3DD7-43B7-B728-E09DBA549A38}"/>
              </a:ext>
            </a:extLst>
          </p:cNvPr>
          <p:cNvSpPr/>
          <p:nvPr/>
        </p:nvSpPr>
        <p:spPr>
          <a:xfrm>
            <a:off x="561775" y="4227802"/>
            <a:ext cx="646331" cy="369332"/>
          </a:xfrm>
          <a:prstGeom prst="rect">
            <a:avLst/>
          </a:prstGeom>
        </p:spPr>
        <p:txBody>
          <a:bodyPr wrap="none">
            <a:spAutoFit/>
          </a:bodyPr>
          <a:lstStyle/>
          <a:p>
            <a:r>
              <a:rPr lang="zh-CN" altLang="en-US" dirty="0"/>
              <a:t>输出</a:t>
            </a:r>
          </a:p>
        </p:txBody>
      </p:sp>
      <p:sp>
        <p:nvSpPr>
          <p:cNvPr id="17" name="矩形 16">
            <a:extLst>
              <a:ext uri="{FF2B5EF4-FFF2-40B4-BE49-F238E27FC236}">
                <a16:creationId xmlns:a16="http://schemas.microsoft.com/office/drawing/2014/main" id="{DD5E5D01-31DB-48EB-8D40-859665A94197}"/>
              </a:ext>
            </a:extLst>
          </p:cNvPr>
          <p:cNvSpPr/>
          <p:nvPr/>
        </p:nvSpPr>
        <p:spPr>
          <a:xfrm>
            <a:off x="4676960" y="4384100"/>
            <a:ext cx="646331" cy="369332"/>
          </a:xfrm>
          <a:prstGeom prst="rect">
            <a:avLst/>
          </a:prstGeom>
        </p:spPr>
        <p:txBody>
          <a:bodyPr wrap="none">
            <a:spAutoFit/>
          </a:bodyPr>
          <a:lstStyle/>
          <a:p>
            <a:r>
              <a:rPr lang="zh-CN" altLang="en-US" dirty="0"/>
              <a:t>输出</a:t>
            </a:r>
          </a:p>
        </p:txBody>
      </p:sp>
      <p:sp>
        <p:nvSpPr>
          <p:cNvPr id="19" name="矩形 18">
            <a:extLst>
              <a:ext uri="{FF2B5EF4-FFF2-40B4-BE49-F238E27FC236}">
                <a16:creationId xmlns:a16="http://schemas.microsoft.com/office/drawing/2014/main" id="{C783E34C-C1DF-41EE-AD1A-9DD3E24F22D7}"/>
              </a:ext>
            </a:extLst>
          </p:cNvPr>
          <p:cNvSpPr/>
          <p:nvPr/>
        </p:nvSpPr>
        <p:spPr>
          <a:xfrm>
            <a:off x="4968800" y="2002452"/>
            <a:ext cx="2398413" cy="369332"/>
          </a:xfrm>
          <a:prstGeom prst="rect">
            <a:avLst/>
          </a:prstGeom>
        </p:spPr>
        <p:txBody>
          <a:bodyPr wrap="none">
            <a:spAutoFit/>
          </a:bodyPr>
          <a:lstStyle/>
          <a:p>
            <a:r>
              <a:rPr lang="en-US" altLang="zh-CN" dirty="0"/>
              <a:t>200 </a:t>
            </a:r>
            <a:r>
              <a:rPr lang="en-US" altLang="zh-CN" dirty="0" err="1"/>
              <a:t>fC</a:t>
            </a:r>
            <a:r>
              <a:rPr lang="zh-CN" altLang="en-US" dirty="0"/>
              <a:t>最可几信号输入</a:t>
            </a:r>
          </a:p>
        </p:txBody>
      </p:sp>
      <p:sp>
        <p:nvSpPr>
          <p:cNvPr id="20" name="矩形 19">
            <a:extLst>
              <a:ext uri="{FF2B5EF4-FFF2-40B4-BE49-F238E27FC236}">
                <a16:creationId xmlns:a16="http://schemas.microsoft.com/office/drawing/2014/main" id="{8D892657-181C-4D15-816E-E284285678DC}"/>
              </a:ext>
            </a:extLst>
          </p:cNvPr>
          <p:cNvSpPr/>
          <p:nvPr/>
        </p:nvSpPr>
        <p:spPr>
          <a:xfrm>
            <a:off x="263352" y="1092351"/>
            <a:ext cx="3888432" cy="5000945"/>
          </a:xfrm>
          <a:prstGeom prst="rect">
            <a:avLst/>
          </a:prstGeom>
          <a:ln w="19050">
            <a:solidFill>
              <a:srgbClr val="111F8B"/>
            </a:solidFill>
          </a:ln>
        </p:spPr>
        <p:txBody>
          <a:bodyPr wrap="square" rtlCol="0" anchor="ctr">
            <a:spAutoFit/>
          </a:bodyPr>
          <a:lstStyle/>
          <a:p>
            <a:pPr marL="285750" indent="-285750" algn="l">
              <a:lnSpc>
                <a:spcPct val="120000"/>
              </a:lnSpc>
              <a:buFont typeface="Arial" panose="020B0604020202020204" pitchFamily="34" charset="0"/>
              <a:buChar char="•"/>
            </a:pPr>
            <a:endParaRPr lang="zh-CN" altLang="en-US" dirty="0"/>
          </a:p>
        </p:txBody>
      </p:sp>
      <p:sp>
        <p:nvSpPr>
          <p:cNvPr id="21" name="矩形 20">
            <a:extLst>
              <a:ext uri="{FF2B5EF4-FFF2-40B4-BE49-F238E27FC236}">
                <a16:creationId xmlns:a16="http://schemas.microsoft.com/office/drawing/2014/main" id="{888303E8-3CB8-4CDA-8A81-813B1ADE1790}"/>
              </a:ext>
            </a:extLst>
          </p:cNvPr>
          <p:cNvSpPr/>
          <p:nvPr/>
        </p:nvSpPr>
        <p:spPr>
          <a:xfrm>
            <a:off x="4223792" y="1092129"/>
            <a:ext cx="3888432" cy="5000945"/>
          </a:xfrm>
          <a:prstGeom prst="rect">
            <a:avLst/>
          </a:prstGeom>
          <a:ln w="19050">
            <a:solidFill>
              <a:srgbClr val="111F8B"/>
            </a:solidFill>
          </a:ln>
        </p:spPr>
        <p:txBody>
          <a:bodyPr wrap="square" rtlCol="0" anchor="ctr">
            <a:spAutoFit/>
          </a:bodyPr>
          <a:lstStyle/>
          <a:p>
            <a:pPr marL="285750" indent="-285750" algn="l">
              <a:lnSpc>
                <a:spcPct val="120000"/>
              </a:lnSpc>
              <a:buFont typeface="Arial" panose="020B0604020202020204" pitchFamily="34" charset="0"/>
              <a:buChar char="•"/>
            </a:pPr>
            <a:endParaRPr lang="zh-CN" altLang="en-US" dirty="0"/>
          </a:p>
        </p:txBody>
      </p:sp>
      <p:sp>
        <p:nvSpPr>
          <p:cNvPr id="22" name="矩形 21">
            <a:extLst>
              <a:ext uri="{FF2B5EF4-FFF2-40B4-BE49-F238E27FC236}">
                <a16:creationId xmlns:a16="http://schemas.microsoft.com/office/drawing/2014/main" id="{0EF147A7-D080-49A2-B28F-46AF24F04F33}"/>
              </a:ext>
            </a:extLst>
          </p:cNvPr>
          <p:cNvSpPr/>
          <p:nvPr/>
        </p:nvSpPr>
        <p:spPr>
          <a:xfrm>
            <a:off x="8256240" y="1092129"/>
            <a:ext cx="3728424" cy="5000945"/>
          </a:xfrm>
          <a:prstGeom prst="rect">
            <a:avLst/>
          </a:prstGeom>
          <a:ln w="19050">
            <a:solidFill>
              <a:srgbClr val="111F8B"/>
            </a:solidFill>
          </a:ln>
        </p:spPr>
        <p:txBody>
          <a:bodyPr wrap="square" rtlCol="0" anchor="ctr">
            <a:spAutoFit/>
          </a:bodyPr>
          <a:lstStyle/>
          <a:p>
            <a:pPr marL="285750" indent="-285750" algn="l">
              <a:lnSpc>
                <a:spcPct val="120000"/>
              </a:lnSpc>
              <a:buFont typeface="Arial" panose="020B0604020202020204" pitchFamily="34" charset="0"/>
              <a:buChar char="•"/>
            </a:pPr>
            <a:endParaRPr lang="zh-CN" altLang="en-US" dirty="0"/>
          </a:p>
        </p:txBody>
      </p:sp>
    </p:spTree>
    <p:extLst>
      <p:ext uri="{BB962C8B-B14F-4D97-AF65-F5344CB8AC3E}">
        <p14:creationId xmlns:p14="http://schemas.microsoft.com/office/powerpoint/2010/main" val="1548451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a:extLst>
              <a:ext uri="{FF2B5EF4-FFF2-40B4-BE49-F238E27FC236}">
                <a16:creationId xmlns:a16="http://schemas.microsoft.com/office/drawing/2014/main" id="{8CCD667A-BC4C-4673-9F5E-4B66F6CEC0FE}"/>
              </a:ext>
            </a:extLst>
          </p:cNvPr>
          <p:cNvSpPr>
            <a:spLocks noGrp="1"/>
          </p:cNvSpPr>
          <p:nvPr>
            <p:ph sz="half" idx="1"/>
          </p:nvPr>
        </p:nvSpPr>
        <p:spPr>
          <a:xfrm>
            <a:off x="-56530" y="1637180"/>
            <a:ext cx="4038600" cy="4525963"/>
          </a:xfrm>
        </p:spPr>
        <p:txBody>
          <a:bodyPr>
            <a:normAutofit/>
          </a:bodyPr>
          <a:lstStyle/>
          <a:p>
            <a:r>
              <a:rPr lang="en-US" altLang="zh-CN" sz="2000" dirty="0"/>
              <a:t>200 </a:t>
            </a:r>
            <a:r>
              <a:rPr lang="en-US" altLang="zh-CN" sz="2000" dirty="0" err="1"/>
              <a:t>fC</a:t>
            </a:r>
            <a:r>
              <a:rPr lang="zh-CN" altLang="en-US" sz="2000" dirty="0"/>
              <a:t>信号</a:t>
            </a:r>
            <a:endParaRPr lang="en-US" altLang="zh-CN" sz="2000" dirty="0"/>
          </a:p>
          <a:p>
            <a:pPr lvl="1"/>
            <a:r>
              <a:rPr lang="zh-CN" altLang="en-US" sz="1800" dirty="0"/>
              <a:t>电荷精度：</a:t>
            </a:r>
            <a:r>
              <a:rPr lang="en-US" altLang="zh-CN" sz="1800" dirty="0"/>
              <a:t>3.24 fC@125 </a:t>
            </a:r>
            <a:r>
              <a:rPr lang="en-US" altLang="zh-CN" sz="1800" dirty="0" err="1"/>
              <a:t>Msps</a:t>
            </a:r>
            <a:endParaRPr lang="en-US" altLang="zh-CN" sz="1800" dirty="0"/>
          </a:p>
          <a:p>
            <a:pPr lvl="1"/>
            <a:endParaRPr lang="en-US" altLang="zh-CN" sz="1800" dirty="0"/>
          </a:p>
          <a:p>
            <a:pPr lvl="1"/>
            <a:endParaRPr lang="en-US" altLang="zh-CN" sz="1800" dirty="0"/>
          </a:p>
          <a:p>
            <a:pPr lvl="1"/>
            <a:endParaRPr lang="en-US" altLang="zh-CN" sz="1800" dirty="0"/>
          </a:p>
          <a:p>
            <a:pPr lvl="1"/>
            <a:endParaRPr lang="en-US" altLang="zh-CN" sz="1800" dirty="0"/>
          </a:p>
          <a:p>
            <a:pPr lvl="1"/>
            <a:endParaRPr lang="en-US" altLang="zh-CN" sz="1800" dirty="0"/>
          </a:p>
          <a:p>
            <a:pPr lvl="1"/>
            <a:endParaRPr lang="en-US" altLang="zh-CN" sz="1800" dirty="0"/>
          </a:p>
          <a:p>
            <a:pPr lvl="1"/>
            <a:r>
              <a:rPr lang="zh-CN" altLang="en-US" sz="1800" dirty="0"/>
              <a:t>时间精度：</a:t>
            </a:r>
            <a:r>
              <a:rPr lang="en-US" altLang="zh-CN" sz="1800" dirty="0"/>
              <a:t>609 ps@125 </a:t>
            </a:r>
            <a:r>
              <a:rPr lang="en-US" altLang="zh-CN" sz="1800" dirty="0" err="1"/>
              <a:t>Msps</a:t>
            </a:r>
            <a:endParaRPr lang="en-US" altLang="zh-CN" sz="1800" dirty="0"/>
          </a:p>
          <a:p>
            <a:endParaRPr lang="en-US" altLang="zh-CN" sz="2000" dirty="0"/>
          </a:p>
          <a:p>
            <a:endParaRPr lang="en-US" altLang="zh-CN" sz="2000" dirty="0"/>
          </a:p>
          <a:p>
            <a:endParaRPr lang="zh-CN" altLang="en-US" sz="2000" dirty="0"/>
          </a:p>
          <a:p>
            <a:endParaRPr lang="zh-CN" altLang="en-US" sz="2000" dirty="0"/>
          </a:p>
        </p:txBody>
      </p:sp>
      <p:sp>
        <p:nvSpPr>
          <p:cNvPr id="5" name="内容占位符 4">
            <a:extLst>
              <a:ext uri="{FF2B5EF4-FFF2-40B4-BE49-F238E27FC236}">
                <a16:creationId xmlns:a16="http://schemas.microsoft.com/office/drawing/2014/main" id="{24D47DCF-28C0-47CF-A535-9758E135182B}"/>
              </a:ext>
            </a:extLst>
          </p:cNvPr>
          <p:cNvSpPr>
            <a:spLocks noGrp="1"/>
          </p:cNvSpPr>
          <p:nvPr>
            <p:ph sz="half" idx="2"/>
          </p:nvPr>
        </p:nvSpPr>
        <p:spPr>
          <a:xfrm>
            <a:off x="3770154" y="1682379"/>
            <a:ext cx="4038600" cy="4525963"/>
          </a:xfrm>
        </p:spPr>
        <p:txBody>
          <a:bodyPr/>
          <a:lstStyle/>
          <a:p>
            <a:r>
              <a:rPr lang="en-US" altLang="zh-CN" sz="2000" dirty="0"/>
              <a:t>1800 </a:t>
            </a:r>
            <a:r>
              <a:rPr lang="en-US" altLang="zh-CN" sz="2000" dirty="0" err="1"/>
              <a:t>fC</a:t>
            </a:r>
            <a:r>
              <a:rPr lang="zh-CN" altLang="en-US" sz="2000" dirty="0"/>
              <a:t>信号</a:t>
            </a:r>
            <a:endParaRPr lang="en-US" altLang="zh-CN" sz="2000" dirty="0"/>
          </a:p>
          <a:p>
            <a:pPr lvl="1"/>
            <a:r>
              <a:rPr lang="zh-CN" altLang="en-US" sz="1800" dirty="0"/>
              <a:t>电荷精度：</a:t>
            </a:r>
            <a:r>
              <a:rPr lang="en-US" altLang="zh-CN" sz="1800" dirty="0"/>
              <a:t>3. 15 fC@125 </a:t>
            </a:r>
            <a:r>
              <a:rPr lang="en-US" altLang="zh-CN" sz="1800" dirty="0" err="1"/>
              <a:t>Msps</a:t>
            </a:r>
            <a:endParaRPr lang="en-US" altLang="zh-CN" sz="1800" dirty="0"/>
          </a:p>
          <a:p>
            <a:pPr lvl="1"/>
            <a:endParaRPr lang="en-US" altLang="zh-CN" sz="1800" dirty="0"/>
          </a:p>
          <a:p>
            <a:pPr lvl="1"/>
            <a:endParaRPr lang="en-US" altLang="zh-CN" sz="1800" dirty="0"/>
          </a:p>
          <a:p>
            <a:pPr lvl="1"/>
            <a:endParaRPr lang="en-US" altLang="zh-CN" sz="1800" dirty="0"/>
          </a:p>
          <a:p>
            <a:pPr lvl="1"/>
            <a:endParaRPr lang="en-US" altLang="zh-CN" sz="1800" dirty="0"/>
          </a:p>
          <a:p>
            <a:pPr lvl="1"/>
            <a:endParaRPr lang="en-US" altLang="zh-CN" sz="1800" dirty="0"/>
          </a:p>
          <a:p>
            <a:pPr lvl="1"/>
            <a:endParaRPr lang="en-US" altLang="zh-CN" sz="1800" dirty="0"/>
          </a:p>
          <a:p>
            <a:pPr lvl="1"/>
            <a:r>
              <a:rPr lang="zh-CN" altLang="en-US" sz="1800" dirty="0"/>
              <a:t>时间精度：</a:t>
            </a:r>
            <a:r>
              <a:rPr lang="en-US" altLang="zh-CN" sz="1800" dirty="0"/>
              <a:t>490 ps@125 </a:t>
            </a:r>
            <a:r>
              <a:rPr lang="en-US" altLang="zh-CN" sz="1800" dirty="0" err="1"/>
              <a:t>Msps</a:t>
            </a:r>
            <a:endParaRPr lang="en-US" altLang="zh-CN" sz="1800" dirty="0"/>
          </a:p>
          <a:p>
            <a:endParaRPr lang="zh-CN" altLang="en-US" dirty="0"/>
          </a:p>
        </p:txBody>
      </p:sp>
      <p:pic>
        <p:nvPicPr>
          <p:cNvPr id="6" name="图片 5">
            <a:extLst>
              <a:ext uri="{FF2B5EF4-FFF2-40B4-BE49-F238E27FC236}">
                <a16:creationId xmlns:a16="http://schemas.microsoft.com/office/drawing/2014/main" id="{C1594D7D-529C-48AD-930F-86AE8E06D7C8}"/>
              </a:ext>
            </a:extLst>
          </p:cNvPr>
          <p:cNvPicPr>
            <a:picLocks noChangeAspect="1"/>
          </p:cNvPicPr>
          <p:nvPr/>
        </p:nvPicPr>
        <p:blipFill>
          <a:blip r:embed="rId3"/>
          <a:stretch>
            <a:fillRect/>
          </a:stretch>
        </p:blipFill>
        <p:spPr>
          <a:xfrm>
            <a:off x="456495" y="2183297"/>
            <a:ext cx="3303207" cy="1762063"/>
          </a:xfrm>
          <a:prstGeom prst="rect">
            <a:avLst/>
          </a:prstGeom>
        </p:spPr>
      </p:pic>
      <p:pic>
        <p:nvPicPr>
          <p:cNvPr id="7" name="图片 6">
            <a:extLst>
              <a:ext uri="{FF2B5EF4-FFF2-40B4-BE49-F238E27FC236}">
                <a16:creationId xmlns:a16="http://schemas.microsoft.com/office/drawing/2014/main" id="{96A175C5-BAB8-4AE8-BEAA-5DE1F887E2F1}"/>
              </a:ext>
            </a:extLst>
          </p:cNvPr>
          <p:cNvPicPr>
            <a:picLocks noChangeAspect="1"/>
          </p:cNvPicPr>
          <p:nvPr/>
        </p:nvPicPr>
        <p:blipFill>
          <a:blip r:embed="rId4"/>
          <a:stretch>
            <a:fillRect/>
          </a:stretch>
        </p:blipFill>
        <p:spPr>
          <a:xfrm>
            <a:off x="4131551" y="2244820"/>
            <a:ext cx="3298563" cy="1759585"/>
          </a:xfrm>
          <a:prstGeom prst="rect">
            <a:avLst/>
          </a:prstGeom>
        </p:spPr>
      </p:pic>
      <p:pic>
        <p:nvPicPr>
          <p:cNvPr id="8" name="图片 7">
            <a:extLst>
              <a:ext uri="{FF2B5EF4-FFF2-40B4-BE49-F238E27FC236}">
                <a16:creationId xmlns:a16="http://schemas.microsoft.com/office/drawing/2014/main" id="{E975D9BB-37D4-400F-A593-4EA66402E003}"/>
              </a:ext>
            </a:extLst>
          </p:cNvPr>
          <p:cNvPicPr>
            <a:picLocks noChangeAspect="1"/>
          </p:cNvPicPr>
          <p:nvPr/>
        </p:nvPicPr>
        <p:blipFill>
          <a:blip r:embed="rId5"/>
          <a:stretch>
            <a:fillRect/>
          </a:stretch>
        </p:blipFill>
        <p:spPr>
          <a:xfrm>
            <a:off x="422999" y="4491477"/>
            <a:ext cx="3309785" cy="1762062"/>
          </a:xfrm>
          <a:prstGeom prst="rect">
            <a:avLst/>
          </a:prstGeom>
        </p:spPr>
      </p:pic>
      <p:pic>
        <p:nvPicPr>
          <p:cNvPr id="9" name="图片 8">
            <a:extLst>
              <a:ext uri="{FF2B5EF4-FFF2-40B4-BE49-F238E27FC236}">
                <a16:creationId xmlns:a16="http://schemas.microsoft.com/office/drawing/2014/main" id="{4BE7C5F3-7996-4527-B977-E11EF446E04C}"/>
              </a:ext>
            </a:extLst>
          </p:cNvPr>
          <p:cNvPicPr>
            <a:picLocks noChangeAspect="1"/>
          </p:cNvPicPr>
          <p:nvPr/>
        </p:nvPicPr>
        <p:blipFill>
          <a:blip r:embed="rId6"/>
          <a:stretch>
            <a:fillRect/>
          </a:stretch>
        </p:blipFill>
        <p:spPr>
          <a:xfrm>
            <a:off x="4280590" y="4505128"/>
            <a:ext cx="3324845" cy="1759585"/>
          </a:xfrm>
          <a:prstGeom prst="rect">
            <a:avLst/>
          </a:prstGeom>
        </p:spPr>
      </p:pic>
      <p:sp>
        <p:nvSpPr>
          <p:cNvPr id="3" name="矩形 2">
            <a:extLst>
              <a:ext uri="{FF2B5EF4-FFF2-40B4-BE49-F238E27FC236}">
                <a16:creationId xmlns:a16="http://schemas.microsoft.com/office/drawing/2014/main" id="{B5850CBA-924E-4252-8E1D-BE182B590FF6}"/>
              </a:ext>
            </a:extLst>
          </p:cNvPr>
          <p:cNvSpPr/>
          <p:nvPr/>
        </p:nvSpPr>
        <p:spPr>
          <a:xfrm>
            <a:off x="623392" y="1051139"/>
            <a:ext cx="6007094" cy="400110"/>
          </a:xfrm>
          <a:prstGeom prst="rect">
            <a:avLst/>
          </a:prstGeom>
        </p:spPr>
        <p:txBody>
          <a:bodyPr wrap="none">
            <a:spAutoFit/>
          </a:bodyPr>
          <a:lstStyle/>
          <a:p>
            <a:r>
              <a:rPr lang="zh-CN" altLang="en-US" sz="2000" dirty="0">
                <a:solidFill>
                  <a:srgbClr val="FF0000"/>
                </a:solidFill>
              </a:rPr>
              <a:t>不同采样率（</a:t>
            </a:r>
            <a:r>
              <a:rPr lang="en-US" altLang="zh-CN" sz="2000" dirty="0">
                <a:solidFill>
                  <a:srgbClr val="FF0000"/>
                </a:solidFill>
              </a:rPr>
              <a:t>80~1000Msps</a:t>
            </a:r>
            <a:r>
              <a:rPr lang="zh-CN" altLang="en-US" sz="2000" dirty="0">
                <a:solidFill>
                  <a:srgbClr val="FF0000"/>
                </a:solidFill>
              </a:rPr>
              <a:t>）</a:t>
            </a:r>
            <a:r>
              <a:rPr lang="zh-CN" altLang="en-US" sz="2000" dirty="0"/>
              <a:t>下电荷和时间测量结果</a:t>
            </a:r>
          </a:p>
        </p:txBody>
      </p:sp>
      <p:sp>
        <p:nvSpPr>
          <p:cNvPr id="10" name="矩形 9">
            <a:extLst>
              <a:ext uri="{FF2B5EF4-FFF2-40B4-BE49-F238E27FC236}">
                <a16:creationId xmlns:a16="http://schemas.microsoft.com/office/drawing/2014/main" id="{2612B232-F28B-45EE-B1AC-0C9F124A7221}"/>
              </a:ext>
            </a:extLst>
          </p:cNvPr>
          <p:cNvSpPr/>
          <p:nvPr/>
        </p:nvSpPr>
        <p:spPr>
          <a:xfrm>
            <a:off x="8018201" y="980728"/>
            <a:ext cx="3647152" cy="369332"/>
          </a:xfrm>
          <a:prstGeom prst="rect">
            <a:avLst/>
          </a:prstGeom>
        </p:spPr>
        <p:txBody>
          <a:bodyPr wrap="none">
            <a:spAutoFit/>
          </a:bodyPr>
          <a:lstStyle/>
          <a:p>
            <a:r>
              <a:rPr lang="zh-CN" altLang="en-US" dirty="0">
                <a:solidFill>
                  <a:srgbClr val="FF0000"/>
                </a:solidFill>
              </a:rPr>
              <a:t>波形不一致</a:t>
            </a:r>
            <a:r>
              <a:rPr lang="zh-CN" altLang="en-US" dirty="0"/>
              <a:t>对于电荷时间测量影响</a:t>
            </a:r>
          </a:p>
        </p:txBody>
      </p:sp>
      <p:sp>
        <p:nvSpPr>
          <p:cNvPr id="11" name="内容占位符 4">
            <a:extLst>
              <a:ext uri="{FF2B5EF4-FFF2-40B4-BE49-F238E27FC236}">
                <a16:creationId xmlns:a16="http://schemas.microsoft.com/office/drawing/2014/main" id="{C78902B0-8F69-43C4-892F-25F263F99A89}"/>
              </a:ext>
            </a:extLst>
          </p:cNvPr>
          <p:cNvSpPr txBox="1">
            <a:spLocks/>
          </p:cNvSpPr>
          <p:nvPr/>
        </p:nvSpPr>
        <p:spPr>
          <a:xfrm>
            <a:off x="7829658" y="1451249"/>
            <a:ext cx="4247374" cy="5405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t>200 </a:t>
            </a:r>
            <a:r>
              <a:rPr lang="en-US" altLang="zh-CN" sz="2000" dirty="0" err="1"/>
              <a:t>fC</a:t>
            </a:r>
            <a:r>
              <a:rPr lang="zh-CN" altLang="en-US" sz="2000" dirty="0"/>
              <a:t>电荷量下，形状不同的</a:t>
            </a:r>
            <a:r>
              <a:rPr lang="en-US" altLang="zh-CN" sz="2000" dirty="0"/>
              <a:t>MDC</a:t>
            </a:r>
            <a:r>
              <a:rPr lang="zh-CN" altLang="en-US" sz="2000" dirty="0"/>
              <a:t>信号进行测试</a:t>
            </a:r>
            <a:endParaRPr lang="en-US" altLang="zh-CN" sz="2000" dirty="0"/>
          </a:p>
          <a:p>
            <a:r>
              <a:rPr lang="zh-CN" altLang="en-US" sz="2000" dirty="0"/>
              <a:t>电荷测量精度：</a:t>
            </a:r>
            <a:r>
              <a:rPr lang="en-US" altLang="zh-CN" sz="2000" dirty="0"/>
              <a:t>4.6 </a:t>
            </a:r>
            <a:r>
              <a:rPr lang="en-US" altLang="zh-CN" sz="2000" dirty="0" err="1"/>
              <a:t>fC</a:t>
            </a:r>
            <a:r>
              <a:rPr lang="en-US" altLang="zh-CN" sz="2000" dirty="0"/>
              <a:t> RMS</a:t>
            </a:r>
          </a:p>
          <a:p>
            <a:endParaRPr lang="en-US" altLang="zh-CN" sz="2000" dirty="0"/>
          </a:p>
          <a:p>
            <a:endParaRPr lang="en-US" altLang="zh-CN" sz="2000" dirty="0"/>
          </a:p>
          <a:p>
            <a:endParaRPr lang="en-US" altLang="zh-CN" sz="2000" dirty="0"/>
          </a:p>
          <a:p>
            <a:endParaRPr lang="en-US" altLang="zh-CN" sz="2000" dirty="0"/>
          </a:p>
          <a:p>
            <a:r>
              <a:rPr lang="zh-CN" altLang="en-US" sz="2000" dirty="0"/>
              <a:t>时间测量精度：</a:t>
            </a:r>
            <a:r>
              <a:rPr lang="en-US" altLang="zh-CN" sz="2000" dirty="0"/>
              <a:t>760 </a:t>
            </a:r>
            <a:r>
              <a:rPr lang="en-US" altLang="zh-CN" sz="2000" dirty="0" err="1"/>
              <a:t>ps</a:t>
            </a:r>
            <a:r>
              <a:rPr lang="en-US" altLang="zh-CN" sz="2000" dirty="0"/>
              <a:t> RMS</a:t>
            </a:r>
          </a:p>
          <a:p>
            <a:endParaRPr lang="zh-CN" altLang="en-US" dirty="0"/>
          </a:p>
        </p:txBody>
      </p:sp>
      <p:pic>
        <p:nvPicPr>
          <p:cNvPr id="12" name="图片 11">
            <a:extLst>
              <a:ext uri="{FF2B5EF4-FFF2-40B4-BE49-F238E27FC236}">
                <a16:creationId xmlns:a16="http://schemas.microsoft.com/office/drawing/2014/main" id="{255B1655-E1A1-4B1D-84C7-291678336BF6}"/>
              </a:ext>
            </a:extLst>
          </p:cNvPr>
          <p:cNvPicPr>
            <a:picLocks noChangeAspect="1"/>
          </p:cNvPicPr>
          <p:nvPr/>
        </p:nvPicPr>
        <p:blipFill>
          <a:blip r:embed="rId7"/>
          <a:stretch>
            <a:fillRect/>
          </a:stretch>
        </p:blipFill>
        <p:spPr>
          <a:xfrm>
            <a:off x="7924179" y="2422166"/>
            <a:ext cx="3835197" cy="1757799"/>
          </a:xfrm>
          <a:prstGeom prst="rect">
            <a:avLst/>
          </a:prstGeom>
        </p:spPr>
      </p:pic>
      <p:pic>
        <p:nvPicPr>
          <p:cNvPr id="13" name="图片 12">
            <a:extLst>
              <a:ext uri="{FF2B5EF4-FFF2-40B4-BE49-F238E27FC236}">
                <a16:creationId xmlns:a16="http://schemas.microsoft.com/office/drawing/2014/main" id="{18E9656A-0A10-44A2-BB67-A02E805DF023}"/>
              </a:ext>
            </a:extLst>
          </p:cNvPr>
          <p:cNvPicPr>
            <a:picLocks noChangeAspect="1"/>
          </p:cNvPicPr>
          <p:nvPr/>
        </p:nvPicPr>
        <p:blipFill>
          <a:blip r:embed="rId8"/>
          <a:stretch>
            <a:fillRect/>
          </a:stretch>
        </p:blipFill>
        <p:spPr>
          <a:xfrm>
            <a:off x="7924179" y="4581021"/>
            <a:ext cx="3835197" cy="2066429"/>
          </a:xfrm>
          <a:prstGeom prst="rect">
            <a:avLst/>
          </a:prstGeom>
        </p:spPr>
      </p:pic>
      <p:sp>
        <p:nvSpPr>
          <p:cNvPr id="15" name="标题 1">
            <a:extLst>
              <a:ext uri="{FF2B5EF4-FFF2-40B4-BE49-F238E27FC236}">
                <a16:creationId xmlns:a16="http://schemas.microsoft.com/office/drawing/2014/main" id="{52B101FB-B4C0-48EF-BC44-7A73EB3F248F}"/>
              </a:ext>
            </a:extLst>
          </p:cNvPr>
          <p:cNvSpPr>
            <a:spLocks noGrp="1"/>
          </p:cNvSpPr>
          <p:nvPr>
            <p:ph type="title"/>
          </p:nvPr>
        </p:nvSpPr>
        <p:spPr>
          <a:xfrm>
            <a:off x="983432" y="98054"/>
            <a:ext cx="8208912" cy="672532"/>
          </a:xfrm>
        </p:spPr>
        <p:txBody>
          <a:bodyPr>
            <a:normAutofit/>
          </a:bodyPr>
          <a:lstStyle/>
          <a:p>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原理验证电路测试结果（二）</a:t>
            </a:r>
          </a:p>
        </p:txBody>
      </p:sp>
      <p:cxnSp>
        <p:nvCxnSpPr>
          <p:cNvPr id="17" name="直接连接符 16">
            <a:extLst>
              <a:ext uri="{FF2B5EF4-FFF2-40B4-BE49-F238E27FC236}">
                <a16:creationId xmlns:a16="http://schemas.microsoft.com/office/drawing/2014/main" id="{4FBCACD6-319D-4B04-BC45-0F30D477985D}"/>
              </a:ext>
            </a:extLst>
          </p:cNvPr>
          <p:cNvCxnSpPr/>
          <p:nvPr/>
        </p:nvCxnSpPr>
        <p:spPr>
          <a:xfrm>
            <a:off x="7680176" y="864096"/>
            <a:ext cx="0" cy="594928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0CD96AF8-3525-446F-A0D9-F490C55C1C1E}"/>
              </a:ext>
            </a:extLst>
          </p:cNvPr>
          <p:cNvSpPr/>
          <p:nvPr/>
        </p:nvSpPr>
        <p:spPr>
          <a:xfrm>
            <a:off x="156964" y="6290156"/>
            <a:ext cx="7475951" cy="523220"/>
          </a:xfrm>
          <a:prstGeom prst="rect">
            <a:avLst/>
          </a:prstGeom>
          <a:solidFill>
            <a:schemeClr val="accent5">
              <a:lumMod val="40000"/>
              <a:lumOff val="60000"/>
            </a:schemeClr>
          </a:solidFill>
        </p:spPr>
        <p:txBody>
          <a:bodyPr wrap="square">
            <a:spAutoFit/>
          </a:bodyPr>
          <a:lstStyle/>
          <a:p>
            <a:r>
              <a:rPr lang="zh-CN" altLang="en-US" sz="1400" dirty="0"/>
              <a:t>在</a:t>
            </a:r>
            <a:r>
              <a:rPr lang="en-US" altLang="zh-CN" sz="1400" dirty="0">
                <a:solidFill>
                  <a:srgbClr val="FF0000"/>
                </a:solidFill>
              </a:rPr>
              <a:t>125 </a:t>
            </a:r>
            <a:r>
              <a:rPr lang="en-US" altLang="zh-CN" sz="1400" dirty="0" err="1">
                <a:solidFill>
                  <a:srgbClr val="FF0000"/>
                </a:solidFill>
              </a:rPr>
              <a:t>Msps</a:t>
            </a:r>
            <a:r>
              <a:rPr lang="zh-CN" altLang="en-US" sz="1400" dirty="0"/>
              <a:t>情况下，电荷测量精度满足好于</a:t>
            </a:r>
            <a:r>
              <a:rPr lang="en-US" altLang="zh-CN" sz="1400" dirty="0">
                <a:solidFill>
                  <a:srgbClr val="FF0000"/>
                </a:solidFill>
              </a:rPr>
              <a:t>8 </a:t>
            </a:r>
            <a:r>
              <a:rPr lang="en-US" altLang="zh-CN" sz="1400" dirty="0" err="1">
                <a:solidFill>
                  <a:srgbClr val="FF0000"/>
                </a:solidFill>
              </a:rPr>
              <a:t>fC</a:t>
            </a:r>
            <a:r>
              <a:rPr lang="zh-CN" altLang="en-US" sz="1400" dirty="0"/>
              <a:t>，时间测量精度满足好于</a:t>
            </a:r>
            <a:r>
              <a:rPr lang="en-US" altLang="zh-CN" sz="1400" dirty="0">
                <a:solidFill>
                  <a:srgbClr val="FF0000"/>
                </a:solidFill>
              </a:rPr>
              <a:t>1 ns</a:t>
            </a:r>
            <a:r>
              <a:rPr lang="zh-CN" altLang="en-US" sz="1400" dirty="0"/>
              <a:t>的设计指标。因此选择</a:t>
            </a:r>
            <a:r>
              <a:rPr lang="en-US" altLang="zh-CN" sz="1400" dirty="0"/>
              <a:t>125 </a:t>
            </a:r>
            <a:r>
              <a:rPr lang="en-US" altLang="zh-CN" sz="1400" dirty="0" err="1"/>
              <a:t>Msps</a:t>
            </a:r>
            <a:r>
              <a:rPr lang="zh-CN" altLang="en-US" sz="1400" dirty="0"/>
              <a:t>作为原理样机的采样率，用于实现低采样率下的多通道波形数字化。</a:t>
            </a:r>
            <a:endParaRPr lang="en-US" altLang="zh-CN" sz="1400" dirty="0"/>
          </a:p>
        </p:txBody>
      </p:sp>
    </p:spTree>
    <p:extLst>
      <p:ext uri="{BB962C8B-B14F-4D97-AF65-F5344CB8AC3E}">
        <p14:creationId xmlns:p14="http://schemas.microsoft.com/office/powerpoint/2010/main" val="3767196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2F15A5C1-CAC0-42DB-B22E-6A0A387268F6}"/>
              </a:ext>
            </a:extLst>
          </p:cNvPr>
          <p:cNvSpPr>
            <a:spLocks noGrp="1"/>
          </p:cNvSpPr>
          <p:nvPr>
            <p:ph sz="half" idx="1"/>
          </p:nvPr>
        </p:nvSpPr>
        <p:spPr>
          <a:xfrm>
            <a:off x="166577" y="1916832"/>
            <a:ext cx="4983351" cy="4525963"/>
          </a:xfrm>
        </p:spPr>
        <p:txBody>
          <a:bodyPr>
            <a:normAutofit fontScale="85000" lnSpcReduction="20000"/>
          </a:bodyPr>
          <a:lstStyle/>
          <a:p>
            <a:pPr>
              <a:lnSpc>
                <a:spcPct val="100000"/>
              </a:lnSpc>
            </a:pPr>
            <a:r>
              <a:rPr lang="en-US" altLang="zh-CN" sz="2000" dirty="0"/>
              <a:t>2~4</a:t>
            </a:r>
            <a:r>
              <a:rPr lang="zh-CN" altLang="en-US" sz="2000" dirty="0"/>
              <a:t>通道子母板 → </a:t>
            </a:r>
            <a:r>
              <a:rPr lang="en-US" altLang="zh-CN" sz="2000" dirty="0"/>
              <a:t>16</a:t>
            </a:r>
            <a:r>
              <a:rPr lang="zh-CN" altLang="en-US" sz="2000" dirty="0"/>
              <a:t>通道原理样机</a:t>
            </a:r>
            <a:endParaRPr lang="en-US" altLang="zh-CN" sz="2000" dirty="0"/>
          </a:p>
          <a:p>
            <a:pPr>
              <a:lnSpc>
                <a:spcPct val="100000"/>
              </a:lnSpc>
            </a:pPr>
            <a:r>
              <a:rPr lang="en-US" altLang="zh-CN" sz="2000" dirty="0"/>
              <a:t>16</a:t>
            </a:r>
            <a:r>
              <a:rPr lang="zh-CN" altLang="en-US" sz="2000" dirty="0"/>
              <a:t>通道接口，直接接收漂移室输出信号，减小测试接口板带来的噪声影响</a:t>
            </a:r>
          </a:p>
          <a:p>
            <a:pPr>
              <a:lnSpc>
                <a:spcPct val="100000"/>
              </a:lnSpc>
            </a:pPr>
            <a:r>
              <a:rPr lang="zh-CN" altLang="en-US" sz="2000" dirty="0"/>
              <a:t>接插件</a:t>
            </a:r>
          </a:p>
          <a:p>
            <a:pPr lvl="1">
              <a:lnSpc>
                <a:spcPct val="100000"/>
              </a:lnSpc>
            </a:pPr>
            <a:r>
              <a:rPr lang="zh-CN" altLang="en-US" sz="1800" dirty="0"/>
              <a:t>要求：≥</a:t>
            </a:r>
            <a:r>
              <a:rPr lang="en-US" altLang="zh-CN" sz="1800" dirty="0"/>
              <a:t>16</a:t>
            </a:r>
            <a:r>
              <a:rPr lang="zh-CN" altLang="en-US" sz="1800" dirty="0"/>
              <a:t>通道，母座，直角型，机械结构稳定</a:t>
            </a:r>
            <a:endParaRPr lang="en-US" altLang="zh-CN" sz="1800" dirty="0"/>
          </a:p>
          <a:p>
            <a:pPr lvl="1">
              <a:lnSpc>
                <a:spcPct val="100000"/>
              </a:lnSpc>
            </a:pPr>
            <a:r>
              <a:rPr lang="zh-CN" altLang="en-US" sz="1800" dirty="0"/>
              <a:t>型号：</a:t>
            </a:r>
            <a:r>
              <a:rPr lang="en-US" altLang="zh-CN" sz="1800" dirty="0"/>
              <a:t>SAMTEC-SSW-117-02-X-D-RA</a:t>
            </a:r>
            <a:endParaRPr lang="zh-CN" altLang="en-US" sz="1800" dirty="0"/>
          </a:p>
        </p:txBody>
      </p:sp>
      <p:sp>
        <p:nvSpPr>
          <p:cNvPr id="12" name="内容占位符 11">
            <a:extLst>
              <a:ext uri="{FF2B5EF4-FFF2-40B4-BE49-F238E27FC236}">
                <a16:creationId xmlns:a16="http://schemas.microsoft.com/office/drawing/2014/main" id="{102C9838-13C5-4E91-A945-712063DFCE50}"/>
              </a:ext>
            </a:extLst>
          </p:cNvPr>
          <p:cNvSpPr>
            <a:spLocks noGrp="1"/>
          </p:cNvSpPr>
          <p:nvPr>
            <p:ph sz="half" idx="2"/>
          </p:nvPr>
        </p:nvSpPr>
        <p:spPr>
          <a:xfrm>
            <a:off x="5573042" y="1052736"/>
            <a:ext cx="4077058" cy="2828138"/>
          </a:xfrm>
        </p:spPr>
        <p:txBody>
          <a:bodyPr>
            <a:normAutofit fontScale="85000" lnSpcReduction="20000"/>
          </a:bodyPr>
          <a:lstStyle/>
          <a:p>
            <a:pPr>
              <a:lnSpc>
                <a:spcPct val="100000"/>
              </a:lnSpc>
            </a:pPr>
            <a:r>
              <a:rPr lang="zh-CN" altLang="en-US" sz="2000" dirty="0"/>
              <a:t>模拟部分</a:t>
            </a:r>
            <a:r>
              <a:rPr lang="zh-CN" altLang="en-US" sz="2000" dirty="0">
                <a:solidFill>
                  <a:srgbClr val="FF0000"/>
                </a:solidFill>
              </a:rPr>
              <a:t>由</a:t>
            </a:r>
            <a:r>
              <a:rPr lang="en-US" altLang="zh-CN" sz="2000" dirty="0">
                <a:solidFill>
                  <a:srgbClr val="FF0000"/>
                </a:solidFill>
              </a:rPr>
              <a:t>2</a:t>
            </a:r>
            <a:r>
              <a:rPr lang="zh-CN" altLang="en-US" sz="2000" dirty="0">
                <a:solidFill>
                  <a:srgbClr val="FF0000"/>
                </a:solidFill>
              </a:rPr>
              <a:t>通道扩增到</a:t>
            </a:r>
            <a:r>
              <a:rPr lang="en-US" altLang="zh-CN" sz="2000" dirty="0">
                <a:solidFill>
                  <a:srgbClr val="FF0000"/>
                </a:solidFill>
              </a:rPr>
              <a:t>16</a:t>
            </a:r>
            <a:r>
              <a:rPr lang="zh-CN" altLang="en-US" sz="2000" dirty="0">
                <a:solidFill>
                  <a:srgbClr val="FF0000"/>
                </a:solidFill>
              </a:rPr>
              <a:t>通道</a:t>
            </a:r>
          </a:p>
          <a:p>
            <a:pPr lvl="1"/>
            <a:r>
              <a:rPr lang="en-US" altLang="zh-CN" sz="1800" dirty="0"/>
              <a:t>16</a:t>
            </a:r>
            <a:r>
              <a:rPr lang="zh-CN" altLang="en-US" sz="1800" dirty="0"/>
              <a:t>路 </a:t>
            </a:r>
            <a:r>
              <a:rPr lang="en-US" altLang="zh-CN" sz="1800" dirty="0"/>
              <a:t>TIA + </a:t>
            </a:r>
            <a:r>
              <a:rPr lang="zh-CN" altLang="en-US" sz="1800" dirty="0"/>
              <a:t>成形</a:t>
            </a:r>
          </a:p>
          <a:p>
            <a:pPr>
              <a:lnSpc>
                <a:spcPct val="100000"/>
              </a:lnSpc>
            </a:pPr>
            <a:r>
              <a:rPr lang="en-US" altLang="zh-CN" sz="2000" dirty="0"/>
              <a:t>ADC</a:t>
            </a:r>
            <a:r>
              <a:rPr lang="zh-CN" altLang="en-US" sz="2000" dirty="0"/>
              <a:t>部分</a:t>
            </a:r>
          </a:p>
          <a:p>
            <a:pPr lvl="1"/>
            <a:r>
              <a:rPr lang="zh-CN" altLang="en-US" sz="1800" dirty="0"/>
              <a:t>原理样机更换为</a:t>
            </a:r>
            <a:r>
              <a:rPr lang="en-US" altLang="zh-CN" sz="1800" dirty="0">
                <a:solidFill>
                  <a:srgbClr val="FF0000"/>
                </a:solidFill>
              </a:rPr>
              <a:t>AD9681</a:t>
            </a:r>
            <a:r>
              <a:rPr lang="zh-CN" altLang="en-US" sz="1800" dirty="0"/>
              <a:t>（低采样率高集成型号）</a:t>
            </a:r>
            <a:endParaRPr lang="en-US" altLang="zh-CN" sz="1800" dirty="0"/>
          </a:p>
          <a:p>
            <a:pPr lvl="1"/>
            <a:r>
              <a:rPr lang="en-US" altLang="zh-CN" sz="1800" dirty="0"/>
              <a:t>8</a:t>
            </a:r>
            <a:r>
              <a:rPr lang="zh-CN" altLang="en-US" sz="1800" dirty="0"/>
              <a:t>通道、</a:t>
            </a:r>
            <a:r>
              <a:rPr lang="en-US" altLang="zh-CN" sz="1800" dirty="0"/>
              <a:t>14 bit</a:t>
            </a:r>
            <a:r>
              <a:rPr lang="zh-CN" altLang="en-US" sz="1800" dirty="0"/>
              <a:t>、</a:t>
            </a:r>
            <a:r>
              <a:rPr lang="en-US" altLang="zh-CN" sz="1800" dirty="0"/>
              <a:t>125 MSPS</a:t>
            </a:r>
          </a:p>
          <a:p>
            <a:pPr lvl="1"/>
            <a:r>
              <a:rPr lang="zh-CN" altLang="en-US" sz="1800" dirty="0"/>
              <a:t>模拟带宽 </a:t>
            </a:r>
            <a:r>
              <a:rPr lang="en-US" altLang="zh-CN" sz="1800" dirty="0"/>
              <a:t>650 MHz</a:t>
            </a:r>
          </a:p>
          <a:p>
            <a:pPr lvl="1"/>
            <a:r>
              <a:rPr lang="en-US" altLang="zh-CN" sz="1800" dirty="0"/>
              <a:t>JESD</a:t>
            </a:r>
            <a:r>
              <a:rPr lang="zh-CN" altLang="en-US" sz="1800" dirty="0"/>
              <a:t>接口</a:t>
            </a:r>
            <a:r>
              <a:rPr lang="en-US" altLang="zh-CN" sz="1800" dirty="0"/>
              <a:t>=&gt;LVDS</a:t>
            </a:r>
            <a:r>
              <a:rPr lang="zh-CN" altLang="en-US" sz="1800" dirty="0"/>
              <a:t>接口</a:t>
            </a:r>
            <a:endParaRPr lang="en-US" altLang="zh-CN" sz="1800" dirty="0"/>
          </a:p>
          <a:p>
            <a:pPr>
              <a:lnSpc>
                <a:spcPct val="120000"/>
              </a:lnSpc>
            </a:pPr>
            <a:r>
              <a:rPr lang="zh-CN" altLang="en-US" sz="2100" dirty="0"/>
              <a:t>数字部分</a:t>
            </a:r>
          </a:p>
          <a:p>
            <a:pPr lvl="1">
              <a:lnSpc>
                <a:spcPct val="120000"/>
              </a:lnSpc>
            </a:pPr>
            <a:r>
              <a:rPr lang="zh-CN" altLang="en-US" sz="1900" dirty="0"/>
              <a:t>配合</a:t>
            </a:r>
            <a:r>
              <a:rPr lang="en-US" altLang="zh-CN" sz="1900" dirty="0"/>
              <a:t>ADC</a:t>
            </a:r>
            <a:r>
              <a:rPr lang="zh-CN" altLang="en-US" sz="1900" dirty="0"/>
              <a:t>和</a:t>
            </a:r>
            <a:r>
              <a:rPr lang="en-US" altLang="zh-CN" sz="1900" dirty="0"/>
              <a:t>16</a:t>
            </a:r>
            <a:r>
              <a:rPr lang="zh-CN" altLang="en-US" sz="1900" dirty="0"/>
              <a:t>通道</a:t>
            </a:r>
            <a:r>
              <a:rPr lang="en-US" altLang="zh-CN" sz="1900" dirty="0"/>
              <a:t>TIA</a:t>
            </a:r>
            <a:r>
              <a:rPr lang="zh-CN" altLang="en-US" sz="1900" dirty="0"/>
              <a:t>进行调整</a:t>
            </a:r>
          </a:p>
          <a:p>
            <a:pPr lvl="1"/>
            <a:endParaRPr lang="en-US" altLang="zh-CN" sz="1800" dirty="0"/>
          </a:p>
        </p:txBody>
      </p:sp>
      <p:sp>
        <p:nvSpPr>
          <p:cNvPr id="9" name="文本框 8">
            <a:extLst>
              <a:ext uri="{FF2B5EF4-FFF2-40B4-BE49-F238E27FC236}">
                <a16:creationId xmlns:a16="http://schemas.microsoft.com/office/drawing/2014/main" id="{4895D7A7-1468-4745-951E-0775FF256F4B}"/>
              </a:ext>
            </a:extLst>
          </p:cNvPr>
          <p:cNvSpPr txBox="1"/>
          <p:nvPr/>
        </p:nvSpPr>
        <p:spPr>
          <a:xfrm>
            <a:off x="3294239" y="6064330"/>
            <a:ext cx="1432575" cy="307777"/>
          </a:xfrm>
          <a:prstGeom prst="rect">
            <a:avLst/>
          </a:prstGeom>
          <a:noFill/>
        </p:spPr>
        <p:txBody>
          <a:bodyPr wrap="square" rtlCol="0">
            <a:spAutoFit/>
          </a:bodyPr>
          <a:lstStyle/>
          <a:p>
            <a:r>
              <a:rPr lang="zh-CN" altLang="en-US" sz="1400" dirty="0"/>
              <a:t>漂移室输出接口</a:t>
            </a:r>
          </a:p>
        </p:txBody>
      </p:sp>
      <p:sp>
        <p:nvSpPr>
          <p:cNvPr id="10" name="文本框 9">
            <a:extLst>
              <a:ext uri="{FF2B5EF4-FFF2-40B4-BE49-F238E27FC236}">
                <a16:creationId xmlns:a16="http://schemas.microsoft.com/office/drawing/2014/main" id="{2BDB9D29-71EA-4A45-94D5-DDC2D8E6A21A}"/>
              </a:ext>
            </a:extLst>
          </p:cNvPr>
          <p:cNvSpPr txBox="1"/>
          <p:nvPr/>
        </p:nvSpPr>
        <p:spPr>
          <a:xfrm>
            <a:off x="390789" y="6057780"/>
            <a:ext cx="2991757" cy="307777"/>
          </a:xfrm>
          <a:prstGeom prst="rect">
            <a:avLst/>
          </a:prstGeom>
          <a:noFill/>
        </p:spPr>
        <p:txBody>
          <a:bodyPr wrap="square" rtlCol="0">
            <a:spAutoFit/>
          </a:bodyPr>
          <a:lstStyle/>
          <a:p>
            <a:r>
              <a:rPr lang="zh-CN" altLang="en-US" sz="1400" dirty="0"/>
              <a:t>漂移室与原理样机连接示意图</a:t>
            </a:r>
          </a:p>
        </p:txBody>
      </p:sp>
      <p:pic>
        <p:nvPicPr>
          <p:cNvPr id="11" name="图片 10">
            <a:extLst>
              <a:ext uri="{FF2B5EF4-FFF2-40B4-BE49-F238E27FC236}">
                <a16:creationId xmlns:a16="http://schemas.microsoft.com/office/drawing/2014/main" id="{A6FA74A1-E628-424F-A1FA-C18257AA9D1A}"/>
              </a:ext>
            </a:extLst>
          </p:cNvPr>
          <p:cNvPicPr>
            <a:picLocks noChangeAspect="1"/>
          </p:cNvPicPr>
          <p:nvPr/>
        </p:nvPicPr>
        <p:blipFill>
          <a:blip r:embed="rId3"/>
          <a:stretch>
            <a:fillRect/>
          </a:stretch>
        </p:blipFill>
        <p:spPr>
          <a:xfrm>
            <a:off x="306177" y="4779686"/>
            <a:ext cx="2629096" cy="762057"/>
          </a:xfrm>
          <a:prstGeom prst="rect">
            <a:avLst/>
          </a:prstGeom>
        </p:spPr>
      </p:pic>
      <p:pic>
        <p:nvPicPr>
          <p:cNvPr id="13" name="内容占位符 5" descr="C:\Users\GUJINL~1\AppData\Local\Temp\WeChat Files\4209e4f759c0f38032f63e15a792954.jpg">
            <a:extLst>
              <a:ext uri="{FF2B5EF4-FFF2-40B4-BE49-F238E27FC236}">
                <a16:creationId xmlns:a16="http://schemas.microsoft.com/office/drawing/2014/main" id="{D8DB7BD7-5ACA-4FFD-88EB-F544496C96E6}"/>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70189" y="4288287"/>
            <a:ext cx="1280676" cy="1705356"/>
          </a:xfrm>
          <a:prstGeom prst="rect">
            <a:avLst/>
          </a:prstGeom>
          <a:noFill/>
          <a:ln>
            <a:noFill/>
          </a:ln>
        </p:spPr>
      </p:pic>
      <p:pic>
        <p:nvPicPr>
          <p:cNvPr id="14" name="图片 13">
            <a:extLst>
              <a:ext uri="{FF2B5EF4-FFF2-40B4-BE49-F238E27FC236}">
                <a16:creationId xmlns:a16="http://schemas.microsoft.com/office/drawing/2014/main" id="{F27D928F-FAC6-43B2-A60A-9A7FCFDDC45E}"/>
              </a:ext>
            </a:extLst>
          </p:cNvPr>
          <p:cNvPicPr>
            <a:picLocks noChangeAspect="1"/>
          </p:cNvPicPr>
          <p:nvPr/>
        </p:nvPicPr>
        <p:blipFill>
          <a:blip r:embed="rId5"/>
          <a:stretch>
            <a:fillRect/>
          </a:stretch>
        </p:blipFill>
        <p:spPr>
          <a:xfrm>
            <a:off x="9641713" y="972031"/>
            <a:ext cx="1942253" cy="2727262"/>
          </a:xfrm>
          <a:prstGeom prst="rect">
            <a:avLst/>
          </a:prstGeom>
          <a:ln>
            <a:solidFill>
              <a:schemeClr val="tx1"/>
            </a:solidFill>
          </a:ln>
        </p:spPr>
      </p:pic>
      <p:pic>
        <p:nvPicPr>
          <p:cNvPr id="15" name="图片 14">
            <a:extLst>
              <a:ext uri="{FF2B5EF4-FFF2-40B4-BE49-F238E27FC236}">
                <a16:creationId xmlns:a16="http://schemas.microsoft.com/office/drawing/2014/main" id="{22997C1D-2D03-4809-B015-56F6CFC7700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73042" y="3745628"/>
            <a:ext cx="6280544" cy="2419706"/>
          </a:xfrm>
          <a:prstGeom prst="rect">
            <a:avLst/>
          </a:prstGeom>
        </p:spPr>
      </p:pic>
      <p:sp>
        <p:nvSpPr>
          <p:cNvPr id="4" name="矩形 3">
            <a:extLst>
              <a:ext uri="{FF2B5EF4-FFF2-40B4-BE49-F238E27FC236}">
                <a16:creationId xmlns:a16="http://schemas.microsoft.com/office/drawing/2014/main" id="{434E6A7D-ECF3-4F2A-A5FD-BD3C834BE440}"/>
              </a:ext>
            </a:extLst>
          </p:cNvPr>
          <p:cNvSpPr/>
          <p:nvPr/>
        </p:nvSpPr>
        <p:spPr>
          <a:xfrm>
            <a:off x="5728995" y="6211669"/>
            <a:ext cx="6096000" cy="646331"/>
          </a:xfrm>
          <a:prstGeom prst="rect">
            <a:avLst/>
          </a:prstGeom>
        </p:spPr>
        <p:txBody>
          <a:bodyPr>
            <a:spAutoFit/>
          </a:bodyPr>
          <a:lstStyle/>
          <a:p>
            <a:pPr>
              <a:lnSpc>
                <a:spcPct val="100000"/>
              </a:lnSpc>
            </a:pPr>
            <a:r>
              <a:rPr lang="zh-CN" altLang="en-US" dirty="0"/>
              <a:t>经实验室初步测试，</a:t>
            </a:r>
            <a:r>
              <a:rPr lang="en-US" altLang="zh-CN" dirty="0"/>
              <a:t>16</a:t>
            </a:r>
            <a:r>
              <a:rPr lang="zh-CN" altLang="en-US" dirty="0"/>
              <a:t>通道原理样机电路模块的电源、时钟、</a:t>
            </a:r>
            <a:r>
              <a:rPr lang="en-US" altLang="zh-CN" dirty="0"/>
              <a:t>ADC</a:t>
            </a:r>
            <a:r>
              <a:rPr lang="zh-CN" altLang="en-US" dirty="0"/>
              <a:t>、</a:t>
            </a:r>
            <a:r>
              <a:rPr lang="en-US" altLang="zh-CN" dirty="0"/>
              <a:t>DAC</a:t>
            </a:r>
            <a:r>
              <a:rPr lang="zh-CN" altLang="en-US" dirty="0"/>
              <a:t>均正常工作</a:t>
            </a:r>
          </a:p>
        </p:txBody>
      </p:sp>
      <p:sp>
        <p:nvSpPr>
          <p:cNvPr id="16" name="标题 1">
            <a:extLst>
              <a:ext uri="{FF2B5EF4-FFF2-40B4-BE49-F238E27FC236}">
                <a16:creationId xmlns:a16="http://schemas.microsoft.com/office/drawing/2014/main" id="{1A1BAC9D-72AD-4D91-8587-A1AB2F9B7D21}"/>
              </a:ext>
            </a:extLst>
          </p:cNvPr>
          <p:cNvSpPr>
            <a:spLocks noGrp="1"/>
          </p:cNvSpPr>
          <p:nvPr>
            <p:ph type="title"/>
          </p:nvPr>
        </p:nvSpPr>
        <p:spPr>
          <a:xfrm>
            <a:off x="1055440" y="116632"/>
            <a:ext cx="7787208" cy="710952"/>
          </a:xfrm>
        </p:spPr>
        <p:txBody>
          <a:bodyPr>
            <a:normAutofit/>
          </a:bodyPr>
          <a:lstStyle/>
          <a:p>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基于分立元件的原理样机设计</a:t>
            </a:r>
          </a:p>
        </p:txBody>
      </p:sp>
      <p:sp>
        <p:nvSpPr>
          <p:cNvPr id="7" name="矩形 6">
            <a:extLst>
              <a:ext uri="{FF2B5EF4-FFF2-40B4-BE49-F238E27FC236}">
                <a16:creationId xmlns:a16="http://schemas.microsoft.com/office/drawing/2014/main" id="{AD3F2E9A-C497-4842-9B73-19F99ED5D972}"/>
              </a:ext>
            </a:extLst>
          </p:cNvPr>
          <p:cNvSpPr/>
          <p:nvPr/>
        </p:nvSpPr>
        <p:spPr>
          <a:xfrm>
            <a:off x="378432" y="867718"/>
            <a:ext cx="4652347" cy="735522"/>
          </a:xfrm>
          <a:prstGeom prst="rect">
            <a:avLst/>
          </a:prstGeom>
          <a:solidFill>
            <a:schemeClr val="accent5">
              <a:lumMod val="20000"/>
              <a:lumOff val="80000"/>
            </a:schemeClr>
          </a:solidFill>
        </p:spPr>
        <p:txBody>
          <a:bodyPr wrap="square">
            <a:spAutoFit/>
          </a:bodyPr>
          <a:lstStyle/>
          <a:p>
            <a:pPr>
              <a:lnSpc>
                <a:spcPct val="120000"/>
              </a:lnSpc>
            </a:pPr>
            <a:r>
              <a:rPr lang="zh-CN" altLang="en-US" dirty="0"/>
              <a:t>针对原理验证电路的测试结果，考虑</a:t>
            </a:r>
            <a:r>
              <a:rPr lang="zh-CN" altLang="en-US" dirty="0">
                <a:solidFill>
                  <a:srgbClr val="FF0000"/>
                </a:solidFill>
              </a:rPr>
              <a:t>超小单元</a:t>
            </a:r>
            <a:r>
              <a:rPr lang="zh-CN" altLang="en-US" dirty="0"/>
              <a:t>和</a:t>
            </a:r>
            <a:r>
              <a:rPr lang="zh-CN" altLang="en-US" dirty="0">
                <a:solidFill>
                  <a:srgbClr val="FF0000"/>
                </a:solidFill>
              </a:rPr>
              <a:t>装配</a:t>
            </a:r>
            <a:r>
              <a:rPr lang="zh-CN" altLang="en-US" dirty="0"/>
              <a:t>结构，进行原理样机初版电路设计</a:t>
            </a:r>
          </a:p>
        </p:txBody>
      </p:sp>
    </p:spTree>
    <p:extLst>
      <p:ext uri="{BB962C8B-B14F-4D97-AF65-F5344CB8AC3E}">
        <p14:creationId xmlns:p14="http://schemas.microsoft.com/office/powerpoint/2010/main" val="3797996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6E9482-606D-4FD3-95D5-149A532D687C}"/>
              </a:ext>
            </a:extLst>
          </p:cNvPr>
          <p:cNvSpPr>
            <a:spLocks noGrp="1"/>
          </p:cNvSpPr>
          <p:nvPr>
            <p:ph type="title"/>
          </p:nvPr>
        </p:nvSpPr>
        <p:spPr>
          <a:xfrm>
            <a:off x="1343472" y="0"/>
            <a:ext cx="7886700" cy="866547"/>
          </a:xfrm>
        </p:spPr>
        <p:txBody>
          <a:bodyPr/>
          <a:lstStyle/>
          <a:p>
            <a:r>
              <a:rPr lang="en-US" altLang="zh-CN"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ASIC</a:t>
            </a:r>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进展</a:t>
            </a:r>
            <a:r>
              <a:rPr lang="en-US" altLang="zh-CN"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前端模拟放大电路</a:t>
            </a:r>
          </a:p>
        </p:txBody>
      </p:sp>
      <p:sp>
        <p:nvSpPr>
          <p:cNvPr id="3" name="内容占位符 2">
            <a:extLst>
              <a:ext uri="{FF2B5EF4-FFF2-40B4-BE49-F238E27FC236}">
                <a16:creationId xmlns:a16="http://schemas.microsoft.com/office/drawing/2014/main" id="{D3808B26-BA26-4219-B712-0D46DA5511FD}"/>
              </a:ext>
            </a:extLst>
          </p:cNvPr>
          <p:cNvSpPr>
            <a:spLocks noGrp="1"/>
          </p:cNvSpPr>
          <p:nvPr>
            <p:ph idx="1"/>
          </p:nvPr>
        </p:nvSpPr>
        <p:spPr>
          <a:xfrm>
            <a:off x="225002" y="899687"/>
            <a:ext cx="11838941" cy="2088232"/>
          </a:xfrm>
        </p:spPr>
        <p:txBody>
          <a:bodyPr>
            <a:normAutofit fontScale="70000" lnSpcReduction="20000"/>
          </a:bodyPr>
          <a:lstStyle/>
          <a:p>
            <a:pPr>
              <a:lnSpc>
                <a:spcPct val="140000"/>
              </a:lnSpc>
            </a:pPr>
            <a:r>
              <a:rPr lang="en-US" altLang="zh-CN" dirty="0"/>
              <a:t>ASIC</a:t>
            </a:r>
            <a:r>
              <a:rPr lang="zh-CN" altLang="en-US" dirty="0"/>
              <a:t>芯片主集成了</a:t>
            </a:r>
            <a:r>
              <a:rPr lang="en-US" altLang="zh-CN" dirty="0"/>
              <a:t>16</a:t>
            </a:r>
            <a:r>
              <a:rPr lang="zh-CN" altLang="en-US" dirty="0"/>
              <a:t>个通道的前端模拟放大电路，单个信号链路主要由</a:t>
            </a:r>
            <a:r>
              <a:rPr lang="zh-CN" altLang="en-US" dirty="0">
                <a:solidFill>
                  <a:srgbClr val="FF0000"/>
                </a:solidFill>
              </a:rPr>
              <a:t>跨阻放大器</a:t>
            </a:r>
            <a:r>
              <a:rPr lang="zh-CN" altLang="en-US" dirty="0"/>
              <a:t>和</a:t>
            </a:r>
            <a:r>
              <a:rPr lang="zh-CN" altLang="en-US" dirty="0">
                <a:solidFill>
                  <a:srgbClr val="FF0000"/>
                </a:solidFill>
              </a:rPr>
              <a:t>输出驱动级</a:t>
            </a:r>
            <a:r>
              <a:rPr lang="zh-CN" altLang="en-US" dirty="0"/>
              <a:t>组成，实现</a:t>
            </a:r>
            <a:r>
              <a:rPr lang="zh-CN" altLang="en-US" dirty="0">
                <a:solidFill>
                  <a:srgbClr val="FF0000"/>
                </a:solidFill>
              </a:rPr>
              <a:t>高带宽</a:t>
            </a:r>
            <a:r>
              <a:rPr lang="zh-CN" altLang="en-US" dirty="0"/>
              <a:t>、</a:t>
            </a:r>
            <a:r>
              <a:rPr lang="zh-CN" altLang="en-US" dirty="0">
                <a:solidFill>
                  <a:srgbClr val="FF0000"/>
                </a:solidFill>
              </a:rPr>
              <a:t>高增益</a:t>
            </a:r>
            <a:r>
              <a:rPr lang="zh-CN" altLang="en-US" dirty="0"/>
              <a:t>、</a:t>
            </a:r>
            <a:r>
              <a:rPr lang="zh-CN" altLang="en-US" dirty="0">
                <a:solidFill>
                  <a:srgbClr val="FF0000"/>
                </a:solidFill>
              </a:rPr>
              <a:t>低噪声</a:t>
            </a:r>
            <a:r>
              <a:rPr lang="zh-CN" altLang="en-US" dirty="0"/>
              <a:t>的电路指标要求，以适应</a:t>
            </a:r>
            <a:r>
              <a:rPr lang="en-US" altLang="zh-CN" dirty="0"/>
              <a:t>MDC</a:t>
            </a:r>
            <a:r>
              <a:rPr lang="zh-CN" altLang="en-US" dirty="0"/>
              <a:t>输出</a:t>
            </a:r>
            <a:r>
              <a:rPr lang="zh-CN" altLang="en-US" dirty="0">
                <a:solidFill>
                  <a:srgbClr val="FF00FF"/>
                </a:solidFill>
              </a:rPr>
              <a:t>电流信号微弱</a:t>
            </a:r>
            <a:r>
              <a:rPr lang="zh-CN" altLang="en-US" dirty="0"/>
              <a:t>，</a:t>
            </a:r>
            <a:r>
              <a:rPr lang="zh-CN" altLang="en-US" dirty="0">
                <a:solidFill>
                  <a:srgbClr val="FF00FF"/>
                </a:solidFill>
              </a:rPr>
              <a:t>事例率高</a:t>
            </a:r>
            <a:r>
              <a:rPr lang="zh-CN" altLang="en-US" dirty="0"/>
              <a:t>且</a:t>
            </a:r>
            <a:r>
              <a:rPr lang="zh-CN" altLang="en-US" dirty="0">
                <a:solidFill>
                  <a:srgbClr val="FF00FF"/>
                </a:solidFill>
              </a:rPr>
              <a:t>有效信号持续时间长</a:t>
            </a:r>
            <a:r>
              <a:rPr lang="zh-CN" altLang="en-US" dirty="0"/>
              <a:t>的特征。</a:t>
            </a:r>
            <a:endParaRPr lang="en-US" altLang="zh-CN" dirty="0"/>
          </a:p>
          <a:p>
            <a:pPr>
              <a:lnSpc>
                <a:spcPct val="140000"/>
              </a:lnSpc>
            </a:pPr>
            <a:r>
              <a:rPr lang="zh-CN" altLang="en-US" dirty="0"/>
              <a:t>目前已经完成了前端模拟放大电路</a:t>
            </a:r>
            <a:r>
              <a:rPr lang="en-US" altLang="zh-CN" dirty="0"/>
              <a:t>ASIC</a:t>
            </a:r>
            <a:r>
              <a:rPr lang="zh-CN" altLang="en-US" dirty="0"/>
              <a:t>的电路结构设计，并通过仿真验证确认电路性能符合指标需求。模拟芯片已经完成流片，目前晶圆已制作完成，即将展开封装和测试工作。</a:t>
            </a:r>
          </a:p>
          <a:p>
            <a:pPr>
              <a:lnSpc>
                <a:spcPct val="120000"/>
              </a:lnSpc>
            </a:pPr>
            <a:endParaRPr lang="zh-CN" altLang="en-US" dirty="0"/>
          </a:p>
          <a:p>
            <a:pPr>
              <a:lnSpc>
                <a:spcPct val="120000"/>
              </a:lnSpc>
            </a:pPr>
            <a:endParaRPr lang="zh-CN" altLang="en-US" dirty="0"/>
          </a:p>
        </p:txBody>
      </p:sp>
      <p:graphicFrame>
        <p:nvGraphicFramePr>
          <p:cNvPr id="4" name="对象 3">
            <a:hlinkClick r:id="" action="ppaction://ole?verb=0"/>
            <a:extLst>
              <a:ext uri="{FF2B5EF4-FFF2-40B4-BE49-F238E27FC236}">
                <a16:creationId xmlns:a16="http://schemas.microsoft.com/office/drawing/2014/main" id="{EAE2F023-5659-49F4-84A7-636EBC26C614}"/>
              </a:ext>
            </a:extLst>
          </p:cNvPr>
          <p:cNvGraphicFramePr>
            <a:graphicFrameLocks noChangeAspect="1"/>
          </p:cNvGraphicFramePr>
          <p:nvPr>
            <p:extLst>
              <p:ext uri="{D42A27DB-BD31-4B8C-83A1-F6EECF244321}">
                <p14:modId xmlns:p14="http://schemas.microsoft.com/office/powerpoint/2010/main" val="1714847157"/>
              </p:ext>
            </p:extLst>
          </p:nvPr>
        </p:nvGraphicFramePr>
        <p:xfrm>
          <a:off x="135035" y="3597354"/>
          <a:ext cx="5666577" cy="1628506"/>
        </p:xfrm>
        <a:graphic>
          <a:graphicData uri="http://schemas.openxmlformats.org/presentationml/2006/ole">
            <mc:AlternateContent xmlns:mc="http://schemas.openxmlformats.org/markup-compatibility/2006">
              <mc:Choice xmlns:v="urn:schemas-microsoft-com:vml" Requires="v">
                <p:oleObj spid="_x0000_s51253" r:id="rId7" imgW="19698335" imgH="5267325" progId="Visio.Drawing.15">
                  <p:embed/>
                </p:oleObj>
              </mc:Choice>
              <mc:Fallback>
                <p:oleObj r:id="rId7" imgW="19698335" imgH="5267325" progId="Visio.Drawing.15">
                  <p:embed/>
                  <p:pic>
                    <p:nvPicPr>
                      <p:cNvPr id="4" name="对象 3">
                        <a:hlinkClick r:id="" action="ppaction://ole?verb=0"/>
                        <a:extLst>
                          <a:ext uri="{FF2B5EF4-FFF2-40B4-BE49-F238E27FC236}">
                            <a16:creationId xmlns:a16="http://schemas.microsoft.com/office/drawing/2014/main" id="{EAE2F023-5659-49F4-84A7-636EBC26C614}"/>
                          </a:ext>
                        </a:extLst>
                      </p:cNvPr>
                      <p:cNvPicPr/>
                      <p:nvPr/>
                    </p:nvPicPr>
                    <p:blipFill>
                      <a:blip r:embed="rId8"/>
                      <a:stretch>
                        <a:fillRect/>
                      </a:stretch>
                    </p:blipFill>
                    <p:spPr>
                      <a:xfrm>
                        <a:off x="135035" y="3597354"/>
                        <a:ext cx="5666577" cy="1628506"/>
                      </a:xfrm>
                      <a:prstGeom prst="rect">
                        <a:avLst/>
                      </a:prstGeom>
                    </p:spPr>
                  </p:pic>
                </p:oleObj>
              </mc:Fallback>
            </mc:AlternateContent>
          </a:graphicData>
        </a:graphic>
      </p:graphicFrame>
      <p:sp>
        <p:nvSpPr>
          <p:cNvPr id="5" name="文本框 4">
            <a:extLst>
              <a:ext uri="{FF2B5EF4-FFF2-40B4-BE49-F238E27FC236}">
                <a16:creationId xmlns:a16="http://schemas.microsoft.com/office/drawing/2014/main" id="{1A602E0A-02B3-409A-8A7B-C23C1AABD28A}"/>
              </a:ext>
            </a:extLst>
          </p:cNvPr>
          <p:cNvSpPr txBox="1"/>
          <p:nvPr>
            <p:custDataLst>
              <p:tags r:id="rId2"/>
            </p:custDataLst>
          </p:nvPr>
        </p:nvSpPr>
        <p:spPr>
          <a:xfrm>
            <a:off x="983432" y="5435843"/>
            <a:ext cx="3383280" cy="306705"/>
          </a:xfrm>
          <a:prstGeom prst="rect">
            <a:avLst/>
          </a:prstGeom>
          <a:noFill/>
        </p:spPr>
        <p:txBody>
          <a:bodyPr wrap="none" rtlCol="0">
            <a:spAutoFit/>
          </a:bodyPr>
          <a:lstStyle/>
          <a:p>
            <a:r>
              <a:rPr lang="zh-CN" altLang="en-US" sz="1400" dirty="0">
                <a:latin typeface="楷体" panose="02010609060101010101" pitchFamily="49" charset="-122"/>
                <a:ea typeface="楷体" panose="02010609060101010101" pitchFamily="49" charset="-122"/>
              </a:rPr>
              <a:t>已完成设计的</a:t>
            </a:r>
            <a:r>
              <a:rPr lang="en-US" altLang="zh-CN" sz="1400" dirty="0">
                <a:latin typeface="楷体" panose="02010609060101010101" pitchFamily="49" charset="-122"/>
                <a:ea typeface="楷体" panose="02010609060101010101" pitchFamily="49" charset="-122"/>
              </a:rPr>
              <a:t>ASIC</a:t>
            </a:r>
            <a:r>
              <a:rPr lang="zh-CN" altLang="en-US" sz="1400" dirty="0">
                <a:latin typeface="楷体" panose="02010609060101010101" pitchFamily="49" charset="-122"/>
                <a:ea typeface="楷体" panose="02010609060101010101" pitchFamily="49" charset="-122"/>
              </a:rPr>
              <a:t>前端模拟电路结构框图</a:t>
            </a:r>
          </a:p>
        </p:txBody>
      </p:sp>
      <p:graphicFrame>
        <p:nvGraphicFramePr>
          <p:cNvPr id="8" name="表格 7">
            <a:extLst>
              <a:ext uri="{FF2B5EF4-FFF2-40B4-BE49-F238E27FC236}">
                <a16:creationId xmlns:a16="http://schemas.microsoft.com/office/drawing/2014/main" id="{160CA615-7AE8-4A67-B452-5B98F7E3E71C}"/>
              </a:ext>
            </a:extLst>
          </p:cNvPr>
          <p:cNvGraphicFramePr/>
          <p:nvPr>
            <p:extLst>
              <p:ext uri="{D42A27DB-BD31-4B8C-83A1-F6EECF244321}">
                <p14:modId xmlns:p14="http://schemas.microsoft.com/office/powerpoint/2010/main" val="977485469"/>
              </p:ext>
            </p:extLst>
          </p:nvPr>
        </p:nvGraphicFramePr>
        <p:xfrm>
          <a:off x="6477447" y="3264768"/>
          <a:ext cx="5505450" cy="1676400"/>
        </p:xfrm>
        <a:graphic>
          <a:graphicData uri="http://schemas.openxmlformats.org/drawingml/2006/table">
            <a:tbl>
              <a:tblPr/>
              <a:tblGrid>
                <a:gridCol w="1079500">
                  <a:extLst>
                    <a:ext uri="{9D8B030D-6E8A-4147-A177-3AD203B41FA5}">
                      <a16:colId xmlns:a16="http://schemas.microsoft.com/office/drawing/2014/main" val="20000"/>
                    </a:ext>
                  </a:extLst>
                </a:gridCol>
                <a:gridCol w="1476375">
                  <a:extLst>
                    <a:ext uri="{9D8B030D-6E8A-4147-A177-3AD203B41FA5}">
                      <a16:colId xmlns:a16="http://schemas.microsoft.com/office/drawing/2014/main" val="20001"/>
                    </a:ext>
                  </a:extLst>
                </a:gridCol>
                <a:gridCol w="1474788">
                  <a:extLst>
                    <a:ext uri="{9D8B030D-6E8A-4147-A177-3AD203B41FA5}">
                      <a16:colId xmlns:a16="http://schemas.microsoft.com/office/drawing/2014/main" val="20002"/>
                    </a:ext>
                  </a:extLst>
                </a:gridCol>
                <a:gridCol w="1474787">
                  <a:extLst>
                    <a:ext uri="{9D8B030D-6E8A-4147-A177-3AD203B41FA5}">
                      <a16:colId xmlns:a16="http://schemas.microsoft.com/office/drawing/2014/main" val="20003"/>
                    </a:ext>
                  </a:extLst>
                </a:gridCol>
              </a:tblGrid>
              <a:tr h="279400">
                <a:tc>
                  <a:txBody>
                    <a:bodyPr/>
                    <a:lstStyle/>
                    <a:p>
                      <a:pPr indent="0" algn="ctr">
                        <a:lnSpc>
                          <a:spcPct val="100000"/>
                        </a:lnSpc>
                        <a:buNone/>
                      </a:pPr>
                      <a:r>
                        <a:rPr lang="en-US" sz="1200" b="0">
                          <a:latin typeface="宋体" panose="02010600030101010101" pitchFamily="2" charset="-122"/>
                          <a:ea typeface="宋体" panose="02010600030101010101" pitchFamily="2" charset="-122"/>
                          <a:cs typeface="宋体" panose="02010600030101010101" pitchFamily="2" charset="-122"/>
                        </a:rPr>
                        <a:t>性能指标</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a:latin typeface="宋体" panose="02010600030101010101" pitchFamily="2" charset="-122"/>
                          <a:ea typeface="宋体" panose="02010600030101010101" pitchFamily="2" charset="-122"/>
                          <a:cs typeface="宋体" panose="02010600030101010101" pitchFamily="2" charset="-122"/>
                        </a:rPr>
                        <a:t>设计要求</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dirty="0" err="1">
                          <a:latin typeface="宋体" panose="02010600030101010101" pitchFamily="2" charset="-122"/>
                          <a:ea typeface="宋体" panose="02010600030101010101" pitchFamily="2" charset="-122"/>
                          <a:cs typeface="宋体" panose="02010600030101010101" pitchFamily="2" charset="-122"/>
                        </a:rPr>
                        <a:t>前仿结果</a:t>
                      </a:r>
                      <a:endParaRPr lang="en-US" altLang="en-US" sz="12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a:latin typeface="宋体" panose="02010600030101010101" pitchFamily="2" charset="-122"/>
                          <a:ea typeface="宋体" panose="02010600030101010101" pitchFamily="2" charset="-122"/>
                          <a:cs typeface="宋体" panose="02010600030101010101" pitchFamily="2" charset="-122"/>
                        </a:rPr>
                        <a:t>后仿结果</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9400">
                <a:tc>
                  <a:txBody>
                    <a:bodyPr/>
                    <a:lstStyle/>
                    <a:p>
                      <a:pPr indent="0" algn="ctr">
                        <a:lnSpc>
                          <a:spcPct val="100000"/>
                        </a:lnSpc>
                        <a:buNone/>
                      </a:pPr>
                      <a:r>
                        <a:rPr lang="en-US" sz="1200" b="0">
                          <a:latin typeface="宋体" panose="02010600030101010101" pitchFamily="2" charset="-122"/>
                          <a:ea typeface="宋体" panose="02010600030101010101" pitchFamily="2" charset="-122"/>
                          <a:cs typeface="宋体" panose="02010600030101010101" pitchFamily="2" charset="-122"/>
                        </a:rPr>
                        <a:t>增益</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altLang="zh-CN" sz="1200" b="0" dirty="0">
                          <a:latin typeface="Times New Roman" panose="02020603050405020304" charset="0"/>
                          <a:cs typeface="Times New Roman" panose="02020603050405020304" charset="0"/>
                        </a:rPr>
                        <a:t>38</a:t>
                      </a:r>
                      <a:r>
                        <a:rPr lang="en-US" sz="1200" b="0" dirty="0">
                          <a:latin typeface="Times New Roman" panose="02020603050405020304" charset="0"/>
                          <a:cs typeface="Times New Roman" panose="02020603050405020304" charset="0"/>
                        </a:rPr>
                        <a:t> </a:t>
                      </a:r>
                      <a:r>
                        <a:rPr lang="en-US" sz="1200" b="0" dirty="0" err="1">
                          <a:latin typeface="Times New Roman" panose="02020603050405020304" charset="0"/>
                          <a:cs typeface="Times New Roman" panose="02020603050405020304" charset="0"/>
                        </a:rPr>
                        <a:t>kΩ</a:t>
                      </a:r>
                      <a:r>
                        <a:rPr lang="en-US" sz="1200" b="0" dirty="0">
                          <a:latin typeface="Times New Roman" panose="02020603050405020304" charset="0"/>
                          <a:cs typeface="Times New Roman" panose="02020603050405020304" charset="0"/>
                        </a:rPr>
                        <a:t> </a:t>
                      </a:r>
                      <a:r>
                        <a:rPr lang="en-US" altLang="zh-CN" sz="1200" b="0" dirty="0">
                          <a:latin typeface="Times New Roman" panose="02020603050405020304" charset="0"/>
                          <a:cs typeface="Times New Roman" panose="02020603050405020304" charset="0"/>
                        </a:rPr>
                        <a:t>– 42 </a:t>
                      </a:r>
                      <a:r>
                        <a:rPr lang="en-US" altLang="zh-CN" sz="1200" b="0" dirty="0" err="1">
                          <a:latin typeface="Times New Roman" panose="02020603050405020304" charset="0"/>
                          <a:cs typeface="Times New Roman" panose="02020603050405020304" charset="0"/>
                        </a:rPr>
                        <a:t>kΩ</a:t>
                      </a:r>
                      <a:endParaRPr lang="en-US" altLang="en-US" sz="1200" b="0" dirty="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dirty="0">
                          <a:latin typeface="Times New Roman" panose="02020603050405020304" charset="0"/>
                          <a:cs typeface="Times New Roman" panose="02020603050405020304" charset="0"/>
                        </a:rPr>
                        <a:t>38.11 </a:t>
                      </a:r>
                      <a:r>
                        <a:rPr lang="en-US" sz="1200" b="0" dirty="0" err="1">
                          <a:latin typeface="Times New Roman" panose="02020603050405020304" charset="0"/>
                          <a:cs typeface="Times New Roman" panose="02020603050405020304" charset="0"/>
                        </a:rPr>
                        <a:t>kΩ</a:t>
                      </a:r>
                      <a:endParaRPr lang="en-US" altLang="en-US" sz="1200" b="0" dirty="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dirty="0">
                          <a:latin typeface="Times New Roman" panose="02020603050405020304" charset="0"/>
                          <a:cs typeface="Times New Roman" panose="02020603050405020304" charset="0"/>
                        </a:rPr>
                        <a:t>38.11 </a:t>
                      </a:r>
                      <a:r>
                        <a:rPr lang="en-US" sz="1200" b="0" dirty="0" err="1">
                          <a:latin typeface="Times New Roman" panose="02020603050405020304" charset="0"/>
                          <a:cs typeface="Times New Roman" panose="02020603050405020304" charset="0"/>
                        </a:rPr>
                        <a:t>kΩ</a:t>
                      </a:r>
                      <a:endParaRPr lang="en-US" altLang="en-US" sz="1200" b="0" dirty="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9400">
                <a:tc>
                  <a:txBody>
                    <a:bodyPr/>
                    <a:lstStyle/>
                    <a:p>
                      <a:pPr indent="0" algn="ctr">
                        <a:lnSpc>
                          <a:spcPct val="100000"/>
                        </a:lnSpc>
                        <a:buNone/>
                      </a:pPr>
                      <a:r>
                        <a:rPr lang="en-US" sz="1200" b="0">
                          <a:latin typeface="宋体" panose="02010600030101010101" pitchFamily="2" charset="-122"/>
                          <a:ea typeface="宋体" panose="02010600030101010101" pitchFamily="2" charset="-122"/>
                          <a:cs typeface="宋体" panose="02010600030101010101" pitchFamily="2" charset="-122"/>
                        </a:rPr>
                        <a:t>带宽</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dirty="0">
                          <a:latin typeface="Times New Roman" panose="02020603050405020304" charset="0"/>
                          <a:cs typeface="Times New Roman" panose="02020603050405020304" charset="0"/>
                        </a:rPr>
                        <a:t>&gt;80 MHz</a:t>
                      </a:r>
                      <a:endParaRPr lang="en-US" altLang="en-US" sz="1200" b="0" dirty="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a:latin typeface="Times New Roman" panose="02020603050405020304" charset="0"/>
                          <a:cs typeface="Times New Roman" panose="02020603050405020304" charset="0"/>
                        </a:rPr>
                        <a:t>80.96 MHz</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dirty="0">
                          <a:latin typeface="Times New Roman" panose="02020603050405020304" charset="0"/>
                          <a:cs typeface="Times New Roman" panose="02020603050405020304" charset="0"/>
                        </a:rPr>
                        <a:t>85.47 MHz</a:t>
                      </a:r>
                      <a:endParaRPr lang="en-US" altLang="en-US" sz="1200" b="0" dirty="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9400">
                <a:tc>
                  <a:txBody>
                    <a:bodyPr/>
                    <a:lstStyle/>
                    <a:p>
                      <a:pPr indent="0" algn="ctr">
                        <a:lnSpc>
                          <a:spcPct val="100000"/>
                        </a:lnSpc>
                        <a:buNone/>
                      </a:pPr>
                      <a:r>
                        <a:rPr lang="en-US" sz="1200" b="0">
                          <a:latin typeface="宋体" panose="02010600030101010101" pitchFamily="2" charset="-122"/>
                          <a:ea typeface="宋体" panose="02010600030101010101" pitchFamily="2" charset="-122"/>
                          <a:cs typeface="宋体" panose="02010600030101010101" pitchFamily="2" charset="-122"/>
                        </a:rPr>
                        <a:t>单通道功耗</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dirty="0">
                          <a:latin typeface="Times New Roman" panose="02020603050405020304" charset="0"/>
                          <a:cs typeface="Times New Roman" panose="02020603050405020304" charset="0"/>
                        </a:rPr>
                        <a:t>&lt;55 </a:t>
                      </a:r>
                      <a:r>
                        <a:rPr lang="en-US" sz="1200" b="0" dirty="0" err="1">
                          <a:latin typeface="等线" panose="02010600030101010101" charset="-122"/>
                          <a:ea typeface="等线" panose="02010600030101010101" charset="-122"/>
                          <a:cs typeface="等线" panose="02010600030101010101" charset="-122"/>
                        </a:rPr>
                        <a:t>m</a:t>
                      </a:r>
                      <a:r>
                        <a:rPr lang="en-US" sz="1200" b="0" dirty="0" err="1">
                          <a:latin typeface="Times New Roman" panose="02020603050405020304" charset="0"/>
                          <a:cs typeface="Times New Roman" panose="02020603050405020304" charset="0"/>
                        </a:rPr>
                        <a:t>W</a:t>
                      </a:r>
                      <a:endParaRPr lang="en-US" altLang="en-US" sz="1200" b="0" dirty="0">
                        <a:latin typeface="等线" panose="02010600030101010101" charset="-122"/>
                        <a:ea typeface="等线" panose="02010600030101010101" charset="-122"/>
                        <a:cs typeface="等线" panose="02010600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a:latin typeface="Times New Roman" panose="02020603050405020304" charset="0"/>
                          <a:cs typeface="Times New Roman" panose="02020603050405020304" charset="0"/>
                        </a:rPr>
                        <a:t>48.73 mW</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a:latin typeface="Times New Roman" panose="02020603050405020304" charset="0"/>
                          <a:cs typeface="Times New Roman" panose="02020603050405020304" charset="0"/>
                        </a:rPr>
                        <a:t>48.75 mW</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9400">
                <a:tc>
                  <a:txBody>
                    <a:bodyPr/>
                    <a:lstStyle/>
                    <a:p>
                      <a:pPr indent="0" algn="ctr">
                        <a:lnSpc>
                          <a:spcPct val="100000"/>
                        </a:lnSpc>
                        <a:buNone/>
                      </a:pPr>
                      <a:r>
                        <a:rPr lang="en-US" sz="1200" b="0" dirty="0" err="1">
                          <a:latin typeface="宋体" panose="02010600030101010101" pitchFamily="2" charset="-122"/>
                          <a:ea typeface="宋体" panose="02010600030101010101" pitchFamily="2" charset="-122"/>
                          <a:cs typeface="宋体" panose="02010600030101010101" pitchFamily="2" charset="-122"/>
                        </a:rPr>
                        <a:t>输入</a:t>
                      </a:r>
                      <a:r>
                        <a:rPr lang="zh-CN" altLang="en-US" sz="1200" b="0" dirty="0">
                          <a:latin typeface="宋体" panose="02010600030101010101" pitchFamily="2" charset="-122"/>
                          <a:ea typeface="宋体" panose="02010600030101010101" pitchFamily="2" charset="-122"/>
                          <a:cs typeface="宋体" panose="02010600030101010101" pitchFamily="2" charset="-122"/>
                        </a:rPr>
                        <a:t>电荷</a:t>
                      </a:r>
                      <a:r>
                        <a:rPr lang="en-US" sz="1200" b="0" dirty="0" err="1">
                          <a:latin typeface="宋体" panose="02010600030101010101" pitchFamily="2" charset="-122"/>
                          <a:ea typeface="宋体" panose="02010600030101010101" pitchFamily="2" charset="-122"/>
                          <a:cs typeface="宋体" panose="02010600030101010101" pitchFamily="2" charset="-122"/>
                        </a:rPr>
                        <a:t>噪声</a:t>
                      </a:r>
                      <a:endParaRPr lang="en-US" altLang="en-US" sz="1200" b="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a:latin typeface="Times New Roman" panose="02020603050405020304" charset="0"/>
                          <a:cs typeface="Times New Roman" panose="02020603050405020304" charset="0"/>
                        </a:rPr>
                        <a:t>&lt;6 fC</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a:latin typeface="Times New Roman" panose="02020603050405020304" charset="0"/>
                          <a:cs typeface="Times New Roman" panose="02020603050405020304" charset="0"/>
                        </a:rPr>
                        <a:t>1.39 fC</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a:latin typeface="Times New Roman" panose="02020603050405020304" charset="0"/>
                          <a:cs typeface="Times New Roman" panose="02020603050405020304" charset="0"/>
                        </a:rPr>
                        <a:t>1.65 fC</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9400">
                <a:tc>
                  <a:txBody>
                    <a:bodyPr/>
                    <a:lstStyle/>
                    <a:p>
                      <a:pPr indent="0" algn="ctr">
                        <a:lnSpc>
                          <a:spcPct val="100000"/>
                        </a:lnSpc>
                        <a:buNone/>
                      </a:pPr>
                      <a:r>
                        <a:rPr lang="en-US" sz="1200" b="0">
                          <a:latin typeface="宋体" panose="02010600030101010101" pitchFamily="2" charset="-122"/>
                          <a:ea typeface="宋体" panose="02010600030101010101" pitchFamily="2" charset="-122"/>
                          <a:cs typeface="宋体" panose="02010600030101010101" pitchFamily="2" charset="-122"/>
                        </a:rPr>
                        <a:t>定时精度</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a:latin typeface="Times New Roman" panose="02020603050405020304" charset="0"/>
                          <a:cs typeface="Times New Roman" panose="02020603050405020304" charset="0"/>
                        </a:rPr>
                        <a:t>&lt;300 ps</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a:latin typeface="Times New Roman" panose="02020603050405020304" charset="0"/>
                          <a:cs typeface="Times New Roman" panose="02020603050405020304" charset="0"/>
                        </a:rPr>
                        <a:t>116.4 ps</a:t>
                      </a:r>
                      <a:endParaRPr lang="en-US" altLang="en-US" sz="1200" b="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1200" b="0" dirty="0">
                          <a:latin typeface="Times New Roman" panose="02020603050405020304" charset="0"/>
                          <a:cs typeface="Times New Roman" panose="02020603050405020304" charset="0"/>
                        </a:rPr>
                        <a:t>127.8 </a:t>
                      </a:r>
                      <a:r>
                        <a:rPr lang="en-US" sz="1200" b="0" dirty="0" err="1">
                          <a:latin typeface="Times New Roman" panose="02020603050405020304" charset="0"/>
                          <a:cs typeface="Times New Roman" panose="02020603050405020304" charset="0"/>
                        </a:rPr>
                        <a:t>ps</a:t>
                      </a:r>
                      <a:endParaRPr lang="en-US" altLang="en-US" sz="1200" b="0" dirty="0">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 name="文本框 8">
            <a:extLst>
              <a:ext uri="{FF2B5EF4-FFF2-40B4-BE49-F238E27FC236}">
                <a16:creationId xmlns:a16="http://schemas.microsoft.com/office/drawing/2014/main" id="{8FE8E019-68B8-498A-8E52-6B0ED8422328}"/>
              </a:ext>
            </a:extLst>
          </p:cNvPr>
          <p:cNvSpPr txBox="1"/>
          <p:nvPr>
            <p:custDataLst>
              <p:tags r:id="rId3"/>
            </p:custDataLst>
          </p:nvPr>
        </p:nvSpPr>
        <p:spPr>
          <a:xfrm>
            <a:off x="7536160" y="2940160"/>
            <a:ext cx="3205480" cy="306705"/>
          </a:xfrm>
          <a:prstGeom prst="rect">
            <a:avLst/>
          </a:prstGeom>
          <a:noFill/>
        </p:spPr>
        <p:txBody>
          <a:bodyPr wrap="none" rtlCol="0">
            <a:spAutoFit/>
          </a:bodyPr>
          <a:lstStyle/>
          <a:p>
            <a:r>
              <a:rPr lang="zh-CN" altLang="en-US" sz="1400" dirty="0">
                <a:solidFill>
                  <a:srgbClr val="FF0000"/>
                </a:solidFill>
                <a:latin typeface="楷体" panose="02010609060101010101" pitchFamily="49" charset="-122"/>
                <a:ea typeface="楷体" panose="02010609060101010101" pitchFamily="49" charset="-122"/>
              </a:rPr>
              <a:t>前置放大器单通道设计要求与仿真结果</a:t>
            </a:r>
          </a:p>
        </p:txBody>
      </p:sp>
      <p:pic>
        <p:nvPicPr>
          <p:cNvPr id="10" name="图片 1">
            <a:extLst>
              <a:ext uri="{FF2B5EF4-FFF2-40B4-BE49-F238E27FC236}">
                <a16:creationId xmlns:a16="http://schemas.microsoft.com/office/drawing/2014/main" id="{4DD490B9-D5C5-4012-BF48-BE0EC717F9F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a:xfrm>
            <a:off x="6468438" y="4976974"/>
            <a:ext cx="5595506" cy="1908410"/>
          </a:xfrm>
          <a:prstGeom prst="rect">
            <a:avLst/>
          </a:prstGeom>
          <a:noFill/>
          <a:ln>
            <a:noFill/>
          </a:ln>
        </p:spPr>
      </p:pic>
      <p:sp>
        <p:nvSpPr>
          <p:cNvPr id="11" name="文本框 10">
            <a:extLst>
              <a:ext uri="{FF2B5EF4-FFF2-40B4-BE49-F238E27FC236}">
                <a16:creationId xmlns:a16="http://schemas.microsoft.com/office/drawing/2014/main" id="{8C9B3DE3-2E96-474E-BE13-FB986B030D0D}"/>
              </a:ext>
            </a:extLst>
          </p:cNvPr>
          <p:cNvSpPr txBox="1"/>
          <p:nvPr>
            <p:custDataLst>
              <p:tags r:id="rId4"/>
            </p:custDataLst>
          </p:nvPr>
        </p:nvSpPr>
        <p:spPr>
          <a:xfrm>
            <a:off x="6468438" y="5066511"/>
            <a:ext cx="2492990" cy="369332"/>
          </a:xfrm>
          <a:prstGeom prst="rect">
            <a:avLst/>
          </a:prstGeom>
          <a:noFill/>
        </p:spPr>
        <p:txBody>
          <a:bodyPr wrap="none" rtlCol="0">
            <a:spAutoFit/>
          </a:bodyPr>
          <a:lstStyle/>
          <a:p>
            <a:r>
              <a:rPr lang="zh-CN" altLang="en-US" b="1" dirty="0">
                <a:solidFill>
                  <a:srgbClr val="FFFF00"/>
                </a:solidFill>
                <a:latin typeface="楷体" panose="02010609060101010101" pitchFamily="49" charset="-122"/>
                <a:ea typeface="楷体" panose="02010609060101010101" pitchFamily="49" charset="-122"/>
              </a:rPr>
              <a:t>前置放大器单通道版图</a:t>
            </a:r>
          </a:p>
        </p:txBody>
      </p:sp>
      <p:sp>
        <p:nvSpPr>
          <p:cNvPr id="13" name="矩形 12">
            <a:extLst>
              <a:ext uri="{FF2B5EF4-FFF2-40B4-BE49-F238E27FC236}">
                <a16:creationId xmlns:a16="http://schemas.microsoft.com/office/drawing/2014/main" id="{A0588DC6-138F-410F-8165-DADD310DA0C6}"/>
              </a:ext>
            </a:extLst>
          </p:cNvPr>
          <p:cNvSpPr/>
          <p:nvPr/>
        </p:nvSpPr>
        <p:spPr>
          <a:xfrm>
            <a:off x="202600" y="3524364"/>
            <a:ext cx="5531445" cy="2229866"/>
          </a:xfrm>
          <a:prstGeom prst="rect">
            <a:avLst/>
          </a:prstGeom>
          <a:ln w="19050">
            <a:solidFill>
              <a:srgbClr val="111F8B"/>
            </a:solidFill>
          </a:ln>
        </p:spPr>
        <p:txBody>
          <a:bodyPr wrap="square" rtlCol="0" anchor="ctr">
            <a:spAutoFit/>
          </a:bodyPr>
          <a:lstStyle/>
          <a:p>
            <a:pPr marL="285750" indent="-285750" algn="l">
              <a:lnSpc>
                <a:spcPct val="120000"/>
              </a:lnSpc>
              <a:buFont typeface="Arial" panose="020B0604020202020204" pitchFamily="34" charset="0"/>
              <a:buChar char="•"/>
            </a:pPr>
            <a:endParaRPr lang="zh-CN" altLang="en-US" dirty="0"/>
          </a:p>
        </p:txBody>
      </p:sp>
    </p:spTree>
    <p:extLst>
      <p:ext uri="{BB962C8B-B14F-4D97-AF65-F5344CB8AC3E}">
        <p14:creationId xmlns:p14="http://schemas.microsoft.com/office/powerpoint/2010/main" val="1598610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1">
            <a:extLst>
              <a:ext uri="{FF2B5EF4-FFF2-40B4-BE49-F238E27FC236}">
                <a16:creationId xmlns:a16="http://schemas.microsoft.com/office/drawing/2014/main" id="{215C7AFE-6F38-4206-904E-588AB150F638}"/>
              </a:ext>
            </a:extLst>
          </p:cNvPr>
          <p:cNvSpPr>
            <a:spLocks noGrp="1"/>
          </p:cNvSpPr>
          <p:nvPr>
            <p:ph type="sldNum" sz="quarter" idx="4"/>
          </p:nvPr>
        </p:nvSpPr>
        <p:spPr>
          <a:xfrm>
            <a:off x="9408368" y="6356349"/>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AFF09CA6-12C4-4EF0-A0FE-E6D2FF874F93}" type="slidenum">
              <a:rPr lang="en-US" altLang="zh-CN" sz="1400"/>
              <a:pPr>
                <a:spcBef>
                  <a:spcPct val="0"/>
                </a:spcBef>
                <a:buFontTx/>
                <a:buNone/>
              </a:pPr>
              <a:t>27</a:t>
            </a:fld>
            <a:endParaRPr lang="en-US" altLang="zh-CN" sz="1400"/>
          </a:p>
        </p:txBody>
      </p:sp>
      <p:sp>
        <p:nvSpPr>
          <p:cNvPr id="5" name="矩形 5">
            <a:extLst>
              <a:ext uri="{FF2B5EF4-FFF2-40B4-BE49-F238E27FC236}">
                <a16:creationId xmlns:a16="http://schemas.microsoft.com/office/drawing/2014/main" id="{92B8732C-E9B9-4C3A-82DF-9CD4993DFD10}"/>
              </a:ext>
            </a:extLst>
          </p:cNvPr>
          <p:cNvSpPr>
            <a:spLocks noChangeArrowheads="1"/>
          </p:cNvSpPr>
          <p:nvPr/>
        </p:nvSpPr>
        <p:spPr bwMode="auto">
          <a:xfrm>
            <a:off x="3863752" y="1343529"/>
            <a:ext cx="5929312" cy="471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marL="341313" indent="-341313">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lnSpc>
                <a:spcPct val="125000"/>
              </a:lnSpc>
              <a:spcBef>
                <a:spcPct val="0"/>
              </a:spcBef>
            </a:pPr>
            <a:r>
              <a:rPr lang="zh-CN" altLang="en-US" sz="2800" b="1" dirty="0">
                <a:solidFill>
                  <a:schemeClr val="bg1">
                    <a:lumMod val="65000"/>
                  </a:schemeClr>
                </a:solidFill>
                <a:ea typeface="黑体" panose="02010609060101010101" pitchFamily="49" charset="-122"/>
              </a:rPr>
              <a:t>探测器进展</a:t>
            </a:r>
            <a:endParaRPr lang="en-US" altLang="zh-CN" sz="2800" b="1" dirty="0">
              <a:solidFill>
                <a:schemeClr val="bg1">
                  <a:lumMod val="65000"/>
                </a:schemeClr>
              </a:solidFill>
              <a:ea typeface="黑体" panose="02010609060101010101" pitchFamily="49" charset="-122"/>
            </a:endParaRPr>
          </a:p>
          <a:p>
            <a:pPr lvl="1" algn="just">
              <a:lnSpc>
                <a:spcPct val="125000"/>
              </a:lnSpc>
              <a:spcBef>
                <a:spcPct val="0"/>
              </a:spcBef>
            </a:pPr>
            <a:r>
              <a:rPr lang="zh-CN" altLang="en-US" sz="2400" b="1" dirty="0">
                <a:solidFill>
                  <a:schemeClr val="bg1">
                    <a:lumMod val="65000"/>
                  </a:schemeClr>
                </a:solidFill>
                <a:ea typeface="黑体" panose="02010609060101010101" pitchFamily="49" charset="-122"/>
              </a:rPr>
              <a:t>整体设计优化</a:t>
            </a:r>
            <a:endParaRPr lang="en-US" altLang="zh-CN" sz="2400" b="1" dirty="0">
              <a:solidFill>
                <a:schemeClr val="bg1">
                  <a:lumMod val="65000"/>
                </a:schemeClr>
              </a:solidFill>
              <a:ea typeface="黑体" panose="02010609060101010101" pitchFamily="49" charset="-122"/>
            </a:endParaRPr>
          </a:p>
          <a:p>
            <a:pPr lvl="1" algn="just">
              <a:lnSpc>
                <a:spcPct val="125000"/>
              </a:lnSpc>
              <a:spcBef>
                <a:spcPct val="0"/>
              </a:spcBef>
            </a:pPr>
            <a:r>
              <a:rPr lang="zh-CN" altLang="en-US" sz="2400" b="1" dirty="0">
                <a:solidFill>
                  <a:schemeClr val="bg1">
                    <a:lumMod val="65000"/>
                  </a:schemeClr>
                </a:solidFill>
                <a:ea typeface="黑体" panose="02010609060101010101" pitchFamily="49" charset="-122"/>
              </a:rPr>
              <a:t>探测器工艺研究</a:t>
            </a:r>
            <a:endParaRPr lang="en-US" altLang="zh-CN" sz="2400" b="1" dirty="0">
              <a:solidFill>
                <a:schemeClr val="bg1">
                  <a:lumMod val="65000"/>
                </a:schemeClr>
              </a:solidFill>
              <a:ea typeface="黑体" panose="02010609060101010101" pitchFamily="49" charset="-122"/>
            </a:endParaRPr>
          </a:p>
          <a:p>
            <a:pPr lvl="1" algn="just">
              <a:lnSpc>
                <a:spcPct val="125000"/>
              </a:lnSpc>
              <a:spcBef>
                <a:spcPct val="0"/>
              </a:spcBef>
            </a:pPr>
            <a:r>
              <a:rPr lang="zh-CN" altLang="en-US" sz="2400" b="1" dirty="0">
                <a:solidFill>
                  <a:schemeClr val="bg1">
                    <a:lumMod val="65000"/>
                  </a:schemeClr>
                </a:solidFill>
                <a:ea typeface="黑体" panose="02010609060101010101" pitchFamily="49" charset="-122"/>
              </a:rPr>
              <a:t>探测器样机研究</a:t>
            </a:r>
            <a:endParaRPr lang="en-US" altLang="zh-CN" sz="2400" b="1" dirty="0">
              <a:solidFill>
                <a:schemeClr val="bg1">
                  <a:lumMod val="65000"/>
                </a:schemeClr>
              </a:solidFill>
              <a:ea typeface="黑体" panose="02010609060101010101" pitchFamily="49" charset="-122"/>
            </a:endParaRPr>
          </a:p>
          <a:p>
            <a:pPr algn="just">
              <a:lnSpc>
                <a:spcPct val="125000"/>
              </a:lnSpc>
              <a:spcBef>
                <a:spcPct val="0"/>
              </a:spcBef>
            </a:pPr>
            <a:r>
              <a:rPr lang="zh-CN" altLang="en-US" sz="2800" b="1" dirty="0">
                <a:solidFill>
                  <a:schemeClr val="bg1">
                    <a:lumMod val="65000"/>
                  </a:schemeClr>
                </a:solidFill>
                <a:ea typeface="黑体" panose="02010609060101010101" pitchFamily="49" charset="-122"/>
              </a:rPr>
              <a:t>电子学进展</a:t>
            </a:r>
            <a:endParaRPr lang="en-US" altLang="zh-CN" sz="2400" b="1" dirty="0">
              <a:solidFill>
                <a:schemeClr val="bg1">
                  <a:lumMod val="65000"/>
                </a:schemeClr>
              </a:solidFill>
              <a:ea typeface="黑体" panose="02010609060101010101" pitchFamily="49" charset="-122"/>
            </a:endParaRPr>
          </a:p>
          <a:p>
            <a:pPr lvl="1" algn="just">
              <a:lnSpc>
                <a:spcPct val="125000"/>
              </a:lnSpc>
              <a:spcBef>
                <a:spcPct val="0"/>
              </a:spcBef>
            </a:pPr>
            <a:r>
              <a:rPr lang="zh-CN" altLang="en-US" sz="2000" b="1" dirty="0">
                <a:solidFill>
                  <a:schemeClr val="bg1">
                    <a:lumMod val="65000"/>
                  </a:schemeClr>
                </a:solidFill>
                <a:ea typeface="黑体" panose="02010609060101010101" pitchFamily="49" charset="-122"/>
              </a:rPr>
              <a:t>原理验证电路设计与测试</a:t>
            </a:r>
          </a:p>
          <a:p>
            <a:pPr lvl="1" algn="just">
              <a:lnSpc>
                <a:spcPct val="125000"/>
              </a:lnSpc>
              <a:spcBef>
                <a:spcPct val="0"/>
              </a:spcBef>
            </a:pPr>
            <a:r>
              <a:rPr lang="zh-CN" altLang="en-US" sz="2000" b="1" dirty="0">
                <a:solidFill>
                  <a:schemeClr val="bg1">
                    <a:lumMod val="65000"/>
                  </a:schemeClr>
                </a:solidFill>
                <a:ea typeface="黑体" panose="02010609060101010101" pitchFamily="49" charset="-122"/>
              </a:rPr>
              <a:t>基于分立元件的原理样机设计</a:t>
            </a:r>
          </a:p>
          <a:p>
            <a:pPr lvl="1" algn="just">
              <a:lnSpc>
                <a:spcPct val="125000"/>
              </a:lnSpc>
              <a:spcBef>
                <a:spcPct val="0"/>
              </a:spcBef>
            </a:pPr>
            <a:r>
              <a:rPr lang="en-US" altLang="zh-CN" sz="2000" b="1" dirty="0">
                <a:solidFill>
                  <a:schemeClr val="bg1">
                    <a:lumMod val="65000"/>
                  </a:schemeClr>
                </a:solidFill>
                <a:ea typeface="黑体" panose="02010609060101010101" pitchFamily="49" charset="-122"/>
              </a:rPr>
              <a:t>ASIC</a:t>
            </a:r>
            <a:r>
              <a:rPr lang="zh-CN" altLang="en-US" sz="2000" b="1" dirty="0">
                <a:solidFill>
                  <a:schemeClr val="bg1">
                    <a:lumMod val="65000"/>
                  </a:schemeClr>
                </a:solidFill>
                <a:ea typeface="黑体" panose="02010609060101010101" pitchFamily="49" charset="-122"/>
              </a:rPr>
              <a:t>芯片研制</a:t>
            </a:r>
            <a:endParaRPr lang="en-US" altLang="zh-CN" sz="2800" b="1" dirty="0">
              <a:solidFill>
                <a:schemeClr val="bg1">
                  <a:lumMod val="65000"/>
                </a:schemeClr>
              </a:solidFill>
              <a:ea typeface="黑体" panose="02010609060101010101" pitchFamily="49" charset="-122"/>
            </a:endParaRPr>
          </a:p>
          <a:p>
            <a:pPr algn="just">
              <a:lnSpc>
                <a:spcPct val="125000"/>
              </a:lnSpc>
              <a:spcBef>
                <a:spcPct val="0"/>
              </a:spcBef>
            </a:pPr>
            <a:r>
              <a:rPr lang="zh-CN" altLang="en-US" sz="2800" b="1" dirty="0">
                <a:solidFill>
                  <a:srgbClr val="122185"/>
                </a:solidFill>
                <a:ea typeface="黑体" panose="02010609060101010101" pitchFamily="49" charset="-122"/>
              </a:rPr>
              <a:t>下一步工作计划</a:t>
            </a:r>
            <a:endParaRPr lang="en-US" altLang="zh-CN" sz="2800" b="1" dirty="0">
              <a:solidFill>
                <a:srgbClr val="122185"/>
              </a:solidFill>
              <a:ea typeface="黑体" panose="02010609060101010101" pitchFamily="49" charset="-122"/>
            </a:endParaRPr>
          </a:p>
          <a:p>
            <a:pPr algn="just">
              <a:lnSpc>
                <a:spcPct val="125000"/>
              </a:lnSpc>
              <a:spcBef>
                <a:spcPct val="0"/>
              </a:spcBef>
            </a:pPr>
            <a:endParaRPr lang="zh-CN" altLang="en-US" sz="2800" b="1" dirty="0">
              <a:solidFill>
                <a:schemeClr val="bg1">
                  <a:lumMod val="65000"/>
                </a:schemeClr>
              </a:solidFill>
              <a:ea typeface="黑体" panose="02010609060101010101" pitchFamily="49" charset="-122"/>
            </a:endParaRPr>
          </a:p>
        </p:txBody>
      </p:sp>
      <p:sp>
        <p:nvSpPr>
          <p:cNvPr id="6" name="矩形 5">
            <a:extLst>
              <a:ext uri="{FF2B5EF4-FFF2-40B4-BE49-F238E27FC236}">
                <a16:creationId xmlns:a16="http://schemas.microsoft.com/office/drawing/2014/main" id="{A833F518-F351-45AE-AEA6-1BD318F2D311}"/>
              </a:ext>
            </a:extLst>
          </p:cNvPr>
          <p:cNvSpPr/>
          <p:nvPr/>
        </p:nvSpPr>
        <p:spPr>
          <a:xfrm>
            <a:off x="4367808" y="76452"/>
            <a:ext cx="2037737" cy="724622"/>
          </a:xfrm>
          <a:prstGeom prst="rect">
            <a:avLst/>
          </a:prstGeom>
        </p:spPr>
        <p:txBody>
          <a:bodyPr wrap="none">
            <a:spAutoFit/>
          </a:bodyPr>
          <a:lstStyle/>
          <a:p>
            <a:pPr algn="just">
              <a:lnSpc>
                <a:spcPct val="125000"/>
              </a:lnSpc>
              <a:spcBef>
                <a:spcPct val="0"/>
              </a:spcBef>
            </a:pPr>
            <a:r>
              <a:rPr lang="zh-CN" altLang="en-US" sz="3600" b="1" dirty="0">
                <a:solidFill>
                  <a:srgbClr val="111F8B"/>
                </a:solidFill>
                <a:ea typeface="黑体" panose="02010609060101010101" pitchFamily="49" charset="-122"/>
              </a:rPr>
              <a:t>报告目录</a:t>
            </a:r>
            <a:endParaRPr lang="en-US" altLang="zh-CN" sz="3600" b="1" dirty="0">
              <a:solidFill>
                <a:srgbClr val="111F8B"/>
              </a:solidFill>
              <a:ea typeface="黑体" panose="02010609060101010101" pitchFamily="49" charset="-122"/>
            </a:endParaRPr>
          </a:p>
        </p:txBody>
      </p:sp>
    </p:spTree>
    <p:extLst>
      <p:ext uri="{BB962C8B-B14F-4D97-AF65-F5344CB8AC3E}">
        <p14:creationId xmlns:p14="http://schemas.microsoft.com/office/powerpoint/2010/main" val="1434582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CBFBF2-435D-476F-B17C-B0D385040713}"/>
              </a:ext>
            </a:extLst>
          </p:cNvPr>
          <p:cNvSpPr>
            <a:spLocks noGrp="1"/>
          </p:cNvSpPr>
          <p:nvPr>
            <p:ph type="title"/>
          </p:nvPr>
        </p:nvSpPr>
        <p:spPr/>
        <p:txBody>
          <a:bodyPr>
            <a:normAutofit/>
          </a:bodyPr>
          <a:lstStyle/>
          <a:p>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下一步工作计划</a:t>
            </a:r>
          </a:p>
        </p:txBody>
      </p:sp>
      <p:sp>
        <p:nvSpPr>
          <p:cNvPr id="4" name="灯片编号占位符 3">
            <a:extLst>
              <a:ext uri="{FF2B5EF4-FFF2-40B4-BE49-F238E27FC236}">
                <a16:creationId xmlns:a16="http://schemas.microsoft.com/office/drawing/2014/main" id="{25D01C0E-EB0E-4EFE-B930-1D183F7DA613}"/>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28</a:t>
            </a:fld>
            <a:endParaRPr lang="en-US" altLang="zh-CN"/>
          </a:p>
        </p:txBody>
      </p:sp>
      <p:sp>
        <p:nvSpPr>
          <p:cNvPr id="5" name="内容占位符 4">
            <a:extLst>
              <a:ext uri="{FF2B5EF4-FFF2-40B4-BE49-F238E27FC236}">
                <a16:creationId xmlns:a16="http://schemas.microsoft.com/office/drawing/2014/main" id="{A6FC75EE-0EE8-40A1-ACC5-5579DF570E37}"/>
              </a:ext>
            </a:extLst>
          </p:cNvPr>
          <p:cNvSpPr txBox="1">
            <a:spLocks noGrp="1"/>
          </p:cNvSpPr>
          <p:nvPr>
            <p:ph idx="1"/>
          </p:nvPr>
        </p:nvSpPr>
        <p:spPr>
          <a:xfrm>
            <a:off x="1127448" y="908720"/>
            <a:ext cx="7632848" cy="5826210"/>
          </a:xfrm>
          <a:prstGeom prst="rect">
            <a:avLst/>
          </a:prstGeom>
          <a:noFill/>
        </p:spPr>
        <p:txBody>
          <a:bodyPr wrap="square" rtlCol="0">
            <a:spAutoFit/>
          </a:bodyPr>
          <a:lstStyle/>
          <a:p>
            <a:pPr>
              <a:lnSpc>
                <a:spcPct val="150000"/>
              </a:lnSpc>
              <a:spcBef>
                <a:spcPts val="600"/>
              </a:spcBef>
            </a:pPr>
            <a:r>
              <a:rPr lang="zh-CN" altLang="en-US" sz="2800" b="1" dirty="0"/>
              <a:t>探测器：</a:t>
            </a:r>
            <a:endParaRPr lang="en-US" altLang="zh-CN" sz="2800" b="1" dirty="0"/>
          </a:p>
          <a:p>
            <a:pPr marL="800100" lvl="1" indent="-342900">
              <a:lnSpc>
                <a:spcPct val="150000"/>
              </a:lnSpc>
              <a:spcBef>
                <a:spcPts val="600"/>
              </a:spcBef>
              <a:buFont typeface="Wingdings" panose="05000000000000000000" pitchFamily="2" charset="2"/>
              <a:buChar char="Ø"/>
            </a:pPr>
            <a:r>
              <a:rPr lang="en-US" altLang="zh-CN" sz="2000" b="1" dirty="0"/>
              <a:t>2</a:t>
            </a:r>
            <a:r>
              <a:rPr lang="zh-CN" altLang="en-US" sz="2000" b="1" dirty="0"/>
              <a:t>米长样机穿丝工艺测试</a:t>
            </a:r>
            <a:endParaRPr lang="en-US" altLang="zh-CN" sz="2000" b="1" dirty="0"/>
          </a:p>
          <a:p>
            <a:pPr marL="800100" lvl="1" indent="-342900">
              <a:lnSpc>
                <a:spcPct val="150000"/>
              </a:lnSpc>
              <a:spcBef>
                <a:spcPts val="600"/>
              </a:spcBef>
              <a:buFont typeface="Wingdings" panose="05000000000000000000" pitchFamily="2" charset="2"/>
              <a:buChar char="Ø"/>
            </a:pPr>
            <a:r>
              <a:rPr lang="zh-CN" altLang="en-US" sz="2000" b="1" dirty="0"/>
              <a:t>继续开展定位子穿丝工艺，提升丝定位精度。</a:t>
            </a:r>
            <a:endParaRPr lang="en-US" altLang="zh-CN" sz="2000" b="1" dirty="0"/>
          </a:p>
          <a:p>
            <a:pPr marL="800100" lvl="1" indent="-342900">
              <a:lnSpc>
                <a:spcPct val="150000"/>
              </a:lnSpc>
              <a:spcBef>
                <a:spcPts val="600"/>
              </a:spcBef>
              <a:buFont typeface="Wingdings" panose="05000000000000000000" pitchFamily="2" charset="2"/>
              <a:buChar char="Ø"/>
            </a:pPr>
            <a:r>
              <a:rPr lang="zh-CN" altLang="en-US" sz="2000" b="1" dirty="0"/>
              <a:t>开展机械应力与铺层优化</a:t>
            </a:r>
            <a:endParaRPr lang="en-US" altLang="zh-CN" sz="2000" b="1" dirty="0"/>
          </a:p>
          <a:p>
            <a:pPr marL="800100" lvl="1" indent="-342900">
              <a:lnSpc>
                <a:spcPct val="150000"/>
              </a:lnSpc>
              <a:spcBef>
                <a:spcPts val="600"/>
              </a:spcBef>
              <a:buFont typeface="Wingdings" panose="05000000000000000000" pitchFamily="2" charset="2"/>
              <a:buChar char="Ø"/>
            </a:pPr>
            <a:r>
              <a:rPr lang="en-US" altLang="zh-CN" sz="2000" b="1" dirty="0"/>
              <a:t>5mm</a:t>
            </a:r>
            <a:r>
              <a:rPr lang="zh-CN" altLang="en-US" sz="2000" b="1" dirty="0"/>
              <a:t>单元小样机的组装</a:t>
            </a:r>
            <a:endParaRPr lang="en-US" altLang="zh-CN" sz="2000" b="1" dirty="0"/>
          </a:p>
          <a:p>
            <a:pPr>
              <a:lnSpc>
                <a:spcPct val="150000"/>
              </a:lnSpc>
              <a:spcBef>
                <a:spcPts val="600"/>
              </a:spcBef>
            </a:pPr>
            <a:r>
              <a:rPr lang="zh-CN" altLang="en-US" sz="2800" b="1" dirty="0"/>
              <a:t>电子学：</a:t>
            </a:r>
            <a:endParaRPr lang="en-US" altLang="zh-CN" sz="2800" b="1" dirty="0"/>
          </a:p>
          <a:p>
            <a:pPr marL="800100" lvl="1" indent="-342900">
              <a:lnSpc>
                <a:spcPct val="150000"/>
              </a:lnSpc>
              <a:spcBef>
                <a:spcPts val="600"/>
              </a:spcBef>
              <a:buFont typeface="Wingdings" panose="05000000000000000000" pitchFamily="2" charset="2"/>
              <a:buChar char="Ø"/>
            </a:pPr>
            <a:r>
              <a:rPr lang="zh-CN" altLang="en-US" sz="2000" b="1" dirty="0"/>
              <a:t>硬件和固件方面的准备和扩展，小尺寸读出电子学样机优化</a:t>
            </a:r>
            <a:endParaRPr lang="en-US" altLang="zh-CN" sz="2000" b="1" dirty="0"/>
          </a:p>
          <a:p>
            <a:pPr marL="800100" lvl="1" indent="-342900">
              <a:lnSpc>
                <a:spcPct val="150000"/>
              </a:lnSpc>
              <a:spcBef>
                <a:spcPts val="600"/>
              </a:spcBef>
              <a:buFont typeface="Wingdings" panose="05000000000000000000" pitchFamily="2" charset="2"/>
              <a:buChar char="Ø"/>
            </a:pPr>
            <a:r>
              <a:rPr lang="zh-CN" altLang="en-US" sz="2000" b="1" dirty="0"/>
              <a:t>开展基于分立元器件的读出电子学原理样机的测试</a:t>
            </a:r>
            <a:endParaRPr lang="en-US" altLang="zh-CN" sz="2000" b="1" dirty="0"/>
          </a:p>
          <a:p>
            <a:pPr>
              <a:lnSpc>
                <a:spcPct val="150000"/>
              </a:lnSpc>
              <a:spcBef>
                <a:spcPts val="600"/>
              </a:spcBef>
            </a:pPr>
            <a:r>
              <a:rPr lang="zh-CN" altLang="en-US" b="1" dirty="0">
                <a:solidFill>
                  <a:srgbClr val="C00000"/>
                </a:solidFill>
              </a:rPr>
              <a:t>开展探测器和电子学联合测试</a:t>
            </a:r>
            <a:endParaRPr lang="en-US" altLang="zh-CN" sz="2400" b="1" dirty="0">
              <a:solidFill>
                <a:srgbClr val="C00000"/>
              </a:solidFill>
            </a:endParaRPr>
          </a:p>
          <a:p>
            <a:pPr>
              <a:spcBef>
                <a:spcPts val="600"/>
              </a:spcBef>
            </a:pPr>
            <a:endParaRPr lang="en-US" altLang="zh-CN" sz="2400" b="1" dirty="0"/>
          </a:p>
        </p:txBody>
      </p:sp>
    </p:spTree>
    <p:extLst>
      <p:ext uri="{BB962C8B-B14F-4D97-AF65-F5344CB8AC3E}">
        <p14:creationId xmlns:p14="http://schemas.microsoft.com/office/powerpoint/2010/main" val="2835966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7E00150-8C06-4ADB-9F91-DC53C2BF293F}"/>
              </a:ext>
            </a:extLst>
          </p:cNvPr>
          <p:cNvSpPr>
            <a:spLocks noGrp="1"/>
          </p:cNvSpPr>
          <p:nvPr>
            <p:ph type="title"/>
          </p:nvPr>
        </p:nvSpPr>
        <p:spPr>
          <a:xfrm>
            <a:off x="969991" y="3805"/>
            <a:ext cx="6192688" cy="672532"/>
          </a:xfrm>
        </p:spPr>
        <p:txBody>
          <a:bodyPr>
            <a:noAutofit/>
          </a:bodyPr>
          <a:lstStyle/>
          <a:p>
            <a:pPr>
              <a:lnSpc>
                <a:spcPct val="150000"/>
              </a:lnSpc>
              <a:spcBef>
                <a:spcPts val="600"/>
              </a:spcBef>
            </a:pPr>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探测器和电子学联合测试</a:t>
            </a:r>
            <a:endParaRPr lang="en-US" altLang="zh-CN"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9C36FAC2-B130-427A-A8C7-EB6769AC42DA}"/>
              </a:ext>
            </a:extLst>
          </p:cNvPr>
          <p:cNvSpPr>
            <a:spLocks noGrp="1"/>
          </p:cNvSpPr>
          <p:nvPr>
            <p:ph type="sldNum" sz="quarter" idx="4"/>
          </p:nvPr>
        </p:nvSpPr>
        <p:spPr>
          <a:xfrm>
            <a:off x="9336360" y="6356349"/>
            <a:ext cx="2743200" cy="365125"/>
          </a:xfrm>
        </p:spPr>
        <p:txBody>
          <a:bodyPr/>
          <a:lstStyle/>
          <a:p>
            <a:fld id="{C40B4FF0-5E72-4B05-8317-861D4184A370}" type="slidenum">
              <a:rPr lang="zh-CN" altLang="en-US" smtClean="0"/>
              <a:pPr/>
              <a:t>29</a:t>
            </a:fld>
            <a:endParaRPr lang="zh-CN" altLang="en-US" dirty="0"/>
          </a:p>
        </p:txBody>
      </p:sp>
      <p:pic>
        <p:nvPicPr>
          <p:cNvPr id="2" name="图片 1">
            <a:extLst>
              <a:ext uri="{FF2B5EF4-FFF2-40B4-BE49-F238E27FC236}">
                <a16:creationId xmlns:a16="http://schemas.microsoft.com/office/drawing/2014/main" id="{84F78509-3D06-4E4D-8D11-187379697CC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9507" y="3957612"/>
            <a:ext cx="2328387" cy="1406678"/>
          </a:xfrm>
          <a:prstGeom prst="rect">
            <a:avLst/>
          </a:prstGeom>
        </p:spPr>
      </p:pic>
      <p:pic>
        <p:nvPicPr>
          <p:cNvPr id="11" name="图片 4">
            <a:extLst>
              <a:ext uri="{FF2B5EF4-FFF2-40B4-BE49-F238E27FC236}">
                <a16:creationId xmlns:a16="http://schemas.microsoft.com/office/drawing/2014/main" id="{5FFECEBA-B920-4762-9EBC-7586BD064EF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8970" y="1096142"/>
            <a:ext cx="2583172" cy="235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6">
            <a:extLst>
              <a:ext uri="{FF2B5EF4-FFF2-40B4-BE49-F238E27FC236}">
                <a16:creationId xmlns:a16="http://schemas.microsoft.com/office/drawing/2014/main" id="{91571963-9CD3-4906-9B8D-BBC87304568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035341" y="1029155"/>
            <a:ext cx="2663338" cy="239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8">
            <a:extLst>
              <a:ext uri="{FF2B5EF4-FFF2-40B4-BE49-F238E27FC236}">
                <a16:creationId xmlns:a16="http://schemas.microsoft.com/office/drawing/2014/main" id="{1F6A17D6-98CB-4E76-AEF0-A2EE9A475C4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44838" y="1123404"/>
            <a:ext cx="2583172" cy="230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内容占位符 3">
            <a:extLst>
              <a:ext uri="{FF2B5EF4-FFF2-40B4-BE49-F238E27FC236}">
                <a16:creationId xmlns:a16="http://schemas.microsoft.com/office/drawing/2014/main" id="{0AF931C7-95CB-4F83-9215-022961C653A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769038" y="1029155"/>
            <a:ext cx="2712372" cy="230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CFB8351E-84F0-41E3-B496-55A79237F53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678312" y="3785044"/>
            <a:ext cx="3913070" cy="1760388"/>
          </a:xfrm>
          <a:prstGeom prst="rect">
            <a:avLst/>
          </a:prstGeom>
        </p:spPr>
      </p:pic>
      <p:sp>
        <p:nvSpPr>
          <p:cNvPr id="7" name="十字形 6">
            <a:extLst>
              <a:ext uri="{FF2B5EF4-FFF2-40B4-BE49-F238E27FC236}">
                <a16:creationId xmlns:a16="http://schemas.microsoft.com/office/drawing/2014/main" id="{7AC0337A-A125-4E6C-9067-444DB9AA363D}"/>
              </a:ext>
            </a:extLst>
          </p:cNvPr>
          <p:cNvSpPr/>
          <p:nvPr/>
        </p:nvSpPr>
        <p:spPr>
          <a:xfrm>
            <a:off x="2420660" y="4028619"/>
            <a:ext cx="914400" cy="914400"/>
          </a:xfrm>
          <a:prstGeom prst="plus">
            <a:avLst>
              <a:gd name="adj" fmla="val 43518"/>
            </a:avLst>
          </a:prstGeom>
          <a:solidFill>
            <a:schemeClr val="accent1">
              <a:lumMod val="60000"/>
              <a:lumOff val="40000"/>
            </a:schemeClr>
          </a:solidFill>
          <a:ln w="19050">
            <a:solidFill>
              <a:schemeClr val="accent1"/>
            </a:solidFill>
          </a:ln>
        </p:spPr>
        <p:txBody>
          <a:bodyPr wrap="square" rtlCol="0" anchor="ctr">
            <a:spAutoFit/>
          </a:bodyPr>
          <a:lstStyle/>
          <a:p>
            <a:pPr marL="285750" indent="-285750" algn="l">
              <a:lnSpc>
                <a:spcPct val="120000"/>
              </a:lnSpc>
              <a:buFont typeface="Arial" panose="020B0604020202020204" pitchFamily="34" charset="0"/>
              <a:buChar char="•"/>
            </a:pPr>
            <a:endParaRPr lang="zh-CN" altLang="en-US" dirty="0"/>
          </a:p>
        </p:txBody>
      </p:sp>
      <p:sp>
        <p:nvSpPr>
          <p:cNvPr id="20" name="标题 2">
            <a:extLst>
              <a:ext uri="{FF2B5EF4-FFF2-40B4-BE49-F238E27FC236}">
                <a16:creationId xmlns:a16="http://schemas.microsoft.com/office/drawing/2014/main" id="{7E77C972-2582-4CF3-AC65-E3720B60F28C}"/>
              </a:ext>
            </a:extLst>
          </p:cNvPr>
          <p:cNvSpPr txBox="1">
            <a:spLocks/>
          </p:cNvSpPr>
          <p:nvPr/>
        </p:nvSpPr>
        <p:spPr>
          <a:xfrm>
            <a:off x="753328" y="5741417"/>
            <a:ext cx="6626013" cy="67253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600"/>
              </a:spcBef>
            </a:pPr>
            <a:r>
              <a:rPr lang="zh-CN" altLang="en-US" b="1" dirty="0">
                <a:solidFill>
                  <a:srgbClr val="111F8B"/>
                </a:solidFill>
              </a:rPr>
              <a:t>探测器</a:t>
            </a:r>
            <a:r>
              <a:rPr lang="en-US" altLang="zh-CN" b="1" dirty="0">
                <a:solidFill>
                  <a:srgbClr val="111F8B"/>
                </a:solidFill>
              </a:rPr>
              <a:t>+</a:t>
            </a:r>
            <a:r>
              <a:rPr lang="zh-CN" altLang="en-US" b="1" dirty="0">
                <a:solidFill>
                  <a:srgbClr val="111F8B"/>
                </a:solidFill>
              </a:rPr>
              <a:t>电子学 正在第二轮联合测试</a:t>
            </a:r>
            <a:endParaRPr lang="en-US" altLang="zh-CN" sz="4000" b="1" dirty="0">
              <a:solidFill>
                <a:srgbClr val="111F8B"/>
              </a:solidFill>
            </a:endParaRPr>
          </a:p>
        </p:txBody>
      </p:sp>
      <p:pic>
        <p:nvPicPr>
          <p:cNvPr id="13" name="图片 12">
            <a:extLst>
              <a:ext uri="{FF2B5EF4-FFF2-40B4-BE49-F238E27FC236}">
                <a16:creationId xmlns:a16="http://schemas.microsoft.com/office/drawing/2014/main" id="{F215E9C0-8782-4644-8600-400062C162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01800" y="3470433"/>
            <a:ext cx="2425574" cy="3230373"/>
          </a:xfrm>
          <a:prstGeom prst="rect">
            <a:avLst/>
          </a:prstGeom>
        </p:spPr>
      </p:pic>
      <p:sp>
        <p:nvSpPr>
          <p:cNvPr id="5" name="等号 4">
            <a:extLst>
              <a:ext uri="{FF2B5EF4-FFF2-40B4-BE49-F238E27FC236}">
                <a16:creationId xmlns:a16="http://schemas.microsoft.com/office/drawing/2014/main" id="{E2555850-024C-410E-8FBD-669B746BBC54}"/>
              </a:ext>
            </a:extLst>
          </p:cNvPr>
          <p:cNvSpPr/>
          <p:nvPr/>
        </p:nvSpPr>
        <p:spPr>
          <a:xfrm>
            <a:off x="7671098" y="4380733"/>
            <a:ext cx="1015295" cy="560436"/>
          </a:xfrm>
          <a:prstGeom prst="mathEqual">
            <a:avLst/>
          </a:prstGeom>
          <a:solidFill>
            <a:schemeClr val="accent5">
              <a:lumMod val="60000"/>
              <a:lumOff val="40000"/>
            </a:schemeClr>
          </a:solidFill>
          <a:ln w="19050">
            <a:solidFill>
              <a:srgbClr val="111F8B"/>
            </a:solidFill>
          </a:ln>
        </p:spPr>
        <p:txBody>
          <a:bodyPr wrap="square" rtlCol="0" anchor="ctr">
            <a:spAutoFit/>
          </a:bodyPr>
          <a:lstStyle/>
          <a:p>
            <a:pPr marL="285750" indent="-285750" algn="l">
              <a:lnSpc>
                <a:spcPct val="120000"/>
              </a:lnSpc>
              <a:buFont typeface="Arial" panose="020B0604020202020204" pitchFamily="34" charset="0"/>
              <a:buChar char="•"/>
            </a:pPr>
            <a:endParaRPr lang="zh-CN" altLang="en-US" dirty="0"/>
          </a:p>
        </p:txBody>
      </p:sp>
    </p:spTree>
    <p:extLst>
      <p:ext uri="{BB962C8B-B14F-4D97-AF65-F5344CB8AC3E}">
        <p14:creationId xmlns:p14="http://schemas.microsoft.com/office/powerpoint/2010/main" val="547884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7CE8611-2D79-4BE2-9557-1840A0B5ED6E}"/>
              </a:ext>
            </a:extLst>
          </p:cNvPr>
          <p:cNvSpPr>
            <a:spLocks noGrp="1"/>
          </p:cNvSpPr>
          <p:nvPr>
            <p:ph type="sldNum" sz="quarter" idx="4"/>
          </p:nvPr>
        </p:nvSpPr>
        <p:spPr>
          <a:xfrm>
            <a:off x="9408368" y="6356349"/>
            <a:ext cx="2743200" cy="365125"/>
          </a:xfrm>
        </p:spPr>
        <p:txBody>
          <a:bodyPr/>
          <a:lstStyle/>
          <a:p>
            <a:pPr>
              <a:defRPr/>
            </a:pPr>
            <a:fld id="{8A9FE716-5906-42FB-AFB5-ACBE2060E32B}" type="slidenum">
              <a:rPr lang="en-US" altLang="zh-CN" smtClean="0"/>
              <a:pPr>
                <a:defRPr/>
              </a:pPr>
              <a:t>3</a:t>
            </a:fld>
            <a:endParaRPr lang="en-US" altLang="zh-CN"/>
          </a:p>
        </p:txBody>
      </p:sp>
      <p:sp>
        <p:nvSpPr>
          <p:cNvPr id="4" name="标题 1">
            <a:extLst>
              <a:ext uri="{FF2B5EF4-FFF2-40B4-BE49-F238E27FC236}">
                <a16:creationId xmlns:a16="http://schemas.microsoft.com/office/drawing/2014/main" id="{1750C9EE-3307-4F54-BE58-55AB00AB1D47}"/>
              </a:ext>
            </a:extLst>
          </p:cNvPr>
          <p:cNvSpPr txBox="1">
            <a:spLocks/>
          </p:cNvSpPr>
          <p:nvPr/>
        </p:nvSpPr>
        <p:spPr>
          <a:xfrm>
            <a:off x="295180" y="6146648"/>
            <a:ext cx="11665296" cy="648072"/>
          </a:xfrm>
          <a:prstGeom prst="rect">
            <a:avLst/>
          </a:prstGeom>
          <a:solidFill>
            <a:srgbClr val="122185"/>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solidFill>
                  <a:schemeClr val="bg1"/>
                </a:solidFill>
                <a:latin typeface="STZhongsong" panose="02010600040101010101" pitchFamily="2" charset="-122"/>
                <a:ea typeface="STZhongsong" panose="02010600040101010101" pitchFamily="2" charset="-122"/>
              </a:rPr>
              <a:t>超级陶粲装置</a:t>
            </a:r>
            <a:r>
              <a:rPr lang="en-US" altLang="zh-CN" b="1" dirty="0">
                <a:solidFill>
                  <a:schemeClr val="bg1"/>
                </a:solidFill>
                <a:latin typeface="STZhongsong" panose="02010600040101010101" pitchFamily="2" charset="-122"/>
                <a:ea typeface="STZhongsong" panose="02010600040101010101" pitchFamily="2" charset="-122"/>
              </a:rPr>
              <a:t> </a:t>
            </a:r>
            <a:r>
              <a:rPr lang="en-US" altLang="zh-CN" b="1" dirty="0">
                <a:solidFill>
                  <a:srgbClr val="FF0000"/>
                </a:solidFill>
                <a:latin typeface="Times New Roman" panose="02020603050405020304" pitchFamily="18" charset="0"/>
                <a:ea typeface="STZhongsong" panose="02010600040101010101" pitchFamily="2" charset="-122"/>
                <a:cs typeface="Times New Roman" panose="02020603050405020304" pitchFamily="18" charset="0"/>
              </a:rPr>
              <a:t>S</a:t>
            </a:r>
            <a:r>
              <a:rPr lang="en-US" altLang="zh-CN" b="1" dirty="0">
                <a:solidFill>
                  <a:schemeClr val="bg1"/>
                </a:solidFill>
                <a:latin typeface="Times New Roman" panose="02020603050405020304" pitchFamily="18" charset="0"/>
                <a:ea typeface="STZhongsong" panose="02010600040101010101" pitchFamily="2" charset="-122"/>
                <a:cs typeface="Times New Roman" panose="02020603050405020304" pitchFamily="18" charset="0"/>
              </a:rPr>
              <a:t>uper </a:t>
            </a:r>
            <a:r>
              <a:rPr lang="en-US" altLang="zh-CN" b="1" dirty="0">
                <a:solidFill>
                  <a:srgbClr val="FF0000"/>
                </a:solidFill>
                <a:latin typeface="Times New Roman" panose="02020603050405020304" pitchFamily="18" charset="0"/>
                <a:ea typeface="STZhongsong" panose="02010600040101010101" pitchFamily="2" charset="-122"/>
                <a:cs typeface="Times New Roman" panose="02020603050405020304" pitchFamily="18" charset="0"/>
              </a:rPr>
              <a:t>T</a:t>
            </a:r>
            <a:r>
              <a:rPr lang="en-US" altLang="zh-CN" b="1" dirty="0">
                <a:solidFill>
                  <a:schemeClr val="bg1"/>
                </a:solidFill>
                <a:latin typeface="Times New Roman" panose="02020603050405020304" pitchFamily="18" charset="0"/>
                <a:ea typeface="STZhongsong" panose="02010600040101010101" pitchFamily="2" charset="-122"/>
                <a:cs typeface="Times New Roman" panose="02020603050405020304" pitchFamily="18" charset="0"/>
              </a:rPr>
              <a:t>au </a:t>
            </a:r>
            <a:r>
              <a:rPr lang="en-US" altLang="zh-CN" b="1" dirty="0">
                <a:solidFill>
                  <a:srgbClr val="FF0000"/>
                </a:solidFill>
                <a:latin typeface="Times New Roman" panose="02020603050405020304" pitchFamily="18" charset="0"/>
                <a:ea typeface="STZhongsong" panose="02010600040101010101" pitchFamily="2" charset="-122"/>
                <a:cs typeface="Times New Roman" panose="02020603050405020304" pitchFamily="18" charset="0"/>
              </a:rPr>
              <a:t>C</a:t>
            </a:r>
            <a:r>
              <a:rPr lang="en-US" altLang="zh-CN" b="1" dirty="0">
                <a:solidFill>
                  <a:schemeClr val="bg1"/>
                </a:solidFill>
                <a:latin typeface="Times New Roman" panose="02020603050405020304" pitchFamily="18" charset="0"/>
                <a:ea typeface="STZhongsong" panose="02010600040101010101" pitchFamily="2" charset="-122"/>
                <a:cs typeface="Times New Roman" panose="02020603050405020304" pitchFamily="18" charset="0"/>
              </a:rPr>
              <a:t>harm </a:t>
            </a:r>
            <a:r>
              <a:rPr lang="en-US" altLang="zh-CN" dirty="0">
                <a:solidFill>
                  <a:srgbClr val="FF0000"/>
                </a:solidFill>
                <a:latin typeface="Times New Roman" panose="02020603050405020304" pitchFamily="18" charset="0"/>
                <a:ea typeface="STZhongsong" panose="02010600040101010101" pitchFamily="2" charset="-122"/>
                <a:cs typeface="Times New Roman" panose="02020603050405020304" pitchFamily="18" charset="0"/>
              </a:rPr>
              <a:t>F</a:t>
            </a:r>
            <a:r>
              <a:rPr lang="en-US" altLang="zh-CN" dirty="0">
                <a:solidFill>
                  <a:schemeClr val="bg1"/>
                </a:solidFill>
                <a:latin typeface="Times New Roman" panose="02020603050405020304" pitchFamily="18" charset="0"/>
                <a:ea typeface="STZhongsong" panose="02010600040101010101" pitchFamily="2" charset="-122"/>
                <a:cs typeface="Times New Roman" panose="02020603050405020304" pitchFamily="18" charset="0"/>
              </a:rPr>
              <a:t>acility (</a:t>
            </a:r>
            <a:r>
              <a:rPr lang="en-US" altLang="zh-CN" dirty="0">
                <a:solidFill>
                  <a:srgbClr val="FF0000"/>
                </a:solidFill>
                <a:latin typeface="Times New Roman" panose="02020603050405020304" pitchFamily="18" charset="0"/>
                <a:ea typeface="STZhongsong" panose="02010600040101010101" pitchFamily="2" charset="-122"/>
                <a:cs typeface="Times New Roman" panose="02020603050405020304" pitchFamily="18" charset="0"/>
              </a:rPr>
              <a:t>STCF</a:t>
            </a:r>
            <a:r>
              <a:rPr lang="en-US" altLang="zh-CN" dirty="0">
                <a:solidFill>
                  <a:schemeClr val="bg1"/>
                </a:solidFill>
                <a:latin typeface="Times New Roman" panose="02020603050405020304" pitchFamily="18" charset="0"/>
                <a:ea typeface="STZhongsong" panose="02010600040101010101" pitchFamily="2" charset="-122"/>
                <a:cs typeface="Times New Roman" panose="02020603050405020304" pitchFamily="18" charset="0"/>
              </a:rPr>
              <a:t>)</a:t>
            </a:r>
            <a:endParaRPr lang="zh-CN" altLang="en-US" dirty="0">
              <a:solidFill>
                <a:schemeClr val="bg1"/>
              </a:solidFill>
              <a:latin typeface="Times New Roman" panose="02020603050405020304" pitchFamily="18" charset="0"/>
              <a:ea typeface="STZhongsong" panose="02010600040101010101" pitchFamily="2" charset="-122"/>
              <a:cs typeface="Times New Roman" panose="02020603050405020304" pitchFamily="18" charset="0"/>
            </a:endParaRPr>
          </a:p>
        </p:txBody>
      </p:sp>
      <p:sp>
        <p:nvSpPr>
          <p:cNvPr id="8" name="标题 2">
            <a:extLst>
              <a:ext uri="{FF2B5EF4-FFF2-40B4-BE49-F238E27FC236}">
                <a16:creationId xmlns:a16="http://schemas.microsoft.com/office/drawing/2014/main" id="{A7821B09-AF8E-4FFA-A905-0BF880BFD15E}"/>
              </a:ext>
            </a:extLst>
          </p:cNvPr>
          <p:cNvSpPr txBox="1">
            <a:spLocks/>
          </p:cNvSpPr>
          <p:nvPr/>
        </p:nvSpPr>
        <p:spPr>
          <a:xfrm>
            <a:off x="1046204" y="88949"/>
            <a:ext cx="9946340" cy="7064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主漂移室（</a:t>
            </a:r>
            <a:r>
              <a:rPr lang="en-US" altLang="zh-CN"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MDCH</a:t>
            </a:r>
            <a:r>
              <a:rPr lang="zh-CN" altLang="en-US"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外径迹探测器</a:t>
            </a:r>
          </a:p>
        </p:txBody>
      </p:sp>
      <p:sp>
        <p:nvSpPr>
          <p:cNvPr id="9" name="矩形 8">
            <a:extLst>
              <a:ext uri="{FF2B5EF4-FFF2-40B4-BE49-F238E27FC236}">
                <a16:creationId xmlns:a16="http://schemas.microsoft.com/office/drawing/2014/main" id="{A9AC532E-B1D5-430E-8FBA-E70FE230E6DA}"/>
              </a:ext>
            </a:extLst>
          </p:cNvPr>
          <p:cNvSpPr/>
          <p:nvPr/>
        </p:nvSpPr>
        <p:spPr>
          <a:xfrm>
            <a:off x="534367" y="5496835"/>
            <a:ext cx="5727126" cy="1384995"/>
          </a:xfrm>
          <a:prstGeom prst="rect">
            <a:avLst/>
          </a:prstGeom>
        </p:spPr>
        <p:txBody>
          <a:bodyPr wrap="square">
            <a:spAutoFit/>
          </a:bodyPr>
          <a:lstStyle/>
          <a:p>
            <a:pPr lvl="0" defTabSz="914400">
              <a:defRPr/>
            </a:pPr>
            <a:r>
              <a:rPr lang="zh-CN" altLang="en-US" b="1" dirty="0">
                <a:solidFill>
                  <a:srgbClr val="122185"/>
                </a:solidFill>
              </a:rPr>
              <a:t>新一代正负电子对装机（</a:t>
            </a:r>
            <a:r>
              <a:rPr lang="en-US" altLang="zh-CN" b="1" dirty="0">
                <a:solidFill>
                  <a:srgbClr val="122185"/>
                </a:solidFill>
              </a:rPr>
              <a:t>STCF</a:t>
            </a:r>
            <a:r>
              <a:rPr lang="zh-CN" altLang="en-US" b="1" dirty="0">
                <a:solidFill>
                  <a:srgbClr val="122185"/>
                </a:solidFill>
              </a:rPr>
              <a:t>）</a:t>
            </a:r>
            <a:endParaRPr lang="en-US" altLang="zh-CN" b="1" dirty="0">
              <a:solidFill>
                <a:srgbClr val="122185"/>
              </a:solidFill>
            </a:endParaRPr>
          </a:p>
          <a:p>
            <a:pPr lvl="0" defTabSz="914400">
              <a:defRPr/>
            </a:pPr>
            <a:r>
              <a:rPr lang="zh-CN" altLang="en-US" b="1" dirty="0">
                <a:solidFill>
                  <a:srgbClr val="122185"/>
                </a:solidFill>
              </a:rPr>
              <a:t>质心能量 </a:t>
            </a:r>
            <a:r>
              <a:rPr lang="en-US" altLang="zh-CN" b="1" dirty="0">
                <a:solidFill>
                  <a:srgbClr val="122185"/>
                </a:solidFill>
              </a:rPr>
              <a:t>2-7GeV</a:t>
            </a:r>
            <a:r>
              <a:rPr lang="zh-CN" altLang="en-US" b="1" dirty="0">
                <a:solidFill>
                  <a:srgbClr val="122185"/>
                </a:solidFill>
              </a:rPr>
              <a:t>，亮度 </a:t>
            </a:r>
            <a:r>
              <a:rPr lang="en-US" altLang="zh-CN" b="1" dirty="0">
                <a:solidFill>
                  <a:srgbClr val="122185"/>
                </a:solidFill>
              </a:rPr>
              <a:t>&gt;0.5</a:t>
            </a:r>
            <a:r>
              <a:rPr lang="en-US" altLang="zh-CN" b="1" dirty="0">
                <a:solidFill>
                  <a:srgbClr val="122185"/>
                </a:solidFill>
                <a:latin typeface="Times New Roman" panose="02020603050405020304" pitchFamily="18" charset="0"/>
                <a:cs typeface="Times New Roman" panose="02020603050405020304" pitchFamily="18" charset="0"/>
              </a:rPr>
              <a:t>~</a:t>
            </a:r>
            <a:r>
              <a:rPr lang="en-US" altLang="zh-CN" b="1" dirty="0">
                <a:solidFill>
                  <a:srgbClr val="122185"/>
                </a:solidFill>
              </a:rPr>
              <a:t>1x10</a:t>
            </a:r>
            <a:r>
              <a:rPr lang="en-US" altLang="zh-CN" b="1" baseline="30000" dirty="0">
                <a:solidFill>
                  <a:srgbClr val="122185"/>
                </a:solidFill>
              </a:rPr>
              <a:t>35 </a:t>
            </a:r>
            <a:r>
              <a:rPr lang="en-US" altLang="zh-CN" b="1" dirty="0">
                <a:solidFill>
                  <a:srgbClr val="122185"/>
                </a:solidFill>
              </a:rPr>
              <a:t>cm</a:t>
            </a:r>
            <a:r>
              <a:rPr lang="en-US" altLang="zh-CN" b="1" baseline="30000" dirty="0">
                <a:solidFill>
                  <a:srgbClr val="122185"/>
                </a:solidFill>
              </a:rPr>
              <a:t>-2</a:t>
            </a:r>
            <a:r>
              <a:rPr lang="en-US" altLang="zh-CN" b="1" dirty="0">
                <a:solidFill>
                  <a:srgbClr val="122185"/>
                </a:solidFill>
              </a:rPr>
              <a:t> s</a:t>
            </a:r>
            <a:r>
              <a:rPr lang="en-US" altLang="zh-CN" b="1" baseline="30000" dirty="0">
                <a:solidFill>
                  <a:srgbClr val="122185"/>
                </a:solidFill>
              </a:rPr>
              <a:t>-1</a:t>
            </a:r>
          </a:p>
          <a:p>
            <a:pPr lvl="0" defTabSz="914400">
              <a:defRPr/>
            </a:pPr>
            <a:endParaRPr lang="en-US" altLang="zh-CN" baseline="30000" dirty="0"/>
          </a:p>
          <a:p>
            <a:pPr lvl="0" defTabSz="914400">
              <a:defRPr/>
            </a:pPr>
            <a:r>
              <a:rPr lang="en-US" altLang="zh-CN" dirty="0"/>
              <a:t> </a:t>
            </a:r>
          </a:p>
          <a:p>
            <a:pPr lvl="0" defTabSz="914400">
              <a:defRPr/>
            </a:pPr>
            <a:endParaRPr lang="en-US" altLang="zh-CN" dirty="0"/>
          </a:p>
        </p:txBody>
      </p:sp>
      <p:pic>
        <p:nvPicPr>
          <p:cNvPr id="11" name="图片 10">
            <a:extLst>
              <a:ext uri="{FF2B5EF4-FFF2-40B4-BE49-F238E27FC236}">
                <a16:creationId xmlns:a16="http://schemas.microsoft.com/office/drawing/2014/main" id="{1764CA51-A98D-4C0D-9771-B644A858F56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83903" y="2344460"/>
            <a:ext cx="2343925" cy="2186680"/>
          </a:xfrm>
          <a:prstGeom prst="rect">
            <a:avLst/>
          </a:prstGeom>
        </p:spPr>
      </p:pic>
      <p:grpSp>
        <p:nvGrpSpPr>
          <p:cNvPr id="12" name="组合 11">
            <a:extLst>
              <a:ext uri="{FF2B5EF4-FFF2-40B4-BE49-F238E27FC236}">
                <a16:creationId xmlns:a16="http://schemas.microsoft.com/office/drawing/2014/main" id="{E252E739-49D0-4156-9C7E-AC38724F563F}"/>
              </a:ext>
            </a:extLst>
          </p:cNvPr>
          <p:cNvGrpSpPr/>
          <p:nvPr/>
        </p:nvGrpSpPr>
        <p:grpSpPr>
          <a:xfrm>
            <a:off x="453826" y="1639854"/>
            <a:ext cx="5642174" cy="3841509"/>
            <a:chOff x="189249" y="2209819"/>
            <a:chExt cx="6343764" cy="4319191"/>
          </a:xfrm>
        </p:grpSpPr>
        <p:pic>
          <p:nvPicPr>
            <p:cNvPr id="13" name="图片 12">
              <a:extLst>
                <a:ext uri="{FF2B5EF4-FFF2-40B4-BE49-F238E27FC236}">
                  <a16:creationId xmlns:a16="http://schemas.microsoft.com/office/drawing/2014/main" id="{8EA2A9AD-4B25-45B5-912B-33C96A29CC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249" y="2634737"/>
              <a:ext cx="6172201" cy="3894273"/>
            </a:xfrm>
            <a:prstGeom prst="rect">
              <a:avLst/>
            </a:prstGeom>
          </p:spPr>
        </p:pic>
        <p:grpSp>
          <p:nvGrpSpPr>
            <p:cNvPr id="14" name="组合 13">
              <a:extLst>
                <a:ext uri="{FF2B5EF4-FFF2-40B4-BE49-F238E27FC236}">
                  <a16:creationId xmlns:a16="http://schemas.microsoft.com/office/drawing/2014/main" id="{9704330B-81A2-4200-B408-A83594E590C5}"/>
                </a:ext>
              </a:extLst>
            </p:cNvPr>
            <p:cNvGrpSpPr/>
            <p:nvPr/>
          </p:nvGrpSpPr>
          <p:grpSpPr>
            <a:xfrm>
              <a:off x="3897627" y="2209819"/>
              <a:ext cx="2635386" cy="2458588"/>
              <a:chOff x="5002435" y="2476417"/>
              <a:chExt cx="2187130" cy="1905165"/>
            </a:xfrm>
          </p:grpSpPr>
          <p:sp>
            <p:nvSpPr>
              <p:cNvPr id="23" name="矩形: 圆角 22">
                <a:extLst>
                  <a:ext uri="{FF2B5EF4-FFF2-40B4-BE49-F238E27FC236}">
                    <a16:creationId xmlns:a16="http://schemas.microsoft.com/office/drawing/2014/main" id="{950E32BE-1CCC-4C2C-9588-A728FF7A9DF7}"/>
                  </a:ext>
                </a:extLst>
              </p:cNvPr>
              <p:cNvSpPr/>
              <p:nvPr/>
            </p:nvSpPr>
            <p:spPr>
              <a:xfrm>
                <a:off x="5473680" y="4059848"/>
                <a:ext cx="612000" cy="126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矩形: 圆角 23">
                <a:extLst>
                  <a:ext uri="{FF2B5EF4-FFF2-40B4-BE49-F238E27FC236}">
                    <a16:creationId xmlns:a16="http://schemas.microsoft.com/office/drawing/2014/main" id="{F4598900-A4D4-45DA-A4E3-F89B4853C3FB}"/>
                  </a:ext>
                </a:extLst>
              </p:cNvPr>
              <p:cNvSpPr/>
              <p:nvPr/>
            </p:nvSpPr>
            <p:spPr>
              <a:xfrm>
                <a:off x="6144200" y="3948503"/>
                <a:ext cx="576000" cy="115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矩形: 圆角 24">
                <a:extLst>
                  <a:ext uri="{FF2B5EF4-FFF2-40B4-BE49-F238E27FC236}">
                    <a16:creationId xmlns:a16="http://schemas.microsoft.com/office/drawing/2014/main" id="{A467DF44-5069-4E8D-95DA-23796FC8E5A5}"/>
                  </a:ext>
                </a:extLst>
              </p:cNvPr>
              <p:cNvSpPr/>
              <p:nvPr/>
            </p:nvSpPr>
            <p:spPr>
              <a:xfrm>
                <a:off x="6729989" y="3786579"/>
                <a:ext cx="432000" cy="126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矩形: 圆角 25">
                <a:extLst>
                  <a:ext uri="{FF2B5EF4-FFF2-40B4-BE49-F238E27FC236}">
                    <a16:creationId xmlns:a16="http://schemas.microsoft.com/office/drawing/2014/main" id="{94D3F739-200F-4737-A9AD-341E7C0CEC0D}"/>
                  </a:ext>
                </a:extLst>
              </p:cNvPr>
              <p:cNvSpPr/>
              <p:nvPr/>
            </p:nvSpPr>
            <p:spPr>
              <a:xfrm>
                <a:off x="6439476" y="2510229"/>
                <a:ext cx="376236" cy="115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矩形: 圆角 26">
                <a:extLst>
                  <a:ext uri="{FF2B5EF4-FFF2-40B4-BE49-F238E27FC236}">
                    <a16:creationId xmlns:a16="http://schemas.microsoft.com/office/drawing/2014/main" id="{9615ACAF-46AD-4B4E-8C64-CEC8E71AFEBC}"/>
                  </a:ext>
                </a:extLst>
              </p:cNvPr>
              <p:cNvSpPr/>
              <p:nvPr/>
            </p:nvSpPr>
            <p:spPr>
              <a:xfrm>
                <a:off x="6037949" y="2528153"/>
                <a:ext cx="376236" cy="115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8" name="矩形: 圆角 27">
                <a:extLst>
                  <a:ext uri="{FF2B5EF4-FFF2-40B4-BE49-F238E27FC236}">
                    <a16:creationId xmlns:a16="http://schemas.microsoft.com/office/drawing/2014/main" id="{F8EEFD4E-49CA-4FE4-A2AF-3803E83E5352}"/>
                  </a:ext>
                </a:extLst>
              </p:cNvPr>
              <p:cNvSpPr/>
              <p:nvPr/>
            </p:nvSpPr>
            <p:spPr>
              <a:xfrm>
                <a:off x="5619752" y="2553353"/>
                <a:ext cx="376236" cy="1188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矩形: 圆角 28">
                <a:extLst>
                  <a:ext uri="{FF2B5EF4-FFF2-40B4-BE49-F238E27FC236}">
                    <a16:creationId xmlns:a16="http://schemas.microsoft.com/office/drawing/2014/main" id="{EA729633-E308-48E3-A5C6-992D2ED9A5F1}"/>
                  </a:ext>
                </a:extLst>
              </p:cNvPr>
              <p:cNvSpPr/>
              <p:nvPr/>
            </p:nvSpPr>
            <p:spPr>
              <a:xfrm>
                <a:off x="5276850" y="2576514"/>
                <a:ext cx="328613" cy="144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0" name="图片 29">
                <a:extLst>
                  <a:ext uri="{FF2B5EF4-FFF2-40B4-BE49-F238E27FC236}">
                    <a16:creationId xmlns:a16="http://schemas.microsoft.com/office/drawing/2014/main" id="{480544BD-CD91-47AE-B435-C304EFE97E0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02435" y="2476417"/>
                <a:ext cx="2187130" cy="1905165"/>
              </a:xfrm>
              <a:prstGeom prst="rect">
                <a:avLst/>
              </a:prstGeom>
            </p:spPr>
          </p:pic>
        </p:grpSp>
        <p:cxnSp>
          <p:nvCxnSpPr>
            <p:cNvPr id="15" name="直接箭头连接符 14">
              <a:extLst>
                <a:ext uri="{FF2B5EF4-FFF2-40B4-BE49-F238E27FC236}">
                  <a16:creationId xmlns:a16="http://schemas.microsoft.com/office/drawing/2014/main" id="{54FC61FF-CDA8-4B26-ACD1-FD4F28CF60C6}"/>
                </a:ext>
              </a:extLst>
            </p:cNvPr>
            <p:cNvCxnSpPr>
              <a:cxnSpLocks/>
            </p:cNvCxnSpPr>
            <p:nvPr/>
          </p:nvCxnSpPr>
          <p:spPr>
            <a:xfrm flipH="1">
              <a:off x="3815518" y="3740110"/>
              <a:ext cx="342900" cy="8584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6" name="Group 10">
              <a:extLst>
                <a:ext uri="{FF2B5EF4-FFF2-40B4-BE49-F238E27FC236}">
                  <a16:creationId xmlns:a16="http://schemas.microsoft.com/office/drawing/2014/main" id="{9586A77D-A3C9-411A-8946-DE8D5C21F1AA}"/>
                </a:ext>
              </a:extLst>
            </p:cNvPr>
            <p:cNvGrpSpPr/>
            <p:nvPr/>
          </p:nvGrpSpPr>
          <p:grpSpPr>
            <a:xfrm>
              <a:off x="2447936" y="2898188"/>
              <a:ext cx="2103018" cy="1211337"/>
              <a:chOff x="5858486" y="600912"/>
              <a:chExt cx="2103018" cy="1096794"/>
            </a:xfrm>
          </p:grpSpPr>
          <p:cxnSp>
            <p:nvCxnSpPr>
              <p:cNvPr id="21" name="直接箭头连接符 20">
                <a:extLst>
                  <a:ext uri="{FF2B5EF4-FFF2-40B4-BE49-F238E27FC236}">
                    <a16:creationId xmlns:a16="http://schemas.microsoft.com/office/drawing/2014/main" id="{08FC2B26-31AC-4519-AE14-35F60035ECCD}"/>
                  </a:ext>
                </a:extLst>
              </p:cNvPr>
              <p:cNvCxnSpPr>
                <a:cxnSpLocks/>
              </p:cNvCxnSpPr>
              <p:nvPr/>
            </p:nvCxnSpPr>
            <p:spPr bwMode="auto">
              <a:xfrm>
                <a:off x="6909995" y="1167133"/>
                <a:ext cx="0" cy="530573"/>
              </a:xfrm>
              <a:prstGeom prst="straightConnector1">
                <a:avLst/>
              </a:prstGeom>
              <a:solidFill>
                <a:schemeClr val="accent1"/>
              </a:solidFill>
              <a:ln w="34925" cap="flat" cmpd="sng" algn="ctr">
                <a:solidFill>
                  <a:srgbClr val="FF0000"/>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矩形 21">
                <a:extLst>
                  <a:ext uri="{FF2B5EF4-FFF2-40B4-BE49-F238E27FC236}">
                    <a16:creationId xmlns:a16="http://schemas.microsoft.com/office/drawing/2014/main" id="{29A7D44F-63D1-4900-BA79-27B742E080A7}"/>
                  </a:ext>
                </a:extLst>
              </p:cNvPr>
              <p:cNvSpPr/>
              <p:nvPr/>
            </p:nvSpPr>
            <p:spPr bwMode="auto">
              <a:xfrm>
                <a:off x="5858486" y="600912"/>
                <a:ext cx="2103018" cy="387946"/>
              </a:xfrm>
              <a:prstGeom prst="rect">
                <a:avLst/>
              </a:prstGeom>
              <a:noFill/>
              <a:ln w="41275" cap="flat" cmpd="sng" algn="ctr">
                <a:noFill/>
                <a:prstDash val="solid"/>
                <a:round/>
                <a:headEnd type="none" w="med" len="med"/>
                <a:tailEnd type="none" w="med" len="med"/>
              </a:ln>
              <a:effectLst/>
              <a:extLst>
                <a:ext uri="{AF507438-7753-43e0-B8FC-AC1667EBCBE1}">
                  <a14:hiddenEffects xmlns:a14="http://schemas.microsoft.com/office/drawing/2010/main" xmlns="" xmlns:lc="http://schemas.openxmlformats.org/drawingml/2006/lockedCanva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1200" b="1" dirty="0">
                    <a:solidFill>
                      <a:srgbClr val="FFFF00"/>
                    </a:solidFill>
                    <a:ea typeface="STZhongsong" panose="02010600040101010101" pitchFamily="2" charset="-122"/>
                  </a:rPr>
                  <a:t>Collider</a:t>
                </a:r>
                <a:r>
                  <a:rPr lang="zh-CN" altLang="en-US" sz="1200" b="1" dirty="0">
                    <a:solidFill>
                      <a:srgbClr val="FFFF00"/>
                    </a:solidFill>
                    <a:ea typeface="STZhongsong" panose="02010600040101010101" pitchFamily="2" charset="-122"/>
                  </a:rPr>
                  <a:t> </a:t>
                </a:r>
                <a:r>
                  <a:rPr lang="en-US" altLang="zh-CN" sz="1200" b="1" dirty="0">
                    <a:solidFill>
                      <a:srgbClr val="FFFF00"/>
                    </a:solidFill>
                    <a:ea typeface="STZhongsong" panose="02010600040101010101" pitchFamily="2" charset="-122"/>
                  </a:rPr>
                  <a:t>Ring</a:t>
                </a:r>
              </a:p>
              <a:p>
                <a:pPr algn="ctr" fontAlgn="base">
                  <a:spcBef>
                    <a:spcPct val="0"/>
                  </a:spcBef>
                  <a:spcAft>
                    <a:spcPct val="0"/>
                  </a:spcAft>
                </a:pPr>
                <a:r>
                  <a:rPr lang="en-US" altLang="zh-CN" sz="1200" b="1" dirty="0">
                    <a:solidFill>
                      <a:srgbClr val="FFFF00"/>
                    </a:solidFill>
                    <a:ea typeface="STZhongsong" panose="02010600040101010101" pitchFamily="2" charset="-122"/>
                  </a:rPr>
                  <a:t>1000m</a:t>
                </a:r>
                <a:endParaRPr lang="zh-CN" altLang="en-US" sz="1200" b="1" dirty="0">
                  <a:solidFill>
                    <a:srgbClr val="FFFF00"/>
                  </a:solidFill>
                  <a:ea typeface="STZhongsong" panose="02010600040101010101" pitchFamily="2" charset="-122"/>
                </a:endParaRPr>
              </a:p>
            </p:txBody>
          </p:sp>
        </p:grpSp>
        <p:sp>
          <p:nvSpPr>
            <p:cNvPr id="17" name="TextBox 5">
              <a:extLst>
                <a:ext uri="{FF2B5EF4-FFF2-40B4-BE49-F238E27FC236}">
                  <a16:creationId xmlns:a16="http://schemas.microsoft.com/office/drawing/2014/main" id="{04E546D4-E66E-4489-A78F-57DD06D6D466}"/>
                </a:ext>
              </a:extLst>
            </p:cNvPr>
            <p:cNvSpPr txBox="1"/>
            <p:nvPr/>
          </p:nvSpPr>
          <p:spPr>
            <a:xfrm>
              <a:off x="4680096" y="4531341"/>
              <a:ext cx="1111842" cy="3806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FFFF00"/>
                  </a:solidFill>
                </a:rPr>
                <a:t>Detector</a:t>
              </a:r>
            </a:p>
          </p:txBody>
        </p:sp>
        <p:sp>
          <p:nvSpPr>
            <p:cNvPr id="18" name="TextBox 7">
              <a:extLst>
                <a:ext uri="{FF2B5EF4-FFF2-40B4-BE49-F238E27FC236}">
                  <a16:creationId xmlns:a16="http://schemas.microsoft.com/office/drawing/2014/main" id="{AD2B365E-1B18-44F5-BB08-7F93487A7869}"/>
                </a:ext>
              </a:extLst>
            </p:cNvPr>
            <p:cNvSpPr txBox="1"/>
            <p:nvPr/>
          </p:nvSpPr>
          <p:spPr>
            <a:xfrm>
              <a:off x="1254210" y="2867624"/>
              <a:ext cx="1665841" cy="519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rgbClr val="FFFF00"/>
                  </a:solidFill>
                </a:rPr>
                <a:t>Damping Ring</a:t>
              </a:r>
            </a:p>
            <a:p>
              <a:pPr algn="ctr"/>
              <a:r>
                <a:rPr lang="en-US" sz="1200" b="1" dirty="0">
                  <a:solidFill>
                    <a:srgbClr val="FFFF00"/>
                  </a:solidFill>
                </a:rPr>
                <a:t>150 m</a:t>
              </a:r>
              <a:endParaRPr lang="en-US" sz="2000" b="1" dirty="0">
                <a:solidFill>
                  <a:srgbClr val="FFFF00"/>
                </a:solidFill>
              </a:endParaRPr>
            </a:p>
          </p:txBody>
        </p:sp>
        <p:cxnSp>
          <p:nvCxnSpPr>
            <p:cNvPr id="19" name="直接箭头连接符 18">
              <a:extLst>
                <a:ext uri="{FF2B5EF4-FFF2-40B4-BE49-F238E27FC236}">
                  <a16:creationId xmlns:a16="http://schemas.microsoft.com/office/drawing/2014/main" id="{B9892491-85AF-443B-AB51-BE680DC5783C}"/>
                </a:ext>
              </a:extLst>
            </p:cNvPr>
            <p:cNvCxnSpPr>
              <a:cxnSpLocks/>
              <a:stCxn id="17" idx="1"/>
            </p:cNvCxnSpPr>
            <p:nvPr/>
          </p:nvCxnSpPr>
          <p:spPr>
            <a:xfrm flipH="1" flipV="1">
              <a:off x="3998263" y="4567033"/>
              <a:ext cx="681834" cy="1546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A561680C-0DF1-4020-9619-B81E78110C98}"/>
                </a:ext>
              </a:extLst>
            </p:cNvPr>
            <p:cNvCxnSpPr>
              <a:cxnSpLocks/>
            </p:cNvCxnSpPr>
            <p:nvPr/>
          </p:nvCxnSpPr>
          <p:spPr bwMode="auto">
            <a:xfrm>
              <a:off x="2183992" y="3523541"/>
              <a:ext cx="157658" cy="458323"/>
            </a:xfrm>
            <a:prstGeom prst="straightConnector1">
              <a:avLst/>
            </a:prstGeom>
            <a:solidFill>
              <a:schemeClr val="accent1"/>
            </a:solidFill>
            <a:ln w="34925" cap="flat" cmpd="sng" algn="ctr">
              <a:solidFill>
                <a:srgbClr val="FF0000"/>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 name="文本框 31">
            <a:extLst>
              <a:ext uri="{FF2B5EF4-FFF2-40B4-BE49-F238E27FC236}">
                <a16:creationId xmlns:a16="http://schemas.microsoft.com/office/drawing/2014/main" id="{C7B80A10-9769-4EC6-994B-60014118A1F6}"/>
              </a:ext>
            </a:extLst>
          </p:cNvPr>
          <p:cNvSpPr txBox="1"/>
          <p:nvPr/>
        </p:nvSpPr>
        <p:spPr>
          <a:xfrm>
            <a:off x="6583531" y="1579947"/>
            <a:ext cx="5316258" cy="4123308"/>
          </a:xfrm>
          <a:prstGeom prst="rect">
            <a:avLst/>
          </a:prstGeom>
          <a:noFill/>
        </p:spPr>
        <p:txBody>
          <a:bodyPr wrap="square" rtlCol="0">
            <a:spAutoFit/>
          </a:bodyPr>
          <a:lstStyle/>
          <a:p>
            <a:pPr>
              <a:spcAft>
                <a:spcPts val="600"/>
              </a:spcAft>
            </a:pPr>
            <a:r>
              <a:rPr lang="zh-CN" altLang="en-US" sz="2000" b="1" dirty="0"/>
              <a:t>系统性能要求：</a:t>
            </a:r>
            <a:endParaRPr lang="en-US" altLang="zh-CN" sz="2000" b="1" dirty="0"/>
          </a:p>
          <a:p>
            <a:pPr marL="285750" indent="-285750">
              <a:lnSpc>
                <a:spcPct val="150000"/>
              </a:lnSpc>
              <a:buFont typeface="Wingdings" panose="05000000000000000000" pitchFamily="2" charset="2"/>
              <a:buChar char="Ø"/>
            </a:pPr>
            <a:r>
              <a:rPr lang="zh-CN" altLang="en-US" sz="2000" b="1" dirty="0">
                <a:solidFill>
                  <a:srgbClr val="0070C0"/>
                </a:solidFill>
              </a:rPr>
              <a:t>漂移室立体角接收度达到</a:t>
            </a:r>
            <a:r>
              <a:rPr lang="en-US" altLang="zh-CN" sz="2000" b="1" dirty="0">
                <a:solidFill>
                  <a:srgbClr val="0070C0"/>
                </a:solidFill>
              </a:rPr>
              <a:t>93%</a:t>
            </a:r>
            <a:r>
              <a:rPr lang="zh-CN" altLang="en-US" sz="2000" b="1" dirty="0">
                <a:solidFill>
                  <a:srgbClr val="0070C0"/>
                </a:solidFill>
              </a:rPr>
              <a:t>（</a:t>
            </a:r>
            <a:r>
              <a:rPr lang="en-US" altLang="zh-CN" sz="2000" b="1" dirty="0">
                <a:solidFill>
                  <a:srgbClr val="0070C0"/>
                </a:solidFill>
              </a:rPr>
              <a:t>θ&lt;20°</a:t>
            </a:r>
            <a:r>
              <a:rPr lang="zh-CN" altLang="en-US" sz="2000" b="1" dirty="0">
                <a:solidFill>
                  <a:srgbClr val="0070C0"/>
                </a:solidFill>
              </a:rPr>
              <a:t>）</a:t>
            </a:r>
            <a:endParaRPr lang="en-US" altLang="zh-CN" sz="2000" b="1" dirty="0">
              <a:solidFill>
                <a:srgbClr val="0070C0"/>
              </a:solidFill>
            </a:endParaRPr>
          </a:p>
          <a:p>
            <a:pPr marL="285750" indent="-285750">
              <a:lnSpc>
                <a:spcPct val="150000"/>
              </a:lnSpc>
              <a:buFont typeface="Wingdings" panose="05000000000000000000" pitchFamily="2" charset="2"/>
              <a:buChar char="Ø"/>
            </a:pPr>
            <a:r>
              <a:rPr lang="zh-CN" altLang="en-US" sz="2000" b="1" dirty="0">
                <a:solidFill>
                  <a:srgbClr val="0070C0"/>
                </a:solidFill>
              </a:rPr>
              <a:t>对横动量大于</a:t>
            </a:r>
            <a:r>
              <a:rPr lang="en-US" altLang="zh-CN" sz="2000" b="1" dirty="0">
                <a:solidFill>
                  <a:srgbClr val="0070C0"/>
                </a:solidFill>
              </a:rPr>
              <a:t>150 MeV/c</a:t>
            </a:r>
            <a:r>
              <a:rPr lang="zh-CN" altLang="en-US" sz="2000" b="1" dirty="0">
                <a:solidFill>
                  <a:srgbClr val="0070C0"/>
                </a:solidFill>
              </a:rPr>
              <a:t>的带电粒子的径迹探测效率高于</a:t>
            </a:r>
            <a:r>
              <a:rPr lang="en-US" altLang="zh-CN" sz="2000" b="1" dirty="0">
                <a:solidFill>
                  <a:srgbClr val="0070C0"/>
                </a:solidFill>
              </a:rPr>
              <a:t>90%</a:t>
            </a:r>
          </a:p>
          <a:p>
            <a:pPr marL="285750" indent="-285750">
              <a:lnSpc>
                <a:spcPct val="150000"/>
              </a:lnSpc>
              <a:buFont typeface="Wingdings" panose="05000000000000000000" pitchFamily="2" charset="2"/>
              <a:buChar char="Ø"/>
            </a:pPr>
            <a:r>
              <a:rPr lang="zh-CN" altLang="en-US" sz="2000" b="1" dirty="0">
                <a:solidFill>
                  <a:srgbClr val="0070C0"/>
                </a:solidFill>
              </a:rPr>
              <a:t>对横动量为</a:t>
            </a:r>
            <a:r>
              <a:rPr lang="en-US" altLang="zh-CN" sz="2000" b="1" dirty="0">
                <a:solidFill>
                  <a:srgbClr val="0070C0"/>
                </a:solidFill>
              </a:rPr>
              <a:t>1GeV/c</a:t>
            </a:r>
            <a:r>
              <a:rPr lang="zh-CN" altLang="en-US" sz="2000" b="1" dirty="0">
                <a:solidFill>
                  <a:srgbClr val="0070C0"/>
                </a:solidFill>
              </a:rPr>
              <a:t>的带电粒子的动量分辨率好于</a:t>
            </a:r>
            <a:r>
              <a:rPr lang="en-US" altLang="zh-CN" sz="2000" b="1" dirty="0">
                <a:solidFill>
                  <a:srgbClr val="0070C0"/>
                </a:solidFill>
              </a:rPr>
              <a:t>0.5%</a:t>
            </a:r>
          </a:p>
          <a:p>
            <a:pPr marL="285750" indent="-285750">
              <a:lnSpc>
                <a:spcPct val="150000"/>
              </a:lnSpc>
              <a:buFont typeface="Wingdings" panose="05000000000000000000" pitchFamily="2" charset="2"/>
              <a:buChar char="Ø"/>
            </a:pPr>
            <a:r>
              <a:rPr lang="en-US" altLang="zh-CN" sz="2000" b="1" dirty="0" err="1">
                <a:solidFill>
                  <a:srgbClr val="0070C0"/>
                </a:solidFill>
              </a:rPr>
              <a:t>dE</a:t>
            </a:r>
            <a:r>
              <a:rPr lang="en-US" altLang="zh-CN" sz="2000" b="1" dirty="0">
                <a:solidFill>
                  <a:srgbClr val="0070C0"/>
                </a:solidFill>
              </a:rPr>
              <a:t>/dx</a:t>
            </a:r>
            <a:r>
              <a:rPr lang="zh-CN" altLang="en-US" sz="2000" b="1" dirty="0">
                <a:solidFill>
                  <a:srgbClr val="0070C0"/>
                </a:solidFill>
              </a:rPr>
              <a:t>测量分辨率好于</a:t>
            </a:r>
            <a:r>
              <a:rPr lang="en-US" altLang="zh-CN" sz="2000" b="1" dirty="0">
                <a:solidFill>
                  <a:srgbClr val="0070C0"/>
                </a:solidFill>
              </a:rPr>
              <a:t>6%</a:t>
            </a:r>
          </a:p>
          <a:p>
            <a:pPr marL="285750" indent="-285750">
              <a:lnSpc>
                <a:spcPct val="150000"/>
              </a:lnSpc>
              <a:buFont typeface="Wingdings" panose="05000000000000000000" pitchFamily="2" charset="2"/>
              <a:buChar char="Ø"/>
            </a:pPr>
            <a:r>
              <a:rPr lang="zh-CN" altLang="en-US" sz="2000" b="1" dirty="0">
                <a:solidFill>
                  <a:srgbClr val="0070C0"/>
                </a:solidFill>
              </a:rPr>
              <a:t>径向总物质量低于</a:t>
            </a:r>
            <a:r>
              <a:rPr lang="en-US" altLang="zh-CN" sz="2000" b="1" dirty="0">
                <a:solidFill>
                  <a:srgbClr val="0070C0"/>
                </a:solidFill>
              </a:rPr>
              <a:t>5%X</a:t>
            </a:r>
            <a:r>
              <a:rPr lang="en-US" altLang="zh-CN" sz="2000" b="1" baseline="-25000" dirty="0">
                <a:solidFill>
                  <a:srgbClr val="0070C0"/>
                </a:solidFill>
              </a:rPr>
              <a:t>0</a:t>
            </a:r>
          </a:p>
          <a:p>
            <a:pPr marL="285750" indent="-285750">
              <a:lnSpc>
                <a:spcPct val="150000"/>
              </a:lnSpc>
              <a:buFont typeface="Wingdings" panose="05000000000000000000" pitchFamily="2" charset="2"/>
              <a:buChar char="Ø"/>
            </a:pPr>
            <a:r>
              <a:rPr lang="zh-CN" altLang="en-US" sz="2000" b="1" dirty="0">
                <a:solidFill>
                  <a:srgbClr val="0070C0"/>
                </a:solidFill>
              </a:rPr>
              <a:t>电子学应对高计数率需求</a:t>
            </a:r>
            <a:r>
              <a:rPr lang="en-US" altLang="zh-CN" sz="2000" b="1" dirty="0">
                <a:solidFill>
                  <a:srgbClr val="0070C0"/>
                </a:solidFill>
              </a:rPr>
              <a:t>(200~400kHz/</a:t>
            </a:r>
            <a:r>
              <a:rPr lang="en-US" altLang="zh-CN" sz="2000" b="1" dirty="0" err="1">
                <a:solidFill>
                  <a:srgbClr val="0070C0"/>
                </a:solidFill>
              </a:rPr>
              <a:t>ch</a:t>
            </a:r>
            <a:r>
              <a:rPr lang="en-US" altLang="zh-CN" sz="2000" b="1" dirty="0">
                <a:solidFill>
                  <a:srgbClr val="0070C0"/>
                </a:solidFill>
              </a:rPr>
              <a:t>)</a:t>
            </a:r>
          </a:p>
        </p:txBody>
      </p:sp>
      <p:sp>
        <p:nvSpPr>
          <p:cNvPr id="3" name="矩形 2">
            <a:extLst>
              <a:ext uri="{FF2B5EF4-FFF2-40B4-BE49-F238E27FC236}">
                <a16:creationId xmlns:a16="http://schemas.microsoft.com/office/drawing/2014/main" id="{91AF9052-7B81-4289-AC6E-487C60241BF8}"/>
              </a:ext>
            </a:extLst>
          </p:cNvPr>
          <p:cNvSpPr/>
          <p:nvPr/>
        </p:nvSpPr>
        <p:spPr>
          <a:xfrm>
            <a:off x="534367" y="871578"/>
            <a:ext cx="10865554" cy="461665"/>
          </a:xfrm>
          <a:prstGeom prst="rect">
            <a:avLst/>
          </a:prstGeom>
        </p:spPr>
        <p:txBody>
          <a:bodyPr wrap="square">
            <a:spAutoFit/>
          </a:bodyPr>
          <a:lstStyle/>
          <a:p>
            <a:pPr lvl="0" defTabSz="914400">
              <a:defRPr/>
            </a:pPr>
            <a:r>
              <a:rPr lang="zh-CN" altLang="en-US" sz="2400" b="1" dirty="0">
                <a:solidFill>
                  <a:srgbClr val="FF0000"/>
                </a:solidFill>
              </a:rPr>
              <a:t>外径迹探测器（</a:t>
            </a:r>
            <a:r>
              <a:rPr lang="en-US" altLang="zh-CN" sz="2400" b="1" dirty="0">
                <a:solidFill>
                  <a:srgbClr val="FF0000"/>
                </a:solidFill>
              </a:rPr>
              <a:t>MDCH</a:t>
            </a:r>
            <a:r>
              <a:rPr lang="zh-CN" altLang="en-US" sz="2400" b="1" dirty="0">
                <a:solidFill>
                  <a:srgbClr val="FF0000"/>
                </a:solidFill>
              </a:rPr>
              <a:t>）位于谱仪内侧，参与触发，承当径迹重建任务</a:t>
            </a:r>
            <a:endParaRPr lang="en-US" altLang="zh-CN" sz="2400" b="1" dirty="0">
              <a:solidFill>
                <a:srgbClr val="FF0000"/>
              </a:solidFill>
            </a:endParaRPr>
          </a:p>
        </p:txBody>
      </p:sp>
    </p:spTree>
    <p:extLst>
      <p:ext uri="{BB962C8B-B14F-4D97-AF65-F5344CB8AC3E}">
        <p14:creationId xmlns:p14="http://schemas.microsoft.com/office/powerpoint/2010/main" val="3537894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F8C78C0-B6EE-4814-A74B-E8B389205271}"/>
              </a:ext>
            </a:extLst>
          </p:cNvPr>
          <p:cNvSpPr>
            <a:spLocks noGrp="1"/>
          </p:cNvSpPr>
          <p:nvPr>
            <p:ph type="sldNum" sz="quarter" idx="4"/>
          </p:nvPr>
        </p:nvSpPr>
        <p:spPr>
          <a:xfrm>
            <a:off x="9408368" y="6356349"/>
            <a:ext cx="2743200" cy="365125"/>
          </a:xfrm>
        </p:spPr>
        <p:txBody>
          <a:bodyPr/>
          <a:lstStyle/>
          <a:p>
            <a:pPr>
              <a:defRPr/>
            </a:pPr>
            <a:fld id="{8A9FE716-5906-42FB-AFB5-ACBE2060E32B}" type="slidenum">
              <a:rPr lang="en-US" altLang="zh-CN" smtClean="0"/>
              <a:pPr>
                <a:defRPr/>
              </a:pPr>
              <a:t>30</a:t>
            </a:fld>
            <a:endParaRPr lang="en-US" altLang="zh-CN"/>
          </a:p>
        </p:txBody>
      </p:sp>
      <p:graphicFrame>
        <p:nvGraphicFramePr>
          <p:cNvPr id="4" name="图示 3">
            <a:extLst>
              <a:ext uri="{FF2B5EF4-FFF2-40B4-BE49-F238E27FC236}">
                <a16:creationId xmlns:a16="http://schemas.microsoft.com/office/drawing/2014/main" id="{3594F076-39BA-44E3-B086-329314F5407A}"/>
              </a:ext>
            </a:extLst>
          </p:cNvPr>
          <p:cNvGraphicFramePr/>
          <p:nvPr>
            <p:extLst>
              <p:ext uri="{D42A27DB-BD31-4B8C-83A1-F6EECF244321}">
                <p14:modId xmlns:p14="http://schemas.microsoft.com/office/powerpoint/2010/main" val="452803946"/>
              </p:ext>
            </p:extLst>
          </p:nvPr>
        </p:nvGraphicFramePr>
        <p:xfrm>
          <a:off x="1559496" y="944827"/>
          <a:ext cx="9433048" cy="5776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标题 1">
            <a:extLst>
              <a:ext uri="{FF2B5EF4-FFF2-40B4-BE49-F238E27FC236}">
                <a16:creationId xmlns:a16="http://schemas.microsoft.com/office/drawing/2014/main" id="{81885DBB-11E8-4E54-8C43-0D726016513B}"/>
              </a:ext>
            </a:extLst>
          </p:cNvPr>
          <p:cNvSpPr txBox="1">
            <a:spLocks/>
          </p:cNvSpPr>
          <p:nvPr/>
        </p:nvSpPr>
        <p:spPr>
          <a:xfrm>
            <a:off x="983432" y="98054"/>
            <a:ext cx="8208912" cy="67253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总结</a:t>
            </a:r>
          </a:p>
        </p:txBody>
      </p:sp>
    </p:spTree>
    <p:extLst>
      <p:ext uri="{BB962C8B-B14F-4D97-AF65-F5344CB8AC3E}">
        <p14:creationId xmlns:p14="http://schemas.microsoft.com/office/powerpoint/2010/main" val="3974319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AF18860-3CC9-4E55-B3CD-25A659713F66}"/>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31</a:t>
            </a:fld>
            <a:endParaRPr lang="en-US" altLang="zh-CN"/>
          </a:p>
        </p:txBody>
      </p:sp>
      <p:sp>
        <p:nvSpPr>
          <p:cNvPr id="5" name="矩形 4">
            <a:extLst>
              <a:ext uri="{FF2B5EF4-FFF2-40B4-BE49-F238E27FC236}">
                <a16:creationId xmlns:a16="http://schemas.microsoft.com/office/drawing/2014/main" id="{D9DF8E1E-B97B-4A67-AD81-CF6BB9A77977}"/>
              </a:ext>
            </a:extLst>
          </p:cNvPr>
          <p:cNvSpPr/>
          <p:nvPr/>
        </p:nvSpPr>
        <p:spPr>
          <a:xfrm>
            <a:off x="1775520" y="1000760"/>
            <a:ext cx="8927444" cy="3416320"/>
          </a:xfrm>
          <a:prstGeom prst="rect">
            <a:avLst/>
          </a:prstGeom>
          <a:noFill/>
        </p:spPr>
        <p:txBody>
          <a:bodyPr wrap="none" lIns="91440" tIns="45720" rIns="91440" bIns="45720">
            <a:spAutoFit/>
          </a:bodyPr>
          <a:lstStyle/>
          <a:p>
            <a:pPr algn="ctr"/>
            <a:r>
              <a:rPr lang="zh-CN" altLang="en-US" sz="5400" dirty="0">
                <a:ln w="0"/>
                <a:solidFill>
                  <a:srgbClr val="C00000"/>
                </a:solidFill>
                <a:effectLst>
                  <a:outerShdw blurRad="38100" dist="25400" dir="5400000" algn="ctr" rotWithShape="0">
                    <a:srgbClr val="6E747A">
                      <a:alpha val="43000"/>
                    </a:srgbClr>
                  </a:outerShdw>
                </a:effectLst>
              </a:rPr>
              <a:t>感谢</a:t>
            </a:r>
            <a:r>
              <a:rPr lang="en-US" altLang="zh-CN" sz="5400" dirty="0">
                <a:ln w="0"/>
                <a:solidFill>
                  <a:srgbClr val="C00000"/>
                </a:solidFill>
                <a:effectLst>
                  <a:outerShdw blurRad="38100" dist="25400" dir="5400000" algn="ctr" rotWithShape="0">
                    <a:srgbClr val="6E747A">
                      <a:alpha val="43000"/>
                    </a:srgbClr>
                  </a:outerShdw>
                </a:effectLst>
              </a:rPr>
              <a:t>MDCH</a:t>
            </a:r>
            <a:r>
              <a:rPr lang="zh-CN" altLang="en-US" sz="5400" dirty="0">
                <a:ln w="0"/>
                <a:solidFill>
                  <a:srgbClr val="C00000"/>
                </a:solidFill>
                <a:effectLst>
                  <a:outerShdw blurRad="38100" dist="25400" dir="5400000" algn="ctr" rotWithShape="0">
                    <a:srgbClr val="6E747A">
                      <a:alpha val="43000"/>
                    </a:srgbClr>
                  </a:outerShdw>
                </a:effectLst>
              </a:rPr>
              <a:t>各位同仁的努力！</a:t>
            </a:r>
          </a:p>
          <a:p>
            <a:pPr algn="ctr"/>
            <a:r>
              <a:rPr lang="zh-CN" altLang="en-US" sz="5400" dirty="0">
                <a:ln w="0"/>
                <a:solidFill>
                  <a:srgbClr val="C00000"/>
                </a:solidFill>
                <a:effectLst>
                  <a:outerShdw blurRad="38100" dist="25400" dir="5400000" algn="ctr" rotWithShape="0">
                    <a:srgbClr val="6E747A">
                      <a:alpha val="43000"/>
                    </a:srgbClr>
                  </a:outerShdw>
                </a:effectLst>
              </a:rPr>
              <a:t>欢迎批评指正！</a:t>
            </a:r>
            <a:endParaRPr lang="en-US" altLang="zh-CN" sz="5400" dirty="0">
              <a:ln w="0"/>
              <a:solidFill>
                <a:srgbClr val="C00000"/>
              </a:solidFill>
              <a:effectLst>
                <a:outerShdw blurRad="38100" dist="25400" dir="5400000" algn="ctr" rotWithShape="0">
                  <a:srgbClr val="6E747A">
                    <a:alpha val="43000"/>
                  </a:srgbClr>
                </a:outerShdw>
              </a:effectLst>
            </a:endParaRPr>
          </a:p>
          <a:p>
            <a:pPr algn="ctr"/>
            <a:r>
              <a:rPr lang="zh-CN" altLang="en-US" sz="5400" dirty="0">
                <a:ln w="0"/>
                <a:solidFill>
                  <a:srgbClr val="C00000"/>
                </a:solidFill>
                <a:effectLst>
                  <a:outerShdw blurRad="38100" dist="25400" dir="5400000" algn="ctr" rotWithShape="0">
                    <a:srgbClr val="6E747A">
                      <a:alpha val="43000"/>
                    </a:srgbClr>
                  </a:outerShdw>
                </a:effectLst>
              </a:rPr>
              <a:t>欢迎各位同仁参与</a:t>
            </a:r>
            <a:r>
              <a:rPr lang="en-US" altLang="zh-CN" sz="5400" dirty="0">
                <a:ln w="0"/>
                <a:solidFill>
                  <a:srgbClr val="C00000"/>
                </a:solidFill>
                <a:effectLst>
                  <a:outerShdw blurRad="38100" dist="25400" dir="5400000" algn="ctr" rotWithShape="0">
                    <a:srgbClr val="6E747A">
                      <a:alpha val="43000"/>
                    </a:srgbClr>
                  </a:outerShdw>
                </a:effectLst>
              </a:rPr>
              <a:t>MDCH </a:t>
            </a:r>
            <a:r>
              <a:rPr lang="zh-CN" altLang="en-US" sz="5400" dirty="0">
                <a:ln w="0"/>
                <a:solidFill>
                  <a:srgbClr val="C00000"/>
                </a:solidFill>
                <a:effectLst>
                  <a:outerShdw blurRad="38100" dist="25400" dir="5400000" algn="ctr" rotWithShape="0">
                    <a:srgbClr val="6E747A">
                      <a:alpha val="43000"/>
                    </a:srgbClr>
                  </a:outerShdw>
                </a:effectLst>
              </a:rPr>
              <a:t>！</a:t>
            </a:r>
          </a:p>
          <a:p>
            <a:pPr algn="ctr"/>
            <a:endParaRPr lang="zh-CN" altLang="en-US" sz="5400" dirty="0">
              <a:ln w="0"/>
              <a:solidFill>
                <a:srgbClr val="FF0000"/>
              </a:solidFill>
              <a:effectLst>
                <a:outerShdw blurRad="38100" dist="25400" dir="5400000" algn="ctr" rotWithShape="0">
                  <a:srgbClr val="6E747A">
                    <a:alpha val="43000"/>
                  </a:srgbClr>
                </a:outerShdw>
              </a:effectLst>
            </a:endParaRPr>
          </a:p>
        </p:txBody>
      </p:sp>
      <p:sp>
        <p:nvSpPr>
          <p:cNvPr id="6" name="矩形 5">
            <a:extLst>
              <a:ext uri="{FF2B5EF4-FFF2-40B4-BE49-F238E27FC236}">
                <a16:creationId xmlns:a16="http://schemas.microsoft.com/office/drawing/2014/main" id="{098B95DB-F3AB-4655-B736-D85C056E9155}"/>
              </a:ext>
            </a:extLst>
          </p:cNvPr>
          <p:cNvSpPr/>
          <p:nvPr/>
        </p:nvSpPr>
        <p:spPr>
          <a:xfrm>
            <a:off x="3143672" y="4048707"/>
            <a:ext cx="6554960" cy="2677656"/>
          </a:xfrm>
          <a:prstGeom prst="rect">
            <a:avLst/>
          </a:prstGeom>
          <a:noFill/>
        </p:spPr>
        <p:txBody>
          <a:bodyPr wrap="square" lIns="91440" tIns="45720" rIns="91440" bIns="45720">
            <a:spAutoFit/>
          </a:bodyPr>
          <a:lstStyle/>
          <a:p>
            <a:pPr algn="ctr"/>
            <a:r>
              <a:rPr lang="en-US" altLang="zh-CN" sz="2400" b="0" cap="none" spc="0" dirty="0">
                <a:ln w="0"/>
                <a:solidFill>
                  <a:schemeClr val="accent1"/>
                </a:solidFill>
                <a:effectLst>
                  <a:outerShdw blurRad="38100" dist="25400" dir="5400000" algn="ctr" rotWithShape="0">
                    <a:srgbClr val="6E747A">
                      <a:alpha val="43000"/>
                    </a:srgbClr>
                  </a:outerShdw>
                </a:effectLst>
              </a:rPr>
              <a:t>MDCH</a:t>
            </a:r>
            <a:r>
              <a:rPr lang="zh-CN" altLang="en-US" sz="2400" b="0" cap="none" spc="0" dirty="0">
                <a:ln w="0"/>
                <a:solidFill>
                  <a:schemeClr val="accent1"/>
                </a:solidFill>
                <a:effectLst>
                  <a:outerShdw blurRad="38100" dist="25400" dir="5400000" algn="ctr" rotWithShape="0">
                    <a:srgbClr val="6E747A">
                      <a:alpha val="43000"/>
                    </a:srgbClr>
                  </a:outerShdw>
                </a:effectLst>
              </a:rPr>
              <a:t>工作组</a:t>
            </a:r>
            <a:endParaRPr lang="en-US" altLang="zh-CN" sz="2400" b="0" cap="none" spc="0" dirty="0">
              <a:ln w="0"/>
              <a:solidFill>
                <a:schemeClr val="accent1"/>
              </a:solidFill>
              <a:effectLst>
                <a:outerShdw blurRad="38100" dist="25400" dir="5400000" algn="ctr" rotWithShape="0">
                  <a:srgbClr val="6E747A">
                    <a:alpha val="43000"/>
                  </a:srgbClr>
                </a:outerShdw>
              </a:effectLst>
            </a:endParaRPr>
          </a:p>
          <a:p>
            <a:pPr algn="ctr"/>
            <a:r>
              <a:rPr lang="zh-CN" altLang="en-US" sz="2400" b="0" cap="none" spc="0" dirty="0">
                <a:ln w="0"/>
                <a:solidFill>
                  <a:schemeClr val="accent1"/>
                </a:solidFill>
                <a:effectLst>
                  <a:outerShdw blurRad="38100" dist="25400" dir="5400000" algn="ctr" rotWithShape="0">
                    <a:srgbClr val="6E747A">
                      <a:alpha val="43000"/>
                    </a:srgbClr>
                  </a:outerShdw>
                </a:effectLst>
              </a:rPr>
              <a:t>项目负责人：段利敏（</a:t>
            </a:r>
            <a:r>
              <a:rPr lang="en-US" altLang="zh-CN" sz="2400" b="0" cap="none" spc="0" dirty="0">
                <a:ln w="0"/>
                <a:solidFill>
                  <a:schemeClr val="accent1"/>
                </a:solidFill>
                <a:effectLst>
                  <a:outerShdw blurRad="38100" dist="25400" dir="5400000" algn="ctr" rotWithShape="0">
                    <a:srgbClr val="6E747A">
                      <a:alpha val="43000"/>
                    </a:srgbClr>
                  </a:outerShdw>
                </a:effectLst>
              </a:rPr>
              <a:t>IMPCAS</a:t>
            </a:r>
            <a:r>
              <a:rPr lang="zh-CN" altLang="en-US" sz="2400" b="0" cap="none" spc="0" dirty="0">
                <a:ln w="0"/>
                <a:solidFill>
                  <a:schemeClr val="accent1"/>
                </a:solidFill>
                <a:effectLst>
                  <a:outerShdw blurRad="38100" dist="25400" dir="5400000" algn="ctr" rotWithShape="0">
                    <a:srgbClr val="6E747A">
                      <a:alpha val="43000"/>
                    </a:srgbClr>
                  </a:outerShdw>
                </a:effectLst>
              </a:rPr>
              <a:t>） 曹喆（</a:t>
            </a:r>
            <a:r>
              <a:rPr lang="en-US" altLang="zh-CN" sz="2400" b="0" cap="none" spc="0" dirty="0">
                <a:ln w="0"/>
                <a:solidFill>
                  <a:schemeClr val="accent1"/>
                </a:solidFill>
                <a:effectLst>
                  <a:outerShdw blurRad="38100" dist="25400" dir="5400000" algn="ctr" rotWithShape="0">
                    <a:srgbClr val="6E747A">
                      <a:alpha val="43000"/>
                    </a:srgbClr>
                  </a:outerShdw>
                </a:effectLst>
              </a:rPr>
              <a:t>USTC</a:t>
            </a:r>
            <a:r>
              <a:rPr lang="zh-CN" altLang="en-US" sz="2400" b="0" cap="none" spc="0" dirty="0">
                <a:ln w="0"/>
                <a:solidFill>
                  <a:schemeClr val="accent1"/>
                </a:solidFill>
                <a:effectLst>
                  <a:outerShdw blurRad="38100" dist="25400" dir="5400000" algn="ctr" rotWithShape="0">
                    <a:srgbClr val="6E747A">
                      <a:alpha val="43000"/>
                    </a:srgbClr>
                  </a:outerShdw>
                </a:effectLst>
              </a:rPr>
              <a:t>）</a:t>
            </a:r>
            <a:endParaRPr lang="en-US" altLang="zh-CN" sz="2400" b="0" cap="none" spc="0" dirty="0">
              <a:ln w="0"/>
              <a:solidFill>
                <a:schemeClr val="accent1"/>
              </a:solidFill>
              <a:effectLst>
                <a:outerShdw blurRad="38100" dist="25400" dir="5400000" algn="ctr" rotWithShape="0">
                  <a:srgbClr val="6E747A">
                    <a:alpha val="43000"/>
                  </a:srgbClr>
                </a:outerShdw>
              </a:effectLst>
            </a:endParaRPr>
          </a:p>
          <a:p>
            <a:pPr algn="ctr"/>
            <a:endParaRPr lang="en-US" altLang="zh-CN" sz="2400" b="0" cap="none" spc="0" dirty="0">
              <a:ln w="0"/>
              <a:solidFill>
                <a:schemeClr val="accent1"/>
              </a:solidFill>
              <a:effectLst>
                <a:outerShdw blurRad="38100" dist="25400" dir="5400000" algn="ctr" rotWithShape="0">
                  <a:srgbClr val="6E747A">
                    <a:alpha val="43000"/>
                  </a:srgbClr>
                </a:outerShdw>
              </a:effectLst>
            </a:endParaRPr>
          </a:p>
          <a:p>
            <a:r>
              <a:rPr lang="zh-CN" altLang="en-US" sz="2400" b="0" cap="none" spc="0" dirty="0">
                <a:ln w="0"/>
                <a:solidFill>
                  <a:schemeClr val="accent1"/>
                </a:solidFill>
                <a:effectLst>
                  <a:outerShdw blurRad="38100" dist="25400" dir="5400000" algn="ctr" rotWithShape="0">
                    <a:srgbClr val="6E747A">
                      <a:alpha val="43000"/>
                    </a:srgbClr>
                  </a:outerShdw>
                </a:effectLst>
              </a:rPr>
              <a:t>          中国科学院近代物理研究所</a:t>
            </a:r>
            <a:endParaRPr lang="en-US" altLang="zh-CN" sz="2400" b="0" cap="none" spc="0" dirty="0">
              <a:ln w="0"/>
              <a:solidFill>
                <a:schemeClr val="accent1"/>
              </a:solidFill>
              <a:effectLst>
                <a:outerShdw blurRad="38100" dist="25400" dir="5400000" algn="ctr" rotWithShape="0">
                  <a:srgbClr val="6E747A">
                    <a:alpha val="43000"/>
                  </a:srgbClr>
                </a:outerShdw>
              </a:effectLst>
            </a:endParaRPr>
          </a:p>
          <a:p>
            <a:r>
              <a:rPr lang="zh-CN" altLang="en-US" sz="2400" b="0" cap="none" spc="0" dirty="0">
                <a:ln w="0"/>
                <a:solidFill>
                  <a:schemeClr val="accent1"/>
                </a:solidFill>
                <a:effectLst>
                  <a:outerShdw blurRad="38100" dist="25400" dir="5400000" algn="ctr" rotWithShape="0">
                    <a:srgbClr val="6E747A">
                      <a:alpha val="43000"/>
                    </a:srgbClr>
                  </a:outerShdw>
                </a:effectLst>
              </a:rPr>
              <a:t>          中国科学技术大学</a:t>
            </a:r>
            <a:endParaRPr lang="en-US" altLang="zh-CN" sz="2400" b="0" cap="none" spc="0" dirty="0">
              <a:ln w="0"/>
              <a:solidFill>
                <a:schemeClr val="accent1"/>
              </a:solidFill>
              <a:effectLst>
                <a:outerShdw blurRad="38100" dist="25400" dir="5400000" algn="ctr" rotWithShape="0">
                  <a:srgbClr val="6E747A">
                    <a:alpha val="43000"/>
                  </a:srgbClr>
                </a:outerShdw>
              </a:effectLst>
            </a:endParaRPr>
          </a:p>
          <a:p>
            <a:r>
              <a:rPr lang="zh-CN" altLang="en-US" sz="2400" b="0" cap="none" spc="0" dirty="0">
                <a:ln w="0"/>
                <a:solidFill>
                  <a:schemeClr val="accent1"/>
                </a:solidFill>
                <a:effectLst>
                  <a:outerShdw blurRad="38100" dist="25400" dir="5400000" algn="ctr" rotWithShape="0">
                    <a:srgbClr val="6E747A">
                      <a:alpha val="43000"/>
                    </a:srgbClr>
                  </a:outerShdw>
                </a:effectLst>
              </a:rPr>
              <a:t>          深圳技术大学</a:t>
            </a:r>
            <a:endParaRPr lang="en-US" altLang="zh-CN" sz="2400" b="0" cap="none" spc="0" dirty="0">
              <a:ln w="0"/>
              <a:solidFill>
                <a:schemeClr val="accent1"/>
              </a:solidFill>
              <a:effectLst>
                <a:outerShdw blurRad="38100" dist="25400" dir="5400000" algn="ctr" rotWithShape="0">
                  <a:srgbClr val="6E747A">
                    <a:alpha val="43000"/>
                  </a:srgbClr>
                </a:outerShdw>
              </a:effectLst>
            </a:endParaRPr>
          </a:p>
          <a:p>
            <a:r>
              <a:rPr lang="zh-CN" altLang="en-US" sz="2400" b="0" cap="none" spc="0" dirty="0">
                <a:ln w="0"/>
                <a:solidFill>
                  <a:schemeClr val="accent1"/>
                </a:solidFill>
                <a:effectLst>
                  <a:outerShdw blurRad="38100" dist="25400" dir="5400000" algn="ctr" rotWithShape="0">
                    <a:srgbClr val="6E747A">
                      <a:alpha val="43000"/>
                    </a:srgbClr>
                  </a:outerShdw>
                </a:effectLst>
              </a:rPr>
              <a:t>          华北水利水电大学</a:t>
            </a:r>
            <a:endParaRPr lang="en-US" altLang="zh-CN" sz="2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094630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611917-6100-4D70-8D40-DE0B0174217C}"/>
              </a:ext>
            </a:extLst>
          </p:cNvPr>
          <p:cNvSpPr>
            <a:spLocks noGrp="1"/>
          </p:cNvSpPr>
          <p:nvPr>
            <p:ph type="title"/>
          </p:nvPr>
        </p:nvSpPr>
        <p:spPr/>
        <p:txBody>
          <a:bodyPr>
            <a:normAutofit fontScale="90000"/>
          </a:bodyPr>
          <a:lstStyle/>
          <a:p>
            <a:endParaRPr lang="zh-CN" altLang="en-US"/>
          </a:p>
        </p:txBody>
      </p:sp>
      <p:sp>
        <p:nvSpPr>
          <p:cNvPr id="3" name="内容占位符 2">
            <a:extLst>
              <a:ext uri="{FF2B5EF4-FFF2-40B4-BE49-F238E27FC236}">
                <a16:creationId xmlns:a16="http://schemas.microsoft.com/office/drawing/2014/main" id="{D89EB15F-D757-4C80-B1F3-C590CA4C7B9D}"/>
              </a:ext>
            </a:extLst>
          </p:cNvPr>
          <p:cNvSpPr>
            <a:spLocks noGrp="1"/>
          </p:cNvSpPr>
          <p:nvPr>
            <p:ph idx="1"/>
          </p:nvPr>
        </p:nvSpPr>
        <p:spPr/>
        <p:txBody>
          <a:bodyPr/>
          <a:lstStyle/>
          <a:p>
            <a:endParaRPr lang="zh-CN" altLang="en-US"/>
          </a:p>
        </p:txBody>
      </p:sp>
      <p:sp>
        <p:nvSpPr>
          <p:cNvPr id="4" name="灯片编号占位符 3">
            <a:extLst>
              <a:ext uri="{FF2B5EF4-FFF2-40B4-BE49-F238E27FC236}">
                <a16:creationId xmlns:a16="http://schemas.microsoft.com/office/drawing/2014/main" id="{F5AC99D0-F7CD-465F-96B5-1F85200CDA17}"/>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32</a:t>
            </a:fld>
            <a:endParaRPr lang="en-US" altLang="zh-CN"/>
          </a:p>
        </p:txBody>
      </p:sp>
    </p:spTree>
    <p:extLst>
      <p:ext uri="{BB962C8B-B14F-4D97-AF65-F5344CB8AC3E}">
        <p14:creationId xmlns:p14="http://schemas.microsoft.com/office/powerpoint/2010/main" val="753062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D0EBA0-4728-475E-8297-BF3F2444ECD3}"/>
              </a:ext>
            </a:extLst>
          </p:cNvPr>
          <p:cNvSpPr>
            <a:spLocks noGrp="1"/>
          </p:cNvSpPr>
          <p:nvPr>
            <p:ph type="title"/>
          </p:nvPr>
        </p:nvSpPr>
        <p:spPr/>
        <p:txBody>
          <a:bodyPr>
            <a:normAutofit fontScale="90000"/>
          </a:bodyPr>
          <a:lstStyle/>
          <a:p>
            <a:endParaRPr lang="zh-CN" altLang="en-US"/>
          </a:p>
        </p:txBody>
      </p:sp>
      <p:sp>
        <p:nvSpPr>
          <p:cNvPr id="3" name="内容占位符 2">
            <a:extLst>
              <a:ext uri="{FF2B5EF4-FFF2-40B4-BE49-F238E27FC236}">
                <a16:creationId xmlns:a16="http://schemas.microsoft.com/office/drawing/2014/main" id="{00AF8AB6-A0D1-456F-98DA-F5A35EDF314C}"/>
              </a:ext>
            </a:extLst>
          </p:cNvPr>
          <p:cNvSpPr>
            <a:spLocks noGrp="1"/>
          </p:cNvSpPr>
          <p:nvPr>
            <p:ph idx="1"/>
          </p:nvPr>
        </p:nvSpPr>
        <p:spPr/>
        <p:txBody>
          <a:bodyPr/>
          <a:lstStyle/>
          <a:p>
            <a:endParaRPr lang="zh-CN" altLang="en-US"/>
          </a:p>
        </p:txBody>
      </p:sp>
      <p:sp>
        <p:nvSpPr>
          <p:cNvPr id="4" name="灯片编号占位符 3">
            <a:extLst>
              <a:ext uri="{FF2B5EF4-FFF2-40B4-BE49-F238E27FC236}">
                <a16:creationId xmlns:a16="http://schemas.microsoft.com/office/drawing/2014/main" id="{8946DAA6-F09F-417F-BE18-493EDFFDC27B}"/>
              </a:ext>
            </a:extLst>
          </p:cNvPr>
          <p:cNvSpPr>
            <a:spLocks noGrp="1"/>
          </p:cNvSpPr>
          <p:nvPr>
            <p:ph type="sldNum" sz="quarter" idx="4"/>
          </p:nvPr>
        </p:nvSpPr>
        <p:spPr/>
        <p:txBody>
          <a:bodyPr/>
          <a:lstStyle/>
          <a:p>
            <a:pPr>
              <a:defRPr/>
            </a:pPr>
            <a:fld id="{AC2BBBA0-868C-4AD3-B171-C3ECF7923D6F}" type="slidenum">
              <a:rPr lang="en-US" altLang="zh-CN" smtClean="0"/>
              <a:pPr>
                <a:defRPr/>
              </a:pPr>
              <a:t>33</a:t>
            </a:fld>
            <a:endParaRPr lang="en-US" altLang="zh-CN"/>
          </a:p>
        </p:txBody>
      </p:sp>
    </p:spTree>
    <p:extLst>
      <p:ext uri="{BB962C8B-B14F-4D97-AF65-F5344CB8AC3E}">
        <p14:creationId xmlns:p14="http://schemas.microsoft.com/office/powerpoint/2010/main" val="42398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62E27C-0B98-48D9-AE2D-DD8B5F7C544B}"/>
              </a:ext>
            </a:extLst>
          </p:cNvPr>
          <p:cNvSpPr>
            <a:spLocks noGrp="1"/>
          </p:cNvSpPr>
          <p:nvPr>
            <p:ph type="title"/>
          </p:nvPr>
        </p:nvSpPr>
        <p:spPr/>
        <p:txBody>
          <a:bodyPr>
            <a:normAutofit fontScale="90000"/>
          </a:bodyPr>
          <a:lstStyle/>
          <a:p>
            <a:endParaRPr lang="zh-CN" altLang="en-US" dirty="0"/>
          </a:p>
        </p:txBody>
      </p:sp>
      <p:sp>
        <p:nvSpPr>
          <p:cNvPr id="4" name="灯片编号占位符 3">
            <a:extLst>
              <a:ext uri="{FF2B5EF4-FFF2-40B4-BE49-F238E27FC236}">
                <a16:creationId xmlns:a16="http://schemas.microsoft.com/office/drawing/2014/main" id="{C48E1C0D-F55F-4240-A758-4C34250687DA}"/>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34</a:t>
            </a:fld>
            <a:endParaRPr lang="en-US" altLang="zh-CN"/>
          </a:p>
        </p:txBody>
      </p:sp>
      <p:pic>
        <p:nvPicPr>
          <p:cNvPr id="5" name="图片 4">
            <a:extLst>
              <a:ext uri="{FF2B5EF4-FFF2-40B4-BE49-F238E27FC236}">
                <a16:creationId xmlns:a16="http://schemas.microsoft.com/office/drawing/2014/main" id="{F886B8B6-BF69-49A6-A907-AFE147B9A397}"/>
              </a:ext>
            </a:extLst>
          </p:cNvPr>
          <p:cNvPicPr>
            <a:picLocks noChangeAspect="1"/>
          </p:cNvPicPr>
          <p:nvPr/>
        </p:nvPicPr>
        <p:blipFill>
          <a:blip r:embed="rId2"/>
          <a:stretch>
            <a:fillRect/>
          </a:stretch>
        </p:blipFill>
        <p:spPr>
          <a:xfrm>
            <a:off x="1415480" y="940022"/>
            <a:ext cx="8963546" cy="4977955"/>
          </a:xfrm>
          <a:prstGeom prst="rect">
            <a:avLst/>
          </a:prstGeom>
        </p:spPr>
      </p:pic>
    </p:spTree>
    <p:extLst>
      <p:ext uri="{BB962C8B-B14F-4D97-AF65-F5344CB8AC3E}">
        <p14:creationId xmlns:p14="http://schemas.microsoft.com/office/powerpoint/2010/main" val="3969769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a:extLst>
              <a:ext uri="{FF2B5EF4-FFF2-40B4-BE49-F238E27FC236}">
                <a16:creationId xmlns:a16="http://schemas.microsoft.com/office/drawing/2014/main" id="{AD7423F7-4890-4145-B75D-C657EADFF4E2}"/>
              </a:ext>
            </a:extLst>
          </p:cNvPr>
          <p:cNvGraphicFramePr>
            <a:graphicFrameLocks noGrp="1"/>
          </p:cNvGraphicFramePr>
          <p:nvPr>
            <p:ph idx="1"/>
            <p:extLst/>
          </p:nvPr>
        </p:nvGraphicFramePr>
        <p:xfrm>
          <a:off x="171450" y="0"/>
          <a:ext cx="11849099" cy="6949440"/>
        </p:xfrm>
        <a:graphic>
          <a:graphicData uri="http://schemas.openxmlformats.org/drawingml/2006/table">
            <a:tbl>
              <a:tblPr firstRow="1" bandRow="1">
                <a:tableStyleId>{5C22544A-7EE6-4342-B048-85BDC9FD1C3A}</a:tableStyleId>
              </a:tblPr>
              <a:tblGrid>
                <a:gridCol w="1187450">
                  <a:extLst>
                    <a:ext uri="{9D8B030D-6E8A-4147-A177-3AD203B41FA5}">
                      <a16:colId xmlns:a16="http://schemas.microsoft.com/office/drawing/2014/main" val="1726953950"/>
                    </a:ext>
                  </a:extLst>
                </a:gridCol>
                <a:gridCol w="2910683">
                  <a:extLst>
                    <a:ext uri="{9D8B030D-6E8A-4147-A177-3AD203B41FA5}">
                      <a16:colId xmlns:a16="http://schemas.microsoft.com/office/drawing/2014/main" val="1927603553"/>
                    </a:ext>
                  </a:extLst>
                </a:gridCol>
                <a:gridCol w="2747167">
                  <a:extLst>
                    <a:ext uri="{9D8B030D-6E8A-4147-A177-3AD203B41FA5}">
                      <a16:colId xmlns:a16="http://schemas.microsoft.com/office/drawing/2014/main" val="1359089276"/>
                    </a:ext>
                  </a:extLst>
                </a:gridCol>
                <a:gridCol w="2438400">
                  <a:extLst>
                    <a:ext uri="{9D8B030D-6E8A-4147-A177-3AD203B41FA5}">
                      <a16:colId xmlns:a16="http://schemas.microsoft.com/office/drawing/2014/main" val="1655389615"/>
                    </a:ext>
                  </a:extLst>
                </a:gridCol>
                <a:gridCol w="2565399">
                  <a:extLst>
                    <a:ext uri="{9D8B030D-6E8A-4147-A177-3AD203B41FA5}">
                      <a16:colId xmlns:a16="http://schemas.microsoft.com/office/drawing/2014/main" val="3565133150"/>
                    </a:ext>
                  </a:extLst>
                </a:gridCol>
              </a:tblGrid>
              <a:tr h="370840">
                <a:tc>
                  <a:txBody>
                    <a:bodyPr/>
                    <a:lstStyle/>
                    <a:p>
                      <a:endParaRPr lang="zh-CN" altLang="en-US" dirty="0"/>
                    </a:p>
                  </a:txBody>
                  <a:tcPr/>
                </a:tc>
                <a:tc>
                  <a:txBody>
                    <a:bodyPr/>
                    <a:lstStyle/>
                    <a:p>
                      <a:r>
                        <a:rPr lang="en-US" altLang="zh-CN" dirty="0"/>
                        <a:t>BES Ⅲ   </a:t>
                      </a:r>
                      <a:r>
                        <a:rPr lang="zh-CN" altLang="en-US" dirty="0"/>
                        <a:t>（</a:t>
                      </a:r>
                      <a:r>
                        <a:rPr lang="en-US" altLang="zh-CN" dirty="0">
                          <a:solidFill>
                            <a:srgbClr val="FF0000"/>
                          </a:solidFill>
                        </a:rPr>
                        <a:t>6796 </a:t>
                      </a:r>
                      <a:r>
                        <a:rPr lang="en-US" altLang="zh-CN" dirty="0"/>
                        <a:t>cell</a:t>
                      </a:r>
                      <a:r>
                        <a:rPr lang="zh-CN" altLang="en-US" dirty="0"/>
                        <a:t>）</a:t>
                      </a:r>
                      <a:endParaRPr lang="en-US" altLang="zh-CN" dirty="0"/>
                    </a:p>
                    <a:p>
                      <a:r>
                        <a:rPr lang="en-US" altLang="zh-CN" dirty="0"/>
                        <a:t>(</a:t>
                      </a:r>
                      <a:r>
                        <a:rPr lang="zh-CN" altLang="en-US" dirty="0"/>
                        <a:t>外：</a:t>
                      </a:r>
                      <a:r>
                        <a:rPr lang="en-US" altLang="zh-CN" dirty="0"/>
                        <a:t>5024+16128=21152</a:t>
                      </a:r>
                    </a:p>
                    <a:p>
                      <a:r>
                        <a:rPr lang="zh-CN" altLang="en-US" dirty="0"/>
                        <a:t>内：</a:t>
                      </a:r>
                      <a:r>
                        <a:rPr lang="en-US" altLang="zh-CN" dirty="0"/>
                        <a:t>484+1612=2096</a:t>
                      </a:r>
                    </a:p>
                    <a:p>
                      <a:r>
                        <a:rPr lang="zh-CN" altLang="en-US" dirty="0"/>
                        <a:t>台阶：</a:t>
                      </a:r>
                      <a:r>
                        <a:rPr lang="en-US" altLang="zh-CN" dirty="0"/>
                        <a:t>1288+4144=5432</a:t>
                      </a:r>
                    </a:p>
                    <a:p>
                      <a:r>
                        <a:rPr lang="en-US" altLang="zh-CN" dirty="0"/>
                        <a:t>2096+5432+21152=28680</a:t>
                      </a:r>
                      <a:r>
                        <a:rPr lang="zh-CN" altLang="en-US" dirty="0"/>
                        <a:t>根丝）</a:t>
                      </a:r>
                    </a:p>
                  </a:txBody>
                  <a:tcPr/>
                </a:tc>
                <a:tc>
                  <a:txBody>
                    <a:bodyPr/>
                    <a:lstStyle/>
                    <a:p>
                      <a:r>
                        <a:rPr lang="en-US" altLang="zh-CN" dirty="0" err="1"/>
                        <a:t>MEGⅡ</a:t>
                      </a:r>
                      <a:r>
                        <a:rPr lang="zh-CN" altLang="en-US" dirty="0"/>
                        <a:t>（</a:t>
                      </a:r>
                      <a:r>
                        <a:rPr lang="en-US" altLang="zh-CN" dirty="0"/>
                        <a:t>IDEA drift chamber  </a:t>
                      </a:r>
                    </a:p>
                    <a:p>
                      <a:r>
                        <a:rPr lang="zh-CN" altLang="en-US" dirty="0"/>
                        <a:t>内室</a:t>
                      </a:r>
                      <a:r>
                        <a:rPr lang="en-US" altLang="zh-CN" dirty="0">
                          <a:solidFill>
                            <a:srgbClr val="FF0000"/>
                          </a:solidFill>
                        </a:rPr>
                        <a:t>11904</a:t>
                      </a:r>
                      <a:r>
                        <a:rPr lang="zh-CN" altLang="en-US" dirty="0"/>
                        <a:t>根丝</a:t>
                      </a:r>
                      <a:r>
                        <a:rPr lang="en-US" altLang="zh-CN" dirty="0"/>
                        <a:t>)</a:t>
                      </a:r>
                      <a:r>
                        <a:rPr lang="zh-CN" altLang="en-US" dirty="0"/>
                        <a:t>，</a:t>
                      </a:r>
                      <a:endParaRPr lang="en-US" altLang="zh-CN" dirty="0"/>
                    </a:p>
                    <a:p>
                      <a:r>
                        <a:rPr lang="zh-CN" altLang="en-US" dirty="0"/>
                        <a:t>大室 </a:t>
                      </a:r>
                      <a:r>
                        <a:rPr lang="en-US" altLang="zh-CN" dirty="0"/>
                        <a:t>343968</a:t>
                      </a:r>
                      <a:r>
                        <a:rPr lang="zh-CN" altLang="en-US" dirty="0"/>
                        <a:t>根丝</a:t>
                      </a:r>
                    </a:p>
                  </a:txBody>
                  <a:tcPr/>
                </a:tc>
                <a:tc>
                  <a:txBody>
                    <a:bodyPr/>
                    <a:lstStyle/>
                    <a:p>
                      <a:r>
                        <a:rPr lang="en-US" altLang="zh-CN" dirty="0"/>
                        <a:t>BELLE Ⅱ CDC   14336cell</a:t>
                      </a:r>
                      <a:endParaRPr lang="zh-CN" altLang="en-US" dirty="0"/>
                    </a:p>
                  </a:txBody>
                  <a:tcPr/>
                </a:tc>
                <a:tc>
                  <a:txBody>
                    <a:bodyPr/>
                    <a:lstStyle/>
                    <a:p>
                      <a:r>
                        <a:rPr lang="en-US" altLang="zh-CN" dirty="0"/>
                        <a:t>STCF</a:t>
                      </a:r>
                      <a:r>
                        <a:rPr lang="zh-CN" altLang="en-US" dirty="0"/>
                        <a:t>（</a:t>
                      </a:r>
                      <a:r>
                        <a:rPr lang="en-US" altLang="zh-CN" dirty="0">
                          <a:solidFill>
                            <a:srgbClr val="FF0000"/>
                          </a:solidFill>
                        </a:rPr>
                        <a:t>11520</a:t>
                      </a:r>
                      <a:r>
                        <a:rPr lang="en-US" altLang="zh-CN" dirty="0"/>
                        <a:t> cell </a:t>
                      </a:r>
                      <a:r>
                        <a:rPr lang="zh-CN" altLang="en-US" dirty="0"/>
                        <a:t>，</a:t>
                      </a:r>
                      <a:r>
                        <a:rPr lang="en-US" altLang="zh-CN" dirty="0">
                          <a:solidFill>
                            <a:srgbClr val="FF0000"/>
                          </a:solidFill>
                        </a:rPr>
                        <a:t>48448</a:t>
                      </a:r>
                      <a:r>
                        <a:rPr lang="zh-CN" altLang="en-US" dirty="0"/>
                        <a:t>根丝）</a:t>
                      </a:r>
                      <a:endParaRPr lang="en-US" altLang="zh-CN" dirty="0"/>
                    </a:p>
                    <a:p>
                      <a:r>
                        <a:rPr lang="zh-CN" altLang="en-US" dirty="0"/>
                        <a:t>内室</a:t>
                      </a:r>
                      <a:r>
                        <a:rPr lang="en-US" altLang="zh-CN" dirty="0"/>
                        <a:t>cell</a:t>
                      </a:r>
                      <a:r>
                        <a:rPr lang="zh-CN" altLang="en-US" dirty="0"/>
                        <a:t>变小，预计增加</a:t>
                      </a:r>
                      <a:endParaRPr lang="en-US" altLang="zh-CN" dirty="0"/>
                    </a:p>
                    <a:p>
                      <a:r>
                        <a:rPr lang="en-US" altLang="zh-CN" dirty="0"/>
                        <a:t>1</a:t>
                      </a:r>
                      <a:r>
                        <a:rPr lang="zh-CN" altLang="en-US" dirty="0"/>
                        <a:t>倍单元，约</a:t>
                      </a:r>
                      <a:r>
                        <a:rPr lang="en-US" altLang="zh-CN" dirty="0"/>
                        <a:t>3000</a:t>
                      </a:r>
                      <a:r>
                        <a:rPr lang="zh-CN" altLang="en-US" dirty="0"/>
                        <a:t>根丝）</a:t>
                      </a:r>
                    </a:p>
                  </a:txBody>
                  <a:tcPr/>
                </a:tc>
                <a:extLst>
                  <a:ext uri="{0D108BD9-81ED-4DB2-BD59-A6C34878D82A}">
                    <a16:rowId xmlns:a16="http://schemas.microsoft.com/office/drawing/2014/main" val="2733746773"/>
                  </a:ext>
                </a:extLst>
              </a:tr>
              <a:tr h="370840">
                <a:tc>
                  <a:txBody>
                    <a:bodyPr/>
                    <a:lstStyle/>
                    <a:p>
                      <a:r>
                        <a:rPr lang="zh-CN" altLang="en-US" dirty="0"/>
                        <a:t>大小</a:t>
                      </a:r>
                    </a:p>
                  </a:txBody>
                  <a:tcPr/>
                </a:tc>
                <a:tc>
                  <a:txBody>
                    <a:bodyPr/>
                    <a:lstStyle/>
                    <a:p>
                      <a:r>
                        <a:rPr lang="zh-CN" altLang="en-US" dirty="0"/>
                        <a:t>内半径</a:t>
                      </a:r>
                      <a:r>
                        <a:rPr lang="en-US" altLang="zh-CN" dirty="0"/>
                        <a:t>182.5mm </a:t>
                      </a:r>
                    </a:p>
                    <a:p>
                      <a:r>
                        <a:rPr lang="zh-CN" altLang="en-US" dirty="0"/>
                        <a:t>有效长度</a:t>
                      </a:r>
                      <a:r>
                        <a:rPr lang="en-US" altLang="zh-CN" dirty="0"/>
                        <a:t>1102mm</a:t>
                      </a:r>
                    </a:p>
                    <a:p>
                      <a:r>
                        <a:rPr lang="zh-CN" altLang="en-US" dirty="0"/>
                        <a:t>外半径</a:t>
                      </a:r>
                      <a:r>
                        <a:rPr lang="en-US" altLang="zh-CN" dirty="0"/>
                        <a:t>810mm</a:t>
                      </a:r>
                    </a:p>
                    <a:p>
                      <a:r>
                        <a:rPr lang="zh-CN" altLang="en-US" dirty="0"/>
                        <a:t>有效长度</a:t>
                      </a:r>
                      <a:r>
                        <a:rPr lang="en-US" altLang="zh-CN" dirty="0"/>
                        <a:t>2306mm</a:t>
                      </a:r>
                      <a:endParaRPr lang="zh-CN" altLang="en-US" dirty="0"/>
                    </a:p>
                  </a:txBody>
                  <a:tcPr/>
                </a:tc>
                <a:tc>
                  <a:txBody>
                    <a:bodyPr/>
                    <a:lstStyle/>
                    <a:p>
                      <a:r>
                        <a:rPr lang="en-US" altLang="zh-CN" dirty="0"/>
                        <a:t>2T</a:t>
                      </a:r>
                    </a:p>
                    <a:p>
                      <a:r>
                        <a:rPr lang="zh-CN" altLang="en-US" dirty="0"/>
                        <a:t>长</a:t>
                      </a:r>
                      <a:r>
                        <a:rPr lang="en-US" altLang="zh-CN" dirty="0"/>
                        <a:t>4m</a:t>
                      </a:r>
                      <a:r>
                        <a:rPr lang="zh-CN" altLang="en-US" dirty="0"/>
                        <a:t>，半径</a:t>
                      </a:r>
                      <a:r>
                        <a:rPr lang="en-US" altLang="zh-CN" dirty="0"/>
                        <a:t>35~200CM</a:t>
                      </a:r>
                    </a:p>
                    <a:p>
                      <a:endParaRPr lang="en-US" altLang="zh-CN" dirty="0"/>
                    </a:p>
                    <a:p>
                      <a:r>
                        <a:rPr lang="zh-CN" altLang="en-US" dirty="0"/>
                        <a:t>内室</a:t>
                      </a:r>
                      <a:r>
                        <a:rPr lang="en-US" altLang="zh-CN" dirty="0"/>
                        <a:t>17~30cm </a:t>
                      </a:r>
                      <a:r>
                        <a:rPr lang="zh-CN" altLang="en-US" dirty="0"/>
                        <a:t>长度</a:t>
                      </a:r>
                      <a:r>
                        <a:rPr lang="en-US" altLang="zh-CN" dirty="0"/>
                        <a:t>1.93m</a:t>
                      </a:r>
                    </a:p>
                  </a:txBody>
                  <a:tcPr/>
                </a:tc>
                <a:tc>
                  <a:txBody>
                    <a:bodyPr/>
                    <a:lstStyle/>
                    <a:p>
                      <a:r>
                        <a:rPr lang="en-US" altLang="zh-CN" dirty="0"/>
                        <a:t>1.5T</a:t>
                      </a:r>
                      <a:br>
                        <a:rPr lang="en-US" altLang="zh-CN" dirty="0"/>
                      </a:br>
                      <a:r>
                        <a:rPr lang="zh-CN" altLang="en-US" dirty="0"/>
                        <a:t>内半径 </a:t>
                      </a:r>
                      <a:r>
                        <a:rPr lang="en-US" altLang="zh-CN" dirty="0"/>
                        <a:t>160mm</a:t>
                      </a:r>
                    </a:p>
                    <a:p>
                      <a:r>
                        <a:rPr lang="zh-CN" altLang="en-US" dirty="0"/>
                        <a:t>外半径</a:t>
                      </a:r>
                      <a:r>
                        <a:rPr lang="en-US" altLang="zh-CN" dirty="0"/>
                        <a:t>1130mm</a:t>
                      </a:r>
                    </a:p>
                    <a:p>
                      <a:r>
                        <a:rPr lang="zh-CN" altLang="en-US" dirty="0"/>
                        <a:t>长度</a:t>
                      </a:r>
                      <a:r>
                        <a:rPr lang="en-US" altLang="zh-CN" dirty="0"/>
                        <a:t>2325mm</a:t>
                      </a:r>
                    </a:p>
                  </a:txBody>
                  <a:tcPr/>
                </a:tc>
                <a:tc>
                  <a:txBody>
                    <a:bodyPr/>
                    <a:lstStyle/>
                    <a:p>
                      <a:r>
                        <a:rPr lang="zh-CN" altLang="en-US" dirty="0"/>
                        <a:t>内径</a:t>
                      </a:r>
                      <a:r>
                        <a:rPr lang="en-US" altLang="zh-CN" dirty="0"/>
                        <a:t>200mm</a:t>
                      </a:r>
                    </a:p>
                    <a:p>
                      <a:r>
                        <a:rPr lang="zh-CN" altLang="en-US" dirty="0"/>
                        <a:t>外径</a:t>
                      </a:r>
                      <a:r>
                        <a:rPr lang="en-US" altLang="zh-CN" dirty="0"/>
                        <a:t>850mm</a:t>
                      </a:r>
                    </a:p>
                    <a:p>
                      <a:r>
                        <a:rPr lang="zh-CN" altLang="en-US" dirty="0"/>
                        <a:t>有效长度</a:t>
                      </a:r>
                      <a:r>
                        <a:rPr lang="en-US" altLang="zh-CN" dirty="0"/>
                        <a:t>1274*2mm</a:t>
                      </a:r>
                      <a:endParaRPr lang="zh-CN" altLang="en-US" dirty="0"/>
                    </a:p>
                  </a:txBody>
                  <a:tcPr/>
                </a:tc>
                <a:extLst>
                  <a:ext uri="{0D108BD9-81ED-4DB2-BD59-A6C34878D82A}">
                    <a16:rowId xmlns:a16="http://schemas.microsoft.com/office/drawing/2014/main" val="1030517432"/>
                  </a:ext>
                </a:extLst>
              </a:tr>
              <a:tr h="370840">
                <a:tc>
                  <a:txBody>
                    <a:bodyPr/>
                    <a:lstStyle/>
                    <a:p>
                      <a:r>
                        <a:rPr lang="zh-CN" altLang="en-US" dirty="0"/>
                        <a:t>丝层设计</a:t>
                      </a:r>
                    </a:p>
                  </a:txBody>
                  <a:tcPr/>
                </a:tc>
                <a:tc>
                  <a:txBody>
                    <a:bodyPr/>
                    <a:lstStyle/>
                    <a:p>
                      <a:r>
                        <a:rPr lang="en-US" altLang="zh-CN" dirty="0"/>
                        <a:t>25um</a:t>
                      </a:r>
                      <a:r>
                        <a:rPr lang="zh-CN" altLang="en-US" dirty="0"/>
                        <a:t>镀金钨丝 张力（内室</a:t>
                      </a:r>
                      <a:r>
                        <a:rPr lang="en-US" altLang="zh-CN" dirty="0"/>
                        <a:t>18g</a:t>
                      </a:r>
                      <a:r>
                        <a:rPr lang="zh-CN" altLang="en-US" dirty="0"/>
                        <a:t>，外室</a:t>
                      </a:r>
                      <a:r>
                        <a:rPr lang="en-US" altLang="zh-CN" dirty="0"/>
                        <a:t>50g</a:t>
                      </a:r>
                      <a:r>
                        <a:rPr lang="zh-CN" altLang="en-US" dirty="0"/>
                        <a:t>）</a:t>
                      </a:r>
                      <a:endParaRPr lang="en-US" altLang="zh-CN" dirty="0"/>
                    </a:p>
                    <a:p>
                      <a:endParaRPr lang="zh-CN" altLang="en-US" dirty="0"/>
                    </a:p>
                    <a:p>
                      <a:r>
                        <a:rPr lang="en-US" altLang="zh-CN" dirty="0"/>
                        <a:t>110um</a:t>
                      </a:r>
                      <a:r>
                        <a:rPr lang="zh-CN" altLang="en-US" dirty="0"/>
                        <a:t>铝丝 （内室</a:t>
                      </a:r>
                      <a:r>
                        <a:rPr lang="en-US" altLang="zh-CN" dirty="0"/>
                        <a:t>54g</a:t>
                      </a:r>
                      <a:r>
                        <a:rPr lang="zh-CN" altLang="en-US" dirty="0"/>
                        <a:t>，外室</a:t>
                      </a:r>
                      <a:r>
                        <a:rPr lang="en-US" altLang="zh-CN" dirty="0"/>
                        <a:t>170g</a:t>
                      </a:r>
                      <a:r>
                        <a:rPr lang="zh-CN" altLang="en-US" dirty="0"/>
                        <a:t>）</a:t>
                      </a:r>
                      <a:endParaRPr lang="en-US" altLang="zh-CN" dirty="0"/>
                    </a:p>
                    <a:p>
                      <a:r>
                        <a:rPr lang="zh-CN" altLang="en-US" dirty="0"/>
                        <a:t>内室：</a:t>
                      </a:r>
                      <a:r>
                        <a:rPr lang="en-US" altLang="zh-CN" dirty="0"/>
                        <a:t>100kg</a:t>
                      </a:r>
                      <a:r>
                        <a:rPr lang="zh-CN" altLang="en-US" dirty="0"/>
                        <a:t>（</a:t>
                      </a:r>
                      <a:r>
                        <a:rPr lang="en-US" altLang="zh-CN" dirty="0"/>
                        <a:t>max:500kg</a:t>
                      </a:r>
                      <a:r>
                        <a:rPr lang="zh-CN" altLang="en-US" dirty="0"/>
                        <a:t>）</a:t>
                      </a:r>
                      <a:endParaRPr lang="en-US" altLang="zh-CN" dirty="0"/>
                    </a:p>
                    <a:p>
                      <a:r>
                        <a:rPr lang="zh-CN" altLang="en-US" dirty="0"/>
                        <a:t>外室：</a:t>
                      </a:r>
                      <a:r>
                        <a:rPr lang="en-US" altLang="zh-CN" dirty="0"/>
                        <a:t>3500kg</a:t>
                      </a:r>
                      <a:r>
                        <a:rPr lang="zh-CN" altLang="en-US" dirty="0"/>
                        <a:t>（</a:t>
                      </a:r>
                      <a:r>
                        <a:rPr lang="en-US" altLang="zh-CN" dirty="0"/>
                        <a:t>max</a:t>
                      </a:r>
                      <a:r>
                        <a:rPr lang="zh-CN" altLang="en-US" dirty="0"/>
                        <a:t>：</a:t>
                      </a:r>
                      <a:r>
                        <a:rPr lang="en-US" altLang="zh-CN" dirty="0"/>
                        <a:t>5000kg</a:t>
                      </a:r>
                      <a:r>
                        <a:rPr lang="zh-CN" altLang="en-US" dirty="0"/>
                        <a:t>）</a:t>
                      </a:r>
                    </a:p>
                  </a:txBody>
                  <a:tcPr/>
                </a:tc>
                <a:tc>
                  <a:txBody>
                    <a:bodyPr/>
                    <a:lstStyle/>
                    <a:p>
                      <a:r>
                        <a:rPr lang="en-US" altLang="zh-CN" dirty="0" err="1"/>
                        <a:t>MEGⅡ</a:t>
                      </a:r>
                      <a:r>
                        <a:rPr lang="zh-CN" altLang="en-US" dirty="0"/>
                        <a:t>内室</a:t>
                      </a:r>
                      <a:endParaRPr lang="en-US" altLang="zh-CN" dirty="0"/>
                    </a:p>
                    <a:p>
                      <a:r>
                        <a:rPr lang="zh-CN" altLang="en-US" dirty="0"/>
                        <a:t>灵敏丝：</a:t>
                      </a:r>
                      <a:r>
                        <a:rPr lang="en-US" altLang="zh-CN" dirty="0"/>
                        <a:t>20um </a:t>
                      </a:r>
                      <a:r>
                        <a:rPr lang="zh-CN" altLang="en-US" dirty="0"/>
                        <a:t>（</a:t>
                      </a:r>
                      <a:r>
                        <a:rPr lang="en-US" altLang="zh-CN" dirty="0"/>
                        <a:t>1728</a:t>
                      </a:r>
                      <a:r>
                        <a:rPr lang="zh-CN" altLang="en-US" dirty="0"/>
                        <a:t>根丝</a:t>
                      </a:r>
                      <a:r>
                        <a:rPr lang="en-US" altLang="zh-CN" dirty="0"/>
                        <a:t> </a:t>
                      </a:r>
                      <a:r>
                        <a:rPr lang="zh-CN" altLang="en-US" dirty="0"/>
                        <a:t>）</a:t>
                      </a:r>
                      <a:endParaRPr lang="en-US" altLang="zh-CN" dirty="0"/>
                    </a:p>
                    <a:p>
                      <a:r>
                        <a:rPr lang="zh-CN" altLang="en-US" dirty="0"/>
                        <a:t>（</a:t>
                      </a:r>
                      <a:r>
                        <a:rPr lang="en-US" altLang="zh-CN" dirty="0"/>
                        <a:t>9</a:t>
                      </a:r>
                      <a:r>
                        <a:rPr lang="zh-CN" altLang="en-US" dirty="0"/>
                        <a:t>层，</a:t>
                      </a:r>
                      <a:r>
                        <a:rPr lang="en-US" altLang="zh-CN" dirty="0"/>
                        <a:t>192cell/</a:t>
                      </a:r>
                      <a:r>
                        <a:rPr lang="zh-CN" altLang="en-US" dirty="0"/>
                        <a:t>层，</a:t>
                      </a:r>
                      <a:r>
                        <a:rPr lang="en-US" altLang="zh-CN" dirty="0"/>
                        <a:t>12</a:t>
                      </a:r>
                      <a:r>
                        <a:rPr lang="zh-CN" altLang="en-US" dirty="0"/>
                        <a:t>个扇区，</a:t>
                      </a:r>
                      <a:r>
                        <a:rPr lang="en-US" altLang="zh-CN" dirty="0"/>
                        <a:t>16cell/</a:t>
                      </a:r>
                      <a:r>
                        <a:rPr lang="zh-CN" altLang="en-US" dirty="0"/>
                        <a:t>扇区）</a:t>
                      </a:r>
                      <a:endParaRPr lang="en-US" altLang="zh-CN" dirty="0"/>
                    </a:p>
                    <a:p>
                      <a:endParaRPr lang="en-US" altLang="zh-CN" dirty="0"/>
                    </a:p>
                    <a:p>
                      <a:r>
                        <a:rPr lang="zh-CN" altLang="en-US" dirty="0"/>
                        <a:t>场丝：</a:t>
                      </a:r>
                      <a:r>
                        <a:rPr lang="en-US" altLang="zh-CN" dirty="0"/>
                        <a:t>40</a:t>
                      </a:r>
                      <a:r>
                        <a:rPr lang="zh-CN" altLang="en-US" dirty="0"/>
                        <a:t>微米 （</a:t>
                      </a:r>
                      <a:r>
                        <a:rPr lang="en-US" altLang="zh-CN" dirty="0"/>
                        <a:t>7680</a:t>
                      </a:r>
                      <a:r>
                        <a:rPr lang="zh-CN" altLang="en-US" dirty="0"/>
                        <a:t>）</a:t>
                      </a:r>
                      <a:endParaRPr lang="en-US" altLang="zh-CN" dirty="0"/>
                    </a:p>
                    <a:p>
                      <a:r>
                        <a:rPr lang="zh-CN" altLang="en-US" dirty="0"/>
                        <a:t>场丝和补偿丝 </a:t>
                      </a:r>
                      <a:r>
                        <a:rPr lang="en-US" altLang="zh-CN" dirty="0"/>
                        <a:t>50</a:t>
                      </a:r>
                      <a:r>
                        <a:rPr lang="zh-CN" altLang="en-US" dirty="0"/>
                        <a:t>微米 （</a:t>
                      </a:r>
                      <a:r>
                        <a:rPr lang="en-US" altLang="zh-CN" dirty="0"/>
                        <a:t>2496</a:t>
                      </a:r>
                      <a:r>
                        <a:rPr lang="zh-CN" altLang="en-US" dirty="0"/>
                        <a:t>）</a:t>
                      </a:r>
                      <a:endParaRPr lang="en-US" altLang="zh-CN" dirty="0"/>
                    </a:p>
                    <a:p>
                      <a:r>
                        <a:rPr lang="zh-CN" altLang="en-US" dirty="0"/>
                        <a:t>外室：定位子？</a:t>
                      </a:r>
                      <a:endParaRPr lang="en-US" altLang="zh-CN" dirty="0"/>
                    </a:p>
                    <a:p>
                      <a:r>
                        <a:rPr lang="en-US" altLang="zh-CN" dirty="0"/>
                        <a:t>          </a:t>
                      </a:r>
                      <a:r>
                        <a:rPr lang="zh-CN" altLang="en-US" dirty="0"/>
                        <a:t>还未加工？</a:t>
                      </a:r>
                      <a:endParaRPr lang="en-US" altLang="zh-CN" dirty="0"/>
                    </a:p>
                    <a:p>
                      <a:endParaRPr lang="en-US" altLang="zh-CN" dirty="0"/>
                    </a:p>
                  </a:txBody>
                  <a:tcPr/>
                </a:tc>
                <a:tc>
                  <a:txBody>
                    <a:bodyPr/>
                    <a:lstStyle/>
                    <a:p>
                      <a:r>
                        <a:rPr lang="en-US" altLang="zh-CN" dirty="0"/>
                        <a:t>56</a:t>
                      </a:r>
                      <a:r>
                        <a:rPr lang="zh-CN" altLang="en-US" dirty="0"/>
                        <a:t>层</a:t>
                      </a:r>
                      <a:endParaRPr lang="en-US" altLang="zh-CN" dirty="0"/>
                    </a:p>
                    <a:p>
                      <a:r>
                        <a:rPr lang="en-US" altLang="zh-CN" dirty="0"/>
                        <a:t>30um</a:t>
                      </a:r>
                      <a:r>
                        <a:rPr lang="zh-CN" altLang="en-US" dirty="0"/>
                        <a:t>（</a:t>
                      </a:r>
                      <a:r>
                        <a:rPr lang="en-US" altLang="zh-CN" dirty="0">
                          <a:solidFill>
                            <a:srgbClr val="FF0000"/>
                          </a:solidFill>
                        </a:rPr>
                        <a:t>25um</a:t>
                      </a:r>
                      <a:r>
                        <a:rPr lang="zh-CN" altLang="en-US" dirty="0">
                          <a:solidFill>
                            <a:srgbClr val="FF0000"/>
                          </a:solidFill>
                        </a:rPr>
                        <a:t>另一个</a:t>
                      </a:r>
                      <a:r>
                        <a:rPr lang="en-US" altLang="zh-CN" dirty="0">
                          <a:solidFill>
                            <a:srgbClr val="FF0000"/>
                          </a:solidFill>
                        </a:rPr>
                        <a:t>CDC</a:t>
                      </a:r>
                      <a:r>
                        <a:rPr lang="zh-CN" altLang="en-US" dirty="0">
                          <a:solidFill>
                            <a:srgbClr val="FF0000"/>
                          </a:solidFill>
                        </a:rPr>
                        <a:t>？</a:t>
                      </a:r>
                      <a:r>
                        <a:rPr lang="en-US" altLang="zh-CN" dirty="0">
                          <a:solidFill>
                            <a:srgbClr val="FF0000"/>
                          </a:solidFill>
                        </a:rPr>
                        <a:t> </a:t>
                      </a:r>
                      <a:r>
                        <a:rPr lang="zh-CN" altLang="en-US" dirty="0"/>
                        <a:t>）镀金钨丝 </a:t>
                      </a:r>
                      <a:r>
                        <a:rPr lang="en-US" altLang="zh-CN" dirty="0">
                          <a:solidFill>
                            <a:srgbClr val="FF0000"/>
                          </a:solidFill>
                        </a:rPr>
                        <a:t>50g</a:t>
                      </a:r>
                    </a:p>
                    <a:p>
                      <a:r>
                        <a:rPr lang="en-US" altLang="zh-CN" dirty="0"/>
                        <a:t>126</a:t>
                      </a:r>
                      <a:r>
                        <a:rPr lang="zh-CN" altLang="en-US" dirty="0"/>
                        <a:t>微米 铝丝（无电镀）</a:t>
                      </a:r>
                      <a:r>
                        <a:rPr lang="en-US" altLang="zh-CN" dirty="0">
                          <a:solidFill>
                            <a:srgbClr val="FF0000"/>
                          </a:solidFill>
                        </a:rPr>
                        <a:t>80g</a:t>
                      </a:r>
                    </a:p>
                    <a:p>
                      <a:endParaRPr lang="en-US" altLang="zh-CN" dirty="0">
                        <a:solidFill>
                          <a:srgbClr val="FF0000"/>
                        </a:solidFill>
                      </a:endParaRPr>
                    </a:p>
                    <a:p>
                      <a:r>
                        <a:rPr lang="zh-CN" altLang="en-US" dirty="0">
                          <a:solidFill>
                            <a:srgbClr val="FF0000"/>
                          </a:solidFill>
                        </a:rPr>
                        <a:t>外桶</a:t>
                      </a:r>
                      <a:r>
                        <a:rPr lang="en-US" altLang="zh-CN" dirty="0">
                          <a:solidFill>
                            <a:srgbClr val="FF0000"/>
                          </a:solidFill>
                        </a:rPr>
                        <a:t>5mm</a:t>
                      </a:r>
                    </a:p>
                    <a:p>
                      <a:r>
                        <a:rPr lang="zh-CN" altLang="en-US" dirty="0">
                          <a:solidFill>
                            <a:srgbClr val="FF0000"/>
                          </a:solidFill>
                        </a:rPr>
                        <a:t>内桶</a:t>
                      </a:r>
                      <a:r>
                        <a:rPr lang="en-US" altLang="zh-CN" dirty="0">
                          <a:solidFill>
                            <a:srgbClr val="FF0000"/>
                          </a:solidFill>
                        </a:rPr>
                        <a:t>0.5mm CFRP</a:t>
                      </a:r>
                    </a:p>
                    <a:p>
                      <a:endParaRPr lang="en-US" altLang="zh-CN" dirty="0">
                        <a:solidFill>
                          <a:srgbClr val="FF0000"/>
                        </a:solidFill>
                      </a:endParaRPr>
                    </a:p>
                    <a:p>
                      <a:r>
                        <a:rPr lang="en-US" altLang="zh-CN" dirty="0"/>
                        <a:t>BELLE</a:t>
                      </a:r>
                      <a:r>
                        <a:rPr lang="zh-CN" altLang="en-US" dirty="0"/>
                        <a:t>（ </a:t>
                      </a:r>
                      <a:r>
                        <a:rPr lang="en-US" altLang="zh-CN" dirty="0"/>
                        <a:t>30um :80g</a:t>
                      </a:r>
                    </a:p>
                    <a:p>
                      <a:r>
                        <a:rPr lang="en-US" altLang="zh-CN" dirty="0"/>
                        <a:t>             126um:160g</a:t>
                      </a:r>
                      <a:r>
                        <a:rPr lang="zh-CN" altLang="en-US" dirty="0"/>
                        <a:t>）</a:t>
                      </a:r>
                      <a:endParaRPr lang="en-US" altLang="zh-CN" dirty="0"/>
                    </a:p>
                  </a:txBody>
                  <a:tcPr/>
                </a:tc>
                <a:tc>
                  <a:txBody>
                    <a:bodyPr/>
                    <a:lstStyle/>
                    <a:p>
                      <a:r>
                        <a:rPr lang="zh-CN" altLang="en-US" dirty="0">
                          <a:solidFill>
                            <a:srgbClr val="FF0000"/>
                          </a:solidFill>
                        </a:rPr>
                        <a:t>定位子</a:t>
                      </a:r>
                      <a:r>
                        <a:rPr lang="en-US" altLang="zh-CN" dirty="0">
                          <a:solidFill>
                            <a:srgbClr val="FF0000"/>
                          </a:solidFill>
                        </a:rPr>
                        <a:t>+</a:t>
                      </a:r>
                      <a:r>
                        <a:rPr lang="zh-CN" altLang="en-US" dirty="0">
                          <a:solidFill>
                            <a:srgbClr val="FF0000"/>
                          </a:solidFill>
                        </a:rPr>
                        <a:t>内筒设计</a:t>
                      </a:r>
                      <a:endParaRPr lang="en-US" altLang="zh-CN" dirty="0">
                        <a:solidFill>
                          <a:srgbClr val="FF0000"/>
                        </a:solidFill>
                      </a:endParaRPr>
                    </a:p>
                    <a:p>
                      <a:endParaRPr lang="en-US" altLang="zh-CN" dirty="0"/>
                    </a:p>
                    <a:p>
                      <a:endParaRPr lang="en-US" altLang="zh-CN" dirty="0"/>
                    </a:p>
                    <a:p>
                      <a:r>
                        <a:rPr lang="zh-CN" altLang="en-US" dirty="0"/>
                        <a:t>定位子方便更换坏死的丝</a:t>
                      </a:r>
                      <a:endParaRPr lang="en-US" altLang="zh-CN" dirty="0"/>
                    </a:p>
                    <a:p>
                      <a:endParaRPr lang="en-US" altLang="zh-CN" dirty="0"/>
                    </a:p>
                    <a:p>
                      <a:r>
                        <a:rPr lang="en-US" altLang="zh-CN" dirty="0"/>
                        <a:t>PCB</a:t>
                      </a:r>
                      <a:r>
                        <a:rPr lang="zh-CN" altLang="en-US" dirty="0"/>
                        <a:t>可以做小单元，但需要考虑断丝怎么处理</a:t>
                      </a:r>
                      <a:endParaRPr lang="en-US" altLang="zh-CN" dirty="0"/>
                    </a:p>
                  </a:txBody>
                  <a:tcPr/>
                </a:tc>
                <a:extLst>
                  <a:ext uri="{0D108BD9-81ED-4DB2-BD59-A6C34878D82A}">
                    <a16:rowId xmlns:a16="http://schemas.microsoft.com/office/drawing/2014/main" val="1244255811"/>
                  </a:ext>
                </a:extLst>
              </a:tr>
              <a:tr h="441125">
                <a:tc>
                  <a:txBody>
                    <a:bodyPr/>
                    <a:lstStyle/>
                    <a:p>
                      <a:r>
                        <a:rPr lang="zh-CN" altLang="en-US" dirty="0"/>
                        <a:t>单元大小</a:t>
                      </a:r>
                    </a:p>
                  </a:txBody>
                  <a:tcPr/>
                </a:tc>
                <a:tc>
                  <a:txBody>
                    <a:bodyPr/>
                    <a:lstStyle/>
                    <a:p>
                      <a:r>
                        <a:rPr lang="zh-CN" altLang="en-US" dirty="0"/>
                        <a:t>内室</a:t>
                      </a:r>
                      <a:r>
                        <a:rPr lang="en-US" altLang="zh-CN" dirty="0"/>
                        <a:t>12mm</a:t>
                      </a:r>
                    </a:p>
                    <a:p>
                      <a:r>
                        <a:rPr lang="zh-CN" altLang="en-US" dirty="0"/>
                        <a:t>外室</a:t>
                      </a:r>
                      <a:r>
                        <a:rPr lang="en-US" altLang="zh-CN" dirty="0"/>
                        <a:t>16mm</a:t>
                      </a:r>
                      <a:endParaRPr lang="zh-CN" altLang="en-US" dirty="0"/>
                    </a:p>
                  </a:txBody>
                  <a:tcPr/>
                </a:tc>
                <a:tc>
                  <a:txBody>
                    <a:bodyPr/>
                    <a:lstStyle/>
                    <a:p>
                      <a:r>
                        <a:rPr lang="zh-CN" altLang="en-US" dirty="0"/>
                        <a:t>内室</a:t>
                      </a:r>
                      <a:r>
                        <a:rPr lang="en-US" altLang="zh-CN" dirty="0"/>
                        <a:t>6mm</a:t>
                      </a:r>
                    </a:p>
                    <a:p>
                      <a:r>
                        <a:rPr lang="zh-CN" altLang="en-US" dirty="0"/>
                        <a:t>外室？？</a:t>
                      </a:r>
                    </a:p>
                  </a:txBody>
                  <a:tcPr/>
                </a:tc>
                <a:tc>
                  <a:txBody>
                    <a:bodyPr/>
                    <a:lstStyle/>
                    <a:p>
                      <a:r>
                        <a:rPr lang="zh-CN" altLang="en-US" dirty="0"/>
                        <a:t>内室</a:t>
                      </a:r>
                      <a:r>
                        <a:rPr lang="en-US" altLang="zh-CN" dirty="0"/>
                        <a:t>6.59~9.34mm</a:t>
                      </a:r>
                    </a:p>
                    <a:p>
                      <a:r>
                        <a:rPr lang="zh-CN" altLang="en-US" dirty="0"/>
                        <a:t>外室</a:t>
                      </a:r>
                      <a:r>
                        <a:rPr lang="en-US" altLang="zh-CN" dirty="0"/>
                        <a:t>16.69mm</a:t>
                      </a:r>
                      <a:endParaRPr lang="zh-CN" altLang="en-US" dirty="0"/>
                    </a:p>
                  </a:txBody>
                  <a:tcPr/>
                </a:tc>
                <a:tc>
                  <a:txBody>
                    <a:bodyPr/>
                    <a:lstStyle/>
                    <a:p>
                      <a:endParaRPr lang="zh-CN" altLang="en-US" dirty="0"/>
                    </a:p>
                  </a:txBody>
                  <a:tcPr/>
                </a:tc>
                <a:extLst>
                  <a:ext uri="{0D108BD9-81ED-4DB2-BD59-A6C34878D82A}">
                    <a16:rowId xmlns:a16="http://schemas.microsoft.com/office/drawing/2014/main" val="641287861"/>
                  </a:ext>
                </a:extLst>
              </a:tr>
            </a:tbl>
          </a:graphicData>
        </a:graphic>
      </p:graphicFrame>
    </p:spTree>
    <p:extLst>
      <p:ext uri="{BB962C8B-B14F-4D97-AF65-F5344CB8AC3E}">
        <p14:creationId xmlns:p14="http://schemas.microsoft.com/office/powerpoint/2010/main" val="882423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252171-A9F2-4942-9DD1-A39947596D7F}"/>
              </a:ext>
            </a:extLst>
          </p:cNvPr>
          <p:cNvSpPr>
            <a:spLocks noGrp="1"/>
          </p:cNvSpPr>
          <p:nvPr>
            <p:ph type="title"/>
          </p:nvPr>
        </p:nvSpPr>
        <p:spPr/>
        <p:txBody>
          <a:bodyPr>
            <a:normAutofit fontScale="90000"/>
          </a:bodyPr>
          <a:lstStyle/>
          <a:p>
            <a:endParaRPr lang="zh-CN" altLang="en-US"/>
          </a:p>
        </p:txBody>
      </p:sp>
      <p:graphicFrame>
        <p:nvGraphicFramePr>
          <p:cNvPr id="4" name="内容占位符 3">
            <a:extLst>
              <a:ext uri="{FF2B5EF4-FFF2-40B4-BE49-F238E27FC236}">
                <a16:creationId xmlns:a16="http://schemas.microsoft.com/office/drawing/2014/main" id="{3E741D7D-19BA-4F52-8467-57093C061C2C}"/>
              </a:ext>
            </a:extLst>
          </p:cNvPr>
          <p:cNvGraphicFramePr>
            <a:graphicFrameLocks/>
          </p:cNvGraphicFramePr>
          <p:nvPr>
            <p:extLst/>
          </p:nvPr>
        </p:nvGraphicFramePr>
        <p:xfrm>
          <a:off x="165100" y="53757"/>
          <a:ext cx="11849099" cy="5130800"/>
        </p:xfrm>
        <a:graphic>
          <a:graphicData uri="http://schemas.openxmlformats.org/drawingml/2006/table">
            <a:tbl>
              <a:tblPr firstRow="1" bandRow="1">
                <a:tableStyleId>{5C22544A-7EE6-4342-B048-85BDC9FD1C3A}</a:tableStyleId>
              </a:tblPr>
              <a:tblGrid>
                <a:gridCol w="1176512">
                  <a:extLst>
                    <a:ext uri="{9D8B030D-6E8A-4147-A177-3AD203B41FA5}">
                      <a16:colId xmlns:a16="http://schemas.microsoft.com/office/drawing/2014/main" val="1726953950"/>
                    </a:ext>
                  </a:extLst>
                </a:gridCol>
                <a:gridCol w="2921621">
                  <a:extLst>
                    <a:ext uri="{9D8B030D-6E8A-4147-A177-3AD203B41FA5}">
                      <a16:colId xmlns:a16="http://schemas.microsoft.com/office/drawing/2014/main" val="1927603553"/>
                    </a:ext>
                  </a:extLst>
                </a:gridCol>
                <a:gridCol w="3228458">
                  <a:extLst>
                    <a:ext uri="{9D8B030D-6E8A-4147-A177-3AD203B41FA5}">
                      <a16:colId xmlns:a16="http://schemas.microsoft.com/office/drawing/2014/main" val="1359089276"/>
                    </a:ext>
                  </a:extLst>
                </a:gridCol>
                <a:gridCol w="2152688">
                  <a:extLst>
                    <a:ext uri="{9D8B030D-6E8A-4147-A177-3AD203B41FA5}">
                      <a16:colId xmlns:a16="http://schemas.microsoft.com/office/drawing/2014/main" val="1655389615"/>
                    </a:ext>
                  </a:extLst>
                </a:gridCol>
                <a:gridCol w="2369820">
                  <a:extLst>
                    <a:ext uri="{9D8B030D-6E8A-4147-A177-3AD203B41FA5}">
                      <a16:colId xmlns:a16="http://schemas.microsoft.com/office/drawing/2014/main" val="3565133150"/>
                    </a:ext>
                  </a:extLst>
                </a:gridCol>
              </a:tblGrid>
              <a:tr h="370840">
                <a:tc>
                  <a:txBody>
                    <a:bodyPr/>
                    <a:lstStyle/>
                    <a:p>
                      <a:endParaRPr lang="zh-CN" altLang="en-US" dirty="0"/>
                    </a:p>
                  </a:txBody>
                  <a:tcPr/>
                </a:tc>
                <a:tc>
                  <a:txBody>
                    <a:bodyPr/>
                    <a:lstStyle/>
                    <a:p>
                      <a:r>
                        <a:rPr lang="en-US" altLang="zh-CN" dirty="0"/>
                        <a:t>BES Ⅲ   </a:t>
                      </a:r>
                      <a:r>
                        <a:rPr lang="zh-CN" altLang="en-US" dirty="0"/>
                        <a:t>（</a:t>
                      </a:r>
                      <a:r>
                        <a:rPr lang="en-US" altLang="zh-CN" dirty="0">
                          <a:solidFill>
                            <a:srgbClr val="FF0000"/>
                          </a:solidFill>
                        </a:rPr>
                        <a:t>6796 </a:t>
                      </a:r>
                      <a:r>
                        <a:rPr lang="en-US" altLang="zh-CN" dirty="0"/>
                        <a:t>cell</a:t>
                      </a:r>
                      <a:r>
                        <a:rPr lang="zh-CN" altLang="en-US" dirty="0"/>
                        <a:t>）</a:t>
                      </a:r>
                      <a:endParaRPr lang="en-US" altLang="zh-CN" dirty="0"/>
                    </a:p>
                    <a:p>
                      <a:r>
                        <a:rPr lang="en-US" altLang="zh-CN" dirty="0"/>
                        <a:t>(6796+21152=28678</a:t>
                      </a:r>
                      <a:r>
                        <a:rPr lang="zh-CN" altLang="en-US" dirty="0"/>
                        <a:t>根丝）</a:t>
                      </a:r>
                    </a:p>
                  </a:txBody>
                  <a:tcPr/>
                </a:tc>
                <a:tc>
                  <a:txBody>
                    <a:bodyPr/>
                    <a:lstStyle/>
                    <a:p>
                      <a:r>
                        <a:rPr lang="en-US" altLang="zh-CN" dirty="0" err="1"/>
                        <a:t>MEGⅡ</a:t>
                      </a:r>
                      <a:r>
                        <a:rPr lang="zh-CN" altLang="en-US" dirty="0"/>
                        <a:t>（</a:t>
                      </a:r>
                      <a:r>
                        <a:rPr lang="en-US" altLang="zh-CN" dirty="0"/>
                        <a:t>IDEA drift chamber  </a:t>
                      </a:r>
                      <a:r>
                        <a:rPr lang="zh-CN" altLang="en-US" dirty="0"/>
                        <a:t>内室）（</a:t>
                      </a:r>
                      <a:r>
                        <a:rPr lang="en-US" altLang="zh-CN" dirty="0">
                          <a:solidFill>
                            <a:srgbClr val="FF0000"/>
                          </a:solidFill>
                        </a:rPr>
                        <a:t>11904</a:t>
                      </a:r>
                      <a:r>
                        <a:rPr lang="zh-CN" altLang="en-US" dirty="0"/>
                        <a:t>根丝，大室</a:t>
                      </a:r>
                      <a:r>
                        <a:rPr lang="en-US" altLang="zh-CN" dirty="0"/>
                        <a:t>343968</a:t>
                      </a:r>
                      <a:r>
                        <a:rPr lang="zh-CN" altLang="en-US" dirty="0"/>
                        <a:t>根丝）</a:t>
                      </a:r>
                    </a:p>
                  </a:txBody>
                  <a:tcPr/>
                </a:tc>
                <a:tc>
                  <a:txBody>
                    <a:bodyPr/>
                    <a:lstStyle/>
                    <a:p>
                      <a:r>
                        <a:rPr lang="en-US" altLang="zh-CN" dirty="0"/>
                        <a:t>BELLE Ⅱ CDC   14336cell</a:t>
                      </a:r>
                      <a:endParaRPr lang="zh-CN" altLang="en-US" dirty="0"/>
                    </a:p>
                  </a:txBody>
                  <a:tcPr/>
                </a:tc>
                <a:tc>
                  <a:txBody>
                    <a:bodyPr/>
                    <a:lstStyle/>
                    <a:p>
                      <a:r>
                        <a:rPr lang="en-US" altLang="zh-CN" dirty="0"/>
                        <a:t>STCF</a:t>
                      </a:r>
                      <a:r>
                        <a:rPr lang="zh-CN" altLang="en-US" dirty="0"/>
                        <a:t>（</a:t>
                      </a:r>
                      <a:r>
                        <a:rPr lang="en-US" altLang="zh-CN" dirty="0">
                          <a:solidFill>
                            <a:srgbClr val="FF0000"/>
                          </a:solidFill>
                        </a:rPr>
                        <a:t>11520</a:t>
                      </a:r>
                      <a:r>
                        <a:rPr lang="en-US" altLang="zh-CN" dirty="0"/>
                        <a:t> cell </a:t>
                      </a:r>
                      <a:r>
                        <a:rPr lang="zh-CN" altLang="en-US" dirty="0"/>
                        <a:t>，</a:t>
                      </a:r>
                      <a:r>
                        <a:rPr lang="en-US" altLang="zh-CN" dirty="0">
                          <a:solidFill>
                            <a:srgbClr val="FF0000"/>
                          </a:solidFill>
                        </a:rPr>
                        <a:t>48448</a:t>
                      </a:r>
                      <a:r>
                        <a:rPr lang="zh-CN" altLang="en-US" dirty="0"/>
                        <a:t>根丝）</a:t>
                      </a:r>
                      <a:endParaRPr lang="en-US" altLang="zh-CN" dirty="0"/>
                    </a:p>
                    <a:p>
                      <a:r>
                        <a:rPr lang="zh-CN" altLang="en-US" dirty="0"/>
                        <a:t>内室</a:t>
                      </a:r>
                      <a:r>
                        <a:rPr lang="en-US" altLang="zh-CN" dirty="0"/>
                        <a:t>cell</a:t>
                      </a:r>
                      <a:r>
                        <a:rPr lang="zh-CN" altLang="en-US" dirty="0"/>
                        <a:t>变小，预计增加</a:t>
                      </a:r>
                      <a:endParaRPr lang="en-US" altLang="zh-CN" dirty="0"/>
                    </a:p>
                    <a:p>
                      <a:r>
                        <a:rPr lang="en-US" altLang="zh-CN" dirty="0"/>
                        <a:t>1</a:t>
                      </a:r>
                      <a:r>
                        <a:rPr lang="zh-CN" altLang="en-US" dirty="0"/>
                        <a:t>倍单元，约</a:t>
                      </a:r>
                      <a:r>
                        <a:rPr lang="en-US" altLang="zh-CN" dirty="0"/>
                        <a:t>3000</a:t>
                      </a:r>
                      <a:r>
                        <a:rPr lang="zh-CN" altLang="en-US" dirty="0"/>
                        <a:t>根丝）</a:t>
                      </a:r>
                    </a:p>
                  </a:txBody>
                  <a:tcPr/>
                </a:tc>
                <a:extLst>
                  <a:ext uri="{0D108BD9-81ED-4DB2-BD59-A6C34878D82A}">
                    <a16:rowId xmlns:a16="http://schemas.microsoft.com/office/drawing/2014/main" val="2733746773"/>
                  </a:ext>
                </a:extLst>
              </a:tr>
              <a:tr h="370840">
                <a:tc>
                  <a:txBody>
                    <a:bodyPr/>
                    <a:lstStyle/>
                    <a:p>
                      <a:r>
                        <a:rPr lang="zh-CN" altLang="en-US" b="1" dirty="0">
                          <a:solidFill>
                            <a:srgbClr val="FF0000"/>
                          </a:solidFill>
                        </a:rPr>
                        <a:t>气体增益</a:t>
                      </a:r>
                    </a:p>
                  </a:txBody>
                  <a:tcPr/>
                </a:tc>
                <a:tc>
                  <a:txBody>
                    <a:bodyPr/>
                    <a:lstStyle/>
                    <a:p>
                      <a:r>
                        <a:rPr lang="en-US" altLang="zh-CN" b="1" dirty="0">
                          <a:solidFill>
                            <a:srgbClr val="FF0000"/>
                          </a:solidFill>
                        </a:rPr>
                        <a:t>10</a:t>
                      </a:r>
                      <a:r>
                        <a:rPr lang="en-US" altLang="zh-CN" b="1" baseline="30000" dirty="0">
                          <a:solidFill>
                            <a:srgbClr val="FF0000"/>
                          </a:solidFill>
                        </a:rPr>
                        <a:t>4</a:t>
                      </a:r>
                      <a:r>
                        <a:rPr lang="en-US" altLang="zh-CN" b="1" dirty="0">
                          <a:solidFill>
                            <a:srgbClr val="FF0000"/>
                          </a:solidFill>
                        </a:rPr>
                        <a:t>~10</a:t>
                      </a:r>
                      <a:r>
                        <a:rPr lang="en-US" altLang="zh-CN" b="1" baseline="30000" dirty="0">
                          <a:solidFill>
                            <a:srgbClr val="FF0000"/>
                          </a:solidFill>
                        </a:rPr>
                        <a:t>5</a:t>
                      </a:r>
                      <a:endParaRPr lang="zh-CN" altLang="en-US" b="1" baseline="30000" dirty="0">
                        <a:solidFill>
                          <a:srgbClr val="FF0000"/>
                        </a:solidFill>
                      </a:endParaRPr>
                    </a:p>
                  </a:txBody>
                  <a:tcPr/>
                </a:tc>
                <a:tc>
                  <a:txBody>
                    <a:bodyPr/>
                    <a:lstStyle/>
                    <a:p>
                      <a:r>
                        <a:rPr lang="en-US" altLang="zh-CN" b="1" baseline="0" dirty="0">
                          <a:solidFill>
                            <a:srgbClr val="FF0000"/>
                          </a:solidFill>
                        </a:rPr>
                        <a:t>gain ·10</a:t>
                      </a:r>
                      <a:r>
                        <a:rPr lang="en-US" altLang="zh-CN" b="1" baseline="30000" dirty="0">
                          <a:solidFill>
                            <a:srgbClr val="FF0000"/>
                          </a:solidFill>
                        </a:rPr>
                        <a:t>5</a:t>
                      </a:r>
                      <a:r>
                        <a:rPr lang="en-US" altLang="zh-CN" b="1" baseline="0" dirty="0">
                          <a:solidFill>
                            <a:srgbClr val="FF0000"/>
                          </a:solidFill>
                        </a:rPr>
                        <a:t> (1400-1480V)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olidFill>
                            <a:schemeClr val="tx1"/>
                          </a:solidFill>
                        </a:rPr>
                        <a:t>BELLEⅡ</a:t>
                      </a:r>
                      <a:r>
                        <a:rPr lang="en-US" altLang="zh-CN" b="0" dirty="0">
                          <a:solidFill>
                            <a:schemeClr val="tx1"/>
                          </a:solidFill>
                        </a:rPr>
                        <a:t>(</a:t>
                      </a:r>
                      <a:r>
                        <a:rPr lang="en-US" altLang="zh-CN" b="0" baseline="0" dirty="0">
                          <a:solidFill>
                            <a:schemeClr val="tx1"/>
                          </a:solidFill>
                        </a:rPr>
                        <a:t>2300V,120um</a:t>
                      </a:r>
                      <a:r>
                        <a:rPr lang="zh-CN" altLang="en-US" b="1" baseline="0" dirty="0">
                          <a:solidFill>
                            <a:schemeClr val="tx1"/>
                          </a:solidFill>
                        </a:rPr>
                        <a:t>）</a:t>
                      </a:r>
                    </a:p>
                    <a:p>
                      <a:endParaRPr lang="en-US" altLang="zh-CN" b="1" baseline="0" dirty="0">
                        <a:solidFill>
                          <a:srgbClr val="FF0000"/>
                        </a:solidFill>
                      </a:endParaRPr>
                    </a:p>
                    <a:p>
                      <a:r>
                        <a:rPr lang="en-US" altLang="zh-CN" dirty="0">
                          <a:solidFill>
                            <a:schemeClr val="tx1"/>
                          </a:solidFill>
                        </a:rPr>
                        <a:t>BELLE</a:t>
                      </a:r>
                      <a:r>
                        <a:rPr lang="en-US" altLang="zh-CN" b="0" dirty="0">
                          <a:solidFill>
                            <a:schemeClr val="tx1"/>
                          </a:solidFill>
                        </a:rPr>
                        <a:t>(</a:t>
                      </a:r>
                      <a:r>
                        <a:rPr lang="en-US" altLang="zh-CN" b="0" baseline="0" dirty="0">
                          <a:solidFill>
                            <a:schemeClr val="tx1"/>
                          </a:solidFill>
                        </a:rPr>
                        <a:t>2300V,</a:t>
                      </a:r>
                      <a:r>
                        <a:rPr lang="zh-CN" altLang="en-US" b="0" baseline="0" dirty="0">
                          <a:solidFill>
                            <a:schemeClr val="tx1"/>
                          </a:solidFill>
                        </a:rPr>
                        <a:t>分辨有点差 </a:t>
                      </a:r>
                      <a:r>
                        <a:rPr lang="en-US" altLang="zh-CN" b="0" baseline="0" dirty="0">
                          <a:solidFill>
                            <a:schemeClr val="tx1"/>
                          </a:solidFill>
                        </a:rPr>
                        <a:t>350um</a:t>
                      </a:r>
                      <a:r>
                        <a:rPr lang="zh-CN" altLang="en-US" b="1" baseline="0" dirty="0">
                          <a:solidFill>
                            <a:schemeClr val="tx1"/>
                          </a:solidFill>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solidFill>
                            <a:srgbClr val="FF0000"/>
                          </a:solidFill>
                        </a:rPr>
                        <a:t>~10</a:t>
                      </a:r>
                      <a:r>
                        <a:rPr lang="en-US" altLang="zh-CN" b="1" baseline="30000" dirty="0">
                          <a:solidFill>
                            <a:srgbClr val="FF0000"/>
                          </a:solidFill>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1" baseline="30000" dirty="0">
                        <a:solidFill>
                          <a:srgbClr val="FF0000"/>
                        </a:solidFill>
                      </a:endParaRPr>
                    </a:p>
                  </a:txBody>
                  <a:tcPr/>
                </a:tc>
                <a:extLst>
                  <a:ext uri="{0D108BD9-81ED-4DB2-BD59-A6C34878D82A}">
                    <a16:rowId xmlns:a16="http://schemas.microsoft.com/office/drawing/2014/main" val="1030517432"/>
                  </a:ext>
                </a:extLst>
              </a:tr>
              <a:tr h="370840">
                <a:tc>
                  <a:txBody>
                    <a:bodyPr/>
                    <a:lstStyle/>
                    <a:p>
                      <a:r>
                        <a:rPr lang="zh-CN" altLang="en-US" dirty="0"/>
                        <a:t>工作气体</a:t>
                      </a:r>
                    </a:p>
                  </a:txBody>
                  <a:tcPr/>
                </a:tc>
                <a:tc>
                  <a:txBody>
                    <a:bodyPr/>
                    <a:lstStyle/>
                    <a:p>
                      <a:r>
                        <a:rPr lang="en-US" altLang="zh-CN" dirty="0"/>
                        <a:t>He:C3H8(60:40)</a:t>
                      </a:r>
                      <a:endParaRPr lang="zh-CN" altLang="en-US" dirty="0"/>
                    </a:p>
                  </a:txBody>
                  <a:tcPr/>
                </a:tc>
                <a:tc>
                  <a:txBody>
                    <a:bodyPr/>
                    <a:lstStyle/>
                    <a:p>
                      <a:r>
                        <a:rPr lang="en-US" altLang="zh-CN" dirty="0"/>
                        <a:t>He</a:t>
                      </a:r>
                      <a:r>
                        <a:rPr lang="zh-CN" altLang="en-US" dirty="0"/>
                        <a:t>：</a:t>
                      </a:r>
                      <a:r>
                        <a:rPr lang="en-US" altLang="zh-CN" dirty="0"/>
                        <a:t>iC4H10</a:t>
                      </a:r>
                      <a:r>
                        <a:rPr lang="zh-CN" altLang="en-US" dirty="0"/>
                        <a:t>（</a:t>
                      </a:r>
                      <a:r>
                        <a:rPr lang="en-US" altLang="zh-CN" dirty="0"/>
                        <a:t>90:10</a:t>
                      </a:r>
                      <a:r>
                        <a:rPr lang="zh-CN" altLang="en-US" dirty="0"/>
                        <a:t>）</a:t>
                      </a:r>
                    </a:p>
                  </a:txBody>
                  <a:tcPr/>
                </a:tc>
                <a:tc>
                  <a:txBody>
                    <a:bodyPr/>
                    <a:lstStyle/>
                    <a:p>
                      <a:r>
                        <a:rPr lang="en-US" altLang="zh-CN" dirty="0"/>
                        <a:t>He</a:t>
                      </a:r>
                      <a:r>
                        <a:rPr lang="zh-CN" altLang="en-US" dirty="0"/>
                        <a:t>：</a:t>
                      </a:r>
                      <a:r>
                        <a:rPr lang="en-US" altLang="zh-CN" dirty="0"/>
                        <a:t>C2H6</a:t>
                      </a:r>
                      <a:r>
                        <a:rPr lang="zh-CN" altLang="en-US" dirty="0"/>
                        <a:t>（</a:t>
                      </a:r>
                      <a:r>
                        <a:rPr lang="en-US" altLang="zh-CN" dirty="0"/>
                        <a:t>50:50</a:t>
                      </a:r>
                      <a:r>
                        <a:rPr lang="zh-CN" altLang="en-US" dirty="0"/>
                        <a:t>）</a:t>
                      </a:r>
                    </a:p>
                  </a:txBody>
                  <a:tcPr/>
                </a:tc>
                <a:tc>
                  <a:txBody>
                    <a:bodyPr/>
                    <a:lstStyle/>
                    <a:p>
                      <a:endParaRPr lang="zh-CN" altLang="en-US" dirty="0"/>
                    </a:p>
                  </a:txBody>
                  <a:tcPr/>
                </a:tc>
                <a:extLst>
                  <a:ext uri="{0D108BD9-81ED-4DB2-BD59-A6C34878D82A}">
                    <a16:rowId xmlns:a16="http://schemas.microsoft.com/office/drawing/2014/main" val="825286443"/>
                  </a:ext>
                </a:extLst>
              </a:tr>
              <a:tr h="370840">
                <a:tc>
                  <a:txBody>
                    <a:bodyPr/>
                    <a:lstStyle/>
                    <a:p>
                      <a:r>
                        <a:rPr lang="zh-CN" altLang="en-US" dirty="0"/>
                        <a:t>计数率 </a:t>
                      </a:r>
                    </a:p>
                  </a:txBody>
                  <a:tcPr/>
                </a:tc>
                <a:tc>
                  <a:txBody>
                    <a:bodyPr/>
                    <a:lstStyle/>
                    <a:p>
                      <a:r>
                        <a:rPr lang="en-US" altLang="zh-CN" dirty="0"/>
                        <a:t>70kHz</a:t>
                      </a:r>
                      <a:endParaRPr lang="zh-CN" altLang="en-US" dirty="0"/>
                    </a:p>
                  </a:txBody>
                  <a:tcPr/>
                </a:tc>
                <a:tc>
                  <a:txBody>
                    <a:bodyPr/>
                    <a:lstStyle/>
                    <a:p>
                      <a:r>
                        <a:rPr lang="en-US" altLang="zh-CN" sz="1800" b="0" i="0" u="none" strike="noStrike" kern="1200" baseline="0" dirty="0">
                          <a:solidFill>
                            <a:schemeClr val="dk1"/>
                          </a:solidFill>
                          <a:latin typeface="+mn-lt"/>
                          <a:ea typeface="+mn-ea"/>
                          <a:cs typeface="+mn-cs"/>
                        </a:rPr>
                        <a:t>30kHz/cm2 </a:t>
                      </a:r>
                      <a:endParaRPr lang="en-US" altLang="zh-CN" dirty="0"/>
                    </a:p>
                  </a:txBody>
                  <a:tcPr/>
                </a:tc>
                <a:tc>
                  <a:txBody>
                    <a:bodyPr/>
                    <a:lstStyle/>
                    <a:p>
                      <a:r>
                        <a:rPr lang="zh-CN" altLang="en-US" dirty="0"/>
                        <a:t>单丝＜</a:t>
                      </a:r>
                      <a:r>
                        <a:rPr lang="en-US" altLang="zh-CN" dirty="0"/>
                        <a:t>1MHz</a:t>
                      </a:r>
                      <a:r>
                        <a:rPr lang="zh-CN" altLang="en-US" dirty="0"/>
                        <a:t>（平均）</a:t>
                      </a:r>
                      <a:endParaRPr lang="en-US" altLang="zh-CN" dirty="0"/>
                    </a:p>
                  </a:txBody>
                  <a:tcPr/>
                </a:tc>
                <a:tc>
                  <a:txBody>
                    <a:bodyPr/>
                    <a:lstStyle/>
                    <a:p>
                      <a:r>
                        <a:rPr lang="en-US" altLang="zh-CN" dirty="0"/>
                        <a:t>400KHz/</a:t>
                      </a:r>
                      <a:r>
                        <a:rPr lang="en-US" altLang="zh-CN" dirty="0" err="1"/>
                        <a:t>ch</a:t>
                      </a:r>
                      <a:r>
                        <a:rPr lang="en-US" altLang="zh-CN" dirty="0"/>
                        <a:t>   </a:t>
                      </a:r>
                    </a:p>
                  </a:txBody>
                  <a:tcPr/>
                </a:tc>
                <a:extLst>
                  <a:ext uri="{0D108BD9-81ED-4DB2-BD59-A6C34878D82A}">
                    <a16:rowId xmlns:a16="http://schemas.microsoft.com/office/drawing/2014/main" val="3450601363"/>
                  </a:ext>
                </a:extLst>
              </a:tr>
              <a:tr h="370840">
                <a:tc>
                  <a:txBody>
                    <a:bodyPr/>
                    <a:lstStyle/>
                    <a:p>
                      <a:r>
                        <a:rPr lang="zh-CN" altLang="en-US" dirty="0"/>
                        <a:t>加工精度</a:t>
                      </a:r>
                    </a:p>
                  </a:txBody>
                  <a:tcPr/>
                </a:tc>
                <a:tc>
                  <a:txBody>
                    <a:bodyPr/>
                    <a:lstStyle/>
                    <a:p>
                      <a:r>
                        <a:rPr lang="zh-CN" altLang="en-US" dirty="0"/>
                        <a:t>台阶安装精度：</a:t>
                      </a:r>
                      <a:r>
                        <a:rPr lang="en-US" altLang="zh-CN" dirty="0"/>
                        <a:t>50um</a:t>
                      </a:r>
                    </a:p>
                    <a:p>
                      <a:r>
                        <a:rPr lang="zh-CN" altLang="en-US" dirty="0"/>
                        <a:t>定位孔精度</a:t>
                      </a:r>
                      <a:r>
                        <a:rPr lang="en-US" altLang="zh-CN" dirty="0"/>
                        <a:t>&lt;50um</a:t>
                      </a:r>
                    </a:p>
                  </a:txBody>
                  <a:tcPr/>
                </a:tc>
                <a:tc>
                  <a:txBody>
                    <a:bodyPr/>
                    <a:lstStyle/>
                    <a:p>
                      <a:endParaRPr lang="zh-CN" altLang="en-US" dirty="0"/>
                    </a:p>
                  </a:txBody>
                  <a:tcPr/>
                </a:tc>
                <a:tc>
                  <a:txBody>
                    <a:bodyPr/>
                    <a:lstStyle/>
                    <a:p>
                      <a:endParaRPr lang="zh-CN" altLang="en-US" dirty="0"/>
                    </a:p>
                  </a:txBody>
                  <a:tcPr/>
                </a:tc>
                <a:tc>
                  <a:txBody>
                    <a:bodyPr/>
                    <a:lstStyle/>
                    <a:p>
                      <a:endParaRPr lang="zh-CN" altLang="en-US"/>
                    </a:p>
                  </a:txBody>
                  <a:tcPr/>
                </a:tc>
                <a:extLst>
                  <a:ext uri="{0D108BD9-81ED-4DB2-BD59-A6C34878D82A}">
                    <a16:rowId xmlns:a16="http://schemas.microsoft.com/office/drawing/2014/main" val="1244255811"/>
                  </a:ext>
                </a:extLst>
              </a:tr>
              <a:tr h="441125">
                <a:tc>
                  <a:txBody>
                    <a:bodyPr/>
                    <a:lstStyle/>
                    <a:p>
                      <a:r>
                        <a:rPr lang="zh-CN" altLang="en-US" dirty="0"/>
                        <a:t>亮度</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a:r>
                      <a:r>
                        <a:rPr lang="pt-BR" altLang="zh-CN" baseline="0" dirty="0"/>
                        <a:t>10</a:t>
                      </a:r>
                      <a:r>
                        <a:rPr lang="pt-BR" altLang="zh-CN" baseline="30000" dirty="0"/>
                        <a:t>33</a:t>
                      </a:r>
                      <a:r>
                        <a:rPr lang="pt-BR" altLang="zh-CN" dirty="0"/>
                        <a:t> cm</a:t>
                      </a:r>
                      <a:r>
                        <a:rPr lang="pt-BR" altLang="zh-CN" baseline="30000" dirty="0"/>
                        <a:t>−2</a:t>
                      </a:r>
                      <a:r>
                        <a:rPr lang="pt-BR" altLang="zh-CN" baseline="0" dirty="0"/>
                        <a:t>s</a:t>
                      </a:r>
                      <a:r>
                        <a:rPr lang="pt-BR" altLang="zh-CN" baseline="30000" dirty="0"/>
                        <a:t>−1</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a:r>
                      <a:r>
                        <a:rPr lang="pt-BR" altLang="zh-CN" baseline="0" dirty="0"/>
                        <a:t>10</a:t>
                      </a:r>
                      <a:r>
                        <a:rPr lang="pt-BR" altLang="zh-CN" baseline="30000" dirty="0"/>
                        <a:t>34</a:t>
                      </a:r>
                      <a:r>
                        <a:rPr lang="pt-BR" altLang="zh-CN" dirty="0"/>
                        <a:t> cm</a:t>
                      </a:r>
                      <a:r>
                        <a:rPr lang="pt-BR" altLang="zh-CN" baseline="30000" dirty="0"/>
                        <a:t>−2</a:t>
                      </a:r>
                      <a:r>
                        <a:rPr lang="pt-BR" altLang="zh-CN" baseline="0" dirty="0"/>
                        <a:t>s</a:t>
                      </a:r>
                      <a:r>
                        <a:rPr lang="pt-BR" altLang="zh-CN" baseline="30000" dirty="0"/>
                        <a:t>−1</a:t>
                      </a:r>
                      <a:endParaRPr lang="zh-CN" altLang="en-US" baseline="30000" dirty="0"/>
                    </a:p>
                    <a:p>
                      <a:endParaRPr lang="pt-BR" altLang="zh-CN" baseline="30000" dirty="0"/>
                    </a:p>
                  </a:txBody>
                  <a:tcPr/>
                </a:tc>
                <a:tc>
                  <a:txBody>
                    <a:bodyPr/>
                    <a:lstStyle/>
                    <a:p>
                      <a:r>
                        <a:rPr lang="pt-BR" altLang="zh-CN" dirty="0"/>
                        <a:t>50ab</a:t>
                      </a:r>
                      <a:r>
                        <a:rPr lang="pt-BR" altLang="zh-CN" baseline="30000"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8</a:t>
                      </a:r>
                      <a:r>
                        <a:rPr lang="zh-CN" altLang="en-US" baseline="0" dirty="0"/>
                        <a:t>*</a:t>
                      </a:r>
                      <a:r>
                        <a:rPr lang="pt-BR" altLang="zh-CN" baseline="0" dirty="0"/>
                        <a:t>10</a:t>
                      </a:r>
                      <a:r>
                        <a:rPr lang="pt-BR" altLang="zh-CN" baseline="30000" dirty="0"/>
                        <a:t>35</a:t>
                      </a:r>
                      <a:r>
                        <a:rPr lang="pt-BR" altLang="zh-CN" dirty="0"/>
                        <a:t> cm</a:t>
                      </a:r>
                      <a:r>
                        <a:rPr lang="pt-BR" altLang="zh-CN" baseline="30000" dirty="0"/>
                        <a:t>−2</a:t>
                      </a:r>
                      <a:r>
                        <a:rPr lang="pt-BR" altLang="zh-CN" baseline="0" dirty="0"/>
                        <a:t>s</a:t>
                      </a:r>
                      <a:r>
                        <a:rPr lang="pt-BR" altLang="zh-CN" baseline="30000" dirty="0"/>
                        <a:t>−1</a:t>
                      </a:r>
                      <a:endParaRPr lang="zh-CN" altLang="en-US" baseline="30000" dirty="0"/>
                    </a:p>
                    <a:p>
                      <a:endParaRPr lang="pt-BR" altLang="zh-CN" baseline="30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a:r>
                      <a:r>
                        <a:rPr lang="pt-BR" altLang="zh-CN" baseline="0" dirty="0"/>
                        <a:t>10</a:t>
                      </a:r>
                      <a:r>
                        <a:rPr lang="pt-BR" altLang="zh-CN" baseline="30000" dirty="0"/>
                        <a:t>35</a:t>
                      </a:r>
                      <a:r>
                        <a:rPr lang="pt-BR" altLang="zh-CN" dirty="0"/>
                        <a:t> cm</a:t>
                      </a:r>
                      <a:r>
                        <a:rPr lang="pt-BR" altLang="zh-CN" baseline="30000" dirty="0"/>
                        <a:t>−2</a:t>
                      </a:r>
                      <a:r>
                        <a:rPr lang="pt-BR" altLang="zh-CN" baseline="0" dirty="0"/>
                        <a:t>s</a:t>
                      </a:r>
                      <a:r>
                        <a:rPr lang="pt-BR" altLang="zh-CN" baseline="30000" dirty="0"/>
                        <a:t>−1</a:t>
                      </a:r>
                      <a:endParaRPr lang="zh-CN" altLang="en-US" baseline="30000" dirty="0"/>
                    </a:p>
                  </a:txBody>
                  <a:tcPr/>
                </a:tc>
                <a:extLst>
                  <a:ext uri="{0D108BD9-81ED-4DB2-BD59-A6C34878D82A}">
                    <a16:rowId xmlns:a16="http://schemas.microsoft.com/office/drawing/2014/main" val="641287861"/>
                  </a:ext>
                </a:extLst>
              </a:tr>
            </a:tbl>
          </a:graphicData>
        </a:graphic>
      </p:graphicFrame>
    </p:spTree>
    <p:extLst>
      <p:ext uri="{BB962C8B-B14F-4D97-AF65-F5344CB8AC3E}">
        <p14:creationId xmlns:p14="http://schemas.microsoft.com/office/powerpoint/2010/main" val="1675251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1AC5C5C-AFE1-4FB1-AA08-C374558EDF7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38458" y="73724"/>
            <a:ext cx="10267950" cy="5223849"/>
          </a:xfrm>
          <a:prstGeom prst="rect">
            <a:avLst/>
          </a:prstGeom>
        </p:spPr>
      </p:pic>
      <p:pic>
        <p:nvPicPr>
          <p:cNvPr id="5" name="图片 4">
            <a:extLst>
              <a:ext uri="{FF2B5EF4-FFF2-40B4-BE49-F238E27FC236}">
                <a16:creationId xmlns:a16="http://schemas.microsoft.com/office/drawing/2014/main" id="{AF3537A3-8564-4591-8DF1-2F8E23B1631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4128" y="5297573"/>
            <a:ext cx="10831999" cy="646331"/>
          </a:xfrm>
          <a:prstGeom prst="rect">
            <a:avLst/>
          </a:prstGeom>
        </p:spPr>
      </p:pic>
      <p:sp>
        <p:nvSpPr>
          <p:cNvPr id="6" name="文本框 5">
            <a:extLst>
              <a:ext uri="{FF2B5EF4-FFF2-40B4-BE49-F238E27FC236}">
                <a16:creationId xmlns:a16="http://schemas.microsoft.com/office/drawing/2014/main" id="{AAACEB7B-A27C-4E02-AC8D-2423706F6714}"/>
              </a:ext>
            </a:extLst>
          </p:cNvPr>
          <p:cNvSpPr txBox="1"/>
          <p:nvPr/>
        </p:nvSpPr>
        <p:spPr>
          <a:xfrm>
            <a:off x="1009931" y="5943904"/>
            <a:ext cx="5957180" cy="923330"/>
          </a:xfrm>
          <a:prstGeom prst="rect">
            <a:avLst/>
          </a:prstGeom>
          <a:noFill/>
        </p:spPr>
        <p:txBody>
          <a:bodyPr wrap="square" rtlCol="0">
            <a:spAutoFit/>
          </a:bodyPr>
          <a:lstStyle/>
          <a:p>
            <a:r>
              <a:rPr lang="zh-CN" altLang="en-US" dirty="0"/>
              <a:t>遇到的问题：</a:t>
            </a:r>
            <a:r>
              <a:rPr lang="en-US" altLang="zh-CN" dirty="0"/>
              <a:t>UV</a:t>
            </a:r>
            <a:r>
              <a:rPr lang="zh-CN" altLang="en-US" dirty="0"/>
              <a:t>两种丝层结构，无束流方向直丝</a:t>
            </a:r>
            <a:endParaRPr lang="en-US" altLang="zh-CN" dirty="0"/>
          </a:p>
          <a:p>
            <a:r>
              <a:rPr lang="zh-CN" altLang="en-US" dirty="0"/>
              <a:t>两个立体角中间的丝层怎么排布？</a:t>
            </a:r>
            <a:endParaRPr lang="en-US" altLang="zh-CN" dirty="0"/>
          </a:p>
          <a:p>
            <a:r>
              <a:rPr lang="zh-CN" altLang="en-US" dirty="0">
                <a:highlight>
                  <a:srgbClr val="FFFF00"/>
                </a:highlight>
              </a:rPr>
              <a:t>灵敏丝扭转</a:t>
            </a:r>
            <a:r>
              <a:rPr lang="zh-CN" altLang="en-US" dirty="0"/>
              <a:t>，中间丝层不变？</a:t>
            </a:r>
          </a:p>
        </p:txBody>
      </p:sp>
      <p:sp>
        <p:nvSpPr>
          <p:cNvPr id="8" name="矩形 7">
            <a:extLst>
              <a:ext uri="{FF2B5EF4-FFF2-40B4-BE49-F238E27FC236}">
                <a16:creationId xmlns:a16="http://schemas.microsoft.com/office/drawing/2014/main" id="{B15C4A98-7A6B-4B5B-859A-10EBF56958C0}"/>
              </a:ext>
            </a:extLst>
          </p:cNvPr>
          <p:cNvSpPr/>
          <p:nvPr/>
        </p:nvSpPr>
        <p:spPr>
          <a:xfrm>
            <a:off x="7278986" y="3929204"/>
            <a:ext cx="3014804" cy="2534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F524864A-706B-4113-8355-D7E09F06DAF1}"/>
              </a:ext>
            </a:extLst>
          </p:cNvPr>
          <p:cNvSpPr txBox="1"/>
          <p:nvPr/>
        </p:nvSpPr>
        <p:spPr>
          <a:xfrm>
            <a:off x="11008684" y="3770641"/>
            <a:ext cx="1008501" cy="646331"/>
          </a:xfrm>
          <a:prstGeom prst="rect">
            <a:avLst/>
          </a:prstGeom>
          <a:noFill/>
        </p:spPr>
        <p:txBody>
          <a:bodyPr wrap="square" rtlCol="0">
            <a:spAutoFit/>
          </a:bodyPr>
          <a:lstStyle/>
          <a:p>
            <a:r>
              <a:rPr lang="en-US" altLang="zh-CN" dirty="0">
                <a:solidFill>
                  <a:srgbClr val="FF0000"/>
                </a:solidFill>
                <a:highlight>
                  <a:srgbClr val="FFFF00"/>
                </a:highlight>
              </a:rPr>
              <a:t>60°</a:t>
            </a:r>
            <a:r>
              <a:rPr lang="zh-CN" altLang="en-US" dirty="0">
                <a:solidFill>
                  <a:srgbClr val="FF0000"/>
                </a:solidFill>
                <a:highlight>
                  <a:srgbClr val="FFFF00"/>
                </a:highlight>
              </a:rPr>
              <a:t>？</a:t>
            </a:r>
            <a:endParaRPr lang="en-US" altLang="zh-CN" dirty="0">
              <a:solidFill>
                <a:srgbClr val="FF0000"/>
              </a:solidFill>
              <a:highlight>
                <a:srgbClr val="FFFF00"/>
              </a:highlight>
            </a:endParaRPr>
          </a:p>
          <a:p>
            <a:r>
              <a:rPr lang="en-US" altLang="zh-CN" dirty="0">
                <a:solidFill>
                  <a:srgbClr val="FF0000"/>
                </a:solidFill>
                <a:highlight>
                  <a:srgbClr val="FFFF00"/>
                </a:highlight>
              </a:rPr>
              <a:t>60mrad</a:t>
            </a:r>
            <a:r>
              <a:rPr lang="zh-CN" altLang="en-US" dirty="0">
                <a:highlight>
                  <a:srgbClr val="FFFF00"/>
                </a:highlight>
              </a:rPr>
              <a:t>？</a:t>
            </a:r>
          </a:p>
        </p:txBody>
      </p:sp>
    </p:spTree>
    <p:extLst>
      <p:ext uri="{BB962C8B-B14F-4D97-AF65-F5344CB8AC3E}">
        <p14:creationId xmlns:p14="http://schemas.microsoft.com/office/powerpoint/2010/main" val="1682157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0CD6CBC7-AA05-4D2E-A5DE-92DC45804713}"/>
              </a:ext>
            </a:extLst>
          </p:cNvPr>
          <p:cNvPicPr>
            <a:picLocks noGrp="1" noChangeAspect="1"/>
          </p:cNvPicPr>
          <p:nvPr>
            <p:ph idx="1"/>
          </p:nvPr>
        </p:nvPicPr>
        <p:blipFill>
          <a:blip r:embed="rId2"/>
          <a:stretch>
            <a:fillRect/>
          </a:stretch>
        </p:blipFill>
        <p:spPr>
          <a:xfrm>
            <a:off x="348360" y="491855"/>
            <a:ext cx="5339789" cy="5043956"/>
          </a:xfrm>
          <a:prstGeom prst="rect">
            <a:avLst/>
          </a:prstGeom>
        </p:spPr>
      </p:pic>
      <p:pic>
        <p:nvPicPr>
          <p:cNvPr id="6" name="图片 5">
            <a:extLst>
              <a:ext uri="{FF2B5EF4-FFF2-40B4-BE49-F238E27FC236}">
                <a16:creationId xmlns:a16="http://schemas.microsoft.com/office/drawing/2014/main" id="{F86C8410-BEA9-454D-ACBA-29189E630CE2}"/>
              </a:ext>
            </a:extLst>
          </p:cNvPr>
          <p:cNvPicPr>
            <a:picLocks noChangeAspect="1"/>
          </p:cNvPicPr>
          <p:nvPr/>
        </p:nvPicPr>
        <p:blipFill rotWithShape="1">
          <a:blip r:embed="rId3">
            <a:extLst>
              <a:ext uri="{28A0092B-C50C-407E-A947-70E740481C1C}">
                <a14:useLocalDpi xmlns:a14="http://schemas.microsoft.com/office/drawing/2010/main"/>
              </a:ext>
            </a:extLst>
          </a:blip>
          <a:srcRect l="-308"/>
          <a:stretch/>
        </p:blipFill>
        <p:spPr>
          <a:xfrm>
            <a:off x="5950918" y="491855"/>
            <a:ext cx="5892722" cy="5267325"/>
          </a:xfrm>
          <a:prstGeom prst="rect">
            <a:avLst/>
          </a:prstGeom>
        </p:spPr>
      </p:pic>
      <p:sp>
        <p:nvSpPr>
          <p:cNvPr id="7" name="矩形 6">
            <a:extLst>
              <a:ext uri="{FF2B5EF4-FFF2-40B4-BE49-F238E27FC236}">
                <a16:creationId xmlns:a16="http://schemas.microsoft.com/office/drawing/2014/main" id="{A664802E-129A-481C-B3FB-BCA2B864EAE1}"/>
              </a:ext>
            </a:extLst>
          </p:cNvPr>
          <p:cNvSpPr/>
          <p:nvPr/>
        </p:nvSpPr>
        <p:spPr>
          <a:xfrm>
            <a:off x="1641925" y="6042979"/>
            <a:ext cx="5822428" cy="646331"/>
          </a:xfrm>
          <a:prstGeom prst="rect">
            <a:avLst/>
          </a:prstGeom>
        </p:spPr>
        <p:txBody>
          <a:bodyPr wrap="none">
            <a:spAutoFit/>
          </a:bodyPr>
          <a:lstStyle/>
          <a:p>
            <a:r>
              <a:rPr lang="en-US" altLang="zh-CN" dirty="0" err="1"/>
              <a:t>MEGⅡ</a:t>
            </a:r>
            <a:r>
              <a:rPr lang="en-US" altLang="zh-CN" dirty="0"/>
              <a:t> 60</a:t>
            </a:r>
            <a:r>
              <a:rPr lang="zh-CN" altLang="en-US" dirty="0"/>
              <a:t>多根断丝，来源于腐蚀，大部分为</a:t>
            </a:r>
            <a:r>
              <a:rPr lang="en-US" altLang="zh-CN" dirty="0"/>
              <a:t>40</a:t>
            </a:r>
            <a:r>
              <a:rPr lang="zh-CN" altLang="en-US" dirty="0"/>
              <a:t>微米场丝</a:t>
            </a:r>
            <a:endParaRPr lang="en-US" altLang="zh-CN" dirty="0"/>
          </a:p>
          <a:p>
            <a:r>
              <a:rPr lang="zh-CN" altLang="en-US" dirty="0">
                <a:solidFill>
                  <a:srgbClr val="FF0000"/>
                </a:solidFill>
              </a:rPr>
              <a:t>断丝如何处理？</a:t>
            </a:r>
          </a:p>
        </p:txBody>
      </p:sp>
    </p:spTree>
    <p:extLst>
      <p:ext uri="{BB962C8B-B14F-4D97-AF65-F5344CB8AC3E}">
        <p14:creationId xmlns:p14="http://schemas.microsoft.com/office/powerpoint/2010/main" val="384913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1E5E1B-EC6E-4C61-A7BC-97E08E97CA03}"/>
              </a:ext>
            </a:extLst>
          </p:cNvPr>
          <p:cNvPicPr>
            <a:picLocks noChangeAspect="1"/>
          </p:cNvPicPr>
          <p:nvPr/>
        </p:nvPicPr>
        <p:blipFill>
          <a:blip r:embed="rId2"/>
          <a:stretch>
            <a:fillRect/>
          </a:stretch>
        </p:blipFill>
        <p:spPr>
          <a:xfrm>
            <a:off x="3325629" y="-57745"/>
            <a:ext cx="6979285" cy="2953633"/>
          </a:xfrm>
          <a:prstGeom prst="rect">
            <a:avLst/>
          </a:prstGeom>
        </p:spPr>
      </p:pic>
      <p:sp>
        <p:nvSpPr>
          <p:cNvPr id="5" name="矩形 4">
            <a:extLst>
              <a:ext uri="{FF2B5EF4-FFF2-40B4-BE49-F238E27FC236}">
                <a16:creationId xmlns:a16="http://schemas.microsoft.com/office/drawing/2014/main" id="{F22C75FB-CF2B-490B-97AF-1D4BE60A7D49}"/>
              </a:ext>
            </a:extLst>
          </p:cNvPr>
          <p:cNvSpPr/>
          <p:nvPr/>
        </p:nvSpPr>
        <p:spPr>
          <a:xfrm>
            <a:off x="1263489" y="388649"/>
            <a:ext cx="1872629" cy="369332"/>
          </a:xfrm>
          <a:prstGeom prst="rect">
            <a:avLst/>
          </a:prstGeom>
        </p:spPr>
        <p:txBody>
          <a:bodyPr wrap="none">
            <a:spAutoFit/>
          </a:bodyPr>
          <a:lstStyle/>
          <a:p>
            <a:r>
              <a:rPr lang="en-US" altLang="zh-CN" dirty="0" err="1">
                <a:highlight>
                  <a:srgbClr val="FFFF00"/>
                </a:highlight>
              </a:rPr>
              <a:t>MEGⅡ</a:t>
            </a:r>
            <a:r>
              <a:rPr lang="en-US" altLang="zh-CN" dirty="0">
                <a:highlight>
                  <a:srgbClr val="FFFF00"/>
                </a:highlight>
              </a:rPr>
              <a:t> </a:t>
            </a:r>
            <a:r>
              <a:rPr lang="zh-CN" altLang="en-US" dirty="0">
                <a:highlight>
                  <a:srgbClr val="FFFF00"/>
                </a:highlight>
              </a:rPr>
              <a:t>布丝张力</a:t>
            </a:r>
          </a:p>
        </p:txBody>
      </p:sp>
      <p:sp>
        <p:nvSpPr>
          <p:cNvPr id="6" name="矩形 5">
            <a:extLst>
              <a:ext uri="{FF2B5EF4-FFF2-40B4-BE49-F238E27FC236}">
                <a16:creationId xmlns:a16="http://schemas.microsoft.com/office/drawing/2014/main" id="{4CFC5D26-3A15-4D34-890A-4F4C4558223C}"/>
              </a:ext>
            </a:extLst>
          </p:cNvPr>
          <p:cNvSpPr/>
          <p:nvPr/>
        </p:nvSpPr>
        <p:spPr>
          <a:xfrm>
            <a:off x="555861" y="2848527"/>
            <a:ext cx="2985113" cy="923330"/>
          </a:xfrm>
          <a:prstGeom prst="rect">
            <a:avLst/>
          </a:prstGeom>
        </p:spPr>
        <p:txBody>
          <a:bodyPr wrap="none">
            <a:spAutoFit/>
          </a:bodyPr>
          <a:lstStyle/>
          <a:p>
            <a:r>
              <a:rPr lang="en-US" altLang="zh-CN" dirty="0">
                <a:highlight>
                  <a:srgbClr val="FFFF00"/>
                </a:highlight>
              </a:rPr>
              <a:t>STCF</a:t>
            </a:r>
            <a:r>
              <a:rPr lang="zh-CN" altLang="en-US" dirty="0">
                <a:highlight>
                  <a:srgbClr val="FFFF00"/>
                </a:highlight>
              </a:rPr>
              <a:t>布丝张力（初始设计）</a:t>
            </a:r>
            <a:endParaRPr lang="en-US" altLang="zh-CN" dirty="0">
              <a:highlight>
                <a:srgbClr val="FFFF00"/>
              </a:highlight>
            </a:endParaRPr>
          </a:p>
          <a:p>
            <a:r>
              <a:rPr lang="zh-CN" altLang="en-US" dirty="0">
                <a:highlight>
                  <a:srgbClr val="FFFF00"/>
                </a:highlight>
              </a:rPr>
              <a:t>（未考虑丝长影响）</a:t>
            </a:r>
            <a:endParaRPr lang="en-US" altLang="zh-CN" dirty="0">
              <a:highlight>
                <a:srgbClr val="FFFF00"/>
              </a:highlight>
            </a:endParaRPr>
          </a:p>
          <a:p>
            <a:endParaRPr lang="zh-CN" altLang="en-US" dirty="0">
              <a:highlight>
                <a:srgbClr val="FFFF00"/>
              </a:highlight>
            </a:endParaRPr>
          </a:p>
        </p:txBody>
      </p:sp>
      <p:pic>
        <p:nvPicPr>
          <p:cNvPr id="7" name="图片 6">
            <a:extLst>
              <a:ext uri="{FF2B5EF4-FFF2-40B4-BE49-F238E27FC236}">
                <a16:creationId xmlns:a16="http://schemas.microsoft.com/office/drawing/2014/main" id="{97829D1E-8772-4564-B0A9-E0963C9382F7}"/>
              </a:ext>
            </a:extLst>
          </p:cNvPr>
          <p:cNvPicPr>
            <a:picLocks noChangeAspect="1"/>
          </p:cNvPicPr>
          <p:nvPr/>
        </p:nvPicPr>
        <p:blipFill>
          <a:blip r:embed="rId3"/>
          <a:stretch>
            <a:fillRect/>
          </a:stretch>
        </p:blipFill>
        <p:spPr>
          <a:xfrm>
            <a:off x="228683" y="3724495"/>
            <a:ext cx="4959333" cy="2858910"/>
          </a:xfrm>
          <a:prstGeom prst="rect">
            <a:avLst/>
          </a:prstGeom>
        </p:spPr>
      </p:pic>
      <p:sp>
        <p:nvSpPr>
          <p:cNvPr id="8" name="矩形 7">
            <a:extLst>
              <a:ext uri="{FF2B5EF4-FFF2-40B4-BE49-F238E27FC236}">
                <a16:creationId xmlns:a16="http://schemas.microsoft.com/office/drawing/2014/main" id="{BC7D72B8-7DC2-4E5A-878E-44129C6ED8A4}"/>
              </a:ext>
            </a:extLst>
          </p:cNvPr>
          <p:cNvSpPr/>
          <p:nvPr/>
        </p:nvSpPr>
        <p:spPr>
          <a:xfrm>
            <a:off x="5609028" y="2807997"/>
            <a:ext cx="3499745" cy="923330"/>
          </a:xfrm>
          <a:prstGeom prst="rect">
            <a:avLst/>
          </a:prstGeom>
        </p:spPr>
        <p:txBody>
          <a:bodyPr wrap="square">
            <a:spAutoFit/>
          </a:bodyPr>
          <a:lstStyle/>
          <a:p>
            <a:r>
              <a:rPr lang="en-US" altLang="zh-CN" dirty="0">
                <a:highlight>
                  <a:srgbClr val="FFFF00"/>
                </a:highlight>
              </a:rPr>
              <a:t>STCF</a:t>
            </a:r>
            <a:r>
              <a:rPr lang="zh-CN" altLang="en-US" dirty="0">
                <a:highlight>
                  <a:srgbClr val="FFFF00"/>
                </a:highlight>
              </a:rPr>
              <a:t>布丝张力（铝丝小张力情况）</a:t>
            </a:r>
            <a:endParaRPr lang="en-US" altLang="zh-CN" dirty="0">
              <a:highlight>
                <a:srgbClr val="FFFF00"/>
              </a:highlight>
            </a:endParaRPr>
          </a:p>
          <a:p>
            <a:r>
              <a:rPr lang="zh-CN" altLang="en-US" dirty="0">
                <a:highlight>
                  <a:srgbClr val="FFFF00"/>
                </a:highlight>
              </a:rPr>
              <a:t>（未考虑丝长影响） </a:t>
            </a:r>
            <a:endParaRPr lang="en-US" altLang="zh-CN" dirty="0">
              <a:highlight>
                <a:srgbClr val="FFFF00"/>
              </a:highlight>
            </a:endParaRPr>
          </a:p>
          <a:p>
            <a:endParaRPr lang="zh-CN" altLang="en-US" dirty="0">
              <a:highlight>
                <a:srgbClr val="FFFF00"/>
              </a:highlight>
            </a:endParaRPr>
          </a:p>
        </p:txBody>
      </p:sp>
      <p:pic>
        <p:nvPicPr>
          <p:cNvPr id="9" name="图片 8">
            <a:extLst>
              <a:ext uri="{FF2B5EF4-FFF2-40B4-BE49-F238E27FC236}">
                <a16:creationId xmlns:a16="http://schemas.microsoft.com/office/drawing/2014/main" id="{2BC4BA84-078F-4957-9C74-25DB9D632308}"/>
              </a:ext>
            </a:extLst>
          </p:cNvPr>
          <p:cNvPicPr>
            <a:picLocks noChangeAspect="1"/>
          </p:cNvPicPr>
          <p:nvPr/>
        </p:nvPicPr>
        <p:blipFill>
          <a:blip r:embed="rId4"/>
          <a:stretch>
            <a:fillRect/>
          </a:stretch>
        </p:blipFill>
        <p:spPr>
          <a:xfrm>
            <a:off x="5967538" y="3629772"/>
            <a:ext cx="5209289" cy="2953633"/>
          </a:xfrm>
          <a:prstGeom prst="rect">
            <a:avLst/>
          </a:prstGeom>
        </p:spPr>
      </p:pic>
      <p:sp>
        <p:nvSpPr>
          <p:cNvPr id="10" name="文本框 9">
            <a:extLst>
              <a:ext uri="{FF2B5EF4-FFF2-40B4-BE49-F238E27FC236}">
                <a16:creationId xmlns:a16="http://schemas.microsoft.com/office/drawing/2014/main" id="{942F2C09-D204-4744-8127-C45CFB51E906}"/>
              </a:ext>
            </a:extLst>
          </p:cNvPr>
          <p:cNvSpPr txBox="1"/>
          <p:nvPr/>
        </p:nvSpPr>
        <p:spPr>
          <a:xfrm>
            <a:off x="9683013" y="2807997"/>
            <a:ext cx="2780206" cy="646331"/>
          </a:xfrm>
          <a:prstGeom prst="rect">
            <a:avLst/>
          </a:prstGeom>
          <a:noFill/>
        </p:spPr>
        <p:txBody>
          <a:bodyPr wrap="square" rtlCol="0">
            <a:spAutoFit/>
          </a:bodyPr>
          <a:lstStyle/>
          <a:p>
            <a:r>
              <a:rPr lang="zh-CN" altLang="en-US" dirty="0">
                <a:solidFill>
                  <a:srgbClr val="FF0000"/>
                </a:solidFill>
              </a:rPr>
              <a:t>开展应力分析</a:t>
            </a:r>
            <a:endParaRPr lang="en-US" altLang="zh-CN" dirty="0">
              <a:solidFill>
                <a:srgbClr val="FF0000"/>
              </a:solidFill>
            </a:endParaRPr>
          </a:p>
          <a:p>
            <a:r>
              <a:rPr lang="zh-CN" altLang="en-US" dirty="0">
                <a:solidFill>
                  <a:srgbClr val="FF0000"/>
                </a:solidFill>
              </a:rPr>
              <a:t>丝张力和重力分析</a:t>
            </a:r>
          </a:p>
        </p:txBody>
      </p:sp>
    </p:spTree>
    <p:extLst>
      <p:ext uri="{BB962C8B-B14F-4D97-AF65-F5344CB8AC3E}">
        <p14:creationId xmlns:p14="http://schemas.microsoft.com/office/powerpoint/2010/main" val="947341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57CD8B2-4411-4D8C-B982-4CA9BE1AC6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6204" y="2996952"/>
            <a:ext cx="4824376" cy="3237503"/>
          </a:xfrm>
          <a:prstGeom prst="rect">
            <a:avLst/>
          </a:prstGeom>
        </p:spPr>
      </p:pic>
      <p:sp>
        <p:nvSpPr>
          <p:cNvPr id="2" name="灯片编号占位符 1">
            <a:extLst>
              <a:ext uri="{FF2B5EF4-FFF2-40B4-BE49-F238E27FC236}">
                <a16:creationId xmlns:a16="http://schemas.microsoft.com/office/drawing/2014/main" id="{31147AEF-19F9-42F2-9EE9-ED744B6A09E9}"/>
              </a:ext>
            </a:extLst>
          </p:cNvPr>
          <p:cNvSpPr>
            <a:spLocks noGrp="1"/>
          </p:cNvSpPr>
          <p:nvPr>
            <p:ph type="sldNum" sz="quarter" idx="4"/>
          </p:nvPr>
        </p:nvSpPr>
        <p:spPr>
          <a:xfrm>
            <a:off x="9408368" y="6356349"/>
            <a:ext cx="2743200" cy="365125"/>
          </a:xfrm>
        </p:spPr>
        <p:txBody>
          <a:bodyPr/>
          <a:lstStyle/>
          <a:p>
            <a:pPr>
              <a:defRPr/>
            </a:pPr>
            <a:fld id="{8A9FE716-5906-42FB-AFB5-ACBE2060E32B}" type="slidenum">
              <a:rPr lang="en-US" altLang="zh-CN" smtClean="0"/>
              <a:pPr>
                <a:defRPr/>
              </a:pPr>
              <a:t>4</a:t>
            </a:fld>
            <a:endParaRPr lang="en-US" altLang="zh-CN"/>
          </a:p>
        </p:txBody>
      </p:sp>
      <p:sp>
        <p:nvSpPr>
          <p:cNvPr id="3" name="标题 2">
            <a:extLst>
              <a:ext uri="{FF2B5EF4-FFF2-40B4-BE49-F238E27FC236}">
                <a16:creationId xmlns:a16="http://schemas.microsoft.com/office/drawing/2014/main" id="{63A50953-253B-4128-9B23-9C7AE8E64C8F}"/>
              </a:ext>
            </a:extLst>
          </p:cNvPr>
          <p:cNvSpPr txBox="1">
            <a:spLocks/>
          </p:cNvSpPr>
          <p:nvPr/>
        </p:nvSpPr>
        <p:spPr>
          <a:xfrm>
            <a:off x="1046204" y="88949"/>
            <a:ext cx="8229600" cy="7064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10238B"/>
                </a:solidFill>
                <a:latin typeface="Times New Roman" panose="02020603050405020304" pitchFamily="18" charset="0"/>
                <a:cs typeface="Times New Roman" panose="02020603050405020304" pitchFamily="18" charset="0"/>
              </a:rPr>
              <a:t>STCF-</a:t>
            </a:r>
            <a:r>
              <a:rPr lang="zh-CN" altLang="en-US" b="1" dirty="0">
                <a:solidFill>
                  <a:srgbClr val="10238B"/>
                </a:solidFill>
                <a:latin typeface="Times New Roman" panose="02020603050405020304" pitchFamily="18" charset="0"/>
                <a:cs typeface="Times New Roman" panose="02020603050405020304" pitchFamily="18" charset="0"/>
              </a:rPr>
              <a:t>主漂移室（</a:t>
            </a:r>
            <a:r>
              <a:rPr lang="en-US" altLang="zh-CN" b="1" dirty="0">
                <a:solidFill>
                  <a:srgbClr val="10238B"/>
                </a:solidFill>
                <a:latin typeface="Times New Roman" panose="02020603050405020304" pitchFamily="18" charset="0"/>
                <a:cs typeface="Times New Roman" panose="02020603050405020304" pitchFamily="18" charset="0"/>
              </a:rPr>
              <a:t>MDCH</a:t>
            </a:r>
            <a:r>
              <a:rPr lang="zh-CN" altLang="en-US" b="1" dirty="0">
                <a:solidFill>
                  <a:srgbClr val="10238B"/>
                </a:solidFill>
              </a:rPr>
              <a:t>）</a:t>
            </a:r>
          </a:p>
        </p:txBody>
      </p:sp>
      <p:sp>
        <p:nvSpPr>
          <p:cNvPr id="5" name="矩形 4">
            <a:extLst>
              <a:ext uri="{FF2B5EF4-FFF2-40B4-BE49-F238E27FC236}">
                <a16:creationId xmlns:a16="http://schemas.microsoft.com/office/drawing/2014/main" id="{A3683B90-29F9-4E21-8376-75474B7A301A}"/>
              </a:ext>
            </a:extLst>
          </p:cNvPr>
          <p:cNvSpPr/>
          <p:nvPr/>
        </p:nvSpPr>
        <p:spPr>
          <a:xfrm>
            <a:off x="263352" y="926991"/>
            <a:ext cx="5567469" cy="2351734"/>
          </a:xfrm>
          <a:prstGeom prst="rect">
            <a:avLst/>
          </a:prstGeom>
        </p:spPr>
        <p:txBody>
          <a:bodyPr wrap="square">
            <a:spAutoFit/>
          </a:bodyPr>
          <a:lstStyle/>
          <a:p>
            <a:pPr lvl="0" defTabSz="914400">
              <a:lnSpc>
                <a:spcPct val="150000"/>
              </a:lnSpc>
              <a:spcAft>
                <a:spcPts val="600"/>
              </a:spcAft>
              <a:defRPr/>
            </a:pPr>
            <a:r>
              <a:rPr lang="zh-CN" altLang="en-US" b="1" dirty="0">
                <a:latin typeface="微软雅黑" panose="020B0503020204020204" pitchFamily="34" charset="-122"/>
                <a:ea typeface="微软雅黑" panose="020B0503020204020204" pitchFamily="34" charset="-122"/>
                <a:sym typeface="Symbol" pitchFamily="18" charset="2"/>
              </a:rPr>
              <a:t>漂移室属于成熟的探测技术，</a:t>
            </a:r>
            <a:r>
              <a:rPr lang="en-US" altLang="zh-CN" b="1" dirty="0">
                <a:latin typeface="微软雅黑" panose="020B0503020204020204" pitchFamily="34" charset="-122"/>
                <a:ea typeface="微软雅黑" panose="020B0503020204020204" pitchFamily="34" charset="-122"/>
                <a:sym typeface="Symbol" pitchFamily="18" charset="2"/>
              </a:rPr>
              <a:t>STCF</a:t>
            </a:r>
            <a:r>
              <a:rPr lang="zh-CN" altLang="en-US" b="1" dirty="0">
                <a:latin typeface="微软雅黑" panose="020B0503020204020204" pitchFamily="34" charset="-122"/>
                <a:ea typeface="微软雅黑" panose="020B0503020204020204" pitchFamily="34" charset="-122"/>
                <a:sym typeface="Symbol" pitchFamily="18" charset="2"/>
              </a:rPr>
              <a:t>漂移室及其读出电子学的</a:t>
            </a:r>
            <a:r>
              <a:rPr lang="zh-CN" altLang="en-US" b="1" dirty="0">
                <a:solidFill>
                  <a:srgbClr val="C00000"/>
                </a:solidFill>
                <a:latin typeface="微软雅黑" panose="020B0503020204020204" pitchFamily="34" charset="-122"/>
                <a:ea typeface="微软雅黑" panose="020B0503020204020204" pitchFamily="34" charset="-122"/>
                <a:sym typeface="Symbol" pitchFamily="18" charset="2"/>
              </a:rPr>
              <a:t>挑战</a:t>
            </a:r>
            <a:r>
              <a:rPr lang="zh-CN" altLang="en-US" b="1" dirty="0">
                <a:latin typeface="微软雅黑" panose="020B0503020204020204" pitchFamily="34" charset="-122"/>
                <a:ea typeface="微软雅黑" panose="020B0503020204020204" pitchFamily="34" charset="-122"/>
                <a:sym typeface="Symbol" pitchFamily="18" charset="2"/>
              </a:rPr>
              <a:t>主要来自于</a:t>
            </a:r>
            <a:r>
              <a:rPr lang="zh-CN" altLang="en-US" b="1" dirty="0">
                <a:solidFill>
                  <a:srgbClr val="C00000"/>
                </a:solidFill>
                <a:latin typeface="微软雅黑" panose="020B0503020204020204" pitchFamily="34" charset="-122"/>
                <a:ea typeface="微软雅黑" panose="020B0503020204020204" pitchFamily="34" charset="-122"/>
                <a:sym typeface="Symbol" pitchFamily="18" charset="2"/>
              </a:rPr>
              <a:t>高计数率</a:t>
            </a:r>
            <a:r>
              <a:rPr lang="zh-CN" altLang="en-US" b="1" dirty="0">
                <a:latin typeface="微软雅黑" panose="020B0503020204020204" pitchFamily="34" charset="-122"/>
                <a:ea typeface="微软雅黑" panose="020B0503020204020204" pitchFamily="34" charset="-122"/>
                <a:sym typeface="Symbol" pitchFamily="18" charset="2"/>
              </a:rPr>
              <a:t>，最内层计数率（</a:t>
            </a:r>
            <a:r>
              <a:rPr lang="en-US" altLang="zh-CN" b="1" dirty="0">
                <a:latin typeface="微软雅黑" panose="020B0503020204020204" pitchFamily="34" charset="-122"/>
                <a:ea typeface="微软雅黑" panose="020B0503020204020204" pitchFamily="34" charset="-122"/>
                <a:sym typeface="Symbol" pitchFamily="18" charset="2"/>
              </a:rPr>
              <a:t> ~400 kHz/channel</a:t>
            </a:r>
            <a:r>
              <a:rPr lang="zh-CN" altLang="en-US" b="1" dirty="0">
                <a:latin typeface="微软雅黑" panose="020B0503020204020204" pitchFamily="34" charset="-122"/>
                <a:ea typeface="微软雅黑" panose="020B0503020204020204" pitchFamily="34" charset="-122"/>
                <a:sym typeface="Symbol" pitchFamily="18" charset="2"/>
              </a:rPr>
              <a:t>）需要优化</a:t>
            </a:r>
            <a:endParaRPr lang="en-US" altLang="zh-CN" b="1" dirty="0">
              <a:latin typeface="微软雅黑" panose="020B0503020204020204" pitchFamily="34" charset="-122"/>
              <a:ea typeface="微软雅黑" panose="020B0503020204020204" pitchFamily="34" charset="-122"/>
              <a:sym typeface="Symbol" pitchFamily="18" charset="2"/>
            </a:endParaRPr>
          </a:p>
          <a:p>
            <a:pPr lvl="0" defTabSz="914400">
              <a:lnSpc>
                <a:spcPct val="150000"/>
              </a:lnSpc>
              <a:spcAft>
                <a:spcPts val="600"/>
              </a:spcAft>
              <a:defRPr/>
            </a:pPr>
            <a:r>
              <a:rPr lang="zh-CN" altLang="en-US" dirty="0">
                <a:latin typeface="微软雅黑" panose="020B0503020204020204" pitchFamily="34" charset="-122"/>
                <a:ea typeface="微软雅黑" panose="020B0503020204020204" pitchFamily="34" charset="-122"/>
                <a:sym typeface="Symbol" pitchFamily="18" charset="2"/>
              </a:rPr>
              <a:t>（</a:t>
            </a:r>
            <a:r>
              <a:rPr lang="en-US" altLang="zh-CN" dirty="0">
                <a:latin typeface="微软雅黑" panose="020B0503020204020204" pitchFamily="34" charset="-122"/>
                <a:ea typeface="微软雅黑" panose="020B0503020204020204" pitchFamily="34" charset="-122"/>
                <a:sym typeface="Symbol" pitchFamily="18" charset="2"/>
              </a:rPr>
              <a:t>1</a:t>
            </a:r>
            <a:r>
              <a:rPr lang="zh-CN" altLang="en-US" dirty="0">
                <a:latin typeface="微软雅黑" panose="020B0503020204020204" pitchFamily="34" charset="-122"/>
                <a:ea typeface="微软雅黑" panose="020B0503020204020204" pitchFamily="34" charset="-122"/>
                <a:sym typeface="Symbol" pitchFamily="18" charset="2"/>
              </a:rPr>
              <a:t>）超小单元设计</a:t>
            </a:r>
            <a:r>
              <a:rPr lang="en-HK" altLang="zh-CN" dirty="0">
                <a:latin typeface="微软雅黑" panose="020B0503020204020204" pitchFamily="34" charset="-122"/>
                <a:ea typeface="微软雅黑" panose="020B0503020204020204" pitchFamily="34" charset="-122"/>
                <a:sym typeface="Symbol" pitchFamily="18" charset="2"/>
              </a:rPr>
              <a:t>(~5 mm)</a:t>
            </a:r>
          </a:p>
          <a:p>
            <a:pPr lvl="0" defTabSz="914400">
              <a:lnSpc>
                <a:spcPct val="150000"/>
              </a:lnSpc>
              <a:spcAft>
                <a:spcPts val="600"/>
              </a:spcAft>
              <a:defRPr/>
            </a:pP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）高计数率电子学设计</a:t>
            </a:r>
          </a:p>
        </p:txBody>
      </p:sp>
      <p:pic>
        <p:nvPicPr>
          <p:cNvPr id="13" name="图片 12">
            <a:extLst>
              <a:ext uri="{FF2B5EF4-FFF2-40B4-BE49-F238E27FC236}">
                <a16:creationId xmlns:a16="http://schemas.microsoft.com/office/drawing/2014/main" id="{74AD7D24-EC51-4660-AC3B-E75E965FF38B}"/>
              </a:ext>
            </a:extLst>
          </p:cNvPr>
          <p:cNvPicPr>
            <a:picLocks noChangeAspect="1"/>
          </p:cNvPicPr>
          <p:nvPr/>
        </p:nvPicPr>
        <p:blipFill>
          <a:blip r:embed="rId4"/>
          <a:stretch>
            <a:fillRect/>
          </a:stretch>
        </p:blipFill>
        <p:spPr>
          <a:xfrm>
            <a:off x="7000027" y="3384966"/>
            <a:ext cx="3848501" cy="2690178"/>
          </a:xfrm>
          <a:prstGeom prst="rect">
            <a:avLst/>
          </a:prstGeom>
        </p:spPr>
      </p:pic>
      <p:sp>
        <p:nvSpPr>
          <p:cNvPr id="14" name="矩形 13">
            <a:extLst>
              <a:ext uri="{FF2B5EF4-FFF2-40B4-BE49-F238E27FC236}">
                <a16:creationId xmlns:a16="http://schemas.microsoft.com/office/drawing/2014/main" id="{E740C2B1-4460-4D34-9C6B-C89D5CBFA2D6}"/>
              </a:ext>
            </a:extLst>
          </p:cNvPr>
          <p:cNvSpPr/>
          <p:nvPr/>
        </p:nvSpPr>
        <p:spPr>
          <a:xfrm>
            <a:off x="479376" y="6122720"/>
            <a:ext cx="11032540" cy="646331"/>
          </a:xfrm>
          <a:prstGeom prst="rect">
            <a:avLst/>
          </a:prstGeom>
          <a:noFill/>
          <a:ln>
            <a:solidFill>
              <a:schemeClr val="tx1"/>
            </a:solidFill>
          </a:ln>
        </p:spPr>
        <p:txBody>
          <a:bodyPr wrap="square">
            <a:spAutoFit/>
          </a:bodyPr>
          <a:lstStyle/>
          <a:p>
            <a:r>
              <a:rPr lang="zh-CN" altLang="en-US" dirty="0"/>
              <a:t>漂移单元的最大漂移时间约为 </a:t>
            </a:r>
            <a:r>
              <a:rPr lang="en-US" altLang="zh-CN" dirty="0"/>
              <a:t>250 ns </a:t>
            </a:r>
            <a:r>
              <a:rPr lang="zh-CN" altLang="en-US" dirty="0"/>
              <a:t>主漂移室信号宽度约为</a:t>
            </a:r>
            <a:r>
              <a:rPr lang="en-US" altLang="zh-CN" dirty="0"/>
              <a:t>500 ns</a:t>
            </a:r>
            <a:r>
              <a:rPr lang="zh-CN" altLang="en-US" dirty="0"/>
              <a:t>，</a:t>
            </a:r>
            <a:r>
              <a:rPr lang="en-US" altLang="zh-CN" dirty="0"/>
              <a:t>MDC</a:t>
            </a:r>
            <a:r>
              <a:rPr lang="zh-CN" altLang="en-US" dirty="0"/>
              <a:t>最内层计数率非常高的。在 </a:t>
            </a:r>
            <a:r>
              <a:rPr lang="en-US" altLang="zh-CN" dirty="0"/>
              <a:t>500 ns</a:t>
            </a:r>
            <a:r>
              <a:rPr lang="zh-CN" altLang="en-US" dirty="0"/>
              <a:t>的时间窗内， </a:t>
            </a:r>
            <a:r>
              <a:rPr lang="en-US" altLang="zh-CN" dirty="0"/>
              <a:t>MDC</a:t>
            </a:r>
            <a:r>
              <a:rPr lang="zh-CN" altLang="en-US" dirty="0"/>
              <a:t>信号堆积的概率约为</a:t>
            </a:r>
            <a:r>
              <a:rPr lang="en-US" altLang="zh-CN" dirty="0"/>
              <a:t>18%</a:t>
            </a:r>
            <a:r>
              <a:rPr lang="zh-CN" altLang="en-US" dirty="0"/>
              <a:t>，单通道的信号重叠概率很高。</a:t>
            </a:r>
          </a:p>
        </p:txBody>
      </p:sp>
      <p:pic>
        <p:nvPicPr>
          <p:cNvPr id="15" name="图片 14">
            <a:extLst>
              <a:ext uri="{FF2B5EF4-FFF2-40B4-BE49-F238E27FC236}">
                <a16:creationId xmlns:a16="http://schemas.microsoft.com/office/drawing/2014/main" id="{260AB424-AFA2-4236-B8B6-CCF51772498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339940" y="961581"/>
            <a:ext cx="5588708" cy="2467419"/>
          </a:xfrm>
          <a:prstGeom prst="rect">
            <a:avLst/>
          </a:prstGeom>
        </p:spPr>
      </p:pic>
    </p:spTree>
    <p:extLst>
      <p:ext uri="{BB962C8B-B14F-4D97-AF65-F5344CB8AC3E}">
        <p14:creationId xmlns:p14="http://schemas.microsoft.com/office/powerpoint/2010/main" val="4243303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9E056CD3-5D0A-4BB1-B7F1-C161F7CFBFD0}"/>
              </a:ext>
            </a:extLst>
          </p:cNvPr>
          <p:cNvSpPr>
            <a:spLocks noGrp="1"/>
          </p:cNvSpPr>
          <p:nvPr>
            <p:ph type="sldNum" sz="quarter" idx="4"/>
          </p:nvPr>
        </p:nvSpPr>
        <p:spPr/>
        <p:txBody>
          <a:bodyPr/>
          <a:lstStyle/>
          <a:p>
            <a:pPr>
              <a:defRPr/>
            </a:pPr>
            <a:fld id="{AC2BBBA0-868C-4AD3-B171-C3ECF7923D6F}" type="slidenum">
              <a:rPr lang="en-US" altLang="zh-CN" smtClean="0"/>
              <a:pPr>
                <a:defRPr/>
              </a:pPr>
              <a:t>40</a:t>
            </a:fld>
            <a:endParaRPr lang="en-US" altLang="zh-CN"/>
          </a:p>
        </p:txBody>
      </p:sp>
      <p:sp>
        <p:nvSpPr>
          <p:cNvPr id="5" name="矩形 4">
            <a:extLst>
              <a:ext uri="{FF2B5EF4-FFF2-40B4-BE49-F238E27FC236}">
                <a16:creationId xmlns:a16="http://schemas.microsoft.com/office/drawing/2014/main" id="{B191E860-BB53-41DB-A9FE-BB6882CEA439}"/>
              </a:ext>
            </a:extLst>
          </p:cNvPr>
          <p:cNvSpPr/>
          <p:nvPr/>
        </p:nvSpPr>
        <p:spPr>
          <a:xfrm>
            <a:off x="826916" y="5268713"/>
            <a:ext cx="9856778" cy="1134413"/>
          </a:xfrm>
          <a:prstGeom prst="rect">
            <a:avLst/>
          </a:prstGeom>
        </p:spPr>
        <p:txBody>
          <a:bodyPr wrap="square">
            <a:spAutoFit/>
          </a:bodyPr>
          <a:lstStyle/>
          <a:p>
            <a:pPr>
              <a:lnSpc>
                <a:spcPct val="150000"/>
              </a:lnSpc>
            </a:pPr>
            <a:r>
              <a:rPr lang="zh-CN" altLang="en-US" sz="2400" b="1" dirty="0">
                <a:solidFill>
                  <a:srgbClr val="FF0000"/>
                </a:solidFill>
              </a:rPr>
              <a:t>综合考虑工作气体的物质量，参考其他漂移室设计，模拟和计算了可能用到的一系列气体比分的漂移速度参数。</a:t>
            </a:r>
          </a:p>
        </p:txBody>
      </p:sp>
      <p:pic>
        <p:nvPicPr>
          <p:cNvPr id="6" name="内容占位符 4">
            <a:extLst>
              <a:ext uri="{FF2B5EF4-FFF2-40B4-BE49-F238E27FC236}">
                <a16:creationId xmlns:a16="http://schemas.microsoft.com/office/drawing/2014/main" id="{37F32AAA-ADED-4971-AFD3-B042C5277D22}"/>
              </a:ext>
            </a:extLst>
          </p:cNvPr>
          <p:cNvPicPr>
            <a:picLocks noGrp="1" noChangeAspect="1"/>
          </p:cNvPicPr>
          <p:nvPr>
            <p:ph idx="1"/>
          </p:nvPr>
        </p:nvPicPr>
        <p:blipFill>
          <a:blip r:embed="rId2"/>
          <a:stretch>
            <a:fillRect/>
          </a:stretch>
        </p:blipFill>
        <p:spPr>
          <a:xfrm>
            <a:off x="7866937" y="1359803"/>
            <a:ext cx="4036142" cy="3608307"/>
          </a:xfrm>
          <a:prstGeom prst="rect">
            <a:avLst/>
          </a:prstGeom>
        </p:spPr>
      </p:pic>
      <p:pic>
        <p:nvPicPr>
          <p:cNvPr id="7" name="图片 6">
            <a:extLst>
              <a:ext uri="{FF2B5EF4-FFF2-40B4-BE49-F238E27FC236}">
                <a16:creationId xmlns:a16="http://schemas.microsoft.com/office/drawing/2014/main" id="{1DD0AB3F-E0B7-451E-A803-C5AF8744211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07441" y="1407525"/>
            <a:ext cx="4550445" cy="3512339"/>
          </a:xfrm>
          <a:prstGeom prst="rect">
            <a:avLst/>
          </a:prstGeom>
        </p:spPr>
      </p:pic>
      <p:pic>
        <p:nvPicPr>
          <p:cNvPr id="8" name="图片 7">
            <a:extLst>
              <a:ext uri="{FF2B5EF4-FFF2-40B4-BE49-F238E27FC236}">
                <a16:creationId xmlns:a16="http://schemas.microsoft.com/office/drawing/2014/main" id="{4BE42095-8404-46B1-8133-9057353169CB}"/>
              </a:ext>
            </a:extLst>
          </p:cNvPr>
          <p:cNvPicPr>
            <a:picLocks noChangeAspect="1"/>
          </p:cNvPicPr>
          <p:nvPr/>
        </p:nvPicPr>
        <p:blipFill>
          <a:blip r:embed="rId4"/>
          <a:stretch>
            <a:fillRect/>
          </a:stretch>
        </p:blipFill>
        <p:spPr>
          <a:xfrm>
            <a:off x="136733" y="1195541"/>
            <a:ext cx="2761657" cy="3772569"/>
          </a:xfrm>
          <a:prstGeom prst="rect">
            <a:avLst/>
          </a:prstGeom>
        </p:spPr>
      </p:pic>
      <p:sp>
        <p:nvSpPr>
          <p:cNvPr id="9" name="标题 1">
            <a:extLst>
              <a:ext uri="{FF2B5EF4-FFF2-40B4-BE49-F238E27FC236}">
                <a16:creationId xmlns:a16="http://schemas.microsoft.com/office/drawing/2014/main" id="{D76197EB-5183-4D11-940C-2CCA7C4BFFF9}"/>
              </a:ext>
            </a:extLst>
          </p:cNvPr>
          <p:cNvSpPr>
            <a:spLocks noGrp="1"/>
          </p:cNvSpPr>
          <p:nvPr>
            <p:ph type="title"/>
          </p:nvPr>
        </p:nvSpPr>
        <p:spPr>
          <a:xfrm>
            <a:off x="983432" y="98054"/>
            <a:ext cx="8208912" cy="672532"/>
          </a:xfrm>
        </p:spPr>
        <p:txBody>
          <a:bodyPr>
            <a:normAutofit fontScale="90000"/>
          </a:bodyPr>
          <a:lstStyle/>
          <a:p>
            <a:r>
              <a:rPr lang="zh-CN" altLang="en-US" b="1" dirty="0">
                <a:solidFill>
                  <a:srgbClr val="122185"/>
                </a:solidFill>
              </a:rPr>
              <a:t>气体漂移室速度计算</a:t>
            </a:r>
          </a:p>
        </p:txBody>
      </p:sp>
    </p:spTree>
    <p:extLst>
      <p:ext uri="{BB962C8B-B14F-4D97-AF65-F5344CB8AC3E}">
        <p14:creationId xmlns:p14="http://schemas.microsoft.com/office/powerpoint/2010/main" val="3582109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9A2E6BD9-B1DB-44E2-8AA9-A9DE600B40A6}"/>
              </a:ext>
            </a:extLst>
          </p:cNvPr>
          <p:cNvGraphicFramePr>
            <a:graphicFrameLocks noGrp="1"/>
          </p:cNvGraphicFramePr>
          <p:nvPr>
            <p:extLst>
              <p:ext uri="{D42A27DB-BD31-4B8C-83A1-F6EECF244321}">
                <p14:modId xmlns:p14="http://schemas.microsoft.com/office/powerpoint/2010/main" val="627841732"/>
              </p:ext>
            </p:extLst>
          </p:nvPr>
        </p:nvGraphicFramePr>
        <p:xfrm>
          <a:off x="4686619" y="918947"/>
          <a:ext cx="7392941" cy="2454163"/>
        </p:xfrm>
        <a:graphic>
          <a:graphicData uri="http://schemas.openxmlformats.org/drawingml/2006/table">
            <a:tbl>
              <a:tblPr>
                <a:tableStyleId>{5C22544A-7EE6-4342-B048-85BDC9FD1C3A}</a:tableStyleId>
              </a:tblPr>
              <a:tblGrid>
                <a:gridCol w="1697413">
                  <a:extLst>
                    <a:ext uri="{9D8B030D-6E8A-4147-A177-3AD203B41FA5}">
                      <a16:colId xmlns:a16="http://schemas.microsoft.com/office/drawing/2014/main" val="1483074362"/>
                    </a:ext>
                  </a:extLst>
                </a:gridCol>
                <a:gridCol w="1261927">
                  <a:extLst>
                    <a:ext uri="{9D8B030D-6E8A-4147-A177-3AD203B41FA5}">
                      <a16:colId xmlns:a16="http://schemas.microsoft.com/office/drawing/2014/main" val="4207725746"/>
                    </a:ext>
                  </a:extLst>
                </a:gridCol>
                <a:gridCol w="1322493">
                  <a:extLst>
                    <a:ext uri="{9D8B030D-6E8A-4147-A177-3AD203B41FA5}">
                      <a16:colId xmlns:a16="http://schemas.microsoft.com/office/drawing/2014/main" val="1049536096"/>
                    </a:ext>
                  </a:extLst>
                </a:gridCol>
                <a:gridCol w="975609">
                  <a:extLst>
                    <a:ext uri="{9D8B030D-6E8A-4147-A177-3AD203B41FA5}">
                      <a16:colId xmlns:a16="http://schemas.microsoft.com/office/drawing/2014/main" val="653740272"/>
                    </a:ext>
                  </a:extLst>
                </a:gridCol>
                <a:gridCol w="1062331">
                  <a:extLst>
                    <a:ext uri="{9D8B030D-6E8A-4147-A177-3AD203B41FA5}">
                      <a16:colId xmlns:a16="http://schemas.microsoft.com/office/drawing/2014/main" val="3260112504"/>
                    </a:ext>
                  </a:extLst>
                </a:gridCol>
                <a:gridCol w="1073168">
                  <a:extLst>
                    <a:ext uri="{9D8B030D-6E8A-4147-A177-3AD203B41FA5}">
                      <a16:colId xmlns:a16="http://schemas.microsoft.com/office/drawing/2014/main" val="4186096794"/>
                    </a:ext>
                  </a:extLst>
                </a:gridCol>
              </a:tblGrid>
              <a:tr h="515824">
                <a:tc>
                  <a:txBody>
                    <a:bodyPr/>
                    <a:lstStyle/>
                    <a:p>
                      <a:pPr algn="l" fontAlgn="b"/>
                      <a:r>
                        <a:rPr lang="en-US" sz="1800" u="none" strike="noStrike" dirty="0">
                          <a:effectLst/>
                        </a:rPr>
                        <a:t>gas mixture</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l" fontAlgn="b"/>
                      <a:r>
                        <a:rPr lang="en-US" sz="1800" u="none" strike="noStrike">
                          <a:effectLst/>
                        </a:rPr>
                        <a:t>Ar/CO</a:t>
                      </a:r>
                      <a:r>
                        <a:rPr lang="en-US" sz="1800" u="none" strike="noStrike" baseline="-25000">
                          <a:effectLst/>
                        </a:rPr>
                        <a:t>2</a:t>
                      </a:r>
                      <a:r>
                        <a:rPr lang="en-US" sz="1800" u="none" strike="noStrike">
                          <a:effectLst/>
                        </a:rPr>
                        <a:t>/CH</a:t>
                      </a:r>
                      <a:r>
                        <a:rPr lang="en-US" sz="1800" u="none" strike="noStrike" baseline="-25000">
                          <a:effectLst/>
                        </a:rPr>
                        <a:t>4</a:t>
                      </a:r>
                      <a:r>
                        <a:rPr lang="en-US" sz="1800" u="none" strike="noStrike">
                          <a:effectLst/>
                        </a:rPr>
                        <a:t> (89/10/1)</a:t>
                      </a:r>
                      <a:endParaRPr lang="en-US" sz="1800" b="0" i="0" u="none" strike="noStrike">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l" fontAlgn="b"/>
                      <a:r>
                        <a:rPr lang="en-US" sz="1800" u="none" strike="noStrike">
                          <a:effectLst/>
                        </a:rPr>
                        <a:t>He/CH</a:t>
                      </a:r>
                      <a:r>
                        <a:rPr lang="en-US" sz="1800" u="none" strike="noStrike" baseline="-25000">
                          <a:effectLst/>
                        </a:rPr>
                        <a:t>4</a:t>
                      </a:r>
                      <a:r>
                        <a:rPr lang="en-US" sz="1800" u="none" strike="noStrike">
                          <a:effectLst/>
                        </a:rPr>
                        <a:t> (60/40)</a:t>
                      </a:r>
                      <a:endParaRPr lang="en-US" sz="1800" b="0" i="0" u="none" strike="noStrike">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l" fontAlgn="b"/>
                      <a:r>
                        <a:rPr lang="en-US" sz="1800" u="none" strike="noStrike">
                          <a:effectLst/>
                        </a:rPr>
                        <a:t>He/C</a:t>
                      </a:r>
                      <a:r>
                        <a:rPr lang="en-US" sz="1800" u="none" strike="noStrike" baseline="-25000">
                          <a:effectLst/>
                        </a:rPr>
                        <a:t>2</a:t>
                      </a:r>
                      <a:r>
                        <a:rPr lang="en-US" sz="1800" u="none" strike="noStrike">
                          <a:effectLst/>
                        </a:rPr>
                        <a:t>H</a:t>
                      </a:r>
                      <a:r>
                        <a:rPr lang="en-US" sz="1800" u="none" strike="noStrike" baseline="-25000">
                          <a:effectLst/>
                        </a:rPr>
                        <a:t>6</a:t>
                      </a:r>
                      <a:r>
                        <a:rPr lang="en-US" sz="1800" u="none" strike="noStrike">
                          <a:effectLst/>
                        </a:rPr>
                        <a:t> (50/50)</a:t>
                      </a:r>
                      <a:endParaRPr lang="en-US" sz="1800" b="0" i="0" u="none" strike="noStrike">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l" fontAlgn="b"/>
                      <a:r>
                        <a:rPr lang="en-US" sz="1800" u="none" strike="noStrike">
                          <a:effectLst/>
                        </a:rPr>
                        <a:t>He/C</a:t>
                      </a:r>
                      <a:r>
                        <a:rPr lang="en-US" sz="1800" u="none" strike="noStrike" baseline="-25000">
                          <a:effectLst/>
                        </a:rPr>
                        <a:t>3</a:t>
                      </a:r>
                      <a:r>
                        <a:rPr lang="en-US" sz="1800" u="none" strike="noStrike">
                          <a:effectLst/>
                        </a:rPr>
                        <a:t>H</a:t>
                      </a:r>
                      <a:r>
                        <a:rPr lang="en-US" sz="1800" u="none" strike="noStrike" baseline="-25000">
                          <a:effectLst/>
                        </a:rPr>
                        <a:t>8</a:t>
                      </a:r>
                      <a:r>
                        <a:rPr lang="en-US" sz="1800" u="none" strike="noStrike">
                          <a:effectLst/>
                        </a:rPr>
                        <a:t> (60/40)</a:t>
                      </a:r>
                      <a:endParaRPr lang="en-US" sz="1800" b="0" i="0" u="none" strike="noStrike">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l" fontAlgn="b"/>
                      <a:r>
                        <a:rPr lang="en-US" sz="1800" u="none" strike="noStrike">
                          <a:effectLst/>
                        </a:rPr>
                        <a:t>He/iC</a:t>
                      </a:r>
                      <a:r>
                        <a:rPr lang="en-US" sz="1800" u="none" strike="noStrike" baseline="-25000">
                          <a:effectLst/>
                        </a:rPr>
                        <a:t>4</a:t>
                      </a:r>
                      <a:r>
                        <a:rPr lang="en-US" sz="1800" u="none" strike="noStrike">
                          <a:effectLst/>
                        </a:rPr>
                        <a:t>H</a:t>
                      </a:r>
                      <a:r>
                        <a:rPr lang="en-US" sz="1800" u="none" strike="noStrike" baseline="-25000">
                          <a:effectLst/>
                        </a:rPr>
                        <a:t>10</a:t>
                      </a:r>
                      <a:r>
                        <a:rPr lang="en-US" sz="1800" u="none" strike="noStrike">
                          <a:effectLst/>
                        </a:rPr>
                        <a:t> (80/20)</a:t>
                      </a:r>
                      <a:endParaRPr lang="en-US" sz="1800" b="0" i="0" u="none" strike="noStrike">
                        <a:solidFill>
                          <a:srgbClr val="000000"/>
                        </a:solidFill>
                        <a:effectLst/>
                        <a:latin typeface="等线" panose="02010600030101010101" pitchFamily="2" charset="-122"/>
                        <a:ea typeface="等线" panose="02010600030101010101" pitchFamily="2" charset="-122"/>
                      </a:endParaRPr>
                    </a:p>
                  </a:txBody>
                  <a:tcPr marL="6033" marR="6033" marT="6033" marB="0" anchor="b"/>
                </a:tc>
                <a:extLst>
                  <a:ext uri="{0D108BD9-81ED-4DB2-BD59-A6C34878D82A}">
                    <a16:rowId xmlns:a16="http://schemas.microsoft.com/office/drawing/2014/main" val="209265288"/>
                  </a:ext>
                </a:extLst>
              </a:tr>
              <a:tr h="515824">
                <a:tc>
                  <a:txBody>
                    <a:bodyPr/>
                    <a:lstStyle/>
                    <a:p>
                      <a:pPr algn="l" fontAlgn="b"/>
                      <a:r>
                        <a:rPr lang="en-US" sz="1800" u="none" strike="noStrike" dirty="0">
                          <a:effectLst/>
                        </a:rPr>
                        <a:t>drift velocity (cm/us)</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dirty="0">
                          <a:effectLst/>
                        </a:rPr>
                        <a:t>4.79027</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a:effectLst/>
                        </a:rPr>
                        <a:t>3.79499</a:t>
                      </a:r>
                      <a:endParaRPr lang="en-US" altLang="zh-CN" sz="1800" b="0" i="0" u="none" strike="noStrike">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a:effectLst/>
                        </a:rPr>
                        <a:t>3.90242</a:t>
                      </a:r>
                      <a:endParaRPr lang="en-US" altLang="zh-CN" sz="1800" b="0" i="0" u="none" strike="noStrike">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a:effectLst/>
                        </a:rPr>
                        <a:t>3.61329</a:t>
                      </a:r>
                      <a:endParaRPr lang="en-US" altLang="zh-CN" sz="1800" b="0" i="0" u="none" strike="noStrike">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a:effectLst/>
                        </a:rPr>
                        <a:t>3.23577</a:t>
                      </a:r>
                      <a:endParaRPr lang="en-US" altLang="zh-CN" sz="1800" b="0" i="0" u="none" strike="noStrike">
                        <a:solidFill>
                          <a:srgbClr val="000000"/>
                        </a:solidFill>
                        <a:effectLst/>
                        <a:latin typeface="等线" panose="02010600030101010101" pitchFamily="2" charset="-122"/>
                        <a:ea typeface="等线" panose="02010600030101010101" pitchFamily="2" charset="-122"/>
                      </a:endParaRPr>
                    </a:p>
                  </a:txBody>
                  <a:tcPr marL="6033" marR="6033" marT="6033" marB="0" anchor="b"/>
                </a:tc>
                <a:extLst>
                  <a:ext uri="{0D108BD9-81ED-4DB2-BD59-A6C34878D82A}">
                    <a16:rowId xmlns:a16="http://schemas.microsoft.com/office/drawing/2014/main" val="3732745472"/>
                  </a:ext>
                </a:extLst>
              </a:tr>
              <a:tr h="768729">
                <a:tc>
                  <a:txBody>
                    <a:bodyPr/>
                    <a:lstStyle/>
                    <a:p>
                      <a:pPr algn="l" fontAlgn="b"/>
                      <a:r>
                        <a:rPr lang="en-US" sz="1800" u="none" strike="noStrike" dirty="0">
                          <a:effectLst/>
                        </a:rPr>
                        <a:t>transverse diffusion (um/√cm)</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dirty="0">
                          <a:effectLst/>
                        </a:rPr>
                        <a:t>290.44</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dirty="0">
                          <a:effectLst/>
                        </a:rPr>
                        <a:t>229.142</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dirty="0">
                          <a:effectLst/>
                        </a:rPr>
                        <a:t>218.612</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dirty="0">
                          <a:effectLst/>
                        </a:rPr>
                        <a:t>197.159</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a:effectLst/>
                        </a:rPr>
                        <a:t>194.348</a:t>
                      </a:r>
                      <a:endParaRPr lang="en-US" altLang="zh-CN" sz="1800" b="0" i="0" u="none" strike="noStrike">
                        <a:solidFill>
                          <a:srgbClr val="000000"/>
                        </a:solidFill>
                        <a:effectLst/>
                        <a:latin typeface="等线" panose="02010600030101010101" pitchFamily="2" charset="-122"/>
                        <a:ea typeface="等线" panose="02010600030101010101" pitchFamily="2" charset="-122"/>
                      </a:endParaRPr>
                    </a:p>
                  </a:txBody>
                  <a:tcPr marL="6033" marR="6033" marT="6033" marB="0" anchor="b"/>
                </a:tc>
                <a:extLst>
                  <a:ext uri="{0D108BD9-81ED-4DB2-BD59-A6C34878D82A}">
                    <a16:rowId xmlns:a16="http://schemas.microsoft.com/office/drawing/2014/main" val="2920592525"/>
                  </a:ext>
                </a:extLst>
              </a:tr>
              <a:tr h="515824">
                <a:tc>
                  <a:txBody>
                    <a:bodyPr/>
                    <a:lstStyle/>
                    <a:p>
                      <a:pPr algn="l" fontAlgn="b"/>
                      <a:r>
                        <a:rPr lang="en-US" sz="1800" u="none" strike="noStrike" dirty="0" err="1">
                          <a:effectLst/>
                        </a:rPr>
                        <a:t>lorentz</a:t>
                      </a:r>
                      <a:r>
                        <a:rPr lang="en-US" sz="1800" u="none" strike="noStrike" dirty="0">
                          <a:effectLst/>
                        </a:rPr>
                        <a:t> angle (°）</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a:effectLst/>
                        </a:rPr>
                        <a:t>21.2963</a:t>
                      </a:r>
                      <a:endParaRPr lang="en-US" altLang="zh-CN" sz="1800" b="0" i="0" u="none" strike="noStrike">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dirty="0">
                          <a:effectLst/>
                        </a:rPr>
                        <a:t>14.2451</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a:effectLst/>
                        </a:rPr>
                        <a:t>14.5382</a:t>
                      </a:r>
                      <a:endParaRPr lang="en-US" altLang="zh-CN" sz="1800" b="0" i="0" u="none" strike="noStrike">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dirty="0">
                          <a:effectLst/>
                        </a:rPr>
                        <a:t>13.0413</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6033" marR="6033" marT="6033" marB="0" anchor="b"/>
                </a:tc>
                <a:tc>
                  <a:txBody>
                    <a:bodyPr/>
                    <a:lstStyle/>
                    <a:p>
                      <a:pPr algn="r" fontAlgn="b"/>
                      <a:r>
                        <a:rPr lang="en-US" altLang="zh-CN" sz="1800" u="none" strike="noStrike" dirty="0">
                          <a:effectLst/>
                        </a:rPr>
                        <a:t>11.345</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6033" marR="6033" marT="6033" marB="0" anchor="b"/>
                </a:tc>
                <a:extLst>
                  <a:ext uri="{0D108BD9-81ED-4DB2-BD59-A6C34878D82A}">
                    <a16:rowId xmlns:a16="http://schemas.microsoft.com/office/drawing/2014/main" val="2732909777"/>
                  </a:ext>
                </a:extLst>
              </a:tr>
            </a:tbl>
          </a:graphicData>
        </a:graphic>
      </p:graphicFrame>
      <p:sp>
        <p:nvSpPr>
          <p:cNvPr id="2" name="标题 1">
            <a:extLst>
              <a:ext uri="{FF2B5EF4-FFF2-40B4-BE49-F238E27FC236}">
                <a16:creationId xmlns:a16="http://schemas.microsoft.com/office/drawing/2014/main" id="{4738B8B2-F683-4FC9-89DC-EB6CB7B1398E}"/>
              </a:ext>
            </a:extLst>
          </p:cNvPr>
          <p:cNvSpPr>
            <a:spLocks noGrp="1"/>
          </p:cNvSpPr>
          <p:nvPr>
            <p:ph type="title"/>
          </p:nvPr>
        </p:nvSpPr>
        <p:spPr/>
        <p:txBody>
          <a:bodyPr>
            <a:normAutofit fontScale="90000"/>
          </a:bodyPr>
          <a:lstStyle/>
          <a:p>
            <a:r>
              <a:rPr lang="zh-CN" altLang="en-US"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探测器进展</a:t>
            </a:r>
            <a:r>
              <a:rPr lang="en-US" altLang="zh-CN"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气体增益研究</a:t>
            </a:r>
            <a:endParaRPr lang="zh-CN" altLang="en-US" dirty="0"/>
          </a:p>
        </p:txBody>
      </p:sp>
      <p:sp>
        <p:nvSpPr>
          <p:cNvPr id="4" name="灯片编号占位符 3">
            <a:extLst>
              <a:ext uri="{FF2B5EF4-FFF2-40B4-BE49-F238E27FC236}">
                <a16:creationId xmlns:a16="http://schemas.microsoft.com/office/drawing/2014/main" id="{042F4616-BC19-4991-990A-EF23A9096252}"/>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41</a:t>
            </a:fld>
            <a:endParaRPr lang="en-US" altLang="zh-CN"/>
          </a:p>
        </p:txBody>
      </p:sp>
      <p:sp>
        <p:nvSpPr>
          <p:cNvPr id="9" name="文本框 8">
            <a:extLst>
              <a:ext uri="{FF2B5EF4-FFF2-40B4-BE49-F238E27FC236}">
                <a16:creationId xmlns:a16="http://schemas.microsoft.com/office/drawing/2014/main" id="{7D43AC2B-4C83-4EEC-8B43-C1AED0960A59}"/>
              </a:ext>
            </a:extLst>
          </p:cNvPr>
          <p:cNvSpPr txBox="1"/>
          <p:nvPr/>
        </p:nvSpPr>
        <p:spPr>
          <a:xfrm>
            <a:off x="897617" y="6233650"/>
            <a:ext cx="8280920" cy="369332"/>
          </a:xfrm>
          <a:prstGeom prst="rect">
            <a:avLst/>
          </a:prstGeom>
          <a:noFill/>
        </p:spPr>
        <p:txBody>
          <a:bodyPr wrap="square" rtlCol="0">
            <a:spAutoFit/>
          </a:bodyPr>
          <a:lstStyle/>
          <a:p>
            <a:r>
              <a:rPr lang="en-US" altLang="zh-CN" dirty="0"/>
              <a:t>90%He+10%iC4H10</a:t>
            </a:r>
            <a:r>
              <a:rPr lang="zh-CN" altLang="en-US" dirty="0"/>
              <a:t>的漂移速度相对较慢，需要径迹重建进行位置分辨分析</a:t>
            </a:r>
          </a:p>
        </p:txBody>
      </p:sp>
      <p:sp>
        <p:nvSpPr>
          <p:cNvPr id="11" name="文本框 10">
            <a:extLst>
              <a:ext uri="{FF2B5EF4-FFF2-40B4-BE49-F238E27FC236}">
                <a16:creationId xmlns:a16="http://schemas.microsoft.com/office/drawing/2014/main" id="{2157FCB2-506F-4E11-B7F8-8C068DCA0C11}"/>
              </a:ext>
            </a:extLst>
          </p:cNvPr>
          <p:cNvSpPr txBox="1"/>
          <p:nvPr/>
        </p:nvSpPr>
        <p:spPr>
          <a:xfrm>
            <a:off x="6384032" y="6957392"/>
            <a:ext cx="4967324" cy="923330"/>
          </a:xfrm>
          <a:prstGeom prst="rect">
            <a:avLst/>
          </a:prstGeom>
          <a:noFill/>
        </p:spPr>
        <p:txBody>
          <a:bodyPr wrap="square" rtlCol="0">
            <a:spAutoFit/>
          </a:bodyPr>
          <a:lstStyle/>
          <a:p>
            <a:r>
              <a:rPr lang="zh-CN" altLang="en-US" dirty="0"/>
              <a:t>之前只进行了漂移时间分析，</a:t>
            </a:r>
            <a:endParaRPr lang="en-US" altLang="zh-CN" dirty="0"/>
          </a:p>
          <a:p>
            <a:r>
              <a:rPr lang="zh-CN" altLang="en-US" dirty="0"/>
              <a:t>能否进行</a:t>
            </a:r>
            <a:r>
              <a:rPr lang="en-US" altLang="zh-CN" dirty="0" err="1"/>
              <a:t>garfield</a:t>
            </a:r>
            <a:r>
              <a:rPr lang="en-US" altLang="zh-CN" dirty="0"/>
              <a:t>++</a:t>
            </a:r>
            <a:r>
              <a:rPr lang="zh-CN" altLang="en-US" dirty="0"/>
              <a:t>位置分辨模拟？</a:t>
            </a:r>
            <a:endParaRPr lang="en-US" altLang="zh-CN" dirty="0"/>
          </a:p>
          <a:p>
            <a:r>
              <a:rPr lang="zh-CN" altLang="en-US" dirty="0"/>
              <a:t>前期</a:t>
            </a:r>
            <a:r>
              <a:rPr lang="en-US" altLang="zh-CN" dirty="0"/>
              <a:t>HPTDC</a:t>
            </a:r>
            <a:r>
              <a:rPr lang="zh-CN" altLang="en-US" dirty="0"/>
              <a:t>机箱实验占用，</a:t>
            </a:r>
            <a:r>
              <a:rPr lang="en-US" altLang="zh-CN" dirty="0"/>
              <a:t>PRA220</a:t>
            </a:r>
            <a:r>
              <a:rPr lang="zh-CN" altLang="en-US" dirty="0"/>
              <a:t>开始测试</a:t>
            </a:r>
          </a:p>
        </p:txBody>
      </p:sp>
      <p:pic>
        <p:nvPicPr>
          <p:cNvPr id="10" name="图片 9">
            <a:extLst>
              <a:ext uri="{FF2B5EF4-FFF2-40B4-BE49-F238E27FC236}">
                <a16:creationId xmlns:a16="http://schemas.microsoft.com/office/drawing/2014/main" id="{5A28488B-D987-493D-A799-E2A9CDF40D3A}"/>
              </a:ext>
            </a:extLst>
          </p:cNvPr>
          <p:cNvPicPr>
            <a:picLocks noChangeAspect="1"/>
          </p:cNvPicPr>
          <p:nvPr/>
        </p:nvPicPr>
        <p:blipFill>
          <a:blip r:embed="rId3"/>
          <a:stretch>
            <a:fillRect/>
          </a:stretch>
        </p:blipFill>
        <p:spPr>
          <a:xfrm>
            <a:off x="89037" y="3922376"/>
            <a:ext cx="3798009" cy="2491017"/>
          </a:xfrm>
          <a:prstGeom prst="rect">
            <a:avLst/>
          </a:prstGeom>
        </p:spPr>
      </p:pic>
      <p:pic>
        <p:nvPicPr>
          <p:cNvPr id="15" name="图片 14">
            <a:extLst>
              <a:ext uri="{FF2B5EF4-FFF2-40B4-BE49-F238E27FC236}">
                <a16:creationId xmlns:a16="http://schemas.microsoft.com/office/drawing/2014/main" id="{00085FC7-C248-4FF1-BD22-155EA909F15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1384" y="918947"/>
            <a:ext cx="3835057" cy="2618088"/>
          </a:xfrm>
          <a:prstGeom prst="rect">
            <a:avLst/>
          </a:prstGeom>
        </p:spPr>
      </p:pic>
      <p:pic>
        <p:nvPicPr>
          <p:cNvPr id="17" name="内容占位符 3">
            <a:extLst>
              <a:ext uri="{FF2B5EF4-FFF2-40B4-BE49-F238E27FC236}">
                <a16:creationId xmlns:a16="http://schemas.microsoft.com/office/drawing/2014/main" id="{323F8F83-6CDF-461F-B690-B584222BE456}"/>
              </a:ext>
            </a:extLst>
          </p:cNvPr>
          <p:cNvPicPr>
            <a:picLocks noGrp="1" noChangeAspect="1"/>
          </p:cNvPicPr>
          <p:nvPr>
            <p:ph idx="1"/>
          </p:nvPr>
        </p:nvPicPr>
        <p:blipFill>
          <a:blip r:embed="rId5"/>
          <a:stretch>
            <a:fillRect/>
          </a:stretch>
        </p:blipFill>
        <p:spPr>
          <a:xfrm>
            <a:off x="4133734" y="3979622"/>
            <a:ext cx="2437668" cy="2059504"/>
          </a:xfrm>
          <a:prstGeom prst="rect">
            <a:avLst/>
          </a:prstGeom>
        </p:spPr>
      </p:pic>
      <p:pic>
        <p:nvPicPr>
          <p:cNvPr id="18" name="图片 17">
            <a:extLst>
              <a:ext uri="{FF2B5EF4-FFF2-40B4-BE49-F238E27FC236}">
                <a16:creationId xmlns:a16="http://schemas.microsoft.com/office/drawing/2014/main" id="{B5F3A1E2-4AC5-42F0-AA9B-EAABCECB1C70}"/>
              </a:ext>
            </a:extLst>
          </p:cNvPr>
          <p:cNvPicPr>
            <a:picLocks noChangeAspect="1"/>
          </p:cNvPicPr>
          <p:nvPr/>
        </p:nvPicPr>
        <p:blipFill>
          <a:blip r:embed="rId6"/>
          <a:stretch>
            <a:fillRect/>
          </a:stretch>
        </p:blipFill>
        <p:spPr>
          <a:xfrm>
            <a:off x="9224251" y="3654151"/>
            <a:ext cx="2210943" cy="2210943"/>
          </a:xfrm>
          <a:prstGeom prst="rect">
            <a:avLst/>
          </a:prstGeom>
        </p:spPr>
      </p:pic>
      <p:sp>
        <p:nvSpPr>
          <p:cNvPr id="20" name="矩形 19">
            <a:extLst>
              <a:ext uri="{FF2B5EF4-FFF2-40B4-BE49-F238E27FC236}">
                <a16:creationId xmlns:a16="http://schemas.microsoft.com/office/drawing/2014/main" id="{21BC6868-54C8-4482-B2D6-C16D045DF0AD}"/>
              </a:ext>
            </a:extLst>
          </p:cNvPr>
          <p:cNvSpPr/>
          <p:nvPr/>
        </p:nvSpPr>
        <p:spPr>
          <a:xfrm>
            <a:off x="6588914" y="4459559"/>
            <a:ext cx="2860332" cy="923330"/>
          </a:xfrm>
          <a:prstGeom prst="rect">
            <a:avLst/>
          </a:prstGeom>
        </p:spPr>
        <p:txBody>
          <a:bodyPr wrap="square">
            <a:spAutoFit/>
          </a:bodyPr>
          <a:lstStyle/>
          <a:p>
            <a:r>
              <a:rPr lang="en-US" altLang="zh-CN" dirty="0"/>
              <a:t>10%iC4H0</a:t>
            </a:r>
          </a:p>
          <a:p>
            <a:r>
              <a:rPr lang="en-US" altLang="zh-CN" dirty="0"/>
              <a:t> </a:t>
            </a:r>
            <a:r>
              <a:rPr lang="zh-CN" altLang="en-US" dirty="0"/>
              <a:t>增益在</a:t>
            </a:r>
            <a:r>
              <a:rPr lang="en-US" altLang="zh-CN" dirty="0"/>
              <a:t>40000</a:t>
            </a:r>
            <a:r>
              <a:rPr lang="zh-CN" altLang="en-US" dirty="0"/>
              <a:t>左右时</a:t>
            </a:r>
            <a:endParaRPr lang="en-US" altLang="zh-CN" dirty="0"/>
          </a:p>
          <a:p>
            <a:r>
              <a:rPr lang="zh-CN" altLang="en-US" dirty="0"/>
              <a:t>能量分辨</a:t>
            </a:r>
            <a:r>
              <a:rPr lang="en-US" altLang="zh-CN" dirty="0"/>
              <a:t>30%</a:t>
            </a:r>
            <a:r>
              <a:rPr lang="zh-CN" altLang="en-US" dirty="0"/>
              <a:t>左右</a:t>
            </a:r>
          </a:p>
        </p:txBody>
      </p:sp>
    </p:spTree>
    <p:extLst>
      <p:ext uri="{BB962C8B-B14F-4D97-AF65-F5344CB8AC3E}">
        <p14:creationId xmlns:p14="http://schemas.microsoft.com/office/powerpoint/2010/main" val="3048985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EA3639-62D4-46DA-BDD0-D0E1D08D0A22}"/>
              </a:ext>
            </a:extLst>
          </p:cNvPr>
          <p:cNvPicPr>
            <a:picLocks noChangeAspect="1"/>
          </p:cNvPicPr>
          <p:nvPr/>
        </p:nvPicPr>
        <p:blipFill>
          <a:blip r:embed="rId2"/>
          <a:stretch>
            <a:fillRect/>
          </a:stretch>
        </p:blipFill>
        <p:spPr>
          <a:xfrm>
            <a:off x="9146041" y="1356841"/>
            <a:ext cx="2880320" cy="2653258"/>
          </a:xfrm>
          <a:prstGeom prst="rect">
            <a:avLst/>
          </a:prstGeom>
        </p:spPr>
      </p:pic>
      <p:pic>
        <p:nvPicPr>
          <p:cNvPr id="10" name="图片 9">
            <a:extLst>
              <a:ext uri="{FF2B5EF4-FFF2-40B4-BE49-F238E27FC236}">
                <a16:creationId xmlns:a16="http://schemas.microsoft.com/office/drawing/2014/main" id="{A6893924-6C73-487D-AB09-9BED22C2D179}"/>
              </a:ext>
            </a:extLst>
          </p:cNvPr>
          <p:cNvPicPr>
            <a:picLocks noChangeAspect="1"/>
          </p:cNvPicPr>
          <p:nvPr/>
        </p:nvPicPr>
        <p:blipFill>
          <a:blip r:embed="rId3"/>
          <a:stretch>
            <a:fillRect/>
          </a:stretch>
        </p:blipFill>
        <p:spPr>
          <a:xfrm>
            <a:off x="6258356" y="1402724"/>
            <a:ext cx="2819769" cy="2596175"/>
          </a:xfrm>
          <a:prstGeom prst="rect">
            <a:avLst/>
          </a:prstGeom>
        </p:spPr>
      </p:pic>
      <p:pic>
        <p:nvPicPr>
          <p:cNvPr id="9" name="图片 8">
            <a:extLst>
              <a:ext uri="{FF2B5EF4-FFF2-40B4-BE49-F238E27FC236}">
                <a16:creationId xmlns:a16="http://schemas.microsoft.com/office/drawing/2014/main" id="{4D4E2736-D8E9-43DA-A9B8-43110A25F82A}"/>
              </a:ext>
            </a:extLst>
          </p:cNvPr>
          <p:cNvPicPr>
            <a:picLocks noChangeAspect="1"/>
          </p:cNvPicPr>
          <p:nvPr/>
        </p:nvPicPr>
        <p:blipFill>
          <a:blip r:embed="rId4"/>
          <a:stretch>
            <a:fillRect/>
          </a:stretch>
        </p:blipFill>
        <p:spPr>
          <a:xfrm>
            <a:off x="6143323" y="4033667"/>
            <a:ext cx="3049834" cy="2843218"/>
          </a:xfrm>
          <a:prstGeom prst="rect">
            <a:avLst/>
          </a:prstGeom>
        </p:spPr>
      </p:pic>
      <p:sp>
        <p:nvSpPr>
          <p:cNvPr id="4" name="灯片编号占位符 3">
            <a:extLst>
              <a:ext uri="{FF2B5EF4-FFF2-40B4-BE49-F238E27FC236}">
                <a16:creationId xmlns:a16="http://schemas.microsoft.com/office/drawing/2014/main" id="{52525617-B2DA-4B49-A7EC-D8E135BB8D72}"/>
              </a:ext>
            </a:extLst>
          </p:cNvPr>
          <p:cNvSpPr>
            <a:spLocks noGrp="1"/>
          </p:cNvSpPr>
          <p:nvPr>
            <p:ph type="sldNum" sz="quarter" idx="4"/>
          </p:nvPr>
        </p:nvSpPr>
        <p:spPr/>
        <p:txBody>
          <a:bodyPr/>
          <a:lstStyle/>
          <a:p>
            <a:pPr>
              <a:defRPr/>
            </a:pPr>
            <a:fld id="{AC2BBBA0-868C-4AD3-B171-C3ECF7923D6F}" type="slidenum">
              <a:rPr lang="en-US" altLang="zh-CN" smtClean="0"/>
              <a:pPr>
                <a:defRPr/>
              </a:pPr>
              <a:t>42</a:t>
            </a:fld>
            <a:endParaRPr lang="en-US" altLang="zh-CN"/>
          </a:p>
        </p:txBody>
      </p:sp>
      <p:sp>
        <p:nvSpPr>
          <p:cNvPr id="5" name="文本框 4">
            <a:extLst>
              <a:ext uri="{FF2B5EF4-FFF2-40B4-BE49-F238E27FC236}">
                <a16:creationId xmlns:a16="http://schemas.microsoft.com/office/drawing/2014/main" id="{D6BC681B-40A9-4E23-91D5-BF85EE866D5E}"/>
              </a:ext>
            </a:extLst>
          </p:cNvPr>
          <p:cNvSpPr txBox="1"/>
          <p:nvPr/>
        </p:nvSpPr>
        <p:spPr>
          <a:xfrm>
            <a:off x="6744072" y="3385716"/>
            <a:ext cx="1656184" cy="369332"/>
          </a:xfrm>
          <a:prstGeom prst="rect">
            <a:avLst/>
          </a:prstGeom>
          <a:noFill/>
        </p:spPr>
        <p:txBody>
          <a:bodyPr wrap="square" rtlCol="0">
            <a:spAutoFit/>
          </a:bodyPr>
          <a:lstStyle/>
          <a:p>
            <a:r>
              <a:rPr lang="en-US" altLang="zh-CN" dirty="0"/>
              <a:t>CELL</a:t>
            </a:r>
            <a:r>
              <a:rPr lang="zh-CN" altLang="en-US" dirty="0"/>
              <a:t>：</a:t>
            </a:r>
            <a:r>
              <a:rPr lang="en-US" altLang="zh-CN" dirty="0"/>
              <a:t>5x10</a:t>
            </a:r>
            <a:endParaRPr lang="zh-CN" altLang="en-US" dirty="0"/>
          </a:p>
        </p:txBody>
      </p:sp>
      <p:sp>
        <p:nvSpPr>
          <p:cNvPr id="6" name="文本框 5">
            <a:extLst>
              <a:ext uri="{FF2B5EF4-FFF2-40B4-BE49-F238E27FC236}">
                <a16:creationId xmlns:a16="http://schemas.microsoft.com/office/drawing/2014/main" id="{4D9D3C06-DDDA-4804-ACF9-057F8204B4D3}"/>
              </a:ext>
            </a:extLst>
          </p:cNvPr>
          <p:cNvSpPr txBox="1"/>
          <p:nvPr/>
        </p:nvSpPr>
        <p:spPr>
          <a:xfrm>
            <a:off x="9552384" y="3377116"/>
            <a:ext cx="1656184" cy="369332"/>
          </a:xfrm>
          <a:prstGeom prst="rect">
            <a:avLst/>
          </a:prstGeom>
          <a:noFill/>
        </p:spPr>
        <p:txBody>
          <a:bodyPr wrap="square" rtlCol="0">
            <a:spAutoFit/>
          </a:bodyPr>
          <a:lstStyle/>
          <a:p>
            <a:r>
              <a:rPr lang="en-US" altLang="zh-CN" dirty="0"/>
              <a:t>CELL</a:t>
            </a:r>
            <a:r>
              <a:rPr lang="zh-CN" altLang="en-US" dirty="0"/>
              <a:t>：</a:t>
            </a:r>
            <a:r>
              <a:rPr lang="en-US" altLang="zh-CN" dirty="0"/>
              <a:t>10x10</a:t>
            </a:r>
            <a:endParaRPr lang="zh-CN" altLang="en-US" dirty="0"/>
          </a:p>
        </p:txBody>
      </p:sp>
      <p:sp>
        <p:nvSpPr>
          <p:cNvPr id="7" name="文本框 6">
            <a:extLst>
              <a:ext uri="{FF2B5EF4-FFF2-40B4-BE49-F238E27FC236}">
                <a16:creationId xmlns:a16="http://schemas.microsoft.com/office/drawing/2014/main" id="{A75F6B2F-7FEE-4EBA-B860-FCFBAAB40E35}"/>
              </a:ext>
            </a:extLst>
          </p:cNvPr>
          <p:cNvSpPr txBox="1"/>
          <p:nvPr/>
        </p:nvSpPr>
        <p:spPr>
          <a:xfrm>
            <a:off x="6504671" y="928682"/>
            <a:ext cx="2880320" cy="369332"/>
          </a:xfrm>
          <a:prstGeom prst="rect">
            <a:avLst/>
          </a:prstGeom>
          <a:noFill/>
        </p:spPr>
        <p:txBody>
          <a:bodyPr wrap="square" rtlCol="0">
            <a:spAutoFit/>
          </a:bodyPr>
          <a:lstStyle/>
          <a:p>
            <a:r>
              <a:rPr lang="zh-CN" altLang="en-US" dirty="0"/>
              <a:t>等时线：</a:t>
            </a:r>
            <a:r>
              <a:rPr lang="en-US" altLang="zh-CN" dirty="0"/>
              <a:t>20ns  </a:t>
            </a:r>
            <a:r>
              <a:rPr lang="en-US" altLang="zh-CN" dirty="0" err="1"/>
              <a:t>Bz</a:t>
            </a:r>
            <a:r>
              <a:rPr lang="en-US" altLang="zh-CN" dirty="0"/>
              <a:t>=1T</a:t>
            </a:r>
            <a:endParaRPr lang="zh-CN" altLang="en-US" dirty="0"/>
          </a:p>
        </p:txBody>
      </p:sp>
      <p:sp>
        <p:nvSpPr>
          <p:cNvPr id="8" name="文本框 7">
            <a:extLst>
              <a:ext uri="{FF2B5EF4-FFF2-40B4-BE49-F238E27FC236}">
                <a16:creationId xmlns:a16="http://schemas.microsoft.com/office/drawing/2014/main" id="{F700C612-A25D-49F2-947F-8613DFB5D88A}"/>
              </a:ext>
            </a:extLst>
          </p:cNvPr>
          <p:cNvSpPr txBox="1"/>
          <p:nvPr/>
        </p:nvSpPr>
        <p:spPr>
          <a:xfrm>
            <a:off x="7292807" y="6124647"/>
            <a:ext cx="1656184" cy="369332"/>
          </a:xfrm>
          <a:prstGeom prst="rect">
            <a:avLst/>
          </a:prstGeom>
          <a:noFill/>
        </p:spPr>
        <p:txBody>
          <a:bodyPr wrap="square" rtlCol="0">
            <a:spAutoFit/>
          </a:bodyPr>
          <a:lstStyle/>
          <a:p>
            <a:r>
              <a:rPr lang="en-US" altLang="zh-CN" dirty="0"/>
              <a:t>CELL</a:t>
            </a:r>
            <a:r>
              <a:rPr lang="zh-CN" altLang="en-US" dirty="0"/>
              <a:t>：</a:t>
            </a:r>
            <a:r>
              <a:rPr lang="en-US" altLang="zh-CN" dirty="0"/>
              <a:t>5x5</a:t>
            </a:r>
            <a:endParaRPr lang="zh-CN" altLang="en-US" dirty="0"/>
          </a:p>
        </p:txBody>
      </p:sp>
      <p:sp>
        <p:nvSpPr>
          <p:cNvPr id="12" name="文本框 11">
            <a:extLst>
              <a:ext uri="{FF2B5EF4-FFF2-40B4-BE49-F238E27FC236}">
                <a16:creationId xmlns:a16="http://schemas.microsoft.com/office/drawing/2014/main" id="{9053D1B2-2C28-4FF3-B4D7-66E9BE43857A}"/>
              </a:ext>
            </a:extLst>
          </p:cNvPr>
          <p:cNvSpPr txBox="1"/>
          <p:nvPr/>
        </p:nvSpPr>
        <p:spPr>
          <a:xfrm>
            <a:off x="9352610" y="4697727"/>
            <a:ext cx="2481105" cy="1477328"/>
          </a:xfrm>
          <a:prstGeom prst="rect">
            <a:avLst/>
          </a:prstGeom>
          <a:noFill/>
        </p:spPr>
        <p:txBody>
          <a:bodyPr wrap="square" rtlCol="0">
            <a:spAutoFit/>
          </a:bodyPr>
          <a:lstStyle/>
          <a:p>
            <a:r>
              <a:rPr lang="zh-CN" altLang="en-US" dirty="0"/>
              <a:t>磁场中等时线分布</a:t>
            </a:r>
            <a:endParaRPr lang="en-US" altLang="zh-CN" dirty="0"/>
          </a:p>
          <a:p>
            <a:endParaRPr lang="en-US" altLang="zh-CN" dirty="0"/>
          </a:p>
          <a:p>
            <a:r>
              <a:rPr lang="zh-CN" altLang="en-US" dirty="0"/>
              <a:t>需要样机实测，怎么测？低气压下</a:t>
            </a:r>
            <a:r>
              <a:rPr lang="en-US" altLang="zh-CN" dirty="0"/>
              <a:t>alpha</a:t>
            </a:r>
            <a:r>
              <a:rPr lang="zh-CN" altLang="en-US" dirty="0"/>
              <a:t>源验证？电子源验证？</a:t>
            </a:r>
          </a:p>
        </p:txBody>
      </p:sp>
      <p:pic>
        <p:nvPicPr>
          <p:cNvPr id="13" name="图片 12">
            <a:extLst>
              <a:ext uri="{FF2B5EF4-FFF2-40B4-BE49-F238E27FC236}">
                <a16:creationId xmlns:a16="http://schemas.microsoft.com/office/drawing/2014/main" id="{021AEC10-7878-42C6-8E42-1ECAE647B557}"/>
              </a:ext>
            </a:extLst>
          </p:cNvPr>
          <p:cNvPicPr>
            <a:picLocks noChangeAspect="1"/>
          </p:cNvPicPr>
          <p:nvPr/>
        </p:nvPicPr>
        <p:blipFill>
          <a:blip r:embed="rId5"/>
          <a:stretch>
            <a:fillRect/>
          </a:stretch>
        </p:blipFill>
        <p:spPr>
          <a:xfrm>
            <a:off x="2938208" y="4178835"/>
            <a:ext cx="2880320" cy="2652594"/>
          </a:xfrm>
          <a:prstGeom prst="rect">
            <a:avLst/>
          </a:prstGeom>
        </p:spPr>
      </p:pic>
      <p:sp>
        <p:nvSpPr>
          <p:cNvPr id="14" name="文本框 13">
            <a:extLst>
              <a:ext uri="{FF2B5EF4-FFF2-40B4-BE49-F238E27FC236}">
                <a16:creationId xmlns:a16="http://schemas.microsoft.com/office/drawing/2014/main" id="{E733966D-4E8E-4CC0-950C-5F6F6E414855}"/>
              </a:ext>
            </a:extLst>
          </p:cNvPr>
          <p:cNvSpPr txBox="1"/>
          <p:nvPr/>
        </p:nvSpPr>
        <p:spPr>
          <a:xfrm>
            <a:off x="3470487" y="6001310"/>
            <a:ext cx="1656184" cy="369332"/>
          </a:xfrm>
          <a:prstGeom prst="rect">
            <a:avLst/>
          </a:prstGeom>
          <a:noFill/>
        </p:spPr>
        <p:txBody>
          <a:bodyPr wrap="square" rtlCol="0">
            <a:spAutoFit/>
          </a:bodyPr>
          <a:lstStyle/>
          <a:p>
            <a:r>
              <a:rPr lang="en-US" altLang="zh-CN" dirty="0"/>
              <a:t>CELL</a:t>
            </a:r>
            <a:r>
              <a:rPr lang="zh-CN" altLang="en-US" dirty="0"/>
              <a:t>：</a:t>
            </a:r>
            <a:r>
              <a:rPr lang="en-US" altLang="zh-CN" dirty="0"/>
              <a:t>10x10</a:t>
            </a:r>
            <a:endParaRPr lang="zh-CN" altLang="en-US" dirty="0"/>
          </a:p>
        </p:txBody>
      </p:sp>
      <p:sp>
        <p:nvSpPr>
          <p:cNvPr id="15" name="文本框 14">
            <a:extLst>
              <a:ext uri="{FF2B5EF4-FFF2-40B4-BE49-F238E27FC236}">
                <a16:creationId xmlns:a16="http://schemas.microsoft.com/office/drawing/2014/main" id="{64654CFD-037C-4BA8-8769-626066BDE128}"/>
              </a:ext>
            </a:extLst>
          </p:cNvPr>
          <p:cNvSpPr txBox="1"/>
          <p:nvPr/>
        </p:nvSpPr>
        <p:spPr>
          <a:xfrm>
            <a:off x="447657" y="1043444"/>
            <a:ext cx="2924992" cy="646331"/>
          </a:xfrm>
          <a:prstGeom prst="rect">
            <a:avLst/>
          </a:prstGeom>
          <a:noFill/>
        </p:spPr>
        <p:txBody>
          <a:bodyPr wrap="square" rtlCol="0">
            <a:spAutoFit/>
          </a:bodyPr>
          <a:lstStyle/>
          <a:p>
            <a:r>
              <a:rPr lang="zh-CN" altLang="en-US" dirty="0"/>
              <a:t>等时线：</a:t>
            </a:r>
            <a:r>
              <a:rPr lang="en-US" altLang="zh-CN" dirty="0"/>
              <a:t>20ns </a:t>
            </a:r>
            <a:r>
              <a:rPr lang="en-US" altLang="zh-CN" dirty="0" err="1"/>
              <a:t>Bz</a:t>
            </a:r>
            <a:r>
              <a:rPr lang="en-US" altLang="zh-CN" dirty="0"/>
              <a:t>=0T</a:t>
            </a:r>
          </a:p>
          <a:p>
            <a:endParaRPr lang="en-US" altLang="zh-CN" dirty="0"/>
          </a:p>
        </p:txBody>
      </p:sp>
      <p:pic>
        <p:nvPicPr>
          <p:cNvPr id="16" name="图片 15">
            <a:extLst>
              <a:ext uri="{FF2B5EF4-FFF2-40B4-BE49-F238E27FC236}">
                <a16:creationId xmlns:a16="http://schemas.microsoft.com/office/drawing/2014/main" id="{78DA59CC-0614-4D65-8E06-AB0B768E9E9B}"/>
              </a:ext>
            </a:extLst>
          </p:cNvPr>
          <p:cNvPicPr>
            <a:picLocks noChangeAspect="1"/>
          </p:cNvPicPr>
          <p:nvPr/>
        </p:nvPicPr>
        <p:blipFill>
          <a:blip r:embed="rId6"/>
          <a:stretch>
            <a:fillRect/>
          </a:stretch>
        </p:blipFill>
        <p:spPr>
          <a:xfrm>
            <a:off x="96973" y="4208571"/>
            <a:ext cx="2924992" cy="2703594"/>
          </a:xfrm>
          <a:prstGeom prst="rect">
            <a:avLst/>
          </a:prstGeom>
        </p:spPr>
      </p:pic>
      <p:sp>
        <p:nvSpPr>
          <p:cNvPr id="17" name="文本框 16">
            <a:extLst>
              <a:ext uri="{FF2B5EF4-FFF2-40B4-BE49-F238E27FC236}">
                <a16:creationId xmlns:a16="http://schemas.microsoft.com/office/drawing/2014/main" id="{1D208098-B437-4BB3-B08C-EB2948CABBF8}"/>
              </a:ext>
            </a:extLst>
          </p:cNvPr>
          <p:cNvSpPr txBox="1"/>
          <p:nvPr/>
        </p:nvSpPr>
        <p:spPr>
          <a:xfrm>
            <a:off x="532536" y="6105887"/>
            <a:ext cx="1656184" cy="369332"/>
          </a:xfrm>
          <a:prstGeom prst="rect">
            <a:avLst/>
          </a:prstGeom>
          <a:noFill/>
        </p:spPr>
        <p:txBody>
          <a:bodyPr wrap="square" rtlCol="0">
            <a:spAutoFit/>
          </a:bodyPr>
          <a:lstStyle/>
          <a:p>
            <a:r>
              <a:rPr lang="en-US" altLang="zh-CN" dirty="0"/>
              <a:t>CELL</a:t>
            </a:r>
            <a:r>
              <a:rPr lang="zh-CN" altLang="en-US" dirty="0"/>
              <a:t>：</a:t>
            </a:r>
            <a:r>
              <a:rPr lang="en-US" altLang="zh-CN" dirty="0"/>
              <a:t>5x5</a:t>
            </a:r>
            <a:endParaRPr lang="zh-CN" altLang="en-US" dirty="0"/>
          </a:p>
        </p:txBody>
      </p:sp>
      <p:pic>
        <p:nvPicPr>
          <p:cNvPr id="19" name="图片 18">
            <a:extLst>
              <a:ext uri="{FF2B5EF4-FFF2-40B4-BE49-F238E27FC236}">
                <a16:creationId xmlns:a16="http://schemas.microsoft.com/office/drawing/2014/main" id="{EDF60862-2992-43FE-B5DA-9132AD7132C4}"/>
              </a:ext>
            </a:extLst>
          </p:cNvPr>
          <p:cNvPicPr>
            <a:picLocks noChangeAspect="1"/>
          </p:cNvPicPr>
          <p:nvPr/>
        </p:nvPicPr>
        <p:blipFill>
          <a:blip r:embed="rId7"/>
          <a:stretch>
            <a:fillRect/>
          </a:stretch>
        </p:blipFill>
        <p:spPr>
          <a:xfrm>
            <a:off x="165639" y="1366609"/>
            <a:ext cx="2924993" cy="2702950"/>
          </a:xfrm>
          <a:prstGeom prst="rect">
            <a:avLst/>
          </a:prstGeom>
        </p:spPr>
      </p:pic>
      <p:sp>
        <p:nvSpPr>
          <p:cNvPr id="20" name="矩形 19">
            <a:extLst>
              <a:ext uri="{FF2B5EF4-FFF2-40B4-BE49-F238E27FC236}">
                <a16:creationId xmlns:a16="http://schemas.microsoft.com/office/drawing/2014/main" id="{CF08AFAC-3FCE-4906-B2C5-0F7D2359762A}"/>
              </a:ext>
            </a:extLst>
          </p:cNvPr>
          <p:cNvSpPr/>
          <p:nvPr/>
        </p:nvSpPr>
        <p:spPr>
          <a:xfrm>
            <a:off x="1093007" y="158613"/>
            <a:ext cx="5211683" cy="523220"/>
          </a:xfrm>
          <a:prstGeom prst="rect">
            <a:avLst/>
          </a:prstGeom>
        </p:spPr>
        <p:txBody>
          <a:bodyPr wrap="none">
            <a:spAutoFit/>
          </a:bodyPr>
          <a:lstStyle/>
          <a:p>
            <a:r>
              <a:rPr lang="zh-CN" altLang="en-US" sz="2800" b="1" dirty="0">
                <a:solidFill>
                  <a:srgbClr val="122185"/>
                </a:solidFill>
              </a:rPr>
              <a:t>变化漂移单元形状，计算等时线</a:t>
            </a:r>
          </a:p>
        </p:txBody>
      </p:sp>
      <p:sp>
        <p:nvSpPr>
          <p:cNvPr id="21" name="文本框 20">
            <a:extLst>
              <a:ext uri="{FF2B5EF4-FFF2-40B4-BE49-F238E27FC236}">
                <a16:creationId xmlns:a16="http://schemas.microsoft.com/office/drawing/2014/main" id="{2F4AEB15-683D-4258-8EEF-89AFBEF6D55C}"/>
              </a:ext>
            </a:extLst>
          </p:cNvPr>
          <p:cNvSpPr txBox="1"/>
          <p:nvPr/>
        </p:nvSpPr>
        <p:spPr>
          <a:xfrm>
            <a:off x="3152288" y="2405973"/>
            <a:ext cx="1656184" cy="369332"/>
          </a:xfrm>
          <a:prstGeom prst="rect">
            <a:avLst/>
          </a:prstGeom>
          <a:noFill/>
        </p:spPr>
        <p:txBody>
          <a:bodyPr wrap="square" rtlCol="0">
            <a:spAutoFit/>
          </a:bodyPr>
          <a:lstStyle/>
          <a:p>
            <a:r>
              <a:rPr lang="en-US" altLang="zh-CN" dirty="0"/>
              <a:t>CELL</a:t>
            </a:r>
            <a:r>
              <a:rPr lang="zh-CN" altLang="en-US" dirty="0"/>
              <a:t>：</a:t>
            </a:r>
            <a:r>
              <a:rPr lang="en-US" altLang="zh-CN" dirty="0"/>
              <a:t>5x10</a:t>
            </a:r>
            <a:endParaRPr lang="zh-CN" altLang="en-US" dirty="0"/>
          </a:p>
        </p:txBody>
      </p:sp>
    </p:spTree>
    <p:extLst>
      <p:ext uri="{BB962C8B-B14F-4D97-AF65-F5344CB8AC3E}">
        <p14:creationId xmlns:p14="http://schemas.microsoft.com/office/powerpoint/2010/main" val="1937349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94A5D2-DD46-49AF-8844-BF33090BE58B}"/>
              </a:ext>
            </a:extLst>
          </p:cNvPr>
          <p:cNvSpPr>
            <a:spLocks noGrp="1"/>
          </p:cNvSpPr>
          <p:nvPr>
            <p:ph type="title"/>
          </p:nvPr>
        </p:nvSpPr>
        <p:spPr/>
        <p:txBody>
          <a:bodyPr>
            <a:normAutofit fontScale="90000"/>
          </a:bodyPr>
          <a:lstStyle/>
          <a:p>
            <a:endParaRPr lang="zh-CN" altLang="en-US"/>
          </a:p>
        </p:txBody>
      </p:sp>
      <p:sp>
        <p:nvSpPr>
          <p:cNvPr id="4" name="灯片编号占位符 3">
            <a:extLst>
              <a:ext uri="{FF2B5EF4-FFF2-40B4-BE49-F238E27FC236}">
                <a16:creationId xmlns:a16="http://schemas.microsoft.com/office/drawing/2014/main" id="{081F82A1-FC04-4AAA-A3F6-F3B71C029EEB}"/>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43</a:t>
            </a:fld>
            <a:endParaRPr lang="en-US" altLang="zh-CN"/>
          </a:p>
        </p:txBody>
      </p:sp>
      <p:pic>
        <p:nvPicPr>
          <p:cNvPr id="5" name="图片 4">
            <a:extLst>
              <a:ext uri="{FF2B5EF4-FFF2-40B4-BE49-F238E27FC236}">
                <a16:creationId xmlns:a16="http://schemas.microsoft.com/office/drawing/2014/main" id="{8ACF8169-740D-46FF-A339-7226A9C7A9AC}"/>
              </a:ext>
            </a:extLst>
          </p:cNvPr>
          <p:cNvPicPr>
            <a:picLocks noChangeAspect="1"/>
          </p:cNvPicPr>
          <p:nvPr/>
        </p:nvPicPr>
        <p:blipFill>
          <a:blip r:embed="rId2"/>
          <a:stretch>
            <a:fillRect/>
          </a:stretch>
        </p:blipFill>
        <p:spPr>
          <a:xfrm>
            <a:off x="1055440" y="1217548"/>
            <a:ext cx="6334125" cy="4733925"/>
          </a:xfrm>
          <a:prstGeom prst="rect">
            <a:avLst/>
          </a:prstGeom>
        </p:spPr>
      </p:pic>
    </p:spTree>
    <p:extLst>
      <p:ext uri="{BB962C8B-B14F-4D97-AF65-F5344CB8AC3E}">
        <p14:creationId xmlns:p14="http://schemas.microsoft.com/office/powerpoint/2010/main" val="3132779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D06DA3-608E-4B09-992F-04DE2523DDD1}"/>
              </a:ext>
            </a:extLst>
          </p:cNvPr>
          <p:cNvSpPr>
            <a:spLocks noGrp="1"/>
          </p:cNvSpPr>
          <p:nvPr>
            <p:ph type="title"/>
          </p:nvPr>
        </p:nvSpPr>
        <p:spPr/>
        <p:txBody>
          <a:bodyPr>
            <a:normAutofit fontScale="90000"/>
          </a:bodyPr>
          <a:lstStyle/>
          <a:p>
            <a:endParaRPr lang="zh-CN" altLang="en-US" dirty="0"/>
          </a:p>
        </p:txBody>
      </p:sp>
      <p:pic>
        <p:nvPicPr>
          <p:cNvPr id="5" name="内容占位符 4">
            <a:extLst>
              <a:ext uri="{FF2B5EF4-FFF2-40B4-BE49-F238E27FC236}">
                <a16:creationId xmlns:a16="http://schemas.microsoft.com/office/drawing/2014/main" id="{AD13693B-EFB4-46DC-8814-7715D72EDFCD}"/>
              </a:ext>
            </a:extLst>
          </p:cNvPr>
          <p:cNvPicPr>
            <a:picLocks noGrp="1" noChangeAspect="1"/>
          </p:cNvPicPr>
          <p:nvPr>
            <p:ph idx="1"/>
          </p:nvPr>
        </p:nvPicPr>
        <p:blipFill>
          <a:blip r:embed="rId2"/>
          <a:stretch>
            <a:fillRect/>
          </a:stretch>
        </p:blipFill>
        <p:spPr>
          <a:xfrm>
            <a:off x="479376" y="1808939"/>
            <a:ext cx="4320480" cy="5049061"/>
          </a:xfrm>
          <a:prstGeom prst="rect">
            <a:avLst/>
          </a:prstGeom>
        </p:spPr>
      </p:pic>
      <p:sp>
        <p:nvSpPr>
          <p:cNvPr id="4" name="灯片编号占位符 3">
            <a:extLst>
              <a:ext uri="{FF2B5EF4-FFF2-40B4-BE49-F238E27FC236}">
                <a16:creationId xmlns:a16="http://schemas.microsoft.com/office/drawing/2014/main" id="{FFF8BC83-0585-49FE-AEC3-5FC138D5353F}"/>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44</a:t>
            </a:fld>
            <a:endParaRPr lang="en-US" altLang="zh-CN"/>
          </a:p>
        </p:txBody>
      </p:sp>
      <p:sp>
        <p:nvSpPr>
          <p:cNvPr id="6" name="矩形 5">
            <a:extLst>
              <a:ext uri="{FF2B5EF4-FFF2-40B4-BE49-F238E27FC236}">
                <a16:creationId xmlns:a16="http://schemas.microsoft.com/office/drawing/2014/main" id="{F6B247DA-1F98-4998-8EDD-5C7AAC53D727}"/>
              </a:ext>
            </a:extLst>
          </p:cNvPr>
          <p:cNvSpPr/>
          <p:nvPr/>
        </p:nvSpPr>
        <p:spPr>
          <a:xfrm>
            <a:off x="767408" y="1052736"/>
            <a:ext cx="5544616" cy="646331"/>
          </a:xfrm>
          <a:prstGeom prst="rect">
            <a:avLst/>
          </a:prstGeom>
        </p:spPr>
        <p:txBody>
          <a:bodyPr wrap="square">
            <a:spAutoFit/>
          </a:bodyPr>
          <a:lstStyle/>
          <a:p>
            <a:r>
              <a:rPr lang="zh-CN" altLang="en-US">
                <a:solidFill>
                  <a:srgbClr val="000000"/>
                </a:solidFill>
                <a:latin typeface="宋体" panose="02010600030101010101" pitchFamily="2" charset="-122"/>
                <a:ea typeface="宋体" panose="02010600030101010101" pitchFamily="2" charset="-122"/>
              </a:rPr>
              <a:t>当采样率高于</a:t>
            </a:r>
            <a:r>
              <a:rPr lang="en-US" altLang="zh-CN">
                <a:solidFill>
                  <a:srgbClr val="000000"/>
                </a:solidFill>
                <a:latin typeface="Times New Roman" panose="02020603050405020304" pitchFamily="18" charset="0"/>
                <a:ea typeface="宋体" panose="02010600030101010101" pitchFamily="2" charset="-122"/>
              </a:rPr>
              <a:t>100 Msps</a:t>
            </a:r>
            <a:r>
              <a:rPr lang="zh-CN" altLang="en-US">
                <a:solidFill>
                  <a:srgbClr val="000000"/>
                </a:solidFill>
                <a:latin typeface="宋体" panose="02010600030101010101" pitchFamily="2" charset="-122"/>
                <a:ea typeface="宋体" panose="02010600030101010101" pitchFamily="2" charset="-122"/>
              </a:rPr>
              <a:t>之后</a:t>
            </a:r>
            <a:r>
              <a:rPr lang="zh-CN" altLang="en-US" dirty="0">
                <a:solidFill>
                  <a:srgbClr val="000000"/>
                </a:solidFill>
                <a:latin typeface="宋体" panose="02010600030101010101" pitchFamily="2" charset="-122"/>
                <a:ea typeface="宋体" panose="02010600030101010101" pitchFamily="2" charset="-122"/>
              </a:rPr>
              <a:t>，</a:t>
            </a:r>
            <a:endParaRPr lang="en-US" altLang="zh-CN" dirty="0">
              <a:solidFill>
                <a:srgbClr val="000000"/>
              </a:solidFill>
              <a:latin typeface="宋体" panose="02010600030101010101" pitchFamily="2" charset="-122"/>
              <a:ea typeface="宋体" panose="02010600030101010101" pitchFamily="2" charset="-122"/>
            </a:endParaRPr>
          </a:p>
          <a:p>
            <a:r>
              <a:rPr lang="zh-CN" altLang="en-US" dirty="0">
                <a:solidFill>
                  <a:srgbClr val="000000"/>
                </a:solidFill>
                <a:latin typeface="宋体" panose="02010600030101010101" pitchFamily="2" charset="-122"/>
                <a:ea typeface="宋体" panose="02010600030101010101" pitchFamily="2" charset="-122"/>
              </a:rPr>
              <a:t>再提高采样率对于波形分辨探测效率的影响并不显著。</a:t>
            </a:r>
            <a:endParaRPr lang="zh-CN" altLang="en-US" dirty="0"/>
          </a:p>
        </p:txBody>
      </p:sp>
    </p:spTree>
    <p:extLst>
      <p:ext uri="{BB962C8B-B14F-4D97-AF65-F5344CB8AC3E}">
        <p14:creationId xmlns:p14="http://schemas.microsoft.com/office/powerpoint/2010/main" val="2556787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EE9361D-BB1A-4274-AEC3-0D8B545AAA73}"/>
              </a:ext>
            </a:extLst>
          </p:cNvPr>
          <p:cNvSpPr>
            <a:spLocks noGrp="1"/>
          </p:cNvSpPr>
          <p:nvPr>
            <p:ph type="sldNum" sz="quarter" idx="4"/>
          </p:nvPr>
        </p:nvSpPr>
        <p:spPr>
          <a:xfrm>
            <a:off x="9408368" y="6356349"/>
            <a:ext cx="2743200" cy="365125"/>
          </a:xfrm>
        </p:spPr>
        <p:txBody>
          <a:bodyPr/>
          <a:lstStyle/>
          <a:p>
            <a:pPr>
              <a:defRPr/>
            </a:pPr>
            <a:fld id="{8A9FE716-5906-42FB-AFB5-ACBE2060E32B}" type="slidenum">
              <a:rPr lang="en-US" altLang="zh-CN" smtClean="0"/>
              <a:pPr>
                <a:defRPr/>
              </a:pPr>
              <a:t>45</a:t>
            </a:fld>
            <a:endParaRPr lang="en-US" altLang="zh-CN"/>
          </a:p>
        </p:txBody>
      </p:sp>
      <p:pic>
        <p:nvPicPr>
          <p:cNvPr id="3" name="图片 2">
            <a:extLst>
              <a:ext uri="{FF2B5EF4-FFF2-40B4-BE49-F238E27FC236}">
                <a16:creationId xmlns:a16="http://schemas.microsoft.com/office/drawing/2014/main" id="{9B199DBB-07A2-4049-A2E3-AE8E45291046}"/>
              </a:ext>
            </a:extLst>
          </p:cNvPr>
          <p:cNvPicPr>
            <a:picLocks noChangeAspect="1"/>
          </p:cNvPicPr>
          <p:nvPr/>
        </p:nvPicPr>
        <p:blipFill>
          <a:blip r:embed="rId2"/>
          <a:stretch>
            <a:fillRect/>
          </a:stretch>
        </p:blipFill>
        <p:spPr>
          <a:xfrm>
            <a:off x="767408" y="2276872"/>
            <a:ext cx="7966881" cy="2853705"/>
          </a:xfrm>
          <a:prstGeom prst="rect">
            <a:avLst/>
          </a:prstGeom>
        </p:spPr>
      </p:pic>
    </p:spTree>
    <p:extLst>
      <p:ext uri="{BB962C8B-B14F-4D97-AF65-F5344CB8AC3E}">
        <p14:creationId xmlns:p14="http://schemas.microsoft.com/office/powerpoint/2010/main" val="2985556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0F036B-B075-4219-8285-100E538C4F06}"/>
              </a:ext>
            </a:extLst>
          </p:cNvPr>
          <p:cNvSpPr>
            <a:spLocks noGrp="1"/>
          </p:cNvSpPr>
          <p:nvPr>
            <p:ph type="title"/>
          </p:nvPr>
        </p:nvSpPr>
        <p:spPr/>
        <p:txBody>
          <a:bodyPr>
            <a:normAutofit fontScale="90000"/>
          </a:bodyPr>
          <a:lstStyle/>
          <a:p>
            <a:r>
              <a:rPr lang="zh-CN" altLang="en-US" b="1" dirty="0">
                <a:solidFill>
                  <a:srgbClr val="122185"/>
                </a:solidFill>
              </a:rPr>
              <a:t>主漂移室电子学总结</a:t>
            </a:r>
          </a:p>
        </p:txBody>
      </p:sp>
      <p:sp>
        <p:nvSpPr>
          <p:cNvPr id="4" name="灯片编号占位符 3">
            <a:extLst>
              <a:ext uri="{FF2B5EF4-FFF2-40B4-BE49-F238E27FC236}">
                <a16:creationId xmlns:a16="http://schemas.microsoft.com/office/drawing/2014/main" id="{8C95D87A-B410-4E3B-AFB6-CE0F1C162ED6}"/>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46</a:t>
            </a:fld>
            <a:endParaRPr lang="en-US" altLang="zh-CN"/>
          </a:p>
        </p:txBody>
      </p:sp>
      <p:pic>
        <p:nvPicPr>
          <p:cNvPr id="5" name="图片 4">
            <a:extLst>
              <a:ext uri="{FF2B5EF4-FFF2-40B4-BE49-F238E27FC236}">
                <a16:creationId xmlns:a16="http://schemas.microsoft.com/office/drawing/2014/main" id="{FC39FB38-9763-49BF-A634-C1AA87C906F9}"/>
              </a:ext>
            </a:extLst>
          </p:cNvPr>
          <p:cNvPicPr>
            <a:picLocks noChangeAspect="1"/>
          </p:cNvPicPr>
          <p:nvPr/>
        </p:nvPicPr>
        <p:blipFill>
          <a:blip r:embed="rId2"/>
          <a:stretch>
            <a:fillRect/>
          </a:stretch>
        </p:blipFill>
        <p:spPr>
          <a:xfrm>
            <a:off x="479376" y="1196752"/>
            <a:ext cx="10830819" cy="5045645"/>
          </a:xfrm>
          <a:prstGeom prst="rect">
            <a:avLst/>
          </a:prstGeom>
        </p:spPr>
      </p:pic>
    </p:spTree>
    <p:extLst>
      <p:ext uri="{BB962C8B-B14F-4D97-AF65-F5344CB8AC3E}">
        <p14:creationId xmlns:p14="http://schemas.microsoft.com/office/powerpoint/2010/main" val="966840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01D316FD-A910-4BAA-B792-EA87BD672255}"/>
              </a:ext>
            </a:extLst>
          </p:cNvPr>
          <p:cNvPicPr>
            <a:picLocks noGrp="1" noChangeAspect="1"/>
          </p:cNvPicPr>
          <p:nvPr>
            <p:ph idx="1"/>
          </p:nvPr>
        </p:nvPicPr>
        <p:blipFill>
          <a:blip r:embed="rId2"/>
          <a:stretch>
            <a:fillRect/>
          </a:stretch>
        </p:blipFill>
        <p:spPr>
          <a:xfrm>
            <a:off x="5375920" y="4725144"/>
            <a:ext cx="6114187" cy="1720673"/>
          </a:xfrm>
          <a:prstGeom prst="rect">
            <a:avLst/>
          </a:prstGeom>
        </p:spPr>
      </p:pic>
      <p:pic>
        <p:nvPicPr>
          <p:cNvPr id="3" name="图片 2">
            <a:extLst>
              <a:ext uri="{FF2B5EF4-FFF2-40B4-BE49-F238E27FC236}">
                <a16:creationId xmlns:a16="http://schemas.microsoft.com/office/drawing/2014/main" id="{CCF5AD2D-9C19-45DB-BD49-B1FA82FD0B34}"/>
              </a:ext>
            </a:extLst>
          </p:cNvPr>
          <p:cNvPicPr>
            <a:picLocks noChangeAspect="1"/>
          </p:cNvPicPr>
          <p:nvPr/>
        </p:nvPicPr>
        <p:blipFill>
          <a:blip r:embed="rId3"/>
          <a:stretch>
            <a:fillRect/>
          </a:stretch>
        </p:blipFill>
        <p:spPr>
          <a:xfrm>
            <a:off x="119336" y="1346200"/>
            <a:ext cx="5519225" cy="5380048"/>
          </a:xfrm>
          <a:prstGeom prst="rect">
            <a:avLst/>
          </a:prstGeom>
        </p:spPr>
      </p:pic>
      <p:sp>
        <p:nvSpPr>
          <p:cNvPr id="6" name="矩形 5">
            <a:extLst>
              <a:ext uri="{FF2B5EF4-FFF2-40B4-BE49-F238E27FC236}">
                <a16:creationId xmlns:a16="http://schemas.microsoft.com/office/drawing/2014/main" id="{5C0162C1-C2C4-40F2-B6C8-FA73A42CE209}"/>
              </a:ext>
            </a:extLst>
          </p:cNvPr>
          <p:cNvSpPr/>
          <p:nvPr/>
        </p:nvSpPr>
        <p:spPr>
          <a:xfrm>
            <a:off x="6744072" y="1556792"/>
            <a:ext cx="2376264" cy="369332"/>
          </a:xfrm>
          <a:prstGeom prst="rect">
            <a:avLst/>
          </a:prstGeom>
        </p:spPr>
        <p:txBody>
          <a:bodyPr wrap="square">
            <a:spAutoFit/>
          </a:bodyPr>
          <a:lstStyle/>
          <a:p>
            <a:r>
              <a:rPr lang="en-US" altLang="zh-CN" dirty="0"/>
              <a:t>MEG Ⅱ</a:t>
            </a:r>
            <a:endParaRPr lang="zh-CN" altLang="en-US" dirty="0"/>
          </a:p>
        </p:txBody>
      </p:sp>
    </p:spTree>
    <p:extLst>
      <p:ext uri="{BB962C8B-B14F-4D97-AF65-F5344CB8AC3E}">
        <p14:creationId xmlns:p14="http://schemas.microsoft.com/office/powerpoint/2010/main" val="34159539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98FC81B-7F04-4A56-8A82-7F29A7EB950D}"/>
              </a:ext>
            </a:extLst>
          </p:cNvPr>
          <p:cNvPicPr>
            <a:picLocks noChangeAspect="1"/>
          </p:cNvPicPr>
          <p:nvPr/>
        </p:nvPicPr>
        <p:blipFill>
          <a:blip r:embed="rId2"/>
          <a:stretch>
            <a:fillRect/>
          </a:stretch>
        </p:blipFill>
        <p:spPr>
          <a:xfrm>
            <a:off x="1380595" y="911181"/>
            <a:ext cx="3815543" cy="2373803"/>
          </a:xfrm>
          <a:prstGeom prst="rect">
            <a:avLst/>
          </a:prstGeom>
        </p:spPr>
      </p:pic>
      <p:pic>
        <p:nvPicPr>
          <p:cNvPr id="10" name="图片 9">
            <a:extLst>
              <a:ext uri="{FF2B5EF4-FFF2-40B4-BE49-F238E27FC236}">
                <a16:creationId xmlns:a16="http://schemas.microsoft.com/office/drawing/2014/main" id="{1410DB72-3D3A-47F0-836D-2906DA2FD332}"/>
              </a:ext>
            </a:extLst>
          </p:cNvPr>
          <p:cNvPicPr>
            <a:picLocks noChangeAspect="1"/>
          </p:cNvPicPr>
          <p:nvPr/>
        </p:nvPicPr>
        <p:blipFill>
          <a:blip r:embed="rId3"/>
          <a:stretch>
            <a:fillRect/>
          </a:stretch>
        </p:blipFill>
        <p:spPr>
          <a:xfrm>
            <a:off x="5880637" y="3429000"/>
            <a:ext cx="4288280" cy="2854203"/>
          </a:xfrm>
          <a:prstGeom prst="rect">
            <a:avLst/>
          </a:prstGeom>
        </p:spPr>
      </p:pic>
      <p:pic>
        <p:nvPicPr>
          <p:cNvPr id="11" name="图片 10">
            <a:extLst>
              <a:ext uri="{FF2B5EF4-FFF2-40B4-BE49-F238E27FC236}">
                <a16:creationId xmlns:a16="http://schemas.microsoft.com/office/drawing/2014/main" id="{9EBC9D44-9A9E-48F6-A9F5-EEEBF185E6D1}"/>
              </a:ext>
            </a:extLst>
          </p:cNvPr>
          <p:cNvPicPr>
            <a:picLocks noChangeAspect="1"/>
          </p:cNvPicPr>
          <p:nvPr/>
        </p:nvPicPr>
        <p:blipFill>
          <a:blip r:embed="rId4"/>
          <a:stretch>
            <a:fillRect/>
          </a:stretch>
        </p:blipFill>
        <p:spPr>
          <a:xfrm>
            <a:off x="1199456" y="3573016"/>
            <a:ext cx="3996682" cy="3037248"/>
          </a:xfrm>
          <a:prstGeom prst="rect">
            <a:avLst/>
          </a:prstGeom>
        </p:spPr>
      </p:pic>
      <p:sp>
        <p:nvSpPr>
          <p:cNvPr id="12" name="矩形 11">
            <a:extLst>
              <a:ext uri="{FF2B5EF4-FFF2-40B4-BE49-F238E27FC236}">
                <a16:creationId xmlns:a16="http://schemas.microsoft.com/office/drawing/2014/main" id="{295BE20A-686D-412C-BC60-F87076BECD1C}"/>
              </a:ext>
            </a:extLst>
          </p:cNvPr>
          <p:cNvSpPr/>
          <p:nvPr/>
        </p:nvSpPr>
        <p:spPr>
          <a:xfrm>
            <a:off x="6744072" y="1556792"/>
            <a:ext cx="1620957" cy="646331"/>
          </a:xfrm>
          <a:prstGeom prst="rect">
            <a:avLst/>
          </a:prstGeom>
        </p:spPr>
        <p:txBody>
          <a:bodyPr wrap="none">
            <a:spAutoFit/>
          </a:bodyPr>
          <a:lstStyle/>
          <a:p>
            <a:r>
              <a:rPr lang="en-US" altLang="zh-CN" dirty="0"/>
              <a:t>KEK</a:t>
            </a:r>
          </a:p>
          <a:p>
            <a:r>
              <a:rPr lang="en-US" altLang="zh-CN" dirty="0"/>
              <a:t>BELLE Ⅱ CDC </a:t>
            </a:r>
            <a:endParaRPr lang="zh-CN" altLang="en-US" dirty="0"/>
          </a:p>
        </p:txBody>
      </p:sp>
    </p:spTree>
    <p:extLst>
      <p:ext uri="{BB962C8B-B14F-4D97-AF65-F5344CB8AC3E}">
        <p14:creationId xmlns:p14="http://schemas.microsoft.com/office/powerpoint/2010/main" val="23437236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748F88-2C99-4AC8-A583-ACAA702E32D2}"/>
              </a:ext>
            </a:extLst>
          </p:cNvPr>
          <p:cNvSpPr>
            <a:spLocks noGrp="1"/>
          </p:cNvSpPr>
          <p:nvPr>
            <p:ph type="title"/>
          </p:nvPr>
        </p:nvSpPr>
        <p:spPr/>
        <p:txBody>
          <a:bodyPr>
            <a:normAutofit fontScale="90000"/>
          </a:bodyPr>
          <a:lstStyle/>
          <a:p>
            <a:r>
              <a:rPr lang="en-US" altLang="zh-CN" b="1" dirty="0" err="1">
                <a:solidFill>
                  <a:srgbClr val="122185"/>
                </a:solidFill>
                <a:latin typeface="Times New Roman" panose="02020603050405020304" pitchFamily="18" charset="0"/>
                <a:cs typeface="Times New Roman" panose="02020603050405020304" pitchFamily="18" charset="0"/>
              </a:rPr>
              <a:t>BESⅢ</a:t>
            </a:r>
            <a:endParaRPr lang="zh-CN" altLang="en-US" b="1" dirty="0">
              <a:solidFill>
                <a:srgbClr val="122185"/>
              </a:solidFill>
              <a:latin typeface="Times New Roman" panose="02020603050405020304" pitchFamily="18" charset="0"/>
              <a:cs typeface="Times New Roman" panose="02020603050405020304" pitchFamily="18" charset="0"/>
            </a:endParaRPr>
          </a:p>
        </p:txBody>
      </p:sp>
      <p:pic>
        <p:nvPicPr>
          <p:cNvPr id="6" name="内容占位符 5">
            <a:extLst>
              <a:ext uri="{FF2B5EF4-FFF2-40B4-BE49-F238E27FC236}">
                <a16:creationId xmlns:a16="http://schemas.microsoft.com/office/drawing/2014/main" id="{8EDCF1B7-D02B-4F26-AB99-D63A756C8C67}"/>
              </a:ext>
            </a:extLst>
          </p:cNvPr>
          <p:cNvPicPr>
            <a:picLocks noGrp="1" noChangeAspect="1"/>
          </p:cNvPicPr>
          <p:nvPr>
            <p:ph idx="1"/>
          </p:nvPr>
        </p:nvPicPr>
        <p:blipFill>
          <a:blip r:embed="rId2"/>
          <a:stretch>
            <a:fillRect/>
          </a:stretch>
        </p:blipFill>
        <p:spPr>
          <a:xfrm>
            <a:off x="5303912" y="908720"/>
            <a:ext cx="5436268" cy="4030975"/>
          </a:xfrm>
          <a:prstGeom prst="rect">
            <a:avLst/>
          </a:prstGeom>
        </p:spPr>
      </p:pic>
      <p:sp>
        <p:nvSpPr>
          <p:cNvPr id="4" name="灯片编号占位符 3">
            <a:extLst>
              <a:ext uri="{FF2B5EF4-FFF2-40B4-BE49-F238E27FC236}">
                <a16:creationId xmlns:a16="http://schemas.microsoft.com/office/drawing/2014/main" id="{4FEF7E80-95AF-430F-A2BD-0C6B349CE81B}"/>
              </a:ext>
            </a:extLst>
          </p:cNvPr>
          <p:cNvSpPr>
            <a:spLocks noGrp="1"/>
          </p:cNvSpPr>
          <p:nvPr>
            <p:ph type="sldNum" sz="quarter" idx="4"/>
          </p:nvPr>
        </p:nvSpPr>
        <p:spPr/>
        <p:txBody>
          <a:bodyPr/>
          <a:lstStyle/>
          <a:p>
            <a:pPr>
              <a:defRPr/>
            </a:pPr>
            <a:fld id="{AC2BBBA0-868C-4AD3-B171-C3ECF7923D6F}" type="slidenum">
              <a:rPr lang="en-US" altLang="zh-CN" smtClean="0"/>
              <a:pPr>
                <a:defRPr/>
              </a:pPr>
              <a:t>49</a:t>
            </a:fld>
            <a:endParaRPr lang="en-US" altLang="zh-CN"/>
          </a:p>
        </p:txBody>
      </p:sp>
      <p:pic>
        <p:nvPicPr>
          <p:cNvPr id="5" name="图片 4">
            <a:extLst>
              <a:ext uri="{FF2B5EF4-FFF2-40B4-BE49-F238E27FC236}">
                <a16:creationId xmlns:a16="http://schemas.microsoft.com/office/drawing/2014/main" id="{54926AFF-2B5C-4EC0-83F0-BA62D1D7FF9C}"/>
              </a:ext>
            </a:extLst>
          </p:cNvPr>
          <p:cNvPicPr>
            <a:picLocks noChangeAspect="1"/>
          </p:cNvPicPr>
          <p:nvPr/>
        </p:nvPicPr>
        <p:blipFill>
          <a:blip r:embed="rId3"/>
          <a:stretch>
            <a:fillRect/>
          </a:stretch>
        </p:blipFill>
        <p:spPr>
          <a:xfrm>
            <a:off x="1271464" y="1130748"/>
            <a:ext cx="3473786" cy="2744911"/>
          </a:xfrm>
          <a:prstGeom prst="rect">
            <a:avLst/>
          </a:prstGeom>
        </p:spPr>
      </p:pic>
      <p:pic>
        <p:nvPicPr>
          <p:cNvPr id="7" name="图片 6">
            <a:extLst>
              <a:ext uri="{FF2B5EF4-FFF2-40B4-BE49-F238E27FC236}">
                <a16:creationId xmlns:a16="http://schemas.microsoft.com/office/drawing/2014/main" id="{16929679-EA0F-4410-BD52-64565C022141}"/>
              </a:ext>
            </a:extLst>
          </p:cNvPr>
          <p:cNvPicPr>
            <a:picLocks noChangeAspect="1"/>
          </p:cNvPicPr>
          <p:nvPr/>
        </p:nvPicPr>
        <p:blipFill>
          <a:blip r:embed="rId4"/>
          <a:stretch>
            <a:fillRect/>
          </a:stretch>
        </p:blipFill>
        <p:spPr>
          <a:xfrm>
            <a:off x="1127448" y="3875659"/>
            <a:ext cx="3833826" cy="2726840"/>
          </a:xfrm>
          <a:prstGeom prst="rect">
            <a:avLst/>
          </a:prstGeom>
        </p:spPr>
      </p:pic>
    </p:spTree>
    <p:extLst>
      <p:ext uri="{BB962C8B-B14F-4D97-AF65-F5344CB8AC3E}">
        <p14:creationId xmlns:p14="http://schemas.microsoft.com/office/powerpoint/2010/main" val="1145624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B7D90DF-D875-44FD-B8E1-23DD9B02B406}"/>
              </a:ext>
            </a:extLst>
          </p:cNvPr>
          <p:cNvSpPr>
            <a:spLocks noGrp="1"/>
          </p:cNvSpPr>
          <p:nvPr>
            <p:ph type="sldNum" sz="quarter" idx="4"/>
          </p:nvPr>
        </p:nvSpPr>
        <p:spPr/>
        <p:txBody>
          <a:bodyPr/>
          <a:lstStyle/>
          <a:p>
            <a:pPr>
              <a:defRPr/>
            </a:pPr>
            <a:fld id="{AC2BBBA0-868C-4AD3-B171-C3ECF7923D6F}" type="slidenum">
              <a:rPr lang="en-US" altLang="zh-CN" smtClean="0"/>
              <a:pPr>
                <a:defRPr/>
              </a:pPr>
              <a:t>5</a:t>
            </a:fld>
            <a:endParaRPr lang="en-US" altLang="zh-CN"/>
          </a:p>
        </p:txBody>
      </p:sp>
      <p:pic>
        <p:nvPicPr>
          <p:cNvPr id="3" name="图片 2">
            <a:extLst>
              <a:ext uri="{FF2B5EF4-FFF2-40B4-BE49-F238E27FC236}">
                <a16:creationId xmlns:a16="http://schemas.microsoft.com/office/drawing/2014/main" id="{F659E65F-4933-4C5A-9D3E-616D8B176DB9}"/>
              </a:ext>
            </a:extLst>
          </p:cNvPr>
          <p:cNvPicPr>
            <a:picLocks noChangeAspect="1"/>
          </p:cNvPicPr>
          <p:nvPr/>
        </p:nvPicPr>
        <p:blipFill>
          <a:blip r:embed="rId3"/>
          <a:stretch>
            <a:fillRect/>
          </a:stretch>
        </p:blipFill>
        <p:spPr>
          <a:xfrm>
            <a:off x="6887864" y="3633939"/>
            <a:ext cx="4680520" cy="2068338"/>
          </a:xfrm>
          <a:prstGeom prst="rect">
            <a:avLst/>
          </a:prstGeom>
        </p:spPr>
      </p:pic>
      <p:pic>
        <p:nvPicPr>
          <p:cNvPr id="4" name="图片 3">
            <a:extLst>
              <a:ext uri="{FF2B5EF4-FFF2-40B4-BE49-F238E27FC236}">
                <a16:creationId xmlns:a16="http://schemas.microsoft.com/office/drawing/2014/main" id="{B65AAB3C-C2FF-44BF-816A-8B093148A112}"/>
              </a:ext>
            </a:extLst>
          </p:cNvPr>
          <p:cNvPicPr>
            <a:picLocks noChangeAspect="1"/>
          </p:cNvPicPr>
          <p:nvPr/>
        </p:nvPicPr>
        <p:blipFill>
          <a:blip r:embed="rId4"/>
          <a:stretch>
            <a:fillRect/>
          </a:stretch>
        </p:blipFill>
        <p:spPr>
          <a:xfrm>
            <a:off x="6815856" y="899659"/>
            <a:ext cx="4752528" cy="2666009"/>
          </a:xfrm>
          <a:prstGeom prst="rect">
            <a:avLst/>
          </a:prstGeom>
        </p:spPr>
      </p:pic>
      <p:pic>
        <p:nvPicPr>
          <p:cNvPr id="5" name="图片 4">
            <a:extLst>
              <a:ext uri="{FF2B5EF4-FFF2-40B4-BE49-F238E27FC236}">
                <a16:creationId xmlns:a16="http://schemas.microsoft.com/office/drawing/2014/main" id="{96A546FD-4512-4788-8C52-9FED8C309555}"/>
              </a:ext>
            </a:extLst>
          </p:cNvPr>
          <p:cNvPicPr>
            <a:picLocks noChangeAspect="1"/>
          </p:cNvPicPr>
          <p:nvPr/>
        </p:nvPicPr>
        <p:blipFill>
          <a:blip r:embed="rId5"/>
          <a:stretch>
            <a:fillRect/>
          </a:stretch>
        </p:blipFill>
        <p:spPr>
          <a:xfrm>
            <a:off x="494718" y="2158174"/>
            <a:ext cx="1690572" cy="1424179"/>
          </a:xfrm>
          <a:prstGeom prst="rect">
            <a:avLst/>
          </a:prstGeom>
          <a:ln>
            <a:solidFill>
              <a:srgbClr val="122185"/>
            </a:solidFill>
          </a:ln>
        </p:spPr>
      </p:pic>
      <p:cxnSp>
        <p:nvCxnSpPr>
          <p:cNvPr id="6" name="直接箭头连接符 5">
            <a:extLst>
              <a:ext uri="{FF2B5EF4-FFF2-40B4-BE49-F238E27FC236}">
                <a16:creationId xmlns:a16="http://schemas.microsoft.com/office/drawing/2014/main" id="{35E25179-738C-4D3F-AE99-C7384B36BD9F}"/>
              </a:ext>
            </a:extLst>
          </p:cNvPr>
          <p:cNvCxnSpPr>
            <a:cxnSpLocks/>
          </p:cNvCxnSpPr>
          <p:nvPr/>
        </p:nvCxnSpPr>
        <p:spPr bwMode="auto">
          <a:xfrm flipH="1" flipV="1">
            <a:off x="8616280" y="794622"/>
            <a:ext cx="72008" cy="4794618"/>
          </a:xfrm>
          <a:prstGeom prst="straightConnector1">
            <a:avLst/>
          </a:prstGeom>
          <a:noFill/>
          <a:ln w="3810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文本框 6">
            <a:extLst>
              <a:ext uri="{FF2B5EF4-FFF2-40B4-BE49-F238E27FC236}">
                <a16:creationId xmlns:a16="http://schemas.microsoft.com/office/drawing/2014/main" id="{CF063EB9-8CA6-4CE8-AD6E-555A8EEF2C13}"/>
              </a:ext>
            </a:extLst>
          </p:cNvPr>
          <p:cNvSpPr txBox="1"/>
          <p:nvPr/>
        </p:nvSpPr>
        <p:spPr>
          <a:xfrm>
            <a:off x="460048" y="899659"/>
            <a:ext cx="3724096" cy="1113766"/>
          </a:xfrm>
          <a:prstGeom prst="rect">
            <a:avLst/>
          </a:prstGeom>
          <a:noFill/>
        </p:spPr>
        <p:txBody>
          <a:bodyPr wrap="none" rtlCol="0">
            <a:spAutoFit/>
          </a:bodyPr>
          <a:lstStyle/>
          <a:p>
            <a:pPr>
              <a:lnSpc>
                <a:spcPct val="150000"/>
              </a:lnSpc>
            </a:pPr>
            <a:r>
              <a:rPr lang="en-US" altLang="zh-CN" sz="2400" dirty="0">
                <a:latin typeface="宋体" panose="02010600030101010101" pitchFamily="2" charset="-122"/>
                <a:ea typeface="宋体" panose="02010600030101010101" pitchFamily="2" charset="-122"/>
              </a:rPr>
              <a:t>10mm</a:t>
            </a:r>
            <a:r>
              <a:rPr lang="zh-CN" altLang="en-US" sz="2400" dirty="0">
                <a:latin typeface="宋体" panose="02010600030101010101" pitchFamily="2" charset="-122"/>
                <a:ea typeface="宋体" panose="02010600030101010101" pitchFamily="2" charset="-122"/>
              </a:rPr>
              <a:t>单元，</a:t>
            </a:r>
            <a:r>
              <a:rPr lang="en-US" altLang="zh-CN" sz="2400" dirty="0">
                <a:latin typeface="宋体" panose="02010600030101010101" pitchFamily="2" charset="-122"/>
                <a:ea typeface="宋体" panose="02010600030101010101" pitchFamily="2" charset="-122"/>
              </a:rPr>
              <a:t>60%He+40%C3H8</a:t>
            </a:r>
          </a:p>
          <a:p>
            <a:pPr>
              <a:lnSpc>
                <a:spcPct val="150000"/>
              </a:lnSpc>
            </a:pPr>
            <a:r>
              <a:rPr lang="en-US" altLang="zh-CN" sz="2400" dirty="0">
                <a:latin typeface="宋体" panose="02010600030101010101" pitchFamily="2" charset="-122"/>
                <a:ea typeface="宋体" panose="02010600030101010101" pitchFamily="2" charset="-122"/>
              </a:rPr>
              <a:t>1700V </a:t>
            </a:r>
            <a:r>
              <a:rPr lang="zh-CN" altLang="en-US" sz="2400" dirty="0">
                <a:latin typeface="宋体" panose="02010600030101010101" pitchFamily="2" charset="-122"/>
                <a:ea typeface="宋体" panose="02010600030101010101" pitchFamily="2" charset="-122"/>
              </a:rPr>
              <a:t>时间间隔</a:t>
            </a:r>
            <a:r>
              <a:rPr lang="en-US" altLang="zh-CN" sz="2400" dirty="0">
                <a:latin typeface="宋体" panose="02010600030101010101" pitchFamily="2" charset="-122"/>
                <a:ea typeface="宋体" panose="02010600030101010101" pitchFamily="2" charset="-122"/>
              </a:rPr>
              <a:t>300ns</a:t>
            </a:r>
          </a:p>
        </p:txBody>
      </p:sp>
      <p:sp>
        <p:nvSpPr>
          <p:cNvPr id="8" name="文本框 7">
            <a:extLst>
              <a:ext uri="{FF2B5EF4-FFF2-40B4-BE49-F238E27FC236}">
                <a16:creationId xmlns:a16="http://schemas.microsoft.com/office/drawing/2014/main" id="{6902F528-AE66-4526-BFA0-57D50054207C}"/>
              </a:ext>
            </a:extLst>
          </p:cNvPr>
          <p:cNvSpPr txBox="1"/>
          <p:nvPr/>
        </p:nvSpPr>
        <p:spPr>
          <a:xfrm>
            <a:off x="7104112" y="5894684"/>
            <a:ext cx="4801314" cy="461665"/>
          </a:xfrm>
          <a:prstGeom prst="rect">
            <a:avLst/>
          </a:prstGeom>
          <a:noFill/>
        </p:spPr>
        <p:txBody>
          <a:bodyPr wrap="none" rtlCol="0">
            <a:spAutoFit/>
          </a:bodyPr>
          <a:lstStyle/>
          <a:p>
            <a:r>
              <a:rPr lang="zh-CN" altLang="en-US" sz="2400" dirty="0">
                <a:latin typeface="宋体" panose="02010600030101010101" pitchFamily="2" charset="-122"/>
                <a:ea typeface="宋体" panose="02010600030101010101" pitchFamily="2" charset="-122"/>
              </a:rPr>
              <a:t>信号和径迹特征相关，有的分不开</a:t>
            </a:r>
          </a:p>
        </p:txBody>
      </p:sp>
      <p:pic>
        <p:nvPicPr>
          <p:cNvPr id="11" name="图片 10">
            <a:extLst>
              <a:ext uri="{FF2B5EF4-FFF2-40B4-BE49-F238E27FC236}">
                <a16:creationId xmlns:a16="http://schemas.microsoft.com/office/drawing/2014/main" id="{A1A6BE70-32E0-4272-8936-7FF0D0596046}"/>
              </a:ext>
            </a:extLst>
          </p:cNvPr>
          <p:cNvPicPr>
            <a:picLocks noChangeAspect="1"/>
          </p:cNvPicPr>
          <p:nvPr/>
        </p:nvPicPr>
        <p:blipFill>
          <a:blip r:embed="rId6"/>
          <a:stretch>
            <a:fillRect/>
          </a:stretch>
        </p:blipFill>
        <p:spPr>
          <a:xfrm>
            <a:off x="2405205" y="2161606"/>
            <a:ext cx="1637127" cy="1449744"/>
          </a:xfrm>
          <a:prstGeom prst="rect">
            <a:avLst/>
          </a:prstGeom>
          <a:ln>
            <a:solidFill>
              <a:srgbClr val="111F8B"/>
            </a:solidFill>
          </a:ln>
        </p:spPr>
      </p:pic>
      <p:pic>
        <p:nvPicPr>
          <p:cNvPr id="12" name="图片 11">
            <a:extLst>
              <a:ext uri="{FF2B5EF4-FFF2-40B4-BE49-F238E27FC236}">
                <a16:creationId xmlns:a16="http://schemas.microsoft.com/office/drawing/2014/main" id="{32C83983-02A9-45A0-AEBA-AEBAA3F4AED8}"/>
              </a:ext>
            </a:extLst>
          </p:cNvPr>
          <p:cNvPicPr>
            <a:picLocks noChangeAspect="1"/>
          </p:cNvPicPr>
          <p:nvPr/>
        </p:nvPicPr>
        <p:blipFill>
          <a:blip r:embed="rId7"/>
          <a:stretch>
            <a:fillRect/>
          </a:stretch>
        </p:blipFill>
        <p:spPr>
          <a:xfrm>
            <a:off x="4262247" y="2158174"/>
            <a:ext cx="1671433" cy="1424179"/>
          </a:xfrm>
          <a:prstGeom prst="rect">
            <a:avLst/>
          </a:prstGeom>
          <a:ln>
            <a:solidFill>
              <a:srgbClr val="122185"/>
            </a:solidFill>
          </a:ln>
        </p:spPr>
      </p:pic>
      <p:pic>
        <p:nvPicPr>
          <p:cNvPr id="13" name="图片 3">
            <a:extLst>
              <a:ext uri="{FF2B5EF4-FFF2-40B4-BE49-F238E27FC236}">
                <a16:creationId xmlns:a16="http://schemas.microsoft.com/office/drawing/2014/main" id="{8F5B869A-349D-4545-B03F-2152EE49C56E}"/>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60048" y="4006650"/>
            <a:ext cx="3286812"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a:extLst>
              <a:ext uri="{FF2B5EF4-FFF2-40B4-BE49-F238E27FC236}">
                <a16:creationId xmlns:a16="http://schemas.microsoft.com/office/drawing/2014/main" id="{04CF9803-29C7-41B5-85CB-57F6BC1A574A}"/>
              </a:ext>
            </a:extLst>
          </p:cNvPr>
          <p:cNvSpPr/>
          <p:nvPr/>
        </p:nvSpPr>
        <p:spPr>
          <a:xfrm>
            <a:off x="64348" y="6051997"/>
            <a:ext cx="6823516" cy="646331"/>
          </a:xfrm>
          <a:prstGeom prst="rect">
            <a:avLst/>
          </a:prstGeom>
        </p:spPr>
        <p:txBody>
          <a:bodyPr wrap="square">
            <a:spAutoFit/>
          </a:bodyPr>
          <a:lstStyle/>
          <a:p>
            <a:r>
              <a:rPr lang="zh-CN" altLang="en-US" dirty="0">
                <a:latin typeface="宋体" panose="02010600030101010101" pitchFamily="2" charset="-122"/>
                <a:ea typeface="宋体" panose="02010600030101010101" pitchFamily="2" charset="-122"/>
              </a:rPr>
              <a:t>漂移单元内主要是低电场区，更改电压和单元尺寸，电场强度变化小，对漂移速度影响不显著，想减小漂移时间主要靠</a:t>
            </a:r>
            <a:r>
              <a:rPr lang="zh-CN" altLang="en-US" dirty="0">
                <a:solidFill>
                  <a:srgbClr val="FF0000"/>
                </a:solidFill>
                <a:latin typeface="宋体" panose="02010600030101010101" pitchFamily="2" charset="-122"/>
                <a:ea typeface="宋体" panose="02010600030101010101" pitchFamily="2" charset="-122"/>
              </a:rPr>
              <a:t>减小单元尺寸</a:t>
            </a:r>
            <a:endParaRPr lang="en-US" altLang="zh-CN" dirty="0">
              <a:solidFill>
                <a:srgbClr val="FF0000"/>
              </a:solidFill>
              <a:latin typeface="宋体" panose="02010600030101010101" pitchFamily="2" charset="-122"/>
              <a:ea typeface="宋体" panose="02010600030101010101" pitchFamily="2" charset="-122"/>
            </a:endParaRPr>
          </a:p>
        </p:txBody>
      </p:sp>
      <p:pic>
        <p:nvPicPr>
          <p:cNvPr id="15" name="图片 14">
            <a:extLst>
              <a:ext uri="{FF2B5EF4-FFF2-40B4-BE49-F238E27FC236}">
                <a16:creationId xmlns:a16="http://schemas.microsoft.com/office/drawing/2014/main" id="{12E68830-C9BF-4056-B434-2DC0E036143E}"/>
              </a:ext>
            </a:extLst>
          </p:cNvPr>
          <p:cNvPicPr>
            <a:picLocks noChangeAspect="1"/>
          </p:cNvPicPr>
          <p:nvPr/>
        </p:nvPicPr>
        <p:blipFill>
          <a:blip r:embed="rId9"/>
          <a:stretch>
            <a:fillRect/>
          </a:stretch>
        </p:blipFill>
        <p:spPr>
          <a:xfrm>
            <a:off x="3803302" y="4216711"/>
            <a:ext cx="2088231" cy="1660336"/>
          </a:xfrm>
          <a:prstGeom prst="rect">
            <a:avLst/>
          </a:prstGeom>
        </p:spPr>
      </p:pic>
      <p:sp>
        <p:nvSpPr>
          <p:cNvPr id="16" name="矩形 15">
            <a:extLst>
              <a:ext uri="{FF2B5EF4-FFF2-40B4-BE49-F238E27FC236}">
                <a16:creationId xmlns:a16="http://schemas.microsoft.com/office/drawing/2014/main" id="{A8C6859C-46D1-4DFB-AD9F-2E8F09872715}"/>
              </a:ext>
            </a:extLst>
          </p:cNvPr>
          <p:cNvSpPr/>
          <p:nvPr/>
        </p:nvSpPr>
        <p:spPr>
          <a:xfrm>
            <a:off x="72232" y="4006650"/>
            <a:ext cx="6815856" cy="2714824"/>
          </a:xfrm>
          <a:prstGeom prst="rect">
            <a:avLst/>
          </a:prstGeom>
          <a:ln w="19050">
            <a:solidFill>
              <a:srgbClr val="111F8B"/>
            </a:solidFill>
          </a:ln>
        </p:spPr>
        <p:txBody>
          <a:bodyPr wrap="square" rtlCol="0" anchor="ctr">
            <a:spAutoFit/>
          </a:bodyPr>
          <a:lstStyle/>
          <a:p>
            <a:pPr marL="285750" indent="-285750" algn="l">
              <a:lnSpc>
                <a:spcPct val="120000"/>
              </a:lnSpc>
              <a:buFont typeface="Arial" panose="020B0604020202020204" pitchFamily="34" charset="0"/>
              <a:buChar char="•"/>
            </a:pPr>
            <a:endParaRPr lang="zh-CN" altLang="en-US" dirty="0"/>
          </a:p>
        </p:txBody>
      </p:sp>
      <p:sp>
        <p:nvSpPr>
          <p:cNvPr id="17" name="标题 2">
            <a:extLst>
              <a:ext uri="{FF2B5EF4-FFF2-40B4-BE49-F238E27FC236}">
                <a16:creationId xmlns:a16="http://schemas.microsoft.com/office/drawing/2014/main" id="{983D6977-45BC-421E-A77C-67730B15E8E5}"/>
              </a:ext>
            </a:extLst>
          </p:cNvPr>
          <p:cNvSpPr txBox="1">
            <a:spLocks/>
          </p:cNvSpPr>
          <p:nvPr/>
        </p:nvSpPr>
        <p:spPr>
          <a:xfrm>
            <a:off x="1046204" y="88949"/>
            <a:ext cx="4185700" cy="7064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10238B"/>
                </a:solidFill>
              </a:rPr>
              <a:t>MDCH</a:t>
            </a:r>
            <a:r>
              <a:rPr lang="zh-CN" altLang="en-US" b="1" dirty="0">
                <a:solidFill>
                  <a:srgbClr val="10238B"/>
                </a:solidFill>
              </a:rPr>
              <a:t>信号仿真</a:t>
            </a:r>
          </a:p>
        </p:txBody>
      </p:sp>
    </p:spTree>
    <p:extLst>
      <p:ext uri="{BB962C8B-B14F-4D97-AF65-F5344CB8AC3E}">
        <p14:creationId xmlns:p14="http://schemas.microsoft.com/office/powerpoint/2010/main" val="3565284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1F738CB4-F4C8-4950-83B9-AE82057788EE}"/>
              </a:ext>
            </a:extLst>
          </p:cNvPr>
          <p:cNvPicPr>
            <a:picLocks noChangeAspect="1"/>
          </p:cNvPicPr>
          <p:nvPr/>
        </p:nvPicPr>
        <p:blipFill>
          <a:blip r:embed="rId4"/>
          <a:stretch>
            <a:fillRect/>
          </a:stretch>
        </p:blipFill>
        <p:spPr>
          <a:xfrm>
            <a:off x="-41086" y="1079993"/>
            <a:ext cx="4869160" cy="3043570"/>
          </a:xfrm>
          <a:prstGeom prst="rect">
            <a:avLst/>
          </a:prstGeom>
        </p:spPr>
      </p:pic>
      <p:sp>
        <p:nvSpPr>
          <p:cNvPr id="2" name="标题 1">
            <a:extLst>
              <a:ext uri="{FF2B5EF4-FFF2-40B4-BE49-F238E27FC236}">
                <a16:creationId xmlns:a16="http://schemas.microsoft.com/office/drawing/2014/main" id="{8477EEE3-FCF7-4025-8097-AA8C37176A3B}"/>
              </a:ext>
            </a:extLst>
          </p:cNvPr>
          <p:cNvSpPr>
            <a:spLocks noGrp="1"/>
          </p:cNvSpPr>
          <p:nvPr>
            <p:ph type="title"/>
          </p:nvPr>
        </p:nvSpPr>
        <p:spPr/>
        <p:txBody>
          <a:bodyPr>
            <a:normAutofit fontScale="90000"/>
          </a:bodyPr>
          <a:lstStyle/>
          <a:p>
            <a:r>
              <a:rPr lang="zh-CN" altLang="en-US" b="1" dirty="0">
                <a:solidFill>
                  <a:srgbClr val="10238B"/>
                </a:solidFill>
              </a:rPr>
              <a:t>电场仿真</a:t>
            </a:r>
            <a:endParaRPr lang="zh-CN" altLang="en-US" dirty="0"/>
          </a:p>
        </p:txBody>
      </p:sp>
      <p:sp>
        <p:nvSpPr>
          <p:cNvPr id="4" name="灯片编号占位符 3">
            <a:extLst>
              <a:ext uri="{FF2B5EF4-FFF2-40B4-BE49-F238E27FC236}">
                <a16:creationId xmlns:a16="http://schemas.microsoft.com/office/drawing/2014/main" id="{0F250304-571F-4223-92EF-899368DFCAB3}"/>
              </a:ext>
            </a:extLst>
          </p:cNvPr>
          <p:cNvSpPr>
            <a:spLocks noGrp="1"/>
          </p:cNvSpPr>
          <p:nvPr>
            <p:ph type="sldNum" sz="quarter" idx="4"/>
          </p:nvPr>
        </p:nvSpPr>
        <p:spPr>
          <a:xfrm>
            <a:off x="9336360" y="6356349"/>
            <a:ext cx="2743200" cy="365125"/>
          </a:xfrm>
        </p:spPr>
        <p:txBody>
          <a:bodyPr/>
          <a:lstStyle/>
          <a:p>
            <a:pPr>
              <a:defRPr/>
            </a:pPr>
            <a:fld id="{AC1C52ED-CCB0-4460-835E-932EB6CE3DB1}" type="slidenum">
              <a:rPr lang="en-US" altLang="zh-CN" smtClean="0"/>
              <a:pPr>
                <a:defRPr/>
              </a:pPr>
              <a:t>6</a:t>
            </a:fld>
            <a:endParaRPr lang="en-US" altLang="zh-CN"/>
          </a:p>
        </p:txBody>
      </p:sp>
      <p:sp>
        <p:nvSpPr>
          <p:cNvPr id="5" name="文本框 4">
            <a:extLst>
              <a:ext uri="{FF2B5EF4-FFF2-40B4-BE49-F238E27FC236}">
                <a16:creationId xmlns:a16="http://schemas.microsoft.com/office/drawing/2014/main" id="{C3EAD6C3-3361-41F4-82C2-B1C98026CE2C}"/>
              </a:ext>
            </a:extLst>
          </p:cNvPr>
          <p:cNvSpPr txBox="1"/>
          <p:nvPr/>
        </p:nvSpPr>
        <p:spPr>
          <a:xfrm>
            <a:off x="182867" y="5061583"/>
            <a:ext cx="3107141" cy="1477328"/>
          </a:xfrm>
          <a:prstGeom prst="rect">
            <a:avLst/>
          </a:prstGeom>
          <a:noFill/>
        </p:spPr>
        <p:txBody>
          <a:bodyPr wrap="square" rtlCol="0">
            <a:spAutoFit/>
          </a:bodyPr>
          <a:lstStyle/>
          <a:p>
            <a:r>
              <a:rPr lang="zh-CN" altLang="en-US" dirty="0"/>
              <a:t>工作电压</a:t>
            </a:r>
            <a:r>
              <a:rPr lang="en-US" altLang="zh-CN" dirty="0"/>
              <a:t>1500V</a:t>
            </a:r>
          </a:p>
          <a:p>
            <a:r>
              <a:rPr lang="en-US" altLang="zh-CN" dirty="0"/>
              <a:t>6mm </a:t>
            </a:r>
            <a:r>
              <a:rPr lang="en-US" altLang="zh-CN" dirty="0">
                <a:latin typeface="Times New Roman" panose="02020603050405020304" pitchFamily="18" charset="0"/>
                <a:cs typeface="Times New Roman" panose="02020603050405020304" pitchFamily="18" charset="0"/>
              </a:rPr>
              <a:t>CELL 13layer </a:t>
            </a:r>
            <a:endParaRPr lang="en-US" altLang="zh-CN" dirty="0">
              <a:solidFill>
                <a:srgbClr val="FF0000"/>
              </a:solidFill>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Sense: 20um    </a:t>
            </a:r>
            <a:r>
              <a:rPr lang="en-US" altLang="zh-CN" dirty="0">
                <a:solidFill>
                  <a:srgbClr val="FF0000"/>
                </a:solidFill>
                <a:latin typeface="Times New Roman" panose="02020603050405020304" pitchFamily="18" charset="0"/>
                <a:cs typeface="Times New Roman" panose="02020603050405020304" pitchFamily="18" charset="0"/>
              </a:rPr>
              <a:t>1500V</a:t>
            </a:r>
            <a:r>
              <a:rPr lang="zh-CN" altLang="en-US" dirty="0">
                <a:solidFill>
                  <a:srgbClr val="FF0000"/>
                </a:solidFill>
                <a:latin typeface="Times New Roman" panose="02020603050405020304" pitchFamily="18" charset="0"/>
                <a:cs typeface="Times New Roman" panose="02020603050405020304" pitchFamily="18" charset="0"/>
              </a:rPr>
              <a:t> </a:t>
            </a:r>
            <a:endParaRPr lang="en-US" altLang="zh-CN" dirty="0">
              <a:solidFill>
                <a:srgbClr val="FF0000"/>
              </a:solidFill>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Field:  100um     0V</a:t>
            </a:r>
          </a:p>
          <a:p>
            <a:endParaRPr lang="en-US" altLang="zh-CN"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D1958A67-A5F6-4D6D-88B3-5069C3D9ADBF}"/>
              </a:ext>
            </a:extLst>
          </p:cNvPr>
          <p:cNvSpPr txBox="1"/>
          <p:nvPr/>
        </p:nvSpPr>
        <p:spPr>
          <a:xfrm>
            <a:off x="2995062" y="5071591"/>
            <a:ext cx="2448272" cy="1200329"/>
          </a:xfrm>
          <a:prstGeom prst="rect">
            <a:avLst/>
          </a:prstGeom>
          <a:noFill/>
        </p:spPr>
        <p:txBody>
          <a:bodyPr wrap="square" rtlCol="0">
            <a:spAutoFit/>
          </a:bodyPr>
          <a:lstStyle/>
          <a:p>
            <a:r>
              <a:rPr lang="en-US" altLang="zh-CN" dirty="0"/>
              <a:t>6mm </a:t>
            </a:r>
            <a:r>
              <a:rPr lang="en-US" altLang="zh-CN" dirty="0">
                <a:latin typeface="Times New Roman" panose="02020603050405020304" pitchFamily="18" charset="0"/>
                <a:cs typeface="Times New Roman" panose="02020603050405020304" pitchFamily="18" charset="0"/>
              </a:rPr>
              <a:t>CELL 13layer</a:t>
            </a:r>
          </a:p>
          <a:p>
            <a:r>
              <a:rPr lang="en-US" altLang="zh-CN" dirty="0">
                <a:latin typeface="Times New Roman" panose="02020603050405020304" pitchFamily="18" charset="0"/>
                <a:cs typeface="Times New Roman" panose="02020603050405020304" pitchFamily="18" charset="0"/>
              </a:rPr>
              <a:t>Sense: 20um    </a:t>
            </a:r>
            <a:r>
              <a:rPr lang="en-US" altLang="zh-CN" dirty="0">
                <a:solidFill>
                  <a:srgbClr val="FF0000"/>
                </a:solidFill>
                <a:latin typeface="Times New Roman" panose="02020603050405020304" pitchFamily="18" charset="0"/>
                <a:cs typeface="Times New Roman" panose="02020603050405020304" pitchFamily="18" charset="0"/>
              </a:rPr>
              <a:t>1200V</a:t>
            </a:r>
            <a:r>
              <a:rPr lang="zh-CN" altLang="en-US"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Field:  100um</a:t>
            </a:r>
            <a:r>
              <a:rPr lang="en-US" altLang="zh-CN" dirty="0">
                <a:solidFill>
                  <a:srgbClr val="FF0000"/>
                </a:solidFill>
                <a:latin typeface="Times New Roman" panose="02020603050405020304" pitchFamily="18" charset="0"/>
                <a:cs typeface="Times New Roman" panose="02020603050405020304" pitchFamily="18" charset="0"/>
              </a:rPr>
              <a:t>     -300V</a:t>
            </a:r>
          </a:p>
          <a:p>
            <a:r>
              <a:rPr lang="zh-CN" altLang="en-US" dirty="0">
                <a:latin typeface="Times New Roman" panose="02020603050405020304" pitchFamily="18" charset="0"/>
                <a:cs typeface="Times New Roman" panose="02020603050405020304" pitchFamily="18" charset="0"/>
              </a:rPr>
              <a:t>场丝接近</a:t>
            </a:r>
            <a:r>
              <a:rPr lang="en-US" altLang="zh-CN" dirty="0">
                <a:latin typeface="Times New Roman" panose="02020603050405020304" pitchFamily="18" charset="0"/>
                <a:cs typeface="Times New Roman" panose="02020603050405020304" pitchFamily="18" charset="0"/>
              </a:rPr>
              <a:t>20kV/cm</a:t>
            </a:r>
          </a:p>
        </p:txBody>
      </p:sp>
      <p:cxnSp>
        <p:nvCxnSpPr>
          <p:cNvPr id="11" name="直接连接符 10">
            <a:extLst>
              <a:ext uri="{FF2B5EF4-FFF2-40B4-BE49-F238E27FC236}">
                <a16:creationId xmlns:a16="http://schemas.microsoft.com/office/drawing/2014/main" id="{C067FC0D-EB11-42F4-A6CF-05452D90E646}"/>
              </a:ext>
            </a:extLst>
          </p:cNvPr>
          <p:cNvCxnSpPr>
            <a:cxnSpLocks/>
          </p:cNvCxnSpPr>
          <p:nvPr/>
        </p:nvCxnSpPr>
        <p:spPr>
          <a:xfrm>
            <a:off x="1158053" y="3336587"/>
            <a:ext cx="3061145"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407C3C0B-0DEF-45BA-A3A3-AB9AAF51AAD3}"/>
              </a:ext>
            </a:extLst>
          </p:cNvPr>
          <p:cNvCxnSpPr>
            <a:cxnSpLocks/>
          </p:cNvCxnSpPr>
          <p:nvPr/>
        </p:nvCxnSpPr>
        <p:spPr>
          <a:xfrm>
            <a:off x="1116653" y="2278613"/>
            <a:ext cx="33843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2D332F5D-4D4B-432B-805A-73233A82F3CA}"/>
              </a:ext>
            </a:extLst>
          </p:cNvPr>
          <p:cNvPicPr>
            <a:picLocks noChangeAspect="1"/>
          </p:cNvPicPr>
          <p:nvPr/>
        </p:nvPicPr>
        <p:blipFill>
          <a:blip r:embed="rId5"/>
          <a:stretch>
            <a:fillRect/>
          </a:stretch>
        </p:blipFill>
        <p:spPr>
          <a:xfrm>
            <a:off x="5511106" y="2481723"/>
            <a:ext cx="6586710" cy="4278223"/>
          </a:xfrm>
          <a:prstGeom prst="rect">
            <a:avLst/>
          </a:prstGeom>
        </p:spPr>
      </p:pic>
      <p:sp>
        <p:nvSpPr>
          <p:cNvPr id="17" name="文本框 16">
            <a:extLst>
              <a:ext uri="{FF2B5EF4-FFF2-40B4-BE49-F238E27FC236}">
                <a16:creationId xmlns:a16="http://schemas.microsoft.com/office/drawing/2014/main" id="{3B56C8E5-570D-449F-A682-808A541A4E43}"/>
              </a:ext>
            </a:extLst>
          </p:cNvPr>
          <p:cNvSpPr txBox="1"/>
          <p:nvPr/>
        </p:nvSpPr>
        <p:spPr>
          <a:xfrm>
            <a:off x="4272548" y="3139640"/>
            <a:ext cx="838213" cy="369332"/>
          </a:xfrm>
          <a:prstGeom prst="rect">
            <a:avLst/>
          </a:prstGeom>
          <a:noFill/>
        </p:spPr>
        <p:txBody>
          <a:bodyPr wrap="square" rtlCol="0">
            <a:spAutoFit/>
          </a:bodyPr>
          <a:lstStyle/>
          <a:p>
            <a:r>
              <a:rPr lang="en-US" altLang="zh-CN" dirty="0">
                <a:solidFill>
                  <a:srgbClr val="FF00FF"/>
                </a:solidFill>
              </a:rPr>
              <a:t>line1</a:t>
            </a:r>
            <a:endParaRPr lang="en-US" altLang="zh-CN"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433411A8-099C-4F7A-95A0-48143FA08FD4}"/>
              </a:ext>
            </a:extLst>
          </p:cNvPr>
          <p:cNvSpPr txBox="1"/>
          <p:nvPr/>
        </p:nvSpPr>
        <p:spPr>
          <a:xfrm>
            <a:off x="4443008" y="2065393"/>
            <a:ext cx="689475" cy="646331"/>
          </a:xfrm>
          <a:prstGeom prst="rect">
            <a:avLst/>
          </a:prstGeom>
          <a:noFill/>
        </p:spPr>
        <p:txBody>
          <a:bodyPr wrap="square" rtlCol="0">
            <a:spAutoFit/>
          </a:bodyPr>
          <a:lstStyle/>
          <a:p>
            <a:r>
              <a:rPr lang="en-US" altLang="zh-CN" dirty="0">
                <a:solidFill>
                  <a:srgbClr val="FF0000"/>
                </a:solidFill>
              </a:rPr>
              <a:t>line2</a:t>
            </a:r>
            <a:endParaRPr lang="en-US" altLang="zh-CN" dirty="0">
              <a:solidFill>
                <a:srgbClr val="FF0000"/>
              </a:solidFill>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p:txBody>
      </p:sp>
      <p:pic>
        <p:nvPicPr>
          <p:cNvPr id="20" name="图片 32" descr="Fe_55_resolution1">
            <a:extLst>
              <a:ext uri="{FF2B5EF4-FFF2-40B4-BE49-F238E27FC236}">
                <a16:creationId xmlns:a16="http://schemas.microsoft.com/office/drawing/2014/main" id="{A280873B-3AB5-492C-B05F-1835EE9B3466}"/>
              </a:ext>
            </a:extLst>
          </p:cNvPr>
          <p:cNvPicPr>
            <a:picLocks noChangeAspect="1"/>
          </p:cNvPicPr>
          <p:nvPr>
            <p:custDataLst>
              <p:tags r:id="rId1"/>
            </p:custDataLst>
          </p:nvPr>
        </p:nvPicPr>
        <p:blipFill>
          <a:blip r:embed="rId6"/>
          <a:stretch>
            <a:fillRect/>
          </a:stretch>
        </p:blipFill>
        <p:spPr>
          <a:xfrm>
            <a:off x="6407171" y="870446"/>
            <a:ext cx="1892820" cy="1660016"/>
          </a:xfrm>
          <a:prstGeom prst="rect">
            <a:avLst/>
          </a:prstGeom>
        </p:spPr>
      </p:pic>
      <p:pic>
        <p:nvPicPr>
          <p:cNvPr id="21" name="图片 34" descr="Fe_55_resolution">
            <a:extLst>
              <a:ext uri="{FF2B5EF4-FFF2-40B4-BE49-F238E27FC236}">
                <a16:creationId xmlns:a16="http://schemas.microsoft.com/office/drawing/2014/main" id="{E67823FD-ACF7-4FB3-A6B8-FFCFED8BAE41}"/>
              </a:ext>
            </a:extLst>
          </p:cNvPr>
          <p:cNvPicPr>
            <a:picLocks noChangeAspect="1"/>
          </p:cNvPicPr>
          <p:nvPr>
            <p:custDataLst>
              <p:tags r:id="rId2"/>
            </p:custDataLst>
          </p:nvPr>
        </p:nvPicPr>
        <p:blipFill>
          <a:blip r:embed="rId7"/>
          <a:stretch>
            <a:fillRect/>
          </a:stretch>
        </p:blipFill>
        <p:spPr>
          <a:xfrm>
            <a:off x="9113846" y="916202"/>
            <a:ext cx="1725960" cy="1513316"/>
          </a:xfrm>
          <a:prstGeom prst="rect">
            <a:avLst/>
          </a:prstGeom>
        </p:spPr>
      </p:pic>
      <p:sp>
        <p:nvSpPr>
          <p:cNvPr id="22" name="文本框 21">
            <a:extLst>
              <a:ext uri="{FF2B5EF4-FFF2-40B4-BE49-F238E27FC236}">
                <a16:creationId xmlns:a16="http://schemas.microsoft.com/office/drawing/2014/main" id="{2744B4C3-2C55-42D8-AC9E-D26F9C0960FD}"/>
              </a:ext>
            </a:extLst>
          </p:cNvPr>
          <p:cNvSpPr txBox="1"/>
          <p:nvPr/>
        </p:nvSpPr>
        <p:spPr>
          <a:xfrm>
            <a:off x="6384032" y="-19635"/>
            <a:ext cx="2522274" cy="1200329"/>
          </a:xfrm>
          <a:prstGeom prst="rect">
            <a:avLst/>
          </a:prstGeom>
          <a:noFill/>
        </p:spPr>
        <p:txBody>
          <a:bodyPr wrap="square" rtlCol="0">
            <a:spAutoFit/>
          </a:bodyPr>
          <a:lstStyle/>
          <a:p>
            <a:r>
              <a:rPr lang="zh-CN" altLang="en-US" dirty="0"/>
              <a:t>工作电压</a:t>
            </a:r>
            <a:r>
              <a:rPr lang="en-US" altLang="zh-CN" dirty="0"/>
              <a:t>1500V</a:t>
            </a:r>
          </a:p>
          <a:p>
            <a:r>
              <a:rPr lang="en-US" altLang="zh-CN" dirty="0">
                <a:latin typeface="Times New Roman" panose="02020603050405020304" pitchFamily="18" charset="0"/>
                <a:cs typeface="Times New Roman" panose="02020603050405020304" pitchFamily="18" charset="0"/>
              </a:rPr>
              <a:t>Sense: 20um    </a:t>
            </a:r>
            <a:r>
              <a:rPr lang="en-US" altLang="zh-CN" dirty="0">
                <a:solidFill>
                  <a:srgbClr val="FF0000"/>
                </a:solidFill>
                <a:latin typeface="Times New Roman" panose="02020603050405020304" pitchFamily="18" charset="0"/>
                <a:cs typeface="Times New Roman" panose="02020603050405020304" pitchFamily="18" charset="0"/>
              </a:rPr>
              <a:t>1500V</a:t>
            </a:r>
            <a:r>
              <a:rPr lang="zh-CN" altLang="en-US" dirty="0">
                <a:solidFill>
                  <a:srgbClr val="FF0000"/>
                </a:solidFill>
                <a:latin typeface="Times New Roman" panose="02020603050405020304" pitchFamily="18" charset="0"/>
                <a:cs typeface="Times New Roman" panose="02020603050405020304" pitchFamily="18" charset="0"/>
              </a:rPr>
              <a:t> </a:t>
            </a:r>
            <a:endParaRPr lang="en-US" altLang="zh-CN" dirty="0">
              <a:solidFill>
                <a:srgbClr val="FF0000"/>
              </a:solidFill>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Field:  100um     0V</a:t>
            </a:r>
          </a:p>
          <a:p>
            <a:endParaRPr lang="en-US" altLang="zh-CN"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C50C8020-1700-45D3-867D-0BA649D7729C}"/>
              </a:ext>
            </a:extLst>
          </p:cNvPr>
          <p:cNvSpPr txBox="1"/>
          <p:nvPr/>
        </p:nvSpPr>
        <p:spPr>
          <a:xfrm>
            <a:off x="9046334" y="-14610"/>
            <a:ext cx="2522274" cy="923330"/>
          </a:xfrm>
          <a:prstGeom prst="rect">
            <a:avLst/>
          </a:prstGeom>
          <a:noFill/>
        </p:spPr>
        <p:txBody>
          <a:bodyPr wrap="square" rtlCol="0">
            <a:spAutoFit/>
          </a:bodyPr>
          <a:lstStyle/>
          <a:p>
            <a:r>
              <a:rPr lang="zh-CN" altLang="en-US" dirty="0"/>
              <a:t>工作电压</a:t>
            </a:r>
            <a:r>
              <a:rPr lang="en-US" altLang="zh-CN" dirty="0"/>
              <a:t>1500V</a:t>
            </a:r>
          </a:p>
          <a:p>
            <a:r>
              <a:rPr lang="en-US" altLang="zh-CN" dirty="0">
                <a:latin typeface="Times New Roman" panose="02020603050405020304" pitchFamily="18" charset="0"/>
                <a:cs typeface="Times New Roman" panose="02020603050405020304" pitchFamily="18" charset="0"/>
              </a:rPr>
              <a:t>Sense: 20um    </a:t>
            </a:r>
            <a:r>
              <a:rPr lang="en-US" altLang="zh-CN" dirty="0">
                <a:solidFill>
                  <a:srgbClr val="FF0000"/>
                </a:solidFill>
                <a:latin typeface="Times New Roman" panose="02020603050405020304" pitchFamily="18" charset="0"/>
                <a:cs typeface="Times New Roman" panose="02020603050405020304" pitchFamily="18" charset="0"/>
              </a:rPr>
              <a:t>1200V</a:t>
            </a:r>
            <a:r>
              <a:rPr lang="zh-CN" altLang="en-US" dirty="0">
                <a:solidFill>
                  <a:srgbClr val="FF0000"/>
                </a:solidFill>
                <a:latin typeface="Times New Roman" panose="02020603050405020304" pitchFamily="18" charset="0"/>
                <a:cs typeface="Times New Roman" panose="02020603050405020304" pitchFamily="18" charset="0"/>
              </a:rPr>
              <a:t> </a:t>
            </a:r>
            <a:endParaRPr lang="en-US" altLang="zh-CN" dirty="0">
              <a:solidFill>
                <a:srgbClr val="FF0000"/>
              </a:solidFill>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Field:  100um     -300V</a:t>
            </a:r>
          </a:p>
        </p:txBody>
      </p:sp>
      <p:sp>
        <p:nvSpPr>
          <p:cNvPr id="24" name="文本框 23">
            <a:extLst>
              <a:ext uri="{FF2B5EF4-FFF2-40B4-BE49-F238E27FC236}">
                <a16:creationId xmlns:a16="http://schemas.microsoft.com/office/drawing/2014/main" id="{F4BF5506-9AC6-4D4B-9706-910AF55F9CBC}"/>
              </a:ext>
            </a:extLst>
          </p:cNvPr>
          <p:cNvSpPr txBox="1"/>
          <p:nvPr/>
        </p:nvSpPr>
        <p:spPr>
          <a:xfrm>
            <a:off x="10839806" y="1419062"/>
            <a:ext cx="1098797" cy="646331"/>
          </a:xfrm>
          <a:prstGeom prst="rect">
            <a:avLst/>
          </a:prstGeom>
          <a:noFill/>
        </p:spPr>
        <p:txBody>
          <a:bodyPr wrap="square" rtlCol="0">
            <a:spAutoFit/>
          </a:bodyPr>
          <a:lstStyle/>
          <a:p>
            <a:r>
              <a:rPr lang="zh-CN" altLang="en-US" dirty="0">
                <a:solidFill>
                  <a:srgbClr val="C00000"/>
                </a:solidFill>
                <a:highlight>
                  <a:srgbClr val="FFFF00"/>
                </a:highlight>
              </a:rPr>
              <a:t>正负高压</a:t>
            </a:r>
            <a:endParaRPr lang="en-US" altLang="zh-CN" dirty="0">
              <a:solidFill>
                <a:srgbClr val="C00000"/>
              </a:solidFill>
              <a:highlight>
                <a:srgbClr val="FFFF00"/>
              </a:highlight>
            </a:endParaRPr>
          </a:p>
          <a:p>
            <a:r>
              <a:rPr lang="zh-CN" altLang="en-US" dirty="0">
                <a:solidFill>
                  <a:srgbClr val="C00000"/>
                </a:solidFill>
                <a:highlight>
                  <a:srgbClr val="FFFF00"/>
                </a:highlight>
                <a:latin typeface="Times New Roman" panose="02020603050405020304" pitchFamily="18" charset="0"/>
                <a:cs typeface="Times New Roman" panose="02020603050405020304" pitchFamily="18" charset="0"/>
              </a:rPr>
              <a:t>分辨更好</a:t>
            </a:r>
            <a:endParaRPr lang="en-US" altLang="zh-CN" dirty="0">
              <a:solidFill>
                <a:srgbClr val="C0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219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6DB5D53-DC79-4AE1-A1F9-5F48578A369C}"/>
              </a:ext>
            </a:extLst>
          </p:cNvPr>
          <p:cNvSpPr>
            <a:spLocks noGrp="1"/>
          </p:cNvSpPr>
          <p:nvPr>
            <p:ph type="sldNum" sz="quarter" idx="4"/>
          </p:nvPr>
        </p:nvSpPr>
        <p:spPr/>
        <p:txBody>
          <a:bodyPr/>
          <a:lstStyle/>
          <a:p>
            <a:pPr>
              <a:defRPr/>
            </a:pPr>
            <a:fld id="{AC2BBBA0-868C-4AD3-B171-C3ECF7923D6F}" type="slidenum">
              <a:rPr lang="en-US" altLang="zh-CN" smtClean="0"/>
              <a:pPr>
                <a:defRPr/>
              </a:pPr>
              <a:t>7</a:t>
            </a:fld>
            <a:endParaRPr lang="en-US" altLang="zh-CN"/>
          </a:p>
        </p:txBody>
      </p:sp>
      <p:pic>
        <p:nvPicPr>
          <p:cNvPr id="5" name="图片 4">
            <a:extLst>
              <a:ext uri="{FF2B5EF4-FFF2-40B4-BE49-F238E27FC236}">
                <a16:creationId xmlns:a16="http://schemas.microsoft.com/office/drawing/2014/main" id="{805169B0-B871-4EC3-B99F-5181B77871FA}"/>
              </a:ext>
            </a:extLst>
          </p:cNvPr>
          <p:cNvPicPr>
            <a:picLocks noChangeAspect="1"/>
          </p:cNvPicPr>
          <p:nvPr/>
        </p:nvPicPr>
        <p:blipFill>
          <a:blip r:embed="rId2"/>
          <a:stretch>
            <a:fillRect/>
          </a:stretch>
        </p:blipFill>
        <p:spPr>
          <a:xfrm>
            <a:off x="277912" y="4110852"/>
            <a:ext cx="3513832" cy="2610622"/>
          </a:xfrm>
          <a:prstGeom prst="rect">
            <a:avLst/>
          </a:prstGeom>
        </p:spPr>
      </p:pic>
      <p:pic>
        <p:nvPicPr>
          <p:cNvPr id="6" name="图片 5">
            <a:extLst>
              <a:ext uri="{FF2B5EF4-FFF2-40B4-BE49-F238E27FC236}">
                <a16:creationId xmlns:a16="http://schemas.microsoft.com/office/drawing/2014/main" id="{C1B7044A-3905-4E3E-BA53-BD249D5F053F}"/>
              </a:ext>
            </a:extLst>
          </p:cNvPr>
          <p:cNvPicPr>
            <a:picLocks noChangeAspect="1"/>
          </p:cNvPicPr>
          <p:nvPr/>
        </p:nvPicPr>
        <p:blipFill>
          <a:blip r:embed="rId3"/>
          <a:stretch>
            <a:fillRect/>
          </a:stretch>
        </p:blipFill>
        <p:spPr>
          <a:xfrm>
            <a:off x="277911" y="1461013"/>
            <a:ext cx="3513833" cy="2610622"/>
          </a:xfrm>
          <a:prstGeom prst="rect">
            <a:avLst/>
          </a:prstGeom>
        </p:spPr>
      </p:pic>
      <p:sp>
        <p:nvSpPr>
          <p:cNvPr id="7" name="标题 2">
            <a:extLst>
              <a:ext uri="{FF2B5EF4-FFF2-40B4-BE49-F238E27FC236}">
                <a16:creationId xmlns:a16="http://schemas.microsoft.com/office/drawing/2014/main" id="{F4579CEB-BBB6-450A-8A4A-0E0E503D118E}"/>
              </a:ext>
            </a:extLst>
          </p:cNvPr>
          <p:cNvSpPr txBox="1">
            <a:spLocks/>
          </p:cNvSpPr>
          <p:nvPr/>
        </p:nvSpPr>
        <p:spPr>
          <a:xfrm>
            <a:off x="1046204" y="88949"/>
            <a:ext cx="8229600" cy="706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solidFill>
                  <a:srgbClr val="10238B"/>
                </a:solidFill>
              </a:rPr>
              <a:t>丝张力优化</a:t>
            </a:r>
          </a:p>
        </p:txBody>
      </p:sp>
      <p:sp>
        <p:nvSpPr>
          <p:cNvPr id="8" name="文本框 7">
            <a:extLst>
              <a:ext uri="{FF2B5EF4-FFF2-40B4-BE49-F238E27FC236}">
                <a16:creationId xmlns:a16="http://schemas.microsoft.com/office/drawing/2014/main" id="{B913CAF6-4CB8-4F6A-9CE4-AB5286E70950}"/>
              </a:ext>
            </a:extLst>
          </p:cNvPr>
          <p:cNvSpPr txBox="1"/>
          <p:nvPr/>
        </p:nvSpPr>
        <p:spPr>
          <a:xfrm>
            <a:off x="623392" y="987241"/>
            <a:ext cx="10945216" cy="369332"/>
          </a:xfrm>
          <a:prstGeom prst="rect">
            <a:avLst/>
          </a:prstGeom>
          <a:noFill/>
        </p:spPr>
        <p:txBody>
          <a:bodyPr wrap="square" rtlCol="0">
            <a:spAutoFit/>
          </a:bodyPr>
          <a:lstStyle/>
          <a:p>
            <a:r>
              <a:rPr lang="zh-CN" altLang="en-US" dirty="0"/>
              <a:t>丝张力：重力挠度、静电力平衡、端板受力     </a:t>
            </a:r>
            <a:r>
              <a:rPr lang="zh-CN" altLang="en-US" dirty="0">
                <a:solidFill>
                  <a:srgbClr val="FF0000"/>
                </a:solidFill>
              </a:rPr>
              <a:t>阳极丝：镀金钨丝</a:t>
            </a:r>
            <a:r>
              <a:rPr lang="en-US" altLang="zh-CN" dirty="0">
                <a:solidFill>
                  <a:srgbClr val="FF0000"/>
                </a:solidFill>
              </a:rPr>
              <a:t>20um</a:t>
            </a:r>
            <a:r>
              <a:rPr lang="zh-CN" altLang="en-US" dirty="0">
                <a:solidFill>
                  <a:srgbClr val="FF0000"/>
                </a:solidFill>
              </a:rPr>
              <a:t>（</a:t>
            </a:r>
            <a:r>
              <a:rPr lang="en-US" altLang="zh-CN" dirty="0">
                <a:solidFill>
                  <a:srgbClr val="FF0000"/>
                </a:solidFill>
              </a:rPr>
              <a:t>30g</a:t>
            </a:r>
            <a:r>
              <a:rPr lang="zh-CN" altLang="en-US" dirty="0">
                <a:solidFill>
                  <a:srgbClr val="FF0000"/>
                </a:solidFill>
              </a:rPr>
              <a:t>） </a:t>
            </a:r>
            <a:r>
              <a:rPr lang="zh-CN" altLang="en-US" dirty="0">
                <a:solidFill>
                  <a:srgbClr val="00B050"/>
                </a:solidFill>
              </a:rPr>
              <a:t>场丝：铝丝</a:t>
            </a:r>
            <a:r>
              <a:rPr lang="en-US" altLang="zh-CN" dirty="0">
                <a:solidFill>
                  <a:srgbClr val="00B050"/>
                </a:solidFill>
              </a:rPr>
              <a:t>100um</a:t>
            </a:r>
            <a:r>
              <a:rPr lang="zh-CN" altLang="en-US" dirty="0">
                <a:solidFill>
                  <a:srgbClr val="00B050"/>
                </a:solidFill>
              </a:rPr>
              <a:t>（</a:t>
            </a:r>
            <a:r>
              <a:rPr lang="en-US" altLang="zh-CN" dirty="0">
                <a:solidFill>
                  <a:srgbClr val="00B050"/>
                </a:solidFill>
              </a:rPr>
              <a:t>80g</a:t>
            </a:r>
            <a:r>
              <a:rPr lang="zh-CN" altLang="en-US" dirty="0">
                <a:solidFill>
                  <a:srgbClr val="00B050"/>
                </a:solidFill>
              </a:rPr>
              <a:t>）</a:t>
            </a:r>
          </a:p>
        </p:txBody>
      </p:sp>
      <p:graphicFrame>
        <p:nvGraphicFramePr>
          <p:cNvPr id="9" name="内容占位符 3">
            <a:extLst>
              <a:ext uri="{FF2B5EF4-FFF2-40B4-BE49-F238E27FC236}">
                <a16:creationId xmlns:a16="http://schemas.microsoft.com/office/drawing/2014/main" id="{0E4F490C-9F4F-4E3C-A87F-0D0784783659}"/>
              </a:ext>
            </a:extLst>
          </p:cNvPr>
          <p:cNvGraphicFramePr>
            <a:graphicFrameLocks noGrp="1"/>
          </p:cNvGraphicFramePr>
          <p:nvPr>
            <p:ph idx="1"/>
            <p:extLst>
              <p:ext uri="{D42A27DB-BD31-4B8C-83A1-F6EECF244321}">
                <p14:modId xmlns:p14="http://schemas.microsoft.com/office/powerpoint/2010/main" val="30233227"/>
              </p:ext>
            </p:extLst>
          </p:nvPr>
        </p:nvGraphicFramePr>
        <p:xfrm>
          <a:off x="4335762" y="1666465"/>
          <a:ext cx="7592885" cy="4993760"/>
        </p:xfrm>
        <a:graphic>
          <a:graphicData uri="http://schemas.openxmlformats.org/drawingml/2006/table">
            <a:tbl>
              <a:tblPr firstRow="1" bandRow="1">
                <a:tableStyleId>{5C22544A-7EE6-4342-B048-85BDC9FD1C3A}</a:tableStyleId>
              </a:tblPr>
              <a:tblGrid>
                <a:gridCol w="760916">
                  <a:extLst>
                    <a:ext uri="{9D8B030D-6E8A-4147-A177-3AD203B41FA5}">
                      <a16:colId xmlns:a16="http://schemas.microsoft.com/office/drawing/2014/main" val="1726953950"/>
                    </a:ext>
                  </a:extLst>
                </a:gridCol>
                <a:gridCol w="1865161">
                  <a:extLst>
                    <a:ext uri="{9D8B030D-6E8A-4147-A177-3AD203B41FA5}">
                      <a16:colId xmlns:a16="http://schemas.microsoft.com/office/drawing/2014/main" val="1927603553"/>
                    </a:ext>
                  </a:extLst>
                </a:gridCol>
                <a:gridCol w="1760381">
                  <a:extLst>
                    <a:ext uri="{9D8B030D-6E8A-4147-A177-3AD203B41FA5}">
                      <a16:colId xmlns:a16="http://schemas.microsoft.com/office/drawing/2014/main" val="1359089276"/>
                    </a:ext>
                  </a:extLst>
                </a:gridCol>
                <a:gridCol w="1838276">
                  <a:extLst>
                    <a:ext uri="{9D8B030D-6E8A-4147-A177-3AD203B41FA5}">
                      <a16:colId xmlns:a16="http://schemas.microsoft.com/office/drawing/2014/main" val="1655389615"/>
                    </a:ext>
                  </a:extLst>
                </a:gridCol>
                <a:gridCol w="1368151">
                  <a:extLst>
                    <a:ext uri="{9D8B030D-6E8A-4147-A177-3AD203B41FA5}">
                      <a16:colId xmlns:a16="http://schemas.microsoft.com/office/drawing/2014/main" val="3565133150"/>
                    </a:ext>
                  </a:extLst>
                </a:gridCol>
              </a:tblGrid>
              <a:tr h="1115572">
                <a:tc>
                  <a:txBody>
                    <a:bodyPr/>
                    <a:lstStyle/>
                    <a:p>
                      <a:endParaRPr lang="zh-CN" altLang="en-US" sz="1050" dirty="0">
                        <a:latin typeface="Times New Roman" panose="02020603050405020304" pitchFamily="18" charset="0"/>
                        <a:cs typeface="Times New Roman" panose="02020603050405020304" pitchFamily="18" charset="0"/>
                      </a:endParaRPr>
                    </a:p>
                  </a:txBody>
                  <a:tcPr/>
                </a:tc>
                <a:tc>
                  <a:txBody>
                    <a:bodyPr/>
                    <a:lstStyle/>
                    <a:p>
                      <a:r>
                        <a:rPr lang="en-US" altLang="zh-CN" sz="1050" dirty="0">
                          <a:latin typeface="Times New Roman" panose="02020603050405020304" pitchFamily="18" charset="0"/>
                          <a:cs typeface="Times New Roman" panose="02020603050405020304" pitchFamily="18" charset="0"/>
                        </a:rPr>
                        <a:t>BES Ⅲ   </a:t>
                      </a:r>
                      <a:r>
                        <a:rPr lang="zh-CN" altLang="en-US" sz="1050" dirty="0">
                          <a:latin typeface="Times New Roman" panose="02020603050405020304" pitchFamily="18" charset="0"/>
                          <a:cs typeface="Times New Roman" panose="02020603050405020304" pitchFamily="18" charset="0"/>
                        </a:rPr>
                        <a:t>（</a:t>
                      </a:r>
                      <a:r>
                        <a:rPr lang="en-US" altLang="zh-CN" sz="1050" dirty="0">
                          <a:solidFill>
                            <a:srgbClr val="FF0000"/>
                          </a:solidFill>
                          <a:latin typeface="Times New Roman" panose="02020603050405020304" pitchFamily="18" charset="0"/>
                          <a:cs typeface="Times New Roman" panose="02020603050405020304" pitchFamily="18" charset="0"/>
                        </a:rPr>
                        <a:t>6796 </a:t>
                      </a:r>
                      <a:r>
                        <a:rPr lang="en-US" altLang="zh-CN" sz="1050" dirty="0">
                          <a:latin typeface="Times New Roman" panose="02020603050405020304" pitchFamily="18" charset="0"/>
                          <a:cs typeface="Times New Roman" panose="02020603050405020304" pitchFamily="18" charset="0"/>
                        </a:rPr>
                        <a:t>cell</a:t>
                      </a:r>
                      <a:r>
                        <a:rPr lang="zh-CN" altLang="en-US" sz="1050" dirty="0">
                          <a:latin typeface="Times New Roman" panose="02020603050405020304" pitchFamily="18" charset="0"/>
                          <a:cs typeface="Times New Roman" panose="02020603050405020304" pitchFamily="18" charset="0"/>
                        </a:rPr>
                        <a:t>）</a:t>
                      </a:r>
                      <a:endParaRPr lang="en-US" altLang="zh-CN" sz="1050" dirty="0">
                        <a:latin typeface="Times New Roman" panose="02020603050405020304" pitchFamily="18" charset="0"/>
                        <a:cs typeface="Times New Roman" panose="02020603050405020304" pitchFamily="18" charset="0"/>
                      </a:endParaRPr>
                    </a:p>
                    <a:p>
                      <a:r>
                        <a:rPr lang="en-US" altLang="zh-CN" sz="1050" dirty="0">
                          <a:latin typeface="Times New Roman" panose="02020603050405020304" pitchFamily="18" charset="0"/>
                          <a:cs typeface="Times New Roman" panose="02020603050405020304" pitchFamily="18" charset="0"/>
                        </a:rPr>
                        <a:t>(</a:t>
                      </a:r>
                      <a:r>
                        <a:rPr lang="zh-CN" altLang="en-US" sz="1050" dirty="0">
                          <a:latin typeface="Times New Roman" panose="02020603050405020304" pitchFamily="18" charset="0"/>
                          <a:cs typeface="Times New Roman" panose="02020603050405020304" pitchFamily="18" charset="0"/>
                        </a:rPr>
                        <a:t>外：</a:t>
                      </a:r>
                      <a:r>
                        <a:rPr lang="en-US" altLang="zh-CN" sz="1050" dirty="0">
                          <a:latin typeface="Times New Roman" panose="02020603050405020304" pitchFamily="18" charset="0"/>
                          <a:cs typeface="Times New Roman" panose="02020603050405020304" pitchFamily="18" charset="0"/>
                        </a:rPr>
                        <a:t>5024+16128=21152</a:t>
                      </a:r>
                    </a:p>
                    <a:p>
                      <a:r>
                        <a:rPr lang="zh-CN" altLang="en-US" sz="1050" dirty="0">
                          <a:latin typeface="Times New Roman" panose="02020603050405020304" pitchFamily="18" charset="0"/>
                          <a:cs typeface="Times New Roman" panose="02020603050405020304" pitchFamily="18" charset="0"/>
                        </a:rPr>
                        <a:t>内：</a:t>
                      </a:r>
                      <a:r>
                        <a:rPr lang="en-US" altLang="zh-CN" sz="1050" dirty="0">
                          <a:latin typeface="Times New Roman" panose="02020603050405020304" pitchFamily="18" charset="0"/>
                          <a:cs typeface="Times New Roman" panose="02020603050405020304" pitchFamily="18" charset="0"/>
                        </a:rPr>
                        <a:t>484+1612=2096</a:t>
                      </a:r>
                    </a:p>
                    <a:p>
                      <a:r>
                        <a:rPr lang="zh-CN" altLang="en-US" sz="1050" dirty="0">
                          <a:latin typeface="Times New Roman" panose="02020603050405020304" pitchFamily="18" charset="0"/>
                          <a:cs typeface="Times New Roman" panose="02020603050405020304" pitchFamily="18" charset="0"/>
                        </a:rPr>
                        <a:t>台阶：</a:t>
                      </a:r>
                      <a:r>
                        <a:rPr lang="en-US" altLang="zh-CN" sz="1050" dirty="0">
                          <a:latin typeface="Times New Roman" panose="02020603050405020304" pitchFamily="18" charset="0"/>
                          <a:cs typeface="Times New Roman" panose="02020603050405020304" pitchFamily="18" charset="0"/>
                        </a:rPr>
                        <a:t>1288+4144=5432</a:t>
                      </a:r>
                    </a:p>
                    <a:p>
                      <a:r>
                        <a:rPr lang="en-US" altLang="zh-CN" sz="1050" dirty="0">
                          <a:latin typeface="Times New Roman" panose="02020603050405020304" pitchFamily="18" charset="0"/>
                          <a:cs typeface="Times New Roman" panose="02020603050405020304" pitchFamily="18" charset="0"/>
                        </a:rPr>
                        <a:t>2096+5432+21152=28680</a:t>
                      </a:r>
                      <a:r>
                        <a:rPr lang="zh-CN" altLang="en-US" sz="1050" dirty="0">
                          <a:latin typeface="Times New Roman" panose="02020603050405020304" pitchFamily="18" charset="0"/>
                          <a:cs typeface="Times New Roman" panose="02020603050405020304" pitchFamily="18" charset="0"/>
                        </a:rPr>
                        <a:t>根丝）</a:t>
                      </a:r>
                    </a:p>
                  </a:txBody>
                  <a:tcPr/>
                </a:tc>
                <a:tc>
                  <a:txBody>
                    <a:bodyPr/>
                    <a:lstStyle/>
                    <a:p>
                      <a:r>
                        <a:rPr lang="en-US" altLang="zh-CN" sz="1050" dirty="0" err="1">
                          <a:latin typeface="Times New Roman" panose="02020603050405020304" pitchFamily="18" charset="0"/>
                          <a:cs typeface="Times New Roman" panose="02020603050405020304" pitchFamily="18" charset="0"/>
                        </a:rPr>
                        <a:t>MEGⅡ</a:t>
                      </a:r>
                      <a:r>
                        <a:rPr lang="zh-CN" altLang="en-US" sz="1050" dirty="0">
                          <a:latin typeface="Times New Roman" panose="02020603050405020304" pitchFamily="18" charset="0"/>
                          <a:cs typeface="Times New Roman" panose="02020603050405020304" pitchFamily="18" charset="0"/>
                        </a:rPr>
                        <a:t>（</a:t>
                      </a:r>
                      <a:r>
                        <a:rPr lang="en-US" altLang="zh-CN" sz="1050" dirty="0">
                          <a:latin typeface="Times New Roman" panose="02020603050405020304" pitchFamily="18" charset="0"/>
                          <a:cs typeface="Times New Roman" panose="02020603050405020304" pitchFamily="18" charset="0"/>
                        </a:rPr>
                        <a:t>IDEA drift chamber  </a:t>
                      </a:r>
                      <a:r>
                        <a:rPr lang="zh-CN" altLang="en-US" sz="1050" dirty="0">
                          <a:latin typeface="Times New Roman" panose="02020603050405020304" pitchFamily="18" charset="0"/>
                          <a:cs typeface="Times New Roman" panose="02020603050405020304" pitchFamily="18" charset="0"/>
                        </a:rPr>
                        <a:t>内室</a:t>
                      </a:r>
                      <a:r>
                        <a:rPr lang="en-US" altLang="zh-CN" sz="1050" dirty="0">
                          <a:solidFill>
                            <a:srgbClr val="FF0000"/>
                          </a:solidFill>
                          <a:latin typeface="Times New Roman" panose="02020603050405020304" pitchFamily="18" charset="0"/>
                          <a:cs typeface="Times New Roman" panose="02020603050405020304" pitchFamily="18" charset="0"/>
                        </a:rPr>
                        <a:t>11904</a:t>
                      </a:r>
                      <a:r>
                        <a:rPr lang="zh-CN" altLang="en-US" sz="1050" dirty="0">
                          <a:latin typeface="Times New Roman" panose="02020603050405020304" pitchFamily="18" charset="0"/>
                          <a:cs typeface="Times New Roman" panose="02020603050405020304" pitchFamily="18" charset="0"/>
                        </a:rPr>
                        <a:t>根丝</a:t>
                      </a:r>
                      <a:r>
                        <a:rPr lang="en-US" altLang="zh-CN" sz="1050" dirty="0">
                          <a:latin typeface="Times New Roman" panose="02020603050405020304" pitchFamily="18" charset="0"/>
                          <a:cs typeface="Times New Roman" panose="02020603050405020304" pitchFamily="18" charset="0"/>
                        </a:rPr>
                        <a:t>)</a:t>
                      </a:r>
                      <a:r>
                        <a:rPr lang="zh-CN" altLang="en-US" sz="1050" dirty="0">
                          <a:latin typeface="Times New Roman" panose="02020603050405020304" pitchFamily="18" charset="0"/>
                          <a:cs typeface="Times New Roman" panose="02020603050405020304" pitchFamily="18" charset="0"/>
                        </a:rPr>
                        <a:t>，</a:t>
                      </a:r>
                      <a:endParaRPr lang="en-US" altLang="zh-CN" sz="1050" dirty="0">
                        <a:latin typeface="Times New Roman" panose="02020603050405020304" pitchFamily="18" charset="0"/>
                        <a:cs typeface="Times New Roman" panose="02020603050405020304" pitchFamily="18" charset="0"/>
                      </a:endParaRPr>
                    </a:p>
                    <a:p>
                      <a:r>
                        <a:rPr lang="zh-CN" altLang="en-US" sz="1050" dirty="0">
                          <a:latin typeface="Times New Roman" panose="02020603050405020304" pitchFamily="18" charset="0"/>
                          <a:cs typeface="Times New Roman" panose="02020603050405020304" pitchFamily="18" charset="0"/>
                        </a:rPr>
                        <a:t>大室 </a:t>
                      </a:r>
                      <a:r>
                        <a:rPr lang="en-US" altLang="zh-CN" sz="1050" dirty="0">
                          <a:latin typeface="Times New Roman" panose="02020603050405020304" pitchFamily="18" charset="0"/>
                          <a:cs typeface="Times New Roman" panose="02020603050405020304" pitchFamily="18" charset="0"/>
                        </a:rPr>
                        <a:t>343968</a:t>
                      </a:r>
                      <a:r>
                        <a:rPr lang="zh-CN" altLang="en-US" sz="1050" dirty="0">
                          <a:latin typeface="Times New Roman" panose="02020603050405020304" pitchFamily="18" charset="0"/>
                          <a:cs typeface="Times New Roman" panose="02020603050405020304" pitchFamily="18" charset="0"/>
                        </a:rPr>
                        <a:t>根丝</a:t>
                      </a:r>
                    </a:p>
                  </a:txBody>
                  <a:tcPr/>
                </a:tc>
                <a:tc>
                  <a:txBody>
                    <a:bodyPr/>
                    <a:lstStyle/>
                    <a:p>
                      <a:r>
                        <a:rPr lang="en-US" altLang="zh-CN" sz="1050" dirty="0">
                          <a:latin typeface="Times New Roman" panose="02020603050405020304" pitchFamily="18" charset="0"/>
                          <a:cs typeface="Times New Roman" panose="02020603050405020304" pitchFamily="18" charset="0"/>
                        </a:rPr>
                        <a:t>BELLE Ⅱ CDC   </a:t>
                      </a:r>
                      <a:r>
                        <a:rPr lang="en-US" altLang="zh-CN" sz="1050" dirty="0">
                          <a:solidFill>
                            <a:srgbClr val="FF0000"/>
                          </a:solidFill>
                          <a:latin typeface="Times New Roman" panose="02020603050405020304" pitchFamily="18" charset="0"/>
                          <a:cs typeface="Times New Roman" panose="02020603050405020304" pitchFamily="18" charset="0"/>
                        </a:rPr>
                        <a:t>14336cell</a:t>
                      </a:r>
                      <a:endParaRPr lang="zh-CN" altLang="en-US" sz="1050"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altLang="zh-CN" sz="1050" dirty="0">
                          <a:latin typeface="Times New Roman" panose="02020603050405020304" pitchFamily="18" charset="0"/>
                          <a:cs typeface="Times New Roman" panose="02020603050405020304" pitchFamily="18" charset="0"/>
                        </a:rPr>
                        <a:t>STCF</a:t>
                      </a:r>
                    </a:p>
                    <a:p>
                      <a:r>
                        <a:rPr lang="zh-CN" altLang="en-US" sz="1050" dirty="0">
                          <a:latin typeface="Times New Roman" panose="02020603050405020304" pitchFamily="18" charset="0"/>
                          <a:cs typeface="Times New Roman" panose="02020603050405020304" pitchFamily="18" charset="0"/>
                        </a:rPr>
                        <a:t>（</a:t>
                      </a:r>
                      <a:r>
                        <a:rPr lang="en-US" altLang="zh-CN" sz="1050" dirty="0">
                          <a:latin typeface="Times New Roman" panose="02020603050405020304" pitchFamily="18" charset="0"/>
                          <a:cs typeface="Times New Roman" panose="02020603050405020304" pitchFamily="18" charset="0"/>
                        </a:rPr>
                        <a:t>CDR </a:t>
                      </a:r>
                      <a:r>
                        <a:rPr lang="en-US" altLang="zh-CN" sz="1050" dirty="0">
                          <a:solidFill>
                            <a:srgbClr val="FF0000"/>
                          </a:solidFill>
                          <a:latin typeface="Times New Roman" panose="02020603050405020304" pitchFamily="18" charset="0"/>
                          <a:cs typeface="Times New Roman" panose="02020603050405020304" pitchFamily="18" charset="0"/>
                        </a:rPr>
                        <a:t>11520</a:t>
                      </a:r>
                      <a:r>
                        <a:rPr lang="en-US" altLang="zh-CN" sz="1050" dirty="0">
                          <a:latin typeface="Times New Roman" panose="02020603050405020304" pitchFamily="18" charset="0"/>
                          <a:cs typeface="Times New Roman" panose="02020603050405020304" pitchFamily="18" charset="0"/>
                        </a:rPr>
                        <a:t> cell </a:t>
                      </a:r>
                      <a:r>
                        <a:rPr lang="zh-CN" altLang="en-US" sz="1050" dirty="0">
                          <a:latin typeface="Times New Roman" panose="02020603050405020304" pitchFamily="18" charset="0"/>
                          <a:cs typeface="Times New Roman" panose="02020603050405020304" pitchFamily="18" charset="0"/>
                        </a:rPr>
                        <a:t>，</a:t>
                      </a:r>
                      <a:r>
                        <a:rPr lang="en-US" altLang="zh-CN" sz="1050" dirty="0">
                          <a:solidFill>
                            <a:srgbClr val="FF0000"/>
                          </a:solidFill>
                          <a:latin typeface="Times New Roman" panose="02020603050405020304" pitchFamily="18" charset="0"/>
                          <a:cs typeface="Times New Roman" panose="02020603050405020304" pitchFamily="18" charset="0"/>
                        </a:rPr>
                        <a:t>48448</a:t>
                      </a:r>
                      <a:r>
                        <a:rPr lang="zh-CN" altLang="en-US" sz="1050" dirty="0">
                          <a:latin typeface="Times New Roman" panose="02020603050405020304" pitchFamily="18" charset="0"/>
                          <a:cs typeface="Times New Roman" panose="02020603050405020304" pitchFamily="18" charset="0"/>
                        </a:rPr>
                        <a:t>根丝）</a:t>
                      </a:r>
                      <a:endParaRPr lang="en-US" altLang="zh-CN" sz="105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50" dirty="0">
                          <a:latin typeface="Times New Roman" panose="02020603050405020304" pitchFamily="18" charset="0"/>
                          <a:cs typeface="Times New Roman" panose="02020603050405020304" pitchFamily="18" charset="0"/>
                        </a:rPr>
                        <a:t>（超小单元</a:t>
                      </a:r>
                      <a:r>
                        <a:rPr lang="en-US" altLang="zh-CN" sz="1050" dirty="0">
                          <a:latin typeface="Times New Roman" panose="02020603050405020304" pitchFamily="18" charset="0"/>
                          <a:cs typeface="Times New Roman" panose="02020603050405020304" pitchFamily="18" charset="0"/>
                        </a:rPr>
                        <a:t> </a:t>
                      </a:r>
                      <a:r>
                        <a:rPr lang="en-US" altLang="zh-CN" sz="1050" dirty="0">
                          <a:solidFill>
                            <a:srgbClr val="FF0000"/>
                          </a:solidFill>
                          <a:latin typeface="Times New Roman" panose="02020603050405020304" pitchFamily="18" charset="0"/>
                          <a:cs typeface="Times New Roman" panose="02020603050405020304" pitchFamily="18" charset="0"/>
                        </a:rPr>
                        <a:t>19488</a:t>
                      </a:r>
                      <a:r>
                        <a:rPr lang="en-US" altLang="zh-CN" sz="1050" dirty="0">
                          <a:latin typeface="Times New Roman" panose="02020603050405020304" pitchFamily="18" charset="0"/>
                          <a:cs typeface="Times New Roman" panose="02020603050405020304" pitchFamily="18" charset="0"/>
                        </a:rPr>
                        <a:t> cell </a:t>
                      </a:r>
                      <a:r>
                        <a:rPr lang="zh-CN" altLang="en-US" sz="1050" dirty="0">
                          <a:latin typeface="Times New Roman" panose="02020603050405020304" pitchFamily="18" charset="0"/>
                          <a:cs typeface="Times New Roman" panose="02020603050405020304" pitchFamily="18" charset="0"/>
                        </a:rPr>
                        <a:t>，</a:t>
                      </a:r>
                      <a:r>
                        <a:rPr lang="en-US" altLang="zh-CN" sz="1050" dirty="0">
                          <a:solidFill>
                            <a:srgbClr val="FF0000"/>
                          </a:solidFill>
                          <a:latin typeface="Times New Roman" panose="02020603050405020304" pitchFamily="18" charset="0"/>
                          <a:cs typeface="Times New Roman" panose="02020603050405020304" pitchFamily="18" charset="0"/>
                        </a:rPr>
                        <a:t>84448</a:t>
                      </a:r>
                      <a:r>
                        <a:rPr lang="zh-CN" altLang="en-US" sz="1050" dirty="0">
                          <a:latin typeface="Times New Roman" panose="02020603050405020304" pitchFamily="18" charset="0"/>
                          <a:cs typeface="Times New Roman" panose="02020603050405020304" pitchFamily="18" charset="0"/>
                        </a:rPr>
                        <a:t>根丝）</a:t>
                      </a:r>
                      <a:endParaRPr lang="en-US" altLang="zh-CN" sz="1050" dirty="0">
                        <a:latin typeface="Times New Roman" panose="02020603050405020304" pitchFamily="18" charset="0"/>
                        <a:cs typeface="Times New Roman" panose="02020603050405020304" pitchFamily="18" charset="0"/>
                      </a:endParaRPr>
                    </a:p>
                    <a:p>
                      <a:endParaRPr lang="en-US" altLang="zh-CN"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33746773"/>
                  </a:ext>
                </a:extLst>
              </a:tr>
              <a:tr h="792088">
                <a:tc>
                  <a:txBody>
                    <a:bodyPr/>
                    <a:lstStyle/>
                    <a:p>
                      <a:r>
                        <a:rPr lang="zh-CN" altLang="en-US" sz="1050" dirty="0">
                          <a:latin typeface="Times New Roman" panose="02020603050405020304" pitchFamily="18" charset="0"/>
                          <a:cs typeface="Times New Roman" panose="02020603050405020304" pitchFamily="18" charset="0"/>
                        </a:rPr>
                        <a:t>大小</a:t>
                      </a:r>
                    </a:p>
                  </a:txBody>
                  <a:tcPr/>
                </a:tc>
                <a:tc>
                  <a:txBody>
                    <a:bodyPr/>
                    <a:lstStyle/>
                    <a:p>
                      <a:r>
                        <a:rPr lang="zh-CN" altLang="en-US" sz="1050" dirty="0">
                          <a:latin typeface="Times New Roman" panose="02020603050405020304" pitchFamily="18" charset="0"/>
                          <a:cs typeface="Times New Roman" panose="02020603050405020304" pitchFamily="18" charset="0"/>
                        </a:rPr>
                        <a:t>内半径</a:t>
                      </a:r>
                      <a:r>
                        <a:rPr lang="en-US" altLang="zh-CN" sz="1050" dirty="0">
                          <a:latin typeface="Times New Roman" panose="02020603050405020304" pitchFamily="18" charset="0"/>
                          <a:cs typeface="Times New Roman" panose="02020603050405020304" pitchFamily="18" charset="0"/>
                        </a:rPr>
                        <a:t>182.5mm </a:t>
                      </a:r>
                    </a:p>
                    <a:p>
                      <a:r>
                        <a:rPr lang="zh-CN" altLang="en-US" sz="1050" dirty="0">
                          <a:latin typeface="Times New Roman" panose="02020603050405020304" pitchFamily="18" charset="0"/>
                          <a:cs typeface="Times New Roman" panose="02020603050405020304" pitchFamily="18" charset="0"/>
                        </a:rPr>
                        <a:t>有效长度</a:t>
                      </a:r>
                      <a:r>
                        <a:rPr lang="en-US" altLang="zh-CN" sz="1050" dirty="0">
                          <a:latin typeface="Times New Roman" panose="02020603050405020304" pitchFamily="18" charset="0"/>
                          <a:cs typeface="Times New Roman" panose="02020603050405020304" pitchFamily="18" charset="0"/>
                        </a:rPr>
                        <a:t>1102mm</a:t>
                      </a:r>
                    </a:p>
                    <a:p>
                      <a:r>
                        <a:rPr lang="zh-CN" altLang="en-US" sz="1050" dirty="0">
                          <a:latin typeface="Times New Roman" panose="02020603050405020304" pitchFamily="18" charset="0"/>
                          <a:cs typeface="Times New Roman" panose="02020603050405020304" pitchFamily="18" charset="0"/>
                        </a:rPr>
                        <a:t>外半径</a:t>
                      </a:r>
                      <a:r>
                        <a:rPr lang="en-US" altLang="zh-CN" sz="1050" dirty="0">
                          <a:latin typeface="Times New Roman" panose="02020603050405020304" pitchFamily="18" charset="0"/>
                          <a:cs typeface="Times New Roman" panose="02020603050405020304" pitchFamily="18" charset="0"/>
                        </a:rPr>
                        <a:t>810mm</a:t>
                      </a:r>
                    </a:p>
                    <a:p>
                      <a:r>
                        <a:rPr lang="zh-CN" altLang="en-US" sz="1050" dirty="0">
                          <a:latin typeface="Times New Roman" panose="02020603050405020304" pitchFamily="18" charset="0"/>
                          <a:cs typeface="Times New Roman" panose="02020603050405020304" pitchFamily="18" charset="0"/>
                        </a:rPr>
                        <a:t>有效长度</a:t>
                      </a:r>
                      <a:r>
                        <a:rPr lang="en-US" altLang="zh-CN" sz="1050" dirty="0">
                          <a:latin typeface="Times New Roman" panose="02020603050405020304" pitchFamily="18" charset="0"/>
                          <a:cs typeface="Times New Roman" panose="02020603050405020304" pitchFamily="18" charset="0"/>
                        </a:rPr>
                        <a:t>2306mm</a:t>
                      </a:r>
                      <a:endParaRPr lang="zh-CN" altLang="en-US" sz="1050" dirty="0">
                        <a:latin typeface="Times New Roman" panose="02020603050405020304" pitchFamily="18" charset="0"/>
                        <a:cs typeface="Times New Roman" panose="02020603050405020304" pitchFamily="18" charset="0"/>
                      </a:endParaRPr>
                    </a:p>
                  </a:txBody>
                  <a:tcPr/>
                </a:tc>
                <a:tc>
                  <a:txBody>
                    <a:bodyPr/>
                    <a:lstStyle/>
                    <a:p>
                      <a:r>
                        <a:rPr lang="en-US" altLang="zh-CN" sz="1050" dirty="0">
                          <a:latin typeface="Times New Roman" panose="02020603050405020304" pitchFamily="18" charset="0"/>
                          <a:cs typeface="Times New Roman" panose="02020603050405020304" pitchFamily="18" charset="0"/>
                        </a:rPr>
                        <a:t>2T</a:t>
                      </a:r>
                    </a:p>
                    <a:p>
                      <a:r>
                        <a:rPr lang="zh-CN" altLang="en-US" sz="1050" dirty="0">
                          <a:latin typeface="Times New Roman" panose="02020603050405020304" pitchFamily="18" charset="0"/>
                          <a:cs typeface="Times New Roman" panose="02020603050405020304" pitchFamily="18" charset="0"/>
                        </a:rPr>
                        <a:t>长</a:t>
                      </a:r>
                      <a:r>
                        <a:rPr lang="en-US" altLang="zh-CN" sz="1050" dirty="0">
                          <a:latin typeface="Times New Roman" panose="02020603050405020304" pitchFamily="18" charset="0"/>
                          <a:cs typeface="Times New Roman" panose="02020603050405020304" pitchFamily="18" charset="0"/>
                        </a:rPr>
                        <a:t>4m</a:t>
                      </a:r>
                      <a:r>
                        <a:rPr lang="zh-CN" altLang="en-US" sz="1050" dirty="0">
                          <a:latin typeface="Times New Roman" panose="02020603050405020304" pitchFamily="18" charset="0"/>
                          <a:cs typeface="Times New Roman" panose="02020603050405020304" pitchFamily="18" charset="0"/>
                        </a:rPr>
                        <a:t>，半径</a:t>
                      </a:r>
                      <a:r>
                        <a:rPr lang="en-US" altLang="zh-CN" sz="1050" dirty="0">
                          <a:latin typeface="Times New Roman" panose="02020603050405020304" pitchFamily="18" charset="0"/>
                          <a:cs typeface="Times New Roman" panose="02020603050405020304" pitchFamily="18" charset="0"/>
                        </a:rPr>
                        <a:t>35~200CM</a:t>
                      </a:r>
                    </a:p>
                    <a:p>
                      <a:endParaRPr lang="en-US" altLang="zh-CN" sz="1050" dirty="0">
                        <a:latin typeface="Times New Roman" panose="02020603050405020304" pitchFamily="18" charset="0"/>
                        <a:cs typeface="Times New Roman" panose="02020603050405020304" pitchFamily="18" charset="0"/>
                      </a:endParaRPr>
                    </a:p>
                    <a:p>
                      <a:r>
                        <a:rPr lang="zh-CN" altLang="en-US" sz="1050" dirty="0">
                          <a:latin typeface="Times New Roman" panose="02020603050405020304" pitchFamily="18" charset="0"/>
                          <a:cs typeface="Times New Roman" panose="02020603050405020304" pitchFamily="18" charset="0"/>
                        </a:rPr>
                        <a:t>内室</a:t>
                      </a:r>
                      <a:r>
                        <a:rPr lang="en-US" altLang="zh-CN" sz="1050" dirty="0">
                          <a:latin typeface="Times New Roman" panose="02020603050405020304" pitchFamily="18" charset="0"/>
                          <a:cs typeface="Times New Roman" panose="02020603050405020304" pitchFamily="18" charset="0"/>
                        </a:rPr>
                        <a:t>17~30cm </a:t>
                      </a:r>
                      <a:r>
                        <a:rPr lang="zh-CN" altLang="en-US" sz="1050" dirty="0">
                          <a:latin typeface="Times New Roman" panose="02020603050405020304" pitchFamily="18" charset="0"/>
                          <a:cs typeface="Times New Roman" panose="02020603050405020304" pitchFamily="18" charset="0"/>
                        </a:rPr>
                        <a:t>长度</a:t>
                      </a:r>
                      <a:r>
                        <a:rPr lang="en-US" altLang="zh-CN" sz="1050" dirty="0">
                          <a:latin typeface="Times New Roman" panose="02020603050405020304" pitchFamily="18" charset="0"/>
                          <a:cs typeface="Times New Roman" panose="02020603050405020304" pitchFamily="18" charset="0"/>
                        </a:rPr>
                        <a:t>1.93m</a:t>
                      </a:r>
                    </a:p>
                  </a:txBody>
                  <a:tcPr/>
                </a:tc>
                <a:tc>
                  <a:txBody>
                    <a:bodyPr/>
                    <a:lstStyle/>
                    <a:p>
                      <a:r>
                        <a:rPr lang="en-US" altLang="zh-CN" sz="1050" dirty="0">
                          <a:latin typeface="Times New Roman" panose="02020603050405020304" pitchFamily="18" charset="0"/>
                          <a:cs typeface="Times New Roman" panose="02020603050405020304" pitchFamily="18" charset="0"/>
                        </a:rPr>
                        <a:t>1.5T</a:t>
                      </a:r>
                      <a:br>
                        <a:rPr lang="en-US" altLang="zh-CN" sz="1050" dirty="0">
                          <a:latin typeface="Times New Roman" panose="02020603050405020304" pitchFamily="18" charset="0"/>
                          <a:cs typeface="Times New Roman" panose="02020603050405020304" pitchFamily="18" charset="0"/>
                        </a:rPr>
                      </a:br>
                      <a:r>
                        <a:rPr lang="zh-CN" altLang="en-US" sz="1050" dirty="0">
                          <a:latin typeface="Times New Roman" panose="02020603050405020304" pitchFamily="18" charset="0"/>
                          <a:cs typeface="Times New Roman" panose="02020603050405020304" pitchFamily="18" charset="0"/>
                        </a:rPr>
                        <a:t>内半径 </a:t>
                      </a:r>
                      <a:r>
                        <a:rPr lang="en-US" altLang="zh-CN" sz="1050" dirty="0">
                          <a:latin typeface="Times New Roman" panose="02020603050405020304" pitchFamily="18" charset="0"/>
                          <a:cs typeface="Times New Roman" panose="02020603050405020304" pitchFamily="18" charset="0"/>
                        </a:rPr>
                        <a:t>160mm</a:t>
                      </a:r>
                    </a:p>
                    <a:p>
                      <a:r>
                        <a:rPr lang="zh-CN" altLang="en-US" sz="1050" dirty="0">
                          <a:latin typeface="Times New Roman" panose="02020603050405020304" pitchFamily="18" charset="0"/>
                          <a:cs typeface="Times New Roman" panose="02020603050405020304" pitchFamily="18" charset="0"/>
                        </a:rPr>
                        <a:t>外半径</a:t>
                      </a:r>
                      <a:r>
                        <a:rPr lang="en-US" altLang="zh-CN" sz="1050" dirty="0">
                          <a:latin typeface="Times New Roman" panose="02020603050405020304" pitchFamily="18" charset="0"/>
                          <a:cs typeface="Times New Roman" panose="02020603050405020304" pitchFamily="18" charset="0"/>
                        </a:rPr>
                        <a:t>1130mm</a:t>
                      </a:r>
                    </a:p>
                    <a:p>
                      <a:r>
                        <a:rPr lang="zh-CN" altLang="en-US" sz="1050" dirty="0">
                          <a:latin typeface="Times New Roman" panose="02020603050405020304" pitchFamily="18" charset="0"/>
                          <a:cs typeface="Times New Roman" panose="02020603050405020304" pitchFamily="18" charset="0"/>
                        </a:rPr>
                        <a:t>长度</a:t>
                      </a:r>
                      <a:r>
                        <a:rPr lang="en-US" altLang="zh-CN" sz="1050" dirty="0">
                          <a:latin typeface="Times New Roman" panose="02020603050405020304" pitchFamily="18" charset="0"/>
                          <a:cs typeface="Times New Roman" panose="02020603050405020304" pitchFamily="18" charset="0"/>
                        </a:rPr>
                        <a:t>2325mm</a:t>
                      </a:r>
                    </a:p>
                  </a:txBody>
                  <a:tcPr/>
                </a:tc>
                <a:tc>
                  <a:txBody>
                    <a:bodyPr/>
                    <a:lstStyle/>
                    <a:p>
                      <a:r>
                        <a:rPr lang="en-US" altLang="zh-CN" sz="1050" dirty="0">
                          <a:latin typeface="Times New Roman" panose="02020603050405020304" pitchFamily="18" charset="0"/>
                          <a:cs typeface="Times New Roman" panose="02020603050405020304" pitchFamily="18" charset="0"/>
                        </a:rPr>
                        <a:t>1T</a:t>
                      </a:r>
                    </a:p>
                    <a:p>
                      <a:r>
                        <a:rPr lang="zh-CN" altLang="en-US" sz="1050" dirty="0">
                          <a:latin typeface="Times New Roman" panose="02020603050405020304" pitchFamily="18" charset="0"/>
                          <a:cs typeface="Times New Roman" panose="02020603050405020304" pitchFamily="18" charset="0"/>
                        </a:rPr>
                        <a:t>内径</a:t>
                      </a:r>
                      <a:r>
                        <a:rPr lang="en-US" altLang="zh-CN" sz="1050" dirty="0">
                          <a:latin typeface="Times New Roman" panose="02020603050405020304" pitchFamily="18" charset="0"/>
                          <a:cs typeface="Times New Roman" panose="02020603050405020304" pitchFamily="18" charset="0"/>
                        </a:rPr>
                        <a:t>200mm</a:t>
                      </a:r>
                    </a:p>
                    <a:p>
                      <a:r>
                        <a:rPr lang="zh-CN" altLang="en-US" sz="1050" dirty="0">
                          <a:latin typeface="Times New Roman" panose="02020603050405020304" pitchFamily="18" charset="0"/>
                          <a:cs typeface="Times New Roman" panose="02020603050405020304" pitchFamily="18" charset="0"/>
                        </a:rPr>
                        <a:t>外径</a:t>
                      </a:r>
                      <a:r>
                        <a:rPr lang="en-US" altLang="zh-CN" sz="1050" dirty="0">
                          <a:latin typeface="Times New Roman" panose="02020603050405020304" pitchFamily="18" charset="0"/>
                          <a:cs typeface="Times New Roman" panose="02020603050405020304" pitchFamily="18" charset="0"/>
                        </a:rPr>
                        <a:t>850mm</a:t>
                      </a:r>
                    </a:p>
                    <a:p>
                      <a:r>
                        <a:rPr lang="zh-CN" altLang="en-US" sz="1050" dirty="0">
                          <a:latin typeface="Times New Roman" panose="02020603050405020304" pitchFamily="18" charset="0"/>
                          <a:cs typeface="Times New Roman" panose="02020603050405020304" pitchFamily="18" charset="0"/>
                        </a:rPr>
                        <a:t>有效长度</a:t>
                      </a:r>
                      <a:r>
                        <a:rPr lang="en-US" altLang="zh-CN" sz="1050" dirty="0">
                          <a:latin typeface="Times New Roman" panose="02020603050405020304" pitchFamily="18" charset="0"/>
                          <a:cs typeface="Times New Roman" panose="02020603050405020304" pitchFamily="18" charset="0"/>
                        </a:rPr>
                        <a:t>1274*2mm</a:t>
                      </a:r>
                      <a:endParaRPr lang="zh-CN" altLang="en-US"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30517432"/>
                  </a:ext>
                </a:extLst>
              </a:tr>
              <a:tr h="1944216">
                <a:tc>
                  <a:txBody>
                    <a:bodyPr/>
                    <a:lstStyle/>
                    <a:p>
                      <a:r>
                        <a:rPr lang="zh-CN" altLang="en-US" sz="1050" dirty="0">
                          <a:latin typeface="Times New Roman" panose="02020603050405020304" pitchFamily="18" charset="0"/>
                          <a:cs typeface="Times New Roman" panose="02020603050405020304" pitchFamily="18" charset="0"/>
                        </a:rPr>
                        <a:t>丝层设计</a:t>
                      </a:r>
                    </a:p>
                  </a:txBody>
                  <a:tcPr/>
                </a:tc>
                <a:tc>
                  <a:txBody>
                    <a:bodyPr/>
                    <a:lstStyle/>
                    <a:p>
                      <a:r>
                        <a:rPr lang="zh-CN" altLang="en-US" sz="1050" dirty="0">
                          <a:latin typeface="Times New Roman" panose="02020603050405020304" pitchFamily="18" charset="0"/>
                          <a:cs typeface="Times New Roman" panose="02020603050405020304" pitchFamily="18" charset="0"/>
                        </a:rPr>
                        <a:t>内室</a:t>
                      </a:r>
                      <a:endParaRPr lang="en-US" altLang="zh-CN" sz="1050" dirty="0">
                        <a:latin typeface="Times New Roman" panose="02020603050405020304" pitchFamily="18" charset="0"/>
                        <a:cs typeface="Times New Roman" panose="02020603050405020304" pitchFamily="18" charset="0"/>
                      </a:endParaRPr>
                    </a:p>
                    <a:p>
                      <a:r>
                        <a:rPr lang="en-US" altLang="zh-CN" sz="1050" dirty="0">
                          <a:latin typeface="Times New Roman" panose="02020603050405020304" pitchFamily="18" charset="0"/>
                          <a:cs typeface="Times New Roman" panose="02020603050405020304" pitchFamily="18" charset="0"/>
                        </a:rPr>
                        <a:t>25um </a:t>
                      </a:r>
                      <a:r>
                        <a:rPr lang="zh-CN" altLang="en-US" sz="1050" dirty="0">
                          <a:latin typeface="Times New Roman" panose="02020603050405020304" pitchFamily="18" charset="0"/>
                          <a:cs typeface="Times New Roman" panose="02020603050405020304" pitchFamily="18" charset="0"/>
                        </a:rPr>
                        <a:t>镀金钨丝  </a:t>
                      </a:r>
                      <a:r>
                        <a:rPr lang="en-US" altLang="zh-CN" sz="1050" dirty="0">
                          <a:solidFill>
                            <a:srgbClr val="FF0000"/>
                          </a:solidFill>
                          <a:latin typeface="Times New Roman" panose="02020603050405020304" pitchFamily="18" charset="0"/>
                          <a:cs typeface="Times New Roman" panose="02020603050405020304" pitchFamily="18" charset="0"/>
                        </a:rPr>
                        <a:t>18g</a:t>
                      </a:r>
                      <a:endParaRPr lang="zh-CN" altLang="en-US" sz="1050" dirty="0">
                        <a:solidFill>
                          <a:srgbClr val="FF0000"/>
                        </a:solidFill>
                        <a:latin typeface="Times New Roman" panose="02020603050405020304" pitchFamily="18" charset="0"/>
                        <a:cs typeface="Times New Roman" panose="02020603050405020304" pitchFamily="18" charset="0"/>
                      </a:endParaRPr>
                    </a:p>
                    <a:p>
                      <a:r>
                        <a:rPr lang="en-US" altLang="zh-CN" sz="1050" dirty="0">
                          <a:latin typeface="Times New Roman" panose="02020603050405020304" pitchFamily="18" charset="0"/>
                          <a:cs typeface="Times New Roman" panose="02020603050405020304" pitchFamily="18" charset="0"/>
                        </a:rPr>
                        <a:t>110um </a:t>
                      </a:r>
                      <a:r>
                        <a:rPr lang="zh-CN" altLang="en-US" sz="1050" dirty="0">
                          <a:latin typeface="Times New Roman" panose="02020603050405020304" pitchFamily="18" charset="0"/>
                          <a:cs typeface="Times New Roman" panose="02020603050405020304" pitchFamily="18" charset="0"/>
                        </a:rPr>
                        <a:t>铝丝 </a:t>
                      </a:r>
                      <a:r>
                        <a:rPr lang="en-US" altLang="zh-CN" sz="1050" dirty="0">
                          <a:solidFill>
                            <a:srgbClr val="FF0000"/>
                          </a:solidFill>
                          <a:latin typeface="Times New Roman" panose="02020603050405020304" pitchFamily="18" charset="0"/>
                          <a:cs typeface="Times New Roman" panose="02020603050405020304" pitchFamily="18" charset="0"/>
                        </a:rPr>
                        <a:t>54g</a:t>
                      </a:r>
                    </a:p>
                    <a:p>
                      <a:endParaRPr lang="en-US" altLang="zh-CN" sz="1050" dirty="0">
                        <a:latin typeface="Times New Roman" panose="02020603050405020304" pitchFamily="18" charset="0"/>
                        <a:cs typeface="Times New Roman" panose="02020603050405020304" pitchFamily="18" charset="0"/>
                      </a:endParaRPr>
                    </a:p>
                    <a:p>
                      <a:r>
                        <a:rPr lang="zh-CN" altLang="en-US" sz="1050" dirty="0">
                          <a:latin typeface="Times New Roman" panose="02020603050405020304" pitchFamily="18" charset="0"/>
                          <a:cs typeface="Times New Roman" panose="02020603050405020304" pitchFamily="18" charset="0"/>
                        </a:rPr>
                        <a:t>外室</a:t>
                      </a:r>
                      <a:endParaRPr lang="en-US" altLang="zh-CN" sz="1050" dirty="0">
                        <a:latin typeface="Times New Roman" panose="02020603050405020304" pitchFamily="18" charset="0"/>
                        <a:cs typeface="Times New Roman" panose="02020603050405020304" pitchFamily="18" charset="0"/>
                      </a:endParaRPr>
                    </a:p>
                    <a:p>
                      <a:r>
                        <a:rPr lang="en-US" altLang="zh-CN" sz="1050" dirty="0">
                          <a:latin typeface="Times New Roman" panose="02020603050405020304" pitchFamily="18" charset="0"/>
                          <a:cs typeface="Times New Roman" panose="02020603050405020304" pitchFamily="18" charset="0"/>
                        </a:rPr>
                        <a:t>25um</a:t>
                      </a:r>
                      <a:r>
                        <a:rPr lang="zh-CN" altLang="en-US" sz="1050" dirty="0">
                          <a:latin typeface="Times New Roman" panose="02020603050405020304" pitchFamily="18" charset="0"/>
                          <a:cs typeface="Times New Roman" panose="02020603050405020304" pitchFamily="18" charset="0"/>
                        </a:rPr>
                        <a:t>镀金钨丝</a:t>
                      </a:r>
                      <a:r>
                        <a:rPr lang="en-US" altLang="zh-CN" sz="1050" dirty="0">
                          <a:solidFill>
                            <a:srgbClr val="FF0000"/>
                          </a:solidFill>
                          <a:latin typeface="Times New Roman" panose="02020603050405020304" pitchFamily="18" charset="0"/>
                          <a:cs typeface="Times New Roman" panose="02020603050405020304" pitchFamily="18" charset="0"/>
                        </a:rPr>
                        <a:t>50g</a:t>
                      </a:r>
                      <a:endParaRPr lang="zh-CN" altLang="en-US" sz="1050" dirty="0">
                        <a:solidFill>
                          <a:srgbClr val="FF0000"/>
                        </a:solidFill>
                        <a:latin typeface="Times New Roman" panose="02020603050405020304" pitchFamily="18" charset="0"/>
                        <a:cs typeface="Times New Roman" panose="02020603050405020304" pitchFamily="18" charset="0"/>
                      </a:endParaRPr>
                    </a:p>
                    <a:p>
                      <a:r>
                        <a:rPr lang="en-US" altLang="zh-CN" sz="1050" dirty="0">
                          <a:latin typeface="Times New Roman" panose="02020603050405020304" pitchFamily="18" charset="0"/>
                          <a:cs typeface="Times New Roman" panose="02020603050405020304" pitchFamily="18" charset="0"/>
                        </a:rPr>
                        <a:t>110um</a:t>
                      </a:r>
                      <a:r>
                        <a:rPr lang="zh-CN" altLang="en-US" sz="1050" dirty="0">
                          <a:latin typeface="Times New Roman" panose="02020603050405020304" pitchFamily="18" charset="0"/>
                          <a:cs typeface="Times New Roman" panose="02020603050405020304" pitchFamily="18" charset="0"/>
                        </a:rPr>
                        <a:t>铝丝  </a:t>
                      </a:r>
                      <a:r>
                        <a:rPr lang="en-US" altLang="zh-CN" sz="1050" dirty="0">
                          <a:solidFill>
                            <a:srgbClr val="FF0000"/>
                          </a:solidFill>
                          <a:latin typeface="Times New Roman" panose="02020603050405020304" pitchFamily="18" charset="0"/>
                          <a:cs typeface="Times New Roman" panose="02020603050405020304" pitchFamily="18" charset="0"/>
                        </a:rPr>
                        <a:t>170g</a:t>
                      </a:r>
                    </a:p>
                    <a:p>
                      <a:endParaRPr lang="en-US" altLang="zh-CN" sz="1050" dirty="0">
                        <a:latin typeface="Times New Roman" panose="02020603050405020304" pitchFamily="18" charset="0"/>
                        <a:cs typeface="Times New Roman" panose="02020603050405020304" pitchFamily="18" charset="0"/>
                      </a:endParaRPr>
                    </a:p>
                    <a:p>
                      <a:endParaRPr lang="en-US" altLang="zh-CN" sz="1050" dirty="0">
                        <a:latin typeface="Times New Roman" panose="02020603050405020304" pitchFamily="18" charset="0"/>
                        <a:cs typeface="Times New Roman" panose="02020603050405020304" pitchFamily="18" charset="0"/>
                      </a:endParaRPr>
                    </a:p>
                    <a:p>
                      <a:r>
                        <a:rPr lang="zh-CN" altLang="en-US" sz="1050" dirty="0">
                          <a:latin typeface="Times New Roman" panose="02020603050405020304" pitchFamily="18" charset="0"/>
                          <a:cs typeface="Times New Roman" panose="02020603050405020304" pitchFamily="18" charset="0"/>
                        </a:rPr>
                        <a:t>内室：</a:t>
                      </a:r>
                      <a:r>
                        <a:rPr lang="en-US" altLang="zh-CN" sz="1050" dirty="0">
                          <a:latin typeface="Times New Roman" panose="02020603050405020304" pitchFamily="18" charset="0"/>
                          <a:cs typeface="Times New Roman" panose="02020603050405020304" pitchFamily="18" charset="0"/>
                        </a:rPr>
                        <a:t>100kg</a:t>
                      </a:r>
                      <a:r>
                        <a:rPr lang="zh-CN" altLang="en-US" sz="1050" dirty="0">
                          <a:latin typeface="Times New Roman" panose="02020603050405020304" pitchFamily="18" charset="0"/>
                          <a:cs typeface="Times New Roman" panose="02020603050405020304" pitchFamily="18" charset="0"/>
                        </a:rPr>
                        <a:t>（</a:t>
                      </a:r>
                      <a:r>
                        <a:rPr lang="en-US" altLang="zh-CN" sz="1050" dirty="0">
                          <a:latin typeface="Times New Roman" panose="02020603050405020304" pitchFamily="18" charset="0"/>
                          <a:cs typeface="Times New Roman" panose="02020603050405020304" pitchFamily="18" charset="0"/>
                        </a:rPr>
                        <a:t>max:500kg</a:t>
                      </a:r>
                      <a:r>
                        <a:rPr lang="zh-CN" altLang="en-US" sz="1050" dirty="0">
                          <a:latin typeface="Times New Roman" panose="02020603050405020304" pitchFamily="18" charset="0"/>
                          <a:cs typeface="Times New Roman" panose="02020603050405020304" pitchFamily="18" charset="0"/>
                        </a:rPr>
                        <a:t>）</a:t>
                      </a:r>
                      <a:endParaRPr lang="en-US" altLang="zh-CN" sz="1050" dirty="0">
                        <a:latin typeface="Times New Roman" panose="02020603050405020304" pitchFamily="18" charset="0"/>
                        <a:cs typeface="Times New Roman" panose="02020603050405020304" pitchFamily="18" charset="0"/>
                      </a:endParaRPr>
                    </a:p>
                    <a:p>
                      <a:r>
                        <a:rPr lang="zh-CN" altLang="en-US" sz="1050" dirty="0">
                          <a:latin typeface="Times New Roman" panose="02020603050405020304" pitchFamily="18" charset="0"/>
                          <a:cs typeface="Times New Roman" panose="02020603050405020304" pitchFamily="18" charset="0"/>
                        </a:rPr>
                        <a:t>外室：</a:t>
                      </a:r>
                      <a:r>
                        <a:rPr lang="en-US" altLang="zh-CN" sz="1050" dirty="0">
                          <a:latin typeface="Times New Roman" panose="02020603050405020304" pitchFamily="18" charset="0"/>
                          <a:cs typeface="Times New Roman" panose="02020603050405020304" pitchFamily="18" charset="0"/>
                        </a:rPr>
                        <a:t>3500kg</a:t>
                      </a:r>
                      <a:r>
                        <a:rPr lang="zh-CN" altLang="en-US" sz="1050" dirty="0">
                          <a:latin typeface="Times New Roman" panose="02020603050405020304" pitchFamily="18" charset="0"/>
                          <a:cs typeface="Times New Roman" panose="02020603050405020304" pitchFamily="18" charset="0"/>
                        </a:rPr>
                        <a:t>（</a:t>
                      </a:r>
                      <a:r>
                        <a:rPr lang="en-US" altLang="zh-CN" sz="1050" dirty="0">
                          <a:latin typeface="Times New Roman" panose="02020603050405020304" pitchFamily="18" charset="0"/>
                          <a:cs typeface="Times New Roman" panose="02020603050405020304" pitchFamily="18" charset="0"/>
                        </a:rPr>
                        <a:t>max</a:t>
                      </a:r>
                      <a:r>
                        <a:rPr lang="zh-CN" altLang="en-US" sz="1050" dirty="0">
                          <a:latin typeface="Times New Roman" panose="02020603050405020304" pitchFamily="18" charset="0"/>
                          <a:cs typeface="Times New Roman" panose="02020603050405020304" pitchFamily="18" charset="0"/>
                        </a:rPr>
                        <a:t>：</a:t>
                      </a:r>
                      <a:r>
                        <a:rPr lang="en-US" altLang="zh-CN" sz="1050" dirty="0">
                          <a:latin typeface="Times New Roman" panose="02020603050405020304" pitchFamily="18" charset="0"/>
                          <a:cs typeface="Times New Roman" panose="02020603050405020304" pitchFamily="18" charset="0"/>
                        </a:rPr>
                        <a:t>5000kg</a:t>
                      </a:r>
                      <a:r>
                        <a:rPr lang="zh-CN" altLang="en-US" sz="1050" dirty="0">
                          <a:latin typeface="Times New Roman" panose="02020603050405020304" pitchFamily="18" charset="0"/>
                          <a:cs typeface="Times New Roman" panose="02020603050405020304" pitchFamily="18" charset="0"/>
                        </a:rPr>
                        <a:t>）</a:t>
                      </a:r>
                    </a:p>
                  </a:txBody>
                  <a:tcPr/>
                </a:tc>
                <a:tc>
                  <a:txBody>
                    <a:bodyPr/>
                    <a:lstStyle/>
                    <a:p>
                      <a:r>
                        <a:rPr lang="en-US" altLang="zh-CN" sz="1050" dirty="0" err="1">
                          <a:latin typeface="Times New Roman" panose="02020603050405020304" pitchFamily="18" charset="0"/>
                          <a:cs typeface="Times New Roman" panose="02020603050405020304" pitchFamily="18" charset="0"/>
                        </a:rPr>
                        <a:t>MEGⅡ</a:t>
                      </a:r>
                      <a:r>
                        <a:rPr lang="zh-CN" altLang="en-US" sz="1050" dirty="0">
                          <a:latin typeface="Times New Roman" panose="02020603050405020304" pitchFamily="18" charset="0"/>
                          <a:cs typeface="Times New Roman" panose="02020603050405020304" pitchFamily="18" charset="0"/>
                        </a:rPr>
                        <a:t>内室</a:t>
                      </a:r>
                      <a:endParaRPr lang="en-US" altLang="zh-CN" sz="1050" dirty="0">
                        <a:latin typeface="Times New Roman" panose="02020603050405020304" pitchFamily="18" charset="0"/>
                        <a:cs typeface="Times New Roman" panose="02020603050405020304" pitchFamily="18" charset="0"/>
                      </a:endParaRPr>
                    </a:p>
                    <a:p>
                      <a:r>
                        <a:rPr lang="zh-CN" altLang="en-US" sz="1050" dirty="0">
                          <a:latin typeface="Times New Roman" panose="02020603050405020304" pitchFamily="18" charset="0"/>
                          <a:cs typeface="Times New Roman" panose="02020603050405020304" pitchFamily="18" charset="0"/>
                        </a:rPr>
                        <a:t>灵敏丝：</a:t>
                      </a:r>
                      <a:endParaRPr lang="en-US" altLang="zh-CN" sz="1050" dirty="0">
                        <a:latin typeface="Times New Roman" panose="02020603050405020304" pitchFamily="18" charset="0"/>
                        <a:cs typeface="Times New Roman" panose="02020603050405020304" pitchFamily="18" charset="0"/>
                      </a:endParaRPr>
                    </a:p>
                    <a:p>
                      <a:r>
                        <a:rPr lang="zh-CN" altLang="en-US" sz="1050" dirty="0">
                          <a:latin typeface="Times New Roman" panose="02020603050405020304" pitchFamily="18" charset="0"/>
                          <a:cs typeface="Times New Roman" panose="02020603050405020304" pitchFamily="18" charset="0"/>
                        </a:rPr>
                        <a:t>镀金钨丝</a:t>
                      </a:r>
                      <a:r>
                        <a:rPr lang="en-US" altLang="zh-CN" sz="1050" dirty="0">
                          <a:latin typeface="Times New Roman" panose="02020603050405020304" pitchFamily="18" charset="0"/>
                          <a:cs typeface="Times New Roman" panose="02020603050405020304" pitchFamily="18" charset="0"/>
                        </a:rPr>
                        <a:t>20um  25g</a:t>
                      </a:r>
                    </a:p>
                    <a:p>
                      <a:endParaRPr lang="en-US" altLang="zh-CN" sz="1050" dirty="0">
                        <a:latin typeface="Times New Roman" panose="02020603050405020304" pitchFamily="18" charset="0"/>
                        <a:cs typeface="Times New Roman" panose="02020603050405020304" pitchFamily="18" charset="0"/>
                      </a:endParaRPr>
                    </a:p>
                    <a:p>
                      <a:r>
                        <a:rPr lang="zh-CN" altLang="en-US" sz="1050" dirty="0">
                          <a:latin typeface="Times New Roman" panose="02020603050405020304" pitchFamily="18" charset="0"/>
                          <a:cs typeface="Times New Roman" panose="02020603050405020304" pitchFamily="18" charset="0"/>
                        </a:rPr>
                        <a:t>场丝：</a:t>
                      </a:r>
                      <a:endParaRPr lang="en-US" altLang="zh-CN" sz="1050" dirty="0">
                        <a:latin typeface="Times New Roman" panose="02020603050405020304" pitchFamily="18" charset="0"/>
                        <a:cs typeface="Times New Roman" panose="02020603050405020304" pitchFamily="18" charset="0"/>
                      </a:endParaRPr>
                    </a:p>
                    <a:p>
                      <a:r>
                        <a:rPr lang="en-US" altLang="zh-CN" sz="1050" dirty="0">
                          <a:latin typeface="Times New Roman" panose="02020603050405020304" pitchFamily="18" charset="0"/>
                          <a:cs typeface="Times New Roman" panose="02020603050405020304" pitchFamily="18" charset="0"/>
                        </a:rPr>
                        <a:t>  </a:t>
                      </a:r>
                      <a:r>
                        <a:rPr lang="zh-CN" altLang="en-US" sz="1050" dirty="0">
                          <a:latin typeface="Times New Roman" panose="02020603050405020304" pitchFamily="18" charset="0"/>
                          <a:cs typeface="Times New Roman" panose="02020603050405020304" pitchFamily="18" charset="0"/>
                        </a:rPr>
                        <a:t>镀银铝丝</a:t>
                      </a:r>
                      <a:r>
                        <a:rPr lang="en-US" altLang="zh-CN" sz="1050" dirty="0">
                          <a:latin typeface="Times New Roman" panose="02020603050405020304" pitchFamily="18" charset="0"/>
                          <a:cs typeface="Times New Roman" panose="02020603050405020304" pitchFamily="18" charset="0"/>
                        </a:rPr>
                        <a:t> </a:t>
                      </a:r>
                      <a:r>
                        <a:rPr lang="zh-CN" altLang="en-US" sz="1050" dirty="0">
                          <a:latin typeface="Times New Roman" panose="02020603050405020304" pitchFamily="18" charset="0"/>
                          <a:cs typeface="Times New Roman" panose="02020603050405020304" pitchFamily="18" charset="0"/>
                        </a:rPr>
                        <a:t> </a:t>
                      </a:r>
                      <a:r>
                        <a:rPr lang="en-US" altLang="zh-CN" sz="1050" dirty="0">
                          <a:latin typeface="Times New Roman" panose="02020603050405020304" pitchFamily="18" charset="0"/>
                          <a:cs typeface="Times New Roman" panose="02020603050405020304" pitchFamily="18" charset="0"/>
                        </a:rPr>
                        <a:t>40</a:t>
                      </a:r>
                      <a:r>
                        <a:rPr lang="zh-CN" altLang="en-US" sz="1050" dirty="0">
                          <a:latin typeface="Times New Roman" panose="02020603050405020304" pitchFamily="18" charset="0"/>
                          <a:cs typeface="Times New Roman" panose="02020603050405020304" pitchFamily="18" charset="0"/>
                        </a:rPr>
                        <a:t>微米 （</a:t>
                      </a:r>
                      <a:r>
                        <a:rPr lang="en-US" altLang="zh-CN" sz="1050" dirty="0">
                          <a:latin typeface="Times New Roman" panose="02020603050405020304" pitchFamily="18" charset="0"/>
                          <a:cs typeface="Times New Roman" panose="02020603050405020304" pitchFamily="18" charset="0"/>
                        </a:rPr>
                        <a:t>20g</a:t>
                      </a:r>
                      <a:r>
                        <a:rPr lang="zh-CN" altLang="en-US" sz="1050" dirty="0">
                          <a:latin typeface="Times New Roman" panose="02020603050405020304" pitchFamily="18" charset="0"/>
                          <a:cs typeface="Times New Roman" panose="02020603050405020304" pitchFamily="18" charset="0"/>
                        </a:rPr>
                        <a:t>）</a:t>
                      </a:r>
                      <a:endParaRPr lang="en-US" altLang="zh-CN" sz="1050" dirty="0">
                        <a:latin typeface="Times New Roman" panose="02020603050405020304" pitchFamily="18" charset="0"/>
                        <a:cs typeface="Times New Roman" panose="02020603050405020304" pitchFamily="18" charset="0"/>
                      </a:endParaRPr>
                    </a:p>
                    <a:p>
                      <a:r>
                        <a:rPr lang="en-US" altLang="zh-CN" sz="1050" dirty="0">
                          <a:latin typeface="Times New Roman" panose="02020603050405020304" pitchFamily="18" charset="0"/>
                          <a:cs typeface="Times New Roman" panose="02020603050405020304" pitchFamily="18" charset="0"/>
                        </a:rPr>
                        <a:t>  </a:t>
                      </a:r>
                      <a:r>
                        <a:rPr lang="zh-CN" altLang="en-US" sz="1050" dirty="0">
                          <a:latin typeface="Times New Roman" panose="02020603050405020304" pitchFamily="18" charset="0"/>
                          <a:cs typeface="Times New Roman" panose="02020603050405020304" pitchFamily="18" charset="0"/>
                        </a:rPr>
                        <a:t>灵敏丝层上场丝</a:t>
                      </a:r>
                      <a:r>
                        <a:rPr lang="en-US" altLang="zh-CN" sz="1050" dirty="0">
                          <a:latin typeface="Times New Roman" panose="02020603050405020304" pitchFamily="18" charset="0"/>
                          <a:cs typeface="Times New Roman" panose="02020603050405020304" pitchFamily="18" charset="0"/>
                        </a:rPr>
                        <a:t>   40</a:t>
                      </a:r>
                      <a:r>
                        <a:rPr lang="zh-CN" altLang="en-US" sz="1050" dirty="0">
                          <a:latin typeface="Times New Roman" panose="02020603050405020304" pitchFamily="18" charset="0"/>
                          <a:cs typeface="Times New Roman" panose="02020603050405020304" pitchFamily="18" charset="0"/>
                        </a:rPr>
                        <a:t>微米（</a:t>
                      </a:r>
                      <a:r>
                        <a:rPr lang="en-US" altLang="zh-CN" sz="1050" dirty="0">
                          <a:latin typeface="Times New Roman" panose="02020603050405020304" pitchFamily="18" charset="0"/>
                          <a:cs typeface="Times New Roman" panose="02020603050405020304" pitchFamily="18" charset="0"/>
                        </a:rPr>
                        <a:t>30g</a:t>
                      </a:r>
                      <a:r>
                        <a:rPr lang="zh-CN" altLang="en-US" sz="1050" dirty="0">
                          <a:latin typeface="Times New Roman" panose="02020603050405020304" pitchFamily="18" charset="0"/>
                          <a:cs typeface="Times New Roman" panose="02020603050405020304" pitchFamily="18" charset="0"/>
                        </a:rPr>
                        <a:t>）</a:t>
                      </a:r>
                      <a:endParaRPr lang="en-US" altLang="zh-CN" sz="1050" dirty="0">
                        <a:latin typeface="Times New Roman" panose="02020603050405020304" pitchFamily="18" charset="0"/>
                        <a:cs typeface="Times New Roman" panose="02020603050405020304" pitchFamily="18" charset="0"/>
                      </a:endParaRPr>
                    </a:p>
                    <a:p>
                      <a:r>
                        <a:rPr lang="zh-CN" altLang="en-US" sz="1050" dirty="0">
                          <a:latin typeface="Times New Roman" panose="02020603050405020304" pitchFamily="18" charset="0"/>
                          <a:cs typeface="Times New Roman" panose="02020603050405020304" pitchFamily="18" charset="0"/>
                        </a:rPr>
                        <a:t>补偿丝 </a:t>
                      </a:r>
                      <a:r>
                        <a:rPr lang="en-US" altLang="zh-CN" sz="1050" dirty="0">
                          <a:latin typeface="Times New Roman" panose="02020603050405020304" pitchFamily="18" charset="0"/>
                          <a:cs typeface="Times New Roman" panose="02020603050405020304" pitchFamily="18" charset="0"/>
                        </a:rPr>
                        <a:t>50</a:t>
                      </a:r>
                      <a:r>
                        <a:rPr lang="zh-CN" altLang="en-US" sz="1050" dirty="0">
                          <a:latin typeface="Times New Roman" panose="02020603050405020304" pitchFamily="18" charset="0"/>
                          <a:cs typeface="Times New Roman" panose="02020603050405020304" pitchFamily="18" charset="0"/>
                        </a:rPr>
                        <a:t>微米（</a:t>
                      </a:r>
                      <a:r>
                        <a:rPr lang="en-US" altLang="zh-CN" sz="1050" dirty="0">
                          <a:latin typeface="Times New Roman" panose="02020603050405020304" pitchFamily="18" charset="0"/>
                          <a:cs typeface="Times New Roman" panose="02020603050405020304" pitchFamily="18" charset="0"/>
                        </a:rPr>
                        <a:t>30g</a:t>
                      </a:r>
                      <a:r>
                        <a:rPr lang="zh-CN" altLang="en-US" sz="1050" dirty="0">
                          <a:latin typeface="Times New Roman" panose="02020603050405020304" pitchFamily="18" charset="0"/>
                          <a:cs typeface="Times New Roman" panose="02020603050405020304" pitchFamily="18" charset="0"/>
                        </a:rPr>
                        <a:t>）</a:t>
                      </a:r>
                      <a:endParaRPr lang="en-US" altLang="zh-CN" sz="1050" dirty="0">
                        <a:latin typeface="Times New Roman" panose="02020603050405020304" pitchFamily="18" charset="0"/>
                        <a:cs typeface="Times New Roman" panose="02020603050405020304" pitchFamily="18" charset="0"/>
                      </a:endParaRPr>
                    </a:p>
                    <a:p>
                      <a:endParaRPr lang="en-US" altLang="zh-CN" sz="1050" dirty="0">
                        <a:latin typeface="Times New Roman" panose="02020603050405020304" pitchFamily="18" charset="0"/>
                        <a:cs typeface="Times New Roman" panose="02020603050405020304" pitchFamily="18" charset="0"/>
                      </a:endParaRPr>
                    </a:p>
                    <a:p>
                      <a:r>
                        <a:rPr lang="zh-CN" altLang="en-US" sz="1050" dirty="0">
                          <a:latin typeface="Times New Roman" panose="02020603050405020304" pitchFamily="18" charset="0"/>
                          <a:cs typeface="Times New Roman" panose="02020603050405020304" pitchFamily="18" charset="0"/>
                        </a:rPr>
                        <a:t>外室：定位子？</a:t>
                      </a:r>
                      <a:endParaRPr lang="en-US" altLang="zh-CN" sz="1050" dirty="0">
                        <a:latin typeface="Times New Roman" panose="02020603050405020304" pitchFamily="18" charset="0"/>
                        <a:cs typeface="Times New Roman" panose="02020603050405020304" pitchFamily="18" charset="0"/>
                      </a:endParaRPr>
                    </a:p>
                    <a:p>
                      <a:r>
                        <a:rPr lang="en-US" altLang="zh-CN" sz="1050" dirty="0">
                          <a:latin typeface="Times New Roman" panose="02020603050405020304" pitchFamily="18" charset="0"/>
                          <a:cs typeface="Times New Roman" panose="02020603050405020304" pitchFamily="18" charset="0"/>
                        </a:rPr>
                        <a:t>            </a:t>
                      </a:r>
                      <a:r>
                        <a:rPr lang="zh-CN" altLang="en-US" sz="1050" dirty="0">
                          <a:latin typeface="Times New Roman" panose="02020603050405020304" pitchFamily="18" charset="0"/>
                          <a:cs typeface="Times New Roman" panose="02020603050405020304" pitchFamily="18" charset="0"/>
                        </a:rPr>
                        <a:t>还未加工？</a:t>
                      </a:r>
                      <a:endParaRPr lang="en-US" altLang="zh-CN" sz="1050" dirty="0">
                        <a:latin typeface="Times New Roman" panose="02020603050405020304" pitchFamily="18" charset="0"/>
                        <a:cs typeface="Times New Roman" panose="02020603050405020304" pitchFamily="18" charset="0"/>
                      </a:endParaRPr>
                    </a:p>
                    <a:p>
                      <a:endParaRPr lang="en-US" altLang="zh-CN" sz="1050" dirty="0">
                        <a:latin typeface="Times New Roman" panose="02020603050405020304" pitchFamily="18" charset="0"/>
                        <a:cs typeface="Times New Roman" panose="02020603050405020304" pitchFamily="18" charset="0"/>
                      </a:endParaRPr>
                    </a:p>
                  </a:txBody>
                  <a:tcPr/>
                </a:tc>
                <a:tc>
                  <a:txBody>
                    <a:bodyPr/>
                    <a:lstStyle/>
                    <a:p>
                      <a:r>
                        <a:rPr lang="en-US" altLang="zh-CN" sz="1050" dirty="0">
                          <a:latin typeface="Times New Roman" panose="02020603050405020304" pitchFamily="18" charset="0"/>
                          <a:cs typeface="Times New Roman" panose="02020603050405020304" pitchFamily="18" charset="0"/>
                        </a:rPr>
                        <a:t>56</a:t>
                      </a:r>
                      <a:r>
                        <a:rPr lang="zh-CN" altLang="en-US" sz="1050" dirty="0">
                          <a:latin typeface="Times New Roman" panose="02020603050405020304" pitchFamily="18" charset="0"/>
                          <a:cs typeface="Times New Roman" panose="02020603050405020304" pitchFamily="18" charset="0"/>
                        </a:rPr>
                        <a:t>层</a:t>
                      </a:r>
                      <a:endParaRPr lang="en-US" altLang="zh-CN" sz="1050" dirty="0">
                        <a:latin typeface="Times New Roman" panose="02020603050405020304" pitchFamily="18" charset="0"/>
                        <a:cs typeface="Times New Roman" panose="02020603050405020304" pitchFamily="18" charset="0"/>
                      </a:endParaRPr>
                    </a:p>
                    <a:p>
                      <a:r>
                        <a:rPr lang="en-US" altLang="zh-CN" sz="1050" dirty="0">
                          <a:latin typeface="Times New Roman" panose="02020603050405020304" pitchFamily="18" charset="0"/>
                          <a:cs typeface="Times New Roman" panose="02020603050405020304" pitchFamily="18" charset="0"/>
                        </a:rPr>
                        <a:t>30um</a:t>
                      </a:r>
                      <a:r>
                        <a:rPr lang="zh-CN" altLang="en-US" sz="1050" dirty="0">
                          <a:latin typeface="Times New Roman" panose="02020603050405020304" pitchFamily="18" charset="0"/>
                          <a:cs typeface="Times New Roman" panose="02020603050405020304" pitchFamily="18" charset="0"/>
                        </a:rPr>
                        <a:t> 镀金钨丝 </a:t>
                      </a:r>
                      <a:r>
                        <a:rPr lang="en-US" altLang="zh-CN" sz="1050" dirty="0">
                          <a:solidFill>
                            <a:srgbClr val="FF0000"/>
                          </a:solidFill>
                          <a:latin typeface="Times New Roman" panose="02020603050405020304" pitchFamily="18" charset="0"/>
                          <a:cs typeface="Times New Roman" panose="02020603050405020304" pitchFamily="18" charset="0"/>
                        </a:rPr>
                        <a:t>50g</a:t>
                      </a:r>
                    </a:p>
                    <a:p>
                      <a:r>
                        <a:rPr lang="en-US" altLang="zh-CN" sz="1050" dirty="0">
                          <a:latin typeface="Times New Roman" panose="02020603050405020304" pitchFamily="18" charset="0"/>
                          <a:cs typeface="Times New Roman" panose="02020603050405020304" pitchFamily="18" charset="0"/>
                        </a:rPr>
                        <a:t>126um</a:t>
                      </a:r>
                      <a:r>
                        <a:rPr lang="zh-CN" altLang="en-US" sz="1050" dirty="0">
                          <a:latin typeface="Times New Roman" panose="02020603050405020304" pitchFamily="18" charset="0"/>
                          <a:cs typeface="Times New Roman" panose="02020603050405020304" pitchFamily="18" charset="0"/>
                        </a:rPr>
                        <a:t>铝丝（无电镀）</a:t>
                      </a:r>
                      <a:r>
                        <a:rPr lang="en-US" altLang="zh-CN" sz="1050" dirty="0">
                          <a:solidFill>
                            <a:srgbClr val="FF0000"/>
                          </a:solidFill>
                          <a:latin typeface="Times New Roman" panose="02020603050405020304" pitchFamily="18" charset="0"/>
                          <a:cs typeface="Times New Roman" panose="02020603050405020304" pitchFamily="18" charset="0"/>
                        </a:rPr>
                        <a:t>80g</a:t>
                      </a:r>
                    </a:p>
                    <a:p>
                      <a:endParaRPr lang="en-US" altLang="zh-CN" sz="1050" dirty="0">
                        <a:solidFill>
                          <a:srgbClr val="FF0000"/>
                        </a:solidFill>
                        <a:latin typeface="Times New Roman" panose="02020603050405020304" pitchFamily="18" charset="0"/>
                        <a:cs typeface="Times New Roman" panose="02020603050405020304" pitchFamily="18" charset="0"/>
                      </a:endParaRPr>
                    </a:p>
                    <a:p>
                      <a:endParaRPr lang="en-US" altLang="zh-CN" sz="1050" dirty="0">
                        <a:solidFill>
                          <a:srgbClr val="FF0000"/>
                        </a:solidFill>
                        <a:latin typeface="Times New Roman" panose="02020603050405020304" pitchFamily="18" charset="0"/>
                        <a:cs typeface="Times New Roman" panose="02020603050405020304" pitchFamily="18" charset="0"/>
                      </a:endParaRPr>
                    </a:p>
                    <a:p>
                      <a:endParaRPr lang="en-US" altLang="zh-CN" sz="1050" dirty="0">
                        <a:solidFill>
                          <a:srgbClr val="FF0000"/>
                        </a:solidFill>
                        <a:latin typeface="Times New Roman" panose="02020603050405020304" pitchFamily="18" charset="0"/>
                        <a:cs typeface="Times New Roman" panose="02020603050405020304" pitchFamily="18" charset="0"/>
                      </a:endParaRPr>
                    </a:p>
                    <a:p>
                      <a:r>
                        <a:rPr lang="zh-CN" altLang="en-US" sz="1050" dirty="0">
                          <a:solidFill>
                            <a:schemeClr val="tx1"/>
                          </a:solidFill>
                          <a:latin typeface="Times New Roman" panose="02020603050405020304" pitchFamily="18" charset="0"/>
                          <a:cs typeface="Times New Roman" panose="02020603050405020304" pitchFamily="18" charset="0"/>
                        </a:rPr>
                        <a:t>外桶</a:t>
                      </a:r>
                      <a:r>
                        <a:rPr lang="en-US" altLang="zh-CN" sz="1050" dirty="0">
                          <a:solidFill>
                            <a:schemeClr val="tx1"/>
                          </a:solidFill>
                          <a:latin typeface="Times New Roman" panose="02020603050405020304" pitchFamily="18" charset="0"/>
                          <a:cs typeface="Times New Roman" panose="02020603050405020304" pitchFamily="18" charset="0"/>
                        </a:rPr>
                        <a:t>5mm</a:t>
                      </a:r>
                    </a:p>
                    <a:p>
                      <a:r>
                        <a:rPr lang="zh-CN" altLang="en-US" sz="1050" dirty="0">
                          <a:solidFill>
                            <a:schemeClr val="tx1"/>
                          </a:solidFill>
                          <a:latin typeface="Times New Roman" panose="02020603050405020304" pitchFamily="18" charset="0"/>
                          <a:cs typeface="Times New Roman" panose="02020603050405020304" pitchFamily="18" charset="0"/>
                        </a:rPr>
                        <a:t>内桶</a:t>
                      </a:r>
                      <a:r>
                        <a:rPr lang="en-US" altLang="zh-CN" sz="1050" dirty="0">
                          <a:solidFill>
                            <a:schemeClr val="tx1"/>
                          </a:solidFill>
                          <a:latin typeface="Times New Roman" panose="02020603050405020304" pitchFamily="18" charset="0"/>
                          <a:cs typeface="Times New Roman" panose="02020603050405020304" pitchFamily="18" charset="0"/>
                        </a:rPr>
                        <a:t>0.5mm CFRP</a:t>
                      </a:r>
                    </a:p>
                    <a:p>
                      <a:endParaRPr lang="en-US" altLang="zh-CN" sz="1050" dirty="0">
                        <a:solidFill>
                          <a:srgbClr val="FF0000"/>
                        </a:solidFill>
                        <a:latin typeface="Times New Roman" panose="02020603050405020304" pitchFamily="18" charset="0"/>
                        <a:cs typeface="Times New Roman" panose="02020603050405020304" pitchFamily="18" charset="0"/>
                      </a:endParaRPr>
                    </a:p>
                    <a:p>
                      <a:r>
                        <a:rPr lang="en-US" altLang="zh-CN" sz="1050" dirty="0">
                          <a:solidFill>
                            <a:schemeClr val="tx1"/>
                          </a:solidFill>
                          <a:latin typeface="Times New Roman" panose="02020603050405020304" pitchFamily="18" charset="0"/>
                          <a:cs typeface="Times New Roman" panose="02020603050405020304" pitchFamily="18" charset="0"/>
                        </a:rPr>
                        <a:t>BELLE</a:t>
                      </a:r>
                      <a:r>
                        <a:rPr lang="zh-CN" altLang="en-US" sz="1050" dirty="0">
                          <a:solidFill>
                            <a:schemeClr val="tx1"/>
                          </a:solidFill>
                          <a:latin typeface="Times New Roman" panose="02020603050405020304" pitchFamily="18" charset="0"/>
                          <a:cs typeface="Times New Roman" panose="02020603050405020304" pitchFamily="18" charset="0"/>
                        </a:rPr>
                        <a:t>（ </a:t>
                      </a:r>
                      <a:r>
                        <a:rPr lang="en-US" altLang="zh-CN" sz="1050" dirty="0">
                          <a:solidFill>
                            <a:schemeClr val="tx1"/>
                          </a:solidFill>
                          <a:latin typeface="Times New Roman" panose="02020603050405020304" pitchFamily="18" charset="0"/>
                          <a:cs typeface="Times New Roman" panose="02020603050405020304" pitchFamily="18" charset="0"/>
                        </a:rPr>
                        <a:t>30um :</a:t>
                      </a:r>
                      <a:r>
                        <a:rPr lang="en-US" altLang="zh-CN" sz="1050" dirty="0">
                          <a:solidFill>
                            <a:srgbClr val="FF0000"/>
                          </a:solidFill>
                          <a:latin typeface="Times New Roman" panose="02020603050405020304" pitchFamily="18" charset="0"/>
                          <a:cs typeface="Times New Roman" panose="02020603050405020304" pitchFamily="18" charset="0"/>
                        </a:rPr>
                        <a:t>80g</a:t>
                      </a:r>
                    </a:p>
                    <a:p>
                      <a:r>
                        <a:rPr lang="en-US" altLang="zh-CN" sz="1050" dirty="0">
                          <a:solidFill>
                            <a:schemeClr val="tx1"/>
                          </a:solidFill>
                          <a:latin typeface="Times New Roman" panose="02020603050405020304" pitchFamily="18" charset="0"/>
                          <a:cs typeface="Times New Roman" panose="02020603050405020304" pitchFamily="18" charset="0"/>
                        </a:rPr>
                        <a:t>               126um:</a:t>
                      </a:r>
                      <a:r>
                        <a:rPr lang="en-US" altLang="zh-CN" sz="1050" dirty="0">
                          <a:solidFill>
                            <a:srgbClr val="FF0000"/>
                          </a:solidFill>
                          <a:latin typeface="Times New Roman" panose="02020603050405020304" pitchFamily="18" charset="0"/>
                          <a:cs typeface="Times New Roman" panose="02020603050405020304" pitchFamily="18" charset="0"/>
                        </a:rPr>
                        <a:t>160g</a:t>
                      </a:r>
                      <a:r>
                        <a:rPr lang="zh-CN" altLang="en-US" sz="1050" dirty="0">
                          <a:solidFill>
                            <a:schemeClr val="tx1"/>
                          </a:solidFill>
                          <a:latin typeface="Times New Roman" panose="02020603050405020304" pitchFamily="18" charset="0"/>
                          <a:cs typeface="Times New Roman" panose="02020603050405020304" pitchFamily="18" charset="0"/>
                        </a:rPr>
                        <a:t>）</a:t>
                      </a:r>
                      <a:endParaRPr lang="en-US" altLang="zh-CN" sz="105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altLang="zh-CN" sz="1050" dirty="0">
                        <a:solidFill>
                          <a:srgbClr val="FF0000"/>
                        </a:solidFill>
                        <a:latin typeface="Times New Roman" panose="02020603050405020304" pitchFamily="18" charset="0"/>
                        <a:cs typeface="Times New Roman" panose="02020603050405020304" pitchFamily="18" charset="0"/>
                      </a:endParaRPr>
                    </a:p>
                    <a:p>
                      <a:r>
                        <a:rPr lang="zh-CN" altLang="en-US" sz="1050" dirty="0">
                          <a:solidFill>
                            <a:srgbClr val="FF0000"/>
                          </a:solidFill>
                          <a:latin typeface="Times New Roman" panose="02020603050405020304" pitchFamily="18" charset="0"/>
                          <a:cs typeface="Times New Roman" panose="02020603050405020304" pitchFamily="18" charset="0"/>
                        </a:rPr>
                        <a:t>定位子</a:t>
                      </a:r>
                      <a:r>
                        <a:rPr lang="en-US" altLang="zh-CN" sz="1050" dirty="0">
                          <a:solidFill>
                            <a:srgbClr val="FF0000"/>
                          </a:solidFill>
                          <a:latin typeface="Times New Roman" panose="02020603050405020304" pitchFamily="18" charset="0"/>
                          <a:cs typeface="Times New Roman" panose="02020603050405020304" pitchFamily="18" charset="0"/>
                        </a:rPr>
                        <a:t>+</a:t>
                      </a:r>
                      <a:r>
                        <a:rPr lang="zh-CN" altLang="en-US" sz="1050" dirty="0">
                          <a:solidFill>
                            <a:srgbClr val="FF0000"/>
                          </a:solidFill>
                          <a:latin typeface="Times New Roman" panose="02020603050405020304" pitchFamily="18" charset="0"/>
                          <a:cs typeface="Times New Roman" panose="02020603050405020304" pitchFamily="18" charset="0"/>
                        </a:rPr>
                        <a:t>内筒设计</a:t>
                      </a:r>
                      <a:endParaRPr lang="en-US" altLang="zh-CN" sz="1050" dirty="0">
                        <a:solidFill>
                          <a:srgbClr val="FF0000"/>
                        </a:solidFill>
                        <a:latin typeface="Times New Roman" panose="02020603050405020304" pitchFamily="18" charset="0"/>
                        <a:cs typeface="Times New Roman" panose="02020603050405020304" pitchFamily="18" charset="0"/>
                      </a:endParaRPr>
                    </a:p>
                    <a:p>
                      <a:endParaRPr lang="en-US" altLang="zh-CN" sz="1050" dirty="0">
                        <a:latin typeface="Times New Roman" panose="02020603050405020304" pitchFamily="18" charset="0"/>
                        <a:cs typeface="Times New Roman" panose="02020603050405020304" pitchFamily="18" charset="0"/>
                      </a:endParaRPr>
                    </a:p>
                    <a:p>
                      <a:endParaRPr lang="en-US" altLang="zh-CN" sz="1050" dirty="0">
                        <a:latin typeface="Times New Roman" panose="02020603050405020304" pitchFamily="18" charset="0"/>
                        <a:cs typeface="Times New Roman" panose="02020603050405020304" pitchFamily="18" charset="0"/>
                      </a:endParaRPr>
                    </a:p>
                    <a:p>
                      <a:r>
                        <a:rPr lang="zh-CN" altLang="en-US" sz="1050" dirty="0">
                          <a:latin typeface="Times New Roman" panose="02020603050405020304" pitchFamily="18" charset="0"/>
                          <a:cs typeface="Times New Roman" panose="02020603050405020304" pitchFamily="18" charset="0"/>
                        </a:rPr>
                        <a:t>定位子方便更换坏死的丝</a:t>
                      </a:r>
                      <a:endParaRPr lang="en-US" altLang="zh-CN" sz="1050" dirty="0">
                        <a:latin typeface="Times New Roman" panose="02020603050405020304" pitchFamily="18" charset="0"/>
                        <a:cs typeface="Times New Roman" panose="02020603050405020304" pitchFamily="18" charset="0"/>
                      </a:endParaRPr>
                    </a:p>
                    <a:p>
                      <a:endParaRPr lang="en-US" altLang="zh-CN" sz="1050" dirty="0">
                        <a:latin typeface="Times New Roman" panose="02020603050405020304" pitchFamily="18" charset="0"/>
                        <a:cs typeface="Times New Roman" panose="02020603050405020304" pitchFamily="18" charset="0"/>
                      </a:endParaRPr>
                    </a:p>
                    <a:p>
                      <a:r>
                        <a:rPr lang="en-US" altLang="zh-CN" sz="1050" dirty="0">
                          <a:latin typeface="Times New Roman" panose="02020603050405020304" pitchFamily="18" charset="0"/>
                          <a:cs typeface="Times New Roman" panose="02020603050405020304" pitchFamily="18" charset="0"/>
                        </a:rPr>
                        <a:t>PCB</a:t>
                      </a:r>
                      <a:r>
                        <a:rPr lang="zh-CN" altLang="en-US" sz="1050" dirty="0">
                          <a:latin typeface="Times New Roman" panose="02020603050405020304" pitchFamily="18" charset="0"/>
                          <a:cs typeface="Times New Roman" panose="02020603050405020304" pitchFamily="18" charset="0"/>
                        </a:rPr>
                        <a:t>可以做小单元，但需要考虑断丝怎么处理</a:t>
                      </a:r>
                      <a:endParaRPr lang="en-US" altLang="zh-CN"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44255811"/>
                  </a:ext>
                </a:extLst>
              </a:tr>
              <a:tr h="891874">
                <a:tc>
                  <a:txBody>
                    <a:bodyPr/>
                    <a:lstStyle/>
                    <a:p>
                      <a:r>
                        <a:rPr lang="zh-CN" altLang="en-US" dirty="0">
                          <a:latin typeface="Times New Roman" panose="02020603050405020304" pitchFamily="18" charset="0"/>
                          <a:cs typeface="Times New Roman" panose="02020603050405020304" pitchFamily="18" charset="0"/>
                        </a:rPr>
                        <a:t>单元大小</a:t>
                      </a:r>
                    </a:p>
                  </a:txBody>
                  <a:tcPr/>
                </a:tc>
                <a:tc>
                  <a:txBody>
                    <a:bodyPr/>
                    <a:lstStyle/>
                    <a:p>
                      <a:r>
                        <a:rPr lang="zh-CN" altLang="en-US" dirty="0">
                          <a:latin typeface="Times New Roman" panose="02020603050405020304" pitchFamily="18" charset="0"/>
                          <a:cs typeface="Times New Roman" panose="02020603050405020304" pitchFamily="18" charset="0"/>
                        </a:rPr>
                        <a:t>内室</a:t>
                      </a:r>
                      <a:r>
                        <a:rPr lang="en-US" altLang="zh-CN" dirty="0">
                          <a:latin typeface="Times New Roman" panose="02020603050405020304" pitchFamily="18" charset="0"/>
                          <a:cs typeface="Times New Roman" panose="02020603050405020304" pitchFamily="18" charset="0"/>
                        </a:rPr>
                        <a:t>12mm</a:t>
                      </a:r>
                    </a:p>
                    <a:p>
                      <a:r>
                        <a:rPr lang="zh-CN" altLang="en-US" dirty="0">
                          <a:latin typeface="Times New Roman" panose="02020603050405020304" pitchFamily="18" charset="0"/>
                          <a:cs typeface="Times New Roman" panose="02020603050405020304" pitchFamily="18" charset="0"/>
                        </a:rPr>
                        <a:t>外室</a:t>
                      </a:r>
                      <a:r>
                        <a:rPr lang="en-US" altLang="zh-CN" dirty="0">
                          <a:latin typeface="Times New Roman" panose="02020603050405020304" pitchFamily="18" charset="0"/>
                          <a:cs typeface="Times New Roman" panose="02020603050405020304" pitchFamily="18" charset="0"/>
                        </a:rPr>
                        <a:t>16mm</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zh-CN" altLang="en-US" dirty="0">
                          <a:latin typeface="Times New Roman" panose="02020603050405020304" pitchFamily="18" charset="0"/>
                          <a:cs typeface="Times New Roman" panose="02020603050405020304" pitchFamily="18" charset="0"/>
                        </a:rPr>
                        <a:t>内室</a:t>
                      </a:r>
                      <a:r>
                        <a:rPr lang="en-US" altLang="zh-CN" dirty="0">
                          <a:latin typeface="Times New Roman" panose="02020603050405020304" pitchFamily="18" charset="0"/>
                          <a:cs typeface="Times New Roman" panose="02020603050405020304" pitchFamily="18" charset="0"/>
                        </a:rPr>
                        <a:t>6mm</a:t>
                      </a:r>
                    </a:p>
                    <a:p>
                      <a:r>
                        <a:rPr lang="zh-CN" altLang="en-US" dirty="0">
                          <a:latin typeface="Times New Roman" panose="02020603050405020304" pitchFamily="18" charset="0"/>
                          <a:cs typeface="Times New Roman" panose="02020603050405020304" pitchFamily="18" charset="0"/>
                        </a:rPr>
                        <a:t>外室？？</a:t>
                      </a:r>
                    </a:p>
                  </a:txBody>
                  <a:tcPr/>
                </a:tc>
                <a:tc>
                  <a:txBody>
                    <a:bodyPr/>
                    <a:lstStyle/>
                    <a:p>
                      <a:r>
                        <a:rPr lang="zh-CN" altLang="en-US" dirty="0">
                          <a:latin typeface="Times New Roman" panose="02020603050405020304" pitchFamily="18" charset="0"/>
                          <a:cs typeface="Times New Roman" panose="02020603050405020304" pitchFamily="18" charset="0"/>
                        </a:rPr>
                        <a:t>内室</a:t>
                      </a:r>
                      <a:r>
                        <a:rPr lang="en-US" altLang="zh-CN" dirty="0">
                          <a:latin typeface="Times New Roman" panose="02020603050405020304" pitchFamily="18" charset="0"/>
                          <a:cs typeface="Times New Roman" panose="02020603050405020304" pitchFamily="18" charset="0"/>
                        </a:rPr>
                        <a:t>6.59~9.34mm</a:t>
                      </a:r>
                    </a:p>
                    <a:p>
                      <a:r>
                        <a:rPr lang="zh-CN" altLang="en-US" dirty="0">
                          <a:latin typeface="Times New Roman" panose="02020603050405020304" pitchFamily="18" charset="0"/>
                          <a:cs typeface="Times New Roman" panose="02020603050405020304" pitchFamily="18" charset="0"/>
                        </a:rPr>
                        <a:t>外室</a:t>
                      </a:r>
                      <a:r>
                        <a:rPr lang="en-US" altLang="zh-CN" dirty="0">
                          <a:latin typeface="Times New Roman" panose="02020603050405020304" pitchFamily="18" charset="0"/>
                          <a:cs typeface="Times New Roman" panose="02020603050405020304" pitchFamily="18" charset="0"/>
                        </a:rPr>
                        <a:t>16.69mm</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5~11mm</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41287861"/>
                  </a:ext>
                </a:extLst>
              </a:tr>
            </a:tbl>
          </a:graphicData>
        </a:graphic>
      </p:graphicFrame>
    </p:spTree>
    <p:extLst>
      <p:ext uri="{BB962C8B-B14F-4D97-AF65-F5344CB8AC3E}">
        <p14:creationId xmlns:p14="http://schemas.microsoft.com/office/powerpoint/2010/main" val="380176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7E00150-8C06-4ADB-9F91-DC53C2BF293F}"/>
              </a:ext>
            </a:extLst>
          </p:cNvPr>
          <p:cNvSpPr>
            <a:spLocks noGrp="1"/>
          </p:cNvSpPr>
          <p:nvPr>
            <p:ph type="title"/>
          </p:nvPr>
        </p:nvSpPr>
        <p:spPr/>
        <p:txBody>
          <a:bodyPr>
            <a:normAutofit/>
          </a:bodyPr>
          <a:lstStyle/>
          <a:p>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丝张力检测系统</a:t>
            </a:r>
          </a:p>
        </p:txBody>
      </p:sp>
      <p:sp>
        <p:nvSpPr>
          <p:cNvPr id="4" name="灯片编号占位符 3">
            <a:extLst>
              <a:ext uri="{FF2B5EF4-FFF2-40B4-BE49-F238E27FC236}">
                <a16:creationId xmlns:a16="http://schemas.microsoft.com/office/drawing/2014/main" id="{9C36FAC2-B130-427A-A8C7-EB6769AC42DA}"/>
              </a:ext>
            </a:extLst>
          </p:cNvPr>
          <p:cNvSpPr>
            <a:spLocks noGrp="1"/>
          </p:cNvSpPr>
          <p:nvPr>
            <p:ph type="sldNum" sz="quarter" idx="4"/>
          </p:nvPr>
        </p:nvSpPr>
        <p:spPr>
          <a:xfrm>
            <a:off x="9336360" y="6356349"/>
            <a:ext cx="2743200" cy="365125"/>
          </a:xfrm>
        </p:spPr>
        <p:txBody>
          <a:bodyPr/>
          <a:lstStyle/>
          <a:p>
            <a:fld id="{C40B4FF0-5E72-4B05-8317-861D4184A370}" type="slidenum">
              <a:rPr lang="zh-CN" altLang="en-US" smtClean="0"/>
              <a:pPr/>
              <a:t>8</a:t>
            </a:fld>
            <a:endParaRPr lang="zh-CN" altLang="en-US" dirty="0"/>
          </a:p>
        </p:txBody>
      </p:sp>
      <p:pic>
        <p:nvPicPr>
          <p:cNvPr id="33" name="图片 32">
            <a:extLst>
              <a:ext uri="{FF2B5EF4-FFF2-40B4-BE49-F238E27FC236}">
                <a16:creationId xmlns:a16="http://schemas.microsoft.com/office/drawing/2014/main" id="{845F6F2A-0B7F-414B-AEAF-6EBF2C4BD8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074" y="1127793"/>
            <a:ext cx="1380891" cy="3954157"/>
          </a:xfrm>
          <a:prstGeom prst="rect">
            <a:avLst/>
          </a:prstGeom>
        </p:spPr>
      </p:pic>
      <p:pic>
        <p:nvPicPr>
          <p:cNvPr id="34" name="图片 33">
            <a:extLst>
              <a:ext uri="{FF2B5EF4-FFF2-40B4-BE49-F238E27FC236}">
                <a16:creationId xmlns:a16="http://schemas.microsoft.com/office/drawing/2014/main" id="{7D877D52-39B1-4372-AAFB-6160E5A5D1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03421" y="1135222"/>
            <a:ext cx="3324014" cy="3931107"/>
          </a:xfrm>
          <a:prstGeom prst="rect">
            <a:avLst/>
          </a:prstGeom>
        </p:spPr>
      </p:pic>
      <p:sp>
        <p:nvSpPr>
          <p:cNvPr id="36" name="矩形 35">
            <a:extLst>
              <a:ext uri="{FF2B5EF4-FFF2-40B4-BE49-F238E27FC236}">
                <a16:creationId xmlns:a16="http://schemas.microsoft.com/office/drawing/2014/main" id="{68BBD936-1252-4858-AE4C-018C76D4A3A4}"/>
              </a:ext>
            </a:extLst>
          </p:cNvPr>
          <p:cNvSpPr/>
          <p:nvPr/>
        </p:nvSpPr>
        <p:spPr>
          <a:xfrm>
            <a:off x="231449" y="5419458"/>
            <a:ext cx="11729101" cy="1477328"/>
          </a:xfrm>
          <a:prstGeom prst="rect">
            <a:avLst/>
          </a:prstGeom>
        </p:spPr>
        <p:txBody>
          <a:bodyPr wrap="square">
            <a:spAutoFit/>
          </a:bodyPr>
          <a:lstStyle/>
          <a:p>
            <a:r>
              <a:rPr lang="zh-CN" altLang="en-US" dirty="0"/>
              <a:t>开展了丝张力检测系统研究，并迭代了</a:t>
            </a:r>
            <a:r>
              <a:rPr lang="en-US" altLang="zh-CN" dirty="0"/>
              <a:t>3</a:t>
            </a:r>
            <a:r>
              <a:rPr lang="zh-CN" altLang="en-US" dirty="0"/>
              <a:t>个版本，从</a:t>
            </a:r>
            <a:r>
              <a:rPr lang="en-US" altLang="zh-CN" dirty="0"/>
              <a:t>2.8</a:t>
            </a:r>
            <a:r>
              <a:rPr lang="zh-CN" altLang="en-US" dirty="0"/>
              <a:t>米长度的丝张力测试看，镀金钨丝无明显的蠕变效应，铝丝张力变弱。</a:t>
            </a:r>
            <a:endParaRPr lang="en-US" altLang="zh-CN" dirty="0"/>
          </a:p>
          <a:p>
            <a:endParaRPr lang="en-US" altLang="zh-CN" dirty="0"/>
          </a:p>
          <a:p>
            <a:r>
              <a:rPr lang="zh-CN" altLang="en-US" dirty="0"/>
              <a:t>新的测试平台已经开始测试，同时测试的丝数量和种类更多，深圳技术大学提供了更开阔的场地和测试人员。</a:t>
            </a:r>
            <a:endParaRPr lang="en-US" altLang="zh-CN" dirty="0"/>
          </a:p>
          <a:p>
            <a:r>
              <a:rPr lang="zh-CN" altLang="en-US" dirty="0"/>
              <a:t>       </a:t>
            </a:r>
            <a:r>
              <a:rPr lang="zh-CN" altLang="en-US" dirty="0">
                <a:solidFill>
                  <a:srgbClr val="C00000"/>
                </a:solidFill>
              </a:rPr>
              <a:t>镀金钨丝 </a:t>
            </a:r>
            <a:r>
              <a:rPr lang="en-US" altLang="zh-CN" dirty="0">
                <a:solidFill>
                  <a:srgbClr val="C00000"/>
                </a:solidFill>
              </a:rPr>
              <a:t>20um</a:t>
            </a:r>
            <a:r>
              <a:rPr lang="zh-CN" altLang="en-US" dirty="0">
                <a:solidFill>
                  <a:srgbClr val="C00000"/>
                </a:solidFill>
              </a:rPr>
              <a:t>（</a:t>
            </a:r>
            <a:r>
              <a:rPr lang="en-US" altLang="zh-CN" dirty="0">
                <a:solidFill>
                  <a:srgbClr val="C00000"/>
                </a:solidFill>
              </a:rPr>
              <a:t>35g</a:t>
            </a:r>
            <a:r>
              <a:rPr lang="zh-CN" altLang="en-US" dirty="0">
                <a:solidFill>
                  <a:srgbClr val="C00000"/>
                </a:solidFill>
              </a:rPr>
              <a:t>）</a:t>
            </a:r>
            <a:r>
              <a:rPr lang="en-US" altLang="zh-CN" dirty="0">
                <a:solidFill>
                  <a:srgbClr val="C00000"/>
                </a:solidFill>
              </a:rPr>
              <a:t> 25um</a:t>
            </a:r>
            <a:r>
              <a:rPr lang="zh-CN" altLang="en-US" dirty="0">
                <a:solidFill>
                  <a:srgbClr val="C00000"/>
                </a:solidFill>
              </a:rPr>
              <a:t>（</a:t>
            </a:r>
            <a:r>
              <a:rPr lang="en-US" altLang="zh-CN" dirty="0">
                <a:solidFill>
                  <a:srgbClr val="C00000"/>
                </a:solidFill>
              </a:rPr>
              <a:t>50g</a:t>
            </a:r>
            <a:r>
              <a:rPr lang="zh-CN" altLang="en-US" dirty="0">
                <a:solidFill>
                  <a:srgbClr val="C00000"/>
                </a:solidFill>
              </a:rPr>
              <a:t>）</a:t>
            </a:r>
            <a:r>
              <a:rPr lang="en-US" altLang="zh-CN" dirty="0">
                <a:solidFill>
                  <a:srgbClr val="C00000"/>
                </a:solidFill>
              </a:rPr>
              <a:t>      </a:t>
            </a:r>
            <a:r>
              <a:rPr lang="zh-CN" altLang="en-US" dirty="0">
                <a:solidFill>
                  <a:srgbClr val="00B050"/>
                </a:solidFill>
              </a:rPr>
              <a:t>铝丝 </a:t>
            </a:r>
            <a:r>
              <a:rPr lang="en-US" altLang="zh-CN" dirty="0">
                <a:solidFill>
                  <a:srgbClr val="00B050"/>
                </a:solidFill>
              </a:rPr>
              <a:t>60um</a:t>
            </a:r>
            <a:r>
              <a:rPr lang="zh-CN" altLang="en-US" dirty="0">
                <a:solidFill>
                  <a:srgbClr val="00B050"/>
                </a:solidFill>
              </a:rPr>
              <a:t>（</a:t>
            </a:r>
            <a:r>
              <a:rPr lang="en-US" altLang="zh-CN" dirty="0">
                <a:solidFill>
                  <a:srgbClr val="00B050"/>
                </a:solidFill>
              </a:rPr>
              <a:t>40g</a:t>
            </a:r>
            <a:r>
              <a:rPr lang="zh-CN" altLang="en-US" dirty="0">
                <a:solidFill>
                  <a:srgbClr val="00B050"/>
                </a:solidFill>
              </a:rPr>
              <a:t>）</a:t>
            </a:r>
            <a:r>
              <a:rPr lang="en-US" altLang="zh-CN" dirty="0">
                <a:solidFill>
                  <a:srgbClr val="00B050"/>
                </a:solidFill>
              </a:rPr>
              <a:t> 100um</a:t>
            </a:r>
            <a:r>
              <a:rPr lang="zh-CN" altLang="en-US" dirty="0">
                <a:solidFill>
                  <a:srgbClr val="00B050"/>
                </a:solidFill>
              </a:rPr>
              <a:t>（</a:t>
            </a:r>
            <a:r>
              <a:rPr lang="en-US" altLang="zh-CN" dirty="0">
                <a:solidFill>
                  <a:srgbClr val="00B050"/>
                </a:solidFill>
              </a:rPr>
              <a:t>100g</a:t>
            </a:r>
            <a:r>
              <a:rPr lang="zh-CN" altLang="en-US" dirty="0">
                <a:solidFill>
                  <a:srgbClr val="00B050"/>
                </a:solidFill>
              </a:rPr>
              <a:t>）</a:t>
            </a:r>
            <a:r>
              <a:rPr lang="en-US" altLang="zh-CN" dirty="0">
                <a:solidFill>
                  <a:srgbClr val="00B050"/>
                </a:solidFill>
              </a:rPr>
              <a:t> </a:t>
            </a:r>
          </a:p>
        </p:txBody>
      </p:sp>
      <p:pic>
        <p:nvPicPr>
          <p:cNvPr id="5" name="图片 4">
            <a:extLst>
              <a:ext uri="{FF2B5EF4-FFF2-40B4-BE49-F238E27FC236}">
                <a16:creationId xmlns:a16="http://schemas.microsoft.com/office/drawing/2014/main" id="{51819F7B-E56C-4FC7-893E-40216C49DF28}"/>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197689" y="1064585"/>
            <a:ext cx="3952237" cy="3997666"/>
          </a:xfrm>
          <a:prstGeom prst="rect">
            <a:avLst/>
          </a:prstGeom>
        </p:spPr>
      </p:pic>
      <p:pic>
        <p:nvPicPr>
          <p:cNvPr id="6" name="图片 5">
            <a:extLst>
              <a:ext uri="{FF2B5EF4-FFF2-40B4-BE49-F238E27FC236}">
                <a16:creationId xmlns:a16="http://schemas.microsoft.com/office/drawing/2014/main" id="{04CEAED7-242C-4520-B876-B68A0F94E2A6}"/>
              </a:ext>
            </a:extLst>
          </p:cNvPr>
          <p:cNvPicPr>
            <a:picLocks noChangeAspect="1"/>
          </p:cNvPicPr>
          <p:nvPr/>
        </p:nvPicPr>
        <p:blipFill>
          <a:blip r:embed="rId6"/>
          <a:stretch>
            <a:fillRect/>
          </a:stretch>
        </p:blipFill>
        <p:spPr>
          <a:xfrm>
            <a:off x="4909551" y="3263038"/>
            <a:ext cx="3206022" cy="1799213"/>
          </a:xfrm>
          <a:prstGeom prst="rect">
            <a:avLst/>
          </a:prstGeom>
        </p:spPr>
      </p:pic>
      <p:pic>
        <p:nvPicPr>
          <p:cNvPr id="7" name="图片 6">
            <a:extLst>
              <a:ext uri="{FF2B5EF4-FFF2-40B4-BE49-F238E27FC236}">
                <a16:creationId xmlns:a16="http://schemas.microsoft.com/office/drawing/2014/main" id="{31D0B75D-589C-461C-86FF-463D5788D0B3}"/>
              </a:ext>
            </a:extLst>
          </p:cNvPr>
          <p:cNvPicPr>
            <a:picLocks noChangeAspect="1"/>
          </p:cNvPicPr>
          <p:nvPr/>
        </p:nvPicPr>
        <p:blipFill>
          <a:blip r:embed="rId7"/>
          <a:stretch>
            <a:fillRect/>
          </a:stretch>
        </p:blipFill>
        <p:spPr>
          <a:xfrm>
            <a:off x="4898897" y="1138270"/>
            <a:ext cx="3214318" cy="2053124"/>
          </a:xfrm>
          <a:prstGeom prst="rect">
            <a:avLst/>
          </a:prstGeom>
        </p:spPr>
      </p:pic>
    </p:spTree>
    <p:extLst>
      <p:ext uri="{BB962C8B-B14F-4D97-AF65-F5344CB8AC3E}">
        <p14:creationId xmlns:p14="http://schemas.microsoft.com/office/powerpoint/2010/main" val="805457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FC92A22-39F4-40EB-8166-95248B4C7BCE}"/>
              </a:ext>
            </a:extLst>
          </p:cNvPr>
          <p:cNvSpPr>
            <a:spLocks noGrp="1"/>
          </p:cNvSpPr>
          <p:nvPr>
            <p:ph type="sldNum" sz="quarter" idx="4"/>
          </p:nvPr>
        </p:nvSpPr>
        <p:spPr>
          <a:xfrm>
            <a:off x="9408368" y="6356349"/>
            <a:ext cx="2743200" cy="365125"/>
          </a:xfrm>
        </p:spPr>
        <p:txBody>
          <a:bodyPr/>
          <a:lstStyle/>
          <a:p>
            <a:pPr>
              <a:defRPr/>
            </a:pPr>
            <a:fld id="{8A9FE716-5906-42FB-AFB5-ACBE2060E32B}" type="slidenum">
              <a:rPr lang="en-US" altLang="zh-CN" smtClean="0"/>
              <a:pPr>
                <a:defRPr/>
              </a:pPr>
              <a:t>9</a:t>
            </a:fld>
            <a:endParaRPr lang="en-US" altLang="zh-CN"/>
          </a:p>
        </p:txBody>
      </p:sp>
      <p:pic>
        <p:nvPicPr>
          <p:cNvPr id="12" name="图片 11">
            <a:extLst>
              <a:ext uri="{FF2B5EF4-FFF2-40B4-BE49-F238E27FC236}">
                <a16:creationId xmlns:a16="http://schemas.microsoft.com/office/drawing/2014/main" id="{2D914C46-B127-43E8-9AAC-FDFE6A855812}"/>
              </a:ext>
            </a:extLst>
          </p:cNvPr>
          <p:cNvPicPr>
            <a:picLocks noChangeAspect="1"/>
          </p:cNvPicPr>
          <p:nvPr/>
        </p:nvPicPr>
        <p:blipFill>
          <a:blip r:embed="rId3"/>
          <a:stretch>
            <a:fillRect/>
          </a:stretch>
        </p:blipFill>
        <p:spPr>
          <a:xfrm>
            <a:off x="3935760" y="4580594"/>
            <a:ext cx="1139639" cy="2188457"/>
          </a:xfrm>
          <a:prstGeom prst="rect">
            <a:avLst/>
          </a:prstGeom>
        </p:spPr>
      </p:pic>
      <p:sp>
        <p:nvSpPr>
          <p:cNvPr id="15" name="标题 2">
            <a:extLst>
              <a:ext uri="{FF2B5EF4-FFF2-40B4-BE49-F238E27FC236}">
                <a16:creationId xmlns:a16="http://schemas.microsoft.com/office/drawing/2014/main" id="{2D19DC53-8E68-41B6-96DE-F0585151E381}"/>
              </a:ext>
            </a:extLst>
          </p:cNvPr>
          <p:cNvSpPr txBox="1">
            <a:spLocks/>
          </p:cNvSpPr>
          <p:nvPr/>
        </p:nvSpPr>
        <p:spPr>
          <a:xfrm>
            <a:off x="1046204" y="88949"/>
            <a:ext cx="10450396" cy="7064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solidFill>
                  <a:srgbClr val="10238B"/>
                </a:solidFill>
                <a:latin typeface="Times New Roman" panose="02020603050405020304" pitchFamily="18" charset="0"/>
                <a:ea typeface="黑体" panose="02010609060101010101" pitchFamily="49" charset="-122"/>
                <a:cs typeface="Times New Roman" panose="02020603050405020304" pitchFamily="18" charset="0"/>
              </a:rPr>
              <a:t>超小单元设计的整体丝层分布</a:t>
            </a:r>
          </a:p>
        </p:txBody>
      </p:sp>
      <p:pic>
        <p:nvPicPr>
          <p:cNvPr id="17" name="图片 16">
            <a:extLst>
              <a:ext uri="{FF2B5EF4-FFF2-40B4-BE49-F238E27FC236}">
                <a16:creationId xmlns:a16="http://schemas.microsoft.com/office/drawing/2014/main" id="{5F1A392A-99A7-40D0-B038-2A1BD8396B54}"/>
              </a:ext>
            </a:extLst>
          </p:cNvPr>
          <p:cNvPicPr>
            <a:picLocks noChangeAspect="1"/>
          </p:cNvPicPr>
          <p:nvPr/>
        </p:nvPicPr>
        <p:blipFill>
          <a:blip r:embed="rId4"/>
          <a:stretch>
            <a:fillRect/>
          </a:stretch>
        </p:blipFill>
        <p:spPr>
          <a:xfrm>
            <a:off x="165592" y="1811968"/>
            <a:ext cx="5596183" cy="2736304"/>
          </a:xfrm>
          <a:prstGeom prst="rect">
            <a:avLst/>
          </a:prstGeom>
        </p:spPr>
      </p:pic>
      <p:pic>
        <p:nvPicPr>
          <p:cNvPr id="19" name="图片 18">
            <a:extLst>
              <a:ext uri="{FF2B5EF4-FFF2-40B4-BE49-F238E27FC236}">
                <a16:creationId xmlns:a16="http://schemas.microsoft.com/office/drawing/2014/main" id="{715C835B-3E0B-4950-8D13-AC1AB1E7A868}"/>
              </a:ext>
            </a:extLst>
          </p:cNvPr>
          <p:cNvPicPr>
            <a:picLocks noChangeAspect="1"/>
          </p:cNvPicPr>
          <p:nvPr/>
        </p:nvPicPr>
        <p:blipFill>
          <a:blip r:embed="rId5"/>
          <a:stretch>
            <a:fillRect/>
          </a:stretch>
        </p:blipFill>
        <p:spPr>
          <a:xfrm>
            <a:off x="5842318" y="1811968"/>
            <a:ext cx="6018348" cy="2750687"/>
          </a:xfrm>
          <a:prstGeom prst="rect">
            <a:avLst/>
          </a:prstGeom>
        </p:spPr>
      </p:pic>
      <p:sp>
        <p:nvSpPr>
          <p:cNvPr id="21" name="矩形 20">
            <a:extLst>
              <a:ext uri="{FF2B5EF4-FFF2-40B4-BE49-F238E27FC236}">
                <a16:creationId xmlns:a16="http://schemas.microsoft.com/office/drawing/2014/main" id="{DD5E1F86-BD9B-4BCF-8469-2559B81805EA}"/>
              </a:ext>
            </a:extLst>
          </p:cNvPr>
          <p:cNvSpPr/>
          <p:nvPr/>
        </p:nvSpPr>
        <p:spPr>
          <a:xfrm>
            <a:off x="364085" y="798160"/>
            <a:ext cx="11463829" cy="880947"/>
          </a:xfrm>
          <a:prstGeom prst="rect">
            <a:avLst/>
          </a:prstGeom>
        </p:spPr>
        <p:txBody>
          <a:bodyPr wrap="square">
            <a:spAutoFit/>
          </a:bodyPr>
          <a:lstStyle/>
          <a:p>
            <a:pPr>
              <a:lnSpc>
                <a:spcPct val="150000"/>
              </a:lnSpc>
            </a:pPr>
            <a:r>
              <a:rPr lang="zh-CN" altLang="en-US" b="1" dirty="0">
                <a:solidFill>
                  <a:srgbClr val="FF0000"/>
                </a:solidFill>
              </a:rPr>
              <a:t>优势</a:t>
            </a:r>
            <a:r>
              <a:rPr lang="zh-CN" altLang="en-US" dirty="0"/>
              <a:t>：降低电子学通道数压力（</a:t>
            </a:r>
            <a:r>
              <a:rPr lang="en-US" altLang="zh-CN" dirty="0"/>
              <a:t>400kHz-&gt;200kHz)</a:t>
            </a:r>
            <a:r>
              <a:rPr lang="zh-CN" altLang="en-US" dirty="0"/>
              <a:t>，漂移距离短，信号持续时间短，洛伦兹角影响小</a:t>
            </a:r>
            <a:endParaRPr lang="en-US" altLang="zh-CN" dirty="0"/>
          </a:p>
          <a:p>
            <a:pPr>
              <a:lnSpc>
                <a:spcPct val="150000"/>
              </a:lnSpc>
            </a:pPr>
            <a:r>
              <a:rPr lang="zh-CN" altLang="en-US" b="1" dirty="0">
                <a:solidFill>
                  <a:srgbClr val="00B050"/>
                </a:solidFill>
              </a:rPr>
              <a:t>难点</a:t>
            </a:r>
            <a:r>
              <a:rPr lang="zh-CN" altLang="en-US" dirty="0"/>
              <a:t>：丝层和丝数量更多，加工工艺难度提升，空间小，电子学数量翻倍，设计需求更紧凑，丝的物质量会提升</a:t>
            </a:r>
          </a:p>
        </p:txBody>
      </p:sp>
      <p:pic>
        <p:nvPicPr>
          <p:cNvPr id="3" name="图片 2">
            <a:extLst>
              <a:ext uri="{FF2B5EF4-FFF2-40B4-BE49-F238E27FC236}">
                <a16:creationId xmlns:a16="http://schemas.microsoft.com/office/drawing/2014/main" id="{06341ABD-FFC7-4105-AD8D-015F18D6D4C5}"/>
              </a:ext>
            </a:extLst>
          </p:cNvPr>
          <p:cNvPicPr>
            <a:picLocks noChangeAspect="1"/>
          </p:cNvPicPr>
          <p:nvPr/>
        </p:nvPicPr>
        <p:blipFill>
          <a:blip r:embed="rId6"/>
          <a:stretch>
            <a:fillRect/>
          </a:stretch>
        </p:blipFill>
        <p:spPr>
          <a:xfrm>
            <a:off x="6456040" y="4676179"/>
            <a:ext cx="4007037" cy="2092872"/>
          </a:xfrm>
          <a:prstGeom prst="rect">
            <a:avLst/>
          </a:prstGeom>
        </p:spPr>
      </p:pic>
      <p:pic>
        <p:nvPicPr>
          <p:cNvPr id="5" name="图片 4">
            <a:extLst>
              <a:ext uri="{FF2B5EF4-FFF2-40B4-BE49-F238E27FC236}">
                <a16:creationId xmlns:a16="http://schemas.microsoft.com/office/drawing/2014/main" id="{55E5B36C-7920-4903-A19F-BF51FFF6BEC6}"/>
              </a:ext>
            </a:extLst>
          </p:cNvPr>
          <p:cNvPicPr>
            <a:picLocks noChangeAspect="1"/>
          </p:cNvPicPr>
          <p:nvPr/>
        </p:nvPicPr>
        <p:blipFill>
          <a:blip r:embed="rId7"/>
          <a:stretch>
            <a:fillRect/>
          </a:stretch>
        </p:blipFill>
        <p:spPr>
          <a:xfrm>
            <a:off x="1025294" y="4769761"/>
            <a:ext cx="2439829" cy="2022169"/>
          </a:xfrm>
          <a:prstGeom prst="rect">
            <a:avLst/>
          </a:prstGeom>
        </p:spPr>
      </p:pic>
    </p:spTree>
    <p:extLst>
      <p:ext uri="{BB962C8B-B14F-4D97-AF65-F5344CB8AC3E}">
        <p14:creationId xmlns:p14="http://schemas.microsoft.com/office/powerpoint/2010/main" val="21008444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9050">
          <a:solidFill>
            <a:srgbClr val="111F8B"/>
          </a:solidFill>
        </a:ln>
      </a:spPr>
      <a:bodyPr wrap="square">
        <a:spAutoFit/>
      </a:bodyPr>
      <a:lstStyle>
        <a:defPPr marL="285750" indent="-285750" algn="l">
          <a:lnSpc>
            <a:spcPct val="120000"/>
          </a:lnSpc>
          <a:buFont typeface="Arial" panose="020B0604020202020204" pitchFamily="34" charset="0"/>
          <a:buChar char="•"/>
          <a:defRPr dirty="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17664</TotalTime>
  <Words>4008</Words>
  <Application>Microsoft Office PowerPoint</Application>
  <PresentationFormat>宽屏</PresentationFormat>
  <Paragraphs>688</Paragraphs>
  <Slides>49</Slides>
  <Notes>22</Notes>
  <HiddenSlides>0</HiddenSlides>
  <MMClips>1</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2</vt:i4>
      </vt:variant>
      <vt:variant>
        <vt:lpstr>幻灯片标题</vt:lpstr>
      </vt:variant>
      <vt:variant>
        <vt:i4>49</vt:i4>
      </vt:variant>
    </vt:vector>
  </HeadingPairs>
  <TitlesOfParts>
    <vt:vector size="65" baseType="lpstr">
      <vt:lpstr>等线</vt:lpstr>
      <vt:lpstr>等线 Light</vt:lpstr>
      <vt:lpstr>黑体</vt:lpstr>
      <vt:lpstr>STZhongsong</vt:lpstr>
      <vt:lpstr>楷体</vt:lpstr>
      <vt:lpstr>宋体</vt:lpstr>
      <vt:lpstr>微软雅黑</vt:lpstr>
      <vt:lpstr>Arial</vt:lpstr>
      <vt:lpstr>Calibri</vt:lpstr>
      <vt:lpstr>Calibri Light</vt:lpstr>
      <vt:lpstr>Symbol</vt:lpstr>
      <vt:lpstr>Times New Roman</vt:lpstr>
      <vt:lpstr>Wingdings</vt:lpstr>
      <vt:lpstr>默认设计模板</vt:lpstr>
      <vt:lpstr>Visio</vt:lpstr>
      <vt:lpstr>Microsoft Visio Drawing</vt:lpstr>
      <vt:lpstr>PowerPoint 演示文稿</vt:lpstr>
      <vt:lpstr>PowerPoint 演示文稿</vt:lpstr>
      <vt:lpstr>PowerPoint 演示文稿</vt:lpstr>
      <vt:lpstr>PowerPoint 演示文稿</vt:lpstr>
      <vt:lpstr>PowerPoint 演示文稿</vt:lpstr>
      <vt:lpstr>电场仿真</vt:lpstr>
      <vt:lpstr>PowerPoint 演示文稿</vt:lpstr>
      <vt:lpstr>丝张力检测系统</vt:lpstr>
      <vt:lpstr>PowerPoint 演示文稿</vt:lpstr>
      <vt:lpstr>整体设计优化</vt:lpstr>
      <vt:lpstr>碳纤维外桶形变计算</vt:lpstr>
      <vt:lpstr>探测器端面优化</vt:lpstr>
      <vt:lpstr>PowerPoint 演示文稿</vt:lpstr>
      <vt:lpstr>PowerPoint 演示文稿</vt:lpstr>
      <vt:lpstr>穿孔工艺</vt:lpstr>
      <vt:lpstr>丝定位精度分析</vt:lpstr>
      <vt:lpstr>丝张力测试</vt:lpstr>
      <vt:lpstr>10mm单元小样机-气体增益测试</vt:lpstr>
      <vt:lpstr>10mm单元小样机-最大计数率测试</vt:lpstr>
      <vt:lpstr>PowerPoint 演示文稿</vt:lpstr>
      <vt:lpstr>原理验证电路设计</vt:lpstr>
      <vt:lpstr>原理验证电路测试</vt:lpstr>
      <vt:lpstr>原理验证电路测试结果（一）</vt:lpstr>
      <vt:lpstr>原理验证电路测试结果（二）</vt:lpstr>
      <vt:lpstr>基于分立元件的原理样机设计</vt:lpstr>
      <vt:lpstr>ASIC进展—前端模拟放大电路</vt:lpstr>
      <vt:lpstr>PowerPoint 演示文稿</vt:lpstr>
      <vt:lpstr>下一步工作计划</vt:lpstr>
      <vt:lpstr>探测器和电子学联合测试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气体漂移室速度计算</vt:lpstr>
      <vt:lpstr>探测器进展-气体增益研究</vt:lpstr>
      <vt:lpstr>PowerPoint 演示文稿</vt:lpstr>
      <vt:lpstr>PowerPoint 演示文稿</vt:lpstr>
      <vt:lpstr>PowerPoint 演示文稿</vt:lpstr>
      <vt:lpstr>PowerPoint 演示文稿</vt:lpstr>
      <vt:lpstr>主漂移室电子学总结</vt:lpstr>
      <vt:lpstr>PowerPoint 演示文稿</vt:lpstr>
      <vt:lpstr>PowerPoint 演示文稿</vt:lpstr>
      <vt:lpstr>BESⅢ</vt:lpstr>
    </vt:vector>
  </TitlesOfParts>
  <Company>www.ftpdown.com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mapeng</dc:creator>
  <cp:lastModifiedBy>vip</cp:lastModifiedBy>
  <cp:revision>568</cp:revision>
  <dcterms:created xsi:type="dcterms:W3CDTF">2019-03-08T03:07:58Z</dcterms:created>
  <dcterms:modified xsi:type="dcterms:W3CDTF">2024-08-15T14:58:26Z</dcterms:modified>
</cp:coreProperties>
</file>