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7"/>
  </p:notesMasterIdLst>
  <p:handoutMasterIdLst>
    <p:handoutMasterId r:id="rId8"/>
  </p:handoutMasterIdLst>
  <p:sldIdLst>
    <p:sldId id="369" r:id="rId2"/>
    <p:sldId id="1678" r:id="rId3"/>
    <p:sldId id="1718" r:id="rId4"/>
    <p:sldId id="1726" r:id="rId5"/>
    <p:sldId id="174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 Han" initials="KH" lastIdx="1" clrIdx="0">
    <p:extLst>
      <p:ext uri="{19B8F6BF-5375-455C-9EA6-DF929625EA0E}">
        <p15:presenceInfo xmlns:p15="http://schemas.microsoft.com/office/powerpoint/2012/main" userId="783daf45d4c679f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99"/>
    <a:srgbClr val="FF2600"/>
    <a:srgbClr val="F8CBAD"/>
    <a:srgbClr val="C6E0B4"/>
    <a:srgbClr val="0000FF"/>
    <a:srgbClr val="1A9ED3"/>
    <a:srgbClr val="E9445D"/>
    <a:srgbClr val="6667AB"/>
    <a:srgbClr val="01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81" autoAdjust="0"/>
    <p:restoredTop sz="81311" autoAdjust="0"/>
  </p:normalViewPr>
  <p:slideViewPr>
    <p:cSldViewPr snapToGrid="0">
      <p:cViewPr varScale="1">
        <p:scale>
          <a:sx n="76" d="100"/>
          <a:sy n="76" d="100"/>
        </p:scale>
        <p:origin x="18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FFA1C-9739-45CE-B0CA-B97B98FAF6C9}" type="datetimeFigureOut">
              <a:rPr lang="zh-CN" altLang="en-US" smtClean="0"/>
              <a:t>2024/08/12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F92D7-3826-4D03-8A0C-8BAF2FED6D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905222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162E2-F7FD-4743-BC8B-7A3DE1F0A169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611FF-D7E3-4770-BAB0-6197BD7B4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2077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6611FF-D7E3-4770-BAB0-6197BD7B40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3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6611FF-D7E3-4770-BAB0-6197BD7B40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78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6611FF-D7E3-4770-BAB0-6197BD7B40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7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19C3D-F582-4377-8256-C8DBAA56A382}" type="datetime1">
              <a:rPr lang="en-US" altLang="zh-CN" smtClean="0"/>
              <a:t>8/12/2024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颜玺雨 中国物理学会⾼能物理分会</a:t>
            </a:r>
            <a:r>
              <a:rPr lang="en-US" altLang="zh-CN"/>
              <a:t>(2024)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B600-8B69-46EB-A96D-183261B68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74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内页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658701" y="1685678"/>
            <a:ext cx="11162884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58701" y="975600"/>
            <a:ext cx="11162884" cy="57600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" name="灯片编号占位符 5"/>
          <p:cNvSpPr txBox="1">
            <a:spLocks/>
          </p:cNvSpPr>
          <p:nvPr/>
        </p:nvSpPr>
        <p:spPr>
          <a:xfrm>
            <a:off x="11596801" y="311755"/>
            <a:ext cx="469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E1703B59-C883-4B8B-974E-AFB30A6C43A7}" type="slidenum">
              <a:rPr lang="zh-CN" altLang="en-US" sz="1800" smtClean="0"/>
              <a:pPr lvl="0"/>
              <a:t>‹#›</a:t>
            </a:fld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0152096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944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365760" y="1046747"/>
            <a:ext cx="11460480" cy="5390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557212"/>
            <a:ext cx="3657600" cy="30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8C91D-211C-4998-8A36-0FD21659A2C6}" type="datetime1">
              <a:rPr lang="en-US" altLang="zh-CN" smtClean="0"/>
              <a:t>8/12/2024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57212"/>
            <a:ext cx="4114800" cy="30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颜玺雨 中国物理学会⾼能物理分会</a:t>
            </a:r>
            <a:r>
              <a:rPr lang="en-US" altLang="zh-CN"/>
              <a:t>(2024)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0560" y="6557212"/>
            <a:ext cx="3657600" cy="30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CB600-8B69-46EB-A96D-183261B68D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55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051560"/>
            <a:ext cx="5608320" cy="53949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051560"/>
            <a:ext cx="5608320" cy="53949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05B82-1A0B-482F-B5EF-A30DAD10E4CF}" type="datetime1">
              <a:rPr lang="en-US" altLang="zh-CN" smtClean="0"/>
              <a:t>8/12/2024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颜玺雨 中国物理学会⾼能物理分会</a:t>
            </a:r>
            <a:r>
              <a:rPr lang="en-US" altLang="zh-CN"/>
              <a:t>(2024)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B600-8B69-46EB-A96D-183261B68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09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9A95B-D020-4077-B060-EB8957FCBC15}" type="datetime1">
              <a:rPr lang="en-US" altLang="zh-CN" smtClean="0"/>
              <a:t>8/12/2024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颜玺雨 中国物理学会⾼能物理分会</a:t>
            </a:r>
            <a:r>
              <a:rPr lang="en-US" altLang="zh-CN"/>
              <a:t>(2024)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B600-8B69-46EB-A96D-183261B68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738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83866-6FB8-4E3B-993B-A2F23AE7A30D}" type="datetime1">
              <a:rPr lang="en-US" altLang="zh-CN" smtClean="0"/>
              <a:t>8/12/2024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颜玺雨 中国物理学会⾼能物理分会</a:t>
            </a:r>
            <a:r>
              <a:rPr lang="en-US" altLang="zh-CN"/>
              <a:t>(2024)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B600-8B69-46EB-A96D-183261B68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04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80A5D-A5B4-4FCB-AF2F-70F25B4D8824}" type="datetime1">
              <a:rPr lang="en-US" altLang="zh-CN" smtClean="0"/>
              <a:t>8/12/2024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颜玺雨 中国物理学会⾼能物理分会</a:t>
            </a:r>
            <a:r>
              <a:rPr lang="en-US" altLang="zh-CN"/>
              <a:t>(2024)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F89EF-3787-42DE-8FA7-AE8739302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619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6350" y="1"/>
            <a:ext cx="12185652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CF8EB71-20D8-4636-9EB2-E84E64B5FF75}" type="datetime1">
              <a:rPr lang="en-US" altLang="zh-CN" smtClean="0"/>
              <a:t>8/12/2024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颜玺雨 中国物理学会⾼能物理分会</a:t>
            </a:r>
            <a:r>
              <a:rPr lang="en-US" altLang="zh-CN"/>
              <a:t>(2024)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0" y="-1"/>
            <a:ext cx="12192000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96842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93057" cy="66452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5821680"/>
            <a:ext cx="12192000" cy="10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725" y="6100772"/>
            <a:ext cx="2611396" cy="51846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1801" y="235137"/>
            <a:ext cx="8632687" cy="337358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bg1"/>
                </a:solidFill>
                <a:effectLst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3" name="矩形 12"/>
          <p:cNvSpPr/>
          <p:nvPr userDrawn="1"/>
        </p:nvSpPr>
        <p:spPr>
          <a:xfrm>
            <a:off x="0" y="1"/>
            <a:ext cx="12192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240"/>
            <a:ext cx="12192000" cy="518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757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08">
          <p15:clr>
            <a:srgbClr val="FBAE40"/>
          </p15:clr>
        </p15:guide>
        <p15:guide id="2" pos="272">
          <p15:clr>
            <a:srgbClr val="FBAE40"/>
          </p15:clr>
        </p15:guide>
        <p15:guide id="3" pos="5556">
          <p15:clr>
            <a:srgbClr val="FBAE40"/>
          </p15:clr>
        </p15:guide>
        <p15:guide id="4" pos="20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658701" y="1685678"/>
            <a:ext cx="11162884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58699" y="974278"/>
            <a:ext cx="11162884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587879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-36000"/>
                    </a14:imgEffect>
                    <a14:imgEffect>
                      <a14:brightnessContrast bright="-38000" contrast="-1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60159"/>
            <a:ext cx="11460480" cy="7178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046747"/>
            <a:ext cx="11460480" cy="5390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557212"/>
            <a:ext cx="3657600" cy="30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2C01-17F2-4D9F-93FA-CDEFAA22350F}" type="datetime1">
              <a:rPr lang="en-US" altLang="zh-CN" smtClean="0"/>
              <a:t>8/12/2024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57212"/>
            <a:ext cx="4114800" cy="30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颜玺雨 中国物理学会⾼能物理分会</a:t>
            </a:r>
            <a:r>
              <a:rPr lang="en-US" altLang="zh-CN"/>
              <a:t>(2024)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0560" y="6557212"/>
            <a:ext cx="3657600" cy="30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CB600-8B69-46EB-A96D-183261B68D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885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80" r:id="rId6"/>
    <p:sldLayoutId id="2147483681" r:id="rId7"/>
    <p:sldLayoutId id="2147483683" r:id="rId8"/>
    <p:sldLayoutId id="2147483685" r:id="rId9"/>
    <p:sldLayoutId id="2147483686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E9445D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6667AB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667A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667A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6667A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6667A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69797A9-CFED-6BE1-0635-773E3F09B00B}"/>
              </a:ext>
            </a:extLst>
          </p:cNvPr>
          <p:cNvSpPr txBox="1"/>
          <p:nvPr/>
        </p:nvSpPr>
        <p:spPr>
          <a:xfrm>
            <a:off x="5505254" y="1614643"/>
            <a:ext cx="66867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Xiyu Yan (</a:t>
            </a:r>
            <a:r>
              <a:rPr lang="zh-CN" altLang="en-US" sz="3200" dirty="0">
                <a:solidFill>
                  <a:schemeClr val="bg1"/>
                </a:solidFill>
              </a:rPr>
              <a:t>颜玺雨</a:t>
            </a:r>
            <a:r>
              <a:rPr lang="en-US" altLang="zh-CN" sz="3200" dirty="0">
                <a:solidFill>
                  <a:schemeClr val="bg1"/>
                </a:solidFill>
              </a:rPr>
              <a:t>)</a:t>
            </a:r>
          </a:p>
          <a:p>
            <a:pPr algn="ctr"/>
            <a:endParaRPr lang="en-US" altLang="zh-CN" sz="3200" dirty="0">
              <a:solidFill>
                <a:schemeClr val="bg1"/>
              </a:solidFill>
            </a:endParaRPr>
          </a:p>
          <a:p>
            <a:pPr algn="ctr"/>
            <a:endParaRPr lang="en-US" altLang="zh-CN" sz="3200" dirty="0">
              <a:solidFill>
                <a:schemeClr val="bg1"/>
              </a:solidFill>
            </a:endParaRPr>
          </a:p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2024-08-16</a:t>
            </a:r>
          </a:p>
          <a:p>
            <a:pPr algn="ctr"/>
            <a:endParaRPr lang="en-US" altLang="zh-CN" sz="3200" dirty="0">
              <a:solidFill>
                <a:schemeClr val="bg1"/>
              </a:solidFill>
            </a:endParaRPr>
          </a:p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Sun </a:t>
            </a:r>
            <a:r>
              <a:rPr lang="en-US" altLang="zh-CN" sz="3200" dirty="0" err="1">
                <a:solidFill>
                  <a:schemeClr val="bg1"/>
                </a:solidFill>
              </a:rPr>
              <a:t>Yat-sen</a:t>
            </a:r>
            <a:r>
              <a:rPr lang="en-US" altLang="zh-CN" sz="3200" dirty="0">
                <a:solidFill>
                  <a:schemeClr val="bg1"/>
                </a:solidFill>
              </a:rPr>
              <a:t> University, China</a:t>
            </a:r>
          </a:p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On behalf of PandaX collaboration</a:t>
            </a: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F8E88D5C-602D-7AFA-737A-2B7A09DD1094}"/>
              </a:ext>
            </a:extLst>
          </p:cNvPr>
          <p:cNvSpPr txBox="1">
            <a:spLocks/>
          </p:cNvSpPr>
          <p:nvPr/>
        </p:nvSpPr>
        <p:spPr>
          <a:xfrm>
            <a:off x="0" y="176647"/>
            <a:ext cx="12129369" cy="8508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E9445D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altLang="zh-CN" sz="4400" b="1" baseline="30000" dirty="0">
                <a:solidFill>
                  <a:schemeClr val="bg1"/>
                </a:solidFill>
              </a:rPr>
              <a:t>134</a:t>
            </a:r>
            <a:r>
              <a:rPr lang="en-US" altLang="zh-CN" sz="4400" b="1" dirty="0">
                <a:solidFill>
                  <a:schemeClr val="bg1"/>
                </a:solidFill>
              </a:rPr>
              <a:t>Xe 2</a:t>
            </a:r>
            <a:r>
              <a:rPr lang="zh-CN" altLang="en-US" sz="4400" b="1" dirty="0">
                <a:solidFill>
                  <a:schemeClr val="bg1"/>
                </a:solidFill>
              </a:rPr>
              <a:t>𝜈𝛽𝛽</a:t>
            </a:r>
            <a:r>
              <a:rPr lang="en-US" altLang="zh-CN" sz="4400" b="1" dirty="0">
                <a:solidFill>
                  <a:schemeClr val="bg1"/>
                </a:solidFill>
              </a:rPr>
              <a:t>/0</a:t>
            </a:r>
            <a:r>
              <a:rPr lang="zh-CN" altLang="en-US" sz="4400" b="1" dirty="0">
                <a:solidFill>
                  <a:schemeClr val="bg1"/>
                </a:solidFill>
              </a:rPr>
              <a:t>𝜈𝛽𝛽 </a:t>
            </a:r>
            <a:r>
              <a:rPr lang="en-US" altLang="zh-CN" sz="4400" b="1" dirty="0">
                <a:solidFill>
                  <a:schemeClr val="bg1"/>
                </a:solidFill>
              </a:rPr>
              <a:t>Search in PandaX-4T Experiment</a:t>
            </a:r>
            <a:endParaRPr lang="x-none" sz="4800" spc="1600" dirty="0">
              <a:solidFill>
                <a:schemeClr val="bg1"/>
              </a:solidFill>
            </a:endParaRPr>
          </a:p>
        </p:txBody>
      </p:sp>
      <p:pic>
        <p:nvPicPr>
          <p:cNvPr id="12" name="图片 3">
            <a:extLst>
              <a:ext uri="{FF2B5EF4-FFF2-40B4-BE49-F238E27FC236}">
                <a16:creationId xmlns:a16="http://schemas.microsoft.com/office/drawing/2014/main" id="{26AEBF0C-0891-53E1-BEFE-3DC9C43F9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" b="58"/>
          <a:stretch/>
        </p:blipFill>
        <p:spPr bwMode="auto">
          <a:xfrm>
            <a:off x="657876" y="1071820"/>
            <a:ext cx="4647414" cy="588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2340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4EFB6047-EFD4-4935-9972-1D19D8C4F44C}"/>
              </a:ext>
            </a:extLst>
          </p:cNvPr>
          <p:cNvSpPr/>
          <p:nvPr/>
        </p:nvSpPr>
        <p:spPr>
          <a:xfrm>
            <a:off x="8152930" y="1621172"/>
            <a:ext cx="3908988" cy="27341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Neutrinos are Dirac or </a:t>
            </a:r>
            <a:r>
              <a:rPr lang="en-US" altLang="zh-CN" dirty="0" err="1"/>
              <a:t>Majorana</a:t>
            </a:r>
            <a:r>
              <a:rPr lang="en-US" altLang="zh-CN" dirty="0"/>
              <a:t>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6679" y="4550326"/>
            <a:ext cx="9604769" cy="174626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altLang="zh-CN" sz="3200" dirty="0">
                <a:solidFill>
                  <a:schemeClr val="bg1"/>
                </a:solidFill>
              </a:rPr>
              <a:t>0</a:t>
            </a:r>
            <a:r>
              <a:rPr lang="zh-CN" altLang="en-US" sz="3200" dirty="0">
                <a:solidFill>
                  <a:schemeClr val="bg1"/>
                </a:solidFill>
              </a:rPr>
              <a:t>𝜈𝛽𝛽 </a:t>
            </a:r>
            <a:r>
              <a:rPr lang="en-US" altLang="zh-CN" sz="3200" dirty="0">
                <a:solidFill>
                  <a:schemeClr val="bg1"/>
                </a:solidFill>
              </a:rPr>
              <a:t>probes:  Majorana or Dirac; Lepton number violation;   Measures effective Majorana mass.</a:t>
            </a:r>
          </a:p>
          <a:p>
            <a:pPr>
              <a:lnSpc>
                <a:spcPct val="100000"/>
              </a:lnSpc>
            </a:pPr>
            <a:r>
              <a:rPr lang="en-US" altLang="zh-CN" sz="3200" dirty="0">
                <a:solidFill>
                  <a:schemeClr val="bg1"/>
                </a:solidFill>
              </a:rPr>
              <a:t>PandaX-4T: more </a:t>
            </a:r>
            <a:r>
              <a:rPr lang="en-US" altLang="zh-CN" sz="3200" baseline="30000" dirty="0">
                <a:solidFill>
                  <a:schemeClr val="bg1"/>
                </a:solidFill>
              </a:rPr>
              <a:t>134</a:t>
            </a:r>
            <a:r>
              <a:rPr lang="en-US" altLang="zh-CN" sz="3200" dirty="0">
                <a:solidFill>
                  <a:schemeClr val="bg1"/>
                </a:solidFill>
              </a:rPr>
              <a:t>Xe; much less </a:t>
            </a:r>
            <a:r>
              <a:rPr lang="en-US" altLang="zh-CN" sz="3200" baseline="30000" dirty="0">
                <a:solidFill>
                  <a:schemeClr val="bg1"/>
                </a:solidFill>
              </a:rPr>
              <a:t>136</a:t>
            </a:r>
            <a:r>
              <a:rPr lang="en-US" altLang="zh-CN" sz="3200" dirty="0">
                <a:solidFill>
                  <a:schemeClr val="bg1"/>
                </a:solidFill>
              </a:rPr>
              <a:t>Xe; wider energy range; self shielding effect; discovery possible</a:t>
            </a:r>
          </a:p>
          <a:p>
            <a:pPr marL="0" indent="0">
              <a:buNone/>
            </a:pPr>
            <a:endParaRPr lang="en-US" altLang="zh-CN" sz="2400" dirty="0">
              <a:solidFill>
                <a:schemeClr val="bg1"/>
              </a:solidFill>
            </a:endParaRPr>
          </a:p>
          <a:p>
            <a:endParaRPr lang="en-US" altLang="zh-CN" sz="2400" dirty="0">
              <a:solidFill>
                <a:schemeClr val="bg1"/>
              </a:solidFill>
            </a:endParaRPr>
          </a:p>
          <a:p>
            <a:endParaRPr lang="en-US" altLang="zh-CN" dirty="0">
              <a:solidFill>
                <a:schemeClr val="bg1"/>
              </a:solidFill>
            </a:endParaRP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9D184C1-6771-47EF-BA3E-7D9CA7F6CD6F}" type="datetime1">
              <a:rPr lang="en-US" altLang="zh-CN" smtClean="0"/>
              <a:t>8/12/2024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颜玺雨 中国物理学会⾼能物理分会</a:t>
            </a:r>
            <a:r>
              <a:rPr lang="en-US" altLang="zh-CN"/>
              <a:t>(2024)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0CB600-8B69-46EB-A96D-183261B68DAA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9" name="Picture 4" descr="UZH - Physik-Institut - GER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8" y="1621170"/>
            <a:ext cx="3195030" cy="266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257" y="867778"/>
            <a:ext cx="1244345" cy="377748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2432785" y="608606"/>
            <a:ext cx="51995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FFFF00"/>
                </a:solidFill>
              </a:rPr>
              <a:t>Double Beta Decay (2</a:t>
            </a:r>
            <a:r>
              <a:rPr lang="zh-CN" altLang="en-US" sz="2400" dirty="0">
                <a:solidFill>
                  <a:srgbClr val="FFFF00"/>
                </a:solidFill>
              </a:rPr>
              <a:t>𝜈𝛽𝛽 </a:t>
            </a:r>
            <a:r>
              <a:rPr lang="en-US" altLang="zh-CN" sz="2400" dirty="0">
                <a:solidFill>
                  <a:srgbClr val="FFFF00"/>
                </a:solidFill>
              </a:rPr>
              <a:t>)</a:t>
            </a:r>
          </a:p>
          <a:p>
            <a:r>
              <a:rPr lang="en-US" altLang="zh-CN" sz="2400" dirty="0" err="1">
                <a:solidFill>
                  <a:srgbClr val="FFFF00"/>
                </a:solidFill>
              </a:rPr>
              <a:t>Neutrinoless</a:t>
            </a:r>
            <a:r>
              <a:rPr lang="en-US" altLang="zh-CN" sz="2400" dirty="0">
                <a:solidFill>
                  <a:srgbClr val="FFFF00"/>
                </a:solidFill>
              </a:rPr>
              <a:t> Double Beta Decay (0</a:t>
            </a:r>
            <a:r>
              <a:rPr lang="zh-CN" altLang="en-US" sz="2400" dirty="0">
                <a:solidFill>
                  <a:srgbClr val="FFFF00"/>
                </a:solidFill>
              </a:rPr>
              <a:t>𝜈𝛽𝛽 </a:t>
            </a:r>
            <a:r>
              <a:rPr lang="en-US" altLang="zh-CN" sz="2400" dirty="0">
                <a:solidFill>
                  <a:srgbClr val="FFFF00"/>
                </a:solidFill>
              </a:rPr>
              <a:t>)</a:t>
            </a:r>
            <a:endParaRPr lang="zh-CN" altLang="en-US" sz="2400" dirty="0">
              <a:solidFill>
                <a:srgbClr val="FFFF00"/>
              </a:solidFill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D7622E3D-587F-431F-9FF5-A2A55126E3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8926" y="1621171"/>
            <a:ext cx="4874004" cy="2724326"/>
          </a:xfrm>
          <a:prstGeom prst="rect">
            <a:avLst/>
          </a:prstGeom>
        </p:spPr>
      </p:pic>
      <p:pic>
        <p:nvPicPr>
          <p:cNvPr id="15" name="Picture 2" descr="Atomic Weight of Xenon | Commission on Isotopic Abundances and Atomic  Weights">
            <a:extLst>
              <a:ext uri="{FF2B5EF4-FFF2-40B4-BE49-F238E27FC236}">
                <a16:creationId xmlns:a16="http://schemas.microsoft.com/office/drawing/2014/main" id="{5CFB1917-42D9-4DC7-B51F-9CA6681DA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8" y="4360195"/>
            <a:ext cx="2345702" cy="210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>
            <a:extLst>
              <a:ext uri="{FF2B5EF4-FFF2-40B4-BE49-F238E27FC236}">
                <a16:creationId xmlns:a16="http://schemas.microsoft.com/office/drawing/2014/main" id="{4A0A26A9-4D66-4E85-BFDB-F0D98FF992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84" y="1765330"/>
            <a:ext cx="3915783" cy="261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828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02DF56-9DF5-4615-6450-5F53EF349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534" y="73969"/>
            <a:ext cx="11460480" cy="717885"/>
          </a:xfrm>
        </p:spPr>
        <p:txBody>
          <a:bodyPr/>
          <a:lstStyle/>
          <a:p>
            <a:r>
              <a:rPr lang="en-US" altLang="zh-CN" dirty="0"/>
              <a:t>Extending detector response in [200, 1000] keV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BE801D3-8F8B-CB50-F10A-4653C981F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758750"/>
            <a:ext cx="6736285" cy="2093508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MeV gammas events are mostly MS events, while signals are mostly SS events. </a:t>
            </a:r>
          </a:p>
          <a:p>
            <a:r>
              <a:rPr lang="en-US" altLang="zh-CN" sz="2400" dirty="0">
                <a:solidFill>
                  <a:schemeClr val="bg1"/>
                </a:solidFill>
              </a:rPr>
              <a:t>PMT bases suffer saturation from 164 keV to MeV. </a:t>
            </a:r>
          </a:p>
          <a:p>
            <a:r>
              <a:rPr lang="en-US" altLang="zh-CN" sz="2400" dirty="0">
                <a:solidFill>
                  <a:schemeClr val="bg1"/>
                </a:solidFill>
              </a:rPr>
              <a:t>Energy resolution @ Q-value : </a:t>
            </a:r>
            <a:r>
              <a:rPr lang="en-US" altLang="zh-CN" sz="2400" dirty="0">
                <a:solidFill>
                  <a:srgbClr val="FFFF00"/>
                </a:solidFill>
              </a:rPr>
              <a:t>σ/E=2.4% </a:t>
            </a:r>
            <a:r>
              <a:rPr lang="en-US" altLang="zh-CN" sz="2400" dirty="0">
                <a:solidFill>
                  <a:schemeClr val="bg1"/>
                </a:solidFill>
              </a:rPr>
              <a:t>(3.56% in EXO-200 )</a:t>
            </a:r>
          </a:p>
          <a:p>
            <a:endParaRPr lang="en-US" altLang="zh-CN" dirty="0">
              <a:solidFill>
                <a:schemeClr val="bg1"/>
              </a:solidFill>
            </a:endParaRPr>
          </a:p>
          <a:p>
            <a:endParaRPr lang="en-US" altLang="zh-CN" dirty="0">
              <a:solidFill>
                <a:schemeClr val="bg1"/>
              </a:solidFill>
            </a:endParaRPr>
          </a:p>
          <a:p>
            <a:endParaRPr lang="en-US" altLang="zh-CN" dirty="0">
              <a:solidFill>
                <a:schemeClr val="bg1"/>
              </a:solidFill>
            </a:endParaRPr>
          </a:p>
          <a:p>
            <a:endParaRPr lang="en-US" altLang="zh-CN" sz="2000" dirty="0">
              <a:solidFill>
                <a:schemeClr val="bg1"/>
              </a:solidFill>
            </a:endParaRPr>
          </a:p>
          <a:p>
            <a:endParaRPr lang="en-US" altLang="zh-CN" sz="2000" dirty="0">
              <a:solidFill>
                <a:schemeClr val="bg1"/>
              </a:solidFill>
              <a:latin typeface="Helvetica" pitchFamily="2" charset="0"/>
            </a:endParaRPr>
          </a:p>
          <a:p>
            <a:endParaRPr lang="en-US" altLang="zh-CN" sz="2000" dirty="0">
              <a:solidFill>
                <a:schemeClr val="bg1"/>
              </a:solidFill>
              <a:latin typeface="Helvetica" pitchFamily="2" charset="0"/>
            </a:endParaRPr>
          </a:p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B439107-7856-2676-FF8E-29D37D7FA02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0C1797A-E1F9-48FA-B4D9-C070AF0E970D}" type="datetime1">
              <a:rPr lang="en-US" altLang="zh-CN" smtClean="0"/>
              <a:t>8/12/2024</a:t>
            </a:fld>
            <a:endParaRPr 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494B856-783E-B15B-7F63-FAA2EBC794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颜玺雨 中国物理学会⾼能物理分会</a:t>
            </a:r>
            <a:r>
              <a:rPr lang="en-US" altLang="zh-CN"/>
              <a:t>(2024)</a:t>
            </a:r>
            <a:endParaRPr 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21503E-0EDC-3EAE-52DE-70DC5F6D8E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0CB600-8B69-46EB-A96D-183261B68DAA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5477ECF-38C8-8AD2-B375-EFBD47565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9060"/>
            <a:ext cx="7175352" cy="330195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0ACEA56-3C2C-4627-9A78-F3F4839F1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5352" y="758749"/>
            <a:ext cx="4772808" cy="215875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2A30AFA-77E4-4470-BE6C-85C644E710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5352" y="2929060"/>
            <a:ext cx="4772808" cy="331351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3695AB3-50FE-4501-878E-2B4F05C63C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3844" y="5234730"/>
            <a:ext cx="3817170" cy="42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150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08144C-74C5-877B-6154-0D2F3DDB5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Background model and </a:t>
            </a:r>
            <a:r>
              <a:rPr lang="en-US" altLang="zh-CN" dirty="0">
                <a:latin typeface="Arial" panose="020B0604020202020204" pitchFamily="34" charset="0"/>
              </a:rPr>
              <a:t>systematic uncertainties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F774D66-DF1A-DD55-07F4-B796DDFC675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AA5E78-CF78-464A-9B2C-361335AC518A}" type="datetime1">
              <a:rPr lang="en-US" altLang="zh-CN" smtClean="0"/>
              <a:t>8/12/2024</a:t>
            </a:fld>
            <a:endParaRPr 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21D56C-FCE9-FFF6-4480-274D347B3E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颜玺雨 中国物理学会⾼能物理分会</a:t>
            </a:r>
            <a:r>
              <a:rPr lang="en-US" altLang="zh-CN"/>
              <a:t>(2024)</a:t>
            </a:r>
            <a:endParaRPr 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5C4A46-9AA2-95F9-D693-95D356749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0CB600-8B69-46EB-A96D-183261B68DAA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15" name="表格 7">
            <a:extLst>
              <a:ext uri="{FF2B5EF4-FFF2-40B4-BE49-F238E27FC236}">
                <a16:creationId xmlns:a16="http://schemas.microsoft.com/office/drawing/2014/main" id="{548F78AF-D620-4C84-8ADB-4ED7B2A082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1850438"/>
              </p:ext>
            </p:extLst>
          </p:nvPr>
        </p:nvGraphicFramePr>
        <p:xfrm>
          <a:off x="365760" y="1664274"/>
          <a:ext cx="6446101" cy="4786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6907">
                  <a:extLst>
                    <a:ext uri="{9D8B030D-6E8A-4147-A177-3AD203B41FA5}">
                      <a16:colId xmlns:a16="http://schemas.microsoft.com/office/drawing/2014/main" val="1206858734"/>
                    </a:ext>
                  </a:extLst>
                </a:gridCol>
                <a:gridCol w="1613798">
                  <a:extLst>
                    <a:ext uri="{9D8B030D-6E8A-4147-A177-3AD203B41FA5}">
                      <a16:colId xmlns:a16="http://schemas.microsoft.com/office/drawing/2014/main" val="2972096532"/>
                    </a:ext>
                  </a:extLst>
                </a:gridCol>
                <a:gridCol w="1894473">
                  <a:extLst>
                    <a:ext uri="{9D8B030D-6E8A-4147-A177-3AD203B41FA5}">
                      <a16:colId xmlns:a16="http://schemas.microsoft.com/office/drawing/2014/main" val="3176156960"/>
                    </a:ext>
                  </a:extLst>
                </a:gridCol>
                <a:gridCol w="1430923">
                  <a:extLst>
                    <a:ext uri="{9D8B030D-6E8A-4147-A177-3AD203B41FA5}">
                      <a16:colId xmlns:a16="http://schemas.microsoft.com/office/drawing/2014/main" val="959766138"/>
                    </a:ext>
                  </a:extLst>
                </a:gridCol>
              </a:tblGrid>
              <a:tr h="394642">
                <a:tc>
                  <a:txBody>
                    <a:bodyPr/>
                    <a:lstStyle/>
                    <a:p>
                      <a:pPr algn="ctr"/>
                      <a:endParaRPr lang="en" sz="1600" dirty="0">
                        <a:effectLst/>
                      </a:endParaRPr>
                    </a:p>
                  </a:txBody>
                  <a:tcPr marL="19902" marR="19902" marT="19902" marB="19902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600" b="1" dirty="0">
                          <a:solidFill>
                            <a:srgbClr val="FFFFFF"/>
                          </a:solidFill>
                          <a:effectLst/>
                          <a:latin typeface="Helvetica Neue" panose="02000503000000020004" pitchFamily="2" charset="0"/>
                        </a:rPr>
                        <a:t>Component</a:t>
                      </a:r>
                      <a:endParaRPr lang="en" sz="1600" dirty="0">
                        <a:effectLst/>
                      </a:endParaRPr>
                    </a:p>
                  </a:txBody>
                  <a:tcPr marL="19902" marR="19902" marT="19902" marB="19902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en" sz="1600" b="1" kern="1200" dirty="0">
                          <a:solidFill>
                            <a:srgbClr val="FFFFFF"/>
                          </a:solidFill>
                          <a:effectLst/>
                          <a:latin typeface="Helvetica Neue" panose="02000503000000020004" pitchFamily="2" charset="0"/>
                          <a:ea typeface="+mn-ea"/>
                          <a:cs typeface="+mn-cs"/>
                        </a:rPr>
                        <a:t>Input Counts</a:t>
                      </a:r>
                    </a:p>
                  </a:txBody>
                  <a:tcPr marL="19902" marR="19902" marT="19902" marB="19902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en" sz="1600" b="1" kern="1200" dirty="0">
                          <a:solidFill>
                            <a:srgbClr val="FFFFFF"/>
                          </a:solidFill>
                          <a:effectLst/>
                          <a:latin typeface="Helvetica Neue" panose="02000503000000020004" pitchFamily="2" charset="0"/>
                          <a:ea typeface="+mn-ea"/>
                          <a:cs typeface="+mn-cs"/>
                        </a:rPr>
                        <a:t>Constraint</a:t>
                      </a:r>
                    </a:p>
                  </a:txBody>
                  <a:tcPr marL="19902" marR="19902" marT="19902" marB="19902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0473576"/>
                  </a:ext>
                </a:extLst>
              </a:tr>
              <a:tr h="418923"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4498" marR="4498" marT="449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60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Co</a:t>
                      </a:r>
                    </a:p>
                  </a:txBody>
                  <a:tcPr marL="4498" marR="4498" marT="449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130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13%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086959"/>
                  </a:ext>
                </a:extLst>
              </a:tr>
              <a:tr h="3946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Materials</a:t>
                      </a:r>
                    </a:p>
                  </a:txBody>
                  <a:tcPr marL="4498" marR="4498" marT="449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40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K  </a:t>
                      </a:r>
                    </a:p>
                  </a:txBody>
                  <a:tcPr marL="4498" marR="4498" marT="449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133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8%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492807"/>
                  </a:ext>
                </a:extLst>
              </a:tr>
              <a:tr h="394642"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4498" marR="4498" marT="449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232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Th</a:t>
                      </a:r>
                    </a:p>
                  </a:txBody>
                  <a:tcPr marL="4498" marR="4498" marT="449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950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5%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312643"/>
                  </a:ext>
                </a:extLst>
              </a:tr>
              <a:tr h="394642"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4498" marR="4498" marT="449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238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U</a:t>
                      </a:r>
                    </a:p>
                  </a:txBody>
                  <a:tcPr marL="4498" marR="4498" marT="449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274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8%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628351"/>
                  </a:ext>
                </a:extLst>
              </a:tr>
              <a:tr h="394642"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4498" marR="4498" marT="44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136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Xe</a:t>
                      </a:r>
                    </a:p>
                  </a:txBody>
                  <a:tcPr marL="4498" marR="4498" marT="449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12372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5%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672307"/>
                  </a:ext>
                </a:extLst>
              </a:tr>
              <a:tr h="394642"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4498" marR="4498" marT="44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212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Pb</a:t>
                      </a:r>
                    </a:p>
                  </a:txBody>
                  <a:tcPr marL="4498" marR="4498" marT="449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1012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29%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203249"/>
                  </a:ext>
                </a:extLst>
              </a:tr>
              <a:tr h="414654"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4498" marR="4498" marT="44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85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Kr </a:t>
                      </a:r>
                    </a:p>
                  </a:txBody>
                  <a:tcPr marL="4498" marR="4498" marT="449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296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52%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443466"/>
                  </a:ext>
                </a:extLst>
              </a:tr>
              <a:tr h="3946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LXe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4498" marR="4498" marT="44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133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Xe </a:t>
                      </a:r>
                    </a:p>
                  </a:txBody>
                  <a:tcPr marL="4498" marR="4498" marT="449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3423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10%</a:t>
                      </a:r>
                    </a:p>
                  </a:txBody>
                  <a:tcPr marL="6350" marR="6350" marT="6350" marB="0" anchor="ctr"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34409"/>
                  </a:ext>
                </a:extLst>
              </a:tr>
              <a:tr h="394642"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4498" marR="4498" marT="44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214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Pb</a:t>
                      </a:r>
                    </a:p>
                  </a:txBody>
                  <a:tcPr marL="4498" marR="4498" marT="449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19429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Free</a:t>
                      </a:r>
                    </a:p>
                  </a:txBody>
                  <a:tcPr marL="6350" marR="6350" marT="6350" marB="0" anchor="ctr"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242394"/>
                  </a:ext>
                </a:extLst>
              </a:tr>
              <a:tr h="401505"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4498" marR="4498" marT="44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125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Xe</a:t>
                      </a:r>
                    </a:p>
                  </a:txBody>
                  <a:tcPr marL="4498" marR="4498" marT="449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-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Free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247079"/>
                  </a:ext>
                </a:extLst>
              </a:tr>
              <a:tr h="394642"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4498" marR="4498" marT="44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Other Xe</a:t>
                      </a:r>
                    </a:p>
                  </a:txBody>
                  <a:tcPr marL="4498" marR="4498" marT="449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-</a:t>
                      </a: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Free</a:t>
                      </a: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142951"/>
                  </a:ext>
                </a:extLst>
              </a:tr>
            </a:tbl>
          </a:graphicData>
        </a:graphic>
      </p:graphicFrame>
      <p:sp>
        <p:nvSpPr>
          <p:cNvPr id="16" name="内容占位符 2">
            <a:extLst>
              <a:ext uri="{FF2B5EF4-FFF2-40B4-BE49-F238E27FC236}">
                <a16:creationId xmlns:a16="http://schemas.microsoft.com/office/drawing/2014/main" id="{97FD3CE4-FB3D-4EE0-9B5D-38B4B906379C}"/>
              </a:ext>
            </a:extLst>
          </p:cNvPr>
          <p:cNvSpPr txBox="1">
            <a:spLocks/>
          </p:cNvSpPr>
          <p:nvPr/>
        </p:nvSpPr>
        <p:spPr>
          <a:xfrm>
            <a:off x="-125835" y="706361"/>
            <a:ext cx="11460480" cy="10295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6667AB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667A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667A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6667A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6667A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zh-CN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Included in the likelihood function: target mass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and overall efficiency</a:t>
            </a:r>
          </a:p>
          <a:p>
            <a:pPr lvl="1"/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</a:rPr>
              <a:t>Independently : bin size and energy scale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18C43442-894A-4F1A-83FA-F269AEFD91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861" y="4445316"/>
            <a:ext cx="4114798" cy="2005818"/>
          </a:xfrm>
          <a:prstGeom prst="rect">
            <a:avLst/>
          </a:prstGeom>
        </p:spPr>
      </p:pic>
      <p:graphicFrame>
        <p:nvGraphicFramePr>
          <p:cNvPr id="19" name="表格 13">
            <a:extLst>
              <a:ext uri="{FF2B5EF4-FFF2-40B4-BE49-F238E27FC236}">
                <a16:creationId xmlns:a16="http://schemas.microsoft.com/office/drawing/2014/main" id="{93EF6EB7-53D8-4E39-A04E-370FC803ED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850434"/>
              </p:ext>
            </p:extLst>
          </p:nvPr>
        </p:nvGraphicFramePr>
        <p:xfrm>
          <a:off x="6811861" y="1664274"/>
          <a:ext cx="4114799" cy="2781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903">
                  <a:extLst>
                    <a:ext uri="{9D8B030D-6E8A-4147-A177-3AD203B41FA5}">
                      <a16:colId xmlns:a16="http://schemas.microsoft.com/office/drawing/2014/main" val="893777577"/>
                    </a:ext>
                  </a:extLst>
                </a:gridCol>
                <a:gridCol w="1801705">
                  <a:extLst>
                    <a:ext uri="{9D8B030D-6E8A-4147-A177-3AD203B41FA5}">
                      <a16:colId xmlns:a16="http://schemas.microsoft.com/office/drawing/2014/main" val="3952949591"/>
                    </a:ext>
                  </a:extLst>
                </a:gridCol>
                <a:gridCol w="1106191">
                  <a:extLst>
                    <a:ext uri="{9D8B030D-6E8A-4147-A177-3AD203B41FA5}">
                      <a16:colId xmlns:a16="http://schemas.microsoft.com/office/drawing/2014/main" val="4244990248"/>
                    </a:ext>
                  </a:extLst>
                </a:gridCol>
              </a:tblGrid>
              <a:tr h="350058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</a:rPr>
                        <a:t>Systematic uncertainties</a:t>
                      </a:r>
                      <a:endParaRPr lang="zh-CN" altLang="en-US" sz="1600" dirty="0"/>
                    </a:p>
                  </a:txBody>
                  <a:tcPr marL="135241" marR="135241" marT="67621" marB="67621"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Values</a:t>
                      </a:r>
                      <a:endParaRPr lang="zh-CN" altLang="en-US" sz="1600" dirty="0"/>
                    </a:p>
                  </a:txBody>
                  <a:tcPr marL="80816" marR="80816" marT="40408" marB="40408"/>
                </a:tc>
                <a:extLst>
                  <a:ext uri="{0D108BD9-81ED-4DB2-BD59-A6C34878D82A}">
                    <a16:rowId xmlns:a16="http://schemas.microsoft.com/office/drawing/2014/main" val="2145107400"/>
                  </a:ext>
                </a:extLst>
              </a:tr>
              <a:tr h="328759">
                <a:tc rowSpan="3">
                  <a:txBody>
                    <a:bodyPr/>
                    <a:lstStyle/>
                    <a:p>
                      <a:endParaRPr lang="en-US" altLang="zh-CN" sz="1600" dirty="0"/>
                    </a:p>
                    <a:p>
                      <a:pPr algn="ctr"/>
                      <a:r>
                        <a:rPr lang="en-US" altLang="zh-CN" sz="1600" dirty="0"/>
                        <a:t>Target Mass</a:t>
                      </a:r>
                      <a:endParaRPr lang="zh-CN" altLang="en-US" sz="1600" dirty="0"/>
                    </a:p>
                  </a:txBody>
                  <a:tcPr marL="135241" marR="135241" marT="67621" marB="676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134</a:t>
                      </a: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Xe abundance</a:t>
                      </a:r>
                      <a:endParaRPr lang="zh-CN" altLang="en-US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16" marR="80816" marT="40408" marB="40408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0.29%</a:t>
                      </a:r>
                      <a:endParaRPr lang="zh-CN" altLang="en-US" sz="1600" dirty="0"/>
                    </a:p>
                  </a:txBody>
                  <a:tcPr marL="80816" marR="80816" marT="40408" marB="40408"/>
                </a:tc>
                <a:extLst>
                  <a:ext uri="{0D108BD9-81ED-4DB2-BD59-A6C34878D82A}">
                    <a16:rowId xmlns:a16="http://schemas.microsoft.com/office/drawing/2014/main" val="3145420618"/>
                  </a:ext>
                </a:extLst>
              </a:tr>
              <a:tr h="32875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/>
                        <a:t>Density of LXe</a:t>
                      </a:r>
                      <a:endParaRPr lang="zh-CN" altLang="en-US" sz="1600" b="0" dirty="0"/>
                    </a:p>
                  </a:txBody>
                  <a:tcPr marL="80816" marR="80816" marT="40408" marB="40408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0.13%</a:t>
                      </a:r>
                      <a:endParaRPr lang="zh-CN" altLang="en-US" sz="1600" dirty="0"/>
                    </a:p>
                  </a:txBody>
                  <a:tcPr marL="80816" marR="80816" marT="40408" marB="40408"/>
                </a:tc>
                <a:extLst>
                  <a:ext uri="{0D108BD9-81ED-4DB2-BD59-A6C34878D82A}">
                    <a16:rowId xmlns:a16="http://schemas.microsoft.com/office/drawing/2014/main" val="410669749"/>
                  </a:ext>
                </a:extLst>
              </a:tr>
              <a:tr h="32875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/>
                        <a:t>FV uniformity</a:t>
                      </a:r>
                      <a:endParaRPr lang="zh-CN" altLang="en-US" sz="1600" b="0" dirty="0"/>
                    </a:p>
                  </a:txBody>
                  <a:tcPr marL="80816" marR="80816" marT="40408" marB="40408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1.6%</a:t>
                      </a:r>
                      <a:endParaRPr lang="zh-CN" altLang="en-US" sz="1600" dirty="0"/>
                    </a:p>
                  </a:txBody>
                  <a:tcPr marL="80816" marR="80816" marT="40408" marB="40408"/>
                </a:tc>
                <a:extLst>
                  <a:ext uri="{0D108BD9-81ED-4DB2-BD59-A6C34878D82A}">
                    <a16:rowId xmlns:a16="http://schemas.microsoft.com/office/drawing/2014/main" val="316924181"/>
                  </a:ext>
                </a:extLst>
              </a:tr>
              <a:tr h="328759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Overall </a:t>
                      </a:r>
                    </a:p>
                    <a:p>
                      <a:pPr algn="ctr"/>
                      <a:r>
                        <a:rPr lang="en-US" altLang="zh-CN" sz="1600" dirty="0"/>
                        <a:t>Efficiency</a:t>
                      </a:r>
                      <a:endParaRPr lang="zh-CN" altLang="en-US" sz="1600" dirty="0"/>
                    </a:p>
                  </a:txBody>
                  <a:tcPr marL="135241" marR="135241" marT="67621" marB="67621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Quality cuts</a:t>
                      </a:r>
                      <a:endParaRPr lang="zh-CN" altLang="en-US" sz="1600" dirty="0"/>
                    </a:p>
                  </a:txBody>
                  <a:tcPr marL="80816" marR="80816" marT="40408" marB="4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0.03%</a:t>
                      </a:r>
                      <a:endParaRPr lang="zh-CN" altLang="en-US" sz="1600" dirty="0"/>
                    </a:p>
                  </a:txBody>
                  <a:tcPr marL="80816" marR="80816" marT="40408" marB="40408"/>
                </a:tc>
                <a:extLst>
                  <a:ext uri="{0D108BD9-81ED-4DB2-BD59-A6C34878D82A}">
                    <a16:rowId xmlns:a16="http://schemas.microsoft.com/office/drawing/2014/main" val="3218808640"/>
                  </a:ext>
                </a:extLst>
              </a:tr>
              <a:tr h="32875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SS fraction</a:t>
                      </a:r>
                      <a:endParaRPr lang="zh-CN" altLang="en-US" sz="1600" dirty="0"/>
                    </a:p>
                  </a:txBody>
                  <a:tcPr marL="80816" marR="80816" marT="40408" marB="4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6.4%</a:t>
                      </a:r>
                      <a:endParaRPr lang="zh-CN" altLang="en-US" sz="1600" dirty="0"/>
                    </a:p>
                  </a:txBody>
                  <a:tcPr marL="80816" marR="80816" marT="40408" marB="40408"/>
                </a:tc>
                <a:extLst>
                  <a:ext uri="{0D108BD9-81ED-4DB2-BD59-A6C34878D82A}">
                    <a16:rowId xmlns:a16="http://schemas.microsoft.com/office/drawing/2014/main" val="2817682760"/>
                  </a:ext>
                </a:extLst>
              </a:tr>
              <a:tr h="328759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Bin size</a:t>
                      </a:r>
                      <a:endParaRPr lang="zh-CN" altLang="en-US" sz="1600" dirty="0"/>
                    </a:p>
                  </a:txBody>
                  <a:tcPr marL="135241" marR="135241" marT="67621" marB="67621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-</a:t>
                      </a:r>
                      <a:endParaRPr lang="zh-CN" altLang="en-US" sz="1600" dirty="0"/>
                    </a:p>
                  </a:txBody>
                  <a:tcPr marL="80816" marR="80816" marT="40408" marB="40408"/>
                </a:tc>
                <a:extLst>
                  <a:ext uri="{0D108BD9-81ED-4DB2-BD59-A6C34878D82A}">
                    <a16:rowId xmlns:a16="http://schemas.microsoft.com/office/drawing/2014/main" val="122057542"/>
                  </a:ext>
                </a:extLst>
              </a:tr>
              <a:tr h="328759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Energy Scale</a:t>
                      </a:r>
                      <a:endParaRPr lang="zh-CN" altLang="en-US" sz="1600" dirty="0"/>
                    </a:p>
                  </a:txBody>
                  <a:tcPr marL="135241" marR="135241" marT="67621" marB="67621"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-</a:t>
                      </a:r>
                      <a:endParaRPr lang="zh-CN" altLang="en-US" sz="1600" dirty="0"/>
                    </a:p>
                  </a:txBody>
                  <a:tcPr marL="80816" marR="80816" marT="40408" marB="40408"/>
                </a:tc>
                <a:extLst>
                  <a:ext uri="{0D108BD9-81ED-4DB2-BD59-A6C34878D82A}">
                    <a16:rowId xmlns:a16="http://schemas.microsoft.com/office/drawing/2014/main" val="6308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3934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CDC181-1DB5-9CB4-3C06-DB0957EA5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60159"/>
            <a:ext cx="11460480" cy="604551"/>
          </a:xfrm>
        </p:spPr>
        <p:txBody>
          <a:bodyPr/>
          <a:lstStyle/>
          <a:p>
            <a:r>
              <a:rPr lang="en-US" altLang="zh-CN" baseline="30000" dirty="0">
                <a:latin typeface="Arial" panose="020B0604020202020204" pitchFamily="34" charset="0"/>
              </a:rPr>
              <a:t>134</a:t>
            </a:r>
            <a:r>
              <a:rPr lang="en-US" altLang="zh-CN" dirty="0">
                <a:latin typeface="Arial" panose="020B0604020202020204" pitchFamily="34" charset="0"/>
              </a:rPr>
              <a:t>Xe </a:t>
            </a:r>
            <a:r>
              <a:rPr lang="en-US" altLang="zh-CN" b="0" i="0" dirty="0">
                <a:effectLst/>
                <a:latin typeface="Arial" panose="020B0604020202020204" pitchFamily="34" charset="0"/>
              </a:rPr>
              <a:t>half-life limits @ PandaX-4T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F1C84B-5A26-2E81-4822-477D3DD178D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ED6F174-3640-4C92-94A1-90917D8C775D}" type="datetime1">
              <a:rPr lang="en-US" altLang="zh-CN" smtClean="0"/>
              <a:t>8/12/2024</a:t>
            </a:fld>
            <a:endParaRPr 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A1A1D6-E54C-6C2A-2A34-8C6E9E2B7A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颜玺雨 中国物理学会⾼能物理分会</a:t>
            </a:r>
            <a:r>
              <a:rPr lang="en-US" altLang="zh-CN"/>
              <a:t>(2024)</a:t>
            </a:r>
            <a:endParaRPr 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93373A-DC30-DDE4-001C-A0D1D9F86E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0CB600-8B69-46EB-A96D-183261B68DAA}" type="slidenum">
              <a:rPr lang="en-US" smtClean="0"/>
              <a:pPr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内容占位符 2">
                <a:extLst>
                  <a:ext uri="{FF2B5EF4-FFF2-40B4-BE49-F238E27FC236}">
                    <a16:creationId xmlns:a16="http://schemas.microsoft.com/office/drawing/2014/main" id="{7A833B2E-EE96-F38F-C0FF-FCAB2AD9B87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5760" y="584580"/>
                <a:ext cx="11582400" cy="18785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6667AB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6667AB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rgbClr val="6667AB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rgbClr val="6667AB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rgbClr val="6667AB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Final counts of 2</a:t>
                </a:r>
                <a:r>
                  <a:rPr lang="zh-CN" altLang="en-US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𝜈𝛽𝛽 </a:t>
                </a:r>
                <a:r>
                  <a:rPr lang="en-US" altLang="zh-CN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and 0</a:t>
                </a:r>
                <a:r>
                  <a:rPr lang="zh-CN" altLang="en-US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𝜈𝛽𝛽</a:t>
                </a:r>
                <a:r>
                  <a:rPr lang="en-US" altLang="zh-CN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: </a:t>
                </a:r>
                <a:r>
                  <a:rPr lang="en-US" altLang="zh-CN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10±269(stat.)±680(syst.) </a:t>
                </a:r>
                <a:r>
                  <a:rPr lang="en-US" altLang="zh-CN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and </a:t>
                </a:r>
                <a:r>
                  <a:rPr lang="en-US" altLang="zh-CN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105±48(stat.)±38(syst.)</a:t>
                </a:r>
              </a:p>
              <a:p>
                <a:r>
                  <a:rPr lang="en-US" altLang="zh-CN" b="0" i="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</a:rPr>
                  <a:t>90% CL lower limits on the half-life</a:t>
                </a:r>
                <a:r>
                  <a:rPr lang="zh-CN" altLang="en-US" b="0" i="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</a:rPr>
                  <a:t>：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1/2</m:t>
                        </m:r>
                      </m:sub>
                      <m:sup>
                        <m:r>
                          <a:rPr lang="en-US" altLang="zh-CN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zh-CN" alt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𝜈𝛽𝛽</m:t>
                        </m:r>
                      </m:sup>
                    </m:sSubSup>
                    <m:r>
                      <a:rPr lang="en-US" altLang="zh-CN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&gt;2.8</m:t>
                    </m:r>
                    <m:r>
                      <a:rPr lang="en-US" altLang="zh-CN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∙10</m:t>
                    </m:r>
                    <m:r>
                      <a:rPr lang="en-US" altLang="zh-CN" sz="2400" i="1" baseline="3000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altLang="zh-CN" sz="2400" b="0" i="0" baseline="3000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2  </m:t>
                    </m:r>
                    <m:r>
                      <m:rPr>
                        <m:sty m:val="p"/>
                      </m:rPr>
                      <a:rPr lang="en-US" altLang="zh-CN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yr</m:t>
                    </m:r>
                  </m:oMath>
                </a14:m>
                <a:r>
                  <a:rPr lang="en-US" altLang="zh-CN" sz="2400" dirty="0">
                    <a:solidFill>
                      <a:srgbClr val="FFFF00"/>
                    </a:solidFill>
                  </a:rPr>
                  <a:t>  </a:t>
                </a:r>
                <a:r>
                  <a:rPr lang="en-US" altLang="zh-CN" sz="2400" dirty="0">
                    <a:solidFill>
                      <a:schemeClr val="bg1"/>
                    </a:solidFill>
                  </a:rPr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1/2</m:t>
                        </m:r>
                      </m:sub>
                      <m:sup>
                        <m:r>
                          <a:rPr lang="en-US" altLang="zh-CN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zh-CN" alt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𝜈𝛽𝛽</m:t>
                        </m:r>
                      </m:sup>
                    </m:sSubSup>
                    <m:r>
                      <a:rPr lang="en-US" altLang="zh-CN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3.0</m:t>
                    </m:r>
                    <m:r>
                      <a:rPr lang="en-US" altLang="zh-CN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∙10</m:t>
                    </m:r>
                    <m:r>
                      <a:rPr lang="en-US" altLang="zh-CN" sz="2400" i="1" baseline="3000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altLang="zh-CN" sz="2400" b="0" i="0" baseline="3000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altLang="zh-CN" sz="2400" baseline="3000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altLang="zh-CN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yr</m:t>
                    </m:r>
                  </m:oMath>
                </a14:m>
                <a:endParaRPr lang="en-US" altLang="zh-CN" sz="2400" dirty="0">
                  <a:solidFill>
                    <a:srgbClr val="FFFF00"/>
                  </a:solidFill>
                  <a:ea typeface="Cambria Math" panose="02040503050406030204" pitchFamily="18" charset="0"/>
                </a:endParaRPr>
              </a:p>
              <a:p>
                <a:r>
                  <a:rPr lang="en-US" altLang="zh-CN" sz="2400" b="0" i="0" dirty="0">
                    <a:solidFill>
                      <a:schemeClr val="bg1"/>
                    </a:solidFill>
                    <a:effectLst/>
                  </a:rPr>
                  <a:t>The </a:t>
                </a:r>
                <a:r>
                  <a:rPr lang="en-US" altLang="zh-CN" sz="2400" dirty="0">
                    <a:solidFill>
                      <a:schemeClr val="bg1"/>
                    </a:solidFill>
                  </a:rPr>
                  <a:t>2</a:t>
                </a:r>
                <a:r>
                  <a:rPr lang="zh-CN" altLang="en-US" sz="2400" dirty="0">
                    <a:solidFill>
                      <a:schemeClr val="bg1"/>
                    </a:solidFill>
                  </a:rPr>
                  <a:t>𝜈𝛽𝛽</a:t>
                </a:r>
                <a:r>
                  <a:rPr lang="en-US" altLang="zh-CN" sz="2400" b="0" i="0" dirty="0">
                    <a:solidFill>
                      <a:schemeClr val="bg1"/>
                    </a:solidFill>
                    <a:effectLst/>
                  </a:rPr>
                  <a:t> (0</a:t>
                </a:r>
                <a:r>
                  <a:rPr lang="zh-CN" altLang="en-US" sz="2400" dirty="0">
                    <a:solidFill>
                      <a:schemeClr val="bg1"/>
                    </a:solidFill>
                  </a:rPr>
                  <a:t>𝜈𝛽𝛽 </a:t>
                </a:r>
                <a:r>
                  <a:rPr lang="en-US" altLang="zh-CN" sz="2400" b="0" i="0" dirty="0">
                    <a:solidFill>
                      <a:schemeClr val="bg1"/>
                    </a:solidFill>
                    <a:effectLst/>
                  </a:rPr>
                  <a:t>) limit surpasses the previously reported best result by a factor of </a:t>
                </a:r>
                <a:r>
                  <a:rPr lang="en-US" altLang="zh-CN" sz="2400" b="0" i="0" dirty="0">
                    <a:solidFill>
                      <a:srgbClr val="FFFF00"/>
                    </a:solidFill>
                    <a:effectLst/>
                  </a:rPr>
                  <a:t>32 (2.7)</a:t>
                </a:r>
                <a:endParaRPr lang="zh-CN" alt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内容占位符 2">
                <a:extLst>
                  <a:ext uri="{FF2B5EF4-FFF2-40B4-BE49-F238E27FC236}">
                    <a16:creationId xmlns:a16="http://schemas.microsoft.com/office/drawing/2014/main" id="{7A833B2E-EE96-F38F-C0FF-FCAB2AD9B8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" y="584580"/>
                <a:ext cx="11582400" cy="1878545"/>
              </a:xfrm>
              <a:prstGeom prst="rect">
                <a:avLst/>
              </a:prstGeom>
              <a:blipFill>
                <a:blip r:embed="rId3"/>
                <a:stretch>
                  <a:fillRect l="-684" t="-4221" r="-7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61CB0F3D-683E-0792-E832-1BC56E166F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444" y="2170076"/>
            <a:ext cx="5554516" cy="351408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2FBFAF36-3F31-A981-DF54-E9776AB6555B}"/>
              </a:ext>
            </a:extLst>
          </p:cNvPr>
          <p:cNvSpPr txBox="1"/>
          <p:nvPr/>
        </p:nvSpPr>
        <p:spPr>
          <a:xfrm>
            <a:off x="3692771" y="594993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PandaX</a:t>
            </a:r>
            <a:r>
              <a:rPr kumimoji="1" lang="en-US" altLang="zh-CN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1" lang="en-US" altLang="zh-CN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Phys.Rev.Lett</a:t>
            </a:r>
            <a:r>
              <a:rPr kumimoji="1" lang="en-US" altLang="zh-CN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132 (2024) 15, 152502</a:t>
            </a:r>
            <a:endParaRPr lang="zh-CN" altLang="en-US" dirty="0">
              <a:solidFill>
                <a:srgbClr val="FFFF00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D4DC99E-A95B-4BEC-82FE-C5F9190948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3644" y="2145846"/>
            <a:ext cx="5509670" cy="351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098651"/>
      </p:ext>
    </p:extLst>
  </p:cSld>
  <p:clrMapOvr>
    <a:masterClrMapping/>
  </p:clrMapOvr>
</p:sld>
</file>

<file path=ppt/theme/theme1.xml><?xml version="1.0" encoding="utf-8"?>
<a:theme xmlns:a="http://schemas.openxmlformats.org/drawingml/2006/main" name="PandaX-Red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ndaX-Red" id="{6BD75C0C-7C4A-4EE7-940C-194874760D3A}" vid="{7528A061-AD41-4D64-B434-54E90F9527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42283</TotalTime>
  <Words>377</Words>
  <Application>Microsoft Office PowerPoint</Application>
  <PresentationFormat>宽屏</PresentationFormat>
  <Paragraphs>105</Paragraphs>
  <Slides>5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2" baseType="lpstr">
      <vt:lpstr>Helvetica Neue</vt:lpstr>
      <vt:lpstr>微软雅黑</vt:lpstr>
      <vt:lpstr>Arial</vt:lpstr>
      <vt:lpstr>Calibri</vt:lpstr>
      <vt:lpstr>Cambria Math</vt:lpstr>
      <vt:lpstr>Helvetica</vt:lpstr>
      <vt:lpstr>PandaX-Red</vt:lpstr>
      <vt:lpstr>PowerPoint 演示文稿</vt:lpstr>
      <vt:lpstr>Neutrinos are Dirac or Majorana?</vt:lpstr>
      <vt:lpstr>Extending detector response in [200, 1000] keV </vt:lpstr>
      <vt:lpstr>Background model and systematic uncertainties</vt:lpstr>
      <vt:lpstr>134Xe half-life limits @ PandaX-4T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PandaX-4T Calibration</dc:title>
  <dc:creator>Xiyu Yan</dc:creator>
  <cp:lastModifiedBy>玺雨 颜</cp:lastModifiedBy>
  <cp:revision>1003</cp:revision>
  <dcterms:created xsi:type="dcterms:W3CDTF">2017-07-22T01:46:21Z</dcterms:created>
  <dcterms:modified xsi:type="dcterms:W3CDTF">2024-08-12T06:42:06Z</dcterms:modified>
</cp:coreProperties>
</file>