
<file path=[Content_Types].xml><?xml version="1.0" encoding="utf-8"?>
<Types xmlns="http://schemas.openxmlformats.org/package/2006/content-types">
  <Default Extension="png" ContentType="image/png"/>
  <Default Extension="jfif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417" r:id="rId7"/>
    <p:sldId id="418" r:id="rId8"/>
    <p:sldId id="425" r:id="rId9"/>
    <p:sldId id="267" r:id="rId10"/>
    <p:sldId id="401" r:id="rId11"/>
    <p:sldId id="402" r:id="rId12"/>
    <p:sldId id="2161" r:id="rId13"/>
    <p:sldId id="259" r:id="rId14"/>
    <p:sldId id="3431" r:id="rId15"/>
    <p:sldId id="3428" r:id="rId16"/>
    <p:sldId id="399" r:id="rId17"/>
    <p:sldId id="3434" r:id="rId18"/>
    <p:sldId id="407" r:id="rId19"/>
    <p:sldId id="409" r:id="rId20"/>
    <p:sldId id="3432" r:id="rId21"/>
    <p:sldId id="411" r:id="rId22"/>
    <p:sldId id="42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6B1608-A9F2-4169-83BB-87D28E098C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B8426A-25BA-4905-BA8D-54138BD373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C7FEB-52C9-49EF-9BB7-2E862D71E20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83DEC1-2FC2-428D-BA85-C286443E4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0CC8FC-0A8E-4CBE-A27D-7561F05991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67192-3C9A-410D-8C1E-CA1D3B9EFE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15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2FE41-24AA-4BBD-A729-A8E7EAB2A40E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55F07-9F1D-4707-A569-4F61E9646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44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715FA-8B98-4F6A-8264-8846DAA4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DFAA71-65DF-474F-B1B3-4D198194D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64AD5-AAE3-4419-8855-AA62F77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8E1B-5790-4D2D-AF83-7BF612E4DD3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D65E9-28FB-4D53-98C6-2C858AD3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5529F-340E-4FCD-908D-F64B4FC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8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F376-5589-4AAC-A6BC-C7FD94DF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D3E285-3CFA-48CF-878F-4CE7FF65E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6D0C8-7ACD-4176-A4C7-D4E4D319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E099-0B57-47BF-9A86-80FBFE30907E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F3976D-5112-4D27-85CE-B9C201A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BDFE14-8914-41C1-9B5A-A1D0CAAD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77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AC21D8-CE48-4AC2-AA68-B279DB6E1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D657C9-D08C-4D16-A734-01550A2C7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530A-9F64-4C37-ABE4-6961A6E1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C5C9-C8B0-4A97-822E-BCC5ACC62411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98D5FB-2C85-46F0-B2E8-1690F027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23ABF-FA9C-49DD-9584-1BEC6AE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5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27AA-FF90-48E9-9BF6-8C24EF8C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FF2564-365D-43D8-8E68-B55F786B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9769-05B0-4256-9C90-330992BE506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9A990A-DCBC-4D4B-9790-A3CD1698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0C04DC-93DE-46DB-A409-8EAA6908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9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A7497-4B13-4B00-B1D0-3D6088214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256C1A-0252-408C-BC93-8D2228E4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C897F2-2EB3-44B2-8AF5-CD49DF54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F2B-6B76-425A-9D48-E49D2601F21D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51190-3AC0-4DF6-8FCD-F580E9CB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413A9-1069-4186-99FD-8CCCF175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BB7A4F-1F7F-421A-9B2F-FF5E250B8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DB017B-CA82-4B6F-9342-724E4E187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3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74A8A-F1C5-4747-9BA6-7172A992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3C0E21-F4F8-448F-8550-939EC672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F2BD85-DB7F-4E7E-B3A0-25B896FF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465B-8131-443D-A6CB-75B99A237AD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7CEC2-2D9B-4192-8A7B-EBBCD53A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56C62-25C5-4609-9AD4-E84411CD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F19F7A-9928-4D20-91AA-1AD944551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A899E0A-3404-4C2D-B41C-780E647F0CC3}"/>
              </a:ext>
            </a:extLst>
          </p:cNvPr>
          <p:cNvCxnSpPr/>
          <p:nvPr/>
        </p:nvCxnSpPr>
        <p:spPr>
          <a:xfrm>
            <a:off x="838200" y="1377179"/>
            <a:ext cx="105156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DD46A33D-1BE4-4D8F-86BE-C05D410D8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7504E6E-58C6-4160-AAF1-8DDD140AE8E5}"/>
              </a:ext>
            </a:extLst>
          </p:cNvPr>
          <p:cNvCxnSpPr/>
          <p:nvPr userDrawn="1"/>
        </p:nvCxnSpPr>
        <p:spPr>
          <a:xfrm>
            <a:off x="838200" y="1377179"/>
            <a:ext cx="105156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44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B7C1A-A361-44CE-8109-48FFD6B4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D27BBB-0CF9-4A99-BFE9-5BB7DDE7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D6E2-C500-41A1-B775-9C92BC31CDCE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8CD65-4684-4876-AC39-93725964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38276A-652C-45FB-9E6B-3A9EE909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03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B0F8A-BB86-4018-AA76-4E78B73C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D7D635-94F3-48DA-B032-D4A98C3C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A86BF2-8910-4475-ABB9-A5B5C5DC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9E96F-8A93-4298-95BC-964FE220F9F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718A9-90A8-4DA5-AF80-A586FDCC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2803E7-B6EA-41A3-B7F7-CBCC5DEB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1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6651FD-3570-450E-A6CB-7B88DAD6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AF7508-A815-4CCD-962C-5EAE7D654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8D44-132A-4FA8-91E1-C60AE745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99C51E-8E80-4DFE-B619-E9C1475B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EF22-F7C6-4055-A16B-D57BB541864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B86D1B-6A2E-4967-B9BE-06BE63C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FE7349-7FEC-4C28-9C4C-C7D7805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23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BB181-0C46-4F71-BAE2-87727D8B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D91CD-932F-4B7F-AFF0-846B914E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2B6EB-8158-4F1B-AB6A-72F77ED04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950A1A-28B8-4DE2-B0B4-A96F57BB0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C3B803-19D5-442E-BA0A-4F8712B32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B32A524-832A-48F7-9C86-80A2654C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F6B9-474B-4F3F-A116-2D343F9CE91A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269B5A-29A3-40D5-8E5F-CF3FF37D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8EF487-30F7-417A-A958-A9005FD6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264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0865F1-BC09-49DD-BB6B-AA74EF9D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DE4AE-835B-4DB0-B663-A932EC55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3139-507C-4762-82B3-885D795C46C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ACE48E-281A-4646-88ED-E55AED5B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9C1F57-B4C3-40C8-94EF-12046C71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8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A4F8-892F-48D1-9F18-285931C6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246B5-97E9-4B67-B5D3-10DDD057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D2F8EF-A124-4BB8-883F-35A1F99D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B1B6-4816-47D5-9D14-46C8542AE748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3558E3-13B7-48C9-A32E-B52CF974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9132C-6C4A-49BA-A76C-750601A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6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1D7A5F-89BB-4D1A-BC3D-5E464505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3A19-4464-4C0B-A45E-78807204FEE1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3D4A7F-61FC-48C6-B898-DB3C4F09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3888C3-BC8C-45B9-955D-5462DB0A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2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7C8AC-B08C-4C22-81C2-7E8B8605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717667-EAFB-4DA7-8C18-ECF12672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7D9D3-0213-47E2-948F-C3D0543C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5EE3FB-47D0-4D8E-8338-E1E756FA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602-BE6D-4941-B8C9-50359ED69DE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FC6FF-362E-41F3-8FDB-24392598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FC2E4E-8E3B-4FA9-92E6-6797D86F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85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FD8B5-A580-429D-96B5-9C8127AF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6CAF4A-CCD3-4957-904E-C0FF91FEC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BF395B-321C-45B3-94BE-A8F23213B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4DB054-4839-4EE5-BE5D-8883D036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5B64-CAA9-4BFC-8F3F-EF0C1EA929E8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F48FF-DFA6-4546-B360-E0481020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B5E260-C307-4315-B3D5-8F31C578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64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B96402-7270-4956-BAFC-64320A4E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905C23-B3CB-47FF-9532-2AA4510AD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7A002C-6938-4762-839B-1F1C263B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5928-211B-442C-8875-8EA865B396C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434B98-9649-438E-8C50-EDCAC792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21839-06D3-4D58-B0E8-7F1D6119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54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4F883D-CA88-4634-B736-20FAD8627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9C3DAA-4CAB-4C89-8BB3-A16A4A363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AB0E5-43C5-4E44-BA1D-D13C007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6516-9720-4C69-B541-FE5EFB1AB49F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0C7254-226A-4CD5-A2E9-371B776C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FB08F-C0F9-43CD-B7DC-3834BBF07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449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B7C1A-A361-44CE-8109-48FFD6B4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D27BBB-0CF9-4A99-BFE9-5BB7DDE7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6392B-3BF9-4903-B256-045EA332C88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8CD65-4684-4876-AC39-93725964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38276A-652C-45FB-9E6B-3A9EE909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16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715FA-8B98-4F6A-8264-8846DAA4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DFAA71-65DF-474F-B1B3-4D198194D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64AD5-AAE3-4419-8855-AA62F77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BB55-DBA8-457C-A43E-AB703FB2C18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D65E9-28FB-4D53-98C6-2C858AD3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5529F-340E-4FCD-908D-F64B4FC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229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A4F8-892F-48D1-9F18-285931C6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246B5-97E9-4B67-B5D3-10DDD057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D2F8EF-A124-4BB8-883F-35A1F99D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29D8-7494-4E0F-B0F7-4DEE8D7E3F1E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3558E3-13B7-48C9-A32E-B52CF974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9132C-6C4A-49BA-A76C-750601A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786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16EB6-7184-45F1-B75C-BD8D78F9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1C23F-3130-481F-9789-DB488959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713E2-4E84-4AE9-8E2D-55BF26F2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4D68-79FA-4DD4-82A6-26CEB799D587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FEF96-B145-4EBD-B026-202ED093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48D42-7BF7-4864-9569-8B7609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1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225DF-4278-4DAA-BCD7-30893D29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EDC7A1-23AE-4302-879E-DA8BE9111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B02BFA-0A60-45A5-90A0-992A2F835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55A047-94E4-45CA-BFBE-ED8DF3CE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E151-7089-43F7-AD4E-C8F1973DDB45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58217F-A1ED-41FD-BF35-868495E6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35AE8A-28AD-40D8-A931-90C82756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3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16EB6-7184-45F1-B75C-BD8D78F9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1C23F-3130-481F-9789-DB488959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713E2-4E84-4AE9-8E2D-55BF26F2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DF5D-C214-49EE-B107-32CA9BCA18D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FEF96-B145-4EBD-B026-202ED093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48D42-7BF7-4864-9569-8B7609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843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09222-64F3-4A77-A5D0-AD89AA2D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F8FB83-CAFA-4B93-9F0A-49157AC0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4D8C9C-9352-4BFE-AC37-59F6FD1D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7ACC6B8-8A6E-4B4D-A013-41DD0519C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3831918-3084-4082-8F39-9B15F5B04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17915F-8B7E-4B9D-B739-8FA89C87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D83CA-22FF-4E21-8F6D-8E5D1A84629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C51F6B-78B7-47A8-B14A-6CDBBA38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C798CF-696E-424F-BC6F-4D7CA916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654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64923-F766-43C8-B7F9-52BFA30D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551E75-62AC-4C72-A269-24464D30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A205-A47F-46D1-9C41-0E37F9EE72B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77BD7C-94BF-4CA8-84CC-BA39DAA4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920E65-C9A3-4915-A3C7-60DBD677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84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FF6652-943B-42B3-94E7-CB82BA21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DCD9-3FB1-44F7-87F0-37E17632A3C4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1D5E93-1FCF-4623-8874-2BBEB58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946F03-1EA5-4212-90E8-420FCCFC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41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73C9C-D931-41BF-8DD7-5942D1E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21AC17-1114-428C-B3AA-DC714076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FCF7B-5F5F-4438-8196-F9B0653EF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0F285-9758-4756-8EE6-98C75661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3F04-A2AE-4D57-92FF-CC05ACB51FD5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899F6-0F78-4EA9-A62B-1245315A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AE8AA7-14AE-4FC6-84A3-332D6D5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68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3B3898-C0DA-41F0-9770-2F82916B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A36C85-9448-4709-B37C-D458FA14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8E64A9-5384-4741-8B1A-436C4744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892328-DEE2-4D86-9DCC-9907E062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3F609-9BF3-4917-B6D1-351237614FC0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69DA11-A4B3-42C7-B85A-9E6FC165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9D1517-6AD7-4129-BA71-76C27D89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F376-5589-4AAC-A6BC-C7FD94DF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D3E285-3CFA-48CF-878F-4CE7FF65E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6D0C8-7ACD-4176-A4C7-D4E4D319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6112-66A3-483D-8FC3-80F26138C23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F3976D-5112-4D27-85CE-B9C201A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BDFE14-8914-41C1-9B5A-A1D0CAAD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18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AC21D8-CE48-4AC2-AA68-B279DB6E1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D657C9-D08C-4D16-A734-01550A2C7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530A-9F64-4C37-ABE4-6961A6E1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DAE6-63FB-4CFE-9A8D-25CCD6E7FCA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98D5FB-2C85-46F0-B2E8-1690F027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23ABF-FA9C-49DD-9584-1BEC6AE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758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27AA-FF90-48E9-9BF6-8C24EF8C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FF2564-365D-43D8-8E68-B55F786B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DB22-6CA5-498A-B5E3-D350F3FE432C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9A990A-DCBC-4D4B-9790-A3CD1698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0C04DC-93DE-46DB-A409-8EAA6908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20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265D2-CF9C-4168-A7C1-C5A0EA8F4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A2C39F-BE6D-49CF-8283-63B7F2D8F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AD47FE-262A-4338-B7F4-16F253A6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BE31-B16D-49CE-B9CE-AD68471D6583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6FE369-1957-49E6-855A-C7D74933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D7E07D-647E-4DA6-A57C-EBB5A82D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843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38416-248F-40D9-89F5-DE0E93F9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707" y="202497"/>
            <a:ext cx="8285729" cy="1182688"/>
          </a:xfrm>
        </p:spPr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ABE948-1F1B-4E30-9AC9-A145E8B5E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A5B22-9098-4F6A-9A36-AEB7335E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856" y="6366479"/>
            <a:ext cx="1727022" cy="375383"/>
          </a:xfrm>
        </p:spPr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67AC8E-F4FB-429E-825E-9AE61198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E798B2-3419-4C1A-B588-E468C03D0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71" y="426953"/>
            <a:ext cx="1902117" cy="902286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7736773-0B70-4EB7-ADCA-2FE00363A57C}"/>
              </a:ext>
            </a:extLst>
          </p:cNvPr>
          <p:cNvCxnSpPr>
            <a:cxnSpLocks/>
          </p:cNvCxnSpPr>
          <p:nvPr userDrawn="1"/>
        </p:nvCxnSpPr>
        <p:spPr>
          <a:xfrm>
            <a:off x="2198255" y="1448416"/>
            <a:ext cx="8078976" cy="0"/>
          </a:xfrm>
          <a:prstGeom prst="line">
            <a:avLst/>
          </a:prstGeom>
          <a:ln w="66675" cmpd="tri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31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225DF-4278-4DAA-BCD7-30893D29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EDC7A1-23AE-4302-879E-DA8BE9111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B02BFA-0A60-45A5-90A0-992A2F835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55A047-94E4-45CA-BFBE-ED8DF3CE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098D-5665-4637-B7E0-C7A661BE8493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58217F-A1ED-41FD-BF35-868495E6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35AE8A-28AD-40D8-A931-90C82756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655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0D0A3-7A6E-4F3F-A5E1-2D379B9F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012CCD-D0CF-486D-B2D2-0891BFFE5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DBE4CF-F128-4184-AE9D-EF42DD4F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D3B5-5D77-4BAF-881E-F26F5542528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4D51F-C18A-4896-A518-F23BFD50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F3A15-4486-47C7-BA2F-30F74E4F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085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FDE9A-5D5F-47C9-AD36-7B4C16E5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7FB928-23EA-415A-BB22-1C57CED1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2EFE48-F61F-4C2D-9251-473AF4FB8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AD9D30-AF94-4078-BC84-3E11E4F1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356A-24CA-47E7-8F99-2A9CE929E19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3E95D2-766C-4D66-958B-063529D8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803937-1C31-4586-A69B-4B7D7FDD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82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C4B72A-A4E1-4DE1-A25D-0E13222E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07B8B9-C3E0-4A32-9B1B-420399E0A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64AFF7-C775-49C8-A77D-32C4EF9E5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D3FD0E-7490-43F9-8D60-0F87C871C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B5E0041-DE5C-4624-8AE0-C578C9697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D1ADE5-8417-45E8-A57F-AFF8B377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3B95-09BE-404F-80E9-F89E97A8E2EE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9CE076-3CE4-4C65-893C-A87BB83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88CFC-39D2-41AC-BB89-614768A3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232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938A0-FA69-4960-9931-28678256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BE8A09-5829-4537-9970-7CBFCB0E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41AD-428C-4DC7-B5AB-AF034486315A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43EDAC-E55F-4798-9E60-26EB4191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EC4E12-0F9A-4FFD-92ED-F613A7C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713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2976A45-505A-49F3-A09C-5628E0C3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817-0B2E-441D-9BF7-B257E54E346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983D0B-7D66-40C8-97B8-D1A63EE0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E7E5E5-DB6A-4310-AF23-F222E708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C276DC-B83E-42CC-A239-8F980BF1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FE045-DA7E-4231-829D-368882862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70E79-51FD-4E4A-992C-F2D38D56A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693080-9037-4C78-AFD3-C3DE7604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22FD-7480-4DEE-9434-16B7436BA44C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13618A-3B0B-4496-9261-3409640E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03A4E0-24E2-445B-95F8-FB19BBB3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97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0AA88-CA09-48C0-A991-6ED1B699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61BC7-2852-455A-9CD1-D9E4A9A3D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B59AD5-B904-417D-AAD4-D39BCBDC5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689E52-D1AF-4670-901A-26ADFECC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DACC-17FD-4EC2-B28A-A0A3B64A511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DA1889-DBE1-4E31-8E56-7AD5AF2B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44A11C-3C91-4D6B-808D-7E4E16C3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91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27736C-EC45-4449-9217-1A986BA8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AA4D6-3AD5-4335-87C3-EE17D4788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88C38-B0E2-417F-B77F-89934DA3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5A28-EA28-44B6-AAAD-2568C7ED56FE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C24BC-422F-46DD-A5DC-25CFB283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1CA860-5C4F-4D82-AEE6-E583B873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339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454374-6F5F-4205-9ACB-039BB6ACC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F46AA2-4765-49F8-95E7-07249E5A6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7CF2F7-363E-4230-B48C-C660756D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5849-1C23-4159-A586-EA604CD5ECD6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016A68-3269-46A7-990D-2A81DDE9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A3E24-93AA-434A-A93F-0F7B865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64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09222-64F3-4A77-A5D0-AD89AA2D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F8FB83-CAFA-4B93-9F0A-49157AC0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4D8C9C-9352-4BFE-AC37-59F6FD1D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7ACC6B8-8A6E-4B4D-A013-41DD0519C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3831918-3084-4082-8F39-9B15F5B04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17915F-8B7E-4B9D-B739-8FA89C87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78D3-C615-4992-B890-7E927090E11D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C51F6B-78B7-47A8-B14A-6CDBBA38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C798CF-696E-424F-BC6F-4D7CA916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7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64923-F766-43C8-B7F9-52BFA30D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551E75-62AC-4C72-A269-24464D30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FBFE-6ACD-4BF7-A74B-28CA44AB5C6A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77BD7C-94BF-4CA8-84CC-BA39DAA4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920E65-C9A3-4915-A3C7-60DBD677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75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FF6652-943B-42B3-94E7-CB82BA21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6B73-DAEA-4730-A664-851E6B05EBB8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1D5E93-1FCF-4623-8874-2BBEB58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946F03-1EA5-4212-90E8-420FCCFC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4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73C9C-D931-41BF-8DD7-5942D1E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21AC17-1114-428C-B3AA-DC714076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FCF7B-5F5F-4438-8196-F9B0653EF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0F285-9758-4756-8EE6-98C75661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3CA3-A4B9-4942-B44E-2CF0EA7D4F03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899F6-0F78-4EA9-A62B-1245315A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AE8AA7-14AE-4FC6-84A3-332D6D5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3B3898-C0DA-41F0-9770-2F82916B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A36C85-9448-4709-B37C-D458FA14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8E64A9-5384-4741-8B1A-436C4744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892328-DEE2-4D86-9DCC-9907E062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6D40-CF6B-4D88-A969-5A9AE33941B0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69DA11-A4B3-42C7-B85A-9E6FC165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9D1517-6AD7-4129-BA71-76C27D89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77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258116-59EF-4F6E-9E85-40852AB8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C8963A-97AE-4913-8A6C-D0734BA3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3F371-78C8-4B20-9ACC-C80E3B419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8FE45-CFF4-42DF-85BA-B1DAFFE93503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E677F4-F0FE-45E3-838B-8D1710D41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25F4A-9734-44E0-8E18-82E52B5FC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36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62C38A-D7B2-47E3-B982-362EB2BB7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76EFF-5310-4212-9982-BF0C481B6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0518A0-8BF2-4B6D-8277-7E80B295F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AA56A-7B3F-4EC4-A58A-058741EECA7C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70E07F-11CC-4BC7-86E6-AE013D003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BAA74-FD6C-45BC-B7A5-C1926D0EE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A2506-711B-47C6-B281-E4F59CD8F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34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258116-59EF-4F6E-9E85-40852AB8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C8963A-97AE-4913-8A6C-D0734BA3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3F371-78C8-4B20-9ACC-C80E3B419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3F79-911B-40C9-B73E-7102E8936495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E677F4-F0FE-45E3-838B-8D1710D41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25F4A-9734-44E0-8E18-82E52B5FC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1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D95973F-8DDA-43BE-9169-2CCA7340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1F4574-5B42-452A-A867-68EA60506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D4AEA5-9E2A-40A1-820E-582C4F86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1765-9ADB-46A5-833F-D8308E6554AD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8FDA1B-4351-4E1E-B980-68F8E59A4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654281-EBE1-4445-920C-26329BF6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8365C-7816-450C-BD9C-BC6882BF3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44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wmf"/><Relationship Id="rId7" Type="http://schemas.openxmlformats.org/officeDocument/2006/relationships/image" Target="../media/image11.jp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B27E08-2B19-4C57-9DD6-818ECC03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327" y="2004290"/>
            <a:ext cx="10603345" cy="563563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Locating a Super </a:t>
            </a:r>
            <a:r>
              <a:rPr lang="en-US" altLang="zh-CN" sz="36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PeVatron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at Cygnus Region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CFA55611-2D95-4932-8B50-92E50BF90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109" y="3013363"/>
            <a:ext cx="9144000" cy="201121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Cong Li</a:t>
            </a:r>
          </a:p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On behalf of LHAASO Collaboration</a:t>
            </a:r>
          </a:p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2024.8.14</a:t>
            </a:r>
          </a:p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Institute of High Energy Physics(IHEP),CAS</a:t>
            </a:r>
          </a:p>
          <a:p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636B1FB-501B-4669-A434-85B38208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CCEC6A-DC02-4857-B93C-FB636C10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936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B1A1332-87CA-4599-A68B-1B9B31181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/>
        </p:blipFill>
        <p:spPr>
          <a:xfrm>
            <a:off x="147782" y="1608297"/>
            <a:ext cx="6158796" cy="5137496"/>
          </a:xfr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D625B62-E6DF-4E70-B6BA-9DAE0B9F1F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84635" y="1739165"/>
          <a:ext cx="4969165" cy="373473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7469">
                  <a:extLst>
                    <a:ext uri="{9D8B030D-6E8A-4147-A177-3AD203B41FA5}">
                      <a16:colId xmlns:a16="http://schemas.microsoft.com/office/drawing/2014/main" val="540032552"/>
                    </a:ext>
                  </a:extLst>
                </a:gridCol>
                <a:gridCol w="840974">
                  <a:extLst>
                    <a:ext uri="{9D8B030D-6E8A-4147-A177-3AD203B41FA5}">
                      <a16:colId xmlns:a16="http://schemas.microsoft.com/office/drawing/2014/main" val="2011027386"/>
                    </a:ext>
                  </a:extLst>
                </a:gridCol>
                <a:gridCol w="870655">
                  <a:extLst>
                    <a:ext uri="{9D8B030D-6E8A-4147-A177-3AD203B41FA5}">
                      <a16:colId xmlns:a16="http://schemas.microsoft.com/office/drawing/2014/main" val="3472050043"/>
                    </a:ext>
                  </a:extLst>
                </a:gridCol>
                <a:gridCol w="1129408">
                  <a:extLst>
                    <a:ext uri="{9D8B030D-6E8A-4147-A177-3AD203B41FA5}">
                      <a16:colId xmlns:a16="http://schemas.microsoft.com/office/drawing/2014/main" val="4043558576"/>
                    </a:ext>
                  </a:extLst>
                </a:gridCol>
                <a:gridCol w="960659">
                  <a:extLst>
                    <a:ext uri="{9D8B030D-6E8A-4147-A177-3AD203B41FA5}">
                      <a16:colId xmlns:a16="http://schemas.microsoft.com/office/drawing/2014/main" val="2727490384"/>
                    </a:ext>
                  </a:extLst>
                </a:gridCol>
              </a:tblGrid>
              <a:tr h="4353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Energy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(</a:t>
                      </a:r>
                      <a:r>
                        <a:rPr lang="en-US" altLang="zh-CN" sz="1600" kern="1200" dirty="0" err="1"/>
                        <a:t>TeV</a:t>
                      </a:r>
                      <a:r>
                        <a:rPr lang="en-US" altLang="zh-CN" sz="1600" kern="1200" dirty="0"/>
                        <a:t>)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Ne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Nu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Theta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(</a:t>
                      </a:r>
                      <a:r>
                        <a:rPr lang="en-US" altLang="zh-CN" sz="1200" kern="1200" dirty="0"/>
                        <a:t>deg</a:t>
                      </a:r>
                      <a:r>
                        <a:rPr lang="en-US" altLang="zh-CN" sz="1600" kern="1200" dirty="0"/>
                        <a:t>)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Dr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600" kern="1200" dirty="0"/>
                        <a:t>(m)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398185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1087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5904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19.4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143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347053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1188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5480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34.4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73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932312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1208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6939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14.2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131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30799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1350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6938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8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27.1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43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648523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1379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6469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17.4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52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571283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1421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6258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7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12.7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57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494241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1784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6665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18.0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41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247061"/>
                  </a:ext>
                </a:extLst>
              </a:tr>
              <a:tr h="394452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2481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13815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29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33.0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b="1" dirty="0"/>
                        <a:t>99</a:t>
                      </a:r>
                      <a:endParaRPr lang="zh-CN" altLang="en-US" sz="16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926167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D489477C-309E-442D-B385-DC0DA7A1B4A8}"/>
              </a:ext>
            </a:extLst>
          </p:cNvPr>
          <p:cNvSpPr txBox="1"/>
          <p:nvPr/>
        </p:nvSpPr>
        <p:spPr>
          <a:xfrm>
            <a:off x="6350069" y="5969188"/>
            <a:ext cx="569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UHE photos are dispersed distributed, and are not correlated with any small scale sources.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0AE284E-4517-4100-8EB4-0368EFD8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36" y="1508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 Bubble of UHE </a:t>
            </a:r>
            <a:r>
              <a:rPr lang="en-US" altLang="zh-CN" sz="54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γ</a:t>
            </a:r>
            <a:r>
              <a:rPr lang="en-US" altLang="zh-CN" b="1" dirty="0" err="1">
                <a:latin typeface="Ink Free" panose="03080402000500000000" pitchFamily="66" charset="0"/>
                <a:ea typeface="华文楷体" panose="02010600040101010101" pitchFamily="2" charset="-122"/>
              </a:rPr>
              <a:t>’</a:t>
            </a:r>
            <a:r>
              <a:rPr lang="en-US" altLang="zh-CN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centered at a complex core</a:t>
            </a:r>
            <a:endParaRPr lang="zh-CN" altLang="en-US" b="1" dirty="0">
              <a:latin typeface="Ink Free" panose="03080402000500000000" pitchFamily="66" charset="0"/>
              <a:ea typeface="华文楷体" panose="02010600040101010101" pitchFamily="2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90F786D2-5046-4829-901C-596F73FC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A49077F-0DF7-4474-A857-573BD2D3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DED8446-7ED5-4809-968E-5D2C6B280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51733" r="35126"/>
          <a:stretch/>
        </p:blipFill>
        <p:spPr>
          <a:xfrm>
            <a:off x="218023" y="3404701"/>
            <a:ext cx="5209309" cy="26180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0D39E5D-1FBC-4E12-A2CE-725C3DAFB053}"/>
              </a:ext>
            </a:extLst>
          </p:cNvPr>
          <p:cNvSpPr txBox="1"/>
          <p:nvPr/>
        </p:nvSpPr>
        <p:spPr>
          <a:xfrm>
            <a:off x="773654" y="652532"/>
            <a:ext cx="9307356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Association with HI gas distribution over ~200 pc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76B78C-2AF0-40E5-8D52-E802A9197800}"/>
                  </a:ext>
                </a:extLst>
              </p:cNvPr>
              <p:cNvSpPr txBox="1"/>
              <p:nvPr/>
            </p:nvSpPr>
            <p:spPr>
              <a:xfrm>
                <a:off x="242082" y="1627906"/>
                <a:ext cx="5333925" cy="186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significance map is smoothed with a Gaussian kernel=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contour is from HI4PI 21-cm line survey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76B78C-2AF0-40E5-8D52-E802A9197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82" y="1627906"/>
                <a:ext cx="5333925" cy="1863780"/>
              </a:xfrm>
              <a:prstGeom prst="rect">
                <a:avLst/>
              </a:prstGeom>
              <a:blipFill>
                <a:blip r:embed="rId3"/>
                <a:stretch>
                  <a:fillRect l="-1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214496B3-7F5A-45D0-A46A-5868FE354008}"/>
              </a:ext>
            </a:extLst>
          </p:cNvPr>
          <p:cNvSpPr txBox="1"/>
          <p:nvPr/>
        </p:nvSpPr>
        <p:spPr>
          <a:xfrm>
            <a:off x="5653329" y="1576971"/>
            <a:ext cx="6086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Clear correlation with gas distribution indicating a hadronic origin of</a:t>
            </a:r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photons in the</a:t>
            </a:r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Bubble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The signal is elongated along the disk and extends to 10°</a:t>
            </a:r>
            <a:endParaRPr lang="zh-CN" altLang="en-US" sz="20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482E1F-496C-40DC-AEEE-87FF81822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4" t="51873" r="1106"/>
          <a:stretch/>
        </p:blipFill>
        <p:spPr>
          <a:xfrm>
            <a:off x="6297883" y="2900410"/>
            <a:ext cx="5083983" cy="395759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E8676F7-F52C-42DE-A31D-E5300E683766}"/>
              </a:ext>
            </a:extLst>
          </p:cNvPr>
          <p:cNvSpPr txBox="1"/>
          <p:nvPr/>
        </p:nvSpPr>
        <p:spPr>
          <a:xfrm>
            <a:off x="812800" y="6051756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1-20TeV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5C5BFF-C387-404E-906E-9B11848BD73E}"/>
              </a:ext>
            </a:extLst>
          </p:cNvPr>
          <p:cNvSpPr txBox="1"/>
          <p:nvPr/>
        </p:nvSpPr>
        <p:spPr>
          <a:xfrm>
            <a:off x="3395995" y="6027669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25-100TeV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EDFF55-E731-4424-934D-DF5D321234F3}"/>
              </a:ext>
            </a:extLst>
          </p:cNvPr>
          <p:cNvSpPr txBox="1"/>
          <p:nvPr/>
        </p:nvSpPr>
        <p:spPr>
          <a:xfrm>
            <a:off x="8101949" y="5791869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&gt;100 </a:t>
            </a:r>
            <a:r>
              <a:rPr lang="en-US" altLang="zh-CN" sz="24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9D3810FA-9DBC-4FC4-A647-1F859416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87C362-6E0F-45E2-A703-FABE646E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1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6A6F44-7862-43EB-BC7E-AB1219C4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87" y="344579"/>
            <a:ext cx="9250174" cy="100629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Association with molecular cloud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8E1135-4066-4620-9B99-4D6B0A925C30}"/>
              </a:ext>
            </a:extLst>
          </p:cNvPr>
          <p:cNvSpPr txBox="1"/>
          <p:nvPr/>
        </p:nvSpPr>
        <p:spPr>
          <a:xfrm>
            <a:off x="351094" y="1350878"/>
            <a:ext cx="5121161" cy="184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contour is from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CfA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galactic CO survey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significance map is smoothed with a Gaussian kernel of σ=0.3°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02EBBE-5F1B-41CD-BAE0-B9313A27E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1"/>
          <a:stretch/>
        </p:blipFill>
        <p:spPr>
          <a:xfrm>
            <a:off x="115279" y="3574469"/>
            <a:ext cx="5708072" cy="2677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AEE7066-8E64-41D7-811A-49307CA7C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9"/>
          <a:stretch/>
        </p:blipFill>
        <p:spPr>
          <a:xfrm>
            <a:off x="5948797" y="1690255"/>
            <a:ext cx="6127924" cy="498942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76D8735-919C-443F-8BB3-5A60200E5C36}"/>
              </a:ext>
            </a:extLst>
          </p:cNvPr>
          <p:cNvSpPr txBox="1"/>
          <p:nvPr/>
        </p:nvSpPr>
        <p:spPr>
          <a:xfrm>
            <a:off x="7855528" y="6363012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&gt;100 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062E9A-1FE2-4819-A154-475B6A14404C}"/>
              </a:ext>
            </a:extLst>
          </p:cNvPr>
          <p:cNvSpPr txBox="1"/>
          <p:nvPr/>
        </p:nvSpPr>
        <p:spPr>
          <a:xfrm>
            <a:off x="6618258" y="2454670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High significance at UHE range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E255B-2C84-4C02-A97C-2DBE298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2B8B8A-539C-45CE-B832-D2B71603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2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D54B9-8B71-4917-88C2-265ACCF1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34" y="79150"/>
            <a:ext cx="10649694" cy="1562447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Radial profile of the extended emission</a:t>
            </a:r>
            <a:endParaRPr lang="zh-CN" altLang="en-US" sz="4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075914-875B-408F-B9F6-23611A11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4" y="3106247"/>
            <a:ext cx="11751058" cy="3322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F8F63F3-0B9A-462A-B8B3-8E857F5589B1}"/>
                  </a:ext>
                </a:extLst>
              </p:cNvPr>
              <p:cNvSpPr txBox="1"/>
              <p:nvPr/>
            </p:nvSpPr>
            <p:spPr>
              <a:xfrm>
                <a:off x="774290" y="1930400"/>
                <a:ext cx="4142510" cy="5982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zh-CN" altLang="en-US" sz="36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r>
                        <a:rPr lang="en-US" altLang="zh-C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𝐻𝐼</m:t>
                          </m:r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F8F63F3-0B9A-462A-B8B3-8E857F558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0" y="1930400"/>
                <a:ext cx="4142510" cy="5982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76A01470-36A9-48F1-BB60-506F93928078}"/>
              </a:ext>
            </a:extLst>
          </p:cNvPr>
          <p:cNvSpPr txBox="1"/>
          <p:nvPr/>
        </p:nvSpPr>
        <p:spPr>
          <a:xfrm>
            <a:off x="5300795" y="1826515"/>
            <a:ext cx="640167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A very sharp distribution of gamma ray emission towards the center agree with  CR propagation scenario and rule out a significant contribution from GDE.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762D10C-5F31-48CC-812D-414F1280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41802-A509-4EF5-8863-030365E5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7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34C03-4ABF-44A0-8851-E2EBFCC0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12" y="1591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Galactic Diffuse Emission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D5C488-9998-47CD-99E7-A7B7D2B2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46" y="1597891"/>
            <a:ext cx="10515600" cy="4579072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Inner Galactic Region                         Outer Galactic Region              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DC6A9B-DC2F-44FC-B3D4-FCECF528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6" y="2172083"/>
            <a:ext cx="4587144" cy="3211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F44E86-B05E-42D0-A04F-04E6FA8B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12" y="2172082"/>
            <a:ext cx="4587144" cy="3211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65688F-64E0-44F6-919C-BE1677406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8" t="26410" r="3444" b="53609"/>
          <a:stretch/>
        </p:blipFill>
        <p:spPr>
          <a:xfrm>
            <a:off x="5784792" y="5383083"/>
            <a:ext cx="5474514" cy="11710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5B2129-283A-49C2-954F-2E594EBD2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8" t="4994" r="3444" b="74800"/>
          <a:stretch/>
        </p:blipFill>
        <p:spPr>
          <a:xfrm>
            <a:off x="276671" y="5383084"/>
            <a:ext cx="5413627" cy="1171053"/>
          </a:xfrm>
          <a:prstGeom prst="rect">
            <a:avLst/>
          </a:prstGeom>
        </p:spPr>
      </p:pic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095A98-0D40-4B32-B62E-054B7810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72FA87-F62A-4833-A048-1EC46CA7F755}"/>
              </a:ext>
            </a:extLst>
          </p:cNvPr>
          <p:cNvSpPr/>
          <p:nvPr/>
        </p:nvSpPr>
        <p:spPr>
          <a:xfrm>
            <a:off x="10274706" y="6517870"/>
            <a:ext cx="17379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i="1" dirty="0"/>
              <a:t>PhysRevLett.131.151001</a:t>
            </a:r>
            <a:endParaRPr lang="zh-CN" altLang="en-US" sz="1100" b="1" i="1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0CD9197-4280-4CCC-B1A8-0222E485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96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CA0051-2F8B-4435-8FB6-38CA2F78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27" y="106331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Energy spectrum 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B42C2F3-AB30-4706-8734-E1FE37C83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1" y="1661167"/>
            <a:ext cx="4783930" cy="4546220"/>
          </a:xfr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468C006-E93B-4E75-9486-8390AFD836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24709" y="1917312"/>
          <a:ext cx="4969164" cy="1854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56388">
                  <a:extLst>
                    <a:ext uri="{9D8B030D-6E8A-4147-A177-3AD203B41FA5}">
                      <a16:colId xmlns:a16="http://schemas.microsoft.com/office/drawing/2014/main" val="1820758056"/>
                    </a:ext>
                  </a:extLst>
                </a:gridCol>
                <a:gridCol w="1656388">
                  <a:extLst>
                    <a:ext uri="{9D8B030D-6E8A-4147-A177-3AD203B41FA5}">
                      <a16:colId xmlns:a16="http://schemas.microsoft.com/office/drawing/2014/main" val="3628745878"/>
                    </a:ext>
                  </a:extLst>
                </a:gridCol>
                <a:gridCol w="1656388">
                  <a:extLst>
                    <a:ext uri="{9D8B030D-6E8A-4147-A177-3AD203B41FA5}">
                      <a16:colId xmlns:a16="http://schemas.microsoft.com/office/drawing/2014/main" val="3352902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Energy Bin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Non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Nb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239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400TeV-630TeV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42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6.8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382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630TeV-1PeV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14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1.9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91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1PeV-1.6PeV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6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0.6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89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1.6PeV-2.5PeV</a:t>
                      </a:r>
                      <a:endParaRPr lang="zh-CN" altLang="en-US" sz="16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2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0.2</a:t>
                      </a:r>
                      <a:endParaRPr lang="zh-CN" altLang="en-US" sz="1800" b="1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304869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9D8CBDC-384B-4084-970A-8C31E4D12E48}"/>
              </a:ext>
            </a:extLst>
          </p:cNvPr>
          <p:cNvSpPr/>
          <p:nvPr/>
        </p:nvSpPr>
        <p:spPr>
          <a:xfrm>
            <a:off x="8325868" y="2692638"/>
            <a:ext cx="2336800" cy="1196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9B1081EF-540B-43B0-848A-7D4E35B6CA93}"/>
              </a:ext>
            </a:extLst>
          </p:cNvPr>
          <p:cNvSpPr/>
          <p:nvPr/>
        </p:nvSpPr>
        <p:spPr>
          <a:xfrm>
            <a:off x="9300304" y="3934277"/>
            <a:ext cx="193964" cy="2778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A39496-9885-484D-9B59-72F46D5E8441}"/>
              </a:ext>
            </a:extLst>
          </p:cNvPr>
          <p:cNvSpPr txBox="1"/>
          <p:nvPr/>
        </p:nvSpPr>
        <p:spPr>
          <a:xfrm>
            <a:off x="7516803" y="4140824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Almost background free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77F54D-4451-4257-AF60-E490A25FF8F8}"/>
              </a:ext>
            </a:extLst>
          </p:cNvPr>
          <p:cNvSpPr txBox="1"/>
          <p:nvPr/>
        </p:nvSpPr>
        <p:spPr>
          <a:xfrm>
            <a:off x="6510117" y="4916150"/>
            <a:ext cx="5540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The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spectrum can extend beyond </a:t>
            </a:r>
            <a:r>
              <a:rPr lang="en-US" altLang="zh-CN" sz="20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without sharp cut-off , which shows a slightly softening feature.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DCA2665-0690-4F42-ADC5-6A9C5EE407A5}"/>
              </a:ext>
            </a:extLst>
          </p:cNvPr>
          <p:cNvCxnSpPr>
            <a:cxnSpLocks/>
          </p:cNvCxnSpPr>
          <p:nvPr/>
        </p:nvCxnSpPr>
        <p:spPr>
          <a:xfrm>
            <a:off x="3666837" y="2844412"/>
            <a:ext cx="0" cy="336297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DA37CCD-69BA-4AE9-8C42-F4B4CD7B3927}"/>
              </a:ext>
            </a:extLst>
          </p:cNvPr>
          <p:cNvSpPr txBox="1"/>
          <p:nvPr/>
        </p:nvSpPr>
        <p:spPr>
          <a:xfrm>
            <a:off x="1043709" y="6305544"/>
            <a:ext cx="763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It is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definitely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PeVatron</a:t>
            </a:r>
            <a:r>
              <a:rPr lang="en-US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 or even a Super-</a:t>
            </a:r>
            <a:r>
              <a:rPr lang="en-US" altLang="zh-CN" sz="28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PeVatron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FC5DCE9-8A0A-438F-B600-B2243468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B9A685-EF72-483C-8AE5-5FBDD4B0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74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D6331-742D-43D5-9476-B195A2BA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64" y="171162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Interpretation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BC1596-6883-47AE-A931-ABD565E8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FE989A-8F0A-429D-B107-47E3C0A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622582-AEFE-4876-B3AE-931705E30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66" y="1699793"/>
            <a:ext cx="8116003" cy="48391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A3711CE-038A-4531-85F4-0055A1064564}"/>
              </a:ext>
            </a:extLst>
          </p:cNvPr>
          <p:cNvSpPr txBox="1"/>
          <p:nvPr/>
        </p:nvSpPr>
        <p:spPr>
          <a:xfrm>
            <a:off x="199031" y="2384628"/>
            <a:ext cx="3828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Have the highest energy cosmic rays have escaped from the accelerator?</a:t>
            </a: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What we observed is the projection of gamma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rays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produced is a 3D space.</a:t>
            </a: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280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81CE1F-45DF-497E-90E1-5C2405E5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645" y="232960"/>
            <a:ext cx="11202882" cy="1325563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Fitting results </a:t>
            </a:r>
            <a:endParaRPr lang="zh-CN" altLang="en-US" sz="4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4B09FD-724C-429F-B8F3-1F7EA771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30" y="1841463"/>
            <a:ext cx="5038524" cy="4280060"/>
          </a:xfrm>
          <a:prstGeom prst="rect">
            <a:avLst/>
          </a:prstGeom>
        </p:spPr>
      </p:pic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FA55D4E-3A6F-4C08-90C0-64FB366A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CDF0F31-31F1-4D29-88A7-2D9FAA035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68" y="1841463"/>
            <a:ext cx="6374632" cy="235777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16EFBDE-19EC-440D-BA45-28CEB8C618D9}"/>
              </a:ext>
            </a:extLst>
          </p:cNvPr>
          <p:cNvSpPr txBox="1"/>
          <p:nvPr/>
        </p:nvSpPr>
        <p:spPr>
          <a:xfrm>
            <a:off x="6253486" y="4615075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energy spectrum and morphology can be fitted well if we assume a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cosmic ray accelerator at the center of Cygnus  region.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4DAAFD-38E9-43F0-A05D-D7F9D77D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01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311B64-246C-4EFA-954F-87D34FD0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235816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Conclusion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36F60-7914-4B4F-8425-7FCCDEB8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09" y="1853334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A giant ultra-high energy gamma-ray bubble is discovered at Cygnus Region.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morphology and spectrum indicates a cosmic ray accelerator located at the center accelerating cosmic rays at least to 10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This is the first time locating a Super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PeVatron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in galaxy.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34D4D1-335A-422D-B781-7DF601A9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7B8BA4-F15A-4385-8F57-7700841C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6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193C9-EC8C-491A-BE67-700CB3F9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9C0F72-2324-4805-B83A-C34B175FB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Thanks very much !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                 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Any question?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                    licong@ihep.ac.cn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D81C10-A292-4F21-9C8D-D097F22E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F9EAB0-8ED8-4937-999A-B6AC2A25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2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BD931-24F6-4B58-972D-ABBE0286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2" y="134505"/>
            <a:ext cx="5599546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Outline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945484-A991-42FD-A771-B1693E2D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9" y="1816388"/>
            <a:ext cx="6458527" cy="4351338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Origin of cosmic rays</a:t>
            </a:r>
          </a:p>
          <a:p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LHAASO detector </a:t>
            </a:r>
          </a:p>
          <a:p>
            <a:pPr marL="0" indent="0">
              <a:buNone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Results from Cygnus region</a:t>
            </a:r>
          </a:p>
          <a:p>
            <a:pPr marL="0" indent="0">
              <a:buNone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Prospects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3FA0AF-710C-42B6-B84E-6D0CAECF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8CC3C4A-B377-4B0F-B1F8-56D82029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4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838" y="153184"/>
            <a:ext cx="9127561" cy="11430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Where dose the highest energy particles come from ?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7060" y="6513598"/>
            <a:ext cx="4585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i="1" dirty="0"/>
              <a:t>Physics Procedia 61 ( 2015) 425-434.arXiv:1910.03721v1</a:t>
            </a:r>
            <a:br>
              <a:rPr lang="en-US" altLang="zh-CN" dirty="0"/>
            </a:b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606105-7747-4E33-8112-942DF4107AB0}"/>
              </a:ext>
            </a:extLst>
          </p:cNvPr>
          <p:cNvSpPr txBox="1"/>
          <p:nvPr/>
        </p:nvSpPr>
        <p:spPr>
          <a:xfrm>
            <a:off x="1347375" y="6078042"/>
            <a:ext cx="21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Galactic sources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16B611E-1273-4734-BE3E-2BCFB753EC93}"/>
              </a:ext>
            </a:extLst>
          </p:cNvPr>
          <p:cNvSpPr txBox="1"/>
          <p:nvPr/>
        </p:nvSpPr>
        <p:spPr>
          <a:xfrm>
            <a:off x="7412998" y="6010229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Extragalactic sources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右大括号 13">
            <a:extLst>
              <a:ext uri="{FF2B5EF4-FFF2-40B4-BE49-F238E27FC236}">
                <a16:creationId xmlns:a16="http://schemas.microsoft.com/office/drawing/2014/main" id="{06A51752-0399-41F0-9416-64FC536DBA71}"/>
              </a:ext>
            </a:extLst>
          </p:cNvPr>
          <p:cNvSpPr/>
          <p:nvPr/>
        </p:nvSpPr>
        <p:spPr>
          <a:xfrm rot="5400000">
            <a:off x="5523921" y="4553982"/>
            <a:ext cx="322125" cy="259541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82E4261-455F-4572-AD0D-F714B865E938}"/>
              </a:ext>
            </a:extLst>
          </p:cNvPr>
          <p:cNvSpPr txBox="1"/>
          <p:nvPr/>
        </p:nvSpPr>
        <p:spPr>
          <a:xfrm>
            <a:off x="5376166" y="5972455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???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FA4202-D1C3-4FCC-A94B-7EBC125B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EE7683-3FE0-4505-8BE8-568C4858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359D5B-E502-4B88-8C26-59EA25C4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1502043"/>
            <a:ext cx="6762222" cy="4297691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E6462E25-B97D-4372-AF65-17060E693A1D}"/>
              </a:ext>
            </a:extLst>
          </p:cNvPr>
          <p:cNvSpPr/>
          <p:nvPr/>
        </p:nvSpPr>
        <p:spPr>
          <a:xfrm>
            <a:off x="7164364" y="5645104"/>
            <a:ext cx="2897330" cy="432938"/>
          </a:xfrm>
          <a:prstGeom prst="rightArrow">
            <a:avLst>
              <a:gd name="adj1" fmla="val 3853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7CE409DA-AED5-40D6-8EBD-736598E37794}"/>
              </a:ext>
            </a:extLst>
          </p:cNvPr>
          <p:cNvSpPr/>
          <p:nvPr/>
        </p:nvSpPr>
        <p:spPr>
          <a:xfrm rot="10800000">
            <a:off x="1150399" y="5719084"/>
            <a:ext cx="3098327" cy="358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684EE9F-4458-46DE-AD25-D829A15F1984}"/>
              </a:ext>
            </a:extLst>
          </p:cNvPr>
          <p:cNvCxnSpPr>
            <a:cxnSpLocks/>
          </p:cNvCxnSpPr>
          <p:nvPr/>
        </p:nvCxnSpPr>
        <p:spPr>
          <a:xfrm>
            <a:off x="4696862" y="1574492"/>
            <a:ext cx="0" cy="3770015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93026FE-0E13-4262-AA0D-E6597FA4E245}"/>
              </a:ext>
            </a:extLst>
          </p:cNvPr>
          <p:cNvCxnSpPr>
            <a:cxnSpLocks/>
          </p:cNvCxnSpPr>
          <p:nvPr/>
        </p:nvCxnSpPr>
        <p:spPr>
          <a:xfrm>
            <a:off x="6982692" y="1574492"/>
            <a:ext cx="0" cy="3770015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80EEC5E-BDB9-44B6-B1B4-078E08970628}"/>
              </a:ext>
            </a:extLst>
          </p:cNvPr>
          <p:cNvSpPr txBox="1"/>
          <p:nvPr/>
        </p:nvSpPr>
        <p:spPr>
          <a:xfrm>
            <a:off x="4038600" y="4080249"/>
            <a:ext cx="154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</a:rPr>
              <a:t>PeVatron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7928F7-02A9-4B7D-AF6B-C7381A4E45F3}"/>
              </a:ext>
            </a:extLst>
          </p:cNvPr>
          <p:cNvSpPr txBox="1"/>
          <p:nvPr/>
        </p:nvSpPr>
        <p:spPr>
          <a:xfrm>
            <a:off x="6293624" y="4080249"/>
            <a:ext cx="154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</a:rPr>
              <a:t>EeVatron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2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5271080-5291-4FBC-BCFA-9CD9E9454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87" y="1662392"/>
            <a:ext cx="7075234" cy="4327749"/>
          </a:xfr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8557C4B-3C47-466D-9B5D-A87062240CC9}"/>
              </a:ext>
            </a:extLst>
          </p:cNvPr>
          <p:cNvSpPr txBox="1"/>
          <p:nvPr/>
        </p:nvSpPr>
        <p:spPr>
          <a:xfrm>
            <a:off x="10747027" y="6408107"/>
            <a:ext cx="13484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i="1" dirty="0"/>
              <a:t>ICRC2023 </a:t>
            </a:r>
            <a:r>
              <a:rPr lang="en-US" altLang="zh-CN" sz="1100" b="1" i="1" dirty="0" err="1"/>
              <a:t>WeiGao</a:t>
            </a:r>
            <a:endParaRPr lang="zh-CN" altLang="en-US" sz="1100" b="1" i="1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442534-CCF7-4D12-9573-CBABEC40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4F05F8-FFFA-474F-94BD-7839D0F8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98C9F7E-3836-42E0-B87A-C7C98F27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38" y="153184"/>
            <a:ext cx="9127561" cy="11430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Where dose the highest energy particles come from ?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B18F12-F1D7-4606-8BF0-DD1B44AAE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" r="2225"/>
          <a:stretch/>
        </p:blipFill>
        <p:spPr>
          <a:xfrm>
            <a:off x="520447" y="1559329"/>
            <a:ext cx="3837302" cy="50528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BF03E63-2DDB-49A2-BD7E-B25C460D4CEF}"/>
              </a:ext>
            </a:extLst>
          </p:cNvPr>
          <p:cNvSpPr txBox="1"/>
          <p:nvPr/>
        </p:nvSpPr>
        <p:spPr>
          <a:xfrm>
            <a:off x="5245236" y="5838550"/>
            <a:ext cx="704551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Where is the upper limit for galactic accelerator ?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CF507C7-DE06-4658-8140-8621E88898D5}"/>
              </a:ext>
            </a:extLst>
          </p:cNvPr>
          <p:cNvSpPr/>
          <p:nvPr/>
        </p:nvSpPr>
        <p:spPr>
          <a:xfrm>
            <a:off x="534814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b="1" i="1" dirty="0"/>
              <a:t>https://iopscience.iop.org/article/10.3847/1538-4357/aac6cc</a:t>
            </a:r>
            <a:endParaRPr lang="zh-CN" altLang="en-US" sz="1100" b="1" i="1" dirty="0"/>
          </a:p>
        </p:txBody>
      </p:sp>
    </p:spTree>
    <p:extLst>
      <p:ext uri="{BB962C8B-B14F-4D97-AF65-F5344CB8AC3E}">
        <p14:creationId xmlns:p14="http://schemas.microsoft.com/office/powerpoint/2010/main" val="78538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5307" y="11312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How to trace the cosmic ray accelerator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</a:p>
        </p:txBody>
      </p:sp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1409309" y="1624632"/>
            <a:ext cx="5638026" cy="2365205"/>
            <a:chOff x="1655" y="1298"/>
            <a:chExt cx="3697" cy="1243"/>
          </a:xfrm>
        </p:grpSpPr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661"/>
              <a:ext cx="1339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434"/>
              <a:ext cx="73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888"/>
              <a:ext cx="817" cy="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1298"/>
              <a:ext cx="1519" cy="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819E62-9D73-4649-BE1E-459B4069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BAB4B46-75FB-4831-A0B2-AA8D41E8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026" name="Picture 2" descr="ice cube telescope picture 的图像结果">
            <a:extLst>
              <a:ext uri="{FF2B5EF4-FFF2-40B4-BE49-F238E27FC236}">
                <a16:creationId xmlns:a16="http://schemas.microsoft.com/office/drawing/2014/main" id="{0438C4AA-54DF-471F-80DB-652EBBEA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79" y="1505809"/>
            <a:ext cx="3728620" cy="24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0EC7D09-640C-4C75-BC76-4ED731E9F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29" y="4104982"/>
            <a:ext cx="3371850" cy="24857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D032BB7-01E7-4157-AA40-683D8D8ED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79" y="4053165"/>
            <a:ext cx="3731815" cy="2485747"/>
          </a:xfrm>
          <a:prstGeom prst="rect">
            <a:avLst/>
          </a:prstGeom>
        </p:spPr>
      </p:pic>
      <p:pic>
        <p:nvPicPr>
          <p:cNvPr id="1030" name="Picture 6" descr="Celebrating a decade of the Fermi Space Telescope">
            <a:extLst>
              <a:ext uri="{FF2B5EF4-FFF2-40B4-BE49-F238E27FC236}">
                <a16:creationId xmlns:a16="http://schemas.microsoft.com/office/drawing/2014/main" id="{AEEA3121-4C54-4B88-95C0-3641B953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8" y="4085792"/>
            <a:ext cx="3650897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2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13AD9B-C4F5-4016-A02D-5BEB4071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653" y="97559"/>
            <a:ext cx="8285729" cy="1182688"/>
          </a:xfrm>
        </p:spPr>
        <p:txBody>
          <a:bodyPr>
            <a:normAutofit fontScale="90000"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Gamma-rays Probe  Cosmic Rays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08CF85-03BD-49FF-AC9D-0857BEE8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365C-7816-450C-BD9C-BC6882BF33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6E3B90-75CE-4363-AB7C-36587B0044AF}"/>
              </a:ext>
            </a:extLst>
          </p:cNvPr>
          <p:cNvSpPr/>
          <p:nvPr/>
        </p:nvSpPr>
        <p:spPr>
          <a:xfrm>
            <a:off x="6592987" y="1534928"/>
            <a:ext cx="479083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CF87D"/>
                </a:solidFill>
                <a:effectLst/>
                <a:uLnTx/>
                <a:uFillTx/>
                <a:latin typeface="Abadi" panose="020B0604020104020204" pitchFamily="34" charset="0"/>
                <a:ea typeface="等线" panose="02010600030101010101" pitchFamily="2" charset="-122"/>
                <a:cs typeface="+mn-cs"/>
              </a:rPr>
              <a:t>Gamma-rays point approximately to the position of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CF87D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accelerators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CF87D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CF87D"/>
              </a:solidFill>
              <a:effectLst/>
              <a:uLnTx/>
              <a:uFillTx/>
              <a:latin typeface="Abadi" panose="020B0604020104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76FCDA-6983-45ED-B952-15733E332844}"/>
              </a:ext>
            </a:extLst>
          </p:cNvPr>
          <p:cNvSpPr/>
          <p:nvPr/>
        </p:nvSpPr>
        <p:spPr>
          <a:xfrm>
            <a:off x="1083497" y="5234092"/>
            <a:ext cx="4790831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EF43B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Cosmic rays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EF43B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EF43B"/>
                </a:solidFill>
                <a:effectLst/>
                <a:uLnTx/>
                <a:uFillTx/>
                <a:latin typeface="Abadi" panose="020B0604020104020204" pitchFamily="34" charset="0"/>
                <a:ea typeface="等线" panose="02010600030101010101" pitchFamily="2" charset="-122"/>
                <a:cs typeface="+mn-cs"/>
              </a:rPr>
              <a:t>directions are randomized by Magnetic Fields in the Universe.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D541B32-D030-4508-867C-E468D82D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67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2D0FC-CDB3-4EAD-A464-2ED63568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40402-E793-445B-8137-E5C17961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7582CE-B9EA-495B-AB0E-6ADBC5DE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641914-FF97-40A1-9546-C236645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EEF3B7-F976-4BAF-A59C-70FAD2825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09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101B33B-F183-4880-9DA8-DC3901617D48}"/>
                  </a:ext>
                </a:extLst>
              </p:cNvPr>
              <p:cNvSpPr txBox="1"/>
              <p:nvPr/>
            </p:nvSpPr>
            <p:spPr>
              <a:xfrm>
                <a:off x="3218871" y="230188"/>
                <a:ext cx="65162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Location: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7.6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100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08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4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19.6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Altitude: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4410</a:t>
                </a:r>
                <a:r>
                  <a:rPr lang="en-US" altLang="zh-CN" sz="2400" i="1" dirty="0">
                    <a:latin typeface="Cambria Math" panose="02040503050406030204" pitchFamily="18" charset="0"/>
                  </a:rPr>
                  <a:t>m </a:t>
                </a:r>
                <a:r>
                  <a:rPr lang="en-US" altLang="zh-CN" sz="2400" i="1" dirty="0" err="1">
                    <a:latin typeface="Cambria Math" panose="02040503050406030204" pitchFamily="18" charset="0"/>
                  </a:rPr>
                  <a:t>a.s.l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101B33B-F183-4880-9DA8-DC3901617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871" y="230188"/>
                <a:ext cx="6516256" cy="1200329"/>
              </a:xfrm>
              <a:prstGeom prst="rect">
                <a:avLst/>
              </a:prstGeom>
              <a:blipFill>
                <a:blip r:embed="rId3"/>
                <a:stretch>
                  <a:fillRect l="-2806" t="-8122" b="-18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0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EA16DD-3980-49C9-A008-3A8A21249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34359" b="-1"/>
          <a:stretch/>
        </p:blipFill>
        <p:spPr>
          <a:xfrm>
            <a:off x="40448" y="39634"/>
            <a:ext cx="12111104" cy="6896241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CE18CF39-BE4D-407E-A8FE-F61832B29F3C}"/>
              </a:ext>
            </a:extLst>
          </p:cNvPr>
          <p:cNvSpPr/>
          <p:nvPr/>
        </p:nvSpPr>
        <p:spPr>
          <a:xfrm>
            <a:off x="5615536" y="2783945"/>
            <a:ext cx="2537864" cy="144197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5E2A21-1631-435B-81AB-497283D51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4" y="-58966"/>
            <a:ext cx="4546266" cy="2296358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7797F81-B8F3-4679-B176-6F3E684A338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202545" y="2519906"/>
            <a:ext cx="1784653" cy="47521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58452823-AAB9-449E-BD0B-6BACFCB58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63" y="4294603"/>
            <a:ext cx="3530782" cy="2363963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3D024EA2-3AEE-4621-9DD0-0F20342453CC}"/>
              </a:ext>
            </a:extLst>
          </p:cNvPr>
          <p:cNvSpPr/>
          <p:nvPr/>
        </p:nvSpPr>
        <p:spPr>
          <a:xfrm>
            <a:off x="536945" y="4811829"/>
            <a:ext cx="1309974" cy="1219834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FE8DC09-FD4D-41C1-923E-B64B157B4803}"/>
              </a:ext>
            </a:extLst>
          </p:cNvPr>
          <p:cNvCxnSpPr>
            <a:cxnSpLocks/>
          </p:cNvCxnSpPr>
          <p:nvPr/>
        </p:nvCxnSpPr>
        <p:spPr>
          <a:xfrm flipH="1">
            <a:off x="1858506" y="5421746"/>
            <a:ext cx="1419096" cy="10160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52AFEB0-64F3-4977-A39E-4AAA2732C2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035144" y="39634"/>
            <a:ext cx="3929905" cy="1773382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20CFE59-3299-46B4-9A66-128B2F0ACB73}"/>
              </a:ext>
            </a:extLst>
          </p:cNvPr>
          <p:cNvCxnSpPr>
            <a:cxnSpLocks/>
          </p:cNvCxnSpPr>
          <p:nvPr/>
        </p:nvCxnSpPr>
        <p:spPr>
          <a:xfrm flipH="1">
            <a:off x="8042772" y="1690680"/>
            <a:ext cx="1012823" cy="74241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516BE38-FCE5-455D-A55E-9B3336C6746C}"/>
              </a:ext>
            </a:extLst>
          </p:cNvPr>
          <p:cNvCxnSpPr>
            <a:cxnSpLocks/>
          </p:cNvCxnSpPr>
          <p:nvPr/>
        </p:nvCxnSpPr>
        <p:spPr>
          <a:xfrm flipH="1" flipV="1">
            <a:off x="9317814" y="2489019"/>
            <a:ext cx="960775" cy="200909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内容占位符 3">
            <a:extLst>
              <a:ext uri="{FF2B5EF4-FFF2-40B4-BE49-F238E27FC236}">
                <a16:creationId xmlns:a16="http://schemas.microsoft.com/office/drawing/2014/main" id="{F302050A-FF93-40CA-851E-E03FE93588E6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25724" y="3999596"/>
            <a:ext cx="3525827" cy="277411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181A23C-8635-4BDC-BDED-7A53368D9DE8}"/>
              </a:ext>
            </a:extLst>
          </p:cNvPr>
          <p:cNvSpPr txBox="1"/>
          <p:nvPr/>
        </p:nvSpPr>
        <p:spPr>
          <a:xfrm>
            <a:off x="3246052" y="-58966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MD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1188x36m</a:t>
            </a:r>
            <a:r>
              <a:rPr lang="en-US" altLang="zh-CN" b="1" baseline="30000" dirty="0">
                <a:solidFill>
                  <a:srgbClr val="FF0000"/>
                </a:solidFill>
                <a:latin typeface="+mn-ea"/>
              </a:rPr>
              <a:t>2</a:t>
            </a:r>
            <a:endParaRPr lang="zh-CN" altLang="en-US" b="1" baseline="30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B2313DA-29E8-472D-8F0D-DF9E25C74303}"/>
              </a:ext>
            </a:extLst>
          </p:cNvPr>
          <p:cNvSpPr txBox="1"/>
          <p:nvPr/>
        </p:nvSpPr>
        <p:spPr>
          <a:xfrm>
            <a:off x="4605720" y="526553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ED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5216x1m</a:t>
            </a:r>
            <a:r>
              <a:rPr lang="en-US" altLang="zh-CN" b="1" baseline="30000" dirty="0">
                <a:solidFill>
                  <a:srgbClr val="FF0000"/>
                </a:solidFill>
                <a:latin typeface="+mn-ea"/>
              </a:rPr>
              <a:t>2</a:t>
            </a:r>
            <a:endParaRPr lang="zh-CN" altLang="en-US" b="1" baseline="30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BCFAA36-70A8-46DF-A46E-2E2B7DAF434E}"/>
              </a:ext>
            </a:extLst>
          </p:cNvPr>
          <p:cNvSpPr txBox="1"/>
          <p:nvPr/>
        </p:nvSpPr>
        <p:spPr>
          <a:xfrm>
            <a:off x="10112050" y="5372027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WCDA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3120x25m</a:t>
            </a:r>
            <a:r>
              <a:rPr lang="en-US" altLang="zh-CN" b="1" baseline="30000" dirty="0">
                <a:solidFill>
                  <a:srgbClr val="FF0000"/>
                </a:solidFill>
                <a:latin typeface="+mn-ea"/>
              </a:rPr>
              <a:t>2</a:t>
            </a:r>
            <a:endParaRPr lang="zh-CN" altLang="en-US" b="1" baseline="30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3CA6781-6C96-4A7B-8CF8-C1076A56DE52}"/>
              </a:ext>
            </a:extLst>
          </p:cNvPr>
          <p:cNvSpPr txBox="1"/>
          <p:nvPr/>
        </p:nvSpPr>
        <p:spPr>
          <a:xfrm>
            <a:off x="9804742" y="839642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WFCTA</a:t>
            </a:r>
            <a:endParaRPr lang="zh-CN" altLang="en-US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433011D-0F51-4C57-BCE6-1327A8FA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7DA3F28-F299-4045-9D7D-68FB77D1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97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7054" y="1458259"/>
            <a:ext cx="6056157" cy="4898092"/>
            <a:chOff x="95073" y="1667043"/>
            <a:chExt cx="6724528" cy="50459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73" y="1667043"/>
              <a:ext cx="6724528" cy="504596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570054" y="2390689"/>
              <a:ext cx="813928" cy="172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accent3"/>
                  </a:solidFill>
                </a:rPr>
                <a:t>LHAASO J0534+2202</a:t>
              </a:r>
              <a:endParaRPr lang="zh-CN" altLang="en-US" sz="5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D9241D49-A1A1-4356-A538-BB96860C5B48}"/>
              </a:ext>
            </a:extLst>
          </p:cNvPr>
          <p:cNvSpPr txBox="1">
            <a:spLocks/>
          </p:cNvSpPr>
          <p:nvPr/>
        </p:nvSpPr>
        <p:spPr>
          <a:xfrm>
            <a:off x="1709299" y="1577945"/>
            <a:ext cx="1678839" cy="738026"/>
          </a:xfrm>
          <a:prstGeom prst="rect">
            <a:avLst/>
          </a:prstGeom>
          <a:solidFill>
            <a:srgbClr val="2F2830"/>
          </a:solidFill>
        </p:spPr>
        <p:txBody>
          <a:bodyPr vert="horz" lIns="91416" tIns="45708" rIns="91416" bIns="45708" rtlCol="0" anchor="ctr">
            <a:normAutofit fontScale="25000" lnSpcReduction="2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5998" b="1" dirty="0">
                <a:solidFill>
                  <a:srgbClr val="FFFF00"/>
                </a:solidFill>
                <a:latin typeface="+mn-ea"/>
                <a:ea typeface="+mn-ea"/>
              </a:rPr>
              <a:t>Cygnus Bubble, </a:t>
            </a:r>
            <a:r>
              <a:rPr lang="en-US" altLang="zh-CN" sz="5998" b="1" i="1" dirty="0">
                <a:solidFill>
                  <a:srgbClr val="FFFF00"/>
                </a:solidFill>
                <a:latin typeface="+mn-ea"/>
                <a:ea typeface="+mn-ea"/>
              </a:rPr>
              <a:t>Science Bulletin</a:t>
            </a:r>
            <a:r>
              <a:rPr lang="en-US" altLang="zh-CN" sz="5998" b="1" dirty="0">
                <a:solidFill>
                  <a:srgbClr val="FFFF00"/>
                </a:solidFill>
                <a:latin typeface="+mn-ea"/>
                <a:ea typeface="+mn-ea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zh-CN" sz="5998" b="1" dirty="0">
                <a:solidFill>
                  <a:srgbClr val="FFFF00"/>
                </a:solidFill>
                <a:latin typeface="+mn-ea"/>
                <a:ea typeface="+mn-ea"/>
              </a:rPr>
              <a:t>arXiv:2310.10100  </a:t>
            </a:r>
            <a:endParaRPr lang="zh-CN" altLang="en-US" sz="5998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0B99C99-BD28-43EC-A84B-11B3F70D877E}"/>
              </a:ext>
            </a:extLst>
          </p:cNvPr>
          <p:cNvSpPr txBox="1">
            <a:spLocks/>
          </p:cNvSpPr>
          <p:nvPr/>
        </p:nvSpPr>
        <p:spPr>
          <a:xfrm>
            <a:off x="809314" y="3501253"/>
            <a:ext cx="3478807" cy="357287"/>
          </a:xfrm>
          <a:prstGeom prst="rect">
            <a:avLst/>
          </a:prstGeom>
          <a:solidFill>
            <a:srgbClr val="2F2830"/>
          </a:solidFill>
        </p:spPr>
        <p:txBody>
          <a:bodyPr vert="horz" lIns="91416" tIns="45708" rIns="91416" bIns="45708" rtlCol="0" anchor="ctr">
            <a:norm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 err="1">
                <a:solidFill>
                  <a:srgbClr val="FFFF00"/>
                </a:solidFill>
                <a:latin typeface="+mn-ea"/>
                <a:ea typeface="+mn-ea"/>
              </a:rPr>
              <a:t>PeVatrons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ea typeface="+mn-ea"/>
              </a:rPr>
              <a:t>, </a:t>
            </a:r>
            <a:r>
              <a:rPr lang="en-US" altLang="zh-CN" sz="1600" b="1" i="1" dirty="0">
                <a:solidFill>
                  <a:srgbClr val="FFFF00"/>
                </a:solidFill>
              </a:rPr>
              <a:t>Nature 594:33-36 (2021)</a:t>
            </a:r>
            <a:endParaRPr lang="zh-CN" altLang="en-US" sz="1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0C2337-D95E-4D59-9916-5D201A9BD31D}"/>
              </a:ext>
            </a:extLst>
          </p:cNvPr>
          <p:cNvSpPr/>
          <p:nvPr/>
        </p:nvSpPr>
        <p:spPr>
          <a:xfrm>
            <a:off x="1148929" y="393078"/>
            <a:ext cx="8630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The 1</a:t>
            </a:r>
            <a:r>
              <a:rPr lang="en-US" altLang="zh-CN" sz="3600" b="1" kern="0" baseline="30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st</a:t>
            </a:r>
            <a:r>
              <a:rPr lang="en-US" altLang="zh-CN" sz="3600" b="1" kern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CR-Source Candidate by LHAASO</a:t>
            </a:r>
            <a:endParaRPr lang="zh-CN" altLang="en-US" sz="3600" b="1" kern="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50459DC2-3B22-4E92-BE71-92E106EB58C4}"/>
              </a:ext>
            </a:extLst>
          </p:cNvPr>
          <p:cNvSpPr txBox="1">
            <a:spLocks/>
          </p:cNvSpPr>
          <p:nvPr/>
        </p:nvSpPr>
        <p:spPr>
          <a:xfrm>
            <a:off x="8502027" y="3391328"/>
            <a:ext cx="826328" cy="357287"/>
          </a:xfrm>
          <a:prstGeom prst="rect">
            <a:avLst/>
          </a:prstGeom>
          <a:solidFill>
            <a:srgbClr val="2F2830"/>
          </a:solidFill>
        </p:spPr>
        <p:txBody>
          <a:bodyPr vert="horz" lIns="91416" tIns="45708" rIns="91416" bIns="45708" rtlCol="0" anchor="ctr">
            <a:norm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>
                <a:solidFill>
                  <a:srgbClr val="FFFF00"/>
                </a:solidFill>
                <a:latin typeface="+mn-ea"/>
                <a:ea typeface="+mn-ea"/>
              </a:rPr>
              <a:t>2.5 </a:t>
            </a:r>
            <a:r>
              <a:rPr lang="en-US" altLang="zh-CN" sz="1400" b="1" dirty="0" err="1">
                <a:solidFill>
                  <a:srgbClr val="FFFF00"/>
                </a:solidFill>
                <a:latin typeface="+mn-ea"/>
                <a:ea typeface="+mn-ea"/>
              </a:rPr>
              <a:t>PeV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endParaRPr lang="zh-CN" altLang="en-US" sz="1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16595FFA-472B-4EF7-807E-6A57023A0093}"/>
              </a:ext>
            </a:extLst>
          </p:cNvPr>
          <p:cNvSpPr/>
          <p:nvPr/>
        </p:nvSpPr>
        <p:spPr>
          <a:xfrm>
            <a:off x="7311022" y="2357606"/>
            <a:ext cx="1162248" cy="10713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75D10C4-D241-42BC-99C1-2AE297FA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Qingdao 2024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E364D8-4BF4-4933-982E-45D323DA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11" y="1458259"/>
            <a:ext cx="5901381" cy="487314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860D3-8578-4840-BF48-FB5AFFCF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2" id="{155CEC12-F710-4396-8EDE-93E5A7CF36CA}" vid="{F3844E6F-696C-45BA-88C4-CA47019434AB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accent6"/>
          </a:solidFill>
        </a:ln>
      </a:spPr>
      <a:bodyPr wrap="square" rtlCol="0">
        <a:spAutoFit/>
      </a:bodyPr>
      <a:lstStyle>
        <a:defPPr algn="l">
          <a:defRPr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625</Words>
  <Application>Microsoft Office PowerPoint</Application>
  <PresentationFormat>宽屏</PresentationFormat>
  <Paragraphs>190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黑体</vt:lpstr>
      <vt:lpstr>华文楷体</vt:lpstr>
      <vt:lpstr>Abadi</vt:lpstr>
      <vt:lpstr>Arial</vt:lpstr>
      <vt:lpstr>Cambria Math</vt:lpstr>
      <vt:lpstr>Ink Free</vt:lpstr>
      <vt:lpstr>Times New Roman</vt:lpstr>
      <vt:lpstr>Wingdings</vt:lpstr>
      <vt:lpstr>自定义设计方案</vt:lpstr>
      <vt:lpstr>主题2</vt:lpstr>
      <vt:lpstr>1_自定义设计方案</vt:lpstr>
      <vt:lpstr>Office 主题​​</vt:lpstr>
      <vt:lpstr>Locating a Super PeVatron at Cygnus Region</vt:lpstr>
      <vt:lpstr>Outline</vt:lpstr>
      <vt:lpstr>Where dose the highest energy particles come from ?</vt:lpstr>
      <vt:lpstr>Where dose the highest energy particles come from ?</vt:lpstr>
      <vt:lpstr>How to trace the cosmic ray accelerator？</vt:lpstr>
      <vt:lpstr>Gamma-rays Probe  Cosmic Rays</vt:lpstr>
      <vt:lpstr>PowerPoint 演示文稿</vt:lpstr>
      <vt:lpstr>PowerPoint 演示文稿</vt:lpstr>
      <vt:lpstr>PowerPoint 演示文稿</vt:lpstr>
      <vt:lpstr>A Bubble of UHE γ’s centered at a complex core</vt:lpstr>
      <vt:lpstr>PowerPoint 演示文稿</vt:lpstr>
      <vt:lpstr>Association with molecular cloud</vt:lpstr>
      <vt:lpstr>Radial profile of the extended emission</vt:lpstr>
      <vt:lpstr>Galactic Diffuse Emission</vt:lpstr>
      <vt:lpstr>Energy spectrum </vt:lpstr>
      <vt:lpstr>Interpretation</vt:lpstr>
      <vt:lpstr>Fitting results 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UHE gamma emission from Star Forming Regions with LHAASO</dc:title>
  <dc:creator>Li cong</dc:creator>
  <cp:lastModifiedBy>Li cong</cp:lastModifiedBy>
  <cp:revision>221</cp:revision>
  <dcterms:created xsi:type="dcterms:W3CDTF">2023-08-17T08:15:01Z</dcterms:created>
  <dcterms:modified xsi:type="dcterms:W3CDTF">2024-08-14T00:40:48Z</dcterms:modified>
</cp:coreProperties>
</file>