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5" r:id="rId2"/>
  </p:sldMasterIdLst>
  <p:notesMasterIdLst>
    <p:notesMasterId r:id="rId36"/>
  </p:notesMasterIdLst>
  <p:sldIdLst>
    <p:sldId id="1311" r:id="rId3"/>
    <p:sldId id="13523" r:id="rId4"/>
    <p:sldId id="3384" r:id="rId5"/>
    <p:sldId id="13529" r:id="rId6"/>
    <p:sldId id="13508" r:id="rId7"/>
    <p:sldId id="286" r:id="rId8"/>
    <p:sldId id="3423" r:id="rId9"/>
    <p:sldId id="13530" r:id="rId10"/>
    <p:sldId id="1255" r:id="rId11"/>
    <p:sldId id="13522" r:id="rId12"/>
    <p:sldId id="13519" r:id="rId13"/>
    <p:sldId id="561" r:id="rId14"/>
    <p:sldId id="1329" r:id="rId15"/>
    <p:sldId id="13520" r:id="rId16"/>
    <p:sldId id="3467" r:id="rId17"/>
    <p:sldId id="3466" r:id="rId18"/>
    <p:sldId id="13531" r:id="rId19"/>
    <p:sldId id="3434" r:id="rId20"/>
    <p:sldId id="3425" r:id="rId21"/>
    <p:sldId id="943" r:id="rId22"/>
    <p:sldId id="341" r:id="rId23"/>
    <p:sldId id="13527" r:id="rId24"/>
    <p:sldId id="3426" r:id="rId25"/>
    <p:sldId id="262" r:id="rId26"/>
    <p:sldId id="13521" r:id="rId27"/>
    <p:sldId id="13500" r:id="rId28"/>
    <p:sldId id="13501" r:id="rId29"/>
    <p:sldId id="13502" r:id="rId30"/>
    <p:sldId id="13503" r:id="rId31"/>
    <p:sldId id="1222" r:id="rId32"/>
    <p:sldId id="3424" r:id="rId33"/>
    <p:sldId id="2238" r:id="rId34"/>
    <p:sldId id="1256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002449"/>
    <a:srgbClr val="FFF2CC"/>
    <a:srgbClr val="002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2" autoAdjust="0"/>
    <p:restoredTop sz="96018" autoAdjust="0"/>
  </p:normalViewPr>
  <p:slideViewPr>
    <p:cSldViewPr snapToGrid="0">
      <p:cViewPr>
        <p:scale>
          <a:sx n="127" d="100"/>
          <a:sy n="127" d="100"/>
        </p:scale>
        <p:origin x="-416" y="-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BACC-93F3-4EE6-8017-A3BD06FC4197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4C54D-2798-4068-B936-26755BAFF2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8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0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04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A64A34EB-12AC-430B-B760-4FC9FC77029A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79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Present Status</a:t>
            </a: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 err="1">
                <a:latin typeface="Arial"/>
              </a:rPr>
              <a:t>icecube</a:t>
            </a: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km3net</a:t>
            </a: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Baikal-</a:t>
            </a:r>
            <a:r>
              <a:rPr lang="en-US" sz="2000" b="0" strike="noStrike" spc="-1" dirty="0" err="1">
                <a:latin typeface="Arial"/>
              </a:rPr>
              <a:t>gvd</a:t>
            </a: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marL="216000" indent="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latin typeface="Arial"/>
              </a:rPr>
              <a:t>what is achieved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382134-6599-4E8D-8A6B-E2A5FD587833}" type="slidenum">
              <a:rPr lang="en-US" sz="1200" b="0" strike="noStrike" spc="-1">
                <a:latin typeface="Times New Roman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6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70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6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001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43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4C54D-2798-4068-B936-26755BAFF2A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05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19699D2-0A9B-43BD-971C-420B459C1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5D2DF35C-3401-406E-900A-67FBC1D90CCE}"/>
              </a:ext>
            </a:extLst>
          </p:cNvPr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4D5BD04-DD40-42C3-B12E-E8E8A41E31A5}"/>
                </a:ext>
              </a:extLst>
            </p:cNvPr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E5A5014-8910-4709-9D01-48E0241B1F0A}"/>
                </a:ext>
              </a:extLst>
            </p:cNvPr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DDD3B454-8CFA-4769-95FE-542A9EF7BFFE}"/>
                </a:ext>
              </a:extLst>
            </p:cNvPr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D94225D-1E93-40B7-8283-3BD6D1BFF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141971-E6FA-42AD-8738-8D1E8ABB0C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20" name="灯片编号占位符 4">
            <a:extLst>
              <a:ext uri="{FF2B5EF4-FFF2-40B4-BE49-F238E27FC236}">
                <a16:creationId xmlns:a16="http://schemas.microsoft.com/office/drawing/2014/main" id="{524AFA8D-335A-4F1A-994D-4198AC16B345}"/>
              </a:ext>
            </a:extLst>
          </p:cNvPr>
          <p:cNvSpPr txBox="1">
            <a:spLocks/>
          </p:cNvSpPr>
          <p:nvPr userDrawn="1"/>
        </p:nvSpPr>
        <p:spPr>
          <a:xfrm>
            <a:off x="9228225" y="165037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21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B0770-8935-4C1F-BFDD-D29E20B9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F5D07B-BF9D-4443-A0A0-2EB9041B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ADE90-58C4-487A-A8F5-8C039FEED262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6E469E-9526-4C52-BA38-9E7DCCDA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9FD3D4-6989-48C5-8D58-C1FE5E71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7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B2923E7-8B16-41CD-866E-F2F6ABBA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3186-308D-4AD7-ADE3-F3C3CEEE9B36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F435BA-305C-4AF7-93BD-AC397495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ED5233-FE9A-4A90-9AF0-1EEE7AF4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669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5AE38-FD5F-4FF9-BF72-6E64C803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184AA5-32F9-48B8-BBBC-653F2A0DD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BB6CF0-1D56-48F9-B12D-EF14A9D3D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ABA31A-519F-47A7-A605-6B1450E2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28B5-A402-401A-9F58-D6A0B9C09F72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BA222B-273E-4E2B-834C-795FDC64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28DABB-236A-4803-A5BD-D899260B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40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D7D27-2E77-4E22-80FF-CC41D579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B461E8-15A8-4D40-9582-184D0FE43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BF33F0-F309-40EE-AF33-576B785AA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290778-89D3-4D69-AEB0-6444CC5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1ADB-6A02-451C-A875-909CC178B3B3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0E3AF9-6B6E-4B43-9D0B-52BFEF6D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BFF6DD-B9E4-440A-8C92-5E6579E0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36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2B312-4B27-401E-86D4-68D70FCA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9DB49F-6358-4979-8947-8919AF5C1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D6077F-C887-44A5-AC3D-7E6CAC2F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83B0-84E4-4467-AAE2-11F53902D484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80A260-7579-49E8-A9C2-2DFB1844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0E8483-FCB4-496B-A1EC-FDF79428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38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D0239D-8F74-4517-98A3-9D46452ED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8C66060-7908-4638-9A82-B1DD7CF27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3E3B0-BC4D-4B0E-AEA8-DBC3649D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D02A-A40C-47C0-9097-07A3224F578E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B1FE8D-9465-4967-AE3A-E8400F6E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00F68-095A-422E-A233-7A0EB2D8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08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51" y="28064"/>
            <a:ext cx="2060095" cy="661699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1980582" y="169844"/>
            <a:ext cx="10213537" cy="480210"/>
            <a:chOff x="1483847" y="895350"/>
            <a:chExt cx="7660153" cy="480210"/>
          </a:xfrm>
        </p:grpSpPr>
        <p:sp>
          <p:nvSpPr>
            <p:cNvPr id="10" name="矩形 9"/>
            <p:cNvSpPr/>
            <p:nvPr userDrawn="1"/>
          </p:nvSpPr>
          <p:spPr>
            <a:xfrm>
              <a:off x="1545071" y="11658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545071" y="12251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等腰三角形 10"/>
            <p:cNvSpPr/>
            <p:nvPr userDrawn="1"/>
          </p:nvSpPr>
          <p:spPr>
            <a:xfrm rot="10800000">
              <a:off x="6363760" y="1092667"/>
              <a:ext cx="234318" cy="111332"/>
            </a:xfrm>
            <a:prstGeom prst="triangle">
              <a:avLst>
                <a:gd name="adj" fmla="val 148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0800000" flipV="1">
              <a:off x="8515350" y="895350"/>
              <a:ext cx="314325" cy="31817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" name="等腰三角形 1"/>
            <p:cNvSpPr/>
            <p:nvPr userDrawn="1"/>
          </p:nvSpPr>
          <p:spPr>
            <a:xfrm rot="10800000" flipH="1" flipV="1">
              <a:off x="1483847" y="11282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V="1">
            <a:off x="3581402" y="6562726"/>
            <a:ext cx="8610601" cy="229287"/>
            <a:chOff x="1483847" y="442406"/>
            <a:chExt cx="7660153" cy="247354"/>
          </a:xfrm>
        </p:grpSpPr>
        <p:sp>
          <p:nvSpPr>
            <p:cNvPr id="17" name="矩形 16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1" name="等腰三角形 20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2" y="6454812"/>
            <a:ext cx="3213300" cy="353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8755" y="185073"/>
            <a:ext cx="2884447" cy="303352"/>
          </a:xfrm>
          <a:prstGeom prst="rect">
            <a:avLst/>
          </a:prstGeom>
        </p:spPr>
      </p:pic>
      <p:sp>
        <p:nvSpPr>
          <p:cNvPr id="22" name="文本框 21"/>
          <p:cNvSpPr txBox="1"/>
          <p:nvPr userDrawn="1"/>
        </p:nvSpPr>
        <p:spPr>
          <a:xfrm>
            <a:off x="9883559" y="449862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4410</a:t>
            </a:r>
            <a:endParaRPr lang="zh-CN" altLang="en-US" sz="11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092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2F93A-53B8-4C8F-BECD-AF991493C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1838"/>
            <a:ext cx="10515600" cy="2852737"/>
          </a:xfrm>
        </p:spPr>
        <p:txBody>
          <a:bodyPr anchor="b"/>
          <a:lstStyle>
            <a:lvl1pPr>
              <a:defRPr sz="6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4E8AB4-0EF7-48D8-8B30-9FF832BF7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subtitle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7B7ADF-77F0-462A-8781-78F5C6941424}"/>
              </a:ext>
            </a:extLst>
          </p:cNvPr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14EBE0-69A7-4730-8444-2918B93043B2}"/>
                </a:ext>
              </a:extLst>
            </p:cNvPr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A41FD89-170F-4A9B-812F-CB5DC2FD26B2}"/>
                </a:ext>
              </a:extLst>
            </p:cNvPr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51DFB59D-C62D-42C7-BCD8-D85ADD8D5F58}"/>
                </a:ext>
              </a:extLst>
            </p:cNvPr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AB69795D-BF72-401A-A0CE-1B83623C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6DFE8B-4EDE-4B55-A0EB-33407E42F7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82586C00-96F3-4338-8F7F-ACB6441D9157}"/>
              </a:ext>
            </a:extLst>
          </p:cNvPr>
          <p:cNvSpPr txBox="1">
            <a:spLocks/>
          </p:cNvSpPr>
          <p:nvPr userDrawn="1"/>
        </p:nvSpPr>
        <p:spPr>
          <a:xfrm>
            <a:off x="1325071" y="53174"/>
            <a:ext cx="5517701" cy="659612"/>
          </a:xfrm>
          <a:prstGeom prst="rect">
            <a:avLst/>
          </a:prstGeom>
        </p:spPr>
        <p:txBody>
          <a:bodyPr vert="horz" lIns="91354" tIns="45676" rIns="91354" bIns="4567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5DA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dist"/>
            <a:r>
              <a:rPr lang="zh-CN" altLang="en-US" sz="1800" b="0" dirty="0"/>
              <a:t>高能水下中微子望远镜</a:t>
            </a:r>
            <a:r>
              <a:rPr lang="en-US" altLang="zh-CN" sz="1800" b="0" dirty="0"/>
              <a:t>(HUNT)</a:t>
            </a:r>
            <a:endParaRPr lang="zh-CN" altLang="en-US" sz="1800" b="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6701F96-48C7-40D8-828B-BE18048340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071" y="657223"/>
            <a:ext cx="10197266" cy="1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4E8D6B-F134-4A53-9728-4156CCDC0D4C}"/>
              </a:ext>
            </a:extLst>
          </p:cNvPr>
          <p:cNvSpPr txBox="1">
            <a:spLocks/>
          </p:cNvSpPr>
          <p:nvPr userDrawn="1"/>
        </p:nvSpPr>
        <p:spPr>
          <a:xfrm>
            <a:off x="9164799" y="202102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z="1200" b="0" smtClean="0"/>
              <a:pPr/>
              <a:t>‹#›</a:t>
            </a:fld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93273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D339D7-DBBD-5020-603E-9DD2AE729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28587"/>
            <a:ext cx="10858500" cy="900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352A66C-3792-EA76-5C7F-A8163A13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8050" y="6409690"/>
            <a:ext cx="2743200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E893829-4D54-A609-2447-C27AFBFB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399" y="6409690"/>
            <a:ext cx="3657600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F311A40-B256-423D-0CC7-9499A9ED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6409690"/>
            <a:ext cx="3657600" cy="274320"/>
          </a:xfrm>
        </p:spPr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F2E4D4-032A-4379-9825-B51634A12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D7A8AE-1C75-416A-9777-AC1BC724B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E52F5-ADE7-4959-98F8-96936461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8A54-968A-444C-9FD4-6BD9F318F8BC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DB18B5-8444-4539-86EB-7DC539FD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20DF8-40B6-4D2A-9672-D6B3C8B0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56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78ED62-09B5-4C31-9FE2-BD06D1A7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7005B1-2C27-48EF-9F1B-2EF0456C6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4FE58A-B6D2-481E-822C-55EDAE81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DFDE-18E6-405C-9EDC-300BD6700BF9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677BA8-0043-4572-BFD6-BB9E5012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7EFAED-57A8-48A3-9D1E-492B5F06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69E9B-7E86-4196-934C-D138035B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12857C-3049-4364-9117-FEFB5A4A4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4BA39-7075-4055-ADCD-7D59B2CC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942A-6879-4094-8447-7AEC8E52A95B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AE5886-64BD-4342-BC24-49E2948DF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B3F362-A16E-49DA-9C3F-4AD5BDBD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06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E2C1A-2FCE-4C71-9774-1872CD10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A82D42-F26A-4915-AB32-3F28453CA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62EE0D-AA0B-46DC-A9D3-4330FC2D4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9CB5F6-366C-43F7-A15E-125EC3B8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85FC8-D154-4A55-9410-9B668D1A3080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040D0B-2F6F-4B7C-826B-A52303B2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7FA4F-72BF-4C17-8D6F-7A557B42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01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4720CF-F13C-4D5E-A509-9E41EE90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FA1CAA-500C-4DE3-BCBF-857B8575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BE6D4-C81E-4FDD-AC6C-804803AA1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161BE2-3378-443D-80CA-7C24EA7EB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CCAE194-1B92-4AE0-801E-A5E2B209A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29BB4B1-4641-49C0-9390-EB4E01CE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C77-989D-490D-BB8E-C4BAEB7D3D6B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ABCE2BB-2412-4025-BDAD-9503CEE76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43116C6-E9E1-41E9-A70D-9842843E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16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6A2D6A8-066C-4FE1-9CF7-9FF9F15A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7201A-197D-4D3C-925A-FB5E19DE0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DE790E-9E20-43A6-A3C8-EDEA282D0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4294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0A4E-E3AC-4C92-A41D-01CA32466C5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949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3" r:id="rId3"/>
    <p:sldLayoutId id="21474837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B40942-4813-40A3-B8E5-C43E16EAE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352BD6-9D05-457B-A488-D2CDBEEF9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DB309F-FFF9-4016-8875-3B65D4B7D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6904-87BD-4927-B92F-B175DFD4D132}" type="datetime1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C89533-AAA9-4D9C-8B1B-336751B8C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F5F8DF-1E4B-4AC3-A48C-09D05AD32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D98F-C477-464D-B7CB-301160607E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05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orient="horz" pos="472">
          <p15:clr>
            <a:srgbClr val="F26B43"/>
          </p15:clr>
        </p15:guide>
        <p15:guide id="5" orient="horz" pos="4104">
          <p15:clr>
            <a:srgbClr val="F26B43"/>
          </p15:clr>
        </p15:guide>
        <p15:guide id="6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4C61A36-6DF2-D66D-B238-DD434B544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54" r="178" b="-1"/>
          <a:stretch/>
        </p:blipFill>
        <p:spPr>
          <a:xfrm>
            <a:off x="7562197" y="5731391"/>
            <a:ext cx="2441528" cy="550238"/>
          </a:xfrm>
          <a:prstGeom prst="rect">
            <a:avLst/>
          </a:prstGeom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5F0F03B2-B213-4480-9A1A-03EBE508721D}"/>
              </a:ext>
            </a:extLst>
          </p:cNvPr>
          <p:cNvSpPr txBox="1">
            <a:spLocks/>
          </p:cNvSpPr>
          <p:nvPr/>
        </p:nvSpPr>
        <p:spPr>
          <a:xfrm>
            <a:off x="1031594" y="3777650"/>
            <a:ext cx="5666916" cy="130165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报告人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: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黄天奇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1,2</a:t>
            </a:r>
            <a:r>
              <a:rPr kumimoji="0" lang="zh-CN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 </a:t>
            </a:r>
            <a:r>
              <a:rPr kumimoji="0" lang="zh-CN" alt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，陈明君</a:t>
            </a:r>
            <a:r>
              <a:rPr kumimoji="0" lang="en-US" altLang="zh-CN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1,2</a:t>
            </a:r>
            <a:endParaRPr kumimoji="0" lang="en-US" altLang="zh-CN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1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中国科学院高能物理研究所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2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天府宇宙线研究中心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38724-3A27-E9FE-3438-3D70C09AF72F}"/>
              </a:ext>
            </a:extLst>
          </p:cNvPr>
          <p:cNvSpPr/>
          <p:nvPr/>
        </p:nvSpPr>
        <p:spPr>
          <a:xfrm>
            <a:off x="7489825" y="5586839"/>
            <a:ext cx="2830883" cy="769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F0502020204030204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2CC44-B76A-E46E-91CD-8135CB4F5324}"/>
              </a:ext>
            </a:extLst>
          </p:cNvPr>
          <p:cNvSpPr txBox="1"/>
          <p:nvPr/>
        </p:nvSpPr>
        <p:spPr>
          <a:xfrm>
            <a:off x="7372385" y="5758681"/>
            <a:ext cx="3700340" cy="584775"/>
          </a:xfrm>
          <a:prstGeom prst="rect">
            <a:avLst/>
          </a:prstGeom>
          <a:solidFill>
            <a:srgbClr val="1D4F8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中国物理学会高能物理分会第十四届全国粒子物理学术会议</a:t>
            </a:r>
            <a:r>
              <a:rPr lang="en-US" altLang="zh-CN" sz="16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@</a:t>
            </a:r>
            <a:r>
              <a:rPr lang="zh-CN" altLang="en-US" sz="16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山东大学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F0502020204030204"/>
              <a:ea typeface="微软雅黑"/>
              <a:cs typeface="Cambay Devanagari" pitchFamily="2" charset="77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7768390B-D985-DD1B-516A-2365F433EE06}"/>
              </a:ext>
            </a:extLst>
          </p:cNvPr>
          <p:cNvSpPr txBox="1">
            <a:spLocks/>
          </p:cNvSpPr>
          <p:nvPr/>
        </p:nvSpPr>
        <p:spPr>
          <a:xfrm>
            <a:off x="1031594" y="629023"/>
            <a:ext cx="1005266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C3D7F"/>
                </a:solidFill>
                <a:effectLst/>
                <a:uLnTx/>
                <a:uFillTx/>
                <a:latin typeface="Cambria" panose="020F0502020204030204"/>
                <a:ea typeface="微软雅黑"/>
                <a:cs typeface="+mn-ea"/>
                <a:sym typeface="+mn-lt"/>
              </a:rPr>
              <a:t>高能水下</a:t>
            </a:r>
            <a:r>
              <a:rPr lang="zh-CN" altLang="en-US" sz="4800" b="1" dirty="0">
                <a:solidFill>
                  <a:srgbClr val="0C3D7F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中微子望远镜（</a:t>
            </a:r>
            <a:r>
              <a:rPr lang="en-US" altLang="zh-CN" sz="4800" b="1" dirty="0">
                <a:solidFill>
                  <a:srgbClr val="0C3D7F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HUNT</a:t>
            </a:r>
            <a:r>
              <a:rPr lang="zh-CN" altLang="en-US" sz="4800" b="1" dirty="0">
                <a:solidFill>
                  <a:srgbClr val="0C3D7F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）</a:t>
            </a:r>
            <a:endParaRPr lang="en-US" altLang="zh-CN" sz="4800" b="1" dirty="0">
              <a:solidFill>
                <a:srgbClr val="0C3D7F"/>
              </a:solidFill>
              <a:latin typeface="Cambria" panose="020F0502020204030204"/>
              <a:ea typeface="微软雅黑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b="1" dirty="0">
                <a:solidFill>
                  <a:srgbClr val="0C3D7F"/>
                </a:solidFill>
                <a:latin typeface="Cambria" panose="020F0502020204030204"/>
                <a:ea typeface="微软雅黑"/>
                <a:cs typeface="+mn-ea"/>
                <a:sym typeface="+mn-lt"/>
              </a:rPr>
              <a:t>研究进展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C3D7F"/>
              </a:solidFill>
              <a:effectLst/>
              <a:uLnTx/>
              <a:uFillTx/>
              <a:latin typeface="Cambria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DF2B5661-7C96-DD7F-93F8-5DAA1AF6BA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807" y="5238042"/>
            <a:ext cx="1118308" cy="1118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9DAE2-D763-CBE6-5D31-51B3D23BE6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 b="-321"/>
          <a:stretch/>
        </p:blipFill>
        <p:spPr>
          <a:xfrm>
            <a:off x="7372385" y="3641026"/>
            <a:ext cx="3688808" cy="2117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7A9B-F770-EF48-55EA-A4553CD01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82" y="5352576"/>
            <a:ext cx="4450697" cy="10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UNT">
            <a:hlinkClick r:id="" action="ppaction://media"/>
            <a:extLst>
              <a:ext uri="{FF2B5EF4-FFF2-40B4-BE49-F238E27FC236}">
                <a16:creationId xmlns:a16="http://schemas.microsoft.com/office/drawing/2014/main" id="{3A4C15F8-E565-4F8B-8632-B4F6C5E9D9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5114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E7C4D31-0AC2-4DFC-8F66-074FBAE21F44}"/>
              </a:ext>
            </a:extLst>
          </p:cNvPr>
          <p:cNvSpPr txBox="1"/>
          <p:nvPr/>
        </p:nvSpPr>
        <p:spPr>
          <a:xfrm>
            <a:off x="1333255" y="176981"/>
            <a:ext cx="46987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600" b="1" dirty="0">
                <a:cs typeface="+mn-ea"/>
                <a:sym typeface="+mn-lt"/>
              </a:rPr>
              <a:t>HUNT</a:t>
            </a:r>
            <a:r>
              <a:rPr lang="zh-CN" altLang="en-US" sz="3600" b="1" dirty="0">
                <a:cs typeface="+mn-ea"/>
                <a:sym typeface="+mn-lt"/>
              </a:rPr>
              <a:t>探测器技术指标</a:t>
            </a: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22DBB9D1-4469-4417-843A-00DAC8F37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839197"/>
              </p:ext>
            </p:extLst>
          </p:nvPr>
        </p:nvGraphicFramePr>
        <p:xfrm>
          <a:off x="730239" y="952539"/>
          <a:ext cx="6417714" cy="350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960">
                  <a:extLst>
                    <a:ext uri="{9D8B030D-6E8A-4147-A177-3AD203B41FA5}">
                      <a16:colId xmlns:a16="http://schemas.microsoft.com/office/drawing/2014/main" val="3884211800"/>
                    </a:ext>
                  </a:extLst>
                </a:gridCol>
                <a:gridCol w="4575754">
                  <a:extLst>
                    <a:ext uri="{9D8B030D-6E8A-4147-A177-3AD203B41FA5}">
                      <a16:colId xmlns:a16="http://schemas.microsoft.com/office/drawing/2014/main" val="7019360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条目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指标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353670"/>
                  </a:ext>
                </a:extLst>
              </a:tr>
              <a:tr h="319035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有效体积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30</a:t>
                      </a: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立方公里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54073"/>
                  </a:ext>
                </a:extLst>
              </a:tr>
              <a:tr h="319035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光电倍增管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           </a:t>
                      </a:r>
                    </a:p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可分辨单光电子；</a:t>
                      </a:r>
                      <a:endParaRPr lang="en-US" altLang="zh-CN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1 – 2,000</a:t>
                      </a: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光电子的动态范围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68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电子学</a:t>
                      </a:r>
                      <a:endParaRPr lang="en-US" altLang="zh-CN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2ns/point </a:t>
                      </a: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的波形采样</a:t>
                      </a: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 500ns</a:t>
                      </a:r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波形窗口；</a:t>
                      </a:r>
                      <a:endParaRPr lang="en-US" altLang="zh-CN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满足大动态电荷输出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23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时间测量精度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~1ns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28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事例触发率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~5KHz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85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数据存储量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200MB/s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327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用电功率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~500KW</a:t>
                      </a:r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911794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D08939C-17FC-478A-9661-6D15A70B8A80}"/>
              </a:ext>
            </a:extLst>
          </p:cNvPr>
          <p:cNvSpPr txBox="1"/>
          <p:nvPr/>
        </p:nvSpPr>
        <p:spPr>
          <a:xfrm>
            <a:off x="730239" y="4576411"/>
            <a:ext cx="6417714" cy="17253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  <a:cs typeface="+mn-ea"/>
                <a:sym typeface="+mn-lt"/>
              </a:rPr>
              <a:t>探测对象：</a:t>
            </a:r>
            <a:r>
              <a:rPr lang="zh-CN" altLang="en-US" dirty="0">
                <a:cs typeface="+mn-ea"/>
                <a:sym typeface="+mn-lt"/>
              </a:rPr>
              <a:t>测量全类型中微子的簇射事例和径迹事例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  <a:cs typeface="+mn-ea"/>
                <a:sym typeface="+mn-lt"/>
              </a:rPr>
              <a:t>角分辨</a:t>
            </a:r>
            <a:r>
              <a:rPr lang="en-US" altLang="zh-CN" b="1" dirty="0">
                <a:solidFill>
                  <a:srgbClr val="0070C0"/>
                </a:solidFill>
                <a:cs typeface="+mn-ea"/>
                <a:sym typeface="+mn-lt"/>
              </a:rPr>
              <a:t>:  </a:t>
            </a:r>
            <a:r>
              <a:rPr lang="en-US" altLang="zh-CN" dirty="0">
                <a:cs typeface="+mn-ea"/>
                <a:sym typeface="+mn-lt"/>
              </a:rPr>
              <a:t>~0.1° (tracks),    &lt;3°(cascades).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  <a:cs typeface="+mn-ea"/>
                <a:sym typeface="+mn-lt"/>
              </a:rPr>
              <a:t>能量分辨</a:t>
            </a:r>
            <a:r>
              <a:rPr lang="en-US" altLang="zh-CN" b="1" dirty="0">
                <a:solidFill>
                  <a:srgbClr val="0070C0"/>
                </a:solidFill>
                <a:cs typeface="+mn-ea"/>
                <a:sym typeface="+mn-lt"/>
              </a:rPr>
              <a:t>:   </a:t>
            </a:r>
            <a:r>
              <a:rPr lang="el-GR" altLang="zh-CN" dirty="0">
                <a:cs typeface="+mn-ea"/>
                <a:sym typeface="+mn-lt"/>
              </a:rPr>
              <a:t>Δ</a:t>
            </a:r>
            <a:r>
              <a:rPr lang="en-US" altLang="zh-CN" dirty="0">
                <a:cs typeface="+mn-ea"/>
                <a:sym typeface="+mn-lt"/>
              </a:rPr>
              <a:t>logE~0.3(tracks),    </a:t>
            </a:r>
            <a:r>
              <a:rPr lang="el-GR" altLang="zh-CN" dirty="0">
                <a:cs typeface="+mn-ea"/>
                <a:sym typeface="+mn-lt"/>
              </a:rPr>
              <a:t>Δ</a:t>
            </a:r>
            <a:r>
              <a:rPr lang="en-US" altLang="zh-CN" dirty="0">
                <a:cs typeface="+mn-ea"/>
                <a:sym typeface="+mn-lt"/>
              </a:rPr>
              <a:t>E~10-30% (cascades).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cs typeface="+mn-ea"/>
                <a:sym typeface="+mn-lt"/>
              </a:rPr>
              <a:t>Discovering Neu sources (&gt;100 TeV) at the level of 5</a:t>
            </a:r>
            <a:r>
              <a:rPr lang="el-GR" altLang="zh-CN" dirty="0">
                <a:cs typeface="+mn-ea"/>
                <a:sym typeface="+mn-lt"/>
              </a:rPr>
              <a:t>σ </a:t>
            </a:r>
            <a:r>
              <a:rPr lang="en-US" altLang="zh-CN" dirty="0">
                <a:cs typeface="+mn-ea"/>
                <a:sym typeface="+mn-lt"/>
              </a:rPr>
              <a:t>within several years.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13672B-D067-4EEF-9F1B-FFAF3C5B26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115" y="4539257"/>
            <a:ext cx="5010193" cy="19282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6C44FC-B2E8-4CCE-885B-B77A60B945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586" y="873471"/>
            <a:ext cx="3964175" cy="381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47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8716A-7F02-C629-D351-1A9E58B2B3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0800" y="-48236"/>
            <a:ext cx="10858500" cy="900113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我国宇宙线研究发展历程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ACFAD9-2E17-ABF9-DF16-934F7E2DA6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46838"/>
            <a:ext cx="2641600" cy="366712"/>
          </a:xfrm>
        </p:spPr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12</a:t>
            </a:fld>
            <a:endParaRPr lang="en-US" dirty="0">
              <a:ea typeface="Verdan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CC3C39-99DB-54A3-326C-3C42709F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03" y="623236"/>
            <a:ext cx="10296244" cy="5364164"/>
          </a:xfrm>
          <a:prstGeom prst="rect">
            <a:avLst/>
          </a:prstGeom>
        </p:spPr>
      </p:pic>
      <p:sp>
        <p:nvSpPr>
          <p:cNvPr id="2" name="右大括号 1">
            <a:extLst>
              <a:ext uri="{FF2B5EF4-FFF2-40B4-BE49-F238E27FC236}">
                <a16:creationId xmlns:a16="http://schemas.microsoft.com/office/drawing/2014/main" id="{34597758-4716-E6DE-F5C5-4F031114901F}"/>
              </a:ext>
            </a:extLst>
          </p:cNvPr>
          <p:cNvSpPr/>
          <p:nvPr/>
        </p:nvSpPr>
        <p:spPr>
          <a:xfrm rot="5400000">
            <a:off x="7354743" y="2454397"/>
            <a:ext cx="327312" cy="4354713"/>
          </a:xfrm>
          <a:prstGeom prst="rightBrace">
            <a:avLst>
              <a:gd name="adj1" fmla="val 8333"/>
              <a:gd name="adj2" fmla="val 49642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9D48281-245F-6A8F-6A82-065430F4FF47}"/>
              </a:ext>
            </a:extLst>
          </p:cNvPr>
          <p:cNvSpPr txBox="1"/>
          <p:nvPr/>
        </p:nvSpPr>
        <p:spPr>
          <a:xfrm>
            <a:off x="5013729" y="4878441"/>
            <a:ext cx="5169363" cy="17049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历经三大科学装置，形成高能所宇宙线组。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cs typeface="+mn-ea"/>
                <a:sym typeface="+mn-lt"/>
              </a:rPr>
              <a:t>职工约 </a:t>
            </a:r>
            <a:r>
              <a:rPr lang="en-US" altLang="zh-CN" dirty="0">
                <a:cs typeface="+mn-ea"/>
                <a:sym typeface="+mn-lt"/>
              </a:rPr>
              <a:t>50</a:t>
            </a:r>
            <a:r>
              <a:rPr lang="zh-CN" altLang="en-US" dirty="0">
                <a:cs typeface="+mn-ea"/>
                <a:sym typeface="+mn-lt"/>
              </a:rPr>
              <a:t>人 </a:t>
            </a:r>
            <a:r>
              <a:rPr lang="en-US" altLang="zh-CN" dirty="0">
                <a:cs typeface="+mn-ea"/>
                <a:sym typeface="+mn-lt"/>
              </a:rPr>
              <a:t>+ 50</a:t>
            </a:r>
            <a:r>
              <a:rPr lang="zh-CN" altLang="en-US" dirty="0">
                <a:cs typeface="+mn-ea"/>
                <a:sym typeface="+mn-lt"/>
              </a:rPr>
              <a:t>人学生，涵盖：宇宙线物理数据分析，探测技术研发，电子学、机械工程和装置管理等。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08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F7087F-CFB7-4987-A641-A96783D63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22" y="1952177"/>
            <a:ext cx="2191807" cy="175450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52CFF0B-524E-4DC5-B92D-15B8E4433145}"/>
              </a:ext>
            </a:extLst>
          </p:cNvPr>
          <p:cNvSpPr/>
          <p:nvPr/>
        </p:nvSpPr>
        <p:spPr>
          <a:xfrm>
            <a:off x="1302362" y="112854"/>
            <a:ext cx="701073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lvl="0">
              <a:lnSpc>
                <a:spcPct val="90000"/>
              </a:lnSpc>
              <a:spcBef>
                <a:spcPct val="0"/>
              </a:spcBef>
            </a:pPr>
            <a:r>
              <a:rPr lang="en-US" altLang="zh-CN" sz="3600" b="1" dirty="0">
                <a:cs typeface="+mn-ea"/>
                <a:sym typeface="+mn-lt"/>
              </a:rPr>
              <a:t>HUNT</a:t>
            </a:r>
            <a:r>
              <a:rPr lang="zh-CN" altLang="en-US" sz="3600" b="1" dirty="0">
                <a:cs typeface="+mn-ea"/>
                <a:sym typeface="+mn-lt"/>
              </a:rPr>
              <a:t>项目团队</a:t>
            </a:r>
            <a:endParaRPr lang="en-US" altLang="zh-CN" sz="3600" b="1" dirty="0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32BCBC0-7D53-43F6-ACB2-6DAF87A6888A}"/>
              </a:ext>
            </a:extLst>
          </p:cNvPr>
          <p:cNvSpPr/>
          <p:nvPr/>
        </p:nvSpPr>
        <p:spPr>
          <a:xfrm>
            <a:off x="1485818" y="865486"/>
            <a:ext cx="6537687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" lvl="0">
              <a:lnSpc>
                <a:spcPct val="120000"/>
              </a:lnSpc>
              <a:buFont typeface="+mj-lt"/>
            </a:pPr>
            <a:r>
              <a:rPr lang="en-US" altLang="zh-CN" i="1" spc="160" dirty="0">
                <a:ln w="3175">
                  <a:noFill/>
                  <a:prstDash val="dash"/>
                </a:ln>
                <a:solidFill>
                  <a:srgbClr val="FF0000"/>
                </a:solidFill>
                <a:cs typeface="+mn-ea"/>
                <a:sym typeface="+mn-lt"/>
              </a:rPr>
              <a:t>High-energy Underwater Neutrino Telescope(</a:t>
            </a:r>
            <a:r>
              <a:rPr lang="en-US" altLang="zh-CN" b="1" i="1" spc="160" dirty="0">
                <a:ln w="3175">
                  <a:noFill/>
                  <a:prstDash val="dash"/>
                </a:ln>
                <a:solidFill>
                  <a:srgbClr val="FF0000"/>
                </a:solidFill>
                <a:cs typeface="+mn-ea"/>
                <a:sym typeface="+mn-lt"/>
              </a:rPr>
              <a:t>HUNT</a:t>
            </a:r>
            <a:r>
              <a:rPr lang="en-US" altLang="zh-CN" i="1" spc="160" dirty="0">
                <a:ln w="3175">
                  <a:noFill/>
                  <a:prstDash val="dash"/>
                </a:ln>
                <a:solidFill>
                  <a:srgbClr val="FF0000"/>
                </a:solidFill>
                <a:cs typeface="+mn-ea"/>
                <a:sym typeface="+mn-lt"/>
              </a:rPr>
              <a:t>)</a:t>
            </a:r>
            <a:endParaRPr lang="zh-CN" altLang="en-US" i="1" spc="160" dirty="0">
              <a:ln w="3175">
                <a:noFill/>
                <a:prstDash val="dash"/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9B3487-63EF-4468-9F49-497BEFE7F783}"/>
              </a:ext>
            </a:extLst>
          </p:cNvPr>
          <p:cNvSpPr txBox="1"/>
          <p:nvPr/>
        </p:nvSpPr>
        <p:spPr>
          <a:xfrm>
            <a:off x="984461" y="1945658"/>
            <a:ext cx="35802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现国内主要参与单位：</a:t>
            </a:r>
            <a:endParaRPr lang="en-US" altLang="zh-CN" b="1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中科院高能所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中国海洋大学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中科院声学所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北京大学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清华大学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中国科技大学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中山大学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南京大学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中科院计算机网络信息中心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西南交通大学</a:t>
            </a:r>
            <a:endParaRPr lang="en-US" altLang="zh-CN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cs typeface="+mn-ea"/>
                <a:sym typeface="+mn-lt"/>
              </a:rPr>
              <a:t>厦门大学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dirty="0">
                <a:cs typeface="+mn-ea"/>
                <a:sym typeface="+mn-lt"/>
              </a:rPr>
              <a:t>集美大学  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1C4831-39EB-41E2-8E0B-AAD362A289D8}"/>
              </a:ext>
            </a:extLst>
          </p:cNvPr>
          <p:cNvSpPr txBox="1"/>
          <p:nvPr/>
        </p:nvSpPr>
        <p:spPr>
          <a:xfrm>
            <a:off x="955808" y="1308317"/>
            <a:ext cx="458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国际上以俄罗斯</a:t>
            </a:r>
            <a:r>
              <a:rPr lang="en-US" altLang="zh-CN" dirty="0">
                <a:cs typeface="+mn-ea"/>
                <a:sym typeface="+mn-lt"/>
              </a:rPr>
              <a:t>Baikal-GVD</a:t>
            </a:r>
            <a:r>
              <a:rPr lang="zh-CN" altLang="en-US" dirty="0">
                <a:cs typeface="+mn-ea"/>
                <a:sym typeface="+mn-lt"/>
              </a:rPr>
              <a:t>合作组为主。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24BA96-9B1A-484A-A846-0D5A4BC8AF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276" y="1583098"/>
            <a:ext cx="3175608" cy="23817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EF67C5-D00B-45DD-9222-D26FD3853A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567" y="4349173"/>
            <a:ext cx="2398048" cy="18280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4FE70D-AC26-4458-8B30-3ECE48430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797" y="4124636"/>
            <a:ext cx="4100566" cy="23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2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1580018-4EFD-4280-A89A-41638ADD02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920" y="1472980"/>
            <a:ext cx="4172828" cy="18047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CA16793-133B-43F7-A3DC-762AD18142E4}"/>
              </a:ext>
            </a:extLst>
          </p:cNvPr>
          <p:cNvSpPr txBox="1"/>
          <p:nvPr/>
        </p:nvSpPr>
        <p:spPr>
          <a:xfrm>
            <a:off x="1289447" y="143369"/>
            <a:ext cx="435407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>
                <a:cs typeface="+mn-ea"/>
                <a:sym typeface="+mn-lt"/>
              </a:rPr>
              <a:t>探测器的布局待优化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F8A520-13C2-493C-8E93-75257319EDCB}"/>
              </a:ext>
            </a:extLst>
          </p:cNvPr>
          <p:cNvSpPr/>
          <p:nvPr/>
        </p:nvSpPr>
        <p:spPr>
          <a:xfrm>
            <a:off x="5975746" y="876629"/>
            <a:ext cx="1850231" cy="1590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B822006-8F15-456B-A4D8-D34F7DC255D2}"/>
              </a:ext>
            </a:extLst>
          </p:cNvPr>
          <p:cNvCxnSpPr>
            <a:cxnSpLocks/>
          </p:cNvCxnSpPr>
          <p:nvPr/>
        </p:nvCxnSpPr>
        <p:spPr>
          <a:xfrm>
            <a:off x="184438" y="2255954"/>
            <a:ext cx="2407444" cy="52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13D045C-68DB-4A39-A421-BDE25D0F6766}"/>
              </a:ext>
            </a:extLst>
          </p:cNvPr>
          <p:cNvSpPr txBox="1"/>
          <p:nvPr/>
        </p:nvSpPr>
        <p:spPr>
          <a:xfrm>
            <a:off x="284781" y="19316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中微子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59EAF1-8F9B-4DA0-A987-5F94F544978C}"/>
              </a:ext>
            </a:extLst>
          </p:cNvPr>
          <p:cNvSpPr txBox="1"/>
          <p:nvPr/>
        </p:nvSpPr>
        <p:spPr>
          <a:xfrm>
            <a:off x="613594" y="4390680"/>
            <a:ext cx="485261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物理上</a:t>
            </a:r>
            <a:r>
              <a:rPr lang="en-US" altLang="zh-CN" dirty="0">
                <a:cs typeface="+mn-ea"/>
                <a:sym typeface="+mn-lt"/>
              </a:rPr>
              <a:t>PeV</a:t>
            </a:r>
            <a:r>
              <a:rPr lang="zh-CN" altLang="en-US" dirty="0">
                <a:cs typeface="+mn-ea"/>
                <a:sym typeface="+mn-lt"/>
              </a:rPr>
              <a:t>天体中微子水平方向来的居多，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希望串的高度达到</a:t>
            </a:r>
            <a:r>
              <a:rPr lang="en-US" altLang="zh-CN" dirty="0">
                <a:cs typeface="+mn-ea"/>
                <a:sym typeface="+mn-lt"/>
              </a:rPr>
              <a:t>2KM</a:t>
            </a:r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CN" altLang="en-US" dirty="0">
                <a:cs typeface="+mn-ea"/>
                <a:sym typeface="+mn-lt"/>
              </a:rPr>
              <a:t>越高探测的中微子事例效率更高</a:t>
            </a:r>
            <a:endParaRPr lang="en-US" altLang="zh-CN" dirty="0">
              <a:cs typeface="+mn-ea"/>
              <a:sym typeface="+mn-lt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CN" altLang="en-US" dirty="0">
                <a:cs typeface="+mn-ea"/>
                <a:sym typeface="+mn-lt"/>
              </a:rPr>
              <a:t>串的数量将急剧减少（</a:t>
            </a:r>
            <a:r>
              <a:rPr lang="en-US" altLang="zh-CN" dirty="0">
                <a:cs typeface="+mn-ea"/>
                <a:sym typeface="+mn-lt"/>
              </a:rPr>
              <a:t>2300 -- &gt; 800</a:t>
            </a:r>
            <a:r>
              <a:rPr lang="zh-CN" altLang="en-US" dirty="0">
                <a:cs typeface="+mn-ea"/>
                <a:sym typeface="+mn-lt"/>
              </a:rPr>
              <a:t>）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But</a:t>
            </a:r>
            <a:r>
              <a:rPr lang="zh-CN" altLang="en-US" dirty="0">
                <a:cs typeface="+mn-ea"/>
                <a:sym typeface="+mn-lt"/>
              </a:rPr>
              <a:t>，由水动力环境和深海工程决定。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34F036-B63D-4896-BA9E-9C909D09AAC5}"/>
              </a:ext>
            </a:extLst>
          </p:cNvPr>
          <p:cNvSpPr/>
          <p:nvPr/>
        </p:nvSpPr>
        <p:spPr>
          <a:xfrm>
            <a:off x="5900646" y="3035357"/>
            <a:ext cx="3638209" cy="27835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5C0EC7C-AB9B-438B-898F-B0CFA7840CAB}"/>
              </a:ext>
            </a:extLst>
          </p:cNvPr>
          <p:cNvSpPr txBox="1"/>
          <p:nvPr/>
        </p:nvSpPr>
        <p:spPr>
          <a:xfrm>
            <a:off x="8592424" y="1275461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一个单独的阵列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（有利于簇射型事例）</a:t>
            </a:r>
          </a:p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E83C06B-443B-409B-B875-FCF992F7F005}"/>
              </a:ext>
            </a:extLst>
          </p:cNvPr>
          <p:cNvSpPr txBox="1"/>
          <p:nvPr/>
        </p:nvSpPr>
        <p:spPr>
          <a:xfrm>
            <a:off x="9770702" y="410396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多个独立的子阵列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（有利于径迹型事例）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650C6A-DBDC-547D-EA86-5A46B1071965}"/>
              </a:ext>
            </a:extLst>
          </p:cNvPr>
          <p:cNvSpPr txBox="1"/>
          <p:nvPr/>
        </p:nvSpPr>
        <p:spPr>
          <a:xfrm>
            <a:off x="6282743" y="147298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8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公里见方</a:t>
            </a:r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DC2226-08C2-48A7-BD68-37D4F862A75F}"/>
              </a:ext>
            </a:extLst>
          </p:cNvPr>
          <p:cNvSpPr txBox="1"/>
          <p:nvPr/>
        </p:nvSpPr>
        <p:spPr>
          <a:xfrm>
            <a:off x="485354" y="974151"/>
            <a:ext cx="48013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30</a:t>
            </a:r>
            <a:r>
              <a:rPr lang="zh-CN" altLang="en-US" dirty="0">
                <a:cs typeface="+mn-ea"/>
                <a:sym typeface="+mn-lt"/>
              </a:rPr>
              <a:t>立方公里 </a:t>
            </a:r>
            <a:r>
              <a:rPr lang="en-US" altLang="zh-CN" dirty="0">
                <a:cs typeface="+mn-ea"/>
                <a:sym typeface="+mn-lt"/>
              </a:rPr>
              <a:t>/ </a:t>
            </a:r>
            <a:r>
              <a:rPr lang="zh-CN" altLang="en-US" dirty="0">
                <a:cs typeface="+mn-ea"/>
                <a:sym typeface="+mn-lt"/>
              </a:rPr>
              <a:t>串间距</a:t>
            </a:r>
            <a:r>
              <a:rPr lang="en-US" altLang="zh-CN" dirty="0">
                <a:cs typeface="+mn-ea"/>
                <a:sym typeface="+mn-lt"/>
              </a:rPr>
              <a:t>150</a:t>
            </a:r>
            <a:r>
              <a:rPr lang="zh-CN" altLang="en-US" dirty="0">
                <a:cs typeface="+mn-ea"/>
                <a:sym typeface="+mn-lt"/>
              </a:rPr>
              <a:t>米 </a:t>
            </a:r>
            <a:r>
              <a:rPr lang="en-US" altLang="zh-CN" dirty="0">
                <a:cs typeface="+mn-ea"/>
                <a:sym typeface="+mn-lt"/>
              </a:rPr>
              <a:t>/ </a:t>
            </a:r>
            <a:r>
              <a:rPr lang="zh-CN" altLang="en-US" dirty="0">
                <a:cs typeface="+mn-ea"/>
                <a:sym typeface="+mn-lt"/>
              </a:rPr>
              <a:t>串长度</a:t>
            </a:r>
            <a:r>
              <a:rPr lang="en-US" altLang="zh-CN" dirty="0">
                <a:cs typeface="+mn-ea"/>
                <a:sym typeface="+mn-lt"/>
              </a:rPr>
              <a:t>1</a:t>
            </a:r>
            <a:r>
              <a:rPr lang="zh-CN" altLang="en-US" dirty="0">
                <a:cs typeface="+mn-ea"/>
                <a:sym typeface="+mn-lt"/>
              </a:rPr>
              <a:t>公里以上</a:t>
            </a:r>
          </a:p>
        </p:txBody>
      </p:sp>
      <p:pic>
        <p:nvPicPr>
          <p:cNvPr id="11" name="Picture 2" descr="圆柱体图片_圆柱体图片下载_正版高清图片库-Veer图库">
            <a:extLst>
              <a:ext uri="{FF2B5EF4-FFF2-40B4-BE49-F238E27FC236}">
                <a16:creationId xmlns:a16="http://schemas.microsoft.com/office/drawing/2014/main" id="{248B39A7-1C0C-8DCA-46BB-8EF0A4F5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165" y="3328990"/>
            <a:ext cx="1886116" cy="10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圆柱体图片_圆柱体图片下载_正版高清图片库-Veer图库">
            <a:extLst>
              <a:ext uri="{FF2B5EF4-FFF2-40B4-BE49-F238E27FC236}">
                <a16:creationId xmlns:a16="http://schemas.microsoft.com/office/drawing/2014/main" id="{C35522D0-80FC-A81A-E4BC-0F9B8F01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165" y="4323330"/>
            <a:ext cx="1886116" cy="10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圆柱体图片_圆柱体图片下载_正版高清图片库-Veer图库">
            <a:extLst>
              <a:ext uri="{FF2B5EF4-FFF2-40B4-BE49-F238E27FC236}">
                <a16:creationId xmlns:a16="http://schemas.microsoft.com/office/drawing/2014/main" id="{D0255C08-D74C-CA62-4FEE-FDD9A1C8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390" y="4323330"/>
            <a:ext cx="1886116" cy="10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圆柱体图片_圆柱体图片下载_正版高清图片库-Veer图库">
            <a:extLst>
              <a:ext uri="{FF2B5EF4-FFF2-40B4-BE49-F238E27FC236}">
                <a16:creationId xmlns:a16="http://schemas.microsoft.com/office/drawing/2014/main" id="{0E3C457F-7A13-2BC6-6E0A-6A57C0AE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8041" y="3370494"/>
            <a:ext cx="1886116" cy="10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箭头: 上下 19">
            <a:extLst>
              <a:ext uri="{FF2B5EF4-FFF2-40B4-BE49-F238E27FC236}">
                <a16:creationId xmlns:a16="http://schemas.microsoft.com/office/drawing/2014/main" id="{8008B2A6-9203-4B9A-A8BE-2AB2DE652158}"/>
              </a:ext>
            </a:extLst>
          </p:cNvPr>
          <p:cNvSpPr/>
          <p:nvPr/>
        </p:nvSpPr>
        <p:spPr>
          <a:xfrm rot="19888380">
            <a:off x="7228854" y="2431851"/>
            <a:ext cx="357188" cy="1210156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B84A16E-60B2-78C4-EF29-308D529536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54" y="2517265"/>
            <a:ext cx="1985514" cy="164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13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DE831-47B5-0014-940D-BC9E5FD514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8596" y="-207282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开发</a:t>
            </a:r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Geant4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的探测器模拟程序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2A1973-9672-4C5B-8466-C0E81DDBB8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239" y="1210902"/>
            <a:ext cx="9405595" cy="33860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66BB18-6A69-484B-B718-F53FAC8CEE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50" y="4779514"/>
            <a:ext cx="4011150" cy="17618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EDFBFBD-22EF-42F9-8A6D-F1337B18851B}"/>
              </a:ext>
            </a:extLst>
          </p:cNvPr>
          <p:cNvSpPr txBox="1"/>
          <p:nvPr/>
        </p:nvSpPr>
        <p:spPr>
          <a:xfrm>
            <a:off x="1295807" y="4453073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相关工作的文章已被</a:t>
            </a:r>
            <a:r>
              <a:rPr lang="en-US" altLang="zh-CN" dirty="0">
                <a:cs typeface="+mn-ea"/>
                <a:sym typeface="+mn-lt"/>
              </a:rPr>
              <a:t>CPC</a:t>
            </a:r>
            <a:r>
              <a:rPr lang="zh-CN" altLang="en-US" dirty="0">
                <a:cs typeface="+mn-ea"/>
                <a:sym typeface="+mn-lt"/>
              </a:rPr>
              <a:t>接受。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39F039-458B-43E7-82BE-849ABF8C98CC}"/>
              </a:ext>
            </a:extLst>
          </p:cNvPr>
          <p:cNvSpPr txBox="1"/>
          <p:nvPr/>
        </p:nvSpPr>
        <p:spPr>
          <a:xfrm>
            <a:off x="626763" y="955060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Baikal-GVD</a:t>
            </a:r>
            <a:r>
              <a:rPr lang="zh-CN" altLang="en-US" dirty="0">
                <a:cs typeface="+mn-ea"/>
                <a:sym typeface="+mn-lt"/>
              </a:rPr>
              <a:t>的</a:t>
            </a:r>
            <a:r>
              <a:rPr lang="en-US" altLang="zh-CN" dirty="0">
                <a:cs typeface="+mn-ea"/>
                <a:sym typeface="+mn-lt"/>
              </a:rPr>
              <a:t>13</a:t>
            </a:r>
            <a:r>
              <a:rPr lang="zh-CN" altLang="en-US" dirty="0">
                <a:cs typeface="+mn-ea"/>
                <a:sym typeface="+mn-lt"/>
              </a:rPr>
              <a:t>个真实事例形态和模拟程序对比。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7E19A15-6051-4263-AEC8-45B107C7F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9" y="1292645"/>
            <a:ext cx="4435633" cy="32116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88B7B50-2EF1-4031-ACAA-BC4EB22DD4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294" y="1385267"/>
            <a:ext cx="3571876" cy="31619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58C6DF-8FE3-474D-9A7D-FC01816ABC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96" y="4453073"/>
            <a:ext cx="4173931" cy="216491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251ADA6-20A7-4983-BEE7-A33780505045}"/>
              </a:ext>
            </a:extLst>
          </p:cNvPr>
          <p:cNvSpPr txBox="1"/>
          <p:nvPr/>
        </p:nvSpPr>
        <p:spPr>
          <a:xfrm>
            <a:off x="6853363" y="795114"/>
            <a:ext cx="4764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线性拟合参数都很接近</a:t>
            </a:r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，这说明探测器配置基本正确，可以用于</a:t>
            </a:r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HUNT</a:t>
            </a:r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实验的模拟。</a:t>
            </a:r>
          </a:p>
        </p:txBody>
      </p:sp>
    </p:spTree>
    <p:extLst>
      <p:ext uri="{BB962C8B-B14F-4D97-AF65-F5344CB8AC3E}">
        <p14:creationId xmlns:p14="http://schemas.microsoft.com/office/powerpoint/2010/main" val="30509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D6A18BC6-706B-4A39-9706-364A5926C6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9683" y="-22999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CPU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和</a:t>
            </a:r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GPU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的并行化处理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4B8D8A7-A6D6-4A1E-A44F-F5DA40A405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007" y="1841142"/>
            <a:ext cx="11530012" cy="4351337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G4DMT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GEANT4 Distributed Multiple Threads</a:t>
            </a:r>
          </a:p>
          <a:p>
            <a:pPr lvl="1"/>
            <a:r>
              <a:rPr lang="zh-CN" altLang="en-US" sz="1600" dirty="0">
                <a:cs typeface="+mn-ea"/>
                <a:sym typeface="+mn-lt"/>
              </a:rPr>
              <a:t>能够调用所有</a:t>
            </a:r>
            <a:r>
              <a:rPr lang="en-US" altLang="zh-CN" sz="1600" dirty="0">
                <a:cs typeface="+mn-ea"/>
                <a:sym typeface="+mn-lt"/>
              </a:rPr>
              <a:t>CPU</a:t>
            </a:r>
            <a:r>
              <a:rPr lang="zh-CN" altLang="en-US" sz="1600" dirty="0">
                <a:cs typeface="+mn-ea"/>
                <a:sym typeface="+mn-lt"/>
              </a:rPr>
              <a:t>的性能来协助模拟一个初级粒子。</a:t>
            </a:r>
            <a:endParaRPr lang="en-US" altLang="zh-CN" sz="1600" dirty="0">
              <a:cs typeface="+mn-ea"/>
              <a:sym typeface="+mn-lt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G4ART:  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GEANT4 Accelerated Ray Tracing</a:t>
            </a:r>
          </a:p>
          <a:p>
            <a:pPr lvl="1"/>
            <a:r>
              <a:rPr lang="zh-CN" altLang="en-US" sz="1600" dirty="0">
                <a:cs typeface="+mn-ea"/>
                <a:sym typeface="+mn-lt"/>
              </a:rPr>
              <a:t>利用</a:t>
            </a:r>
            <a:r>
              <a:rPr lang="en-US" altLang="zh-CN" sz="1600" dirty="0">
                <a:cs typeface="+mn-ea"/>
                <a:sym typeface="+mn-lt"/>
              </a:rPr>
              <a:t>GPU</a:t>
            </a:r>
            <a:r>
              <a:rPr lang="zh-CN" altLang="en-US" sz="1600" dirty="0">
                <a:cs typeface="+mn-ea"/>
                <a:sym typeface="+mn-lt"/>
              </a:rPr>
              <a:t>强大的并行算力来模拟光子的追踪过程。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A27C1EF-EE79-4188-B927-3F6A02B96A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83" y="3934071"/>
            <a:ext cx="5897214" cy="17712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2DD397F-363D-49AC-A977-9EE12CC66327}"/>
              </a:ext>
            </a:extLst>
          </p:cNvPr>
          <p:cNvSpPr/>
          <p:nvPr/>
        </p:nvSpPr>
        <p:spPr>
          <a:xfrm>
            <a:off x="1222663" y="4570838"/>
            <a:ext cx="5509054" cy="202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50E467-ED42-49B8-ADE3-33F4118A57A4}"/>
              </a:ext>
            </a:extLst>
          </p:cNvPr>
          <p:cNvSpPr/>
          <p:nvPr/>
        </p:nvSpPr>
        <p:spPr>
          <a:xfrm>
            <a:off x="1222663" y="5098379"/>
            <a:ext cx="5509054" cy="202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49830A0-DB52-4AEE-BFB9-985345C7FEF6}"/>
              </a:ext>
            </a:extLst>
          </p:cNvPr>
          <p:cNvSpPr txBox="1"/>
          <p:nvPr/>
        </p:nvSpPr>
        <p:spPr>
          <a:xfrm>
            <a:off x="7128781" y="3746406"/>
            <a:ext cx="3349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加速效果：</a:t>
            </a:r>
            <a:r>
              <a:rPr lang="en-US" altLang="zh-CN" sz="2400" dirty="0">
                <a:cs typeface="+mn-ea"/>
                <a:sym typeface="+mn-lt"/>
              </a:rPr>
              <a:t>81</a:t>
            </a:r>
            <a:r>
              <a:rPr lang="zh-CN" altLang="en-US" sz="2400" dirty="0">
                <a:cs typeface="+mn-ea"/>
                <a:sym typeface="+mn-lt"/>
              </a:rPr>
              <a:t>倍提升！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0397B5F-C6D4-47E9-E8A3-AD97E57C1858}"/>
              </a:ext>
            </a:extLst>
          </p:cNvPr>
          <p:cNvSpPr txBox="1"/>
          <p:nvPr/>
        </p:nvSpPr>
        <p:spPr>
          <a:xfrm>
            <a:off x="877886" y="1005581"/>
            <a:ext cx="1085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全过程模拟处理由中微子信号产生的几十亿光子的输运过程</a:t>
            </a:r>
            <a:endParaRPr lang="en-US" sz="3200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B9EC9C1-46DF-4E29-A7AA-F6E94BC2B24D}"/>
                  </a:ext>
                </a:extLst>
              </p:cNvPr>
              <p:cNvSpPr txBox="1"/>
              <p:nvPr/>
            </p:nvSpPr>
            <p:spPr>
              <a:xfrm>
                <a:off x="6862255" y="4253886"/>
                <a:ext cx="44790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单线程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：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单</m:t>
                      </m:r>
                      <m:r>
                        <a:rPr lang="zh-CN" altLang="en-US" i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≈464.0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s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 :5.7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≈81.4:0</m:t>
                      </m:r>
                    </m:oMath>
                  </m:oMathPara>
                </a14:m>
                <a:endParaRPr lang="en-US" altLang="zh-CN" dirty="0"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B9EC9C1-46DF-4E29-A7AA-F6E94BC2B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255" y="4253886"/>
                <a:ext cx="447901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2AE4F338-8CBC-4104-8958-824923962557}"/>
              </a:ext>
            </a:extLst>
          </p:cNvPr>
          <p:cNvSpPr/>
          <p:nvPr/>
        </p:nvSpPr>
        <p:spPr>
          <a:xfrm>
            <a:off x="10383796" y="4234281"/>
            <a:ext cx="779621" cy="408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936C34E-15D4-49D3-8799-7C7DC6C87CDB}"/>
              </a:ext>
            </a:extLst>
          </p:cNvPr>
          <p:cNvSpPr txBox="1"/>
          <p:nvPr/>
        </p:nvSpPr>
        <p:spPr>
          <a:xfrm>
            <a:off x="7090328" y="4859214"/>
            <a:ext cx="4815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加速效果比</a:t>
            </a:r>
            <a:r>
              <a:rPr lang="en-US" altLang="zh-CN" dirty="0">
                <a:cs typeface="+mn-ea"/>
                <a:sym typeface="+mn-lt"/>
              </a:rPr>
              <a:t>Opticks</a:t>
            </a:r>
            <a:r>
              <a:rPr lang="zh-CN" altLang="en-US" dirty="0">
                <a:cs typeface="+mn-ea"/>
                <a:sym typeface="+mn-lt"/>
              </a:rPr>
              <a:t>更好，源码级的开发，程序开发可控。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可以在</a:t>
            </a:r>
            <a:r>
              <a:rPr lang="en-US" altLang="zh-CN" dirty="0">
                <a:cs typeface="+mn-ea"/>
                <a:sym typeface="+mn-lt"/>
              </a:rPr>
              <a:t>HIP</a:t>
            </a:r>
            <a:r>
              <a:rPr lang="zh-CN" altLang="en-US" dirty="0">
                <a:cs typeface="+mn-ea"/>
                <a:sym typeface="+mn-lt"/>
              </a:rPr>
              <a:t>和</a:t>
            </a:r>
            <a:r>
              <a:rPr lang="en-US" altLang="zh-CN" dirty="0">
                <a:cs typeface="+mn-ea"/>
                <a:sym typeface="+mn-lt"/>
              </a:rPr>
              <a:t>CUDA</a:t>
            </a:r>
            <a:r>
              <a:rPr lang="zh-CN" altLang="en-US" dirty="0">
                <a:cs typeface="+mn-ea"/>
                <a:sym typeface="+mn-lt"/>
              </a:rPr>
              <a:t>环境（</a:t>
            </a:r>
            <a:r>
              <a:rPr lang="en-US" altLang="zh-CN" dirty="0">
                <a:cs typeface="+mn-ea"/>
                <a:sym typeface="+mn-lt"/>
              </a:rPr>
              <a:t>NV</a:t>
            </a:r>
            <a:r>
              <a:rPr lang="zh-CN" altLang="en-US" dirty="0">
                <a:cs typeface="+mn-ea"/>
                <a:sym typeface="+mn-lt"/>
              </a:rPr>
              <a:t>）下工作。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可以最大化的利用计算资源。</a:t>
            </a:r>
          </a:p>
        </p:txBody>
      </p:sp>
    </p:spTree>
    <p:extLst>
      <p:ext uri="{BB962C8B-B14F-4D97-AF65-F5344CB8AC3E}">
        <p14:creationId xmlns:p14="http://schemas.microsoft.com/office/powerpoint/2010/main" val="1097517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A01D348-294C-006B-E33D-D9CE1178F889}"/>
              </a:ext>
            </a:extLst>
          </p:cNvPr>
          <p:cNvSpPr txBox="1"/>
          <p:nvPr/>
        </p:nvSpPr>
        <p:spPr>
          <a:xfrm>
            <a:off x="1426956" y="15991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触发</a:t>
            </a:r>
            <a:endParaRPr lang="en-US" sz="2800" dirty="0"/>
          </a:p>
        </p:txBody>
      </p:sp>
      <p:grpSp>
        <p:nvGrpSpPr>
          <p:cNvPr id="3" name="组合 38">
            <a:extLst>
              <a:ext uri="{FF2B5EF4-FFF2-40B4-BE49-F238E27FC236}">
                <a16:creationId xmlns:a16="http://schemas.microsoft.com/office/drawing/2014/main" id="{64026082-E0F5-207F-B55D-104399D710C9}"/>
              </a:ext>
            </a:extLst>
          </p:cNvPr>
          <p:cNvGrpSpPr/>
          <p:nvPr/>
        </p:nvGrpSpPr>
        <p:grpSpPr>
          <a:xfrm>
            <a:off x="473950" y="1117535"/>
            <a:ext cx="6917375" cy="2815040"/>
            <a:chOff x="570016" y="1484415"/>
            <a:chExt cx="6917375" cy="2834277"/>
          </a:xfrm>
        </p:grpSpPr>
        <p:sp>
          <p:nvSpPr>
            <p:cNvPr id="5" name="矩形: 圆角 37">
              <a:extLst>
                <a:ext uri="{FF2B5EF4-FFF2-40B4-BE49-F238E27FC236}">
                  <a16:creationId xmlns:a16="http://schemas.microsoft.com/office/drawing/2014/main" id="{416E89BA-620C-A0D0-DA08-B567FD7753D5}"/>
                </a:ext>
              </a:extLst>
            </p:cNvPr>
            <p:cNvSpPr/>
            <p:nvPr/>
          </p:nvSpPr>
          <p:spPr>
            <a:xfrm>
              <a:off x="570016" y="1484415"/>
              <a:ext cx="6917375" cy="28342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1909375A-2D5D-09CE-D284-BFA3340B9D5E}"/>
                </a:ext>
              </a:extLst>
            </p:cNvPr>
            <p:cNvSpPr txBox="1"/>
            <p:nvPr/>
          </p:nvSpPr>
          <p:spPr>
            <a:xfrm>
              <a:off x="940300" y="3395362"/>
              <a:ext cx="63481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积分时间窗口示例</a:t>
              </a:r>
              <a:endParaRPr lang="en-US" altLang="zh-CN" sz="1600" dirty="0"/>
            </a:p>
            <a:p>
              <a:r>
                <a:rPr lang="zh-CN" altLang="en-US" sz="1600" dirty="0"/>
                <a:t>过域触发（一个光电子），触发后开</a:t>
              </a:r>
              <a:r>
                <a:rPr lang="en-US" altLang="zh-CN" sz="1600" dirty="0"/>
                <a:t>200ns</a:t>
              </a:r>
              <a:r>
                <a:rPr lang="zh-CN" altLang="en-US" sz="1600" dirty="0"/>
                <a:t>时间窗口。</a:t>
              </a:r>
              <a:endParaRPr lang="en-US" altLang="zh-CN" sz="1600" dirty="0"/>
            </a:p>
            <a:p>
              <a:r>
                <a:rPr lang="en-US" altLang="zh-CN" sz="1600" dirty="0"/>
                <a:t>hit</a:t>
              </a:r>
              <a:r>
                <a:rPr lang="zh-CN" altLang="en-US" sz="1600" dirty="0"/>
                <a:t>时间以初始时间记录，</a:t>
              </a:r>
              <a:r>
                <a:rPr lang="en-US" altLang="zh-CN" sz="1600" dirty="0"/>
                <a:t>PE</a:t>
              </a:r>
              <a:r>
                <a:rPr lang="zh-CN" altLang="en-US" sz="1600" dirty="0"/>
                <a:t>数为其中记录的</a:t>
              </a:r>
              <a:r>
                <a:rPr lang="en-US" altLang="zh-CN" sz="1600" dirty="0"/>
                <a:t>PE</a:t>
              </a:r>
              <a:r>
                <a:rPr lang="zh-CN" altLang="en-US" sz="1600" dirty="0"/>
                <a:t>总和</a:t>
              </a:r>
            </a:p>
          </p:txBody>
        </p:sp>
        <p:grpSp>
          <p:nvGrpSpPr>
            <p:cNvPr id="7" name="组合 34">
              <a:extLst>
                <a:ext uri="{FF2B5EF4-FFF2-40B4-BE49-F238E27FC236}">
                  <a16:creationId xmlns:a16="http://schemas.microsoft.com/office/drawing/2014/main" id="{2306152A-FD1A-097C-85A1-DB150832769E}"/>
                </a:ext>
              </a:extLst>
            </p:cNvPr>
            <p:cNvGrpSpPr/>
            <p:nvPr/>
          </p:nvGrpSpPr>
          <p:grpSpPr>
            <a:xfrm>
              <a:off x="613127" y="1641511"/>
              <a:ext cx="6678324" cy="1715693"/>
              <a:chOff x="4941682" y="2428895"/>
              <a:chExt cx="6678324" cy="1715693"/>
            </a:xfrm>
          </p:grpSpPr>
          <p:grpSp>
            <p:nvGrpSpPr>
              <p:cNvPr id="8" name="组合 9">
                <a:extLst>
                  <a:ext uri="{FF2B5EF4-FFF2-40B4-BE49-F238E27FC236}">
                    <a16:creationId xmlns:a16="http://schemas.microsoft.com/office/drawing/2014/main" id="{319D8A01-FBC6-55D0-CB1C-7A3689FD9D0A}"/>
                  </a:ext>
                </a:extLst>
              </p:cNvPr>
              <p:cNvGrpSpPr/>
              <p:nvPr/>
            </p:nvGrpSpPr>
            <p:grpSpPr>
              <a:xfrm>
                <a:off x="4941682" y="2770311"/>
                <a:ext cx="6678324" cy="1331233"/>
                <a:chOff x="4116347" y="2915392"/>
                <a:chExt cx="6678324" cy="1331233"/>
              </a:xfrm>
            </p:grpSpPr>
            <p:pic>
              <p:nvPicPr>
                <p:cNvPr id="23" name="图片 6">
                  <a:extLst>
                    <a:ext uri="{FF2B5EF4-FFF2-40B4-BE49-F238E27FC236}">
                      <a16:creationId xmlns:a16="http://schemas.microsoft.com/office/drawing/2014/main" id="{2139CD5C-79B3-CF8E-4810-AF5AEE08E1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11801" y="2915392"/>
                  <a:ext cx="6211617" cy="1027215"/>
                </a:xfrm>
                <a:prstGeom prst="rect">
                  <a:avLst/>
                </a:prstGeom>
              </p:spPr>
            </p:pic>
            <p:sp>
              <p:nvSpPr>
                <p:cNvPr id="24" name="文本框 7">
                  <a:extLst>
                    <a:ext uri="{FF2B5EF4-FFF2-40B4-BE49-F238E27FC236}">
                      <a16:creationId xmlns:a16="http://schemas.microsoft.com/office/drawing/2014/main" id="{187E1D49-4BE4-06A8-312C-7B665B7B098F}"/>
                    </a:ext>
                  </a:extLst>
                </p:cNvPr>
                <p:cNvSpPr txBox="1"/>
                <p:nvPr/>
              </p:nvSpPr>
              <p:spPr>
                <a:xfrm>
                  <a:off x="10064339" y="3877293"/>
                  <a:ext cx="7303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time</a:t>
                  </a:r>
                  <a:endParaRPr lang="zh-CN" altLang="en-US" dirty="0"/>
                </a:p>
              </p:txBody>
            </p:sp>
            <p:sp>
              <p:nvSpPr>
                <p:cNvPr id="25" name="文本框 8">
                  <a:extLst>
                    <a:ext uri="{FF2B5EF4-FFF2-40B4-BE49-F238E27FC236}">
                      <a16:creationId xmlns:a16="http://schemas.microsoft.com/office/drawing/2014/main" id="{14969404-899C-8D12-47EA-402EF19FFCCF}"/>
                    </a:ext>
                  </a:extLst>
                </p:cNvPr>
                <p:cNvSpPr txBox="1"/>
                <p:nvPr/>
              </p:nvSpPr>
              <p:spPr>
                <a:xfrm rot="16200000">
                  <a:off x="3881419" y="3187688"/>
                  <a:ext cx="8391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signal</a:t>
                  </a:r>
                  <a:endParaRPr lang="zh-CN" altLang="en-US" dirty="0"/>
                </a:p>
              </p:txBody>
            </p:sp>
          </p:grpSp>
          <p:cxnSp>
            <p:nvCxnSpPr>
              <p:cNvPr id="9" name="直接连接符 11">
                <a:extLst>
                  <a:ext uri="{FF2B5EF4-FFF2-40B4-BE49-F238E27FC236}">
                    <a16:creationId xmlns:a16="http://schemas.microsoft.com/office/drawing/2014/main" id="{84C41C89-70EA-4194-ECF6-D8A64AFD2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8608" y="2487881"/>
                <a:ext cx="0" cy="135972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13">
                <a:extLst>
                  <a:ext uri="{FF2B5EF4-FFF2-40B4-BE49-F238E27FC236}">
                    <a16:creationId xmlns:a16="http://schemas.microsoft.com/office/drawing/2014/main" id="{34AC1BDF-C2E2-C20D-508A-6A7F0FF65E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7309" y="2487878"/>
                <a:ext cx="0" cy="130964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4">
                <a:extLst>
                  <a:ext uri="{FF2B5EF4-FFF2-40B4-BE49-F238E27FC236}">
                    <a16:creationId xmlns:a16="http://schemas.microsoft.com/office/drawing/2014/main" id="{78A65B68-592E-3B54-0F0C-7B8ABEFE72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31927" y="2487880"/>
                <a:ext cx="0" cy="135972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5">
                <a:extLst>
                  <a:ext uri="{FF2B5EF4-FFF2-40B4-BE49-F238E27FC236}">
                    <a16:creationId xmlns:a16="http://schemas.microsoft.com/office/drawing/2014/main" id="{F57A2548-F35C-86ED-2B77-124C6E1D9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6877" y="2487879"/>
                <a:ext cx="11876" cy="130964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组合 21">
                <a:extLst>
                  <a:ext uri="{FF2B5EF4-FFF2-40B4-BE49-F238E27FC236}">
                    <a16:creationId xmlns:a16="http://schemas.microsoft.com/office/drawing/2014/main" id="{378AF23D-F9B3-EA3E-5DB6-1367911BA461}"/>
                  </a:ext>
                </a:extLst>
              </p:cNvPr>
              <p:cNvGrpSpPr/>
              <p:nvPr/>
            </p:nvGrpSpPr>
            <p:grpSpPr>
              <a:xfrm>
                <a:off x="6457609" y="2431757"/>
                <a:ext cx="1669661" cy="338554"/>
                <a:chOff x="4013860" y="1895418"/>
                <a:chExt cx="1669661" cy="338554"/>
              </a:xfrm>
            </p:grpSpPr>
            <p:cxnSp>
              <p:nvCxnSpPr>
                <p:cNvPr id="20" name="直接箭头连接符 17">
                  <a:extLst>
                    <a:ext uri="{FF2B5EF4-FFF2-40B4-BE49-F238E27FC236}">
                      <a16:creationId xmlns:a16="http://schemas.microsoft.com/office/drawing/2014/main" id="{C8023285-F40C-21DB-7DF0-EE95502CE9EE}"/>
                    </a:ext>
                  </a:extLst>
                </p:cNvPr>
                <p:cNvCxnSpPr/>
                <p:nvPr/>
              </p:nvCxnSpPr>
              <p:spPr>
                <a:xfrm>
                  <a:off x="5182179" y="2076570"/>
                  <a:ext cx="50134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箭头连接符 18">
                  <a:extLst>
                    <a:ext uri="{FF2B5EF4-FFF2-40B4-BE49-F238E27FC236}">
                      <a16:creationId xmlns:a16="http://schemas.microsoft.com/office/drawing/2014/main" id="{89DC42C9-93D6-D07A-C45E-7E87644CC2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13860" y="2076570"/>
                  <a:ext cx="50866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文本框 20">
                  <a:extLst>
                    <a:ext uri="{FF2B5EF4-FFF2-40B4-BE49-F238E27FC236}">
                      <a16:creationId xmlns:a16="http://schemas.microsoft.com/office/drawing/2014/main" id="{DA85C013-6FAA-FB6F-7BC4-C3236D57C218}"/>
                    </a:ext>
                  </a:extLst>
                </p:cNvPr>
                <p:cNvSpPr txBox="1"/>
                <p:nvPr/>
              </p:nvSpPr>
              <p:spPr>
                <a:xfrm>
                  <a:off x="4475596" y="1895418"/>
                  <a:ext cx="7065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/>
                    <a:t>200ns</a:t>
                  </a:r>
                </a:p>
              </p:txBody>
            </p:sp>
          </p:grpSp>
          <p:grpSp>
            <p:nvGrpSpPr>
              <p:cNvPr id="14" name="组合 22">
                <a:extLst>
                  <a:ext uri="{FF2B5EF4-FFF2-40B4-BE49-F238E27FC236}">
                    <a16:creationId xmlns:a16="http://schemas.microsoft.com/office/drawing/2014/main" id="{0AC3D439-4F8F-9BA9-DEDC-CB30E8DD6FC5}"/>
                  </a:ext>
                </a:extLst>
              </p:cNvPr>
              <p:cNvGrpSpPr/>
              <p:nvPr/>
            </p:nvGrpSpPr>
            <p:grpSpPr>
              <a:xfrm>
                <a:off x="9696993" y="2428895"/>
                <a:ext cx="1669661" cy="338554"/>
                <a:chOff x="4013860" y="1895418"/>
                <a:chExt cx="1669661" cy="338554"/>
              </a:xfrm>
            </p:grpSpPr>
            <p:cxnSp>
              <p:nvCxnSpPr>
                <p:cNvPr id="17" name="直接箭头连接符 23">
                  <a:extLst>
                    <a:ext uri="{FF2B5EF4-FFF2-40B4-BE49-F238E27FC236}">
                      <a16:creationId xmlns:a16="http://schemas.microsoft.com/office/drawing/2014/main" id="{AFF3C7D9-4ECC-DD48-8ED0-21568AEF3984}"/>
                    </a:ext>
                  </a:extLst>
                </p:cNvPr>
                <p:cNvCxnSpPr/>
                <p:nvPr/>
              </p:nvCxnSpPr>
              <p:spPr>
                <a:xfrm>
                  <a:off x="5182179" y="2076570"/>
                  <a:ext cx="50134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箭头连接符 24">
                  <a:extLst>
                    <a:ext uri="{FF2B5EF4-FFF2-40B4-BE49-F238E27FC236}">
                      <a16:creationId xmlns:a16="http://schemas.microsoft.com/office/drawing/2014/main" id="{F13B4589-3C61-56D6-D9D2-3BF791A4B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13860" y="2076570"/>
                  <a:ext cx="50866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文本框 25">
                  <a:extLst>
                    <a:ext uri="{FF2B5EF4-FFF2-40B4-BE49-F238E27FC236}">
                      <a16:creationId xmlns:a16="http://schemas.microsoft.com/office/drawing/2014/main" id="{3F3BEDE0-DFE0-AC65-D6B4-A31EB08FA7C8}"/>
                    </a:ext>
                  </a:extLst>
                </p:cNvPr>
                <p:cNvSpPr txBox="1"/>
                <p:nvPr/>
              </p:nvSpPr>
              <p:spPr>
                <a:xfrm>
                  <a:off x="4475596" y="1895418"/>
                  <a:ext cx="7065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/>
                    <a:t>200ns</a:t>
                  </a:r>
                </a:p>
              </p:txBody>
            </p:sp>
          </p:grpSp>
          <p:sp>
            <p:nvSpPr>
              <p:cNvPr id="15" name="文本框 28">
                <a:extLst>
                  <a:ext uri="{FF2B5EF4-FFF2-40B4-BE49-F238E27FC236}">
                    <a16:creationId xmlns:a16="http://schemas.microsoft.com/office/drawing/2014/main" id="{11F8440A-A2A2-EB90-58A1-139991F088D4}"/>
                  </a:ext>
                </a:extLst>
              </p:cNvPr>
              <p:cNvSpPr txBox="1"/>
              <p:nvPr/>
            </p:nvSpPr>
            <p:spPr>
              <a:xfrm>
                <a:off x="5807032" y="3775256"/>
                <a:ext cx="981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Hit time</a:t>
                </a:r>
                <a:endParaRPr lang="zh-CN" altLang="en-US" dirty="0"/>
              </a:p>
            </p:txBody>
          </p:sp>
          <p:sp>
            <p:nvSpPr>
              <p:cNvPr id="16" name="文本框 32">
                <a:extLst>
                  <a:ext uri="{FF2B5EF4-FFF2-40B4-BE49-F238E27FC236}">
                    <a16:creationId xmlns:a16="http://schemas.microsoft.com/office/drawing/2014/main" id="{6B97EC7A-5BBD-F00D-8927-B6AB4303D683}"/>
                  </a:ext>
                </a:extLst>
              </p:cNvPr>
              <p:cNvSpPr txBox="1"/>
              <p:nvPr/>
            </p:nvSpPr>
            <p:spPr>
              <a:xfrm>
                <a:off x="8971614" y="3775256"/>
                <a:ext cx="981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Hit time</a:t>
                </a:r>
                <a:endParaRPr lang="zh-CN" altLang="en-US" dirty="0"/>
              </a:p>
            </p:txBody>
          </p:sp>
        </p:grpSp>
      </p:grpSp>
      <p:grpSp>
        <p:nvGrpSpPr>
          <p:cNvPr id="26" name="组合 51">
            <a:extLst>
              <a:ext uri="{FF2B5EF4-FFF2-40B4-BE49-F238E27FC236}">
                <a16:creationId xmlns:a16="http://schemas.microsoft.com/office/drawing/2014/main" id="{46F6E01E-C5B3-F5FA-CAD1-7A9CFDBBCB67}"/>
              </a:ext>
            </a:extLst>
          </p:cNvPr>
          <p:cNvGrpSpPr/>
          <p:nvPr/>
        </p:nvGrpSpPr>
        <p:grpSpPr>
          <a:xfrm>
            <a:off x="7634008" y="816537"/>
            <a:ext cx="4304174" cy="3428340"/>
            <a:chOff x="7557233" y="1487384"/>
            <a:chExt cx="4304174" cy="3428340"/>
          </a:xfrm>
        </p:grpSpPr>
        <p:pic>
          <p:nvPicPr>
            <p:cNvPr id="27" name="图片 40">
              <a:extLst>
                <a:ext uri="{FF2B5EF4-FFF2-40B4-BE49-F238E27FC236}">
                  <a16:creationId xmlns:a16="http://schemas.microsoft.com/office/drawing/2014/main" id="{F532BE40-6B5D-5A5D-8CBF-41928862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7233" y="1487384"/>
              <a:ext cx="4304174" cy="3428340"/>
            </a:xfrm>
            <a:prstGeom prst="rect">
              <a:avLst/>
            </a:prstGeom>
          </p:spPr>
        </p:pic>
        <p:sp>
          <p:nvSpPr>
            <p:cNvPr id="28" name="矩形 41">
              <a:extLst>
                <a:ext uri="{FF2B5EF4-FFF2-40B4-BE49-F238E27FC236}">
                  <a16:creationId xmlns:a16="http://schemas.microsoft.com/office/drawing/2014/main" id="{F08A9294-1CA1-072B-58BF-6D12B1FA136E}"/>
                </a:ext>
              </a:extLst>
            </p:cNvPr>
            <p:cNvSpPr/>
            <p:nvPr/>
          </p:nvSpPr>
          <p:spPr>
            <a:xfrm>
              <a:off x="9122474" y="2901553"/>
              <a:ext cx="385948" cy="4938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42">
              <a:extLst>
                <a:ext uri="{FF2B5EF4-FFF2-40B4-BE49-F238E27FC236}">
                  <a16:creationId xmlns:a16="http://schemas.microsoft.com/office/drawing/2014/main" id="{89EC97F7-7064-17B1-D7B5-16AB19BBF290}"/>
                </a:ext>
              </a:extLst>
            </p:cNvPr>
            <p:cNvSpPr/>
            <p:nvPr/>
          </p:nvSpPr>
          <p:spPr>
            <a:xfrm>
              <a:off x="9987148" y="3369079"/>
              <a:ext cx="296884" cy="2944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46">
              <a:extLst>
                <a:ext uri="{FF2B5EF4-FFF2-40B4-BE49-F238E27FC236}">
                  <a16:creationId xmlns:a16="http://schemas.microsoft.com/office/drawing/2014/main" id="{A18C6F5F-1DEE-C6C9-E3D0-526DF2F326B6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8042599" y="3395362"/>
              <a:ext cx="1272849" cy="13238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48">
              <a:extLst>
                <a:ext uri="{FF2B5EF4-FFF2-40B4-BE49-F238E27FC236}">
                  <a16:creationId xmlns:a16="http://schemas.microsoft.com/office/drawing/2014/main" id="{C1DA0A38-A8DC-2BB4-8A86-C8EDB2C08EA9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>
              <a:off x="10135590" y="3663537"/>
              <a:ext cx="570015" cy="11459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54">
            <a:extLst>
              <a:ext uri="{FF2B5EF4-FFF2-40B4-BE49-F238E27FC236}">
                <a16:creationId xmlns:a16="http://schemas.microsoft.com/office/drawing/2014/main" id="{6D38F414-1B47-2783-6003-E5186D994B01}"/>
              </a:ext>
            </a:extLst>
          </p:cNvPr>
          <p:cNvSpPr txBox="1"/>
          <p:nvPr/>
        </p:nvSpPr>
        <p:spPr>
          <a:xfrm>
            <a:off x="6644385" y="4147803"/>
            <a:ext cx="2554864" cy="146423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一串上的相邻两个</a:t>
            </a:r>
            <a:r>
              <a:rPr lang="en-US" altLang="zh-CN" sz="1600" dirty="0"/>
              <a:t>OM</a:t>
            </a:r>
            <a:r>
              <a:rPr lang="zh-CN" altLang="en-US" sz="1600" dirty="0"/>
              <a:t>在</a:t>
            </a:r>
            <a:r>
              <a:rPr lang="en-US" altLang="zh-CN" sz="1600" dirty="0"/>
              <a:t>200ns</a:t>
            </a:r>
            <a:r>
              <a:rPr lang="zh-CN" altLang="en-US" sz="1600" dirty="0"/>
              <a:t>内接收到信号，且</a:t>
            </a:r>
            <a:r>
              <a:rPr lang="en-US" altLang="zh-CN" sz="1600" dirty="0"/>
              <a:t>PE</a:t>
            </a:r>
            <a:r>
              <a:rPr lang="zh-CN" altLang="en-US" sz="1600" dirty="0"/>
              <a:t>数满足：</a:t>
            </a:r>
            <a:endParaRPr lang="en-US" altLang="zh-CN" sz="1600" dirty="0"/>
          </a:p>
          <a:p>
            <a:r>
              <a:rPr lang="zh-CN" altLang="en-US" sz="1600" dirty="0"/>
              <a:t>一个至少大于等于</a:t>
            </a:r>
            <a:r>
              <a:rPr lang="en-US" altLang="zh-CN" sz="1600" dirty="0"/>
              <a:t>4PE</a:t>
            </a:r>
            <a:r>
              <a:rPr lang="zh-CN" altLang="en-US" sz="1600" dirty="0"/>
              <a:t>，另一个大于等于</a:t>
            </a:r>
            <a:r>
              <a:rPr lang="en-US" altLang="zh-CN" sz="1600" dirty="0"/>
              <a:t>2PE</a:t>
            </a:r>
          </a:p>
        </p:txBody>
      </p:sp>
      <p:sp>
        <p:nvSpPr>
          <p:cNvPr id="33" name="文本框 55">
            <a:extLst>
              <a:ext uri="{FF2B5EF4-FFF2-40B4-BE49-F238E27FC236}">
                <a16:creationId xmlns:a16="http://schemas.microsoft.com/office/drawing/2014/main" id="{83A605CB-83FB-AE97-36DB-C5262721DFC9}"/>
              </a:ext>
            </a:extLst>
          </p:cNvPr>
          <p:cNvSpPr txBox="1"/>
          <p:nvPr/>
        </p:nvSpPr>
        <p:spPr>
          <a:xfrm>
            <a:off x="9339754" y="4246783"/>
            <a:ext cx="2554864" cy="91940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全阵列存在一个</a:t>
            </a:r>
            <a:r>
              <a:rPr lang="en-US" altLang="zh-CN" sz="1600" dirty="0"/>
              <a:t>PE</a:t>
            </a:r>
            <a:r>
              <a:rPr lang="zh-CN" altLang="en-US" sz="1600" dirty="0"/>
              <a:t>数大于等于</a:t>
            </a:r>
            <a:r>
              <a:rPr lang="en-US" altLang="zh-CN" sz="1600" dirty="0"/>
              <a:t>5</a:t>
            </a:r>
            <a:r>
              <a:rPr lang="zh-CN" altLang="en-US" sz="1600" dirty="0"/>
              <a:t>的，即认为触发成功。</a:t>
            </a:r>
            <a:endParaRPr lang="en-US" altLang="zh-CN" sz="16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3B5E91C-025D-613F-9A51-3F18E866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7" y="3931285"/>
            <a:ext cx="3538180" cy="255387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930CA74-6CC2-D33B-083B-705E255DD571}"/>
              </a:ext>
            </a:extLst>
          </p:cNvPr>
          <p:cNvSpPr txBox="1"/>
          <p:nvPr/>
        </p:nvSpPr>
        <p:spPr>
          <a:xfrm>
            <a:off x="3832688" y="4147324"/>
            <a:ext cx="26080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/>
              <a:t>触发前</a:t>
            </a:r>
            <a:r>
              <a:rPr lang="zh-CN" altLang="en-US" sz="1600" dirty="0"/>
              <a:t>：</a:t>
            </a:r>
            <a:r>
              <a:rPr lang="en-US" sz="1600" dirty="0"/>
              <a:t>K40背景在单个光学模块上会引起</a:t>
            </a:r>
            <a:r>
              <a:rPr lang="en-US" altLang="zh-CN" sz="1600" dirty="0"/>
              <a:t>2.6e5</a:t>
            </a:r>
            <a:r>
              <a:rPr lang="zh-CN" altLang="en-US" sz="1600" dirty="0"/>
              <a:t>光电子</a:t>
            </a:r>
            <a:r>
              <a:rPr lang="en-US" altLang="zh-CN" sz="1600" dirty="0"/>
              <a:t>/</a:t>
            </a:r>
            <a:r>
              <a:rPr lang="zh-CN" altLang="en-US" sz="1600" dirty="0"/>
              <a:t>秒</a:t>
            </a:r>
            <a:endParaRPr lang="en-US" altLang="zh-CN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sz="1600" dirty="0"/>
              <a:t>触发后：</a:t>
            </a:r>
            <a:endParaRPr lang="en-US" altLang="zh-CN" sz="16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zh-CN" altLang="en-US" sz="1600" dirty="0"/>
              <a:t>簇射型信号通过概率</a:t>
            </a:r>
            <a:r>
              <a:rPr lang="en-US" altLang="zh-CN" sz="1600" dirty="0"/>
              <a:t>50-90%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/>
              <a:t>K40通过触发的频率为</a:t>
            </a:r>
            <a:r>
              <a:rPr lang="en-US" altLang="zh-CN" sz="1600" dirty="0"/>
              <a:t>4kHz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1039674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492CA7-A096-40EF-820B-8256628EDE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1698" y="60785"/>
            <a:ext cx="10509250" cy="65881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原创性的探测器单元设计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59BF96-8592-4118-AFDD-AECF687E3C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698" y="1023018"/>
            <a:ext cx="4240745" cy="411487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22E4E3A-B4AE-45CE-AE0F-81E1D6F02CCE}"/>
              </a:ext>
            </a:extLst>
          </p:cNvPr>
          <p:cNvSpPr txBox="1"/>
          <p:nvPr/>
        </p:nvSpPr>
        <p:spPr>
          <a:xfrm>
            <a:off x="10218383" y="544709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HUNT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装置示意图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A2A771C-602D-4BE6-B207-A23B87200C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917" y="1792778"/>
            <a:ext cx="1768949" cy="219595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9F70356-F9A5-4966-8C11-9A801A8977B0}"/>
              </a:ext>
            </a:extLst>
          </p:cNvPr>
          <p:cNvSpPr txBox="1"/>
          <p:nvPr/>
        </p:nvSpPr>
        <p:spPr>
          <a:xfrm>
            <a:off x="1401874" y="5552222"/>
            <a:ext cx="895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cs typeface="+mn-ea"/>
                <a:sym typeface="+mn-lt"/>
              </a:rPr>
              <a:t>追求探测器单元的简单、可靠，成本可控！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6F6AEB-797C-4021-82CA-A7E7CC232C49}"/>
              </a:ext>
            </a:extLst>
          </p:cNvPr>
          <p:cNvSpPr txBox="1"/>
          <p:nvPr/>
        </p:nvSpPr>
        <p:spPr>
          <a:xfrm>
            <a:off x="6666292" y="1356533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cs typeface="+mn-ea"/>
                <a:sym typeface="+mn-lt"/>
              </a:rPr>
              <a:t>20</a:t>
            </a:r>
            <a:r>
              <a:rPr lang="zh-CN" altLang="en-US" b="1" dirty="0">
                <a:cs typeface="+mn-ea"/>
                <a:sym typeface="+mn-lt"/>
              </a:rPr>
              <a:t>英寸超大尺寸的光敏探头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6CD851-4E3C-4C1C-93EE-8D8E63B37680}"/>
              </a:ext>
            </a:extLst>
          </p:cNvPr>
          <p:cNvSpPr txBox="1"/>
          <p:nvPr/>
        </p:nvSpPr>
        <p:spPr>
          <a:xfrm>
            <a:off x="7333298" y="4354238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3</a:t>
            </a: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、</a:t>
            </a: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8 or 10-inch</a:t>
            </a:r>
            <a:endParaRPr lang="zh-CN" altLang="en-US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983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454E7F-269F-4D1B-8AAF-501A4DF782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5300" y="-190091"/>
            <a:ext cx="10515600" cy="1325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探测器的关键设备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0A8096-0E6E-455C-AD0D-6262018936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80767" y="1052276"/>
            <a:ext cx="3898486" cy="503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新短轴向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英寸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PMT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08E6B317-F869-4A6A-AF5B-E8C4E2F786F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90" y="2365822"/>
            <a:ext cx="2551112" cy="2528888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A23BBEB-0555-4AE2-A6CF-367943CA248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7714" y="1013223"/>
            <a:ext cx="4590054" cy="7102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超大型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23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英寸耐压玻璃舱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0C2206-40B7-4792-8130-E8FC7247DC53}"/>
              </a:ext>
            </a:extLst>
          </p:cNvPr>
          <p:cNvSpPr txBox="1"/>
          <p:nvPr/>
        </p:nvSpPr>
        <p:spPr>
          <a:xfrm>
            <a:off x="9006513" y="5337037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Passed 50Mpa pressure test.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2DAD84-2016-493F-8B77-059BEC2B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786" y="2798681"/>
            <a:ext cx="36957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185ACB4-4881-4109-A4DF-5F27260D83AE}"/>
              </a:ext>
            </a:extLst>
          </p:cNvPr>
          <p:cNvCxnSpPr/>
          <p:nvPr/>
        </p:nvCxnSpPr>
        <p:spPr>
          <a:xfrm>
            <a:off x="1526264" y="3042403"/>
            <a:ext cx="0" cy="18203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5DD71008-D03E-42FC-BFEE-7E63B8E2B627}"/>
              </a:ext>
            </a:extLst>
          </p:cNvPr>
          <p:cNvSpPr txBox="1"/>
          <p:nvPr/>
        </p:nvSpPr>
        <p:spPr>
          <a:xfrm>
            <a:off x="1113133" y="416013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cs typeface="+mn-ea"/>
                <a:sym typeface="+mn-lt"/>
              </a:rPr>
              <a:t>&lt;48cm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3B4B0A-54AC-4706-8E98-361BE490E401}"/>
              </a:ext>
            </a:extLst>
          </p:cNvPr>
          <p:cNvSpPr txBox="1"/>
          <p:nvPr/>
        </p:nvSpPr>
        <p:spPr>
          <a:xfrm>
            <a:off x="1165048" y="5458550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Ten centimeters shortened.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8666B58-7B0C-4B29-AA3C-0A8BCD9F841A}"/>
              </a:ext>
            </a:extLst>
          </p:cNvPr>
          <p:cNvSpPr txBox="1"/>
          <p:nvPr/>
        </p:nvSpPr>
        <p:spPr>
          <a:xfrm>
            <a:off x="3135328" y="486273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Micro Channel Plate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5125611-1EF2-724D-4075-A470099AD30A}"/>
              </a:ext>
            </a:extLst>
          </p:cNvPr>
          <p:cNvCxnSpPr>
            <a:cxnSpLocks/>
          </p:cNvCxnSpPr>
          <p:nvPr/>
        </p:nvCxnSpPr>
        <p:spPr>
          <a:xfrm>
            <a:off x="649964" y="2592532"/>
            <a:ext cx="0" cy="22702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0648EA0-F702-903E-0C3F-47FDAD330229}"/>
              </a:ext>
            </a:extLst>
          </p:cNvPr>
          <p:cNvSpPr txBox="1"/>
          <p:nvPr/>
        </p:nvSpPr>
        <p:spPr>
          <a:xfrm>
            <a:off x="203910" y="335830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cs typeface="+mn-ea"/>
                <a:sym typeface="+mn-lt"/>
              </a:rPr>
              <a:t>~60cm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95A3C9B4-520F-62D2-BC4D-D18B976A0A42}"/>
              </a:ext>
            </a:extLst>
          </p:cNvPr>
          <p:cNvSpPr/>
          <p:nvPr/>
        </p:nvSpPr>
        <p:spPr>
          <a:xfrm rot="19608481">
            <a:off x="987876" y="3635551"/>
            <a:ext cx="301334" cy="62462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A6F184-261B-42DC-B670-7C9A345E20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054" y="2375147"/>
            <a:ext cx="2952155" cy="393620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8BC0F4F-D0DD-7FC1-CD4B-E27A624B7ADE}"/>
              </a:ext>
            </a:extLst>
          </p:cNvPr>
          <p:cNvSpPr txBox="1"/>
          <p:nvPr/>
        </p:nvSpPr>
        <p:spPr>
          <a:xfrm>
            <a:off x="1338204" y="191520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国产、单光子探测灵敏</a:t>
            </a:r>
            <a:endParaRPr 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41E7F9-8E0F-4504-3D80-5BAD265019D0}"/>
              </a:ext>
            </a:extLst>
          </p:cNvPr>
          <p:cNvSpPr txBox="1"/>
          <p:nvPr/>
        </p:nvSpPr>
        <p:spPr>
          <a:xfrm>
            <a:off x="6815726" y="172342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国际上最大的深海耐压玻璃舱</a:t>
            </a:r>
            <a:endParaRPr lang="en-US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703638"/>
      </p:ext>
    </p:extLst>
  </p:cSld>
  <p:clrMapOvr>
    <a:masterClrMapping/>
  </p:clrMapOvr>
  <p:transition advTm="5532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8AB219-29CE-4A25-AF4F-03CFBEF3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53" y="1759285"/>
            <a:ext cx="5970293" cy="28527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一、科学动机</a:t>
            </a:r>
            <a:b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二、</a:t>
            </a:r>
            <a: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  <a:t>HUNT</a:t>
            </a: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装置</a:t>
            </a:r>
            <a:br>
              <a:rPr lang="en-US" altLang="zh-CN" sz="3600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600" dirty="0">
                <a:latin typeface="+mn-lt"/>
                <a:ea typeface="+mn-ea"/>
                <a:cs typeface="+mn-ea"/>
                <a:sym typeface="+mn-lt"/>
              </a:rPr>
              <a:t>三、项目进展</a:t>
            </a:r>
          </a:p>
        </p:txBody>
      </p:sp>
    </p:spTree>
    <p:extLst>
      <p:ext uri="{BB962C8B-B14F-4D97-AF65-F5344CB8AC3E}">
        <p14:creationId xmlns:p14="http://schemas.microsoft.com/office/powerpoint/2010/main" val="3637558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E5E6850-81EC-46FB-BB29-5F0D740A1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29103" y="-272179"/>
            <a:ext cx="6488113" cy="145097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PMT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磁屏蔽罩的设计</a:t>
            </a:r>
          </a:p>
        </p:txBody>
      </p:sp>
      <p:pic>
        <p:nvPicPr>
          <p:cNvPr id="16" name="图片 8" descr="8b12a092d1471b5313751855eaa25f7">
            <a:extLst>
              <a:ext uri="{FF2B5EF4-FFF2-40B4-BE49-F238E27FC236}">
                <a16:creationId xmlns:a16="http://schemas.microsoft.com/office/drawing/2014/main" id="{C01738D0-8BFA-470A-9F1A-042FD55BE6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02" y="1472314"/>
            <a:ext cx="3763645" cy="281241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153A4F0-2A5E-423F-A67F-2D7CEFB212A0}"/>
              </a:ext>
            </a:extLst>
          </p:cNvPr>
          <p:cNvSpPr txBox="1"/>
          <p:nvPr/>
        </p:nvSpPr>
        <p:spPr>
          <a:xfrm>
            <a:off x="515731" y="4522041"/>
            <a:ext cx="55802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寻找高磁导率材料：坡莫合金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通过</a:t>
            </a:r>
            <a:r>
              <a:rPr lang="en-US" altLang="zh-CN" sz="2000" dirty="0">
                <a:cs typeface="+mn-ea"/>
                <a:sym typeface="+mn-lt"/>
              </a:rPr>
              <a:t>COSMOL</a:t>
            </a:r>
            <a:r>
              <a:rPr lang="zh-CN" altLang="en-US" sz="2000" dirty="0">
                <a:cs typeface="+mn-ea"/>
                <a:sym typeface="+mn-lt"/>
              </a:rPr>
              <a:t>软件，建模设计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需要大型充氢气退火消磁的设备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467505-F1FC-4CEE-9267-0F9B830EF1D4}"/>
              </a:ext>
            </a:extLst>
          </p:cNvPr>
          <p:cNvSpPr/>
          <p:nvPr/>
        </p:nvSpPr>
        <p:spPr>
          <a:xfrm>
            <a:off x="784635" y="1086522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地磁严重影响</a:t>
            </a:r>
            <a:r>
              <a:rPr lang="en-US" altLang="zh-CN" dirty="0">
                <a:cs typeface="+mn-ea"/>
                <a:sym typeface="+mn-lt"/>
              </a:rPr>
              <a:t>PMT</a:t>
            </a:r>
            <a:r>
              <a:rPr lang="zh-CN" altLang="en-US" dirty="0">
                <a:cs typeface="+mn-ea"/>
                <a:sym typeface="+mn-lt"/>
              </a:rPr>
              <a:t>收集效率和时间性能</a:t>
            </a:r>
            <a:endParaRPr lang="en-US" altLang="zh-CN" dirty="0">
              <a:cs typeface="+mn-ea"/>
              <a:sym typeface="+mn-lt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03C2A081-A51A-4CB2-A4A5-0F0877FD09D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40070" y="3798024"/>
            <a:ext cx="3663068" cy="2445313"/>
          </a:xfrm>
          <a:prstGeom prst="rect">
            <a:avLst/>
          </a:prstGeom>
          <a:ln w="0">
            <a:noFill/>
          </a:ln>
        </p:spPr>
      </p:pic>
      <p:pic>
        <p:nvPicPr>
          <p:cNvPr id="20" name="图片 14">
            <a:extLst>
              <a:ext uri="{FF2B5EF4-FFF2-40B4-BE49-F238E27FC236}">
                <a16:creationId xmlns:a16="http://schemas.microsoft.com/office/drawing/2014/main" id="{C79EA4CD-5249-4A2D-AA15-DF4EC9A64BB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14424" y="1586657"/>
            <a:ext cx="2992458" cy="2445313"/>
          </a:xfrm>
          <a:prstGeom prst="rect">
            <a:avLst/>
          </a:prstGeom>
          <a:ln w="0">
            <a:noFill/>
          </a:ln>
        </p:spPr>
      </p:pic>
      <p:sp>
        <p:nvSpPr>
          <p:cNvPr id="21" name="文本框 15">
            <a:extLst>
              <a:ext uri="{FF2B5EF4-FFF2-40B4-BE49-F238E27FC236}">
                <a16:creationId xmlns:a16="http://schemas.microsoft.com/office/drawing/2014/main" id="{BAFB529E-5309-4071-8472-5E5698D24CBE}"/>
              </a:ext>
            </a:extLst>
          </p:cNvPr>
          <p:cNvSpPr/>
          <p:nvPr/>
        </p:nvSpPr>
        <p:spPr>
          <a:xfrm>
            <a:off x="5311852" y="964764"/>
            <a:ext cx="2719504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sz="18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不同磁屏蔽</a:t>
            </a:r>
            <a:r>
              <a:rPr lang="zh-CN" altLang="en-US" sz="18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长度</a:t>
            </a:r>
            <a:r>
              <a:rPr lang="zh-CN" sz="18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条件下</a:t>
            </a:r>
            <a:r>
              <a:rPr lang="zh-CN" altLang="en-US" sz="18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，</a:t>
            </a:r>
            <a:endParaRPr lang="en-US" sz="1800" b="0" strike="noStrike" spc="-1" dirty="0">
              <a:cs typeface="+mn-ea"/>
              <a:sym typeface="+mn-lt"/>
            </a:endParaRPr>
          </a:p>
          <a:p>
            <a:pPr>
              <a:lnSpc>
                <a:spcPct val="100000"/>
              </a:lnSpc>
            </a:pPr>
            <a:r>
              <a:rPr lang="zh-CN" sz="18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相对探测效率变化</a:t>
            </a:r>
            <a:r>
              <a:rPr lang="zh-CN" altLang="en-US" sz="18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。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5B997B7-B0B7-4990-9067-571183B7D4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859" y="1198060"/>
            <a:ext cx="2374070" cy="422056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46004D7-3F20-4ADE-9CAF-0B31A0F2EED3}"/>
              </a:ext>
            </a:extLst>
          </p:cNvPr>
          <p:cNvSpPr txBox="1"/>
          <p:nvPr/>
        </p:nvSpPr>
        <p:spPr>
          <a:xfrm>
            <a:off x="9334480" y="1317135"/>
            <a:ext cx="13388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地磁屏蔽网</a:t>
            </a:r>
            <a:endParaRPr lang="en-US" dirty="0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13ED659-0945-480B-B386-E9E7779E0A22}"/>
              </a:ext>
            </a:extLst>
          </p:cNvPr>
          <p:cNvSpPr txBox="1"/>
          <p:nvPr/>
        </p:nvSpPr>
        <p:spPr>
          <a:xfrm>
            <a:off x="9736282" y="55377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cs typeface="+mn-ea"/>
                <a:sym typeface="+mn-lt"/>
              </a:rPr>
              <a:t>10%</a:t>
            </a:r>
            <a:r>
              <a:rPr lang="zh-CN" altLang="en-US" b="1" dirty="0">
                <a:cs typeface="+mn-ea"/>
                <a:sym typeface="+mn-lt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673787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27150" y="-151290"/>
            <a:ext cx="8807450" cy="1087437"/>
          </a:xfrm>
        </p:spPr>
        <p:txBody>
          <a:bodyPr/>
          <a:lstStyle/>
          <a:p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时钟分配系统：</a:t>
            </a:r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White Rabbit</a:t>
            </a:r>
            <a:r>
              <a:rPr lang="zh-CN" altLang="en-US" sz="3200" dirty="0">
                <a:latin typeface="+mn-lt"/>
                <a:ea typeface="+mn-ea"/>
                <a:cs typeface="+mn-ea"/>
                <a:sym typeface="+mn-lt"/>
              </a:rPr>
              <a:t>（小白兔技术）</a:t>
            </a:r>
            <a:endParaRPr lang="en-US" sz="36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166" y="1024805"/>
            <a:ext cx="5400479" cy="27124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10134600" y="6356350"/>
            <a:ext cx="2057400" cy="365125"/>
          </a:xfrm>
        </p:spPr>
        <p:txBody>
          <a:bodyPr>
            <a:normAutofit/>
          </a:bodyPr>
          <a:lstStyle/>
          <a:p>
            <a:fld id="{A0C090A8-46D9-48FF-81ED-0E4F1A394558}" type="slidenum">
              <a:rPr lang="en-US" smtClean="0">
                <a:cs typeface="+mn-ea"/>
                <a:sym typeface="+mn-lt"/>
              </a:rPr>
              <a:t>21</a:t>
            </a:fld>
            <a:endParaRPr lang="en-US">
              <a:cs typeface="+mn-ea"/>
              <a:sym typeface="+mn-lt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6437169" y="1372780"/>
            <a:ext cx="4916496" cy="2271417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2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zh-CN" altLang="en-US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在</a:t>
            </a:r>
            <a:r>
              <a:rPr lang="en-US" altLang="zh-CN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LHAASO</a:t>
            </a:r>
            <a:r>
              <a:rPr lang="zh-CN" altLang="en-US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，实现了 </a:t>
            </a:r>
            <a:r>
              <a:rPr lang="en-US" altLang="zh-CN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&gt; 1km</a:t>
            </a:r>
            <a:r>
              <a:rPr lang="zh-CN" altLang="en-US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范围内，</a:t>
            </a:r>
            <a:r>
              <a:rPr lang="en-US" altLang="zh-CN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7000</a:t>
            </a:r>
            <a:r>
              <a:rPr lang="zh-CN" altLang="en-US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多个节点，精确时钟同步（</a:t>
            </a:r>
            <a:r>
              <a:rPr lang="en-US" altLang="zh-CN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&lt;0.3 ns</a:t>
            </a:r>
            <a:r>
              <a:rPr lang="zh-CN" altLang="en-US" sz="56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）</a:t>
            </a:r>
            <a:r>
              <a:rPr lang="zh-CN" altLang="en-US" sz="5600" dirty="0">
                <a:latin typeface="+mn-lt"/>
                <a:ea typeface="+mn-ea"/>
                <a:cs typeface="+mn-ea"/>
                <a:sym typeface="+mn-lt"/>
              </a:rPr>
              <a:t>；</a:t>
            </a:r>
            <a:endParaRPr lang="en-US" altLang="zh-CN" sz="560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70000"/>
              </a:lnSpc>
            </a:pPr>
            <a:r>
              <a:rPr lang="zh-CN" altLang="en-US" sz="5600" dirty="0">
                <a:latin typeface="+mn-lt"/>
                <a:ea typeface="+mn-ea"/>
                <a:cs typeface="+mn-ea"/>
                <a:sym typeface="+mn-lt"/>
              </a:rPr>
              <a:t>结合</a:t>
            </a:r>
            <a:r>
              <a:rPr lang="en-US" altLang="zh-CN" sz="5600" dirty="0">
                <a:latin typeface="+mn-lt"/>
                <a:ea typeface="+mn-ea"/>
                <a:cs typeface="+mn-ea"/>
                <a:sym typeface="+mn-lt"/>
              </a:rPr>
              <a:t>FEE</a:t>
            </a:r>
            <a:r>
              <a:rPr lang="zh-CN" altLang="en-US" sz="5600" dirty="0">
                <a:latin typeface="+mn-lt"/>
                <a:ea typeface="+mn-ea"/>
                <a:cs typeface="+mn-ea"/>
                <a:sym typeface="+mn-lt"/>
              </a:rPr>
              <a:t>可在每个时钟节点对</a:t>
            </a:r>
            <a:r>
              <a:rPr lang="en-US" altLang="zh-CN" sz="5600" dirty="0">
                <a:latin typeface="+mn-lt"/>
                <a:ea typeface="+mn-ea"/>
                <a:cs typeface="+mn-ea"/>
                <a:sym typeface="+mn-lt"/>
              </a:rPr>
              <a:t>hit</a:t>
            </a:r>
            <a:r>
              <a:rPr lang="zh-CN" altLang="en-US" sz="5600" dirty="0">
                <a:latin typeface="+mn-lt"/>
                <a:ea typeface="+mn-ea"/>
                <a:cs typeface="+mn-ea"/>
                <a:sym typeface="+mn-lt"/>
              </a:rPr>
              <a:t>加入绝对时间信息。</a:t>
            </a:r>
            <a:endParaRPr lang="en-US" sz="195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9E9EF7-B4B7-4293-BFB6-BBEB09B4B57B}"/>
              </a:ext>
            </a:extLst>
          </p:cNvPr>
          <p:cNvSpPr txBox="1"/>
          <p:nvPr/>
        </p:nvSpPr>
        <p:spPr>
          <a:xfrm>
            <a:off x="760798" y="4243084"/>
            <a:ext cx="10879138" cy="1700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时钟分配系统为每个前端电子设备提供用于</a:t>
            </a:r>
            <a:r>
              <a:rPr lang="en-US" altLang="zh-CN" dirty="0">
                <a:cs typeface="+mn-ea"/>
                <a:sym typeface="+mn-lt"/>
              </a:rPr>
              <a:t>ADC</a:t>
            </a:r>
            <a:r>
              <a:rPr lang="zh-CN" altLang="en-US" dirty="0">
                <a:cs typeface="+mn-ea"/>
                <a:sym typeface="+mn-lt"/>
              </a:rPr>
              <a:t>采样的高精度时钟同步。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由欧洲核子研究中心</a:t>
            </a:r>
            <a:r>
              <a:rPr lang="en-US" altLang="zh-CN" dirty="0">
                <a:cs typeface="+mn-ea"/>
                <a:sym typeface="+mn-lt"/>
              </a:rPr>
              <a:t>CERN</a:t>
            </a:r>
            <a:r>
              <a:rPr lang="zh-CN" altLang="en-US" dirty="0">
                <a:cs typeface="+mn-ea"/>
                <a:sym typeface="+mn-lt"/>
              </a:rPr>
              <a:t>开发，并由清华大学成功应用于</a:t>
            </a:r>
            <a:r>
              <a:rPr lang="en-US" altLang="zh-CN" dirty="0">
                <a:cs typeface="+mn-ea"/>
                <a:sym typeface="+mn-lt"/>
              </a:rPr>
              <a:t>LHAASO</a:t>
            </a:r>
            <a:r>
              <a:rPr lang="zh-CN" altLang="en-US" dirty="0">
                <a:cs typeface="+mn-ea"/>
                <a:sym typeface="+mn-lt"/>
              </a:rPr>
              <a:t>实验。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可用在</a:t>
            </a:r>
            <a:r>
              <a:rPr lang="en-US" altLang="zh-CN" dirty="0">
                <a:cs typeface="+mn-ea"/>
                <a:sym typeface="+mn-lt"/>
              </a:rPr>
              <a:t>HUNT</a:t>
            </a:r>
            <a:r>
              <a:rPr lang="zh-CN" altLang="en-US" dirty="0">
                <a:cs typeface="+mn-ea"/>
                <a:sym typeface="+mn-lt"/>
              </a:rPr>
              <a:t>上，</a:t>
            </a:r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已在</a:t>
            </a:r>
            <a:r>
              <a:rPr lang="en-US" altLang="zh-CN" dirty="0">
                <a:solidFill>
                  <a:srgbClr val="FF0000"/>
                </a:solidFill>
                <a:cs typeface="+mn-ea"/>
                <a:sym typeface="+mn-lt"/>
              </a:rPr>
              <a:t>Baikal-GVD</a:t>
            </a:r>
            <a:r>
              <a:rPr lang="zh-CN" altLang="en-US" dirty="0">
                <a:solidFill>
                  <a:srgbClr val="FF0000"/>
                </a:solidFill>
                <a:cs typeface="+mn-ea"/>
                <a:sym typeface="+mn-lt"/>
              </a:rPr>
              <a:t>上验证</a:t>
            </a:r>
            <a:r>
              <a:rPr lang="zh-CN" altLang="en-US" dirty="0">
                <a:cs typeface="+mn-ea"/>
                <a:sym typeface="+mn-lt"/>
              </a:rPr>
              <a:t>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CD51371-562C-4F40-A1AD-C42079AFE029}"/>
              </a:ext>
            </a:extLst>
          </p:cNvPr>
          <p:cNvSpPr/>
          <p:nvPr/>
        </p:nvSpPr>
        <p:spPr>
          <a:xfrm>
            <a:off x="3382751" y="3218899"/>
            <a:ext cx="517984" cy="21010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BC3404F-ABCE-4B9A-8055-172A5CEECE9C}"/>
              </a:ext>
            </a:extLst>
          </p:cNvPr>
          <p:cNvSpPr/>
          <p:nvPr/>
        </p:nvSpPr>
        <p:spPr>
          <a:xfrm>
            <a:off x="4344283" y="3178348"/>
            <a:ext cx="1595005" cy="376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7000 nodes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A0221E-F4D6-354A-5995-5DA6D7D5EBD9}"/>
              </a:ext>
            </a:extLst>
          </p:cNvPr>
          <p:cNvSpPr txBox="1"/>
          <p:nvPr/>
        </p:nvSpPr>
        <p:spPr>
          <a:xfrm>
            <a:off x="9008918" y="6231135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由清华大学龚光华团队提供支持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449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A780F-8890-405E-B7D4-463CC4CB31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3214" y="-250972"/>
            <a:ext cx="4965700" cy="1450976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声纳定位系统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76F7A2F-E8AF-4CF7-89FC-175B2E25ADD1}"/>
              </a:ext>
            </a:extLst>
          </p:cNvPr>
          <p:cNvSpPr txBox="1"/>
          <p:nvPr/>
        </p:nvSpPr>
        <p:spPr>
          <a:xfrm>
            <a:off x="222134" y="1068714"/>
            <a:ext cx="5687522" cy="403187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+mn-ea"/>
                <a:sym typeface="+mn-lt"/>
              </a:rPr>
              <a:t>1</a:t>
            </a:r>
            <a:r>
              <a:rPr lang="zh-CN" altLang="en-US" sz="2400" dirty="0">
                <a:cs typeface="+mn-ea"/>
                <a:sym typeface="+mn-lt"/>
              </a:rPr>
              <a:t>米位置误差对应</a:t>
            </a:r>
            <a:r>
              <a:rPr lang="en-US" altLang="zh-CN" sz="2400" dirty="0">
                <a:cs typeface="+mn-ea"/>
                <a:sym typeface="+mn-lt"/>
              </a:rPr>
              <a:t>4.5ns</a:t>
            </a:r>
            <a:r>
              <a:rPr lang="zh-CN" altLang="en-US" sz="2400" dirty="0">
                <a:cs typeface="+mn-ea"/>
                <a:sym typeface="+mn-lt"/>
              </a:rPr>
              <a:t>时间差别</a:t>
            </a:r>
            <a:endParaRPr lang="en-US" altLang="zh-CN" sz="2400" dirty="0">
              <a:cs typeface="+mn-ea"/>
              <a:sym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dirty="0">
                <a:cs typeface="+mn-ea"/>
                <a:sym typeface="+mn-lt"/>
              </a:rPr>
              <a:t>Baikal-GVD</a:t>
            </a:r>
            <a:r>
              <a:rPr lang="zh-CN" altLang="en-US" dirty="0">
                <a:cs typeface="+mn-ea"/>
                <a:sym typeface="+mn-lt"/>
              </a:rPr>
              <a:t>统计了</a:t>
            </a:r>
            <a:r>
              <a:rPr lang="en-US" altLang="zh-CN" dirty="0">
                <a:cs typeface="+mn-ea"/>
                <a:sym typeface="+mn-lt"/>
              </a:rPr>
              <a:t>8</a:t>
            </a:r>
            <a:r>
              <a:rPr lang="zh-CN" altLang="en-US" dirty="0">
                <a:cs typeface="+mn-ea"/>
                <a:sym typeface="+mn-lt"/>
              </a:rPr>
              <a:t>串、五个月数据</a:t>
            </a:r>
            <a:endParaRPr lang="en-US" altLang="zh-CN" dirty="0">
              <a:cs typeface="+mn-ea"/>
              <a:sym typeface="+mn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dirty="0">
                <a:cs typeface="+mn-ea"/>
                <a:sym typeface="+mn-lt"/>
              </a:rPr>
              <a:t>X,Y~15m</a:t>
            </a:r>
            <a:r>
              <a:rPr lang="zh-CN" altLang="en-US" dirty="0">
                <a:cs typeface="+mn-ea"/>
                <a:sym typeface="+mn-lt"/>
              </a:rPr>
              <a:t>；</a:t>
            </a:r>
            <a:r>
              <a:rPr lang="en-US" altLang="zh-CN" dirty="0">
                <a:cs typeface="+mn-ea"/>
                <a:sym typeface="+mn-lt"/>
              </a:rPr>
              <a:t>Z~0.5m</a:t>
            </a:r>
          </a:p>
          <a:p>
            <a:pPr lvl="1"/>
            <a:r>
              <a:rPr lang="en-US" altLang="zh-CN" dirty="0">
                <a:cs typeface="+mn-ea"/>
                <a:sym typeface="+mn-lt"/>
              </a:rPr>
              <a:t>          </a:t>
            </a:r>
            <a:r>
              <a:rPr lang="zh-CN" altLang="en-US" dirty="0">
                <a:cs typeface="+mn-ea"/>
                <a:sym typeface="+mn-lt"/>
              </a:rPr>
              <a:t>（湖或海里：水流速度</a:t>
            </a:r>
            <a:r>
              <a:rPr lang="en-US" altLang="zh-CN" dirty="0">
                <a:cs typeface="+mn-ea"/>
                <a:sym typeface="+mn-lt"/>
              </a:rPr>
              <a:t>~2-10cm/s </a:t>
            </a:r>
            <a:r>
              <a:rPr lang="zh-CN" altLang="en-US" dirty="0">
                <a:cs typeface="+mn-ea"/>
                <a:sym typeface="+mn-lt"/>
              </a:rPr>
              <a:t>）</a:t>
            </a:r>
            <a:endParaRPr lang="en-US" altLang="zh-CN" dirty="0">
              <a:cs typeface="+mn-ea"/>
              <a:sym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布置声纳定位系统，实时监测</a:t>
            </a:r>
            <a:endParaRPr lang="en-US" altLang="zh-CN" sz="2000" dirty="0"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cs typeface="+mn-ea"/>
                <a:sym typeface="+mn-lt"/>
              </a:rPr>
              <a:t>实时位置测量精度 </a:t>
            </a:r>
            <a:r>
              <a:rPr lang="en-US" altLang="zh-CN" sz="2000" b="1" dirty="0">
                <a:cs typeface="+mn-ea"/>
                <a:sym typeface="+mn-lt"/>
              </a:rPr>
              <a:t>&lt; 20cm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声速时间测量精度 </a:t>
            </a:r>
            <a:r>
              <a:rPr lang="en-US" altLang="zh-CN" dirty="0">
                <a:cs typeface="+mn-ea"/>
                <a:sym typeface="+mn-lt"/>
              </a:rPr>
              <a:t>&lt; 10us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在每串上至少布置</a:t>
            </a:r>
            <a:r>
              <a:rPr lang="en-US" altLang="zh-CN" dirty="0">
                <a:cs typeface="+mn-ea"/>
                <a:sym typeface="+mn-lt"/>
              </a:rPr>
              <a:t>4</a:t>
            </a:r>
            <a:r>
              <a:rPr lang="zh-CN" altLang="en-US" dirty="0">
                <a:cs typeface="+mn-ea"/>
                <a:sym typeface="+mn-lt"/>
              </a:rPr>
              <a:t>套</a:t>
            </a:r>
            <a:r>
              <a:rPr lang="en-US" altLang="zh-CN" dirty="0">
                <a:cs typeface="+mn-ea"/>
                <a:sym typeface="+mn-lt"/>
              </a:rPr>
              <a:t>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国际市场价格昂贵，需要国产化方案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B63517A-9BFF-4E26-AF27-962C00BC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430" y="4476680"/>
            <a:ext cx="6871570" cy="16787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20ED2E1-36F0-4FA6-A92A-6C6B388B15FC}"/>
              </a:ext>
            </a:extLst>
          </p:cNvPr>
          <p:cNvSpPr txBox="1"/>
          <p:nvPr/>
        </p:nvSpPr>
        <p:spPr>
          <a:xfrm>
            <a:off x="726728" y="5228187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即将在内陆湖开展湖试实验。</a:t>
            </a:r>
          </a:p>
        </p:txBody>
      </p:sp>
      <p:pic>
        <p:nvPicPr>
          <p:cNvPr id="12" name="内容占位符 4">
            <a:extLst>
              <a:ext uri="{FF2B5EF4-FFF2-40B4-BE49-F238E27FC236}">
                <a16:creationId xmlns:a16="http://schemas.microsoft.com/office/drawing/2014/main" id="{B1178300-668B-4D9A-9ED5-804FE73D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070" y="1094832"/>
            <a:ext cx="5557255" cy="29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9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7ACECC-366C-44B4-A5DC-1A1CED708F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0413" y="116829"/>
            <a:ext cx="10509250" cy="65881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2023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月：小尺寸探测器单元的海试工作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BD85491-0A63-4392-9C58-343ACF1146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129" y="911372"/>
            <a:ext cx="2909887" cy="19801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0A42C6E-A0B1-4B97-9979-FE036D7941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093" y="911372"/>
            <a:ext cx="1530733" cy="204097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3A1BADF-FF40-4049-9F6D-F3E942FC4EE8}"/>
              </a:ext>
            </a:extLst>
          </p:cNvPr>
          <p:cNvSpPr/>
          <p:nvPr/>
        </p:nvSpPr>
        <p:spPr>
          <a:xfrm>
            <a:off x="792720" y="14572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17</a:t>
            </a:r>
            <a:r>
              <a:rPr lang="en-US" altLang="zh-CN" baseline="30000" dirty="0">
                <a:cs typeface="+mn-ea"/>
                <a:sym typeface="+mn-lt"/>
              </a:rPr>
              <a:t>0</a:t>
            </a:r>
            <a:r>
              <a:rPr lang="en-US" altLang="zh-CN" dirty="0">
                <a:cs typeface="+mn-ea"/>
                <a:sym typeface="+mn-lt"/>
              </a:rPr>
              <a:t> N, 113</a:t>
            </a:r>
            <a:r>
              <a:rPr lang="en-US" altLang="zh-CN" baseline="30000" dirty="0">
                <a:cs typeface="+mn-ea"/>
                <a:sym typeface="+mn-lt"/>
              </a:rPr>
              <a:t>o</a:t>
            </a: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dirty="0">
                <a:cs typeface="+mn-ea"/>
                <a:sym typeface="+mn-lt"/>
              </a:rPr>
              <a:t>20E</a:t>
            </a:r>
          </a:p>
          <a:p>
            <a:r>
              <a:rPr lang="en-US" altLang="zh-CN" b="1" dirty="0">
                <a:cs typeface="+mn-ea"/>
                <a:sym typeface="+mn-lt"/>
              </a:rPr>
              <a:t>2000</a:t>
            </a:r>
            <a:r>
              <a:rPr lang="zh-CN" altLang="en-US" b="1" dirty="0">
                <a:cs typeface="+mn-ea"/>
                <a:sym typeface="+mn-lt"/>
              </a:rPr>
              <a:t>米水深</a:t>
            </a:r>
            <a:r>
              <a:rPr lang="en-US" altLang="zh-CN" b="1" dirty="0">
                <a:cs typeface="+mn-ea"/>
                <a:sym typeface="+mn-lt"/>
              </a:rPr>
              <a:t> 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EDF4E26-0DF7-4C94-A08C-6216806A6F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0" y="1568354"/>
            <a:ext cx="2700747" cy="44357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1CCCE4B-FC14-44BE-B4AC-D28A2FBFE3D7}"/>
              </a:ext>
            </a:extLst>
          </p:cNvPr>
          <p:cNvSpPr txBox="1"/>
          <p:nvPr/>
        </p:nvSpPr>
        <p:spPr>
          <a:xfrm>
            <a:off x="2965047" y="1186263"/>
            <a:ext cx="3578778" cy="1705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cs typeface="+mn-ea"/>
                <a:sym typeface="+mn-lt"/>
              </a:rPr>
              <a:t>将两个</a:t>
            </a:r>
            <a:r>
              <a:rPr lang="en-US" altLang="zh-CN" dirty="0">
                <a:cs typeface="+mn-ea"/>
                <a:sym typeface="+mn-lt"/>
              </a:rPr>
              <a:t>8</a:t>
            </a:r>
            <a:r>
              <a:rPr lang="zh-CN" altLang="en-US" dirty="0">
                <a:cs typeface="+mn-ea"/>
                <a:sym typeface="+mn-lt"/>
              </a:rPr>
              <a:t>英寸</a:t>
            </a:r>
            <a:r>
              <a:rPr lang="en-US" altLang="zh-CN" dirty="0">
                <a:cs typeface="+mn-ea"/>
                <a:sym typeface="+mn-lt"/>
              </a:rPr>
              <a:t>PMT</a:t>
            </a:r>
            <a:r>
              <a:rPr lang="zh-CN" altLang="en-US" dirty="0">
                <a:cs typeface="+mn-ea"/>
                <a:sym typeface="+mn-lt"/>
              </a:rPr>
              <a:t>放置在水下</a:t>
            </a:r>
            <a:r>
              <a:rPr lang="en-US" altLang="zh-CN" dirty="0">
                <a:cs typeface="+mn-ea"/>
                <a:sym typeface="+mn-lt"/>
              </a:rPr>
              <a:t>1800</a:t>
            </a:r>
            <a:r>
              <a:rPr lang="zh-CN" altLang="en-US" dirty="0">
                <a:cs typeface="+mn-ea"/>
                <a:sym typeface="+mn-lt"/>
              </a:rPr>
              <a:t>米，并长期工作。</a:t>
            </a:r>
            <a:endParaRPr lang="en-US" altLang="zh-CN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cs typeface="+mn-ea"/>
                <a:sym typeface="+mn-lt"/>
              </a:rPr>
              <a:t>原位本底伽马射线测量工作*。</a:t>
            </a:r>
            <a:endParaRPr lang="en-US" altLang="zh-CN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cs typeface="+mn-ea"/>
                <a:sym typeface="+mn-lt"/>
              </a:rPr>
              <a:t>长距离</a:t>
            </a:r>
            <a:r>
              <a:rPr lang="en-US" altLang="zh-CN" dirty="0">
                <a:cs typeface="+mn-ea"/>
                <a:sym typeface="+mn-lt"/>
              </a:rPr>
              <a:t>LED</a:t>
            </a:r>
            <a:r>
              <a:rPr lang="zh-CN" altLang="en-US" dirty="0">
                <a:cs typeface="+mn-ea"/>
                <a:sym typeface="+mn-lt"/>
              </a:rPr>
              <a:t>时间标定系统验证。</a:t>
            </a:r>
            <a:endParaRPr lang="en-US" altLang="zh-CN" dirty="0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1A9976C-88C6-4F98-8CF3-95387F922E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047" y="3162485"/>
            <a:ext cx="3842857" cy="29043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FA37981-1FD7-4459-B0C0-8B0A434E4A1A}"/>
              </a:ext>
            </a:extLst>
          </p:cNvPr>
          <p:cNvSpPr txBox="1"/>
          <p:nvPr/>
        </p:nvSpPr>
        <p:spPr>
          <a:xfrm>
            <a:off x="792720" y="10879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中国南海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BD5831F-2FD8-45A9-B348-A3AB0810F9DD}"/>
              </a:ext>
            </a:extLst>
          </p:cNvPr>
          <p:cNvSpPr txBox="1"/>
          <p:nvPr/>
        </p:nvSpPr>
        <p:spPr>
          <a:xfrm>
            <a:off x="7076044" y="3242926"/>
            <a:ext cx="5002203" cy="2535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cs typeface="+mn-ea"/>
                <a:sym typeface="+mn-lt"/>
              </a:rPr>
              <a:t>海试成果：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cs typeface="+mn-ea"/>
                <a:sym typeface="+mn-lt"/>
              </a:rPr>
              <a:t>1800</a:t>
            </a:r>
            <a:r>
              <a:rPr lang="zh-CN" altLang="en-US" dirty="0">
                <a:cs typeface="+mn-ea"/>
                <a:sym typeface="+mn-lt"/>
              </a:rPr>
              <a:t>米处，三套探测器系统长时间测量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cs typeface="+mn-ea"/>
                <a:sym typeface="+mn-lt"/>
              </a:rPr>
              <a:t>1800</a:t>
            </a:r>
            <a:r>
              <a:rPr lang="zh-CN" altLang="en-US" dirty="0">
                <a:cs typeface="+mn-ea"/>
                <a:sym typeface="+mn-lt"/>
              </a:rPr>
              <a:t>米和</a:t>
            </a:r>
            <a:r>
              <a:rPr lang="en-US" altLang="zh-CN" dirty="0">
                <a:cs typeface="+mn-ea"/>
                <a:sym typeface="+mn-lt"/>
              </a:rPr>
              <a:t>1100</a:t>
            </a:r>
            <a:r>
              <a:rPr lang="zh-CN" altLang="en-US" dirty="0">
                <a:cs typeface="+mn-ea"/>
                <a:sym typeface="+mn-lt"/>
              </a:rPr>
              <a:t>米，低本底伽马辐射原位测量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cs typeface="+mn-ea"/>
                <a:sym typeface="+mn-lt"/>
              </a:rPr>
              <a:t>验证了四套玻璃舱装置的防水封装工艺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cs typeface="+mn-ea"/>
                <a:sym typeface="+mn-lt"/>
              </a:rPr>
              <a:t>检验了长距离</a:t>
            </a:r>
            <a:r>
              <a:rPr lang="en-US" altLang="zh-CN" dirty="0">
                <a:cs typeface="+mn-ea"/>
                <a:sym typeface="+mn-lt"/>
              </a:rPr>
              <a:t>LED</a:t>
            </a:r>
            <a:r>
              <a:rPr lang="zh-CN" altLang="en-US" dirty="0">
                <a:cs typeface="+mn-ea"/>
                <a:sym typeface="+mn-lt"/>
              </a:rPr>
              <a:t>时间刻度系统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dirty="0">
                <a:cs typeface="+mn-ea"/>
                <a:sym typeface="+mn-lt"/>
              </a:rPr>
              <a:t>国产化</a:t>
            </a:r>
            <a:r>
              <a:rPr lang="en-US" altLang="zh-CN" dirty="0">
                <a:cs typeface="+mn-ea"/>
                <a:sym typeface="+mn-lt"/>
              </a:rPr>
              <a:t>23</a:t>
            </a:r>
            <a:r>
              <a:rPr lang="zh-CN" altLang="en-US" dirty="0">
                <a:cs typeface="+mn-ea"/>
                <a:sym typeface="+mn-lt"/>
              </a:rPr>
              <a:t>英寸玻璃舱的耐压测试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6B07FD1-0A39-F4EB-BBDD-4EB3F2239AE3}"/>
              </a:ext>
            </a:extLst>
          </p:cNvPr>
          <p:cNvSpPr txBox="1"/>
          <p:nvPr/>
        </p:nvSpPr>
        <p:spPr>
          <a:xfrm>
            <a:off x="8936182" y="6130330"/>
            <a:ext cx="2727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cs typeface="+mn-ea"/>
                <a:sym typeface="+mn-lt"/>
              </a:rPr>
              <a:t>*得到中科大曹平团队的支持</a:t>
            </a:r>
            <a:endParaRPr lang="en-US" sz="16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618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4">
            <a:extLst>
              <a:ext uri="{FF2B5EF4-FFF2-40B4-BE49-F238E27FC236}">
                <a16:creationId xmlns:a16="http://schemas.microsoft.com/office/drawing/2014/main" id="{3EC6D3F6-5963-4CC9-7859-C498946AFD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389" y="1440324"/>
            <a:ext cx="3092502" cy="327734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3ADF0E5-DF28-4B07-9883-2A29D28102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6510" y="-21896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2024 </a:t>
            </a: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月：贝加尔湖样机投放工作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F70E5B-F09F-442A-8D87-1A273425A2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7688" y="984046"/>
            <a:ext cx="10515600" cy="4351338"/>
          </a:xfrm>
        </p:spPr>
        <p:txBody>
          <a:bodyPr/>
          <a:lstStyle/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1300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米，投放了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12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个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20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英寸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PMT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个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LED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标定球，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个机箱。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还将投放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48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个探测器单元。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65C623-F9CC-443C-8631-067E406BF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919" y="3598787"/>
            <a:ext cx="3072351" cy="2831798"/>
          </a:xfrm>
          <a:prstGeom prst="rect">
            <a:avLst/>
          </a:prstGeom>
        </p:spPr>
      </p:pic>
      <p:grpSp>
        <p:nvGrpSpPr>
          <p:cNvPr id="7" name="组合 105">
            <a:extLst>
              <a:ext uri="{FF2B5EF4-FFF2-40B4-BE49-F238E27FC236}">
                <a16:creationId xmlns:a16="http://schemas.microsoft.com/office/drawing/2014/main" id="{97F69BBB-2701-4888-9CEA-72A057C939EC}"/>
              </a:ext>
            </a:extLst>
          </p:cNvPr>
          <p:cNvGrpSpPr/>
          <p:nvPr/>
        </p:nvGrpSpPr>
        <p:grpSpPr>
          <a:xfrm>
            <a:off x="637889" y="2001995"/>
            <a:ext cx="3895741" cy="4382712"/>
            <a:chOff x="8313374" y="205001"/>
            <a:chExt cx="3630859" cy="6916790"/>
          </a:xfrm>
        </p:grpSpPr>
        <p:grpSp>
          <p:nvGrpSpPr>
            <p:cNvPr id="8" name="组合 43">
              <a:extLst>
                <a:ext uri="{FF2B5EF4-FFF2-40B4-BE49-F238E27FC236}">
                  <a16:creationId xmlns:a16="http://schemas.microsoft.com/office/drawing/2014/main" id="{FAF04B9C-D544-4A76-88E8-DFE3D627D1C9}"/>
                </a:ext>
              </a:extLst>
            </p:cNvPr>
            <p:cNvGrpSpPr/>
            <p:nvPr/>
          </p:nvGrpSpPr>
          <p:grpSpPr>
            <a:xfrm>
              <a:off x="10447281" y="205001"/>
              <a:ext cx="1496952" cy="6916790"/>
              <a:chOff x="10447281" y="205001"/>
              <a:chExt cx="1496952" cy="6916790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A0252BC6-B9DA-4ABF-82E8-146BF4DE3C9C}"/>
                  </a:ext>
                </a:extLst>
              </p:cNvPr>
              <p:cNvGrpSpPr/>
              <p:nvPr/>
            </p:nvGrpSpPr>
            <p:grpSpPr>
              <a:xfrm>
                <a:off x="10447281" y="205001"/>
                <a:ext cx="344442" cy="6516474"/>
                <a:chOff x="9360353" y="220837"/>
                <a:chExt cx="344442" cy="6516474"/>
              </a:xfrm>
            </p:grpSpPr>
            <p:sp>
              <p:nvSpPr>
                <p:cNvPr id="53" name="椭圆 54">
                  <a:extLst>
                    <a:ext uri="{FF2B5EF4-FFF2-40B4-BE49-F238E27FC236}">
                      <a16:creationId xmlns:a16="http://schemas.microsoft.com/office/drawing/2014/main" id="{AA42CD56-4D1D-45DF-80B5-12B9CB957A99}"/>
                    </a:ext>
                  </a:extLst>
                </p:cNvPr>
                <p:cNvSpPr/>
                <p:nvPr/>
              </p:nvSpPr>
              <p:spPr>
                <a:xfrm>
                  <a:off x="9472151" y="1450563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椭圆 55">
                  <a:extLst>
                    <a:ext uri="{FF2B5EF4-FFF2-40B4-BE49-F238E27FC236}">
                      <a16:creationId xmlns:a16="http://schemas.microsoft.com/office/drawing/2014/main" id="{96241E1E-C436-4BA5-AF6A-7178ABEC677B}"/>
                    </a:ext>
                  </a:extLst>
                </p:cNvPr>
                <p:cNvSpPr/>
                <p:nvPr/>
              </p:nvSpPr>
              <p:spPr>
                <a:xfrm>
                  <a:off x="9481199" y="1011217"/>
                  <a:ext cx="223596" cy="20134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椭圆 56">
                  <a:extLst>
                    <a:ext uri="{FF2B5EF4-FFF2-40B4-BE49-F238E27FC236}">
                      <a16:creationId xmlns:a16="http://schemas.microsoft.com/office/drawing/2014/main" id="{6EA54E2A-5ED3-4206-B436-A5C23518A76D}"/>
                    </a:ext>
                  </a:extLst>
                </p:cNvPr>
                <p:cNvSpPr/>
                <p:nvPr/>
              </p:nvSpPr>
              <p:spPr>
                <a:xfrm>
                  <a:off x="9470762" y="1847174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椭圆 57">
                  <a:extLst>
                    <a:ext uri="{FF2B5EF4-FFF2-40B4-BE49-F238E27FC236}">
                      <a16:creationId xmlns:a16="http://schemas.microsoft.com/office/drawing/2014/main" id="{091E26D2-204D-4FEF-AAB0-EFEE01BF5621}"/>
                    </a:ext>
                  </a:extLst>
                </p:cNvPr>
                <p:cNvSpPr/>
                <p:nvPr/>
              </p:nvSpPr>
              <p:spPr>
                <a:xfrm>
                  <a:off x="9452589" y="284112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椭圆 58">
                  <a:extLst>
                    <a:ext uri="{FF2B5EF4-FFF2-40B4-BE49-F238E27FC236}">
                      <a16:creationId xmlns:a16="http://schemas.microsoft.com/office/drawing/2014/main" id="{A21EDD91-4082-4779-9CCC-FE9FD72745DA}"/>
                    </a:ext>
                  </a:extLst>
                </p:cNvPr>
                <p:cNvSpPr/>
                <p:nvPr/>
              </p:nvSpPr>
              <p:spPr>
                <a:xfrm>
                  <a:off x="9470820" y="239230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椭圆 59">
                  <a:extLst>
                    <a:ext uri="{FF2B5EF4-FFF2-40B4-BE49-F238E27FC236}">
                      <a16:creationId xmlns:a16="http://schemas.microsoft.com/office/drawing/2014/main" id="{487A63FC-F81F-493B-8978-E71DABFF1AD9}"/>
                    </a:ext>
                  </a:extLst>
                </p:cNvPr>
                <p:cNvSpPr/>
                <p:nvPr/>
              </p:nvSpPr>
              <p:spPr>
                <a:xfrm>
                  <a:off x="9470762" y="3283849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椭圆 60">
                  <a:extLst>
                    <a:ext uri="{FF2B5EF4-FFF2-40B4-BE49-F238E27FC236}">
                      <a16:creationId xmlns:a16="http://schemas.microsoft.com/office/drawing/2014/main" id="{C4AE4863-C839-4FCC-AAFD-AE96A24BA1FE}"/>
                    </a:ext>
                  </a:extLst>
                </p:cNvPr>
                <p:cNvSpPr/>
                <p:nvPr/>
              </p:nvSpPr>
              <p:spPr>
                <a:xfrm>
                  <a:off x="9461341" y="4171740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 dirty="0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椭圆 61">
                  <a:extLst>
                    <a:ext uri="{FF2B5EF4-FFF2-40B4-BE49-F238E27FC236}">
                      <a16:creationId xmlns:a16="http://schemas.microsoft.com/office/drawing/2014/main" id="{556BE7DB-4DDC-4C5C-8A5B-265E8C9C3B86}"/>
                    </a:ext>
                  </a:extLst>
                </p:cNvPr>
                <p:cNvSpPr/>
                <p:nvPr/>
              </p:nvSpPr>
              <p:spPr>
                <a:xfrm>
                  <a:off x="9452589" y="375978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椭圆 62">
                  <a:extLst>
                    <a:ext uri="{FF2B5EF4-FFF2-40B4-BE49-F238E27FC236}">
                      <a16:creationId xmlns:a16="http://schemas.microsoft.com/office/drawing/2014/main" id="{9ADC9FA3-59ED-4A99-9B0B-155FBCDE8535}"/>
                    </a:ext>
                  </a:extLst>
                </p:cNvPr>
                <p:cNvSpPr/>
                <p:nvPr/>
              </p:nvSpPr>
              <p:spPr>
                <a:xfrm>
                  <a:off x="9465477" y="4583696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椭圆 63">
                  <a:extLst>
                    <a:ext uri="{FF2B5EF4-FFF2-40B4-BE49-F238E27FC236}">
                      <a16:creationId xmlns:a16="http://schemas.microsoft.com/office/drawing/2014/main" id="{FF5BBA7A-1456-4140-9293-4945B54663B4}"/>
                    </a:ext>
                  </a:extLst>
                </p:cNvPr>
                <p:cNvSpPr/>
                <p:nvPr/>
              </p:nvSpPr>
              <p:spPr>
                <a:xfrm>
                  <a:off x="9476089" y="5592857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椭圆 64">
                  <a:extLst>
                    <a:ext uri="{FF2B5EF4-FFF2-40B4-BE49-F238E27FC236}">
                      <a16:creationId xmlns:a16="http://schemas.microsoft.com/office/drawing/2014/main" id="{97746925-8D73-463A-A73C-FEF1EF1452EA}"/>
                    </a:ext>
                  </a:extLst>
                </p:cNvPr>
                <p:cNvSpPr/>
                <p:nvPr/>
              </p:nvSpPr>
              <p:spPr>
                <a:xfrm>
                  <a:off x="9452589" y="5173235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椭圆 65">
                  <a:extLst>
                    <a:ext uri="{FF2B5EF4-FFF2-40B4-BE49-F238E27FC236}">
                      <a16:creationId xmlns:a16="http://schemas.microsoft.com/office/drawing/2014/main" id="{C6B2E6FA-5198-4678-A2C9-F9B6BD6DD72F}"/>
                    </a:ext>
                  </a:extLst>
                </p:cNvPr>
                <p:cNvSpPr/>
                <p:nvPr/>
              </p:nvSpPr>
              <p:spPr>
                <a:xfrm>
                  <a:off x="9465477" y="6020371"/>
                  <a:ext cx="223596" cy="20134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chemeClr val="accent1">
                      <a:shade val="50000"/>
                    </a:schemeClr>
                  </a:solidFill>
                  <a:prstDash val="solid"/>
                  <a:miter/>
                </a:ln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等腰三角形 66">
                  <a:extLst>
                    <a:ext uri="{FF2B5EF4-FFF2-40B4-BE49-F238E27FC236}">
                      <a16:creationId xmlns:a16="http://schemas.microsoft.com/office/drawing/2014/main" id="{37BBC2C2-5A8B-4A47-B7AD-4C18F0C674C6}"/>
                    </a:ext>
                  </a:extLst>
                </p:cNvPr>
                <p:cNvSpPr/>
                <p:nvPr/>
              </p:nvSpPr>
              <p:spPr>
                <a:xfrm>
                  <a:off x="9360353" y="6535966"/>
                  <a:ext cx="223596" cy="201345"/>
                </a:xfrm>
                <a:prstGeom prst="triangle">
                  <a:avLst/>
                </a:prstGeom>
                <a:gradFill rotWithShape="1">
                  <a:gsLst>
                    <a:gs pos="0">
                      <a:schemeClr val="dk1">
                        <a:lumMod val="102000"/>
                        <a:tint val="94000"/>
                      </a:schemeClr>
                    </a:gs>
                    <a:gs pos="50000">
                      <a:schemeClr val="dk1">
                        <a:shade val="100000"/>
                        <a:lumMod val="100000"/>
                      </a:schemeClr>
                    </a:gs>
                    <a:gs pos="100000">
                      <a:schemeClr val="dk1">
                        <a:shade val="78000"/>
                        <a:lumMod val="99000"/>
                      </a:schemeClr>
                    </a:gs>
                  </a:gsLst>
                  <a:lin ang="5400000" scaled="0"/>
                </a:gradFill>
              </p:spPr>
              <p:txBody>
                <a:bodyPr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  <a:cs typeface="+mn-ea"/>
                    <a:sym typeface="+mn-lt"/>
                  </a:endParaRPr>
                </a:p>
              </p:txBody>
            </p:sp>
            <p:cxnSp>
              <p:nvCxnSpPr>
                <p:cNvPr id="66" name="直接连接符 67">
                  <a:extLst>
                    <a:ext uri="{FF2B5EF4-FFF2-40B4-BE49-F238E27FC236}">
                      <a16:creationId xmlns:a16="http://schemas.microsoft.com/office/drawing/2014/main" id="{7B9250C8-F07B-44D0-A109-E2D9BBE2F128}"/>
                    </a:ext>
                  </a:extLst>
                </p:cNvPr>
                <p:cNvCxnSpPr/>
                <p:nvPr/>
              </p:nvCxnSpPr>
              <p:spPr>
                <a:xfrm>
                  <a:off x="9465477" y="735046"/>
                  <a:ext cx="0" cy="5914378"/>
                </a:xfrm>
                <a:prstGeom prst="line">
                  <a:avLst/>
                </a:prstGeom>
                <a:ln w="19050" cap="flat" cmpd="sng">
                  <a:solidFill>
                    <a:schemeClr val="dk1"/>
                  </a:solidFill>
                  <a:prstDash val="solid"/>
                  <a:miter/>
                </a:ln>
              </p:spPr>
            </p:cxnSp>
            <p:cxnSp>
              <p:nvCxnSpPr>
                <p:cNvPr id="67" name="直接连接符 68">
                  <a:extLst>
                    <a:ext uri="{FF2B5EF4-FFF2-40B4-BE49-F238E27FC236}">
                      <a16:creationId xmlns:a16="http://schemas.microsoft.com/office/drawing/2014/main" id="{5ADE70DD-8239-4616-BE24-B155E0AC1CFB}"/>
                    </a:ext>
                  </a:extLst>
                </p:cNvPr>
                <p:cNvCxnSpPr/>
                <p:nvPr/>
              </p:nvCxnSpPr>
              <p:spPr>
                <a:xfrm>
                  <a:off x="9465477" y="220837"/>
                  <a:ext cx="0" cy="514209"/>
                </a:xfrm>
                <a:prstGeom prst="line">
                  <a:avLst/>
                </a:prstGeom>
                <a:ln w="19050" cap="flat" cmpd="sng">
                  <a:solidFill>
                    <a:schemeClr val="dk1"/>
                  </a:solidFill>
                  <a:prstDash val="solid"/>
                  <a:miter/>
                </a:ln>
              </p:spPr>
            </p:cxnSp>
          </p:grpSp>
          <p:sp>
            <p:nvSpPr>
              <p:cNvPr id="46" name="右大括号 45">
                <a:extLst>
                  <a:ext uri="{FF2B5EF4-FFF2-40B4-BE49-F238E27FC236}">
                    <a16:creationId xmlns:a16="http://schemas.microsoft.com/office/drawing/2014/main" id="{4F040260-F206-4F28-89E4-2565634B30F2}"/>
                  </a:ext>
                </a:extLst>
              </p:cNvPr>
              <p:cNvSpPr/>
              <p:nvPr/>
            </p:nvSpPr>
            <p:spPr>
              <a:xfrm>
                <a:off x="11093570" y="571631"/>
                <a:ext cx="159861" cy="42356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右大括号 46">
                <a:extLst>
                  <a:ext uri="{FF2B5EF4-FFF2-40B4-BE49-F238E27FC236}">
                    <a16:creationId xmlns:a16="http://schemas.microsoft.com/office/drawing/2014/main" id="{B1944BB8-057E-47F6-B3C0-2BFA1130EF8B}"/>
                  </a:ext>
                </a:extLst>
              </p:cNvPr>
              <p:cNvSpPr/>
              <p:nvPr/>
            </p:nvSpPr>
            <p:spPr>
              <a:xfrm>
                <a:off x="11099904" y="999669"/>
                <a:ext cx="159861" cy="51047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右大括号 47">
                <a:extLst>
                  <a:ext uri="{FF2B5EF4-FFF2-40B4-BE49-F238E27FC236}">
                    <a16:creationId xmlns:a16="http://schemas.microsoft.com/office/drawing/2014/main" id="{3325BA5C-CC31-49E4-8BC2-B9D1FEB78F94}"/>
                  </a:ext>
                </a:extLst>
              </p:cNvPr>
              <p:cNvSpPr/>
              <p:nvPr/>
            </p:nvSpPr>
            <p:spPr>
              <a:xfrm>
                <a:off x="11093570" y="1969105"/>
                <a:ext cx="159861" cy="51047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B12258D-5D83-49F0-A079-8A12B3E0A176}"/>
                  </a:ext>
                </a:extLst>
              </p:cNvPr>
              <p:cNvSpPr txBox="1"/>
              <p:nvPr/>
            </p:nvSpPr>
            <p:spPr>
              <a:xfrm>
                <a:off x="11338853" y="566805"/>
                <a:ext cx="466430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cs typeface="+mn-ea"/>
                    <a:sym typeface="+mn-lt"/>
                  </a:rPr>
                  <a:t>3m</a:t>
                </a:r>
                <a:endParaRPr lang="zh-CN" altLang="en-US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A4A5455-4B04-40FA-89AE-7EA5BBDF0145}"/>
                  </a:ext>
                </a:extLst>
              </p:cNvPr>
              <p:cNvSpPr txBox="1"/>
              <p:nvPr/>
            </p:nvSpPr>
            <p:spPr>
              <a:xfrm>
                <a:off x="11353800" y="1027905"/>
                <a:ext cx="590433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30m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22E5578E-034A-4097-833F-573D561F98C8}"/>
                  </a:ext>
                </a:extLst>
              </p:cNvPr>
              <p:cNvSpPr txBox="1"/>
              <p:nvPr/>
            </p:nvSpPr>
            <p:spPr>
              <a:xfrm>
                <a:off x="11340103" y="2032683"/>
                <a:ext cx="590433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30m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055C6414-CC51-4FDD-B22D-B9F772260059}"/>
                  </a:ext>
                </a:extLst>
              </p:cNvPr>
              <p:cNvSpPr txBox="1"/>
              <p:nvPr/>
            </p:nvSpPr>
            <p:spPr>
              <a:xfrm>
                <a:off x="10651315" y="6538912"/>
                <a:ext cx="853379" cy="582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Anchor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69">
              <a:extLst>
                <a:ext uri="{FF2B5EF4-FFF2-40B4-BE49-F238E27FC236}">
                  <a16:creationId xmlns:a16="http://schemas.microsoft.com/office/drawing/2014/main" id="{707C1B4C-5BB5-47D1-B958-225AA8520725}"/>
                </a:ext>
              </a:extLst>
            </p:cNvPr>
            <p:cNvGrpSpPr/>
            <p:nvPr/>
          </p:nvGrpSpPr>
          <p:grpSpPr>
            <a:xfrm>
              <a:off x="10377599" y="873138"/>
              <a:ext cx="598631" cy="5407683"/>
              <a:chOff x="10377599" y="873138"/>
              <a:chExt cx="598631" cy="5407683"/>
            </a:xfrm>
          </p:grpSpPr>
          <p:sp>
            <p:nvSpPr>
              <p:cNvPr id="41" name="矩形 70">
                <a:extLst>
                  <a:ext uri="{FF2B5EF4-FFF2-40B4-BE49-F238E27FC236}">
                    <a16:creationId xmlns:a16="http://schemas.microsoft.com/office/drawing/2014/main" id="{D765EB26-5CD6-4E34-90FF-EBB3A4F7B1A7}"/>
                  </a:ext>
                </a:extLst>
              </p:cNvPr>
              <p:cNvSpPr/>
              <p:nvPr/>
            </p:nvSpPr>
            <p:spPr>
              <a:xfrm>
                <a:off x="10389674" y="87313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42" name="矩形 71">
                <a:extLst>
                  <a:ext uri="{FF2B5EF4-FFF2-40B4-BE49-F238E27FC236}">
                    <a16:creationId xmlns:a16="http://schemas.microsoft.com/office/drawing/2014/main" id="{A5B82599-60DC-4B9F-A614-AC737C75531F}"/>
                  </a:ext>
                </a:extLst>
              </p:cNvPr>
              <p:cNvSpPr/>
              <p:nvPr/>
            </p:nvSpPr>
            <p:spPr>
              <a:xfrm>
                <a:off x="10389674" y="2249424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72">
                <a:extLst>
                  <a:ext uri="{FF2B5EF4-FFF2-40B4-BE49-F238E27FC236}">
                    <a16:creationId xmlns:a16="http://schemas.microsoft.com/office/drawing/2014/main" id="{BC2A8433-09F0-458F-ADE9-FCCCC8E5E8A8}"/>
                  </a:ext>
                </a:extLst>
              </p:cNvPr>
              <p:cNvSpPr/>
              <p:nvPr/>
            </p:nvSpPr>
            <p:spPr>
              <a:xfrm>
                <a:off x="10389674" y="361982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73">
                <a:extLst>
                  <a:ext uri="{FF2B5EF4-FFF2-40B4-BE49-F238E27FC236}">
                    <a16:creationId xmlns:a16="http://schemas.microsoft.com/office/drawing/2014/main" id="{6440D1E8-153C-48AE-A4B9-C146CEDCF251}"/>
                  </a:ext>
                </a:extLst>
              </p:cNvPr>
              <p:cNvSpPr/>
              <p:nvPr/>
            </p:nvSpPr>
            <p:spPr>
              <a:xfrm>
                <a:off x="10377599" y="5004048"/>
                <a:ext cx="586556" cy="1276773"/>
              </a:xfrm>
              <a:prstGeom prst="rect">
                <a:avLst/>
              </a:prstGeom>
              <a:noFill/>
              <a:ln w="19050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10" name="直接连接符 74">
              <a:extLst>
                <a:ext uri="{FF2B5EF4-FFF2-40B4-BE49-F238E27FC236}">
                  <a16:creationId xmlns:a16="http://schemas.microsoft.com/office/drawing/2014/main" id="{792BADDB-63C7-44AB-9FF0-DAA8811F02DF}"/>
                </a:ext>
              </a:extLst>
            </p:cNvPr>
            <p:cNvCxnSpPr>
              <a:stCxn id="16" idx="4"/>
              <a:endCxn id="54" idx="0"/>
            </p:cNvCxnSpPr>
            <p:nvPr/>
          </p:nvCxnSpPr>
          <p:spPr>
            <a:xfrm flipH="1">
              <a:off x="10679925" y="615888"/>
              <a:ext cx="3027" cy="37949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5">
              <a:extLst>
                <a:ext uri="{FF2B5EF4-FFF2-40B4-BE49-F238E27FC236}">
                  <a16:creationId xmlns:a16="http://schemas.microsoft.com/office/drawing/2014/main" id="{D1E56679-92B2-4824-8C20-641A1CAF63E2}"/>
                </a:ext>
              </a:extLst>
            </p:cNvPr>
            <p:cNvCxnSpPr>
              <a:stCxn id="54" idx="4"/>
              <a:endCxn id="55" idx="0"/>
            </p:cNvCxnSpPr>
            <p:nvPr/>
          </p:nvCxnSpPr>
          <p:spPr>
            <a:xfrm flipH="1">
              <a:off x="10669488" y="1196726"/>
              <a:ext cx="10437" cy="63461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6">
              <a:extLst>
                <a:ext uri="{FF2B5EF4-FFF2-40B4-BE49-F238E27FC236}">
                  <a16:creationId xmlns:a16="http://schemas.microsoft.com/office/drawing/2014/main" id="{723AE12F-4C8B-464D-B613-B419C998A7A0}"/>
                </a:ext>
              </a:extLst>
            </p:cNvPr>
            <p:cNvCxnSpPr/>
            <p:nvPr/>
          </p:nvCxnSpPr>
          <p:spPr>
            <a:xfrm flipH="1">
              <a:off x="10226649" y="531772"/>
              <a:ext cx="332430" cy="4043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7">
              <a:extLst>
                <a:ext uri="{FF2B5EF4-FFF2-40B4-BE49-F238E27FC236}">
                  <a16:creationId xmlns:a16="http://schemas.microsoft.com/office/drawing/2014/main" id="{089583AC-04A3-4B48-8A7B-03CA0A649401}"/>
                </a:ext>
              </a:extLst>
            </p:cNvPr>
            <p:cNvCxnSpPr/>
            <p:nvPr/>
          </p:nvCxnSpPr>
          <p:spPr>
            <a:xfrm>
              <a:off x="10226649" y="936137"/>
              <a:ext cx="0" cy="121377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8">
              <a:extLst>
                <a:ext uri="{FF2B5EF4-FFF2-40B4-BE49-F238E27FC236}">
                  <a16:creationId xmlns:a16="http://schemas.microsoft.com/office/drawing/2014/main" id="{CC01B189-F6B8-4B72-B9BC-BBC50462EB64}"/>
                </a:ext>
              </a:extLst>
            </p:cNvPr>
            <p:cNvCxnSpPr>
              <a:endCxn id="57" idx="2"/>
            </p:cNvCxnSpPr>
            <p:nvPr/>
          </p:nvCxnSpPr>
          <p:spPr>
            <a:xfrm>
              <a:off x="10226649" y="2149911"/>
              <a:ext cx="331099" cy="32723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79">
              <a:extLst>
                <a:ext uri="{FF2B5EF4-FFF2-40B4-BE49-F238E27FC236}">
                  <a16:creationId xmlns:a16="http://schemas.microsoft.com/office/drawing/2014/main" id="{FA35DC5A-D5BA-4E9F-B8F7-6BE1A8EE3E2C}"/>
                </a:ext>
              </a:extLst>
            </p:cNvPr>
            <p:cNvCxnSpPr>
              <a:stCxn id="57" idx="4"/>
              <a:endCxn id="58" idx="4"/>
            </p:cNvCxnSpPr>
            <p:nvPr/>
          </p:nvCxnSpPr>
          <p:spPr>
            <a:xfrm flipH="1">
              <a:off x="10669488" y="2577814"/>
              <a:ext cx="58" cy="8915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80">
              <a:extLst>
                <a:ext uri="{FF2B5EF4-FFF2-40B4-BE49-F238E27FC236}">
                  <a16:creationId xmlns:a16="http://schemas.microsoft.com/office/drawing/2014/main" id="{F4E775CD-E8A2-4B7B-8905-ADC81FD55C20}"/>
                </a:ext>
              </a:extLst>
            </p:cNvPr>
            <p:cNvSpPr/>
            <p:nvPr/>
          </p:nvSpPr>
          <p:spPr>
            <a:xfrm>
              <a:off x="10571154" y="414543"/>
              <a:ext cx="223596" cy="20134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81">
              <a:extLst>
                <a:ext uri="{FF2B5EF4-FFF2-40B4-BE49-F238E27FC236}">
                  <a16:creationId xmlns:a16="http://schemas.microsoft.com/office/drawing/2014/main" id="{30E4581F-101F-4D88-896B-EC96699CB27C}"/>
                </a:ext>
              </a:extLst>
            </p:cNvPr>
            <p:cNvGrpSpPr/>
            <p:nvPr/>
          </p:nvGrpSpPr>
          <p:grpSpPr>
            <a:xfrm>
              <a:off x="10781286" y="1932011"/>
              <a:ext cx="149902" cy="170822"/>
              <a:chOff x="10781286" y="1932011"/>
              <a:chExt cx="149902" cy="170822"/>
            </a:xfrm>
          </p:grpSpPr>
          <p:sp>
            <p:nvSpPr>
              <p:cNvPr id="39" name="椭圆 82">
                <a:extLst>
                  <a:ext uri="{FF2B5EF4-FFF2-40B4-BE49-F238E27FC236}">
                    <a16:creationId xmlns:a16="http://schemas.microsoft.com/office/drawing/2014/main" id="{90E0AE63-DD40-4188-A998-E2EF497B2570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40" name="直接连接符 83">
                <a:extLst>
                  <a:ext uri="{FF2B5EF4-FFF2-40B4-BE49-F238E27FC236}">
                    <a16:creationId xmlns:a16="http://schemas.microsoft.com/office/drawing/2014/main" id="{047D22D7-254E-4BA6-B382-053B955AF1D1}"/>
                  </a:ext>
                </a:extLst>
              </p:cNvPr>
              <p:cNvCxnSpPr>
                <a:stCxn id="39" idx="2"/>
                <a:endCxn id="55" idx="6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84">
              <a:extLst>
                <a:ext uri="{FF2B5EF4-FFF2-40B4-BE49-F238E27FC236}">
                  <a16:creationId xmlns:a16="http://schemas.microsoft.com/office/drawing/2014/main" id="{594AB208-5DF1-44C2-AD23-3C2D919E5BB5}"/>
                </a:ext>
              </a:extLst>
            </p:cNvPr>
            <p:cNvGrpSpPr/>
            <p:nvPr/>
          </p:nvGrpSpPr>
          <p:grpSpPr>
            <a:xfrm>
              <a:off x="10781286" y="3329011"/>
              <a:ext cx="149902" cy="170822"/>
              <a:chOff x="10781286" y="1932011"/>
              <a:chExt cx="149902" cy="170822"/>
            </a:xfrm>
          </p:grpSpPr>
          <p:sp>
            <p:nvSpPr>
              <p:cNvPr id="37" name="椭圆 85">
                <a:extLst>
                  <a:ext uri="{FF2B5EF4-FFF2-40B4-BE49-F238E27FC236}">
                    <a16:creationId xmlns:a16="http://schemas.microsoft.com/office/drawing/2014/main" id="{5951FBBC-CE70-4F23-BEDD-5309DD2E4686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8" name="直接连接符 86">
                <a:extLst>
                  <a:ext uri="{FF2B5EF4-FFF2-40B4-BE49-F238E27FC236}">
                    <a16:creationId xmlns:a16="http://schemas.microsoft.com/office/drawing/2014/main" id="{E7CE74A3-D2FF-4039-B9CD-58DFD7E68E9B}"/>
                  </a:ext>
                </a:extLst>
              </p:cNvPr>
              <p:cNvCxnSpPr>
                <a:stCxn id="37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87">
              <a:extLst>
                <a:ext uri="{FF2B5EF4-FFF2-40B4-BE49-F238E27FC236}">
                  <a16:creationId xmlns:a16="http://schemas.microsoft.com/office/drawing/2014/main" id="{B8DD3379-DC3F-4D7A-820C-D570E7E6E987}"/>
                </a:ext>
              </a:extLst>
            </p:cNvPr>
            <p:cNvGrpSpPr/>
            <p:nvPr/>
          </p:nvGrpSpPr>
          <p:grpSpPr>
            <a:xfrm>
              <a:off x="10781286" y="4700611"/>
              <a:ext cx="149902" cy="170822"/>
              <a:chOff x="10781286" y="1932011"/>
              <a:chExt cx="149902" cy="170822"/>
            </a:xfrm>
          </p:grpSpPr>
          <p:sp>
            <p:nvSpPr>
              <p:cNvPr id="35" name="椭圆 88">
                <a:extLst>
                  <a:ext uri="{FF2B5EF4-FFF2-40B4-BE49-F238E27FC236}">
                    <a16:creationId xmlns:a16="http://schemas.microsoft.com/office/drawing/2014/main" id="{10FF675E-B0E0-424C-A7F5-04298ED46887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6" name="直接连接符 89">
                <a:extLst>
                  <a:ext uri="{FF2B5EF4-FFF2-40B4-BE49-F238E27FC236}">
                    <a16:creationId xmlns:a16="http://schemas.microsoft.com/office/drawing/2014/main" id="{CE5D593E-72A3-43D2-8886-1E7E13C03082}"/>
                  </a:ext>
                </a:extLst>
              </p:cNvPr>
              <p:cNvCxnSpPr>
                <a:stCxn id="35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90">
              <a:extLst>
                <a:ext uri="{FF2B5EF4-FFF2-40B4-BE49-F238E27FC236}">
                  <a16:creationId xmlns:a16="http://schemas.microsoft.com/office/drawing/2014/main" id="{9C26A196-E8E2-401B-AF03-18E6DB25C5C4}"/>
                </a:ext>
              </a:extLst>
            </p:cNvPr>
            <p:cNvGrpSpPr/>
            <p:nvPr/>
          </p:nvGrpSpPr>
          <p:grpSpPr>
            <a:xfrm>
              <a:off x="10768586" y="6084911"/>
              <a:ext cx="149902" cy="170822"/>
              <a:chOff x="10781286" y="1932011"/>
              <a:chExt cx="149902" cy="170822"/>
            </a:xfrm>
          </p:grpSpPr>
          <p:sp>
            <p:nvSpPr>
              <p:cNvPr id="33" name="椭圆 91">
                <a:extLst>
                  <a:ext uri="{FF2B5EF4-FFF2-40B4-BE49-F238E27FC236}">
                    <a16:creationId xmlns:a16="http://schemas.microsoft.com/office/drawing/2014/main" id="{0404C179-1558-4F46-9B54-F905D880F786}"/>
                  </a:ext>
                </a:extLst>
              </p:cNvPr>
              <p:cNvSpPr/>
              <p:nvPr/>
            </p:nvSpPr>
            <p:spPr>
              <a:xfrm>
                <a:off x="10823188" y="1994833"/>
                <a:ext cx="108000" cy="108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dk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34" name="直接连接符 92">
                <a:extLst>
                  <a:ext uri="{FF2B5EF4-FFF2-40B4-BE49-F238E27FC236}">
                    <a16:creationId xmlns:a16="http://schemas.microsoft.com/office/drawing/2014/main" id="{30EF329B-B7D5-475A-8E3A-84A54E7D782F}"/>
                  </a:ext>
                </a:extLst>
              </p:cNvPr>
              <p:cNvCxnSpPr>
                <a:stCxn id="33" idx="2"/>
              </p:cNvCxnSpPr>
              <p:nvPr/>
            </p:nvCxnSpPr>
            <p:spPr>
              <a:xfrm flipH="1" flipV="1">
                <a:off x="10781286" y="1932011"/>
                <a:ext cx="41902" cy="11682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直接连接符 93">
              <a:extLst>
                <a:ext uri="{FF2B5EF4-FFF2-40B4-BE49-F238E27FC236}">
                  <a16:creationId xmlns:a16="http://schemas.microsoft.com/office/drawing/2014/main" id="{97361B5D-4717-4CB2-8156-241C172FD666}"/>
                </a:ext>
              </a:extLst>
            </p:cNvPr>
            <p:cNvCxnSpPr>
              <a:stCxn id="16" idx="3"/>
            </p:cNvCxnSpPr>
            <p:nvPr/>
          </p:nvCxnSpPr>
          <p:spPr>
            <a:xfrm flipH="1">
              <a:off x="10132614" y="586402"/>
              <a:ext cx="471285" cy="6858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4">
              <a:extLst>
                <a:ext uri="{FF2B5EF4-FFF2-40B4-BE49-F238E27FC236}">
                  <a16:creationId xmlns:a16="http://schemas.microsoft.com/office/drawing/2014/main" id="{ACF753B0-1982-4AE2-9622-C2070FCFE7EA}"/>
                </a:ext>
              </a:extLst>
            </p:cNvPr>
            <p:cNvCxnSpPr/>
            <p:nvPr/>
          </p:nvCxnSpPr>
          <p:spPr>
            <a:xfrm>
              <a:off x="10125145" y="1254908"/>
              <a:ext cx="0" cy="216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95">
              <a:extLst>
                <a:ext uri="{FF2B5EF4-FFF2-40B4-BE49-F238E27FC236}">
                  <a16:creationId xmlns:a16="http://schemas.microsoft.com/office/drawing/2014/main" id="{4FFDC4AC-0C8F-46AD-BD46-C3AD538ACE8B}"/>
                </a:ext>
              </a:extLst>
            </p:cNvPr>
            <p:cNvCxnSpPr/>
            <p:nvPr/>
          </p:nvCxnSpPr>
          <p:spPr>
            <a:xfrm>
              <a:off x="10125145" y="3374781"/>
              <a:ext cx="470703" cy="4739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96">
              <a:extLst>
                <a:ext uri="{FF2B5EF4-FFF2-40B4-BE49-F238E27FC236}">
                  <a16:creationId xmlns:a16="http://schemas.microsoft.com/office/drawing/2014/main" id="{61534502-BE5F-4A21-8E3B-30ADE4799B1E}"/>
                </a:ext>
              </a:extLst>
            </p:cNvPr>
            <p:cNvCxnSpPr>
              <a:stCxn id="16" idx="3"/>
            </p:cNvCxnSpPr>
            <p:nvPr/>
          </p:nvCxnSpPr>
          <p:spPr>
            <a:xfrm flipH="1">
              <a:off x="10005370" y="586402"/>
              <a:ext cx="598529" cy="12747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97">
              <a:extLst>
                <a:ext uri="{FF2B5EF4-FFF2-40B4-BE49-F238E27FC236}">
                  <a16:creationId xmlns:a16="http://schemas.microsoft.com/office/drawing/2014/main" id="{619770F9-7AB8-42F6-8574-F110B9024B9D}"/>
                </a:ext>
              </a:extLst>
            </p:cNvPr>
            <p:cNvCxnSpPr/>
            <p:nvPr/>
          </p:nvCxnSpPr>
          <p:spPr>
            <a:xfrm>
              <a:off x="10008615" y="1845961"/>
              <a:ext cx="0" cy="28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8">
              <a:extLst>
                <a:ext uri="{FF2B5EF4-FFF2-40B4-BE49-F238E27FC236}">
                  <a16:creationId xmlns:a16="http://schemas.microsoft.com/office/drawing/2014/main" id="{0EEA202B-5513-48AE-A88D-B6739373B1A6}"/>
                </a:ext>
              </a:extLst>
            </p:cNvPr>
            <p:cNvCxnSpPr>
              <a:endCxn id="63" idx="2"/>
            </p:cNvCxnSpPr>
            <p:nvPr/>
          </p:nvCxnSpPr>
          <p:spPr>
            <a:xfrm>
              <a:off x="10023545" y="4708281"/>
              <a:ext cx="515972" cy="54979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99">
              <a:extLst>
                <a:ext uri="{FF2B5EF4-FFF2-40B4-BE49-F238E27FC236}">
                  <a16:creationId xmlns:a16="http://schemas.microsoft.com/office/drawing/2014/main" id="{86D0C1BC-E6DA-4F3F-9F7C-49D7B251A3AF}"/>
                </a:ext>
              </a:extLst>
            </p:cNvPr>
            <p:cNvGrpSpPr/>
            <p:nvPr/>
          </p:nvGrpSpPr>
          <p:grpSpPr>
            <a:xfrm>
              <a:off x="8313374" y="414543"/>
              <a:ext cx="1017835" cy="5787190"/>
              <a:chOff x="8399637" y="414543"/>
              <a:chExt cx="1017835" cy="5787190"/>
            </a:xfrm>
          </p:grpSpPr>
          <p:cxnSp>
            <p:nvCxnSpPr>
              <p:cNvPr id="31" name="直接箭头连接符 100">
                <a:extLst>
                  <a:ext uri="{FF2B5EF4-FFF2-40B4-BE49-F238E27FC236}">
                    <a16:creationId xmlns:a16="http://schemas.microsoft.com/office/drawing/2014/main" id="{48DFD6D5-8B6C-48D9-90BA-C260D8A91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8000" y="414543"/>
                <a:ext cx="19472" cy="578719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101">
                <a:extLst>
                  <a:ext uri="{FF2B5EF4-FFF2-40B4-BE49-F238E27FC236}">
                    <a16:creationId xmlns:a16="http://schemas.microsoft.com/office/drawing/2014/main" id="{17AE1DAA-AB58-4329-81F3-83A868F61E55}"/>
                  </a:ext>
                </a:extLst>
              </p:cNvPr>
              <p:cNvSpPr txBox="1"/>
              <p:nvPr/>
            </p:nvSpPr>
            <p:spPr>
              <a:xfrm>
                <a:off x="8399637" y="2883253"/>
                <a:ext cx="836945" cy="582879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cs typeface="+mn-ea"/>
                    <a:sym typeface="+mn-lt"/>
                  </a:rPr>
                  <a:t>~330m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28" name="文本框 102">
              <a:extLst>
                <a:ext uri="{FF2B5EF4-FFF2-40B4-BE49-F238E27FC236}">
                  <a16:creationId xmlns:a16="http://schemas.microsoft.com/office/drawing/2014/main" id="{70B1B882-2FB6-4F2F-B2EC-B2308279A87C}"/>
                </a:ext>
              </a:extLst>
            </p:cNvPr>
            <p:cNvSpPr txBox="1"/>
            <p:nvPr/>
          </p:nvSpPr>
          <p:spPr>
            <a:xfrm>
              <a:off x="9575423" y="648696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cs typeface="+mn-ea"/>
                  <a:sym typeface="+mn-lt"/>
                </a:rPr>
                <a:t>120m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文本框 103">
              <a:extLst>
                <a:ext uri="{FF2B5EF4-FFF2-40B4-BE49-F238E27FC236}">
                  <a16:creationId xmlns:a16="http://schemas.microsoft.com/office/drawing/2014/main" id="{CA38D3AC-FDBD-4D0C-954D-95AD016F2CBF}"/>
                </a:ext>
              </a:extLst>
            </p:cNvPr>
            <p:cNvSpPr txBox="1"/>
            <p:nvPr/>
          </p:nvSpPr>
          <p:spPr>
            <a:xfrm>
              <a:off x="9460608" y="1077031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cs typeface="+mn-ea"/>
                  <a:sym typeface="+mn-lt"/>
                </a:rPr>
                <a:t>228m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文本框 104">
              <a:extLst>
                <a:ext uri="{FF2B5EF4-FFF2-40B4-BE49-F238E27FC236}">
                  <a16:creationId xmlns:a16="http://schemas.microsoft.com/office/drawing/2014/main" id="{EA8CC696-ACB8-4D35-A550-44744E54E55F}"/>
                </a:ext>
              </a:extLst>
            </p:cNvPr>
            <p:cNvSpPr txBox="1"/>
            <p:nvPr/>
          </p:nvSpPr>
          <p:spPr>
            <a:xfrm>
              <a:off x="9331209" y="1613281"/>
              <a:ext cx="709954" cy="5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cs typeface="+mn-ea"/>
                  <a:sym typeface="+mn-lt"/>
                </a:rPr>
                <a:t>340m</a:t>
              </a:r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69" name="图片 68">
            <a:extLst>
              <a:ext uri="{FF2B5EF4-FFF2-40B4-BE49-F238E27FC236}">
                <a16:creationId xmlns:a16="http://schemas.microsoft.com/office/drawing/2014/main" id="{330ADF69-F1B2-41CE-A7F0-97671672D7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209" y="1512279"/>
            <a:ext cx="3677348" cy="49183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7E72C00-1827-3AE9-6673-803EC7CDE1A8}"/>
              </a:ext>
            </a:extLst>
          </p:cNvPr>
          <p:cNvSpPr txBox="1"/>
          <p:nvPr/>
        </p:nvSpPr>
        <p:spPr>
          <a:xfrm>
            <a:off x="8929002" y="5803877"/>
            <a:ext cx="15696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Nerpa</a:t>
            </a:r>
            <a:r>
              <a:rPr lang="en-US" altLang="zh-CN" b="1" dirty="0">
                <a:solidFill>
                  <a:srgbClr val="FF0000"/>
                </a:solidFill>
              </a:rPr>
              <a:t> String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FA1CBEB8-86C8-6381-2C16-5FF6A20009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044" y="1425993"/>
            <a:ext cx="3762090" cy="1566109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8233584F-A0A4-777D-93A1-38C9DDE686B8}"/>
              </a:ext>
            </a:extLst>
          </p:cNvPr>
          <p:cNvSpPr txBox="1"/>
          <p:nvPr/>
        </p:nvSpPr>
        <p:spPr>
          <a:xfrm>
            <a:off x="8698170" y="61005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（贝加尔湖海豹）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2236159-91DD-438D-9D5B-D8B1A5BCF264}"/>
              </a:ext>
            </a:extLst>
          </p:cNvPr>
          <p:cNvSpPr txBox="1"/>
          <p:nvPr/>
        </p:nvSpPr>
        <p:spPr>
          <a:xfrm>
            <a:off x="1310491" y="121694"/>
            <a:ext cx="370967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>
                <a:cs typeface="+mn-ea"/>
                <a:sym typeface="+mn-lt"/>
              </a:rPr>
              <a:t>探测到疑似</a:t>
            </a:r>
            <a:r>
              <a:rPr lang="el-GR" altLang="zh-CN" sz="3600" b="1" dirty="0">
                <a:cs typeface="+mn-ea"/>
                <a:sym typeface="+mn-lt"/>
              </a:rPr>
              <a:t>μ</a:t>
            </a:r>
            <a:r>
              <a:rPr lang="zh-CN" altLang="en-US" sz="3600" b="1" dirty="0">
                <a:cs typeface="+mn-ea"/>
                <a:sym typeface="+mn-lt"/>
              </a:rPr>
              <a:t>事例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B87FC0-1D67-4DAE-B78A-12DF2BEA11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516" y="852912"/>
            <a:ext cx="7533737" cy="56717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099CDC0-E1E1-40E6-87EA-4AC37A952E8F}"/>
              </a:ext>
            </a:extLst>
          </p:cNvPr>
          <p:cNvSpPr txBox="1"/>
          <p:nvPr/>
        </p:nvSpPr>
        <p:spPr>
          <a:xfrm>
            <a:off x="2304620" y="7654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信号大小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56C4881-6FBB-4B23-B74A-3FF2F837980D}"/>
              </a:ext>
            </a:extLst>
          </p:cNvPr>
          <p:cNvSpPr txBox="1"/>
          <p:nvPr/>
        </p:nvSpPr>
        <p:spPr>
          <a:xfrm>
            <a:off x="3744283" y="9309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4BA089-4A21-48AB-BD33-92E7B32A0E73}"/>
              </a:ext>
            </a:extLst>
          </p:cNvPr>
          <p:cNvSpPr txBox="1"/>
          <p:nvPr/>
        </p:nvSpPr>
        <p:spPr>
          <a:xfrm>
            <a:off x="3412616" y="7793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到达时间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075EE9F-04CA-425A-8F50-A7AD7EA0366A}"/>
              </a:ext>
            </a:extLst>
          </p:cNvPr>
          <p:cNvCxnSpPr/>
          <p:nvPr/>
        </p:nvCxnSpPr>
        <p:spPr>
          <a:xfrm>
            <a:off x="2031540" y="1268300"/>
            <a:ext cx="1464695" cy="449643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E9EA5-FCCB-4FFE-9663-5F0DE2CC8B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3087" y="70619"/>
            <a:ext cx="10509250" cy="65881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2024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年</a:t>
            </a:r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月：四个全尺寸探测器单元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F02241C-66F9-415D-B93D-B266087B51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183" y="1242218"/>
            <a:ext cx="4806225" cy="3194049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DFE1873C-85C5-4F15-985A-37BAF93B7794}"/>
              </a:ext>
            </a:extLst>
          </p:cNvPr>
          <p:cNvSpPr/>
          <p:nvPr/>
        </p:nvSpPr>
        <p:spPr>
          <a:xfrm>
            <a:off x="7443788" y="3971925"/>
            <a:ext cx="142875" cy="1285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1987FB-DCB9-4552-A9D2-198EECCD28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22437" y="930673"/>
            <a:ext cx="1947128" cy="937021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B615EE3-B650-450D-8E02-8FCA38608A2D}"/>
              </a:ext>
            </a:extLst>
          </p:cNvPr>
          <p:cNvSpPr txBox="1"/>
          <p:nvPr/>
        </p:nvSpPr>
        <p:spPr>
          <a:xfrm>
            <a:off x="6865898" y="872886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 </a:t>
            </a:r>
            <a:r>
              <a:rPr lang="zh-CN" altLang="en-US" dirty="0">
                <a:cs typeface="+mn-ea"/>
                <a:sym typeface="+mn-lt"/>
              </a:rPr>
              <a:t>依托中海大和中科院声学所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74FB41-0B78-B639-8C38-1159406F89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1" y="935382"/>
            <a:ext cx="2526736" cy="39578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481A32-C83C-28D1-C96E-69A339D5FA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985" y="872886"/>
            <a:ext cx="2526736" cy="21347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91AA4C1-E77A-3A0F-B897-D885D7CC22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985" y="3079691"/>
            <a:ext cx="2557981" cy="17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69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E9EA5-FCCB-4FFE-9663-5F0DE2CC8B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3782" y="92743"/>
            <a:ext cx="10509250" cy="65881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2024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年底</a:t>
            </a:r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 : 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水体动力环境研究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658AC2-397C-4A70-B2FE-DED7EF3B038A}"/>
              </a:ext>
            </a:extLst>
          </p:cNvPr>
          <p:cNvSpPr txBox="1"/>
          <p:nvPr/>
        </p:nvSpPr>
        <p:spPr>
          <a:xfrm>
            <a:off x="1388838" y="1072212"/>
            <a:ext cx="6464226" cy="408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目的：</a:t>
            </a:r>
            <a:endParaRPr lang="en-US" altLang="zh-CN" sz="2400" b="1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研究高度</a:t>
            </a:r>
            <a:r>
              <a:rPr lang="en-US" altLang="zh-CN" sz="2000" dirty="0">
                <a:cs typeface="+mn-ea"/>
                <a:sym typeface="+mn-lt"/>
              </a:rPr>
              <a:t>1000-1500</a:t>
            </a:r>
            <a:r>
              <a:rPr lang="zh-CN" altLang="en-US" sz="2000" dirty="0">
                <a:cs typeface="+mn-ea"/>
                <a:sym typeface="+mn-lt"/>
              </a:rPr>
              <a:t>米的潜标的水动力环境</a:t>
            </a:r>
            <a:endParaRPr lang="en-US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  <a:cs typeface="+mn-ea"/>
                <a:sym typeface="+mn-lt"/>
              </a:rPr>
              <a:t>研究潜标密排的布放和长期稳定运行的问题</a:t>
            </a:r>
            <a:endParaRPr lang="en-US" altLang="zh-CN" sz="2000" dirty="0">
              <a:solidFill>
                <a:srgbClr val="FF0000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cs typeface="+mn-ea"/>
                <a:sym typeface="+mn-lt"/>
              </a:rPr>
              <a:t>方案：</a:t>
            </a:r>
            <a:endParaRPr lang="en-US" altLang="zh-CN" sz="2400" b="1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在海底观测网的</a:t>
            </a:r>
            <a:r>
              <a:rPr lang="en-US" altLang="zh-CN" sz="2000" dirty="0">
                <a:cs typeface="+mn-ea"/>
                <a:sym typeface="+mn-lt"/>
              </a:rPr>
              <a:t>2600</a:t>
            </a:r>
            <a:r>
              <a:rPr lang="zh-CN" altLang="en-US" sz="2000" dirty="0">
                <a:cs typeface="+mn-ea"/>
                <a:sym typeface="+mn-lt"/>
              </a:rPr>
              <a:t>米处</a:t>
            </a:r>
            <a:endParaRPr lang="en-US" altLang="zh-CN" sz="2000" dirty="0"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cs typeface="+mn-ea"/>
                <a:sym typeface="+mn-lt"/>
              </a:rPr>
              <a:t>投入</a:t>
            </a:r>
            <a:r>
              <a:rPr lang="zh-CN" altLang="en-US" sz="2000" b="1" dirty="0">
                <a:cs typeface="+mn-ea"/>
                <a:sym typeface="+mn-lt"/>
              </a:rPr>
              <a:t>四串的水动力潜标</a:t>
            </a:r>
            <a:endParaRPr lang="en-US" altLang="zh-CN" sz="20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cs typeface="+mn-ea"/>
                <a:sym typeface="+mn-lt"/>
              </a:rPr>
              <a:t>长期监测</a:t>
            </a:r>
            <a:r>
              <a:rPr lang="en-US" altLang="zh-CN" sz="2400" dirty="0">
                <a:cs typeface="+mn-ea"/>
                <a:sym typeface="+mn-lt"/>
              </a:rPr>
              <a:t>2</a:t>
            </a:r>
            <a:r>
              <a:rPr lang="zh-CN" altLang="en-US" sz="2400" dirty="0">
                <a:cs typeface="+mn-ea"/>
                <a:sym typeface="+mn-lt"/>
              </a:rPr>
              <a:t>千米水下的温盐层，流速等信息。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66E862-F931-0D28-017A-493A1EF7E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749" y="1473052"/>
            <a:ext cx="2434590" cy="3764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941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EE9EA5-FCCB-4FFE-9663-5F0DE2CC8B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7739" y="101492"/>
            <a:ext cx="10509250" cy="65881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  <a:cs typeface="+mn-ea"/>
                <a:sym typeface="+mn-lt"/>
              </a:rPr>
              <a:t>2025</a:t>
            </a:r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年年中：阵列样机工作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5F75B1-E15C-46AE-8405-49FDDBC6CC07}"/>
              </a:ext>
            </a:extLst>
          </p:cNvPr>
          <p:cNvSpPr txBox="1"/>
          <p:nvPr/>
        </p:nvSpPr>
        <p:spPr>
          <a:xfrm>
            <a:off x="195398" y="1341377"/>
            <a:ext cx="6612510" cy="44319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论证在中国南海建立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HUNT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阵列的可行性；</a:t>
            </a:r>
            <a:endParaRPr lang="en-US" altLang="zh-CN" sz="2400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测量到真实的大气中微子信号或</a:t>
            </a:r>
            <a:r>
              <a:rPr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muon</a:t>
            </a:r>
            <a:r>
              <a:rPr lang="zh-CN" altLang="en-US" sz="2400" b="1" dirty="0">
                <a:solidFill>
                  <a:srgbClr val="C00000"/>
                </a:solidFill>
                <a:cs typeface="+mn-ea"/>
                <a:sym typeface="+mn-lt"/>
              </a:rPr>
              <a:t>通量</a:t>
            </a: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。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  <a:p>
            <a:pPr lvl="1"/>
            <a:r>
              <a:rPr lang="zh-CN" altLang="en-US" b="1" dirty="0">
                <a:cs typeface="+mn-ea"/>
                <a:sym typeface="+mn-lt"/>
              </a:rPr>
              <a:t>研究</a:t>
            </a:r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水体环境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探测器单元的信号特征：频率和幅度</a:t>
            </a:r>
            <a:endParaRPr lang="en-US" altLang="zh-CN" dirty="0">
              <a:cs typeface="+mn-ea"/>
              <a:sym typeface="+mn-lt"/>
            </a:endParaRPr>
          </a:p>
          <a:p>
            <a:pPr lvl="1"/>
            <a:r>
              <a:rPr lang="zh-CN" altLang="en-US" b="1" dirty="0">
                <a:cs typeface="+mn-ea"/>
                <a:sym typeface="+mn-lt"/>
              </a:rPr>
              <a:t>检验</a:t>
            </a:r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探测器单元的工程技术方案（防水、线缆等）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时间刻度系统和声纳定位系统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大气中微子或缪子</a:t>
            </a:r>
            <a:r>
              <a:rPr lang="en-US" altLang="zh-CN" dirty="0">
                <a:cs typeface="+mn-ea"/>
                <a:sym typeface="+mn-lt"/>
              </a:rPr>
              <a:t>muon</a:t>
            </a:r>
            <a:r>
              <a:rPr lang="zh-CN" altLang="en-US" dirty="0">
                <a:cs typeface="+mn-ea"/>
                <a:sym typeface="+mn-lt"/>
              </a:rPr>
              <a:t>信号的触发判选机制</a:t>
            </a:r>
            <a:endParaRPr lang="en-US" altLang="zh-CN" dirty="0">
              <a:cs typeface="+mn-ea"/>
              <a:sym typeface="+mn-lt"/>
            </a:endParaRPr>
          </a:p>
          <a:p>
            <a:pPr lvl="1"/>
            <a:r>
              <a:rPr lang="zh-CN" altLang="en-US" b="1" dirty="0">
                <a:cs typeface="+mn-ea"/>
                <a:sym typeface="+mn-lt"/>
              </a:rPr>
              <a:t>评估</a:t>
            </a:r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电力损耗、数据量；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长期检验系统的可靠性；</a:t>
            </a:r>
            <a:endParaRPr lang="en-US" altLang="zh-CN" dirty="0">
              <a:cs typeface="+mn-ea"/>
              <a:sym typeface="+mn-lt"/>
            </a:endParaRPr>
          </a:p>
          <a:p>
            <a:pPr marL="800100" lvl="1" indent="-342900">
              <a:buFont typeface="+mj-ea"/>
              <a:buAutoNum type="circleNumDbPlain"/>
            </a:pPr>
            <a:r>
              <a:rPr lang="zh-CN" altLang="en-US" dirty="0">
                <a:cs typeface="+mn-ea"/>
                <a:sym typeface="+mn-lt"/>
              </a:rPr>
              <a:t>现场投放方案。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0E65B6-DB7D-415C-A414-BF4F2422C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996" y="1341377"/>
            <a:ext cx="5218320" cy="4081961"/>
          </a:xfrm>
          <a:prstGeom prst="rect">
            <a:avLst/>
          </a:prstGeom>
        </p:spPr>
      </p:pic>
      <p:cxnSp>
        <p:nvCxnSpPr>
          <p:cNvPr id="6" name="连接符: 曲线 5">
            <a:extLst>
              <a:ext uri="{FF2B5EF4-FFF2-40B4-BE49-F238E27FC236}">
                <a16:creationId xmlns:a16="http://schemas.microsoft.com/office/drawing/2014/main" id="{7FB891B6-1711-40F8-95E4-66DDF143A3EF}"/>
              </a:ext>
            </a:extLst>
          </p:cNvPr>
          <p:cNvCxnSpPr>
            <a:cxnSpLocks/>
          </p:cNvCxnSpPr>
          <p:nvPr/>
        </p:nvCxnSpPr>
        <p:spPr>
          <a:xfrm rot="5400000">
            <a:off x="8180051" y="4725151"/>
            <a:ext cx="1387366" cy="117115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五边形 6">
            <a:extLst>
              <a:ext uri="{FF2B5EF4-FFF2-40B4-BE49-F238E27FC236}">
                <a16:creationId xmlns:a16="http://schemas.microsoft.com/office/drawing/2014/main" id="{8C363A41-02ED-4AA2-82C9-D0862FE00F3A}"/>
              </a:ext>
            </a:extLst>
          </p:cNvPr>
          <p:cNvSpPr/>
          <p:nvPr/>
        </p:nvSpPr>
        <p:spPr>
          <a:xfrm>
            <a:off x="7926508" y="6025115"/>
            <a:ext cx="723300" cy="681042"/>
          </a:xfrm>
          <a:prstGeom prst="pent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节点</a:t>
            </a:r>
          </a:p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4DDF2E-7F4B-48F0-B8FB-67374E538433}"/>
              </a:ext>
            </a:extLst>
          </p:cNvPr>
          <p:cNvSpPr txBox="1"/>
          <p:nvPr/>
        </p:nvSpPr>
        <p:spPr>
          <a:xfrm>
            <a:off x="8690348" y="98328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总体方案示意图</a:t>
            </a:r>
          </a:p>
        </p:txBody>
      </p:sp>
    </p:spTree>
    <p:extLst>
      <p:ext uri="{BB962C8B-B14F-4D97-AF65-F5344CB8AC3E}">
        <p14:creationId xmlns:p14="http://schemas.microsoft.com/office/powerpoint/2010/main" val="350211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60EE4-9C62-4409-96B7-E8AB5C0305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3087" y="76702"/>
            <a:ext cx="10509250" cy="65881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  <a:latin typeface="+mn-lt"/>
                <a:ea typeface="+mn-ea"/>
                <a:cs typeface="+mn-ea"/>
                <a:sym typeface="+mn-lt"/>
              </a:rPr>
              <a:t>解决深海工程问题和实测到中微子信号</a:t>
            </a:r>
            <a:endParaRPr lang="zh-CN" alt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988D40-7581-422A-A8C7-0D267FF00173}"/>
              </a:ext>
            </a:extLst>
          </p:cNvPr>
          <p:cNvSpPr txBox="1"/>
          <p:nvPr/>
        </p:nvSpPr>
        <p:spPr>
          <a:xfrm>
            <a:off x="958056" y="735515"/>
            <a:ext cx="10450898" cy="4523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</a:pPr>
            <a:r>
              <a:rPr lang="zh-CN" altLang="en-US" sz="3200" b="1" dirty="0">
                <a:cs typeface="+mn-ea"/>
                <a:sym typeface="+mn-lt"/>
              </a:rPr>
              <a:t>分步骤进行原型机的工作</a:t>
            </a:r>
            <a:r>
              <a:rPr lang="zh-CN" altLang="en-US" sz="3200" b="1" dirty="0">
                <a:solidFill>
                  <a:srgbClr val="002060"/>
                </a:solidFill>
                <a:cs typeface="+mn-ea"/>
                <a:sym typeface="+mn-lt"/>
              </a:rPr>
              <a:t>：</a:t>
            </a:r>
            <a:endParaRPr lang="en-US" altLang="zh-CN" sz="3200" b="1" dirty="0">
              <a:solidFill>
                <a:srgbClr val="002060"/>
              </a:solidFill>
              <a:cs typeface="+mn-ea"/>
              <a:sym typeface="+mn-lt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b="1" dirty="0">
                <a:solidFill>
                  <a:srgbClr val="002449"/>
                </a:solidFill>
                <a:cs typeface="+mn-ea"/>
                <a:sym typeface="+mn-lt"/>
              </a:rPr>
              <a:t>23</a:t>
            </a:r>
            <a:r>
              <a:rPr lang="zh-CN" altLang="en-US" sz="2000" b="1" dirty="0">
                <a:solidFill>
                  <a:srgbClr val="002449"/>
                </a:solidFill>
                <a:cs typeface="+mn-ea"/>
                <a:sym typeface="+mn-lt"/>
              </a:rPr>
              <a:t>年</a:t>
            </a:r>
            <a:r>
              <a:rPr lang="en-US" altLang="zh-CN" sz="2000" b="1" dirty="0">
                <a:solidFill>
                  <a:srgbClr val="002449"/>
                </a:solidFill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rgbClr val="002449"/>
                </a:solidFill>
                <a:cs typeface="+mn-ea"/>
                <a:sym typeface="+mn-lt"/>
              </a:rPr>
              <a:t>月，在中国南海两个探测器单元的短期海试</a:t>
            </a:r>
            <a:endParaRPr lang="en-US" altLang="zh-CN" sz="2000" b="1" dirty="0">
              <a:solidFill>
                <a:srgbClr val="002449"/>
              </a:solidFill>
              <a:cs typeface="+mn-ea"/>
              <a:sym typeface="+mn-lt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b="1" dirty="0">
                <a:cs typeface="+mn-ea"/>
                <a:sym typeface="+mn-lt"/>
              </a:rPr>
              <a:t>24</a:t>
            </a:r>
            <a:r>
              <a:rPr lang="zh-CN" altLang="en-US" sz="2000" b="1" dirty="0">
                <a:cs typeface="+mn-ea"/>
                <a:sym typeface="+mn-lt"/>
              </a:rPr>
              <a:t>年</a:t>
            </a:r>
            <a:r>
              <a:rPr lang="en-US" altLang="zh-CN" sz="2000" b="1" dirty="0">
                <a:cs typeface="+mn-ea"/>
                <a:sym typeface="+mn-lt"/>
              </a:rPr>
              <a:t>10</a:t>
            </a:r>
            <a:r>
              <a:rPr lang="zh-CN" altLang="en-US" sz="2000" b="1" dirty="0">
                <a:cs typeface="+mn-ea"/>
                <a:sym typeface="+mn-lt"/>
              </a:rPr>
              <a:t>月，投入</a:t>
            </a:r>
            <a:r>
              <a:rPr lang="en-US" altLang="zh-CN" sz="2000" b="1" dirty="0">
                <a:cs typeface="+mn-ea"/>
                <a:sym typeface="+mn-lt"/>
              </a:rPr>
              <a:t>4</a:t>
            </a:r>
            <a:r>
              <a:rPr lang="zh-CN" altLang="en-US" sz="2000" b="1" dirty="0">
                <a:cs typeface="+mn-ea"/>
                <a:sym typeface="+mn-lt"/>
              </a:rPr>
              <a:t>个探测器单元长期运行</a:t>
            </a:r>
            <a:endParaRPr lang="en-US" altLang="zh-CN" sz="2000" b="1" dirty="0">
              <a:cs typeface="+mn-ea"/>
              <a:sym typeface="+mn-lt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b="1" dirty="0">
                <a:cs typeface="+mn-ea"/>
                <a:sym typeface="+mn-lt"/>
              </a:rPr>
              <a:t>24</a:t>
            </a:r>
            <a:r>
              <a:rPr lang="zh-CN" altLang="en-US" sz="2000" b="1" dirty="0">
                <a:cs typeface="+mn-ea"/>
                <a:sym typeface="+mn-lt"/>
              </a:rPr>
              <a:t>年底， 投入四串超长水动力潜标</a:t>
            </a:r>
            <a:endParaRPr lang="en-US" altLang="zh-CN" sz="3600" b="1" dirty="0">
              <a:cs typeface="+mn-ea"/>
              <a:sym typeface="+mn-lt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b="1" dirty="0">
                <a:cs typeface="+mn-ea"/>
                <a:sym typeface="+mn-lt"/>
              </a:rPr>
              <a:t>25</a:t>
            </a:r>
            <a:r>
              <a:rPr lang="zh-CN" altLang="en-US" sz="2000" b="1" dirty="0">
                <a:cs typeface="+mn-ea"/>
                <a:sym typeface="+mn-lt"/>
              </a:rPr>
              <a:t>年年中，投放</a:t>
            </a:r>
            <a:r>
              <a:rPr lang="en-US" altLang="zh-CN" sz="2000" b="1" dirty="0">
                <a:cs typeface="+mn-ea"/>
                <a:sym typeface="+mn-lt"/>
              </a:rPr>
              <a:t>7</a:t>
            </a:r>
            <a:r>
              <a:rPr lang="zh-CN" altLang="en-US" sz="2000" b="1" dirty="0">
                <a:cs typeface="+mn-ea"/>
                <a:sym typeface="+mn-lt"/>
              </a:rPr>
              <a:t>串，实现小阵列运行</a:t>
            </a:r>
            <a:endParaRPr lang="en-US" altLang="zh-CN" sz="2000" b="1" dirty="0">
              <a:cs typeface="+mn-ea"/>
              <a:sym typeface="+mn-lt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25</a:t>
            </a: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和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26</a:t>
            </a: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年，在贝加尔湖投入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48</a:t>
            </a:r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个探测器单元</a:t>
            </a:r>
            <a:endParaRPr lang="en-US" altLang="zh-CN" sz="1200" b="1" dirty="0">
              <a:solidFill>
                <a:schemeClr val="accent2">
                  <a:lumMod val="50000"/>
                </a:schemeClr>
              </a:solidFill>
              <a:cs typeface="+mn-ea"/>
              <a:sym typeface="+mn-lt"/>
            </a:endParaRPr>
          </a:p>
          <a:p>
            <a:pPr lvl="1">
              <a:lnSpc>
                <a:spcPct val="200000"/>
              </a:lnSpc>
            </a:pPr>
            <a:endParaRPr lang="en-US" altLang="zh-CN" sz="2000" b="1" dirty="0">
              <a:solidFill>
                <a:srgbClr val="002449"/>
              </a:solidFill>
              <a:cs typeface="+mn-ea"/>
              <a:sym typeface="+mn-lt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两年内，完成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HUNT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rPr>
              <a:t>项目在南海实施的可行性方案报告（初设报告）。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18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AA6AA6-8AEE-263E-F34C-6392116A8184}"/>
              </a:ext>
            </a:extLst>
          </p:cNvPr>
          <p:cNvSpPr/>
          <p:nvPr/>
        </p:nvSpPr>
        <p:spPr>
          <a:xfrm>
            <a:off x="184106" y="5026132"/>
            <a:ext cx="573259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EC6CE44-CE09-483F-9781-72E4166AFFFA}"/>
              </a:ext>
            </a:extLst>
          </p:cNvPr>
          <p:cNvSpPr txBox="1"/>
          <p:nvPr/>
        </p:nvSpPr>
        <p:spPr>
          <a:xfrm>
            <a:off x="184107" y="5522693"/>
            <a:ext cx="5732597" cy="95410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cs typeface="+mn-ea"/>
                <a:sym typeface="+mn-lt"/>
              </a:rPr>
              <a:t>几乎成为寻找高能宇宙线起源的唯一信使。</a:t>
            </a:r>
            <a:endParaRPr lang="en-US" altLang="zh-CN" sz="2400" dirty="0">
              <a:cs typeface="+mn-ea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600" dirty="0">
                <a:cs typeface="+mn-ea"/>
                <a:sym typeface="+mn-lt"/>
              </a:rPr>
              <a:t>电中性，不受磁场影响，到达方向指向起源天体；</a:t>
            </a:r>
            <a:endParaRPr lang="en-US" altLang="zh-CN" sz="1600" dirty="0">
              <a:cs typeface="+mn-ea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1600" dirty="0">
                <a:cs typeface="+mn-ea"/>
                <a:sym typeface="+mn-lt"/>
              </a:rPr>
              <a:t>与物质作用弱，传播远，能从致密的起源天体中逃逸。</a:t>
            </a:r>
            <a:endParaRPr lang="en-US" altLang="zh-CN" sz="2000" b="1" spc="-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3" name="TextShape 3">
            <a:extLst>
              <a:ext uri="{FF2B5EF4-FFF2-40B4-BE49-F238E27FC236}">
                <a16:creationId xmlns:a16="http://schemas.microsoft.com/office/drawing/2014/main" id="{0D670927-1B2B-4CD4-86F9-E3E7BA1DD95C}"/>
              </a:ext>
            </a:extLst>
          </p:cNvPr>
          <p:cNvSpPr txBox="1"/>
          <p:nvPr/>
        </p:nvSpPr>
        <p:spPr>
          <a:xfrm>
            <a:off x="184105" y="3962557"/>
            <a:ext cx="5732598" cy="10342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47" tIns="54423" rIns="108847" bIns="54423"/>
          <a:lstStyle/>
          <a:p>
            <a:pPr marL="457200" indent="-457200">
              <a:buFont typeface="+mj-lt"/>
              <a:buAutoNum type="arabicPeriod"/>
            </a:pPr>
            <a:r>
              <a:rPr lang="zh-CN" altLang="en-US" sz="1935" b="1" spc="-1" dirty="0">
                <a:solidFill>
                  <a:schemeClr val="tx1"/>
                </a:solidFill>
                <a:cs typeface="+mn-ea"/>
                <a:sym typeface="+mn-lt"/>
              </a:rPr>
              <a:t>电磁波、</a:t>
            </a:r>
            <a:r>
              <a:rPr lang="en-US" sz="1935" b="1" spc="-1" dirty="0" err="1">
                <a:solidFill>
                  <a:schemeClr val="tx1"/>
                </a:solidFill>
                <a:cs typeface="+mn-ea"/>
                <a:sym typeface="+mn-lt"/>
              </a:rPr>
              <a:t>伽马射线</a:t>
            </a:r>
            <a:r>
              <a:rPr lang="en-US" sz="1935" spc="-1" dirty="0" err="1">
                <a:solidFill>
                  <a:schemeClr val="tx1"/>
                </a:solidFill>
                <a:cs typeface="+mn-ea"/>
                <a:sym typeface="+mn-lt"/>
              </a:rPr>
              <a:t>：吸收</a:t>
            </a:r>
            <a:endParaRPr lang="en-US" sz="1935" spc="-1" dirty="0">
              <a:solidFill>
                <a:schemeClr val="tx1"/>
              </a:solidFill>
              <a:cs typeface="+mn-ea"/>
              <a:sym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935" b="1" spc="-1" dirty="0" err="1">
                <a:solidFill>
                  <a:schemeClr val="tx1"/>
                </a:solidFill>
                <a:cs typeface="+mn-ea"/>
                <a:sym typeface="+mn-lt"/>
              </a:rPr>
              <a:t>宇宙线</a:t>
            </a:r>
            <a:r>
              <a:rPr lang="zh-CN" altLang="en-US" sz="2000" dirty="0">
                <a:solidFill>
                  <a:schemeClr val="tx1"/>
                </a:solidFill>
                <a:cs typeface="+mn-ea"/>
                <a:sym typeface="+mn-lt"/>
              </a:rPr>
              <a:t>（外空的带电粒子：质子）</a:t>
            </a:r>
            <a:r>
              <a:rPr lang="en-US" sz="1935" spc="-1" dirty="0">
                <a:solidFill>
                  <a:schemeClr val="tx1"/>
                </a:solidFill>
                <a:cs typeface="+mn-ea"/>
                <a:sym typeface="+mn-lt"/>
              </a:rPr>
              <a:t>：磁场偏折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35" b="1" spc="-1" dirty="0">
                <a:solidFill>
                  <a:schemeClr val="tx1"/>
                </a:solidFill>
                <a:cs typeface="+mn-ea"/>
                <a:sym typeface="+mn-lt"/>
              </a:rPr>
              <a:t>引力波</a:t>
            </a:r>
            <a:r>
              <a:rPr lang="en-US" sz="1935" spc="-1" dirty="0">
                <a:solidFill>
                  <a:schemeClr val="tx1"/>
                </a:solidFill>
                <a:cs typeface="+mn-ea"/>
                <a:sym typeface="+mn-lt"/>
              </a:rPr>
              <a:t>：灵敏度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3AD14-4176-4BF7-9DEE-2BAD511CD6A7}"/>
              </a:ext>
            </a:extLst>
          </p:cNvPr>
          <p:cNvSpPr txBox="1"/>
          <p:nvPr/>
        </p:nvSpPr>
        <p:spPr>
          <a:xfrm>
            <a:off x="1824414" y="239741"/>
            <a:ext cx="883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粒子天体物理领域进入多信使观测时代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D6C49E-4F11-4E35-8220-2E0D24AA73EF}"/>
              </a:ext>
            </a:extLst>
          </p:cNvPr>
          <p:cNvSpPr/>
          <p:nvPr/>
        </p:nvSpPr>
        <p:spPr>
          <a:xfrm>
            <a:off x="190894" y="5043580"/>
            <a:ext cx="5891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pc="-1" dirty="0">
                <a:solidFill>
                  <a:srgbClr val="C00000"/>
                </a:solidFill>
                <a:cs typeface="+mn-ea"/>
                <a:sym typeface="+mn-lt"/>
              </a:rPr>
              <a:t>4.  </a:t>
            </a:r>
            <a:r>
              <a:rPr lang="en-US" altLang="zh-CN" sz="2400" b="1" spc="-1" dirty="0" err="1">
                <a:solidFill>
                  <a:srgbClr val="C00000"/>
                </a:solidFill>
                <a:cs typeface="+mn-ea"/>
                <a:sym typeface="+mn-lt"/>
              </a:rPr>
              <a:t>中微子</a:t>
            </a:r>
            <a:r>
              <a:rPr lang="zh-CN" altLang="en-US" sz="2400" b="1" spc="-1" dirty="0">
                <a:solidFill>
                  <a:srgbClr val="C00000"/>
                </a:solidFill>
                <a:cs typeface="+mn-ea"/>
                <a:sym typeface="+mn-lt"/>
              </a:rPr>
              <a:t>（</a:t>
            </a:r>
            <a:r>
              <a:rPr lang="en-US" altLang="zh-CN" sz="2400" b="1" spc="-1" dirty="0">
                <a:solidFill>
                  <a:srgbClr val="C00000"/>
                </a:solidFill>
                <a:cs typeface="+mn-ea"/>
                <a:sym typeface="+mn-lt"/>
              </a:rPr>
              <a:t>Neutrino</a:t>
            </a:r>
            <a:r>
              <a:rPr lang="zh-CN" altLang="en-US" sz="2400" b="1" spc="-1" dirty="0">
                <a:solidFill>
                  <a:srgbClr val="C00000"/>
                </a:solidFill>
                <a:cs typeface="+mn-ea"/>
                <a:sym typeface="+mn-lt"/>
              </a:rPr>
              <a:t>）</a:t>
            </a:r>
            <a:endParaRPr lang="en-US" altLang="zh-CN" sz="2400" b="1" spc="-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18B3DB-3BFC-4AD3-8F12-8CFA33094D65}"/>
              </a:ext>
            </a:extLst>
          </p:cNvPr>
          <p:cNvSpPr txBox="1"/>
          <p:nvPr/>
        </p:nvSpPr>
        <p:spPr>
          <a:xfrm>
            <a:off x="75250" y="3495296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了解宇宙的四种信使（探针）：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A4FB0F-4BD1-4143-B605-30668ED07F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182563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>
                <a:cs typeface="+mn-ea"/>
                <a:sym typeface="+mn-lt"/>
              </a:rPr>
              <a:pPr/>
              <a:t>3</a:t>
            </a:fld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465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087C09-73D1-4F81-94E6-E12AB9F564B4}"/>
              </a:ext>
            </a:extLst>
          </p:cNvPr>
          <p:cNvSpPr txBox="1"/>
          <p:nvPr/>
        </p:nvSpPr>
        <p:spPr>
          <a:xfrm>
            <a:off x="986862" y="1840683"/>
            <a:ext cx="5998532" cy="326961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建设 </a:t>
            </a:r>
            <a:r>
              <a:rPr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30 km</a:t>
            </a:r>
            <a:r>
              <a:rPr lang="en-US" altLang="zh-CN" sz="2000" b="1" baseline="30000" dirty="0">
                <a:solidFill>
                  <a:schemeClr val="tx1"/>
                </a:solidFill>
                <a:cs typeface="+mn-ea"/>
                <a:sym typeface="+mn-lt"/>
              </a:rPr>
              <a:t>3</a:t>
            </a:r>
            <a:r>
              <a:rPr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深海中微子望远镜，超越</a:t>
            </a:r>
            <a:r>
              <a:rPr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IceCube-Gen2</a:t>
            </a: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，冲击天体中微子点源的首次确认。</a:t>
            </a: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2020</a:t>
            </a: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年，曹臻院士提出项目设想。目前，逐步建立了项目团队，并正开展多步骤的预研工作。</a:t>
            </a: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欢迎同行加入，共谋发展。</a:t>
            </a: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9EA3F98-47A8-4821-A46D-79367032DC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2853" y="104632"/>
            <a:ext cx="10509250" cy="65881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报告总结</a:t>
            </a:r>
            <a:endParaRPr lang="zh-CN" altLang="en-US" sz="40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71FFAF-AFB7-4B37-89D6-8888550E73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536" y="1036512"/>
            <a:ext cx="2985575" cy="53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0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3485797-B1F1-4769-87BB-16A30619B1FA}"/>
              </a:ext>
            </a:extLst>
          </p:cNvPr>
          <p:cNvSpPr txBox="1">
            <a:spLocks/>
          </p:cNvSpPr>
          <p:nvPr/>
        </p:nvSpPr>
        <p:spPr>
          <a:xfrm>
            <a:off x="4117978" y="2648351"/>
            <a:ext cx="4147017" cy="1245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zh-CN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3160093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FF497-ABF1-4D78-B7B5-4F3A1BBC6EB4}"/>
              </a:ext>
            </a:extLst>
          </p:cNvPr>
          <p:cNvSpPr txBox="1"/>
          <p:nvPr/>
        </p:nvSpPr>
        <p:spPr>
          <a:xfrm>
            <a:off x="707366" y="819567"/>
            <a:ext cx="11177432" cy="138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21" indent="-285721" defTabSz="91430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1799" b="1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prstClr val="black"/>
                </a:solidFill>
                <a:cs typeface="+mn-ea"/>
                <a:sym typeface="+mn-lt"/>
              </a:rPr>
              <a:t>宇宙线：</a:t>
            </a:r>
            <a:r>
              <a:rPr lang="zh-CN" altLang="en-US" sz="1799" b="1" dirty="0">
                <a:cs typeface="+mn-ea"/>
                <a:sym typeface="+mn-lt"/>
              </a:rPr>
              <a:t>是来自外太空的高能带电粒子，</a:t>
            </a:r>
            <a:r>
              <a:rPr lang="zh-CN" altLang="en-US" sz="1799" b="1" dirty="0">
                <a:solidFill>
                  <a:srgbClr val="00B050"/>
                </a:solidFill>
                <a:cs typeface="+mn-ea"/>
                <a:sym typeface="+mn-lt"/>
              </a:rPr>
              <a:t>如氢、氦、铁等原子核，还包含少量电子。</a:t>
            </a:r>
            <a:endParaRPr lang="en-US" altLang="zh-CN" sz="1799" b="1" dirty="0">
              <a:solidFill>
                <a:srgbClr val="00B050"/>
              </a:solidFill>
              <a:cs typeface="+mn-ea"/>
              <a:sym typeface="+mn-lt"/>
            </a:endParaRPr>
          </a:p>
          <a:p>
            <a:pPr defTabSz="914309">
              <a:lnSpc>
                <a:spcPct val="150000"/>
              </a:lnSpc>
            </a:pPr>
            <a:r>
              <a:rPr lang="en-US" altLang="zh-CN" sz="1799" dirty="0">
                <a:solidFill>
                  <a:srgbClr val="000000"/>
                </a:solidFill>
                <a:cs typeface="+mn-ea"/>
                <a:sym typeface="+mn-lt"/>
              </a:rPr>
              <a:t>          </a:t>
            </a:r>
            <a:r>
              <a:rPr lang="en-US" altLang="zh-CN" sz="1799" dirty="0">
                <a:cs typeface="+mn-ea"/>
                <a:sym typeface="+mn-lt"/>
              </a:rPr>
              <a:t>1912</a:t>
            </a:r>
            <a:r>
              <a:rPr lang="zh-CN" altLang="en-US" sz="1799" dirty="0">
                <a:cs typeface="+mn-ea"/>
                <a:sym typeface="+mn-lt"/>
              </a:rPr>
              <a:t>年，由奥地利物理学家</a:t>
            </a:r>
            <a:r>
              <a:rPr lang="zh-CN" altLang="en-US" sz="1799" b="1" dirty="0">
                <a:solidFill>
                  <a:srgbClr val="C00000"/>
                </a:solidFill>
                <a:cs typeface="+mn-ea"/>
                <a:sym typeface="+mn-lt"/>
              </a:rPr>
              <a:t>赫斯（</a:t>
            </a:r>
            <a:r>
              <a:rPr lang="en-US" altLang="zh-CN" sz="1799" b="1" dirty="0">
                <a:solidFill>
                  <a:srgbClr val="C00000"/>
                </a:solidFill>
                <a:cs typeface="+mn-ea"/>
                <a:sym typeface="+mn-lt"/>
              </a:rPr>
              <a:t>Hess</a:t>
            </a:r>
            <a:r>
              <a:rPr lang="zh-CN" altLang="en-US" sz="1799" b="1" dirty="0">
                <a:solidFill>
                  <a:srgbClr val="C00000"/>
                </a:solidFill>
                <a:cs typeface="+mn-ea"/>
                <a:sym typeface="+mn-lt"/>
              </a:rPr>
              <a:t>）</a:t>
            </a:r>
            <a:r>
              <a:rPr lang="zh-CN" altLang="en-US" sz="1799" dirty="0">
                <a:cs typeface="+mn-ea"/>
                <a:sym typeface="+mn-lt"/>
              </a:rPr>
              <a:t>发现了宇宙线。</a:t>
            </a:r>
            <a:endParaRPr lang="en-US" altLang="zh-CN" sz="1799" dirty="0">
              <a:cs typeface="+mn-ea"/>
              <a:sym typeface="+mn-lt"/>
            </a:endParaRPr>
          </a:p>
          <a:p>
            <a:pPr marL="742876" lvl="1" indent="-285721" defTabSz="914309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799" dirty="0"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317A6E5-DE69-4690-AFF1-8E46589C328D}"/>
              </a:ext>
            </a:extLst>
          </p:cNvPr>
          <p:cNvSpPr txBox="1"/>
          <p:nvPr/>
        </p:nvSpPr>
        <p:spPr>
          <a:xfrm>
            <a:off x="1246919" y="163874"/>
            <a:ext cx="927850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103D8B"/>
              </a:buClr>
              <a:buSzPct val="70000"/>
              <a:defRPr/>
            </a:pPr>
            <a:r>
              <a:rPr lang="zh-CN" altLang="en-US" sz="3600" b="1" dirty="0">
                <a:cs typeface="+mn-ea"/>
                <a:sym typeface="+mn-lt"/>
              </a:rPr>
              <a:t>宇宙线起源是关于宇宙构成之重大科学问题</a:t>
            </a:r>
            <a:endParaRPr lang="en-US" altLang="zh-CN" sz="3600" b="1" dirty="0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473A02-A7AF-45F5-B979-AAA2BE210045}"/>
              </a:ext>
            </a:extLst>
          </p:cNvPr>
          <p:cNvSpPr/>
          <p:nvPr/>
        </p:nvSpPr>
        <p:spPr>
          <a:xfrm>
            <a:off x="242433" y="4260359"/>
            <a:ext cx="4314818" cy="728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309">
              <a:lnSpc>
                <a:spcPct val="120000"/>
              </a:lnSpc>
              <a:spcBef>
                <a:spcPts val="300"/>
              </a:spcBef>
              <a:buClr>
                <a:srgbClr val="103D8B"/>
              </a:buClr>
              <a:buSzPct val="70000"/>
              <a:defRPr/>
            </a:pP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2002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年</a:t>
            </a:r>
            <a:r>
              <a:rPr lang="zh-CN" altLang="en-US" sz="1799" b="1" kern="0" dirty="0">
                <a:solidFill>
                  <a:srgbClr val="FF0000"/>
                </a:solidFill>
                <a:cs typeface="+mn-ea"/>
                <a:sym typeface="+mn-lt"/>
              </a:rPr>
              <a:t>美国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国家研究委员会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: 《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联结夸克和宇宙：新世纪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11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个科学问题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》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之第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6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8609449-AD81-4423-9DCA-6B8B24B8F703}"/>
              </a:ext>
            </a:extLst>
          </p:cNvPr>
          <p:cNvSpPr/>
          <p:nvPr/>
        </p:nvSpPr>
        <p:spPr>
          <a:xfrm>
            <a:off x="242433" y="5111430"/>
            <a:ext cx="4314818" cy="72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09">
              <a:lnSpc>
                <a:spcPct val="120000"/>
              </a:lnSpc>
              <a:spcBef>
                <a:spcPts val="300"/>
              </a:spcBef>
              <a:buClr>
                <a:srgbClr val="103D8B"/>
              </a:buClr>
              <a:buSzPct val="70000"/>
              <a:defRPr/>
            </a:pP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2007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年</a:t>
            </a:r>
            <a:r>
              <a:rPr lang="zh-CN" altLang="en-US" sz="1799" b="1" kern="0" dirty="0">
                <a:solidFill>
                  <a:srgbClr val="FF0000"/>
                </a:solidFill>
                <a:cs typeface="+mn-ea"/>
                <a:sym typeface="+mn-lt"/>
              </a:rPr>
              <a:t>欧洲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天体粒子联合会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:《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未来规划围绕的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6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个基本问题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》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之第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5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9F99BE-7706-4A80-9DD4-64373B7CE638}"/>
              </a:ext>
            </a:extLst>
          </p:cNvPr>
          <p:cNvSpPr/>
          <p:nvPr/>
        </p:nvSpPr>
        <p:spPr>
          <a:xfrm>
            <a:off x="242433" y="5957691"/>
            <a:ext cx="4265501" cy="728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09">
              <a:lnSpc>
                <a:spcPct val="120000"/>
              </a:lnSpc>
              <a:spcBef>
                <a:spcPts val="300"/>
              </a:spcBef>
              <a:buClr>
                <a:srgbClr val="103D8B"/>
              </a:buClr>
              <a:buSzPct val="70000"/>
              <a:defRPr/>
            </a:pP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2021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年</a:t>
            </a:r>
            <a:r>
              <a:rPr lang="en-US" altLang="zh-CN" sz="1799" b="1" kern="0" dirty="0">
                <a:solidFill>
                  <a:srgbClr val="FF0000"/>
                </a:solidFill>
                <a:cs typeface="+mn-ea"/>
                <a:sym typeface="+mn-lt"/>
              </a:rPr>
              <a:t>Science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杂志：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《125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个科学问题：探索与发现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》</a:t>
            </a:r>
            <a:r>
              <a:rPr lang="zh-CN" altLang="en-US" sz="1799" b="1" kern="0" dirty="0">
                <a:solidFill>
                  <a:prstClr val="black"/>
                </a:solidFill>
                <a:cs typeface="+mn-ea"/>
                <a:sym typeface="+mn-lt"/>
              </a:rPr>
              <a:t>天文之第</a:t>
            </a:r>
            <a:r>
              <a:rPr lang="en-US" altLang="zh-CN" sz="1799" b="1" kern="0" dirty="0">
                <a:solidFill>
                  <a:prstClr val="black"/>
                </a:solidFill>
                <a:cs typeface="+mn-ea"/>
                <a:sym typeface="+mn-lt"/>
              </a:rPr>
              <a:t>10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2641F1-6AB1-47FD-8C05-3592402ADABD}"/>
              </a:ext>
            </a:extLst>
          </p:cNvPr>
          <p:cNvSpPr txBox="1"/>
          <p:nvPr/>
        </p:nvSpPr>
        <p:spPr>
          <a:xfrm>
            <a:off x="5451821" y="4541410"/>
            <a:ext cx="5305483" cy="1960793"/>
          </a:xfrm>
          <a:prstGeom prst="rect">
            <a:avLst/>
          </a:prstGeom>
          <a:solidFill>
            <a:srgbClr val="FFFF00"/>
          </a:solidFill>
          <a:ln w="57150">
            <a:solidFill>
              <a:srgbClr val="4EF204"/>
            </a:solidFill>
          </a:ln>
        </p:spPr>
        <p:txBody>
          <a:bodyPr wrap="square">
            <a:spAutoFit/>
          </a:bodyPr>
          <a:lstStyle/>
          <a:p>
            <a:pPr marL="342866" indent="-342866" defTabSz="685731" eaLnBrk="0" hangingPunc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999" b="1" dirty="0">
                <a:cs typeface="+mn-ea"/>
                <a:sym typeface="+mn-lt"/>
              </a:rPr>
              <a:t>宇宙线最高能量是人造加速器</a:t>
            </a:r>
            <a:r>
              <a:rPr lang="en-US" altLang="zh-CN" sz="1999" b="1" dirty="0">
                <a:cs typeface="+mn-ea"/>
                <a:sym typeface="+mn-lt"/>
              </a:rPr>
              <a:t>(LHC) </a:t>
            </a:r>
            <a:r>
              <a:rPr lang="zh-CN" altLang="en-US" sz="1999" b="1" dirty="0">
                <a:cs typeface="+mn-ea"/>
                <a:sym typeface="+mn-lt"/>
              </a:rPr>
              <a:t>加速最高粒子能量的</a:t>
            </a:r>
            <a:r>
              <a:rPr lang="zh-CN" altLang="en-US" sz="1999" b="1" dirty="0">
                <a:solidFill>
                  <a:srgbClr val="C00000"/>
                </a:solidFill>
                <a:cs typeface="+mn-ea"/>
                <a:sym typeface="+mn-lt"/>
              </a:rPr>
              <a:t>一千万倍</a:t>
            </a:r>
            <a:r>
              <a:rPr lang="en-US" altLang="zh-CN" sz="1999" b="1" dirty="0">
                <a:solidFill>
                  <a:srgbClr val="C00000"/>
                </a:solidFill>
                <a:cs typeface="+mn-ea"/>
                <a:sym typeface="+mn-lt"/>
              </a:rPr>
              <a:t>!</a:t>
            </a:r>
          </a:p>
          <a:p>
            <a:pPr marL="342866" indent="-342866" defTabSz="685731" eaLnBrk="0" hangingPunc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999" b="1" dirty="0">
                <a:cs typeface="+mn-ea"/>
                <a:sym typeface="+mn-lt"/>
              </a:rPr>
              <a:t>拍电子伏（</a:t>
            </a:r>
            <a:r>
              <a:rPr lang="en-US" altLang="zh-CN" sz="1999" b="1" dirty="0" err="1">
                <a:cs typeface="+mn-ea"/>
                <a:sym typeface="+mn-lt"/>
              </a:rPr>
              <a:t>PeV</a:t>
            </a:r>
            <a:r>
              <a:rPr lang="zh-CN" altLang="en-US" sz="1999" b="1" dirty="0">
                <a:cs typeface="+mn-ea"/>
                <a:sym typeface="+mn-lt"/>
              </a:rPr>
              <a:t>）及其以上的宇宙线起源仍是未解之谜</a:t>
            </a:r>
            <a:r>
              <a:rPr lang="en-US" altLang="zh-CN" sz="1999" b="1" dirty="0">
                <a:cs typeface="+mn-ea"/>
                <a:sym typeface="+mn-lt"/>
              </a:rPr>
              <a:t> </a:t>
            </a:r>
            <a:r>
              <a:rPr lang="zh-CN" altLang="en-US" sz="1999" b="1" dirty="0">
                <a:cs typeface="+mn-ea"/>
                <a:sym typeface="+mn-lt"/>
              </a:rPr>
              <a:t>。</a:t>
            </a:r>
            <a:endParaRPr lang="en-US" altLang="zh-CN" sz="1999" b="1" dirty="0"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427A1B8-5368-419C-A7F6-FA92C05C46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301" y="1981996"/>
            <a:ext cx="9187127" cy="216725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2322A6D-7159-47A9-8E4C-B153D6D40CC1}"/>
              </a:ext>
            </a:extLst>
          </p:cNvPr>
          <p:cNvSpPr txBox="1"/>
          <p:nvPr/>
        </p:nvSpPr>
        <p:spPr>
          <a:xfrm>
            <a:off x="7218613" y="1379993"/>
            <a:ext cx="265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来源至今未完整回答！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40685F-473E-4CA7-BD73-54BA77DB3E40}"/>
              </a:ext>
            </a:extLst>
          </p:cNvPr>
          <p:cNvSpPr txBox="1"/>
          <p:nvPr/>
        </p:nvSpPr>
        <p:spPr>
          <a:xfrm>
            <a:off x="242433" y="2769731"/>
            <a:ext cx="1730188" cy="659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宇宙线领域的五枚诺贝尔奖</a:t>
            </a:r>
          </a:p>
        </p:txBody>
      </p:sp>
    </p:spTree>
    <p:extLst>
      <p:ext uri="{BB962C8B-B14F-4D97-AF65-F5344CB8AC3E}">
        <p14:creationId xmlns:p14="http://schemas.microsoft.com/office/powerpoint/2010/main" val="3079085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F83861-E9A8-46EA-980D-EC31FE6B3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156" y="4251110"/>
            <a:ext cx="5791702" cy="215207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90E6681-08DF-4179-846E-ECBA792AA9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666" y="816471"/>
            <a:ext cx="8471647" cy="5593493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CFF943FE-E2E1-472D-8CFA-3F7682B9159B}"/>
              </a:ext>
            </a:extLst>
          </p:cNvPr>
          <p:cNvSpPr/>
          <p:nvPr/>
        </p:nvSpPr>
        <p:spPr>
          <a:xfrm>
            <a:off x="6362887" y="5660656"/>
            <a:ext cx="224118" cy="1434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EBACF9F-7893-49B4-9D50-D3183129B93D}"/>
              </a:ext>
            </a:extLst>
          </p:cNvPr>
          <p:cNvCxnSpPr/>
          <p:nvPr/>
        </p:nvCxnSpPr>
        <p:spPr>
          <a:xfrm flipH="1">
            <a:off x="6739337" y="5181067"/>
            <a:ext cx="2868706" cy="493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F205E6F-393A-44EB-88E3-699B39A910E7}"/>
              </a:ext>
            </a:extLst>
          </p:cNvPr>
          <p:cNvSpPr txBox="1"/>
          <p:nvPr/>
        </p:nvSpPr>
        <p:spPr>
          <a:xfrm>
            <a:off x="9126071" y="4916252"/>
            <a:ext cx="160813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GVD</a:t>
            </a:r>
            <a:r>
              <a:rPr lang="zh-CN" altLang="en-US" dirty="0">
                <a:cs typeface="+mn-ea"/>
                <a:sym typeface="+mn-lt"/>
              </a:rPr>
              <a:t>实验站址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43114FA-F122-4D2D-8EC4-432C154C77DD}"/>
              </a:ext>
            </a:extLst>
          </p:cNvPr>
          <p:cNvSpPr/>
          <p:nvPr/>
        </p:nvSpPr>
        <p:spPr>
          <a:xfrm>
            <a:off x="5374680" y="6008340"/>
            <a:ext cx="266700" cy="17372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E855DF-1834-4CBA-83B6-38E29E09EDD4}"/>
              </a:ext>
            </a:extLst>
          </p:cNvPr>
          <p:cNvSpPr txBox="1"/>
          <p:nvPr/>
        </p:nvSpPr>
        <p:spPr>
          <a:xfrm>
            <a:off x="6257365" y="64099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贝加尔斯克火车站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CC32CE-F79B-47B6-8972-9A2039E661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724" y="825759"/>
            <a:ext cx="2462613" cy="4190849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5909F67-C8ED-4474-97E8-077925168CDA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5958950" y="6409964"/>
            <a:ext cx="298415" cy="18466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F4D0303-8F5E-475C-A052-30DB28F2FBD2}"/>
              </a:ext>
            </a:extLst>
          </p:cNvPr>
          <p:cNvCxnSpPr/>
          <p:nvPr/>
        </p:nvCxnSpPr>
        <p:spPr>
          <a:xfrm flipH="1">
            <a:off x="6024035" y="5670466"/>
            <a:ext cx="282610" cy="418502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E58FF2D5-1AC1-4603-8B23-5FE300663A89}"/>
              </a:ext>
            </a:extLst>
          </p:cNvPr>
          <p:cNvSpPr txBox="1"/>
          <p:nvPr/>
        </p:nvSpPr>
        <p:spPr>
          <a:xfrm>
            <a:off x="6581402" y="5834623"/>
            <a:ext cx="13644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40</a:t>
            </a:r>
            <a:r>
              <a:rPr lang="zh-CN" altLang="en-US" dirty="0">
                <a:cs typeface="+mn-ea"/>
                <a:sym typeface="+mn-lt"/>
              </a:rPr>
              <a:t>公里宽度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474DA208-BC1C-45B3-82E6-63FAC26FFD48}"/>
              </a:ext>
            </a:extLst>
          </p:cNvPr>
          <p:cNvCxnSpPr/>
          <p:nvPr/>
        </p:nvCxnSpPr>
        <p:spPr>
          <a:xfrm>
            <a:off x="6096000" y="1295400"/>
            <a:ext cx="0" cy="3048000"/>
          </a:xfrm>
          <a:prstGeom prst="straightConnector1">
            <a:avLst/>
          </a:prstGeom>
          <a:ln w="603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B24F7A2-95B2-42C3-9CB2-A2DFC51CB37C}"/>
              </a:ext>
            </a:extLst>
          </p:cNvPr>
          <p:cNvSpPr txBox="1"/>
          <p:nvPr/>
        </p:nvSpPr>
        <p:spPr>
          <a:xfrm>
            <a:off x="6749728" y="2469770"/>
            <a:ext cx="272382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>
                <a:cs typeface="+mn-ea"/>
                <a:sym typeface="+mn-lt"/>
              </a:rPr>
              <a:t>距离岸边仅</a:t>
            </a:r>
            <a:r>
              <a:rPr lang="en-US" altLang="zh-CN" b="1" dirty="0">
                <a:cs typeface="+mn-ea"/>
                <a:sym typeface="+mn-lt"/>
              </a:rPr>
              <a:t>3.5</a:t>
            </a:r>
            <a:r>
              <a:rPr lang="zh-CN" altLang="en-US" b="1" dirty="0">
                <a:cs typeface="+mn-ea"/>
                <a:sym typeface="+mn-lt"/>
              </a:rPr>
              <a:t>公里</a:t>
            </a:r>
            <a:endParaRPr lang="en-US" altLang="zh-CN" b="1" dirty="0">
              <a:cs typeface="+mn-ea"/>
              <a:sym typeface="+mn-lt"/>
            </a:endParaRPr>
          </a:p>
          <a:p>
            <a:r>
              <a:rPr lang="zh-CN" altLang="en-US" b="1" dirty="0">
                <a:cs typeface="+mn-ea"/>
                <a:sym typeface="+mn-lt"/>
              </a:rPr>
              <a:t>而在海洋里，几百公里远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BCDE68F-883F-479F-A589-95BB6535D8E9}"/>
              </a:ext>
            </a:extLst>
          </p:cNvPr>
          <p:cNvSpPr txBox="1"/>
          <p:nvPr/>
        </p:nvSpPr>
        <p:spPr>
          <a:xfrm>
            <a:off x="6749728" y="810567"/>
            <a:ext cx="6008969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Lake Baikal</a:t>
            </a:r>
            <a:endParaRPr lang="zh-CN" altLang="en-US" sz="6000" b="1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0FBE7C3-6C59-45E6-AB96-A72EDD789672}"/>
              </a:ext>
            </a:extLst>
          </p:cNvPr>
          <p:cNvSpPr txBox="1"/>
          <p:nvPr/>
        </p:nvSpPr>
        <p:spPr>
          <a:xfrm>
            <a:off x="1291085" y="74728"/>
            <a:ext cx="6931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FF0000"/>
                </a:solidFill>
                <a:cs typeface="+mn-ea"/>
                <a:sym typeface="+mn-lt"/>
              </a:rPr>
              <a:t>独一无二</a:t>
            </a:r>
            <a:r>
              <a:rPr lang="zh-CN" altLang="en-US" sz="3200" b="1" dirty="0">
                <a:cs typeface="+mn-ea"/>
                <a:sym typeface="+mn-lt"/>
              </a:rPr>
              <a:t>的实验站址：贝加尔湖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7224210-FEB4-4354-A168-28DD56688B01}"/>
              </a:ext>
            </a:extLst>
          </p:cNvPr>
          <p:cNvSpPr txBox="1"/>
          <p:nvPr/>
        </p:nvSpPr>
        <p:spPr>
          <a:xfrm>
            <a:off x="28003" y="1063847"/>
            <a:ext cx="4243468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世界第一深湖，最大深度</a:t>
            </a:r>
            <a:r>
              <a:rPr lang="en-US" altLang="zh-CN" dirty="0">
                <a:cs typeface="+mn-ea"/>
                <a:sym typeface="+mn-lt"/>
              </a:rPr>
              <a:t>1600</a:t>
            </a:r>
            <a:r>
              <a:rPr lang="zh-CN" altLang="en-US" dirty="0">
                <a:cs typeface="+mn-ea"/>
                <a:sym typeface="+mn-lt"/>
              </a:rPr>
              <a:t>米以上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水质透明清澈</a:t>
            </a:r>
            <a:r>
              <a:rPr lang="en-US" altLang="zh-CN" dirty="0">
                <a:cs typeface="+mn-ea"/>
                <a:sym typeface="+mn-lt"/>
              </a:rPr>
              <a:t>(20-40</a:t>
            </a:r>
            <a:r>
              <a:rPr lang="zh-CN" altLang="en-US" dirty="0">
                <a:cs typeface="+mn-ea"/>
                <a:sym typeface="+mn-lt"/>
              </a:rPr>
              <a:t>米</a:t>
            </a:r>
            <a:r>
              <a:rPr lang="en-US" altLang="zh-CN" dirty="0">
                <a:cs typeface="+mn-ea"/>
                <a:sym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百平方公里湖床的高程差</a:t>
            </a:r>
            <a:r>
              <a:rPr lang="en-US" altLang="zh-CN" dirty="0">
                <a:cs typeface="+mn-ea"/>
                <a:sym typeface="+mn-lt"/>
              </a:rPr>
              <a:t>, </a:t>
            </a:r>
            <a:r>
              <a:rPr lang="zh-CN" altLang="en-US" dirty="0">
                <a:cs typeface="+mn-ea"/>
                <a:sym typeface="+mn-lt"/>
              </a:rPr>
              <a:t>小于</a:t>
            </a:r>
            <a:r>
              <a:rPr lang="en-US" altLang="zh-CN" dirty="0">
                <a:cs typeface="+mn-ea"/>
                <a:sym typeface="+mn-lt"/>
              </a:rPr>
              <a:t>1</a:t>
            </a:r>
            <a:r>
              <a:rPr lang="zh-CN" altLang="en-US" dirty="0">
                <a:cs typeface="+mn-ea"/>
                <a:sym typeface="+mn-lt"/>
              </a:rPr>
              <a:t>米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水体中无放射性本底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每年</a:t>
            </a:r>
            <a:r>
              <a:rPr lang="en-US" altLang="zh-CN" dirty="0">
                <a:cs typeface="+mn-ea"/>
                <a:sym typeface="+mn-lt"/>
              </a:rPr>
              <a:t>7</a:t>
            </a:r>
            <a:r>
              <a:rPr lang="zh-CN" altLang="en-US" dirty="0">
                <a:cs typeface="+mn-ea"/>
                <a:sym typeface="+mn-lt"/>
              </a:rPr>
              <a:t>个星期以上，结冰</a:t>
            </a:r>
            <a:r>
              <a:rPr lang="en-US" altLang="zh-CN" dirty="0">
                <a:cs typeface="+mn-ea"/>
                <a:sym typeface="+mn-lt"/>
              </a:rPr>
              <a:t>1</a:t>
            </a:r>
            <a:r>
              <a:rPr lang="zh-CN" altLang="en-US" dirty="0">
                <a:cs typeface="+mn-ea"/>
                <a:sym typeface="+mn-lt"/>
              </a:rPr>
              <a:t>米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cs typeface="+mn-ea"/>
                <a:sym typeface="+mn-lt"/>
              </a:rPr>
              <a:t>每天有</a:t>
            </a:r>
            <a:r>
              <a:rPr lang="en-US" altLang="zh-CN" dirty="0">
                <a:cs typeface="+mn-ea"/>
                <a:sym typeface="+mn-lt"/>
              </a:rPr>
              <a:t>18</a:t>
            </a:r>
            <a:r>
              <a:rPr lang="zh-CN" altLang="en-US" dirty="0">
                <a:cs typeface="+mn-ea"/>
                <a:sym typeface="+mn-lt"/>
              </a:rPr>
              <a:t>小时对银河中心可观测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D162C44B-6D3B-441B-BE95-583A435C01BA}"/>
              </a:ext>
            </a:extLst>
          </p:cNvPr>
          <p:cNvSpPr/>
          <p:nvPr/>
        </p:nvSpPr>
        <p:spPr>
          <a:xfrm rot="5400000">
            <a:off x="1753078" y="3002055"/>
            <a:ext cx="606191" cy="332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E89CC3-3CE5-4D27-AB10-1AE8A1169973}"/>
              </a:ext>
            </a:extLst>
          </p:cNvPr>
          <p:cNvSpPr txBox="1"/>
          <p:nvPr/>
        </p:nvSpPr>
        <p:spPr>
          <a:xfrm>
            <a:off x="638163" y="3689703"/>
            <a:ext cx="283516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可在冰面上投放作业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探测器设备可维护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极大降低成本和工程难度</a:t>
            </a:r>
          </a:p>
        </p:txBody>
      </p:sp>
    </p:spTree>
    <p:extLst>
      <p:ext uri="{BB962C8B-B14F-4D97-AF65-F5344CB8AC3E}">
        <p14:creationId xmlns:p14="http://schemas.microsoft.com/office/powerpoint/2010/main" val="342726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6">
            <a:extLst>
              <a:ext uri="{FF2B5EF4-FFF2-40B4-BE49-F238E27FC236}">
                <a16:creationId xmlns:a16="http://schemas.microsoft.com/office/drawing/2014/main" id="{D3E823C9-54A2-4CF6-A289-A66AADD9D943}"/>
              </a:ext>
            </a:extLst>
          </p:cNvPr>
          <p:cNvSpPr txBox="1"/>
          <p:nvPr/>
        </p:nvSpPr>
        <p:spPr>
          <a:xfrm>
            <a:off x="224717" y="915078"/>
            <a:ext cx="659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EE7D31"/>
                </a:solidFill>
                <a:cs typeface="+mn-ea"/>
                <a:sym typeface="+mn-lt"/>
              </a:rPr>
              <a:t>1</a:t>
            </a:r>
            <a:r>
              <a:rPr lang="en-US" altLang="zh-CN" sz="1800" b="1" baseline="30000" dirty="0">
                <a:solidFill>
                  <a:srgbClr val="EE7D31"/>
                </a:solidFill>
                <a:cs typeface="+mn-ea"/>
                <a:sym typeface="+mn-lt"/>
              </a:rPr>
              <a:t>st</a:t>
            </a:r>
            <a:r>
              <a:rPr lang="en-US" altLang="zh-CN" sz="1800" b="1" dirty="0">
                <a:solidFill>
                  <a:srgbClr val="EE7D31"/>
                </a:solidFill>
                <a:cs typeface="+mn-ea"/>
                <a:sym typeface="+mn-lt"/>
              </a:rPr>
              <a:t> LHAASO</a:t>
            </a:r>
            <a:r>
              <a:rPr lang="zh-CN" altLang="en-US" sz="1800" b="1" dirty="0">
                <a:solidFill>
                  <a:srgbClr val="EE7D31"/>
                </a:solidFill>
                <a:cs typeface="+mn-ea"/>
                <a:sym typeface="+mn-lt"/>
              </a:rPr>
              <a:t> </a:t>
            </a:r>
            <a:r>
              <a:rPr lang="en-US" altLang="zh-CN" b="1" dirty="0">
                <a:solidFill>
                  <a:srgbClr val="EE7D31"/>
                </a:solidFill>
                <a:cs typeface="+mn-ea"/>
                <a:sym typeface="+mn-lt"/>
              </a:rPr>
              <a:t>Catalog</a:t>
            </a:r>
            <a:r>
              <a:rPr lang="en-US" altLang="zh-CN" sz="1800" b="1" dirty="0">
                <a:solidFill>
                  <a:srgbClr val="EE7D31"/>
                </a:solidFill>
                <a:cs typeface="+mn-ea"/>
                <a:sym typeface="+mn-lt"/>
              </a:rPr>
              <a:t>: 43 UHE gamma ray sources (&gt;4</a:t>
            </a:r>
            <a:r>
              <a:rPr lang="el-GR" altLang="zh-CN" sz="1800" b="1" dirty="0">
                <a:solidFill>
                  <a:srgbClr val="EE7D31"/>
                </a:solidFill>
                <a:cs typeface="+mn-ea"/>
                <a:sym typeface="+mn-lt"/>
              </a:rPr>
              <a:t>σ</a:t>
            </a:r>
            <a:r>
              <a:rPr lang="en-US" altLang="zh-CN" sz="1800" b="1" dirty="0">
                <a:solidFill>
                  <a:srgbClr val="EE7D31"/>
                </a:solidFill>
                <a:cs typeface="+mn-ea"/>
                <a:sym typeface="+mn-lt"/>
              </a:rPr>
              <a:t>)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FBEC7FF-6609-4E3B-B365-D71E289F64F1}"/>
              </a:ext>
            </a:extLst>
          </p:cNvPr>
          <p:cNvSpPr txBox="1"/>
          <p:nvPr/>
        </p:nvSpPr>
        <p:spPr>
          <a:xfrm>
            <a:off x="8459237" y="6198984"/>
            <a:ext cx="438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"/>
            </a:pPr>
            <a:r>
              <a:rPr lang="en-US" sz="1200" dirty="0">
                <a:solidFill>
                  <a:srgbClr val="222222"/>
                </a:solidFill>
                <a:cs typeface="+mn-ea"/>
                <a:sym typeface="+mn-lt"/>
              </a:rPr>
              <a:t>LHAASO Collaboration</a:t>
            </a:r>
            <a:r>
              <a:rPr lang="en-US" sz="1200" u="none" strike="noStrike" dirty="0">
                <a:solidFill>
                  <a:srgbClr val="222222"/>
                </a:solidFill>
                <a:effectLst/>
                <a:cs typeface="+mn-ea"/>
                <a:sym typeface="+mn-lt"/>
              </a:rPr>
              <a:t>, 2021, Nature, 594, 33.</a:t>
            </a:r>
          </a:p>
          <a:p>
            <a:pPr marL="285750" indent="-285750">
              <a:buFont typeface="Wingdings" panose="05000000000000000000" pitchFamily="2" charset="2"/>
              <a:buChar char=""/>
            </a:pPr>
            <a:r>
              <a:rPr lang="en-US" sz="1200" u="none" strike="noStrike" dirty="0">
                <a:solidFill>
                  <a:srgbClr val="222222"/>
                </a:solidFill>
                <a:effectLst/>
                <a:cs typeface="+mn-ea"/>
                <a:sym typeface="+mn-lt"/>
              </a:rPr>
              <a:t>LHAASO Collaboration, 2024, ApJS, 271, 25.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F46F35C-EB6E-4AEF-905C-1727D6B6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90" y="1435979"/>
            <a:ext cx="5839640" cy="249589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70A7D80-0A38-40F1-8E4D-C467BA9F5028}"/>
              </a:ext>
            </a:extLst>
          </p:cNvPr>
          <p:cNvSpPr txBox="1"/>
          <p:nvPr/>
        </p:nvSpPr>
        <p:spPr>
          <a:xfrm>
            <a:off x="1246380" y="117178"/>
            <a:ext cx="957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cs typeface="+mn-ea"/>
                <a:sym typeface="+mn-lt"/>
              </a:rPr>
              <a:t>LHAASO</a:t>
            </a:r>
            <a:r>
              <a:rPr lang="zh-CN" altLang="en-US" sz="3600" b="1" dirty="0">
                <a:cs typeface="+mn-ea"/>
                <a:sym typeface="+mn-lt"/>
              </a:rPr>
              <a:t>发现银河系系内有</a:t>
            </a:r>
            <a:r>
              <a:rPr lang="en-US" altLang="zh-CN" sz="3600" b="1" dirty="0">
                <a:cs typeface="+mn-ea"/>
                <a:sym typeface="+mn-lt"/>
              </a:rPr>
              <a:t>43</a:t>
            </a:r>
            <a:r>
              <a:rPr lang="zh-CN" altLang="en-US" sz="3600" b="1" dirty="0">
                <a:cs typeface="+mn-ea"/>
                <a:sym typeface="+mn-lt"/>
              </a:rPr>
              <a:t>个超高能射线源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CBB05F-86D4-4E27-B8F3-8BD4C656B2F8}"/>
              </a:ext>
            </a:extLst>
          </p:cNvPr>
          <p:cNvSpPr txBox="1"/>
          <p:nvPr/>
        </p:nvSpPr>
        <p:spPr>
          <a:xfrm>
            <a:off x="6761707" y="985336"/>
            <a:ext cx="160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Main process:</a:t>
            </a:r>
          </a:p>
          <a:p>
            <a:r>
              <a:rPr lang="en-US" altLang="zh-CN" dirty="0">
                <a:cs typeface="+mn-ea"/>
                <a:sym typeface="+mn-lt"/>
              </a:rPr>
              <a:t>              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03941A-A531-4515-B574-21E3D98D9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105" y="1393357"/>
            <a:ext cx="4722917" cy="4106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36019B-38E5-4410-8345-7F12341435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714" y="1828551"/>
            <a:ext cx="1704987" cy="3238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56CD41-42A2-408E-83DE-AF1EE46CF0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982" y="2543051"/>
            <a:ext cx="4038630" cy="2952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FBE8F2-077F-471A-BE36-6E12FB5D0F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033" y="2835552"/>
            <a:ext cx="4019579" cy="48577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E463F5A-63EC-40B0-B524-64F53ADA23C8}"/>
              </a:ext>
            </a:extLst>
          </p:cNvPr>
          <p:cNvSpPr txBox="1"/>
          <p:nvPr/>
        </p:nvSpPr>
        <p:spPr>
          <a:xfrm>
            <a:off x="9761469" y="3472308"/>
            <a:ext cx="2331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cs typeface="+mn-ea"/>
                <a:sym typeface="+mn-lt"/>
              </a:rPr>
              <a:t>E</a:t>
            </a:r>
            <a:r>
              <a:rPr lang="el-GR" altLang="zh-CN" sz="2400" b="1" dirty="0">
                <a:cs typeface="+mn-ea"/>
                <a:sym typeface="+mn-lt"/>
              </a:rPr>
              <a:t>ν</a:t>
            </a:r>
            <a:r>
              <a:rPr lang="en-US" altLang="zh-CN" sz="2400" b="1" dirty="0">
                <a:cs typeface="+mn-ea"/>
                <a:sym typeface="+mn-lt"/>
              </a:rPr>
              <a:t> ≈ 5%*Ep</a:t>
            </a:r>
          </a:p>
          <a:p>
            <a:r>
              <a:rPr lang="en-US" altLang="zh-CN" sz="2400" b="1" dirty="0">
                <a:cs typeface="+mn-ea"/>
                <a:sym typeface="+mn-lt"/>
              </a:rPr>
              <a:t>E</a:t>
            </a:r>
            <a:r>
              <a:rPr lang="el-GR" altLang="zh-CN" sz="2400" b="1" dirty="0">
                <a:cs typeface="+mn-ea"/>
                <a:sym typeface="+mn-lt"/>
              </a:rPr>
              <a:t>γ</a:t>
            </a:r>
            <a:r>
              <a:rPr lang="en-US" altLang="zh-CN" sz="2400" b="1" dirty="0">
                <a:cs typeface="+mn-ea"/>
                <a:sym typeface="+mn-lt"/>
              </a:rPr>
              <a:t> ≈ 10%*Ep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D3F416A-3D17-48F6-9659-76858FABAEE9}"/>
              </a:ext>
            </a:extLst>
          </p:cNvPr>
          <p:cNvSpPr/>
          <p:nvPr/>
        </p:nvSpPr>
        <p:spPr>
          <a:xfrm>
            <a:off x="282833" y="4574141"/>
            <a:ext cx="3459843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cs typeface="+mn-ea"/>
                <a:sym typeface="+mn-lt"/>
              </a:rPr>
              <a:t>一、轻子起源</a:t>
            </a:r>
            <a:endParaRPr lang="en-US" altLang="zh-CN" b="1" dirty="0">
              <a:solidFill>
                <a:srgbClr val="FF0000"/>
              </a:solidFill>
              <a:cs typeface="+mn-ea"/>
              <a:sym typeface="+mn-lt"/>
            </a:endParaRPr>
          </a:p>
          <a:p>
            <a:r>
              <a:rPr lang="zh-CN" altLang="en-US" b="1" dirty="0">
                <a:cs typeface="+mn-ea"/>
                <a:sym typeface="+mn-lt"/>
              </a:rPr>
              <a:t>相对论性电子产生的韧致辐射和低能光子发生的逆康普顿散射</a:t>
            </a:r>
            <a:endParaRPr lang="en-US" altLang="zh-CN" b="1" dirty="0">
              <a:cs typeface="+mn-ea"/>
              <a:sym typeface="+mn-lt"/>
            </a:endParaRPr>
          </a:p>
          <a:p>
            <a:r>
              <a:rPr lang="zh-CN" altLang="en-US" b="1" dirty="0">
                <a:highlight>
                  <a:srgbClr val="FFFF00"/>
                </a:highlight>
                <a:cs typeface="+mn-ea"/>
                <a:sym typeface="+mn-lt"/>
              </a:rPr>
              <a:t>没有中微子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7182C73-2367-4E1F-A277-B0C8B2B8DA7B}"/>
              </a:ext>
            </a:extLst>
          </p:cNvPr>
          <p:cNvSpPr/>
          <p:nvPr/>
        </p:nvSpPr>
        <p:spPr>
          <a:xfrm>
            <a:off x="3961074" y="4574141"/>
            <a:ext cx="321695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cs typeface="+mn-ea"/>
                <a:sym typeface="+mn-lt"/>
              </a:rPr>
              <a:t>二、强子起源</a:t>
            </a:r>
          </a:p>
          <a:p>
            <a:r>
              <a:rPr lang="en-US" altLang="zh-CN" b="1" dirty="0">
                <a:cs typeface="+mn-ea"/>
                <a:sym typeface="+mn-lt"/>
              </a:rPr>
              <a:t>PeV</a:t>
            </a:r>
            <a:r>
              <a:rPr lang="zh-CN" altLang="en-US" b="1" dirty="0">
                <a:cs typeface="+mn-ea"/>
                <a:sym typeface="+mn-lt"/>
              </a:rPr>
              <a:t>能量宇宙线和源区物质、或光子场相互作用</a:t>
            </a:r>
            <a:endParaRPr lang="en-US" altLang="zh-CN" b="1" dirty="0">
              <a:cs typeface="+mn-ea"/>
              <a:sym typeface="+mn-lt"/>
            </a:endParaRPr>
          </a:p>
          <a:p>
            <a:r>
              <a:rPr lang="zh-CN" altLang="en-US" b="1" dirty="0">
                <a:highlight>
                  <a:srgbClr val="FFFF00"/>
                </a:highlight>
                <a:cs typeface="+mn-ea"/>
                <a:sym typeface="+mn-lt"/>
              </a:rPr>
              <a:t>大量中微子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13E0431-C26A-495F-B18E-FB1D13F55747}"/>
              </a:ext>
            </a:extLst>
          </p:cNvPr>
          <p:cNvSpPr txBox="1"/>
          <p:nvPr/>
        </p:nvSpPr>
        <p:spPr>
          <a:xfrm>
            <a:off x="282833" y="3966666"/>
            <a:ext cx="322876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b="1" dirty="0">
                <a:cs typeface="+mn-ea"/>
                <a:sym typeface="+mn-lt"/>
              </a:rPr>
              <a:t>PeV</a:t>
            </a:r>
            <a:r>
              <a:rPr lang="zh-CN" altLang="en-US" sz="2400" b="1" dirty="0">
                <a:cs typeface="+mn-ea"/>
                <a:sym typeface="+mn-lt"/>
              </a:rPr>
              <a:t>光子的两个来源：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764507C4-14BD-439A-BC7B-97CF73C082EA}"/>
              </a:ext>
            </a:extLst>
          </p:cNvPr>
          <p:cNvSpPr/>
          <p:nvPr/>
        </p:nvSpPr>
        <p:spPr>
          <a:xfrm rot="18845820">
            <a:off x="5270686" y="3852085"/>
            <a:ext cx="1916006" cy="29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DA3394-AA53-4A00-A59D-1A99853A41D0}"/>
              </a:ext>
            </a:extLst>
          </p:cNvPr>
          <p:cNvSpPr/>
          <p:nvPr/>
        </p:nvSpPr>
        <p:spPr>
          <a:xfrm>
            <a:off x="6760580" y="900922"/>
            <a:ext cx="5148587" cy="2495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C87B69-3B2E-48AF-B8F4-BA79746945C9}"/>
              </a:ext>
            </a:extLst>
          </p:cNvPr>
          <p:cNvSpPr txBox="1"/>
          <p:nvPr/>
        </p:nvSpPr>
        <p:spPr>
          <a:xfrm>
            <a:off x="7359378" y="4428331"/>
            <a:ext cx="4549789" cy="1384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同时测到：中微子和光子信号，则可反推指回到天体源。</a:t>
            </a:r>
            <a:endParaRPr lang="en-US" altLang="zh-CN" sz="2000" b="1" dirty="0"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 dirty="0">
              <a:cs typeface="+mn-ea"/>
              <a:sym typeface="+mn-lt"/>
            </a:endParaRPr>
          </a:p>
          <a:p>
            <a:r>
              <a:rPr lang="zh-CN" altLang="en-US" sz="2400" b="1" dirty="0">
                <a:cs typeface="+mn-ea"/>
                <a:sym typeface="+mn-lt"/>
              </a:rPr>
              <a:t>彻底解决高能宇宙线的起源问题！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37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8049F0E-D925-46CE-A477-56EAFE68D3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395" y="1085541"/>
            <a:ext cx="1905042" cy="15028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1636FD4-9979-4FAC-A4FE-B9589E2F8E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7" y="1201017"/>
            <a:ext cx="1645744" cy="1370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DA1BBE-0123-406A-BC3F-51D206F518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59" y="1125579"/>
            <a:ext cx="1529325" cy="14076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3EE35A-4977-445F-8484-F553B33681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880" y="1192069"/>
            <a:ext cx="1465824" cy="14658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84ED97-E875-4B90-B79C-84FB96D31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13" y="2419989"/>
            <a:ext cx="11667717" cy="27934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E54DFD-1E0A-49A4-836F-86FC6FD98695}"/>
              </a:ext>
            </a:extLst>
          </p:cNvPr>
          <p:cNvSpPr txBox="1"/>
          <p:nvPr/>
        </p:nvSpPr>
        <p:spPr>
          <a:xfrm>
            <a:off x="561350" y="5066536"/>
            <a:ext cx="11097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径迹型事件                                          簇射型事件                                   双簇射型事件</a:t>
            </a:r>
            <a:endParaRPr lang="en-US" altLang="zh-CN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 </a:t>
            </a:r>
          </a:p>
          <a:p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  <a:p>
            <a:pPr algn="ctr"/>
            <a:r>
              <a:rPr lang="zh-CN" altLang="en-US" sz="1400" dirty="0">
                <a:cs typeface="+mn-ea"/>
                <a:sym typeface="+mn-lt"/>
              </a:rPr>
              <a:t>图中每一个有颜色的点表示 探测器单元观测到了来 自中微子事例的光子，</a:t>
            </a:r>
            <a:endParaRPr lang="en-US" altLang="zh-CN" sz="1400" dirty="0">
              <a:cs typeface="+mn-ea"/>
              <a:sym typeface="+mn-lt"/>
            </a:endParaRPr>
          </a:p>
          <a:p>
            <a:pPr algn="ctr"/>
            <a:r>
              <a:rPr lang="zh-CN" altLang="en-US" sz="1400" dirty="0">
                <a:cs typeface="+mn-ea"/>
                <a:sym typeface="+mn-lt"/>
              </a:rPr>
              <a:t>其颜色表示光子到达时间，大小表示 探测到的光子数量。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28B47B-67DC-4057-B4EE-53782914A687}"/>
              </a:ext>
            </a:extLst>
          </p:cNvPr>
          <p:cNvSpPr txBox="1"/>
          <p:nvPr/>
        </p:nvSpPr>
        <p:spPr>
          <a:xfrm>
            <a:off x="6451276" y="5433889"/>
            <a:ext cx="339930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信号成团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能量测量较好，角分辨率较差。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1B018C-58B9-4D6A-8000-FEE2CCEF56D5}"/>
              </a:ext>
            </a:extLst>
          </p:cNvPr>
          <p:cNvSpPr txBox="1"/>
          <p:nvPr/>
        </p:nvSpPr>
        <p:spPr>
          <a:xfrm>
            <a:off x="1555807" y="5488460"/>
            <a:ext cx="310051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有清晰的</a:t>
            </a:r>
            <a:r>
              <a:rPr lang="en-US" altLang="zh-CN" dirty="0">
                <a:cs typeface="+mn-ea"/>
                <a:sym typeface="+mn-lt"/>
              </a:rPr>
              <a:t>muon</a:t>
            </a:r>
            <a:r>
              <a:rPr lang="zh-CN" altLang="en-US" dirty="0">
                <a:cs typeface="+mn-ea"/>
                <a:sym typeface="+mn-lt"/>
              </a:rPr>
              <a:t>径迹</a:t>
            </a:r>
            <a:endParaRPr lang="en-US" altLang="zh-CN" dirty="0">
              <a:cs typeface="+mn-ea"/>
              <a:sym typeface="+mn-lt"/>
            </a:endParaRPr>
          </a:p>
          <a:p>
            <a:r>
              <a:rPr lang="zh-CN" altLang="en-US" dirty="0">
                <a:cs typeface="+mn-ea"/>
                <a:sym typeface="+mn-lt"/>
              </a:rPr>
              <a:t>能量测量较差，角分辨率好。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94A1F17E-23F6-488B-860C-9D0B25F63537}"/>
              </a:ext>
            </a:extLst>
          </p:cNvPr>
          <p:cNvCxnSpPr>
            <a:cxnSpLocks/>
          </p:cNvCxnSpPr>
          <p:nvPr/>
        </p:nvCxnSpPr>
        <p:spPr>
          <a:xfrm flipH="1">
            <a:off x="8759602" y="2657893"/>
            <a:ext cx="17823" cy="137895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42E46CE-B13F-4734-A0D7-25025058A4E7}"/>
              </a:ext>
            </a:extLst>
          </p:cNvPr>
          <p:cNvCxnSpPr>
            <a:cxnSpLocks/>
          </p:cNvCxnSpPr>
          <p:nvPr/>
        </p:nvCxnSpPr>
        <p:spPr>
          <a:xfrm>
            <a:off x="10642634" y="2657893"/>
            <a:ext cx="0" cy="137895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86AB847-CBE5-4324-ADBD-E2AF4F6E09B7}"/>
              </a:ext>
            </a:extLst>
          </p:cNvPr>
          <p:cNvCxnSpPr>
            <a:cxnSpLocks/>
          </p:cNvCxnSpPr>
          <p:nvPr/>
        </p:nvCxnSpPr>
        <p:spPr>
          <a:xfrm>
            <a:off x="8777425" y="2865640"/>
            <a:ext cx="183643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B7635B5-F649-48D9-9C53-35CA93C3ACE4}"/>
              </a:ext>
            </a:extLst>
          </p:cNvPr>
          <p:cNvSpPr txBox="1"/>
          <p:nvPr/>
        </p:nvSpPr>
        <p:spPr>
          <a:xfrm>
            <a:off x="8995357" y="2865640"/>
            <a:ext cx="188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cs typeface="+mn-ea"/>
                <a:sym typeface="+mn-lt"/>
              </a:rPr>
              <a:t>L= 50</a:t>
            </a:r>
            <a:r>
              <a:rPr lang="zh-CN" altLang="en-US" sz="1400" b="1" dirty="0">
                <a:cs typeface="+mn-ea"/>
                <a:sym typeface="+mn-lt"/>
              </a:rPr>
              <a:t>*</a:t>
            </a:r>
            <a:r>
              <a:rPr lang="en-US" altLang="zh-CN" sz="1400" b="1" dirty="0">
                <a:cs typeface="+mn-ea"/>
                <a:sym typeface="+mn-lt"/>
              </a:rPr>
              <a:t>E(PeV)(m)</a:t>
            </a:r>
          </a:p>
          <a:p>
            <a:endParaRPr lang="zh-CN" altLang="en-US" sz="1400" b="1" dirty="0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CD5AFB-260F-4424-990A-AF61FB05410F}"/>
              </a:ext>
            </a:extLst>
          </p:cNvPr>
          <p:cNvSpPr txBox="1"/>
          <p:nvPr/>
        </p:nvSpPr>
        <p:spPr>
          <a:xfrm>
            <a:off x="803401" y="833887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0" i="0" dirty="0">
                <a:solidFill>
                  <a:srgbClr val="C00000"/>
                </a:solidFill>
                <a:effectLst/>
                <a:cs typeface="+mn-ea"/>
                <a:sym typeface="+mn-lt"/>
              </a:rPr>
              <a:t>µ</a:t>
            </a:r>
            <a:r>
              <a:rPr lang="zh-CN" altLang="en-US" sz="1800" b="0" i="0" dirty="0">
                <a:solidFill>
                  <a:srgbClr val="C00000"/>
                </a:solidFill>
                <a:effectLst/>
                <a:cs typeface="+mn-ea"/>
                <a:sym typeface="+mn-lt"/>
              </a:rPr>
              <a:t>中微子的带电流过程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0E2818-05D6-4C19-A451-0ADE70AE871C}"/>
              </a:ext>
            </a:extLst>
          </p:cNvPr>
          <p:cNvSpPr txBox="1"/>
          <p:nvPr/>
        </p:nvSpPr>
        <p:spPr>
          <a:xfrm>
            <a:off x="3592184" y="840536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e</a:t>
            </a:r>
            <a:r>
              <a:rPr lang="zh-CN" altLang="en-US" dirty="0">
                <a:cs typeface="+mn-ea"/>
                <a:sym typeface="+mn-lt"/>
              </a:rPr>
              <a:t>中微子的带电流过程  和 中微子的中性流过程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DE0BF24-3517-4466-8720-9FC1C8D44572}"/>
              </a:ext>
            </a:extLst>
          </p:cNvPr>
          <p:cNvSpPr txBox="1"/>
          <p:nvPr/>
        </p:nvSpPr>
        <p:spPr>
          <a:xfrm>
            <a:off x="8777425" y="832653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i="0" dirty="0">
                <a:solidFill>
                  <a:srgbClr val="333333"/>
                </a:solidFill>
                <a:effectLst/>
                <a:cs typeface="+mn-ea"/>
                <a:sym typeface="+mn-lt"/>
              </a:rPr>
              <a:t>τ</a:t>
            </a:r>
            <a:r>
              <a:rPr lang="zh-CN" altLang="en-US" i="0" dirty="0">
                <a:solidFill>
                  <a:srgbClr val="333333"/>
                </a:solidFill>
                <a:effectLst/>
                <a:cs typeface="+mn-ea"/>
                <a:sym typeface="+mn-lt"/>
              </a:rPr>
              <a:t>中微子的带电流过程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9AFCDD-C5E3-063D-5C68-58516492BEA2}"/>
              </a:ext>
            </a:extLst>
          </p:cNvPr>
          <p:cNvSpPr txBox="1"/>
          <p:nvPr/>
        </p:nvSpPr>
        <p:spPr>
          <a:xfrm>
            <a:off x="1997798" y="79068"/>
            <a:ext cx="7228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cs typeface="+mn-ea"/>
                <a:sym typeface="+mn-lt"/>
              </a:rPr>
              <a:t>中微子事例在探测器中的三种形态</a:t>
            </a:r>
            <a:endParaRPr lang="en-US" sz="28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17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组合 3"/>
          <p:cNvGrpSpPr/>
          <p:nvPr/>
        </p:nvGrpSpPr>
        <p:grpSpPr>
          <a:xfrm>
            <a:off x="667618" y="2586389"/>
            <a:ext cx="5356800" cy="800066"/>
            <a:chOff x="893750" y="2075357"/>
            <a:chExt cx="5356800" cy="800066"/>
          </a:xfrm>
        </p:grpSpPr>
        <p:sp>
          <p:nvSpPr>
            <p:cNvPr id="261" name="ïSlíďê"/>
            <p:cNvSpPr/>
            <p:nvPr/>
          </p:nvSpPr>
          <p:spPr>
            <a:xfrm>
              <a:off x="893750" y="2369430"/>
              <a:ext cx="5356800" cy="50599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IceCube</a:t>
              </a:r>
              <a:r>
                <a:rPr lang="zh-CN" alt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首次观测到高能天体中微子。</a:t>
              </a:r>
              <a:endParaRPr lang="en-US" sz="2000" strike="noStrike" spc="-1" dirty="0">
                <a:cs typeface="+mn-ea"/>
                <a:sym typeface="+mn-lt"/>
              </a:endParaRPr>
            </a:p>
          </p:txBody>
        </p:sp>
        <p:sp>
          <p:nvSpPr>
            <p:cNvPr id="262" name="iŝ1ídé"/>
            <p:cNvSpPr/>
            <p:nvPr/>
          </p:nvSpPr>
          <p:spPr>
            <a:xfrm>
              <a:off x="909789" y="2075357"/>
              <a:ext cx="307260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 dirty="0">
                  <a:solidFill>
                    <a:srgbClr val="0070C0"/>
                  </a:solidFill>
                  <a:cs typeface="+mn-ea"/>
                  <a:sym typeface="+mn-lt"/>
                </a:rPr>
                <a:t>2013</a:t>
              </a:r>
              <a:endParaRPr lang="en-US" sz="2000" b="0" strike="noStrike" spc="-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63" name="直接连接符 6"/>
          <p:cNvCxnSpPr>
            <a:cxnSpLocks/>
          </p:cNvCxnSpPr>
          <p:nvPr/>
        </p:nvCxnSpPr>
        <p:spPr>
          <a:xfrm flipV="1">
            <a:off x="464396" y="1175581"/>
            <a:ext cx="49157" cy="5315395"/>
          </a:xfrm>
          <a:prstGeom prst="straightConnector1">
            <a:avLst/>
          </a:prstGeom>
          <a:ln w="12700">
            <a:solidFill>
              <a:srgbClr val="778495">
                <a:alpha val="50000"/>
              </a:srgbClr>
            </a:solidFill>
            <a:round/>
          </a:ln>
        </p:spPr>
      </p:cxnSp>
      <p:sp>
        <p:nvSpPr>
          <p:cNvPr id="264" name="椭圆 7"/>
          <p:cNvSpPr/>
          <p:nvPr/>
        </p:nvSpPr>
        <p:spPr>
          <a:xfrm>
            <a:off x="441534" y="2721096"/>
            <a:ext cx="129240" cy="129240"/>
          </a:xfrm>
          <a:prstGeom prst="ellipse">
            <a:avLst/>
          </a:prstGeom>
          <a:solidFill>
            <a:srgbClr val="778495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椭圆 8"/>
          <p:cNvSpPr/>
          <p:nvPr/>
        </p:nvSpPr>
        <p:spPr>
          <a:xfrm>
            <a:off x="429832" y="4626313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1" name="椭圆 23"/>
          <p:cNvSpPr/>
          <p:nvPr/>
        </p:nvSpPr>
        <p:spPr>
          <a:xfrm>
            <a:off x="429832" y="3602416"/>
            <a:ext cx="129240" cy="129240"/>
          </a:xfrm>
          <a:prstGeom prst="ellipse">
            <a:avLst/>
          </a:prstGeom>
          <a:solidFill>
            <a:schemeClr val="tx2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72" name="组合 24"/>
          <p:cNvGrpSpPr/>
          <p:nvPr/>
        </p:nvGrpSpPr>
        <p:grpSpPr>
          <a:xfrm>
            <a:off x="605481" y="3453421"/>
            <a:ext cx="6213240" cy="1061587"/>
            <a:chOff x="890640" y="3679820"/>
            <a:chExt cx="5623920" cy="1061587"/>
          </a:xfrm>
        </p:grpSpPr>
        <p:sp>
          <p:nvSpPr>
            <p:cNvPr id="273" name="ïSlíďê"/>
            <p:cNvSpPr/>
            <p:nvPr/>
          </p:nvSpPr>
          <p:spPr>
            <a:xfrm>
              <a:off x="890640" y="4034975"/>
              <a:ext cx="5623920" cy="70643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r>
                <a:rPr lang="en-US" altLang="zh-CN" sz="2000" spc="-1" dirty="0" err="1">
                  <a:solidFill>
                    <a:srgbClr val="000000"/>
                  </a:solidFill>
                  <a:cs typeface="+mn-ea"/>
                  <a:sym typeface="+mn-lt"/>
                </a:rPr>
                <a:t>IceCube</a:t>
              </a:r>
              <a:r>
                <a:rPr lang="zh-CN" altLang="en-US" sz="2000" spc="-1" dirty="0">
                  <a:solidFill>
                    <a:srgbClr val="000000"/>
                  </a:solidFill>
                  <a:cs typeface="+mn-ea"/>
                  <a:sym typeface="+mn-lt"/>
                </a:rPr>
                <a:t>观测到高能中微子</a:t>
              </a:r>
              <a:endParaRPr lang="en-US" altLang="zh-CN" sz="2000" spc="-1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r>
                <a:rPr lang="zh-CN" altLang="en-US" sz="2000" spc="-1" dirty="0">
                  <a:solidFill>
                    <a:srgbClr val="000000"/>
                  </a:solidFill>
                  <a:cs typeface="+mn-ea"/>
                  <a:sym typeface="+mn-lt"/>
                </a:rPr>
                <a:t> </a:t>
              </a:r>
              <a:r>
                <a:rPr 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(</a:t>
              </a:r>
              <a:r>
                <a:rPr lang="zh-CN" alt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耀变体</a:t>
              </a:r>
              <a:r>
                <a:rPr lang="en-US" altLang="zh-CN" sz="2000" spc="-1" dirty="0">
                  <a:solidFill>
                    <a:srgbClr val="000000"/>
                  </a:solidFill>
                  <a:cs typeface="+mn-ea"/>
                  <a:sym typeface="+mn-lt"/>
                </a:rPr>
                <a:t>TXS 0506+056</a:t>
              </a:r>
              <a:r>
                <a:rPr lang="zh-CN" alt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，</a:t>
              </a:r>
              <a:r>
                <a:rPr 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3.5σ)</a:t>
              </a:r>
              <a:r>
                <a:rPr lang="zh-CN" alt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。</a:t>
              </a:r>
              <a:endParaRPr lang="en-US" sz="2000" strike="noStrike" spc="-1" dirty="0">
                <a:cs typeface="+mn-ea"/>
                <a:sym typeface="+mn-lt"/>
              </a:endParaRPr>
            </a:p>
          </p:txBody>
        </p:sp>
        <p:sp>
          <p:nvSpPr>
            <p:cNvPr id="274" name="iŝ1ídé"/>
            <p:cNvSpPr/>
            <p:nvPr/>
          </p:nvSpPr>
          <p:spPr>
            <a:xfrm>
              <a:off x="932867" y="3679820"/>
              <a:ext cx="3043140" cy="39865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 dirty="0">
                  <a:solidFill>
                    <a:srgbClr val="0070C0"/>
                  </a:solidFill>
                  <a:cs typeface="+mn-ea"/>
                  <a:sym typeface="+mn-lt"/>
                </a:rPr>
                <a:t>2018  </a:t>
              </a:r>
              <a:endParaRPr lang="en-US" sz="2000" b="0" strike="noStrike" spc="-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5" name="TextBox 1"/>
          <p:cNvSpPr/>
          <p:nvPr/>
        </p:nvSpPr>
        <p:spPr>
          <a:xfrm>
            <a:off x="1278586" y="-15220"/>
            <a:ext cx="6133750" cy="706432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spc="-1" dirty="0">
                <a:solidFill>
                  <a:srgbClr val="000000"/>
                </a:solidFill>
                <a:cs typeface="+mn-ea"/>
                <a:sym typeface="+mn-lt"/>
              </a:rPr>
              <a:t>现状</a:t>
            </a:r>
            <a:r>
              <a:rPr lang="zh-CN" altLang="en-US" sz="4000" spc="-1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altLang="zh-CN" sz="3600" b="1" spc="-1" dirty="0">
                <a:solidFill>
                  <a:srgbClr val="000000"/>
                </a:solidFill>
                <a:cs typeface="+mn-ea"/>
                <a:sym typeface="+mn-lt"/>
              </a:rPr>
              <a:t>|</a:t>
            </a:r>
            <a:r>
              <a:rPr lang="en-US" altLang="zh-CN" sz="4000" spc="-1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CN" altLang="en-US" sz="3200" spc="-1" dirty="0">
                <a:solidFill>
                  <a:srgbClr val="000000"/>
                </a:solidFill>
                <a:cs typeface="+mn-ea"/>
                <a:sym typeface="+mn-lt"/>
              </a:rPr>
              <a:t>高能中微子天文进展</a:t>
            </a:r>
            <a:endParaRPr lang="en-US" sz="3200" b="0" strike="noStrike" spc="-1" dirty="0">
              <a:cs typeface="+mn-ea"/>
              <a:sym typeface="+mn-lt"/>
            </a:endParaRPr>
          </a:p>
        </p:txBody>
      </p:sp>
      <p:grpSp>
        <p:nvGrpSpPr>
          <p:cNvPr id="276" name="组合 30"/>
          <p:cNvGrpSpPr/>
          <p:nvPr/>
        </p:nvGrpSpPr>
        <p:grpSpPr>
          <a:xfrm>
            <a:off x="649911" y="4491606"/>
            <a:ext cx="5630401" cy="827372"/>
            <a:chOff x="659020" y="4599927"/>
            <a:chExt cx="5581080" cy="2404155"/>
          </a:xfrm>
        </p:grpSpPr>
        <p:sp>
          <p:nvSpPr>
            <p:cNvPr id="277" name="ïSlíďê"/>
            <p:cNvSpPr/>
            <p:nvPr/>
          </p:nvSpPr>
          <p:spPr>
            <a:xfrm>
              <a:off x="659020" y="5557071"/>
              <a:ext cx="5581080" cy="144701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spc="-1" dirty="0">
                  <a:solidFill>
                    <a:srgbClr val="000000"/>
                  </a:solidFill>
                  <a:cs typeface="+mn-ea"/>
                  <a:sym typeface="+mn-lt"/>
                </a:rPr>
                <a:t>IceCube</a:t>
              </a:r>
              <a:r>
                <a:rPr lang="zh-CN" altLang="en-US" sz="2000" spc="-1" dirty="0">
                  <a:solidFill>
                    <a:srgbClr val="000000"/>
                  </a:solidFill>
                  <a:cs typeface="+mn-ea"/>
                  <a:sym typeface="+mn-lt"/>
                </a:rPr>
                <a:t>观测到高能中微子</a:t>
              </a:r>
              <a:r>
                <a:rPr lang="en-US" altLang="zh-CN" sz="2000" spc="-1" dirty="0">
                  <a:solidFill>
                    <a:srgbClr val="000000"/>
                  </a:solidFill>
                  <a:cs typeface="+mn-ea"/>
                  <a:sym typeface="+mn-lt"/>
                </a:rPr>
                <a:t>(NCG1068</a:t>
              </a:r>
              <a:r>
                <a:rPr lang="zh-CN" altLang="en-US" sz="2000" spc="-1" dirty="0">
                  <a:solidFill>
                    <a:srgbClr val="000000"/>
                  </a:solidFill>
                  <a:cs typeface="+mn-ea"/>
                  <a:sym typeface="+mn-lt"/>
                </a:rPr>
                <a:t>，</a:t>
              </a:r>
              <a:r>
                <a:rPr lang="en-US" altLang="zh-CN" sz="2000" spc="-1" dirty="0">
                  <a:solidFill>
                    <a:srgbClr val="000000"/>
                  </a:solidFill>
                  <a:cs typeface="+mn-ea"/>
                  <a:sym typeface="+mn-lt"/>
                </a:rPr>
                <a:t>4</a:t>
              </a:r>
              <a:r>
                <a:rPr 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.2σ) </a:t>
              </a:r>
              <a:r>
                <a:rPr lang="zh-CN" altLang="en-US" sz="2000" strike="noStrike" spc="-1" dirty="0">
                  <a:solidFill>
                    <a:srgbClr val="000000"/>
                  </a:solidFill>
                  <a:cs typeface="+mn-ea"/>
                  <a:sym typeface="+mn-lt"/>
                </a:rPr>
                <a:t>。</a:t>
              </a:r>
              <a:endParaRPr lang="en-US" sz="2000" strike="noStrike" spc="-1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78" name="iŝ1ídé"/>
            <p:cNvSpPr/>
            <p:nvPr/>
          </p:nvSpPr>
          <p:spPr>
            <a:xfrm>
              <a:off x="659020" y="4599927"/>
              <a:ext cx="3072600" cy="115840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strike="noStrike" spc="-1" dirty="0">
                  <a:solidFill>
                    <a:srgbClr val="0070C0"/>
                  </a:solidFill>
                  <a:cs typeface="+mn-ea"/>
                  <a:sym typeface="+mn-lt"/>
                </a:rPr>
                <a:t>2022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8008EB5-56E4-4FD4-A1B4-E3258EE82EA1}"/>
              </a:ext>
            </a:extLst>
          </p:cNvPr>
          <p:cNvSpPr txBox="1"/>
          <p:nvPr/>
        </p:nvSpPr>
        <p:spPr>
          <a:xfrm>
            <a:off x="662906" y="1419924"/>
            <a:ext cx="6445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-1" dirty="0">
                <a:solidFill>
                  <a:srgbClr val="0070C0"/>
                </a:solidFill>
                <a:cs typeface="+mn-ea"/>
                <a:sym typeface="+mn-lt"/>
              </a:rPr>
              <a:t>1976 -</a:t>
            </a:r>
            <a:endParaRPr lang="en-US" altLang="zh-CN" dirty="0">
              <a:cs typeface="+mn-ea"/>
              <a:sym typeface="+mn-lt"/>
            </a:endParaRPr>
          </a:p>
          <a:p>
            <a:r>
              <a:rPr lang="en-US" altLang="zh-CN" dirty="0">
                <a:cs typeface="+mn-ea"/>
                <a:sym typeface="+mn-lt"/>
              </a:rPr>
              <a:t>DUMAND,  ANTARES, NT</a:t>
            </a:r>
            <a:r>
              <a:rPr lang="zh-CN" altLang="en-US" dirty="0">
                <a:cs typeface="+mn-ea"/>
                <a:sym typeface="+mn-lt"/>
              </a:rPr>
              <a:t>系列</a:t>
            </a:r>
            <a:r>
              <a:rPr lang="en-US" altLang="zh-CN" dirty="0">
                <a:cs typeface="+mn-ea"/>
                <a:sym typeface="+mn-lt"/>
              </a:rPr>
              <a:t>, AMANDA,</a:t>
            </a:r>
          </a:p>
          <a:p>
            <a:r>
              <a:rPr lang="en-US" altLang="zh-CN" dirty="0">
                <a:cs typeface="+mn-ea"/>
                <a:sym typeface="+mn-lt"/>
              </a:rPr>
              <a:t>IceCube, KM3NeT,  Baikal-GVD,</a:t>
            </a: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dirty="0">
                <a:cs typeface="+mn-ea"/>
                <a:sym typeface="+mn-lt"/>
              </a:rPr>
              <a:t>……</a:t>
            </a:r>
          </a:p>
        </p:txBody>
      </p:sp>
      <p:sp>
        <p:nvSpPr>
          <p:cNvPr id="27" name="椭圆 7">
            <a:extLst>
              <a:ext uri="{FF2B5EF4-FFF2-40B4-BE49-F238E27FC236}">
                <a16:creationId xmlns:a16="http://schemas.microsoft.com/office/drawing/2014/main" id="{8ED4C011-153E-4EFF-9269-B18F4AA27CEA}"/>
              </a:ext>
            </a:extLst>
          </p:cNvPr>
          <p:cNvSpPr/>
          <p:nvPr/>
        </p:nvSpPr>
        <p:spPr>
          <a:xfrm>
            <a:off x="448933" y="1560955"/>
            <a:ext cx="129240" cy="129240"/>
          </a:xfrm>
          <a:prstGeom prst="ellipse">
            <a:avLst/>
          </a:prstGeom>
          <a:solidFill>
            <a:srgbClr val="778495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ïSlíďê">
            <a:extLst>
              <a:ext uri="{FF2B5EF4-FFF2-40B4-BE49-F238E27FC236}">
                <a16:creationId xmlns:a16="http://schemas.microsoft.com/office/drawing/2014/main" id="{1EC43D5B-F7B2-4D72-9D5E-D1E2FAF64FEB}"/>
              </a:ext>
            </a:extLst>
          </p:cNvPr>
          <p:cNvSpPr/>
          <p:nvPr/>
        </p:nvSpPr>
        <p:spPr>
          <a:xfrm>
            <a:off x="570774" y="5811332"/>
            <a:ext cx="5630401" cy="4979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pc="-1" dirty="0">
                <a:solidFill>
                  <a:srgbClr val="C00000"/>
                </a:solidFill>
                <a:cs typeface="+mn-ea"/>
                <a:sym typeface="+mn-lt"/>
              </a:rPr>
              <a:t>2023</a:t>
            </a:r>
            <a:r>
              <a:rPr lang="zh-CN" altLang="en-US" sz="2000" b="1" spc="-1" dirty="0">
                <a:solidFill>
                  <a:srgbClr val="C00000"/>
                </a:solidFill>
                <a:cs typeface="+mn-ea"/>
                <a:sym typeface="+mn-lt"/>
              </a:rPr>
              <a:t>： 银盘面有迹象发出弥散中微子，</a:t>
            </a:r>
            <a:r>
              <a:rPr lang="en-US" altLang="zh-CN" sz="2000" b="1" spc="-1" dirty="0">
                <a:solidFill>
                  <a:srgbClr val="C00000"/>
                </a:solidFill>
                <a:cs typeface="+mn-ea"/>
                <a:sym typeface="+mn-lt"/>
              </a:rPr>
              <a:t>~4 σ</a:t>
            </a:r>
            <a:endParaRPr lang="en-US" sz="2000" b="1" strike="noStrike" spc="-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8" name="椭圆 7">
            <a:extLst>
              <a:ext uri="{FF2B5EF4-FFF2-40B4-BE49-F238E27FC236}">
                <a16:creationId xmlns:a16="http://schemas.microsoft.com/office/drawing/2014/main" id="{14D975CF-31D8-4D50-B930-A4D6BC8F9727}"/>
              </a:ext>
            </a:extLst>
          </p:cNvPr>
          <p:cNvSpPr/>
          <p:nvPr/>
        </p:nvSpPr>
        <p:spPr>
          <a:xfrm>
            <a:off x="382494" y="6050992"/>
            <a:ext cx="129240" cy="129240"/>
          </a:xfrm>
          <a:prstGeom prst="ellipse">
            <a:avLst/>
          </a:prstGeom>
          <a:solidFill>
            <a:srgbClr val="778495"/>
          </a:solidFill>
          <a:ln>
            <a:solidFill>
              <a:srgbClr val="F0F0F0"/>
            </a:solidFill>
          </a:ln>
          <a:effectLst>
            <a:outerShdw blurRad="190440" dist="37674" dir="18900000" algn="bl" rotWithShape="0">
              <a:schemeClr val="tx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F184988-93CA-48B0-9105-1B16B49A9DE6}"/>
              </a:ext>
            </a:extLst>
          </p:cNvPr>
          <p:cNvSpPr txBox="1"/>
          <p:nvPr/>
        </p:nvSpPr>
        <p:spPr>
          <a:xfrm>
            <a:off x="7108277" y="5891693"/>
            <a:ext cx="399641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cs typeface="+mn-ea"/>
                <a:sym typeface="+mn-lt"/>
              </a:rPr>
              <a:t>未达到</a:t>
            </a:r>
            <a:r>
              <a:rPr lang="en-US" altLang="zh-CN" b="1" dirty="0">
                <a:solidFill>
                  <a:schemeClr val="tx1"/>
                </a:solidFill>
                <a:cs typeface="+mn-ea"/>
                <a:sym typeface="+mn-lt"/>
              </a:rPr>
              <a:t>5</a:t>
            </a:r>
            <a:r>
              <a:rPr lang="en-US" altLang="zh-CN" b="1" spc="-1" dirty="0">
                <a:solidFill>
                  <a:schemeClr val="tx1"/>
                </a:solidFill>
                <a:cs typeface="+mn-ea"/>
                <a:sym typeface="+mn-lt"/>
              </a:rPr>
              <a:t> σ</a:t>
            </a:r>
            <a:r>
              <a:rPr lang="zh-CN" altLang="en-US" b="1" spc="-1" dirty="0">
                <a:solidFill>
                  <a:schemeClr val="tx1"/>
                </a:solidFill>
                <a:cs typeface="+mn-ea"/>
                <a:sym typeface="+mn-lt"/>
              </a:rPr>
              <a:t>置信度，未确认中微子源！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030" name="Picture 6" descr="The ICL and a high-energy muon neutrino (day)">
            <a:extLst>
              <a:ext uri="{FF2B5EF4-FFF2-40B4-BE49-F238E27FC236}">
                <a16:creationId xmlns:a16="http://schemas.microsoft.com/office/drawing/2014/main" id="{7F3E05E6-C2F6-40EF-B08F-DEDBA060A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119" y="881617"/>
            <a:ext cx="5609139" cy="420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CC6DE37-8D90-4400-B4EC-47F84F69B2CA}"/>
              </a:ext>
            </a:extLst>
          </p:cNvPr>
          <p:cNvSpPr txBox="1"/>
          <p:nvPr/>
        </p:nvSpPr>
        <p:spPr>
          <a:xfrm>
            <a:off x="7491172" y="2948792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IceCube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的第一个高能中微子事例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260522-DF18-4FEC-992D-A5A88DF53B35}"/>
              </a:ext>
            </a:extLst>
          </p:cNvPr>
          <p:cNvSpPr txBox="1"/>
          <p:nvPr/>
        </p:nvSpPr>
        <p:spPr>
          <a:xfrm>
            <a:off x="6814924" y="5278876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50</a:t>
            </a:r>
            <a:r>
              <a:rPr lang="zh-CN" altLang="en-US" sz="2400" b="1" dirty="0">
                <a:solidFill>
                  <a:srgbClr val="FF0000"/>
                </a:solidFill>
                <a:cs typeface="+mn-ea"/>
                <a:sym typeface="+mn-lt"/>
              </a:rPr>
              <a:t>年的发展，未给出有效观测！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23"/>
    </mc:Choice>
    <mc:Fallback xmlns="">
      <p:transition spd="slow" advTm="7522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图片 18"/>
          <p:cNvSpPr/>
          <p:nvPr/>
        </p:nvSpPr>
        <p:spPr>
          <a:xfrm>
            <a:off x="4895278" y="911528"/>
            <a:ext cx="2736000" cy="2171880"/>
          </a:xfrm>
          <a:custGeom>
            <a:avLst/>
            <a:gdLst>
              <a:gd name="textAreaLeft" fmla="*/ 0 w 2736000"/>
              <a:gd name="textAreaRight" fmla="*/ 2736720 w 2736000"/>
              <a:gd name="textAreaTop" fmla="*/ 0 h 2171880"/>
              <a:gd name="textAreaBottom" fmla="*/ 2172600 h 2171880"/>
            </a:gdLst>
            <a:ahLst/>
            <a:cxnLst/>
            <a:rect l="textAreaLeft" t="textAreaTop" r="textAreaRight" b="textAreaBottom"/>
            <a:pathLst>
              <a:path w="3281083" h="2604496">
                <a:moveTo>
                  <a:pt x="127021" y="0"/>
                </a:moveTo>
                <a:lnTo>
                  <a:pt x="3154062" y="0"/>
                </a:lnTo>
                <a:cubicBezTo>
                  <a:pt x="3224214" y="0"/>
                  <a:pt x="3281083" y="56869"/>
                  <a:pt x="3281083" y="127021"/>
                </a:cubicBezTo>
                <a:lnTo>
                  <a:pt x="3281083" y="2477476"/>
                </a:lnTo>
                <a:cubicBezTo>
                  <a:pt x="3281083" y="2530090"/>
                  <a:pt x="3249094" y="2575233"/>
                  <a:pt x="3203505" y="2594515"/>
                </a:cubicBezTo>
                <a:lnTo>
                  <a:pt x="3154067" y="2604496"/>
                </a:lnTo>
                <a:lnTo>
                  <a:pt x="127016" y="2604496"/>
                </a:lnTo>
                <a:lnTo>
                  <a:pt x="77579" y="2594515"/>
                </a:lnTo>
                <a:cubicBezTo>
                  <a:pt x="31989" y="2575233"/>
                  <a:pt x="0" y="2530090"/>
                  <a:pt x="0" y="2477476"/>
                </a:cubicBezTo>
                <a:lnTo>
                  <a:pt x="0" y="127021"/>
                </a:lnTo>
                <a:cubicBezTo>
                  <a:pt x="0" y="56869"/>
                  <a:pt x="56869" y="0"/>
                  <a:pt x="127021" y="0"/>
                </a:cubicBezTo>
                <a:close/>
              </a:path>
            </a:pathLst>
          </a:custGeom>
          <a:blipFill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solidFill>
              <a:srgbClr val="77849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0" name="TextBox 1"/>
          <p:cNvSpPr/>
          <p:nvPr/>
        </p:nvSpPr>
        <p:spPr>
          <a:xfrm>
            <a:off x="1347310" y="28704"/>
            <a:ext cx="1114272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b="1" spc="-1" dirty="0">
                <a:solidFill>
                  <a:srgbClr val="000000"/>
                </a:solidFill>
                <a:cs typeface="+mn-ea"/>
                <a:sym typeface="+mn-lt"/>
              </a:rPr>
              <a:t>现状</a:t>
            </a:r>
            <a:r>
              <a:rPr lang="en-US" sz="4000" b="0" strike="noStrike" spc="-1" dirty="0">
                <a:solidFill>
                  <a:srgbClr val="000000"/>
                </a:solidFill>
                <a:cs typeface="+mn-ea"/>
                <a:sym typeface="+mn-lt"/>
              </a:rPr>
              <a:t> | </a:t>
            </a:r>
            <a:r>
              <a:rPr lang="zh-CN" altLang="en-US" sz="3200" spc="-1" dirty="0">
                <a:solidFill>
                  <a:srgbClr val="000000"/>
                </a:solidFill>
                <a:cs typeface="+mn-ea"/>
                <a:sym typeface="+mn-lt"/>
              </a:rPr>
              <a:t>国际高能中微子望远镜实验</a:t>
            </a:r>
            <a:endParaRPr lang="en-US" sz="3200" b="0" strike="noStrike" spc="-1" dirty="0">
              <a:cs typeface="+mn-ea"/>
              <a:sym typeface="+mn-lt"/>
            </a:endParaRPr>
          </a:p>
        </p:txBody>
      </p:sp>
      <p:grpSp>
        <p:nvGrpSpPr>
          <p:cNvPr id="211" name="组合 15"/>
          <p:cNvGrpSpPr/>
          <p:nvPr/>
        </p:nvGrpSpPr>
        <p:grpSpPr>
          <a:xfrm>
            <a:off x="1630076" y="879021"/>
            <a:ext cx="2736000" cy="2160653"/>
            <a:chOff x="1748160" y="1210680"/>
            <a:chExt cx="2742840" cy="2177280"/>
          </a:xfrm>
        </p:grpSpPr>
        <p:sp>
          <p:nvSpPr>
            <p:cNvPr id="212" name="矩形: 圆角 13"/>
            <p:cNvSpPr/>
            <p:nvPr/>
          </p:nvSpPr>
          <p:spPr>
            <a:xfrm>
              <a:off x="1748160" y="1210680"/>
              <a:ext cx="2742840" cy="2177280"/>
            </a:xfrm>
            <a:prstGeom prst="roundRect">
              <a:avLst>
                <a:gd name="adj" fmla="val 4877"/>
              </a:avLst>
            </a:prstGeom>
            <a:solidFill>
              <a:srgbClr val="FFFFFF"/>
            </a:solidFill>
            <a:ln>
              <a:solidFill>
                <a:srgbClr val="778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图片 14"/>
            <p:cNvSpPr/>
            <p:nvPr/>
          </p:nvSpPr>
          <p:spPr>
            <a:xfrm>
              <a:off x="1755000" y="1210680"/>
              <a:ext cx="2736000" cy="2004120"/>
            </a:xfrm>
            <a:custGeom>
              <a:avLst/>
              <a:gdLst>
                <a:gd name="textAreaLeft" fmla="*/ 0 w 2736000"/>
                <a:gd name="textAreaRight" fmla="*/ 2736720 w 2736000"/>
                <a:gd name="textAreaTop" fmla="*/ 0 h 2004120"/>
                <a:gd name="textAreaBottom" fmla="*/ 2004840 h 2004120"/>
              </a:gdLst>
              <a:ahLst/>
              <a:cxnLst/>
              <a:rect l="textAreaLeft" t="textAreaTop" r="textAreaRight" b="textAreaBottom"/>
              <a:pathLst>
                <a:path w="3623168" h="2654260">
                  <a:moveTo>
                    <a:pt x="140265" y="0"/>
                  </a:moveTo>
                  <a:lnTo>
                    <a:pt x="3482903" y="0"/>
                  </a:lnTo>
                  <a:cubicBezTo>
                    <a:pt x="3560369" y="0"/>
                    <a:pt x="3623168" y="62799"/>
                    <a:pt x="3623168" y="140265"/>
                  </a:cubicBezTo>
                  <a:lnTo>
                    <a:pt x="3623168" y="2654260"/>
                  </a:lnTo>
                  <a:lnTo>
                    <a:pt x="0" y="2654260"/>
                  </a:lnTo>
                  <a:lnTo>
                    <a:pt x="0" y="140265"/>
                  </a:lnTo>
                  <a:cubicBezTo>
                    <a:pt x="0" y="62799"/>
                    <a:pt x="62799" y="0"/>
                    <a:pt x="140265" y="0"/>
                  </a:cubicBezTo>
                  <a:close/>
                </a:path>
              </a:pathLst>
            </a:custGeom>
            <a:blipFill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4" name="TextBox 27"/>
          <p:cNvSpPr/>
          <p:nvPr/>
        </p:nvSpPr>
        <p:spPr>
          <a:xfrm>
            <a:off x="2085296" y="3085410"/>
            <a:ext cx="1387665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 b="1" strike="noStrike" spc="-1" dirty="0">
                <a:solidFill>
                  <a:schemeClr val="accent1"/>
                </a:solidFill>
                <a:cs typeface="+mn-ea"/>
                <a:sym typeface="+mn-lt"/>
              </a:rPr>
              <a:t>美国</a:t>
            </a:r>
            <a:r>
              <a:rPr lang="en-US" sz="1600" b="1" strike="noStrike" spc="-1" dirty="0" err="1">
                <a:solidFill>
                  <a:schemeClr val="accent1"/>
                </a:solidFill>
                <a:cs typeface="+mn-ea"/>
                <a:sym typeface="+mn-lt"/>
              </a:rPr>
              <a:t>IceCube</a:t>
            </a:r>
            <a:endParaRPr lang="en-US" sz="1600" b="0" strike="noStrike" spc="-1" dirty="0">
              <a:cs typeface="+mn-ea"/>
              <a:sym typeface="+mn-lt"/>
            </a:endParaRPr>
          </a:p>
        </p:txBody>
      </p:sp>
      <p:sp>
        <p:nvSpPr>
          <p:cNvPr id="215" name="TextBox 27"/>
          <p:cNvSpPr/>
          <p:nvPr/>
        </p:nvSpPr>
        <p:spPr>
          <a:xfrm>
            <a:off x="5436555" y="3077920"/>
            <a:ext cx="2062401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 b="1" strike="noStrike" spc="-1" dirty="0">
                <a:solidFill>
                  <a:schemeClr val="accent1"/>
                </a:solidFill>
                <a:cs typeface="+mn-ea"/>
                <a:sym typeface="+mn-lt"/>
              </a:rPr>
              <a:t>欧洲</a:t>
            </a:r>
            <a:r>
              <a:rPr lang="en-US" sz="1600" b="1" strike="noStrike" spc="-1" dirty="0">
                <a:solidFill>
                  <a:schemeClr val="accent1"/>
                </a:solidFill>
                <a:cs typeface="+mn-ea"/>
                <a:sym typeface="+mn-lt"/>
              </a:rPr>
              <a:t>KM3NeT-ARCA</a:t>
            </a:r>
            <a:endParaRPr lang="en-US" sz="1600" b="0" strike="noStrike" spc="-1" dirty="0">
              <a:cs typeface="+mn-ea"/>
              <a:sym typeface="+mn-lt"/>
            </a:endParaRPr>
          </a:p>
        </p:txBody>
      </p:sp>
      <p:sp>
        <p:nvSpPr>
          <p:cNvPr id="216" name="TextBox 27"/>
          <p:cNvSpPr/>
          <p:nvPr/>
        </p:nvSpPr>
        <p:spPr>
          <a:xfrm>
            <a:off x="8813547" y="3077920"/>
            <a:ext cx="191293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600" b="1" strike="noStrike" spc="-1" dirty="0">
                <a:solidFill>
                  <a:schemeClr val="accent1"/>
                </a:solidFill>
                <a:cs typeface="+mn-ea"/>
                <a:sym typeface="+mn-lt"/>
              </a:rPr>
              <a:t>俄罗斯</a:t>
            </a:r>
            <a:r>
              <a:rPr lang="en-US" sz="1600" b="1" strike="noStrike" spc="-1" dirty="0">
                <a:solidFill>
                  <a:schemeClr val="accent1"/>
                </a:solidFill>
                <a:cs typeface="+mn-ea"/>
                <a:sym typeface="+mn-lt"/>
              </a:rPr>
              <a:t>Baikal-GVD</a:t>
            </a:r>
            <a:endParaRPr lang="en-US" sz="1600" b="0" strike="noStrike" spc="-1" dirty="0">
              <a:cs typeface="+mn-ea"/>
              <a:sym typeface="+mn-lt"/>
            </a:endParaRPr>
          </a:p>
        </p:txBody>
      </p:sp>
      <p:sp>
        <p:nvSpPr>
          <p:cNvPr id="217" name="文本框 27"/>
          <p:cNvSpPr/>
          <p:nvPr/>
        </p:nvSpPr>
        <p:spPr>
          <a:xfrm>
            <a:off x="744814" y="3885218"/>
            <a:ext cx="106596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pc="-1" dirty="0">
                <a:solidFill>
                  <a:srgbClr val="0070C0"/>
                </a:solidFill>
                <a:cs typeface="+mn-ea"/>
                <a:sym typeface="+mn-lt"/>
              </a:rPr>
              <a:t>探测介质</a:t>
            </a:r>
            <a:endParaRPr lang="en-US" sz="1400" b="1" strike="noStrike" spc="-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18" name="TextBox 27"/>
          <p:cNvSpPr/>
          <p:nvPr/>
        </p:nvSpPr>
        <p:spPr>
          <a:xfrm>
            <a:off x="2085296" y="3829965"/>
            <a:ext cx="7970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cs typeface="+mn-ea"/>
                <a:sym typeface="+mn-lt"/>
              </a:rPr>
              <a:t> </a:t>
            </a:r>
            <a:r>
              <a:rPr lang="zh-CN" altLang="en-US" sz="1800" b="0" strike="noStrike" spc="-1" dirty="0">
                <a:cs typeface="+mn-ea"/>
                <a:sym typeface="+mn-lt"/>
              </a:rPr>
              <a:t>冰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19" name="文本框 33"/>
          <p:cNvSpPr/>
          <p:nvPr/>
        </p:nvSpPr>
        <p:spPr>
          <a:xfrm>
            <a:off x="1624580" y="3321335"/>
            <a:ext cx="31546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cs typeface="+mn-ea"/>
                <a:sym typeface="+mn-lt"/>
              </a:rPr>
              <a:t>C</a:t>
            </a:r>
            <a:r>
              <a:rPr lang="en-US" sz="1400" b="0" strike="noStrike" spc="-1" dirty="0">
                <a:cs typeface="+mn-ea"/>
                <a:sym typeface="+mn-lt"/>
              </a:rPr>
              <a:t>onstruction from 2003 to 2010, </a:t>
            </a: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cs typeface="+mn-ea"/>
                <a:sym typeface="+mn-lt"/>
              </a:rPr>
              <a:t>On-working now.</a:t>
            </a:r>
          </a:p>
        </p:txBody>
      </p:sp>
      <p:sp>
        <p:nvSpPr>
          <p:cNvPr id="220" name="文本框 34"/>
          <p:cNvSpPr/>
          <p:nvPr/>
        </p:nvSpPr>
        <p:spPr>
          <a:xfrm>
            <a:off x="5301516" y="3384681"/>
            <a:ext cx="31546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cs typeface="+mn-ea"/>
                <a:sym typeface="+mn-lt"/>
              </a:rPr>
              <a:t>28/230</a:t>
            </a:r>
            <a:r>
              <a:rPr lang="en-US" sz="1400" b="0" strike="noStrike" spc="-1" dirty="0">
                <a:cs typeface="+mn-ea"/>
                <a:sym typeface="+mn-lt"/>
              </a:rPr>
              <a:t> strings are deployed.</a:t>
            </a:r>
          </a:p>
        </p:txBody>
      </p:sp>
      <p:sp>
        <p:nvSpPr>
          <p:cNvPr id="221" name="文本框 35"/>
          <p:cNvSpPr/>
          <p:nvPr/>
        </p:nvSpPr>
        <p:spPr>
          <a:xfrm>
            <a:off x="8885200" y="3391929"/>
            <a:ext cx="336444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cs typeface="+mn-ea"/>
                <a:sym typeface="+mn-lt"/>
              </a:rPr>
              <a:t>14 clusters deployed. </a:t>
            </a:r>
          </a:p>
        </p:txBody>
      </p:sp>
      <p:sp>
        <p:nvSpPr>
          <p:cNvPr id="225" name="TextBox 27"/>
          <p:cNvSpPr/>
          <p:nvPr/>
        </p:nvSpPr>
        <p:spPr>
          <a:xfrm>
            <a:off x="5521856" y="3842364"/>
            <a:ext cx="24739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b="0" strike="noStrike" spc="-1" dirty="0">
                <a:cs typeface="+mn-ea"/>
                <a:sym typeface="+mn-lt"/>
              </a:rPr>
              <a:t>海水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26" name="TextBox 27"/>
          <p:cNvSpPr/>
          <p:nvPr/>
        </p:nvSpPr>
        <p:spPr>
          <a:xfrm>
            <a:off x="8971226" y="3813113"/>
            <a:ext cx="24739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b="0" strike="noStrike" spc="-1" dirty="0">
                <a:cs typeface="+mn-ea"/>
                <a:sym typeface="+mn-lt"/>
              </a:rPr>
              <a:t>湖水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31" name="文本框 48"/>
          <p:cNvSpPr/>
          <p:nvPr/>
        </p:nvSpPr>
        <p:spPr>
          <a:xfrm>
            <a:off x="717296" y="426022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pc="-1" dirty="0">
                <a:solidFill>
                  <a:srgbClr val="0070C0"/>
                </a:solidFill>
                <a:cs typeface="+mn-ea"/>
                <a:sym typeface="+mn-lt"/>
              </a:rPr>
              <a:t>实验规模</a:t>
            </a:r>
            <a:endParaRPr lang="en-US" sz="1400" b="1" strike="noStrike" spc="-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32" name="文本框 49"/>
          <p:cNvSpPr/>
          <p:nvPr/>
        </p:nvSpPr>
        <p:spPr>
          <a:xfrm>
            <a:off x="717296" y="467098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trike="noStrike" spc="-1" dirty="0">
                <a:solidFill>
                  <a:srgbClr val="0070C0"/>
                </a:solidFill>
                <a:cs typeface="+mn-ea"/>
                <a:sym typeface="+mn-lt"/>
              </a:rPr>
              <a:t>探测器深度</a:t>
            </a:r>
            <a:endParaRPr lang="en-US" sz="1400" b="1" strike="noStrike" spc="-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33" name="文本框 50"/>
          <p:cNvSpPr/>
          <p:nvPr/>
        </p:nvSpPr>
        <p:spPr>
          <a:xfrm>
            <a:off x="717296" y="5081749"/>
            <a:ext cx="247392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400" b="1" spc="-1" dirty="0">
                <a:solidFill>
                  <a:srgbClr val="0070C0"/>
                </a:solidFill>
                <a:cs typeface="+mn-ea"/>
                <a:sym typeface="+mn-lt"/>
              </a:rPr>
              <a:t>建设费用</a:t>
            </a:r>
            <a:endParaRPr lang="en-US" sz="1400" b="1" strike="noStrike" spc="-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34" name="TextBox 27"/>
          <p:cNvSpPr/>
          <p:nvPr/>
        </p:nvSpPr>
        <p:spPr>
          <a:xfrm>
            <a:off x="2052176" y="4219532"/>
            <a:ext cx="1891800" cy="3927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n-US" sz="1800" b="0" strike="noStrike" spc="-1" dirty="0">
                <a:cs typeface="+mn-ea"/>
                <a:sym typeface="+mn-lt"/>
              </a:rPr>
              <a:t>1 km</a:t>
            </a:r>
            <a:r>
              <a:rPr lang="en-US" sz="1800" b="0" strike="noStrike" spc="-1" baseline="30000" dirty="0">
                <a:cs typeface="+mn-ea"/>
                <a:sym typeface="+mn-lt"/>
              </a:rPr>
              <a:t>3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35" name="TextBox 27"/>
          <p:cNvSpPr/>
          <p:nvPr/>
        </p:nvSpPr>
        <p:spPr>
          <a:xfrm>
            <a:off x="5521856" y="4219532"/>
            <a:ext cx="1891800" cy="3927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n-US" sz="1800" b="0" strike="noStrike" spc="-1" dirty="0">
                <a:cs typeface="+mn-ea"/>
                <a:sym typeface="+mn-lt"/>
              </a:rPr>
              <a:t>1 km</a:t>
            </a:r>
            <a:r>
              <a:rPr lang="en-US" sz="1800" b="0" strike="noStrike" spc="-1" baseline="30000" dirty="0">
                <a:cs typeface="+mn-ea"/>
                <a:sym typeface="+mn-lt"/>
              </a:rPr>
              <a:t>3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36" name="TextBox 27"/>
          <p:cNvSpPr/>
          <p:nvPr/>
        </p:nvSpPr>
        <p:spPr>
          <a:xfrm>
            <a:off x="9046256" y="4210532"/>
            <a:ext cx="2165760" cy="3927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n-US" sz="1800" b="0" strike="noStrike" spc="-1" dirty="0">
                <a:cs typeface="+mn-ea"/>
                <a:sym typeface="+mn-lt"/>
              </a:rPr>
              <a:t>0.6 km</a:t>
            </a:r>
            <a:r>
              <a:rPr lang="en-US" sz="1800" b="0" strike="noStrike" spc="-1" baseline="30000" dirty="0">
                <a:cs typeface="+mn-ea"/>
                <a:sym typeface="+mn-lt"/>
              </a:rPr>
              <a:t>3</a:t>
            </a:r>
            <a:r>
              <a:rPr lang="en-US" sz="1800" b="0" strike="noStrike" spc="-1" dirty="0">
                <a:cs typeface="+mn-ea"/>
                <a:sym typeface="+mn-lt"/>
              </a:rPr>
              <a:t> (phase-1)</a:t>
            </a:r>
          </a:p>
        </p:txBody>
      </p:sp>
      <p:sp>
        <p:nvSpPr>
          <p:cNvPr id="237" name="TextBox 27"/>
          <p:cNvSpPr/>
          <p:nvPr/>
        </p:nvSpPr>
        <p:spPr>
          <a:xfrm>
            <a:off x="2052176" y="462761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cs typeface="+mn-ea"/>
                <a:sym typeface="+mn-lt"/>
              </a:rPr>
              <a:t>2500 m</a:t>
            </a:r>
          </a:p>
        </p:txBody>
      </p:sp>
      <p:sp>
        <p:nvSpPr>
          <p:cNvPr id="238" name="TextBox 27"/>
          <p:cNvSpPr/>
          <p:nvPr/>
        </p:nvSpPr>
        <p:spPr>
          <a:xfrm>
            <a:off x="5521856" y="462761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cs typeface="+mn-ea"/>
                <a:sym typeface="+mn-lt"/>
              </a:rPr>
              <a:t>3500 m</a:t>
            </a:r>
          </a:p>
        </p:txBody>
      </p:sp>
      <p:sp>
        <p:nvSpPr>
          <p:cNvPr id="239" name="TextBox 27"/>
          <p:cNvSpPr/>
          <p:nvPr/>
        </p:nvSpPr>
        <p:spPr>
          <a:xfrm>
            <a:off x="8991536" y="462761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cs typeface="+mn-ea"/>
                <a:sym typeface="+mn-lt"/>
              </a:rPr>
              <a:t>1366 m</a:t>
            </a:r>
          </a:p>
        </p:txBody>
      </p:sp>
      <p:sp>
        <p:nvSpPr>
          <p:cNvPr id="240" name="TextBox 27"/>
          <p:cNvSpPr/>
          <p:nvPr/>
        </p:nvSpPr>
        <p:spPr>
          <a:xfrm>
            <a:off x="2052176" y="503981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cs typeface="+mn-ea"/>
                <a:sym typeface="+mn-lt"/>
              </a:rPr>
              <a:t>2</a:t>
            </a:r>
            <a:r>
              <a:rPr lang="en-US" altLang="zh-CN" spc="-1" dirty="0">
                <a:cs typeface="+mn-ea"/>
                <a:sym typeface="+mn-lt"/>
              </a:rPr>
              <a:t>.8</a:t>
            </a:r>
            <a:r>
              <a:rPr lang="zh-CN" altLang="en-US" spc="-1" dirty="0">
                <a:cs typeface="+mn-ea"/>
                <a:sym typeface="+mn-lt"/>
              </a:rPr>
              <a:t>亿美元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41" name="TextBox 27"/>
          <p:cNvSpPr/>
          <p:nvPr/>
        </p:nvSpPr>
        <p:spPr>
          <a:xfrm>
            <a:off x="5521856" y="503981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cs typeface="+mn-ea"/>
                <a:sym typeface="+mn-lt"/>
              </a:rPr>
              <a:t>2</a:t>
            </a:r>
            <a:r>
              <a:rPr lang="en-US" altLang="zh-CN" sz="1800" b="0" strike="noStrike" spc="-1" dirty="0">
                <a:cs typeface="+mn-ea"/>
                <a:sym typeface="+mn-lt"/>
              </a:rPr>
              <a:t>.4</a:t>
            </a:r>
            <a:r>
              <a:rPr lang="zh-CN" altLang="en-US" sz="1800" b="0" strike="noStrike" spc="-1" dirty="0">
                <a:cs typeface="+mn-ea"/>
                <a:sym typeface="+mn-lt"/>
              </a:rPr>
              <a:t>亿欧元</a:t>
            </a:r>
            <a:endParaRPr lang="en-US" sz="1800" b="0" strike="noStrike" spc="-1" dirty="0">
              <a:cs typeface="+mn-ea"/>
              <a:sym typeface="+mn-lt"/>
            </a:endParaRPr>
          </a:p>
        </p:txBody>
      </p:sp>
      <p:sp>
        <p:nvSpPr>
          <p:cNvPr id="242" name="TextBox 27"/>
          <p:cNvSpPr/>
          <p:nvPr/>
        </p:nvSpPr>
        <p:spPr>
          <a:xfrm>
            <a:off x="8991536" y="5039811"/>
            <a:ext cx="1891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586371"/>
                </a:solidFill>
                <a:cs typeface="+mn-ea"/>
                <a:sym typeface="+mn-lt"/>
              </a:rPr>
              <a:t>—</a:t>
            </a:r>
            <a:endParaRPr lang="en-US" sz="1800" b="0" strike="noStrike" spc="-1"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EB273B9-4DE6-40DB-98EB-DE05F17F8D48}"/>
              </a:ext>
            </a:extLst>
          </p:cNvPr>
          <p:cNvSpPr txBox="1"/>
          <p:nvPr/>
        </p:nvSpPr>
        <p:spPr>
          <a:xfrm>
            <a:off x="1407005" y="5483909"/>
            <a:ext cx="389451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cs typeface="+mn-ea"/>
                <a:sym typeface="+mn-lt"/>
              </a:rPr>
              <a:t>IceCube-Gen2</a:t>
            </a:r>
            <a:r>
              <a:rPr lang="zh-CN" altLang="en-US" sz="1800" b="1" dirty="0">
                <a:solidFill>
                  <a:schemeClr val="tx1"/>
                </a:solidFill>
                <a:cs typeface="+mn-ea"/>
                <a:sym typeface="+mn-lt"/>
              </a:rPr>
              <a:t>已批复</a:t>
            </a:r>
            <a:r>
              <a:rPr lang="en-US" altLang="zh-CN" sz="1800" dirty="0">
                <a:solidFill>
                  <a:schemeClr val="tx1"/>
                </a:solidFill>
                <a:cs typeface="+mn-ea"/>
                <a:sym typeface="+mn-lt"/>
              </a:rPr>
              <a:t>(</a:t>
            </a:r>
            <a:r>
              <a:rPr lang="zh-CN" altLang="en-US" sz="1800" dirty="0">
                <a:solidFill>
                  <a:schemeClr val="tx1"/>
                </a:solidFill>
                <a:cs typeface="+mn-ea"/>
                <a:sym typeface="+mn-lt"/>
              </a:rPr>
              <a:t>经费未下拨</a:t>
            </a:r>
            <a:r>
              <a:rPr lang="en-US" altLang="zh-CN" sz="1800" dirty="0">
                <a:solidFill>
                  <a:schemeClr val="tx1"/>
                </a:solidFill>
                <a:cs typeface="+mn-ea"/>
                <a:sym typeface="+mn-lt"/>
              </a:rPr>
              <a:t>)</a:t>
            </a:r>
          </a:p>
          <a:p>
            <a:r>
              <a:rPr lang="zh-CN" altLang="en-US" sz="1800" b="1" dirty="0">
                <a:solidFill>
                  <a:schemeClr val="tx1"/>
                </a:solidFill>
                <a:cs typeface="+mn-ea"/>
                <a:sym typeface="+mn-lt"/>
              </a:rPr>
              <a:t>体积扩大</a:t>
            </a:r>
            <a:r>
              <a:rPr lang="en-US" altLang="zh-CN" sz="1800" b="1" dirty="0">
                <a:solidFill>
                  <a:schemeClr val="tx1"/>
                </a:solidFill>
                <a:cs typeface="+mn-ea"/>
                <a:sym typeface="+mn-lt"/>
              </a:rPr>
              <a:t>8</a:t>
            </a:r>
            <a:r>
              <a:rPr lang="zh-CN" altLang="en-US" sz="1800" b="1" dirty="0">
                <a:solidFill>
                  <a:schemeClr val="tx1"/>
                </a:solidFill>
                <a:cs typeface="+mn-ea"/>
                <a:sym typeface="+mn-lt"/>
              </a:rPr>
              <a:t>倍。</a:t>
            </a:r>
            <a:endParaRPr lang="en-US" altLang="zh-CN" sz="1800" b="1" dirty="0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lang="zh-CN" altLang="en-US" sz="1800" b="1" dirty="0">
                <a:solidFill>
                  <a:schemeClr val="tx1"/>
                </a:solidFill>
                <a:cs typeface="+mn-ea"/>
                <a:sym typeface="+mn-lt"/>
              </a:rPr>
              <a:t>计划在</a:t>
            </a:r>
            <a:r>
              <a:rPr lang="en-US" altLang="zh-CN" sz="1800" b="1" dirty="0">
                <a:solidFill>
                  <a:schemeClr val="tx1"/>
                </a:solidFill>
                <a:cs typeface="+mn-ea"/>
                <a:sym typeface="+mn-lt"/>
              </a:rPr>
              <a:t>2034</a:t>
            </a:r>
            <a:r>
              <a:rPr lang="zh-CN" altLang="en-US" sz="1800" b="1" dirty="0">
                <a:solidFill>
                  <a:schemeClr val="tx1"/>
                </a:solidFill>
                <a:cs typeface="+mn-ea"/>
                <a:sym typeface="+mn-lt"/>
              </a:rPr>
              <a:t>年完成探测器建设。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83DC963-A7A9-41B5-AB97-142B5FD6905F}"/>
              </a:ext>
            </a:extLst>
          </p:cNvPr>
          <p:cNvSpPr txBox="1"/>
          <p:nvPr/>
        </p:nvSpPr>
        <p:spPr>
          <a:xfrm>
            <a:off x="7175984" y="5591631"/>
            <a:ext cx="403603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探测器体积不够大，不够灵敏！</a:t>
            </a:r>
            <a:endParaRPr lang="en-US" altLang="zh-CN" sz="2000" b="1" dirty="0">
              <a:cs typeface="+mn-ea"/>
              <a:sym typeface="+mn-lt"/>
            </a:endParaRPr>
          </a:p>
          <a:p>
            <a:pPr algn="dist"/>
            <a:r>
              <a:rPr lang="zh-CN" altLang="en-US" sz="2000" spc="-1" dirty="0">
                <a:solidFill>
                  <a:srgbClr val="000000"/>
                </a:solidFill>
                <a:cs typeface="+mn-ea"/>
                <a:sym typeface="+mn-lt"/>
              </a:rPr>
              <a:t>不足以对</a:t>
            </a:r>
            <a:r>
              <a:rPr lang="en-US" altLang="zh-CN" sz="2000" spc="-1" dirty="0">
                <a:solidFill>
                  <a:srgbClr val="000000"/>
                </a:solidFill>
                <a:cs typeface="+mn-ea"/>
                <a:sym typeface="+mn-lt"/>
              </a:rPr>
              <a:t>LHAASO</a:t>
            </a:r>
            <a:r>
              <a:rPr lang="zh-CN" altLang="en-US" sz="2000" spc="-1" dirty="0">
                <a:solidFill>
                  <a:srgbClr val="000000"/>
                </a:solidFill>
                <a:cs typeface="+mn-ea"/>
                <a:sym typeface="+mn-lt"/>
              </a:rPr>
              <a:t>源的灵敏观测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8FE9B5AB-BFA9-406B-A558-D0B119CBA341}"/>
              </a:ext>
            </a:extLst>
          </p:cNvPr>
          <p:cNvSpPr/>
          <p:nvPr/>
        </p:nvSpPr>
        <p:spPr>
          <a:xfrm>
            <a:off x="5803324" y="5803270"/>
            <a:ext cx="1208714" cy="29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DCA58C3-3FBA-F56F-5D4F-66A5312959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480" y="834954"/>
            <a:ext cx="3051536" cy="2220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29F97B6-E9B7-4106-A82B-4CC4392AE4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415" y="1048464"/>
            <a:ext cx="4975017" cy="3835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7D214F6-23FB-4A20-B8EC-F10111287E04}"/>
              </a:ext>
            </a:extLst>
          </p:cNvPr>
          <p:cNvSpPr txBox="1"/>
          <p:nvPr/>
        </p:nvSpPr>
        <p:spPr>
          <a:xfrm>
            <a:off x="7001532" y="5085492"/>
            <a:ext cx="3903633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要设计一个至少</a:t>
            </a:r>
            <a:r>
              <a:rPr lang="en-US" altLang="zh-CN" dirty="0">
                <a:cs typeface="+mn-ea"/>
                <a:sym typeface="+mn-lt"/>
              </a:rPr>
              <a:t>30</a:t>
            </a:r>
            <a:r>
              <a:rPr lang="zh-CN" altLang="en-US" dirty="0">
                <a:cs typeface="+mn-ea"/>
                <a:sym typeface="+mn-lt"/>
              </a:rPr>
              <a:t>立方公里的探测器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9B71BA6-7365-4A49-A422-B0E0D96CDF59}"/>
              </a:ext>
            </a:extLst>
          </p:cNvPr>
          <p:cNvSpPr txBox="1"/>
          <p:nvPr/>
        </p:nvSpPr>
        <p:spPr>
          <a:xfrm>
            <a:off x="1248068" y="11242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cs typeface="+mn-ea"/>
                <a:sym typeface="+mn-lt"/>
              </a:rPr>
              <a:t>下一代高能中微子望远镜的需求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11AE09E-C1AA-4F7A-A2F0-FE80EE3FCF88}"/>
              </a:ext>
            </a:extLst>
          </p:cNvPr>
          <p:cNvSpPr txBox="1"/>
          <p:nvPr/>
        </p:nvSpPr>
        <p:spPr>
          <a:xfrm>
            <a:off x="9019325" y="2336051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cs typeface="+mn-ea"/>
                <a:sym typeface="+mn-lt"/>
              </a:rPr>
              <a:t>IceCube</a:t>
            </a:r>
            <a:r>
              <a:rPr lang="en-US" altLang="zh-CN" dirty="0">
                <a:cs typeface="+mn-ea"/>
                <a:sym typeface="+mn-lt"/>
              </a:rPr>
              <a:t> 10-yr 5</a:t>
            </a:r>
            <a:r>
              <a:rPr lang="el-GR" altLang="zh-CN" dirty="0">
                <a:cs typeface="+mn-ea"/>
                <a:sym typeface="+mn-lt"/>
              </a:rPr>
              <a:t>σ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49CF9-3CA8-E238-DC57-B1B516D8E743}"/>
              </a:ext>
            </a:extLst>
          </p:cNvPr>
          <p:cNvSpPr/>
          <p:nvPr/>
        </p:nvSpPr>
        <p:spPr>
          <a:xfrm>
            <a:off x="7641725" y="1301560"/>
            <a:ext cx="1347319" cy="3075695"/>
          </a:xfrm>
          <a:prstGeom prst="rect">
            <a:avLst/>
          </a:prstGeom>
          <a:solidFill>
            <a:srgbClr val="0070C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F8D0CD3-CB1E-4399-93E7-84119E0DC936}"/>
              </a:ext>
            </a:extLst>
          </p:cNvPr>
          <p:cNvCxnSpPr>
            <a:cxnSpLocks/>
          </p:cNvCxnSpPr>
          <p:nvPr/>
        </p:nvCxnSpPr>
        <p:spPr>
          <a:xfrm>
            <a:off x="7641725" y="2520717"/>
            <a:ext cx="134731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7">
            <a:extLst>
              <a:ext uri="{FF2B5EF4-FFF2-40B4-BE49-F238E27FC236}">
                <a16:creationId xmlns:a16="http://schemas.microsoft.com/office/drawing/2014/main" id="{13BA1D71-0CB9-C0E7-B94A-DC330A74F2AB}"/>
              </a:ext>
            </a:extLst>
          </p:cNvPr>
          <p:cNvCxnSpPr>
            <a:cxnSpLocks/>
          </p:cNvCxnSpPr>
          <p:nvPr/>
        </p:nvCxnSpPr>
        <p:spPr>
          <a:xfrm>
            <a:off x="7641723" y="2930539"/>
            <a:ext cx="13473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">
            <a:extLst>
              <a:ext uri="{FF2B5EF4-FFF2-40B4-BE49-F238E27FC236}">
                <a16:creationId xmlns:a16="http://schemas.microsoft.com/office/drawing/2014/main" id="{73B1B905-4C2B-C275-14DD-FF26724ECA4F}"/>
              </a:ext>
            </a:extLst>
          </p:cNvPr>
          <p:cNvCxnSpPr>
            <a:cxnSpLocks/>
          </p:cNvCxnSpPr>
          <p:nvPr/>
        </p:nvCxnSpPr>
        <p:spPr>
          <a:xfrm>
            <a:off x="7639746" y="3213565"/>
            <a:ext cx="134731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1">
            <a:extLst>
              <a:ext uri="{FF2B5EF4-FFF2-40B4-BE49-F238E27FC236}">
                <a16:creationId xmlns:a16="http://schemas.microsoft.com/office/drawing/2014/main" id="{9F1A1B57-6F6C-61E8-DCC3-F0D6637CAAFB}"/>
              </a:ext>
            </a:extLst>
          </p:cNvPr>
          <p:cNvSpPr txBox="1"/>
          <p:nvPr/>
        </p:nvSpPr>
        <p:spPr>
          <a:xfrm>
            <a:off x="9003267" y="2745873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IceCube-Gen2 10-yr 5</a:t>
            </a:r>
            <a:r>
              <a:rPr lang="el-GR" altLang="zh-CN" dirty="0">
                <a:cs typeface="+mn-ea"/>
                <a:sym typeface="+mn-lt"/>
              </a:rPr>
              <a:t>σ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EF1F237-3E40-97BE-DA25-064E810E55A3}"/>
              </a:ext>
            </a:extLst>
          </p:cNvPr>
          <p:cNvSpPr/>
          <p:nvPr/>
        </p:nvSpPr>
        <p:spPr>
          <a:xfrm>
            <a:off x="8200928" y="3224508"/>
            <a:ext cx="224954" cy="24215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9" name="Picture 4" descr="A combined analysis of the astrophysical neutrino flux in IceCube – IceCube">
            <a:extLst>
              <a:ext uri="{FF2B5EF4-FFF2-40B4-BE49-F238E27FC236}">
                <a16:creationId xmlns:a16="http://schemas.microsoft.com/office/drawing/2014/main" id="{C244F9B3-E996-99E7-B808-D0287E16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23" y="1128925"/>
            <a:ext cx="4979279" cy="34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23">
            <a:extLst>
              <a:ext uri="{FF2B5EF4-FFF2-40B4-BE49-F238E27FC236}">
                <a16:creationId xmlns:a16="http://schemas.microsoft.com/office/drawing/2014/main" id="{5620C852-C782-FB6D-3F05-97AE741954EC}"/>
              </a:ext>
            </a:extLst>
          </p:cNvPr>
          <p:cNvSpPr txBox="1"/>
          <p:nvPr/>
        </p:nvSpPr>
        <p:spPr>
          <a:xfrm>
            <a:off x="1388995" y="4430515"/>
            <a:ext cx="4167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dirty="0">
                <a:effectLst/>
                <a:cs typeface="+mn-ea"/>
                <a:sym typeface="+mn-lt"/>
              </a:rPr>
              <a:t>Energy spectrum of the astrophysical neutrino flux</a:t>
            </a:r>
            <a:endParaRPr lang="zh-CN" altLang="en-US" sz="1400" dirty="0">
              <a:cs typeface="+mn-ea"/>
              <a:sym typeface="+mn-lt"/>
            </a:endParaRPr>
          </a:p>
        </p:txBody>
      </p:sp>
      <p:cxnSp>
        <p:nvCxnSpPr>
          <p:cNvPr id="25" name="直接连接符 26">
            <a:extLst>
              <a:ext uri="{FF2B5EF4-FFF2-40B4-BE49-F238E27FC236}">
                <a16:creationId xmlns:a16="http://schemas.microsoft.com/office/drawing/2014/main" id="{B5B26C05-3EFA-F4B5-6C42-A24A2C26C2A5}"/>
              </a:ext>
            </a:extLst>
          </p:cNvPr>
          <p:cNvCxnSpPr>
            <a:cxnSpLocks/>
          </p:cNvCxnSpPr>
          <p:nvPr/>
        </p:nvCxnSpPr>
        <p:spPr>
          <a:xfrm>
            <a:off x="2866922" y="1862290"/>
            <a:ext cx="0" cy="178225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1">
            <a:extLst>
              <a:ext uri="{FF2B5EF4-FFF2-40B4-BE49-F238E27FC236}">
                <a16:creationId xmlns:a16="http://schemas.microsoft.com/office/drawing/2014/main" id="{CB41025A-C7BC-D192-BB7D-C2D63FB491FF}"/>
              </a:ext>
            </a:extLst>
          </p:cNvPr>
          <p:cNvSpPr txBox="1"/>
          <p:nvPr/>
        </p:nvSpPr>
        <p:spPr>
          <a:xfrm>
            <a:off x="944247" y="4814836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能量大于</a:t>
            </a:r>
            <a:r>
              <a:rPr lang="en-US" altLang="zh-CN" dirty="0">
                <a:cs typeface="+mn-ea"/>
                <a:sym typeface="+mn-lt"/>
              </a:rPr>
              <a:t>100TeV</a:t>
            </a:r>
            <a:r>
              <a:rPr lang="zh-CN" altLang="en-US" dirty="0">
                <a:cs typeface="+mn-ea"/>
                <a:sym typeface="+mn-lt"/>
              </a:rPr>
              <a:t>，天体中微子信号远大于背景</a:t>
            </a:r>
          </a:p>
        </p:txBody>
      </p:sp>
    </p:spTree>
    <p:extLst>
      <p:ext uri="{BB962C8B-B14F-4D97-AF65-F5344CB8AC3E}">
        <p14:creationId xmlns:p14="http://schemas.microsoft.com/office/powerpoint/2010/main" val="224073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F781E30-3A4A-46D4-9FC7-F232EF90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937" y="0"/>
            <a:ext cx="11021568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E58F00A-D680-41E0-A55D-389B4421F021}"/>
              </a:ext>
            </a:extLst>
          </p:cNvPr>
          <p:cNvSpPr/>
          <p:nvPr/>
        </p:nvSpPr>
        <p:spPr>
          <a:xfrm>
            <a:off x="3267113" y="293314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8C1839-61BF-45E1-8D5B-5BD9A2AFD837}"/>
              </a:ext>
            </a:extLst>
          </p:cNvPr>
          <p:cNvSpPr txBox="1"/>
          <p:nvPr/>
        </p:nvSpPr>
        <p:spPr>
          <a:xfrm>
            <a:off x="6304904" y="1602009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HUNT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大科学装置示意图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3BD0B84-8FF4-44A0-BA72-AFEDAB2221C8}"/>
              </a:ext>
            </a:extLst>
          </p:cNvPr>
          <p:cNvSpPr txBox="1"/>
          <p:nvPr/>
        </p:nvSpPr>
        <p:spPr>
          <a:xfrm>
            <a:off x="6353069" y="3930515"/>
            <a:ext cx="286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FF00"/>
                </a:solidFill>
                <a:cs typeface="+mn-ea"/>
                <a:sym typeface="+mn-lt"/>
              </a:rPr>
              <a:t>~2000</a:t>
            </a: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串</a:t>
            </a:r>
            <a:endParaRPr lang="en-US" altLang="zh-CN" dirty="0">
              <a:solidFill>
                <a:srgbClr val="FFFF00"/>
              </a:solidFill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每串长度</a:t>
            </a:r>
            <a:r>
              <a:rPr lang="en-US" altLang="zh-CN" dirty="0">
                <a:solidFill>
                  <a:srgbClr val="FFFF00"/>
                </a:solidFill>
                <a:cs typeface="+mn-ea"/>
                <a:sym typeface="+mn-lt"/>
              </a:rPr>
              <a:t>&gt;1000</a:t>
            </a: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米</a:t>
            </a:r>
            <a:endParaRPr lang="en-US" altLang="zh-CN" dirty="0">
              <a:solidFill>
                <a:srgbClr val="FFFF00"/>
              </a:solidFill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间距</a:t>
            </a:r>
            <a:r>
              <a:rPr lang="en-US" altLang="zh-CN" dirty="0">
                <a:solidFill>
                  <a:srgbClr val="FFFF00"/>
                </a:solidFill>
                <a:cs typeface="+mn-ea"/>
                <a:sym typeface="+mn-lt"/>
              </a:rPr>
              <a:t>150</a:t>
            </a: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米</a:t>
            </a:r>
            <a:endParaRPr lang="en-US" altLang="zh-CN" dirty="0">
              <a:solidFill>
                <a:srgbClr val="FFFF00"/>
              </a:solidFill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水深</a:t>
            </a:r>
            <a:r>
              <a:rPr lang="en-US" altLang="zh-CN" dirty="0">
                <a:solidFill>
                  <a:srgbClr val="FFFF00"/>
                </a:solidFill>
                <a:cs typeface="+mn-ea"/>
                <a:sym typeface="+mn-lt"/>
              </a:rPr>
              <a:t>1360</a:t>
            </a: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米以上</a:t>
            </a:r>
            <a:endParaRPr lang="en-US" altLang="zh-CN" dirty="0">
              <a:solidFill>
                <a:srgbClr val="FFFF00"/>
              </a:solidFill>
              <a:cs typeface="+mn-ea"/>
              <a:sym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覆盖海域约</a:t>
            </a:r>
            <a:r>
              <a:rPr lang="en-US" altLang="zh-CN" dirty="0">
                <a:solidFill>
                  <a:srgbClr val="FFFF00"/>
                </a:solidFill>
                <a:cs typeface="+mn-ea"/>
                <a:sym typeface="+mn-lt"/>
              </a:rPr>
              <a:t>30</a:t>
            </a:r>
            <a:r>
              <a:rPr lang="zh-CN" altLang="en-US" dirty="0">
                <a:solidFill>
                  <a:srgbClr val="FFFF00"/>
                </a:solidFill>
                <a:cs typeface="+mn-ea"/>
                <a:sym typeface="+mn-lt"/>
              </a:rPr>
              <a:t>立方公里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D9F2EF-72C8-400C-BCDD-21F22C9AFEEF}"/>
              </a:ext>
            </a:extLst>
          </p:cNvPr>
          <p:cNvSpPr txBox="1"/>
          <p:nvPr/>
        </p:nvSpPr>
        <p:spPr>
          <a:xfrm>
            <a:off x="6425989" y="2502772"/>
            <a:ext cx="5047062" cy="799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cs typeface="+mn-ea"/>
                <a:sym typeface="+mn-lt"/>
              </a:rPr>
              <a:t>探测对象</a:t>
            </a:r>
            <a:r>
              <a:rPr lang="zh-CN" altLang="en-US" b="1" dirty="0">
                <a:solidFill>
                  <a:srgbClr val="0070C0"/>
                </a:solidFill>
                <a:cs typeface="+mn-ea"/>
                <a:sym typeface="+mn-lt"/>
              </a:rPr>
              <a:t>：</a:t>
            </a:r>
            <a:r>
              <a:rPr lang="zh-CN" altLang="en-US" dirty="0">
                <a:cs typeface="+mn-ea"/>
                <a:sym typeface="+mn-lt"/>
              </a:rPr>
              <a:t>测量</a:t>
            </a:r>
            <a:r>
              <a:rPr lang="en-US" altLang="zh-CN" dirty="0">
                <a:cs typeface="+mn-ea"/>
                <a:sym typeface="+mn-lt"/>
              </a:rPr>
              <a:t>LHAASO</a:t>
            </a:r>
            <a:r>
              <a:rPr lang="zh-CN" altLang="en-US" dirty="0">
                <a:cs typeface="+mn-ea"/>
                <a:sym typeface="+mn-lt"/>
              </a:rPr>
              <a:t>源对应的中微子</a:t>
            </a:r>
            <a:endParaRPr lang="en-US" altLang="zh-CN" dirty="0"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  <a:cs typeface="+mn-ea"/>
                <a:sym typeface="+mn-lt"/>
              </a:rPr>
              <a:t>目标：</a:t>
            </a:r>
            <a:r>
              <a:rPr lang="zh-CN" altLang="en-US" dirty="0">
                <a:cs typeface="+mn-ea"/>
                <a:sym typeface="+mn-lt"/>
              </a:rPr>
              <a:t>几年内，实现观测到高能中微子点源。</a:t>
            </a:r>
            <a:endParaRPr lang="en-US" altLang="zh-CN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84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B0A04020102020204"/>
        <a:ea typeface="微软雅黑"/>
        <a:cs typeface=""/>
      </a:majorFont>
      <a:minorFont>
        <a:latin typeface="Arial" panose="020B060402020202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C3D7F"/>
      </a:accent1>
      <a:accent2>
        <a:srgbClr val="1363AC"/>
      </a:accent2>
      <a:accent3>
        <a:srgbClr val="2A9136"/>
      </a:accent3>
      <a:accent4>
        <a:srgbClr val="52B443"/>
      </a:accent4>
      <a:accent5>
        <a:srgbClr val="FF8800"/>
      </a:accent5>
      <a:accent6>
        <a:srgbClr val="FF3F00"/>
      </a:accent6>
      <a:hlink>
        <a:srgbClr val="0C3D7F"/>
      </a:hlink>
      <a:folHlink>
        <a:srgbClr val="BFBFBF"/>
      </a:folHlink>
    </a:clrScheme>
    <a:fontScheme name="20kmckch">
      <a:majorFont>
        <a:latin typeface="Cambria" panose="020F0302020204030204"/>
        <a:ea typeface="微软雅黑"/>
        <a:cs typeface=""/>
      </a:majorFont>
      <a:minorFont>
        <a:latin typeface="Cambria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C3D7F"/>
    </a:accent1>
    <a:accent2>
      <a:srgbClr val="1363AC"/>
    </a:accent2>
    <a:accent3>
      <a:srgbClr val="2A9136"/>
    </a:accent3>
    <a:accent4>
      <a:srgbClr val="52B443"/>
    </a:accent4>
    <a:accent5>
      <a:srgbClr val="FF8800"/>
    </a:accent5>
    <a:accent6>
      <a:srgbClr val="FF3F00"/>
    </a:accent6>
    <a:hlink>
      <a:srgbClr val="0C3D7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21834</TotalTime>
  <Words>2438</Words>
  <Application>Microsoft Macintosh PowerPoint</Application>
  <PresentationFormat>Widescreen</PresentationFormat>
  <Paragraphs>366</Paragraphs>
  <Slides>33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等线</vt:lpstr>
      <vt:lpstr>微软雅黑</vt:lpstr>
      <vt:lpstr>华文中宋</vt:lpstr>
      <vt:lpstr>Arial</vt:lpstr>
      <vt:lpstr>Cambria</vt:lpstr>
      <vt:lpstr>Cambria Math</vt:lpstr>
      <vt:lpstr>Roboto</vt:lpstr>
      <vt:lpstr>Times New Roman</vt:lpstr>
      <vt:lpstr>Wingdings</vt:lpstr>
      <vt:lpstr>自定义设计方案</vt:lpstr>
      <vt:lpstr>Office 主题​​</vt:lpstr>
      <vt:lpstr>PowerPoint Presentation</vt:lpstr>
      <vt:lpstr>一、科学动机 二、HUNT装置 三、项目进展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我国宇宙线研究发展历程</vt:lpstr>
      <vt:lpstr>PowerPoint Presentation</vt:lpstr>
      <vt:lpstr>PowerPoint Presentation</vt:lpstr>
      <vt:lpstr>开发Geant4的探测器模拟程序</vt:lpstr>
      <vt:lpstr>CPU和GPU的并行化处理</vt:lpstr>
      <vt:lpstr>PowerPoint Presentation</vt:lpstr>
      <vt:lpstr>原创性的探测器单元设计</vt:lpstr>
      <vt:lpstr>探测器的关键设备</vt:lpstr>
      <vt:lpstr>PMT磁屏蔽罩的设计</vt:lpstr>
      <vt:lpstr>时钟分配系统：White Rabbit（小白兔技术）</vt:lpstr>
      <vt:lpstr>声纳定位系统</vt:lpstr>
      <vt:lpstr>2023年2月：小尺寸探测器单元的海试工作</vt:lpstr>
      <vt:lpstr>2024 年3月：贝加尔湖样机投放工作</vt:lpstr>
      <vt:lpstr>PowerPoint Presentation</vt:lpstr>
      <vt:lpstr>2024年10月：四个全尺寸探测器单元</vt:lpstr>
      <vt:lpstr>2024年底 : 水体动力环境研究</vt:lpstr>
      <vt:lpstr>2025年年中：阵列样机工作</vt:lpstr>
      <vt:lpstr>解决深海工程问题和实测到中微子信号</vt:lpstr>
      <vt:lpstr>报告总结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超高能中微子望远镜阵列</dc:title>
  <dc:creator>Mingjun Chen</dc:creator>
  <cp:lastModifiedBy>Microsoft Office User</cp:lastModifiedBy>
  <cp:revision>1033</cp:revision>
  <dcterms:created xsi:type="dcterms:W3CDTF">2021-11-24T08:45:51Z</dcterms:created>
  <dcterms:modified xsi:type="dcterms:W3CDTF">2024-08-15T23:43:33Z</dcterms:modified>
</cp:coreProperties>
</file>