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57" r:id="rId4"/>
    <p:sldId id="258" r:id="rId5"/>
    <p:sldId id="259" r:id="rId6"/>
    <p:sldId id="264" r:id="rId7"/>
    <p:sldId id="260" r:id="rId8"/>
    <p:sldId id="261" r:id="rId9"/>
    <p:sldId id="265"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70D96-9E17-4ACF-8317-998B00395199}" type="datetimeFigureOut">
              <a:rPr lang="zh-CN" altLang="en-US" smtClean="0"/>
              <a:t>2024/8/10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E7248-A612-435F-BC3F-EBCE3A3BA428}" type="slidenum">
              <a:rPr lang="zh-CN" altLang="en-US" smtClean="0"/>
              <a:t>‹#›</a:t>
            </a:fld>
            <a:endParaRPr lang="zh-CN" altLang="en-US"/>
          </a:p>
        </p:txBody>
      </p:sp>
    </p:spTree>
    <p:extLst>
      <p:ext uri="{BB962C8B-B14F-4D97-AF65-F5344CB8AC3E}">
        <p14:creationId xmlns:p14="http://schemas.microsoft.com/office/powerpoint/2010/main" val="360847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38B56-4327-B0B5-7286-469C6F2751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5FC967B-D7DE-055C-73EC-07126CF6F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697AFE-F4F8-F7C2-2CCB-C769C7EC46F2}"/>
              </a:ext>
            </a:extLst>
          </p:cNvPr>
          <p:cNvSpPr>
            <a:spLocks noGrp="1"/>
          </p:cNvSpPr>
          <p:nvPr>
            <p:ph type="dt" sz="half" idx="10"/>
          </p:nvPr>
        </p:nvSpPr>
        <p:spPr/>
        <p:txBody>
          <a:bodyPr/>
          <a:lstStyle/>
          <a:p>
            <a:fld id="{88B9513C-544F-441A-86BC-9A5B06C0C4CD}" type="datetime1">
              <a:rPr lang="zh-CN" altLang="en-US" smtClean="0"/>
              <a:t>2024/8/10</a:t>
            </a:fld>
            <a:endParaRPr lang="zh-CN" altLang="en-US"/>
          </a:p>
        </p:txBody>
      </p:sp>
      <p:sp>
        <p:nvSpPr>
          <p:cNvPr id="5" name="页脚占位符 4">
            <a:extLst>
              <a:ext uri="{FF2B5EF4-FFF2-40B4-BE49-F238E27FC236}">
                <a16:creationId xmlns:a16="http://schemas.microsoft.com/office/drawing/2014/main" id="{A739EEE5-45A0-3910-82C5-90D2334DA7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E0D89-E53B-0D69-279F-5D123F24BD54}"/>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13260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1254D1-87F8-C901-40B4-469295B17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11B62F6-B105-07A8-2ADD-128A5D7DE68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AE342A-95A8-489C-1B06-85D7AB257F35}"/>
              </a:ext>
            </a:extLst>
          </p:cNvPr>
          <p:cNvSpPr>
            <a:spLocks noGrp="1"/>
          </p:cNvSpPr>
          <p:nvPr>
            <p:ph type="dt" sz="half" idx="10"/>
          </p:nvPr>
        </p:nvSpPr>
        <p:spPr/>
        <p:txBody>
          <a:bodyPr/>
          <a:lstStyle/>
          <a:p>
            <a:fld id="{CD794C1E-BF71-4B1A-A81A-0BE8732103F8}" type="datetime1">
              <a:rPr lang="zh-CN" altLang="en-US" smtClean="0"/>
              <a:t>2024/8/10</a:t>
            </a:fld>
            <a:endParaRPr lang="zh-CN" altLang="en-US"/>
          </a:p>
        </p:txBody>
      </p:sp>
      <p:sp>
        <p:nvSpPr>
          <p:cNvPr id="5" name="页脚占位符 4">
            <a:extLst>
              <a:ext uri="{FF2B5EF4-FFF2-40B4-BE49-F238E27FC236}">
                <a16:creationId xmlns:a16="http://schemas.microsoft.com/office/drawing/2014/main" id="{DB994561-94BB-6D7B-D965-CD7646ABA9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E6A2EB-AA33-3F94-D4F3-2A9BF3D8EDDD}"/>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2131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9DF1359-7EAC-4105-55AD-D254719D548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EE094B1-6F40-DC92-32D3-8873B804889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6D7736-AFBC-06A2-9FF4-753B4D38B82E}"/>
              </a:ext>
            </a:extLst>
          </p:cNvPr>
          <p:cNvSpPr>
            <a:spLocks noGrp="1"/>
          </p:cNvSpPr>
          <p:nvPr>
            <p:ph type="dt" sz="half" idx="10"/>
          </p:nvPr>
        </p:nvSpPr>
        <p:spPr/>
        <p:txBody>
          <a:bodyPr/>
          <a:lstStyle/>
          <a:p>
            <a:fld id="{A3B3FDC3-82E4-4EAA-A78E-1A04C3F6F970}" type="datetime1">
              <a:rPr lang="zh-CN" altLang="en-US" smtClean="0"/>
              <a:t>2024/8/10</a:t>
            </a:fld>
            <a:endParaRPr lang="zh-CN" altLang="en-US"/>
          </a:p>
        </p:txBody>
      </p:sp>
      <p:sp>
        <p:nvSpPr>
          <p:cNvPr id="5" name="页脚占位符 4">
            <a:extLst>
              <a:ext uri="{FF2B5EF4-FFF2-40B4-BE49-F238E27FC236}">
                <a16:creationId xmlns:a16="http://schemas.microsoft.com/office/drawing/2014/main" id="{84AF9241-841A-6116-0182-61A4FC8B36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63C780-4A1F-BEF1-7C21-F328B1080B3B}"/>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48660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49C799-C4DA-47B2-5C9F-D9D6EF759E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5109F1-55C3-3927-FC1E-78C27CCBC7B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0C0774-C9F5-257C-C22F-50B490C1DF93}"/>
              </a:ext>
            </a:extLst>
          </p:cNvPr>
          <p:cNvSpPr>
            <a:spLocks noGrp="1"/>
          </p:cNvSpPr>
          <p:nvPr>
            <p:ph type="dt" sz="half" idx="10"/>
          </p:nvPr>
        </p:nvSpPr>
        <p:spPr/>
        <p:txBody>
          <a:bodyPr/>
          <a:lstStyle/>
          <a:p>
            <a:fld id="{A855EDD9-FFDF-4F70-9650-E34AB7545AA8}" type="datetime1">
              <a:rPr lang="zh-CN" altLang="en-US" smtClean="0"/>
              <a:t>2024/8/10</a:t>
            </a:fld>
            <a:endParaRPr lang="zh-CN" altLang="en-US"/>
          </a:p>
        </p:txBody>
      </p:sp>
      <p:sp>
        <p:nvSpPr>
          <p:cNvPr id="5" name="页脚占位符 4">
            <a:extLst>
              <a:ext uri="{FF2B5EF4-FFF2-40B4-BE49-F238E27FC236}">
                <a16:creationId xmlns:a16="http://schemas.microsoft.com/office/drawing/2014/main" id="{6856C33D-4361-031A-0731-B97027C701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764B05-9C9E-92FF-B1A5-6F5A42C3E22E}"/>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150139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1892AD-7A88-0D0D-2703-6C62C5F2CFF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9CB731-8E8F-89F8-7798-FF9D01DE7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502FE0C-70F8-2D29-AB5E-60DB3B07ABC8}"/>
              </a:ext>
            </a:extLst>
          </p:cNvPr>
          <p:cNvSpPr>
            <a:spLocks noGrp="1"/>
          </p:cNvSpPr>
          <p:nvPr>
            <p:ph type="dt" sz="half" idx="10"/>
          </p:nvPr>
        </p:nvSpPr>
        <p:spPr/>
        <p:txBody>
          <a:bodyPr/>
          <a:lstStyle/>
          <a:p>
            <a:fld id="{F4FF863F-1426-4B90-9DCD-274E54F4E072}" type="datetime1">
              <a:rPr lang="zh-CN" altLang="en-US" smtClean="0"/>
              <a:t>2024/8/10</a:t>
            </a:fld>
            <a:endParaRPr lang="zh-CN" altLang="en-US"/>
          </a:p>
        </p:txBody>
      </p:sp>
      <p:sp>
        <p:nvSpPr>
          <p:cNvPr id="5" name="页脚占位符 4">
            <a:extLst>
              <a:ext uri="{FF2B5EF4-FFF2-40B4-BE49-F238E27FC236}">
                <a16:creationId xmlns:a16="http://schemas.microsoft.com/office/drawing/2014/main" id="{B9C911B8-3DC3-2F57-9327-D97FF8B6E7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00A8A0-4687-FC3A-79EC-82388EC5E52A}"/>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239620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6B5405-5E56-08D0-CD99-13C07219E0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1EEBE94-F506-4577-C8BF-ED31C44ED67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424EE7-F0C1-B4A1-0A98-4C50B210D0E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62C55AD-A5F8-9A6B-ACC4-949B66048EF3}"/>
              </a:ext>
            </a:extLst>
          </p:cNvPr>
          <p:cNvSpPr>
            <a:spLocks noGrp="1"/>
          </p:cNvSpPr>
          <p:nvPr>
            <p:ph type="dt" sz="half" idx="10"/>
          </p:nvPr>
        </p:nvSpPr>
        <p:spPr/>
        <p:txBody>
          <a:bodyPr/>
          <a:lstStyle/>
          <a:p>
            <a:fld id="{3DF997D1-84CD-488F-8AD7-75514E049490}" type="datetime1">
              <a:rPr lang="zh-CN" altLang="en-US" smtClean="0"/>
              <a:t>2024/8/10</a:t>
            </a:fld>
            <a:endParaRPr lang="zh-CN" altLang="en-US"/>
          </a:p>
        </p:txBody>
      </p:sp>
      <p:sp>
        <p:nvSpPr>
          <p:cNvPr id="6" name="页脚占位符 5">
            <a:extLst>
              <a:ext uri="{FF2B5EF4-FFF2-40B4-BE49-F238E27FC236}">
                <a16:creationId xmlns:a16="http://schemas.microsoft.com/office/drawing/2014/main" id="{7D827573-6281-B074-2BA5-82D68F408D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5C2B04-F064-8EA7-4AA2-EDEC52F8034F}"/>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365264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E82213-7B2A-E550-05A9-63B99475A27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A792942-4A8C-C4BB-FC83-82391EC6A9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74D006A-13E1-788D-3B79-54FEAD2D9F2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AB97474-F1F7-2D90-9378-C32ABFFB6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374A94D-3775-3443-2EA1-9F18955A45C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AC18CBC-C25D-A187-E5D6-8BC463F94358}"/>
              </a:ext>
            </a:extLst>
          </p:cNvPr>
          <p:cNvSpPr>
            <a:spLocks noGrp="1"/>
          </p:cNvSpPr>
          <p:nvPr>
            <p:ph type="dt" sz="half" idx="10"/>
          </p:nvPr>
        </p:nvSpPr>
        <p:spPr/>
        <p:txBody>
          <a:bodyPr/>
          <a:lstStyle/>
          <a:p>
            <a:fld id="{BB720862-B462-4573-B611-2CC931859592}" type="datetime1">
              <a:rPr lang="zh-CN" altLang="en-US" smtClean="0"/>
              <a:t>2024/8/10</a:t>
            </a:fld>
            <a:endParaRPr lang="zh-CN" altLang="en-US"/>
          </a:p>
        </p:txBody>
      </p:sp>
      <p:sp>
        <p:nvSpPr>
          <p:cNvPr id="8" name="页脚占位符 7">
            <a:extLst>
              <a:ext uri="{FF2B5EF4-FFF2-40B4-BE49-F238E27FC236}">
                <a16:creationId xmlns:a16="http://schemas.microsoft.com/office/drawing/2014/main" id="{148A78CA-75C4-F9B5-34BA-EF0E5BAB4F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26FD753-5FB7-8307-55B3-519CF2EB39BF}"/>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81727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2A152-FCE4-8D36-1278-C698EC013B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9896DA-B93A-78BB-8EDA-FB573EEBB523}"/>
              </a:ext>
            </a:extLst>
          </p:cNvPr>
          <p:cNvSpPr>
            <a:spLocks noGrp="1"/>
          </p:cNvSpPr>
          <p:nvPr>
            <p:ph type="dt" sz="half" idx="10"/>
          </p:nvPr>
        </p:nvSpPr>
        <p:spPr/>
        <p:txBody>
          <a:bodyPr/>
          <a:lstStyle/>
          <a:p>
            <a:fld id="{9734D6E0-174A-4FF2-9474-587A662CAE30}" type="datetime1">
              <a:rPr lang="zh-CN" altLang="en-US" smtClean="0"/>
              <a:t>2024/8/10</a:t>
            </a:fld>
            <a:endParaRPr lang="zh-CN" altLang="en-US"/>
          </a:p>
        </p:txBody>
      </p:sp>
      <p:sp>
        <p:nvSpPr>
          <p:cNvPr id="4" name="页脚占位符 3">
            <a:extLst>
              <a:ext uri="{FF2B5EF4-FFF2-40B4-BE49-F238E27FC236}">
                <a16:creationId xmlns:a16="http://schemas.microsoft.com/office/drawing/2014/main" id="{8D6BA812-DF8D-B739-BA57-D4264672712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AB1B68E-A280-C9CA-A8DE-AE96413CDACC}"/>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390027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FD14269-7030-9795-EA74-8D0E3BFF8D8F}"/>
              </a:ext>
            </a:extLst>
          </p:cNvPr>
          <p:cNvSpPr>
            <a:spLocks noGrp="1"/>
          </p:cNvSpPr>
          <p:nvPr>
            <p:ph type="dt" sz="half" idx="10"/>
          </p:nvPr>
        </p:nvSpPr>
        <p:spPr/>
        <p:txBody>
          <a:bodyPr/>
          <a:lstStyle/>
          <a:p>
            <a:fld id="{3C6CDD77-34C0-4C8D-9073-5B614D15E738}" type="datetime1">
              <a:rPr lang="zh-CN" altLang="en-US" smtClean="0"/>
              <a:t>2024/8/10</a:t>
            </a:fld>
            <a:endParaRPr lang="zh-CN" altLang="en-US"/>
          </a:p>
        </p:txBody>
      </p:sp>
      <p:sp>
        <p:nvSpPr>
          <p:cNvPr id="3" name="页脚占位符 2">
            <a:extLst>
              <a:ext uri="{FF2B5EF4-FFF2-40B4-BE49-F238E27FC236}">
                <a16:creationId xmlns:a16="http://schemas.microsoft.com/office/drawing/2014/main" id="{A20FDB42-2E05-5D53-5AA0-FD0EFCE76DD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797A141-0766-F57E-FE43-B0E985F94216}"/>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41267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34E31D-4A9D-9991-B4F6-AAD636B514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47737E6-F5E9-7938-1470-DC15A1801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CC650E6-A3D7-B166-A1E0-785ECB4E3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4E9693-C782-5081-971D-37FA2C32089C}"/>
              </a:ext>
            </a:extLst>
          </p:cNvPr>
          <p:cNvSpPr>
            <a:spLocks noGrp="1"/>
          </p:cNvSpPr>
          <p:nvPr>
            <p:ph type="dt" sz="half" idx="10"/>
          </p:nvPr>
        </p:nvSpPr>
        <p:spPr/>
        <p:txBody>
          <a:bodyPr/>
          <a:lstStyle/>
          <a:p>
            <a:fld id="{D012F94D-E54A-4A75-82B1-477629AFF983}" type="datetime1">
              <a:rPr lang="zh-CN" altLang="en-US" smtClean="0"/>
              <a:t>2024/8/10</a:t>
            </a:fld>
            <a:endParaRPr lang="zh-CN" altLang="en-US"/>
          </a:p>
        </p:txBody>
      </p:sp>
      <p:sp>
        <p:nvSpPr>
          <p:cNvPr id="6" name="页脚占位符 5">
            <a:extLst>
              <a:ext uri="{FF2B5EF4-FFF2-40B4-BE49-F238E27FC236}">
                <a16:creationId xmlns:a16="http://schemas.microsoft.com/office/drawing/2014/main" id="{41B44D1B-6F40-F36A-1D79-0AFA84501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E42B75-B8D8-02DC-1685-29B4332D5C79}"/>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357273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D2B7E-9503-04FB-F963-2CC99F44D8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06FFEE9-6399-E165-9784-CCA3B57F4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B771E8C-EBE0-4439-EFB2-18A29D7F2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7ED45FD-E610-BDB0-11EB-CBBA6E7D15EC}"/>
              </a:ext>
            </a:extLst>
          </p:cNvPr>
          <p:cNvSpPr>
            <a:spLocks noGrp="1"/>
          </p:cNvSpPr>
          <p:nvPr>
            <p:ph type="dt" sz="half" idx="10"/>
          </p:nvPr>
        </p:nvSpPr>
        <p:spPr/>
        <p:txBody>
          <a:bodyPr/>
          <a:lstStyle/>
          <a:p>
            <a:fld id="{05103D36-80C9-4CD2-A689-1F42252469EC}" type="datetime1">
              <a:rPr lang="zh-CN" altLang="en-US" smtClean="0"/>
              <a:t>2024/8/10</a:t>
            </a:fld>
            <a:endParaRPr lang="zh-CN" altLang="en-US"/>
          </a:p>
        </p:txBody>
      </p:sp>
      <p:sp>
        <p:nvSpPr>
          <p:cNvPr id="6" name="页脚占位符 5">
            <a:extLst>
              <a:ext uri="{FF2B5EF4-FFF2-40B4-BE49-F238E27FC236}">
                <a16:creationId xmlns:a16="http://schemas.microsoft.com/office/drawing/2014/main" id="{FD597D8D-B95D-6E1C-FAD3-2A87DDED58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AED4E8-26A1-6065-2094-6D86585BAEFB}"/>
              </a:ext>
            </a:extLst>
          </p:cNvPr>
          <p:cNvSpPr>
            <a:spLocks noGrp="1"/>
          </p:cNvSpPr>
          <p:nvPr>
            <p:ph type="sldNum" sz="quarter" idx="12"/>
          </p:nvPr>
        </p:nvSpPr>
        <p:spPr/>
        <p:txBody>
          <a:body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168931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0BE723-4E56-E0A4-983E-2A9D76E94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D556B1-05B5-8118-8287-5D96D5DD4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1E4E8-15FD-B7CF-A99F-A16B7F5F0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C9EE8-0695-4AC1-B676-647A89B2811A}" type="datetime1">
              <a:rPr lang="zh-CN" altLang="en-US" smtClean="0"/>
              <a:t>2024/8/10</a:t>
            </a:fld>
            <a:endParaRPr lang="zh-CN" altLang="en-US"/>
          </a:p>
        </p:txBody>
      </p:sp>
      <p:sp>
        <p:nvSpPr>
          <p:cNvPr id="5" name="页脚占位符 4">
            <a:extLst>
              <a:ext uri="{FF2B5EF4-FFF2-40B4-BE49-F238E27FC236}">
                <a16:creationId xmlns:a16="http://schemas.microsoft.com/office/drawing/2014/main" id="{F3E1B62B-DBD8-729F-7120-6CCE7E6E5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81DA0A6-C56E-A2C1-FDFE-B43E282B3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818C1-3439-4982-AA6F-60857C0B7E00}" type="slidenum">
              <a:rPr lang="zh-CN" altLang="en-US" smtClean="0"/>
              <a:t>‹#›</a:t>
            </a:fld>
            <a:endParaRPr lang="zh-CN" altLang="en-US"/>
          </a:p>
        </p:txBody>
      </p:sp>
    </p:spTree>
    <p:extLst>
      <p:ext uri="{BB962C8B-B14F-4D97-AF65-F5344CB8AC3E}">
        <p14:creationId xmlns:p14="http://schemas.microsoft.com/office/powerpoint/2010/main" val="407488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F6349F-DF66-764A-2BEE-60F776ADD014}"/>
              </a:ext>
            </a:extLst>
          </p:cNvPr>
          <p:cNvSpPr>
            <a:spLocks noGrp="1"/>
          </p:cNvSpPr>
          <p:nvPr>
            <p:ph type="ctrTitle"/>
          </p:nvPr>
        </p:nvSpPr>
        <p:spPr/>
        <p:txBody>
          <a:bodyPr>
            <a:normAutofit fontScale="90000"/>
          </a:bodyPr>
          <a:lstStyle/>
          <a:p>
            <a:r>
              <a:rPr lang="en-US" altLang="zh-CN" dirty="0">
                <a:latin typeface="Times New Roman" panose="02020603050405020304" pitchFamily="18" charset="0"/>
                <a:cs typeface="Times New Roman" panose="02020603050405020304" pitchFamily="18" charset="0"/>
              </a:rPr>
              <a:t>Measurement of cosmic muon flux and cosmogenic neutron yield at CJPL</a:t>
            </a:r>
            <a:endParaRPr lang="zh-CN" altLang="en-US"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E80D0DD8-DDF6-383A-4A80-F6EFB28B9A51}"/>
              </a:ext>
            </a:extLst>
          </p:cNvPr>
          <p:cNvSpPr>
            <a:spLocks noGrp="1"/>
          </p:cNvSpPr>
          <p:nvPr>
            <p:ph type="subTitle" idx="1"/>
          </p:nvPr>
        </p:nvSpPr>
        <p:spPr/>
        <p:txBody>
          <a:bodyPr>
            <a:normAutofit lnSpcReduction="10000"/>
          </a:bodyPr>
          <a:lstStyle/>
          <a:p>
            <a:endParaRPr lang="en-US" altLang="zh-CN" dirty="0"/>
          </a:p>
          <a:p>
            <a:r>
              <a:rPr lang="zh-CN" altLang="en-US" dirty="0">
                <a:latin typeface="黑体" panose="02010609060101010101" pitchFamily="49" charset="-122"/>
                <a:ea typeface="黑体" panose="02010609060101010101" pitchFamily="49" charset="-122"/>
              </a:rPr>
              <a:t>张昕舜</a:t>
            </a:r>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清华大学 工程物理系</a:t>
            </a:r>
            <a:endParaRPr lang="en-US" altLang="zh-CN" dirty="0">
              <a:latin typeface="黑体" panose="02010609060101010101" pitchFamily="49" charset="-122"/>
              <a:ea typeface="黑体" panose="02010609060101010101" pitchFamily="49" charset="-122"/>
            </a:endParaRPr>
          </a:p>
          <a:p>
            <a:r>
              <a:rPr lang="en-US" altLang="zh-CN" dirty="0">
                <a:latin typeface="Times New Roman" panose="02020603050405020304" pitchFamily="18" charset="0"/>
                <a:cs typeface="Times New Roman" panose="02020603050405020304" pitchFamily="18" charset="0"/>
              </a:rPr>
              <a:t>zxs22@mails.tsinghua.edu.cn</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F2C89B61-6C4C-2B81-5D5C-F4C469F77BC2}"/>
              </a:ext>
            </a:extLst>
          </p:cNvPr>
          <p:cNvSpPr>
            <a:spLocks noGrp="1"/>
          </p:cNvSpPr>
          <p:nvPr>
            <p:ph type="sldNum" sz="quarter" idx="12"/>
          </p:nvPr>
        </p:nvSpPr>
        <p:spPr/>
        <p:txBody>
          <a:bodyPr/>
          <a:lstStyle/>
          <a:p>
            <a:fld id="{160818C1-3439-4982-AA6F-60857C0B7E00}" type="slidenum">
              <a:rPr lang="zh-CN" altLang="en-US" smtClean="0"/>
              <a:t>1</a:t>
            </a:fld>
            <a:endParaRPr lang="zh-CN" altLang="en-US"/>
          </a:p>
        </p:txBody>
      </p:sp>
    </p:spTree>
    <p:extLst>
      <p:ext uri="{BB962C8B-B14F-4D97-AF65-F5344CB8AC3E}">
        <p14:creationId xmlns:p14="http://schemas.microsoft.com/office/powerpoint/2010/main" val="201532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275B26-B0FD-67B3-824E-3D06F8F1263E}"/>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总结</a:t>
            </a:r>
          </a:p>
        </p:txBody>
      </p:sp>
      <p:sp>
        <p:nvSpPr>
          <p:cNvPr id="3" name="内容占位符 2">
            <a:extLst>
              <a:ext uri="{FF2B5EF4-FFF2-40B4-BE49-F238E27FC236}">
                <a16:creationId xmlns:a16="http://schemas.microsoft.com/office/drawing/2014/main" id="{C0D8DB96-ACFF-FF07-50BA-6B426B8DB605}"/>
              </a:ext>
            </a:extLst>
          </p:cNvPr>
          <p:cNvSpPr>
            <a:spLocks noGrp="1"/>
          </p:cNvSpPr>
          <p:nvPr>
            <p:ph idx="1"/>
          </p:nvPr>
        </p:nvSpPr>
        <p:spPr/>
        <p:txBody>
          <a:bodyPr/>
          <a:lstStyle/>
          <a:p>
            <a:r>
              <a:rPr lang="zh-CN" altLang="en-US" dirty="0">
                <a:latin typeface="黑体" panose="02010609060101010101" pitchFamily="49" charset="-122"/>
                <a:ea typeface="黑体" panose="02010609060101010101" pitchFamily="49" charset="-122"/>
              </a:rPr>
              <a:t>本研究利用锦屏中微子实验一吨原型机</a:t>
            </a:r>
            <a:r>
              <a:rPr lang="en-US" altLang="zh-CN" dirty="0">
                <a:latin typeface="黑体" panose="02010609060101010101" pitchFamily="49" charset="-122"/>
                <a:ea typeface="黑体" panose="02010609060101010101" pitchFamily="49" charset="-122"/>
              </a:rPr>
              <a:t>1239</a:t>
            </a:r>
            <a:r>
              <a:rPr lang="zh-CN" altLang="en-US" dirty="0">
                <a:latin typeface="黑体" panose="02010609060101010101" pitchFamily="49" charset="-122"/>
                <a:ea typeface="黑体" panose="02010609060101010101" pitchFamily="49" charset="-122"/>
              </a:rPr>
              <a:t>天的数据，对其中的缪子信号进行了研究。</a:t>
            </a:r>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对探测器中的缪子信号和缪子的物质的相互作用进行了详细的模拟研究。</a:t>
            </a:r>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分别测量了锦屏地下实验室的宇宙线缪子流强，液闪中的缪致中子产额。</a:t>
            </a:r>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1E937017-E779-9E79-CF45-FDA4B6E91C59}"/>
              </a:ext>
            </a:extLst>
          </p:cNvPr>
          <p:cNvSpPr>
            <a:spLocks noGrp="1"/>
          </p:cNvSpPr>
          <p:nvPr>
            <p:ph type="sldNum" sz="quarter" idx="12"/>
          </p:nvPr>
        </p:nvSpPr>
        <p:spPr/>
        <p:txBody>
          <a:bodyPr/>
          <a:lstStyle/>
          <a:p>
            <a:fld id="{160818C1-3439-4982-AA6F-60857C0B7E00}" type="slidenum">
              <a:rPr lang="zh-CN" altLang="en-US" smtClean="0"/>
              <a:t>10</a:t>
            </a:fld>
            <a:endParaRPr lang="zh-CN" altLang="en-US"/>
          </a:p>
        </p:txBody>
      </p:sp>
    </p:spTree>
    <p:extLst>
      <p:ext uri="{BB962C8B-B14F-4D97-AF65-F5344CB8AC3E}">
        <p14:creationId xmlns:p14="http://schemas.microsoft.com/office/powerpoint/2010/main" val="157556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719D1-DB89-7359-6F20-AFA3873B2CB0}"/>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实验简介</a:t>
            </a:r>
          </a:p>
        </p:txBody>
      </p:sp>
      <p:sp>
        <p:nvSpPr>
          <p:cNvPr id="16" name="内容占位符 15">
            <a:extLst>
              <a:ext uri="{FF2B5EF4-FFF2-40B4-BE49-F238E27FC236}">
                <a16:creationId xmlns:a16="http://schemas.microsoft.com/office/drawing/2014/main" id="{3DA22AF4-489A-E480-0DFB-EC59C801E385}"/>
              </a:ext>
            </a:extLst>
          </p:cNvPr>
          <p:cNvSpPr>
            <a:spLocks noGrp="1"/>
          </p:cNvSpPr>
          <p:nvPr>
            <p:ph idx="1"/>
          </p:nvPr>
        </p:nvSpPr>
        <p:spPr>
          <a:xfrm>
            <a:off x="263236" y="1853965"/>
            <a:ext cx="10515600" cy="4351338"/>
          </a:xfrm>
        </p:spPr>
        <p:txBody>
          <a:bodyPr/>
          <a:lstStyle/>
          <a:p>
            <a:r>
              <a:rPr lang="zh-CN" altLang="en-US" dirty="0">
                <a:latin typeface="黑体" panose="02010609060101010101" pitchFamily="49" charset="-122"/>
                <a:ea typeface="黑体" panose="02010609060101010101" pitchFamily="49" charset="-122"/>
              </a:rPr>
              <a:t>中国锦屏地下实验室：</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低宇宙线通量</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低反应堆中微子本底</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低岩石放射性</a:t>
            </a:r>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锦屏中微子实验：</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太阳中微子</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地球中微子</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超新星中微子</a:t>
            </a:r>
            <a:endParaRPr lang="en-US" altLang="zh-CN" dirty="0">
              <a:latin typeface="黑体" panose="02010609060101010101" pitchFamily="49" charset="-122"/>
              <a:ea typeface="黑体" panose="02010609060101010101" pitchFamily="49" charset="-122"/>
            </a:endParaRPr>
          </a:p>
          <a:p>
            <a:pPr lvl="1"/>
            <a:r>
              <a:rPr lang="en-US" altLang="zh-CN" dirty="0">
                <a:latin typeface="Times New Roman" panose="02020603050405020304" pitchFamily="18" charset="0"/>
                <a:cs typeface="Times New Roman" panose="02020603050405020304" pitchFamily="18" charset="0"/>
              </a:rPr>
              <a:t>0νββ</a:t>
            </a:r>
            <a:endParaRPr lang="en-US" altLang="zh-CN" dirty="0">
              <a:latin typeface="黑体" panose="02010609060101010101" pitchFamily="49" charset="-122"/>
              <a:ea typeface="黑体" panose="02010609060101010101" pitchFamily="49" charset="-122"/>
            </a:endParaRPr>
          </a:p>
          <a:p>
            <a:pPr lvl="1"/>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B5011E13-4DE4-9E03-5001-0F434DADF94A}"/>
              </a:ext>
            </a:extLst>
          </p:cNvPr>
          <p:cNvSpPr>
            <a:spLocks noGrp="1"/>
          </p:cNvSpPr>
          <p:nvPr>
            <p:ph type="sldNum" sz="quarter" idx="12"/>
          </p:nvPr>
        </p:nvSpPr>
        <p:spPr/>
        <p:txBody>
          <a:bodyPr/>
          <a:lstStyle/>
          <a:p>
            <a:fld id="{160818C1-3439-4982-AA6F-60857C0B7E00}" type="slidenum">
              <a:rPr lang="zh-CN" altLang="en-US" smtClean="0"/>
              <a:t>2</a:t>
            </a:fld>
            <a:endParaRPr lang="zh-CN" altLang="en-US" dirty="0"/>
          </a:p>
        </p:txBody>
      </p:sp>
      <p:pic>
        <p:nvPicPr>
          <p:cNvPr id="6" name="图片 5">
            <a:extLst>
              <a:ext uri="{FF2B5EF4-FFF2-40B4-BE49-F238E27FC236}">
                <a16:creationId xmlns:a16="http://schemas.microsoft.com/office/drawing/2014/main" id="{3557A7C5-41AE-A4BD-6752-F174B49B28C6}"/>
              </a:ext>
            </a:extLst>
          </p:cNvPr>
          <p:cNvPicPr>
            <a:picLocks noChangeAspect="1"/>
          </p:cNvPicPr>
          <p:nvPr/>
        </p:nvPicPr>
        <p:blipFill>
          <a:blip r:embed="rId2"/>
          <a:stretch>
            <a:fillRect/>
          </a:stretch>
        </p:blipFill>
        <p:spPr>
          <a:xfrm>
            <a:off x="7945581" y="136524"/>
            <a:ext cx="4100945" cy="2691843"/>
          </a:xfrm>
          <a:prstGeom prst="rect">
            <a:avLst/>
          </a:prstGeom>
        </p:spPr>
      </p:pic>
      <p:pic>
        <p:nvPicPr>
          <p:cNvPr id="8" name="图片 7">
            <a:extLst>
              <a:ext uri="{FF2B5EF4-FFF2-40B4-BE49-F238E27FC236}">
                <a16:creationId xmlns:a16="http://schemas.microsoft.com/office/drawing/2014/main" id="{1C748007-3A7E-4A4B-4018-F36A99D0E776}"/>
              </a:ext>
            </a:extLst>
          </p:cNvPr>
          <p:cNvPicPr>
            <a:picLocks noChangeAspect="1"/>
          </p:cNvPicPr>
          <p:nvPr/>
        </p:nvPicPr>
        <p:blipFill>
          <a:blip r:embed="rId3"/>
          <a:stretch>
            <a:fillRect/>
          </a:stretch>
        </p:blipFill>
        <p:spPr>
          <a:xfrm>
            <a:off x="4296864" y="858253"/>
            <a:ext cx="3598271" cy="1991424"/>
          </a:xfrm>
          <a:prstGeom prst="rect">
            <a:avLst/>
          </a:prstGeom>
        </p:spPr>
      </p:pic>
      <p:pic>
        <p:nvPicPr>
          <p:cNvPr id="5122" name="Picture 2">
            <a:extLst>
              <a:ext uri="{FF2B5EF4-FFF2-40B4-BE49-F238E27FC236}">
                <a16:creationId xmlns:a16="http://schemas.microsoft.com/office/drawing/2014/main" id="{E157ABFE-7A03-839F-83D1-97E8E03E1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537" y="3429000"/>
            <a:ext cx="3617042" cy="259974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1F045D63-2724-9850-B7FE-CB6044E9405B}"/>
              </a:ext>
            </a:extLst>
          </p:cNvPr>
          <p:cNvPicPr>
            <a:picLocks noChangeAspect="1"/>
          </p:cNvPicPr>
          <p:nvPr/>
        </p:nvPicPr>
        <p:blipFill>
          <a:blip r:embed="rId5"/>
          <a:stretch>
            <a:fillRect/>
          </a:stretch>
        </p:blipFill>
        <p:spPr>
          <a:xfrm>
            <a:off x="8188215" y="4778273"/>
            <a:ext cx="3615675" cy="1991083"/>
          </a:xfrm>
          <a:prstGeom prst="rect">
            <a:avLst/>
          </a:prstGeom>
        </p:spPr>
      </p:pic>
      <p:pic>
        <p:nvPicPr>
          <p:cNvPr id="12" name="图片 11">
            <a:extLst>
              <a:ext uri="{FF2B5EF4-FFF2-40B4-BE49-F238E27FC236}">
                <a16:creationId xmlns:a16="http://schemas.microsoft.com/office/drawing/2014/main" id="{DA197180-5F92-2606-BEC1-2B10B3BD02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9787" y="2790464"/>
            <a:ext cx="2992581" cy="1796885"/>
          </a:xfrm>
          <a:prstGeom prst="rect">
            <a:avLst/>
          </a:prstGeom>
        </p:spPr>
      </p:pic>
      <p:cxnSp>
        <p:nvCxnSpPr>
          <p:cNvPr id="14" name="直接箭头连接符 13">
            <a:extLst>
              <a:ext uri="{FF2B5EF4-FFF2-40B4-BE49-F238E27FC236}">
                <a16:creationId xmlns:a16="http://schemas.microsoft.com/office/drawing/2014/main" id="{8E9F1233-DEF7-16AC-321F-405112A40BE8}"/>
              </a:ext>
            </a:extLst>
          </p:cNvPr>
          <p:cNvCxnSpPr>
            <a:cxnSpLocks/>
          </p:cNvCxnSpPr>
          <p:nvPr/>
        </p:nvCxnSpPr>
        <p:spPr>
          <a:xfrm>
            <a:off x="9982200" y="2694709"/>
            <a:ext cx="117764" cy="27343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3D762C94-70FB-F7E2-2585-6DF58AA6EF35}"/>
              </a:ext>
            </a:extLst>
          </p:cNvPr>
          <p:cNvSpPr txBox="1"/>
          <p:nvPr/>
        </p:nvSpPr>
        <p:spPr>
          <a:xfrm>
            <a:off x="4609090" y="2954672"/>
            <a:ext cx="317716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Chin. Phys. C 41, 023002(2017)</a:t>
            </a:r>
          </a:p>
        </p:txBody>
      </p:sp>
      <p:sp>
        <p:nvSpPr>
          <p:cNvPr id="18" name="文本框 17">
            <a:extLst>
              <a:ext uri="{FF2B5EF4-FFF2-40B4-BE49-F238E27FC236}">
                <a16:creationId xmlns:a16="http://schemas.microsoft.com/office/drawing/2014/main" id="{EDE59780-3ED9-5E3C-8698-5F3190B1292B}"/>
              </a:ext>
            </a:extLst>
          </p:cNvPr>
          <p:cNvSpPr txBox="1"/>
          <p:nvPr/>
        </p:nvSpPr>
        <p:spPr>
          <a:xfrm>
            <a:off x="4296864" y="6219672"/>
            <a:ext cx="402922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Ann. Rev. </a:t>
            </a:r>
            <a:r>
              <a:rPr lang="en-US" altLang="zh-CN" dirty="0" err="1">
                <a:latin typeface="Times New Roman" panose="02020603050405020304" pitchFamily="18" charset="0"/>
                <a:cs typeface="Times New Roman" panose="02020603050405020304" pitchFamily="18" charset="0"/>
              </a:rPr>
              <a:t>Nucl</a:t>
            </a:r>
            <a:r>
              <a:rPr lang="en-US" altLang="zh-CN" dirty="0">
                <a:latin typeface="Times New Roman" panose="02020603050405020304" pitchFamily="18" charset="0"/>
                <a:cs typeface="Times New Roman" panose="02020603050405020304" pitchFamily="18" charset="0"/>
              </a:rPr>
              <a:t>. Part. Sci. 67, 231(2017)</a:t>
            </a:r>
          </a:p>
        </p:txBody>
      </p:sp>
    </p:spTree>
    <p:extLst>
      <p:ext uri="{BB962C8B-B14F-4D97-AF65-F5344CB8AC3E}">
        <p14:creationId xmlns:p14="http://schemas.microsoft.com/office/powerpoint/2010/main" val="419800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a:extLst>
              <a:ext uri="{FF2B5EF4-FFF2-40B4-BE49-F238E27FC236}">
                <a16:creationId xmlns:a16="http://schemas.microsoft.com/office/drawing/2014/main" id="{B35B464B-DB4C-478F-6C5E-003436D11B65}"/>
              </a:ext>
            </a:extLst>
          </p:cNvPr>
          <p:cNvSpPr>
            <a:spLocks noGrp="1"/>
          </p:cNvSpPr>
          <p:nvPr>
            <p:ph idx="1"/>
          </p:nvPr>
        </p:nvSpPr>
        <p:spPr/>
        <p:txBody>
          <a:bodyPr/>
          <a:lstStyle/>
          <a:p>
            <a:r>
              <a:rPr lang="zh-CN" altLang="en-US" dirty="0">
                <a:latin typeface="黑体" panose="02010609060101010101" pitchFamily="49" charset="-122"/>
                <a:ea typeface="黑体" panose="02010609060101010101" pitchFamily="49" charset="-122"/>
              </a:rPr>
              <a:t>缪子及其散裂产物是寻找太阳中微子和</a:t>
            </a:r>
            <a:r>
              <a:rPr lang="en-US" altLang="zh-CN" dirty="0">
                <a:latin typeface="Times New Roman" panose="02020603050405020304" pitchFamily="18" charset="0"/>
                <a:cs typeface="Times New Roman" panose="02020603050405020304" pitchFamily="18" charset="0"/>
              </a:rPr>
              <a:t>0νββ</a:t>
            </a:r>
            <a:r>
              <a:rPr lang="zh-CN" altLang="en-US" dirty="0">
                <a:latin typeface="黑体" panose="02010609060101010101" pitchFamily="49" charset="-122"/>
                <a:ea typeface="黑体" panose="02010609060101010101" pitchFamily="49" charset="-122"/>
                <a:cs typeface="Times New Roman" panose="02020603050405020304" pitchFamily="18" charset="0"/>
              </a:rPr>
              <a:t>实验的主要本底</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r>
              <a:rPr lang="zh-CN" altLang="en-US" dirty="0">
                <a:latin typeface="黑体" panose="02010609060101010101" pitchFamily="49" charset="-122"/>
                <a:ea typeface="黑体" panose="02010609060101010101" pitchFamily="49" charset="-122"/>
                <a:cs typeface="Times New Roman" panose="02020603050405020304" pitchFamily="18" charset="0"/>
              </a:rPr>
              <a:t>此本底的研究和测量对未来五百吨探测器的物理分析有重要作用</a:t>
            </a:r>
            <a:endParaRPr lang="zh-CN" altLang="en-US" dirty="0">
              <a:latin typeface="黑体" panose="02010609060101010101" pitchFamily="49" charset="-122"/>
              <a:ea typeface="黑体" panose="02010609060101010101" pitchFamily="49" charset="-122"/>
            </a:endParaRPr>
          </a:p>
        </p:txBody>
      </p:sp>
      <p:pic>
        <p:nvPicPr>
          <p:cNvPr id="19" name="图片 18">
            <a:extLst>
              <a:ext uri="{FF2B5EF4-FFF2-40B4-BE49-F238E27FC236}">
                <a16:creationId xmlns:a16="http://schemas.microsoft.com/office/drawing/2014/main" id="{E63FBC66-7AE0-05E7-C2D4-CB77D8253045}"/>
              </a:ext>
            </a:extLst>
          </p:cNvPr>
          <p:cNvPicPr>
            <a:picLocks noChangeAspect="1"/>
          </p:cNvPicPr>
          <p:nvPr/>
        </p:nvPicPr>
        <p:blipFill>
          <a:blip r:embed="rId2"/>
          <a:stretch>
            <a:fillRect/>
          </a:stretch>
        </p:blipFill>
        <p:spPr>
          <a:xfrm>
            <a:off x="5906022" y="3536906"/>
            <a:ext cx="5717062" cy="3115179"/>
          </a:xfrm>
          <a:prstGeom prst="rect">
            <a:avLst/>
          </a:prstGeom>
        </p:spPr>
      </p:pic>
      <p:sp>
        <p:nvSpPr>
          <p:cNvPr id="2" name="标题 1">
            <a:extLst>
              <a:ext uri="{FF2B5EF4-FFF2-40B4-BE49-F238E27FC236}">
                <a16:creationId xmlns:a16="http://schemas.microsoft.com/office/drawing/2014/main" id="{FE6F85E7-CC0C-CEE5-CDFA-A81E93814BFF}"/>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研究意义</a:t>
            </a:r>
          </a:p>
        </p:txBody>
      </p:sp>
      <p:sp>
        <p:nvSpPr>
          <p:cNvPr id="4" name="灯片编号占位符 3">
            <a:extLst>
              <a:ext uri="{FF2B5EF4-FFF2-40B4-BE49-F238E27FC236}">
                <a16:creationId xmlns:a16="http://schemas.microsoft.com/office/drawing/2014/main" id="{1EB0FD39-41F5-02C9-E600-8C1BE95D1D8F}"/>
              </a:ext>
            </a:extLst>
          </p:cNvPr>
          <p:cNvSpPr>
            <a:spLocks noGrp="1"/>
          </p:cNvSpPr>
          <p:nvPr>
            <p:ph type="sldNum" sz="quarter" idx="12"/>
          </p:nvPr>
        </p:nvSpPr>
        <p:spPr>
          <a:xfrm>
            <a:off x="9175690" y="6359447"/>
            <a:ext cx="2743200" cy="365125"/>
          </a:xfrm>
        </p:spPr>
        <p:txBody>
          <a:bodyPr/>
          <a:lstStyle/>
          <a:p>
            <a:fld id="{160818C1-3439-4982-AA6F-60857C0B7E00}" type="slidenum">
              <a:rPr lang="zh-CN" altLang="en-US" smtClean="0"/>
              <a:t>3</a:t>
            </a:fld>
            <a:endParaRPr lang="zh-CN" altLang="en-US"/>
          </a:p>
        </p:txBody>
      </p:sp>
      <p:pic>
        <p:nvPicPr>
          <p:cNvPr id="10" name="图片 9">
            <a:extLst>
              <a:ext uri="{FF2B5EF4-FFF2-40B4-BE49-F238E27FC236}">
                <a16:creationId xmlns:a16="http://schemas.microsoft.com/office/drawing/2014/main" id="{B898F4D1-961F-A05D-D10B-F0EE95D13C4A}"/>
              </a:ext>
            </a:extLst>
          </p:cNvPr>
          <p:cNvPicPr>
            <a:picLocks noChangeAspect="1"/>
          </p:cNvPicPr>
          <p:nvPr/>
        </p:nvPicPr>
        <p:blipFill>
          <a:blip r:embed="rId3"/>
          <a:stretch>
            <a:fillRect/>
          </a:stretch>
        </p:blipFill>
        <p:spPr>
          <a:xfrm>
            <a:off x="358870" y="3457725"/>
            <a:ext cx="5509493" cy="3266847"/>
          </a:xfrm>
          <a:prstGeom prst="rect">
            <a:avLst/>
          </a:prstGeom>
        </p:spPr>
      </p:pic>
      <p:sp>
        <p:nvSpPr>
          <p:cNvPr id="11" name="文本框 10">
            <a:extLst>
              <a:ext uri="{FF2B5EF4-FFF2-40B4-BE49-F238E27FC236}">
                <a16:creationId xmlns:a16="http://schemas.microsoft.com/office/drawing/2014/main" id="{85EF8951-8763-3745-6D11-07C0BBB0656C}"/>
              </a:ext>
            </a:extLst>
          </p:cNvPr>
          <p:cNvSpPr txBox="1"/>
          <p:nvPr/>
        </p:nvSpPr>
        <p:spPr>
          <a:xfrm>
            <a:off x="244011" y="2951762"/>
            <a:ext cx="229985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KamLAND-Zen 0νββ   </a:t>
            </a:r>
          </a:p>
        </p:txBody>
      </p:sp>
      <p:sp>
        <p:nvSpPr>
          <p:cNvPr id="13" name="文本框 12">
            <a:extLst>
              <a:ext uri="{FF2B5EF4-FFF2-40B4-BE49-F238E27FC236}">
                <a16:creationId xmlns:a16="http://schemas.microsoft.com/office/drawing/2014/main" id="{A3864659-B960-82BF-7FFC-8DF242405D6C}"/>
              </a:ext>
            </a:extLst>
          </p:cNvPr>
          <p:cNvSpPr txBox="1"/>
          <p:nvPr/>
        </p:nvSpPr>
        <p:spPr>
          <a:xfrm>
            <a:off x="2454676" y="2951762"/>
            <a:ext cx="35433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Phys. Rev. Lett. 130, 051801(2023)</a:t>
            </a:r>
          </a:p>
        </p:txBody>
      </p:sp>
      <p:sp>
        <p:nvSpPr>
          <p:cNvPr id="14" name="文本框 13">
            <a:extLst>
              <a:ext uri="{FF2B5EF4-FFF2-40B4-BE49-F238E27FC236}">
                <a16:creationId xmlns:a16="http://schemas.microsoft.com/office/drawing/2014/main" id="{9F59E0BB-FDEB-B596-D4CC-D6874A506C02}"/>
              </a:ext>
            </a:extLst>
          </p:cNvPr>
          <p:cNvSpPr txBox="1"/>
          <p:nvPr/>
        </p:nvSpPr>
        <p:spPr>
          <a:xfrm>
            <a:off x="5929289" y="2951762"/>
            <a:ext cx="2996427"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Borexino CNO solar neutrino   </a:t>
            </a:r>
          </a:p>
        </p:txBody>
      </p:sp>
      <p:sp>
        <p:nvSpPr>
          <p:cNvPr id="15" name="文本框 14">
            <a:extLst>
              <a:ext uri="{FF2B5EF4-FFF2-40B4-BE49-F238E27FC236}">
                <a16:creationId xmlns:a16="http://schemas.microsoft.com/office/drawing/2014/main" id="{EA87BAEE-C4F7-D64C-0FBE-8F8CD9AFE006}"/>
              </a:ext>
            </a:extLst>
          </p:cNvPr>
          <p:cNvSpPr txBox="1"/>
          <p:nvPr/>
        </p:nvSpPr>
        <p:spPr>
          <a:xfrm>
            <a:off x="8698038" y="2951762"/>
            <a:ext cx="35433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Phys. Rev. Lett. 129, 252701(2022)</a:t>
            </a:r>
          </a:p>
        </p:txBody>
      </p:sp>
    </p:spTree>
    <p:extLst>
      <p:ext uri="{BB962C8B-B14F-4D97-AF65-F5344CB8AC3E}">
        <p14:creationId xmlns:p14="http://schemas.microsoft.com/office/powerpoint/2010/main" val="120164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8859C-6A08-8D71-C7CD-C2D44DAABDB1}"/>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一吨原型机</a:t>
            </a:r>
          </a:p>
        </p:txBody>
      </p:sp>
      <p:sp>
        <p:nvSpPr>
          <p:cNvPr id="3" name="内容占位符 2">
            <a:extLst>
              <a:ext uri="{FF2B5EF4-FFF2-40B4-BE49-F238E27FC236}">
                <a16:creationId xmlns:a16="http://schemas.microsoft.com/office/drawing/2014/main" id="{2E6835FC-C5E4-D9E5-DE74-414F87773828}"/>
              </a:ext>
            </a:extLst>
          </p:cNvPr>
          <p:cNvSpPr>
            <a:spLocks noGrp="1"/>
          </p:cNvSpPr>
          <p:nvPr>
            <p:ph idx="1"/>
          </p:nvPr>
        </p:nvSpPr>
        <p:spPr/>
        <p:txBody>
          <a:bodyPr/>
          <a:lstStyle/>
          <a:p>
            <a:r>
              <a:rPr lang="en-US" altLang="zh-CN" dirty="0">
                <a:latin typeface="黑体" panose="02010609060101010101" pitchFamily="49" charset="-122"/>
                <a:ea typeface="黑体" panose="02010609060101010101" pitchFamily="49" charset="-122"/>
              </a:rPr>
              <a:t>2017</a:t>
            </a:r>
            <a:r>
              <a:rPr lang="zh-CN" altLang="en-US"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8</a:t>
            </a:r>
            <a:r>
              <a:rPr lang="zh-CN" altLang="en-US" dirty="0">
                <a:latin typeface="黑体" panose="02010609060101010101" pitchFamily="49" charset="-122"/>
                <a:ea typeface="黑体" panose="02010609060101010101" pitchFamily="49" charset="-122"/>
              </a:rPr>
              <a:t>月开始液闪相取数</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2023</a:t>
            </a:r>
            <a:r>
              <a:rPr lang="zh-CN" altLang="en-US"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9</a:t>
            </a:r>
            <a:r>
              <a:rPr lang="zh-CN" altLang="en-US" dirty="0">
                <a:latin typeface="黑体" panose="02010609060101010101" pitchFamily="49" charset="-122"/>
                <a:ea typeface="黑体" panose="02010609060101010101" pitchFamily="49" charset="-122"/>
              </a:rPr>
              <a:t>月停止取数，共</a:t>
            </a:r>
            <a:r>
              <a:rPr lang="en-US" altLang="zh-CN" dirty="0">
                <a:latin typeface="黑体" panose="02010609060101010101" pitchFamily="49" charset="-122"/>
                <a:ea typeface="黑体" panose="02010609060101010101" pitchFamily="49" charset="-122"/>
              </a:rPr>
              <a:t>1289</a:t>
            </a:r>
            <a:r>
              <a:rPr lang="zh-CN" altLang="en-US" dirty="0">
                <a:latin typeface="黑体" panose="02010609060101010101" pitchFamily="49" charset="-122"/>
                <a:ea typeface="黑体" panose="02010609060101010101" pitchFamily="49" charset="-122"/>
              </a:rPr>
              <a:t>天数据</a:t>
            </a:r>
          </a:p>
        </p:txBody>
      </p:sp>
      <p:sp>
        <p:nvSpPr>
          <p:cNvPr id="4" name="灯片编号占位符 3">
            <a:extLst>
              <a:ext uri="{FF2B5EF4-FFF2-40B4-BE49-F238E27FC236}">
                <a16:creationId xmlns:a16="http://schemas.microsoft.com/office/drawing/2014/main" id="{4EA32B67-6590-0EAE-AA31-7D74AE098812}"/>
              </a:ext>
            </a:extLst>
          </p:cNvPr>
          <p:cNvSpPr>
            <a:spLocks noGrp="1"/>
          </p:cNvSpPr>
          <p:nvPr>
            <p:ph type="sldNum" sz="quarter" idx="12"/>
          </p:nvPr>
        </p:nvSpPr>
        <p:spPr/>
        <p:txBody>
          <a:bodyPr/>
          <a:lstStyle/>
          <a:p>
            <a:fld id="{160818C1-3439-4982-AA6F-60857C0B7E00}" type="slidenum">
              <a:rPr lang="zh-CN" altLang="en-US" smtClean="0"/>
              <a:t>4</a:t>
            </a:fld>
            <a:endParaRPr lang="zh-CN" altLang="en-US"/>
          </a:p>
        </p:txBody>
      </p:sp>
      <p:pic>
        <p:nvPicPr>
          <p:cNvPr id="1026" name="Picture 2">
            <a:extLst>
              <a:ext uri="{FF2B5EF4-FFF2-40B4-BE49-F238E27FC236}">
                <a16:creationId xmlns:a16="http://schemas.microsoft.com/office/drawing/2014/main" id="{8C839191-9BA4-2637-D659-6BB850656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270" y="2918625"/>
            <a:ext cx="4027631" cy="3513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B131F8B-0BF9-5D9D-D82E-BCDFBBA65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47" y="2950152"/>
            <a:ext cx="4618953" cy="345055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5D68-8A3D-4CD7-0004-A507DF3DFF31}"/>
              </a:ext>
            </a:extLst>
          </p:cNvPr>
          <p:cNvPicPr>
            <a:picLocks noChangeAspect="1"/>
          </p:cNvPicPr>
          <p:nvPr/>
        </p:nvPicPr>
        <p:blipFill>
          <a:blip r:embed="rId4"/>
          <a:stretch>
            <a:fillRect/>
          </a:stretch>
        </p:blipFill>
        <p:spPr>
          <a:xfrm>
            <a:off x="6809509" y="984603"/>
            <a:ext cx="4793691" cy="1786162"/>
          </a:xfrm>
          <a:prstGeom prst="rect">
            <a:avLst/>
          </a:prstGeom>
        </p:spPr>
      </p:pic>
    </p:spTree>
    <p:extLst>
      <p:ext uri="{BB962C8B-B14F-4D97-AF65-F5344CB8AC3E}">
        <p14:creationId xmlns:p14="http://schemas.microsoft.com/office/powerpoint/2010/main" val="259267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66DB02-2E8C-ED67-9E94-87DAE87EF7B7}"/>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宇宙线缪子模拟</a:t>
            </a:r>
          </a:p>
        </p:txBody>
      </p:sp>
      <p:sp>
        <p:nvSpPr>
          <p:cNvPr id="3" name="内容占位符 2">
            <a:extLst>
              <a:ext uri="{FF2B5EF4-FFF2-40B4-BE49-F238E27FC236}">
                <a16:creationId xmlns:a16="http://schemas.microsoft.com/office/drawing/2014/main" id="{AD0D0F75-25F7-3BF3-9227-0FC6E7C2AF75}"/>
              </a:ext>
            </a:extLst>
          </p:cNvPr>
          <p:cNvSpPr>
            <a:spLocks noGrp="1"/>
          </p:cNvSpPr>
          <p:nvPr>
            <p:ph idx="1"/>
          </p:nvPr>
        </p:nvSpPr>
        <p:spPr/>
        <p:txBody>
          <a:bodyPr/>
          <a:lstStyle/>
          <a:p>
            <a:r>
              <a:rPr lang="zh-CN" altLang="en-US" dirty="0">
                <a:latin typeface="黑体" panose="02010609060101010101" pitchFamily="49" charset="-122"/>
                <a:ea typeface="黑体" panose="02010609060101010101" pitchFamily="49" charset="-122"/>
              </a:rPr>
              <a:t>山体模拟：得到地下实验室的缪子分布</a:t>
            </a:r>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探测器模拟：得到缪子的探测器响应</a:t>
            </a:r>
          </a:p>
        </p:txBody>
      </p:sp>
      <p:sp>
        <p:nvSpPr>
          <p:cNvPr id="4" name="灯片编号占位符 3">
            <a:extLst>
              <a:ext uri="{FF2B5EF4-FFF2-40B4-BE49-F238E27FC236}">
                <a16:creationId xmlns:a16="http://schemas.microsoft.com/office/drawing/2014/main" id="{040FAFD4-3DF5-D1C6-20D7-8E56F5C46305}"/>
              </a:ext>
            </a:extLst>
          </p:cNvPr>
          <p:cNvSpPr>
            <a:spLocks noGrp="1"/>
          </p:cNvSpPr>
          <p:nvPr>
            <p:ph type="sldNum" sz="quarter" idx="12"/>
          </p:nvPr>
        </p:nvSpPr>
        <p:spPr/>
        <p:txBody>
          <a:bodyPr/>
          <a:lstStyle/>
          <a:p>
            <a:fld id="{160818C1-3439-4982-AA6F-60857C0B7E00}" type="slidenum">
              <a:rPr lang="zh-CN" altLang="en-US" smtClean="0"/>
              <a:t>5</a:t>
            </a:fld>
            <a:endParaRPr lang="zh-CN" altLang="en-US"/>
          </a:p>
        </p:txBody>
      </p:sp>
      <p:pic>
        <p:nvPicPr>
          <p:cNvPr id="6" name="图片 5">
            <a:extLst>
              <a:ext uri="{FF2B5EF4-FFF2-40B4-BE49-F238E27FC236}">
                <a16:creationId xmlns:a16="http://schemas.microsoft.com/office/drawing/2014/main" id="{C3D8A227-D3B7-EE32-003D-23CD6D727620}"/>
              </a:ext>
            </a:extLst>
          </p:cNvPr>
          <p:cNvPicPr>
            <a:picLocks noChangeAspect="1"/>
          </p:cNvPicPr>
          <p:nvPr/>
        </p:nvPicPr>
        <p:blipFill>
          <a:blip r:embed="rId2"/>
          <a:stretch>
            <a:fillRect/>
          </a:stretch>
        </p:blipFill>
        <p:spPr>
          <a:xfrm>
            <a:off x="8408099" y="171237"/>
            <a:ext cx="3258212" cy="2005921"/>
          </a:xfrm>
          <a:prstGeom prst="rect">
            <a:avLst/>
          </a:prstGeom>
        </p:spPr>
      </p:pic>
      <p:pic>
        <p:nvPicPr>
          <p:cNvPr id="3074" name="Picture 2">
            <a:extLst>
              <a:ext uri="{FF2B5EF4-FFF2-40B4-BE49-F238E27FC236}">
                <a16:creationId xmlns:a16="http://schemas.microsoft.com/office/drawing/2014/main" id="{BCAB4339-4459-4C47-9A41-D51E043D8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9" y="3110069"/>
            <a:ext cx="4510408" cy="338280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65CB2C7A-2A46-D7B9-DDFB-5A0F744773AD}"/>
              </a:ext>
            </a:extLst>
          </p:cNvPr>
          <p:cNvPicPr>
            <a:picLocks noChangeAspect="1"/>
          </p:cNvPicPr>
          <p:nvPr/>
        </p:nvPicPr>
        <p:blipFill>
          <a:blip r:embed="rId4"/>
          <a:stretch>
            <a:fillRect/>
          </a:stretch>
        </p:blipFill>
        <p:spPr>
          <a:xfrm>
            <a:off x="4529448" y="3124754"/>
            <a:ext cx="3470769" cy="3368121"/>
          </a:xfrm>
          <a:prstGeom prst="rect">
            <a:avLst/>
          </a:prstGeom>
        </p:spPr>
      </p:pic>
      <p:pic>
        <p:nvPicPr>
          <p:cNvPr id="10" name="图片 9">
            <a:extLst>
              <a:ext uri="{FF2B5EF4-FFF2-40B4-BE49-F238E27FC236}">
                <a16:creationId xmlns:a16="http://schemas.microsoft.com/office/drawing/2014/main" id="{8C2E78B3-DBA1-5EC0-A2CD-6E6A08BF9CD1}"/>
              </a:ext>
            </a:extLst>
          </p:cNvPr>
          <p:cNvPicPr>
            <a:picLocks noChangeAspect="1"/>
          </p:cNvPicPr>
          <p:nvPr/>
        </p:nvPicPr>
        <p:blipFill>
          <a:blip r:embed="rId5"/>
          <a:stretch>
            <a:fillRect/>
          </a:stretch>
        </p:blipFill>
        <p:spPr>
          <a:xfrm>
            <a:off x="8273574" y="2116558"/>
            <a:ext cx="3119380" cy="2294471"/>
          </a:xfrm>
          <a:prstGeom prst="rect">
            <a:avLst/>
          </a:prstGeom>
        </p:spPr>
      </p:pic>
      <p:pic>
        <p:nvPicPr>
          <p:cNvPr id="12" name="图片 11">
            <a:extLst>
              <a:ext uri="{FF2B5EF4-FFF2-40B4-BE49-F238E27FC236}">
                <a16:creationId xmlns:a16="http://schemas.microsoft.com/office/drawing/2014/main" id="{6DF5987B-485B-BF92-361C-F04A67D872EB}"/>
              </a:ext>
            </a:extLst>
          </p:cNvPr>
          <p:cNvPicPr>
            <a:picLocks noChangeAspect="1"/>
          </p:cNvPicPr>
          <p:nvPr/>
        </p:nvPicPr>
        <p:blipFill>
          <a:blip r:embed="rId6"/>
          <a:stretch>
            <a:fillRect/>
          </a:stretch>
        </p:blipFill>
        <p:spPr>
          <a:xfrm>
            <a:off x="8273574" y="4428756"/>
            <a:ext cx="2954192" cy="2299412"/>
          </a:xfrm>
          <a:prstGeom prst="rect">
            <a:avLst/>
          </a:prstGeom>
        </p:spPr>
      </p:pic>
      <p:sp>
        <p:nvSpPr>
          <p:cNvPr id="13" name="文本框 12">
            <a:extLst>
              <a:ext uri="{FF2B5EF4-FFF2-40B4-BE49-F238E27FC236}">
                <a16:creationId xmlns:a16="http://schemas.microsoft.com/office/drawing/2014/main" id="{E28D2B05-AC93-8599-A9D3-6564E7B7B96F}"/>
              </a:ext>
            </a:extLst>
          </p:cNvPr>
          <p:cNvSpPr txBox="1"/>
          <p:nvPr/>
        </p:nvSpPr>
        <p:spPr>
          <a:xfrm>
            <a:off x="2230582" y="4428756"/>
            <a:ext cx="810491"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CJPL</a:t>
            </a:r>
            <a:endParaRPr lang="zh-CN" altLang="en-US" b="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957F9DE5-603E-D5D4-7D8F-4082F52B1223}"/>
              </a:ext>
            </a:extLst>
          </p:cNvPr>
          <p:cNvSpPr txBox="1"/>
          <p:nvPr/>
        </p:nvSpPr>
        <p:spPr>
          <a:xfrm>
            <a:off x="4696691" y="4779535"/>
            <a:ext cx="810491"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CJPL</a:t>
            </a:r>
            <a:endParaRPr lang="zh-CN" altLang="en-US" b="1" dirty="0">
              <a:latin typeface="Times New Roman" panose="02020603050405020304" pitchFamily="18" charset="0"/>
              <a:cs typeface="Times New Roman" panose="02020603050405020304" pitchFamily="18" charset="0"/>
            </a:endParaRPr>
          </a:p>
        </p:txBody>
      </p:sp>
      <p:cxnSp>
        <p:nvCxnSpPr>
          <p:cNvPr id="16" name="直接箭头连接符 15">
            <a:extLst>
              <a:ext uri="{FF2B5EF4-FFF2-40B4-BE49-F238E27FC236}">
                <a16:creationId xmlns:a16="http://schemas.microsoft.com/office/drawing/2014/main" id="{F87405AB-5535-D62D-BA1F-DD0CC87FF114}"/>
              </a:ext>
            </a:extLst>
          </p:cNvPr>
          <p:cNvCxnSpPr/>
          <p:nvPr/>
        </p:nvCxnSpPr>
        <p:spPr>
          <a:xfrm flipV="1">
            <a:off x="5327073" y="4662055"/>
            <a:ext cx="845127" cy="22167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83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E19AB-188E-12EC-484D-54BCDA0AED6C}"/>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缪子事例特征</a:t>
            </a:r>
          </a:p>
        </p:txBody>
      </p:sp>
      <p:sp>
        <p:nvSpPr>
          <p:cNvPr id="3" name="内容占位符 2">
            <a:extLst>
              <a:ext uri="{FF2B5EF4-FFF2-40B4-BE49-F238E27FC236}">
                <a16:creationId xmlns:a16="http://schemas.microsoft.com/office/drawing/2014/main" id="{0C1EE60F-4312-0404-16C3-34EE6C6D9D4A}"/>
              </a:ext>
            </a:extLst>
          </p:cNvPr>
          <p:cNvSpPr>
            <a:spLocks noGrp="1"/>
          </p:cNvSpPr>
          <p:nvPr>
            <p:ph idx="1"/>
          </p:nvPr>
        </p:nvSpPr>
        <p:spPr/>
        <p:txBody>
          <a:bodyPr/>
          <a:lstStyle/>
          <a:p>
            <a:r>
              <a:rPr lang="zh-CN" altLang="en-US" dirty="0">
                <a:latin typeface="黑体" panose="02010609060101010101" pitchFamily="49" charset="-122"/>
                <a:ea typeface="黑体" panose="02010609060101010101" pitchFamily="49" charset="-122"/>
              </a:rPr>
              <a:t>选择条件：</a:t>
            </a:r>
            <a:endParaRPr lang="en-US" altLang="zh-CN" dirty="0">
              <a:latin typeface="黑体" panose="02010609060101010101" pitchFamily="49" charset="-122"/>
              <a:ea typeface="黑体" panose="02010609060101010101" pitchFamily="49" charset="-122"/>
            </a:endParaRPr>
          </a:p>
          <a:p>
            <a:pPr lvl="1"/>
            <a:r>
              <a:rPr lang="zh-CN" altLang="en-US" dirty="0">
                <a:latin typeface="黑体" panose="02010609060101010101" pitchFamily="49" charset="-122"/>
                <a:ea typeface="黑体" panose="02010609060101010101" pitchFamily="49" charset="-122"/>
              </a:rPr>
              <a:t>可见能量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&gt;60MeV </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天然放射性</a:t>
            </a:r>
            <a:r>
              <a:rPr lang="en-US" altLang="zh-CN" dirty="0">
                <a:latin typeface="黑体" panose="02010609060101010101" pitchFamily="49" charset="-122"/>
                <a:ea typeface="黑体" panose="02010609060101010101" pitchFamily="49" charset="-122"/>
              </a:rPr>
              <a:t>)</a:t>
            </a:r>
          </a:p>
          <a:p>
            <a:pPr lvl="1"/>
            <a:r>
              <a:rPr lang="en-US" altLang="zh-CN" dirty="0">
                <a:latin typeface="Times New Roman" panose="02020603050405020304" pitchFamily="18" charset="0"/>
                <a:ea typeface="黑体" panose="02010609060101010101" pitchFamily="49" charset="-122"/>
                <a:cs typeface="Times New Roman" panose="02020603050405020304" pitchFamily="18" charset="0"/>
              </a:rPr>
              <a:t>r</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max</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&lt;0.15 (flasher)</a:t>
            </a:r>
          </a:p>
          <a:p>
            <a:pPr lvl="1"/>
            <a:r>
              <a:rPr lang="en-US" altLang="zh-CN" dirty="0">
                <a:latin typeface="Times New Roman" panose="02020603050405020304" pitchFamily="18" charset="0"/>
                <a:ea typeface="黑体" panose="02010609060101010101" pitchFamily="49" charset="-122"/>
                <a:cs typeface="Times New Roman" panose="02020603050405020304" pitchFamily="18" charset="0"/>
              </a:rPr>
              <a:t>n</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peak</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&lt;40 </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电子学噪声</a:t>
            </a:r>
            <a:r>
              <a:rPr lang="en-US" altLang="zh-CN"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DB52CD3A-279A-94A4-A91B-D8B70B7F22A3}"/>
              </a:ext>
            </a:extLst>
          </p:cNvPr>
          <p:cNvSpPr>
            <a:spLocks noGrp="1"/>
          </p:cNvSpPr>
          <p:nvPr>
            <p:ph type="sldNum" sz="quarter" idx="12"/>
          </p:nvPr>
        </p:nvSpPr>
        <p:spPr/>
        <p:txBody>
          <a:bodyPr/>
          <a:lstStyle/>
          <a:p>
            <a:fld id="{160818C1-3439-4982-AA6F-60857C0B7E00}" type="slidenum">
              <a:rPr lang="zh-CN" altLang="en-US" smtClean="0"/>
              <a:t>6</a:t>
            </a:fld>
            <a:endParaRPr lang="zh-CN" altLang="en-US"/>
          </a:p>
        </p:txBody>
      </p:sp>
      <p:pic>
        <p:nvPicPr>
          <p:cNvPr id="5" name="内容占位符 9">
            <a:extLst>
              <a:ext uri="{FF2B5EF4-FFF2-40B4-BE49-F238E27FC236}">
                <a16:creationId xmlns:a16="http://schemas.microsoft.com/office/drawing/2014/main" id="{46406BD5-6E7B-27D9-C565-F1C098D81BF4}"/>
              </a:ext>
            </a:extLst>
          </p:cNvPr>
          <p:cNvPicPr>
            <a:picLocks noChangeAspect="1"/>
          </p:cNvPicPr>
          <p:nvPr/>
        </p:nvPicPr>
        <p:blipFill>
          <a:blip r:embed="rId2"/>
          <a:stretch>
            <a:fillRect/>
          </a:stretch>
        </p:blipFill>
        <p:spPr>
          <a:xfrm>
            <a:off x="6464835" y="3709937"/>
            <a:ext cx="4291529" cy="3138582"/>
          </a:xfrm>
          <a:prstGeom prst="rect">
            <a:avLst/>
          </a:prstGeom>
        </p:spPr>
      </p:pic>
      <p:pic>
        <p:nvPicPr>
          <p:cNvPr id="8" name="图片 7">
            <a:extLst>
              <a:ext uri="{FF2B5EF4-FFF2-40B4-BE49-F238E27FC236}">
                <a16:creationId xmlns:a16="http://schemas.microsoft.com/office/drawing/2014/main" id="{AB479ABF-EB10-42D4-5063-05A234C9265B}"/>
              </a:ext>
            </a:extLst>
          </p:cNvPr>
          <p:cNvPicPr>
            <a:picLocks noChangeAspect="1"/>
          </p:cNvPicPr>
          <p:nvPr/>
        </p:nvPicPr>
        <p:blipFill>
          <a:blip r:embed="rId3"/>
          <a:stretch>
            <a:fillRect/>
          </a:stretch>
        </p:blipFill>
        <p:spPr>
          <a:xfrm>
            <a:off x="6370743" y="74298"/>
            <a:ext cx="4881263" cy="3502654"/>
          </a:xfrm>
          <a:prstGeom prst="rect">
            <a:avLst/>
          </a:prstGeom>
        </p:spPr>
      </p:pic>
      <p:pic>
        <p:nvPicPr>
          <p:cNvPr id="9" name="图片 8">
            <a:extLst>
              <a:ext uri="{FF2B5EF4-FFF2-40B4-BE49-F238E27FC236}">
                <a16:creationId xmlns:a16="http://schemas.microsoft.com/office/drawing/2014/main" id="{CC5DB1A9-020B-53C7-2BDF-13C7828A91EC}"/>
              </a:ext>
            </a:extLst>
          </p:cNvPr>
          <p:cNvPicPr>
            <a:picLocks noChangeAspect="1"/>
          </p:cNvPicPr>
          <p:nvPr/>
        </p:nvPicPr>
        <p:blipFill>
          <a:blip r:embed="rId4"/>
          <a:stretch>
            <a:fillRect/>
          </a:stretch>
        </p:blipFill>
        <p:spPr>
          <a:xfrm>
            <a:off x="942110" y="3709937"/>
            <a:ext cx="4523508" cy="3144024"/>
          </a:xfrm>
          <a:prstGeom prst="rect">
            <a:avLst/>
          </a:prstGeom>
        </p:spPr>
      </p:pic>
    </p:spTree>
    <p:extLst>
      <p:ext uri="{BB962C8B-B14F-4D97-AF65-F5344CB8AC3E}">
        <p14:creationId xmlns:p14="http://schemas.microsoft.com/office/powerpoint/2010/main" val="62333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423D13-49B3-52C1-824F-04AE9D1F8879}"/>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宇宙线缪子流强测量</a:t>
            </a:r>
          </a:p>
        </p:txBody>
      </p:sp>
      <p:sp>
        <p:nvSpPr>
          <p:cNvPr id="4" name="灯片编号占位符 3">
            <a:extLst>
              <a:ext uri="{FF2B5EF4-FFF2-40B4-BE49-F238E27FC236}">
                <a16:creationId xmlns:a16="http://schemas.microsoft.com/office/drawing/2014/main" id="{D8953E72-4FC2-DCAB-C437-4F94E65816C8}"/>
              </a:ext>
            </a:extLst>
          </p:cNvPr>
          <p:cNvSpPr>
            <a:spLocks noGrp="1"/>
          </p:cNvSpPr>
          <p:nvPr>
            <p:ph type="sldNum" sz="quarter" idx="12"/>
          </p:nvPr>
        </p:nvSpPr>
        <p:spPr/>
        <p:txBody>
          <a:bodyPr/>
          <a:lstStyle/>
          <a:p>
            <a:fld id="{160818C1-3439-4982-AA6F-60857C0B7E00}" type="slidenum">
              <a:rPr lang="zh-CN" altLang="en-US" smtClean="0"/>
              <a:t>7</a:t>
            </a:fld>
            <a:endParaRPr lang="zh-CN" altLang="en-US"/>
          </a:p>
        </p:txBody>
      </p:sp>
      <p:pic>
        <p:nvPicPr>
          <p:cNvPr id="6" name="图片 5">
            <a:extLst>
              <a:ext uri="{FF2B5EF4-FFF2-40B4-BE49-F238E27FC236}">
                <a16:creationId xmlns:a16="http://schemas.microsoft.com/office/drawing/2014/main" id="{BF2D2EF0-73E4-17BE-A7A9-C8B317DC2F4B}"/>
              </a:ext>
            </a:extLst>
          </p:cNvPr>
          <p:cNvPicPr>
            <a:picLocks noChangeAspect="1"/>
          </p:cNvPicPr>
          <p:nvPr/>
        </p:nvPicPr>
        <p:blipFill>
          <a:blip r:embed="rId2"/>
          <a:stretch>
            <a:fillRect/>
          </a:stretch>
        </p:blipFill>
        <p:spPr>
          <a:xfrm>
            <a:off x="1290904" y="2019919"/>
            <a:ext cx="2838596" cy="723937"/>
          </a:xfrm>
          <a:prstGeom prst="rect">
            <a:avLst/>
          </a:prstGeom>
        </p:spPr>
      </p:pic>
      <p:pic>
        <p:nvPicPr>
          <p:cNvPr id="12" name="图片 11">
            <a:extLst>
              <a:ext uri="{FF2B5EF4-FFF2-40B4-BE49-F238E27FC236}">
                <a16:creationId xmlns:a16="http://schemas.microsoft.com/office/drawing/2014/main" id="{4E8750ED-69B3-92ED-2D45-A5A961C86100}"/>
              </a:ext>
            </a:extLst>
          </p:cNvPr>
          <p:cNvPicPr>
            <a:picLocks noChangeAspect="1"/>
          </p:cNvPicPr>
          <p:nvPr/>
        </p:nvPicPr>
        <p:blipFill>
          <a:blip r:embed="rId3"/>
          <a:stretch>
            <a:fillRect/>
          </a:stretch>
        </p:blipFill>
        <p:spPr>
          <a:xfrm>
            <a:off x="4223118" y="2169957"/>
            <a:ext cx="5721273" cy="348463"/>
          </a:xfrm>
          <a:prstGeom prst="rect">
            <a:avLst/>
          </a:prstGeom>
        </p:spPr>
      </p:pic>
      <p:pic>
        <p:nvPicPr>
          <p:cNvPr id="18" name="图片 17">
            <a:extLst>
              <a:ext uri="{FF2B5EF4-FFF2-40B4-BE49-F238E27FC236}">
                <a16:creationId xmlns:a16="http://schemas.microsoft.com/office/drawing/2014/main" id="{57923CA4-1DC2-6278-4A2F-09A26856D14F}"/>
              </a:ext>
            </a:extLst>
          </p:cNvPr>
          <p:cNvPicPr>
            <a:picLocks noChangeAspect="1"/>
          </p:cNvPicPr>
          <p:nvPr/>
        </p:nvPicPr>
        <p:blipFill>
          <a:blip r:embed="rId4"/>
          <a:stretch>
            <a:fillRect/>
          </a:stretch>
        </p:blipFill>
        <p:spPr>
          <a:xfrm>
            <a:off x="6091518" y="3184702"/>
            <a:ext cx="4887744" cy="3648387"/>
          </a:xfrm>
          <a:prstGeom prst="rect">
            <a:avLst/>
          </a:prstGeom>
        </p:spPr>
      </p:pic>
      <p:pic>
        <p:nvPicPr>
          <p:cNvPr id="20" name="图片 19">
            <a:extLst>
              <a:ext uri="{FF2B5EF4-FFF2-40B4-BE49-F238E27FC236}">
                <a16:creationId xmlns:a16="http://schemas.microsoft.com/office/drawing/2014/main" id="{BCF93CB0-6346-B3A2-9BA5-E3545997D309}"/>
              </a:ext>
            </a:extLst>
          </p:cNvPr>
          <p:cNvPicPr>
            <a:picLocks noChangeAspect="1"/>
          </p:cNvPicPr>
          <p:nvPr/>
        </p:nvPicPr>
        <p:blipFill>
          <a:blip r:embed="rId5"/>
          <a:stretch>
            <a:fillRect/>
          </a:stretch>
        </p:blipFill>
        <p:spPr>
          <a:xfrm>
            <a:off x="599592" y="3352773"/>
            <a:ext cx="5163499" cy="3308173"/>
          </a:xfrm>
          <a:prstGeom prst="rect">
            <a:avLst/>
          </a:prstGeom>
        </p:spPr>
      </p:pic>
      <p:cxnSp>
        <p:nvCxnSpPr>
          <p:cNvPr id="22" name="直接箭头连接符 21">
            <a:extLst>
              <a:ext uri="{FF2B5EF4-FFF2-40B4-BE49-F238E27FC236}">
                <a16:creationId xmlns:a16="http://schemas.microsoft.com/office/drawing/2014/main" id="{BFCDEE62-7068-682D-3D92-60CD9DF278ED}"/>
              </a:ext>
            </a:extLst>
          </p:cNvPr>
          <p:cNvCxnSpPr/>
          <p:nvPr/>
        </p:nvCxnSpPr>
        <p:spPr>
          <a:xfrm flipV="1">
            <a:off x="3580818" y="1745038"/>
            <a:ext cx="642300" cy="27488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14B290CA-21AD-249D-D521-B7A24A8E4399}"/>
              </a:ext>
            </a:extLst>
          </p:cNvPr>
          <p:cNvSpPr txBox="1"/>
          <p:nvPr/>
        </p:nvSpPr>
        <p:spPr>
          <a:xfrm>
            <a:off x="4304304" y="1598690"/>
            <a:ext cx="3664580"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数据中满足选择条件的缪子总数</a:t>
            </a:r>
          </a:p>
        </p:txBody>
      </p:sp>
      <p:cxnSp>
        <p:nvCxnSpPr>
          <p:cNvPr id="24" name="直接箭头连接符 23">
            <a:extLst>
              <a:ext uri="{FF2B5EF4-FFF2-40B4-BE49-F238E27FC236}">
                <a16:creationId xmlns:a16="http://schemas.microsoft.com/office/drawing/2014/main" id="{E0A1B16A-48C0-7154-E76C-5967A416503D}"/>
              </a:ext>
            </a:extLst>
          </p:cNvPr>
          <p:cNvCxnSpPr>
            <a:cxnSpLocks/>
          </p:cNvCxnSpPr>
          <p:nvPr/>
        </p:nvCxnSpPr>
        <p:spPr>
          <a:xfrm flipH="1">
            <a:off x="2498895" y="2735646"/>
            <a:ext cx="599129" cy="11982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7E040D98-47D1-5019-98D1-5A2807A08454}"/>
              </a:ext>
            </a:extLst>
          </p:cNvPr>
          <p:cNvSpPr txBox="1"/>
          <p:nvPr/>
        </p:nvSpPr>
        <p:spPr>
          <a:xfrm>
            <a:off x="1406787" y="2834407"/>
            <a:ext cx="1691237"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缪子选择效率</a:t>
            </a:r>
          </a:p>
        </p:txBody>
      </p:sp>
      <p:cxnSp>
        <p:nvCxnSpPr>
          <p:cNvPr id="28" name="直接箭头连接符 27">
            <a:extLst>
              <a:ext uri="{FF2B5EF4-FFF2-40B4-BE49-F238E27FC236}">
                <a16:creationId xmlns:a16="http://schemas.microsoft.com/office/drawing/2014/main" id="{446CD208-AB27-76D3-9E58-D2EA0BB2E2B5}"/>
              </a:ext>
            </a:extLst>
          </p:cNvPr>
          <p:cNvCxnSpPr>
            <a:cxnSpLocks/>
          </p:cNvCxnSpPr>
          <p:nvPr/>
        </p:nvCxnSpPr>
        <p:spPr>
          <a:xfrm>
            <a:off x="3580818" y="2679297"/>
            <a:ext cx="0" cy="1761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A55B85FA-17A0-55EE-C9B7-BFF54F409283}"/>
              </a:ext>
            </a:extLst>
          </p:cNvPr>
          <p:cNvSpPr txBox="1"/>
          <p:nvPr/>
        </p:nvSpPr>
        <p:spPr>
          <a:xfrm>
            <a:off x="2855289" y="2832255"/>
            <a:ext cx="20361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有效缪子入射面积</a:t>
            </a:r>
          </a:p>
        </p:txBody>
      </p:sp>
      <p:cxnSp>
        <p:nvCxnSpPr>
          <p:cNvPr id="32" name="直接箭头连接符 31">
            <a:extLst>
              <a:ext uri="{FF2B5EF4-FFF2-40B4-BE49-F238E27FC236}">
                <a16:creationId xmlns:a16="http://schemas.microsoft.com/office/drawing/2014/main" id="{6133CF61-448B-6245-F579-67A4EE58CD6C}"/>
              </a:ext>
            </a:extLst>
          </p:cNvPr>
          <p:cNvCxnSpPr>
            <a:cxnSpLocks/>
          </p:cNvCxnSpPr>
          <p:nvPr/>
        </p:nvCxnSpPr>
        <p:spPr>
          <a:xfrm>
            <a:off x="4165932" y="2664185"/>
            <a:ext cx="943484" cy="18737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16251134-616F-87B4-34F6-850BFA2B9691}"/>
              </a:ext>
            </a:extLst>
          </p:cNvPr>
          <p:cNvSpPr txBox="1"/>
          <p:nvPr/>
        </p:nvSpPr>
        <p:spPr>
          <a:xfrm>
            <a:off x="4910561" y="2823813"/>
            <a:ext cx="203617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有效取数时间</a:t>
            </a:r>
          </a:p>
        </p:txBody>
      </p:sp>
    </p:spTree>
    <p:extLst>
      <p:ext uri="{BB962C8B-B14F-4D97-AF65-F5344CB8AC3E}">
        <p14:creationId xmlns:p14="http://schemas.microsoft.com/office/powerpoint/2010/main" val="120833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B402F6-1210-ED95-BC9E-00D7E173129C}"/>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缪致中子事例挑选与本底扣除</a:t>
            </a:r>
          </a:p>
        </p:txBody>
      </p:sp>
      <p:sp>
        <p:nvSpPr>
          <p:cNvPr id="4" name="灯片编号占位符 3">
            <a:extLst>
              <a:ext uri="{FF2B5EF4-FFF2-40B4-BE49-F238E27FC236}">
                <a16:creationId xmlns:a16="http://schemas.microsoft.com/office/drawing/2014/main" id="{9878F844-FC9B-0FBE-884F-D1E2A3A81DFB}"/>
              </a:ext>
            </a:extLst>
          </p:cNvPr>
          <p:cNvSpPr>
            <a:spLocks noGrp="1"/>
          </p:cNvSpPr>
          <p:nvPr>
            <p:ph type="sldNum" sz="quarter" idx="12"/>
          </p:nvPr>
        </p:nvSpPr>
        <p:spPr/>
        <p:txBody>
          <a:bodyPr/>
          <a:lstStyle/>
          <a:p>
            <a:fld id="{160818C1-3439-4982-AA6F-60857C0B7E00}" type="slidenum">
              <a:rPr lang="zh-CN" altLang="en-US" smtClean="0"/>
              <a:t>8</a:t>
            </a:fld>
            <a:endParaRPr lang="zh-CN" altLang="en-US" dirty="0"/>
          </a:p>
        </p:txBody>
      </p:sp>
      <p:pic>
        <p:nvPicPr>
          <p:cNvPr id="6" name="图片 5">
            <a:extLst>
              <a:ext uri="{FF2B5EF4-FFF2-40B4-BE49-F238E27FC236}">
                <a16:creationId xmlns:a16="http://schemas.microsoft.com/office/drawing/2014/main" id="{AFC78CF8-CD29-436E-2EC3-1FD6A3CA9818}"/>
              </a:ext>
            </a:extLst>
          </p:cNvPr>
          <p:cNvPicPr>
            <a:picLocks noChangeAspect="1"/>
          </p:cNvPicPr>
          <p:nvPr/>
        </p:nvPicPr>
        <p:blipFill>
          <a:blip r:embed="rId2"/>
          <a:stretch>
            <a:fillRect/>
          </a:stretch>
        </p:blipFill>
        <p:spPr>
          <a:xfrm>
            <a:off x="674492" y="3432389"/>
            <a:ext cx="4461163" cy="3289086"/>
          </a:xfrm>
          <a:prstGeom prst="rect">
            <a:avLst/>
          </a:prstGeom>
        </p:spPr>
      </p:pic>
      <p:pic>
        <p:nvPicPr>
          <p:cNvPr id="4098" name="Picture 2">
            <a:extLst>
              <a:ext uri="{FF2B5EF4-FFF2-40B4-BE49-F238E27FC236}">
                <a16:creationId xmlns:a16="http://schemas.microsoft.com/office/drawing/2014/main" id="{ADF0DD7A-C783-D7CB-221A-76E26FF5F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055" y="1571981"/>
            <a:ext cx="9095509" cy="1827392"/>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0CC84ED2-4E9F-C0E5-3BA6-3161E0388578}"/>
              </a:ext>
            </a:extLst>
          </p:cNvPr>
          <p:cNvPicPr>
            <a:picLocks noChangeAspect="1"/>
          </p:cNvPicPr>
          <p:nvPr/>
        </p:nvPicPr>
        <p:blipFill>
          <a:blip r:embed="rId4"/>
          <a:stretch>
            <a:fillRect/>
          </a:stretch>
        </p:blipFill>
        <p:spPr>
          <a:xfrm>
            <a:off x="6227834" y="3914983"/>
            <a:ext cx="4257541" cy="396761"/>
          </a:xfrm>
          <a:prstGeom prst="rect">
            <a:avLst/>
          </a:prstGeom>
        </p:spPr>
      </p:pic>
      <p:pic>
        <p:nvPicPr>
          <p:cNvPr id="10" name="图片 9">
            <a:extLst>
              <a:ext uri="{FF2B5EF4-FFF2-40B4-BE49-F238E27FC236}">
                <a16:creationId xmlns:a16="http://schemas.microsoft.com/office/drawing/2014/main" id="{1043EBEC-3163-C20D-7E22-03C9A940E129}"/>
              </a:ext>
            </a:extLst>
          </p:cNvPr>
          <p:cNvPicPr>
            <a:picLocks noChangeAspect="1"/>
          </p:cNvPicPr>
          <p:nvPr/>
        </p:nvPicPr>
        <p:blipFill>
          <a:blip r:embed="rId5"/>
          <a:stretch>
            <a:fillRect/>
          </a:stretch>
        </p:blipFill>
        <p:spPr>
          <a:xfrm>
            <a:off x="5961735" y="5114807"/>
            <a:ext cx="5059556" cy="648079"/>
          </a:xfrm>
          <a:prstGeom prst="rect">
            <a:avLst/>
          </a:prstGeom>
        </p:spPr>
      </p:pic>
      <p:cxnSp>
        <p:nvCxnSpPr>
          <p:cNvPr id="12" name="直接箭头连接符 11">
            <a:extLst>
              <a:ext uri="{FF2B5EF4-FFF2-40B4-BE49-F238E27FC236}">
                <a16:creationId xmlns:a16="http://schemas.microsoft.com/office/drawing/2014/main" id="{61FAFFFF-7DF4-1861-766D-C83DE8B8097C}"/>
              </a:ext>
            </a:extLst>
          </p:cNvPr>
          <p:cNvCxnSpPr>
            <a:cxnSpLocks/>
          </p:cNvCxnSpPr>
          <p:nvPr/>
        </p:nvCxnSpPr>
        <p:spPr>
          <a:xfrm flipH="1" flipV="1">
            <a:off x="7017327" y="3783937"/>
            <a:ext cx="550721" cy="2395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39F0C971-20AE-09A2-D2EB-89282E6825D9}"/>
              </a:ext>
            </a:extLst>
          </p:cNvPr>
          <p:cNvSpPr txBox="1"/>
          <p:nvPr/>
        </p:nvSpPr>
        <p:spPr>
          <a:xfrm>
            <a:off x="5721927" y="3415145"/>
            <a:ext cx="2313709"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信号区间事例数</a:t>
            </a:r>
          </a:p>
        </p:txBody>
      </p:sp>
      <p:cxnSp>
        <p:nvCxnSpPr>
          <p:cNvPr id="16" name="直接箭头连接符 15">
            <a:extLst>
              <a:ext uri="{FF2B5EF4-FFF2-40B4-BE49-F238E27FC236}">
                <a16:creationId xmlns:a16="http://schemas.microsoft.com/office/drawing/2014/main" id="{47AC519A-CA50-F61E-1D85-1AFACD5AF3E2}"/>
              </a:ext>
            </a:extLst>
          </p:cNvPr>
          <p:cNvCxnSpPr>
            <a:cxnSpLocks/>
          </p:cNvCxnSpPr>
          <p:nvPr/>
        </p:nvCxnSpPr>
        <p:spPr>
          <a:xfrm flipV="1">
            <a:off x="9673939" y="3729939"/>
            <a:ext cx="516079" cy="265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B707E5B6-FCCD-77AC-B95B-D32C1F887D70}"/>
              </a:ext>
            </a:extLst>
          </p:cNvPr>
          <p:cNvSpPr txBox="1"/>
          <p:nvPr/>
        </p:nvSpPr>
        <p:spPr>
          <a:xfrm>
            <a:off x="9531928" y="3399751"/>
            <a:ext cx="2313709"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本底区间事例数</a:t>
            </a:r>
          </a:p>
        </p:txBody>
      </p:sp>
      <p:cxnSp>
        <p:nvCxnSpPr>
          <p:cNvPr id="19" name="直接箭头连接符 18">
            <a:extLst>
              <a:ext uri="{FF2B5EF4-FFF2-40B4-BE49-F238E27FC236}">
                <a16:creationId xmlns:a16="http://schemas.microsoft.com/office/drawing/2014/main" id="{1E3E4A04-0932-226C-763A-F5211FCE9911}"/>
              </a:ext>
            </a:extLst>
          </p:cNvPr>
          <p:cNvCxnSpPr>
            <a:cxnSpLocks/>
          </p:cNvCxnSpPr>
          <p:nvPr/>
        </p:nvCxnSpPr>
        <p:spPr>
          <a:xfrm flipV="1">
            <a:off x="8697187" y="3698570"/>
            <a:ext cx="8661" cy="3190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34FF84D7-2DA1-3B33-9685-FC190C8B8DBA}"/>
              </a:ext>
            </a:extLst>
          </p:cNvPr>
          <p:cNvSpPr txBox="1"/>
          <p:nvPr/>
        </p:nvSpPr>
        <p:spPr>
          <a:xfrm>
            <a:off x="8082832" y="3394591"/>
            <a:ext cx="1449096"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归一化因子</a:t>
            </a:r>
          </a:p>
        </p:txBody>
      </p:sp>
      <p:cxnSp>
        <p:nvCxnSpPr>
          <p:cNvPr id="23" name="直接箭头连接符 22">
            <a:extLst>
              <a:ext uri="{FF2B5EF4-FFF2-40B4-BE49-F238E27FC236}">
                <a16:creationId xmlns:a16="http://schemas.microsoft.com/office/drawing/2014/main" id="{927EFFEE-590B-29B0-F48E-96AF1CCCCD85}"/>
              </a:ext>
            </a:extLst>
          </p:cNvPr>
          <p:cNvCxnSpPr>
            <a:cxnSpLocks/>
          </p:cNvCxnSpPr>
          <p:nvPr/>
        </p:nvCxnSpPr>
        <p:spPr>
          <a:xfrm flipH="1" flipV="1">
            <a:off x="7292687" y="4826582"/>
            <a:ext cx="639040" cy="250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8F9F548F-C991-E4C0-D3FE-8AA82E72A402}"/>
              </a:ext>
            </a:extLst>
          </p:cNvPr>
          <p:cNvSpPr txBox="1"/>
          <p:nvPr/>
        </p:nvSpPr>
        <p:spPr>
          <a:xfrm>
            <a:off x="5721927" y="4604041"/>
            <a:ext cx="2313709"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结构俘获修正</a:t>
            </a:r>
          </a:p>
        </p:txBody>
      </p:sp>
      <p:cxnSp>
        <p:nvCxnSpPr>
          <p:cNvPr id="27" name="直接箭头连接符 26">
            <a:extLst>
              <a:ext uri="{FF2B5EF4-FFF2-40B4-BE49-F238E27FC236}">
                <a16:creationId xmlns:a16="http://schemas.microsoft.com/office/drawing/2014/main" id="{42C339F1-2F59-167E-22D1-1C4206A0397A}"/>
              </a:ext>
            </a:extLst>
          </p:cNvPr>
          <p:cNvCxnSpPr>
            <a:cxnSpLocks/>
          </p:cNvCxnSpPr>
          <p:nvPr/>
        </p:nvCxnSpPr>
        <p:spPr>
          <a:xfrm flipH="1" flipV="1">
            <a:off x="9093778" y="4918915"/>
            <a:ext cx="639040" cy="250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17C25914-086A-0D79-AAF4-92967DCA1995}"/>
              </a:ext>
            </a:extLst>
          </p:cNvPr>
          <p:cNvSpPr txBox="1"/>
          <p:nvPr/>
        </p:nvSpPr>
        <p:spPr>
          <a:xfrm>
            <a:off x="7853796" y="4597873"/>
            <a:ext cx="2313709"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缪子簇射修正</a:t>
            </a:r>
          </a:p>
        </p:txBody>
      </p:sp>
      <p:cxnSp>
        <p:nvCxnSpPr>
          <p:cNvPr id="29" name="直接箭头连接符 28">
            <a:extLst>
              <a:ext uri="{FF2B5EF4-FFF2-40B4-BE49-F238E27FC236}">
                <a16:creationId xmlns:a16="http://schemas.microsoft.com/office/drawing/2014/main" id="{EBE21EEC-2F2D-C9B0-6DC5-7EB7868AEB20}"/>
              </a:ext>
            </a:extLst>
          </p:cNvPr>
          <p:cNvCxnSpPr>
            <a:cxnSpLocks/>
          </p:cNvCxnSpPr>
          <p:nvPr/>
        </p:nvCxnSpPr>
        <p:spPr>
          <a:xfrm flipV="1">
            <a:off x="10939031" y="4951757"/>
            <a:ext cx="0" cy="21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C160425-0C09-0A07-9081-9B45DE4EB4E3}"/>
              </a:ext>
            </a:extLst>
          </p:cNvPr>
          <p:cNvSpPr txBox="1"/>
          <p:nvPr/>
        </p:nvSpPr>
        <p:spPr>
          <a:xfrm>
            <a:off x="9906916" y="4591650"/>
            <a:ext cx="177939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中子泄露修正</a:t>
            </a:r>
          </a:p>
        </p:txBody>
      </p:sp>
      <p:cxnSp>
        <p:nvCxnSpPr>
          <p:cNvPr id="32" name="直接箭头连接符 31">
            <a:extLst>
              <a:ext uri="{FF2B5EF4-FFF2-40B4-BE49-F238E27FC236}">
                <a16:creationId xmlns:a16="http://schemas.microsoft.com/office/drawing/2014/main" id="{E1998137-ABE7-BF77-A3DA-6AF11C2E1191}"/>
              </a:ext>
            </a:extLst>
          </p:cNvPr>
          <p:cNvCxnSpPr>
            <a:cxnSpLocks/>
          </p:cNvCxnSpPr>
          <p:nvPr/>
        </p:nvCxnSpPr>
        <p:spPr>
          <a:xfrm flipH="1">
            <a:off x="8277376" y="5768276"/>
            <a:ext cx="363246" cy="2913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830A407A-D4E1-0BEC-A5E9-5D19D7AD6475}"/>
              </a:ext>
            </a:extLst>
          </p:cNvPr>
          <p:cNvSpPr txBox="1"/>
          <p:nvPr/>
        </p:nvSpPr>
        <p:spPr>
          <a:xfrm>
            <a:off x="6878781" y="6057870"/>
            <a:ext cx="1588076"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能量选择效率</a:t>
            </a:r>
          </a:p>
        </p:txBody>
      </p:sp>
      <p:cxnSp>
        <p:nvCxnSpPr>
          <p:cNvPr id="35" name="直接箭头连接符 34">
            <a:extLst>
              <a:ext uri="{FF2B5EF4-FFF2-40B4-BE49-F238E27FC236}">
                <a16:creationId xmlns:a16="http://schemas.microsoft.com/office/drawing/2014/main" id="{E079A010-AA8B-2D0B-0E84-E845FD4A4F82}"/>
              </a:ext>
            </a:extLst>
          </p:cNvPr>
          <p:cNvCxnSpPr>
            <a:cxnSpLocks/>
          </p:cNvCxnSpPr>
          <p:nvPr/>
        </p:nvCxnSpPr>
        <p:spPr>
          <a:xfrm>
            <a:off x="9164564" y="5762886"/>
            <a:ext cx="0" cy="3507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B520D4F5-6F74-1EA4-0319-88F8065BA536}"/>
              </a:ext>
            </a:extLst>
          </p:cNvPr>
          <p:cNvSpPr txBox="1"/>
          <p:nvPr/>
        </p:nvSpPr>
        <p:spPr>
          <a:xfrm>
            <a:off x="8394124" y="6065007"/>
            <a:ext cx="1588076"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时间选择效率</a:t>
            </a:r>
          </a:p>
        </p:txBody>
      </p:sp>
      <p:cxnSp>
        <p:nvCxnSpPr>
          <p:cNvPr id="38" name="直接箭头连接符 37">
            <a:extLst>
              <a:ext uri="{FF2B5EF4-FFF2-40B4-BE49-F238E27FC236}">
                <a16:creationId xmlns:a16="http://schemas.microsoft.com/office/drawing/2014/main" id="{606A7691-3D68-9B70-A1AC-1A4842031B31}"/>
              </a:ext>
            </a:extLst>
          </p:cNvPr>
          <p:cNvCxnSpPr>
            <a:cxnSpLocks/>
          </p:cNvCxnSpPr>
          <p:nvPr/>
        </p:nvCxnSpPr>
        <p:spPr>
          <a:xfrm>
            <a:off x="9746455" y="5762886"/>
            <a:ext cx="311945" cy="294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FE35959C-F79D-9C7D-102C-F77B1CEF58E7}"/>
              </a:ext>
            </a:extLst>
          </p:cNvPr>
          <p:cNvSpPr txBox="1"/>
          <p:nvPr/>
        </p:nvSpPr>
        <p:spPr>
          <a:xfrm>
            <a:off x="9884294" y="6068950"/>
            <a:ext cx="1841025"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探测器尺寸修正</a:t>
            </a:r>
          </a:p>
        </p:txBody>
      </p:sp>
    </p:spTree>
    <p:extLst>
      <p:ext uri="{BB962C8B-B14F-4D97-AF65-F5344CB8AC3E}">
        <p14:creationId xmlns:p14="http://schemas.microsoft.com/office/powerpoint/2010/main" val="93920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B402F6-1210-ED95-BC9E-00D7E173129C}"/>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液闪中缪致中子产额测量</a:t>
            </a:r>
          </a:p>
        </p:txBody>
      </p:sp>
      <p:sp>
        <p:nvSpPr>
          <p:cNvPr id="4" name="灯片编号占位符 3">
            <a:extLst>
              <a:ext uri="{FF2B5EF4-FFF2-40B4-BE49-F238E27FC236}">
                <a16:creationId xmlns:a16="http://schemas.microsoft.com/office/drawing/2014/main" id="{9878F844-FC9B-0FBE-884F-D1E2A3A81DFB}"/>
              </a:ext>
            </a:extLst>
          </p:cNvPr>
          <p:cNvSpPr>
            <a:spLocks noGrp="1"/>
          </p:cNvSpPr>
          <p:nvPr>
            <p:ph type="sldNum" sz="quarter" idx="12"/>
          </p:nvPr>
        </p:nvSpPr>
        <p:spPr/>
        <p:txBody>
          <a:bodyPr/>
          <a:lstStyle/>
          <a:p>
            <a:fld id="{160818C1-3439-4982-AA6F-60857C0B7E00}" type="slidenum">
              <a:rPr lang="zh-CN" altLang="en-US" smtClean="0"/>
              <a:t>9</a:t>
            </a:fld>
            <a:endParaRPr lang="zh-CN" altLang="en-US"/>
          </a:p>
        </p:txBody>
      </p:sp>
      <p:pic>
        <p:nvPicPr>
          <p:cNvPr id="5" name="图片 4">
            <a:extLst>
              <a:ext uri="{FF2B5EF4-FFF2-40B4-BE49-F238E27FC236}">
                <a16:creationId xmlns:a16="http://schemas.microsoft.com/office/drawing/2014/main" id="{59925201-6DBC-A723-3753-E064A729ADE1}"/>
              </a:ext>
            </a:extLst>
          </p:cNvPr>
          <p:cNvPicPr>
            <a:picLocks noChangeAspect="1"/>
          </p:cNvPicPr>
          <p:nvPr/>
        </p:nvPicPr>
        <p:blipFill>
          <a:blip r:embed="rId2"/>
          <a:stretch>
            <a:fillRect/>
          </a:stretch>
        </p:blipFill>
        <p:spPr>
          <a:xfrm>
            <a:off x="8130213" y="664037"/>
            <a:ext cx="3759393" cy="2197213"/>
          </a:xfrm>
          <a:prstGeom prst="rect">
            <a:avLst/>
          </a:prstGeom>
        </p:spPr>
      </p:pic>
      <p:pic>
        <p:nvPicPr>
          <p:cNvPr id="8" name="图片 7">
            <a:extLst>
              <a:ext uri="{FF2B5EF4-FFF2-40B4-BE49-F238E27FC236}">
                <a16:creationId xmlns:a16="http://schemas.microsoft.com/office/drawing/2014/main" id="{BD55D91C-CA51-A8DA-1602-0A347A3CBD23}"/>
              </a:ext>
            </a:extLst>
          </p:cNvPr>
          <p:cNvPicPr>
            <a:picLocks noChangeAspect="1"/>
          </p:cNvPicPr>
          <p:nvPr/>
        </p:nvPicPr>
        <p:blipFill>
          <a:blip r:embed="rId3"/>
          <a:stretch>
            <a:fillRect/>
          </a:stretch>
        </p:blipFill>
        <p:spPr>
          <a:xfrm>
            <a:off x="523229" y="1942045"/>
            <a:ext cx="3034550" cy="586136"/>
          </a:xfrm>
          <a:prstGeom prst="rect">
            <a:avLst/>
          </a:prstGeom>
        </p:spPr>
      </p:pic>
      <p:pic>
        <p:nvPicPr>
          <p:cNvPr id="10" name="图片 9">
            <a:extLst>
              <a:ext uri="{FF2B5EF4-FFF2-40B4-BE49-F238E27FC236}">
                <a16:creationId xmlns:a16="http://schemas.microsoft.com/office/drawing/2014/main" id="{74A8B97D-A663-453E-7BF4-A13153AE3B00}"/>
              </a:ext>
            </a:extLst>
          </p:cNvPr>
          <p:cNvPicPr>
            <a:picLocks noChangeAspect="1"/>
          </p:cNvPicPr>
          <p:nvPr/>
        </p:nvPicPr>
        <p:blipFill>
          <a:blip r:embed="rId4"/>
          <a:stretch>
            <a:fillRect/>
          </a:stretch>
        </p:blipFill>
        <p:spPr>
          <a:xfrm>
            <a:off x="3578764" y="2064965"/>
            <a:ext cx="4371134" cy="316078"/>
          </a:xfrm>
          <a:prstGeom prst="rect">
            <a:avLst/>
          </a:prstGeom>
        </p:spPr>
      </p:pic>
      <p:pic>
        <p:nvPicPr>
          <p:cNvPr id="12" name="图片 11">
            <a:extLst>
              <a:ext uri="{FF2B5EF4-FFF2-40B4-BE49-F238E27FC236}">
                <a16:creationId xmlns:a16="http://schemas.microsoft.com/office/drawing/2014/main" id="{A9F67906-3749-63AE-E3D8-419E74E76143}"/>
              </a:ext>
            </a:extLst>
          </p:cNvPr>
          <p:cNvPicPr>
            <a:picLocks noChangeAspect="1"/>
          </p:cNvPicPr>
          <p:nvPr/>
        </p:nvPicPr>
        <p:blipFill>
          <a:blip r:embed="rId5"/>
          <a:stretch>
            <a:fillRect/>
          </a:stretch>
        </p:blipFill>
        <p:spPr>
          <a:xfrm>
            <a:off x="7808819" y="3341457"/>
            <a:ext cx="4073557" cy="3014893"/>
          </a:xfrm>
          <a:prstGeom prst="rect">
            <a:avLst/>
          </a:prstGeom>
        </p:spPr>
      </p:pic>
      <p:pic>
        <p:nvPicPr>
          <p:cNvPr id="14" name="图片 13">
            <a:extLst>
              <a:ext uri="{FF2B5EF4-FFF2-40B4-BE49-F238E27FC236}">
                <a16:creationId xmlns:a16="http://schemas.microsoft.com/office/drawing/2014/main" id="{B47E1CCE-17CB-2A90-E14A-93ACA2CD5FC0}"/>
              </a:ext>
            </a:extLst>
          </p:cNvPr>
          <p:cNvPicPr>
            <a:picLocks noChangeAspect="1"/>
          </p:cNvPicPr>
          <p:nvPr/>
        </p:nvPicPr>
        <p:blipFill>
          <a:blip r:embed="rId6"/>
          <a:stretch>
            <a:fillRect/>
          </a:stretch>
        </p:blipFill>
        <p:spPr>
          <a:xfrm>
            <a:off x="4012951" y="3596819"/>
            <a:ext cx="3795868" cy="2736473"/>
          </a:xfrm>
          <a:prstGeom prst="rect">
            <a:avLst/>
          </a:prstGeom>
        </p:spPr>
      </p:pic>
      <p:pic>
        <p:nvPicPr>
          <p:cNvPr id="16" name="图片 15">
            <a:extLst>
              <a:ext uri="{FF2B5EF4-FFF2-40B4-BE49-F238E27FC236}">
                <a16:creationId xmlns:a16="http://schemas.microsoft.com/office/drawing/2014/main" id="{B3E96610-265B-F21C-0A15-323D616D7759}"/>
              </a:ext>
            </a:extLst>
          </p:cNvPr>
          <p:cNvPicPr>
            <a:picLocks noChangeAspect="1"/>
          </p:cNvPicPr>
          <p:nvPr/>
        </p:nvPicPr>
        <p:blipFill>
          <a:blip r:embed="rId7"/>
          <a:stretch>
            <a:fillRect/>
          </a:stretch>
        </p:blipFill>
        <p:spPr>
          <a:xfrm>
            <a:off x="271754" y="3627991"/>
            <a:ext cx="3686526" cy="2674128"/>
          </a:xfrm>
          <a:prstGeom prst="rect">
            <a:avLst/>
          </a:prstGeom>
        </p:spPr>
      </p:pic>
      <p:sp>
        <p:nvSpPr>
          <p:cNvPr id="17" name="椭圆 16">
            <a:extLst>
              <a:ext uri="{FF2B5EF4-FFF2-40B4-BE49-F238E27FC236}">
                <a16:creationId xmlns:a16="http://schemas.microsoft.com/office/drawing/2014/main" id="{61094D4B-094A-A3D4-D233-8A6E53C8825A}"/>
              </a:ext>
            </a:extLst>
          </p:cNvPr>
          <p:cNvSpPr/>
          <p:nvPr/>
        </p:nvSpPr>
        <p:spPr>
          <a:xfrm>
            <a:off x="8305800" y="1895763"/>
            <a:ext cx="609600" cy="18767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44B0C4AC-AD75-BF16-0D16-2BD3DE382705}"/>
              </a:ext>
            </a:extLst>
          </p:cNvPr>
          <p:cNvCxnSpPr/>
          <p:nvPr/>
        </p:nvCxnSpPr>
        <p:spPr>
          <a:xfrm flipH="1">
            <a:off x="1932709" y="2528181"/>
            <a:ext cx="588818" cy="4228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CCC30BED-48AA-548F-E0E7-622EA8DFDB68}"/>
              </a:ext>
            </a:extLst>
          </p:cNvPr>
          <p:cNvCxnSpPr>
            <a:cxnSpLocks/>
          </p:cNvCxnSpPr>
          <p:nvPr/>
        </p:nvCxnSpPr>
        <p:spPr>
          <a:xfrm>
            <a:off x="3067362" y="2509831"/>
            <a:ext cx="0" cy="48967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9ED9685C-3936-75AC-76A2-8D51BAF7B876}"/>
              </a:ext>
            </a:extLst>
          </p:cNvPr>
          <p:cNvCxnSpPr>
            <a:cxnSpLocks/>
          </p:cNvCxnSpPr>
          <p:nvPr/>
        </p:nvCxnSpPr>
        <p:spPr>
          <a:xfrm>
            <a:off x="3578764" y="2552449"/>
            <a:ext cx="1027872" cy="3985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E8C231E6-A21F-24FC-99F4-E6DB015340D3}"/>
              </a:ext>
            </a:extLst>
          </p:cNvPr>
          <p:cNvCxnSpPr>
            <a:cxnSpLocks/>
          </p:cNvCxnSpPr>
          <p:nvPr/>
        </p:nvCxnSpPr>
        <p:spPr>
          <a:xfrm flipV="1">
            <a:off x="3067362" y="1840941"/>
            <a:ext cx="609774" cy="1565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9171E78F-CF06-B667-4483-B6657EB639BD}"/>
              </a:ext>
            </a:extLst>
          </p:cNvPr>
          <p:cNvSpPr txBox="1"/>
          <p:nvPr/>
        </p:nvSpPr>
        <p:spPr>
          <a:xfrm>
            <a:off x="3795857" y="1534313"/>
            <a:ext cx="1960707" cy="64633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缪子穿过液闪产生中子数</a:t>
            </a:r>
          </a:p>
        </p:txBody>
      </p:sp>
      <p:sp>
        <p:nvSpPr>
          <p:cNvPr id="28" name="文本框 27">
            <a:extLst>
              <a:ext uri="{FF2B5EF4-FFF2-40B4-BE49-F238E27FC236}">
                <a16:creationId xmlns:a16="http://schemas.microsoft.com/office/drawing/2014/main" id="{238B19E0-8128-D779-D43D-C74002AF77E2}"/>
              </a:ext>
            </a:extLst>
          </p:cNvPr>
          <p:cNvSpPr txBox="1"/>
          <p:nvPr/>
        </p:nvSpPr>
        <p:spPr>
          <a:xfrm>
            <a:off x="814942" y="2928605"/>
            <a:ext cx="1960707"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穿过液闪缪子数</a:t>
            </a:r>
          </a:p>
        </p:txBody>
      </p:sp>
      <p:sp>
        <p:nvSpPr>
          <p:cNvPr id="29" name="文本框 28">
            <a:extLst>
              <a:ext uri="{FF2B5EF4-FFF2-40B4-BE49-F238E27FC236}">
                <a16:creationId xmlns:a16="http://schemas.microsoft.com/office/drawing/2014/main" id="{D2D19507-DDF7-C8C0-361A-51B547B25D7E}"/>
              </a:ext>
            </a:extLst>
          </p:cNvPr>
          <p:cNvSpPr txBox="1"/>
          <p:nvPr/>
        </p:nvSpPr>
        <p:spPr>
          <a:xfrm>
            <a:off x="2470560" y="2922722"/>
            <a:ext cx="1960707" cy="64633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液闪中缪子平均径迹长度</a:t>
            </a:r>
          </a:p>
        </p:txBody>
      </p:sp>
      <p:sp>
        <p:nvSpPr>
          <p:cNvPr id="32" name="文本框 31">
            <a:extLst>
              <a:ext uri="{FF2B5EF4-FFF2-40B4-BE49-F238E27FC236}">
                <a16:creationId xmlns:a16="http://schemas.microsoft.com/office/drawing/2014/main" id="{0E7D977C-6462-0167-679A-9C666B9A256C}"/>
              </a:ext>
            </a:extLst>
          </p:cNvPr>
          <p:cNvSpPr txBox="1"/>
          <p:nvPr/>
        </p:nvSpPr>
        <p:spPr>
          <a:xfrm>
            <a:off x="4326720" y="2944955"/>
            <a:ext cx="1960707"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液闪密度</a:t>
            </a:r>
          </a:p>
        </p:txBody>
      </p:sp>
      <p:sp>
        <p:nvSpPr>
          <p:cNvPr id="33" name="椭圆 32">
            <a:extLst>
              <a:ext uri="{FF2B5EF4-FFF2-40B4-BE49-F238E27FC236}">
                <a16:creationId xmlns:a16="http://schemas.microsoft.com/office/drawing/2014/main" id="{B0DEC9A7-991F-15A3-414A-5E795660B88D}"/>
              </a:ext>
            </a:extLst>
          </p:cNvPr>
          <p:cNvSpPr/>
          <p:nvPr/>
        </p:nvSpPr>
        <p:spPr>
          <a:xfrm>
            <a:off x="11111346" y="3627991"/>
            <a:ext cx="609600" cy="72326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a:extLst>
              <a:ext uri="{FF2B5EF4-FFF2-40B4-BE49-F238E27FC236}">
                <a16:creationId xmlns:a16="http://schemas.microsoft.com/office/drawing/2014/main" id="{C1320B7F-2D6E-C10B-1033-5A8843773743}"/>
              </a:ext>
            </a:extLst>
          </p:cNvPr>
          <p:cNvCxnSpPr>
            <a:cxnSpLocks/>
          </p:cNvCxnSpPr>
          <p:nvPr/>
        </p:nvCxnSpPr>
        <p:spPr>
          <a:xfrm flipH="1" flipV="1">
            <a:off x="10571018" y="3297937"/>
            <a:ext cx="743654" cy="57002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191CCEED-EAB7-3023-C2F6-BAE5F010A43B}"/>
              </a:ext>
            </a:extLst>
          </p:cNvPr>
          <p:cNvSpPr txBox="1"/>
          <p:nvPr/>
        </p:nvSpPr>
        <p:spPr>
          <a:xfrm>
            <a:off x="9278937" y="2944955"/>
            <a:ext cx="2268827"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缪子平均能量最高</a:t>
            </a:r>
          </a:p>
        </p:txBody>
      </p:sp>
    </p:spTree>
    <p:extLst>
      <p:ext uri="{BB962C8B-B14F-4D97-AF65-F5344CB8AC3E}">
        <p14:creationId xmlns:p14="http://schemas.microsoft.com/office/powerpoint/2010/main" val="36893002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15667</TotalTime>
  <Words>376</Words>
  <Application>Microsoft Office PowerPoint</Application>
  <PresentationFormat>宽屏</PresentationFormat>
  <Paragraphs>76</Paragraphs>
  <Slides>10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等线 Light</vt:lpstr>
      <vt:lpstr>黑体</vt:lpstr>
      <vt:lpstr>Arial</vt:lpstr>
      <vt:lpstr>Times New Roman</vt:lpstr>
      <vt:lpstr>Office 主题​​</vt:lpstr>
      <vt:lpstr>Measurement of cosmic muon flux and cosmogenic neutron yield at CJPL</vt:lpstr>
      <vt:lpstr>实验简介</vt:lpstr>
      <vt:lpstr>研究意义</vt:lpstr>
      <vt:lpstr>一吨原型机</vt:lpstr>
      <vt:lpstr>宇宙线缪子模拟</vt:lpstr>
      <vt:lpstr>缪子事例特征</vt:lpstr>
      <vt:lpstr>宇宙线缪子流强测量</vt:lpstr>
      <vt:lpstr>缪致中子事例挑选与本底扣除</vt:lpstr>
      <vt:lpstr>液闪中缪致中子产额测量</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昕舜 张</dc:creator>
  <cp:lastModifiedBy>昕舜 张</cp:lastModifiedBy>
  <cp:revision>24</cp:revision>
  <dcterms:created xsi:type="dcterms:W3CDTF">2024-07-29T01:00:46Z</dcterms:created>
  <dcterms:modified xsi:type="dcterms:W3CDTF">2024-08-10T01:31:18Z</dcterms:modified>
</cp:coreProperties>
</file>