
<file path=[Content_Types].xml><?xml version="1.0" encoding="utf-8"?>
<Types xmlns="http://schemas.openxmlformats.org/package/2006/content-types">
  <Default Extension="jpeg" ContentType="image/jpeg"/>
  <Default Extension="JPG" ContentType="image/.jpg"/>
  <Default Extension="wdp" ContentType="image/vnd.ms-photo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>
  <p:sldMasterIdLst>
    <p:sldMasterId id="2147483648" r:id="rId1"/>
  </p:sldMasterIdLst>
  <p:notesMasterIdLst>
    <p:notesMasterId r:id="rId5"/>
  </p:notesMasterIdLst>
  <p:sldIdLst>
    <p:sldId id="256" r:id="rId3"/>
    <p:sldId id="427" r:id="rId4"/>
    <p:sldId id="457" r:id="rId6"/>
    <p:sldId id="464" r:id="rId7"/>
    <p:sldId id="465" r:id="rId8"/>
  </p:sldIdLst>
  <p:sldSz cx="12192000" cy="6858000"/>
  <p:notesSz cx="6858000" cy="9144000"/>
  <p:custDataLst>
    <p:tags r:id="rId12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472C4"/>
    <a:srgbClr val="005826"/>
    <a:srgbClr val="0000FF"/>
    <a:srgbClr val="BED3C7"/>
    <a:srgbClr val="3366FF"/>
    <a:srgbClr val="3333FF"/>
    <a:srgbClr val="339933"/>
    <a:srgbClr val="FF3333"/>
    <a:srgbClr val="FF0000"/>
    <a:srgbClr val="2DA12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875" autoAdjust="0"/>
    <p:restoredTop sz="94685" autoAdjust="0"/>
  </p:normalViewPr>
  <p:slideViewPr>
    <p:cSldViewPr snapToGrid="0">
      <p:cViewPr varScale="1">
        <p:scale>
          <a:sx n="110" d="100"/>
          <a:sy n="110" d="100"/>
        </p:scale>
        <p:origin x="150" y="996"/>
      </p:cViewPr>
      <p:guideLst/>
    </p:cSldViewPr>
  </p:slideViewPr>
  <p:outlineViewPr>
    <p:cViewPr>
      <p:scale>
        <a:sx n="33" d="100"/>
        <a:sy n="33" d="100"/>
      </p:scale>
      <p:origin x="0" y="-1316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presProps" Target="presProps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2" Type="http://schemas.openxmlformats.org/officeDocument/2006/relationships/tags" Target="tags/tag2.xml"/><Relationship Id="rId11" Type="http://schemas.openxmlformats.org/officeDocument/2006/relationships/tableStyles" Target="tableStyles.xml"/><Relationship Id="rId10" Type="http://schemas.openxmlformats.org/officeDocument/2006/relationships/viewProps" Target="viewProps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2CBBE7-201B-4A55-A09A-2B997976B035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8CF4D0-FE99-4949-B241-8AF9BE7D2C50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ba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365"/>
          </a:xfrm>
          <a:prstGeom prst="rect">
            <a:avLst/>
          </a:prstGeom>
        </p:spPr>
      </p:pic>
      <p:sp>
        <p:nvSpPr>
          <p:cNvPr id="10" name="矩形 9"/>
          <p:cNvSpPr/>
          <p:nvPr userDrawn="1"/>
        </p:nvSpPr>
        <p:spPr>
          <a:xfrm>
            <a:off x="1764" y="-1"/>
            <a:ext cx="12192000" cy="6866087"/>
          </a:xfrm>
          <a:prstGeom prst="rect">
            <a:avLst/>
          </a:prstGeom>
          <a:solidFill>
            <a:srgbClr val="005826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3" name="八边形 12"/>
          <p:cNvSpPr/>
          <p:nvPr userDrawn="1"/>
        </p:nvSpPr>
        <p:spPr>
          <a:xfrm>
            <a:off x="2350669" y="833571"/>
            <a:ext cx="7490661" cy="5190857"/>
          </a:xfrm>
          <a:prstGeom prst="octagon">
            <a:avLst/>
          </a:prstGeom>
          <a:solidFill>
            <a:srgbClr val="FFFFFF">
              <a:alpha val="39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矩形: 圆角 22"/>
          <p:cNvSpPr/>
          <p:nvPr userDrawn="1"/>
        </p:nvSpPr>
        <p:spPr>
          <a:xfrm>
            <a:off x="2462464" y="2284115"/>
            <a:ext cx="7267075" cy="2213811"/>
          </a:xfrm>
          <a:prstGeom prst="roundRect">
            <a:avLst/>
          </a:prstGeom>
          <a:solidFill>
            <a:srgbClr val="FFFFFF">
              <a:alpha val="76000"/>
            </a:srgbClr>
          </a:solidFill>
          <a:ln>
            <a:solidFill>
              <a:schemeClr val="accent1">
                <a:shade val="1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41" name="图片 40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7845"/>
          <a:stretch>
            <a:fillRect/>
          </a:stretch>
        </p:blipFill>
        <p:spPr>
          <a:xfrm>
            <a:off x="11174730" y="90805"/>
            <a:ext cx="932180" cy="840105"/>
          </a:xfrm>
          <a:prstGeom prst="rect">
            <a:avLst/>
          </a:prstGeom>
        </p:spPr>
      </p:pic>
      <p:pic>
        <p:nvPicPr>
          <p:cNvPr id="61" name="图片 60"/>
          <p:cNvPicPr>
            <a:picLocks noChangeAspect="1"/>
          </p:cNvPicPr>
          <p:nvPr userDrawn="1"/>
        </p:nvPicPr>
        <p:blipFill rotWithShape="1">
          <a:blip r:embed="rId4" cstate="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6548"/>
          <a:stretch>
            <a:fillRect/>
          </a:stretch>
        </p:blipFill>
        <p:spPr>
          <a:xfrm>
            <a:off x="6642153" y="3480215"/>
            <a:ext cx="2796869" cy="608560"/>
          </a:xfrm>
          <a:prstGeom prst="rect">
            <a:avLst/>
          </a:prstGeom>
        </p:spPr>
      </p:pic>
      <p:cxnSp>
        <p:nvCxnSpPr>
          <p:cNvPr id="63" name="直接连接符 62"/>
          <p:cNvCxnSpPr/>
          <p:nvPr userDrawn="1"/>
        </p:nvCxnSpPr>
        <p:spPr>
          <a:xfrm flipV="1">
            <a:off x="3004108" y="4091084"/>
            <a:ext cx="6416843" cy="21525"/>
          </a:xfrm>
          <a:prstGeom prst="line">
            <a:avLst/>
          </a:prstGeom>
          <a:ln w="57150">
            <a:solidFill>
              <a:srgbClr val="005826">
                <a:alpha val="65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Title 1"/>
          <p:cNvSpPr>
            <a:spLocks noGrp="1"/>
          </p:cNvSpPr>
          <p:nvPr>
            <p:ph type="title" hasCustomPrompt="1"/>
          </p:nvPr>
        </p:nvSpPr>
        <p:spPr>
          <a:xfrm>
            <a:off x="2682592" y="2837732"/>
            <a:ext cx="6886073" cy="868036"/>
          </a:xfrm>
        </p:spPr>
        <p:txBody>
          <a:bodyPr/>
          <a:lstStyle>
            <a:lvl1pPr>
              <a:defRPr>
                <a:solidFill>
                  <a:srgbClr val="00B050"/>
                </a:solidFill>
                <a:latin typeface="华文中宋" panose="02010600040101010101" pitchFamily="2" charset="-122"/>
                <a:ea typeface="华文中宋" panose="02010600040101010101" pitchFamily="2" charset="-122"/>
              </a:defRPr>
            </a:lvl1pPr>
          </a:lstStyle>
          <a:p>
            <a:r>
              <a:rPr lang="zh-CN" altLang="en-US" dirty="0"/>
              <a:t>单击此处编辑</a:t>
            </a:r>
            <a:br>
              <a:rPr lang="en-US" altLang="zh-CN" dirty="0"/>
            </a:br>
            <a:r>
              <a:rPr lang="zh-CN" altLang="en-US" dirty="0"/>
              <a:t>母版标题样式</a:t>
            </a:r>
            <a:endParaRPr lang="en-US" dirty="0"/>
          </a:p>
        </p:txBody>
      </p:sp>
      <p:sp>
        <p:nvSpPr>
          <p:cNvPr id="70" name="Title 1"/>
          <p:cNvSpPr txBox="1"/>
          <p:nvPr userDrawn="1"/>
        </p:nvSpPr>
        <p:spPr>
          <a:xfrm>
            <a:off x="5506299" y="4281835"/>
            <a:ext cx="1238659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rgbClr val="FFFFFF"/>
                </a:solidFill>
                <a:latin typeface="+mn-ea"/>
                <a:ea typeface="+mn-ea"/>
                <a:cs typeface="+mj-cs"/>
              </a:defRPr>
            </a:lvl1pPr>
          </a:lstStyle>
          <a:p>
            <a:pPr algn="l">
              <a:lnSpc>
                <a:spcPct val="150000"/>
              </a:lnSpc>
            </a:pPr>
            <a:endParaRPr lang="en-US" sz="1800" b="1" dirty="0">
              <a:latin typeface="+mn-lt"/>
            </a:endParaRPr>
          </a:p>
        </p:txBody>
      </p:sp>
      <p:sp>
        <p:nvSpPr>
          <p:cNvPr id="83" name="日期占位符 75"/>
          <p:cNvSpPr txBox="1"/>
          <p:nvPr userDrawn="1"/>
        </p:nvSpPr>
        <p:spPr>
          <a:xfrm>
            <a:off x="5448141" y="553926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4095E07-2B5E-411B-A105-EAC77BBC041B}" type="datetimeFigureOut">
              <a:rPr lang="zh-CN" altLang="en-US" smtClean="0"/>
            </a:fld>
            <a:endParaRPr lang="zh-CN" altLang="en-US"/>
          </a:p>
        </p:txBody>
      </p:sp>
      <p:grpSp>
        <p:nvGrpSpPr>
          <p:cNvPr id="96" name="组合 95"/>
          <p:cNvGrpSpPr/>
          <p:nvPr userDrawn="1"/>
        </p:nvGrpSpPr>
        <p:grpSpPr>
          <a:xfrm>
            <a:off x="3962607" y="4539339"/>
            <a:ext cx="4255075" cy="1264065"/>
            <a:chOff x="4038742" y="4922334"/>
            <a:chExt cx="1566273" cy="479425"/>
          </a:xfrm>
        </p:grpSpPr>
        <p:sp>
          <p:nvSpPr>
            <p:cNvPr id="97" name="矩形: 圆角 96"/>
            <p:cNvSpPr/>
            <p:nvPr userDrawn="1"/>
          </p:nvSpPr>
          <p:spPr>
            <a:xfrm>
              <a:off x="4038742" y="4922334"/>
              <a:ext cx="1566273" cy="479425"/>
            </a:xfrm>
            <a:prstGeom prst="roundRect">
              <a:avLst/>
            </a:prstGeom>
            <a:solidFill>
              <a:srgbClr val="FFFFFF">
                <a:alpha val="76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n>
                  <a:noFill/>
                </a:ln>
              </a:endParaRPr>
            </a:p>
          </p:txBody>
        </p:sp>
        <p:pic>
          <p:nvPicPr>
            <p:cNvPr id="98" name="图片 97"/>
            <p:cNvPicPr>
              <a:picLocks noChangeAspect="1"/>
            </p:cNvPicPr>
            <p:nvPr userDrawn="1"/>
          </p:nvPicPr>
          <p:blipFill rotWithShape="1">
            <a:blip r:embed="rId5" cstate="print">
              <a:alphaModFix amt="5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6548"/>
            <a:stretch>
              <a:fillRect/>
            </a:stretch>
          </p:blipFill>
          <p:spPr>
            <a:xfrm>
              <a:off x="4127362" y="5247858"/>
              <a:ext cx="530482" cy="153901"/>
            </a:xfrm>
            <a:prstGeom prst="rect">
              <a:avLst/>
            </a:prstGeom>
          </p:spPr>
        </p:pic>
      </p:grpSp>
      <p:sp>
        <p:nvSpPr>
          <p:cNvPr id="105" name="文本占位符 104"/>
          <p:cNvSpPr>
            <a:spLocks noGrp="1"/>
          </p:cNvSpPr>
          <p:nvPr>
            <p:ph type="body" sz="quarter" idx="11" hasCustomPrompt="1"/>
          </p:nvPr>
        </p:nvSpPr>
        <p:spPr>
          <a:xfrm>
            <a:off x="4538860" y="4624520"/>
            <a:ext cx="3172925" cy="9144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005826"/>
                </a:solidFill>
              </a:defRPr>
            </a:lvl1pPr>
          </a:lstStyle>
          <a:p>
            <a:pPr lvl="0"/>
            <a:endParaRPr lang="zh-CN" altLang="en-US" dirty="0"/>
          </a:p>
        </p:txBody>
      </p:sp>
    </p:spTree>
  </p:cSld>
  <p:clrMapOvr>
    <a:masterClrMapping/>
  </p:clrMapOvr>
  <p:hf hdr="0" ftr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480716"/>
            <a:ext cx="12192000" cy="761634"/>
          </a:xfrm>
        </p:spPr>
        <p:txBody>
          <a:bodyPr/>
          <a:lstStyle/>
          <a:p>
            <a:r>
              <a:rPr lang="zh-CN" altLang="en-US" dirty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2024-8-16</a:t>
            </a:r>
            <a:endParaRPr lang="en-US" altLang="zh-C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1020E5-A374-4CFC-B4DA-D72CB39AE0C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hdr="0" ftr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zh-CN" altLang="en-US"/>
              <a:t>2024-8-16</a:t>
            </a:r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1020E5-A374-4CFC-B4DA-D72CB39AE0C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hdr="0" ftr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dirty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zh-CN" altLang="en-US"/>
              <a:t>2024-8-16</a:t>
            </a: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1020E5-A374-4CFC-B4DA-D72CB39AE0C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hdr="0" ftr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zh-CN" altLang="en-US"/>
              <a:t>2024-8-16</a:t>
            </a: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1020E5-A374-4CFC-B4DA-D72CB39AE0C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hdr="0" ftr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zh-CN" altLang="en-US"/>
              <a:t>2024-8-16</a:t>
            </a: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1020E5-A374-4CFC-B4DA-D72CB39AE0C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hdr="0" ftr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/>
              <a:t>五级</a:t>
            </a:r>
            <a:endParaRPr lang="en-US" dirty="0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zh-CN" altLang="en-US"/>
              <a:t>2024-8-16</a:t>
            </a:r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1020E5-A374-4CFC-B4DA-D72CB39AE0CD}" type="slidenum">
              <a:rPr lang="zh-CN" altLang="en-US" smtClean="0"/>
            </a:fld>
            <a:endParaRPr lang="zh-CN" altLang="en-US"/>
          </a:p>
        </p:txBody>
      </p:sp>
      <p:sp>
        <p:nvSpPr>
          <p:cNvPr id="11" name="标题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  <p:hf hdr="0" ftr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zh-CN" altLang="en-US"/>
              <a:t>2024-8-16</a:t>
            </a:r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1020E5-A374-4CFC-B4DA-D72CB39AE0C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hdr="0" ftr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zh-CN" altLang="en-US"/>
              <a:t>2024-8-16</a:t>
            </a:r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Hongzhao Yu</a:t>
            </a:r>
            <a:r>
              <a:rPr lang="zh-CN" altLang="en-US"/>
              <a:t>（余泓钊）</a:t>
            </a:r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1020E5-A374-4CFC-B4DA-D72CB39AE0CD}" type="slidenum">
              <a:rPr lang="zh-CN" altLang="en-US" smtClean="0"/>
            </a:fld>
            <a:endParaRPr lang="zh-CN" altLang="en-US"/>
          </a:p>
        </p:txBody>
      </p:sp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66" t="9606" r="36704" b="24860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矩形 5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5826">
              <a:alpha val="43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4" name="矩形: 圆角 13"/>
          <p:cNvSpPr/>
          <p:nvPr userDrawn="1"/>
        </p:nvSpPr>
        <p:spPr>
          <a:xfrm>
            <a:off x="1491683" y="914733"/>
            <a:ext cx="5093833" cy="3495221"/>
          </a:xfrm>
          <a:prstGeom prst="roundRect">
            <a:avLst/>
          </a:prstGeom>
          <a:solidFill>
            <a:srgbClr val="FFFFFF">
              <a:alpha val="79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9" name="图片 8"/>
          <p:cNvPicPr>
            <a:picLocks noChangeAspect="1"/>
          </p:cNvPicPr>
          <p:nvPr userDrawn="1"/>
        </p:nvPicPr>
        <p:blipFill rotWithShape="1">
          <a:blip r:embed="rId3" cstate="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6548"/>
          <a:stretch>
            <a:fillRect/>
          </a:stretch>
        </p:blipFill>
        <p:spPr>
          <a:xfrm>
            <a:off x="4341561" y="1257383"/>
            <a:ext cx="2243953" cy="488253"/>
          </a:xfrm>
          <a:prstGeom prst="rect">
            <a:avLst/>
          </a:prstGeom>
        </p:spPr>
      </p:pic>
      <p:cxnSp>
        <p:nvCxnSpPr>
          <p:cNvPr id="10" name="直接连接符 9"/>
          <p:cNvCxnSpPr/>
          <p:nvPr userDrawn="1"/>
        </p:nvCxnSpPr>
        <p:spPr>
          <a:xfrm flipV="1">
            <a:off x="1491683" y="1770174"/>
            <a:ext cx="5093833" cy="12595"/>
          </a:xfrm>
          <a:prstGeom prst="line">
            <a:avLst/>
          </a:prstGeom>
          <a:ln w="57150">
            <a:solidFill>
              <a:srgbClr val="005826">
                <a:alpha val="65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hf hdr="0" ft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pic>
        <p:nvPicPr>
          <p:cNvPr id="7" name="图片 6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81" t="6484" r="13237" b="893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矩形 7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5826">
              <a:alpha val="43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6" name="五边形 15"/>
          <p:cNvSpPr/>
          <p:nvPr userDrawn="1"/>
        </p:nvSpPr>
        <p:spPr>
          <a:xfrm rot="10800000">
            <a:off x="1777995" y="480715"/>
            <a:ext cx="8676640" cy="5875636"/>
          </a:xfrm>
          <a:prstGeom prst="pentagon">
            <a:avLst/>
          </a:prstGeom>
          <a:solidFill>
            <a:srgbClr val="FFFFFF">
              <a:alpha val="71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1" name="图片 10"/>
          <p:cNvPicPr>
            <a:picLocks noChangeAspect="1"/>
          </p:cNvPicPr>
          <p:nvPr userDrawn="1"/>
        </p:nvPicPr>
        <p:blipFill rotWithShape="1">
          <a:blip r:embed="rId3" cstate="print">
            <a:alphaModFix amt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41" b="29124"/>
          <a:stretch>
            <a:fillRect/>
          </a:stretch>
        </p:blipFill>
        <p:spPr>
          <a:xfrm>
            <a:off x="3244043" y="857387"/>
            <a:ext cx="5744543" cy="847320"/>
          </a:xfrm>
          <a:prstGeom prst="rect">
            <a:avLst/>
          </a:prstGeom>
        </p:spPr>
      </p:pic>
      <p:cxnSp>
        <p:nvCxnSpPr>
          <p:cNvPr id="12" name="直接连接符 11"/>
          <p:cNvCxnSpPr/>
          <p:nvPr userDrawn="1"/>
        </p:nvCxnSpPr>
        <p:spPr>
          <a:xfrm>
            <a:off x="2875273" y="1704707"/>
            <a:ext cx="6482080" cy="0"/>
          </a:xfrm>
          <a:prstGeom prst="line">
            <a:avLst/>
          </a:prstGeom>
          <a:ln w="57150">
            <a:solidFill>
              <a:srgbClr val="005826">
                <a:alpha val="65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文本占位符 17"/>
          <p:cNvSpPr>
            <a:spLocks noGrp="1"/>
          </p:cNvSpPr>
          <p:nvPr>
            <p:ph type="body" sz="quarter" idx="13" hasCustomPrompt="1"/>
          </p:nvPr>
        </p:nvSpPr>
        <p:spPr>
          <a:xfrm>
            <a:off x="3538215" y="2840889"/>
            <a:ext cx="5156199" cy="914400"/>
          </a:xfrm>
        </p:spPr>
        <p:txBody>
          <a:bodyPr>
            <a:noAutofit/>
          </a:bodyPr>
          <a:lstStyle>
            <a:lvl1pPr marL="0" indent="0" algn="ctr">
              <a:buNone/>
              <a:defRPr sz="6600">
                <a:solidFill>
                  <a:srgbClr val="005826"/>
                </a:solidFill>
              </a:defRPr>
            </a:lvl1pPr>
          </a:lstStyle>
          <a:p>
            <a:pPr lvl="0"/>
            <a:r>
              <a:rPr lang="zh-CN" altLang="en-US" dirty="0"/>
              <a:t>谢谢</a:t>
            </a:r>
            <a:endParaRPr lang="en-US" altLang="zh-CN" dirty="0"/>
          </a:p>
        </p:txBody>
      </p:sp>
      <p:sp>
        <p:nvSpPr>
          <p:cNvPr id="20" name="日期占位符 75"/>
          <p:cNvSpPr txBox="1"/>
          <p:nvPr userDrawn="1"/>
        </p:nvSpPr>
        <p:spPr>
          <a:xfrm>
            <a:off x="4744713" y="549451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04095E07-2B5E-411B-A105-EAC77BBC041B}" type="datetimeFigureOut">
              <a:rPr lang="zh-CN" altLang="en-US" sz="1600" smtClean="0">
                <a:solidFill>
                  <a:srgbClr val="0058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fld>
            <a:endParaRPr lang="zh-CN" altLang="en-US" sz="1600" dirty="0">
              <a:solidFill>
                <a:srgbClr val="00582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日期占位符 12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zh-CN" altLang="en-US"/>
              <a:t>2024-8-16</a:t>
            </a:r>
            <a:endParaRPr lang="zh-CN" altLang="en-US" dirty="0"/>
          </a:p>
        </p:txBody>
      </p:sp>
      <p:sp>
        <p:nvSpPr>
          <p:cNvPr id="15" name="灯片编号占位符 14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2A1020E5-A374-4CFC-B4DA-D72CB39AE0C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hdr="0" ft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6" name="日期占位符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zh-CN" altLang="en-US"/>
              <a:t>2024-8-16</a:t>
            </a:r>
            <a:endParaRPr lang="zh-CN" altLang="en-US"/>
          </a:p>
        </p:txBody>
      </p:sp>
      <p:sp>
        <p:nvSpPr>
          <p:cNvPr id="8" name="灯片编号占位符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1020E5-A374-4CFC-B4DA-D72CB39AE0CD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  <p:hf hdr="0" ftr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日期占位符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zh-CN" altLang="en-US"/>
              <a:t>2024-8-16</a:t>
            </a:r>
            <a:endParaRPr lang="zh-CN" altLang="en-US" dirty="0"/>
          </a:p>
        </p:txBody>
      </p:sp>
      <p:sp>
        <p:nvSpPr>
          <p:cNvPr id="11" name="灯片编号占位符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1020E5-A374-4CFC-B4DA-D72CB39AE0CD}" type="slidenum">
              <a:rPr lang="zh-CN" altLang="en-US" smtClean="0"/>
            </a:fld>
            <a:endParaRPr lang="zh-CN" altLang="en-US" dirty="0"/>
          </a:p>
        </p:txBody>
      </p:sp>
      <p:sp>
        <p:nvSpPr>
          <p:cNvPr id="12" name="标题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  <p:hf hdr="0" ftr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zh-CN" altLang="en-US"/>
              <a:t>2024-8-16</a:t>
            </a:r>
            <a:endParaRPr lang="zh-CN" altLang="en-US" dirty="0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1020E5-A374-4CFC-B4DA-D72CB39AE0C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hdr="0" ftr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zh-CN" altLang="en-US"/>
              <a:t>2024-8-16</a:t>
            </a: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1020E5-A374-4CFC-B4DA-D72CB39AE0C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hdr="0" ftr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zh-CN" altLang="en-US"/>
              <a:t>2024-8-16</a:t>
            </a: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1020E5-A374-4CFC-B4DA-D72CB39AE0C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hdr="0" ftr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zh-CN" altLang="en-US"/>
              <a:t>2024-8-16</a:t>
            </a:r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1020E5-A374-4CFC-B4DA-D72CB39AE0C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hdr="0" ftr="0"/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20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9" Type="http://schemas.openxmlformats.org/officeDocument/2006/relationships/image" Target="../media/image2.png"/><Relationship Id="rId18" Type="http://schemas.microsoft.com/office/2007/relationships/hdphoto" Target="../media/image10.wdp"/><Relationship Id="rId17" Type="http://schemas.openxmlformats.org/officeDocument/2006/relationships/image" Target="../media/image9.png"/><Relationship Id="rId16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6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/>
          <p:cNvPicPr>
            <a:picLocks noChangeAspect="1"/>
          </p:cNvPicPr>
          <p:nvPr userDrawn="1"/>
        </p:nvPicPr>
        <p:blipFill rotWithShape="1">
          <a:blip r:embed="rId17">
            <a:alphaModFix amt="41000"/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519" t="2955" r="54386" b="11382"/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矩形 7"/>
          <p:cNvSpPr/>
          <p:nvPr userDrawn="1"/>
        </p:nvSpPr>
        <p:spPr>
          <a:xfrm>
            <a:off x="1" y="0"/>
            <a:ext cx="12192000" cy="6854142"/>
          </a:xfrm>
          <a:prstGeom prst="rect">
            <a:avLst/>
          </a:prstGeom>
          <a:solidFill>
            <a:srgbClr val="FFFF00">
              <a:alpha val="3000"/>
            </a:srgbClr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矩形 6"/>
          <p:cNvSpPr/>
          <p:nvPr userDrawn="1"/>
        </p:nvSpPr>
        <p:spPr>
          <a:xfrm>
            <a:off x="-1" y="481533"/>
            <a:ext cx="12192000" cy="769752"/>
          </a:xfrm>
          <a:prstGeom prst="rect">
            <a:avLst/>
          </a:prstGeom>
          <a:solidFill>
            <a:srgbClr val="005826"/>
          </a:solidFill>
          <a:ln>
            <a:noFill/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06644" y="480715"/>
            <a:ext cx="6886073" cy="8680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 i="0" u="sng">
                <a:solidFill>
                  <a:srgbClr val="005826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zh-CN" altLang="en-US"/>
              <a:t>2024-8-16</a:t>
            </a:r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 i="0" u="sng">
                <a:solidFill>
                  <a:srgbClr val="005826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altLang="zh-CN" dirty="0"/>
              <a:t>Hongzhao Yu</a:t>
            </a:r>
            <a:r>
              <a:rPr lang="zh-CN" altLang="en-US" dirty="0"/>
              <a:t>（余泓钊）</a:t>
            </a:r>
            <a:endParaRPr lang="zh-CN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 i="0" u="sng">
                <a:solidFill>
                  <a:srgbClr val="005826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2A1020E5-A374-4CFC-B4DA-D72CB39AE0CD}" type="slidenum">
              <a:rPr lang="zh-CN" altLang="en-US" smtClean="0"/>
            </a:fld>
            <a:endParaRPr lang="zh-CN" altLang="en-US"/>
          </a:p>
        </p:txBody>
      </p:sp>
      <p:pic>
        <p:nvPicPr>
          <p:cNvPr id="9" name="图片 8"/>
          <p:cNvPicPr>
            <a:picLocks noChangeAspect="1"/>
          </p:cNvPicPr>
          <p:nvPr userDrawn="1"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2128" y="595004"/>
            <a:ext cx="2544371" cy="549584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 userDrawn="1"/>
        </p:nvPicPr>
        <p:blipFill rotWithShape="1">
          <a:blip r:embed="rId20" cstate="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6548"/>
          <a:stretch>
            <a:fillRect/>
          </a:stretch>
        </p:blipFill>
        <p:spPr>
          <a:xfrm>
            <a:off x="0" y="-127436"/>
            <a:ext cx="2796869" cy="608560"/>
          </a:xfrm>
          <a:prstGeom prst="rect">
            <a:avLst/>
          </a:prstGeom>
        </p:spPr>
      </p:pic>
      <p:sp>
        <p:nvSpPr>
          <p:cNvPr id="10" name="矩形 9"/>
          <p:cNvSpPr/>
          <p:nvPr userDrawn="1"/>
        </p:nvSpPr>
        <p:spPr>
          <a:xfrm>
            <a:off x="9039860" y="541655"/>
            <a:ext cx="946150" cy="638810"/>
          </a:xfrm>
          <a:prstGeom prst="rect">
            <a:avLst/>
          </a:prstGeom>
          <a:solidFill>
            <a:srgbClr val="005826"/>
          </a:solidFill>
          <a:ln>
            <a:solidFill>
              <a:srgbClr val="00582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41" name="图片 40"/>
          <p:cNvPicPr>
            <a:picLocks noChangeAspect="1"/>
          </p:cNvPicPr>
          <p:nvPr userDrawn="1"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7845"/>
          <a:stretch>
            <a:fillRect/>
          </a:stretch>
        </p:blipFill>
        <p:spPr>
          <a:xfrm>
            <a:off x="9254490" y="515620"/>
            <a:ext cx="771525" cy="69469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rgbClr val="FFFFFF"/>
          </a:solidFill>
          <a:latin typeface="+mn-ea"/>
          <a:ea typeface="+mn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.xml"/><Relationship Id="rId3" Type="http://schemas.openxmlformats.org/officeDocument/2006/relationships/slideLayout" Target="../slideLayouts/slideLayout4.xml"/><Relationship Id="rId2" Type="http://schemas.openxmlformats.org/officeDocument/2006/relationships/image" Target="../media/image12.png"/><Relationship Id="rId1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0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tags" Target="../tags/tag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2" Type="http://schemas.openxmlformats.org/officeDocument/2006/relationships/image" Target="../media/image19.png"/><Relationship Id="rId1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/>
          <p:cNvSpPr>
            <a:spLocks noGrp="1"/>
          </p:cNvSpPr>
          <p:nvPr>
            <p:ph type="title"/>
          </p:nvPr>
        </p:nvSpPr>
        <p:spPr>
          <a:xfrm>
            <a:off x="3003550" y="2495550"/>
            <a:ext cx="6396355" cy="1525270"/>
          </a:xfrm>
        </p:spPr>
        <p:txBody>
          <a:bodyPr>
            <a:noAutofit/>
          </a:bodyPr>
          <a:lstStyle/>
          <a:p>
            <a:pPr algn="ctr">
              <a:lnSpc>
                <a:spcPct val="130000"/>
              </a:lnSpc>
            </a:pPr>
            <a:r>
              <a:rPr lang="en-US" altLang="zh-CN" sz="2400" dirty="0">
                <a:solidFill>
                  <a:srgbClr val="005826"/>
                </a:solidFill>
              </a:rPr>
              <a:t>CICENNS</a:t>
            </a:r>
            <a:r>
              <a:rPr lang="zh-CN" altLang="en-US" sz="2400" dirty="0">
                <a:solidFill>
                  <a:srgbClr val="005826"/>
                </a:solidFill>
              </a:rPr>
              <a:t>实验中塑料闪烁体</a:t>
            </a:r>
            <a:r>
              <a:rPr lang="en-US" altLang="zh-CN" sz="2400" dirty="0">
                <a:solidFill>
                  <a:srgbClr val="005826"/>
                </a:solidFill>
              </a:rPr>
              <a:t>Veto</a:t>
            </a:r>
            <a:r>
              <a:rPr lang="zh-CN" altLang="en-US" sz="2400" dirty="0">
                <a:solidFill>
                  <a:srgbClr val="005826"/>
                </a:solidFill>
              </a:rPr>
              <a:t>系统（</a:t>
            </a:r>
            <a:r>
              <a:rPr lang="en-US" altLang="zh-CN" sz="2400" dirty="0">
                <a:solidFill>
                  <a:srgbClr val="005826"/>
                </a:solidFill>
              </a:rPr>
              <a:t>PSV</a:t>
            </a:r>
            <a:r>
              <a:rPr lang="zh-CN" altLang="en-US" sz="2400" dirty="0">
                <a:solidFill>
                  <a:srgbClr val="005826"/>
                </a:solidFill>
              </a:rPr>
              <a:t>）的光收集</a:t>
            </a:r>
            <a:r>
              <a:rPr lang="zh-CN" altLang="en-US" sz="2400" dirty="0">
                <a:solidFill>
                  <a:srgbClr val="005826"/>
                </a:solidFill>
              </a:rPr>
              <a:t>及其屏蔽</a:t>
            </a:r>
            <a:r>
              <a:rPr lang="zh-CN" altLang="en-US" sz="2400" dirty="0">
                <a:solidFill>
                  <a:srgbClr val="005826"/>
                </a:solidFill>
                <a:sym typeface="+mn-ea"/>
              </a:rPr>
              <a:t>效率</a:t>
            </a:r>
            <a:endParaRPr lang="en-US" altLang="zh-CN" sz="2400" dirty="0">
              <a:solidFill>
                <a:srgbClr val="005826"/>
              </a:solidFill>
            </a:endParaRPr>
          </a:p>
        </p:txBody>
      </p:sp>
      <p:sp>
        <p:nvSpPr>
          <p:cNvPr id="8" name="文本占位符 7"/>
          <p:cNvSpPr>
            <a:spLocks noGrp="1"/>
          </p:cNvSpPr>
          <p:nvPr>
            <p:ph type="body" sz="quarter" idx="11"/>
          </p:nvPr>
        </p:nvSpPr>
        <p:spPr>
          <a:xfrm>
            <a:off x="4380865" y="4749165"/>
            <a:ext cx="3430270" cy="996950"/>
          </a:xfrm>
        </p:spPr>
        <p:txBody>
          <a:bodyPr>
            <a:noAutofit/>
          </a:bodyPr>
          <a:lstStyle/>
          <a:p>
            <a:pPr algn="ctr"/>
            <a:r>
              <a:rPr lang="en-US" altLang="zh-CN" sz="1800" dirty="0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黄振秀 (中山大学)</a:t>
            </a:r>
            <a:endParaRPr lang="en-US" altLang="zh-CN" sz="1800" dirty="0"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+mn-ea"/>
            </a:endParaRPr>
          </a:p>
          <a:p>
            <a:pPr algn="ctr"/>
            <a:r>
              <a:rPr lang="en-US" altLang="zh-CN" sz="1400" dirty="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on behalf of the </a:t>
            </a:r>
            <a:r>
              <a:rPr lang="en-US" altLang="zh-CN" sz="1400" dirty="0">
                <a:ea typeface="微软雅黑" panose="020B0503020204020204" charset="-122"/>
                <a:sym typeface="+mn-ea"/>
              </a:rPr>
              <a:t>CICENNS</a:t>
            </a:r>
            <a:r>
              <a:rPr lang="en-US" altLang="zh-CN" sz="1400" dirty="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 Collaboration</a:t>
            </a:r>
            <a:endParaRPr lang="en-US" altLang="zh-CN" sz="1400" dirty="0"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  <a:p>
            <a:pPr algn="ctr"/>
            <a:r>
              <a:rPr lang="en-US" altLang="zh-CN" sz="1400" dirty="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Aug 16 2024</a:t>
            </a:r>
            <a:endParaRPr lang="en-US" altLang="zh-CN" sz="1400" dirty="0"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  <a:p>
            <a:pPr algn="ctr"/>
            <a:endParaRPr lang="en-US" altLang="zh-CN" sz="1400" dirty="0"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10210" y="461010"/>
            <a:ext cx="4516755" cy="868045"/>
          </a:xfrm>
        </p:spPr>
        <p:txBody>
          <a:bodyPr/>
          <a:lstStyle/>
          <a:p>
            <a:r>
              <a:rPr lang="zh-CN" altLang="en-US">
                <a:sym typeface="+mn-ea"/>
              </a:rPr>
              <a:t>研究背景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-195" y="6492743"/>
            <a:ext cx="2057400" cy="365125"/>
          </a:xfrm>
        </p:spPr>
        <p:txBody>
          <a:bodyPr/>
          <a:lstStyle/>
          <a:p>
            <a:r>
              <a:rPr lang="zh-CN" altLang="en-US" dirty="0"/>
              <a:t>2024-8-16</a:t>
            </a:r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10134405" y="6492743"/>
            <a:ext cx="2057400" cy="365125"/>
          </a:xfrm>
        </p:spPr>
        <p:txBody>
          <a:bodyPr/>
          <a:lstStyle/>
          <a:p>
            <a:fld id="{2A1020E5-A374-4CFC-B4DA-D72CB39AE0CD}" type="slidenum">
              <a:rPr lang="zh-CN" altLang="en-US" smtClean="0"/>
            </a:fld>
            <a:endParaRPr lang="zh-CN" altLang="en-US" dirty="0"/>
          </a:p>
        </p:txBody>
      </p:sp>
      <p:grpSp>
        <p:nvGrpSpPr>
          <p:cNvPr id="23" name="组合 22"/>
          <p:cNvGrpSpPr/>
          <p:nvPr/>
        </p:nvGrpSpPr>
        <p:grpSpPr>
          <a:xfrm>
            <a:off x="7905750" y="1263650"/>
            <a:ext cx="3979545" cy="2232660"/>
            <a:chOff x="7763" y="4120"/>
            <a:chExt cx="4346" cy="2560"/>
          </a:xfrm>
        </p:grpSpPr>
        <p:pic>
          <p:nvPicPr>
            <p:cNvPr id="18" name="图片 17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7763" y="4120"/>
              <a:ext cx="4346" cy="2561"/>
            </a:xfrm>
            <a:prstGeom prst="rect">
              <a:avLst/>
            </a:prstGeom>
          </p:spPr>
        </p:pic>
        <p:sp>
          <p:nvSpPr>
            <p:cNvPr id="21" name="矩形 20"/>
            <p:cNvSpPr/>
            <p:nvPr/>
          </p:nvSpPr>
          <p:spPr>
            <a:xfrm>
              <a:off x="7763" y="5666"/>
              <a:ext cx="129" cy="46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</p:grpSp>
      <p:sp>
        <p:nvSpPr>
          <p:cNvPr id="6" name="文本框 5"/>
          <p:cNvSpPr txBox="1"/>
          <p:nvPr/>
        </p:nvSpPr>
        <p:spPr>
          <a:xfrm>
            <a:off x="34925" y="1263650"/>
            <a:ext cx="6958965" cy="1938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285750" indent="-285750" algn="l">
              <a:lnSpc>
                <a:spcPct val="150000"/>
              </a:lnSpc>
              <a:buFont typeface="Wingdings" panose="05000000000000000000" charset="0"/>
              <a:buChar char="Ø"/>
            </a:pPr>
            <a:r>
              <a:rPr lang="zh-CN" altLang="en-US" sz="2000"/>
              <a:t>中微子相干弹性散射（CEvNS）由Freedman在1974年</a:t>
            </a:r>
            <a:r>
              <a:rPr lang="zh-CN" altLang="en-US" sz="2000">
                <a:sym typeface="+mn-ea"/>
              </a:rPr>
              <a:t>首次预测，当中微子的波动特性在低能量（低于</a:t>
            </a:r>
            <a:r>
              <a:rPr lang="en-US" altLang="zh-CN" sz="2000">
                <a:sym typeface="+mn-ea"/>
              </a:rPr>
              <a:t>5</a:t>
            </a:r>
            <a:r>
              <a:rPr lang="zh-CN" altLang="en-US" sz="2000">
                <a:sym typeface="+mn-ea"/>
              </a:rPr>
              <a:t>0</a:t>
            </a:r>
            <a:r>
              <a:rPr lang="en-US" altLang="zh-CN" sz="2000">
                <a:sym typeface="+mn-ea"/>
              </a:rPr>
              <a:t>MeV</a:t>
            </a:r>
            <a:r>
              <a:rPr lang="zh-CN" altLang="en-US" sz="2000">
                <a:sym typeface="+mn-ea"/>
              </a:rPr>
              <a:t>）时显著时，它</a:t>
            </a:r>
            <a:r>
              <a:rPr lang="zh-CN" altLang="en-US" sz="20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可以</a:t>
            </a:r>
            <a:r>
              <a:rPr lang="zh-CN" alt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与整个原子核相互作用</a:t>
            </a:r>
            <a:r>
              <a:rPr lang="zh-CN" altLang="en-US" sz="2000">
                <a:sym typeface="+mn-ea"/>
              </a:rPr>
              <a:t>，因此中微子相互作用的</a:t>
            </a:r>
            <a:r>
              <a:rPr lang="zh-CN" altLang="en-US" sz="2000">
                <a:sym typeface="+mn-ea"/>
              </a:rPr>
              <a:t>截面显著增强。</a:t>
            </a:r>
            <a:endParaRPr lang="zh-CN" altLang="en-US" sz="2000">
              <a:sym typeface="+mn-ea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0" y="3432810"/>
            <a:ext cx="11984355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285750" indent="-285750" algn="l">
              <a:lnSpc>
                <a:spcPct val="130000"/>
              </a:lnSpc>
              <a:buFont typeface="Wingdings" panose="05000000000000000000" charset="0"/>
              <a:buChar char="Ø"/>
            </a:pPr>
            <a:r>
              <a:rPr lang="en-US" altLang="zh-CN" sz="2000" b="1"/>
              <a:t>CICENNS</a:t>
            </a:r>
            <a:r>
              <a:rPr lang="zh-CN" altLang="en-US" sz="2000" b="1"/>
              <a:t>实验</a:t>
            </a:r>
            <a:r>
              <a:rPr lang="en-US" altLang="zh-CN" sz="2000" b="1"/>
              <a:t> </a:t>
            </a:r>
            <a:r>
              <a:rPr lang="zh-CN" altLang="en-US" sz="2000"/>
              <a:t>使用</a:t>
            </a:r>
            <a:r>
              <a:rPr lang="en-US" altLang="zh-CN" sz="2000"/>
              <a:t>300kg</a:t>
            </a:r>
            <a:r>
              <a:rPr lang="zh-CN" altLang="en-US" sz="2000"/>
              <a:t>的</a:t>
            </a:r>
            <a:r>
              <a:rPr lang="en-US" altLang="zh-CN" sz="2000"/>
              <a:t>CsI</a:t>
            </a:r>
            <a:r>
              <a:rPr lang="zh-CN" altLang="en-US" sz="2000"/>
              <a:t>（</a:t>
            </a:r>
            <a:r>
              <a:rPr lang="en-US" altLang="zh-CN" sz="2000"/>
              <a:t>Na</a:t>
            </a:r>
            <a:r>
              <a:rPr lang="zh-CN" altLang="en-US" sz="2000"/>
              <a:t>）晶体在中国散裂中子源（</a:t>
            </a:r>
            <a:r>
              <a:rPr lang="en-US" altLang="zh-CN" sz="2000"/>
              <a:t>CSNS</a:t>
            </a:r>
            <a:r>
              <a:rPr lang="zh-CN" altLang="en-US" sz="2000"/>
              <a:t>）附近探测</a:t>
            </a:r>
            <a:r>
              <a:rPr lang="zh-CN" altLang="en-US" sz="2000">
                <a:sym typeface="+mn-ea"/>
              </a:rPr>
              <a:t>CEvNS信号</a:t>
            </a:r>
            <a:r>
              <a:rPr lang="zh-CN" altLang="en-US" sz="2000"/>
              <a:t>。</a:t>
            </a:r>
            <a:endParaRPr lang="zh-CN" altLang="en-US" sz="2000"/>
          </a:p>
        </p:txBody>
      </p:sp>
      <p:grpSp>
        <p:nvGrpSpPr>
          <p:cNvPr id="17" name="组合 16"/>
          <p:cNvGrpSpPr/>
          <p:nvPr/>
        </p:nvGrpSpPr>
        <p:grpSpPr>
          <a:xfrm>
            <a:off x="180340" y="4007485"/>
            <a:ext cx="4746625" cy="2485390"/>
            <a:chOff x="4248149" y="1666875"/>
            <a:chExt cx="4571999" cy="2642425"/>
          </a:xfrm>
        </p:grpSpPr>
        <p:pic>
          <p:nvPicPr>
            <p:cNvPr id="19" name="图片 18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248149" y="1666875"/>
              <a:ext cx="4571999" cy="2642425"/>
            </a:xfrm>
            <a:prstGeom prst="rect">
              <a:avLst/>
            </a:prstGeom>
          </p:spPr>
        </p:pic>
        <p:sp>
          <p:nvSpPr>
            <p:cNvPr id="20" name="矩形 19"/>
            <p:cNvSpPr/>
            <p:nvPr/>
          </p:nvSpPr>
          <p:spPr>
            <a:xfrm>
              <a:off x="8058149" y="2352675"/>
              <a:ext cx="761999" cy="185737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22" name="矩形 21"/>
            <p:cNvSpPr/>
            <p:nvPr/>
          </p:nvSpPr>
          <p:spPr>
            <a:xfrm>
              <a:off x="7515224" y="3401663"/>
              <a:ext cx="761999" cy="90763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</p:grpSp>
      <p:sp>
        <p:nvSpPr>
          <p:cNvPr id="24" name="TextBox 12"/>
          <p:cNvSpPr txBox="1"/>
          <p:nvPr/>
        </p:nvSpPr>
        <p:spPr>
          <a:xfrm>
            <a:off x="5419090" y="4389755"/>
            <a:ext cx="6466205" cy="1614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charset="0"/>
              <a:buChar char="Ø"/>
            </a:pPr>
            <a:r>
              <a:rPr lang="zh-CN" altLang="en-US" sz="2400">
                <a:sym typeface="+mn-ea"/>
              </a:rPr>
              <a:t>探测器结构：</a:t>
            </a:r>
            <a:endParaRPr kumimoji="1" lang="zh-CN" alt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kumimoji="1" lang="zh-CN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中心探测器</a:t>
            </a:r>
            <a:r>
              <a:rPr kumimoji="1" lang="en-US" altLang="zh-C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1" lang="zh-CN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：</a:t>
            </a:r>
            <a:r>
              <a:rPr kumimoji="1" lang="en-US" altLang="zh-CN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CsI</a:t>
            </a:r>
            <a:r>
              <a:rPr kumimoji="1" lang="en-US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(Na) </a:t>
            </a:r>
            <a:r>
              <a:rPr kumimoji="1" lang="en-US" altLang="zh-C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kumimoji="1" lang="en-US" altLang="zh-CN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kumimoji="1" lang="en-US" altLang="zh-C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PSV</a:t>
            </a:r>
            <a:r>
              <a:rPr kumimoji="1" lang="zh-CN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：</a:t>
            </a:r>
            <a:r>
              <a:rPr kumimoji="1" lang="zh-CN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塑料闪烁体（</a:t>
            </a:r>
            <a:r>
              <a:rPr kumimoji="1" lang="en-US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PS</a:t>
            </a:r>
            <a:r>
              <a:rPr kumimoji="1" lang="zh-CN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）</a:t>
            </a:r>
            <a:endParaRPr kumimoji="1" lang="zh-CN" alt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 algn="l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kumimoji="1" lang="zh-CN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屏蔽系统</a:t>
            </a:r>
            <a:r>
              <a:rPr kumimoji="1" lang="zh-CN" sz="2000" b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：</a:t>
            </a:r>
            <a:r>
              <a:rPr kumimoji="1" lang="en-US" altLang="zh-CN" sz="20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PS </a:t>
            </a:r>
            <a:r>
              <a:rPr kumimoji="1" lang="zh-CN" altLang="en-US" sz="20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、</a:t>
            </a:r>
            <a:r>
              <a:rPr kumimoji="1" lang="en-US" altLang="zh-CN" sz="20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Cu</a:t>
            </a:r>
            <a:r>
              <a:rPr kumimoji="1" lang="zh-CN" altLang="en-US" sz="20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、</a:t>
            </a:r>
            <a:r>
              <a:rPr kumimoji="1" lang="en-US" altLang="zh-CN" sz="20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Pb</a:t>
            </a:r>
            <a:r>
              <a:rPr kumimoji="1" lang="zh-CN" altLang="en-US" sz="20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、</a:t>
            </a:r>
            <a:r>
              <a:rPr kumimoji="1" lang="en-US" altLang="zh-CN" sz="20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HDPE</a:t>
            </a:r>
            <a:endParaRPr kumimoji="1" lang="en-US" altLang="zh-CN" sz="2000" dirty="0"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21615" y="480695"/>
            <a:ext cx="8634095" cy="761365"/>
          </a:xfrm>
        </p:spPr>
        <p:txBody>
          <a:bodyPr>
            <a:normAutofit/>
          </a:bodyPr>
          <a:lstStyle/>
          <a:p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PSV</a:t>
            </a:r>
            <a:r>
              <a:rPr lang="zh-CN" alt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的光收集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0" y="6527801"/>
            <a:ext cx="2057400" cy="365125"/>
          </a:xfrm>
        </p:spPr>
        <p:txBody>
          <a:bodyPr/>
          <a:lstStyle/>
          <a:p>
            <a:r>
              <a:rPr lang="zh-CN" altLang="en-US"/>
              <a:t>2024-8-16</a:t>
            </a: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10134600" y="6489701"/>
            <a:ext cx="2057400" cy="365125"/>
          </a:xfrm>
        </p:spPr>
        <p:txBody>
          <a:bodyPr/>
          <a:lstStyle/>
          <a:p>
            <a:fld id="{2A1020E5-A374-4CFC-B4DA-D72CB39AE0CD}" type="slidenum">
              <a:rPr lang="zh-CN" altLang="en-US" smtClean="0"/>
            </a:fld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65405" y="1287145"/>
            <a:ext cx="3547110" cy="2702560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3986530" y="1242060"/>
            <a:ext cx="6728460" cy="138366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marL="285750" indent="-285750" algn="l">
              <a:buFont typeface="Wingdings" panose="05000000000000000000" charset="0"/>
              <a:buChar char="Ø"/>
            </a:pPr>
            <a:r>
              <a:rPr lang="en-US" altLang="zh-CN" sz="2400" b="1"/>
              <a:t>PSV</a:t>
            </a:r>
            <a:r>
              <a:rPr lang="zh-CN" altLang="en-US" sz="2400" b="1"/>
              <a:t>的优势：</a:t>
            </a:r>
            <a:endParaRPr lang="zh-CN" altLang="en-US" sz="2400"/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zh-CN" altLang="en-US" sz="2000"/>
              <a:t>鉴别和</a:t>
            </a:r>
            <a:r>
              <a:rPr lang="en-US" altLang="zh-CN" sz="2000"/>
              <a:t>veto</a:t>
            </a:r>
            <a:r>
              <a:rPr lang="zh-CN" altLang="en-US" sz="2000"/>
              <a:t>来自束流的快中子、宇宙射线和</a:t>
            </a:r>
            <a:r>
              <a:rPr lang="en-US" altLang="zh-CN" sz="2000"/>
              <a:t> γ </a:t>
            </a:r>
            <a:r>
              <a:rPr lang="zh-CN" altLang="en-US" sz="2000"/>
              <a:t>射线；</a:t>
            </a:r>
            <a:endParaRPr lang="zh-CN" altLang="en-US" sz="2000"/>
          </a:p>
          <a:p>
            <a:pPr marL="742950" lvl="2" indent="-285750" algn="l">
              <a:buFont typeface="Arial" panose="020B0604020202020204" pitchFamily="34" charset="0"/>
              <a:buChar char="•"/>
            </a:pPr>
            <a:r>
              <a:rPr lang="zh-CN" altLang="en-US" sz="2000">
                <a:sym typeface="+mn-ea"/>
              </a:rPr>
              <a:t>屏蔽中子及</a:t>
            </a:r>
            <a:r>
              <a:rPr lang="en-US" altLang="zh-CN" sz="2000">
                <a:sym typeface="+mn-ea"/>
              </a:rPr>
              <a:t> γ </a:t>
            </a:r>
            <a:r>
              <a:rPr lang="zh-CN" altLang="en-US" sz="2000">
                <a:sym typeface="+mn-ea"/>
              </a:rPr>
              <a:t>本底；</a:t>
            </a:r>
            <a:endParaRPr lang="zh-CN" altLang="en-US" sz="2000"/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zh-CN" altLang="en-US" sz="2000"/>
              <a:t>获取位置信息和径迹重建。</a:t>
            </a:r>
            <a:endParaRPr lang="zh-CN" altLang="en-US" sz="2000"/>
          </a:p>
        </p:txBody>
      </p:sp>
      <p:sp>
        <p:nvSpPr>
          <p:cNvPr id="15" name="文本框 14"/>
          <p:cNvSpPr txBox="1"/>
          <p:nvPr/>
        </p:nvSpPr>
        <p:spPr>
          <a:xfrm>
            <a:off x="3909695" y="2560320"/>
            <a:ext cx="4946015" cy="129159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marL="285750" indent="-285750" algn="l">
              <a:buFont typeface="Wingdings" panose="05000000000000000000" charset="0"/>
              <a:buChar char="Ø"/>
            </a:pPr>
            <a:r>
              <a:rPr lang="en-US" altLang="zh-CN" sz="2400" b="1">
                <a:sym typeface="+mn-ea"/>
              </a:rPr>
              <a:t>Geant4</a:t>
            </a:r>
            <a:r>
              <a:rPr lang="zh-CN" altLang="en-US" sz="2400" b="1">
                <a:sym typeface="+mn-ea"/>
              </a:rPr>
              <a:t>模拟</a:t>
            </a:r>
            <a:r>
              <a:rPr lang="en-US" altLang="zh-CN" sz="2400" b="1"/>
              <a:t>PSV</a:t>
            </a:r>
            <a:r>
              <a:rPr lang="zh-CN" altLang="en-US" sz="2400" b="1"/>
              <a:t>中</a:t>
            </a:r>
            <a:r>
              <a:rPr lang="en-US" altLang="zh-CN" sz="2400" b="1"/>
              <a:t>PMT</a:t>
            </a:r>
            <a:r>
              <a:rPr lang="zh-CN" altLang="en-US" sz="2400" b="1"/>
              <a:t>的光收集：</a:t>
            </a:r>
            <a:endParaRPr lang="zh-CN" altLang="en-US" sz="2400"/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zh-CN" altLang="en-US"/>
              <a:t>使用宇宙线</a:t>
            </a:r>
            <a:r>
              <a:rPr lang="en-US" altLang="zh-CN"/>
              <a:t> μ </a:t>
            </a:r>
            <a:r>
              <a:rPr lang="zh-CN" altLang="en-US"/>
              <a:t>子作为初始</a:t>
            </a:r>
            <a:r>
              <a:rPr lang="zh-CN" altLang="en-US"/>
              <a:t>粒子；</a:t>
            </a:r>
            <a:endParaRPr lang="zh-CN" altLang="en-US"/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zh-CN" altLang="en-US"/>
              <a:t>数据样本：</a:t>
            </a:r>
            <a:r>
              <a:rPr lang="en-US" altLang="zh-CN"/>
              <a:t>350k</a:t>
            </a:r>
            <a:r>
              <a:rPr lang="zh-CN" altLang="en-US"/>
              <a:t>；</a:t>
            </a:r>
            <a:endParaRPr lang="zh-CN" altLang="en-US"/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zh-CN" altLang="en-US"/>
              <a:t>到达</a:t>
            </a:r>
            <a:r>
              <a:rPr lang="en-US" altLang="zh-CN"/>
              <a:t>PMT</a:t>
            </a:r>
            <a:r>
              <a:rPr lang="zh-CN" altLang="en-US"/>
              <a:t>表面的光子数为</a:t>
            </a:r>
            <a:r>
              <a:rPr lang="en-US" altLang="zh-CN" b="1">
                <a:solidFill>
                  <a:schemeClr val="accent1"/>
                </a:solidFill>
              </a:rPr>
              <a:t>14.52%</a:t>
            </a:r>
            <a:r>
              <a:rPr lang="zh-CN" altLang="en-US" b="1">
                <a:solidFill>
                  <a:schemeClr val="tx1"/>
                </a:solidFill>
              </a:rPr>
              <a:t>。</a:t>
            </a:r>
            <a:endParaRPr lang="zh-CN" altLang="en-US" b="1">
              <a:solidFill>
                <a:schemeClr val="tx1"/>
              </a:solidFill>
            </a:endParaRP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3"/>
          <a:srcRect r="162"/>
          <a:stretch>
            <a:fillRect/>
          </a:stretch>
        </p:blipFill>
        <p:spPr>
          <a:xfrm>
            <a:off x="641350" y="4297680"/>
            <a:ext cx="3345180" cy="2333625"/>
          </a:xfrm>
          <a:prstGeom prst="rect">
            <a:avLst/>
          </a:prstGeom>
        </p:spPr>
      </p:pic>
      <p:sp>
        <p:nvSpPr>
          <p:cNvPr id="10" name="文本框 9"/>
          <p:cNvSpPr txBox="1"/>
          <p:nvPr/>
        </p:nvSpPr>
        <p:spPr>
          <a:xfrm>
            <a:off x="1315720" y="4000500"/>
            <a:ext cx="236093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/>
              <a:t>宇宙线</a:t>
            </a:r>
            <a:r>
              <a:rPr lang="en-US" altLang="zh-CN"/>
              <a:t>μ</a:t>
            </a:r>
            <a:r>
              <a:rPr lang="zh-CN" altLang="en-US"/>
              <a:t>子能量</a:t>
            </a:r>
            <a:r>
              <a:rPr lang="en-US" altLang="zh-CN"/>
              <a:t>Vs</a:t>
            </a:r>
            <a:r>
              <a:rPr lang="zh-CN" altLang="en-US"/>
              <a:t>角度</a:t>
            </a:r>
            <a:endParaRPr lang="zh-CN" altLang="en-US"/>
          </a:p>
        </p:txBody>
      </p:sp>
      <p:sp>
        <p:nvSpPr>
          <p:cNvPr id="11" name="文本框 10"/>
          <p:cNvSpPr txBox="1"/>
          <p:nvPr/>
        </p:nvSpPr>
        <p:spPr>
          <a:xfrm>
            <a:off x="9232265" y="3995420"/>
            <a:ext cx="2220595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altLang="zh-CN"/>
              <a:t>PMT</a:t>
            </a:r>
            <a:r>
              <a:rPr lang="zh-CN" altLang="en-US"/>
              <a:t>表面光子数</a:t>
            </a:r>
            <a:r>
              <a:rPr lang="zh-CN" altLang="en-US"/>
              <a:t>分布</a:t>
            </a:r>
            <a:endParaRPr lang="zh-CN" altLang="en-US"/>
          </a:p>
        </p:txBody>
      </p:sp>
      <p:sp>
        <p:nvSpPr>
          <p:cNvPr id="12" name="文本框 11"/>
          <p:cNvSpPr txBox="1"/>
          <p:nvPr/>
        </p:nvSpPr>
        <p:spPr>
          <a:xfrm>
            <a:off x="4856480" y="3989705"/>
            <a:ext cx="260985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altLang="zh-CN"/>
              <a:t>PSV</a:t>
            </a:r>
            <a:r>
              <a:rPr lang="zh-CN" altLang="en-US"/>
              <a:t>中产生的光子数</a:t>
            </a:r>
            <a:r>
              <a:rPr lang="zh-CN" altLang="en-US"/>
              <a:t>分布</a:t>
            </a:r>
            <a:endParaRPr lang="zh-CN" altLang="en-US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14690" y="2948940"/>
            <a:ext cx="3608705" cy="723265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50910" y="4408805"/>
            <a:ext cx="3434715" cy="2073275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09440" y="4368800"/>
            <a:ext cx="3536315" cy="210121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09245" y="491490"/>
            <a:ext cx="8778875" cy="761365"/>
          </a:xfrm>
        </p:spPr>
        <p:txBody>
          <a:bodyPr>
            <a:normAutofit/>
          </a:bodyPr>
          <a:lstStyle/>
          <a:p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PSV</a:t>
            </a:r>
            <a:r>
              <a:rPr lang="zh-CN" alt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的屏蔽效率</a:t>
            </a:r>
            <a:endParaRPr lang="en-US" altLang="zh-CN" dirty="0"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0" y="6492876"/>
            <a:ext cx="2057400" cy="365125"/>
          </a:xfrm>
        </p:spPr>
        <p:txBody>
          <a:bodyPr/>
          <a:lstStyle/>
          <a:p>
            <a:r>
              <a:rPr lang="zh-CN" altLang="en-US"/>
              <a:t>2024-8-16</a:t>
            </a: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10135870" y="6492876"/>
            <a:ext cx="2057400" cy="365125"/>
          </a:xfrm>
        </p:spPr>
        <p:txBody>
          <a:bodyPr/>
          <a:lstStyle/>
          <a:p>
            <a:fld id="{2A1020E5-A374-4CFC-B4DA-D72CB39AE0CD}" type="slidenum">
              <a:rPr lang="zh-CN" altLang="en-US" smtClean="0"/>
            </a:fld>
            <a:endParaRPr lang="zh-CN" altLang="en-US"/>
          </a:p>
        </p:txBody>
      </p:sp>
      <p:sp>
        <p:nvSpPr>
          <p:cNvPr id="23" name="文本框 22"/>
          <p:cNvSpPr txBox="1"/>
          <p:nvPr/>
        </p:nvSpPr>
        <p:spPr>
          <a:xfrm>
            <a:off x="375285" y="1300480"/>
            <a:ext cx="7159625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marL="285750" indent="-285750" algn="l">
              <a:buFont typeface="Wingdings" panose="05000000000000000000" charset="0"/>
              <a:buChar char="Ø"/>
            </a:pPr>
            <a:r>
              <a:rPr lang="en-US" altLang="zh-CN" sz="2400" b="1">
                <a:sym typeface="+mn-ea"/>
              </a:rPr>
              <a:t>Geant4</a:t>
            </a:r>
            <a:r>
              <a:rPr lang="zh-CN" altLang="en-US" sz="2400" b="1">
                <a:sym typeface="+mn-ea"/>
              </a:rPr>
              <a:t>模拟</a:t>
            </a:r>
            <a:r>
              <a:rPr lang="en-US" altLang="zh-CN" sz="2400" b="1"/>
              <a:t>PSV</a:t>
            </a:r>
            <a:r>
              <a:rPr lang="zh-CN" altLang="en-US" sz="2400" b="1"/>
              <a:t>对</a:t>
            </a:r>
            <a:r>
              <a:rPr lang="en-US" altLang="zh-CN" sz="2400" b="1"/>
              <a:t>CSNS</a:t>
            </a:r>
            <a:r>
              <a:rPr lang="zh-CN" altLang="en-US" sz="2400" b="1"/>
              <a:t>环境中子和</a:t>
            </a:r>
            <a:r>
              <a:rPr lang="en-US" altLang="zh-CN" sz="2400" b="1"/>
              <a:t> γ </a:t>
            </a:r>
            <a:r>
              <a:rPr lang="zh-CN" altLang="en-US" sz="2400" b="1"/>
              <a:t>的屏蔽效果：</a:t>
            </a:r>
            <a:endParaRPr lang="zh-CN" altLang="en-US" sz="2400" b="1"/>
          </a:p>
        </p:txBody>
      </p:sp>
      <p:pic>
        <p:nvPicPr>
          <p:cNvPr id="25" name="图片 2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42315" y="2501265"/>
            <a:ext cx="4809490" cy="3190240"/>
          </a:xfrm>
          <a:prstGeom prst="rect">
            <a:avLst/>
          </a:prstGeom>
        </p:spPr>
      </p:pic>
      <p:pic>
        <p:nvPicPr>
          <p:cNvPr id="27" name="图片 2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97575" y="2531110"/>
            <a:ext cx="4745990" cy="3190875"/>
          </a:xfrm>
          <a:prstGeom prst="rect">
            <a:avLst/>
          </a:prstGeom>
        </p:spPr>
      </p:pic>
      <p:sp>
        <p:nvSpPr>
          <p:cNvPr id="28" name="文本框 27"/>
          <p:cNvSpPr txBox="1"/>
          <p:nvPr/>
        </p:nvSpPr>
        <p:spPr>
          <a:xfrm>
            <a:off x="2272665" y="5739130"/>
            <a:ext cx="7647305" cy="82994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p>
            <a:r>
              <a:rPr lang="en-US" altLang="zh-CN" sz="24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PSV</a:t>
            </a:r>
            <a:r>
              <a:rPr lang="zh-CN" altLang="en-US" sz="24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对能量</a:t>
            </a:r>
            <a:r>
              <a:rPr lang="en-US" altLang="zh-CN" sz="24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&lt;10keV</a:t>
            </a:r>
            <a:r>
              <a:rPr lang="zh-CN" altLang="en-US" sz="24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的中子，屏蔽效率为</a:t>
            </a:r>
            <a:r>
              <a:rPr lang="en-US" altLang="zh-CN" sz="24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98.18%</a:t>
            </a:r>
            <a:endParaRPr lang="zh-CN" altLang="en-US" sz="2400" b="1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r>
              <a:rPr lang="en-US" altLang="zh-CN" sz="24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sym typeface="+mn-ea"/>
              </a:rPr>
              <a:t>PSV</a:t>
            </a:r>
            <a:r>
              <a:rPr lang="zh-CN" altLang="en-US" sz="24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对能量</a:t>
            </a:r>
            <a:r>
              <a:rPr lang="en-US" altLang="zh-CN" sz="24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&lt;2500keV</a:t>
            </a:r>
            <a:r>
              <a:rPr lang="zh-CN" altLang="en-US" sz="24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的</a:t>
            </a:r>
            <a:r>
              <a:rPr lang="en-US" altLang="zh-CN" sz="24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γ</a:t>
            </a:r>
            <a:r>
              <a:rPr lang="zh-CN" altLang="en-US" sz="24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，屏蔽效率为</a:t>
            </a:r>
            <a:r>
              <a:rPr lang="en-US" altLang="zh-CN" sz="24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58.35%</a:t>
            </a:r>
            <a:endParaRPr lang="en-US" altLang="zh-CN" sz="2400" b="1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095375" y="1808480"/>
            <a:ext cx="3823335" cy="64516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marL="285750" lvl="1" indent="-285750" algn="l">
              <a:buFont typeface="Wingdings" panose="05000000000000000000" charset="0"/>
              <a:buChar char="Ø"/>
            </a:pPr>
            <a:r>
              <a:rPr lang="zh-CN" altLang="en-US">
                <a:sym typeface="+mn-ea"/>
              </a:rPr>
              <a:t>数据样本：</a:t>
            </a:r>
            <a:r>
              <a:rPr lang="en-US" altLang="zh-CN">
                <a:sym typeface="+mn-ea"/>
              </a:rPr>
              <a:t>50</a:t>
            </a:r>
            <a:r>
              <a:rPr lang="en-US" altLang="zh-CN">
                <a:sym typeface="+mn-ea"/>
              </a:rPr>
              <a:t>0k</a:t>
            </a:r>
            <a:r>
              <a:rPr lang="zh-CN" altLang="en-US">
                <a:sym typeface="+mn-ea"/>
              </a:rPr>
              <a:t>；</a:t>
            </a:r>
            <a:endParaRPr lang="zh-CN" altLang="en-US"/>
          </a:p>
          <a:p>
            <a:pPr marL="285750" indent="-285750">
              <a:buFont typeface="Wingdings" panose="05000000000000000000" charset="0"/>
              <a:buChar char="Ø"/>
            </a:pPr>
            <a:r>
              <a:rPr lang="zh-CN" altLang="en-US"/>
              <a:t>初始粒子：</a:t>
            </a:r>
            <a:r>
              <a:rPr lang="en-US" altLang="zh-CN"/>
              <a:t>CSNS</a:t>
            </a:r>
            <a:r>
              <a:rPr lang="zh-CN" altLang="en-US"/>
              <a:t>环境中子</a:t>
            </a:r>
            <a:r>
              <a:rPr lang="en-US" altLang="zh-CN"/>
              <a:t>/</a:t>
            </a:r>
            <a:r>
              <a:rPr lang="en-US" altLang="zh-CN"/>
              <a:t>gamma</a:t>
            </a:r>
            <a:endParaRPr lang="en-US" altLang="zh-CN"/>
          </a:p>
        </p:txBody>
      </p:sp>
      <p:sp>
        <p:nvSpPr>
          <p:cNvPr id="5" name="文本框 4"/>
          <p:cNvSpPr txBox="1"/>
          <p:nvPr/>
        </p:nvSpPr>
        <p:spPr>
          <a:xfrm>
            <a:off x="8867775" y="6124575"/>
            <a:ext cx="2571115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altLang="zh-CN">
                <a:solidFill>
                  <a:schemeClr val="accent5"/>
                </a:solidFill>
              </a:rPr>
              <a:t>99.99%</a:t>
            </a:r>
            <a:r>
              <a:rPr lang="zh-CN" altLang="en-US">
                <a:solidFill>
                  <a:schemeClr val="accent5"/>
                </a:solidFill>
              </a:rPr>
              <a:t>的环境</a:t>
            </a:r>
            <a:r>
              <a:rPr lang="en-US" altLang="zh-CN">
                <a:solidFill>
                  <a:schemeClr val="accent5"/>
                </a:solidFill>
              </a:rPr>
              <a:t>γ</a:t>
            </a:r>
            <a:r>
              <a:rPr lang="zh-CN" altLang="en-US">
                <a:solidFill>
                  <a:schemeClr val="accent5"/>
                </a:solidFill>
              </a:rPr>
              <a:t>被铅屏蔽</a:t>
            </a:r>
            <a:endParaRPr lang="zh-CN" altLang="en-US">
              <a:solidFill>
                <a:schemeClr val="accent5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/>
              <a:t>总结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r>
              <a:rPr lang="en-US" altLang="zh-CN"/>
              <a:t>2024-8-16</a:t>
            </a:r>
            <a:endParaRPr lang="en-US" altLang="zh-CN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2A1020E5-A374-4CFC-B4DA-D72CB39AE0CD}" type="slidenum">
              <a:rPr lang="zh-CN" altLang="en-US" smtClean="0"/>
            </a:fld>
            <a:endParaRPr lang="zh-CN" altLang="en-US"/>
          </a:p>
        </p:txBody>
      </p:sp>
      <p:sp>
        <p:nvSpPr>
          <p:cNvPr id="9" name="文本框 8"/>
          <p:cNvSpPr txBox="1"/>
          <p:nvPr/>
        </p:nvSpPr>
        <p:spPr>
          <a:xfrm>
            <a:off x="725805" y="2798445"/>
            <a:ext cx="10626725" cy="230695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p>
            <a:pPr marL="285750" indent="-285750">
              <a:lnSpc>
                <a:spcPct val="150000"/>
              </a:lnSpc>
              <a:buFont typeface="Wingdings" panose="05000000000000000000" charset="0"/>
              <a:buChar char="Ø"/>
            </a:pPr>
            <a:r>
              <a:rPr lang="en-US" altLang="zh-CN" sz="2400"/>
              <a:t>CICENNS</a:t>
            </a:r>
            <a:r>
              <a:rPr lang="zh-CN" altLang="en-US" sz="2400"/>
              <a:t>实验是低本底实验，</a:t>
            </a:r>
            <a:r>
              <a:rPr lang="en-US" altLang="zh-CN" sz="2400"/>
              <a:t>PSV</a:t>
            </a:r>
            <a:r>
              <a:rPr lang="zh-CN" altLang="en-US" sz="2400"/>
              <a:t>对本底的排除起到至关重要的作用。</a:t>
            </a:r>
            <a:endParaRPr lang="zh-CN" altLang="en-US" sz="2400"/>
          </a:p>
          <a:p>
            <a:pPr marL="285750" indent="-285750">
              <a:lnSpc>
                <a:spcPct val="150000"/>
              </a:lnSpc>
              <a:buFont typeface="Wingdings" panose="05000000000000000000" charset="0"/>
              <a:buChar char="Ø"/>
            </a:pPr>
            <a:r>
              <a:rPr lang="zh-CN" altLang="en-US" sz="2400"/>
              <a:t>在</a:t>
            </a:r>
            <a:r>
              <a:rPr lang="en-US" altLang="zh-CN" sz="2400"/>
              <a:t>Geant4</a:t>
            </a:r>
            <a:r>
              <a:rPr lang="zh-CN" altLang="en-US" sz="2400"/>
              <a:t>模拟中，</a:t>
            </a:r>
            <a:r>
              <a:rPr lang="en-US" altLang="zh-CN" sz="2400"/>
              <a:t>PSV</a:t>
            </a:r>
            <a:r>
              <a:rPr lang="zh-CN" altLang="en-US" sz="2400"/>
              <a:t>对光收集效率为</a:t>
            </a:r>
            <a:r>
              <a:rPr lang="en-US" altLang="zh-CN" sz="2400"/>
              <a:t>14.52%</a:t>
            </a:r>
            <a:r>
              <a:rPr lang="zh-CN" altLang="en-US" sz="2400"/>
              <a:t>；对</a:t>
            </a:r>
            <a:r>
              <a:rPr lang="en-US" altLang="zh-CN" sz="2400"/>
              <a:t>E&lt;10keV</a:t>
            </a:r>
            <a:r>
              <a:rPr lang="zh-CN" altLang="en-US" sz="2400"/>
              <a:t>的环境中子屏蔽效率为</a:t>
            </a:r>
            <a:r>
              <a:rPr lang="en-US" altLang="zh-CN" sz="2400"/>
              <a:t>98.18%</a:t>
            </a:r>
            <a:r>
              <a:rPr lang="zh-CN" altLang="en-US" sz="2400"/>
              <a:t>，对</a:t>
            </a:r>
            <a:r>
              <a:rPr lang="en-US" altLang="zh-CN" sz="2400"/>
              <a:t>E&lt;2500keV</a:t>
            </a:r>
            <a:r>
              <a:rPr lang="zh-CN" altLang="en-US" sz="2400"/>
              <a:t>的</a:t>
            </a:r>
            <a:r>
              <a:rPr lang="en-US" altLang="zh-CN" sz="2400"/>
              <a:t> γ </a:t>
            </a:r>
            <a:r>
              <a:rPr lang="zh-CN" altLang="en-US" sz="2400"/>
              <a:t>屏蔽效率为</a:t>
            </a:r>
            <a:r>
              <a:rPr lang="en-US" altLang="zh-CN" sz="2400"/>
              <a:t>58.35%</a:t>
            </a:r>
            <a:r>
              <a:rPr lang="zh-CN" altLang="en-US" sz="2400"/>
              <a:t>。为</a:t>
            </a:r>
            <a:r>
              <a:rPr lang="en-US" altLang="zh-CN" sz="2400"/>
              <a:t>CICENNS</a:t>
            </a:r>
            <a:r>
              <a:rPr lang="zh-CN" altLang="en-US" sz="2400"/>
              <a:t>的建设提供良好思路。</a:t>
            </a:r>
            <a:endParaRPr lang="zh-CN" altLang="en-US" sz="2400"/>
          </a:p>
        </p:txBody>
      </p:sp>
      <p:sp>
        <p:nvSpPr>
          <p:cNvPr id="5" name="矩形 4"/>
          <p:cNvSpPr/>
          <p:nvPr/>
        </p:nvSpPr>
        <p:spPr>
          <a:xfrm>
            <a:off x="725170" y="2037715"/>
            <a:ext cx="10627360" cy="760730"/>
          </a:xfrm>
          <a:prstGeom prst="rect">
            <a:avLst/>
          </a:prstGeom>
          <a:solidFill>
            <a:srgbClr val="005826"/>
          </a:solidFill>
          <a:ln>
            <a:solidFill>
              <a:srgbClr val="00582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>
              <a:lnSpc>
                <a:spcPct val="130000"/>
              </a:lnSpc>
            </a:pPr>
            <a:r>
              <a:rPr lang="en-US" altLang="zh-CN" sz="2800" dirty="0">
                <a:solidFill>
                  <a:schemeClr val="bg1"/>
                </a:solidFill>
                <a:sym typeface="+mn-ea"/>
              </a:rPr>
              <a:t>CICENNS</a:t>
            </a:r>
            <a:r>
              <a:rPr lang="zh-CN" altLang="en-US" sz="2800" dirty="0">
                <a:solidFill>
                  <a:schemeClr val="bg1"/>
                </a:solidFill>
                <a:sym typeface="+mn-ea"/>
              </a:rPr>
              <a:t>实验中塑料闪烁体</a:t>
            </a:r>
            <a:r>
              <a:rPr lang="en-US" altLang="zh-CN" sz="2800" dirty="0">
                <a:solidFill>
                  <a:schemeClr val="bg1"/>
                </a:solidFill>
                <a:sym typeface="+mn-ea"/>
              </a:rPr>
              <a:t>Veto</a:t>
            </a:r>
            <a:r>
              <a:rPr lang="zh-CN" altLang="en-US" sz="2800" dirty="0">
                <a:solidFill>
                  <a:schemeClr val="bg1"/>
                </a:solidFill>
                <a:sym typeface="+mn-ea"/>
              </a:rPr>
              <a:t>系统（</a:t>
            </a:r>
            <a:r>
              <a:rPr lang="en-US" altLang="zh-CN" sz="2800" dirty="0">
                <a:solidFill>
                  <a:schemeClr val="bg1"/>
                </a:solidFill>
                <a:sym typeface="+mn-ea"/>
              </a:rPr>
              <a:t>PSV</a:t>
            </a:r>
            <a:r>
              <a:rPr lang="zh-CN" altLang="en-US" sz="2800" dirty="0">
                <a:solidFill>
                  <a:schemeClr val="bg1"/>
                </a:solidFill>
                <a:sym typeface="+mn-ea"/>
              </a:rPr>
              <a:t>）的光收集和屏蔽</a:t>
            </a:r>
            <a:r>
              <a:rPr lang="zh-CN" altLang="en-US" sz="2800" dirty="0">
                <a:solidFill>
                  <a:srgbClr val="005826"/>
                </a:solidFill>
                <a:sym typeface="+mn-ea"/>
              </a:rPr>
              <a:t>效率</a:t>
            </a:r>
            <a:endParaRPr lang="zh-CN" altLang="en-US" sz="2800" b="1"/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KSO_WM_UNIT_PLACING_PICTURE_USER_VIEWPORT" val="{&quot;height&quot;:4256,&quot;width&quot;:5586}"/>
</p:tagLst>
</file>

<file path=ppt/tags/tag2.xml><?xml version="1.0" encoding="utf-8"?>
<p:tagLst xmlns:p="http://schemas.openxmlformats.org/presentationml/2006/main">
  <p:tag name="KSO_WPP_MARK_KEY" val="30768c0a-88d8-43d6-b851-0dc1186f7811"/>
  <p:tag name="COMMONDATA" val="eyJoZGlkIjoiZjdmNDkwZDdmMjRjNTczNzQxMzkwZjU3NGU3YTJlMDAifQ==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andara">
      <a:majorFont>
        <a:latin typeface="Candara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0</TotalTime>
  <Words>808</Words>
  <Application>WPS 演示</Application>
  <PresentationFormat>全屏显示(4:3)</PresentationFormat>
  <Paragraphs>71</Paragraphs>
  <Slides>5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5</vt:i4>
      </vt:variant>
    </vt:vector>
  </HeadingPairs>
  <TitlesOfParts>
    <vt:vector size="18" baseType="lpstr">
      <vt:lpstr>Arial</vt:lpstr>
      <vt:lpstr>宋体</vt:lpstr>
      <vt:lpstr>Wingdings</vt:lpstr>
      <vt:lpstr>Times New Roman</vt:lpstr>
      <vt:lpstr>华文中宋</vt:lpstr>
      <vt:lpstr>华文楷体</vt:lpstr>
      <vt:lpstr>微软雅黑</vt:lpstr>
      <vt:lpstr>Wingdings</vt:lpstr>
      <vt:lpstr>Candara</vt:lpstr>
      <vt:lpstr>等线</vt:lpstr>
      <vt:lpstr>Calibri</vt:lpstr>
      <vt:lpstr>Arial Unicode MS</vt:lpstr>
      <vt:lpstr>Office 主题​​</vt:lpstr>
      <vt:lpstr>CICENNS实验中塑料闪烁体Veto系统（PSV）的光收集及其屏蔽效率</vt:lpstr>
      <vt:lpstr>研究背景</vt:lpstr>
      <vt:lpstr>PSV的光收集</vt:lpstr>
      <vt:lpstr>PSV的屏蔽效率</vt:lpstr>
      <vt:lpstr>总结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Poplar Amazing</dc:creator>
  <cp:lastModifiedBy>Huangzx</cp:lastModifiedBy>
  <cp:revision>352</cp:revision>
  <dcterms:created xsi:type="dcterms:W3CDTF">2023-07-10T11:44:00Z</dcterms:created>
  <dcterms:modified xsi:type="dcterms:W3CDTF">2024-08-12T12:56:03Z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5581817A6A9F444A866EE239E1FAE123</vt:lpwstr>
  </property>
  <property fmtid="{D5CDD505-2E9C-101B-9397-08002B2CF9AE}" pid="3" name="KSOProductBuildVer">
    <vt:lpwstr>2052-11.1.0.12165</vt:lpwstr>
  </property>
</Properties>
</file>