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85" r:id="rId3"/>
    <p:sldId id="306" r:id="rId5"/>
    <p:sldId id="266" r:id="rId6"/>
    <p:sldId id="267" r:id="rId7"/>
    <p:sldId id="303" r:id="rId8"/>
    <p:sldId id="304" r:id="rId9"/>
    <p:sldId id="305" r:id="rId10"/>
    <p:sldId id="271" r:id="rId11"/>
    <p:sldId id="351" r:id="rId12"/>
    <p:sldId id="307" r:id="rId13"/>
  </p:sldIdLst>
  <p:sldSz cx="12192000" cy="6858000"/>
  <p:notesSz cx="6858000" cy="9144000"/>
  <p:custDataLst>
    <p:tags r:id="rId1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2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gs" Target="tags/tag10.xml"/><Relationship Id="rId17" Type="http://schemas.openxmlformats.org/officeDocument/2006/relationships/commentAuthors" Target="commentAuthors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-上下边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6438900"/>
            <a:ext cx="12192000" cy="419100"/>
          </a:xfrm>
          <a:prstGeom prst="rect">
            <a:avLst/>
          </a:prstGeom>
          <a:solidFill>
            <a:srgbClr val="3D67B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800"/>
          </a:p>
        </p:txBody>
      </p:sp>
      <p:sp>
        <p:nvSpPr>
          <p:cNvPr id="6" name="矩形 5"/>
          <p:cNvSpPr/>
          <p:nvPr userDrawn="1"/>
        </p:nvSpPr>
        <p:spPr>
          <a:xfrm>
            <a:off x="0" y="4"/>
            <a:ext cx="12192000" cy="889001"/>
          </a:xfrm>
          <a:prstGeom prst="rect">
            <a:avLst/>
          </a:prstGeom>
          <a:solidFill>
            <a:srgbClr val="3D67B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80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82602" y="4"/>
            <a:ext cx="11214100" cy="889001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82600" y="6438900"/>
            <a:ext cx="2743200" cy="419100"/>
          </a:xfrm>
        </p:spPr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8A91777A-9D00-456A-8AB0-A9098686DE3E}" type="datetime1">
              <a:rPr lang="zh-CN" altLang="en-US" smtClean="0"/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2251" y="6438900"/>
            <a:ext cx="4114800" cy="419100"/>
          </a:xfrm>
        </p:spPr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953500" y="6438900"/>
            <a:ext cx="2743200" cy="419100"/>
          </a:xfrm>
        </p:spPr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90E01221-190F-488C-BDE8-A1E8F9F1EF4F}" type="slidenum">
              <a:rPr lang="zh-CN" altLang="en-US" smtClean="0"/>
            </a:fld>
            <a:endParaRPr lang="zh-CN" altLang="en-US" dirty="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11" r="27180" b="2333"/>
          <a:stretch>
            <a:fillRect/>
          </a:stretch>
        </p:blipFill>
        <p:spPr>
          <a:xfrm>
            <a:off x="5979460" y="1008531"/>
            <a:ext cx="6212541" cy="5342512"/>
          </a:xfrm>
          <a:prstGeom prst="rect">
            <a:avLst/>
          </a:prstGeom>
        </p:spPr>
      </p:pic>
      <p:sp>
        <p:nvSpPr>
          <p:cNvPr id="14" name="内容占位符 13"/>
          <p:cNvSpPr>
            <a:spLocks noGrp="1"/>
          </p:cNvSpPr>
          <p:nvPr>
            <p:ph sz="quarter" idx="13" hasCustomPrompt="1"/>
          </p:nvPr>
        </p:nvSpPr>
        <p:spPr>
          <a:xfrm>
            <a:off x="482603" y="1008531"/>
            <a:ext cx="11214100" cy="5328770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首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502" y="0"/>
            <a:ext cx="5143500" cy="6858000"/>
          </a:xfrm>
          <a:prstGeom prst="rect">
            <a:avLst/>
          </a:prstGeom>
        </p:spPr>
      </p:pic>
      <p:sp>
        <p:nvSpPr>
          <p:cNvPr id="8" name="文本占位符 11"/>
          <p:cNvSpPr>
            <a:spLocks noGrp="1"/>
          </p:cNvSpPr>
          <p:nvPr>
            <p:ph type="body" sz="quarter" idx="10" hasCustomPrompt="1"/>
          </p:nvPr>
        </p:nvSpPr>
        <p:spPr>
          <a:xfrm>
            <a:off x="680323" y="5701148"/>
            <a:ext cx="5415679" cy="306277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marL="0" indent="0" algn="r">
              <a:buNone/>
              <a:defRPr sz="1800" b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altLang="zh-CN" dirty="0"/>
              <a:t>Signature</a:t>
            </a:r>
            <a:endParaRPr lang="en-US" altLang="zh-CN" dirty="0"/>
          </a:p>
        </p:txBody>
      </p:sp>
      <p:sp>
        <p:nvSpPr>
          <p:cNvPr id="9" name="文本占位符 12"/>
          <p:cNvSpPr>
            <a:spLocks noGrp="1"/>
          </p:cNvSpPr>
          <p:nvPr>
            <p:ph type="body" sz="quarter" idx="11" hasCustomPrompt="1"/>
          </p:nvPr>
        </p:nvSpPr>
        <p:spPr>
          <a:xfrm>
            <a:off x="680321" y="6007425"/>
            <a:ext cx="5410296" cy="329879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marL="0" indent="0" algn="r">
              <a:buNone/>
              <a:defRPr sz="1800" b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altLang="zh-CN" dirty="0"/>
              <a:t>Date</a:t>
            </a:r>
            <a:endParaRPr lang="zh-CN" altLang="en-US" dirty="0"/>
          </a:p>
        </p:txBody>
      </p:sp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00" y="215900"/>
            <a:ext cx="5969000" cy="1346200"/>
          </a:xfrm>
          <a:prstGeom prst="rect">
            <a:avLst/>
          </a:prstGeom>
        </p:spPr>
      </p:pic>
      <p:sp>
        <p:nvSpPr>
          <p:cNvPr id="16" name="任意多边形 15"/>
          <p:cNvSpPr/>
          <p:nvPr userDrawn="1"/>
        </p:nvSpPr>
        <p:spPr>
          <a:xfrm>
            <a:off x="6984460" y="97281"/>
            <a:ext cx="1585608" cy="6653719"/>
          </a:xfrm>
          <a:custGeom>
            <a:avLst/>
            <a:gdLst>
              <a:gd name="connsiteX0" fmla="*/ 29183 w 1585608"/>
              <a:gd name="connsiteY0" fmla="*/ 0 h 6653719"/>
              <a:gd name="connsiteX1" fmla="*/ 1342417 w 1585608"/>
              <a:gd name="connsiteY1" fmla="*/ 1536970 h 6653719"/>
              <a:gd name="connsiteX2" fmla="*/ 1585608 w 1585608"/>
              <a:gd name="connsiteY2" fmla="*/ 3443591 h 6653719"/>
              <a:gd name="connsiteX3" fmla="*/ 1254868 w 1585608"/>
              <a:gd name="connsiteY3" fmla="*/ 4805463 h 6653719"/>
              <a:gd name="connsiteX4" fmla="*/ 535021 w 1585608"/>
              <a:gd name="connsiteY4" fmla="*/ 6089514 h 6653719"/>
              <a:gd name="connsiteX5" fmla="*/ 0 w 1585608"/>
              <a:gd name="connsiteY5" fmla="*/ 6653719 h 6653719"/>
              <a:gd name="connsiteX6" fmla="*/ 0 w 1585608"/>
              <a:gd name="connsiteY6" fmla="*/ 6653719 h 6653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85608" h="6653719">
                <a:moveTo>
                  <a:pt x="29183" y="0"/>
                </a:moveTo>
                <a:lnTo>
                  <a:pt x="1342417" y="1536970"/>
                </a:lnTo>
                <a:lnTo>
                  <a:pt x="1585608" y="3443591"/>
                </a:lnTo>
                <a:lnTo>
                  <a:pt x="1254868" y="4805463"/>
                </a:lnTo>
                <a:lnTo>
                  <a:pt x="535021" y="6089514"/>
                </a:lnTo>
                <a:lnTo>
                  <a:pt x="0" y="6653719"/>
                </a:lnTo>
                <a:lnTo>
                  <a:pt x="0" y="6653719"/>
                </a:lnTo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800"/>
          </a:p>
        </p:txBody>
      </p:sp>
      <p:sp>
        <p:nvSpPr>
          <p:cNvPr id="6" name="ïśḻïḑé"/>
          <p:cNvSpPr/>
          <p:nvPr userDrawn="1"/>
        </p:nvSpPr>
        <p:spPr bwMode="auto">
          <a:xfrm>
            <a:off x="6711747" y="0"/>
            <a:ext cx="3745492" cy="6858000"/>
          </a:xfrm>
          <a:custGeom>
            <a:avLst/>
            <a:gdLst>
              <a:gd name="T0" fmla="*/ 16 w 623"/>
              <a:gd name="T1" fmla="*/ 0 h 996"/>
              <a:gd name="T2" fmla="*/ 274 w 623"/>
              <a:gd name="T3" fmla="*/ 576 h 996"/>
              <a:gd name="T4" fmla="*/ 254 w 623"/>
              <a:gd name="T5" fmla="*/ 672 h 996"/>
              <a:gd name="T6" fmla="*/ 0 w 623"/>
              <a:gd name="T7" fmla="*/ 996 h 996"/>
              <a:gd name="T8" fmla="*/ 67 w 623"/>
              <a:gd name="T9" fmla="*/ 996 h 996"/>
              <a:gd name="T10" fmla="*/ 109 w 623"/>
              <a:gd name="T11" fmla="*/ 0 h 996"/>
              <a:gd name="T12" fmla="*/ 16 w 623"/>
              <a:gd name="T13" fmla="*/ 0 h 9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23" h="996">
                <a:moveTo>
                  <a:pt x="16" y="0"/>
                </a:moveTo>
                <a:cubicBezTo>
                  <a:pt x="16" y="0"/>
                  <a:pt x="299" y="198"/>
                  <a:pt x="274" y="576"/>
                </a:cubicBezTo>
                <a:cubicBezTo>
                  <a:pt x="272" y="609"/>
                  <a:pt x="265" y="641"/>
                  <a:pt x="254" y="672"/>
                </a:cubicBezTo>
                <a:cubicBezTo>
                  <a:pt x="226" y="752"/>
                  <a:pt x="154" y="904"/>
                  <a:pt x="0" y="996"/>
                </a:cubicBezTo>
                <a:cubicBezTo>
                  <a:pt x="67" y="996"/>
                  <a:pt x="67" y="996"/>
                  <a:pt x="67" y="996"/>
                </a:cubicBezTo>
                <a:cubicBezTo>
                  <a:pt x="67" y="996"/>
                  <a:pt x="623" y="450"/>
                  <a:pt x="109" y="0"/>
                </a:cubicBezTo>
                <a:lnTo>
                  <a:pt x="16" y="0"/>
                </a:lnTo>
                <a:close/>
              </a:path>
            </a:pathLst>
          </a:custGeom>
          <a:solidFill>
            <a:srgbClr val="3D67BD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800"/>
          </a:p>
        </p:txBody>
      </p:sp>
      <p:sp>
        <p:nvSpPr>
          <p:cNvPr id="10" name="副标题 9800"/>
          <p:cNvSpPr>
            <a:spLocks noGrp="1"/>
          </p:cNvSpPr>
          <p:nvPr>
            <p:ph type="subTitle" idx="1" hasCustomPrompt="1"/>
          </p:nvPr>
        </p:nvSpPr>
        <p:spPr>
          <a:xfrm>
            <a:off x="482600" y="3673293"/>
            <a:ext cx="6635549" cy="87087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副标题</a:t>
            </a:r>
            <a:endParaRPr lang="en-US" altLang="zh-CN" dirty="0"/>
          </a:p>
        </p:txBody>
      </p:sp>
      <p:sp>
        <p:nvSpPr>
          <p:cNvPr id="11" name="标题 9801"/>
          <p:cNvSpPr>
            <a:spLocks noGrp="1"/>
          </p:cNvSpPr>
          <p:nvPr>
            <p:ph type="ctrTitle" hasCustomPrompt="1"/>
          </p:nvPr>
        </p:nvSpPr>
        <p:spPr>
          <a:xfrm>
            <a:off x="482602" y="1885300"/>
            <a:ext cx="6635548" cy="1739604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000">
                <a:solidFill>
                  <a:srgbClr val="3D67BD"/>
                </a:solidFill>
              </a:defRPr>
            </a:lvl1pPr>
          </a:lstStyle>
          <a:p>
            <a:r>
              <a:rPr lang="zh-CN" altLang="en-US" dirty="0"/>
              <a:t>标题</a:t>
            </a:r>
            <a:endParaRPr lang="zh-CN" altLang="en-US" dirty="0"/>
          </a:p>
        </p:txBody>
      </p:sp>
    </p:spTree>
  </p:cSld>
  <p:clrMapOvr>
    <a:masterClrMapping/>
  </p:clrMapOvr>
  <p:hf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12.xml"/><Relationship Id="rId2" Type="http://schemas.openxmlformats.org/officeDocument/2006/relationships/tags" Target="../tags/tag1.xml"/><Relationship Id="rId1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12.xml"/><Relationship Id="rId3" Type="http://schemas.openxmlformats.org/officeDocument/2006/relationships/tags" Target="../tags/tag2.xml"/><Relationship Id="rId2" Type="http://schemas.openxmlformats.org/officeDocument/2006/relationships/image" Target="../media/image5.png"/><Relationship Id="rId1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12.xml"/><Relationship Id="rId2" Type="http://schemas.openxmlformats.org/officeDocument/2006/relationships/tags" Target="../tags/tag3.xml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12.xml"/><Relationship Id="rId2" Type="http://schemas.openxmlformats.org/officeDocument/2006/relationships/tags" Target="../tags/tag4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12.xml"/><Relationship Id="rId2" Type="http://schemas.openxmlformats.org/officeDocument/2006/relationships/tags" Target="../tags/tag5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7.xml"/><Relationship Id="rId6" Type="http://schemas.openxmlformats.org/officeDocument/2006/relationships/slideLayout" Target="../slideLayouts/slideLayout12.xml"/><Relationship Id="rId5" Type="http://schemas.openxmlformats.org/officeDocument/2006/relationships/tags" Target="../tags/tag7.xml"/><Relationship Id="rId4" Type="http://schemas.openxmlformats.org/officeDocument/2006/relationships/image" Target="../media/image7.png"/><Relationship Id="rId3" Type="http://schemas.openxmlformats.org/officeDocument/2006/relationships/tags" Target="../tags/tag6.xml"/><Relationship Id="rId2" Type="http://schemas.openxmlformats.org/officeDocument/2006/relationships/image" Target="../media/image9.png"/><Relationship Id="rId1" Type="http://schemas.openxmlformats.org/officeDocument/2006/relationships/image" Target="../media/image8.emf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8.xml"/><Relationship Id="rId5" Type="http://schemas.openxmlformats.org/officeDocument/2006/relationships/slideLayout" Target="../slideLayouts/slideLayout12.xml"/><Relationship Id="rId4" Type="http://schemas.openxmlformats.org/officeDocument/2006/relationships/image" Target="../media/image12.png"/><Relationship Id="rId3" Type="http://schemas.openxmlformats.org/officeDocument/2006/relationships/tags" Target="../tags/tag8.xml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9.xml"/><Relationship Id="rId7" Type="http://schemas.openxmlformats.org/officeDocument/2006/relationships/slideLayout" Target="../slideLayouts/slideLayout12.xml"/><Relationship Id="rId6" Type="http://schemas.openxmlformats.org/officeDocument/2006/relationships/image" Target="../media/image17.png"/><Relationship Id="rId5" Type="http://schemas.openxmlformats.org/officeDocument/2006/relationships/tags" Target="../tags/tag9.xml"/><Relationship Id="rId4" Type="http://schemas.openxmlformats.org/officeDocument/2006/relationships/image" Target="../media/image16.png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春天山野"/>
          <p:cNvPicPr>
            <a:picLocks noChangeAspect="1"/>
          </p:cNvPicPr>
          <p:nvPr/>
        </p:nvPicPr>
        <p:blipFill>
          <a:blip r:embed="rId1"/>
          <a:srcRect b="-15033"/>
          <a:stretch>
            <a:fillRect/>
          </a:stretch>
        </p:blipFill>
        <p:spPr>
          <a:xfrm>
            <a:off x="-51435" y="-17145"/>
            <a:ext cx="12243435" cy="7918931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9281" h="12471">
                <a:moveTo>
                  <a:pt x="10866" y="12467"/>
                </a:moveTo>
                <a:cubicBezTo>
                  <a:pt x="10862" y="12469"/>
                  <a:pt x="10854" y="12470"/>
                  <a:pt x="10843" y="12471"/>
                </a:cubicBezTo>
                <a:lnTo>
                  <a:pt x="10836" y="12471"/>
                </a:lnTo>
                <a:lnTo>
                  <a:pt x="10838" y="12471"/>
                </a:lnTo>
                <a:cubicBezTo>
                  <a:pt x="10851" y="12470"/>
                  <a:pt x="10860" y="12469"/>
                  <a:pt x="10866" y="12467"/>
                </a:cubicBezTo>
                <a:close/>
                <a:moveTo>
                  <a:pt x="7466" y="11758"/>
                </a:moveTo>
                <a:cubicBezTo>
                  <a:pt x="7496" y="11763"/>
                  <a:pt x="7522" y="11770"/>
                  <a:pt x="7546" y="11777"/>
                </a:cubicBezTo>
                <a:lnTo>
                  <a:pt x="7557" y="11781"/>
                </a:lnTo>
                <a:lnTo>
                  <a:pt x="7547" y="11783"/>
                </a:lnTo>
                <a:cubicBezTo>
                  <a:pt x="7406" y="11815"/>
                  <a:pt x="7356" y="11812"/>
                  <a:pt x="7466" y="11758"/>
                </a:cubicBezTo>
                <a:close/>
                <a:moveTo>
                  <a:pt x="8091" y="11747"/>
                </a:moveTo>
                <a:lnTo>
                  <a:pt x="8103" y="11753"/>
                </a:lnTo>
                <a:cubicBezTo>
                  <a:pt x="8607" y="11988"/>
                  <a:pt x="10556" y="12467"/>
                  <a:pt x="10836" y="12471"/>
                </a:cubicBezTo>
                <a:lnTo>
                  <a:pt x="10836" y="12471"/>
                </a:lnTo>
                <a:lnTo>
                  <a:pt x="10830" y="12471"/>
                </a:lnTo>
                <a:cubicBezTo>
                  <a:pt x="10487" y="12470"/>
                  <a:pt x="8210" y="11966"/>
                  <a:pt x="8037" y="11785"/>
                </a:cubicBezTo>
                <a:lnTo>
                  <a:pt x="8036" y="11784"/>
                </a:lnTo>
                <a:lnTo>
                  <a:pt x="8053" y="11773"/>
                </a:lnTo>
                <a:cubicBezTo>
                  <a:pt x="8065" y="11765"/>
                  <a:pt x="8077" y="11756"/>
                  <a:pt x="8090" y="11747"/>
                </a:cubicBezTo>
                <a:lnTo>
                  <a:pt x="8091" y="11747"/>
                </a:lnTo>
                <a:close/>
                <a:moveTo>
                  <a:pt x="7811" y="11715"/>
                </a:moveTo>
                <a:lnTo>
                  <a:pt x="7811" y="11717"/>
                </a:lnTo>
                <a:cubicBezTo>
                  <a:pt x="7813" y="11770"/>
                  <a:pt x="7855" y="11823"/>
                  <a:pt x="7957" y="11813"/>
                </a:cubicBezTo>
                <a:cubicBezTo>
                  <a:pt x="7908" y="11781"/>
                  <a:pt x="7933" y="11748"/>
                  <a:pt x="8000" y="11720"/>
                </a:cubicBezTo>
                <a:lnTo>
                  <a:pt x="8007" y="11717"/>
                </a:lnTo>
                <a:lnTo>
                  <a:pt x="8007" y="11717"/>
                </a:lnTo>
                <a:cubicBezTo>
                  <a:pt x="8009" y="11734"/>
                  <a:pt x="8016" y="11753"/>
                  <a:pt x="8030" y="11776"/>
                </a:cubicBezTo>
                <a:cubicBezTo>
                  <a:pt x="8031" y="11777"/>
                  <a:pt x="8032" y="11779"/>
                  <a:pt x="8033" y="11780"/>
                </a:cubicBezTo>
                <a:lnTo>
                  <a:pt x="8036" y="11784"/>
                </a:lnTo>
                <a:lnTo>
                  <a:pt x="8035" y="11785"/>
                </a:lnTo>
                <a:cubicBezTo>
                  <a:pt x="7745" y="11976"/>
                  <a:pt x="7746" y="11847"/>
                  <a:pt x="7558" y="11781"/>
                </a:cubicBezTo>
                <a:lnTo>
                  <a:pt x="7557" y="11781"/>
                </a:lnTo>
                <a:lnTo>
                  <a:pt x="7564" y="11780"/>
                </a:lnTo>
                <a:cubicBezTo>
                  <a:pt x="7629" y="11765"/>
                  <a:pt x="7712" y="11743"/>
                  <a:pt x="7804" y="11717"/>
                </a:cubicBezTo>
                <a:lnTo>
                  <a:pt x="7811" y="11715"/>
                </a:lnTo>
                <a:close/>
                <a:moveTo>
                  <a:pt x="8640" y="11699"/>
                </a:moveTo>
                <a:lnTo>
                  <a:pt x="8646" y="11705"/>
                </a:lnTo>
                <a:cubicBezTo>
                  <a:pt x="8673" y="11728"/>
                  <a:pt x="8693" y="11747"/>
                  <a:pt x="8703" y="11758"/>
                </a:cubicBezTo>
                <a:cubicBezTo>
                  <a:pt x="8505" y="11758"/>
                  <a:pt x="8554" y="11729"/>
                  <a:pt x="8637" y="11700"/>
                </a:cubicBezTo>
                <a:lnTo>
                  <a:pt x="8640" y="11699"/>
                </a:lnTo>
                <a:close/>
                <a:moveTo>
                  <a:pt x="8007" y="11697"/>
                </a:moveTo>
                <a:lnTo>
                  <a:pt x="8010" y="11700"/>
                </a:lnTo>
                <a:cubicBezTo>
                  <a:pt x="8013" y="11702"/>
                  <a:pt x="8015" y="11703"/>
                  <a:pt x="8017" y="11705"/>
                </a:cubicBezTo>
                <a:lnTo>
                  <a:pt x="8025" y="11710"/>
                </a:lnTo>
                <a:lnTo>
                  <a:pt x="8024" y="11711"/>
                </a:lnTo>
                <a:cubicBezTo>
                  <a:pt x="8019" y="11712"/>
                  <a:pt x="8015" y="11714"/>
                  <a:pt x="8011" y="11715"/>
                </a:cubicBezTo>
                <a:lnTo>
                  <a:pt x="8007" y="11717"/>
                </a:lnTo>
                <a:lnTo>
                  <a:pt x="8007" y="11711"/>
                </a:lnTo>
                <a:cubicBezTo>
                  <a:pt x="8006" y="11707"/>
                  <a:pt x="8006" y="11703"/>
                  <a:pt x="8007" y="11699"/>
                </a:cubicBezTo>
                <a:lnTo>
                  <a:pt x="8007" y="11697"/>
                </a:lnTo>
                <a:close/>
                <a:moveTo>
                  <a:pt x="8200" y="11666"/>
                </a:moveTo>
                <a:lnTo>
                  <a:pt x="8197" y="11668"/>
                </a:lnTo>
                <a:cubicBezTo>
                  <a:pt x="8190" y="11674"/>
                  <a:pt x="8183" y="11679"/>
                  <a:pt x="8175" y="11685"/>
                </a:cubicBezTo>
                <a:cubicBezTo>
                  <a:pt x="8152" y="11702"/>
                  <a:pt x="8131" y="11718"/>
                  <a:pt x="8110" y="11733"/>
                </a:cubicBezTo>
                <a:lnTo>
                  <a:pt x="8091" y="11747"/>
                </a:lnTo>
                <a:lnTo>
                  <a:pt x="8090" y="11746"/>
                </a:lnTo>
                <a:cubicBezTo>
                  <a:pt x="8064" y="11734"/>
                  <a:pt x="8042" y="11722"/>
                  <a:pt x="8025" y="11711"/>
                </a:cubicBezTo>
                <a:lnTo>
                  <a:pt x="8025" y="11710"/>
                </a:lnTo>
                <a:lnTo>
                  <a:pt x="8037" y="11706"/>
                </a:lnTo>
                <a:cubicBezTo>
                  <a:pt x="8077" y="11692"/>
                  <a:pt x="8126" y="11680"/>
                  <a:pt x="8179" y="11670"/>
                </a:cubicBezTo>
                <a:lnTo>
                  <a:pt x="8200" y="11666"/>
                </a:lnTo>
                <a:close/>
                <a:moveTo>
                  <a:pt x="8044" y="11646"/>
                </a:moveTo>
                <a:lnTo>
                  <a:pt x="8043" y="11646"/>
                </a:lnTo>
                <a:cubicBezTo>
                  <a:pt x="8025" y="11657"/>
                  <a:pt x="8011" y="11673"/>
                  <a:pt x="8007" y="11694"/>
                </a:cubicBezTo>
                <a:lnTo>
                  <a:pt x="8007" y="11697"/>
                </a:lnTo>
                <a:lnTo>
                  <a:pt x="8004" y="11695"/>
                </a:lnTo>
                <a:cubicBezTo>
                  <a:pt x="8000" y="11691"/>
                  <a:pt x="7997" y="11688"/>
                  <a:pt x="7994" y="11685"/>
                </a:cubicBezTo>
                <a:cubicBezTo>
                  <a:pt x="7989" y="11679"/>
                  <a:pt x="7983" y="11673"/>
                  <a:pt x="7978" y="11668"/>
                </a:cubicBezTo>
                <a:lnTo>
                  <a:pt x="7976" y="11666"/>
                </a:lnTo>
                <a:lnTo>
                  <a:pt x="7994" y="11661"/>
                </a:lnTo>
                <a:lnTo>
                  <a:pt x="8044" y="11646"/>
                </a:lnTo>
                <a:close/>
                <a:moveTo>
                  <a:pt x="8583" y="11629"/>
                </a:moveTo>
                <a:cubicBezTo>
                  <a:pt x="8661" y="11629"/>
                  <a:pt x="8730" y="11635"/>
                  <a:pt x="8775" y="11649"/>
                </a:cubicBezTo>
                <a:cubicBezTo>
                  <a:pt x="8833" y="11645"/>
                  <a:pt x="8734" y="11668"/>
                  <a:pt x="8653" y="11695"/>
                </a:cubicBezTo>
                <a:lnTo>
                  <a:pt x="8640" y="11699"/>
                </a:lnTo>
                <a:lnTo>
                  <a:pt x="8636" y="11695"/>
                </a:lnTo>
                <a:cubicBezTo>
                  <a:pt x="8615" y="11677"/>
                  <a:pt x="8590" y="11655"/>
                  <a:pt x="8563" y="11632"/>
                </a:cubicBezTo>
                <a:lnTo>
                  <a:pt x="8561" y="11629"/>
                </a:lnTo>
                <a:lnTo>
                  <a:pt x="8565" y="11629"/>
                </a:lnTo>
                <a:cubicBezTo>
                  <a:pt x="8571" y="11629"/>
                  <a:pt x="8577" y="11629"/>
                  <a:pt x="8583" y="11629"/>
                </a:cubicBezTo>
                <a:close/>
                <a:moveTo>
                  <a:pt x="8194" y="11626"/>
                </a:moveTo>
                <a:lnTo>
                  <a:pt x="8195" y="11627"/>
                </a:lnTo>
                <a:cubicBezTo>
                  <a:pt x="8197" y="11628"/>
                  <a:pt x="8197" y="11630"/>
                  <a:pt x="8194" y="11631"/>
                </a:cubicBezTo>
                <a:lnTo>
                  <a:pt x="8194" y="11626"/>
                </a:lnTo>
                <a:close/>
                <a:moveTo>
                  <a:pt x="8112" y="11624"/>
                </a:moveTo>
                <a:lnTo>
                  <a:pt x="8110" y="11625"/>
                </a:lnTo>
                <a:cubicBezTo>
                  <a:pt x="8091" y="11631"/>
                  <a:pt x="8071" y="11637"/>
                  <a:pt x="8051" y="11643"/>
                </a:cubicBezTo>
                <a:lnTo>
                  <a:pt x="8044" y="11646"/>
                </a:lnTo>
                <a:lnTo>
                  <a:pt x="8052" y="11641"/>
                </a:lnTo>
                <a:cubicBezTo>
                  <a:pt x="8068" y="11633"/>
                  <a:pt x="8087" y="11628"/>
                  <a:pt x="8106" y="11625"/>
                </a:cubicBezTo>
                <a:lnTo>
                  <a:pt x="8112" y="11624"/>
                </a:lnTo>
                <a:close/>
                <a:moveTo>
                  <a:pt x="7891" y="11622"/>
                </a:moveTo>
                <a:cubicBezTo>
                  <a:pt x="7914" y="11623"/>
                  <a:pt x="7941" y="11634"/>
                  <a:pt x="7970" y="11660"/>
                </a:cubicBezTo>
                <a:lnTo>
                  <a:pt x="7976" y="11666"/>
                </a:lnTo>
                <a:lnTo>
                  <a:pt x="7965" y="11670"/>
                </a:lnTo>
                <a:cubicBezTo>
                  <a:pt x="7919" y="11684"/>
                  <a:pt x="7873" y="11697"/>
                  <a:pt x="7830" y="11710"/>
                </a:cubicBezTo>
                <a:lnTo>
                  <a:pt x="7811" y="11715"/>
                </a:lnTo>
                <a:lnTo>
                  <a:pt x="7811" y="11705"/>
                </a:lnTo>
                <a:cubicBezTo>
                  <a:pt x="7814" y="11661"/>
                  <a:pt x="7845" y="11621"/>
                  <a:pt x="7891" y="11622"/>
                </a:cubicBezTo>
                <a:close/>
                <a:moveTo>
                  <a:pt x="8199" y="11596"/>
                </a:moveTo>
                <a:lnTo>
                  <a:pt x="8198" y="11602"/>
                </a:lnTo>
                <a:cubicBezTo>
                  <a:pt x="8196" y="11608"/>
                  <a:pt x="8195" y="11615"/>
                  <a:pt x="8195" y="11621"/>
                </a:cubicBezTo>
                <a:lnTo>
                  <a:pt x="8194" y="11626"/>
                </a:lnTo>
                <a:lnTo>
                  <a:pt x="8194" y="11626"/>
                </a:lnTo>
                <a:cubicBezTo>
                  <a:pt x="8184" y="11622"/>
                  <a:pt x="8152" y="11619"/>
                  <a:pt x="8117" y="11623"/>
                </a:cubicBezTo>
                <a:lnTo>
                  <a:pt x="8112" y="11624"/>
                </a:lnTo>
                <a:lnTo>
                  <a:pt x="8170" y="11605"/>
                </a:lnTo>
                <a:lnTo>
                  <a:pt x="8199" y="11596"/>
                </a:lnTo>
                <a:close/>
                <a:moveTo>
                  <a:pt x="8434" y="11516"/>
                </a:moveTo>
                <a:lnTo>
                  <a:pt x="8434" y="11516"/>
                </a:lnTo>
                <a:cubicBezTo>
                  <a:pt x="8473" y="11553"/>
                  <a:pt x="8513" y="11588"/>
                  <a:pt x="8550" y="11620"/>
                </a:cubicBezTo>
                <a:lnTo>
                  <a:pt x="8561" y="11629"/>
                </a:lnTo>
                <a:lnTo>
                  <a:pt x="8528" y="11630"/>
                </a:lnTo>
                <a:cubicBezTo>
                  <a:pt x="8427" y="11633"/>
                  <a:pt x="8315" y="11645"/>
                  <a:pt x="8216" y="11663"/>
                </a:cubicBezTo>
                <a:lnTo>
                  <a:pt x="8200" y="11666"/>
                </a:lnTo>
                <a:lnTo>
                  <a:pt x="8218" y="11652"/>
                </a:lnTo>
                <a:cubicBezTo>
                  <a:pt x="8265" y="11615"/>
                  <a:pt x="8301" y="11583"/>
                  <a:pt x="8328" y="11557"/>
                </a:cubicBezTo>
                <a:lnTo>
                  <a:pt x="8334" y="11550"/>
                </a:lnTo>
                <a:lnTo>
                  <a:pt x="8354" y="11544"/>
                </a:lnTo>
                <a:cubicBezTo>
                  <a:pt x="8374" y="11537"/>
                  <a:pt x="8395" y="11530"/>
                  <a:pt x="8415" y="11522"/>
                </a:cubicBezTo>
                <a:lnTo>
                  <a:pt x="8434" y="11516"/>
                </a:lnTo>
                <a:close/>
                <a:moveTo>
                  <a:pt x="8358" y="11443"/>
                </a:moveTo>
                <a:lnTo>
                  <a:pt x="8375" y="11460"/>
                </a:lnTo>
                <a:lnTo>
                  <a:pt x="8393" y="11477"/>
                </a:lnTo>
                <a:lnTo>
                  <a:pt x="8392" y="11478"/>
                </a:lnTo>
                <a:cubicBezTo>
                  <a:pt x="8384" y="11495"/>
                  <a:pt x="8367" y="11517"/>
                  <a:pt x="8339" y="11546"/>
                </a:cubicBezTo>
                <a:lnTo>
                  <a:pt x="8334" y="11550"/>
                </a:lnTo>
                <a:lnTo>
                  <a:pt x="8292" y="11565"/>
                </a:lnTo>
                <a:cubicBezTo>
                  <a:pt x="8272" y="11572"/>
                  <a:pt x="8251" y="11579"/>
                  <a:pt x="8231" y="11585"/>
                </a:cubicBezTo>
                <a:lnTo>
                  <a:pt x="8199" y="11596"/>
                </a:lnTo>
                <a:lnTo>
                  <a:pt x="8200" y="11593"/>
                </a:lnTo>
                <a:cubicBezTo>
                  <a:pt x="8223" y="11516"/>
                  <a:pt x="8301" y="11459"/>
                  <a:pt x="8352" y="11444"/>
                </a:cubicBezTo>
                <a:lnTo>
                  <a:pt x="8358" y="11443"/>
                </a:lnTo>
                <a:close/>
                <a:moveTo>
                  <a:pt x="8362" y="11086"/>
                </a:moveTo>
                <a:cubicBezTo>
                  <a:pt x="8479" y="11084"/>
                  <a:pt x="8722" y="11188"/>
                  <a:pt x="9040" y="11266"/>
                </a:cubicBezTo>
                <a:lnTo>
                  <a:pt x="9044" y="11267"/>
                </a:lnTo>
                <a:lnTo>
                  <a:pt x="9040" y="11269"/>
                </a:lnTo>
                <a:cubicBezTo>
                  <a:pt x="8881" y="11346"/>
                  <a:pt x="8682" y="11427"/>
                  <a:pt x="8477" y="11500"/>
                </a:cubicBezTo>
                <a:lnTo>
                  <a:pt x="8434" y="11516"/>
                </a:lnTo>
                <a:lnTo>
                  <a:pt x="8404" y="11488"/>
                </a:lnTo>
                <a:lnTo>
                  <a:pt x="8393" y="11477"/>
                </a:lnTo>
                <a:lnTo>
                  <a:pt x="8395" y="11472"/>
                </a:lnTo>
                <a:cubicBezTo>
                  <a:pt x="8406" y="11444"/>
                  <a:pt x="8388" y="11435"/>
                  <a:pt x="8358" y="11442"/>
                </a:cubicBezTo>
                <a:lnTo>
                  <a:pt x="8358" y="11443"/>
                </a:lnTo>
                <a:lnTo>
                  <a:pt x="8347" y="11432"/>
                </a:lnTo>
                <a:cubicBezTo>
                  <a:pt x="8190" y="11272"/>
                  <a:pt x="8086" y="11114"/>
                  <a:pt x="8303" y="11104"/>
                </a:cubicBezTo>
                <a:cubicBezTo>
                  <a:pt x="8316" y="11092"/>
                  <a:pt x="8336" y="11087"/>
                  <a:pt x="8362" y="11086"/>
                </a:cubicBezTo>
                <a:close/>
                <a:moveTo>
                  <a:pt x="0" y="10841"/>
                </a:moveTo>
                <a:lnTo>
                  <a:pt x="11265" y="10841"/>
                </a:lnTo>
                <a:lnTo>
                  <a:pt x="11249" y="10857"/>
                </a:lnTo>
                <a:cubicBezTo>
                  <a:pt x="10800" y="11299"/>
                  <a:pt x="10368" y="11492"/>
                  <a:pt x="10030" y="11257"/>
                </a:cubicBezTo>
                <a:cubicBezTo>
                  <a:pt x="9285" y="12203"/>
                  <a:pt x="9688" y="11395"/>
                  <a:pt x="9212" y="11304"/>
                </a:cubicBezTo>
                <a:cubicBezTo>
                  <a:pt x="9167" y="11295"/>
                  <a:pt x="9124" y="11286"/>
                  <a:pt x="9082" y="11276"/>
                </a:cubicBezTo>
                <a:lnTo>
                  <a:pt x="9044" y="11267"/>
                </a:lnTo>
                <a:lnTo>
                  <a:pt x="9064" y="11257"/>
                </a:lnTo>
                <a:cubicBezTo>
                  <a:pt x="9427" y="11076"/>
                  <a:pt x="9553" y="10912"/>
                  <a:pt x="8975" y="10879"/>
                </a:cubicBezTo>
                <a:cubicBezTo>
                  <a:pt x="7402" y="10790"/>
                  <a:pt x="1496" y="12704"/>
                  <a:pt x="0" y="10898"/>
                </a:cubicBezTo>
                <a:lnTo>
                  <a:pt x="0" y="10841"/>
                </a:lnTo>
                <a:close/>
                <a:moveTo>
                  <a:pt x="0" y="0"/>
                </a:moveTo>
                <a:lnTo>
                  <a:pt x="19281" y="0"/>
                </a:lnTo>
                <a:lnTo>
                  <a:pt x="19281" y="10841"/>
                </a:lnTo>
                <a:lnTo>
                  <a:pt x="11265" y="10841"/>
                </a:lnTo>
                <a:lnTo>
                  <a:pt x="11286" y="10819"/>
                </a:lnTo>
                <a:cubicBezTo>
                  <a:pt x="12423" y="9668"/>
                  <a:pt x="13648" y="6963"/>
                  <a:pt x="13684" y="5631"/>
                </a:cubicBezTo>
                <a:cubicBezTo>
                  <a:pt x="14022" y="2015"/>
                  <a:pt x="12013" y="476"/>
                  <a:pt x="11665" y="76"/>
                </a:cubicBezTo>
                <a:lnTo>
                  <a:pt x="11650" y="76"/>
                </a:lnTo>
                <a:lnTo>
                  <a:pt x="11605" y="7"/>
                </a:lnTo>
                <a:lnTo>
                  <a:pt x="0" y="12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5" name="标题 4"/>
          <p:cNvSpPr>
            <a:spLocks noGrp="1"/>
          </p:cNvSpPr>
          <p:nvPr>
            <p:ph type="ctrTitle"/>
          </p:nvPr>
        </p:nvSpPr>
        <p:spPr>
          <a:xfrm>
            <a:off x="260350" y="1885315"/>
            <a:ext cx="7577455" cy="1739900"/>
          </a:xfrm>
        </p:spPr>
        <p:txBody>
          <a:bodyPr>
            <a:normAutofit/>
          </a:bodyPr>
          <a:lstStyle/>
          <a:p>
            <a:r>
              <a:rPr lang="zh-CN" altLang="en-US">
                <a:sym typeface="+mn-ea"/>
              </a:rPr>
              <a:t>液氩核反冲低能中子刻度实验</a:t>
            </a:r>
            <a:endParaRPr lang="zh-CN" altLang="en-US" dirty="0">
              <a:latin typeface="Times New Roman" panose="02020603050405020304" charset="0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4010" y="3199130"/>
            <a:ext cx="7331075" cy="8299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zh-CN" altLang="en-US" sz="2400">
                <a:solidFill>
                  <a:schemeClr val="accent1">
                    <a:lumMod val="75000"/>
                  </a:schemeClr>
                </a:solidFill>
                <a:sym typeface="+mn-ea"/>
              </a:rPr>
              <a:t>Calibrating Low-Energy Nuclear Recoils with Dual-Phase Argon TPC for Future Light Dark Matter Searches</a:t>
            </a:r>
            <a:endParaRPr lang="zh-CN" altLang="en-US" sz="2400" b="1" dirty="0">
              <a:solidFill>
                <a:schemeClr val="accent1">
                  <a:lumMod val="7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cs typeface="Arial" panose="020B0604020202020204" pitchFamily="34" charset="0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164080" y="4735195"/>
            <a:ext cx="335280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800" b="1" dirty="0">
                <a:solidFill>
                  <a:srgbClr val="18489B"/>
                </a:solidFill>
                <a:latin typeface="Times New Roman" panose="02020603050405020304" charset="0"/>
                <a:ea typeface="宋体" panose="02010600030101010101" pitchFamily="2" charset="-122"/>
              </a:rPr>
              <a:t>尹纪龙</a:t>
            </a:r>
            <a:endParaRPr lang="zh-CN" altLang="en-US" sz="2800" b="1" dirty="0">
              <a:solidFill>
                <a:srgbClr val="18489B"/>
              </a:solidFill>
              <a:latin typeface="Times New Roman" panose="02020603050405020304" charset="0"/>
              <a:ea typeface="宋体" panose="02010600030101010101" pitchFamily="2" charset="-122"/>
            </a:endParaRPr>
          </a:p>
          <a:p>
            <a:pPr algn="ctr"/>
            <a:r>
              <a:rPr lang="zh-CN" altLang="en-US" sz="1700" b="1" dirty="0">
                <a:solidFill>
                  <a:srgbClr val="18489B"/>
                </a:solidFill>
                <a:latin typeface="Times New Roman" panose="02020603050405020304" charset="0"/>
                <a:ea typeface="宋体" panose="02010600030101010101" pitchFamily="2" charset="-122"/>
              </a:rPr>
              <a:t>中国科学院高能物理研究所</a:t>
            </a:r>
            <a:endParaRPr lang="zh-CN" altLang="en-US" sz="1700" b="1" dirty="0">
              <a:solidFill>
                <a:srgbClr val="18489B"/>
              </a:solidFill>
              <a:latin typeface="Times New Roman" panose="02020603050405020304" charset="0"/>
              <a:ea typeface="宋体" panose="02010600030101010101" pitchFamily="2" charset="-122"/>
            </a:endParaRPr>
          </a:p>
          <a:p>
            <a:pPr algn="ctr"/>
            <a:endParaRPr lang="zh-CN" altLang="en-US" sz="1700" b="1" dirty="0">
              <a:solidFill>
                <a:srgbClr val="18489B"/>
              </a:solidFill>
              <a:latin typeface="Times New Roman" panose="02020603050405020304" charset="0"/>
              <a:ea typeface="宋体" panose="02010600030101010101" pitchFamily="2" charset="-122"/>
            </a:endParaRPr>
          </a:p>
          <a:p>
            <a:pPr algn="ctr"/>
            <a:r>
              <a:rPr lang="zh-CN" altLang="en-US" sz="1700" b="1" dirty="0">
                <a:solidFill>
                  <a:srgbClr val="18489B"/>
                </a:solidFill>
                <a:latin typeface="Times New Roman" panose="02020603050405020304" charset="0"/>
                <a:ea typeface="宋体" panose="02010600030101010101" pitchFamily="2" charset="-122"/>
              </a:rPr>
              <a:t>第十四届全国粒子物理学术会议</a:t>
            </a:r>
            <a:endParaRPr lang="zh-CN" altLang="en-US" sz="1700" b="1" dirty="0">
              <a:solidFill>
                <a:srgbClr val="18489B"/>
              </a:solidFill>
              <a:latin typeface="Times New Roman" panose="02020603050405020304" charset="0"/>
              <a:ea typeface="宋体" panose="02010600030101010101" pitchFamily="2" charset="-122"/>
            </a:endParaRPr>
          </a:p>
          <a:p>
            <a:pPr algn="ctr"/>
            <a:r>
              <a:rPr lang="en-US" altLang="zh-CN" sz="1700" b="1" dirty="0">
                <a:solidFill>
                  <a:srgbClr val="18489B"/>
                </a:solidFill>
                <a:latin typeface="Times New Roman" panose="02020603050405020304" charset="0"/>
                <a:ea typeface="宋体" panose="02010600030101010101" pitchFamily="2" charset="-122"/>
              </a:rPr>
              <a:t>2024.8.16</a:t>
            </a:r>
            <a:endParaRPr lang="en-US" altLang="zh-CN" sz="1700" b="1" dirty="0">
              <a:solidFill>
                <a:srgbClr val="18489B"/>
              </a:solidFill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436870" y="225615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</p:spTree>
  </p:cSld>
  <p:clrMapOvr>
    <a:masterClrMapping/>
  </p:clrMapOvr>
  <p:transition advTm="5169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5260975" y="2531110"/>
            <a:ext cx="226568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400"/>
              <a:t>谢谢！</a:t>
            </a:r>
            <a:endParaRPr lang="zh-CN" altLang="en-US" sz="44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>
                <a:effectLst/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研究背景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1777A-9D00-456A-8AB0-A9098686DE3E}" type="datetime1">
              <a:rPr lang="zh-CN" altLang="en-US" smtClean="0"/>
            </a:fld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01221-190F-488C-BDE8-A1E8F9F1EF4F}" type="slidenum">
              <a:rPr lang="zh-CN" altLang="en-US" smtClean="0"/>
            </a:fld>
            <a:endParaRPr lang="zh-CN" altLang="en-US" dirty="0"/>
          </a:p>
        </p:txBody>
      </p:sp>
      <p:sp>
        <p:nvSpPr>
          <p:cNvPr id="12" name="文本框 11"/>
          <p:cNvSpPr txBox="1"/>
          <p:nvPr/>
        </p:nvSpPr>
        <p:spPr>
          <a:xfrm>
            <a:off x="277495" y="1107440"/>
            <a:ext cx="1163574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400" b="1">
                <a:sym typeface="+mn-ea"/>
              </a:rPr>
              <a:t>· </a:t>
            </a:r>
            <a:r>
              <a:rPr lang="zh-CN" altLang="en-US" sz="2000" dirty="0">
                <a:solidFill>
                  <a:schemeClr val="tx1"/>
                </a:solidFill>
                <a:sym typeface="+mn-ea"/>
              </a:rPr>
              <a:t>利用</a:t>
            </a:r>
            <a:r>
              <a:rPr lang="zh-CN" altLang="en-US" sz="2000" dirty="0">
                <a:solidFill>
                  <a:schemeClr val="accent1">
                    <a:lumMod val="75000"/>
                  </a:schemeClr>
                </a:solidFill>
                <a:sym typeface="+mn-ea"/>
              </a:rPr>
              <a:t>双相氩时间投影室</a:t>
            </a:r>
            <a:r>
              <a:rPr lang="zh-CN" sz="2000" dirty="0">
                <a:solidFill>
                  <a:schemeClr val="tx1"/>
                </a:solidFill>
                <a:sym typeface="+mn-ea"/>
              </a:rPr>
              <a:t>探测</a:t>
            </a:r>
            <a:r>
              <a:rPr lang="zh-CN" altLang="en-US" sz="2000" dirty="0">
                <a:solidFill>
                  <a:schemeClr val="accent1">
                    <a:lumMod val="75000"/>
                  </a:schemeClr>
                </a:solidFill>
                <a:sym typeface="+mn-ea"/>
              </a:rPr>
              <a:t>低质量</a:t>
            </a:r>
            <a:r>
              <a:rPr lang="zh-CN" sz="2000" dirty="0">
                <a:solidFill>
                  <a:schemeClr val="accent1">
                    <a:lumMod val="75000"/>
                  </a:schemeClr>
                </a:solidFill>
                <a:sym typeface="+mn-ea"/>
              </a:rPr>
              <a:t>（</a:t>
            </a:r>
            <a:r>
              <a:rPr lang="zh-CN" altLang="en-US" sz="2000" dirty="0">
                <a:solidFill>
                  <a:schemeClr val="accent1">
                    <a:lumMod val="75000"/>
                  </a:schemeClr>
                </a:solidFill>
                <a:sym typeface="+mn-ea"/>
              </a:rPr>
              <a:t>sub GeV - 10 GeV/c</a:t>
            </a:r>
            <a:r>
              <a:rPr lang="zh-CN" altLang="en-US" sz="2000" baseline="30000" dirty="0">
                <a:solidFill>
                  <a:schemeClr val="accent1">
                    <a:lumMod val="75000"/>
                  </a:schemeClr>
                </a:solidFill>
                <a:sym typeface="+mn-ea"/>
              </a:rPr>
              <a:t>2</a:t>
            </a:r>
            <a:r>
              <a:rPr lang="zh-CN" sz="2000" dirty="0">
                <a:solidFill>
                  <a:schemeClr val="accent1">
                    <a:lumMod val="75000"/>
                  </a:schemeClr>
                </a:solidFill>
                <a:sym typeface="+mn-ea"/>
              </a:rPr>
              <a:t>）</a:t>
            </a:r>
            <a:r>
              <a:rPr lang="zh-CN" altLang="en-US" sz="2000" dirty="0">
                <a:solidFill>
                  <a:schemeClr val="tx1"/>
                </a:solidFill>
                <a:sym typeface="+mn-ea"/>
              </a:rPr>
              <a:t>暗物质</a:t>
            </a:r>
            <a:r>
              <a:rPr lang="en-US" altLang="zh-CN" sz="2000" dirty="0">
                <a:solidFill>
                  <a:schemeClr val="tx1"/>
                </a:solidFill>
                <a:sym typeface="+mn-ea"/>
              </a:rPr>
              <a:t>WIMPs</a:t>
            </a:r>
            <a:r>
              <a:rPr lang="zh-CN" altLang="en-US" sz="2000" dirty="0">
                <a:solidFill>
                  <a:schemeClr val="tx1"/>
                </a:solidFill>
                <a:sym typeface="+mn-ea"/>
              </a:rPr>
              <a:t>；</a:t>
            </a:r>
            <a:endParaRPr lang="zh-CN" altLang="en-US" sz="2000" dirty="0">
              <a:solidFill>
                <a:schemeClr val="tx1"/>
              </a:solidFill>
              <a:sym typeface="+mn-ea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21690" y="2107565"/>
            <a:ext cx="4112895" cy="3743960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sp>
        <p:nvSpPr>
          <p:cNvPr id="10" name="文本框 9"/>
          <p:cNvSpPr txBox="1"/>
          <p:nvPr/>
        </p:nvSpPr>
        <p:spPr>
          <a:xfrm>
            <a:off x="987425" y="1848485"/>
            <a:ext cx="36195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双相氩</a:t>
            </a:r>
            <a:r>
              <a:rPr lang="en-US" altLang="zh-CN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TPC</a:t>
            </a:r>
            <a:r>
              <a:rPr lang="zh-CN" altLang="en-US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暗物质</a:t>
            </a:r>
            <a:r>
              <a:rPr lang="zh-CN" altLang="en-US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探测</a:t>
            </a:r>
            <a:r>
              <a:rPr lang="zh-CN" altLang="en-US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原理示意图</a:t>
            </a:r>
            <a:endParaRPr lang="zh-CN" altLang="en-US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36625" y="899160"/>
            <a:ext cx="25622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dual-phase argon TPC</a:t>
            </a:r>
            <a:endParaRPr lang="en-US" altLang="zh-CN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7252335" y="892175"/>
            <a:ext cx="355663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weakly interacting massive particles</a:t>
            </a:r>
            <a:endParaRPr lang="en-US" altLang="zh-CN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  <p:custDataLst>
      <p:tags r:id="rId2"/>
    </p:custDataLst>
  </p:cSld>
  <p:clrMapOvr>
    <a:masterClrMapping/>
  </p:clrMapOvr>
  <p:transition advTm="50256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12715" y="2386330"/>
            <a:ext cx="6021705" cy="3637280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>
                <a:effectLst/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研究背景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1777A-9D00-456A-8AB0-A9098686DE3E}" type="datetime1">
              <a:rPr lang="zh-CN" altLang="en-US" smtClean="0"/>
            </a:fld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01221-190F-488C-BDE8-A1E8F9F1EF4F}" type="slidenum">
              <a:rPr lang="zh-CN" altLang="en-US" smtClean="0"/>
            </a:fld>
            <a:endParaRPr lang="zh-CN" altLang="en-US" dirty="0"/>
          </a:p>
        </p:txBody>
      </p:sp>
      <p:sp>
        <p:nvSpPr>
          <p:cNvPr id="21" name="文本框 20"/>
          <p:cNvSpPr txBox="1"/>
          <p:nvPr/>
        </p:nvSpPr>
        <p:spPr>
          <a:xfrm>
            <a:off x="6002020" y="4546600"/>
            <a:ext cx="176657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</a:t>
            </a:r>
            <a:r>
              <a: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1.2</a:t>
            </a:r>
            <a:r>
              <a:rPr lang="en-US" altLang="zh-CN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3.6</a:t>
            </a:r>
            <a:r>
              <a:rPr lang="en-US" altLang="zh-CN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]</a:t>
            </a:r>
            <a:r>
              <a: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GeV</a:t>
            </a:r>
            <a:r>
              <a:rPr lang="en-US" altLang="zh-CN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</a:t>
            </a:r>
            <a:r>
              <a: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zh-CN" altLang="en-US" baseline="30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zh-CN" altLang="en-US" baseline="300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6315710" y="2125345"/>
            <a:ext cx="37331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WIMPs</a:t>
            </a:r>
            <a:r>
              <a:rPr lang="zh-CN" altLang="en-US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截面</a:t>
            </a:r>
            <a:r>
              <a:rPr lang="en-US" altLang="zh-CN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-</a:t>
            </a:r>
            <a:r>
              <a:rPr lang="zh-CN" altLang="en-US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质量参数空间搜索情况</a:t>
            </a:r>
            <a:endParaRPr lang="zh-CN" altLang="en-US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8080375" y="5735955"/>
            <a:ext cx="4006850" cy="321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1500">
                <a:solidFill>
                  <a:schemeClr val="bg2">
                    <a:lumMod val="50000"/>
                  </a:schemeClr>
                </a:solidFill>
                <a:sym typeface="+mn-ea"/>
              </a:rPr>
              <a:t>Phys. Rev. D.</a:t>
            </a:r>
            <a:r>
              <a:rPr lang="zh-CN" altLang="en-US" sz="1500">
                <a:solidFill>
                  <a:schemeClr val="bg2">
                    <a:lumMod val="50000"/>
                  </a:schemeClr>
                </a:solidFill>
              </a:rPr>
              <a:t> P. Agnes. 107, 063001 (2023)</a:t>
            </a:r>
            <a:endParaRPr lang="zh-CN" altLang="en-US" sz="150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1" name="任意多边形 10"/>
          <p:cNvSpPr/>
          <p:nvPr/>
        </p:nvSpPr>
        <p:spPr>
          <a:xfrm>
            <a:off x="5944235" y="2458720"/>
            <a:ext cx="1720215" cy="2024380"/>
          </a:xfrm>
          <a:custGeom>
            <a:avLst/>
            <a:gdLst>
              <a:gd name="connsiteX0" fmla="*/ 0 w 2743"/>
              <a:gd name="connsiteY0" fmla="*/ 0 h 3179"/>
              <a:gd name="connsiteX1" fmla="*/ 2723 w 2743"/>
              <a:gd name="connsiteY1" fmla="*/ 0 h 3179"/>
              <a:gd name="connsiteX2" fmla="*/ 2743 w 2743"/>
              <a:gd name="connsiteY2" fmla="*/ 3179 h 3179"/>
              <a:gd name="connsiteX3" fmla="*/ 20 w 2743"/>
              <a:gd name="connsiteY3" fmla="*/ 1606 h 3179"/>
              <a:gd name="connsiteX4" fmla="*/ 0 w 2743"/>
              <a:gd name="connsiteY4" fmla="*/ 0 h 3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43" h="3179">
                <a:moveTo>
                  <a:pt x="0" y="0"/>
                </a:moveTo>
                <a:lnTo>
                  <a:pt x="2723" y="0"/>
                </a:lnTo>
                <a:lnTo>
                  <a:pt x="2743" y="3179"/>
                </a:lnTo>
                <a:cubicBezTo>
                  <a:pt x="1243" y="2559"/>
                  <a:pt x="846" y="2229"/>
                  <a:pt x="20" y="1606"/>
                </a:cubicBezTo>
                <a:lnTo>
                  <a:pt x="0" y="0"/>
                </a:lnTo>
                <a:close/>
              </a:path>
            </a:pathLst>
          </a:custGeom>
          <a:solidFill>
            <a:srgbClr val="FF0000">
              <a:alpha val="20000"/>
            </a:srgbClr>
          </a:solidFill>
          <a:ln w="12700" cmpd="sng">
            <a:noFill/>
            <a:prstDash val="solid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690" y="2107565"/>
            <a:ext cx="4112895" cy="3743960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sp>
        <p:nvSpPr>
          <p:cNvPr id="17" name="文本框 16"/>
          <p:cNvSpPr txBox="1"/>
          <p:nvPr/>
        </p:nvSpPr>
        <p:spPr>
          <a:xfrm>
            <a:off x="987425" y="1848485"/>
            <a:ext cx="36195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双相氩</a:t>
            </a:r>
            <a:r>
              <a:rPr lang="en-US" altLang="zh-CN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TPC</a:t>
            </a:r>
            <a:r>
              <a:rPr lang="zh-CN" altLang="en-US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暗物质</a:t>
            </a:r>
            <a:r>
              <a:rPr lang="zh-CN" altLang="en-US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探测</a:t>
            </a:r>
            <a:r>
              <a:rPr lang="zh-CN" altLang="en-US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原理示意图</a:t>
            </a:r>
            <a:endParaRPr lang="zh-CN" altLang="en-US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4921885" y="1557020"/>
            <a:ext cx="727011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>
                <a:sym typeface="+mn-ea"/>
              </a:rPr>
              <a:t>·</a:t>
            </a:r>
            <a:r>
              <a:rPr lang="en-US" altLang="zh-CN" sz="2000" b="1">
                <a:sym typeface="+mn-ea"/>
              </a:rPr>
              <a:t> </a:t>
            </a:r>
            <a:r>
              <a:rPr lang="zh-CN" altLang="en-US" sz="2000">
                <a:sym typeface="+mn-ea"/>
              </a:rPr>
              <a:t>在[1.2, 3.6]GeV/c</a:t>
            </a:r>
            <a:r>
              <a:rPr lang="zh-CN" altLang="en-US" sz="2000" baseline="30000">
                <a:sym typeface="+mn-ea"/>
              </a:rPr>
              <a:t>2</a:t>
            </a:r>
            <a:r>
              <a:rPr lang="zh-CN" altLang="en-US" sz="2000">
                <a:sym typeface="+mn-ea"/>
              </a:rPr>
              <a:t>的质量区间上保持世界领先结果；</a:t>
            </a:r>
            <a:endParaRPr lang="zh-CN" altLang="en-US" sz="2000"/>
          </a:p>
        </p:txBody>
      </p:sp>
      <p:sp>
        <p:nvSpPr>
          <p:cNvPr id="12" name="文本框 11"/>
          <p:cNvSpPr txBox="1"/>
          <p:nvPr/>
        </p:nvSpPr>
        <p:spPr>
          <a:xfrm>
            <a:off x="277495" y="1107440"/>
            <a:ext cx="1163574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400" b="1">
                <a:sym typeface="+mn-ea"/>
              </a:rPr>
              <a:t>· </a:t>
            </a:r>
            <a:r>
              <a:rPr lang="zh-CN" altLang="en-US" sz="2000" dirty="0">
                <a:solidFill>
                  <a:schemeClr val="tx1"/>
                </a:solidFill>
                <a:sym typeface="+mn-ea"/>
              </a:rPr>
              <a:t>利用</a:t>
            </a:r>
            <a:r>
              <a:rPr lang="zh-CN" altLang="en-US" sz="2000" dirty="0">
                <a:solidFill>
                  <a:schemeClr val="accent1">
                    <a:lumMod val="75000"/>
                  </a:schemeClr>
                </a:solidFill>
                <a:sym typeface="+mn-ea"/>
              </a:rPr>
              <a:t>双相氩时间投影室</a:t>
            </a:r>
            <a:r>
              <a:rPr lang="zh-CN" sz="2000" dirty="0">
                <a:solidFill>
                  <a:schemeClr val="tx1"/>
                </a:solidFill>
                <a:sym typeface="+mn-ea"/>
              </a:rPr>
              <a:t>探测</a:t>
            </a:r>
            <a:r>
              <a:rPr lang="zh-CN" altLang="en-US" sz="2000" dirty="0">
                <a:solidFill>
                  <a:schemeClr val="accent1">
                    <a:lumMod val="75000"/>
                  </a:schemeClr>
                </a:solidFill>
                <a:sym typeface="+mn-ea"/>
              </a:rPr>
              <a:t>低质量</a:t>
            </a:r>
            <a:r>
              <a:rPr lang="zh-CN" sz="2000" dirty="0">
                <a:solidFill>
                  <a:schemeClr val="accent1">
                    <a:lumMod val="75000"/>
                  </a:schemeClr>
                </a:solidFill>
                <a:sym typeface="+mn-ea"/>
              </a:rPr>
              <a:t>（</a:t>
            </a:r>
            <a:r>
              <a:rPr lang="zh-CN" altLang="en-US" sz="2000" dirty="0">
                <a:solidFill>
                  <a:schemeClr val="accent1">
                    <a:lumMod val="75000"/>
                  </a:schemeClr>
                </a:solidFill>
                <a:sym typeface="+mn-ea"/>
              </a:rPr>
              <a:t>sub GeV - 10 GeV/c</a:t>
            </a:r>
            <a:r>
              <a:rPr lang="zh-CN" altLang="en-US" sz="2000" baseline="30000" dirty="0">
                <a:solidFill>
                  <a:schemeClr val="accent1">
                    <a:lumMod val="75000"/>
                  </a:schemeClr>
                </a:solidFill>
                <a:sym typeface="+mn-ea"/>
              </a:rPr>
              <a:t>2</a:t>
            </a:r>
            <a:r>
              <a:rPr lang="zh-CN" sz="2000" dirty="0">
                <a:solidFill>
                  <a:schemeClr val="accent1">
                    <a:lumMod val="75000"/>
                  </a:schemeClr>
                </a:solidFill>
                <a:sym typeface="+mn-ea"/>
              </a:rPr>
              <a:t>）</a:t>
            </a:r>
            <a:r>
              <a:rPr lang="zh-CN" altLang="en-US" sz="2000" dirty="0">
                <a:solidFill>
                  <a:schemeClr val="tx1"/>
                </a:solidFill>
                <a:sym typeface="+mn-ea"/>
              </a:rPr>
              <a:t>暗物质</a:t>
            </a:r>
            <a:r>
              <a:rPr lang="en-US" altLang="zh-CN" sz="2000" dirty="0">
                <a:solidFill>
                  <a:schemeClr val="tx1"/>
                </a:solidFill>
                <a:sym typeface="+mn-ea"/>
              </a:rPr>
              <a:t>WIMPs</a:t>
            </a:r>
            <a:r>
              <a:rPr lang="zh-CN" altLang="en-US" sz="2000" dirty="0">
                <a:solidFill>
                  <a:schemeClr val="tx1"/>
                </a:solidFill>
                <a:sym typeface="+mn-ea"/>
              </a:rPr>
              <a:t>；</a:t>
            </a:r>
            <a:endParaRPr lang="zh-CN" altLang="en-US" sz="2000" dirty="0">
              <a:solidFill>
                <a:schemeClr val="tx1"/>
              </a:solidFill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36625" y="899160"/>
            <a:ext cx="25622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dual-phase argon TPC</a:t>
            </a:r>
            <a:endParaRPr lang="en-US" altLang="zh-CN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252335" y="892175"/>
            <a:ext cx="355663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weakly interacting massive particles</a:t>
            </a:r>
            <a:endParaRPr lang="en-US" altLang="zh-CN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  <p:custDataLst>
      <p:tags r:id="rId3"/>
    </p:custDataLst>
  </p:cSld>
  <p:clrMapOvr>
    <a:masterClrMapping/>
  </p:clrMapOvr>
  <p:transition advTm="50256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圆角矩形 5"/>
          <p:cNvSpPr/>
          <p:nvPr/>
        </p:nvSpPr>
        <p:spPr>
          <a:xfrm>
            <a:off x="1358900" y="5826125"/>
            <a:ext cx="3907155" cy="433070"/>
          </a:xfrm>
          <a:prstGeom prst="roundRect">
            <a:avLst/>
          </a:prstGeom>
          <a:solidFill>
            <a:schemeClr val="bg2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1615440" y="5860415"/>
            <a:ext cx="361632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目前实验刻度最低到</a:t>
            </a:r>
            <a:r>
              <a:rPr lang="en-US" altLang="zh-CN" sz="500">
                <a:solidFill>
                  <a:schemeClr val="bg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.</a:t>
            </a:r>
            <a:r>
              <a:rPr lang="en-US" altLang="zh-CN" sz="2000">
                <a:solidFill>
                  <a:srgbClr val="0070C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+mn-ea"/>
              </a:rPr>
              <a:t>7.1 keV</a:t>
            </a:r>
            <a:r>
              <a:rPr lang="en-US" altLang="zh-CN" sz="2000" baseline="-25000">
                <a:solidFill>
                  <a:srgbClr val="0070C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+mn-ea"/>
              </a:rPr>
              <a:t>nr</a:t>
            </a:r>
            <a:endParaRPr lang="en-US" altLang="zh-CN" sz="2000" baseline="-25000">
              <a:solidFill>
                <a:srgbClr val="0070C0"/>
              </a:solidFill>
              <a:latin typeface="Times New Roman" panose="02020603050405020304" charset="0"/>
              <a:ea typeface="黑体" panose="02010609060101010101" charset="-122"/>
              <a:cs typeface="Times New Roman" panose="02020603050405020304" charset="0"/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>
                <a:effectLst/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研究目标</a:t>
            </a:r>
            <a:r>
              <a:rPr lang="en-US" altLang="zh-CN" b="1">
                <a:effectLst/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 &amp; </a:t>
            </a:r>
            <a:r>
              <a:rPr lang="zh-CN" altLang="en-US" b="1">
                <a:effectLst/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实验方法</a:t>
            </a:r>
            <a:endParaRPr lang="zh-CN" altLang="en-US" b="1" dirty="0">
              <a:effectLst/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1777A-9D00-456A-8AB0-A9098686DE3E}" type="datetime1">
              <a:rPr lang="zh-CN" altLang="en-US" smtClean="0"/>
            </a:fld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01221-190F-488C-BDE8-A1E8F9F1EF4F}" type="slidenum">
              <a:rPr lang="zh-CN" altLang="en-US" smtClean="0"/>
            </a:fld>
            <a:endParaRPr lang="zh-CN" altLang="en-US" dirty="0"/>
          </a:p>
        </p:txBody>
      </p:sp>
      <p:sp>
        <p:nvSpPr>
          <p:cNvPr id="25" name="文本框 24"/>
          <p:cNvSpPr txBox="1"/>
          <p:nvPr/>
        </p:nvSpPr>
        <p:spPr>
          <a:xfrm>
            <a:off x="828040" y="904875"/>
            <a:ext cx="10868660" cy="10502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30000"/>
              </a:lnSpc>
            </a:pPr>
            <a:r>
              <a:rPr lang="en-US" altLang="zh-CN" sz="2400" b="1">
                <a:sym typeface="+mn-ea"/>
              </a:rPr>
              <a:t>· </a:t>
            </a:r>
            <a:r>
              <a:rPr lang="zh-CN" altLang="en-US" sz="2000">
                <a:sym typeface="+mn-ea"/>
              </a:rPr>
              <a:t>液氩目前缺少</a:t>
            </a:r>
            <a:r>
              <a:rPr lang="zh-CN" sz="2000">
                <a:sym typeface="+mn-ea"/>
              </a:rPr>
              <a:t>低能区核反冲刻度数据</a:t>
            </a:r>
            <a:r>
              <a:rPr lang="zh-CN" altLang="en-US" sz="2000">
                <a:sym typeface="+mn-ea"/>
              </a:rPr>
              <a:t>，由高能区实验结果外推得到，</a:t>
            </a:r>
            <a:r>
              <a:rPr lang="zh-CN" altLang="en-US" sz="2000">
                <a:solidFill>
                  <a:srgbClr val="C00000"/>
                </a:solidFill>
                <a:sym typeface="+mn-ea"/>
              </a:rPr>
              <a:t>模型依赖</a:t>
            </a:r>
            <a:r>
              <a:rPr lang="zh-CN" altLang="en-US" sz="2000">
                <a:sym typeface="+mn-ea"/>
              </a:rPr>
              <a:t>；</a:t>
            </a:r>
            <a:endParaRPr lang="zh-CN" altLang="en-US" sz="2000">
              <a:sym typeface="+mn-ea"/>
            </a:endParaRPr>
          </a:p>
          <a:p>
            <a:pPr>
              <a:lnSpc>
                <a:spcPct val="130000"/>
              </a:lnSpc>
            </a:pPr>
            <a:r>
              <a:rPr lang="en-US" altLang="zh-CN" sz="2400" b="1">
                <a:sym typeface="+mn-ea"/>
              </a:rPr>
              <a:t>·</a:t>
            </a:r>
            <a:r>
              <a:rPr lang="en-US" altLang="zh-CN" sz="2000">
                <a:sym typeface="+mn-ea"/>
              </a:rPr>
              <a:t> </a:t>
            </a:r>
            <a:r>
              <a:rPr lang="zh-CN" altLang="en-US" sz="2000">
                <a:sym typeface="+mn-ea"/>
              </a:rPr>
              <a:t>需要</a:t>
            </a:r>
            <a:r>
              <a:rPr lang="zh-CN" altLang="en-US" sz="2000">
                <a:solidFill>
                  <a:srgbClr val="0070C0"/>
                </a:solidFill>
                <a:sym typeface="+mn-ea"/>
              </a:rPr>
              <a:t>低能中子散射刻度实验</a:t>
            </a:r>
            <a:r>
              <a:rPr lang="en-US" altLang="zh-CN" sz="2000">
                <a:solidFill>
                  <a:schemeClr val="tx1"/>
                </a:solidFill>
                <a:sym typeface="+mn-ea"/>
              </a:rPr>
              <a:t>——</a:t>
            </a:r>
            <a:r>
              <a:rPr lang="zh-CN" altLang="en-US" sz="2000">
                <a:sym typeface="+mn-ea"/>
              </a:rPr>
              <a:t>改善所有基于液氩的</a:t>
            </a:r>
            <a:r>
              <a:rPr lang="zh-CN" altLang="en-US" sz="2000">
                <a:solidFill>
                  <a:srgbClr val="00B050"/>
                </a:solidFill>
                <a:sym typeface="+mn-ea"/>
              </a:rPr>
              <a:t>低阈值实验</a:t>
            </a:r>
            <a:r>
              <a:rPr lang="zh-CN" altLang="en-US" sz="2000">
                <a:sym typeface="+mn-ea"/>
              </a:rPr>
              <a:t>的分析结果（</a:t>
            </a:r>
            <a:r>
              <a:rPr lang="en-US" altLang="zh-CN" sz="2000">
                <a:sym typeface="+mn-ea"/>
              </a:rPr>
              <a:t>WIMPs, CE</a:t>
            </a:r>
            <a:r>
              <a:rPr lang="el-GR" altLang="zh-CN" sz="2000">
                <a:sym typeface="+mn-ea"/>
              </a:rPr>
              <a:t>ν</a:t>
            </a:r>
            <a:r>
              <a:rPr lang="en-US" altLang="zh-CN" sz="2000">
                <a:sym typeface="+mn-ea"/>
              </a:rPr>
              <a:t>NS...</a:t>
            </a:r>
            <a:r>
              <a:rPr lang="zh-CN" altLang="en-US" sz="2000">
                <a:sym typeface="+mn-ea"/>
              </a:rPr>
              <a:t>）</a:t>
            </a:r>
            <a:endParaRPr lang="zh-CN" altLang="en-US" sz="2000">
              <a:solidFill>
                <a:schemeClr val="tx1"/>
              </a:solidFill>
              <a:sym typeface="+mn-ea"/>
            </a:endParaRPr>
          </a:p>
        </p:txBody>
      </p:sp>
      <p:sp>
        <p:nvSpPr>
          <p:cNvPr id="27" name="左弧形箭头 26"/>
          <p:cNvSpPr/>
          <p:nvPr/>
        </p:nvSpPr>
        <p:spPr>
          <a:xfrm rot="10800000" flipH="1" flipV="1">
            <a:off x="267335" y="1208405"/>
            <a:ext cx="594995" cy="1390650"/>
          </a:xfrm>
          <a:prstGeom prst="curvedRightArrow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6580" y="2586990"/>
            <a:ext cx="5440680" cy="3135630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1862455" y="2027873"/>
            <a:ext cx="313182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液</a:t>
            </a:r>
            <a:r>
              <a:rPr lang="en-US" altLang="zh-CN" sz="20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Ar</a:t>
            </a:r>
            <a:r>
              <a:rPr lang="zh-CN" altLang="en-US" sz="20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核反冲能量刻度曲线</a:t>
            </a:r>
            <a:endParaRPr lang="zh-CN" altLang="en-US" sz="20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1037590" y="2327275"/>
            <a:ext cx="3675380" cy="321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1500">
                <a:solidFill>
                  <a:schemeClr val="bg2">
                    <a:lumMod val="50000"/>
                  </a:schemeClr>
                </a:solidFill>
                <a:sym typeface="+mn-ea"/>
              </a:rPr>
              <a:t>Phys. Rev. D. Agnes P. 104(8): 082005 (2021)  </a:t>
            </a:r>
            <a:endParaRPr lang="zh-CN" altLang="en-US" sz="1500">
              <a:solidFill>
                <a:schemeClr val="bg2">
                  <a:lumMod val="50000"/>
                </a:schemeClr>
              </a:solidFill>
              <a:sym typeface="+mn-ea"/>
            </a:endParaRPr>
          </a:p>
        </p:txBody>
      </p:sp>
      <p:cxnSp>
        <p:nvCxnSpPr>
          <p:cNvPr id="22" name="直接连接符 21"/>
          <p:cNvCxnSpPr/>
          <p:nvPr/>
        </p:nvCxnSpPr>
        <p:spPr>
          <a:xfrm>
            <a:off x="3213100" y="4335780"/>
            <a:ext cx="0" cy="1010285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  <p:custDataLst>
      <p:tags r:id="rId2"/>
    </p:custDataLst>
  </p:cSld>
  <p:clrMapOvr>
    <a:masterClrMapping/>
  </p:clrMapOvr>
  <p:transition advTm="68347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圆角矩形 5"/>
          <p:cNvSpPr/>
          <p:nvPr/>
        </p:nvSpPr>
        <p:spPr>
          <a:xfrm>
            <a:off x="1358900" y="5826125"/>
            <a:ext cx="3907155" cy="433070"/>
          </a:xfrm>
          <a:prstGeom prst="roundRect">
            <a:avLst/>
          </a:prstGeom>
          <a:solidFill>
            <a:schemeClr val="bg2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1615440" y="5860415"/>
            <a:ext cx="361632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目前实验刻度最低到</a:t>
            </a:r>
            <a:r>
              <a:rPr lang="en-US" altLang="zh-CN" sz="500">
                <a:solidFill>
                  <a:schemeClr val="bg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.</a:t>
            </a:r>
            <a:r>
              <a:rPr lang="en-US" altLang="zh-CN" sz="2000">
                <a:solidFill>
                  <a:srgbClr val="0070C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+mn-ea"/>
              </a:rPr>
              <a:t>7.1 keV</a:t>
            </a:r>
            <a:r>
              <a:rPr lang="en-US" altLang="zh-CN" sz="2000" baseline="-25000">
                <a:solidFill>
                  <a:srgbClr val="0070C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+mn-ea"/>
              </a:rPr>
              <a:t>nr</a:t>
            </a:r>
            <a:endParaRPr lang="en-US" altLang="zh-CN" sz="2000" baseline="-25000">
              <a:solidFill>
                <a:srgbClr val="0070C0"/>
              </a:solidFill>
              <a:latin typeface="Times New Roman" panose="02020603050405020304" charset="0"/>
              <a:ea typeface="黑体" panose="02010609060101010101" charset="-122"/>
              <a:cs typeface="Times New Roman" panose="02020603050405020304" charset="0"/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>
                <a:effectLst/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研究目标</a:t>
            </a:r>
            <a:r>
              <a:rPr lang="en-US" altLang="zh-CN" b="1">
                <a:effectLst/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 &amp; </a:t>
            </a:r>
            <a:r>
              <a:rPr lang="zh-CN" altLang="en-US" b="1">
                <a:effectLst/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实验方法</a:t>
            </a:r>
            <a:endParaRPr lang="zh-CN" altLang="en-US" b="1" dirty="0">
              <a:effectLst/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1777A-9D00-456A-8AB0-A9098686DE3E}" type="datetime1">
              <a:rPr lang="zh-CN" altLang="en-US" smtClean="0"/>
            </a:fld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01221-190F-488C-BDE8-A1E8F9F1EF4F}" type="slidenum">
              <a:rPr lang="zh-CN" altLang="en-US" smtClean="0"/>
            </a:fld>
            <a:endParaRPr lang="zh-CN" altLang="en-US" dirty="0"/>
          </a:p>
        </p:txBody>
      </p:sp>
      <p:sp>
        <p:nvSpPr>
          <p:cNvPr id="25" name="文本框 24"/>
          <p:cNvSpPr txBox="1"/>
          <p:nvPr/>
        </p:nvSpPr>
        <p:spPr>
          <a:xfrm>
            <a:off x="828040" y="904875"/>
            <a:ext cx="10868660" cy="10502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30000"/>
              </a:lnSpc>
            </a:pPr>
            <a:r>
              <a:rPr lang="en-US" altLang="zh-CN" sz="2400" b="1">
                <a:sym typeface="+mn-ea"/>
              </a:rPr>
              <a:t>· </a:t>
            </a:r>
            <a:r>
              <a:rPr lang="zh-CN" altLang="en-US" sz="2000">
                <a:sym typeface="+mn-ea"/>
              </a:rPr>
              <a:t>液氩目前缺少</a:t>
            </a:r>
            <a:r>
              <a:rPr lang="zh-CN" sz="2000">
                <a:sym typeface="+mn-ea"/>
              </a:rPr>
              <a:t>低能区核反冲刻度数据</a:t>
            </a:r>
            <a:r>
              <a:rPr lang="zh-CN" altLang="en-US" sz="2000">
                <a:sym typeface="+mn-ea"/>
              </a:rPr>
              <a:t>，由高能区实验结果外推得到，</a:t>
            </a:r>
            <a:r>
              <a:rPr lang="zh-CN" altLang="en-US" sz="2000">
                <a:solidFill>
                  <a:srgbClr val="C00000"/>
                </a:solidFill>
                <a:sym typeface="+mn-ea"/>
              </a:rPr>
              <a:t>模型依赖</a:t>
            </a:r>
            <a:r>
              <a:rPr lang="zh-CN" altLang="en-US" sz="2000">
                <a:sym typeface="+mn-ea"/>
              </a:rPr>
              <a:t>；</a:t>
            </a:r>
            <a:endParaRPr lang="zh-CN" altLang="en-US" sz="2000">
              <a:sym typeface="+mn-ea"/>
            </a:endParaRPr>
          </a:p>
          <a:p>
            <a:pPr>
              <a:lnSpc>
                <a:spcPct val="130000"/>
              </a:lnSpc>
            </a:pPr>
            <a:r>
              <a:rPr lang="en-US" altLang="zh-CN" sz="2400" b="1">
                <a:sym typeface="+mn-ea"/>
              </a:rPr>
              <a:t>·</a:t>
            </a:r>
            <a:r>
              <a:rPr lang="en-US" altLang="zh-CN" sz="2000">
                <a:sym typeface="+mn-ea"/>
              </a:rPr>
              <a:t> </a:t>
            </a:r>
            <a:r>
              <a:rPr lang="zh-CN" altLang="en-US" sz="2000">
                <a:sym typeface="+mn-ea"/>
              </a:rPr>
              <a:t>需要</a:t>
            </a:r>
            <a:r>
              <a:rPr lang="zh-CN" altLang="en-US" sz="2000">
                <a:solidFill>
                  <a:srgbClr val="0070C0"/>
                </a:solidFill>
                <a:sym typeface="+mn-ea"/>
              </a:rPr>
              <a:t>低能中子散射刻度实验</a:t>
            </a:r>
            <a:r>
              <a:rPr lang="en-US" altLang="zh-CN" sz="2000">
                <a:solidFill>
                  <a:schemeClr val="tx1"/>
                </a:solidFill>
                <a:sym typeface="+mn-ea"/>
              </a:rPr>
              <a:t>——</a:t>
            </a:r>
            <a:r>
              <a:rPr lang="zh-CN" altLang="en-US" sz="2000">
                <a:sym typeface="+mn-ea"/>
              </a:rPr>
              <a:t>改善所有基于液氩的</a:t>
            </a:r>
            <a:r>
              <a:rPr lang="zh-CN" altLang="en-US" sz="2000">
                <a:solidFill>
                  <a:srgbClr val="00B050"/>
                </a:solidFill>
                <a:sym typeface="+mn-ea"/>
              </a:rPr>
              <a:t>低阈值实验</a:t>
            </a:r>
            <a:r>
              <a:rPr lang="zh-CN" altLang="en-US" sz="2000">
                <a:sym typeface="+mn-ea"/>
              </a:rPr>
              <a:t>的分析结果（</a:t>
            </a:r>
            <a:r>
              <a:rPr lang="en-US" altLang="zh-CN" sz="2000">
                <a:sym typeface="+mn-ea"/>
              </a:rPr>
              <a:t>WIMPs, CE</a:t>
            </a:r>
            <a:r>
              <a:rPr lang="el-GR" altLang="zh-CN" sz="2000">
                <a:sym typeface="+mn-ea"/>
              </a:rPr>
              <a:t>ν</a:t>
            </a:r>
            <a:r>
              <a:rPr lang="en-US" altLang="zh-CN" sz="2000">
                <a:sym typeface="+mn-ea"/>
              </a:rPr>
              <a:t>NS...</a:t>
            </a:r>
            <a:r>
              <a:rPr lang="zh-CN" altLang="en-US" sz="2000">
                <a:sym typeface="+mn-ea"/>
              </a:rPr>
              <a:t>）</a:t>
            </a:r>
            <a:endParaRPr lang="zh-CN" altLang="en-US" sz="2000">
              <a:solidFill>
                <a:schemeClr val="tx1"/>
              </a:solidFill>
              <a:sym typeface="+mn-ea"/>
            </a:endParaRPr>
          </a:p>
        </p:txBody>
      </p:sp>
      <p:sp>
        <p:nvSpPr>
          <p:cNvPr id="27" name="左弧形箭头 26"/>
          <p:cNvSpPr/>
          <p:nvPr/>
        </p:nvSpPr>
        <p:spPr>
          <a:xfrm rot="10800000" flipH="1" flipV="1">
            <a:off x="267335" y="1208405"/>
            <a:ext cx="594995" cy="1390650"/>
          </a:xfrm>
          <a:prstGeom prst="curvedRightArrow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6580" y="2586990"/>
            <a:ext cx="5440680" cy="3135630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1862455" y="2027873"/>
            <a:ext cx="313182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液</a:t>
            </a:r>
            <a:r>
              <a:rPr lang="en-US" altLang="zh-CN" sz="20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Ar</a:t>
            </a:r>
            <a:r>
              <a:rPr lang="zh-CN" altLang="en-US" sz="20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核反冲能量刻度曲线</a:t>
            </a:r>
            <a:endParaRPr lang="zh-CN" altLang="en-US" sz="20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1037590" y="2327275"/>
            <a:ext cx="3675380" cy="321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1500">
                <a:solidFill>
                  <a:schemeClr val="bg2">
                    <a:lumMod val="50000"/>
                  </a:schemeClr>
                </a:solidFill>
                <a:sym typeface="+mn-ea"/>
              </a:rPr>
              <a:t>Phys. Rev. D. Agnes P. 104(8): 082005 (2021)  </a:t>
            </a:r>
            <a:endParaRPr lang="zh-CN" altLang="en-US" sz="1500">
              <a:solidFill>
                <a:schemeClr val="bg2">
                  <a:lumMod val="50000"/>
                </a:schemeClr>
              </a:solidFill>
              <a:sym typeface="+mn-ea"/>
            </a:endParaRPr>
          </a:p>
        </p:txBody>
      </p:sp>
      <p:cxnSp>
        <p:nvCxnSpPr>
          <p:cNvPr id="22" name="直接连接符 21"/>
          <p:cNvCxnSpPr/>
          <p:nvPr/>
        </p:nvCxnSpPr>
        <p:spPr>
          <a:xfrm>
            <a:off x="3213100" y="4335780"/>
            <a:ext cx="0" cy="1010285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24" name="文本框 23"/>
          <p:cNvSpPr txBox="1"/>
          <p:nvPr/>
        </p:nvSpPr>
        <p:spPr>
          <a:xfrm>
            <a:off x="1194435" y="2654300"/>
            <a:ext cx="19284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无实验数据支持</a:t>
            </a:r>
            <a:endParaRPr lang="zh-CN" altLang="en-US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6" name="圆角矩形 25"/>
          <p:cNvSpPr/>
          <p:nvPr/>
        </p:nvSpPr>
        <p:spPr>
          <a:xfrm>
            <a:off x="1037590" y="3001010"/>
            <a:ext cx="1994535" cy="1283970"/>
          </a:xfrm>
          <a:prstGeom prst="roundRect">
            <a:avLst/>
          </a:prstGeom>
          <a:noFill/>
          <a:ln w="28575" cmpd="sng">
            <a:solidFill>
              <a:srgbClr val="FF0000"/>
            </a:solidFill>
            <a:prstDash val="sys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2"/>
    </p:custDataLst>
  </p:cSld>
  <p:clrMapOvr>
    <a:masterClrMapping/>
  </p:clrMapOvr>
  <p:transition advTm="68347"/>
  <p:timing>
    <p:tnLst>
      <p:par>
        <p:cTn id="1" dur="indefinite" restart="never" nodeType="tmRoot"/>
      </p:par>
    </p:tnLst>
    <p:bldLst>
      <p:bldP spid="24" grpId="0"/>
      <p:bldP spid="26" grpId="0" bldLvl="0" animBg="1"/>
      <p:bldP spid="24" grpId="1"/>
      <p:bldP spid="26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圆角矩形 5"/>
          <p:cNvSpPr/>
          <p:nvPr/>
        </p:nvSpPr>
        <p:spPr>
          <a:xfrm>
            <a:off x="1358900" y="5826125"/>
            <a:ext cx="3907155" cy="433070"/>
          </a:xfrm>
          <a:prstGeom prst="roundRect">
            <a:avLst/>
          </a:prstGeom>
          <a:solidFill>
            <a:schemeClr val="bg2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1615440" y="5860415"/>
            <a:ext cx="361632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目前实验刻度最低到</a:t>
            </a:r>
            <a:r>
              <a:rPr lang="en-US" altLang="zh-CN" sz="500">
                <a:solidFill>
                  <a:schemeClr val="bg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.</a:t>
            </a:r>
            <a:r>
              <a:rPr lang="en-US" altLang="zh-CN" sz="2000">
                <a:solidFill>
                  <a:srgbClr val="0070C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+mn-ea"/>
              </a:rPr>
              <a:t>7.1 keV</a:t>
            </a:r>
            <a:r>
              <a:rPr lang="en-US" altLang="zh-CN" sz="2000" baseline="-25000">
                <a:solidFill>
                  <a:srgbClr val="0070C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+mn-ea"/>
              </a:rPr>
              <a:t>nr</a:t>
            </a:r>
            <a:endParaRPr lang="en-US" altLang="zh-CN" sz="2000" baseline="-25000">
              <a:solidFill>
                <a:srgbClr val="0070C0"/>
              </a:solidFill>
              <a:latin typeface="Times New Roman" panose="02020603050405020304" charset="0"/>
              <a:ea typeface="黑体" panose="02010609060101010101" charset="-122"/>
              <a:cs typeface="Times New Roman" panose="02020603050405020304" charset="0"/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>
                <a:effectLst/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研究目标</a:t>
            </a:r>
            <a:r>
              <a:rPr lang="en-US" altLang="zh-CN" b="1">
                <a:effectLst/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 &amp; </a:t>
            </a:r>
            <a:r>
              <a:rPr lang="zh-CN" altLang="en-US" b="1">
                <a:effectLst/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实验方法</a:t>
            </a:r>
            <a:endParaRPr lang="zh-CN" altLang="en-US" b="1" dirty="0">
              <a:effectLst/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1777A-9D00-456A-8AB0-A9098686DE3E}" type="datetime1">
              <a:rPr lang="zh-CN" altLang="en-US" smtClean="0"/>
            </a:fld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01221-190F-488C-BDE8-A1E8F9F1EF4F}" type="slidenum">
              <a:rPr lang="zh-CN" altLang="en-US" smtClean="0"/>
            </a:fld>
            <a:endParaRPr lang="zh-CN" altLang="en-US" dirty="0"/>
          </a:p>
        </p:txBody>
      </p:sp>
      <p:sp>
        <p:nvSpPr>
          <p:cNvPr id="25" name="文本框 24"/>
          <p:cNvSpPr txBox="1"/>
          <p:nvPr/>
        </p:nvSpPr>
        <p:spPr>
          <a:xfrm>
            <a:off x="828040" y="904875"/>
            <a:ext cx="10868660" cy="10502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30000"/>
              </a:lnSpc>
            </a:pPr>
            <a:r>
              <a:rPr lang="en-US" altLang="zh-CN" sz="2400" b="1">
                <a:sym typeface="+mn-ea"/>
              </a:rPr>
              <a:t>· </a:t>
            </a:r>
            <a:r>
              <a:rPr lang="zh-CN" altLang="en-US" sz="2000">
                <a:sym typeface="+mn-ea"/>
              </a:rPr>
              <a:t>液氩目前缺少</a:t>
            </a:r>
            <a:r>
              <a:rPr lang="zh-CN" sz="2000">
                <a:sym typeface="+mn-ea"/>
              </a:rPr>
              <a:t>低能区核反冲刻度数据</a:t>
            </a:r>
            <a:r>
              <a:rPr lang="zh-CN" altLang="en-US" sz="2000">
                <a:sym typeface="+mn-ea"/>
              </a:rPr>
              <a:t>，由高能区实验结果外推得到，</a:t>
            </a:r>
            <a:r>
              <a:rPr lang="zh-CN" altLang="en-US" sz="2000">
                <a:solidFill>
                  <a:srgbClr val="C00000"/>
                </a:solidFill>
                <a:sym typeface="+mn-ea"/>
              </a:rPr>
              <a:t>模型依赖</a:t>
            </a:r>
            <a:r>
              <a:rPr lang="zh-CN" altLang="en-US" sz="2000">
                <a:sym typeface="+mn-ea"/>
              </a:rPr>
              <a:t>；</a:t>
            </a:r>
            <a:endParaRPr lang="zh-CN" altLang="en-US" sz="2000">
              <a:sym typeface="+mn-ea"/>
            </a:endParaRPr>
          </a:p>
          <a:p>
            <a:pPr>
              <a:lnSpc>
                <a:spcPct val="130000"/>
              </a:lnSpc>
            </a:pPr>
            <a:r>
              <a:rPr lang="en-US" altLang="zh-CN" sz="2400" b="1">
                <a:sym typeface="+mn-ea"/>
              </a:rPr>
              <a:t>·</a:t>
            </a:r>
            <a:r>
              <a:rPr lang="en-US" altLang="zh-CN" sz="2000">
                <a:sym typeface="+mn-ea"/>
              </a:rPr>
              <a:t> </a:t>
            </a:r>
            <a:r>
              <a:rPr lang="zh-CN" altLang="en-US" sz="2000">
                <a:sym typeface="+mn-ea"/>
              </a:rPr>
              <a:t>需要</a:t>
            </a:r>
            <a:r>
              <a:rPr lang="zh-CN" altLang="en-US" sz="2000">
                <a:solidFill>
                  <a:srgbClr val="0070C0"/>
                </a:solidFill>
                <a:sym typeface="+mn-ea"/>
              </a:rPr>
              <a:t>低能中子散射刻度实验</a:t>
            </a:r>
            <a:r>
              <a:rPr lang="en-US" altLang="zh-CN" sz="2000">
                <a:solidFill>
                  <a:schemeClr val="tx1"/>
                </a:solidFill>
                <a:sym typeface="+mn-ea"/>
              </a:rPr>
              <a:t>——</a:t>
            </a:r>
            <a:r>
              <a:rPr lang="zh-CN" altLang="en-US" sz="2000">
                <a:sym typeface="+mn-ea"/>
              </a:rPr>
              <a:t>改善所有基于液氩的</a:t>
            </a:r>
            <a:r>
              <a:rPr lang="zh-CN" altLang="en-US" sz="2000">
                <a:solidFill>
                  <a:srgbClr val="00B050"/>
                </a:solidFill>
                <a:sym typeface="+mn-ea"/>
              </a:rPr>
              <a:t>低阈值实验</a:t>
            </a:r>
            <a:r>
              <a:rPr lang="zh-CN" altLang="en-US" sz="2000">
                <a:sym typeface="+mn-ea"/>
              </a:rPr>
              <a:t>的分析结果（</a:t>
            </a:r>
            <a:r>
              <a:rPr lang="en-US" altLang="zh-CN" sz="2000">
                <a:sym typeface="+mn-ea"/>
              </a:rPr>
              <a:t>WIMPs, CE</a:t>
            </a:r>
            <a:r>
              <a:rPr lang="el-GR" altLang="zh-CN" sz="2000">
                <a:sym typeface="+mn-ea"/>
              </a:rPr>
              <a:t>ν</a:t>
            </a:r>
            <a:r>
              <a:rPr lang="en-US" altLang="zh-CN" sz="2000">
                <a:sym typeface="+mn-ea"/>
              </a:rPr>
              <a:t>NS...</a:t>
            </a:r>
            <a:r>
              <a:rPr lang="zh-CN" altLang="en-US" sz="2000">
                <a:sym typeface="+mn-ea"/>
              </a:rPr>
              <a:t>）</a:t>
            </a:r>
            <a:endParaRPr lang="zh-CN" altLang="en-US" sz="2000">
              <a:solidFill>
                <a:schemeClr val="tx1"/>
              </a:solidFill>
              <a:sym typeface="+mn-ea"/>
            </a:endParaRPr>
          </a:p>
        </p:txBody>
      </p:sp>
      <p:sp>
        <p:nvSpPr>
          <p:cNvPr id="27" name="左弧形箭头 26"/>
          <p:cNvSpPr/>
          <p:nvPr/>
        </p:nvSpPr>
        <p:spPr>
          <a:xfrm rot="10800000" flipH="1" flipV="1">
            <a:off x="267335" y="1208405"/>
            <a:ext cx="594995" cy="1390650"/>
          </a:xfrm>
          <a:prstGeom prst="curvedRightArrow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6580" y="2586990"/>
            <a:ext cx="5440680" cy="3135630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1862455" y="2027873"/>
            <a:ext cx="313182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液</a:t>
            </a:r>
            <a:r>
              <a:rPr lang="en-US" altLang="zh-CN" sz="20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Ar</a:t>
            </a:r>
            <a:r>
              <a:rPr lang="zh-CN" altLang="en-US" sz="20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核反冲能量刻度曲线</a:t>
            </a:r>
            <a:endParaRPr lang="zh-CN" altLang="en-US" sz="20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1037590" y="2327275"/>
            <a:ext cx="3675380" cy="321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1500">
                <a:solidFill>
                  <a:schemeClr val="bg2">
                    <a:lumMod val="50000"/>
                  </a:schemeClr>
                </a:solidFill>
                <a:sym typeface="+mn-ea"/>
              </a:rPr>
              <a:t>Phys. Rev. D. Agnes P. 104(8): 082005 (2021)  </a:t>
            </a:r>
            <a:endParaRPr lang="zh-CN" altLang="en-US" sz="1500">
              <a:solidFill>
                <a:schemeClr val="bg2">
                  <a:lumMod val="50000"/>
                </a:schemeClr>
              </a:solidFill>
              <a:sym typeface="+mn-ea"/>
            </a:endParaRPr>
          </a:p>
        </p:txBody>
      </p:sp>
      <p:cxnSp>
        <p:nvCxnSpPr>
          <p:cNvPr id="22" name="直接连接符 21"/>
          <p:cNvCxnSpPr/>
          <p:nvPr/>
        </p:nvCxnSpPr>
        <p:spPr>
          <a:xfrm>
            <a:off x="3213100" y="4335780"/>
            <a:ext cx="0" cy="1010285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24" name="文本框 23"/>
          <p:cNvSpPr txBox="1"/>
          <p:nvPr/>
        </p:nvSpPr>
        <p:spPr>
          <a:xfrm>
            <a:off x="1194435" y="2654300"/>
            <a:ext cx="19284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无实验数据支持</a:t>
            </a:r>
            <a:endParaRPr lang="zh-CN" altLang="en-US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6" name="圆角矩形 25"/>
          <p:cNvSpPr/>
          <p:nvPr/>
        </p:nvSpPr>
        <p:spPr>
          <a:xfrm>
            <a:off x="1037590" y="3001010"/>
            <a:ext cx="1994535" cy="1283970"/>
          </a:xfrm>
          <a:prstGeom prst="roundRect">
            <a:avLst/>
          </a:prstGeom>
          <a:noFill/>
          <a:ln w="28575" cmpd="sng">
            <a:solidFill>
              <a:srgbClr val="FF0000"/>
            </a:solidFill>
            <a:prstDash val="sys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8" name="文本框 27"/>
          <p:cNvSpPr txBox="1"/>
          <p:nvPr/>
        </p:nvSpPr>
        <p:spPr>
          <a:xfrm>
            <a:off x="1381760" y="3301365"/>
            <a:ext cx="82994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00B0F0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charset="0"/>
              </a:rPr>
              <a:t>目标：</a:t>
            </a:r>
            <a:endParaRPr lang="zh-CN" altLang="en-US">
              <a:solidFill>
                <a:srgbClr val="00B0F0"/>
              </a:solidFill>
              <a:latin typeface="楷体" panose="02010609060101010101" charset="-122"/>
              <a:ea typeface="楷体" panose="02010609060101010101" charset="-122"/>
              <a:cs typeface="Times New Roman" panose="02020603050405020304" charset="0"/>
            </a:endParaRPr>
          </a:p>
          <a:p>
            <a:r>
              <a:rPr lang="en-US" altLang="zh-CN">
                <a:solidFill>
                  <a:srgbClr val="00B0F0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charset="0"/>
              </a:rPr>
              <a:t>1keV</a:t>
            </a:r>
            <a:r>
              <a:rPr lang="en-US" altLang="zh-CN" baseline="-25000">
                <a:solidFill>
                  <a:srgbClr val="00B0F0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charset="0"/>
              </a:rPr>
              <a:t>nr</a:t>
            </a:r>
            <a:endParaRPr lang="en-US" altLang="zh-CN" baseline="-25000">
              <a:solidFill>
                <a:srgbClr val="00B0F0"/>
              </a:solidFill>
              <a:latin typeface="楷体" panose="02010609060101010101" charset="-122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30" name="椭圆 29"/>
          <p:cNvSpPr/>
          <p:nvPr/>
        </p:nvSpPr>
        <p:spPr>
          <a:xfrm>
            <a:off x="1350645" y="3196590"/>
            <a:ext cx="830580" cy="875030"/>
          </a:xfrm>
          <a:prstGeom prst="ellipse">
            <a:avLst/>
          </a:prstGeom>
          <a:noFill/>
          <a:ln w="28575" cmpd="sng">
            <a:solidFill>
              <a:srgbClr val="00B0F0"/>
            </a:solidFill>
            <a:prstDash val="sys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2"/>
    </p:custDataLst>
  </p:cSld>
  <p:clrMapOvr>
    <a:masterClrMapping/>
  </p:clrMapOvr>
  <p:transition advTm="68347"/>
  <p:timing>
    <p:tnLst>
      <p:par>
        <p:cTn id="1" dur="indefinite" restart="never" nodeType="tmRoot"/>
      </p:par>
    </p:tnLst>
    <p:bldLst>
      <p:bldP spid="24" grpId="0"/>
      <p:bldP spid="26" grpId="0" bldLvl="0" animBg="1"/>
      <p:bldP spid="24" grpId="1"/>
      <p:bldP spid="26" grpId="1" animBg="1"/>
      <p:bldP spid="28" grpId="0"/>
      <p:bldP spid="30" grpId="0" bldLvl="0" animBg="1"/>
      <p:bldP spid="28" grpId="1"/>
      <p:bldP spid="30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圆角矩形 47"/>
          <p:cNvSpPr/>
          <p:nvPr/>
        </p:nvSpPr>
        <p:spPr>
          <a:xfrm>
            <a:off x="9977120" y="4198620"/>
            <a:ext cx="1902460" cy="1524000"/>
          </a:xfrm>
          <a:prstGeom prst="roundRect">
            <a:avLst/>
          </a:prstGeom>
          <a:solidFill>
            <a:schemeClr val="accent1">
              <a:lumMod val="60000"/>
              <a:lumOff val="40000"/>
              <a:alpha val="8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圆角矩形 5"/>
          <p:cNvSpPr/>
          <p:nvPr/>
        </p:nvSpPr>
        <p:spPr>
          <a:xfrm>
            <a:off x="1358900" y="5826125"/>
            <a:ext cx="3907155" cy="433070"/>
          </a:xfrm>
          <a:prstGeom prst="roundRect">
            <a:avLst/>
          </a:prstGeom>
          <a:solidFill>
            <a:schemeClr val="bg2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1615440" y="5860415"/>
            <a:ext cx="361632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目前实验刻度最低到</a:t>
            </a:r>
            <a:r>
              <a:rPr lang="en-US" altLang="zh-CN" sz="500">
                <a:solidFill>
                  <a:schemeClr val="bg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.</a:t>
            </a:r>
            <a:r>
              <a:rPr lang="en-US" altLang="zh-CN" sz="2000">
                <a:solidFill>
                  <a:srgbClr val="0070C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+mn-ea"/>
              </a:rPr>
              <a:t>7.1 keV</a:t>
            </a:r>
            <a:r>
              <a:rPr lang="en-US" altLang="zh-CN" sz="2000" baseline="-25000">
                <a:solidFill>
                  <a:srgbClr val="0070C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+mn-ea"/>
              </a:rPr>
              <a:t>nr</a:t>
            </a:r>
            <a:endParaRPr lang="en-US" altLang="zh-CN" sz="2000" baseline="-25000">
              <a:solidFill>
                <a:srgbClr val="0070C0"/>
              </a:solidFill>
              <a:latin typeface="Times New Roman" panose="02020603050405020304" charset="0"/>
              <a:ea typeface="黑体" panose="02010609060101010101" charset="-122"/>
              <a:cs typeface="Times New Roman" panose="02020603050405020304" charset="0"/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>
                <a:effectLst/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研究目标</a:t>
            </a:r>
            <a:r>
              <a:rPr lang="en-US" altLang="zh-CN" b="1">
                <a:effectLst/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 &amp; </a:t>
            </a:r>
            <a:r>
              <a:rPr lang="zh-CN" altLang="en-US" b="1">
                <a:effectLst/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实验方法</a:t>
            </a:r>
            <a:endParaRPr lang="zh-CN" altLang="en-US" b="1" dirty="0">
              <a:effectLst/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1777A-9D00-456A-8AB0-A9098686DE3E}" type="datetime1">
              <a:rPr lang="zh-CN" altLang="en-US" smtClean="0"/>
            </a:fld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01221-190F-488C-BDE8-A1E8F9F1EF4F}" type="slidenum">
              <a:rPr lang="zh-CN" altLang="en-US" smtClean="0"/>
            </a:fld>
            <a:endParaRPr lang="zh-CN" altLang="en-US" dirty="0"/>
          </a:p>
        </p:txBody>
      </p:sp>
      <p:sp>
        <p:nvSpPr>
          <p:cNvPr id="25" name="文本框 24"/>
          <p:cNvSpPr txBox="1"/>
          <p:nvPr/>
        </p:nvSpPr>
        <p:spPr>
          <a:xfrm>
            <a:off x="828040" y="904875"/>
            <a:ext cx="10868660" cy="10502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30000"/>
              </a:lnSpc>
            </a:pPr>
            <a:r>
              <a:rPr lang="en-US" altLang="zh-CN" sz="2400" b="1">
                <a:sym typeface="+mn-ea"/>
              </a:rPr>
              <a:t>· </a:t>
            </a:r>
            <a:r>
              <a:rPr lang="zh-CN" altLang="en-US" sz="2000">
                <a:sym typeface="+mn-ea"/>
              </a:rPr>
              <a:t>液氩目前缺少</a:t>
            </a:r>
            <a:r>
              <a:rPr lang="zh-CN" sz="2000">
                <a:sym typeface="+mn-ea"/>
              </a:rPr>
              <a:t>低能区核反冲刻度数据</a:t>
            </a:r>
            <a:r>
              <a:rPr lang="zh-CN" altLang="en-US" sz="2000">
                <a:sym typeface="+mn-ea"/>
              </a:rPr>
              <a:t>，由高能区实验结果外推得到，</a:t>
            </a:r>
            <a:r>
              <a:rPr lang="zh-CN" altLang="en-US" sz="2000">
                <a:solidFill>
                  <a:srgbClr val="C00000"/>
                </a:solidFill>
                <a:sym typeface="+mn-ea"/>
              </a:rPr>
              <a:t>模型依赖</a:t>
            </a:r>
            <a:r>
              <a:rPr lang="zh-CN" altLang="en-US" sz="2000">
                <a:sym typeface="+mn-ea"/>
              </a:rPr>
              <a:t>；</a:t>
            </a:r>
            <a:endParaRPr lang="zh-CN" altLang="en-US" sz="2000">
              <a:sym typeface="+mn-ea"/>
            </a:endParaRPr>
          </a:p>
          <a:p>
            <a:pPr>
              <a:lnSpc>
                <a:spcPct val="130000"/>
              </a:lnSpc>
            </a:pPr>
            <a:r>
              <a:rPr lang="en-US" altLang="zh-CN" sz="2400" b="1">
                <a:sym typeface="+mn-ea"/>
              </a:rPr>
              <a:t>·</a:t>
            </a:r>
            <a:r>
              <a:rPr lang="en-US" altLang="zh-CN" sz="2000">
                <a:sym typeface="+mn-ea"/>
              </a:rPr>
              <a:t> </a:t>
            </a:r>
            <a:r>
              <a:rPr lang="zh-CN" altLang="en-US" sz="2000">
                <a:sym typeface="+mn-ea"/>
              </a:rPr>
              <a:t>需要</a:t>
            </a:r>
            <a:r>
              <a:rPr lang="zh-CN" altLang="en-US" sz="2000">
                <a:solidFill>
                  <a:srgbClr val="0070C0"/>
                </a:solidFill>
                <a:sym typeface="+mn-ea"/>
              </a:rPr>
              <a:t>低能中子散射刻度实验</a:t>
            </a:r>
            <a:r>
              <a:rPr lang="en-US" altLang="zh-CN" sz="2000">
                <a:solidFill>
                  <a:schemeClr val="tx1"/>
                </a:solidFill>
                <a:sym typeface="+mn-ea"/>
              </a:rPr>
              <a:t>——</a:t>
            </a:r>
            <a:r>
              <a:rPr lang="zh-CN" altLang="en-US" sz="2000">
                <a:sym typeface="+mn-ea"/>
              </a:rPr>
              <a:t>改善所有基于液氩的</a:t>
            </a:r>
            <a:r>
              <a:rPr lang="zh-CN" altLang="en-US" sz="2000">
                <a:solidFill>
                  <a:srgbClr val="00B050"/>
                </a:solidFill>
                <a:sym typeface="+mn-ea"/>
              </a:rPr>
              <a:t>低阈值实验</a:t>
            </a:r>
            <a:r>
              <a:rPr lang="zh-CN" altLang="en-US" sz="2000">
                <a:sym typeface="+mn-ea"/>
              </a:rPr>
              <a:t>的分析结果（</a:t>
            </a:r>
            <a:r>
              <a:rPr lang="en-US" altLang="zh-CN" sz="2000">
                <a:sym typeface="+mn-ea"/>
              </a:rPr>
              <a:t>WIMPs, CE</a:t>
            </a:r>
            <a:r>
              <a:rPr lang="el-GR" altLang="zh-CN" sz="2000">
                <a:sym typeface="+mn-ea"/>
              </a:rPr>
              <a:t>ν</a:t>
            </a:r>
            <a:r>
              <a:rPr lang="en-US" altLang="zh-CN" sz="2000">
                <a:sym typeface="+mn-ea"/>
              </a:rPr>
              <a:t>NS...</a:t>
            </a:r>
            <a:r>
              <a:rPr lang="zh-CN" altLang="en-US" sz="2000">
                <a:sym typeface="+mn-ea"/>
              </a:rPr>
              <a:t>）</a:t>
            </a:r>
            <a:endParaRPr lang="zh-CN" altLang="en-US" sz="2000">
              <a:solidFill>
                <a:schemeClr val="tx1"/>
              </a:solidFill>
              <a:sym typeface="+mn-ea"/>
            </a:endParaRPr>
          </a:p>
        </p:txBody>
      </p:sp>
      <p:sp>
        <p:nvSpPr>
          <p:cNvPr id="27" name="左弧形箭头 26"/>
          <p:cNvSpPr/>
          <p:nvPr/>
        </p:nvSpPr>
        <p:spPr>
          <a:xfrm rot="10800000" flipH="1" flipV="1">
            <a:off x="267335" y="1208405"/>
            <a:ext cx="594995" cy="1390650"/>
          </a:xfrm>
          <a:prstGeom prst="curvedRightArrow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39" name="图片 38"/>
          <p:cNvPicPr>
            <a:picLocks noChangeAspect="1"/>
          </p:cNvPicPr>
          <p:nvPr/>
        </p:nvPicPr>
        <p:blipFill>
          <a:blip r:embed="rId1"/>
          <a:srcRect l="33123"/>
          <a:stretch>
            <a:fillRect/>
          </a:stretch>
        </p:blipFill>
        <p:spPr>
          <a:xfrm>
            <a:off x="10002520" y="2154555"/>
            <a:ext cx="1473835" cy="1656715"/>
          </a:xfrm>
          <a:prstGeom prst="rect">
            <a:avLst/>
          </a:prstGeom>
        </p:spPr>
      </p:pic>
      <p:sp>
        <p:nvSpPr>
          <p:cNvPr id="40" name="文本框 39"/>
          <p:cNvSpPr txBox="1"/>
          <p:nvPr/>
        </p:nvSpPr>
        <p:spPr>
          <a:xfrm>
            <a:off x="10003155" y="4160520"/>
            <a:ext cx="166433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>
                <a:solidFill>
                  <a:schemeClr val="bg1">
                    <a:lumMod val="50000"/>
                  </a:schemeClr>
                </a:solidFill>
                <a:sym typeface="+mn-ea"/>
              </a:rPr>
              <a:t>中子散射角度</a:t>
            </a:r>
            <a:r>
              <a:rPr lang="en-US" altLang="zh-CN">
                <a:solidFill>
                  <a:schemeClr val="bg1">
                    <a:lumMod val="50000"/>
                  </a:schemeClr>
                </a:solidFill>
                <a:sym typeface="+mn-ea"/>
              </a:rPr>
              <a:t> </a:t>
            </a:r>
            <a:endParaRPr lang="en-US" altLang="zh-CN">
              <a:solidFill>
                <a:schemeClr val="bg1">
                  <a:lumMod val="50000"/>
                </a:schemeClr>
              </a:solidFill>
              <a:sym typeface="+mn-ea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10132695" y="5184140"/>
            <a:ext cx="118872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>
                <a:solidFill>
                  <a:schemeClr val="bg1">
                    <a:lumMod val="50000"/>
                  </a:schemeClr>
                </a:solidFill>
                <a:sym typeface="+mn-ea"/>
              </a:rPr>
              <a:t>核反冲能</a:t>
            </a:r>
            <a:endParaRPr lang="zh-CN" altLang="en-US">
              <a:solidFill>
                <a:schemeClr val="bg1">
                  <a:lumMod val="50000"/>
                </a:schemeClr>
              </a:solidFill>
              <a:sym typeface="+mn-ea"/>
            </a:endParaRPr>
          </a:p>
        </p:txBody>
      </p:sp>
      <p:cxnSp>
        <p:nvCxnSpPr>
          <p:cNvPr id="45" name="直接箭头连接符 44"/>
          <p:cNvCxnSpPr>
            <a:endCxn id="41" idx="0"/>
          </p:cNvCxnSpPr>
          <p:nvPr/>
        </p:nvCxnSpPr>
        <p:spPr>
          <a:xfrm flipH="1">
            <a:off x="10726738" y="4528503"/>
            <a:ext cx="4445" cy="655320"/>
          </a:xfrm>
          <a:prstGeom prst="straightConnector1">
            <a:avLst/>
          </a:prstGeom>
          <a:ln w="25400" cap="flat" cmpd="sng">
            <a:solidFill>
              <a:schemeClr val="accent4">
                <a:lumMod val="75000"/>
              </a:schemeClr>
            </a:solidFill>
            <a:prstDash val="solid"/>
            <a:tailEnd type="triangle" w="lg" len="med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47" name="文本框 46"/>
          <p:cNvSpPr txBox="1"/>
          <p:nvPr/>
        </p:nvSpPr>
        <p:spPr>
          <a:xfrm>
            <a:off x="10765790" y="4622800"/>
            <a:ext cx="7105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模拟</a:t>
            </a:r>
            <a:endParaRPr lang="zh-CN" altLang="en-US">
              <a:solidFill>
                <a:schemeClr val="bg1">
                  <a:lumMod val="50000"/>
                </a:schemeClr>
              </a:solidFill>
              <a:latin typeface="+mj-ea"/>
              <a:ea typeface="+mj-ea"/>
            </a:endParaRPr>
          </a:p>
        </p:txBody>
      </p:sp>
      <p:grpSp>
        <p:nvGrpSpPr>
          <p:cNvPr id="49" name="组合 48"/>
          <p:cNvGrpSpPr/>
          <p:nvPr/>
        </p:nvGrpSpPr>
        <p:grpSpPr>
          <a:xfrm>
            <a:off x="6354445" y="2321560"/>
            <a:ext cx="3455670" cy="4117678"/>
            <a:chOff x="94" y="2295"/>
            <a:chExt cx="6426" cy="7701"/>
          </a:xfrm>
        </p:grpSpPr>
        <p:pic>
          <p:nvPicPr>
            <p:cNvPr id="50" name="图片 49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>
                    <a:alpha val="100000"/>
                  </a:srgbClr>
                </a:clrFrom>
                <a:clrTo>
                  <a:srgbClr val="FFFFFF">
                    <a:alpha val="100000"/>
                    <a:alpha val="0"/>
                  </a:srgbClr>
                </a:clrTo>
              </a:clrChange>
            </a:blip>
            <a:srcRect l="50510"/>
            <a:stretch>
              <a:fillRect/>
            </a:stretch>
          </p:blipFill>
          <p:spPr>
            <a:xfrm rot="16200000">
              <a:off x="2184" y="978"/>
              <a:ext cx="3016" cy="5650"/>
            </a:xfrm>
            <a:prstGeom prst="rect">
              <a:avLst/>
            </a:prstGeom>
          </p:spPr>
        </p:pic>
        <p:grpSp>
          <p:nvGrpSpPr>
            <p:cNvPr id="51" name="组合 50"/>
            <p:cNvGrpSpPr/>
            <p:nvPr/>
          </p:nvGrpSpPr>
          <p:grpSpPr>
            <a:xfrm rot="16260000">
              <a:off x="142" y="6180"/>
              <a:ext cx="7158" cy="120"/>
              <a:chOff x="1100" y="3974"/>
              <a:chExt cx="5146" cy="94"/>
            </a:xfrm>
          </p:grpSpPr>
          <p:cxnSp>
            <p:nvCxnSpPr>
              <p:cNvPr id="52" name="直接箭头连接符 51"/>
              <p:cNvCxnSpPr/>
              <p:nvPr>
                <p:custDataLst>
                  <p:tags r:id="rId3"/>
                </p:custDataLst>
              </p:nvPr>
            </p:nvCxnSpPr>
            <p:spPr>
              <a:xfrm flipV="1">
                <a:off x="1100" y="4013"/>
                <a:ext cx="2597" cy="55"/>
              </a:xfrm>
              <a:prstGeom prst="straightConnector1">
                <a:avLst/>
              </a:prstGeom>
              <a:ln w="28575" cmpd="dbl">
                <a:solidFill>
                  <a:schemeClr val="accent1">
                    <a:shade val="50000"/>
                  </a:schemeClr>
                </a:solidFill>
                <a:prstDash val="solid"/>
                <a:tailEnd type="arrow"/>
              </a:ln>
            </p:spPr>
            <p:style>
              <a:lnRef idx="2">
                <a:schemeClr val="accent1"/>
              </a:lnRef>
              <a:fillRef idx="0">
                <a:srgbClr val="FFFFFF"/>
              </a:fillRef>
              <a:effectRef idx="0">
                <a:srgbClr val="FFFFFF"/>
              </a:effectRef>
              <a:fontRef idx="minor">
                <a:schemeClr val="tx1"/>
              </a:fontRef>
            </p:style>
          </p:cxnSp>
          <p:cxnSp>
            <p:nvCxnSpPr>
              <p:cNvPr id="53" name="直接连接符 52"/>
              <p:cNvCxnSpPr/>
              <p:nvPr/>
            </p:nvCxnSpPr>
            <p:spPr>
              <a:xfrm flipV="1">
                <a:off x="1100" y="3974"/>
                <a:ext cx="5146" cy="94"/>
              </a:xfrm>
              <a:prstGeom prst="line">
                <a:avLst/>
              </a:prstGeom>
              <a:ln w="12700" cmpd="sng">
                <a:solidFill>
                  <a:schemeClr val="accent1">
                    <a:shade val="50000"/>
                  </a:schemeClr>
                </a:solidFill>
                <a:prstDash val="sysDot"/>
              </a:ln>
            </p:spPr>
            <p:style>
              <a:lnRef idx="2">
                <a:schemeClr val="accent1"/>
              </a:lnRef>
              <a:fillRef idx="0">
                <a:srgbClr val="FFFFFF"/>
              </a:fillRef>
              <a:effectRef idx="0">
                <a:srgbClr val="FFFFFF"/>
              </a:effectRef>
              <a:fontRef idx="minor">
                <a:schemeClr val="tx1"/>
              </a:fontRef>
            </p:style>
          </p:cxnSp>
        </p:grpSp>
        <p:sp>
          <p:nvSpPr>
            <p:cNvPr id="54" name="椭圆 53"/>
            <p:cNvSpPr/>
            <p:nvPr/>
          </p:nvSpPr>
          <p:spPr>
            <a:xfrm rot="16200000">
              <a:off x="3241" y="4841"/>
              <a:ext cx="938" cy="902"/>
            </a:xfrm>
            <a:prstGeom prst="ellipse">
              <a:avLst/>
            </a:prstGeom>
            <a:noFill/>
            <a:ln w="28575" cmpd="sng">
              <a:solidFill>
                <a:schemeClr val="bg2">
                  <a:lumMod val="50000"/>
                </a:schemeClr>
              </a:solidFill>
              <a:prstDash val="solid"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55" name="椭圆 54"/>
            <p:cNvSpPr/>
            <p:nvPr/>
          </p:nvSpPr>
          <p:spPr>
            <a:xfrm rot="16200000">
              <a:off x="3262" y="4854"/>
              <a:ext cx="899" cy="874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 w="28575" cmpd="sng">
              <a:noFill/>
              <a:prstDash val="solid"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56" name="矩形 55"/>
            <p:cNvSpPr/>
            <p:nvPr/>
          </p:nvSpPr>
          <p:spPr>
            <a:xfrm rot="16200000">
              <a:off x="4378" y="5277"/>
              <a:ext cx="371" cy="1427"/>
            </a:xfrm>
            <a:prstGeom prst="rect">
              <a:avLst/>
            </a:prstGeom>
            <a:solidFill>
              <a:schemeClr val="bg1">
                <a:lumMod val="50000"/>
                <a:alpha val="80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grpSp>
          <p:nvGrpSpPr>
            <p:cNvPr id="57" name="组合 56"/>
            <p:cNvGrpSpPr/>
            <p:nvPr/>
          </p:nvGrpSpPr>
          <p:grpSpPr>
            <a:xfrm rot="16200000">
              <a:off x="3104" y="2584"/>
              <a:ext cx="279" cy="281"/>
              <a:chOff x="7201" y="2186"/>
              <a:chExt cx="274" cy="280"/>
            </a:xfrm>
          </p:grpSpPr>
          <p:sp>
            <p:nvSpPr>
              <p:cNvPr id="58" name="椭圆 57"/>
              <p:cNvSpPr/>
              <p:nvPr/>
            </p:nvSpPr>
            <p:spPr>
              <a:xfrm>
                <a:off x="7207" y="2191"/>
                <a:ext cx="262" cy="272"/>
              </a:xfrm>
              <a:prstGeom prst="ellipse">
                <a:avLst/>
              </a:prstGeom>
              <a:solidFill>
                <a:schemeClr val="accent3">
                  <a:lumMod val="60000"/>
                  <a:lumOff val="40000"/>
                  <a:alpha val="60000"/>
                </a:schemeClr>
              </a:solidFill>
              <a:ln w="28575" cmpd="sng">
                <a:noFill/>
                <a:prstDash val="solid"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59" name="椭圆 58"/>
              <p:cNvSpPr/>
              <p:nvPr/>
            </p:nvSpPr>
            <p:spPr>
              <a:xfrm>
                <a:off x="7201" y="2186"/>
                <a:ext cx="274" cy="281"/>
              </a:xfrm>
              <a:prstGeom prst="ellipse">
                <a:avLst/>
              </a:prstGeom>
              <a:noFill/>
              <a:ln w="8890" cmpd="sng">
                <a:solidFill>
                  <a:schemeClr val="bg2">
                    <a:lumMod val="50000"/>
                    <a:alpha val="80000"/>
                  </a:schemeClr>
                </a:solidFill>
                <a:prstDash val="solid"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  <p:sp>
          <p:nvSpPr>
            <p:cNvPr id="60" name="矩形 59"/>
            <p:cNvSpPr/>
            <p:nvPr/>
          </p:nvSpPr>
          <p:spPr>
            <a:xfrm rot="16200000">
              <a:off x="1209" y="7136"/>
              <a:ext cx="3346" cy="1427"/>
            </a:xfrm>
            <a:prstGeom prst="rect">
              <a:avLst/>
            </a:prstGeom>
            <a:solidFill>
              <a:schemeClr val="bg2">
                <a:lumMod val="75000"/>
                <a:alpha val="80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61" name="矩形 60"/>
            <p:cNvSpPr/>
            <p:nvPr/>
          </p:nvSpPr>
          <p:spPr>
            <a:xfrm rot="16200000">
              <a:off x="2696" y="5277"/>
              <a:ext cx="371" cy="1427"/>
            </a:xfrm>
            <a:prstGeom prst="rect">
              <a:avLst/>
            </a:prstGeom>
            <a:solidFill>
              <a:schemeClr val="bg1">
                <a:lumMod val="50000"/>
                <a:alpha val="80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62" name="矩形 61"/>
            <p:cNvSpPr/>
            <p:nvPr/>
          </p:nvSpPr>
          <p:spPr>
            <a:xfrm rot="16200000">
              <a:off x="2890" y="7136"/>
              <a:ext cx="3346" cy="1427"/>
            </a:xfrm>
            <a:prstGeom prst="rect">
              <a:avLst/>
            </a:prstGeom>
            <a:solidFill>
              <a:schemeClr val="bg2">
                <a:lumMod val="75000"/>
                <a:alpha val="80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grpSp>
          <p:nvGrpSpPr>
            <p:cNvPr id="63" name="组合 62"/>
            <p:cNvGrpSpPr/>
            <p:nvPr/>
          </p:nvGrpSpPr>
          <p:grpSpPr>
            <a:xfrm rot="16200000">
              <a:off x="2461" y="2784"/>
              <a:ext cx="279" cy="281"/>
              <a:chOff x="7201" y="2186"/>
              <a:chExt cx="274" cy="280"/>
            </a:xfrm>
          </p:grpSpPr>
          <p:sp>
            <p:nvSpPr>
              <p:cNvPr id="64" name="椭圆 63"/>
              <p:cNvSpPr/>
              <p:nvPr/>
            </p:nvSpPr>
            <p:spPr>
              <a:xfrm>
                <a:off x="7207" y="2191"/>
                <a:ext cx="262" cy="272"/>
              </a:xfrm>
              <a:prstGeom prst="ellipse">
                <a:avLst/>
              </a:prstGeom>
              <a:solidFill>
                <a:schemeClr val="accent3">
                  <a:lumMod val="60000"/>
                  <a:lumOff val="40000"/>
                  <a:alpha val="60000"/>
                </a:schemeClr>
              </a:solidFill>
              <a:ln w="28575" cmpd="sng">
                <a:noFill/>
                <a:prstDash val="solid"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65" name="椭圆 64"/>
              <p:cNvSpPr/>
              <p:nvPr/>
            </p:nvSpPr>
            <p:spPr>
              <a:xfrm>
                <a:off x="7201" y="2186"/>
                <a:ext cx="274" cy="281"/>
              </a:xfrm>
              <a:prstGeom prst="ellipse">
                <a:avLst/>
              </a:prstGeom>
              <a:noFill/>
              <a:ln w="8890" cmpd="sng">
                <a:solidFill>
                  <a:schemeClr val="bg2">
                    <a:lumMod val="50000"/>
                    <a:alpha val="80000"/>
                  </a:schemeClr>
                </a:solidFill>
                <a:prstDash val="solid"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  <p:grpSp>
          <p:nvGrpSpPr>
            <p:cNvPr id="66" name="组合 65"/>
            <p:cNvGrpSpPr/>
            <p:nvPr/>
          </p:nvGrpSpPr>
          <p:grpSpPr>
            <a:xfrm rot="16200000">
              <a:off x="1897" y="3152"/>
              <a:ext cx="279" cy="281"/>
              <a:chOff x="7201" y="2186"/>
              <a:chExt cx="274" cy="280"/>
            </a:xfrm>
          </p:grpSpPr>
          <p:sp>
            <p:nvSpPr>
              <p:cNvPr id="67" name="椭圆 66"/>
              <p:cNvSpPr/>
              <p:nvPr/>
            </p:nvSpPr>
            <p:spPr>
              <a:xfrm>
                <a:off x="7207" y="2191"/>
                <a:ext cx="262" cy="272"/>
              </a:xfrm>
              <a:prstGeom prst="ellipse">
                <a:avLst/>
              </a:prstGeom>
              <a:solidFill>
                <a:schemeClr val="accent3">
                  <a:lumMod val="60000"/>
                  <a:lumOff val="40000"/>
                  <a:alpha val="60000"/>
                </a:schemeClr>
              </a:solidFill>
              <a:ln w="28575" cmpd="sng">
                <a:noFill/>
                <a:prstDash val="solid"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68" name="椭圆 67"/>
              <p:cNvSpPr/>
              <p:nvPr/>
            </p:nvSpPr>
            <p:spPr>
              <a:xfrm>
                <a:off x="7201" y="2186"/>
                <a:ext cx="274" cy="281"/>
              </a:xfrm>
              <a:prstGeom prst="ellipse">
                <a:avLst/>
              </a:prstGeom>
              <a:noFill/>
              <a:ln w="8890" cmpd="sng">
                <a:solidFill>
                  <a:schemeClr val="bg2">
                    <a:lumMod val="50000"/>
                    <a:alpha val="80000"/>
                  </a:schemeClr>
                </a:solidFill>
                <a:prstDash val="solid"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  <p:grpSp>
          <p:nvGrpSpPr>
            <p:cNvPr id="69" name="组合 68"/>
            <p:cNvGrpSpPr/>
            <p:nvPr/>
          </p:nvGrpSpPr>
          <p:grpSpPr>
            <a:xfrm rot="16200000">
              <a:off x="1432" y="3643"/>
              <a:ext cx="279" cy="281"/>
              <a:chOff x="7201" y="2186"/>
              <a:chExt cx="274" cy="280"/>
            </a:xfrm>
          </p:grpSpPr>
          <p:sp>
            <p:nvSpPr>
              <p:cNvPr id="70" name="椭圆 69"/>
              <p:cNvSpPr/>
              <p:nvPr/>
            </p:nvSpPr>
            <p:spPr>
              <a:xfrm>
                <a:off x="7207" y="2191"/>
                <a:ext cx="262" cy="272"/>
              </a:xfrm>
              <a:prstGeom prst="ellipse">
                <a:avLst/>
              </a:prstGeom>
              <a:solidFill>
                <a:schemeClr val="accent3">
                  <a:lumMod val="60000"/>
                  <a:lumOff val="40000"/>
                  <a:alpha val="60000"/>
                </a:schemeClr>
              </a:solidFill>
              <a:ln w="28575" cmpd="sng">
                <a:noFill/>
                <a:prstDash val="solid"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71" name="椭圆 70"/>
              <p:cNvSpPr/>
              <p:nvPr/>
            </p:nvSpPr>
            <p:spPr>
              <a:xfrm>
                <a:off x="7201" y="2186"/>
                <a:ext cx="274" cy="281"/>
              </a:xfrm>
              <a:prstGeom prst="ellipse">
                <a:avLst/>
              </a:prstGeom>
              <a:noFill/>
              <a:ln w="8890" cmpd="sng">
                <a:solidFill>
                  <a:schemeClr val="bg2">
                    <a:lumMod val="50000"/>
                    <a:alpha val="80000"/>
                  </a:schemeClr>
                </a:solidFill>
                <a:prstDash val="solid"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  <p:grpSp>
          <p:nvGrpSpPr>
            <p:cNvPr id="72" name="组合 71"/>
            <p:cNvGrpSpPr/>
            <p:nvPr/>
          </p:nvGrpSpPr>
          <p:grpSpPr>
            <a:xfrm rot="16200000">
              <a:off x="1120" y="4249"/>
              <a:ext cx="279" cy="281"/>
              <a:chOff x="7201" y="2186"/>
              <a:chExt cx="274" cy="280"/>
            </a:xfrm>
          </p:grpSpPr>
          <p:sp>
            <p:nvSpPr>
              <p:cNvPr id="73" name="椭圆 72"/>
              <p:cNvSpPr/>
              <p:nvPr/>
            </p:nvSpPr>
            <p:spPr>
              <a:xfrm>
                <a:off x="7207" y="2191"/>
                <a:ext cx="262" cy="272"/>
              </a:xfrm>
              <a:prstGeom prst="ellipse">
                <a:avLst/>
              </a:prstGeom>
              <a:solidFill>
                <a:schemeClr val="accent3">
                  <a:lumMod val="60000"/>
                  <a:lumOff val="40000"/>
                  <a:alpha val="60000"/>
                </a:schemeClr>
              </a:solidFill>
              <a:ln w="28575" cmpd="sng">
                <a:noFill/>
                <a:prstDash val="solid"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76" name="椭圆 75"/>
              <p:cNvSpPr/>
              <p:nvPr/>
            </p:nvSpPr>
            <p:spPr>
              <a:xfrm>
                <a:off x="7201" y="2186"/>
                <a:ext cx="274" cy="281"/>
              </a:xfrm>
              <a:prstGeom prst="ellipse">
                <a:avLst/>
              </a:prstGeom>
              <a:noFill/>
              <a:ln w="8890" cmpd="sng">
                <a:solidFill>
                  <a:schemeClr val="bg2">
                    <a:lumMod val="50000"/>
                    <a:alpha val="80000"/>
                  </a:schemeClr>
                </a:solidFill>
                <a:prstDash val="solid"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  <p:grpSp>
          <p:nvGrpSpPr>
            <p:cNvPr id="79" name="组合 78"/>
            <p:cNvGrpSpPr/>
            <p:nvPr/>
          </p:nvGrpSpPr>
          <p:grpSpPr>
            <a:xfrm rot="16200000">
              <a:off x="3996" y="2590"/>
              <a:ext cx="279" cy="281"/>
              <a:chOff x="7201" y="2186"/>
              <a:chExt cx="274" cy="280"/>
            </a:xfrm>
          </p:grpSpPr>
          <p:sp>
            <p:nvSpPr>
              <p:cNvPr id="80" name="椭圆 79"/>
              <p:cNvSpPr/>
              <p:nvPr/>
            </p:nvSpPr>
            <p:spPr>
              <a:xfrm>
                <a:off x="7207" y="2191"/>
                <a:ext cx="262" cy="272"/>
              </a:xfrm>
              <a:prstGeom prst="ellipse">
                <a:avLst/>
              </a:prstGeom>
              <a:solidFill>
                <a:schemeClr val="accent3">
                  <a:lumMod val="60000"/>
                  <a:lumOff val="40000"/>
                  <a:alpha val="60000"/>
                </a:schemeClr>
              </a:solidFill>
              <a:ln w="28575" cmpd="sng">
                <a:noFill/>
                <a:prstDash val="solid"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81" name="椭圆 80"/>
              <p:cNvSpPr/>
              <p:nvPr/>
            </p:nvSpPr>
            <p:spPr>
              <a:xfrm>
                <a:off x="7201" y="2186"/>
                <a:ext cx="274" cy="281"/>
              </a:xfrm>
              <a:prstGeom prst="ellipse">
                <a:avLst/>
              </a:prstGeom>
              <a:noFill/>
              <a:ln w="8890" cmpd="sng">
                <a:solidFill>
                  <a:schemeClr val="bg2">
                    <a:lumMod val="50000"/>
                    <a:alpha val="80000"/>
                  </a:schemeClr>
                </a:solidFill>
                <a:prstDash val="solid"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  <p:grpSp>
          <p:nvGrpSpPr>
            <p:cNvPr id="82" name="组合 81"/>
            <p:cNvGrpSpPr/>
            <p:nvPr/>
          </p:nvGrpSpPr>
          <p:grpSpPr>
            <a:xfrm rot="16200000">
              <a:off x="4655" y="2778"/>
              <a:ext cx="279" cy="281"/>
              <a:chOff x="7201" y="2186"/>
              <a:chExt cx="274" cy="280"/>
            </a:xfrm>
          </p:grpSpPr>
          <p:sp>
            <p:nvSpPr>
              <p:cNvPr id="86" name="椭圆 85"/>
              <p:cNvSpPr/>
              <p:nvPr/>
            </p:nvSpPr>
            <p:spPr>
              <a:xfrm>
                <a:off x="7207" y="2191"/>
                <a:ext cx="262" cy="272"/>
              </a:xfrm>
              <a:prstGeom prst="ellipse">
                <a:avLst/>
              </a:prstGeom>
              <a:solidFill>
                <a:schemeClr val="accent3">
                  <a:lumMod val="60000"/>
                  <a:lumOff val="40000"/>
                  <a:alpha val="60000"/>
                </a:schemeClr>
              </a:solidFill>
              <a:ln w="28575" cmpd="sng">
                <a:noFill/>
                <a:prstDash val="solid"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87" name="椭圆 86"/>
              <p:cNvSpPr/>
              <p:nvPr/>
            </p:nvSpPr>
            <p:spPr>
              <a:xfrm>
                <a:off x="7201" y="2186"/>
                <a:ext cx="274" cy="281"/>
              </a:xfrm>
              <a:prstGeom prst="ellipse">
                <a:avLst/>
              </a:prstGeom>
              <a:noFill/>
              <a:ln w="8890" cmpd="sng">
                <a:solidFill>
                  <a:schemeClr val="bg2">
                    <a:lumMod val="50000"/>
                    <a:alpha val="80000"/>
                  </a:schemeClr>
                </a:solidFill>
                <a:prstDash val="solid"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  <p:grpSp>
          <p:nvGrpSpPr>
            <p:cNvPr id="88" name="组合 87"/>
            <p:cNvGrpSpPr/>
            <p:nvPr/>
          </p:nvGrpSpPr>
          <p:grpSpPr>
            <a:xfrm rot="16200000">
              <a:off x="5204" y="3164"/>
              <a:ext cx="279" cy="281"/>
              <a:chOff x="7201" y="2186"/>
              <a:chExt cx="274" cy="280"/>
            </a:xfrm>
          </p:grpSpPr>
          <p:sp>
            <p:nvSpPr>
              <p:cNvPr id="107" name="椭圆 106"/>
              <p:cNvSpPr/>
              <p:nvPr/>
            </p:nvSpPr>
            <p:spPr>
              <a:xfrm>
                <a:off x="7207" y="2191"/>
                <a:ext cx="262" cy="272"/>
              </a:xfrm>
              <a:prstGeom prst="ellipse">
                <a:avLst/>
              </a:prstGeom>
              <a:solidFill>
                <a:schemeClr val="accent3">
                  <a:lumMod val="60000"/>
                  <a:lumOff val="40000"/>
                  <a:alpha val="60000"/>
                </a:schemeClr>
              </a:solidFill>
              <a:ln w="28575" cmpd="sng">
                <a:noFill/>
                <a:prstDash val="solid"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108" name="椭圆 107"/>
              <p:cNvSpPr/>
              <p:nvPr/>
            </p:nvSpPr>
            <p:spPr>
              <a:xfrm>
                <a:off x="7201" y="2186"/>
                <a:ext cx="274" cy="281"/>
              </a:xfrm>
              <a:prstGeom prst="ellipse">
                <a:avLst/>
              </a:prstGeom>
              <a:noFill/>
              <a:ln w="8890" cmpd="sng">
                <a:solidFill>
                  <a:schemeClr val="bg2">
                    <a:lumMod val="50000"/>
                    <a:alpha val="80000"/>
                  </a:schemeClr>
                </a:solidFill>
                <a:prstDash val="solid"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  <p:grpSp>
          <p:nvGrpSpPr>
            <p:cNvPr id="109" name="组合 108"/>
            <p:cNvGrpSpPr/>
            <p:nvPr/>
          </p:nvGrpSpPr>
          <p:grpSpPr>
            <a:xfrm rot="16200000">
              <a:off x="5697" y="3649"/>
              <a:ext cx="279" cy="281"/>
              <a:chOff x="7201" y="2186"/>
              <a:chExt cx="274" cy="280"/>
            </a:xfrm>
          </p:grpSpPr>
          <p:sp>
            <p:nvSpPr>
              <p:cNvPr id="110" name="椭圆 109"/>
              <p:cNvSpPr/>
              <p:nvPr/>
            </p:nvSpPr>
            <p:spPr>
              <a:xfrm>
                <a:off x="7207" y="2191"/>
                <a:ext cx="262" cy="272"/>
              </a:xfrm>
              <a:prstGeom prst="ellipse">
                <a:avLst/>
              </a:prstGeom>
              <a:solidFill>
                <a:schemeClr val="accent3">
                  <a:lumMod val="60000"/>
                  <a:lumOff val="40000"/>
                  <a:alpha val="60000"/>
                </a:schemeClr>
              </a:solidFill>
              <a:ln w="28575" cmpd="sng">
                <a:noFill/>
                <a:prstDash val="solid"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112" name="椭圆 111"/>
              <p:cNvSpPr/>
              <p:nvPr/>
            </p:nvSpPr>
            <p:spPr>
              <a:xfrm>
                <a:off x="7201" y="2186"/>
                <a:ext cx="274" cy="281"/>
              </a:xfrm>
              <a:prstGeom prst="ellipse">
                <a:avLst/>
              </a:prstGeom>
              <a:noFill/>
              <a:ln w="8890" cmpd="sng">
                <a:solidFill>
                  <a:schemeClr val="bg2">
                    <a:lumMod val="50000"/>
                    <a:alpha val="80000"/>
                  </a:schemeClr>
                </a:solidFill>
                <a:prstDash val="solid"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  <p:grpSp>
          <p:nvGrpSpPr>
            <p:cNvPr id="116" name="组合 115"/>
            <p:cNvGrpSpPr/>
            <p:nvPr/>
          </p:nvGrpSpPr>
          <p:grpSpPr>
            <a:xfrm rot="16200000">
              <a:off x="6037" y="4255"/>
              <a:ext cx="279" cy="281"/>
              <a:chOff x="7201" y="2186"/>
              <a:chExt cx="274" cy="280"/>
            </a:xfrm>
          </p:grpSpPr>
          <p:sp>
            <p:nvSpPr>
              <p:cNvPr id="124" name="椭圆 123"/>
              <p:cNvSpPr/>
              <p:nvPr/>
            </p:nvSpPr>
            <p:spPr>
              <a:xfrm>
                <a:off x="7207" y="2191"/>
                <a:ext cx="262" cy="272"/>
              </a:xfrm>
              <a:prstGeom prst="ellipse">
                <a:avLst/>
              </a:prstGeom>
              <a:solidFill>
                <a:schemeClr val="accent3">
                  <a:lumMod val="60000"/>
                  <a:lumOff val="40000"/>
                  <a:alpha val="60000"/>
                </a:schemeClr>
              </a:solidFill>
              <a:ln w="28575" cmpd="sng">
                <a:noFill/>
                <a:prstDash val="solid"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125" name="椭圆 124"/>
              <p:cNvSpPr/>
              <p:nvPr/>
            </p:nvSpPr>
            <p:spPr>
              <a:xfrm>
                <a:off x="7201" y="2186"/>
                <a:ext cx="274" cy="281"/>
              </a:xfrm>
              <a:prstGeom prst="ellipse">
                <a:avLst/>
              </a:prstGeom>
              <a:noFill/>
              <a:ln w="8890" cmpd="sng">
                <a:solidFill>
                  <a:schemeClr val="bg2">
                    <a:lumMod val="50000"/>
                    <a:alpha val="80000"/>
                  </a:schemeClr>
                </a:solidFill>
                <a:prstDash val="solid"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  <p:sp>
          <p:nvSpPr>
            <p:cNvPr id="127" name="文本框 126"/>
            <p:cNvSpPr txBox="1"/>
            <p:nvPr/>
          </p:nvSpPr>
          <p:spPr>
            <a:xfrm>
              <a:off x="5203" y="5805"/>
              <a:ext cx="972" cy="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1300">
                  <a:solidFill>
                    <a:schemeClr val="bg2">
                      <a:lumMod val="25000"/>
                    </a:schemeClr>
                  </a:solidFill>
                  <a:latin typeface="Times New Roman" panose="02020603050405020304" charset="0"/>
                  <a:cs typeface="Times New Roman" panose="02020603050405020304" charset="0"/>
                </a:rPr>
                <a:t>Lead</a:t>
              </a:r>
              <a:endParaRPr lang="en-US" altLang="zh-CN" sz="1300">
                <a:solidFill>
                  <a:schemeClr val="bg2">
                    <a:lumMod val="25000"/>
                  </a:schemeClr>
                </a:solidFill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28" name="文本框 127"/>
            <p:cNvSpPr txBox="1"/>
            <p:nvPr/>
          </p:nvSpPr>
          <p:spPr>
            <a:xfrm>
              <a:off x="3685" y="9451"/>
              <a:ext cx="2835" cy="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130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charset="0"/>
                  <a:cs typeface="Times New Roman" panose="02020603050405020304" charset="0"/>
                </a:rPr>
                <a:t>neutron ~ 0.6 MeV</a:t>
              </a:r>
              <a:endParaRPr lang="en-US" altLang="zh-CN" sz="1300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29" name="文本框 128"/>
            <p:cNvSpPr txBox="1"/>
            <p:nvPr/>
          </p:nvSpPr>
          <p:spPr>
            <a:xfrm>
              <a:off x="4546" y="5203"/>
              <a:ext cx="1429" cy="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1300">
                  <a:solidFill>
                    <a:schemeClr val="bg2">
                      <a:lumMod val="25000"/>
                    </a:schemeClr>
                  </a:solidFill>
                  <a:latin typeface="Times New Roman" panose="02020603050405020304" charset="0"/>
                  <a:cs typeface="Times New Roman" panose="02020603050405020304" charset="0"/>
                </a:rPr>
                <a:t>ArTPC</a:t>
              </a:r>
              <a:endParaRPr lang="en-US" altLang="zh-CN" sz="1300">
                <a:solidFill>
                  <a:schemeClr val="bg2">
                    <a:lumMod val="25000"/>
                  </a:schemeClr>
                </a:solidFill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cxnSp>
          <p:nvCxnSpPr>
            <p:cNvPr id="130" name="直接箭头连接符 129"/>
            <p:cNvCxnSpPr/>
            <p:nvPr/>
          </p:nvCxnSpPr>
          <p:spPr>
            <a:xfrm rot="16200000" flipV="1">
              <a:off x="4369" y="5123"/>
              <a:ext cx="100" cy="443"/>
            </a:xfrm>
            <a:prstGeom prst="straightConnector1">
              <a:avLst/>
            </a:prstGeom>
            <a:ln w="12700" cap="flat" cmpd="sng">
              <a:solidFill>
                <a:schemeClr val="bg2">
                  <a:lumMod val="25000"/>
                </a:schemeClr>
              </a:solidFill>
              <a:prstDash val="solid"/>
              <a:tailEnd type="triangle" w="sm" len="med"/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31" name="直接箭头连接符 130"/>
            <p:cNvCxnSpPr/>
            <p:nvPr/>
          </p:nvCxnSpPr>
          <p:spPr>
            <a:xfrm rot="16200000" flipV="1">
              <a:off x="917" y="4994"/>
              <a:ext cx="679" cy="8"/>
            </a:xfrm>
            <a:prstGeom prst="straightConnector1">
              <a:avLst/>
            </a:prstGeom>
            <a:ln w="12700" cap="flat" cmpd="sng">
              <a:solidFill>
                <a:schemeClr val="bg2">
                  <a:lumMod val="25000"/>
                </a:schemeClr>
              </a:solidFill>
              <a:prstDash val="solid"/>
              <a:tailEnd type="triangle" w="sm" len="med"/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sp>
          <p:nvSpPr>
            <p:cNvPr id="132" name="文本框 131"/>
            <p:cNvSpPr txBox="1"/>
            <p:nvPr/>
          </p:nvSpPr>
          <p:spPr>
            <a:xfrm>
              <a:off x="2315" y="7371"/>
              <a:ext cx="1280" cy="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1300">
                  <a:solidFill>
                    <a:schemeClr val="bg2">
                      <a:lumMod val="25000"/>
                    </a:schemeClr>
                  </a:solidFill>
                  <a:latin typeface="Times New Roman" panose="02020603050405020304" charset="0"/>
                  <a:cs typeface="Times New Roman" panose="02020603050405020304" charset="0"/>
                </a:rPr>
                <a:t>HDPE</a:t>
              </a:r>
              <a:endParaRPr lang="en-US" altLang="zh-CN" sz="1300">
                <a:solidFill>
                  <a:schemeClr val="bg2">
                    <a:lumMod val="25000"/>
                  </a:schemeClr>
                </a:solidFill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33" name="文本框 132"/>
            <p:cNvSpPr txBox="1"/>
            <p:nvPr/>
          </p:nvSpPr>
          <p:spPr>
            <a:xfrm rot="4860000">
              <a:off x="2755" y="3274"/>
              <a:ext cx="1587" cy="5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l-GR" altLang="en-US" sz="1200">
                  <a:solidFill>
                    <a:schemeClr val="bg2">
                      <a:lumMod val="50000"/>
                    </a:schemeClr>
                  </a:solidFill>
                  <a:latin typeface="Times New Roman" panose="02020603050405020304" charset="0"/>
                  <a:cs typeface="Times New Roman" panose="02020603050405020304" charset="0"/>
                </a:rPr>
                <a:t>θ</a:t>
              </a:r>
              <a:r>
                <a:rPr lang="en-US" altLang="el-GR" sz="1200">
                  <a:solidFill>
                    <a:schemeClr val="bg2">
                      <a:lumMod val="50000"/>
                    </a:schemeClr>
                  </a:solidFill>
                  <a:latin typeface="Times New Roman" panose="02020603050405020304" charset="0"/>
                  <a:cs typeface="Times New Roman" panose="02020603050405020304" charset="0"/>
                </a:rPr>
                <a:t> = 10</a:t>
              </a:r>
              <a:r>
                <a:rPr lang="zh-CN" altLang="en-US" sz="1200">
                  <a:solidFill>
                    <a:schemeClr val="bg2">
                      <a:lumMod val="50000"/>
                    </a:schemeClr>
                  </a:solidFill>
                  <a:latin typeface="Times New Roman" panose="02020603050405020304" charset="0"/>
                  <a:cs typeface="Times New Roman" panose="02020603050405020304" charset="0"/>
                </a:rPr>
                <a:t>°</a:t>
              </a:r>
              <a:r>
                <a:rPr lang="en-US" altLang="zh-CN" sz="1200">
                  <a:solidFill>
                    <a:schemeClr val="bg2">
                      <a:lumMod val="50000"/>
                    </a:schemeClr>
                  </a:solidFill>
                  <a:latin typeface="Times New Roman" panose="02020603050405020304" charset="0"/>
                  <a:cs typeface="Times New Roman" panose="02020603050405020304" charset="0"/>
                </a:rPr>
                <a:t> </a:t>
              </a:r>
              <a:endParaRPr lang="en-US" altLang="zh-CN" sz="1200">
                <a:solidFill>
                  <a:schemeClr val="bg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34" name="文本框 133"/>
            <p:cNvSpPr txBox="1"/>
            <p:nvPr/>
          </p:nvSpPr>
          <p:spPr>
            <a:xfrm rot="17640000">
              <a:off x="3804" y="2969"/>
              <a:ext cx="1414" cy="5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l-GR" altLang="en-US" sz="1200">
                  <a:solidFill>
                    <a:schemeClr val="bg2">
                      <a:lumMod val="50000"/>
                    </a:schemeClr>
                  </a:solidFill>
                  <a:latin typeface="Times New Roman" panose="02020603050405020304" charset="0"/>
                  <a:cs typeface="Times New Roman" panose="02020603050405020304" charset="0"/>
                </a:rPr>
                <a:t>θ</a:t>
              </a:r>
              <a:r>
                <a:rPr lang="en-US" altLang="el-GR" sz="1200">
                  <a:solidFill>
                    <a:schemeClr val="bg2">
                      <a:lumMod val="50000"/>
                    </a:schemeClr>
                  </a:solidFill>
                  <a:latin typeface="Times New Roman" panose="02020603050405020304" charset="0"/>
                  <a:cs typeface="Times New Roman" panose="02020603050405020304" charset="0"/>
                </a:rPr>
                <a:t> = 25</a:t>
              </a:r>
              <a:r>
                <a:rPr lang="zh-CN" altLang="en-US" sz="1200">
                  <a:solidFill>
                    <a:schemeClr val="bg2">
                      <a:lumMod val="50000"/>
                    </a:schemeClr>
                  </a:solidFill>
                  <a:latin typeface="Times New Roman" panose="02020603050405020304" charset="0"/>
                  <a:cs typeface="Times New Roman" panose="02020603050405020304" charset="0"/>
                </a:rPr>
                <a:t>°</a:t>
              </a:r>
              <a:r>
                <a:rPr lang="en-US" altLang="zh-CN" sz="1200">
                  <a:solidFill>
                    <a:schemeClr val="bg2">
                      <a:lumMod val="50000"/>
                    </a:schemeClr>
                  </a:solidFill>
                  <a:latin typeface="Times New Roman" panose="02020603050405020304" charset="0"/>
                  <a:cs typeface="Times New Roman" panose="02020603050405020304" charset="0"/>
                </a:rPr>
                <a:t> </a:t>
              </a:r>
              <a:endParaRPr lang="en-US" altLang="zh-CN" sz="1200">
                <a:solidFill>
                  <a:schemeClr val="bg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35" name="文本框 134"/>
            <p:cNvSpPr txBox="1"/>
            <p:nvPr/>
          </p:nvSpPr>
          <p:spPr>
            <a:xfrm rot="3120000">
              <a:off x="2014" y="3552"/>
              <a:ext cx="1323" cy="5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l-GR" altLang="en-US" sz="1200">
                  <a:solidFill>
                    <a:schemeClr val="bg2">
                      <a:lumMod val="50000"/>
                    </a:schemeClr>
                  </a:solidFill>
                  <a:latin typeface="Times New Roman" panose="02020603050405020304" charset="0"/>
                  <a:cs typeface="Times New Roman" panose="02020603050405020304" charset="0"/>
                </a:rPr>
                <a:t>θ</a:t>
              </a:r>
              <a:r>
                <a:rPr lang="en-US" altLang="el-GR" sz="1200">
                  <a:solidFill>
                    <a:schemeClr val="bg2">
                      <a:lumMod val="50000"/>
                    </a:schemeClr>
                  </a:solidFill>
                  <a:latin typeface="Times New Roman" panose="02020603050405020304" charset="0"/>
                  <a:cs typeface="Times New Roman" panose="02020603050405020304" charset="0"/>
                </a:rPr>
                <a:t> = 40</a:t>
              </a:r>
              <a:r>
                <a:rPr lang="zh-CN" altLang="en-US" sz="1200">
                  <a:solidFill>
                    <a:schemeClr val="bg2">
                      <a:lumMod val="50000"/>
                    </a:schemeClr>
                  </a:solidFill>
                  <a:latin typeface="Times New Roman" panose="02020603050405020304" charset="0"/>
                  <a:cs typeface="Times New Roman" panose="02020603050405020304" charset="0"/>
                </a:rPr>
                <a:t>°</a:t>
              </a:r>
              <a:r>
                <a:rPr lang="en-US" altLang="zh-CN" sz="1200">
                  <a:solidFill>
                    <a:schemeClr val="bg2">
                      <a:lumMod val="50000"/>
                    </a:schemeClr>
                  </a:solidFill>
                  <a:latin typeface="Times New Roman" panose="02020603050405020304" charset="0"/>
                  <a:cs typeface="Times New Roman" panose="02020603050405020304" charset="0"/>
                </a:rPr>
                <a:t> </a:t>
              </a:r>
              <a:endParaRPr lang="en-US" altLang="zh-CN" sz="1200">
                <a:solidFill>
                  <a:schemeClr val="bg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36" name="文本框 135"/>
            <p:cNvSpPr txBox="1"/>
            <p:nvPr/>
          </p:nvSpPr>
          <p:spPr>
            <a:xfrm rot="19440000">
              <a:off x="4767" y="3726"/>
              <a:ext cx="1195" cy="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l-GR" altLang="en-US" sz="1200">
                  <a:solidFill>
                    <a:schemeClr val="bg2">
                      <a:lumMod val="50000"/>
                    </a:schemeClr>
                  </a:solidFill>
                  <a:latin typeface="Times New Roman" panose="02020603050405020304" charset="0"/>
                  <a:cs typeface="Times New Roman" panose="02020603050405020304" charset="0"/>
                </a:rPr>
                <a:t>θ</a:t>
              </a:r>
              <a:r>
                <a:rPr lang="en-US" altLang="el-GR" sz="1200">
                  <a:solidFill>
                    <a:schemeClr val="bg2">
                      <a:lumMod val="50000"/>
                    </a:schemeClr>
                  </a:solidFill>
                  <a:latin typeface="Times New Roman" panose="02020603050405020304" charset="0"/>
                  <a:cs typeface="Times New Roman" panose="02020603050405020304" charset="0"/>
                </a:rPr>
                <a:t> = 55</a:t>
              </a:r>
              <a:r>
                <a:rPr lang="zh-CN" altLang="en-US" sz="1200">
                  <a:solidFill>
                    <a:schemeClr val="bg2">
                      <a:lumMod val="50000"/>
                    </a:schemeClr>
                  </a:solidFill>
                  <a:latin typeface="Times New Roman" panose="02020603050405020304" charset="0"/>
                  <a:cs typeface="Times New Roman" panose="02020603050405020304" charset="0"/>
                </a:rPr>
                <a:t>°</a:t>
              </a:r>
              <a:r>
                <a:rPr lang="en-US" altLang="zh-CN" sz="1200">
                  <a:solidFill>
                    <a:schemeClr val="bg2">
                      <a:lumMod val="50000"/>
                    </a:schemeClr>
                  </a:solidFill>
                  <a:latin typeface="Times New Roman" panose="02020603050405020304" charset="0"/>
                  <a:cs typeface="Times New Roman" panose="02020603050405020304" charset="0"/>
                </a:rPr>
                <a:t> </a:t>
              </a:r>
              <a:endParaRPr lang="en-US" altLang="zh-CN" sz="1200">
                <a:solidFill>
                  <a:schemeClr val="bg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37" name="文本框 136"/>
            <p:cNvSpPr txBox="1"/>
            <p:nvPr/>
          </p:nvSpPr>
          <p:spPr>
            <a:xfrm rot="1260000">
              <a:off x="1312" y="4301"/>
              <a:ext cx="1448" cy="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l-GR" altLang="en-US" sz="1200">
                  <a:solidFill>
                    <a:schemeClr val="bg2">
                      <a:lumMod val="50000"/>
                    </a:schemeClr>
                  </a:solidFill>
                  <a:latin typeface="Times New Roman" panose="02020603050405020304" charset="0"/>
                  <a:cs typeface="Times New Roman" panose="02020603050405020304" charset="0"/>
                </a:rPr>
                <a:t>θ</a:t>
              </a:r>
              <a:r>
                <a:rPr lang="en-US" altLang="el-GR" sz="1200">
                  <a:solidFill>
                    <a:schemeClr val="bg2">
                      <a:lumMod val="50000"/>
                    </a:schemeClr>
                  </a:solidFill>
                  <a:latin typeface="Times New Roman" panose="02020603050405020304" charset="0"/>
                  <a:cs typeface="Times New Roman" panose="02020603050405020304" charset="0"/>
                </a:rPr>
                <a:t> = 70</a:t>
              </a:r>
              <a:r>
                <a:rPr lang="zh-CN" altLang="en-US" sz="1200">
                  <a:solidFill>
                    <a:schemeClr val="bg2">
                      <a:lumMod val="50000"/>
                    </a:schemeClr>
                  </a:solidFill>
                  <a:latin typeface="Times New Roman" panose="02020603050405020304" charset="0"/>
                  <a:cs typeface="Times New Roman" panose="02020603050405020304" charset="0"/>
                </a:rPr>
                <a:t>°</a:t>
              </a:r>
              <a:r>
                <a:rPr lang="en-US" altLang="zh-CN" sz="1200">
                  <a:solidFill>
                    <a:schemeClr val="bg2">
                      <a:lumMod val="50000"/>
                    </a:schemeClr>
                  </a:solidFill>
                  <a:latin typeface="Times New Roman" panose="02020603050405020304" charset="0"/>
                  <a:cs typeface="Times New Roman" panose="02020603050405020304" charset="0"/>
                </a:rPr>
                <a:t> </a:t>
              </a:r>
              <a:endParaRPr lang="en-US" altLang="zh-CN" sz="1200">
                <a:solidFill>
                  <a:schemeClr val="bg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38" name="文本框 137"/>
            <p:cNvSpPr txBox="1"/>
            <p:nvPr/>
          </p:nvSpPr>
          <p:spPr>
            <a:xfrm>
              <a:off x="94" y="5273"/>
              <a:ext cx="3555" cy="545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r>
                <a:rPr lang="en-US" altLang="zh-CN" sz="1300">
                  <a:solidFill>
                    <a:schemeClr val="bg2">
                      <a:lumMod val="25000"/>
                    </a:schemeClr>
                  </a:solidFill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neutron detector (ND)</a:t>
              </a:r>
              <a:endParaRPr lang="en-US" altLang="zh-CN" sz="1300">
                <a:solidFill>
                  <a:schemeClr val="bg2">
                    <a:lumMod val="25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endParaRPr>
            </a:p>
          </p:txBody>
        </p:sp>
      </p:grpSp>
      <p:sp>
        <p:nvSpPr>
          <p:cNvPr id="142" name="文本框 141"/>
          <p:cNvSpPr txBox="1"/>
          <p:nvPr/>
        </p:nvSpPr>
        <p:spPr>
          <a:xfrm>
            <a:off x="7033895" y="2018665"/>
            <a:ext cx="251587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>
                <a:latin typeface="黑体" panose="02010609060101010101" charset="-122"/>
                <a:ea typeface="黑体" panose="02010609060101010101" charset="-122"/>
              </a:rPr>
              <a:t>实验装置布局示意图</a:t>
            </a:r>
            <a:endParaRPr lang="zh-CN" altLang="en-US" sz="2000"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6580" y="2586990"/>
            <a:ext cx="5440680" cy="3135630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1862455" y="2027873"/>
            <a:ext cx="313182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液</a:t>
            </a:r>
            <a:r>
              <a:rPr lang="en-US" altLang="zh-CN" sz="20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Ar</a:t>
            </a:r>
            <a:r>
              <a:rPr lang="zh-CN" altLang="en-US" sz="20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核反冲能量刻度曲线</a:t>
            </a:r>
            <a:endParaRPr lang="zh-CN" altLang="en-US" sz="20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1037590" y="2327275"/>
            <a:ext cx="3675380" cy="321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1500">
                <a:solidFill>
                  <a:schemeClr val="bg2">
                    <a:lumMod val="50000"/>
                  </a:schemeClr>
                </a:solidFill>
                <a:sym typeface="+mn-ea"/>
              </a:rPr>
              <a:t>Phys. Rev. D. Agnes P. 104(8): 082005 (2021)  </a:t>
            </a:r>
            <a:endParaRPr lang="zh-CN" altLang="en-US" sz="1500">
              <a:solidFill>
                <a:schemeClr val="bg2">
                  <a:lumMod val="50000"/>
                </a:schemeClr>
              </a:solidFill>
              <a:sym typeface="+mn-ea"/>
            </a:endParaRPr>
          </a:p>
        </p:txBody>
      </p:sp>
      <p:cxnSp>
        <p:nvCxnSpPr>
          <p:cNvPr id="22" name="直接连接符 21"/>
          <p:cNvCxnSpPr/>
          <p:nvPr/>
        </p:nvCxnSpPr>
        <p:spPr>
          <a:xfrm>
            <a:off x="3213100" y="4335780"/>
            <a:ext cx="0" cy="1010285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24" name="文本框 23"/>
          <p:cNvSpPr txBox="1"/>
          <p:nvPr/>
        </p:nvSpPr>
        <p:spPr>
          <a:xfrm>
            <a:off x="1194435" y="2654300"/>
            <a:ext cx="19284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无实验数据支持</a:t>
            </a:r>
            <a:endParaRPr lang="zh-CN" altLang="en-US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6" name="圆角矩形 25"/>
          <p:cNvSpPr/>
          <p:nvPr/>
        </p:nvSpPr>
        <p:spPr>
          <a:xfrm>
            <a:off x="1037590" y="3001010"/>
            <a:ext cx="1994535" cy="1283970"/>
          </a:xfrm>
          <a:prstGeom prst="roundRect">
            <a:avLst/>
          </a:prstGeom>
          <a:noFill/>
          <a:ln w="28575" cmpd="sng">
            <a:solidFill>
              <a:srgbClr val="FF0000"/>
            </a:solidFill>
            <a:prstDash val="sys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8" name="文本框 27"/>
          <p:cNvSpPr txBox="1"/>
          <p:nvPr/>
        </p:nvSpPr>
        <p:spPr>
          <a:xfrm>
            <a:off x="1381760" y="3301365"/>
            <a:ext cx="82994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00B0F0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charset="0"/>
              </a:rPr>
              <a:t>目标：</a:t>
            </a:r>
            <a:endParaRPr lang="zh-CN" altLang="en-US">
              <a:solidFill>
                <a:srgbClr val="00B0F0"/>
              </a:solidFill>
              <a:latin typeface="楷体" panose="02010609060101010101" charset="-122"/>
              <a:ea typeface="楷体" panose="02010609060101010101" charset="-122"/>
              <a:cs typeface="Times New Roman" panose="02020603050405020304" charset="0"/>
            </a:endParaRPr>
          </a:p>
          <a:p>
            <a:r>
              <a:rPr lang="en-US" altLang="zh-CN">
                <a:solidFill>
                  <a:srgbClr val="00B0F0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charset="0"/>
              </a:rPr>
              <a:t>1keV</a:t>
            </a:r>
            <a:r>
              <a:rPr lang="en-US" altLang="zh-CN" baseline="-25000">
                <a:solidFill>
                  <a:srgbClr val="00B0F0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charset="0"/>
              </a:rPr>
              <a:t>nr</a:t>
            </a:r>
            <a:endParaRPr lang="en-US" altLang="zh-CN" baseline="-25000">
              <a:solidFill>
                <a:srgbClr val="00B0F0"/>
              </a:solidFill>
              <a:latin typeface="楷体" panose="02010609060101010101" charset="-122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30" name="椭圆 29"/>
          <p:cNvSpPr/>
          <p:nvPr/>
        </p:nvSpPr>
        <p:spPr>
          <a:xfrm>
            <a:off x="1350645" y="3196590"/>
            <a:ext cx="830580" cy="875030"/>
          </a:xfrm>
          <a:prstGeom prst="ellipse">
            <a:avLst/>
          </a:prstGeom>
          <a:noFill/>
          <a:ln w="28575" cmpd="sng">
            <a:solidFill>
              <a:srgbClr val="00B0F0"/>
            </a:solidFill>
            <a:prstDash val="sys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5"/>
    </p:custDataLst>
  </p:cSld>
  <p:clrMapOvr>
    <a:masterClrMapping/>
  </p:clrMapOvr>
  <p:transition advTm="68347"/>
  <p:timing>
    <p:tnLst>
      <p:par>
        <p:cTn id="1" dur="indefinite" restart="never" nodeType="tmRoot"/>
      </p:par>
    </p:tnLst>
    <p:bldLst>
      <p:bldP spid="24" grpId="0"/>
      <p:bldP spid="26" grpId="0" bldLvl="0" animBg="1"/>
      <p:bldP spid="24" grpId="1"/>
      <p:bldP spid="26" grpId="1" animBg="1"/>
      <p:bldP spid="28" grpId="0"/>
      <p:bldP spid="30" grpId="0" bldLvl="0" animBg="1"/>
      <p:bldP spid="28" grpId="1"/>
      <p:bldP spid="30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1"/>
          <a:srcRect l="5139"/>
          <a:stretch>
            <a:fillRect/>
          </a:stretch>
        </p:blipFill>
        <p:spPr>
          <a:xfrm>
            <a:off x="1833245" y="3223895"/>
            <a:ext cx="3797935" cy="287845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7230" y="1847215"/>
            <a:ext cx="5872480" cy="4432300"/>
          </a:xfrm>
          <a:prstGeom prst="rect">
            <a:avLst/>
          </a:prstGeom>
        </p:spPr>
      </p:pic>
      <p:sp>
        <p:nvSpPr>
          <p:cNvPr id="48" name="圆角矩形 47"/>
          <p:cNvSpPr/>
          <p:nvPr/>
        </p:nvSpPr>
        <p:spPr>
          <a:xfrm>
            <a:off x="3305175" y="1497965"/>
            <a:ext cx="2283460" cy="975360"/>
          </a:xfrm>
          <a:prstGeom prst="roundRect">
            <a:avLst/>
          </a:prstGeom>
          <a:solidFill>
            <a:schemeClr val="accent1">
              <a:lumMod val="60000"/>
              <a:lumOff val="40000"/>
              <a:alpha val="8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b="1">
                <a:effectLst/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光电倍增管（</a:t>
            </a:r>
            <a:r>
              <a:rPr lang="en-US" altLang="zh-CN" b="1">
                <a:effectLst/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PMT</a:t>
            </a:r>
            <a:r>
              <a:rPr lang="zh-CN" altLang="en-US" b="1">
                <a:effectLst/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）</a:t>
            </a:r>
            <a:r>
              <a:rPr lang="zh-CN" altLang="en-US" b="1">
                <a:effectLst/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测试</a:t>
            </a:r>
            <a:endParaRPr lang="zh-CN" altLang="en-US" b="1">
              <a:effectLst/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1777A-9D00-456A-8AB0-A9098686DE3E}" type="datetime1">
              <a:rPr lang="zh-CN" altLang="en-US" smtClean="0"/>
            </a:fld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01221-190F-488C-BDE8-A1E8F9F1EF4F}" type="slidenum">
              <a:rPr lang="zh-CN" altLang="en-US" smtClean="0"/>
            </a:fld>
            <a:endParaRPr lang="zh-CN" altLang="en-US" dirty="0"/>
          </a:p>
        </p:txBody>
      </p:sp>
      <p:sp>
        <p:nvSpPr>
          <p:cNvPr id="40" name="文本框 39"/>
          <p:cNvSpPr txBox="1"/>
          <p:nvPr/>
        </p:nvSpPr>
        <p:spPr>
          <a:xfrm>
            <a:off x="7445375" y="1424305"/>
            <a:ext cx="291465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不同电压下</a:t>
            </a:r>
            <a:r>
              <a:rPr lang="en-US" altLang="zh-CN" sz="20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PMT</a:t>
            </a:r>
            <a:r>
              <a:rPr lang="zh-CN" altLang="en-US" sz="20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增益水平</a:t>
            </a:r>
            <a:endParaRPr lang="zh-CN" altLang="en-US" sz="20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2720975" y="2899410"/>
            <a:ext cx="169735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PMT</a:t>
            </a:r>
            <a:r>
              <a:rPr lang="zh-CN" altLang="en-US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单光电子谱</a:t>
            </a:r>
            <a:endParaRPr lang="zh-CN" altLang="en-US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394075" y="1671320"/>
            <a:ext cx="212915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设计在</a:t>
            </a:r>
            <a:r>
              <a:rPr lang="en-US" altLang="zh-CN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TPC</a:t>
            </a:r>
            <a:r>
              <a:rPr lang="zh-CN" altLang="en-US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顶部安装</a:t>
            </a:r>
            <a:r>
              <a:rPr lang="en-US" altLang="zh-CN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7</a:t>
            </a:r>
            <a:r>
              <a:rPr lang="zh-CN" altLang="en-US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只一英寸</a:t>
            </a:r>
            <a:r>
              <a:rPr lang="en-US" altLang="zh-CN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PMT</a:t>
            </a:r>
            <a:r>
              <a:rPr lang="zh-CN" altLang="en-US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。</a:t>
            </a:r>
            <a:endParaRPr lang="zh-CN" altLang="en-US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pic>
        <p:nvPicPr>
          <p:cNvPr id="12" name="图片 1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rcRect t="16183" b="36370"/>
          <a:stretch>
            <a:fillRect/>
          </a:stretch>
        </p:blipFill>
        <p:spPr>
          <a:xfrm>
            <a:off x="426085" y="1521460"/>
            <a:ext cx="1299210" cy="1869440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1976755" y="2315210"/>
            <a:ext cx="64643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600">
                <a:latin typeface="黑体" panose="02010609060101010101" charset="-122"/>
                <a:ea typeface="黑体" panose="02010609060101010101" charset="-122"/>
              </a:rPr>
              <a:t>TPC</a:t>
            </a:r>
            <a:endParaRPr lang="en-US" altLang="zh-CN" sz="1600">
              <a:latin typeface="黑体" panose="02010609060101010101" charset="-122"/>
              <a:ea typeface="黑体" panose="02010609060101010101" charset="-122"/>
            </a:endParaRPr>
          </a:p>
        </p:txBody>
      </p:sp>
      <p:cxnSp>
        <p:nvCxnSpPr>
          <p:cNvPr id="20" name="直接箭头连接符 19"/>
          <p:cNvCxnSpPr>
            <a:stCxn id="19" idx="1"/>
          </p:cNvCxnSpPr>
          <p:nvPr/>
        </p:nvCxnSpPr>
        <p:spPr>
          <a:xfrm flipH="1">
            <a:off x="1219835" y="2484120"/>
            <a:ext cx="756920" cy="122555"/>
          </a:xfrm>
          <a:prstGeom prst="straightConnector1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solid"/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21" name="文本框 20"/>
          <p:cNvSpPr txBox="1"/>
          <p:nvPr/>
        </p:nvSpPr>
        <p:spPr>
          <a:xfrm>
            <a:off x="1835150" y="1746885"/>
            <a:ext cx="1454785" cy="39116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1600">
                <a:latin typeface="黑体" panose="02010609060101010101" charset="-122"/>
                <a:ea typeface="黑体" panose="02010609060101010101" charset="-122"/>
              </a:rPr>
              <a:t>7 PMT array</a:t>
            </a:r>
            <a:endParaRPr lang="en-US" altLang="zh-CN" sz="1600">
              <a:latin typeface="黑体" panose="02010609060101010101" charset="-122"/>
              <a:ea typeface="黑体" panose="02010609060101010101" charset="-122"/>
            </a:endParaRPr>
          </a:p>
        </p:txBody>
      </p:sp>
      <p:cxnSp>
        <p:nvCxnSpPr>
          <p:cNvPr id="22" name="直接箭头连接符 21"/>
          <p:cNvCxnSpPr/>
          <p:nvPr/>
        </p:nvCxnSpPr>
        <p:spPr>
          <a:xfrm flipH="1">
            <a:off x="1147445" y="1942465"/>
            <a:ext cx="687705" cy="66040"/>
          </a:xfrm>
          <a:prstGeom prst="straightConnector1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solid"/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23" name="文本框 22"/>
          <p:cNvSpPr txBox="1"/>
          <p:nvPr/>
        </p:nvSpPr>
        <p:spPr>
          <a:xfrm>
            <a:off x="381000" y="986790"/>
            <a:ext cx="685419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 b="1">
                <a:sym typeface="+mn-ea"/>
              </a:rPr>
              <a:t>·</a:t>
            </a:r>
            <a:r>
              <a:rPr lang="en-US" altLang="zh-CN">
                <a:sym typeface="+mn-ea"/>
              </a:rPr>
              <a:t> </a:t>
            </a:r>
            <a:r>
              <a:rPr lang="zh-CN" altLang="en-US"/>
              <a:t>结合</a:t>
            </a:r>
            <a:r>
              <a:rPr lang="en-US" altLang="zh-CN"/>
              <a:t>MC</a:t>
            </a:r>
            <a:r>
              <a:rPr lang="zh-CN" altLang="en-US"/>
              <a:t>模拟确定合适的</a:t>
            </a:r>
            <a:r>
              <a:rPr lang="zh-CN"/>
              <a:t>液氩体积（</a:t>
            </a:r>
            <a:r>
              <a:rPr lang="el-GR" altLang="zh-CN"/>
              <a:t>φ</a:t>
            </a:r>
            <a:r>
              <a:rPr lang="en-US" altLang="el-GR"/>
              <a:t>10</a:t>
            </a:r>
            <a:r>
              <a:rPr lang="zh-CN" altLang="en-US"/>
              <a:t>×</a:t>
            </a:r>
            <a:r>
              <a:rPr lang="en-US" altLang="zh-CN"/>
              <a:t>h10 cm</a:t>
            </a:r>
            <a:r>
              <a:rPr lang="zh-CN"/>
              <a:t>），开始搭建</a:t>
            </a:r>
            <a:r>
              <a:rPr lang="en-US" altLang="zh-CN"/>
              <a:t>TPC</a:t>
            </a:r>
            <a:r>
              <a:rPr lang="zh-CN" altLang="en-US"/>
              <a:t>。</a:t>
            </a:r>
            <a:endParaRPr lang="zh-CN" altLang="en-US"/>
          </a:p>
        </p:txBody>
      </p:sp>
      <p:sp>
        <p:nvSpPr>
          <p:cNvPr id="29" name="文本框 28"/>
          <p:cNvSpPr txBox="1"/>
          <p:nvPr/>
        </p:nvSpPr>
        <p:spPr>
          <a:xfrm rot="16200000">
            <a:off x="1377315" y="3604895"/>
            <a:ext cx="71501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400"/>
              <a:t>entries</a:t>
            </a:r>
            <a:endParaRPr lang="en-US" altLang="zh-CN" sz="1400"/>
          </a:p>
        </p:txBody>
      </p:sp>
      <p:sp>
        <p:nvSpPr>
          <p:cNvPr id="30" name="文本框 29"/>
          <p:cNvSpPr txBox="1"/>
          <p:nvPr/>
        </p:nvSpPr>
        <p:spPr>
          <a:xfrm>
            <a:off x="4145280" y="5876925"/>
            <a:ext cx="137858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400"/>
              <a:t>charge amount</a:t>
            </a:r>
            <a:endParaRPr lang="en-US" altLang="zh-CN" sz="1400"/>
          </a:p>
        </p:txBody>
      </p:sp>
      <p:sp>
        <p:nvSpPr>
          <p:cNvPr id="14" name="文本框 13"/>
          <p:cNvSpPr txBox="1"/>
          <p:nvPr/>
        </p:nvSpPr>
        <p:spPr>
          <a:xfrm>
            <a:off x="5280025" y="5695950"/>
            <a:ext cx="753745" cy="2914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2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[</a:t>
            </a:r>
            <a:r>
              <a:rPr lang="zh-CN" altLang="en-US" sz="10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×</a:t>
            </a:r>
            <a:r>
              <a:rPr lang="en-US" altLang="zh-CN" sz="12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10</a:t>
            </a:r>
            <a:r>
              <a:rPr lang="en-US" altLang="zh-CN" sz="1300" baseline="300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6</a:t>
            </a:r>
            <a:r>
              <a:rPr lang="en-US" altLang="zh-CN" sz="13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]</a:t>
            </a:r>
            <a:endParaRPr lang="en-US" altLang="zh-CN" sz="13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</p:spTree>
  </p:cSld>
  <p:clrMapOvr>
    <a:masterClrMapping/>
  </p:clrMapOvr>
  <p:transition advTm="22393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1"/>
          <a:srcRect t="8753" r="7947" b="2315"/>
          <a:stretch>
            <a:fillRect/>
          </a:stretch>
        </p:blipFill>
        <p:spPr>
          <a:xfrm>
            <a:off x="5337810" y="4099560"/>
            <a:ext cx="2979420" cy="2079625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2"/>
          <a:srcRect t="8705" r="7849" b="2317"/>
          <a:stretch>
            <a:fillRect/>
          </a:stretch>
        </p:blipFill>
        <p:spPr>
          <a:xfrm>
            <a:off x="5318760" y="1842135"/>
            <a:ext cx="2995295" cy="208788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3"/>
          <a:srcRect l="1483" t="8753" r="8553" b="1837"/>
          <a:stretch>
            <a:fillRect/>
          </a:stretch>
        </p:blipFill>
        <p:spPr>
          <a:xfrm>
            <a:off x="8483600" y="1842135"/>
            <a:ext cx="2969260" cy="213042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rcRect l="1337" t="7567" r="8553" b="2677"/>
          <a:stretch>
            <a:fillRect/>
          </a:stretch>
        </p:blipFill>
        <p:spPr>
          <a:xfrm>
            <a:off x="8483600" y="4058920"/>
            <a:ext cx="2947670" cy="21196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b="1">
                <a:effectLst/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低温系统测试</a:t>
            </a:r>
            <a:endParaRPr lang="en-US" altLang="zh-CN" b="1" dirty="0">
              <a:effectLst/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1777A-9D00-456A-8AB0-A9098686DE3E}" type="datetime1">
              <a:rPr lang="zh-CN" altLang="en-US" smtClean="0"/>
            </a:fld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01221-190F-488C-BDE8-A1E8F9F1EF4F}" type="slidenum">
              <a:rPr lang="zh-CN" altLang="en-US" smtClean="0"/>
            </a:fld>
            <a:endParaRPr lang="zh-CN" altLang="en-US" dirty="0"/>
          </a:p>
        </p:txBody>
      </p:sp>
      <p:sp>
        <p:nvSpPr>
          <p:cNvPr id="16" name="文本框 15"/>
          <p:cNvSpPr txBox="1"/>
          <p:nvPr>
            <p:custDataLst>
              <p:tags r:id="rId5"/>
            </p:custDataLst>
          </p:nvPr>
        </p:nvSpPr>
        <p:spPr>
          <a:xfrm>
            <a:off x="1523365" y="1463358"/>
            <a:ext cx="1965325" cy="44577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实验室低温系统</a:t>
            </a:r>
            <a:r>
              <a:rPr lang="en-US" altLang="zh-CN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endParaRPr lang="en-US" altLang="zh-CN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cxnSp>
        <p:nvCxnSpPr>
          <p:cNvPr id="43" name="直接连接符 42"/>
          <p:cNvCxnSpPr/>
          <p:nvPr/>
        </p:nvCxnSpPr>
        <p:spPr>
          <a:xfrm>
            <a:off x="7030085" y="3188970"/>
            <a:ext cx="36830" cy="2820035"/>
          </a:xfrm>
          <a:prstGeom prst="line">
            <a:avLst/>
          </a:prstGeom>
          <a:ln w="15875" cmpd="sng">
            <a:solidFill>
              <a:schemeClr val="accent1">
                <a:lumMod val="40000"/>
                <a:lumOff val="60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44" name="文本框 43"/>
          <p:cNvSpPr txBox="1"/>
          <p:nvPr/>
        </p:nvSpPr>
        <p:spPr>
          <a:xfrm>
            <a:off x="6831330" y="4732020"/>
            <a:ext cx="19748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600">
                <a:solidFill>
                  <a:schemeClr val="accent2">
                    <a:lumMod val="75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c</a:t>
            </a:r>
            <a:endParaRPr lang="en-US" altLang="zh-CN" sz="1600">
              <a:solidFill>
                <a:schemeClr val="accent2">
                  <a:lumMod val="75000"/>
                </a:schemeClr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cxnSp>
        <p:nvCxnSpPr>
          <p:cNvPr id="45" name="直接连接符 44"/>
          <p:cNvCxnSpPr/>
          <p:nvPr/>
        </p:nvCxnSpPr>
        <p:spPr>
          <a:xfrm>
            <a:off x="7105650" y="3142615"/>
            <a:ext cx="34290" cy="2804160"/>
          </a:xfrm>
          <a:prstGeom prst="line">
            <a:avLst/>
          </a:prstGeom>
          <a:ln w="15875" cmpd="sng">
            <a:solidFill>
              <a:schemeClr val="accent1">
                <a:lumMod val="40000"/>
                <a:lumOff val="60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46" name="文本框 45"/>
          <p:cNvSpPr txBox="1"/>
          <p:nvPr/>
        </p:nvSpPr>
        <p:spPr>
          <a:xfrm>
            <a:off x="7048500" y="4162425"/>
            <a:ext cx="19748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600">
                <a:solidFill>
                  <a:schemeClr val="accent2">
                    <a:lumMod val="75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d</a:t>
            </a:r>
            <a:endParaRPr lang="en-US" altLang="zh-CN" sz="1600">
              <a:solidFill>
                <a:schemeClr val="accent2">
                  <a:lumMod val="75000"/>
                </a:schemeClr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cxnSp>
        <p:nvCxnSpPr>
          <p:cNvPr id="47" name="直接连接符 46"/>
          <p:cNvCxnSpPr/>
          <p:nvPr/>
        </p:nvCxnSpPr>
        <p:spPr>
          <a:xfrm>
            <a:off x="7737475" y="3566795"/>
            <a:ext cx="11430" cy="2488565"/>
          </a:xfrm>
          <a:prstGeom prst="line">
            <a:avLst/>
          </a:prstGeom>
          <a:ln w="15875" cmpd="sng">
            <a:solidFill>
              <a:schemeClr val="accent1">
                <a:lumMod val="40000"/>
                <a:lumOff val="60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48" name="文本框 47"/>
          <p:cNvSpPr txBox="1"/>
          <p:nvPr/>
        </p:nvSpPr>
        <p:spPr>
          <a:xfrm>
            <a:off x="7508875" y="4709160"/>
            <a:ext cx="19748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600">
                <a:solidFill>
                  <a:schemeClr val="accent2">
                    <a:lumMod val="75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e</a:t>
            </a:r>
            <a:endParaRPr lang="en-US" altLang="zh-CN" sz="1600">
              <a:solidFill>
                <a:schemeClr val="accent2">
                  <a:lumMod val="75000"/>
                </a:schemeClr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cxnSp>
        <p:nvCxnSpPr>
          <p:cNvPr id="18" name="直接连接符 17"/>
          <p:cNvCxnSpPr/>
          <p:nvPr/>
        </p:nvCxnSpPr>
        <p:spPr>
          <a:xfrm>
            <a:off x="7799705" y="3578860"/>
            <a:ext cx="30480" cy="2430145"/>
          </a:xfrm>
          <a:prstGeom prst="line">
            <a:avLst/>
          </a:prstGeom>
          <a:ln w="15875" cmpd="sng">
            <a:solidFill>
              <a:schemeClr val="accent1">
                <a:lumMod val="40000"/>
                <a:lumOff val="60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23" name="文本框 22"/>
          <p:cNvSpPr txBox="1"/>
          <p:nvPr/>
        </p:nvSpPr>
        <p:spPr>
          <a:xfrm>
            <a:off x="7713345" y="5116830"/>
            <a:ext cx="19748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600">
                <a:solidFill>
                  <a:schemeClr val="accent2">
                    <a:lumMod val="75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f</a:t>
            </a:r>
            <a:endParaRPr lang="en-US" altLang="zh-CN" sz="1600">
              <a:solidFill>
                <a:schemeClr val="accent2">
                  <a:lumMod val="75000"/>
                </a:schemeClr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cxnSp>
        <p:nvCxnSpPr>
          <p:cNvPr id="24" name="直接连接符 23"/>
          <p:cNvCxnSpPr/>
          <p:nvPr/>
        </p:nvCxnSpPr>
        <p:spPr>
          <a:xfrm>
            <a:off x="7862570" y="3578860"/>
            <a:ext cx="25400" cy="2373630"/>
          </a:xfrm>
          <a:prstGeom prst="line">
            <a:avLst/>
          </a:prstGeom>
          <a:ln w="15875" cmpd="sng">
            <a:solidFill>
              <a:schemeClr val="accent1">
                <a:lumMod val="40000"/>
                <a:lumOff val="60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52" name="文本框 51"/>
          <p:cNvSpPr txBox="1"/>
          <p:nvPr/>
        </p:nvSpPr>
        <p:spPr>
          <a:xfrm>
            <a:off x="7800975" y="5304790"/>
            <a:ext cx="19748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600">
                <a:solidFill>
                  <a:schemeClr val="accent2">
                    <a:lumMod val="75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g</a:t>
            </a:r>
            <a:endParaRPr lang="en-US" altLang="zh-CN" sz="1600">
              <a:solidFill>
                <a:schemeClr val="accent2">
                  <a:lumMod val="75000"/>
                </a:schemeClr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cxnSp>
        <p:nvCxnSpPr>
          <p:cNvPr id="53" name="直接连接符 52"/>
          <p:cNvCxnSpPr/>
          <p:nvPr/>
        </p:nvCxnSpPr>
        <p:spPr>
          <a:xfrm>
            <a:off x="5834380" y="2058670"/>
            <a:ext cx="48260" cy="3970020"/>
          </a:xfrm>
          <a:prstGeom prst="line">
            <a:avLst/>
          </a:prstGeom>
          <a:ln w="15875" cmpd="sng">
            <a:solidFill>
              <a:schemeClr val="accent1">
                <a:lumMod val="40000"/>
                <a:lumOff val="60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27" name="文本框 26"/>
          <p:cNvSpPr txBox="1"/>
          <p:nvPr/>
        </p:nvSpPr>
        <p:spPr>
          <a:xfrm>
            <a:off x="5656580" y="5330190"/>
            <a:ext cx="19748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600">
                <a:solidFill>
                  <a:schemeClr val="accent2">
                    <a:lumMod val="75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a</a:t>
            </a:r>
            <a:endParaRPr lang="en-US" altLang="zh-CN" sz="1600">
              <a:solidFill>
                <a:schemeClr val="accent2">
                  <a:lumMod val="75000"/>
                </a:schemeClr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cxnSp>
        <p:nvCxnSpPr>
          <p:cNvPr id="28" name="直接连接符 27"/>
          <p:cNvCxnSpPr/>
          <p:nvPr/>
        </p:nvCxnSpPr>
        <p:spPr>
          <a:xfrm>
            <a:off x="6011545" y="2031365"/>
            <a:ext cx="50165" cy="3943985"/>
          </a:xfrm>
          <a:prstGeom prst="line">
            <a:avLst/>
          </a:prstGeom>
          <a:ln w="15875" cmpd="sng">
            <a:solidFill>
              <a:schemeClr val="accent1">
                <a:lumMod val="40000"/>
                <a:lumOff val="60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29" name="文本框 28"/>
          <p:cNvSpPr txBox="1"/>
          <p:nvPr/>
        </p:nvSpPr>
        <p:spPr>
          <a:xfrm>
            <a:off x="5982335" y="4179570"/>
            <a:ext cx="19748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600">
                <a:solidFill>
                  <a:schemeClr val="accent2">
                    <a:lumMod val="75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b</a:t>
            </a:r>
            <a:endParaRPr lang="en-US" altLang="zh-CN" sz="1600">
              <a:solidFill>
                <a:schemeClr val="accent2">
                  <a:lumMod val="75000"/>
                </a:schemeClr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0" name="文本框 29"/>
          <p:cNvSpPr txBox="1"/>
          <p:nvPr/>
        </p:nvSpPr>
        <p:spPr>
          <a:xfrm rot="16200000">
            <a:off x="4878070" y="5033645"/>
            <a:ext cx="107188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600">
                <a:solidFill>
                  <a:schemeClr val="bg2">
                    <a:lumMod val="50000"/>
                  </a:schemeClr>
                </a:solidFill>
              </a:rPr>
              <a:t>进气速度</a:t>
            </a:r>
            <a:r>
              <a:rPr lang="en-US" altLang="zh-CN" sz="1600">
                <a:solidFill>
                  <a:schemeClr val="bg2">
                    <a:lumMod val="50000"/>
                  </a:schemeClr>
                </a:solidFill>
              </a:rPr>
              <a:t> </a:t>
            </a:r>
            <a:endParaRPr lang="en-US" altLang="zh-CN" sz="160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1" name="文本框 30"/>
          <p:cNvSpPr txBox="1"/>
          <p:nvPr/>
        </p:nvSpPr>
        <p:spPr>
          <a:xfrm rot="16200000">
            <a:off x="5042535" y="2473325"/>
            <a:ext cx="69723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600">
                <a:solidFill>
                  <a:schemeClr val="bg2">
                    <a:lumMod val="50000"/>
                  </a:schemeClr>
                </a:solidFill>
              </a:rPr>
              <a:t>温度 </a:t>
            </a:r>
            <a:endParaRPr lang="zh-CN" altLang="en-US" sz="1600">
              <a:solidFill>
                <a:schemeClr val="bg2">
                  <a:lumMod val="50000"/>
                </a:schemeClr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cxnSp>
        <p:nvCxnSpPr>
          <p:cNvPr id="60" name="直接连接符 59"/>
          <p:cNvCxnSpPr/>
          <p:nvPr/>
        </p:nvCxnSpPr>
        <p:spPr>
          <a:xfrm>
            <a:off x="5671820" y="3477260"/>
            <a:ext cx="2327910" cy="1016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32" name="文本框 31"/>
          <p:cNvSpPr txBox="1"/>
          <p:nvPr/>
        </p:nvSpPr>
        <p:spPr>
          <a:xfrm>
            <a:off x="5577205" y="3251835"/>
            <a:ext cx="1868805" cy="2914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300">
                <a:solidFill>
                  <a:schemeClr val="accent1">
                    <a:lumMod val="75000"/>
                  </a:schemeClr>
                </a:solidFill>
              </a:rPr>
              <a:t>Ar</a:t>
            </a:r>
            <a:r>
              <a:rPr lang="zh-CN" altLang="en-US" sz="1300">
                <a:solidFill>
                  <a:schemeClr val="accent1">
                    <a:lumMod val="75000"/>
                  </a:schemeClr>
                </a:solidFill>
              </a:rPr>
              <a:t>沸点：</a:t>
            </a:r>
            <a:r>
              <a:rPr lang="en-US" altLang="zh-CN" sz="1300">
                <a:solidFill>
                  <a:schemeClr val="accent1">
                    <a:lumMod val="75000"/>
                  </a:schemeClr>
                </a:solidFill>
              </a:rPr>
              <a:t>87.15K (-186</a:t>
            </a:r>
            <a:r>
              <a:rPr lang="en-US" altLang="zh-CN" sz="1300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℃</a:t>
            </a:r>
            <a:r>
              <a:rPr lang="en-US" altLang="zh-CN" sz="1300">
                <a:solidFill>
                  <a:schemeClr val="accent1">
                    <a:lumMod val="75000"/>
                  </a:schemeClr>
                </a:solidFill>
              </a:rPr>
              <a:t>)</a:t>
            </a:r>
            <a:endParaRPr lang="en-US" altLang="zh-CN" sz="130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2" name="文本框 101"/>
          <p:cNvSpPr txBox="1"/>
          <p:nvPr/>
        </p:nvSpPr>
        <p:spPr>
          <a:xfrm>
            <a:off x="6301105" y="1445260"/>
            <a:ext cx="43237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effectLst/>
                <a:latin typeface="黑体" panose="02010609060101010101" charset="-122"/>
                <a:ea typeface="黑体" panose="02010609060101010101" charset="-122"/>
              </a:rPr>
              <a:t>低温系统内状态监测</a:t>
            </a:r>
            <a:r>
              <a:rPr lang="en-US" altLang="zh-CN">
                <a:effectLst/>
                <a:latin typeface="黑体" panose="02010609060101010101" charset="-122"/>
                <a:ea typeface="黑体" panose="02010609060101010101" charset="-122"/>
              </a:rPr>
              <a:t>(</a:t>
            </a:r>
            <a:r>
              <a:rPr lang="zh-CN" altLang="en-US">
                <a:effectLst/>
                <a:latin typeface="黑体" panose="02010609060101010101" charset="-122"/>
                <a:ea typeface="黑体" panose="02010609060101010101" charset="-122"/>
              </a:rPr>
              <a:t>温度、</a:t>
            </a:r>
            <a:r>
              <a:rPr lang="zh-CN" altLang="en-US">
                <a:effectLst/>
                <a:latin typeface="黑体" panose="02010609060101010101" charset="-122"/>
                <a:ea typeface="黑体" panose="02010609060101010101" charset="-122"/>
                <a:sym typeface="+mn-ea"/>
              </a:rPr>
              <a:t>流速、气压</a:t>
            </a:r>
            <a:r>
              <a:rPr lang="en-US" altLang="zh-CN">
                <a:effectLst/>
                <a:latin typeface="黑体" panose="02010609060101010101" charset="-122"/>
                <a:ea typeface="黑体" panose="02010609060101010101" charset="-122"/>
                <a:sym typeface="+mn-ea"/>
              </a:rPr>
              <a:t>)</a:t>
            </a:r>
            <a:endParaRPr lang="en-US" altLang="zh-CN">
              <a:effectLst/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79" name="文本框 78"/>
          <p:cNvSpPr txBox="1"/>
          <p:nvPr/>
        </p:nvSpPr>
        <p:spPr>
          <a:xfrm rot="16200000">
            <a:off x="8025130" y="2798445"/>
            <a:ext cx="103441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600">
                <a:solidFill>
                  <a:schemeClr val="bg2">
                    <a:lumMod val="50000"/>
                  </a:schemeClr>
                </a:solidFill>
              </a:rPr>
              <a:t>循环速度</a:t>
            </a:r>
            <a:r>
              <a:rPr lang="en-US" altLang="zh-CN" sz="1600">
                <a:solidFill>
                  <a:schemeClr val="bg2">
                    <a:lumMod val="50000"/>
                  </a:schemeClr>
                </a:solidFill>
              </a:rPr>
              <a:t> </a:t>
            </a:r>
            <a:endParaRPr lang="en-US" altLang="zh-CN" sz="160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82" name="文本框 81"/>
          <p:cNvSpPr txBox="1"/>
          <p:nvPr/>
        </p:nvSpPr>
        <p:spPr>
          <a:xfrm rot="16200000">
            <a:off x="8213725" y="4813935"/>
            <a:ext cx="66167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600">
                <a:solidFill>
                  <a:schemeClr val="bg2">
                    <a:lumMod val="50000"/>
                  </a:schemeClr>
                </a:solidFill>
              </a:rPr>
              <a:t>气压 </a:t>
            </a:r>
            <a:endParaRPr lang="en-US" altLang="zh-CN" sz="1600">
              <a:solidFill>
                <a:schemeClr val="bg2">
                  <a:lumMod val="50000"/>
                </a:schemeClr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542925" y="1832610"/>
            <a:ext cx="4118610" cy="4472940"/>
            <a:chOff x="1026" y="2498"/>
            <a:chExt cx="6486" cy="7044"/>
          </a:xfrm>
        </p:grpSpPr>
        <p:pic>
          <p:nvPicPr>
            <p:cNvPr id="86" name="图片 85"/>
            <p:cNvPicPr>
              <a:picLocks noChangeAspect="1"/>
            </p:cNvPicPr>
            <p:nvPr/>
          </p:nvPicPr>
          <p:blipFill>
            <a:blip r:embed="rId6"/>
            <a:srcRect t="2625" b="4896"/>
            <a:stretch>
              <a:fillRect/>
            </a:stretch>
          </p:blipFill>
          <p:spPr>
            <a:xfrm>
              <a:off x="1026" y="2498"/>
              <a:ext cx="6379" cy="7045"/>
            </a:xfrm>
            <a:prstGeom prst="rect">
              <a:avLst/>
            </a:prstGeom>
          </p:spPr>
        </p:pic>
        <p:sp>
          <p:nvSpPr>
            <p:cNvPr id="6" name="文本框 5"/>
            <p:cNvSpPr txBox="1"/>
            <p:nvPr/>
          </p:nvSpPr>
          <p:spPr>
            <a:xfrm>
              <a:off x="5672" y="7552"/>
              <a:ext cx="1841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b="1">
                  <a:solidFill>
                    <a:schemeClr val="bg1"/>
                  </a:solidFill>
                  <a:latin typeface="楷体" panose="02010609060101010101" charset="-122"/>
                  <a:ea typeface="楷体" panose="02010609060101010101" charset="-122"/>
                </a:rPr>
                <a:t>水冷系统</a:t>
              </a:r>
              <a:endParaRPr lang="zh-CN" altLang="en-US" b="1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4799" y="8808"/>
              <a:ext cx="1514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b="1">
                  <a:solidFill>
                    <a:schemeClr val="bg1"/>
                  </a:solidFill>
                  <a:latin typeface="楷体" panose="02010609060101010101" charset="-122"/>
                  <a:ea typeface="楷体" panose="02010609060101010101" charset="-122"/>
                </a:rPr>
                <a:t>真空泵</a:t>
              </a:r>
              <a:endParaRPr lang="zh-CN" altLang="en-US" b="1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1228" y="7894"/>
              <a:ext cx="1126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b="1">
                  <a:solidFill>
                    <a:schemeClr val="bg1"/>
                  </a:solidFill>
                  <a:latin typeface="楷体" panose="02010609060101010101" charset="-122"/>
                  <a:ea typeface="楷体" panose="02010609060101010101" charset="-122"/>
                </a:rPr>
                <a:t>氩气</a:t>
              </a:r>
              <a:endParaRPr lang="zh-CN" altLang="en-US" b="1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2354" y="7116"/>
              <a:ext cx="1748" cy="1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b="1">
                  <a:solidFill>
                    <a:schemeClr val="bg1"/>
                  </a:solidFill>
                  <a:latin typeface="楷体" panose="02010609060101010101" charset="-122"/>
                  <a:ea typeface="楷体" panose="02010609060101010101" charset="-122"/>
                </a:rPr>
                <a:t>低温杜瓦容器</a:t>
              </a:r>
              <a:endParaRPr lang="zh-CN" altLang="en-US" b="1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3740" y="4080"/>
              <a:ext cx="1781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b="1">
                  <a:solidFill>
                    <a:schemeClr val="bg1"/>
                  </a:solidFill>
                  <a:latin typeface="楷体" panose="02010609060101010101" charset="-122"/>
                  <a:ea typeface="楷体" panose="02010609060101010101" charset="-122"/>
                </a:rPr>
                <a:t>气路控制</a:t>
              </a:r>
              <a:endParaRPr lang="zh-CN" altLang="en-US" b="1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5521" y="2710"/>
              <a:ext cx="1514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b="1">
                  <a:solidFill>
                    <a:schemeClr val="bg1"/>
                  </a:solidFill>
                  <a:latin typeface="楷体" panose="02010609060101010101" charset="-122"/>
                  <a:ea typeface="楷体" panose="02010609060101010101" charset="-122"/>
                </a:rPr>
                <a:t>制冷机</a:t>
              </a:r>
              <a:endParaRPr lang="zh-CN" altLang="en-US" b="1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</a:endParaRPr>
            </a:p>
          </p:txBody>
        </p:sp>
      </p:grpSp>
      <p:sp>
        <p:nvSpPr>
          <p:cNvPr id="10" name="文本框 9"/>
          <p:cNvSpPr txBox="1"/>
          <p:nvPr/>
        </p:nvSpPr>
        <p:spPr>
          <a:xfrm>
            <a:off x="8919845" y="4913630"/>
            <a:ext cx="1597025" cy="6324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10000"/>
              </a:lnSpc>
            </a:pPr>
            <a:r>
              <a:rPr lang="zh-CN" altLang="en-US" sz="1600">
                <a:solidFill>
                  <a:schemeClr val="tx1">
                    <a:lumMod val="75000"/>
                    <a:lumOff val="25000"/>
                  </a:schemeClr>
                </a:solidFill>
              </a:rPr>
              <a:t>压力稳定性</a:t>
            </a:r>
            <a:r>
              <a:rPr lang="en-US" altLang="zh-CN" sz="160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zh-CN" altLang="en-US" sz="1600">
                <a:solidFill>
                  <a:schemeClr val="tx1">
                    <a:lumMod val="75000"/>
                    <a:lumOff val="25000"/>
                  </a:schemeClr>
                </a:solidFill>
              </a:rPr>
              <a:t>：</a:t>
            </a:r>
            <a:endParaRPr lang="zh-CN" altLang="en-US" sz="160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10000"/>
              </a:lnSpc>
            </a:pPr>
            <a:r>
              <a:rPr lang="en-US" altLang="zh-CN" sz="1600">
                <a:solidFill>
                  <a:schemeClr val="tx1">
                    <a:lumMod val="75000"/>
                    <a:lumOff val="25000"/>
                  </a:schemeClr>
                </a:solidFill>
              </a:rPr>
              <a:t>15.50</a:t>
            </a:r>
            <a:r>
              <a:rPr lang="zh-CN" altLang="en-US" sz="1600">
                <a:solidFill>
                  <a:schemeClr val="tx1">
                    <a:lumMod val="75000"/>
                    <a:lumOff val="25000"/>
                  </a:schemeClr>
                </a:solidFill>
              </a:rPr>
              <a:t>±</a:t>
            </a:r>
            <a:r>
              <a:rPr lang="en-US" altLang="zh-CN" sz="1600">
                <a:solidFill>
                  <a:schemeClr val="tx1">
                    <a:lumMod val="75000"/>
                    <a:lumOff val="25000"/>
                  </a:schemeClr>
                </a:solidFill>
              </a:rPr>
              <a:t>0.53 psi</a:t>
            </a:r>
            <a:endParaRPr lang="en-US" altLang="zh-CN" sz="16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214630" y="1003300"/>
            <a:ext cx="448754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 b="1">
                <a:sym typeface="+mn-ea"/>
              </a:rPr>
              <a:t>·</a:t>
            </a:r>
            <a:r>
              <a:rPr lang="en-US" altLang="zh-CN" sz="2000">
                <a:sym typeface="+mn-ea"/>
              </a:rPr>
              <a:t> </a:t>
            </a:r>
            <a:r>
              <a:rPr lang="en-US"/>
              <a:t>TPC</a:t>
            </a:r>
            <a:r>
              <a:rPr lang="zh-CN" altLang="en-US"/>
              <a:t>运行需要稳定的低温系统。</a:t>
            </a:r>
            <a:endParaRPr lang="zh-CN" altLang="en-US"/>
          </a:p>
        </p:txBody>
      </p:sp>
    </p:spTree>
  </p:cSld>
  <p:clrMapOvr>
    <a:masterClrMapping/>
  </p:clrMapOvr>
  <p:transition advTm="22393"/>
</p:sld>
</file>

<file path=ppt/tags/tag1.xml><?xml version="1.0" encoding="utf-8"?>
<p:tagLst xmlns:p="http://schemas.openxmlformats.org/presentationml/2006/main">
  <p:tag name="TIMING" val="|42.886|0.945"/>
</p:tagLst>
</file>

<file path=ppt/tags/tag10.xml><?xml version="1.0" encoding="utf-8"?>
<p:tagLst xmlns:p="http://schemas.openxmlformats.org/presentationml/2006/main">
  <p:tag name="commondata" val="eyJoZGlkIjoiY2QyYzllN2M5YmFhYzEyY2EyMTVlMmE3NzUyMTUwNGYifQ=="/>
</p:tagLst>
</file>

<file path=ppt/tags/tag2.xml><?xml version="1.0" encoding="utf-8"?>
<p:tagLst xmlns:p="http://schemas.openxmlformats.org/presentationml/2006/main">
  <p:tag name="TIMING" val="|42.886|0.945"/>
</p:tagLst>
</file>

<file path=ppt/tags/tag3.xml><?xml version="1.0" encoding="utf-8"?>
<p:tagLst xmlns:p="http://schemas.openxmlformats.org/presentationml/2006/main">
  <p:tag name="TIMING" val="|46.545"/>
</p:tagLst>
</file>

<file path=ppt/tags/tag4.xml><?xml version="1.0" encoding="utf-8"?>
<p:tagLst xmlns:p="http://schemas.openxmlformats.org/presentationml/2006/main">
  <p:tag name="TIMING" val="|46.545"/>
</p:tagLst>
</file>

<file path=ppt/tags/tag5.xml><?xml version="1.0" encoding="utf-8"?>
<p:tagLst xmlns:p="http://schemas.openxmlformats.org/presentationml/2006/main">
  <p:tag name="TIMING" val="|46.545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TIMING" val="|46.545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1653</Words>
  <Application>WPS 演示</Application>
  <PresentationFormat>宽屏</PresentationFormat>
  <Paragraphs>223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20" baseType="lpstr">
      <vt:lpstr>Arial</vt:lpstr>
      <vt:lpstr>宋体</vt:lpstr>
      <vt:lpstr>Wingdings</vt:lpstr>
      <vt:lpstr>Times New Roman</vt:lpstr>
      <vt:lpstr>黑体</vt:lpstr>
      <vt:lpstr>楷体</vt:lpstr>
      <vt:lpstr>Calibri</vt:lpstr>
      <vt:lpstr>微软雅黑</vt:lpstr>
      <vt:lpstr>Arial Unicode MS</vt:lpstr>
      <vt:lpstr>WPS</vt:lpstr>
      <vt:lpstr>液氩核反冲低能中子刻度实验</vt:lpstr>
      <vt:lpstr>研究背景</vt:lpstr>
      <vt:lpstr>研究背景</vt:lpstr>
      <vt:lpstr>研究目标 &amp; 实验方法</vt:lpstr>
      <vt:lpstr>研究目标 &amp; 实验方法</vt:lpstr>
      <vt:lpstr>研究目标 &amp; 实验方法</vt:lpstr>
      <vt:lpstr>研究目标 &amp; 实验方法</vt:lpstr>
      <vt:lpstr>光电倍增管（PMT）测试</vt:lpstr>
      <vt:lpstr>低温系统测试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大山炮</cp:lastModifiedBy>
  <cp:revision>162</cp:revision>
  <dcterms:created xsi:type="dcterms:W3CDTF">2023-08-09T12:44:00Z</dcterms:created>
  <dcterms:modified xsi:type="dcterms:W3CDTF">2024-08-15T08:14:10Z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3B0086CAF875411CACBDA13AB9801EF4_13</vt:lpwstr>
  </property>
  <property fmtid="{D5CDD505-2E9C-101B-9397-08002B2CF9AE}" pid="3" name="KSOProductBuildVer">
    <vt:lpwstr>2052-12.1.0.17147</vt:lpwstr>
  </property>
</Properties>
</file>