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68" r:id="rId1"/>
  </p:sldMasterIdLst>
  <p:notesMasterIdLst>
    <p:notesMasterId r:id="rId78"/>
  </p:notesMasterIdLst>
  <p:handoutMasterIdLst>
    <p:handoutMasterId r:id="rId79"/>
  </p:handoutMasterIdLst>
  <p:sldIdLst>
    <p:sldId id="256" r:id="rId2"/>
    <p:sldId id="692" r:id="rId3"/>
    <p:sldId id="693" r:id="rId4"/>
    <p:sldId id="583" r:id="rId5"/>
    <p:sldId id="515" r:id="rId6"/>
    <p:sldId id="516" r:id="rId7"/>
    <p:sldId id="549" r:id="rId8"/>
    <p:sldId id="724" r:id="rId9"/>
    <p:sldId id="701" r:id="rId10"/>
    <p:sldId id="703" r:id="rId11"/>
    <p:sldId id="284" r:id="rId12"/>
    <p:sldId id="277" r:id="rId13"/>
    <p:sldId id="716" r:id="rId14"/>
    <p:sldId id="726" r:id="rId15"/>
    <p:sldId id="655" r:id="rId16"/>
    <p:sldId id="705" r:id="rId17"/>
    <p:sldId id="706" r:id="rId18"/>
    <p:sldId id="572" r:id="rId19"/>
    <p:sldId id="577" r:id="rId20"/>
    <p:sldId id="695" r:id="rId21"/>
    <p:sldId id="698" r:id="rId22"/>
    <p:sldId id="717" r:id="rId23"/>
    <p:sldId id="702" r:id="rId24"/>
    <p:sldId id="723" r:id="rId25"/>
    <p:sldId id="721" r:id="rId26"/>
    <p:sldId id="722" r:id="rId27"/>
    <p:sldId id="719" r:id="rId28"/>
    <p:sldId id="720" r:id="rId29"/>
    <p:sldId id="341" r:id="rId30"/>
    <p:sldId id="649" r:id="rId31"/>
    <p:sldId id="652" r:id="rId32"/>
    <p:sldId id="653" r:id="rId33"/>
    <p:sldId id="646" r:id="rId34"/>
    <p:sldId id="715" r:id="rId35"/>
    <p:sldId id="675" r:id="rId36"/>
    <p:sldId id="279" r:id="rId37"/>
    <p:sldId id="725" r:id="rId38"/>
    <p:sldId id="713" r:id="rId39"/>
    <p:sldId id="669" r:id="rId40"/>
    <p:sldId id="714" r:id="rId41"/>
    <p:sldId id="670" r:id="rId42"/>
    <p:sldId id="671" r:id="rId43"/>
    <p:sldId id="682" r:id="rId44"/>
    <p:sldId id="718" r:id="rId45"/>
    <p:sldId id="712" r:id="rId46"/>
    <p:sldId id="272" r:id="rId47"/>
    <p:sldId id="648" r:id="rId48"/>
    <p:sldId id="659" r:id="rId49"/>
    <p:sldId id="645" r:id="rId50"/>
    <p:sldId id="647" r:id="rId51"/>
    <p:sldId id="699" r:id="rId52"/>
    <p:sldId id="709" r:id="rId53"/>
    <p:sldId id="276" r:id="rId54"/>
    <p:sldId id="281" r:id="rId55"/>
    <p:sldId id="270" r:id="rId56"/>
    <p:sldId id="271" r:id="rId57"/>
    <p:sldId id="263" r:id="rId58"/>
    <p:sldId id="258" r:id="rId59"/>
    <p:sldId id="290" r:id="rId60"/>
    <p:sldId id="691" r:id="rId61"/>
    <p:sldId id="259" r:id="rId62"/>
    <p:sldId id="260" r:id="rId63"/>
    <p:sldId id="289" r:id="rId64"/>
    <p:sldId id="291" r:id="rId65"/>
    <p:sldId id="711" r:id="rId66"/>
    <p:sldId id="710" r:id="rId67"/>
    <p:sldId id="283" r:id="rId68"/>
    <p:sldId id="580" r:id="rId69"/>
    <p:sldId id="547" r:id="rId70"/>
    <p:sldId id="573" r:id="rId71"/>
    <p:sldId id="538" r:id="rId72"/>
    <p:sldId id="576" r:id="rId73"/>
    <p:sldId id="694" r:id="rId74"/>
    <p:sldId id="707" r:id="rId75"/>
    <p:sldId id="708" r:id="rId76"/>
    <p:sldId id="672" r:id="rId77"/>
  </p:sldIdLst>
  <p:sldSz cx="12192000" cy="6858000"/>
  <p:notesSz cx="7099300" cy="10234613"/>
  <p:embeddedFontLst>
    <p:embeddedFont>
      <p:font typeface="Cambria Math" panose="02040503050406030204" pitchFamily="18" charset="0"/>
      <p:regular r:id="rId80"/>
    </p:embeddedFont>
    <p:embeddedFont>
      <p:font typeface="Yu Gothic UI Semilight" panose="020B0400000000000000" pitchFamily="50" charset="-128"/>
      <p:regular r:id="rId8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平野 哲文 Tetsufumi Hirano" initials="平野" lastIdx="13" clrIdx="0">
    <p:extLst>
      <p:ext uri="{19B8F6BF-5375-455C-9EA6-DF929625EA0E}">
        <p15:presenceInfo xmlns:p15="http://schemas.microsoft.com/office/powerpoint/2012/main" userId="平野 哲文 Tetsufumi Hira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FF66FF"/>
    <a:srgbClr val="008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2" autoAdjust="0"/>
    <p:restoredTop sz="95743" autoAdjust="0"/>
  </p:normalViewPr>
  <p:slideViewPr>
    <p:cSldViewPr snapToGrid="0">
      <p:cViewPr varScale="1">
        <p:scale>
          <a:sx n="56" d="100"/>
          <a:sy n="56" d="100"/>
        </p:scale>
        <p:origin x="3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1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2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DD6BB8BE-58DF-46D5-96A0-880E2325FE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3508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l">
              <a:defRPr sz="1300"/>
            </a:lvl1pPr>
          </a:lstStyle>
          <a:p>
            <a:endParaRPr kumimoji="1" lang="ja-JP" altLang="en-US" dirty="0"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E6C13BA-DF96-4E05-ACFB-1EE382FA79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4" cy="513508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r">
              <a:defRPr sz="1300"/>
            </a:lvl1pPr>
          </a:lstStyle>
          <a:p>
            <a:fld id="{CF5F9CB5-39D5-4783-990E-362A807C3DAA}" type="datetimeFigureOut">
              <a:rPr kumimoji="1" lang="ja-JP" altLang="en-US" smtClean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2024/4/21</a:t>
            </a:fld>
            <a:endParaRPr kumimoji="1" lang="ja-JP" altLang="en-US" dirty="0"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45A25A7-12D5-49B1-A93C-BD5E2EACD6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4" cy="513507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l">
              <a:defRPr sz="1300"/>
            </a:lvl1pPr>
          </a:lstStyle>
          <a:p>
            <a:endParaRPr kumimoji="1" lang="ja-JP" altLang="en-US" dirty="0"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46224D9-6936-4941-9B25-67B005F664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4" cy="513507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r">
              <a:defRPr sz="1300"/>
            </a:lvl1pPr>
          </a:lstStyle>
          <a:p>
            <a:fld id="{2BB1DE30-148F-4AA4-A14F-FC3C79439A03}" type="slidenum">
              <a:rPr kumimoji="1" lang="ja-JP" altLang="en-US" smtClean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‹#›</a:t>
            </a:fld>
            <a:endParaRPr kumimoji="1" lang="ja-JP" altLang="en-US" dirty="0"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13081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3508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l">
              <a:defRPr sz="1300">
                <a:latin typeface="Yu Gothic UI Semilight" panose="020B0400000000000000" pitchFamily="50" charset="-128"/>
                <a:ea typeface="Yu Gothic UI Semilight" panose="020B0400000000000000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4" cy="513508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r">
              <a:defRPr sz="1300">
                <a:latin typeface="Yu Gothic UI Semilight" panose="020B0400000000000000" pitchFamily="50" charset="-128"/>
                <a:ea typeface="Yu Gothic UI Semilight" panose="020B0400000000000000" pitchFamily="50" charset="-128"/>
              </a:defRPr>
            </a:lvl1pPr>
          </a:lstStyle>
          <a:p>
            <a:fld id="{677277F1-2C2F-4626-A78B-58A35AB9259B}" type="datetimeFigureOut">
              <a:rPr kumimoji="1" lang="ja-JP" altLang="en-US" smtClean="0"/>
              <a:pPr/>
              <a:t>2024/4/21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63" tIns="47732" rIns="95463" bIns="47732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5463" tIns="47732" rIns="95463" bIns="47732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4" cy="513507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l">
              <a:defRPr sz="1300">
                <a:latin typeface="Yu Gothic UI Semilight" panose="020B0400000000000000" pitchFamily="50" charset="-128"/>
                <a:ea typeface="Yu Gothic UI Semilight" panose="020B0400000000000000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4" cy="513507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r">
              <a:defRPr sz="1300">
                <a:latin typeface="Yu Gothic UI Semilight" panose="020B0400000000000000" pitchFamily="50" charset="-128"/>
                <a:ea typeface="Yu Gothic UI Semilight" panose="020B0400000000000000" pitchFamily="50" charset="-128"/>
              </a:defRPr>
            </a:lvl1pPr>
          </a:lstStyle>
          <a:p>
            <a:fld id="{79B5B2B5-ED9D-432A-B8BA-77A53E75676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46214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Yu Gothic UI Semilight" panose="020B0400000000000000" pitchFamily="50" charset="-128"/>
        <a:ea typeface="Yu Gothic UI Semilight" panose="020B0400000000000000" pitchFamily="50" charset="-128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Yu Gothic UI Semilight" panose="020B0400000000000000" pitchFamily="50" charset="-128"/>
        <a:ea typeface="Yu Gothic UI Semilight" panose="020B0400000000000000" pitchFamily="50" charset="-128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Yu Gothic UI Semilight" panose="020B0400000000000000" pitchFamily="50" charset="-128"/>
        <a:ea typeface="Yu Gothic UI Semilight" panose="020B0400000000000000" pitchFamily="50" charset="-128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Yu Gothic UI Semilight" panose="020B0400000000000000" pitchFamily="50" charset="-128"/>
        <a:ea typeface="Yu Gothic UI Semilight" panose="020B0400000000000000" pitchFamily="50" charset="-128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Yu Gothic UI Semilight" panose="020B0400000000000000" pitchFamily="50" charset="-128"/>
        <a:ea typeface="Yu Gothic UI Semilight" panose="020B0400000000000000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5672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839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44BF2-0874-4E0C-B7C7-4B46BE93280E}" type="datetime1">
              <a:rPr kumimoji="1" lang="ja-JP" altLang="en-US" smtClean="0"/>
              <a:t>2024/4/21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9063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DFC-5DC9-4E44-AA29-13DDBCBB3275}" type="datetime1">
              <a:rPr kumimoji="1" lang="ja-JP" altLang="en-US" smtClean="0"/>
              <a:t>2024/4/21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6359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CBE8-5450-49CF-BAEE-0968F9F7DE1C}" type="datetime1">
              <a:rPr kumimoji="1" lang="ja-JP" altLang="en-US" smtClean="0"/>
              <a:t>2024/4/21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81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C5C3A-3970-4813-8E75-C35FB305498A}" type="datetime1">
              <a:rPr kumimoji="1" lang="ja-JP" altLang="en-US" smtClean="0"/>
              <a:t>2024/4/21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38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70D7-7C99-4D66-A271-037B9E405F11}" type="datetime1">
              <a:rPr kumimoji="1" lang="ja-JP" altLang="en-US" smtClean="0"/>
              <a:t>2024/4/21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178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49D0-65B3-42FA-8EDD-5BE68B4B1C06}" type="datetime1">
              <a:rPr kumimoji="1" lang="ja-JP" altLang="en-US" smtClean="0"/>
              <a:t>2024/4/21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7184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E681-87F2-491C-BCD9-809B3CE22E3B}" type="datetime1">
              <a:rPr kumimoji="1" lang="ja-JP" altLang="en-US" smtClean="0"/>
              <a:t>2024/4/21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1015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2E1-EB34-4F55-98FB-96752FF050F4}" type="datetime1">
              <a:rPr kumimoji="1" lang="ja-JP" altLang="en-US" smtClean="0"/>
              <a:t>2024/4/21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56BFB9B-0FED-475A-B1FC-E4E4A4E0D5A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55017" y="-143266"/>
            <a:ext cx="791146" cy="1728871"/>
            <a:chOff x="1795273" y="2610896"/>
            <a:chExt cx="1977865" cy="4322177"/>
          </a:xfrm>
        </p:grpSpPr>
        <p:pic>
          <p:nvPicPr>
            <p:cNvPr id="7" name="グラフィックス 6" descr="装飾的な円">
              <a:extLst>
                <a:ext uri="{FF2B5EF4-FFF2-40B4-BE49-F238E27FC236}">
                  <a16:creationId xmlns:a16="http://schemas.microsoft.com/office/drawing/2014/main" id="{DEF3FE30-B4C8-4EAB-AD00-F1E141EDC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400000">
              <a:off x="2444035" y="2610896"/>
              <a:ext cx="680338" cy="4322177"/>
            </a:xfrm>
            <a:prstGeom prst="rect">
              <a:avLst/>
            </a:prstGeom>
          </p:spPr>
        </p:pic>
        <p:pic>
          <p:nvPicPr>
            <p:cNvPr id="8" name="グラフィックス 7" descr="中心点から放射状に広がる複数の円">
              <a:extLst>
                <a:ext uri="{FF2B5EF4-FFF2-40B4-BE49-F238E27FC236}">
                  <a16:creationId xmlns:a16="http://schemas.microsoft.com/office/drawing/2014/main" id="{7879A8D4-21A4-40A6-A625-8AC7CAEA4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273" y="3331796"/>
              <a:ext cx="1977865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3791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8EB1-8925-40EF-BBEC-79C21A53DB12}" type="datetime1">
              <a:rPr kumimoji="1" lang="ja-JP" altLang="en-US" smtClean="0"/>
              <a:t>2024/4/21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D55E1D1-3696-45C1-9812-8487BDA180D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55017" y="-143266"/>
            <a:ext cx="791146" cy="1728871"/>
            <a:chOff x="1795273" y="2610896"/>
            <a:chExt cx="1977865" cy="4322177"/>
          </a:xfrm>
        </p:grpSpPr>
        <p:pic>
          <p:nvPicPr>
            <p:cNvPr id="6" name="グラフィックス 5" descr="装飾的な円">
              <a:extLst>
                <a:ext uri="{FF2B5EF4-FFF2-40B4-BE49-F238E27FC236}">
                  <a16:creationId xmlns:a16="http://schemas.microsoft.com/office/drawing/2014/main" id="{35F0745D-8372-4532-A3B1-520660346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400000">
              <a:off x="2444035" y="2610896"/>
              <a:ext cx="680338" cy="4322177"/>
            </a:xfrm>
            <a:prstGeom prst="rect">
              <a:avLst/>
            </a:prstGeom>
          </p:spPr>
        </p:pic>
        <p:pic>
          <p:nvPicPr>
            <p:cNvPr id="7" name="グラフィックス 6" descr="中心点から放射状に広がる複数の円">
              <a:extLst>
                <a:ext uri="{FF2B5EF4-FFF2-40B4-BE49-F238E27FC236}">
                  <a16:creationId xmlns:a16="http://schemas.microsoft.com/office/drawing/2014/main" id="{902C38C7-9774-40A2-99F2-C830DB496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273" y="3331796"/>
              <a:ext cx="1977865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507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5E36-89FA-401C-A559-B0CA5D4D1BB5}" type="datetime1">
              <a:rPr kumimoji="1" lang="ja-JP" altLang="en-US" smtClean="0"/>
              <a:t>2024/4/21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9651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1BB2-C16B-4604-AE95-A7EFC82C8949}" type="datetime1">
              <a:rPr kumimoji="1" lang="ja-JP" altLang="en-US" smtClean="0"/>
              <a:t>2024/4/21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6463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1CB8C-FD6A-496D-9478-6647236165D8}" type="datetime1">
              <a:rPr kumimoji="1" lang="ja-JP" altLang="en-US" smtClean="0"/>
              <a:t>2024/4/21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CF57B-DD1B-4031-B9F9-0C464C9FA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24531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svg"/><Relationship Id="rId3" Type="http://schemas.openxmlformats.org/officeDocument/2006/relationships/image" Target="../media/image58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11" Type="http://schemas.openxmlformats.org/officeDocument/2006/relationships/image" Target="../media/image73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59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40.png"/><Relationship Id="rId7" Type="http://schemas.openxmlformats.org/officeDocument/2006/relationships/image" Target="../media/image1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7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01.png"/><Relationship Id="rId7" Type="http://schemas.openxmlformats.org/officeDocument/2006/relationships/image" Target="../media/image11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2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6.xml"/><Relationship Id="rId10" Type="http://schemas.openxmlformats.org/officeDocument/2006/relationships/image" Target="../media/image370.png"/><Relationship Id="rId4" Type="http://schemas.openxmlformats.org/officeDocument/2006/relationships/image" Target="../media/image361.png"/><Relationship Id="rId9" Type="http://schemas.openxmlformats.org/officeDocument/2006/relationships/image" Target="../media/image36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283.png"/><Relationship Id="rId7" Type="http://schemas.openxmlformats.org/officeDocument/2006/relationships/image" Target="../media/image140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png"/><Relationship Id="rId5" Type="http://schemas.openxmlformats.org/officeDocument/2006/relationships/image" Target="../media/image120.png"/><Relationship Id="rId4" Type="http://schemas.openxmlformats.org/officeDocument/2006/relationships/image" Target="../media/image115.png"/><Relationship Id="rId9" Type="http://schemas.openxmlformats.org/officeDocument/2006/relationships/image" Target="../media/image5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170.png"/><Relationship Id="rId7" Type="http://schemas.openxmlformats.org/officeDocument/2006/relationships/image" Target="../media/image21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0.png"/><Relationship Id="rId5" Type="http://schemas.openxmlformats.org/officeDocument/2006/relationships/image" Target="../media/image191.png"/><Relationship Id="rId4" Type="http://schemas.openxmlformats.org/officeDocument/2006/relationships/image" Target="../media/image18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0.png"/><Relationship Id="rId5" Type="http://schemas.openxmlformats.org/officeDocument/2006/relationships/image" Target="../media/image820.png"/><Relationship Id="rId4" Type="http://schemas.openxmlformats.org/officeDocument/2006/relationships/image" Target="../media/image81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201.png"/><Relationship Id="rId3" Type="http://schemas.openxmlformats.org/officeDocument/2006/relationships/image" Target="../media/image121.png"/><Relationship Id="rId7" Type="http://schemas.openxmlformats.org/officeDocument/2006/relationships/image" Target="../media/image141.png"/><Relationship Id="rId12" Type="http://schemas.openxmlformats.org/officeDocument/2006/relationships/image" Target="../media/image192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openxmlformats.org/officeDocument/2006/relationships/image" Target="../media/image222.png"/><Relationship Id="rId4" Type="http://schemas.openxmlformats.org/officeDocument/2006/relationships/image" Target="../media/image130.png"/><Relationship Id="rId9" Type="http://schemas.openxmlformats.org/officeDocument/2006/relationships/image" Target="../media/image160.png"/><Relationship Id="rId14" Type="http://schemas.openxmlformats.org/officeDocument/2006/relationships/image" Target="../media/image17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1.png"/><Relationship Id="rId3" Type="http://schemas.openxmlformats.org/officeDocument/2006/relationships/image" Target="../media/image113.png"/><Relationship Id="rId7" Type="http://schemas.openxmlformats.org/officeDocument/2006/relationships/image" Target="../media/image111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0.png"/><Relationship Id="rId5" Type="http://schemas.openxmlformats.org/officeDocument/2006/relationships/image" Target="../media/image1091.png"/><Relationship Id="rId4" Type="http://schemas.openxmlformats.org/officeDocument/2006/relationships/image" Target="../media/image114.png"/><Relationship Id="rId9" Type="http://schemas.openxmlformats.org/officeDocument/2006/relationships/image" Target="../media/image113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540.png"/><Relationship Id="rId7" Type="http://schemas.openxmlformats.org/officeDocument/2006/relationships/image" Target="../media/image67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0.png"/><Relationship Id="rId5" Type="http://schemas.openxmlformats.org/officeDocument/2006/relationships/image" Target="../media/image651.png"/><Relationship Id="rId4" Type="http://schemas.openxmlformats.org/officeDocument/2006/relationships/image" Target="../media/image16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530.png"/><Relationship Id="rId7" Type="http://schemas.openxmlformats.org/officeDocument/2006/relationships/image" Target="../media/image64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emf"/><Relationship Id="rId5" Type="http://schemas.openxmlformats.org/officeDocument/2006/relationships/image" Target="../media/image760.png"/><Relationship Id="rId4" Type="http://schemas.openxmlformats.org/officeDocument/2006/relationships/image" Target="../media/image54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1141.png"/><Relationship Id="rId7" Type="http://schemas.openxmlformats.org/officeDocument/2006/relationships/image" Target="../media/image3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10" Type="http://schemas.openxmlformats.org/officeDocument/2006/relationships/image" Target="../media/image481.png"/><Relationship Id="rId4" Type="http://schemas.openxmlformats.org/officeDocument/2006/relationships/image" Target="../media/image280.png"/><Relationship Id="rId9" Type="http://schemas.openxmlformats.org/officeDocument/2006/relationships/image" Target="../media/image33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8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54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1.png"/><Relationship Id="rId5" Type="http://schemas.openxmlformats.org/officeDocument/2006/relationships/image" Target="../media/image67.jpe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70.png"/><Relationship Id="rId7" Type="http://schemas.openxmlformats.org/officeDocument/2006/relationships/image" Target="../media/image510.png"/><Relationship Id="rId2" Type="http://schemas.openxmlformats.org/officeDocument/2006/relationships/image" Target="../media/image46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2.png"/><Relationship Id="rId5" Type="http://schemas.openxmlformats.org/officeDocument/2006/relationships/image" Target="../media/image641.png"/><Relationship Id="rId4" Type="http://schemas.openxmlformats.org/officeDocument/2006/relationships/image" Target="../media/image72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0.png"/><Relationship Id="rId4" Type="http://schemas.openxmlformats.org/officeDocument/2006/relationships/image" Target="../media/image79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62038" y="1998233"/>
            <a:ext cx="10067924" cy="2160749"/>
          </a:xfrm>
        </p:spPr>
        <p:txBody>
          <a:bodyPr>
            <a:noAutofit/>
          </a:bodyPr>
          <a:lstStyle/>
          <a:p>
            <a:r>
              <a:rPr kumimoji="1" lang="en-US" altLang="ja-JP" sz="4800" dirty="0">
                <a:latin typeface="+mj-ea"/>
              </a:rPr>
              <a:t>Hydrodynamic modeling of </a:t>
            </a:r>
            <a:br>
              <a:rPr kumimoji="1" lang="en-US" altLang="ja-JP" sz="4800" dirty="0">
                <a:latin typeface="+mj-ea"/>
              </a:rPr>
            </a:br>
            <a:r>
              <a:rPr kumimoji="1" lang="en-US" altLang="ja-JP" sz="4800" dirty="0">
                <a:latin typeface="+mj-ea"/>
              </a:rPr>
              <a:t>high-energy nuclear collisions</a:t>
            </a:r>
            <a:endParaRPr kumimoji="1" lang="ja-JP" altLang="en-US" sz="4800" dirty="0">
              <a:latin typeface="+mj-ea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242137" y="4529743"/>
            <a:ext cx="5728855" cy="535531"/>
          </a:xfrm>
        </p:spPr>
        <p:txBody>
          <a:bodyPr wrap="square">
            <a:spAutoFit/>
          </a:bodyPr>
          <a:lstStyle/>
          <a:p>
            <a:pPr algn="r"/>
            <a:r>
              <a:rPr lang="en-US" altLang="ja-JP" sz="32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Tetsufumi</a:t>
            </a:r>
            <a:r>
              <a:rPr lang="ja-JP" altLang="en-US" sz="32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 </a:t>
            </a:r>
            <a:r>
              <a:rPr lang="en-US" altLang="ja-JP" sz="32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Hirano</a:t>
            </a:r>
            <a:r>
              <a:rPr lang="ja-JP" altLang="en-US" sz="32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 </a:t>
            </a:r>
            <a:r>
              <a:rPr lang="en-US" altLang="ja-JP" sz="32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(Sophia</a:t>
            </a:r>
            <a:r>
              <a:rPr lang="ja-JP" altLang="en-US" sz="32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 </a:t>
            </a:r>
            <a:r>
              <a:rPr lang="en-US" altLang="ja-JP" sz="32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Univ.)</a:t>
            </a:r>
            <a:endParaRPr kumimoji="1" lang="en-US" altLang="ja-JP" sz="3200" dirty="0"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CF2DEF5-AFE8-42E0-A99F-81D0C26B9A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45" t="3571" r="22244" b="12213"/>
          <a:stretch/>
        </p:blipFill>
        <p:spPr>
          <a:xfrm>
            <a:off x="9141096" y="4364660"/>
            <a:ext cx="1091954" cy="1037583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8EBA3E5-B383-444B-8697-BDE73A708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90CF57B-DD1B-4031-B9F9-0C464C9FAFED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9DDF271-EB46-4C2D-99AE-5E162D547569}"/>
              </a:ext>
            </a:extLst>
          </p:cNvPr>
          <p:cNvSpPr txBox="1"/>
          <p:nvPr/>
        </p:nvSpPr>
        <p:spPr>
          <a:xfrm>
            <a:off x="6847114" y="131719"/>
            <a:ext cx="5009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000" dirty="0"/>
              <a:t>Exploring nuclear physics</a:t>
            </a:r>
          </a:p>
          <a:p>
            <a:pPr algn="r"/>
            <a:r>
              <a:rPr kumimoji="1" lang="en-US" altLang="ja-JP" sz="2000" dirty="0"/>
              <a:t>across energy scales</a:t>
            </a:r>
          </a:p>
          <a:p>
            <a:pPr algn="r"/>
            <a:r>
              <a:rPr kumimoji="1" lang="en-US" altLang="ja-JP" sz="2000" dirty="0"/>
              <a:t>Beijing, China</a:t>
            </a:r>
          </a:p>
          <a:p>
            <a:pPr algn="r"/>
            <a:r>
              <a:rPr kumimoji="1" lang="en-US" altLang="ja-JP" sz="2000" dirty="0"/>
              <a:t>Apr.20-23, 2024 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978BBD3B-7780-4467-BA1D-F0E56207FEE8}"/>
              </a:ext>
            </a:extLst>
          </p:cNvPr>
          <p:cNvGrpSpPr>
            <a:grpSpLocks noChangeAspect="1"/>
          </p:cNvGrpSpPr>
          <p:nvPr/>
        </p:nvGrpSpPr>
        <p:grpSpPr>
          <a:xfrm>
            <a:off x="125645" y="-474196"/>
            <a:ext cx="1217164" cy="2659837"/>
            <a:chOff x="82785" y="-698555"/>
            <a:chExt cx="1599658" cy="3495690"/>
          </a:xfrm>
        </p:grpSpPr>
        <p:pic>
          <p:nvPicPr>
            <p:cNvPr id="15" name="グラフィックス 5" descr="装飾的な円">
              <a:extLst>
                <a:ext uri="{FF2B5EF4-FFF2-40B4-BE49-F238E27FC236}">
                  <a16:creationId xmlns:a16="http://schemas.microsoft.com/office/drawing/2014/main" id="{530DBEDE-77C4-4A91-AF45-8CE0FE1C4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400000">
              <a:off x="607492" y="-698555"/>
              <a:ext cx="550244" cy="3495690"/>
            </a:xfrm>
            <a:prstGeom prst="rect">
              <a:avLst/>
            </a:prstGeom>
          </p:spPr>
        </p:pic>
        <p:pic>
          <p:nvPicPr>
            <p:cNvPr id="16" name="グラフィックス 6" descr="中心点から放射状に広がる複数の円">
              <a:extLst>
                <a:ext uri="{FF2B5EF4-FFF2-40B4-BE49-F238E27FC236}">
                  <a16:creationId xmlns:a16="http://schemas.microsoft.com/office/drawing/2014/main" id="{F3395F6E-98D6-4B4D-BCBB-A2AA0B4B4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785" y="-115506"/>
              <a:ext cx="1599658" cy="2329286"/>
            </a:xfrm>
            <a:prstGeom prst="rect">
              <a:avLst/>
            </a:prstGeom>
          </p:spPr>
        </p:pic>
      </p:grpSp>
      <p:sp>
        <p:nvSpPr>
          <p:cNvPr id="14" name="正方形/長方形 7">
            <a:extLst>
              <a:ext uri="{FF2B5EF4-FFF2-40B4-BE49-F238E27FC236}">
                <a16:creationId xmlns:a16="http://schemas.microsoft.com/office/drawing/2014/main" id="{AAC20804-F53C-415C-BB52-F8B4B7675153}"/>
              </a:ext>
            </a:extLst>
          </p:cNvPr>
          <p:cNvSpPr>
            <a:spLocks noChangeAspect="1"/>
          </p:cNvSpPr>
          <p:nvPr/>
        </p:nvSpPr>
        <p:spPr>
          <a:xfrm>
            <a:off x="734226" y="182626"/>
            <a:ext cx="2074553" cy="1291997"/>
          </a:xfrm>
          <a:prstGeom prst="rect">
            <a:avLst/>
          </a:prstGeom>
          <a:noFill/>
        </p:spPr>
        <p:txBody>
          <a:bodyPr wrap="square" lIns="60303" tIns="30151" rIns="60303" bIns="30151">
            <a:spAutoFit/>
          </a:bodyPr>
          <a:lstStyle/>
          <a:p>
            <a:pPr algn="ctr"/>
            <a:r>
              <a:rPr lang="en-US" altLang="ja-JP" sz="2000" dirty="0">
                <a:ln w="0"/>
                <a:solidFill>
                  <a:srgbClr val="8FAADC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Segoe UI Semibold" panose="020B0702040204020203" pitchFamily="34" charset="0"/>
              </a:rPr>
              <a:t>S</a:t>
            </a:r>
            <a:r>
              <a:rPr lang="en-US" altLang="ja-JP" sz="1400" dirty="0">
                <a:ln w="0"/>
                <a:solidFill>
                  <a:srgbClr val="8FAADC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Segoe UI Semibold" panose="020B0702040204020203" pitchFamily="34" charset="0"/>
              </a:rPr>
              <a:t>OPHIA</a:t>
            </a:r>
          </a:p>
          <a:p>
            <a:pPr algn="ctr"/>
            <a:r>
              <a:rPr lang="en-US" altLang="ja-JP" sz="2000" dirty="0">
                <a:ln w="0"/>
                <a:solidFill>
                  <a:srgbClr val="8FAADC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Segoe UI Semibold" panose="020B0702040204020203" pitchFamily="34" charset="0"/>
              </a:rPr>
              <a:t>H</a:t>
            </a:r>
            <a:r>
              <a:rPr lang="en-US" altLang="ja-JP" sz="1400" dirty="0">
                <a:ln w="0"/>
                <a:solidFill>
                  <a:srgbClr val="8FAADC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Segoe UI Semibold" panose="020B0702040204020203" pitchFamily="34" charset="0"/>
              </a:rPr>
              <a:t>ADRON</a:t>
            </a:r>
          </a:p>
          <a:p>
            <a:pPr algn="ctr"/>
            <a:r>
              <a:rPr lang="en-US" altLang="ja-JP" sz="2000" dirty="0">
                <a:ln w="0"/>
                <a:solidFill>
                  <a:srgbClr val="8FAADC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Segoe UI Semibold" panose="020B0702040204020203" pitchFamily="34" charset="0"/>
              </a:rPr>
              <a:t>P</a:t>
            </a:r>
            <a:r>
              <a:rPr lang="en-US" altLang="ja-JP" sz="1400" dirty="0">
                <a:ln w="0"/>
                <a:solidFill>
                  <a:srgbClr val="8FAADC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Segoe UI Semibold" panose="020B0702040204020203" pitchFamily="34" charset="0"/>
              </a:rPr>
              <a:t>HYSICS</a:t>
            </a:r>
          </a:p>
          <a:p>
            <a:pPr algn="ctr"/>
            <a:r>
              <a:rPr lang="en-US" altLang="ja-JP" sz="2000" dirty="0">
                <a:ln w="0"/>
                <a:solidFill>
                  <a:srgbClr val="8FAADC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Segoe UI Semibold" panose="020B0702040204020203" pitchFamily="34" charset="0"/>
              </a:rPr>
              <a:t>G</a:t>
            </a:r>
            <a:r>
              <a:rPr lang="en-US" altLang="ja-JP" sz="1400" dirty="0">
                <a:ln w="0"/>
                <a:solidFill>
                  <a:srgbClr val="8FAADC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Segoe UI Semibold" panose="020B0702040204020203" pitchFamily="34" charset="0"/>
              </a:rPr>
              <a:t>ROUP</a:t>
            </a:r>
          </a:p>
        </p:txBody>
      </p:sp>
    </p:spTree>
    <p:extLst>
      <p:ext uri="{BB962C8B-B14F-4D97-AF65-F5344CB8AC3E}">
        <p14:creationId xmlns:p14="http://schemas.microsoft.com/office/powerpoint/2010/main" val="813613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08DC6C-99B3-4424-BE3F-2FAB7B763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Issue 1:</a:t>
            </a:r>
            <a:br>
              <a:rPr kumimoji="1" lang="en-US" altLang="ja-JP" dirty="0"/>
            </a:br>
            <a:r>
              <a:rPr kumimoji="1" lang="en-US" altLang="ja-JP" dirty="0"/>
              <a:t>Violation of causality in </a:t>
            </a:r>
            <a:r>
              <a:rPr lang="en-US" altLang="ja-JP" dirty="0"/>
              <a:t>hydro simulations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687FF8B-6A4F-45E7-9BD9-A8ABBD3B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5520CAD-15F7-4DD5-BBA1-9478C1126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7" r="7501" b="36587"/>
          <a:stretch/>
        </p:blipFill>
        <p:spPr>
          <a:xfrm>
            <a:off x="676390" y="1928991"/>
            <a:ext cx="5257800" cy="254251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FBFEC4-EB7D-4621-81C0-DADDFA1B3471}"/>
              </a:ext>
            </a:extLst>
          </p:cNvPr>
          <p:cNvSpPr txBox="1"/>
          <p:nvPr/>
        </p:nvSpPr>
        <p:spPr>
          <a:xfrm rot="16200000">
            <a:off x="-2929467" y="3286720"/>
            <a:ext cx="6530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/>
              <a:t>R. </a:t>
            </a:r>
            <a:r>
              <a:rPr kumimoji="1" lang="en-US" altLang="ja-JP" sz="1600" dirty="0" err="1"/>
              <a:t>Krupczak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</a:t>
            </a:r>
            <a:r>
              <a:rPr kumimoji="1" lang="en-US" altLang="ja-JP" sz="1600" dirty="0"/>
              <a:t>. (The </a:t>
            </a:r>
            <a:r>
              <a:rPr kumimoji="1" lang="en-US" altLang="ja-JP" sz="1600" dirty="0" err="1"/>
              <a:t>ExTrEMe</a:t>
            </a:r>
            <a:r>
              <a:rPr kumimoji="1" lang="en-US" altLang="ja-JP" sz="1600" dirty="0"/>
              <a:t> Collaboration), </a:t>
            </a:r>
            <a:r>
              <a:rPr kumimoji="1" lang="en-US" altLang="ja-JP" sz="1600" dirty="0" err="1"/>
              <a:t>arXiv</a:t>
            </a:r>
            <a:r>
              <a:rPr kumimoji="1" lang="en-US" altLang="ja-JP" sz="1600" dirty="0"/>
              <a:t>: 2311.02210 [</a:t>
            </a:r>
            <a:r>
              <a:rPr kumimoji="1" lang="en-US" altLang="ja-JP" sz="1600" dirty="0" err="1"/>
              <a:t>nucl-th</a:t>
            </a:r>
            <a:r>
              <a:rPr kumimoji="1" lang="en-US" altLang="ja-JP" sz="1600" dirty="0"/>
              <a:t>]</a:t>
            </a:r>
            <a:endParaRPr kumimoji="1" lang="ja-JP" altLang="en-US" sz="16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29B75B5-74E8-4765-A9BE-900B7E609F05}"/>
              </a:ext>
            </a:extLst>
          </p:cNvPr>
          <p:cNvSpPr txBox="1"/>
          <p:nvPr/>
        </p:nvSpPr>
        <p:spPr>
          <a:xfrm>
            <a:off x="6821765" y="2207480"/>
            <a:ext cx="34034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Red</a:t>
            </a:r>
            <a:r>
              <a:rPr kumimoji="1" lang="en-US" altLang="ja-JP" sz="2800" dirty="0"/>
              <a:t>: Acausal</a:t>
            </a:r>
          </a:p>
          <a:p>
            <a:pPr algn="l"/>
            <a:r>
              <a:rPr kumimoji="1" lang="en-US" altLang="ja-JP" sz="2800" dirty="0"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Purple</a:t>
            </a:r>
            <a:r>
              <a:rPr kumimoji="1" lang="en-US" altLang="ja-JP" sz="2800" dirty="0"/>
              <a:t>: Intermediate </a:t>
            </a:r>
          </a:p>
          <a:p>
            <a:pPr algn="l"/>
            <a:r>
              <a:rPr kumimoji="1" lang="en-US" altLang="ja-JP" sz="2800" dirty="0">
                <a:solidFill>
                  <a:srgbClr val="00B0F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Blue</a:t>
            </a:r>
            <a:r>
              <a:rPr kumimoji="1" lang="en-US" altLang="ja-JP" sz="2800" dirty="0"/>
              <a:t>: Causal</a:t>
            </a:r>
            <a:endParaRPr kumimoji="1" lang="ja-JP" altLang="en-US" sz="2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6E862E2-9A3A-4910-90F3-17BFEE0A2A41}"/>
              </a:ext>
            </a:extLst>
          </p:cNvPr>
          <p:cNvSpPr txBox="1"/>
          <p:nvPr/>
        </p:nvSpPr>
        <p:spPr>
          <a:xfrm>
            <a:off x="397899" y="4533024"/>
            <a:ext cx="57957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Transverse profile in </a:t>
            </a:r>
            <a:r>
              <a:rPr kumimoji="1" lang="en-US" altLang="ja-JP" sz="2800" dirty="0" err="1"/>
              <a:t>Pb+Pb</a:t>
            </a:r>
            <a:r>
              <a:rPr kumimoji="1" lang="en-US" altLang="ja-JP" sz="2800" dirty="0"/>
              <a:t> collisions at 5.02 </a:t>
            </a:r>
            <a:r>
              <a:rPr kumimoji="1" lang="en-US" altLang="ja-JP" sz="2800" dirty="0" err="1"/>
              <a:t>TeV</a:t>
            </a:r>
            <a:r>
              <a:rPr kumimoji="1" lang="en-US" altLang="ja-JP" sz="2800" dirty="0"/>
              <a:t> by using </a:t>
            </a:r>
            <a:r>
              <a:rPr kumimoji="1" lang="en-US" altLang="ja-JP" sz="2800" dirty="0" err="1"/>
              <a:t>T</a:t>
            </a:r>
            <a:r>
              <a:rPr kumimoji="1" lang="en-US" altLang="ja-JP" sz="2800" baseline="-25000" dirty="0" err="1"/>
              <a:t>R</a:t>
            </a:r>
            <a:r>
              <a:rPr kumimoji="1" lang="en-US" altLang="ja-JP" sz="2800" dirty="0" err="1"/>
              <a:t>ENTo</a:t>
            </a:r>
            <a:r>
              <a:rPr kumimoji="1" lang="en-US" altLang="ja-JP" sz="2800" dirty="0"/>
              <a:t> + Free-streaming + MUSIC</a:t>
            </a:r>
            <a:endParaRPr kumimoji="1" lang="ja-JP" altLang="en-US" sz="28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158DB35-32AF-4F22-9C1C-113C8CEAE404}"/>
              </a:ext>
            </a:extLst>
          </p:cNvPr>
          <p:cNvSpPr txBox="1"/>
          <p:nvPr/>
        </p:nvSpPr>
        <p:spPr>
          <a:xfrm rot="5400000">
            <a:off x="9514442" y="3816873"/>
            <a:ext cx="4791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/>
              <a:t>F.S. </a:t>
            </a:r>
            <a:r>
              <a:rPr kumimoji="1" lang="en-US" altLang="ja-JP" sz="1600" dirty="0" err="1"/>
              <a:t>Bemfica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</a:t>
            </a:r>
            <a:r>
              <a:rPr kumimoji="1" lang="en-US" altLang="ja-JP" sz="1600" dirty="0"/>
              <a:t>., Phys. Rev. Lett. </a:t>
            </a:r>
            <a:r>
              <a:rPr kumimoji="1" lang="en-US" altLang="ja-JP" sz="1600" b="1" dirty="0"/>
              <a:t>126</a:t>
            </a:r>
            <a:r>
              <a:rPr kumimoji="1" lang="en-US" altLang="ja-JP" sz="1600" dirty="0"/>
              <a:t>, 222301 (2021).</a:t>
            </a:r>
            <a:endParaRPr kumimoji="1" lang="ja-JP" altLang="en-US" sz="16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5E649FA-2963-4261-B019-368738C2DA2C}"/>
              </a:ext>
            </a:extLst>
          </p:cNvPr>
          <p:cNvSpPr txBox="1"/>
          <p:nvPr/>
        </p:nvSpPr>
        <p:spPr>
          <a:xfrm>
            <a:off x="6347486" y="1690375"/>
            <a:ext cx="5208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Criteria from non-linear causality</a:t>
            </a:r>
            <a:endParaRPr kumimoji="1" lang="ja-JP" altLang="en-US" sz="2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F1E9066-8CFE-43C4-A1C9-9233F917611B}"/>
              </a:ext>
            </a:extLst>
          </p:cNvPr>
          <p:cNvSpPr txBox="1"/>
          <p:nvPr/>
        </p:nvSpPr>
        <p:spPr>
          <a:xfrm>
            <a:off x="6439101" y="4062729"/>
            <a:ext cx="50950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Tendency for violation of causality near the edge regions</a:t>
            </a:r>
          </a:p>
          <a:p>
            <a:pPr algn="ctr"/>
            <a:r>
              <a:rPr kumimoji="1" lang="en-US" altLang="ja-JP" sz="2800" dirty="0">
                <a:sym typeface="Wingdings" panose="05000000000000000000" pitchFamily="2" charset="2"/>
              </a:rPr>
              <a:t> Importance of non-equilibrium physics?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98939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632771F8-9726-42AB-AD21-10B5F49E6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08" y="1704137"/>
            <a:ext cx="5760000" cy="431283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23B4E9F-A9F2-4485-A3F0-D2FABB1C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dirty="0"/>
              <a:t>Hydrodynamic attractor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D90A043-A791-4726-8DD2-0BD69D012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90CF57B-DD1B-4031-B9F9-0C464C9FAFED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89507CF-FE9B-4CDF-B43B-0859FDBCA8AA}"/>
              </a:ext>
            </a:extLst>
          </p:cNvPr>
          <p:cNvSpPr/>
          <p:nvPr/>
        </p:nvSpPr>
        <p:spPr>
          <a:xfrm>
            <a:off x="979451" y="6469108"/>
            <a:ext cx="6257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ja-JP" dirty="0"/>
              <a:t>M.P. Heller and M. </a:t>
            </a:r>
            <a:r>
              <a:rPr lang="en-GB" altLang="ja-JP" dirty="0" err="1"/>
              <a:t>Spaliński</a:t>
            </a:r>
            <a:r>
              <a:rPr lang="en-GB" altLang="ja-JP" dirty="0"/>
              <a:t>, Phys. Rev. Lett. </a:t>
            </a:r>
            <a:r>
              <a:rPr lang="en-GB" altLang="ja-JP" b="1" dirty="0"/>
              <a:t>115</a:t>
            </a:r>
            <a:r>
              <a:rPr lang="en-GB" altLang="ja-JP" dirty="0"/>
              <a:t>, 072501 (2015).</a:t>
            </a:r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109195-A005-40B8-9782-FCA79CB6E656}"/>
              </a:ext>
            </a:extLst>
          </p:cNvPr>
          <p:cNvSpPr txBox="1"/>
          <p:nvPr/>
        </p:nvSpPr>
        <p:spPr>
          <a:xfrm>
            <a:off x="6861020" y="1718149"/>
            <a:ext cx="49276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3200" dirty="0"/>
              <a:t>Hydrodynamic </a:t>
            </a:r>
            <a:r>
              <a:rPr kumimoji="1" lang="en-US" altLang="ja-JP" sz="3200" dirty="0">
                <a:solidFill>
                  <a:srgbClr val="FF66FF"/>
                </a:solidFill>
              </a:rPr>
              <a:t>attractor</a:t>
            </a:r>
            <a:r>
              <a:rPr kumimoji="1" lang="en-US" altLang="ja-JP" sz="3200" dirty="0"/>
              <a:t> </a:t>
            </a:r>
          </a:p>
          <a:p>
            <a:pPr marL="457200" indent="-457200" algn="l">
              <a:buFont typeface="Wingdings" panose="05000000000000000000" pitchFamily="2" charset="2"/>
              <a:buChar char="à"/>
            </a:pPr>
            <a:r>
              <a:rPr kumimoji="1" lang="en-US" altLang="ja-JP" sz="3200" dirty="0">
                <a:sym typeface="Wingdings" panose="05000000000000000000" pitchFamily="2" charset="2"/>
              </a:rPr>
              <a:t>Fluid dynamics far from equilibrium is justified(?)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kumimoji="1" lang="en-US" altLang="ja-JP" sz="3200" dirty="0">
                <a:sym typeface="Wingdings" panose="05000000000000000000" pitchFamily="2" charset="2"/>
              </a:rPr>
              <a:t>Almost any initial conditions are acceptable (?)</a:t>
            </a:r>
            <a:endParaRPr kumimoji="1" lang="ja-JP" altLang="en-US" sz="32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A5FF566-8649-4B43-BC46-BA0088DF804C}"/>
              </a:ext>
            </a:extLst>
          </p:cNvPr>
          <p:cNvSpPr txBox="1"/>
          <p:nvPr/>
        </p:nvSpPr>
        <p:spPr>
          <a:xfrm>
            <a:off x="2669890" y="1973002"/>
            <a:ext cx="2060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/>
                </a:solidFill>
              </a:rPr>
              <a:t>Relaxation “time”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0B19559-4281-41A1-9268-F7C7CB0D0D37}"/>
                  </a:ext>
                </a:extLst>
              </p:cNvPr>
              <p:cNvSpPr txBox="1"/>
              <p:nvPr/>
            </p:nvSpPr>
            <p:spPr>
              <a:xfrm>
                <a:off x="3272103" y="2352234"/>
                <a:ext cx="126092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~0.2</m:t>
                      </m:r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0B19559-4281-41A1-9268-F7C7CB0D0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103" y="2352234"/>
                <a:ext cx="1260923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1430FDF-FF56-473B-BA61-43182B8793ED}"/>
              </a:ext>
            </a:extLst>
          </p:cNvPr>
          <p:cNvCxnSpPr/>
          <p:nvPr/>
        </p:nvCxnSpPr>
        <p:spPr>
          <a:xfrm>
            <a:off x="1329196" y="4272594"/>
            <a:ext cx="5004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20EF643-28E6-4C64-B651-6724ADD5FC4C}"/>
              </a:ext>
            </a:extLst>
          </p:cNvPr>
          <p:cNvSpPr txBox="1"/>
          <p:nvPr/>
        </p:nvSpPr>
        <p:spPr>
          <a:xfrm>
            <a:off x="3460146" y="4270761"/>
            <a:ext cx="2873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00B0F0"/>
                </a:solidFill>
              </a:rPr>
              <a:t>Local equilibrium</a:t>
            </a:r>
            <a:endParaRPr kumimoji="1" lang="ja-JP" altLang="en-US" sz="2800" dirty="0">
              <a:solidFill>
                <a:srgbClr val="00B0F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8F0B7B1-E855-4B48-9997-E76BCBEF3397}"/>
              </a:ext>
            </a:extLst>
          </p:cNvPr>
          <p:cNvSpPr txBox="1"/>
          <p:nvPr/>
        </p:nvSpPr>
        <p:spPr>
          <a:xfrm>
            <a:off x="2532977" y="5969655"/>
            <a:ext cx="2401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“time”~(tau)</a:t>
            </a:r>
            <a:r>
              <a:rPr kumimoji="1" lang="en-US" altLang="ja-JP" sz="2800" baseline="30000" dirty="0"/>
              <a:t>2/3</a:t>
            </a:r>
            <a:endParaRPr kumimoji="1" lang="ja-JP" altLang="en-US" sz="2800" baseline="30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41F0387-1D04-48CD-A298-1B801013CFB0}"/>
              </a:ext>
            </a:extLst>
          </p:cNvPr>
          <p:cNvSpPr txBox="1"/>
          <p:nvPr/>
        </p:nvSpPr>
        <p:spPr>
          <a:xfrm rot="16200000">
            <a:off x="-1315120" y="3598944"/>
            <a:ext cx="3591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“equilibrium measure”</a:t>
            </a:r>
            <a:endParaRPr kumimoji="1" lang="ja-JP" altLang="en-US" sz="2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7BC950B-29E6-437B-98C6-10A1EA85CD32}"/>
              </a:ext>
            </a:extLst>
          </p:cNvPr>
          <p:cNvSpPr txBox="1"/>
          <p:nvPr/>
        </p:nvSpPr>
        <p:spPr>
          <a:xfrm>
            <a:off x="3950813" y="5139276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chemeClr val="bg1"/>
                </a:solidFill>
              </a:rPr>
              <a:t>Courtesy of </a:t>
            </a:r>
            <a:r>
              <a:rPr kumimoji="1" lang="en-US" altLang="ja-JP" dirty="0" err="1">
                <a:solidFill>
                  <a:schemeClr val="bg1"/>
                </a:solidFill>
              </a:rPr>
              <a:t>T.Hoshino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FC6DC959-9A41-4D8C-A0FC-47143781E3B5}"/>
              </a:ext>
            </a:extLst>
          </p:cNvPr>
          <p:cNvSpPr/>
          <p:nvPr/>
        </p:nvSpPr>
        <p:spPr>
          <a:xfrm>
            <a:off x="8829964" y="4765137"/>
            <a:ext cx="1246632" cy="97840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FE3E7BE-6049-4ABE-A12D-BA3557A794BE}"/>
              </a:ext>
            </a:extLst>
          </p:cNvPr>
          <p:cNvSpPr txBox="1"/>
          <p:nvPr/>
        </p:nvSpPr>
        <p:spPr>
          <a:xfrm>
            <a:off x="6658284" y="5707209"/>
            <a:ext cx="5589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Scrutinize from non-linear causality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96842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9AB1D-47F5-43C1-A68B-6E295DBB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dirty="0"/>
              <a:t>Relation between causality </a:t>
            </a:r>
            <a:br>
              <a:rPr lang="en-US" altLang="ja-JP" dirty="0"/>
            </a:br>
            <a:r>
              <a:rPr lang="en-US" altLang="ja-JP" dirty="0"/>
              <a:t>and Reynolds number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45D744-E9F0-4B6B-AD0D-CF13FB862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37BB152-FF16-473A-85F8-61785FB0B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8" r="13462"/>
          <a:stretch/>
        </p:blipFill>
        <p:spPr>
          <a:xfrm>
            <a:off x="1055592" y="1695432"/>
            <a:ext cx="5760000" cy="42380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2B644CE-AA53-4CD5-881D-A760050B897E}"/>
                  </a:ext>
                </a:extLst>
              </p:cNvPr>
              <p:cNvSpPr txBox="1"/>
              <p:nvPr/>
            </p:nvSpPr>
            <p:spPr>
              <a:xfrm>
                <a:off x="4317017" y="2240141"/>
                <a:ext cx="144437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ja-JP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&gt;1.12</m:t>
                      </m:r>
                    </m:oMath>
                  </m:oMathPara>
                </a14:m>
                <a:endParaRPr kumimoji="1" lang="ja-JP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2B644CE-AA53-4CD5-881D-A760050B8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017" y="2240141"/>
                <a:ext cx="144437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C82D7A0-6D27-4907-AA02-C4CDEA75E169}"/>
              </a:ext>
            </a:extLst>
          </p:cNvPr>
          <p:cNvSpPr txBox="1"/>
          <p:nvPr/>
        </p:nvSpPr>
        <p:spPr>
          <a:xfrm>
            <a:off x="7152820" y="2201147"/>
            <a:ext cx="4831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4000" dirty="0"/>
              <a:t>Acausal</a:t>
            </a:r>
            <a:r>
              <a:rPr kumimoji="1" lang="en-US" altLang="ja-JP" sz="2800" dirty="0"/>
              <a:t> </a:t>
            </a:r>
            <a:r>
              <a:rPr kumimoji="1" lang="en-US" altLang="ja-JP" sz="2000" dirty="0"/>
              <a:t>from necessary conditions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C3A3DB1-5C8C-4B2B-A5AA-999DEF863369}"/>
              </a:ext>
            </a:extLst>
          </p:cNvPr>
          <p:cNvSpPr txBox="1"/>
          <p:nvPr/>
        </p:nvSpPr>
        <p:spPr>
          <a:xfrm>
            <a:off x="7152819" y="4088697"/>
            <a:ext cx="46522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4400" dirty="0"/>
              <a:t>Causal</a:t>
            </a:r>
            <a:r>
              <a:rPr kumimoji="1" lang="en-US" altLang="ja-JP" sz="2800" dirty="0"/>
              <a:t> </a:t>
            </a:r>
            <a:r>
              <a:rPr kumimoji="1" lang="en-US" altLang="ja-JP" sz="2000" dirty="0"/>
              <a:t>from sufficient conditions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363536D0-7201-426B-8FE4-E42B04595072}"/>
                  </a:ext>
                </a:extLst>
              </p:cNvPr>
              <p:cNvSpPr txBox="1"/>
              <p:nvPr/>
            </p:nvSpPr>
            <p:spPr>
              <a:xfrm>
                <a:off x="3983106" y="4059413"/>
                <a:ext cx="258327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0.96</m:t>
                      </m:r>
                      <m:r>
                        <a:rPr kumimoji="1" lang="en-US" altLang="ja-JP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kumimoji="1" lang="en-US" altLang="ja-JP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ja-JP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&lt;1.03</m:t>
                      </m:r>
                    </m:oMath>
                  </m:oMathPara>
                </a14:m>
                <a:endParaRPr kumimoji="1" lang="ja-JP" alt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363536D0-7201-426B-8FE4-E42B04595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106" y="4059413"/>
                <a:ext cx="258327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グラフィックス 9" descr="警告">
            <a:extLst>
              <a:ext uri="{FF2B5EF4-FFF2-40B4-BE49-F238E27FC236}">
                <a16:creationId xmlns:a16="http://schemas.microsoft.com/office/drawing/2014/main" id="{8179BD19-FBFC-4D49-A24E-94CE3C298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46199" y="2646919"/>
            <a:ext cx="455777" cy="45577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09D55A2-230B-4F6C-A787-42E880ED9849}"/>
              </a:ext>
            </a:extLst>
          </p:cNvPr>
          <p:cNvSpPr txBox="1"/>
          <p:nvPr/>
        </p:nvSpPr>
        <p:spPr>
          <a:xfrm>
            <a:off x="4719368" y="2613197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FF0000"/>
                </a:solidFill>
              </a:rPr>
              <a:t>Acausal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12" name="グラフィックス 11" descr="警告">
            <a:extLst>
              <a:ext uri="{FF2B5EF4-FFF2-40B4-BE49-F238E27FC236}">
                <a16:creationId xmlns:a16="http://schemas.microsoft.com/office/drawing/2014/main" id="{0E52341E-80A7-4E79-ABEA-8E86FAFDF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38941" y="4551914"/>
            <a:ext cx="455777" cy="455777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90E3DDA-9393-4448-B82D-3ED1D0982BFC}"/>
              </a:ext>
            </a:extLst>
          </p:cNvPr>
          <p:cNvSpPr txBox="1"/>
          <p:nvPr/>
        </p:nvSpPr>
        <p:spPr>
          <a:xfrm>
            <a:off x="4712110" y="4518192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FF0000"/>
                </a:solidFill>
              </a:rPr>
              <a:t>Acausal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96FB3B1-E771-40F1-907C-F2D857D8D9E8}"/>
              </a:ext>
            </a:extLst>
          </p:cNvPr>
          <p:cNvSpPr txBox="1"/>
          <p:nvPr/>
        </p:nvSpPr>
        <p:spPr>
          <a:xfrm>
            <a:off x="3954273" y="3564684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0070C0"/>
                </a:solidFill>
              </a:rPr>
              <a:t>Causal</a:t>
            </a:r>
            <a:endParaRPr kumimoji="1" lang="ja-JP" altLang="en-US" sz="2800" dirty="0">
              <a:solidFill>
                <a:srgbClr val="0070C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7135815-8AE8-49A6-A560-83F223F339B6}"/>
              </a:ext>
            </a:extLst>
          </p:cNvPr>
          <p:cNvSpPr txBox="1"/>
          <p:nvPr/>
        </p:nvSpPr>
        <p:spPr>
          <a:xfrm>
            <a:off x="2106330" y="6023443"/>
            <a:ext cx="797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Constraint inverse Reynolds number from causality</a:t>
            </a:r>
            <a:endParaRPr kumimoji="1" lang="ja-JP" altLang="en-US" sz="2800" dirty="0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AFE8AAF4-4812-4897-B2EB-E8C71777E8F8}"/>
              </a:ext>
            </a:extLst>
          </p:cNvPr>
          <p:cNvSpPr/>
          <p:nvPr/>
        </p:nvSpPr>
        <p:spPr>
          <a:xfrm>
            <a:off x="7292666" y="3108465"/>
            <a:ext cx="1022108" cy="6527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64D0F8E3-826F-47BD-9927-838D636E0412}"/>
                  </a:ext>
                </a:extLst>
              </p:cNvPr>
              <p:cNvSpPr txBox="1"/>
              <p:nvPr/>
            </p:nvSpPr>
            <p:spPr>
              <a:xfrm>
                <a:off x="8531001" y="3123938"/>
                <a:ext cx="290239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40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Sup>
                        <m:sSubSupPr>
                          <m:ctrlP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kumimoji="1" lang="en-US" altLang="ja-JP" sz="4000" b="0" i="1" smtClean="0">
                          <a:latin typeface="Cambria Math" panose="02040503050406030204" pitchFamily="18" charset="0"/>
                        </a:rPr>
                        <m:t>&gt;0.96</m:t>
                      </m:r>
                    </m:oMath>
                  </m:oMathPara>
                </a14:m>
                <a:endParaRPr kumimoji="1" lang="ja-JP" altLang="en-US" sz="4000" dirty="0"/>
              </a:p>
            </p:txBody>
          </p:sp>
        </mc:Choice>
        <mc:Fallback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64D0F8E3-826F-47BD-9927-838D636E0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001" y="3123938"/>
                <a:ext cx="2902398" cy="615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矢印: 右 17">
            <a:extLst>
              <a:ext uri="{FF2B5EF4-FFF2-40B4-BE49-F238E27FC236}">
                <a16:creationId xmlns:a16="http://schemas.microsoft.com/office/drawing/2014/main" id="{1C152DB2-3343-4E7F-92AC-89B3C3B896CC}"/>
              </a:ext>
            </a:extLst>
          </p:cNvPr>
          <p:cNvSpPr/>
          <p:nvPr/>
        </p:nvSpPr>
        <p:spPr>
          <a:xfrm>
            <a:off x="7292666" y="5067297"/>
            <a:ext cx="1022108" cy="6527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051FBF85-361C-454E-A9E0-6C95C754665D}"/>
                  </a:ext>
                </a:extLst>
              </p:cNvPr>
              <p:cNvSpPr txBox="1"/>
              <p:nvPr/>
            </p:nvSpPr>
            <p:spPr>
              <a:xfrm>
                <a:off x="8640737" y="5085919"/>
                <a:ext cx="290239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40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Sup>
                        <m:sSubSupPr>
                          <m:ctrlP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kumimoji="1" lang="en-US" altLang="ja-JP" sz="4000" b="0" i="1" smtClean="0">
                          <a:latin typeface="Cambria Math" panose="02040503050406030204" pitchFamily="18" charset="0"/>
                        </a:rPr>
                        <m:t>&lt;0.24</m:t>
                      </m:r>
                    </m:oMath>
                  </m:oMathPara>
                </a14:m>
                <a:endParaRPr kumimoji="1" lang="ja-JP" altLang="en-US" sz="4000" dirty="0"/>
              </a:p>
            </p:txBody>
          </p:sp>
        </mc:Choice>
        <mc:Fallback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051FBF85-361C-454E-A9E0-6C95C7546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737" y="5085919"/>
                <a:ext cx="2902398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DAD6CEE8-F43F-44DB-B6C2-B6F62A1E47C3}"/>
                  </a:ext>
                </a:extLst>
              </p:cNvPr>
              <p:cNvSpPr txBox="1"/>
              <p:nvPr/>
            </p:nvSpPr>
            <p:spPr>
              <a:xfrm>
                <a:off x="10543531" y="3722641"/>
                <a:ext cx="131638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&gt;0</m:t>
                          </m:r>
                        </m:e>
                      </m:d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DAD6CEE8-F43F-44DB-B6C2-B6F62A1E4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3531" y="3722641"/>
                <a:ext cx="1316386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95EC60A0-8202-42B7-A585-3D42FAD13B70}"/>
                  </a:ext>
                </a:extLst>
              </p:cNvPr>
              <p:cNvSpPr txBox="1"/>
              <p:nvPr/>
            </p:nvSpPr>
            <p:spPr>
              <a:xfrm>
                <a:off x="10541637" y="5690096"/>
                <a:ext cx="131638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&gt;0</m:t>
                          </m:r>
                        </m:e>
                      </m:d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95EC60A0-8202-42B7-A585-3D42FAD13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1637" y="5690096"/>
                <a:ext cx="1316386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1C4E3F2D-1AE5-4690-8E08-4404B4DDD6AB}"/>
                  </a:ext>
                </a:extLst>
              </p:cNvPr>
              <p:cNvSpPr/>
              <p:nvPr/>
            </p:nvSpPr>
            <p:spPr>
              <a:xfrm>
                <a:off x="4185411" y="4922652"/>
                <a:ext cx="17075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ja-JP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&lt;0.76 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1C4E3F2D-1AE5-4690-8E08-4404B4DDD6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5411" y="4922652"/>
                <a:ext cx="1707583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A82131A-71D4-463F-B43B-01F2645CA55E}"/>
              </a:ext>
            </a:extLst>
          </p:cNvPr>
          <p:cNvSpPr txBox="1"/>
          <p:nvPr/>
        </p:nvSpPr>
        <p:spPr>
          <a:xfrm>
            <a:off x="4144858" y="1861651"/>
            <a:ext cx="244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chemeClr val="bg1"/>
                </a:solidFill>
              </a:rPr>
              <a:t>Courtesy of T. Hoshino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23" name="グラフィックス 22" descr="チェック マーク">
            <a:extLst>
              <a:ext uri="{FF2B5EF4-FFF2-40B4-BE49-F238E27FC236}">
                <a16:creationId xmlns:a16="http://schemas.microsoft.com/office/drawing/2014/main" id="{118681E4-0639-4371-B05D-FA79F76B5A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12855" y="6074463"/>
            <a:ext cx="421180" cy="4211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7C10B80-22CE-536F-210F-91DB738AD30E}"/>
                  </a:ext>
                </a:extLst>
              </p:cNvPr>
              <p:cNvSpPr txBox="1"/>
              <p:nvPr/>
            </p:nvSpPr>
            <p:spPr>
              <a:xfrm>
                <a:off x="7030543" y="1557905"/>
                <a:ext cx="507632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48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Sup>
                        <m:sSubSupPr>
                          <m:ctrlPr>
                            <a:rPr kumimoji="1" lang="en-US" altLang="ja-JP" sz="4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4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sz="4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4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kumimoji="1" lang="en-US" altLang="ja-JP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±8</m:t>
                      </m:r>
                      <m:d>
                        <m:dPr>
                          <m:ctrlPr>
                            <a:rPr kumimoji="1" lang="en-US" altLang="ja-JP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kumimoji="1" lang="en-US" altLang="ja-JP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kumimoji="1" lang="ja-JP" altLang="en-US" sz="4800" dirty="0"/>
              </a:p>
            </p:txBody>
          </p:sp>
        </mc:Choice>
        <mc:Fallback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7C10B80-22CE-536F-210F-91DB738AD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543" y="1557905"/>
                <a:ext cx="5076326" cy="73866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6190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EEFE61-DF54-41CD-9017-482504B6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Short summary 1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8DA0AE0-5B73-4273-BE4B-9526D6C53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D7F4264-FD6F-4718-BDA0-553285D0FB8D}"/>
              </a:ext>
            </a:extLst>
          </p:cNvPr>
          <p:cNvSpPr txBox="1"/>
          <p:nvPr/>
        </p:nvSpPr>
        <p:spPr>
          <a:xfrm>
            <a:off x="4523114" y="5967487"/>
            <a:ext cx="6615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/>
              <a:t>*R. </a:t>
            </a:r>
            <a:r>
              <a:rPr kumimoji="1" lang="en-US" altLang="ja-JP" sz="1600" dirty="0" err="1"/>
              <a:t>Krupczak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</a:t>
            </a:r>
            <a:r>
              <a:rPr kumimoji="1" lang="en-US" altLang="ja-JP" sz="1600" dirty="0"/>
              <a:t>. (The </a:t>
            </a:r>
            <a:r>
              <a:rPr kumimoji="1" lang="en-US" altLang="ja-JP" sz="1600" dirty="0" err="1"/>
              <a:t>ExTrEMe</a:t>
            </a:r>
            <a:r>
              <a:rPr kumimoji="1" lang="en-US" altLang="ja-JP" sz="1600" dirty="0"/>
              <a:t> Collaboration), </a:t>
            </a:r>
            <a:r>
              <a:rPr kumimoji="1" lang="en-US" altLang="ja-JP" sz="1600" dirty="0" err="1"/>
              <a:t>arXiv</a:t>
            </a:r>
            <a:r>
              <a:rPr kumimoji="1" lang="en-US" altLang="ja-JP" sz="1600" dirty="0"/>
              <a:t>: 2311.02210 [</a:t>
            </a:r>
            <a:r>
              <a:rPr kumimoji="1" lang="en-US" altLang="ja-JP" sz="1600" dirty="0" err="1"/>
              <a:t>nucl-th</a:t>
            </a:r>
            <a:r>
              <a:rPr kumimoji="1" lang="en-US" altLang="ja-JP" sz="1600" dirty="0"/>
              <a:t>]</a:t>
            </a:r>
            <a:endParaRPr kumimoji="1" lang="ja-JP" altLang="en-US" sz="16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1ED175E-5B64-46F7-8BE0-A64D1D86DEFB}"/>
              </a:ext>
            </a:extLst>
          </p:cNvPr>
          <p:cNvSpPr txBox="1"/>
          <p:nvPr/>
        </p:nvSpPr>
        <p:spPr>
          <a:xfrm>
            <a:off x="1057401" y="1464372"/>
            <a:ext cx="100816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3600" dirty="0"/>
              <a:t>Constraint of the inverse Reynolds number from non-linear causality</a:t>
            </a:r>
          </a:p>
          <a:p>
            <a:pPr algn="l"/>
            <a:endParaRPr kumimoji="1" lang="en-US" altLang="ja-JP" sz="3600" dirty="0"/>
          </a:p>
          <a:p>
            <a:pPr algn="l"/>
            <a:r>
              <a:rPr kumimoji="1" lang="en-US" altLang="ja-JP" sz="3600" dirty="0"/>
              <a:t>Importance of </a:t>
            </a:r>
            <a:r>
              <a:rPr kumimoji="1" lang="en-US" altLang="ja-JP" sz="3600" dirty="0">
                <a:solidFill>
                  <a:srgbClr val="FFFF00"/>
                </a:solidFill>
              </a:rPr>
              <a:t>non-equilibrium</a:t>
            </a:r>
            <a:r>
              <a:rPr kumimoji="1" lang="en-US" altLang="ja-JP" sz="3600" dirty="0"/>
              <a:t> description prior to hydrodynamic evolution</a:t>
            </a:r>
          </a:p>
          <a:p>
            <a:pPr algn="l"/>
            <a:endParaRPr kumimoji="1" lang="en-US" altLang="ja-JP" sz="3600" dirty="0"/>
          </a:p>
          <a:p>
            <a:pPr algn="l"/>
            <a:r>
              <a:rPr kumimoji="1" lang="en-US" altLang="ja-JP" sz="3600" dirty="0"/>
              <a:t>Effects of non-linear causality on Bayesian analysis*</a:t>
            </a:r>
            <a:endParaRPr kumimoji="1" lang="ja-JP" altLang="en-US" sz="3600" dirty="0"/>
          </a:p>
        </p:txBody>
      </p:sp>
      <p:pic>
        <p:nvPicPr>
          <p:cNvPr id="6" name="グラフィックス 5" descr="チェック マーク">
            <a:extLst>
              <a:ext uri="{FF2B5EF4-FFF2-40B4-BE49-F238E27FC236}">
                <a16:creationId xmlns:a16="http://schemas.microsoft.com/office/drawing/2014/main" id="{E5A4D102-C3DF-4D89-8D8C-9CE758077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751" y="1616006"/>
            <a:ext cx="421180" cy="421180"/>
          </a:xfrm>
          <a:prstGeom prst="rect">
            <a:avLst/>
          </a:prstGeom>
        </p:spPr>
      </p:pic>
      <p:pic>
        <p:nvPicPr>
          <p:cNvPr id="7" name="グラフィックス 6" descr="チェック マーク">
            <a:extLst>
              <a:ext uri="{FF2B5EF4-FFF2-40B4-BE49-F238E27FC236}">
                <a16:creationId xmlns:a16="http://schemas.microsoft.com/office/drawing/2014/main" id="{D7FDD9AE-B510-47E5-95DC-3F2A0B591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751" y="3274733"/>
            <a:ext cx="421180" cy="421180"/>
          </a:xfrm>
          <a:prstGeom prst="rect">
            <a:avLst/>
          </a:prstGeom>
        </p:spPr>
      </p:pic>
      <p:pic>
        <p:nvPicPr>
          <p:cNvPr id="8" name="グラフィックス 7" descr="チェック マーク">
            <a:extLst>
              <a:ext uri="{FF2B5EF4-FFF2-40B4-BE49-F238E27FC236}">
                <a16:creationId xmlns:a16="http://schemas.microsoft.com/office/drawing/2014/main" id="{1B2DB97B-5FCB-4299-ACB9-39318F30E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064" y="4880452"/>
            <a:ext cx="421180" cy="4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32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AD48EBC-4B95-D504-2984-1E8BCACED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ja-JP" dirty="0"/>
              <a:t>3. Non-equilibrium components at very low </a:t>
            </a:r>
            <a:r>
              <a:rPr lang="en-US" altLang="ja-JP" dirty="0" err="1"/>
              <a:t>p</a:t>
            </a:r>
            <a:r>
              <a:rPr lang="en-US" altLang="ja-JP" baseline="-25000" dirty="0" err="1"/>
              <a:t>T</a:t>
            </a:r>
            <a:endParaRPr lang="ja-JP" altLang="en-US" baseline="-25000" dirty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72931FA-46EC-9C32-41FD-9CA67AD582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021F9CE-B608-CE3B-7E71-38154400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1447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531B5F-B7F4-404A-86F7-3CCA9D4A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Issue 2:</a:t>
            </a:r>
            <a:br>
              <a:rPr lang="en-US" altLang="ja-JP" sz="4000" dirty="0"/>
            </a:br>
            <a:r>
              <a:rPr lang="en-US" altLang="ja-JP" sz="4000" dirty="0"/>
              <a:t>Lack of thermal yields at v</a:t>
            </a:r>
            <a:r>
              <a:rPr kumimoji="1" lang="en-US" altLang="ja-JP" sz="4000" dirty="0"/>
              <a:t>ery</a:t>
            </a:r>
            <a:r>
              <a:rPr kumimoji="1" lang="ja-JP" altLang="en-US" sz="4000" dirty="0"/>
              <a:t> </a:t>
            </a:r>
            <a:r>
              <a:rPr kumimoji="1" lang="en-US" altLang="ja-JP" sz="4000" dirty="0"/>
              <a:t>low</a:t>
            </a:r>
            <a:r>
              <a:rPr kumimoji="1" lang="ja-JP" altLang="en-US" sz="4000" dirty="0"/>
              <a:t> </a:t>
            </a:r>
            <a:r>
              <a:rPr kumimoji="1" lang="en-US" altLang="ja-JP" sz="4000" dirty="0" err="1"/>
              <a:t>p</a:t>
            </a:r>
            <a:r>
              <a:rPr kumimoji="1" lang="en-US" altLang="ja-JP" sz="4000" baseline="-25000" dirty="0" err="1"/>
              <a:t>T</a:t>
            </a:r>
            <a:endParaRPr kumimoji="1" lang="ja-JP" altLang="en-US" sz="4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6EECFF8-3EC6-4FD5-AF21-B747AB407792}"/>
                  </a:ext>
                </a:extLst>
              </p:cNvPr>
              <p:cNvSpPr txBox="1"/>
              <p:nvPr/>
            </p:nvSpPr>
            <p:spPr>
              <a:xfrm>
                <a:off x="5385502" y="1758845"/>
                <a:ext cx="6224694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ja-JP" sz="2800" dirty="0"/>
                  <a:t>Common understanding in low </a:t>
                </a:r>
                <a:r>
                  <a:rPr kumimoji="1" lang="en-US" altLang="ja-JP" sz="2800" dirty="0" err="1"/>
                  <a:t>p</a:t>
                </a:r>
                <a:r>
                  <a:rPr kumimoji="1" lang="en-US" altLang="ja-JP" sz="2800" baseline="-25000" dirty="0" err="1"/>
                  <a:t>T</a:t>
                </a:r>
                <a:r>
                  <a:rPr kumimoji="1" lang="en-US" altLang="ja-JP" sz="2800" dirty="0"/>
                  <a:t> region </a:t>
                </a:r>
                <a:r>
                  <a:rPr kumimoji="1" lang="en-US" altLang="ja-JP" sz="2800" dirty="0">
                    <a:sym typeface="Wingdings" panose="05000000000000000000" pitchFamily="2" charset="2"/>
                  </a:rPr>
                  <a:t> Boosted thermal dist.</a:t>
                </a:r>
                <a:endParaRPr kumimoji="1" lang="en-US" altLang="ja-JP" sz="2800" dirty="0"/>
              </a:p>
              <a:p>
                <a:pPr algn="l"/>
                <a:endParaRPr kumimoji="1" lang="en-US" altLang="ja-JP" sz="2800" dirty="0"/>
              </a:p>
              <a:p>
                <a:pPr algn="l"/>
                <a:r>
                  <a:rPr kumimoji="1" lang="en-US" altLang="ja-JP" sz="2800" dirty="0">
                    <a:sym typeface="Wingdings" panose="05000000000000000000" pitchFamily="2" charset="2"/>
                  </a:rPr>
                  <a:t>Failure to reproduce very low </a:t>
                </a:r>
                <a:r>
                  <a:rPr kumimoji="1" lang="en-US" altLang="ja-JP" sz="2800" dirty="0" err="1">
                    <a:sym typeface="Wingdings" panose="05000000000000000000" pitchFamily="2" charset="2"/>
                  </a:rPr>
                  <a:t>p</a:t>
                </a:r>
                <a:r>
                  <a:rPr kumimoji="1" lang="en-US" altLang="ja-JP" sz="2800" baseline="-25000" dirty="0" err="1">
                    <a:sym typeface="Wingdings" panose="05000000000000000000" pitchFamily="2" charset="2"/>
                  </a:rPr>
                  <a:t>T</a:t>
                </a:r>
                <a:r>
                  <a:rPr kumimoji="1" lang="en-US" altLang="ja-JP" sz="2800" dirty="0">
                    <a:sym typeface="Wingdings" panose="05000000000000000000" pitchFamily="2" charset="2"/>
                  </a:rPr>
                  <a:t> data</a:t>
                </a:r>
                <a:r>
                  <a:rPr kumimoji="1" lang="ja-JP" altLang="en-US" sz="28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b>
                    </m:sSub>
                    <m:r>
                      <a:rPr kumimoji="1" lang="en-US" altLang="ja-JP" sz="2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&lt;0.5</m:t>
                    </m:r>
                    <m:r>
                      <a:rPr kumimoji="1" lang="en-US" altLang="ja-JP" sz="2800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800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GeV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r>
                  <a:rPr kumimoji="1" lang="en-US" altLang="ja-JP" sz="2800" dirty="0">
                    <a:sym typeface="Wingdings" panose="05000000000000000000" pitchFamily="2" charset="2"/>
                  </a:rPr>
                  <a:t> even by using a state-of-the-art hydro model</a:t>
                </a:r>
              </a:p>
              <a:p>
                <a:pPr algn="l"/>
                <a:endParaRPr kumimoji="1" lang="en-US" altLang="ja-JP" sz="2800" dirty="0">
                  <a:sym typeface="Wingdings" panose="05000000000000000000" pitchFamily="2" charset="2"/>
                </a:endParaRPr>
              </a:p>
              <a:p>
                <a:pPr algn="l"/>
                <a:r>
                  <a:rPr kumimoji="1" lang="en-US" altLang="ja-JP" sz="2800" dirty="0">
                    <a:sym typeface="Wingdings" panose="05000000000000000000" pitchFamily="2" charset="2"/>
                  </a:rPr>
                  <a:t> Long-standing issue of missing low </a:t>
                </a:r>
                <a:r>
                  <a:rPr kumimoji="1" lang="en-US" altLang="ja-JP" sz="2800" dirty="0" err="1">
                    <a:sym typeface="Wingdings" panose="05000000000000000000" pitchFamily="2" charset="2"/>
                  </a:rPr>
                  <a:t>p</a:t>
                </a:r>
                <a:r>
                  <a:rPr kumimoji="1" lang="en-US" altLang="ja-JP" sz="2800" baseline="-25000" dirty="0" err="1">
                    <a:sym typeface="Wingdings" panose="05000000000000000000" pitchFamily="2" charset="2"/>
                  </a:rPr>
                  <a:t>T</a:t>
                </a:r>
                <a:r>
                  <a:rPr kumimoji="1" lang="en-US" altLang="ja-JP" sz="2800" dirty="0">
                    <a:sym typeface="Wingdings" panose="05000000000000000000" pitchFamily="2" charset="2"/>
                  </a:rPr>
                  <a:t> components(!?)</a:t>
                </a:r>
              </a:p>
            </p:txBody>
          </p:sp>
        </mc:Choice>
        <mc:Fallback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6EECFF8-3EC6-4FD5-AF21-B747AB407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502" y="1758845"/>
                <a:ext cx="6224694" cy="3970318"/>
              </a:xfrm>
              <a:prstGeom prst="rect">
                <a:avLst/>
              </a:prstGeom>
              <a:blipFill>
                <a:blip r:embed="rId2"/>
                <a:stretch>
                  <a:fillRect l="-1957" t="-1690" b="-33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56292A4-0B7B-4795-9D32-D495EF8511B0}"/>
              </a:ext>
            </a:extLst>
          </p:cNvPr>
          <p:cNvSpPr txBox="1"/>
          <p:nvPr/>
        </p:nvSpPr>
        <p:spPr>
          <a:xfrm rot="16200000">
            <a:off x="-478922" y="3673380"/>
            <a:ext cx="4033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G. </a:t>
            </a:r>
            <a:r>
              <a:rPr kumimoji="1" lang="en-US" altLang="ja-JP" sz="1600" dirty="0" err="1"/>
              <a:t>Nijs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al.</a:t>
            </a:r>
            <a:r>
              <a:rPr kumimoji="1" lang="en-US" altLang="ja-JP" sz="1600" dirty="0"/>
              <a:t>, </a:t>
            </a:r>
            <a:r>
              <a:rPr kumimoji="1" lang="en-GB" altLang="ja-JP" sz="1600" dirty="0"/>
              <a:t>Phys. Rev. C </a:t>
            </a:r>
            <a:r>
              <a:rPr kumimoji="1" lang="en-GB" altLang="ja-JP" sz="1600" b="1" dirty="0"/>
              <a:t>103</a:t>
            </a:r>
            <a:r>
              <a:rPr kumimoji="1" lang="en-GB" altLang="ja-JP" sz="1600" dirty="0"/>
              <a:t>, 054909 (2021).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838516F-E570-4FF2-8430-B555C9A8D366}"/>
              </a:ext>
            </a:extLst>
          </p:cNvPr>
          <p:cNvSpPr txBox="1"/>
          <p:nvPr/>
        </p:nvSpPr>
        <p:spPr>
          <a:xfrm rot="16200000">
            <a:off x="-1110361" y="3614979"/>
            <a:ext cx="429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Example from TRAJECTUM</a:t>
            </a:r>
            <a:endParaRPr kumimoji="1" lang="ja-JP" altLang="en-US" sz="28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19CAB8B-10B8-4649-9E92-2E9CC5690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69" t="2962" r="9642" b="7456"/>
          <a:stretch/>
        </p:blipFill>
        <p:spPr>
          <a:xfrm>
            <a:off x="1707125" y="1679165"/>
            <a:ext cx="3279164" cy="4963994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EEEFE15-5500-4C10-B847-B4A4DB48E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80D9448E-BD66-4FA7-8FB2-479D1A46518E}"/>
              </a:ext>
            </a:extLst>
          </p:cNvPr>
          <p:cNvSpPr/>
          <p:nvPr/>
        </p:nvSpPr>
        <p:spPr>
          <a:xfrm>
            <a:off x="2165954" y="5646449"/>
            <a:ext cx="965200" cy="751840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07C3092C-2D4C-49E6-8FF3-04B3C9B12204}"/>
              </a:ext>
            </a:extLst>
          </p:cNvPr>
          <p:cNvSpPr/>
          <p:nvPr/>
        </p:nvSpPr>
        <p:spPr>
          <a:xfrm>
            <a:off x="2132863" y="3132232"/>
            <a:ext cx="965200" cy="751840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7CCA536-BDA7-4975-8A28-0063CEF3F0CB}"/>
              </a:ext>
            </a:extLst>
          </p:cNvPr>
          <p:cNvSpPr txBox="1"/>
          <p:nvPr/>
        </p:nvSpPr>
        <p:spPr>
          <a:xfrm>
            <a:off x="5385502" y="5708030"/>
            <a:ext cx="6442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 err="1"/>
              <a:t>Zimanyi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</a:t>
            </a:r>
            <a:r>
              <a:rPr kumimoji="1" lang="en-US" altLang="ja-JP" sz="1600" dirty="0"/>
              <a:t>. (1979), </a:t>
            </a:r>
            <a:r>
              <a:rPr kumimoji="1" lang="en-US" altLang="ja-JP" sz="1600" dirty="0" err="1"/>
              <a:t>Kataja-Ruuskanen</a:t>
            </a:r>
            <a:r>
              <a:rPr kumimoji="1" lang="en-US" altLang="ja-JP" sz="1600" dirty="0"/>
              <a:t> (1990), Gavin-</a:t>
            </a:r>
            <a:r>
              <a:rPr kumimoji="1" lang="en-US" altLang="ja-JP" sz="1600" dirty="0" err="1"/>
              <a:t>Ruuskanen</a:t>
            </a:r>
            <a:r>
              <a:rPr kumimoji="1" lang="en-US" altLang="ja-JP" sz="1600" dirty="0"/>
              <a:t> (1991), </a:t>
            </a:r>
            <a:r>
              <a:rPr kumimoji="1" lang="en-US" altLang="ja-JP" sz="1600" dirty="0" err="1"/>
              <a:t>Sollfrank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</a:t>
            </a:r>
            <a:r>
              <a:rPr kumimoji="1" lang="en-US" altLang="ja-JP" sz="1600" dirty="0"/>
              <a:t>. (1991), Begun </a:t>
            </a:r>
            <a:r>
              <a:rPr kumimoji="1" lang="en-US" altLang="ja-JP" sz="1600" i="1" dirty="0"/>
              <a:t>et al</a:t>
            </a:r>
            <a:r>
              <a:rPr kumimoji="1" lang="en-US" altLang="ja-JP" sz="1600" dirty="0"/>
              <a:t>. (2014, 2015), </a:t>
            </a:r>
            <a:r>
              <a:rPr kumimoji="1" lang="en-US" altLang="ja-JP" sz="1600" dirty="0" err="1"/>
              <a:t>Huovinen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</a:t>
            </a:r>
            <a:r>
              <a:rPr kumimoji="1" lang="en-US" altLang="ja-JP" sz="1600" dirty="0"/>
              <a:t>. (2017), Guillen-</a:t>
            </a:r>
            <a:r>
              <a:rPr kumimoji="1" lang="en-US" altLang="ja-JP" sz="1600" dirty="0" err="1"/>
              <a:t>Ollitrault</a:t>
            </a:r>
            <a:r>
              <a:rPr kumimoji="1" lang="en-US" altLang="ja-JP" sz="1600" dirty="0"/>
              <a:t> (2021), </a:t>
            </a:r>
            <a:r>
              <a:rPr kumimoji="1" lang="en-US" altLang="ja-JP" sz="1600" dirty="0" err="1"/>
              <a:t>Grossi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</a:t>
            </a:r>
            <a:r>
              <a:rPr kumimoji="1" lang="en-US" altLang="ja-JP" sz="1600" dirty="0"/>
              <a:t>. (2021). </a:t>
            </a:r>
            <a:endParaRPr kumimoji="1" lang="ja-JP" altLang="en-US" sz="16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ED04AE8-7C8C-992A-F5CE-05BD74612FF7}"/>
              </a:ext>
            </a:extLst>
          </p:cNvPr>
          <p:cNvSpPr txBox="1"/>
          <p:nvPr/>
        </p:nvSpPr>
        <p:spPr>
          <a:xfrm rot="16200000">
            <a:off x="-2118010" y="3558355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Talks by G. </a:t>
            </a:r>
            <a:r>
              <a:rPr kumimoji="1" lang="en-US" altLang="ja-JP" dirty="0" err="1"/>
              <a:t>Nijs</a:t>
            </a:r>
            <a:r>
              <a:rPr kumimoji="1" lang="en-US" altLang="ja-JP" dirty="0"/>
              <a:t> (Apr. 19), W. van der </a:t>
            </a:r>
            <a:r>
              <a:rPr kumimoji="1" lang="en-US" altLang="ja-JP" dirty="0" err="1"/>
              <a:t>Schee</a:t>
            </a:r>
            <a:r>
              <a:rPr kumimoji="1" lang="en-US" altLang="ja-JP" dirty="0"/>
              <a:t> (Apr. 21)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982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楕円 135">
            <a:extLst>
              <a:ext uri="{FF2B5EF4-FFF2-40B4-BE49-F238E27FC236}">
                <a16:creationId xmlns:a16="http://schemas.microsoft.com/office/drawing/2014/main" id="{0B0395C5-1D05-428C-86F8-F85219F4C485}"/>
              </a:ext>
            </a:extLst>
          </p:cNvPr>
          <p:cNvSpPr/>
          <p:nvPr/>
        </p:nvSpPr>
        <p:spPr>
          <a:xfrm>
            <a:off x="1155083" y="2556869"/>
            <a:ext cx="2700000" cy="2700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0226ED4-9F76-433D-B64E-FFFFBA809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</a:t>
            </a:r>
            <a:r>
              <a:rPr lang="en-US" altLang="ja-JP" dirty="0"/>
              <a:t>ore-corona picture</a:t>
            </a:r>
            <a:endParaRPr kumimoji="1"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3A2F503-30D2-4BC9-B21A-9F279D4689D7}"/>
              </a:ext>
            </a:extLst>
          </p:cNvPr>
          <p:cNvGrpSpPr/>
          <p:nvPr/>
        </p:nvGrpSpPr>
        <p:grpSpPr>
          <a:xfrm rot="20732759">
            <a:off x="8463867" y="2837174"/>
            <a:ext cx="2467520" cy="2424095"/>
            <a:chOff x="5847922" y="1822343"/>
            <a:chExt cx="2555015" cy="2510051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05A435D1-BFCE-4A3D-B634-90BD3E8CC86C}"/>
                </a:ext>
              </a:extLst>
            </p:cNvPr>
            <p:cNvGrpSpPr/>
            <p:nvPr/>
          </p:nvGrpSpPr>
          <p:grpSpPr>
            <a:xfrm rot="19477030">
              <a:off x="5915514" y="1916150"/>
              <a:ext cx="2487423" cy="2416244"/>
              <a:chOff x="6061014" y="4122443"/>
              <a:chExt cx="1883206" cy="1829318"/>
            </a:xfrm>
          </p:grpSpPr>
          <p:sp>
            <p:nvSpPr>
              <p:cNvPr id="18" name="円/楕円 20">
                <a:extLst>
                  <a:ext uri="{FF2B5EF4-FFF2-40B4-BE49-F238E27FC236}">
                    <a16:creationId xmlns:a16="http://schemas.microsoft.com/office/drawing/2014/main" id="{2AB935C0-9E69-4D9B-BF9F-4B7AA3B1FE02}"/>
                  </a:ext>
                </a:extLst>
              </p:cNvPr>
              <p:cNvSpPr/>
              <p:nvPr/>
            </p:nvSpPr>
            <p:spPr>
              <a:xfrm rot="14066384" flipH="1" flipV="1">
                <a:off x="7799142" y="4782656"/>
                <a:ext cx="39422" cy="39422"/>
              </a:xfrm>
              <a:prstGeom prst="ellipse">
                <a:avLst/>
              </a:prstGeom>
              <a:solidFill>
                <a:schemeClr val="accent3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円/楕円 20">
                <a:extLst>
                  <a:ext uri="{FF2B5EF4-FFF2-40B4-BE49-F238E27FC236}">
                    <a16:creationId xmlns:a16="http://schemas.microsoft.com/office/drawing/2014/main" id="{81A0E8D2-2140-405B-9D59-72842B66B940}"/>
                  </a:ext>
                </a:extLst>
              </p:cNvPr>
              <p:cNvSpPr/>
              <p:nvPr/>
            </p:nvSpPr>
            <p:spPr>
              <a:xfrm rot="14066384" flipH="1" flipV="1">
                <a:off x="7823413" y="5051917"/>
                <a:ext cx="39422" cy="39422"/>
              </a:xfrm>
              <a:prstGeom prst="ellipse">
                <a:avLst/>
              </a:prstGeom>
              <a:solidFill>
                <a:schemeClr val="accent6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円/楕円 20">
                <a:extLst>
                  <a:ext uri="{FF2B5EF4-FFF2-40B4-BE49-F238E27FC236}">
                    <a16:creationId xmlns:a16="http://schemas.microsoft.com/office/drawing/2014/main" id="{1AD2C47C-923A-46E0-889C-41CA5F5ED938}"/>
                  </a:ext>
                </a:extLst>
              </p:cNvPr>
              <p:cNvSpPr/>
              <p:nvPr/>
            </p:nvSpPr>
            <p:spPr>
              <a:xfrm rot="14066384" flipH="1" flipV="1">
                <a:off x="6950731" y="4122443"/>
                <a:ext cx="39422" cy="39422"/>
              </a:xfrm>
              <a:prstGeom prst="ellipse">
                <a:avLst/>
              </a:prstGeom>
              <a:solidFill>
                <a:schemeClr val="accent3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円/楕円 20">
                <a:extLst>
                  <a:ext uri="{FF2B5EF4-FFF2-40B4-BE49-F238E27FC236}">
                    <a16:creationId xmlns:a16="http://schemas.microsoft.com/office/drawing/2014/main" id="{82550A14-3B03-49F7-BB51-0295360B9E6A}"/>
                  </a:ext>
                </a:extLst>
              </p:cNvPr>
              <p:cNvSpPr/>
              <p:nvPr/>
            </p:nvSpPr>
            <p:spPr>
              <a:xfrm rot="14066384" flipH="1" flipV="1">
                <a:off x="6797999" y="4242987"/>
                <a:ext cx="39422" cy="39422"/>
              </a:xfrm>
              <a:prstGeom prst="ellipse">
                <a:avLst/>
              </a:prstGeom>
              <a:solidFill>
                <a:schemeClr val="accent4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2" name="円/楕円 20">
                <a:extLst>
                  <a:ext uri="{FF2B5EF4-FFF2-40B4-BE49-F238E27FC236}">
                    <a16:creationId xmlns:a16="http://schemas.microsoft.com/office/drawing/2014/main" id="{A70001E5-2BC1-4025-8EE3-7DF848E4957D}"/>
                  </a:ext>
                </a:extLst>
              </p:cNvPr>
              <p:cNvSpPr/>
              <p:nvPr/>
            </p:nvSpPr>
            <p:spPr>
              <a:xfrm rot="14066384" flipH="1" flipV="1">
                <a:off x="7388458" y="4287235"/>
                <a:ext cx="39422" cy="39422"/>
              </a:xfrm>
              <a:prstGeom prst="ellipse">
                <a:avLst/>
              </a:prstGeom>
              <a:solidFill>
                <a:srgbClr val="FF9900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円/楕円 20">
                <a:extLst>
                  <a:ext uri="{FF2B5EF4-FFF2-40B4-BE49-F238E27FC236}">
                    <a16:creationId xmlns:a16="http://schemas.microsoft.com/office/drawing/2014/main" id="{F922FFCD-E2B3-4BAF-87DA-61DFFD91BEA5}"/>
                  </a:ext>
                </a:extLst>
              </p:cNvPr>
              <p:cNvSpPr/>
              <p:nvPr/>
            </p:nvSpPr>
            <p:spPr>
              <a:xfrm rot="14066384" flipH="1" flipV="1">
                <a:off x="7191003" y="4285292"/>
                <a:ext cx="39422" cy="39422"/>
              </a:xfrm>
              <a:prstGeom prst="ellipse">
                <a:avLst/>
              </a:prstGeom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爆発 2 155">
                <a:extLst>
                  <a:ext uri="{FF2B5EF4-FFF2-40B4-BE49-F238E27FC236}">
                    <a16:creationId xmlns:a16="http://schemas.microsoft.com/office/drawing/2014/main" id="{87CB563C-04E0-48F1-9372-5F66F12369DA}"/>
                  </a:ext>
                </a:extLst>
              </p:cNvPr>
              <p:cNvSpPr/>
              <p:nvPr/>
            </p:nvSpPr>
            <p:spPr>
              <a:xfrm>
                <a:off x="6858460" y="4862145"/>
                <a:ext cx="277320" cy="292172"/>
              </a:xfrm>
              <a:prstGeom prst="irregularSeal2">
                <a:avLst/>
              </a:prstGeom>
              <a:solidFill>
                <a:schemeClr val="bg1"/>
              </a:solidFill>
              <a:ln w="19050">
                <a:solidFill>
                  <a:schemeClr val="bg2">
                    <a:lumMod val="2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/楕円 20">
                <a:extLst>
                  <a:ext uri="{FF2B5EF4-FFF2-40B4-BE49-F238E27FC236}">
                    <a16:creationId xmlns:a16="http://schemas.microsoft.com/office/drawing/2014/main" id="{64578799-D4BE-4ACD-82AD-49E11E908177}"/>
                  </a:ext>
                </a:extLst>
              </p:cNvPr>
              <p:cNvSpPr/>
              <p:nvPr/>
            </p:nvSpPr>
            <p:spPr>
              <a:xfrm rot="20949426" flipH="1" flipV="1">
                <a:off x="7638516" y="4810925"/>
                <a:ext cx="39423" cy="39423"/>
              </a:xfrm>
              <a:prstGeom prst="ellipse">
                <a:avLst/>
              </a:prstGeom>
              <a:solidFill>
                <a:schemeClr val="accent3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円/楕円 20">
                <a:extLst>
                  <a:ext uri="{FF2B5EF4-FFF2-40B4-BE49-F238E27FC236}">
                    <a16:creationId xmlns:a16="http://schemas.microsoft.com/office/drawing/2014/main" id="{CD7058AF-1A89-4060-8FC1-24F184E24CD4}"/>
                  </a:ext>
                </a:extLst>
              </p:cNvPr>
              <p:cNvSpPr/>
              <p:nvPr/>
            </p:nvSpPr>
            <p:spPr>
              <a:xfrm rot="20949426" flipH="1" flipV="1">
                <a:off x="7644433" y="4485122"/>
                <a:ext cx="39423" cy="39423"/>
              </a:xfrm>
              <a:prstGeom prst="ellipse">
                <a:avLst/>
              </a:prstGeom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D12730CF-4281-4BAB-B7AA-3C19DE4C3480}"/>
                  </a:ext>
                </a:extLst>
              </p:cNvPr>
              <p:cNvGrpSpPr/>
              <p:nvPr/>
            </p:nvGrpSpPr>
            <p:grpSpPr>
              <a:xfrm>
                <a:off x="7226801" y="5209058"/>
                <a:ext cx="717419" cy="546134"/>
                <a:chOff x="2905899" y="5206486"/>
                <a:chExt cx="934447" cy="711345"/>
              </a:xfrm>
            </p:grpSpPr>
            <p:sp>
              <p:nvSpPr>
                <p:cNvPr id="119" name="円/楕円 20">
                  <a:extLst>
                    <a:ext uri="{FF2B5EF4-FFF2-40B4-BE49-F238E27FC236}">
                      <a16:creationId xmlns:a16="http://schemas.microsoft.com/office/drawing/2014/main" id="{C7C8DE71-6314-4525-8704-5C5B3B4E5090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2905899" y="5660903"/>
                  <a:ext cx="51348" cy="51348"/>
                </a:xfrm>
                <a:prstGeom prst="ellipse">
                  <a:avLst/>
                </a:prstGeom>
                <a:solidFill>
                  <a:srgbClr val="6DDD9A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0" name="円/楕円 20">
                  <a:extLst>
                    <a:ext uri="{FF2B5EF4-FFF2-40B4-BE49-F238E27FC236}">
                      <a16:creationId xmlns:a16="http://schemas.microsoft.com/office/drawing/2014/main" id="{5CA80A6C-BD38-42F4-BDEB-A13872432BEA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369442" y="5657638"/>
                  <a:ext cx="51348" cy="51348"/>
                </a:xfrm>
                <a:prstGeom prst="ellipse">
                  <a:avLst/>
                </a:prstGeom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1" name="円/楕円 20">
                  <a:extLst>
                    <a:ext uri="{FF2B5EF4-FFF2-40B4-BE49-F238E27FC236}">
                      <a16:creationId xmlns:a16="http://schemas.microsoft.com/office/drawing/2014/main" id="{9CEF1A9C-5162-4918-9F89-71DC625E6E2D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546392" y="5556982"/>
                  <a:ext cx="51348" cy="51348"/>
                </a:xfrm>
                <a:prstGeom prst="ellipse">
                  <a:avLst/>
                </a:prstGeom>
                <a:solidFill>
                  <a:schemeClr val="accent3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" name="円/楕円 20">
                  <a:extLst>
                    <a:ext uri="{FF2B5EF4-FFF2-40B4-BE49-F238E27FC236}">
                      <a16:creationId xmlns:a16="http://schemas.microsoft.com/office/drawing/2014/main" id="{C72F795D-F1FE-481F-8A4F-0BAE86602ED1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152694" y="5624175"/>
                  <a:ext cx="51348" cy="51348"/>
                </a:xfrm>
                <a:prstGeom prst="ellipse">
                  <a:avLst/>
                </a:prstGeom>
                <a:solidFill>
                  <a:schemeClr val="accent6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" name="円/楕円 20">
                  <a:extLst>
                    <a:ext uri="{FF2B5EF4-FFF2-40B4-BE49-F238E27FC236}">
                      <a16:creationId xmlns:a16="http://schemas.microsoft.com/office/drawing/2014/main" id="{F39FA275-F6C1-4E76-8228-12EB2C15CE97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214590" y="5439050"/>
                  <a:ext cx="51348" cy="51348"/>
                </a:xfrm>
                <a:prstGeom prst="ellipse">
                  <a:avLst/>
                </a:prstGeom>
                <a:solidFill>
                  <a:schemeClr val="accent6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4" name="円/楕円 20">
                  <a:extLst>
                    <a:ext uri="{FF2B5EF4-FFF2-40B4-BE49-F238E27FC236}">
                      <a16:creationId xmlns:a16="http://schemas.microsoft.com/office/drawing/2014/main" id="{81E56B1D-B793-4A37-B943-98ED657DB44D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788998" y="5314335"/>
                  <a:ext cx="51348" cy="51348"/>
                </a:xfrm>
                <a:prstGeom prst="ellipse">
                  <a:avLst/>
                </a:prstGeom>
                <a:solidFill>
                  <a:schemeClr val="accent3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5" name="円/楕円 20">
                  <a:extLst>
                    <a:ext uri="{FF2B5EF4-FFF2-40B4-BE49-F238E27FC236}">
                      <a16:creationId xmlns:a16="http://schemas.microsoft.com/office/drawing/2014/main" id="{C3C4E613-F9BC-4545-9D68-9A70B0683E6F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659357" y="5409005"/>
                  <a:ext cx="51348" cy="51348"/>
                </a:xfrm>
                <a:prstGeom prst="ellipse">
                  <a:avLst/>
                </a:prstGeom>
                <a:solidFill>
                  <a:schemeClr val="accent4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6" name="円/楕円 20">
                  <a:extLst>
                    <a:ext uri="{FF2B5EF4-FFF2-40B4-BE49-F238E27FC236}">
                      <a16:creationId xmlns:a16="http://schemas.microsoft.com/office/drawing/2014/main" id="{209D5A6B-C469-49E4-87A7-1B936A3CC2B0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412116" y="5439051"/>
                  <a:ext cx="51348" cy="51348"/>
                </a:xfrm>
                <a:prstGeom prst="ellipse">
                  <a:avLst/>
                </a:prstGeom>
                <a:solidFill>
                  <a:srgbClr val="FF9900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7" name="円/楕円 20">
                  <a:extLst>
                    <a:ext uri="{FF2B5EF4-FFF2-40B4-BE49-F238E27FC236}">
                      <a16:creationId xmlns:a16="http://schemas.microsoft.com/office/drawing/2014/main" id="{4FA2FDB0-1DEE-40C8-AA96-2305BDC1AD7B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521955" y="5206486"/>
                  <a:ext cx="51348" cy="51348"/>
                </a:xfrm>
                <a:prstGeom prst="ellipse">
                  <a:avLst/>
                </a:prstGeom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8" name="円/楕円 20">
                  <a:extLst>
                    <a:ext uri="{FF2B5EF4-FFF2-40B4-BE49-F238E27FC236}">
                      <a16:creationId xmlns:a16="http://schemas.microsoft.com/office/drawing/2014/main" id="{0F7B7B0D-F080-4AC8-B390-6201549DA8CA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212786" y="5866483"/>
                  <a:ext cx="51348" cy="51348"/>
                </a:xfrm>
                <a:prstGeom prst="ellipse">
                  <a:avLst/>
                </a:prstGeom>
                <a:solidFill>
                  <a:schemeClr val="accent6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8" name="円/楕円 20">
                <a:extLst>
                  <a:ext uri="{FF2B5EF4-FFF2-40B4-BE49-F238E27FC236}">
                    <a16:creationId xmlns:a16="http://schemas.microsoft.com/office/drawing/2014/main" id="{3E388A13-F425-4C76-920A-A547EB2F142B}"/>
                  </a:ext>
                </a:extLst>
              </p:cNvPr>
              <p:cNvSpPr/>
              <p:nvPr/>
            </p:nvSpPr>
            <p:spPr>
              <a:xfrm rot="20949426" flipH="1" flipV="1">
                <a:off x="6482987" y="4666898"/>
                <a:ext cx="39422" cy="39422"/>
              </a:xfrm>
              <a:prstGeom prst="ellipse">
                <a:avLst/>
              </a:prstGeom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円/楕円 20">
                <a:extLst>
                  <a:ext uri="{FF2B5EF4-FFF2-40B4-BE49-F238E27FC236}">
                    <a16:creationId xmlns:a16="http://schemas.microsoft.com/office/drawing/2014/main" id="{ED88A3D6-002B-40C2-8E68-0EDB52421A84}"/>
                  </a:ext>
                </a:extLst>
              </p:cNvPr>
              <p:cNvSpPr/>
              <p:nvPr/>
            </p:nvSpPr>
            <p:spPr>
              <a:xfrm rot="20949426" flipH="1" flipV="1">
                <a:off x="6618840" y="4589620"/>
                <a:ext cx="39422" cy="39422"/>
              </a:xfrm>
              <a:prstGeom prst="ellipse">
                <a:avLst/>
              </a:prstGeom>
              <a:solidFill>
                <a:schemeClr val="accent3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円/楕円 20">
                <a:extLst>
                  <a:ext uri="{FF2B5EF4-FFF2-40B4-BE49-F238E27FC236}">
                    <a16:creationId xmlns:a16="http://schemas.microsoft.com/office/drawing/2014/main" id="{F470F592-9115-4FA8-8E89-1D2A29787B80}"/>
                  </a:ext>
                </a:extLst>
              </p:cNvPr>
              <p:cNvSpPr/>
              <p:nvPr/>
            </p:nvSpPr>
            <p:spPr>
              <a:xfrm rot="20949426" flipH="1" flipV="1">
                <a:off x="6805100" y="4403328"/>
                <a:ext cx="39422" cy="39422"/>
              </a:xfrm>
              <a:prstGeom prst="ellipse">
                <a:avLst/>
              </a:prstGeom>
              <a:solidFill>
                <a:schemeClr val="accent3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20">
                <a:extLst>
                  <a:ext uri="{FF2B5EF4-FFF2-40B4-BE49-F238E27FC236}">
                    <a16:creationId xmlns:a16="http://schemas.microsoft.com/office/drawing/2014/main" id="{517F6D57-5BF1-4E2D-B6AC-98D2E14882CE}"/>
                  </a:ext>
                </a:extLst>
              </p:cNvPr>
              <p:cNvSpPr/>
              <p:nvPr/>
            </p:nvSpPr>
            <p:spPr>
              <a:xfrm rot="20949426" flipH="1" flipV="1">
                <a:off x="6705568" y="4476011"/>
                <a:ext cx="39422" cy="39422"/>
              </a:xfrm>
              <a:prstGeom prst="ellipse">
                <a:avLst/>
              </a:prstGeom>
              <a:solidFill>
                <a:schemeClr val="accent4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20">
                <a:extLst>
                  <a:ext uri="{FF2B5EF4-FFF2-40B4-BE49-F238E27FC236}">
                    <a16:creationId xmlns:a16="http://schemas.microsoft.com/office/drawing/2014/main" id="{494F2F1B-1BAF-493F-A440-8C1EEF1DB28C}"/>
                  </a:ext>
                </a:extLst>
              </p:cNvPr>
              <p:cNvSpPr/>
              <p:nvPr/>
            </p:nvSpPr>
            <p:spPr>
              <a:xfrm rot="20949426" flipH="1" flipV="1">
                <a:off x="6515750" y="4499078"/>
                <a:ext cx="39422" cy="39422"/>
              </a:xfrm>
              <a:prstGeom prst="ellipse">
                <a:avLst/>
              </a:prstGeom>
              <a:solidFill>
                <a:srgbClr val="FF9900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円/楕円 20">
                <a:extLst>
                  <a:ext uri="{FF2B5EF4-FFF2-40B4-BE49-F238E27FC236}">
                    <a16:creationId xmlns:a16="http://schemas.microsoft.com/office/drawing/2014/main" id="{133F4110-187B-4B00-8B9E-06854699115F}"/>
                  </a:ext>
                </a:extLst>
              </p:cNvPr>
              <p:cNvSpPr/>
              <p:nvPr/>
            </p:nvSpPr>
            <p:spPr>
              <a:xfrm rot="20949426" flipH="1" flipV="1">
                <a:off x="6600078" y="4320527"/>
                <a:ext cx="39422" cy="39422"/>
              </a:xfrm>
              <a:prstGeom prst="ellipse">
                <a:avLst/>
              </a:prstGeom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爆発 2 155">
                <a:extLst>
                  <a:ext uri="{FF2B5EF4-FFF2-40B4-BE49-F238E27FC236}">
                    <a16:creationId xmlns:a16="http://schemas.microsoft.com/office/drawing/2014/main" id="{5B418C78-6103-4A31-95CF-A97FFAF9E700}"/>
                  </a:ext>
                </a:extLst>
              </p:cNvPr>
              <p:cNvSpPr/>
              <p:nvPr/>
            </p:nvSpPr>
            <p:spPr>
              <a:xfrm>
                <a:off x="6858460" y="4863051"/>
                <a:ext cx="277320" cy="292172"/>
              </a:xfrm>
              <a:prstGeom prst="irregularSeal2">
                <a:avLst/>
              </a:prstGeom>
              <a:solidFill>
                <a:schemeClr val="bg1"/>
              </a:solidFill>
              <a:ln w="19050">
                <a:solidFill>
                  <a:schemeClr val="bg2">
                    <a:lumMod val="2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5" name="直線矢印コネクタ 34">
                <a:extLst>
                  <a:ext uri="{FF2B5EF4-FFF2-40B4-BE49-F238E27FC236}">
                    <a16:creationId xmlns:a16="http://schemas.microsoft.com/office/drawing/2014/main" id="{87311D35-ADEA-414B-90F7-579ACFBD7D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61014" y="5034966"/>
                <a:ext cx="892221" cy="7834"/>
              </a:xfrm>
              <a:prstGeom prst="straightConnector1">
                <a:avLst/>
              </a:prstGeom>
              <a:ln w="19050">
                <a:noFill/>
                <a:headEnd type="non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円/楕円 20">
                <a:extLst>
                  <a:ext uri="{FF2B5EF4-FFF2-40B4-BE49-F238E27FC236}">
                    <a16:creationId xmlns:a16="http://schemas.microsoft.com/office/drawing/2014/main" id="{6469BECF-76B1-4F41-87A3-9F65E7AD61D2}"/>
                  </a:ext>
                </a:extLst>
              </p:cNvPr>
              <p:cNvSpPr/>
              <p:nvPr/>
            </p:nvSpPr>
            <p:spPr>
              <a:xfrm rot="16460068" flipH="1" flipV="1">
                <a:off x="6276581" y="4959683"/>
                <a:ext cx="39422" cy="39422"/>
              </a:xfrm>
              <a:prstGeom prst="ellipse">
                <a:avLst/>
              </a:prstGeom>
              <a:solidFill>
                <a:srgbClr val="6DDD9A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円/楕円 20">
                <a:extLst>
                  <a:ext uri="{FF2B5EF4-FFF2-40B4-BE49-F238E27FC236}">
                    <a16:creationId xmlns:a16="http://schemas.microsoft.com/office/drawing/2014/main" id="{EEA2EAC5-EE0A-4C27-9294-2D96747BEC64}"/>
                  </a:ext>
                </a:extLst>
              </p:cNvPr>
              <p:cNvSpPr/>
              <p:nvPr/>
            </p:nvSpPr>
            <p:spPr>
              <a:xfrm rot="16460068" flipH="1" flipV="1">
                <a:off x="6510326" y="5501892"/>
                <a:ext cx="39422" cy="39422"/>
              </a:xfrm>
              <a:prstGeom prst="ellipse">
                <a:avLst/>
              </a:prstGeom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円/楕円 20">
                <a:extLst>
                  <a:ext uri="{FF2B5EF4-FFF2-40B4-BE49-F238E27FC236}">
                    <a16:creationId xmlns:a16="http://schemas.microsoft.com/office/drawing/2014/main" id="{758576A1-E625-46DC-BCB7-313243550F84}"/>
                  </a:ext>
                </a:extLst>
              </p:cNvPr>
              <p:cNvSpPr/>
              <p:nvPr/>
            </p:nvSpPr>
            <p:spPr>
              <a:xfrm rot="16460068" flipH="1" flipV="1">
                <a:off x="6471310" y="5350545"/>
                <a:ext cx="39422" cy="39422"/>
              </a:xfrm>
              <a:prstGeom prst="ellipse">
                <a:avLst/>
              </a:prstGeom>
              <a:solidFill>
                <a:schemeClr val="accent3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円/楕円 20">
                <a:extLst>
                  <a:ext uri="{FF2B5EF4-FFF2-40B4-BE49-F238E27FC236}">
                    <a16:creationId xmlns:a16="http://schemas.microsoft.com/office/drawing/2014/main" id="{08CAF23E-779F-44C1-B130-4D28886884F7}"/>
                  </a:ext>
                </a:extLst>
              </p:cNvPr>
              <p:cNvSpPr/>
              <p:nvPr/>
            </p:nvSpPr>
            <p:spPr>
              <a:xfrm rot="16460068" flipH="1" flipV="1">
                <a:off x="6298973" y="4769433"/>
                <a:ext cx="39422" cy="39422"/>
              </a:xfrm>
              <a:prstGeom prst="ellipse">
                <a:avLst/>
              </a:prstGeom>
              <a:solidFill>
                <a:schemeClr val="accent6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円/楕円 20">
                <a:extLst>
                  <a:ext uri="{FF2B5EF4-FFF2-40B4-BE49-F238E27FC236}">
                    <a16:creationId xmlns:a16="http://schemas.microsoft.com/office/drawing/2014/main" id="{965695B0-0679-4D45-9E9C-94C7D7717C73}"/>
                  </a:ext>
                </a:extLst>
              </p:cNvPr>
              <p:cNvSpPr/>
              <p:nvPr/>
            </p:nvSpPr>
            <p:spPr>
              <a:xfrm rot="16460068" flipH="1" flipV="1">
                <a:off x="6174242" y="4686359"/>
                <a:ext cx="39422" cy="39422"/>
              </a:xfrm>
              <a:prstGeom prst="ellipse">
                <a:avLst/>
              </a:prstGeom>
              <a:solidFill>
                <a:schemeClr val="accent6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円/楕円 20">
                <a:extLst>
                  <a:ext uri="{FF2B5EF4-FFF2-40B4-BE49-F238E27FC236}">
                    <a16:creationId xmlns:a16="http://schemas.microsoft.com/office/drawing/2014/main" id="{3D8B7D70-68C4-4DFC-83F3-527D691C51C2}"/>
                  </a:ext>
                </a:extLst>
              </p:cNvPr>
              <p:cNvSpPr/>
              <p:nvPr/>
            </p:nvSpPr>
            <p:spPr>
              <a:xfrm rot="16460068" flipH="1" flipV="1">
                <a:off x="6340281" y="5122009"/>
                <a:ext cx="39422" cy="39422"/>
              </a:xfrm>
              <a:prstGeom prst="ellipse">
                <a:avLst/>
              </a:prstGeom>
              <a:solidFill>
                <a:schemeClr val="accent3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円/楕円 20">
                <a:extLst>
                  <a:ext uri="{FF2B5EF4-FFF2-40B4-BE49-F238E27FC236}">
                    <a16:creationId xmlns:a16="http://schemas.microsoft.com/office/drawing/2014/main" id="{C200FB31-40CF-4C2C-8E41-D0108BA2DFCF}"/>
                  </a:ext>
                </a:extLst>
              </p:cNvPr>
              <p:cNvSpPr/>
              <p:nvPr/>
            </p:nvSpPr>
            <p:spPr>
              <a:xfrm rot="16460068" flipH="1" flipV="1">
                <a:off x="6384370" y="5237098"/>
                <a:ext cx="39422" cy="39422"/>
              </a:xfrm>
              <a:prstGeom prst="ellipse">
                <a:avLst/>
              </a:prstGeom>
              <a:solidFill>
                <a:schemeClr val="accent4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円/楕円 20">
                <a:extLst>
                  <a:ext uri="{FF2B5EF4-FFF2-40B4-BE49-F238E27FC236}">
                    <a16:creationId xmlns:a16="http://schemas.microsoft.com/office/drawing/2014/main" id="{DABE2EE0-3BED-4FF8-91F8-B8B1EE18600B}"/>
                  </a:ext>
                </a:extLst>
              </p:cNvPr>
              <p:cNvSpPr/>
              <p:nvPr/>
            </p:nvSpPr>
            <p:spPr>
              <a:xfrm rot="16460068" flipH="1" flipV="1">
                <a:off x="6356937" y="5426335"/>
                <a:ext cx="39422" cy="39422"/>
              </a:xfrm>
              <a:prstGeom prst="ellipse">
                <a:avLst/>
              </a:prstGeom>
              <a:solidFill>
                <a:srgbClr val="FF9900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円/楕円 20">
                <a:extLst>
                  <a:ext uri="{FF2B5EF4-FFF2-40B4-BE49-F238E27FC236}">
                    <a16:creationId xmlns:a16="http://schemas.microsoft.com/office/drawing/2014/main" id="{0CA6544A-26FE-4586-AA64-34BC01A4C3E2}"/>
                  </a:ext>
                </a:extLst>
              </p:cNvPr>
              <p:cNvSpPr/>
              <p:nvPr/>
            </p:nvSpPr>
            <p:spPr>
              <a:xfrm rot="16460068" flipH="1" flipV="1">
                <a:off x="6206692" y="5298201"/>
                <a:ext cx="39422" cy="39422"/>
              </a:xfrm>
              <a:prstGeom prst="ellipse">
                <a:avLst/>
              </a:prstGeom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楕円 13">
                <a:extLst>
                  <a:ext uri="{FF2B5EF4-FFF2-40B4-BE49-F238E27FC236}">
                    <a16:creationId xmlns:a16="http://schemas.microsoft.com/office/drawing/2014/main" id="{DFD9EA44-FCA2-4D5A-9015-F5C15E8E090D}"/>
                  </a:ext>
                </a:extLst>
              </p:cNvPr>
              <p:cNvSpPr/>
              <p:nvPr/>
            </p:nvSpPr>
            <p:spPr>
              <a:xfrm>
                <a:off x="7123230" y="4416212"/>
                <a:ext cx="665696" cy="665696"/>
              </a:xfrm>
              <a:prstGeom prst="ellipse">
                <a:avLst/>
              </a:prstGeom>
              <a:gradFill flip="none" rotWithShape="1">
                <a:gsLst>
                  <a:gs pos="79000">
                    <a:srgbClr val="FDE7E3">
                      <a:alpha val="0"/>
                    </a:srgbClr>
                  </a:gs>
                  <a:gs pos="93000">
                    <a:schemeClr val="bg1">
                      <a:alpha val="0"/>
                    </a:schemeClr>
                  </a:gs>
                  <a:gs pos="68000">
                    <a:srgbClr val="FACAC4">
                      <a:alpha val="0"/>
                    </a:srgbClr>
                  </a:gs>
                  <a:gs pos="56000">
                    <a:srgbClr val="F6ACA4">
                      <a:alpha val="29000"/>
                    </a:srgbClr>
                  </a:gs>
                  <a:gs pos="44500">
                    <a:srgbClr val="F28F84">
                      <a:alpha val="63000"/>
                    </a:srgbClr>
                  </a:gs>
                  <a:gs pos="33000">
                    <a:srgbClr val="EE7164">
                      <a:alpha val="80000"/>
                    </a:srgbClr>
                  </a:gs>
                  <a:gs pos="14000">
                    <a:srgbClr val="FF5050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楕円 61">
                <a:extLst>
                  <a:ext uri="{FF2B5EF4-FFF2-40B4-BE49-F238E27FC236}">
                    <a16:creationId xmlns:a16="http://schemas.microsoft.com/office/drawing/2014/main" id="{C6C47A4D-A2D5-42D2-87CF-D2C73D1BCF00}"/>
                  </a:ext>
                </a:extLst>
              </p:cNvPr>
              <p:cNvSpPr/>
              <p:nvPr/>
            </p:nvSpPr>
            <p:spPr>
              <a:xfrm>
                <a:off x="6910547" y="5257807"/>
                <a:ext cx="665697" cy="665696"/>
              </a:xfrm>
              <a:prstGeom prst="ellipse">
                <a:avLst/>
              </a:prstGeom>
              <a:gradFill flip="none" rotWithShape="1">
                <a:gsLst>
                  <a:gs pos="79000">
                    <a:srgbClr val="FDE7E3">
                      <a:alpha val="0"/>
                    </a:srgbClr>
                  </a:gs>
                  <a:gs pos="93000">
                    <a:schemeClr val="bg1">
                      <a:alpha val="0"/>
                    </a:schemeClr>
                  </a:gs>
                  <a:gs pos="68000">
                    <a:srgbClr val="FACAC4">
                      <a:alpha val="0"/>
                    </a:srgbClr>
                  </a:gs>
                  <a:gs pos="56000">
                    <a:srgbClr val="F6ACA4">
                      <a:alpha val="29000"/>
                    </a:srgbClr>
                  </a:gs>
                  <a:gs pos="44500">
                    <a:srgbClr val="F28F84">
                      <a:alpha val="63000"/>
                    </a:srgbClr>
                  </a:gs>
                  <a:gs pos="33000">
                    <a:srgbClr val="EE7164">
                      <a:alpha val="80000"/>
                    </a:srgbClr>
                  </a:gs>
                  <a:gs pos="14000">
                    <a:srgbClr val="FF5050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楕円 46">
                <a:extLst>
                  <a:ext uri="{FF2B5EF4-FFF2-40B4-BE49-F238E27FC236}">
                    <a16:creationId xmlns:a16="http://schemas.microsoft.com/office/drawing/2014/main" id="{63E7CFFA-43BC-495A-A3D8-F0C67B9031DE}"/>
                  </a:ext>
                </a:extLst>
              </p:cNvPr>
              <p:cNvSpPr/>
              <p:nvPr/>
            </p:nvSpPr>
            <p:spPr>
              <a:xfrm>
                <a:off x="6310008" y="4633074"/>
                <a:ext cx="665697" cy="665696"/>
              </a:xfrm>
              <a:prstGeom prst="ellipse">
                <a:avLst/>
              </a:prstGeom>
              <a:gradFill flip="none" rotWithShape="1">
                <a:gsLst>
                  <a:gs pos="79000">
                    <a:srgbClr val="FDE7E3">
                      <a:alpha val="0"/>
                    </a:srgbClr>
                  </a:gs>
                  <a:gs pos="93000">
                    <a:schemeClr val="bg1">
                      <a:alpha val="0"/>
                    </a:schemeClr>
                  </a:gs>
                  <a:gs pos="68000">
                    <a:srgbClr val="FACAC4">
                      <a:alpha val="0"/>
                    </a:srgbClr>
                  </a:gs>
                  <a:gs pos="56000">
                    <a:srgbClr val="F6ACA4">
                      <a:alpha val="29000"/>
                    </a:srgbClr>
                  </a:gs>
                  <a:gs pos="44500">
                    <a:srgbClr val="F28F84">
                      <a:alpha val="63000"/>
                    </a:srgbClr>
                  </a:gs>
                  <a:gs pos="33000">
                    <a:srgbClr val="EE7164">
                      <a:alpha val="80000"/>
                    </a:srgbClr>
                  </a:gs>
                  <a:gs pos="14000">
                    <a:srgbClr val="FF5050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楕円 59">
                <a:extLst>
                  <a:ext uri="{FF2B5EF4-FFF2-40B4-BE49-F238E27FC236}">
                    <a16:creationId xmlns:a16="http://schemas.microsoft.com/office/drawing/2014/main" id="{6EAAA9A9-7F79-41B9-9756-E7A648B0AEF2}"/>
                  </a:ext>
                </a:extLst>
              </p:cNvPr>
              <p:cNvSpPr/>
              <p:nvPr/>
            </p:nvSpPr>
            <p:spPr>
              <a:xfrm>
                <a:off x="7107603" y="5109557"/>
                <a:ext cx="665697" cy="665696"/>
              </a:xfrm>
              <a:prstGeom prst="ellipse">
                <a:avLst/>
              </a:prstGeom>
              <a:gradFill flip="none" rotWithShape="1">
                <a:gsLst>
                  <a:gs pos="79000">
                    <a:srgbClr val="FDE7E3">
                      <a:alpha val="0"/>
                    </a:srgbClr>
                  </a:gs>
                  <a:gs pos="93000">
                    <a:schemeClr val="bg1">
                      <a:alpha val="0"/>
                    </a:schemeClr>
                  </a:gs>
                  <a:gs pos="68000">
                    <a:srgbClr val="FACAC4">
                      <a:alpha val="0"/>
                    </a:srgbClr>
                  </a:gs>
                  <a:gs pos="56000">
                    <a:srgbClr val="F6ACA4">
                      <a:alpha val="29000"/>
                    </a:srgbClr>
                  </a:gs>
                  <a:gs pos="44500">
                    <a:srgbClr val="F28F84">
                      <a:alpha val="63000"/>
                    </a:srgbClr>
                  </a:gs>
                  <a:gs pos="33000">
                    <a:srgbClr val="EE7164">
                      <a:alpha val="80000"/>
                    </a:srgbClr>
                  </a:gs>
                  <a:gs pos="14000">
                    <a:srgbClr val="FF5050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楕円 56">
                <a:extLst>
                  <a:ext uri="{FF2B5EF4-FFF2-40B4-BE49-F238E27FC236}">
                    <a16:creationId xmlns:a16="http://schemas.microsoft.com/office/drawing/2014/main" id="{B36C0141-C1C6-4B29-9A95-66EF455F3D4C}"/>
                  </a:ext>
                </a:extLst>
              </p:cNvPr>
              <p:cNvSpPr/>
              <p:nvPr/>
            </p:nvSpPr>
            <p:spPr>
              <a:xfrm>
                <a:off x="6817711" y="4892542"/>
                <a:ext cx="665697" cy="665696"/>
              </a:xfrm>
              <a:prstGeom prst="ellipse">
                <a:avLst/>
              </a:prstGeom>
              <a:gradFill flip="none" rotWithShape="1">
                <a:gsLst>
                  <a:gs pos="79000">
                    <a:srgbClr val="FDE7E3">
                      <a:alpha val="0"/>
                    </a:srgbClr>
                  </a:gs>
                  <a:gs pos="93000">
                    <a:schemeClr val="bg1">
                      <a:alpha val="0"/>
                    </a:schemeClr>
                  </a:gs>
                  <a:gs pos="68000">
                    <a:srgbClr val="FACAC4">
                      <a:alpha val="0"/>
                    </a:srgbClr>
                  </a:gs>
                  <a:gs pos="56000">
                    <a:srgbClr val="F6ACA4">
                      <a:alpha val="29000"/>
                    </a:srgbClr>
                  </a:gs>
                  <a:gs pos="44500">
                    <a:srgbClr val="F28F84">
                      <a:alpha val="63000"/>
                    </a:srgbClr>
                  </a:gs>
                  <a:gs pos="33000">
                    <a:srgbClr val="EE7164">
                      <a:alpha val="80000"/>
                    </a:srgbClr>
                  </a:gs>
                  <a:gs pos="14000">
                    <a:srgbClr val="FF5050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楕円 57">
                <a:extLst>
                  <a:ext uri="{FF2B5EF4-FFF2-40B4-BE49-F238E27FC236}">
                    <a16:creationId xmlns:a16="http://schemas.microsoft.com/office/drawing/2014/main" id="{2761AEB2-20B6-4755-A7D9-A46DCA64618A}"/>
                  </a:ext>
                </a:extLst>
              </p:cNvPr>
              <p:cNvSpPr/>
              <p:nvPr/>
            </p:nvSpPr>
            <p:spPr>
              <a:xfrm>
                <a:off x="6734685" y="4825456"/>
                <a:ext cx="665697" cy="665696"/>
              </a:xfrm>
              <a:prstGeom prst="ellipse">
                <a:avLst/>
              </a:prstGeom>
              <a:gradFill flip="none" rotWithShape="1">
                <a:gsLst>
                  <a:gs pos="79000">
                    <a:srgbClr val="FDE7E3">
                      <a:alpha val="0"/>
                    </a:srgbClr>
                  </a:gs>
                  <a:gs pos="93000">
                    <a:schemeClr val="bg1">
                      <a:alpha val="0"/>
                    </a:schemeClr>
                  </a:gs>
                  <a:gs pos="68000">
                    <a:srgbClr val="FACAC4">
                      <a:alpha val="0"/>
                    </a:srgbClr>
                  </a:gs>
                  <a:gs pos="56000">
                    <a:srgbClr val="F6ACA4">
                      <a:alpha val="29000"/>
                    </a:srgbClr>
                  </a:gs>
                  <a:gs pos="44500">
                    <a:srgbClr val="F28F84">
                      <a:alpha val="63000"/>
                    </a:srgbClr>
                  </a:gs>
                  <a:gs pos="33000">
                    <a:srgbClr val="EE7164">
                      <a:alpha val="80000"/>
                    </a:srgbClr>
                  </a:gs>
                  <a:gs pos="14000">
                    <a:srgbClr val="FF5050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楕円 58">
                <a:extLst>
                  <a:ext uri="{FF2B5EF4-FFF2-40B4-BE49-F238E27FC236}">
                    <a16:creationId xmlns:a16="http://schemas.microsoft.com/office/drawing/2014/main" id="{F925D1C3-09AA-4015-AC40-F5200715B39F}"/>
                  </a:ext>
                </a:extLst>
              </p:cNvPr>
              <p:cNvSpPr/>
              <p:nvPr/>
            </p:nvSpPr>
            <p:spPr>
              <a:xfrm>
                <a:off x="6746483" y="4962310"/>
                <a:ext cx="665697" cy="665696"/>
              </a:xfrm>
              <a:prstGeom prst="ellipse">
                <a:avLst/>
              </a:prstGeom>
              <a:gradFill flip="none" rotWithShape="1">
                <a:gsLst>
                  <a:gs pos="79000">
                    <a:srgbClr val="FDE7E3">
                      <a:alpha val="0"/>
                    </a:srgbClr>
                  </a:gs>
                  <a:gs pos="93000">
                    <a:schemeClr val="bg1">
                      <a:alpha val="0"/>
                    </a:schemeClr>
                  </a:gs>
                  <a:gs pos="68000">
                    <a:srgbClr val="FACAC4">
                      <a:alpha val="0"/>
                    </a:srgbClr>
                  </a:gs>
                  <a:gs pos="56000">
                    <a:srgbClr val="F6ACA4">
                      <a:alpha val="29000"/>
                    </a:srgbClr>
                  </a:gs>
                  <a:gs pos="44500">
                    <a:srgbClr val="F28F84">
                      <a:alpha val="63000"/>
                    </a:srgbClr>
                  </a:gs>
                  <a:gs pos="33000">
                    <a:srgbClr val="EE7164">
                      <a:alpha val="80000"/>
                    </a:srgbClr>
                  </a:gs>
                  <a:gs pos="14000">
                    <a:srgbClr val="FF5050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楕円 54">
                <a:extLst>
                  <a:ext uri="{FF2B5EF4-FFF2-40B4-BE49-F238E27FC236}">
                    <a16:creationId xmlns:a16="http://schemas.microsoft.com/office/drawing/2014/main" id="{D0E4CFA6-07D2-45C1-9B46-0BE7FA1D5B0A}"/>
                  </a:ext>
                </a:extLst>
              </p:cNvPr>
              <p:cNvSpPr/>
              <p:nvPr/>
            </p:nvSpPr>
            <p:spPr>
              <a:xfrm>
                <a:off x="6952784" y="4850231"/>
                <a:ext cx="665697" cy="665696"/>
              </a:xfrm>
              <a:prstGeom prst="ellipse">
                <a:avLst/>
              </a:prstGeom>
              <a:gradFill flip="none" rotWithShape="1">
                <a:gsLst>
                  <a:gs pos="79000">
                    <a:srgbClr val="FDE7E3">
                      <a:alpha val="0"/>
                    </a:srgbClr>
                  </a:gs>
                  <a:gs pos="93000">
                    <a:schemeClr val="bg1">
                      <a:alpha val="0"/>
                    </a:schemeClr>
                  </a:gs>
                  <a:gs pos="68000">
                    <a:srgbClr val="FACAC4">
                      <a:alpha val="0"/>
                    </a:srgbClr>
                  </a:gs>
                  <a:gs pos="56000">
                    <a:srgbClr val="F6ACA4">
                      <a:alpha val="29000"/>
                    </a:srgbClr>
                  </a:gs>
                  <a:gs pos="44500">
                    <a:srgbClr val="F28F84">
                      <a:alpha val="63000"/>
                    </a:srgbClr>
                  </a:gs>
                  <a:gs pos="33000">
                    <a:srgbClr val="EE7164">
                      <a:alpha val="80000"/>
                    </a:srgbClr>
                  </a:gs>
                  <a:gs pos="14000">
                    <a:srgbClr val="FF5050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楕円 53">
                <a:extLst>
                  <a:ext uri="{FF2B5EF4-FFF2-40B4-BE49-F238E27FC236}">
                    <a16:creationId xmlns:a16="http://schemas.microsoft.com/office/drawing/2014/main" id="{1166C135-E219-4834-B8FC-3EE7965CA582}"/>
                  </a:ext>
                </a:extLst>
              </p:cNvPr>
              <p:cNvSpPr/>
              <p:nvPr/>
            </p:nvSpPr>
            <p:spPr>
              <a:xfrm>
                <a:off x="7216439" y="4762560"/>
                <a:ext cx="665697" cy="665696"/>
              </a:xfrm>
              <a:prstGeom prst="ellipse">
                <a:avLst/>
              </a:prstGeom>
              <a:gradFill flip="none" rotWithShape="1">
                <a:gsLst>
                  <a:gs pos="68000">
                    <a:srgbClr val="FACAC4">
                      <a:alpha val="0"/>
                    </a:srgbClr>
                  </a:gs>
                  <a:gs pos="56000">
                    <a:srgbClr val="F6ACA4">
                      <a:alpha val="29000"/>
                    </a:srgbClr>
                  </a:gs>
                  <a:gs pos="44500">
                    <a:srgbClr val="F28F84">
                      <a:alpha val="63000"/>
                    </a:srgbClr>
                  </a:gs>
                  <a:gs pos="33000">
                    <a:srgbClr val="EE7164">
                      <a:alpha val="80000"/>
                    </a:srgbClr>
                  </a:gs>
                  <a:gs pos="14000">
                    <a:srgbClr val="FF5050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楕円 55">
                <a:extLst>
                  <a:ext uri="{FF2B5EF4-FFF2-40B4-BE49-F238E27FC236}">
                    <a16:creationId xmlns:a16="http://schemas.microsoft.com/office/drawing/2014/main" id="{0F553037-B944-4BF6-9357-36C4BCA6219C}"/>
                  </a:ext>
                </a:extLst>
              </p:cNvPr>
              <p:cNvSpPr/>
              <p:nvPr/>
            </p:nvSpPr>
            <p:spPr>
              <a:xfrm>
                <a:off x="6840978" y="4697403"/>
                <a:ext cx="665697" cy="665696"/>
              </a:xfrm>
              <a:prstGeom prst="ellipse">
                <a:avLst/>
              </a:prstGeom>
              <a:gradFill flip="none" rotWithShape="1">
                <a:gsLst>
                  <a:gs pos="79000">
                    <a:srgbClr val="FDE7E3">
                      <a:alpha val="0"/>
                    </a:srgbClr>
                  </a:gs>
                  <a:gs pos="93000">
                    <a:schemeClr val="bg1">
                      <a:alpha val="0"/>
                    </a:schemeClr>
                  </a:gs>
                  <a:gs pos="68000">
                    <a:srgbClr val="FACAC4">
                      <a:alpha val="0"/>
                    </a:srgbClr>
                  </a:gs>
                  <a:gs pos="56000">
                    <a:srgbClr val="F6ACA4">
                      <a:alpha val="29000"/>
                    </a:srgbClr>
                  </a:gs>
                  <a:gs pos="44500">
                    <a:srgbClr val="F28F84">
                      <a:alpha val="63000"/>
                    </a:srgbClr>
                  </a:gs>
                  <a:gs pos="33000">
                    <a:srgbClr val="EE7164">
                      <a:alpha val="80000"/>
                    </a:srgbClr>
                  </a:gs>
                  <a:gs pos="14000">
                    <a:srgbClr val="FF5050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楕円 14">
                <a:extLst>
                  <a:ext uri="{FF2B5EF4-FFF2-40B4-BE49-F238E27FC236}">
                    <a16:creationId xmlns:a16="http://schemas.microsoft.com/office/drawing/2014/main" id="{9048AC54-B98E-4549-B0BA-28AF82E01B38}"/>
                  </a:ext>
                </a:extLst>
              </p:cNvPr>
              <p:cNvSpPr/>
              <p:nvPr/>
            </p:nvSpPr>
            <p:spPr>
              <a:xfrm rot="2922737">
                <a:off x="7470861" y="4743348"/>
                <a:ext cx="194078" cy="302852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F7615A">
                      <a:alpha val="60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11000">
                    <a:srgbClr val="FF5050">
                      <a:alpha val="72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楕円 66">
                <a:extLst>
                  <a:ext uri="{FF2B5EF4-FFF2-40B4-BE49-F238E27FC236}">
                    <a16:creationId xmlns:a16="http://schemas.microsoft.com/office/drawing/2014/main" id="{F9AC87B5-7D7F-4716-955F-B6D1F9E8F4DB}"/>
                  </a:ext>
                </a:extLst>
              </p:cNvPr>
              <p:cNvSpPr/>
              <p:nvPr/>
            </p:nvSpPr>
            <p:spPr>
              <a:xfrm rot="19678431">
                <a:off x="6928212" y="4989619"/>
                <a:ext cx="363998" cy="478582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F7615A">
                      <a:alpha val="60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23000">
                    <a:srgbClr val="FF5050">
                      <a:alpha val="8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楕円 63">
                <a:extLst>
                  <a:ext uri="{FF2B5EF4-FFF2-40B4-BE49-F238E27FC236}">
                    <a16:creationId xmlns:a16="http://schemas.microsoft.com/office/drawing/2014/main" id="{F4D2151B-AFB2-47EE-813E-A4A3A7605653}"/>
                  </a:ext>
                </a:extLst>
              </p:cNvPr>
              <p:cNvSpPr/>
              <p:nvPr/>
            </p:nvSpPr>
            <p:spPr>
              <a:xfrm rot="2922737">
                <a:off x="7060754" y="5164152"/>
                <a:ext cx="221323" cy="41393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28F84">
                      <a:alpha val="10000"/>
                    </a:srgbClr>
                  </a:gs>
                  <a:gs pos="45000">
                    <a:srgbClr val="EE7164">
                      <a:alpha val="80000"/>
                    </a:srgbClr>
                  </a:gs>
                  <a:gs pos="21000">
                    <a:srgbClr val="FF5050">
                      <a:alpha val="9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楕円 64">
                <a:extLst>
                  <a:ext uri="{FF2B5EF4-FFF2-40B4-BE49-F238E27FC236}">
                    <a16:creationId xmlns:a16="http://schemas.microsoft.com/office/drawing/2014/main" id="{CA9F1C0A-FEEF-470E-837F-9A9812770565}"/>
                  </a:ext>
                </a:extLst>
              </p:cNvPr>
              <p:cNvSpPr/>
              <p:nvPr/>
            </p:nvSpPr>
            <p:spPr>
              <a:xfrm rot="8471691">
                <a:off x="7234733" y="5297388"/>
                <a:ext cx="192141" cy="414545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F7615A">
                      <a:alpha val="60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15000">
                    <a:srgbClr val="FF5050">
                      <a:alpha val="8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楕円 65">
                <a:extLst>
                  <a:ext uri="{FF2B5EF4-FFF2-40B4-BE49-F238E27FC236}">
                    <a16:creationId xmlns:a16="http://schemas.microsoft.com/office/drawing/2014/main" id="{86DA1C6F-D750-4334-BDDA-A1BF30675209}"/>
                  </a:ext>
                </a:extLst>
              </p:cNvPr>
              <p:cNvSpPr/>
              <p:nvPr/>
            </p:nvSpPr>
            <p:spPr>
              <a:xfrm rot="2922737">
                <a:off x="7256325" y="5161814"/>
                <a:ext cx="221323" cy="413938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F7615A">
                      <a:alpha val="60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15000">
                    <a:srgbClr val="FF5050">
                      <a:alpha val="8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楕円 67">
                <a:extLst>
                  <a:ext uri="{FF2B5EF4-FFF2-40B4-BE49-F238E27FC236}">
                    <a16:creationId xmlns:a16="http://schemas.microsoft.com/office/drawing/2014/main" id="{7ED9042E-738B-4E4F-B610-4B269280EC41}"/>
                  </a:ext>
                </a:extLst>
              </p:cNvPr>
              <p:cNvSpPr/>
              <p:nvPr/>
            </p:nvSpPr>
            <p:spPr>
              <a:xfrm rot="19180518">
                <a:off x="7158322" y="4763227"/>
                <a:ext cx="260702" cy="413171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F7615A">
                      <a:alpha val="60000"/>
                    </a:srgbClr>
                  </a:gs>
                  <a:gs pos="91000">
                    <a:srgbClr val="EE7164">
                      <a:alpha val="3000"/>
                    </a:srgbClr>
                  </a:gs>
                  <a:gs pos="15000">
                    <a:srgbClr val="FF5050">
                      <a:alpha val="8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楕円 68">
                <a:extLst>
                  <a:ext uri="{FF2B5EF4-FFF2-40B4-BE49-F238E27FC236}">
                    <a16:creationId xmlns:a16="http://schemas.microsoft.com/office/drawing/2014/main" id="{5C822FC1-5074-44FD-9F5A-037821DF68C8}"/>
                  </a:ext>
                </a:extLst>
              </p:cNvPr>
              <p:cNvSpPr/>
              <p:nvPr/>
            </p:nvSpPr>
            <p:spPr>
              <a:xfrm rot="20395640">
                <a:off x="7245215" y="4749533"/>
                <a:ext cx="171176" cy="279297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F7615A">
                      <a:alpha val="60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20000">
                    <a:srgbClr val="FF5050">
                      <a:alpha val="57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" name="楕円 69">
                <a:extLst>
                  <a:ext uri="{FF2B5EF4-FFF2-40B4-BE49-F238E27FC236}">
                    <a16:creationId xmlns:a16="http://schemas.microsoft.com/office/drawing/2014/main" id="{09B4AF2A-F8BC-4E3C-9514-B8AAD846C9C4}"/>
                  </a:ext>
                </a:extLst>
              </p:cNvPr>
              <p:cNvSpPr/>
              <p:nvPr/>
            </p:nvSpPr>
            <p:spPr>
              <a:xfrm rot="20395640">
                <a:off x="6931150" y="5096800"/>
                <a:ext cx="171176" cy="279297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F7615A">
                      <a:alpha val="60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15000">
                    <a:srgbClr val="FF5050">
                      <a:alpha val="72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楕円 70">
                <a:extLst>
                  <a:ext uri="{FF2B5EF4-FFF2-40B4-BE49-F238E27FC236}">
                    <a16:creationId xmlns:a16="http://schemas.microsoft.com/office/drawing/2014/main" id="{38F5FAEE-1BDC-499F-B59A-92F79FBE0524}"/>
                  </a:ext>
                </a:extLst>
              </p:cNvPr>
              <p:cNvSpPr/>
              <p:nvPr/>
            </p:nvSpPr>
            <p:spPr>
              <a:xfrm rot="20395640">
                <a:off x="6948263" y="5011754"/>
                <a:ext cx="171176" cy="279297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F7615A">
                      <a:alpha val="72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15000">
                    <a:srgbClr val="FF5050">
                      <a:alpha val="84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楕円 71">
                <a:extLst>
                  <a:ext uri="{FF2B5EF4-FFF2-40B4-BE49-F238E27FC236}">
                    <a16:creationId xmlns:a16="http://schemas.microsoft.com/office/drawing/2014/main" id="{A42EBA0D-2D45-4B2D-A0D6-F61CF049840A}"/>
                  </a:ext>
                </a:extLst>
              </p:cNvPr>
              <p:cNvSpPr/>
              <p:nvPr/>
            </p:nvSpPr>
            <p:spPr>
              <a:xfrm rot="20395640">
                <a:off x="7423837" y="5222059"/>
                <a:ext cx="162852" cy="297098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F7615A">
                      <a:alpha val="72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15000">
                    <a:srgbClr val="FF5050">
                      <a:alpha val="71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5" name="楕円 72">
                <a:extLst>
                  <a:ext uri="{FF2B5EF4-FFF2-40B4-BE49-F238E27FC236}">
                    <a16:creationId xmlns:a16="http://schemas.microsoft.com/office/drawing/2014/main" id="{7795A7D4-D97C-442B-B8D6-EE9E5CA8A15A}"/>
                  </a:ext>
                </a:extLst>
              </p:cNvPr>
              <p:cNvSpPr/>
              <p:nvPr/>
            </p:nvSpPr>
            <p:spPr>
              <a:xfrm rot="20395640">
                <a:off x="7109862" y="5132343"/>
                <a:ext cx="313385" cy="279297"/>
              </a:xfrm>
              <a:prstGeom prst="ellipse">
                <a:avLst/>
              </a:prstGeom>
              <a:gradFill flip="none" rotWithShape="1">
                <a:gsLst>
                  <a:gs pos="47000">
                    <a:srgbClr val="F7615A">
                      <a:alpha val="65000"/>
                    </a:srgbClr>
                  </a:gs>
                  <a:gs pos="87000">
                    <a:srgbClr val="EE7164">
                      <a:alpha val="0"/>
                    </a:srgbClr>
                  </a:gs>
                  <a:gs pos="15000">
                    <a:srgbClr val="FF5050">
                      <a:alpha val="82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" name="楕円 73">
                <a:extLst>
                  <a:ext uri="{FF2B5EF4-FFF2-40B4-BE49-F238E27FC236}">
                    <a16:creationId xmlns:a16="http://schemas.microsoft.com/office/drawing/2014/main" id="{36F01D4A-515A-4910-AC8E-C1B3C51739AC}"/>
                  </a:ext>
                </a:extLst>
              </p:cNvPr>
              <p:cNvSpPr/>
              <p:nvPr/>
            </p:nvSpPr>
            <p:spPr>
              <a:xfrm rot="20395640">
                <a:off x="7031387" y="4930361"/>
                <a:ext cx="303660" cy="359107"/>
              </a:xfrm>
              <a:prstGeom prst="ellipse">
                <a:avLst/>
              </a:prstGeom>
              <a:gradFill flip="none" rotWithShape="1">
                <a:gsLst>
                  <a:gs pos="43000">
                    <a:srgbClr val="F7615A">
                      <a:alpha val="88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26500">
                    <a:srgbClr val="FB5955">
                      <a:alpha val="81000"/>
                    </a:srgbClr>
                  </a:gs>
                  <a:gs pos="11000">
                    <a:srgbClr val="FF5050">
                      <a:alpha val="84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楕円 74">
                <a:extLst>
                  <a:ext uri="{FF2B5EF4-FFF2-40B4-BE49-F238E27FC236}">
                    <a16:creationId xmlns:a16="http://schemas.microsoft.com/office/drawing/2014/main" id="{AA3E304D-968D-475A-A3D2-E722CDBF1122}"/>
                  </a:ext>
                </a:extLst>
              </p:cNvPr>
              <p:cNvSpPr/>
              <p:nvPr/>
            </p:nvSpPr>
            <p:spPr>
              <a:xfrm rot="15884582">
                <a:off x="7106222" y="5343787"/>
                <a:ext cx="235320" cy="306067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F7615A">
                      <a:alpha val="72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15000">
                    <a:srgbClr val="FF5050">
                      <a:alpha val="84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楕円 75">
                <a:extLst>
                  <a:ext uri="{FF2B5EF4-FFF2-40B4-BE49-F238E27FC236}">
                    <a16:creationId xmlns:a16="http://schemas.microsoft.com/office/drawing/2014/main" id="{1FF32C14-A22B-415B-A3B4-15BBD8A6C970}"/>
                  </a:ext>
                </a:extLst>
              </p:cNvPr>
              <p:cNvSpPr/>
              <p:nvPr/>
            </p:nvSpPr>
            <p:spPr>
              <a:xfrm rot="2502368">
                <a:off x="7033691" y="4993770"/>
                <a:ext cx="281550" cy="447229"/>
              </a:xfrm>
              <a:prstGeom prst="ellipse">
                <a:avLst/>
              </a:prstGeom>
              <a:gradFill flip="none" rotWithShape="1">
                <a:gsLst>
                  <a:gs pos="58000">
                    <a:srgbClr val="F7615A">
                      <a:alpha val="60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25000">
                    <a:srgbClr val="FF4228">
                      <a:alpha val="70000"/>
                    </a:srgbClr>
                  </a:gs>
                  <a:gs pos="8000">
                    <a:srgbClr val="FF3300">
                      <a:alpha val="75000"/>
                    </a:srgbClr>
                  </a:gs>
                  <a:gs pos="37000">
                    <a:srgbClr val="FF5050">
                      <a:alpha val="7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" name="楕円 76">
                <a:extLst>
                  <a:ext uri="{FF2B5EF4-FFF2-40B4-BE49-F238E27FC236}">
                    <a16:creationId xmlns:a16="http://schemas.microsoft.com/office/drawing/2014/main" id="{7FA8992A-1FF8-4961-AF02-F7A4E05A8E46}"/>
                  </a:ext>
                </a:extLst>
              </p:cNvPr>
              <p:cNvSpPr/>
              <p:nvPr/>
            </p:nvSpPr>
            <p:spPr>
              <a:xfrm rot="19025580">
                <a:off x="7006867" y="4866844"/>
                <a:ext cx="281550" cy="447229"/>
              </a:xfrm>
              <a:prstGeom prst="ellipse">
                <a:avLst/>
              </a:prstGeom>
              <a:gradFill flip="none" rotWithShape="1">
                <a:gsLst>
                  <a:gs pos="58000">
                    <a:srgbClr val="F7615A">
                      <a:alpha val="60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25000">
                    <a:srgbClr val="FF4228">
                      <a:alpha val="70000"/>
                    </a:srgbClr>
                  </a:gs>
                  <a:gs pos="8000">
                    <a:srgbClr val="FF3300">
                      <a:alpha val="75000"/>
                    </a:srgbClr>
                  </a:gs>
                  <a:gs pos="37000">
                    <a:srgbClr val="FF5050">
                      <a:alpha val="7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楕円 77">
                <a:extLst>
                  <a:ext uri="{FF2B5EF4-FFF2-40B4-BE49-F238E27FC236}">
                    <a16:creationId xmlns:a16="http://schemas.microsoft.com/office/drawing/2014/main" id="{78AB3064-5366-47A1-BF33-827D867DD062}"/>
                  </a:ext>
                </a:extLst>
              </p:cNvPr>
              <p:cNvSpPr/>
              <p:nvPr/>
            </p:nvSpPr>
            <p:spPr>
              <a:xfrm rot="2502368">
                <a:off x="6972148" y="5043519"/>
                <a:ext cx="187864" cy="316315"/>
              </a:xfrm>
              <a:prstGeom prst="ellipse">
                <a:avLst/>
              </a:prstGeom>
              <a:gradFill flip="none" rotWithShape="1">
                <a:gsLst>
                  <a:gs pos="58000">
                    <a:srgbClr val="F7615A">
                      <a:alpha val="60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32000">
                    <a:srgbClr val="FF4228">
                      <a:alpha val="70000"/>
                    </a:srgbClr>
                  </a:gs>
                  <a:gs pos="17000">
                    <a:srgbClr val="FF3300">
                      <a:alpha val="94000"/>
                    </a:srgbClr>
                  </a:gs>
                  <a:gs pos="45000">
                    <a:srgbClr val="FF5050">
                      <a:alpha val="7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1" name="楕円 77">
                <a:extLst>
                  <a:ext uri="{FF2B5EF4-FFF2-40B4-BE49-F238E27FC236}">
                    <a16:creationId xmlns:a16="http://schemas.microsoft.com/office/drawing/2014/main" id="{0A05DD72-F510-43B5-9ABF-7D79A874683A}"/>
                  </a:ext>
                </a:extLst>
              </p:cNvPr>
              <p:cNvSpPr/>
              <p:nvPr/>
            </p:nvSpPr>
            <p:spPr>
              <a:xfrm rot="2502368">
                <a:off x="6911670" y="5051669"/>
                <a:ext cx="365032" cy="351562"/>
              </a:xfrm>
              <a:prstGeom prst="ellipse">
                <a:avLst/>
              </a:prstGeom>
              <a:gradFill flip="none" rotWithShape="1">
                <a:gsLst>
                  <a:gs pos="92000">
                    <a:srgbClr val="F7615A">
                      <a:alpha val="30000"/>
                    </a:srgbClr>
                  </a:gs>
                  <a:gs pos="95000">
                    <a:srgbClr val="EE7164">
                      <a:alpha val="20000"/>
                    </a:srgbClr>
                  </a:gs>
                  <a:gs pos="75000">
                    <a:srgbClr val="FF4228">
                      <a:alpha val="70000"/>
                    </a:srgbClr>
                  </a:gs>
                  <a:gs pos="21000">
                    <a:srgbClr val="FF0000">
                      <a:alpha val="90000"/>
                    </a:srgbClr>
                  </a:gs>
                  <a:gs pos="47000">
                    <a:srgbClr val="FF3300">
                      <a:alpha val="94000"/>
                    </a:srgbClr>
                  </a:gs>
                  <a:gs pos="85000">
                    <a:srgbClr val="FF5050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2" name="楕円 80">
                <a:extLst>
                  <a:ext uri="{FF2B5EF4-FFF2-40B4-BE49-F238E27FC236}">
                    <a16:creationId xmlns:a16="http://schemas.microsoft.com/office/drawing/2014/main" id="{BDAD4D80-A27A-49BF-8416-DB2755C4C0C8}"/>
                  </a:ext>
                </a:extLst>
              </p:cNvPr>
              <p:cNvSpPr/>
              <p:nvPr/>
            </p:nvSpPr>
            <p:spPr>
              <a:xfrm rot="2061083">
                <a:off x="7043457" y="5064890"/>
                <a:ext cx="279216" cy="312277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F7615A">
                      <a:alpha val="60000"/>
                    </a:srgbClr>
                  </a:gs>
                  <a:gs pos="91000">
                    <a:srgbClr val="EE7164">
                      <a:alpha val="3000"/>
                    </a:srgbClr>
                  </a:gs>
                  <a:gs pos="15000">
                    <a:srgbClr val="FF5050">
                      <a:alpha val="8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3" name="楕円 40">
                <a:extLst>
                  <a:ext uri="{FF2B5EF4-FFF2-40B4-BE49-F238E27FC236}">
                    <a16:creationId xmlns:a16="http://schemas.microsoft.com/office/drawing/2014/main" id="{BD0E9CD8-D7AD-4F75-912A-B87DBC2DA5C0}"/>
                  </a:ext>
                </a:extLst>
              </p:cNvPr>
              <p:cNvSpPr/>
              <p:nvPr/>
            </p:nvSpPr>
            <p:spPr>
              <a:xfrm>
                <a:off x="6959897" y="5357044"/>
                <a:ext cx="64026" cy="64026"/>
              </a:xfrm>
              <a:prstGeom prst="ellipse">
                <a:avLst/>
              </a:pr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4" name="楕円 12">
                <a:extLst>
                  <a:ext uri="{FF2B5EF4-FFF2-40B4-BE49-F238E27FC236}">
                    <a16:creationId xmlns:a16="http://schemas.microsoft.com/office/drawing/2014/main" id="{E585A4FB-7F30-43DF-9B6E-4122AB62B99D}"/>
                  </a:ext>
                </a:extLst>
              </p:cNvPr>
              <p:cNvSpPr/>
              <p:nvPr/>
            </p:nvSpPr>
            <p:spPr>
              <a:xfrm>
                <a:off x="6892143" y="5289290"/>
                <a:ext cx="64026" cy="64026"/>
              </a:xfrm>
              <a:prstGeom prst="ellipse">
                <a:avLst/>
              </a:pr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" name="楕円 446">
                <a:extLst>
                  <a:ext uri="{FF2B5EF4-FFF2-40B4-BE49-F238E27FC236}">
                    <a16:creationId xmlns:a16="http://schemas.microsoft.com/office/drawing/2014/main" id="{C6F3C4A7-851A-401F-A657-49A0BF938145}"/>
                  </a:ext>
                </a:extLst>
              </p:cNvPr>
              <p:cNvSpPr/>
              <p:nvPr/>
            </p:nvSpPr>
            <p:spPr>
              <a:xfrm rot="20826205">
                <a:off x="7112708" y="4871468"/>
                <a:ext cx="272705" cy="452323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F7615A">
                      <a:alpha val="60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15000">
                    <a:srgbClr val="FF5050">
                      <a:alpha val="8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楕円 77">
                <a:extLst>
                  <a:ext uri="{FF2B5EF4-FFF2-40B4-BE49-F238E27FC236}">
                    <a16:creationId xmlns:a16="http://schemas.microsoft.com/office/drawing/2014/main" id="{6A71E919-2EA3-4FD7-87DD-3153D714985A}"/>
                  </a:ext>
                </a:extLst>
              </p:cNvPr>
              <p:cNvSpPr/>
              <p:nvPr/>
            </p:nvSpPr>
            <p:spPr>
              <a:xfrm rot="2502368">
                <a:off x="7036832" y="5011394"/>
                <a:ext cx="365032" cy="351562"/>
              </a:xfrm>
              <a:prstGeom prst="ellipse">
                <a:avLst/>
              </a:prstGeom>
              <a:gradFill flip="none" rotWithShape="1">
                <a:gsLst>
                  <a:gs pos="92000">
                    <a:srgbClr val="F7615A">
                      <a:alpha val="30000"/>
                    </a:srgbClr>
                  </a:gs>
                  <a:gs pos="95000">
                    <a:srgbClr val="EE7164">
                      <a:alpha val="20000"/>
                    </a:srgbClr>
                  </a:gs>
                  <a:gs pos="75000">
                    <a:srgbClr val="FF4228">
                      <a:alpha val="70000"/>
                    </a:srgbClr>
                  </a:gs>
                  <a:gs pos="21000">
                    <a:srgbClr val="FF0000">
                      <a:alpha val="90000"/>
                    </a:srgbClr>
                  </a:gs>
                  <a:gs pos="47000">
                    <a:srgbClr val="FF3300">
                      <a:alpha val="94000"/>
                    </a:srgbClr>
                  </a:gs>
                  <a:gs pos="85000">
                    <a:srgbClr val="FF5050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楕円 77">
                <a:extLst>
                  <a:ext uri="{FF2B5EF4-FFF2-40B4-BE49-F238E27FC236}">
                    <a16:creationId xmlns:a16="http://schemas.microsoft.com/office/drawing/2014/main" id="{78F5CBF7-5F15-43CB-B877-40F50D93B11D}"/>
                  </a:ext>
                </a:extLst>
              </p:cNvPr>
              <p:cNvSpPr/>
              <p:nvPr/>
            </p:nvSpPr>
            <p:spPr>
              <a:xfrm rot="2502368">
                <a:off x="6994962" y="4891824"/>
                <a:ext cx="365032" cy="351562"/>
              </a:xfrm>
              <a:prstGeom prst="ellipse">
                <a:avLst/>
              </a:prstGeom>
              <a:gradFill flip="none" rotWithShape="1">
                <a:gsLst>
                  <a:gs pos="92000">
                    <a:srgbClr val="F7615A">
                      <a:alpha val="30000"/>
                    </a:srgbClr>
                  </a:gs>
                  <a:gs pos="95000">
                    <a:srgbClr val="EE7164">
                      <a:alpha val="20000"/>
                    </a:srgbClr>
                  </a:gs>
                  <a:gs pos="75000">
                    <a:srgbClr val="FF4228">
                      <a:alpha val="70000"/>
                    </a:srgbClr>
                  </a:gs>
                  <a:gs pos="21000">
                    <a:srgbClr val="FF0000">
                      <a:alpha val="90000"/>
                    </a:srgbClr>
                  </a:gs>
                  <a:gs pos="47000">
                    <a:srgbClr val="FF3300">
                      <a:alpha val="94000"/>
                    </a:srgbClr>
                  </a:gs>
                  <a:gs pos="85000">
                    <a:srgbClr val="FF5050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楕円 77">
                <a:extLst>
                  <a:ext uri="{FF2B5EF4-FFF2-40B4-BE49-F238E27FC236}">
                    <a16:creationId xmlns:a16="http://schemas.microsoft.com/office/drawing/2014/main" id="{FF4735B6-46A2-4CF8-B7A5-9295D5FED926}"/>
                  </a:ext>
                </a:extLst>
              </p:cNvPr>
              <p:cNvSpPr/>
              <p:nvPr/>
            </p:nvSpPr>
            <p:spPr>
              <a:xfrm rot="2502368">
                <a:off x="6960493" y="4911637"/>
                <a:ext cx="431149" cy="523514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F7615A">
                      <a:alpha val="30000"/>
                    </a:srgbClr>
                  </a:gs>
                  <a:gs pos="100000">
                    <a:srgbClr val="EE7164">
                      <a:alpha val="20000"/>
                    </a:srgbClr>
                  </a:gs>
                  <a:gs pos="75000">
                    <a:srgbClr val="FF4228">
                      <a:alpha val="60000"/>
                    </a:srgbClr>
                  </a:gs>
                  <a:gs pos="17000">
                    <a:srgbClr val="FF0000">
                      <a:alpha val="90000"/>
                    </a:srgbClr>
                  </a:gs>
                  <a:gs pos="39000">
                    <a:srgbClr val="FF0700"/>
                  </a:gs>
                  <a:gs pos="64000">
                    <a:srgbClr val="FF3300">
                      <a:alpha val="70000"/>
                    </a:srgbClr>
                  </a:gs>
                  <a:gs pos="87000">
                    <a:srgbClr val="FF5050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9" name="楕円 79">
                <a:extLst>
                  <a:ext uri="{FF2B5EF4-FFF2-40B4-BE49-F238E27FC236}">
                    <a16:creationId xmlns:a16="http://schemas.microsoft.com/office/drawing/2014/main" id="{3E596ED3-F9B3-4CB2-8701-0E4FF1C59187}"/>
                  </a:ext>
                </a:extLst>
              </p:cNvPr>
              <p:cNvSpPr/>
              <p:nvPr/>
            </p:nvSpPr>
            <p:spPr>
              <a:xfrm rot="20395640">
                <a:off x="7312969" y="4817288"/>
                <a:ext cx="171176" cy="279297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F7615A">
                      <a:alpha val="60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20000">
                    <a:srgbClr val="FF5050">
                      <a:alpha val="57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楕円 77">
                <a:extLst>
                  <a:ext uri="{FF2B5EF4-FFF2-40B4-BE49-F238E27FC236}">
                    <a16:creationId xmlns:a16="http://schemas.microsoft.com/office/drawing/2014/main" id="{CB2F03E0-BBF2-495F-BD74-1C7EC3B25864}"/>
                  </a:ext>
                </a:extLst>
              </p:cNvPr>
              <p:cNvSpPr/>
              <p:nvPr/>
            </p:nvSpPr>
            <p:spPr>
              <a:xfrm rot="19322889">
                <a:off x="7281713" y="5435694"/>
                <a:ext cx="96483" cy="199551"/>
              </a:xfrm>
              <a:prstGeom prst="ellipse">
                <a:avLst/>
              </a:prstGeom>
              <a:gradFill flip="none" rotWithShape="1">
                <a:gsLst>
                  <a:gs pos="86000">
                    <a:srgbClr val="F7615A">
                      <a:alpha val="30000"/>
                    </a:srgbClr>
                  </a:gs>
                  <a:gs pos="93000">
                    <a:srgbClr val="EE7164">
                      <a:alpha val="20000"/>
                    </a:srgbClr>
                  </a:gs>
                  <a:gs pos="64000">
                    <a:srgbClr val="FF4228">
                      <a:alpha val="70000"/>
                    </a:srgbClr>
                  </a:gs>
                  <a:gs pos="0">
                    <a:srgbClr val="FF0000">
                      <a:alpha val="90000"/>
                    </a:srgbClr>
                  </a:gs>
                  <a:gs pos="19000">
                    <a:srgbClr val="FF3300">
                      <a:alpha val="94000"/>
                    </a:srgbClr>
                  </a:gs>
                  <a:gs pos="78000">
                    <a:srgbClr val="FF5050">
                      <a:alpha val="5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楕円 14">
                <a:extLst>
                  <a:ext uri="{FF2B5EF4-FFF2-40B4-BE49-F238E27FC236}">
                    <a16:creationId xmlns:a16="http://schemas.microsoft.com/office/drawing/2014/main" id="{AA6D94B2-861D-4DA5-A779-4882080FE1B7}"/>
                  </a:ext>
                </a:extLst>
              </p:cNvPr>
              <p:cNvSpPr/>
              <p:nvPr/>
            </p:nvSpPr>
            <p:spPr>
              <a:xfrm rot="2922737">
                <a:off x="7523289" y="4781600"/>
                <a:ext cx="194078" cy="302852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F7615A">
                      <a:alpha val="60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11000">
                    <a:srgbClr val="FF5050">
                      <a:alpha val="72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楕円 14">
                <a:extLst>
                  <a:ext uri="{FF2B5EF4-FFF2-40B4-BE49-F238E27FC236}">
                    <a16:creationId xmlns:a16="http://schemas.microsoft.com/office/drawing/2014/main" id="{ACDC0A8B-F107-4D58-999E-1CEC0F746326}"/>
                  </a:ext>
                </a:extLst>
              </p:cNvPr>
              <p:cNvSpPr/>
              <p:nvPr/>
            </p:nvSpPr>
            <p:spPr>
              <a:xfrm rot="2922737">
                <a:off x="7447948" y="4833796"/>
                <a:ext cx="194078" cy="302852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F7615A">
                      <a:alpha val="60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11000">
                    <a:srgbClr val="FF5050">
                      <a:alpha val="72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3" name="楕円 14">
                <a:extLst>
                  <a:ext uri="{FF2B5EF4-FFF2-40B4-BE49-F238E27FC236}">
                    <a16:creationId xmlns:a16="http://schemas.microsoft.com/office/drawing/2014/main" id="{B08D21B1-7027-4BD6-AE8C-B33CF189FF63}"/>
                  </a:ext>
                </a:extLst>
              </p:cNvPr>
              <p:cNvSpPr/>
              <p:nvPr/>
            </p:nvSpPr>
            <p:spPr>
              <a:xfrm rot="2238112">
                <a:off x="6681008" y="4854885"/>
                <a:ext cx="194079" cy="302852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F7615A">
                      <a:alpha val="60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11000">
                    <a:srgbClr val="FF5050">
                      <a:alpha val="72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楕円 14">
                <a:extLst>
                  <a:ext uri="{FF2B5EF4-FFF2-40B4-BE49-F238E27FC236}">
                    <a16:creationId xmlns:a16="http://schemas.microsoft.com/office/drawing/2014/main" id="{E70D2761-FE1A-4E32-84E4-484F21CE498E}"/>
                  </a:ext>
                </a:extLst>
              </p:cNvPr>
              <p:cNvSpPr/>
              <p:nvPr/>
            </p:nvSpPr>
            <p:spPr>
              <a:xfrm rot="19967122">
                <a:off x="7241724" y="5393249"/>
                <a:ext cx="194079" cy="302852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F7615A">
                      <a:alpha val="60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11000">
                    <a:srgbClr val="FF5050">
                      <a:alpha val="72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AC1C1223-27DC-4624-B281-BB3493F216D2}"/>
                  </a:ext>
                </a:extLst>
              </p:cNvPr>
              <p:cNvGrpSpPr/>
              <p:nvPr/>
            </p:nvGrpSpPr>
            <p:grpSpPr>
              <a:xfrm>
                <a:off x="6524135" y="4587762"/>
                <a:ext cx="914266" cy="1041945"/>
                <a:chOff x="6726718" y="5170921"/>
                <a:chExt cx="795327" cy="906396"/>
              </a:xfrm>
            </p:grpSpPr>
            <p:sp>
              <p:nvSpPr>
                <p:cNvPr id="100" name="楕円 77">
                  <a:extLst>
                    <a:ext uri="{FF2B5EF4-FFF2-40B4-BE49-F238E27FC236}">
                      <a16:creationId xmlns:a16="http://schemas.microsoft.com/office/drawing/2014/main" id="{13488F16-6916-4927-B6D0-4DC4BAF08DD8}"/>
                    </a:ext>
                  </a:extLst>
                </p:cNvPr>
                <p:cNvSpPr/>
                <p:nvPr/>
              </p:nvSpPr>
              <p:spPr>
                <a:xfrm rot="2502368">
                  <a:off x="6795359" y="5271484"/>
                  <a:ext cx="375060" cy="455409"/>
                </a:xfrm>
                <a:prstGeom prst="ellipse">
                  <a:avLst/>
                </a:prstGeom>
                <a:gradFill flip="none" rotWithShape="1">
                  <a:gsLst>
                    <a:gs pos="94000">
                      <a:srgbClr val="F7615A">
                        <a:alpha val="30000"/>
                      </a:srgbClr>
                    </a:gs>
                    <a:gs pos="100000">
                      <a:srgbClr val="EE7164">
                        <a:alpha val="20000"/>
                      </a:srgbClr>
                    </a:gs>
                    <a:gs pos="75000">
                      <a:srgbClr val="FF4228">
                        <a:alpha val="60000"/>
                      </a:srgbClr>
                    </a:gs>
                    <a:gs pos="17000">
                      <a:srgbClr val="FF0000">
                        <a:alpha val="90000"/>
                      </a:srgbClr>
                    </a:gs>
                    <a:gs pos="39000">
                      <a:srgbClr val="FF0700"/>
                    </a:gs>
                    <a:gs pos="64000">
                      <a:srgbClr val="FF3300">
                        <a:alpha val="70000"/>
                      </a:srgbClr>
                    </a:gs>
                    <a:gs pos="87000">
                      <a:srgbClr val="FF5050">
                        <a:alpha val="50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905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01" name="楕円 13">
                  <a:extLst>
                    <a:ext uri="{FF2B5EF4-FFF2-40B4-BE49-F238E27FC236}">
                      <a16:creationId xmlns:a16="http://schemas.microsoft.com/office/drawing/2014/main" id="{2153E7EA-7F5E-416E-9C6F-ECCBE882E824}"/>
                    </a:ext>
                  </a:extLst>
                </p:cNvPr>
                <p:cNvSpPr/>
                <p:nvPr/>
              </p:nvSpPr>
              <p:spPr>
                <a:xfrm rot="13210021">
                  <a:off x="6726718" y="5498223"/>
                  <a:ext cx="579094" cy="579094"/>
                </a:xfrm>
                <a:prstGeom prst="ellipse">
                  <a:avLst/>
                </a:prstGeom>
                <a:gradFill flip="none" rotWithShape="1">
                  <a:gsLst>
                    <a:gs pos="79000">
                      <a:srgbClr val="FDE7E3">
                        <a:alpha val="0"/>
                      </a:srgbClr>
                    </a:gs>
                    <a:gs pos="93000">
                      <a:schemeClr val="bg1">
                        <a:alpha val="0"/>
                      </a:schemeClr>
                    </a:gs>
                    <a:gs pos="68000">
                      <a:srgbClr val="FACAC4">
                        <a:alpha val="0"/>
                      </a:srgbClr>
                    </a:gs>
                    <a:gs pos="56000">
                      <a:srgbClr val="F6ACA4">
                        <a:alpha val="29000"/>
                      </a:srgbClr>
                    </a:gs>
                    <a:gs pos="44500">
                      <a:srgbClr val="F28F84">
                        <a:alpha val="63000"/>
                      </a:srgbClr>
                    </a:gs>
                    <a:gs pos="33000">
                      <a:srgbClr val="EE7164">
                        <a:alpha val="80000"/>
                      </a:srgbClr>
                    </a:gs>
                    <a:gs pos="14000">
                      <a:srgbClr val="FF5050">
                        <a:alpha val="9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2" name="楕円 53">
                  <a:extLst>
                    <a:ext uri="{FF2B5EF4-FFF2-40B4-BE49-F238E27FC236}">
                      <a16:creationId xmlns:a16="http://schemas.microsoft.com/office/drawing/2014/main" id="{2F841876-AB68-4A01-A320-5CE8564D5CD9}"/>
                    </a:ext>
                  </a:extLst>
                </p:cNvPr>
                <p:cNvSpPr/>
                <p:nvPr/>
              </p:nvSpPr>
              <p:spPr>
                <a:xfrm rot="13210021">
                  <a:off x="6942950" y="5193190"/>
                  <a:ext cx="579095" cy="579094"/>
                </a:xfrm>
                <a:prstGeom prst="ellipse">
                  <a:avLst/>
                </a:prstGeom>
                <a:gradFill flip="none" rotWithShape="1">
                  <a:gsLst>
                    <a:gs pos="68000">
                      <a:srgbClr val="FACAC4">
                        <a:alpha val="0"/>
                      </a:srgbClr>
                    </a:gs>
                    <a:gs pos="56000">
                      <a:srgbClr val="F6ACA4">
                        <a:alpha val="29000"/>
                      </a:srgbClr>
                    </a:gs>
                    <a:gs pos="44500">
                      <a:srgbClr val="F28F84">
                        <a:alpha val="63000"/>
                      </a:srgbClr>
                    </a:gs>
                    <a:gs pos="33000">
                      <a:srgbClr val="EE7164">
                        <a:alpha val="80000"/>
                      </a:srgbClr>
                    </a:gs>
                    <a:gs pos="14000">
                      <a:srgbClr val="FF5050">
                        <a:alpha val="9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3" name="楕円 43">
                  <a:extLst>
                    <a:ext uri="{FF2B5EF4-FFF2-40B4-BE49-F238E27FC236}">
                      <a16:creationId xmlns:a16="http://schemas.microsoft.com/office/drawing/2014/main" id="{32177E63-CB74-4A82-852A-D2EA8D5E1062}"/>
                    </a:ext>
                  </a:extLst>
                </p:cNvPr>
                <p:cNvSpPr/>
                <p:nvPr/>
              </p:nvSpPr>
              <p:spPr>
                <a:xfrm rot="13210021">
                  <a:off x="7143061" y="5319950"/>
                  <a:ext cx="55697" cy="55697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4" name="楕円 47">
                  <a:extLst>
                    <a:ext uri="{FF2B5EF4-FFF2-40B4-BE49-F238E27FC236}">
                      <a16:creationId xmlns:a16="http://schemas.microsoft.com/office/drawing/2014/main" id="{B5129607-D714-47D1-A92D-715A2187E25D}"/>
                    </a:ext>
                  </a:extLst>
                </p:cNvPr>
                <p:cNvSpPr/>
                <p:nvPr/>
              </p:nvSpPr>
              <p:spPr>
                <a:xfrm rot="13210021">
                  <a:off x="7111650" y="5319949"/>
                  <a:ext cx="55697" cy="55697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5" name="楕円 49">
                  <a:extLst>
                    <a:ext uri="{FF2B5EF4-FFF2-40B4-BE49-F238E27FC236}">
                      <a16:creationId xmlns:a16="http://schemas.microsoft.com/office/drawing/2014/main" id="{09A64C22-8889-41AA-8F33-F14A0CA739BF}"/>
                    </a:ext>
                  </a:extLst>
                </p:cNvPr>
                <p:cNvSpPr/>
                <p:nvPr/>
              </p:nvSpPr>
              <p:spPr>
                <a:xfrm rot="13210021">
                  <a:off x="7185119" y="5285233"/>
                  <a:ext cx="55697" cy="55697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6" name="楕円 77">
                  <a:extLst>
                    <a:ext uri="{FF2B5EF4-FFF2-40B4-BE49-F238E27FC236}">
                      <a16:creationId xmlns:a16="http://schemas.microsoft.com/office/drawing/2014/main" id="{64F9D450-D1C6-464D-AFD6-AEF4E44A5019}"/>
                    </a:ext>
                  </a:extLst>
                </p:cNvPr>
                <p:cNvSpPr/>
                <p:nvPr/>
              </p:nvSpPr>
              <p:spPr>
                <a:xfrm rot="15712389">
                  <a:off x="6968609" y="5173315"/>
                  <a:ext cx="394592" cy="389804"/>
                </a:xfrm>
                <a:prstGeom prst="ellipse">
                  <a:avLst/>
                </a:prstGeom>
                <a:gradFill flip="none" rotWithShape="1">
                  <a:gsLst>
                    <a:gs pos="92000">
                      <a:srgbClr val="F7615A">
                        <a:alpha val="30000"/>
                      </a:srgbClr>
                    </a:gs>
                    <a:gs pos="95000">
                      <a:srgbClr val="EE7164">
                        <a:alpha val="20000"/>
                      </a:srgbClr>
                    </a:gs>
                    <a:gs pos="75000">
                      <a:srgbClr val="FF4228">
                        <a:alpha val="70000"/>
                      </a:srgbClr>
                    </a:gs>
                    <a:gs pos="21000">
                      <a:srgbClr val="FF0000">
                        <a:alpha val="90000"/>
                      </a:srgbClr>
                    </a:gs>
                    <a:gs pos="47000">
                      <a:srgbClr val="FF3300">
                        <a:alpha val="94000"/>
                      </a:srgbClr>
                    </a:gs>
                    <a:gs pos="85000">
                      <a:srgbClr val="FF5050">
                        <a:alpha val="50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905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7" name="楕円 77">
                  <a:extLst>
                    <a:ext uri="{FF2B5EF4-FFF2-40B4-BE49-F238E27FC236}">
                      <a16:creationId xmlns:a16="http://schemas.microsoft.com/office/drawing/2014/main" id="{0D834338-8C20-4036-A184-33A7E92CB573}"/>
                    </a:ext>
                  </a:extLst>
                </p:cNvPr>
                <p:cNvSpPr/>
                <p:nvPr/>
              </p:nvSpPr>
              <p:spPr>
                <a:xfrm rot="15712389">
                  <a:off x="6880372" y="5471983"/>
                  <a:ext cx="317544" cy="305827"/>
                </a:xfrm>
                <a:prstGeom prst="ellipse">
                  <a:avLst/>
                </a:prstGeom>
                <a:gradFill flip="none" rotWithShape="1">
                  <a:gsLst>
                    <a:gs pos="92000">
                      <a:srgbClr val="F7615A">
                        <a:alpha val="30000"/>
                      </a:srgbClr>
                    </a:gs>
                    <a:gs pos="95000">
                      <a:srgbClr val="EE7164">
                        <a:alpha val="20000"/>
                      </a:srgbClr>
                    </a:gs>
                    <a:gs pos="75000">
                      <a:srgbClr val="FF4228">
                        <a:alpha val="70000"/>
                      </a:srgbClr>
                    </a:gs>
                    <a:gs pos="21000">
                      <a:srgbClr val="FF0000">
                        <a:alpha val="90000"/>
                      </a:srgbClr>
                    </a:gs>
                    <a:gs pos="47000">
                      <a:srgbClr val="FF3300">
                        <a:alpha val="94000"/>
                      </a:srgbClr>
                    </a:gs>
                    <a:gs pos="85000">
                      <a:srgbClr val="FF5050">
                        <a:alpha val="50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905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" name="楕円 48" hidden="1">
                  <a:extLst>
                    <a:ext uri="{FF2B5EF4-FFF2-40B4-BE49-F238E27FC236}">
                      <a16:creationId xmlns:a16="http://schemas.microsoft.com/office/drawing/2014/main" id="{676C4E12-127C-45D0-88F7-5163BFFA7D45}"/>
                    </a:ext>
                  </a:extLst>
                </p:cNvPr>
                <p:cNvSpPr/>
                <p:nvPr/>
              </p:nvSpPr>
              <p:spPr>
                <a:xfrm rot="13210021">
                  <a:off x="6985477" y="5463174"/>
                  <a:ext cx="55697" cy="55697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" name="楕円 77">
                  <a:extLst>
                    <a:ext uri="{FF2B5EF4-FFF2-40B4-BE49-F238E27FC236}">
                      <a16:creationId xmlns:a16="http://schemas.microsoft.com/office/drawing/2014/main" id="{0B395370-294C-4838-B4DE-518A485E92B4}"/>
                    </a:ext>
                  </a:extLst>
                </p:cNvPr>
                <p:cNvSpPr/>
                <p:nvPr/>
              </p:nvSpPr>
              <p:spPr>
                <a:xfrm rot="10932910">
                  <a:off x="7125712" y="5422544"/>
                  <a:ext cx="83931" cy="173591"/>
                </a:xfrm>
                <a:prstGeom prst="ellipse">
                  <a:avLst/>
                </a:prstGeom>
                <a:gradFill flip="none" rotWithShape="1">
                  <a:gsLst>
                    <a:gs pos="86000">
                      <a:srgbClr val="F7615A">
                        <a:alpha val="30000"/>
                      </a:srgbClr>
                    </a:gs>
                    <a:gs pos="93000">
                      <a:srgbClr val="EE7164">
                        <a:alpha val="20000"/>
                      </a:srgbClr>
                    </a:gs>
                    <a:gs pos="64000">
                      <a:srgbClr val="FF4228">
                        <a:alpha val="70000"/>
                      </a:srgbClr>
                    </a:gs>
                    <a:gs pos="0">
                      <a:srgbClr val="FF0000">
                        <a:alpha val="90000"/>
                      </a:srgbClr>
                    </a:gs>
                    <a:gs pos="19000">
                      <a:srgbClr val="FF3300">
                        <a:alpha val="94000"/>
                      </a:srgbClr>
                    </a:gs>
                    <a:gs pos="78000">
                      <a:srgbClr val="FF5050">
                        <a:alpha val="50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905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" name="楕円 14" hidden="1">
                  <a:extLst>
                    <a:ext uri="{FF2B5EF4-FFF2-40B4-BE49-F238E27FC236}">
                      <a16:creationId xmlns:a16="http://schemas.microsoft.com/office/drawing/2014/main" id="{22ECD3DA-D735-49A7-9BDE-4DF75529619E}"/>
                    </a:ext>
                  </a:extLst>
                </p:cNvPr>
                <p:cNvSpPr/>
                <p:nvPr/>
              </p:nvSpPr>
              <p:spPr>
                <a:xfrm rot="11577143">
                  <a:off x="7074180" y="5321100"/>
                  <a:ext cx="168831" cy="263453"/>
                </a:xfrm>
                <a:prstGeom prst="ellipse">
                  <a:avLst/>
                </a:prstGeom>
                <a:gradFill flip="none" rotWithShape="1">
                  <a:gsLst>
                    <a:gs pos="38000">
                      <a:srgbClr val="F7615A">
                        <a:alpha val="60000"/>
                      </a:srgbClr>
                    </a:gs>
                    <a:gs pos="89000">
                      <a:srgbClr val="EE7164">
                        <a:alpha val="10000"/>
                      </a:srgbClr>
                    </a:gs>
                    <a:gs pos="11000">
                      <a:srgbClr val="FF5050">
                        <a:alpha val="72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905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" name="楕円 48" hidden="1">
                  <a:extLst>
                    <a:ext uri="{FF2B5EF4-FFF2-40B4-BE49-F238E27FC236}">
                      <a16:creationId xmlns:a16="http://schemas.microsoft.com/office/drawing/2014/main" id="{622419C9-42F7-44D2-B5FA-3E0EEE7487D8}"/>
                    </a:ext>
                  </a:extLst>
                </p:cNvPr>
                <p:cNvSpPr/>
                <p:nvPr/>
              </p:nvSpPr>
              <p:spPr>
                <a:xfrm rot="13210021">
                  <a:off x="7137877" y="5615574"/>
                  <a:ext cx="55697" cy="55697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2" name="楕円 48" hidden="1">
                  <a:extLst>
                    <a:ext uri="{FF2B5EF4-FFF2-40B4-BE49-F238E27FC236}">
                      <a16:creationId xmlns:a16="http://schemas.microsoft.com/office/drawing/2014/main" id="{F5D5EC0F-8CF2-4F1A-AC8C-DDDEA23752E4}"/>
                    </a:ext>
                  </a:extLst>
                </p:cNvPr>
                <p:cNvSpPr/>
                <p:nvPr/>
              </p:nvSpPr>
              <p:spPr>
                <a:xfrm rot="13210021">
                  <a:off x="7290277" y="5767974"/>
                  <a:ext cx="55697" cy="55697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3" name="parton" hidden="1">
                  <a:extLst>
                    <a:ext uri="{FF2B5EF4-FFF2-40B4-BE49-F238E27FC236}">
                      <a16:creationId xmlns:a16="http://schemas.microsoft.com/office/drawing/2014/main" id="{FB0C86AB-D9F4-417D-A9E7-9F912FE180C3}"/>
                    </a:ext>
                  </a:extLst>
                </p:cNvPr>
                <p:cNvSpPr/>
                <p:nvPr/>
              </p:nvSpPr>
              <p:spPr>
                <a:xfrm rot="13210021">
                  <a:off x="6964085" y="5812287"/>
                  <a:ext cx="55697" cy="55697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4" name="楕円 46" hidden="1">
                  <a:extLst>
                    <a:ext uri="{FF2B5EF4-FFF2-40B4-BE49-F238E27FC236}">
                      <a16:creationId xmlns:a16="http://schemas.microsoft.com/office/drawing/2014/main" id="{D3FAA883-DAE3-4808-991C-77F1F15CF12C}"/>
                    </a:ext>
                  </a:extLst>
                </p:cNvPr>
                <p:cNvSpPr/>
                <p:nvPr/>
              </p:nvSpPr>
              <p:spPr>
                <a:xfrm rot="13210021">
                  <a:off x="7116485" y="5964687"/>
                  <a:ext cx="55697" cy="55697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" name="parton" hidden="1">
                  <a:extLst>
                    <a:ext uri="{FF2B5EF4-FFF2-40B4-BE49-F238E27FC236}">
                      <a16:creationId xmlns:a16="http://schemas.microsoft.com/office/drawing/2014/main" id="{F32457B4-D0D2-4C19-BE11-FEA1CB97F0B0}"/>
                    </a:ext>
                  </a:extLst>
                </p:cNvPr>
                <p:cNvSpPr/>
                <p:nvPr/>
              </p:nvSpPr>
              <p:spPr>
                <a:xfrm rot="13210021">
                  <a:off x="7161203" y="5318072"/>
                  <a:ext cx="55697" cy="55697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6" name="parton" hidden="1">
                  <a:extLst>
                    <a:ext uri="{FF2B5EF4-FFF2-40B4-BE49-F238E27FC236}">
                      <a16:creationId xmlns:a16="http://schemas.microsoft.com/office/drawing/2014/main" id="{74765E89-330D-482B-B848-24307B5E12C8}"/>
                    </a:ext>
                  </a:extLst>
                </p:cNvPr>
                <p:cNvSpPr/>
                <p:nvPr/>
              </p:nvSpPr>
              <p:spPr>
                <a:xfrm rot="13210021">
                  <a:off x="6772772" y="5482349"/>
                  <a:ext cx="55697" cy="55697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7" name="parton" hidden="1">
                  <a:extLst>
                    <a:ext uri="{FF2B5EF4-FFF2-40B4-BE49-F238E27FC236}">
                      <a16:creationId xmlns:a16="http://schemas.microsoft.com/office/drawing/2014/main" id="{F0D17695-FC74-4C77-A21D-4B17CA7B6C7E}"/>
                    </a:ext>
                  </a:extLst>
                </p:cNvPr>
                <p:cNvSpPr/>
                <p:nvPr/>
              </p:nvSpPr>
              <p:spPr>
                <a:xfrm rot="13210021">
                  <a:off x="7003328" y="5573032"/>
                  <a:ext cx="55697" cy="55697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8" name="parton" hidden="1">
                  <a:extLst>
                    <a:ext uri="{FF2B5EF4-FFF2-40B4-BE49-F238E27FC236}">
                      <a16:creationId xmlns:a16="http://schemas.microsoft.com/office/drawing/2014/main" id="{5555E184-62EA-4C6D-8676-AF100AE564D1}"/>
                    </a:ext>
                  </a:extLst>
                </p:cNvPr>
                <p:cNvSpPr/>
                <p:nvPr/>
              </p:nvSpPr>
              <p:spPr>
                <a:xfrm rot="13210021">
                  <a:off x="7290278" y="5539974"/>
                  <a:ext cx="55697" cy="55697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86" name="楕円 60">
                <a:extLst>
                  <a:ext uri="{FF2B5EF4-FFF2-40B4-BE49-F238E27FC236}">
                    <a16:creationId xmlns:a16="http://schemas.microsoft.com/office/drawing/2014/main" id="{F9867B29-83A4-401E-B8F2-BBAE374331F5}"/>
                  </a:ext>
                </a:extLst>
              </p:cNvPr>
              <p:cNvSpPr/>
              <p:nvPr/>
            </p:nvSpPr>
            <p:spPr>
              <a:xfrm rot="13210021">
                <a:off x="6592974" y="4259723"/>
                <a:ext cx="665697" cy="665696"/>
              </a:xfrm>
              <a:prstGeom prst="ellipse">
                <a:avLst/>
              </a:prstGeom>
              <a:gradFill flip="none" rotWithShape="1">
                <a:gsLst>
                  <a:gs pos="79000">
                    <a:srgbClr val="FDE7E3">
                      <a:alpha val="0"/>
                    </a:srgbClr>
                  </a:gs>
                  <a:gs pos="93000">
                    <a:schemeClr val="bg1">
                      <a:alpha val="0"/>
                    </a:schemeClr>
                  </a:gs>
                  <a:gs pos="68000">
                    <a:srgbClr val="FACAC4">
                      <a:alpha val="0"/>
                    </a:srgbClr>
                  </a:gs>
                  <a:gs pos="56000">
                    <a:srgbClr val="F6ACA4">
                      <a:alpha val="29000"/>
                    </a:srgbClr>
                  </a:gs>
                  <a:gs pos="44500">
                    <a:srgbClr val="F28F84">
                      <a:alpha val="63000"/>
                    </a:srgbClr>
                  </a:gs>
                  <a:gs pos="33000">
                    <a:srgbClr val="EE7164">
                      <a:alpha val="80000"/>
                    </a:srgbClr>
                  </a:gs>
                  <a:gs pos="14000">
                    <a:srgbClr val="FF5050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7" name="円/楕円 20">
                <a:extLst>
                  <a:ext uri="{FF2B5EF4-FFF2-40B4-BE49-F238E27FC236}">
                    <a16:creationId xmlns:a16="http://schemas.microsoft.com/office/drawing/2014/main" id="{0DB5B51E-5E30-4DCF-92E9-FF5E5B81965A}"/>
                  </a:ext>
                </a:extLst>
              </p:cNvPr>
              <p:cNvSpPr/>
              <p:nvPr/>
            </p:nvSpPr>
            <p:spPr>
              <a:xfrm rot="13152294" flipH="1" flipV="1">
                <a:off x="7454568" y="4386297"/>
                <a:ext cx="52357" cy="52357"/>
              </a:xfrm>
              <a:prstGeom prst="ellipse">
                <a:avLst/>
              </a:prstGeom>
              <a:solidFill>
                <a:schemeClr val="accent6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円/楕円 20">
                <a:extLst>
                  <a:ext uri="{FF2B5EF4-FFF2-40B4-BE49-F238E27FC236}">
                    <a16:creationId xmlns:a16="http://schemas.microsoft.com/office/drawing/2014/main" id="{695F5028-C279-45C7-83FF-5A34D9089FE3}"/>
                  </a:ext>
                </a:extLst>
              </p:cNvPr>
              <p:cNvSpPr/>
              <p:nvPr/>
            </p:nvSpPr>
            <p:spPr>
              <a:xfrm rot="13152294" flipH="1" flipV="1">
                <a:off x="7269339" y="4459130"/>
                <a:ext cx="52357" cy="52357"/>
              </a:xfrm>
              <a:prstGeom prst="ellipse">
                <a:avLst/>
              </a:prstGeom>
              <a:solidFill>
                <a:schemeClr val="accent6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円/楕円 20">
                <a:extLst>
                  <a:ext uri="{FF2B5EF4-FFF2-40B4-BE49-F238E27FC236}">
                    <a16:creationId xmlns:a16="http://schemas.microsoft.com/office/drawing/2014/main" id="{6101E11B-973C-4DDB-AF43-7167619416CF}"/>
                  </a:ext>
                </a:extLst>
              </p:cNvPr>
              <p:cNvSpPr/>
              <p:nvPr/>
            </p:nvSpPr>
            <p:spPr>
              <a:xfrm rot="13152294" flipH="1" flipV="1">
                <a:off x="6886303" y="4371156"/>
                <a:ext cx="52357" cy="52357"/>
              </a:xfrm>
              <a:prstGeom prst="ellipse">
                <a:avLst/>
              </a:prstGeom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円/楕円 20">
                <a:extLst>
                  <a:ext uri="{FF2B5EF4-FFF2-40B4-BE49-F238E27FC236}">
                    <a16:creationId xmlns:a16="http://schemas.microsoft.com/office/drawing/2014/main" id="{4F3C3144-053B-4159-96C6-F7C822941767}"/>
                  </a:ext>
                </a:extLst>
              </p:cNvPr>
              <p:cNvSpPr/>
              <p:nvPr/>
            </p:nvSpPr>
            <p:spPr>
              <a:xfrm rot="13152294" flipH="1" flipV="1">
                <a:off x="6894130" y="5600235"/>
                <a:ext cx="52357" cy="52357"/>
              </a:xfrm>
              <a:prstGeom prst="ellipse">
                <a:avLst/>
              </a:prstGeom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円/楕円 20">
                <a:extLst>
                  <a:ext uri="{FF2B5EF4-FFF2-40B4-BE49-F238E27FC236}">
                    <a16:creationId xmlns:a16="http://schemas.microsoft.com/office/drawing/2014/main" id="{D68C0647-27F3-4BA7-90ED-798EB94F9C55}"/>
                  </a:ext>
                </a:extLst>
              </p:cNvPr>
              <p:cNvSpPr/>
              <p:nvPr/>
            </p:nvSpPr>
            <p:spPr>
              <a:xfrm rot="13152294" flipH="1" flipV="1">
                <a:off x="7253018" y="5899404"/>
                <a:ext cx="52357" cy="52357"/>
              </a:xfrm>
              <a:prstGeom prst="ellipse">
                <a:avLst/>
              </a:prstGeom>
              <a:solidFill>
                <a:schemeClr val="accent6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円/楕円 20">
                <a:extLst>
                  <a:ext uri="{FF2B5EF4-FFF2-40B4-BE49-F238E27FC236}">
                    <a16:creationId xmlns:a16="http://schemas.microsoft.com/office/drawing/2014/main" id="{DB85332A-BB58-4B4D-BEAB-F5AF556E99D8}"/>
                  </a:ext>
                </a:extLst>
              </p:cNvPr>
              <p:cNvSpPr/>
              <p:nvPr/>
            </p:nvSpPr>
            <p:spPr>
              <a:xfrm rot="13152294" flipH="1" flipV="1">
                <a:off x="7403071" y="5693778"/>
                <a:ext cx="52357" cy="52357"/>
              </a:xfrm>
              <a:prstGeom prst="ellipse">
                <a:avLst/>
              </a:prstGeom>
              <a:solidFill>
                <a:schemeClr val="accent6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円/楕円 20">
                <a:extLst>
                  <a:ext uri="{FF2B5EF4-FFF2-40B4-BE49-F238E27FC236}">
                    <a16:creationId xmlns:a16="http://schemas.microsoft.com/office/drawing/2014/main" id="{33F8A6A1-4F6C-4382-BF2B-9ABA935232E6}"/>
                  </a:ext>
                </a:extLst>
              </p:cNvPr>
              <p:cNvSpPr/>
              <p:nvPr/>
            </p:nvSpPr>
            <p:spPr>
              <a:xfrm rot="6875845" flipH="1" flipV="1">
                <a:off x="6185282" y="5122885"/>
                <a:ext cx="52357" cy="52357"/>
              </a:xfrm>
              <a:prstGeom prst="ellipse">
                <a:avLst/>
              </a:prstGeom>
              <a:solidFill>
                <a:srgbClr val="FF9900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4" name="円/楕円 20">
                <a:extLst>
                  <a:ext uri="{FF2B5EF4-FFF2-40B4-BE49-F238E27FC236}">
                    <a16:creationId xmlns:a16="http://schemas.microsoft.com/office/drawing/2014/main" id="{581DA0AF-A344-4C39-9B84-848751F4D8C7}"/>
                  </a:ext>
                </a:extLst>
              </p:cNvPr>
              <p:cNvSpPr/>
              <p:nvPr/>
            </p:nvSpPr>
            <p:spPr>
              <a:xfrm rot="19522550" flipH="1" flipV="1">
                <a:off x="7422801" y="5852012"/>
                <a:ext cx="52357" cy="52357"/>
              </a:xfrm>
              <a:prstGeom prst="ellipse">
                <a:avLst/>
              </a:prstGeom>
              <a:solidFill>
                <a:srgbClr val="6DDD9A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5" name="円/楕円 20">
                <a:extLst>
                  <a:ext uri="{FF2B5EF4-FFF2-40B4-BE49-F238E27FC236}">
                    <a16:creationId xmlns:a16="http://schemas.microsoft.com/office/drawing/2014/main" id="{B2B2BD38-A322-49A4-B388-39E88728093A}"/>
                  </a:ext>
                </a:extLst>
              </p:cNvPr>
              <p:cNvSpPr/>
              <p:nvPr/>
            </p:nvSpPr>
            <p:spPr>
              <a:xfrm rot="19522550" flipH="1" flipV="1">
                <a:off x="7637978" y="5716268"/>
                <a:ext cx="52357" cy="52357"/>
              </a:xfrm>
              <a:prstGeom prst="ellipse">
                <a:avLst/>
              </a:prstGeom>
              <a:solidFill>
                <a:schemeClr val="accent6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円/楕円 20">
                <a:extLst>
                  <a:ext uri="{FF2B5EF4-FFF2-40B4-BE49-F238E27FC236}">
                    <a16:creationId xmlns:a16="http://schemas.microsoft.com/office/drawing/2014/main" id="{FA62EF82-FBFE-4A4E-ABDB-D27E2684F9A8}"/>
                  </a:ext>
                </a:extLst>
              </p:cNvPr>
              <p:cNvSpPr/>
              <p:nvPr/>
            </p:nvSpPr>
            <p:spPr>
              <a:xfrm rot="19522550" flipH="1" flipV="1">
                <a:off x="7619614" y="5518083"/>
                <a:ext cx="52357" cy="52357"/>
              </a:xfrm>
              <a:prstGeom prst="ellipse">
                <a:avLst/>
              </a:prstGeom>
              <a:solidFill>
                <a:schemeClr val="accent6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7" name="円/楕円 20">
                <a:extLst>
                  <a:ext uri="{FF2B5EF4-FFF2-40B4-BE49-F238E27FC236}">
                    <a16:creationId xmlns:a16="http://schemas.microsoft.com/office/drawing/2014/main" id="{BF8FE889-F768-452A-B60C-8707C1577F61}"/>
                  </a:ext>
                </a:extLst>
              </p:cNvPr>
              <p:cNvSpPr/>
              <p:nvPr/>
            </p:nvSpPr>
            <p:spPr>
              <a:xfrm rot="19522550" flipH="1" flipV="1">
                <a:off x="6786012" y="5635856"/>
                <a:ext cx="52357" cy="52357"/>
              </a:xfrm>
              <a:prstGeom prst="ellipse">
                <a:avLst/>
              </a:prstGeom>
              <a:solidFill>
                <a:schemeClr val="accent3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8" name="円/楕円 20">
                <a:extLst>
                  <a:ext uri="{FF2B5EF4-FFF2-40B4-BE49-F238E27FC236}">
                    <a16:creationId xmlns:a16="http://schemas.microsoft.com/office/drawing/2014/main" id="{814603D1-E261-4BBA-BABD-0367D7334CB7}"/>
                  </a:ext>
                </a:extLst>
              </p:cNvPr>
              <p:cNvSpPr/>
              <p:nvPr/>
            </p:nvSpPr>
            <p:spPr>
              <a:xfrm rot="19522550" flipH="1" flipV="1">
                <a:off x="6674240" y="5590916"/>
                <a:ext cx="52357" cy="52357"/>
              </a:xfrm>
              <a:prstGeom prst="ellipse">
                <a:avLst/>
              </a:prstGeom>
              <a:solidFill>
                <a:schemeClr val="accent4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9" name="円/楕円 20">
                <a:extLst>
                  <a:ext uri="{FF2B5EF4-FFF2-40B4-BE49-F238E27FC236}">
                    <a16:creationId xmlns:a16="http://schemas.microsoft.com/office/drawing/2014/main" id="{2A44094C-372A-4D9B-9C58-47139698116F}"/>
                  </a:ext>
                </a:extLst>
              </p:cNvPr>
              <p:cNvSpPr/>
              <p:nvPr/>
            </p:nvSpPr>
            <p:spPr>
              <a:xfrm rot="19522550" flipH="1" flipV="1">
                <a:off x="7810785" y="5174704"/>
                <a:ext cx="52357" cy="52357"/>
              </a:xfrm>
              <a:prstGeom prst="ellipse">
                <a:avLst/>
              </a:prstGeom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" name="右矢印 16">
              <a:extLst>
                <a:ext uri="{FF2B5EF4-FFF2-40B4-BE49-F238E27FC236}">
                  <a16:creationId xmlns:a16="http://schemas.microsoft.com/office/drawing/2014/main" id="{9657A224-5D7A-495D-A116-5F11D3431867}"/>
                </a:ext>
              </a:extLst>
            </p:cNvPr>
            <p:cNvSpPr/>
            <p:nvPr/>
          </p:nvSpPr>
          <p:spPr>
            <a:xfrm rot="3847393">
              <a:off x="7087985" y="3513252"/>
              <a:ext cx="904196" cy="118427"/>
            </a:xfrm>
            <a:prstGeom prst="rightArrow">
              <a:avLst>
                <a:gd name="adj1" fmla="val 44143"/>
                <a:gd name="adj2" fmla="val 73425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右矢印 17">
              <a:extLst>
                <a:ext uri="{FF2B5EF4-FFF2-40B4-BE49-F238E27FC236}">
                  <a16:creationId xmlns:a16="http://schemas.microsoft.com/office/drawing/2014/main" id="{F71E4F68-746F-4C7C-A5D0-8D472EA4B010}"/>
                </a:ext>
              </a:extLst>
            </p:cNvPr>
            <p:cNvSpPr/>
            <p:nvPr/>
          </p:nvSpPr>
          <p:spPr>
            <a:xfrm rot="14063726">
              <a:off x="6359537" y="2326229"/>
              <a:ext cx="1074256" cy="105880"/>
            </a:xfrm>
            <a:prstGeom prst="rightArrow">
              <a:avLst>
                <a:gd name="adj1" fmla="val 44143"/>
                <a:gd name="adj2" fmla="val 73425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右矢印 18">
              <a:extLst>
                <a:ext uri="{FF2B5EF4-FFF2-40B4-BE49-F238E27FC236}">
                  <a16:creationId xmlns:a16="http://schemas.microsoft.com/office/drawing/2014/main" id="{36E04062-8C9B-4EED-9B6C-B4A361A18021}"/>
                </a:ext>
              </a:extLst>
            </p:cNvPr>
            <p:cNvSpPr/>
            <p:nvPr/>
          </p:nvSpPr>
          <p:spPr>
            <a:xfrm rot="11294518">
              <a:off x="6002869" y="2973896"/>
              <a:ext cx="865951" cy="109760"/>
            </a:xfrm>
            <a:prstGeom prst="rightArrow">
              <a:avLst>
                <a:gd name="adj1" fmla="val 44143"/>
                <a:gd name="adj2" fmla="val 73425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右矢印 19">
              <a:extLst>
                <a:ext uri="{FF2B5EF4-FFF2-40B4-BE49-F238E27FC236}">
                  <a16:creationId xmlns:a16="http://schemas.microsoft.com/office/drawing/2014/main" id="{2FC1F213-BDF5-4056-A7B9-6535F3698F02}"/>
                </a:ext>
              </a:extLst>
            </p:cNvPr>
            <p:cNvSpPr/>
            <p:nvPr/>
          </p:nvSpPr>
          <p:spPr>
            <a:xfrm rot="17480660">
              <a:off x="7334245" y="2472472"/>
              <a:ext cx="451451" cy="118202"/>
            </a:xfrm>
            <a:prstGeom prst="rightArrow">
              <a:avLst>
                <a:gd name="adj1" fmla="val 44143"/>
                <a:gd name="adj2" fmla="val 73425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楕円 77">
              <a:extLst>
                <a:ext uri="{FF2B5EF4-FFF2-40B4-BE49-F238E27FC236}">
                  <a16:creationId xmlns:a16="http://schemas.microsoft.com/office/drawing/2014/main" id="{DB987B2E-ACB1-4BB4-9041-C492ACB20069}"/>
                </a:ext>
              </a:extLst>
            </p:cNvPr>
            <p:cNvSpPr/>
            <p:nvPr/>
          </p:nvSpPr>
          <p:spPr>
            <a:xfrm rot="13589419">
              <a:off x="6664948" y="2828066"/>
              <a:ext cx="482150" cy="464360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楕円 77">
              <a:extLst>
                <a:ext uri="{FF2B5EF4-FFF2-40B4-BE49-F238E27FC236}">
                  <a16:creationId xmlns:a16="http://schemas.microsoft.com/office/drawing/2014/main" id="{305C8C15-B56B-4916-86CF-8D71BC99E520}"/>
                </a:ext>
              </a:extLst>
            </p:cNvPr>
            <p:cNvSpPr/>
            <p:nvPr/>
          </p:nvSpPr>
          <p:spPr>
            <a:xfrm rot="13589419">
              <a:off x="7115133" y="2536011"/>
              <a:ext cx="482150" cy="464360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楕円 77">
              <a:extLst>
                <a:ext uri="{FF2B5EF4-FFF2-40B4-BE49-F238E27FC236}">
                  <a16:creationId xmlns:a16="http://schemas.microsoft.com/office/drawing/2014/main" id="{79BE5A57-41D5-4B5F-B35F-9FE450E9607F}"/>
                </a:ext>
              </a:extLst>
            </p:cNvPr>
            <p:cNvSpPr/>
            <p:nvPr/>
          </p:nvSpPr>
          <p:spPr>
            <a:xfrm rot="13589419">
              <a:off x="7466260" y="2956499"/>
              <a:ext cx="482150" cy="464360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楕円 77">
              <a:extLst>
                <a:ext uri="{FF2B5EF4-FFF2-40B4-BE49-F238E27FC236}">
                  <a16:creationId xmlns:a16="http://schemas.microsoft.com/office/drawing/2014/main" id="{6C0D1B60-6B31-4C68-85B6-1ADE68D623C0}"/>
                </a:ext>
              </a:extLst>
            </p:cNvPr>
            <p:cNvSpPr/>
            <p:nvPr/>
          </p:nvSpPr>
          <p:spPr>
            <a:xfrm rot="13589419">
              <a:off x="6925899" y="2494242"/>
              <a:ext cx="482150" cy="464360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20">
              <a:extLst>
                <a:ext uri="{FF2B5EF4-FFF2-40B4-BE49-F238E27FC236}">
                  <a16:creationId xmlns:a16="http://schemas.microsoft.com/office/drawing/2014/main" id="{759C0EFE-D1FD-4E50-9871-B76920162005}"/>
                </a:ext>
              </a:extLst>
            </p:cNvPr>
            <p:cNvSpPr/>
            <p:nvPr/>
          </p:nvSpPr>
          <p:spPr>
            <a:xfrm rot="4752875" flipH="1" flipV="1">
              <a:off x="5847922" y="2923029"/>
              <a:ext cx="69155" cy="69155"/>
            </a:xfrm>
            <a:prstGeom prst="ellipse">
              <a:avLst/>
            </a:prstGeom>
            <a:solidFill>
              <a:srgbClr val="FF33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" name="円/楕円 20">
              <a:extLst>
                <a:ext uri="{FF2B5EF4-FFF2-40B4-BE49-F238E27FC236}">
                  <a16:creationId xmlns:a16="http://schemas.microsoft.com/office/drawing/2014/main" id="{10C7CCE7-DAC4-46BA-B08D-8509F3AE5780}"/>
                </a:ext>
              </a:extLst>
            </p:cNvPr>
            <p:cNvSpPr/>
            <p:nvPr/>
          </p:nvSpPr>
          <p:spPr>
            <a:xfrm rot="4752875" flipH="1" flipV="1">
              <a:off x="7734279" y="4017977"/>
              <a:ext cx="69155" cy="69155"/>
            </a:xfrm>
            <a:prstGeom prst="ellipse">
              <a:avLst/>
            </a:prstGeom>
            <a:solidFill>
              <a:srgbClr val="FF33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円/楕円 20">
              <a:extLst>
                <a:ext uri="{FF2B5EF4-FFF2-40B4-BE49-F238E27FC236}">
                  <a16:creationId xmlns:a16="http://schemas.microsoft.com/office/drawing/2014/main" id="{4AB720CA-5CBE-4BBA-ABBD-8787A94D25EE}"/>
                </a:ext>
              </a:extLst>
            </p:cNvPr>
            <p:cNvSpPr/>
            <p:nvPr/>
          </p:nvSpPr>
          <p:spPr>
            <a:xfrm rot="4752875" flipH="1" flipV="1">
              <a:off x="6491470" y="1822343"/>
              <a:ext cx="69155" cy="69155"/>
            </a:xfrm>
            <a:prstGeom prst="ellipse">
              <a:avLst/>
            </a:prstGeom>
            <a:solidFill>
              <a:srgbClr val="FF33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円/楕円 20">
              <a:extLst>
                <a:ext uri="{FF2B5EF4-FFF2-40B4-BE49-F238E27FC236}">
                  <a16:creationId xmlns:a16="http://schemas.microsoft.com/office/drawing/2014/main" id="{7FBFDA6D-EE47-4D9F-9768-3510B42425C5}"/>
                </a:ext>
              </a:extLst>
            </p:cNvPr>
            <p:cNvSpPr/>
            <p:nvPr/>
          </p:nvSpPr>
          <p:spPr>
            <a:xfrm rot="4752875" flipH="1" flipV="1">
              <a:off x="7677510" y="2177237"/>
              <a:ext cx="69155" cy="69155"/>
            </a:xfrm>
            <a:prstGeom prst="ellipse">
              <a:avLst/>
            </a:prstGeom>
            <a:solidFill>
              <a:srgbClr val="FF33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楕円 77">
              <a:extLst>
                <a:ext uri="{FF2B5EF4-FFF2-40B4-BE49-F238E27FC236}">
                  <a16:creationId xmlns:a16="http://schemas.microsoft.com/office/drawing/2014/main" id="{832D2EC6-E8B6-4E8B-91A4-45AAECAD5213}"/>
                </a:ext>
              </a:extLst>
            </p:cNvPr>
            <p:cNvSpPr/>
            <p:nvPr/>
          </p:nvSpPr>
          <p:spPr>
            <a:xfrm rot="13589419">
              <a:off x="7147297" y="3035830"/>
              <a:ext cx="482150" cy="464360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9" name="線吹き出し 2 247">
            <a:extLst>
              <a:ext uri="{FF2B5EF4-FFF2-40B4-BE49-F238E27FC236}">
                <a16:creationId xmlns:a16="http://schemas.microsoft.com/office/drawing/2014/main" id="{A2BA7D98-0AD6-4ECA-A623-EA93198F7E7F}"/>
              </a:ext>
            </a:extLst>
          </p:cNvPr>
          <p:cNvSpPr/>
          <p:nvPr/>
        </p:nvSpPr>
        <p:spPr>
          <a:xfrm>
            <a:off x="6331196" y="1916219"/>
            <a:ext cx="1592379" cy="491133"/>
          </a:xfrm>
          <a:prstGeom prst="callout2">
            <a:avLst>
              <a:gd name="adj1" fmla="val 56693"/>
              <a:gd name="adj2" fmla="val 1890"/>
              <a:gd name="adj3" fmla="val 98024"/>
              <a:gd name="adj4" fmla="val -12316"/>
              <a:gd name="adj5" fmla="val 379383"/>
              <a:gd name="adj6" fmla="val -12088"/>
            </a:avLst>
          </a:prstGeom>
          <a:noFill/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800" u="sng" dirty="0">
                <a:solidFill>
                  <a:schemeClr val="tx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Core</a:t>
            </a:r>
            <a:r>
              <a:rPr kumimoji="1" lang="en-US" altLang="ja-JP" sz="2800" dirty="0">
                <a:solidFill>
                  <a:schemeClr val="tx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:</a:t>
            </a:r>
            <a:endParaRPr kumimoji="1" lang="ja-JP" altLang="en-US" sz="2800" dirty="0">
              <a:solidFill>
                <a:schemeClr val="tx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6A68B53D-24A8-4955-B892-C021007F202E}"/>
              </a:ext>
            </a:extLst>
          </p:cNvPr>
          <p:cNvSpPr/>
          <p:nvPr/>
        </p:nvSpPr>
        <p:spPr>
          <a:xfrm>
            <a:off x="3422133" y="5206154"/>
            <a:ext cx="1394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u="sng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Corona</a:t>
            </a:r>
            <a:r>
              <a:rPr lang="en-US" altLang="ja-JP" sz="28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:</a:t>
            </a:r>
            <a:endParaRPr lang="ja-JP" altLang="en-US" sz="2800" dirty="0"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131" name="円/楕円 20">
            <a:extLst>
              <a:ext uri="{FF2B5EF4-FFF2-40B4-BE49-F238E27FC236}">
                <a16:creationId xmlns:a16="http://schemas.microsoft.com/office/drawing/2014/main" id="{BCB8E3C8-6F6E-4A3E-A0C8-FA7CCA917C64}"/>
              </a:ext>
            </a:extLst>
          </p:cNvPr>
          <p:cNvSpPr/>
          <p:nvPr/>
        </p:nvSpPr>
        <p:spPr>
          <a:xfrm rot="11076173" flipH="1" flipV="1">
            <a:off x="8602521" y="4029542"/>
            <a:ext cx="50287" cy="50287"/>
          </a:xfrm>
          <a:prstGeom prst="ellipse">
            <a:avLst/>
          </a:prstGeom>
          <a:solidFill>
            <a:srgbClr val="FF9900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円/楕円 20">
            <a:extLst>
              <a:ext uri="{FF2B5EF4-FFF2-40B4-BE49-F238E27FC236}">
                <a16:creationId xmlns:a16="http://schemas.microsoft.com/office/drawing/2014/main" id="{444F7995-E08E-4918-9184-39D65499D4BE}"/>
              </a:ext>
            </a:extLst>
          </p:cNvPr>
          <p:cNvSpPr/>
          <p:nvPr/>
        </p:nvSpPr>
        <p:spPr>
          <a:xfrm rot="17959215" flipH="1" flipV="1">
            <a:off x="8444352" y="3680820"/>
            <a:ext cx="50287" cy="50287"/>
          </a:xfrm>
          <a:prstGeom prst="ellipse">
            <a:avLst/>
          </a:prstGeom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円/楕円 20">
            <a:extLst>
              <a:ext uri="{FF2B5EF4-FFF2-40B4-BE49-F238E27FC236}">
                <a16:creationId xmlns:a16="http://schemas.microsoft.com/office/drawing/2014/main" id="{47F3EC4A-7C81-41D6-901B-230E958E7593}"/>
              </a:ext>
            </a:extLst>
          </p:cNvPr>
          <p:cNvSpPr/>
          <p:nvPr/>
        </p:nvSpPr>
        <p:spPr>
          <a:xfrm rot="3885634" flipH="1" flipV="1">
            <a:off x="8746857" y="3234556"/>
            <a:ext cx="66787" cy="66787"/>
          </a:xfrm>
          <a:prstGeom prst="ellipse">
            <a:avLst/>
          </a:prstGeom>
          <a:solidFill>
            <a:srgbClr val="FF9900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4" name="円/楕円 20">
            <a:extLst>
              <a:ext uri="{FF2B5EF4-FFF2-40B4-BE49-F238E27FC236}">
                <a16:creationId xmlns:a16="http://schemas.microsoft.com/office/drawing/2014/main" id="{A2C0820C-5549-457D-B847-6AFE5643825D}"/>
              </a:ext>
            </a:extLst>
          </p:cNvPr>
          <p:cNvSpPr/>
          <p:nvPr/>
        </p:nvSpPr>
        <p:spPr>
          <a:xfrm rot="3885634" flipH="1" flipV="1">
            <a:off x="8610218" y="3433622"/>
            <a:ext cx="66787" cy="66787"/>
          </a:xfrm>
          <a:prstGeom prst="ellipse">
            <a:avLst/>
          </a:prstGeom>
          <a:solidFill>
            <a:srgbClr val="FF3300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AB875C34-70E7-4B74-A8D4-124F831AF7C6}"/>
              </a:ext>
            </a:extLst>
          </p:cNvPr>
          <p:cNvSpPr txBox="1"/>
          <p:nvPr/>
        </p:nvSpPr>
        <p:spPr>
          <a:xfrm>
            <a:off x="7216054" y="1899351"/>
            <a:ext cx="346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n w="0"/>
                <a:latin typeface="+mn-ea"/>
              </a:rPr>
              <a:t>E</a:t>
            </a:r>
            <a:r>
              <a:rPr lang="en-US" altLang="ja-JP" sz="2800" dirty="0">
                <a:ln w="0"/>
                <a:latin typeface="+mn-ea"/>
              </a:rPr>
              <a:t>quilibrated matter~</a:t>
            </a:r>
            <a:endParaRPr kumimoji="1" lang="en-US" altLang="ja-JP" sz="2800" dirty="0">
              <a:ln w="0"/>
              <a:latin typeface="+mn-ea"/>
            </a:endParaRPr>
          </a:p>
        </p:txBody>
      </p: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C469D7A0-A0F1-499C-8442-AE07B6452D07}"/>
              </a:ext>
            </a:extLst>
          </p:cNvPr>
          <p:cNvSpPr txBox="1"/>
          <p:nvPr/>
        </p:nvSpPr>
        <p:spPr>
          <a:xfrm>
            <a:off x="4745424" y="5208262"/>
            <a:ext cx="4088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n w="0"/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Non-equilibrium </a:t>
            </a:r>
            <a:r>
              <a:rPr lang="en-US" altLang="ja-JP" sz="2800" dirty="0" err="1">
                <a:ln w="0"/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partons</a:t>
            </a:r>
            <a:endParaRPr kumimoji="1" lang="ja-JP" altLang="en-US" sz="2800" dirty="0">
              <a:ln w="0"/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8B54AE32-86EB-453A-8E50-F8BCD6FC62F5}"/>
              </a:ext>
            </a:extLst>
          </p:cNvPr>
          <p:cNvSpPr txBox="1"/>
          <p:nvPr/>
        </p:nvSpPr>
        <p:spPr>
          <a:xfrm>
            <a:off x="4079404" y="5686340"/>
            <a:ext cx="40479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Multiplicity</a:t>
            </a:r>
          </a:p>
          <a:p>
            <a:pPr algn="ctr"/>
            <a:r>
              <a:rPr kumimoji="1" lang="en-US" altLang="ja-JP" sz="2800" dirty="0"/>
              <a:t>(The number of particles)</a:t>
            </a:r>
            <a:endParaRPr kumimoji="1" lang="ja-JP" altLang="en-US" sz="2800" dirty="0"/>
          </a:p>
        </p:txBody>
      </p:sp>
      <p:sp>
        <p:nvSpPr>
          <p:cNvPr id="140" name="矢印: 右 139">
            <a:extLst>
              <a:ext uri="{FF2B5EF4-FFF2-40B4-BE49-F238E27FC236}">
                <a16:creationId xmlns:a16="http://schemas.microsoft.com/office/drawing/2014/main" id="{A54DB186-6226-4341-8D38-A3AE603F705C}"/>
              </a:ext>
            </a:extLst>
          </p:cNvPr>
          <p:cNvSpPr/>
          <p:nvPr/>
        </p:nvSpPr>
        <p:spPr>
          <a:xfrm>
            <a:off x="8259579" y="5968726"/>
            <a:ext cx="1502657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" name="矢印: 右 140">
            <a:extLst>
              <a:ext uri="{FF2B5EF4-FFF2-40B4-BE49-F238E27FC236}">
                <a16:creationId xmlns:a16="http://schemas.microsoft.com/office/drawing/2014/main" id="{1FF7810C-9706-48C5-9F8F-7BF148DA834F}"/>
              </a:ext>
            </a:extLst>
          </p:cNvPr>
          <p:cNvSpPr/>
          <p:nvPr/>
        </p:nvSpPr>
        <p:spPr>
          <a:xfrm flipH="1">
            <a:off x="2520168" y="5918178"/>
            <a:ext cx="1426964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75D60F88-602E-4D6C-86AC-BFD922C46BE9}"/>
              </a:ext>
            </a:extLst>
          </p:cNvPr>
          <p:cNvSpPr txBox="1"/>
          <p:nvPr/>
        </p:nvSpPr>
        <p:spPr>
          <a:xfrm>
            <a:off x="9894507" y="5893069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High</a:t>
            </a:r>
            <a:endParaRPr kumimoji="1" lang="ja-JP" altLang="en-US" sz="2800" dirty="0"/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CAE33F42-9750-4053-A2BF-5FC71392E547}"/>
              </a:ext>
            </a:extLst>
          </p:cNvPr>
          <p:cNvSpPr txBox="1"/>
          <p:nvPr/>
        </p:nvSpPr>
        <p:spPr>
          <a:xfrm>
            <a:off x="1318439" y="5876924"/>
            <a:ext cx="877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Low</a:t>
            </a:r>
            <a:endParaRPr kumimoji="1" lang="ja-JP" altLang="en-US" sz="2800" dirty="0"/>
          </a:p>
        </p:txBody>
      </p: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8B26E53A-02D9-4848-99FA-618167D56AC9}"/>
              </a:ext>
            </a:extLst>
          </p:cNvPr>
          <p:cNvGrpSpPr>
            <a:grpSpLocks noChangeAspect="1"/>
          </p:cNvGrpSpPr>
          <p:nvPr/>
        </p:nvGrpSpPr>
        <p:grpSpPr>
          <a:xfrm>
            <a:off x="1560649" y="3094478"/>
            <a:ext cx="1706880" cy="1607806"/>
            <a:chOff x="750486" y="2234007"/>
            <a:chExt cx="1546275" cy="1456524"/>
          </a:xfrm>
        </p:grpSpPr>
        <p:grpSp>
          <p:nvGrpSpPr>
            <p:cNvPr id="145" name="mul1">
              <a:extLst>
                <a:ext uri="{FF2B5EF4-FFF2-40B4-BE49-F238E27FC236}">
                  <a16:creationId xmlns:a16="http://schemas.microsoft.com/office/drawing/2014/main" id="{AD05A643-A2A6-4F34-A809-78A52D4D1FD1}"/>
                </a:ext>
              </a:extLst>
            </p:cNvPr>
            <p:cNvGrpSpPr/>
            <p:nvPr/>
          </p:nvGrpSpPr>
          <p:grpSpPr>
            <a:xfrm>
              <a:off x="1138718" y="2665539"/>
              <a:ext cx="1016674" cy="692128"/>
              <a:chOff x="3734812" y="2496762"/>
              <a:chExt cx="911681" cy="620652"/>
            </a:xfrm>
          </p:grpSpPr>
          <p:grpSp>
            <p:nvGrpSpPr>
              <p:cNvPr id="159" name="グループ化 158">
                <a:extLst>
                  <a:ext uri="{FF2B5EF4-FFF2-40B4-BE49-F238E27FC236}">
                    <a16:creationId xmlns:a16="http://schemas.microsoft.com/office/drawing/2014/main" id="{47AF7592-4680-4A86-B7B4-0A0C69E00085}"/>
                  </a:ext>
                </a:extLst>
              </p:cNvPr>
              <p:cNvGrpSpPr/>
              <p:nvPr/>
            </p:nvGrpSpPr>
            <p:grpSpPr>
              <a:xfrm rot="13793923">
                <a:off x="4140667" y="2986917"/>
                <a:ext cx="59338" cy="201655"/>
                <a:chOff x="3515807" y="5556982"/>
                <a:chExt cx="81933" cy="306744"/>
              </a:xfrm>
            </p:grpSpPr>
            <p:sp>
              <p:nvSpPr>
                <p:cNvPr id="171" name="円/楕円 20">
                  <a:extLst>
                    <a:ext uri="{FF2B5EF4-FFF2-40B4-BE49-F238E27FC236}">
                      <a16:creationId xmlns:a16="http://schemas.microsoft.com/office/drawing/2014/main" id="{B228584E-B110-44F7-B26D-0F34987D2898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515807" y="5812379"/>
                  <a:ext cx="51348" cy="51347"/>
                </a:xfrm>
                <a:prstGeom prst="ellipse">
                  <a:avLst/>
                </a:prstGeom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72" name="円/楕円 20">
                  <a:extLst>
                    <a:ext uri="{FF2B5EF4-FFF2-40B4-BE49-F238E27FC236}">
                      <a16:creationId xmlns:a16="http://schemas.microsoft.com/office/drawing/2014/main" id="{F0F7A381-3711-446E-8BB4-E194559A66EE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546392" y="5556982"/>
                  <a:ext cx="51348" cy="51348"/>
                </a:xfrm>
                <a:prstGeom prst="ellipse">
                  <a:avLst/>
                </a:prstGeom>
                <a:solidFill>
                  <a:schemeClr val="accent3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60" name="グループ化 159">
                <a:extLst>
                  <a:ext uri="{FF2B5EF4-FFF2-40B4-BE49-F238E27FC236}">
                    <a16:creationId xmlns:a16="http://schemas.microsoft.com/office/drawing/2014/main" id="{E6DF9E91-A755-4431-A93B-AAE0AE7E7857}"/>
                  </a:ext>
                </a:extLst>
              </p:cNvPr>
              <p:cNvGrpSpPr/>
              <p:nvPr/>
            </p:nvGrpSpPr>
            <p:grpSpPr>
              <a:xfrm rot="14716958">
                <a:off x="4258804" y="2468370"/>
                <a:ext cx="359297" cy="416081"/>
                <a:chOff x="3214590" y="5206486"/>
                <a:chExt cx="496115" cy="632914"/>
              </a:xfrm>
            </p:grpSpPr>
            <p:sp>
              <p:nvSpPr>
                <p:cNvPr id="167" name="円/楕円 20">
                  <a:extLst>
                    <a:ext uri="{FF2B5EF4-FFF2-40B4-BE49-F238E27FC236}">
                      <a16:creationId xmlns:a16="http://schemas.microsoft.com/office/drawing/2014/main" id="{CB370EE5-6F44-4B68-AAB9-DC836FC4E416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603290" y="5793681"/>
                  <a:ext cx="45719" cy="45719"/>
                </a:xfrm>
                <a:prstGeom prst="ellipse">
                  <a:avLst/>
                </a:prstGeom>
                <a:solidFill>
                  <a:schemeClr val="accent3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8" name="円/楕円 20">
                  <a:extLst>
                    <a:ext uri="{FF2B5EF4-FFF2-40B4-BE49-F238E27FC236}">
                      <a16:creationId xmlns:a16="http://schemas.microsoft.com/office/drawing/2014/main" id="{834725E8-1056-41F2-9A60-9892E48748DA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214590" y="5439050"/>
                  <a:ext cx="51348" cy="51348"/>
                </a:xfrm>
                <a:prstGeom prst="ellipse">
                  <a:avLst/>
                </a:prstGeom>
                <a:solidFill>
                  <a:schemeClr val="accent6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9" name="円/楕円 20">
                  <a:extLst>
                    <a:ext uri="{FF2B5EF4-FFF2-40B4-BE49-F238E27FC236}">
                      <a16:creationId xmlns:a16="http://schemas.microsoft.com/office/drawing/2014/main" id="{0D0E5BE3-1E23-41D1-8F28-CE1F9E3536A3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659357" y="5409005"/>
                  <a:ext cx="51348" cy="51348"/>
                </a:xfrm>
                <a:prstGeom prst="ellipse">
                  <a:avLst/>
                </a:prstGeom>
                <a:solidFill>
                  <a:schemeClr val="accent4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0" name="円/楕円 20">
                  <a:extLst>
                    <a:ext uri="{FF2B5EF4-FFF2-40B4-BE49-F238E27FC236}">
                      <a16:creationId xmlns:a16="http://schemas.microsoft.com/office/drawing/2014/main" id="{12DD9E8C-E9BF-4218-9665-6424222E28FF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521955" y="5206486"/>
                  <a:ext cx="51348" cy="51348"/>
                </a:xfrm>
                <a:prstGeom prst="ellipse">
                  <a:avLst/>
                </a:prstGeom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61" name="グループ化 160">
                <a:extLst>
                  <a:ext uri="{FF2B5EF4-FFF2-40B4-BE49-F238E27FC236}">
                    <a16:creationId xmlns:a16="http://schemas.microsoft.com/office/drawing/2014/main" id="{8DB69FAB-B0C4-4F27-AAF0-694F8DB39420}"/>
                  </a:ext>
                </a:extLst>
              </p:cNvPr>
              <p:cNvGrpSpPr/>
              <p:nvPr/>
            </p:nvGrpSpPr>
            <p:grpSpPr>
              <a:xfrm rot="5400000">
                <a:off x="3696090" y="2570140"/>
                <a:ext cx="376415" cy="298972"/>
                <a:chOff x="3320594" y="5190700"/>
                <a:chExt cx="519752" cy="454777"/>
              </a:xfrm>
            </p:grpSpPr>
            <p:sp>
              <p:nvSpPr>
                <p:cNvPr id="163" name="円/楕円 20">
                  <a:extLst>
                    <a:ext uri="{FF2B5EF4-FFF2-40B4-BE49-F238E27FC236}">
                      <a16:creationId xmlns:a16="http://schemas.microsoft.com/office/drawing/2014/main" id="{2447484E-B788-404D-851A-37DD89473014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780253" y="5594129"/>
                  <a:ext cx="51348" cy="51348"/>
                </a:xfrm>
                <a:prstGeom prst="ellipse">
                  <a:avLst/>
                </a:prstGeom>
                <a:solidFill>
                  <a:srgbClr val="6DDD9A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4" name="円/楕円 20">
                  <a:extLst>
                    <a:ext uri="{FF2B5EF4-FFF2-40B4-BE49-F238E27FC236}">
                      <a16:creationId xmlns:a16="http://schemas.microsoft.com/office/drawing/2014/main" id="{0335DF51-A0B3-4CC1-8C48-A3F307427EEB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788998" y="5314335"/>
                  <a:ext cx="51348" cy="51348"/>
                </a:xfrm>
                <a:prstGeom prst="ellipse">
                  <a:avLst/>
                </a:prstGeom>
                <a:solidFill>
                  <a:schemeClr val="accent3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5" name="円/楕円 20">
                  <a:extLst>
                    <a:ext uri="{FF2B5EF4-FFF2-40B4-BE49-F238E27FC236}">
                      <a16:creationId xmlns:a16="http://schemas.microsoft.com/office/drawing/2014/main" id="{587E43DB-4305-49AF-AAE6-0E73187BE61D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320594" y="5190700"/>
                  <a:ext cx="51348" cy="51348"/>
                </a:xfrm>
                <a:prstGeom prst="ellipse">
                  <a:avLst/>
                </a:prstGeom>
                <a:solidFill>
                  <a:schemeClr val="accent4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6" name="円/楕円 625">
                  <a:extLst>
                    <a:ext uri="{FF2B5EF4-FFF2-40B4-BE49-F238E27FC236}">
                      <a16:creationId xmlns:a16="http://schemas.microsoft.com/office/drawing/2014/main" id="{17198F4A-5839-43F7-A3F0-F13D4D24356E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412116" y="5439051"/>
                  <a:ext cx="51348" cy="51348"/>
                </a:xfrm>
                <a:prstGeom prst="ellipse">
                  <a:avLst/>
                </a:prstGeom>
                <a:solidFill>
                  <a:srgbClr val="FF9900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62" name="円/楕円 20">
                <a:extLst>
                  <a:ext uri="{FF2B5EF4-FFF2-40B4-BE49-F238E27FC236}">
                    <a16:creationId xmlns:a16="http://schemas.microsoft.com/office/drawing/2014/main" id="{1A18DF44-E784-4F24-B041-5D62B6018F58}"/>
                  </a:ext>
                </a:extLst>
              </p:cNvPr>
              <p:cNvSpPr/>
              <p:nvPr/>
            </p:nvSpPr>
            <p:spPr>
              <a:xfrm rot="3963079" flipH="1" flipV="1">
                <a:off x="4041356" y="2684376"/>
                <a:ext cx="36640" cy="33260"/>
              </a:xfrm>
              <a:prstGeom prst="ellipse">
                <a:avLst/>
              </a:prstGeom>
              <a:solidFill>
                <a:schemeClr val="accent6"/>
              </a:solidFill>
              <a:ln/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6" name="右矢印 605">
              <a:extLst>
                <a:ext uri="{FF2B5EF4-FFF2-40B4-BE49-F238E27FC236}">
                  <a16:creationId xmlns:a16="http://schemas.microsoft.com/office/drawing/2014/main" id="{CA29F1E9-9DAF-453D-880F-1FE7579BCD08}"/>
                </a:ext>
              </a:extLst>
            </p:cNvPr>
            <p:cNvSpPr/>
            <p:nvPr/>
          </p:nvSpPr>
          <p:spPr>
            <a:xfrm rot="12938019">
              <a:off x="816011" y="2660370"/>
              <a:ext cx="643440" cy="108787"/>
            </a:xfrm>
            <a:prstGeom prst="rightArrow">
              <a:avLst>
                <a:gd name="adj1" fmla="val 35042"/>
                <a:gd name="adj2" fmla="val 9750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7" name="右矢印 606">
              <a:extLst>
                <a:ext uri="{FF2B5EF4-FFF2-40B4-BE49-F238E27FC236}">
                  <a16:creationId xmlns:a16="http://schemas.microsoft.com/office/drawing/2014/main" id="{E44B815E-8016-4AC1-A9E9-DF3E38C365C5}"/>
                </a:ext>
              </a:extLst>
            </p:cNvPr>
            <p:cNvSpPr/>
            <p:nvPr/>
          </p:nvSpPr>
          <p:spPr>
            <a:xfrm rot="3347435">
              <a:off x="1540487" y="3304923"/>
              <a:ext cx="643440" cy="108786"/>
            </a:xfrm>
            <a:prstGeom prst="rightArrow">
              <a:avLst>
                <a:gd name="adj1" fmla="val 35042"/>
                <a:gd name="adj2" fmla="val 9750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" name="右矢印 607">
              <a:extLst>
                <a:ext uri="{FF2B5EF4-FFF2-40B4-BE49-F238E27FC236}">
                  <a16:creationId xmlns:a16="http://schemas.microsoft.com/office/drawing/2014/main" id="{AC27297B-8FE8-4FB5-B3CC-3ECEB6A5FC30}"/>
                </a:ext>
              </a:extLst>
            </p:cNvPr>
            <p:cNvSpPr/>
            <p:nvPr/>
          </p:nvSpPr>
          <p:spPr>
            <a:xfrm rot="18295989">
              <a:off x="1763286" y="2574394"/>
              <a:ext cx="643440" cy="108786"/>
            </a:xfrm>
            <a:prstGeom prst="rightArrow">
              <a:avLst>
                <a:gd name="adj1" fmla="val 35042"/>
                <a:gd name="adj2" fmla="val 9750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9" name="右矢印 608">
              <a:extLst>
                <a:ext uri="{FF2B5EF4-FFF2-40B4-BE49-F238E27FC236}">
                  <a16:creationId xmlns:a16="http://schemas.microsoft.com/office/drawing/2014/main" id="{25251908-25F6-476B-B999-611E3296B292}"/>
                </a:ext>
              </a:extLst>
            </p:cNvPr>
            <p:cNvSpPr/>
            <p:nvPr/>
          </p:nvSpPr>
          <p:spPr>
            <a:xfrm rot="8007459">
              <a:off x="797677" y="3337021"/>
              <a:ext cx="610647" cy="96373"/>
            </a:xfrm>
            <a:prstGeom prst="rightArrow">
              <a:avLst>
                <a:gd name="adj1" fmla="val 35042"/>
                <a:gd name="adj2" fmla="val 9750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円/楕円 20">
              <a:extLst>
                <a:ext uri="{FF2B5EF4-FFF2-40B4-BE49-F238E27FC236}">
                  <a16:creationId xmlns:a16="http://schemas.microsoft.com/office/drawing/2014/main" id="{0DD7397C-441B-43DC-A700-D92202E9DAFB}"/>
                </a:ext>
              </a:extLst>
            </p:cNvPr>
            <p:cNvSpPr/>
            <p:nvPr/>
          </p:nvSpPr>
          <p:spPr>
            <a:xfrm rot="4752875" flipH="1" flipV="1">
              <a:off x="2227606" y="2234007"/>
              <a:ext cx="69155" cy="69155"/>
            </a:xfrm>
            <a:prstGeom prst="ellipse">
              <a:avLst/>
            </a:prstGeom>
            <a:solidFill>
              <a:srgbClr val="FF33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1" name="円/楕円 20">
              <a:extLst>
                <a:ext uri="{FF2B5EF4-FFF2-40B4-BE49-F238E27FC236}">
                  <a16:creationId xmlns:a16="http://schemas.microsoft.com/office/drawing/2014/main" id="{B3AE4ED2-46B2-436F-825F-187A72F2232C}"/>
                </a:ext>
              </a:extLst>
            </p:cNvPr>
            <p:cNvSpPr/>
            <p:nvPr/>
          </p:nvSpPr>
          <p:spPr>
            <a:xfrm rot="4752875" flipH="1" flipV="1">
              <a:off x="2104102" y="3562714"/>
              <a:ext cx="56119" cy="56119"/>
            </a:xfrm>
            <a:prstGeom prst="ellipse">
              <a:avLst/>
            </a:prstGeom>
            <a:solidFill>
              <a:srgbClr val="FF33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2" name="円/楕円 20">
              <a:extLst>
                <a:ext uri="{FF2B5EF4-FFF2-40B4-BE49-F238E27FC236}">
                  <a16:creationId xmlns:a16="http://schemas.microsoft.com/office/drawing/2014/main" id="{7E018943-5208-4B67-A537-B4B383DDB394}"/>
                </a:ext>
              </a:extLst>
            </p:cNvPr>
            <p:cNvSpPr/>
            <p:nvPr/>
          </p:nvSpPr>
          <p:spPr>
            <a:xfrm rot="4752875" flipH="1" flipV="1">
              <a:off x="750486" y="2427318"/>
              <a:ext cx="56119" cy="56119"/>
            </a:xfrm>
            <a:prstGeom prst="ellipse">
              <a:avLst/>
            </a:prstGeom>
            <a:solidFill>
              <a:srgbClr val="FF33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3" name="円/楕円 20">
              <a:extLst>
                <a:ext uri="{FF2B5EF4-FFF2-40B4-BE49-F238E27FC236}">
                  <a16:creationId xmlns:a16="http://schemas.microsoft.com/office/drawing/2014/main" id="{E0240326-9DB1-4A47-ABD2-9AFE1E214AB8}"/>
                </a:ext>
              </a:extLst>
            </p:cNvPr>
            <p:cNvSpPr/>
            <p:nvPr/>
          </p:nvSpPr>
          <p:spPr>
            <a:xfrm rot="12973812" flipH="1" flipV="1">
              <a:off x="1831917" y="3512381"/>
              <a:ext cx="38017" cy="38017"/>
            </a:xfrm>
            <a:prstGeom prst="ellipse">
              <a:avLst/>
            </a:prstGeom>
            <a:solidFill>
              <a:srgbClr val="FF33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4" name="円/楕円 20">
              <a:extLst>
                <a:ext uri="{FF2B5EF4-FFF2-40B4-BE49-F238E27FC236}">
                  <a16:creationId xmlns:a16="http://schemas.microsoft.com/office/drawing/2014/main" id="{8567ADB7-E89E-4FED-B5FA-0DD7B0D1D11E}"/>
                </a:ext>
              </a:extLst>
            </p:cNvPr>
            <p:cNvSpPr/>
            <p:nvPr/>
          </p:nvSpPr>
          <p:spPr>
            <a:xfrm rot="12973812" flipH="1" flipV="1">
              <a:off x="2119399" y="2316582"/>
              <a:ext cx="38017" cy="38017"/>
            </a:xfrm>
            <a:prstGeom prst="ellipse">
              <a:avLst/>
            </a:prstGeom>
            <a:solidFill>
              <a:srgbClr val="FF33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5" name="円/楕円 20">
              <a:extLst>
                <a:ext uri="{FF2B5EF4-FFF2-40B4-BE49-F238E27FC236}">
                  <a16:creationId xmlns:a16="http://schemas.microsoft.com/office/drawing/2014/main" id="{9B20049C-16B1-4B5D-9037-ADF78D2B961F}"/>
                </a:ext>
              </a:extLst>
            </p:cNvPr>
            <p:cNvSpPr/>
            <p:nvPr/>
          </p:nvSpPr>
          <p:spPr>
            <a:xfrm rot="12973812" flipH="1" flipV="1">
              <a:off x="2115766" y="2717604"/>
              <a:ext cx="38017" cy="38017"/>
            </a:xfrm>
            <a:prstGeom prst="ellipse">
              <a:avLst/>
            </a:prstGeom>
            <a:solidFill>
              <a:srgbClr val="FF33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6" name="円/楕円 20">
              <a:extLst>
                <a:ext uri="{FF2B5EF4-FFF2-40B4-BE49-F238E27FC236}">
                  <a16:creationId xmlns:a16="http://schemas.microsoft.com/office/drawing/2014/main" id="{E9C1AC29-828D-4FE8-84D7-2EDB02C49989}"/>
                </a:ext>
              </a:extLst>
            </p:cNvPr>
            <p:cNvSpPr/>
            <p:nvPr/>
          </p:nvSpPr>
          <p:spPr>
            <a:xfrm rot="12973812" flipH="1" flipV="1">
              <a:off x="980370" y="2436732"/>
              <a:ext cx="38017" cy="38017"/>
            </a:xfrm>
            <a:prstGeom prst="ellipse">
              <a:avLst/>
            </a:prstGeom>
            <a:solidFill>
              <a:srgbClr val="FF33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7" name="円/楕円 20">
              <a:extLst>
                <a:ext uri="{FF2B5EF4-FFF2-40B4-BE49-F238E27FC236}">
                  <a16:creationId xmlns:a16="http://schemas.microsoft.com/office/drawing/2014/main" id="{E229563B-0E78-4100-8491-56CF798FE3C5}"/>
                </a:ext>
              </a:extLst>
            </p:cNvPr>
            <p:cNvSpPr/>
            <p:nvPr/>
          </p:nvSpPr>
          <p:spPr>
            <a:xfrm rot="12973812" flipH="1" flipV="1">
              <a:off x="980370" y="2774374"/>
              <a:ext cx="38017" cy="38017"/>
            </a:xfrm>
            <a:prstGeom prst="ellipse">
              <a:avLst/>
            </a:prstGeom>
            <a:solidFill>
              <a:srgbClr val="FF33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8" name="円/楕円 20">
              <a:extLst>
                <a:ext uri="{FF2B5EF4-FFF2-40B4-BE49-F238E27FC236}">
                  <a16:creationId xmlns:a16="http://schemas.microsoft.com/office/drawing/2014/main" id="{07DDB4AB-74A8-4EF3-B3CF-1BDF7CAD3388}"/>
                </a:ext>
              </a:extLst>
            </p:cNvPr>
            <p:cNvSpPr/>
            <p:nvPr/>
          </p:nvSpPr>
          <p:spPr>
            <a:xfrm rot="12973812" flipH="1" flipV="1">
              <a:off x="1100519" y="3508749"/>
              <a:ext cx="38017" cy="38017"/>
            </a:xfrm>
            <a:prstGeom prst="ellipse">
              <a:avLst/>
            </a:prstGeom>
            <a:solidFill>
              <a:srgbClr val="FF33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3" name="グループ化 172">
            <a:extLst>
              <a:ext uri="{FF2B5EF4-FFF2-40B4-BE49-F238E27FC236}">
                <a16:creationId xmlns:a16="http://schemas.microsoft.com/office/drawing/2014/main" id="{3E35D26A-34CD-452B-8D9C-62ECC551F924}"/>
              </a:ext>
            </a:extLst>
          </p:cNvPr>
          <p:cNvGrpSpPr>
            <a:grpSpLocks noChangeAspect="1"/>
          </p:cNvGrpSpPr>
          <p:nvPr/>
        </p:nvGrpSpPr>
        <p:grpSpPr>
          <a:xfrm>
            <a:off x="5046581" y="2980677"/>
            <a:ext cx="2133600" cy="1965218"/>
            <a:chOff x="3306233" y="2262685"/>
            <a:chExt cx="1577835" cy="1453314"/>
          </a:xfrm>
        </p:grpSpPr>
        <p:grpSp>
          <p:nvGrpSpPr>
            <p:cNvPr id="174" name="グループ化 173">
              <a:extLst>
                <a:ext uri="{FF2B5EF4-FFF2-40B4-BE49-F238E27FC236}">
                  <a16:creationId xmlns:a16="http://schemas.microsoft.com/office/drawing/2014/main" id="{8C053FDB-B710-49E4-8D57-FBC0EC8F7904}"/>
                </a:ext>
              </a:extLst>
            </p:cNvPr>
            <p:cNvGrpSpPr/>
            <p:nvPr/>
          </p:nvGrpSpPr>
          <p:grpSpPr>
            <a:xfrm>
              <a:off x="3562950" y="2262685"/>
              <a:ext cx="1059710" cy="1453314"/>
              <a:chOff x="5648384" y="2339616"/>
              <a:chExt cx="837791" cy="1148967"/>
            </a:xfrm>
          </p:grpSpPr>
          <p:grpSp>
            <p:nvGrpSpPr>
              <p:cNvPr id="187" name="グループ化 186">
                <a:extLst>
                  <a:ext uri="{FF2B5EF4-FFF2-40B4-BE49-F238E27FC236}">
                    <a16:creationId xmlns:a16="http://schemas.microsoft.com/office/drawing/2014/main" id="{1F34A0A0-B078-420B-B67C-CCD5D8208B18}"/>
                  </a:ext>
                </a:extLst>
              </p:cNvPr>
              <p:cNvGrpSpPr/>
              <p:nvPr/>
            </p:nvGrpSpPr>
            <p:grpSpPr>
              <a:xfrm rot="16007428">
                <a:off x="5492796" y="2495204"/>
                <a:ext cx="1148967" cy="837791"/>
                <a:chOff x="5468272" y="2762849"/>
                <a:chExt cx="1148967" cy="837791"/>
              </a:xfrm>
            </p:grpSpPr>
            <p:grpSp>
              <p:nvGrpSpPr>
                <p:cNvPr id="194" name="グループ化 193">
                  <a:extLst>
                    <a:ext uri="{FF2B5EF4-FFF2-40B4-BE49-F238E27FC236}">
                      <a16:creationId xmlns:a16="http://schemas.microsoft.com/office/drawing/2014/main" id="{0C1F8A1A-D9BF-465F-BEFA-3C951B7914E3}"/>
                    </a:ext>
                  </a:extLst>
                </p:cNvPr>
                <p:cNvGrpSpPr/>
                <p:nvPr/>
              </p:nvGrpSpPr>
              <p:grpSpPr>
                <a:xfrm rot="8612270">
                  <a:off x="5494366" y="2867298"/>
                  <a:ext cx="1122873" cy="649934"/>
                  <a:chOff x="2589972" y="5206486"/>
                  <a:chExt cx="1250374" cy="705780"/>
                </a:xfrm>
              </p:grpSpPr>
              <p:sp>
                <p:nvSpPr>
                  <p:cNvPr id="224" name="円/楕円 20">
                    <a:extLst>
                      <a:ext uri="{FF2B5EF4-FFF2-40B4-BE49-F238E27FC236}">
                        <a16:creationId xmlns:a16="http://schemas.microsoft.com/office/drawing/2014/main" id="{AB916EC2-3F18-41E8-8CAF-63E200CD7849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2905899" y="5660903"/>
                    <a:ext cx="51348" cy="51348"/>
                  </a:xfrm>
                  <a:prstGeom prst="ellipse">
                    <a:avLst/>
                  </a:prstGeom>
                  <a:solidFill>
                    <a:srgbClr val="6DDD9A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5" name="円/楕円 20">
                    <a:extLst>
                      <a:ext uri="{FF2B5EF4-FFF2-40B4-BE49-F238E27FC236}">
                        <a16:creationId xmlns:a16="http://schemas.microsoft.com/office/drawing/2014/main" id="{AAAD9431-76EF-4DF9-ABD3-837ADEC98EC4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369442" y="5657638"/>
                    <a:ext cx="51348" cy="51348"/>
                  </a:xfrm>
                  <a:prstGeom prst="ellipse">
                    <a:avLst/>
                  </a:prstGeom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6" name="円/楕円 20">
                    <a:extLst>
                      <a:ext uri="{FF2B5EF4-FFF2-40B4-BE49-F238E27FC236}">
                        <a16:creationId xmlns:a16="http://schemas.microsoft.com/office/drawing/2014/main" id="{2BCDD550-B27D-4880-9F1C-18FB589462EF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546392" y="5556982"/>
                    <a:ext cx="51348" cy="51348"/>
                  </a:xfrm>
                  <a:prstGeom prst="ellipse">
                    <a:avLst/>
                  </a:prstGeom>
                  <a:solidFill>
                    <a:schemeClr val="accent3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7" name="円/楕円 20">
                    <a:extLst>
                      <a:ext uri="{FF2B5EF4-FFF2-40B4-BE49-F238E27FC236}">
                        <a16:creationId xmlns:a16="http://schemas.microsoft.com/office/drawing/2014/main" id="{768AA910-5199-46F1-AD5B-6B5FCF781E40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214590" y="5439050"/>
                    <a:ext cx="51348" cy="51348"/>
                  </a:xfrm>
                  <a:prstGeom prst="ellipse">
                    <a:avLst/>
                  </a:prstGeom>
                  <a:solidFill>
                    <a:schemeClr val="accent6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8" name="円/楕円 20">
                    <a:extLst>
                      <a:ext uri="{FF2B5EF4-FFF2-40B4-BE49-F238E27FC236}">
                        <a16:creationId xmlns:a16="http://schemas.microsoft.com/office/drawing/2014/main" id="{2A68B6FE-D502-4036-BDCF-5A6A519A38EB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788998" y="5314335"/>
                    <a:ext cx="51348" cy="51348"/>
                  </a:xfrm>
                  <a:prstGeom prst="ellipse">
                    <a:avLst/>
                  </a:prstGeom>
                  <a:solidFill>
                    <a:srgbClr val="FF3300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9" name="円/楕円 20">
                    <a:extLst>
                      <a:ext uri="{FF2B5EF4-FFF2-40B4-BE49-F238E27FC236}">
                        <a16:creationId xmlns:a16="http://schemas.microsoft.com/office/drawing/2014/main" id="{53BE364C-9ECA-4011-8861-6AAE79E5FAF4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521955" y="5206486"/>
                    <a:ext cx="51348" cy="51348"/>
                  </a:xfrm>
                  <a:prstGeom prst="ellipse">
                    <a:avLst/>
                  </a:prstGeom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0" name="円/楕円 20">
                    <a:extLst>
                      <a:ext uri="{FF2B5EF4-FFF2-40B4-BE49-F238E27FC236}">
                        <a16:creationId xmlns:a16="http://schemas.microsoft.com/office/drawing/2014/main" id="{6B2311AC-50C3-4E8D-9B88-7180D4DE9E39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2589972" y="5860918"/>
                    <a:ext cx="51348" cy="51348"/>
                  </a:xfrm>
                  <a:prstGeom prst="ellipse">
                    <a:avLst/>
                  </a:prstGeom>
                  <a:solidFill>
                    <a:srgbClr val="FF3300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195" name="グループ化 194">
                  <a:extLst>
                    <a:ext uri="{FF2B5EF4-FFF2-40B4-BE49-F238E27FC236}">
                      <a16:creationId xmlns:a16="http://schemas.microsoft.com/office/drawing/2014/main" id="{B7F9A651-F233-4681-BC4C-0420F5DB1EEC}"/>
                    </a:ext>
                  </a:extLst>
                </p:cNvPr>
                <p:cNvGrpSpPr/>
                <p:nvPr/>
              </p:nvGrpSpPr>
              <p:grpSpPr>
                <a:xfrm rot="18293923">
                  <a:off x="5327363" y="2944742"/>
                  <a:ext cx="614310" cy="332492"/>
                  <a:chOff x="2905899" y="5206486"/>
                  <a:chExt cx="934447" cy="505765"/>
                </a:xfrm>
              </p:grpSpPr>
              <p:sp>
                <p:nvSpPr>
                  <p:cNvPr id="219" name="円/楕円 20">
                    <a:extLst>
                      <a:ext uri="{FF2B5EF4-FFF2-40B4-BE49-F238E27FC236}">
                        <a16:creationId xmlns:a16="http://schemas.microsoft.com/office/drawing/2014/main" id="{C7DE473F-1C78-4800-ACB0-98072A41C0D6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2905899" y="5660903"/>
                    <a:ext cx="51348" cy="51348"/>
                  </a:xfrm>
                  <a:prstGeom prst="ellipse">
                    <a:avLst/>
                  </a:prstGeom>
                  <a:solidFill>
                    <a:srgbClr val="6DDD9A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0" name="円/楕円 20">
                    <a:extLst>
                      <a:ext uri="{FF2B5EF4-FFF2-40B4-BE49-F238E27FC236}">
                        <a16:creationId xmlns:a16="http://schemas.microsoft.com/office/drawing/2014/main" id="{DB549675-DE62-42E2-9001-5F3885DF115C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369442" y="5657638"/>
                    <a:ext cx="51348" cy="51348"/>
                  </a:xfrm>
                  <a:prstGeom prst="ellipse">
                    <a:avLst/>
                  </a:prstGeom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1" name="円/楕円 20">
                    <a:extLst>
                      <a:ext uri="{FF2B5EF4-FFF2-40B4-BE49-F238E27FC236}">
                        <a16:creationId xmlns:a16="http://schemas.microsoft.com/office/drawing/2014/main" id="{2A09ED41-7478-49AA-AAFA-6A646C68A767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546392" y="5556982"/>
                    <a:ext cx="51348" cy="51348"/>
                  </a:xfrm>
                  <a:prstGeom prst="ellipse">
                    <a:avLst/>
                  </a:prstGeom>
                  <a:solidFill>
                    <a:schemeClr val="accent3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2" name="円/楕円 20">
                    <a:extLst>
                      <a:ext uri="{FF2B5EF4-FFF2-40B4-BE49-F238E27FC236}">
                        <a16:creationId xmlns:a16="http://schemas.microsoft.com/office/drawing/2014/main" id="{70094A5A-044D-43FE-AC5D-93EEEB2CC252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788998" y="5314335"/>
                    <a:ext cx="51348" cy="51348"/>
                  </a:xfrm>
                  <a:prstGeom prst="ellipse">
                    <a:avLst/>
                  </a:prstGeom>
                  <a:solidFill>
                    <a:schemeClr val="accent3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3" name="円/楕円 20">
                    <a:extLst>
                      <a:ext uri="{FF2B5EF4-FFF2-40B4-BE49-F238E27FC236}">
                        <a16:creationId xmlns:a16="http://schemas.microsoft.com/office/drawing/2014/main" id="{52A5F357-B21A-4E5B-96D6-AB35B432D499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521955" y="5206486"/>
                    <a:ext cx="51348" cy="51348"/>
                  </a:xfrm>
                  <a:prstGeom prst="ellipse">
                    <a:avLst/>
                  </a:prstGeom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196" name="グループ化 195">
                  <a:extLst>
                    <a:ext uri="{FF2B5EF4-FFF2-40B4-BE49-F238E27FC236}">
                      <a16:creationId xmlns:a16="http://schemas.microsoft.com/office/drawing/2014/main" id="{B75E2D08-7AE8-4601-A888-4B1B337031D5}"/>
                    </a:ext>
                  </a:extLst>
                </p:cNvPr>
                <p:cNvGrpSpPr/>
                <p:nvPr/>
              </p:nvGrpSpPr>
              <p:grpSpPr>
                <a:xfrm rot="19216958">
                  <a:off x="5975886" y="3132998"/>
                  <a:ext cx="614310" cy="467642"/>
                  <a:chOff x="2905899" y="5206486"/>
                  <a:chExt cx="934447" cy="711345"/>
                </a:xfrm>
              </p:grpSpPr>
              <p:sp>
                <p:nvSpPr>
                  <p:cNvPr id="210" name="円/楕円 20">
                    <a:extLst>
                      <a:ext uri="{FF2B5EF4-FFF2-40B4-BE49-F238E27FC236}">
                        <a16:creationId xmlns:a16="http://schemas.microsoft.com/office/drawing/2014/main" id="{B6CC68CD-48E8-477C-9247-3328AAFED39C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2905899" y="5660903"/>
                    <a:ext cx="51348" cy="51348"/>
                  </a:xfrm>
                  <a:prstGeom prst="ellipse">
                    <a:avLst/>
                  </a:prstGeom>
                  <a:solidFill>
                    <a:srgbClr val="FF3300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11" name="円/楕円 20">
                    <a:extLst>
                      <a:ext uri="{FF2B5EF4-FFF2-40B4-BE49-F238E27FC236}">
                        <a16:creationId xmlns:a16="http://schemas.microsoft.com/office/drawing/2014/main" id="{57E120BB-3756-4978-A25F-013E9C8CAA8E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603290" y="5793681"/>
                    <a:ext cx="45719" cy="45719"/>
                  </a:xfrm>
                  <a:prstGeom prst="ellipse">
                    <a:avLst/>
                  </a:prstGeom>
                  <a:solidFill>
                    <a:schemeClr val="accent3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12" name="円/楕円 20">
                    <a:extLst>
                      <a:ext uri="{FF2B5EF4-FFF2-40B4-BE49-F238E27FC236}">
                        <a16:creationId xmlns:a16="http://schemas.microsoft.com/office/drawing/2014/main" id="{06458C4C-89B8-4072-98DF-DB72043E7630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152694" y="5624175"/>
                    <a:ext cx="51348" cy="51348"/>
                  </a:xfrm>
                  <a:prstGeom prst="ellipse">
                    <a:avLst/>
                  </a:prstGeom>
                  <a:solidFill>
                    <a:schemeClr val="accent6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13" name="円/楕円 20">
                    <a:extLst>
                      <a:ext uri="{FF2B5EF4-FFF2-40B4-BE49-F238E27FC236}">
                        <a16:creationId xmlns:a16="http://schemas.microsoft.com/office/drawing/2014/main" id="{A2218CFE-F5F3-40B0-AC08-64A9A11DABB9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214590" y="5439050"/>
                    <a:ext cx="51348" cy="51348"/>
                  </a:xfrm>
                  <a:prstGeom prst="ellipse">
                    <a:avLst/>
                  </a:prstGeom>
                  <a:solidFill>
                    <a:schemeClr val="accent6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14" name="円/楕円 20">
                    <a:extLst>
                      <a:ext uri="{FF2B5EF4-FFF2-40B4-BE49-F238E27FC236}">
                        <a16:creationId xmlns:a16="http://schemas.microsoft.com/office/drawing/2014/main" id="{093F51AD-26E8-417A-818A-4598843DFDC5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788998" y="5314335"/>
                    <a:ext cx="51348" cy="51348"/>
                  </a:xfrm>
                  <a:prstGeom prst="ellipse">
                    <a:avLst/>
                  </a:prstGeom>
                  <a:solidFill>
                    <a:schemeClr val="accent3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15" name="円/楕円 20">
                    <a:extLst>
                      <a:ext uri="{FF2B5EF4-FFF2-40B4-BE49-F238E27FC236}">
                        <a16:creationId xmlns:a16="http://schemas.microsoft.com/office/drawing/2014/main" id="{2959BD75-A588-4E54-AD18-F03045B94F59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659357" y="5409005"/>
                    <a:ext cx="51348" cy="51348"/>
                  </a:xfrm>
                  <a:prstGeom prst="ellipse">
                    <a:avLst/>
                  </a:prstGeom>
                  <a:solidFill>
                    <a:schemeClr val="accent4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16" name="円/楕円 20">
                    <a:extLst>
                      <a:ext uri="{FF2B5EF4-FFF2-40B4-BE49-F238E27FC236}">
                        <a16:creationId xmlns:a16="http://schemas.microsoft.com/office/drawing/2014/main" id="{B25B6E7B-0F33-4F5E-9ACD-36378AD5DB0C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412116" y="5439051"/>
                    <a:ext cx="51348" cy="51348"/>
                  </a:xfrm>
                  <a:prstGeom prst="ellipse">
                    <a:avLst/>
                  </a:prstGeom>
                  <a:solidFill>
                    <a:srgbClr val="FF9900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17" name="円/楕円 20">
                    <a:extLst>
                      <a:ext uri="{FF2B5EF4-FFF2-40B4-BE49-F238E27FC236}">
                        <a16:creationId xmlns:a16="http://schemas.microsoft.com/office/drawing/2014/main" id="{344F6D60-246E-46A7-8E11-AAB34E694D54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521955" y="5206486"/>
                    <a:ext cx="51348" cy="51348"/>
                  </a:xfrm>
                  <a:prstGeom prst="ellipse">
                    <a:avLst/>
                  </a:prstGeom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18" name="円/楕円 20">
                    <a:extLst>
                      <a:ext uri="{FF2B5EF4-FFF2-40B4-BE49-F238E27FC236}">
                        <a16:creationId xmlns:a16="http://schemas.microsoft.com/office/drawing/2014/main" id="{4B4FA56A-433B-42C8-B835-3A74025377C1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212786" y="5866483"/>
                    <a:ext cx="51348" cy="51348"/>
                  </a:xfrm>
                  <a:prstGeom prst="ellipse">
                    <a:avLst/>
                  </a:prstGeom>
                  <a:solidFill>
                    <a:schemeClr val="accent6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197" name="グループ化 196">
                  <a:extLst>
                    <a:ext uri="{FF2B5EF4-FFF2-40B4-BE49-F238E27FC236}">
                      <a16:creationId xmlns:a16="http://schemas.microsoft.com/office/drawing/2014/main" id="{1EFC1A5B-E6BC-4771-9C6B-9F13118FD94A}"/>
                    </a:ext>
                  </a:extLst>
                </p:cNvPr>
                <p:cNvGrpSpPr/>
                <p:nvPr/>
              </p:nvGrpSpPr>
              <p:grpSpPr>
                <a:xfrm rot="9900000">
                  <a:off x="5671464" y="2762849"/>
                  <a:ext cx="777655" cy="656896"/>
                  <a:chOff x="3214590" y="4491173"/>
                  <a:chExt cx="1182917" cy="999226"/>
                </a:xfrm>
              </p:grpSpPr>
              <p:sp>
                <p:nvSpPr>
                  <p:cNvPr id="203" name="円/楕円 20">
                    <a:extLst>
                      <a:ext uri="{FF2B5EF4-FFF2-40B4-BE49-F238E27FC236}">
                        <a16:creationId xmlns:a16="http://schemas.microsoft.com/office/drawing/2014/main" id="{DFCA7128-5D53-4815-8192-B9DAEA52CF3C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695262" y="5399673"/>
                    <a:ext cx="51348" cy="51348"/>
                  </a:xfrm>
                  <a:prstGeom prst="ellipse">
                    <a:avLst/>
                  </a:prstGeom>
                  <a:solidFill>
                    <a:srgbClr val="6DDD9A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04" name="円/楕円 20">
                    <a:extLst>
                      <a:ext uri="{FF2B5EF4-FFF2-40B4-BE49-F238E27FC236}">
                        <a16:creationId xmlns:a16="http://schemas.microsoft.com/office/drawing/2014/main" id="{750D4FD1-856E-4E16-883A-978CBEF8DC07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4346159" y="4575682"/>
                    <a:ext cx="51348" cy="51348"/>
                  </a:xfrm>
                  <a:prstGeom prst="ellipse">
                    <a:avLst/>
                  </a:prstGeom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05" name="円/楕円 20">
                    <a:extLst>
                      <a:ext uri="{FF2B5EF4-FFF2-40B4-BE49-F238E27FC236}">
                        <a16:creationId xmlns:a16="http://schemas.microsoft.com/office/drawing/2014/main" id="{0966EBAB-AA0C-4A23-A1FA-B7AA9D783320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214590" y="5439050"/>
                    <a:ext cx="51348" cy="51348"/>
                  </a:xfrm>
                  <a:prstGeom prst="ellipse">
                    <a:avLst/>
                  </a:prstGeom>
                  <a:solidFill>
                    <a:schemeClr val="accent6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06" name="円/楕円 20">
                    <a:extLst>
                      <a:ext uri="{FF2B5EF4-FFF2-40B4-BE49-F238E27FC236}">
                        <a16:creationId xmlns:a16="http://schemas.microsoft.com/office/drawing/2014/main" id="{7E55FF65-1710-476B-B12A-4DA458535579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788998" y="5314335"/>
                    <a:ext cx="51348" cy="51348"/>
                  </a:xfrm>
                  <a:prstGeom prst="ellipse">
                    <a:avLst/>
                  </a:prstGeom>
                  <a:solidFill>
                    <a:schemeClr val="accent3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07" name="円/楕円 20">
                    <a:extLst>
                      <a:ext uri="{FF2B5EF4-FFF2-40B4-BE49-F238E27FC236}">
                        <a16:creationId xmlns:a16="http://schemas.microsoft.com/office/drawing/2014/main" id="{9E84E325-8EF0-4F39-B98B-5676F0C480DE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320594" y="5190700"/>
                    <a:ext cx="51348" cy="51348"/>
                  </a:xfrm>
                  <a:prstGeom prst="ellipse">
                    <a:avLst/>
                  </a:prstGeom>
                  <a:solidFill>
                    <a:schemeClr val="accent4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08" name="円/楕円 20">
                    <a:extLst>
                      <a:ext uri="{FF2B5EF4-FFF2-40B4-BE49-F238E27FC236}">
                        <a16:creationId xmlns:a16="http://schemas.microsoft.com/office/drawing/2014/main" id="{A3AA503B-F2B9-46FB-B8C9-768DA7103D76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3412116" y="5439051"/>
                    <a:ext cx="51348" cy="51348"/>
                  </a:xfrm>
                  <a:prstGeom prst="ellipse">
                    <a:avLst/>
                  </a:prstGeom>
                  <a:solidFill>
                    <a:srgbClr val="FF9900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09" name="円/楕円 20">
                    <a:extLst>
                      <a:ext uri="{FF2B5EF4-FFF2-40B4-BE49-F238E27FC236}">
                        <a16:creationId xmlns:a16="http://schemas.microsoft.com/office/drawing/2014/main" id="{AB4BCEB3-4FB5-4580-9D61-908E7CF5AD4B}"/>
                      </a:ext>
                    </a:extLst>
                  </p:cNvPr>
                  <p:cNvSpPr/>
                  <p:nvPr/>
                </p:nvSpPr>
                <p:spPr>
                  <a:xfrm rot="20949426" flipH="1" flipV="1">
                    <a:off x="4142028" y="4491173"/>
                    <a:ext cx="51348" cy="51348"/>
                  </a:xfrm>
                  <a:prstGeom prst="ellipse">
                    <a:avLst/>
                  </a:prstGeom>
                  <a:solidFill>
                    <a:schemeClr val="accent6"/>
                  </a:solidFill>
                  <a:ln/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</p:grpSp>
            <p:sp>
              <p:nvSpPr>
                <p:cNvPr id="198" name="円/楕円 20">
                  <a:extLst>
                    <a:ext uri="{FF2B5EF4-FFF2-40B4-BE49-F238E27FC236}">
                      <a16:creationId xmlns:a16="http://schemas.microsoft.com/office/drawing/2014/main" id="{6C056241-6AAA-4FE5-B227-32C594108C30}"/>
                    </a:ext>
                  </a:extLst>
                </p:cNvPr>
                <p:cNvSpPr/>
                <p:nvPr/>
              </p:nvSpPr>
              <p:spPr>
                <a:xfrm rot="4749426" flipH="1" flipV="1">
                  <a:off x="5864400" y="3283091"/>
                  <a:ext cx="28227" cy="25623"/>
                </a:xfrm>
                <a:prstGeom prst="ellipse">
                  <a:avLst/>
                </a:prstGeom>
                <a:solidFill>
                  <a:srgbClr val="6DDD9A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99" name="円/楕円 20">
                  <a:extLst>
                    <a:ext uri="{FF2B5EF4-FFF2-40B4-BE49-F238E27FC236}">
                      <a16:creationId xmlns:a16="http://schemas.microsoft.com/office/drawing/2014/main" id="{F5191BA8-A2FE-4538-A78B-367468524D62}"/>
                    </a:ext>
                  </a:extLst>
                </p:cNvPr>
                <p:cNvSpPr/>
                <p:nvPr/>
              </p:nvSpPr>
              <p:spPr>
                <a:xfrm rot="4749426" flipH="1" flipV="1">
                  <a:off x="5941785" y="2972136"/>
                  <a:ext cx="28227" cy="25623"/>
                </a:xfrm>
                <a:prstGeom prst="ellipse">
                  <a:avLst/>
                </a:prstGeom>
                <a:solidFill>
                  <a:schemeClr val="accent6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0" name="円/楕円 20">
                  <a:extLst>
                    <a:ext uri="{FF2B5EF4-FFF2-40B4-BE49-F238E27FC236}">
                      <a16:creationId xmlns:a16="http://schemas.microsoft.com/office/drawing/2014/main" id="{ECFC0E15-BB95-4247-9BAF-865D080E7B44}"/>
                    </a:ext>
                  </a:extLst>
                </p:cNvPr>
                <p:cNvSpPr/>
                <p:nvPr/>
              </p:nvSpPr>
              <p:spPr>
                <a:xfrm rot="4749426" flipH="1" flipV="1">
                  <a:off x="6004018" y="3287898"/>
                  <a:ext cx="28227" cy="25623"/>
                </a:xfrm>
                <a:prstGeom prst="ellipse">
                  <a:avLst/>
                </a:prstGeom>
                <a:solidFill>
                  <a:schemeClr val="accent3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1" name="円/楕円 20">
                  <a:extLst>
                    <a:ext uri="{FF2B5EF4-FFF2-40B4-BE49-F238E27FC236}">
                      <a16:creationId xmlns:a16="http://schemas.microsoft.com/office/drawing/2014/main" id="{E59A147E-8ABC-4044-B3DC-17418042EA93}"/>
                    </a:ext>
                  </a:extLst>
                </p:cNvPr>
                <p:cNvSpPr/>
                <p:nvPr/>
              </p:nvSpPr>
              <p:spPr>
                <a:xfrm rot="4749426" flipH="1" flipV="1">
                  <a:off x="6065713" y="3030408"/>
                  <a:ext cx="28227" cy="25623"/>
                </a:xfrm>
                <a:prstGeom prst="ellipse">
                  <a:avLst/>
                </a:prstGeom>
                <a:solidFill>
                  <a:schemeClr val="accent4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2" name="円/楕円 20">
                  <a:extLst>
                    <a:ext uri="{FF2B5EF4-FFF2-40B4-BE49-F238E27FC236}">
                      <a16:creationId xmlns:a16="http://schemas.microsoft.com/office/drawing/2014/main" id="{B8ECBFCE-A193-4D72-B938-AB27A7979DA7}"/>
                    </a:ext>
                  </a:extLst>
                </p:cNvPr>
                <p:cNvSpPr/>
                <p:nvPr/>
              </p:nvSpPr>
              <p:spPr>
                <a:xfrm rot="4749426" flipH="1" flipV="1">
                  <a:off x="5941785" y="3080719"/>
                  <a:ext cx="28227" cy="25623"/>
                </a:xfrm>
                <a:prstGeom prst="ellipse">
                  <a:avLst/>
                </a:prstGeom>
                <a:solidFill>
                  <a:srgbClr val="FF9900"/>
                </a:solidFill>
                <a:ln/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88" name="楕円 56">
                <a:extLst>
                  <a:ext uri="{FF2B5EF4-FFF2-40B4-BE49-F238E27FC236}">
                    <a16:creationId xmlns:a16="http://schemas.microsoft.com/office/drawing/2014/main" id="{07327B23-F41E-424C-A9A9-EB04C51A0E47}"/>
                  </a:ext>
                </a:extLst>
              </p:cNvPr>
              <p:cNvSpPr/>
              <p:nvPr/>
            </p:nvSpPr>
            <p:spPr>
              <a:xfrm>
                <a:off x="6000869" y="2865238"/>
                <a:ext cx="234203" cy="234203"/>
              </a:xfrm>
              <a:prstGeom prst="ellipse">
                <a:avLst/>
              </a:prstGeom>
              <a:gradFill flip="none" rotWithShape="1">
                <a:gsLst>
                  <a:gs pos="79000">
                    <a:srgbClr val="FDE7E3">
                      <a:alpha val="0"/>
                    </a:srgbClr>
                  </a:gs>
                  <a:gs pos="93000">
                    <a:schemeClr val="bg1">
                      <a:alpha val="0"/>
                    </a:schemeClr>
                  </a:gs>
                  <a:gs pos="68000">
                    <a:srgbClr val="FACAC4">
                      <a:alpha val="0"/>
                    </a:srgbClr>
                  </a:gs>
                  <a:gs pos="56000">
                    <a:srgbClr val="F6ACA4">
                      <a:alpha val="29000"/>
                    </a:srgbClr>
                  </a:gs>
                  <a:gs pos="44500">
                    <a:srgbClr val="F28F84">
                      <a:alpha val="63000"/>
                    </a:srgbClr>
                  </a:gs>
                  <a:gs pos="33000">
                    <a:srgbClr val="EE7164">
                      <a:alpha val="80000"/>
                    </a:srgbClr>
                  </a:gs>
                  <a:gs pos="14000">
                    <a:srgbClr val="FF5050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9" name="楕円 57">
                <a:extLst>
                  <a:ext uri="{FF2B5EF4-FFF2-40B4-BE49-F238E27FC236}">
                    <a16:creationId xmlns:a16="http://schemas.microsoft.com/office/drawing/2014/main" id="{1A034362-4EA5-404C-8B2E-BB85EF3109BC}"/>
                  </a:ext>
                </a:extLst>
              </p:cNvPr>
              <p:cNvSpPr/>
              <p:nvPr/>
            </p:nvSpPr>
            <p:spPr>
              <a:xfrm>
                <a:off x="5962202" y="2715819"/>
                <a:ext cx="299354" cy="299354"/>
              </a:xfrm>
              <a:prstGeom prst="ellipse">
                <a:avLst/>
              </a:prstGeom>
              <a:gradFill flip="none" rotWithShape="1">
                <a:gsLst>
                  <a:gs pos="79000">
                    <a:srgbClr val="FDE7E3">
                      <a:alpha val="0"/>
                    </a:srgbClr>
                  </a:gs>
                  <a:gs pos="93000">
                    <a:schemeClr val="bg1">
                      <a:alpha val="0"/>
                    </a:schemeClr>
                  </a:gs>
                  <a:gs pos="68000">
                    <a:srgbClr val="FACAC4">
                      <a:alpha val="0"/>
                    </a:srgbClr>
                  </a:gs>
                  <a:gs pos="56000">
                    <a:srgbClr val="F6ACA4">
                      <a:alpha val="29000"/>
                    </a:srgbClr>
                  </a:gs>
                  <a:gs pos="44500">
                    <a:srgbClr val="F28F84">
                      <a:alpha val="63000"/>
                    </a:srgbClr>
                  </a:gs>
                  <a:gs pos="33000">
                    <a:srgbClr val="EE7164">
                      <a:alpha val="80000"/>
                    </a:srgbClr>
                  </a:gs>
                  <a:gs pos="14000">
                    <a:srgbClr val="FF5050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0" name="楕円 53">
                <a:extLst>
                  <a:ext uri="{FF2B5EF4-FFF2-40B4-BE49-F238E27FC236}">
                    <a16:creationId xmlns:a16="http://schemas.microsoft.com/office/drawing/2014/main" id="{6885D1C5-6ECF-4B51-98E4-67E44ABDFB38}"/>
                  </a:ext>
                </a:extLst>
              </p:cNvPr>
              <p:cNvSpPr/>
              <p:nvPr/>
            </p:nvSpPr>
            <p:spPr>
              <a:xfrm>
                <a:off x="5843776" y="2779239"/>
                <a:ext cx="281282" cy="281282"/>
              </a:xfrm>
              <a:prstGeom prst="ellipse">
                <a:avLst/>
              </a:prstGeom>
              <a:gradFill flip="none" rotWithShape="1">
                <a:gsLst>
                  <a:gs pos="76000">
                    <a:srgbClr val="FACAC4">
                      <a:alpha val="8000"/>
                    </a:srgbClr>
                  </a:gs>
                  <a:gs pos="44500">
                    <a:srgbClr val="F28F84">
                      <a:alpha val="63000"/>
                    </a:srgbClr>
                  </a:gs>
                  <a:gs pos="27000">
                    <a:srgbClr val="EE7164">
                      <a:alpha val="80000"/>
                    </a:srgbClr>
                  </a:gs>
                  <a:gs pos="2000">
                    <a:srgbClr val="FF5050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1" name="楕円 64">
                <a:extLst>
                  <a:ext uri="{FF2B5EF4-FFF2-40B4-BE49-F238E27FC236}">
                    <a16:creationId xmlns:a16="http://schemas.microsoft.com/office/drawing/2014/main" id="{5C20B417-3075-4F03-89AD-9C16646D31BF}"/>
                  </a:ext>
                </a:extLst>
              </p:cNvPr>
              <p:cNvSpPr/>
              <p:nvPr/>
            </p:nvSpPr>
            <p:spPr>
              <a:xfrm rot="8079882">
                <a:off x="5985898" y="2796759"/>
                <a:ext cx="121486" cy="255842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F7615A">
                      <a:alpha val="60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15000">
                    <a:srgbClr val="FF5050">
                      <a:alpha val="8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2" name="楕円 65">
                <a:extLst>
                  <a:ext uri="{FF2B5EF4-FFF2-40B4-BE49-F238E27FC236}">
                    <a16:creationId xmlns:a16="http://schemas.microsoft.com/office/drawing/2014/main" id="{88B3F6CE-20F2-477A-A1AD-508D6F4824E9}"/>
                  </a:ext>
                </a:extLst>
              </p:cNvPr>
              <p:cNvSpPr/>
              <p:nvPr/>
            </p:nvSpPr>
            <p:spPr>
              <a:xfrm rot="2922737">
                <a:off x="6019156" y="2740611"/>
                <a:ext cx="118306" cy="322778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F7615A">
                      <a:alpha val="60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15000">
                    <a:srgbClr val="FF5050">
                      <a:alpha val="8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3" name="楕円 71">
                <a:extLst>
                  <a:ext uri="{FF2B5EF4-FFF2-40B4-BE49-F238E27FC236}">
                    <a16:creationId xmlns:a16="http://schemas.microsoft.com/office/drawing/2014/main" id="{221D2447-EB46-4D43-B5B2-A9100F20B1FE}"/>
                  </a:ext>
                </a:extLst>
              </p:cNvPr>
              <p:cNvSpPr/>
              <p:nvPr/>
            </p:nvSpPr>
            <p:spPr>
              <a:xfrm rot="20395640">
                <a:off x="6017319" y="2761423"/>
                <a:ext cx="135774" cy="247699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F7615A">
                      <a:alpha val="72000"/>
                    </a:srgbClr>
                  </a:gs>
                  <a:gs pos="89000">
                    <a:srgbClr val="EE7164">
                      <a:alpha val="10000"/>
                    </a:srgbClr>
                  </a:gs>
                  <a:gs pos="15000">
                    <a:srgbClr val="FF5050">
                      <a:alpha val="71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75" name="右矢印 156">
              <a:extLst>
                <a:ext uri="{FF2B5EF4-FFF2-40B4-BE49-F238E27FC236}">
                  <a16:creationId xmlns:a16="http://schemas.microsoft.com/office/drawing/2014/main" id="{6487AC96-D482-4CCA-9DE7-775856DC2ABF}"/>
                </a:ext>
              </a:extLst>
            </p:cNvPr>
            <p:cNvSpPr/>
            <p:nvPr/>
          </p:nvSpPr>
          <p:spPr>
            <a:xfrm rot="12938019">
              <a:off x="3352981" y="2710618"/>
              <a:ext cx="643440" cy="108787"/>
            </a:xfrm>
            <a:prstGeom prst="rightArrow">
              <a:avLst>
                <a:gd name="adj1" fmla="val 35042"/>
                <a:gd name="adj2" fmla="val 9750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6" name="右矢印 157">
              <a:extLst>
                <a:ext uri="{FF2B5EF4-FFF2-40B4-BE49-F238E27FC236}">
                  <a16:creationId xmlns:a16="http://schemas.microsoft.com/office/drawing/2014/main" id="{EFCC157A-AAD9-4D91-B900-D50D0B1DA1CD}"/>
                </a:ext>
              </a:extLst>
            </p:cNvPr>
            <p:cNvSpPr/>
            <p:nvPr/>
          </p:nvSpPr>
          <p:spPr>
            <a:xfrm rot="1507395">
              <a:off x="4077985" y="3082437"/>
              <a:ext cx="643440" cy="108787"/>
            </a:xfrm>
            <a:prstGeom prst="rightArrow">
              <a:avLst>
                <a:gd name="adj1" fmla="val 35042"/>
                <a:gd name="adj2" fmla="val 9750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7" name="右矢印 158">
              <a:extLst>
                <a:ext uri="{FF2B5EF4-FFF2-40B4-BE49-F238E27FC236}">
                  <a16:creationId xmlns:a16="http://schemas.microsoft.com/office/drawing/2014/main" id="{C75FB5D8-EBD9-43BE-8BF5-47C3C44DF0A2}"/>
                </a:ext>
              </a:extLst>
            </p:cNvPr>
            <p:cNvSpPr/>
            <p:nvPr/>
          </p:nvSpPr>
          <p:spPr>
            <a:xfrm rot="21019126">
              <a:off x="4093212" y="2844901"/>
              <a:ext cx="534082" cy="96932"/>
            </a:xfrm>
            <a:prstGeom prst="rightArrow">
              <a:avLst>
                <a:gd name="adj1" fmla="val 35042"/>
                <a:gd name="adj2" fmla="val 9750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8" name="右矢印 159">
              <a:extLst>
                <a:ext uri="{FF2B5EF4-FFF2-40B4-BE49-F238E27FC236}">
                  <a16:creationId xmlns:a16="http://schemas.microsoft.com/office/drawing/2014/main" id="{28E7ECAA-EC1D-416F-9C1B-782C7C68A3DA}"/>
                </a:ext>
              </a:extLst>
            </p:cNvPr>
            <p:cNvSpPr/>
            <p:nvPr/>
          </p:nvSpPr>
          <p:spPr>
            <a:xfrm rot="9832336">
              <a:off x="3476150" y="3066869"/>
              <a:ext cx="562547" cy="77418"/>
            </a:xfrm>
            <a:prstGeom prst="rightArrow">
              <a:avLst>
                <a:gd name="adj1" fmla="val 35042"/>
                <a:gd name="adj2" fmla="val 9750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9" name="楕円 64">
              <a:extLst>
                <a:ext uri="{FF2B5EF4-FFF2-40B4-BE49-F238E27FC236}">
                  <a16:creationId xmlns:a16="http://schemas.microsoft.com/office/drawing/2014/main" id="{FEEB5097-A9FB-4E39-8089-1DB505CF407C}"/>
                </a:ext>
              </a:extLst>
            </p:cNvPr>
            <p:cNvSpPr/>
            <p:nvPr/>
          </p:nvSpPr>
          <p:spPr>
            <a:xfrm rot="8079882">
              <a:off x="3900635" y="2812232"/>
              <a:ext cx="153666" cy="323611"/>
            </a:xfrm>
            <a:prstGeom prst="ellipse">
              <a:avLst/>
            </a:prstGeom>
            <a:gradFill flip="none" rotWithShape="1">
              <a:gsLst>
                <a:gs pos="38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15000">
                  <a:srgbClr val="FF5050">
                    <a:alpha val="8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0" name="楕円 65">
              <a:extLst>
                <a:ext uri="{FF2B5EF4-FFF2-40B4-BE49-F238E27FC236}">
                  <a16:creationId xmlns:a16="http://schemas.microsoft.com/office/drawing/2014/main" id="{2AEB440E-3303-471E-97B4-A5F2406FF994}"/>
                </a:ext>
              </a:extLst>
            </p:cNvPr>
            <p:cNvSpPr/>
            <p:nvPr/>
          </p:nvSpPr>
          <p:spPr>
            <a:xfrm rot="2922737">
              <a:off x="3984071" y="2787057"/>
              <a:ext cx="260782" cy="367438"/>
            </a:xfrm>
            <a:prstGeom prst="ellipse">
              <a:avLst/>
            </a:prstGeom>
            <a:gradFill flip="none" rotWithShape="1">
              <a:gsLst>
                <a:gs pos="50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15000">
                  <a:srgbClr val="FF5050">
                    <a:alpha val="8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1" name="楕円 77">
              <a:extLst>
                <a:ext uri="{FF2B5EF4-FFF2-40B4-BE49-F238E27FC236}">
                  <a16:creationId xmlns:a16="http://schemas.microsoft.com/office/drawing/2014/main" id="{13392CB3-8BBE-425E-B95C-772BBA9F63E8}"/>
                </a:ext>
              </a:extLst>
            </p:cNvPr>
            <p:cNvSpPr/>
            <p:nvPr/>
          </p:nvSpPr>
          <p:spPr>
            <a:xfrm rot="9332795">
              <a:off x="4029873" y="2871038"/>
              <a:ext cx="169919" cy="241582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2" name="楕円 77">
              <a:extLst>
                <a:ext uri="{FF2B5EF4-FFF2-40B4-BE49-F238E27FC236}">
                  <a16:creationId xmlns:a16="http://schemas.microsoft.com/office/drawing/2014/main" id="{EAD03701-B98A-4F71-B08A-60855712A258}"/>
                </a:ext>
              </a:extLst>
            </p:cNvPr>
            <p:cNvSpPr/>
            <p:nvPr/>
          </p:nvSpPr>
          <p:spPr>
            <a:xfrm rot="9332795">
              <a:off x="3977270" y="2912870"/>
              <a:ext cx="140856" cy="193794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3" name="円/楕円 20">
              <a:extLst>
                <a:ext uri="{FF2B5EF4-FFF2-40B4-BE49-F238E27FC236}">
                  <a16:creationId xmlns:a16="http://schemas.microsoft.com/office/drawing/2014/main" id="{5B9EA37C-4CAE-4797-8765-D4385988D37B}"/>
                </a:ext>
              </a:extLst>
            </p:cNvPr>
            <p:cNvSpPr/>
            <p:nvPr/>
          </p:nvSpPr>
          <p:spPr>
            <a:xfrm rot="4752875" flipH="1" flipV="1">
              <a:off x="3306233" y="2461086"/>
              <a:ext cx="69155" cy="69155"/>
            </a:xfrm>
            <a:prstGeom prst="ellipse">
              <a:avLst/>
            </a:prstGeom>
            <a:solidFill>
              <a:srgbClr val="FF33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4" name="円/楕円 20">
              <a:extLst>
                <a:ext uri="{FF2B5EF4-FFF2-40B4-BE49-F238E27FC236}">
                  <a16:creationId xmlns:a16="http://schemas.microsoft.com/office/drawing/2014/main" id="{DB7F0B2F-64DB-47EE-B933-C85BDDF8F717}"/>
                </a:ext>
              </a:extLst>
            </p:cNvPr>
            <p:cNvSpPr/>
            <p:nvPr/>
          </p:nvSpPr>
          <p:spPr>
            <a:xfrm rot="4752875" flipH="1" flipV="1">
              <a:off x="4814913" y="3279970"/>
              <a:ext cx="69155" cy="69155"/>
            </a:xfrm>
            <a:prstGeom prst="ellipse">
              <a:avLst/>
            </a:prstGeom>
            <a:solidFill>
              <a:srgbClr val="FF33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5" name="円/楕円 20">
              <a:extLst>
                <a:ext uri="{FF2B5EF4-FFF2-40B4-BE49-F238E27FC236}">
                  <a16:creationId xmlns:a16="http://schemas.microsoft.com/office/drawing/2014/main" id="{D633984E-20CA-4E6B-8A23-B152ACEE7E16}"/>
                </a:ext>
              </a:extLst>
            </p:cNvPr>
            <p:cNvSpPr/>
            <p:nvPr/>
          </p:nvSpPr>
          <p:spPr>
            <a:xfrm rot="4752875" flipH="1" flipV="1">
              <a:off x="4726813" y="2783182"/>
              <a:ext cx="56119" cy="56119"/>
            </a:xfrm>
            <a:prstGeom prst="ellipse">
              <a:avLst/>
            </a:prstGeom>
            <a:solidFill>
              <a:srgbClr val="FF33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6" name="円/楕円 20">
              <a:extLst>
                <a:ext uri="{FF2B5EF4-FFF2-40B4-BE49-F238E27FC236}">
                  <a16:creationId xmlns:a16="http://schemas.microsoft.com/office/drawing/2014/main" id="{3F76A8F7-92C3-4C71-9828-76094F662771}"/>
                </a:ext>
              </a:extLst>
            </p:cNvPr>
            <p:cNvSpPr/>
            <p:nvPr/>
          </p:nvSpPr>
          <p:spPr>
            <a:xfrm rot="4752875" flipH="1" flipV="1">
              <a:off x="3361898" y="3156466"/>
              <a:ext cx="56119" cy="56119"/>
            </a:xfrm>
            <a:prstGeom prst="ellipse">
              <a:avLst/>
            </a:prstGeom>
            <a:solidFill>
              <a:srgbClr val="FF3300"/>
            </a:soli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31" name="テキスト ボックス 230">
            <a:extLst>
              <a:ext uri="{FF2B5EF4-FFF2-40B4-BE49-F238E27FC236}">
                <a16:creationId xmlns:a16="http://schemas.microsoft.com/office/drawing/2014/main" id="{CCBE912F-8BFD-4336-87C8-D08B2A109E15}"/>
              </a:ext>
            </a:extLst>
          </p:cNvPr>
          <p:cNvSpPr txBox="1"/>
          <p:nvPr/>
        </p:nvSpPr>
        <p:spPr>
          <a:xfrm rot="5400000">
            <a:off x="10226640" y="4022585"/>
            <a:ext cx="313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/>
              <a:t>Figures: Courtesy of </a:t>
            </a:r>
            <a:r>
              <a:rPr kumimoji="1" lang="en-US" altLang="ja-JP" sz="1600" dirty="0" err="1"/>
              <a:t>Y.Kanakubo</a:t>
            </a:r>
            <a:endParaRPr kumimoji="1" lang="ja-JP" altLang="en-US" sz="1600" dirty="0"/>
          </a:p>
        </p:txBody>
      </p:sp>
      <p:cxnSp>
        <p:nvCxnSpPr>
          <p:cNvPr id="236" name="直線コネクタ 235">
            <a:extLst>
              <a:ext uri="{FF2B5EF4-FFF2-40B4-BE49-F238E27FC236}">
                <a16:creationId xmlns:a16="http://schemas.microsoft.com/office/drawing/2014/main" id="{E09EA9AE-A91A-49B9-BAC4-8DCE8FE1AACA}"/>
              </a:ext>
            </a:extLst>
          </p:cNvPr>
          <p:cNvCxnSpPr>
            <a:cxnSpLocks/>
          </p:cNvCxnSpPr>
          <p:nvPr/>
        </p:nvCxnSpPr>
        <p:spPr>
          <a:xfrm flipV="1">
            <a:off x="4588998" y="4394243"/>
            <a:ext cx="110646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直線コネクタ 239">
            <a:extLst>
              <a:ext uri="{FF2B5EF4-FFF2-40B4-BE49-F238E27FC236}">
                <a16:creationId xmlns:a16="http://schemas.microsoft.com/office/drawing/2014/main" id="{8941D0AD-649B-49E3-A1B1-B862912EECBD}"/>
              </a:ext>
            </a:extLst>
          </p:cNvPr>
          <p:cNvCxnSpPr>
            <a:cxnSpLocks/>
            <a:endCxn id="130" idx="0"/>
          </p:cNvCxnSpPr>
          <p:nvPr/>
        </p:nvCxnSpPr>
        <p:spPr>
          <a:xfrm flipH="1">
            <a:off x="4119600" y="4382443"/>
            <a:ext cx="499338" cy="8237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テキスト ボックス 240">
            <a:extLst>
              <a:ext uri="{FF2B5EF4-FFF2-40B4-BE49-F238E27FC236}">
                <a16:creationId xmlns:a16="http://schemas.microsoft.com/office/drawing/2014/main" id="{9305C4DA-E35C-4758-9F39-D70EB15D41A3}"/>
              </a:ext>
            </a:extLst>
          </p:cNvPr>
          <p:cNvSpPr txBox="1"/>
          <p:nvPr/>
        </p:nvSpPr>
        <p:spPr>
          <a:xfrm>
            <a:off x="4632990" y="1310452"/>
            <a:ext cx="6824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 err="1"/>
              <a:t>Bozek</a:t>
            </a:r>
            <a:r>
              <a:rPr kumimoji="1" lang="en-US" altLang="ja-JP" sz="1400" dirty="0"/>
              <a:t> (2005, 2009), </a:t>
            </a:r>
            <a:r>
              <a:rPr kumimoji="1" lang="en-US" altLang="ja-JP" sz="1400" dirty="0" err="1"/>
              <a:t>Aichelin</a:t>
            </a:r>
            <a:r>
              <a:rPr kumimoji="1" lang="en-US" altLang="ja-JP" sz="1400" dirty="0"/>
              <a:t>, Werner (2009), </a:t>
            </a:r>
            <a:r>
              <a:rPr kumimoji="1" lang="en-US" altLang="ja-JP" sz="1400" dirty="0" err="1"/>
              <a:t>Becattini</a:t>
            </a:r>
            <a:r>
              <a:rPr kumimoji="1" lang="en-US" altLang="ja-JP" sz="1400" dirty="0"/>
              <a:t>, Manninen (2009),</a:t>
            </a:r>
          </a:p>
          <a:p>
            <a:pPr algn="r"/>
            <a:r>
              <a:rPr kumimoji="1" lang="en-US" altLang="ja-JP" sz="1400" dirty="0"/>
              <a:t> </a:t>
            </a:r>
            <a:r>
              <a:rPr kumimoji="1" lang="en-US" altLang="ja-JP" sz="1400" dirty="0" err="1"/>
              <a:t>Pierog</a:t>
            </a:r>
            <a:r>
              <a:rPr kumimoji="1" lang="en-US" altLang="ja-JP" sz="1400" i="1" dirty="0"/>
              <a:t> et al</a:t>
            </a:r>
            <a:r>
              <a:rPr kumimoji="1" lang="en-US" altLang="ja-JP" sz="1400" dirty="0"/>
              <a:t>. (2015), Akamatsu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(2018), </a:t>
            </a:r>
            <a:r>
              <a:rPr kumimoji="1" lang="en-US" altLang="ja-JP" sz="1400" dirty="0" err="1"/>
              <a:t>Kanakubo</a:t>
            </a:r>
            <a:r>
              <a:rPr kumimoji="1" lang="en-US" altLang="ja-JP" sz="1400" dirty="0"/>
              <a:t>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(2018,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2020, 2022a, 2022b)</a:t>
            </a:r>
          </a:p>
        </p:txBody>
      </p:sp>
      <p:sp>
        <p:nvSpPr>
          <p:cNvPr id="232" name="テキスト ボックス 231">
            <a:extLst>
              <a:ext uri="{FF2B5EF4-FFF2-40B4-BE49-F238E27FC236}">
                <a16:creationId xmlns:a16="http://schemas.microsoft.com/office/drawing/2014/main" id="{9120FE7D-0E0D-42B2-8D97-0E68E5523CB3}"/>
              </a:ext>
            </a:extLst>
          </p:cNvPr>
          <p:cNvSpPr txBox="1"/>
          <p:nvPr/>
        </p:nvSpPr>
        <p:spPr>
          <a:xfrm>
            <a:off x="10405782" y="1916303"/>
            <a:ext cx="1813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ym typeface="Wingdings" panose="05000000000000000000" pitchFamily="2" charset="2"/>
              </a:rPr>
              <a:t>QGP fluids</a:t>
            </a:r>
            <a:endParaRPr kumimoji="1" lang="ja-JP" altLang="en-US" sz="2800" dirty="0"/>
          </a:p>
        </p:txBody>
      </p:sp>
      <p:sp>
        <p:nvSpPr>
          <p:cNvPr id="234" name="スライド番号プレースホルダー 233">
            <a:extLst>
              <a:ext uri="{FF2B5EF4-FFF2-40B4-BE49-F238E27FC236}">
                <a16:creationId xmlns:a16="http://schemas.microsoft.com/office/drawing/2014/main" id="{227C3084-5D07-495C-A2C0-B2A56419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sp>
        <p:nvSpPr>
          <p:cNvPr id="242" name="楕円 241">
            <a:extLst>
              <a:ext uri="{FF2B5EF4-FFF2-40B4-BE49-F238E27FC236}">
                <a16:creationId xmlns:a16="http://schemas.microsoft.com/office/drawing/2014/main" id="{A018B244-3784-4BBE-8D6E-8E7981A83BA1}"/>
              </a:ext>
            </a:extLst>
          </p:cNvPr>
          <p:cNvSpPr/>
          <p:nvPr/>
        </p:nvSpPr>
        <p:spPr>
          <a:xfrm>
            <a:off x="4763472" y="2580601"/>
            <a:ext cx="2700000" cy="2700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楕円 242">
            <a:extLst>
              <a:ext uri="{FF2B5EF4-FFF2-40B4-BE49-F238E27FC236}">
                <a16:creationId xmlns:a16="http://schemas.microsoft.com/office/drawing/2014/main" id="{A941F4FF-79E1-4785-A5A7-490378E5AD0E}"/>
              </a:ext>
            </a:extLst>
          </p:cNvPr>
          <p:cNvSpPr/>
          <p:nvPr/>
        </p:nvSpPr>
        <p:spPr>
          <a:xfrm>
            <a:off x="8364692" y="2631561"/>
            <a:ext cx="2700000" cy="2700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5215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EBA34337-D71B-4036-B7C1-0FF2F3489572}"/>
              </a:ext>
            </a:extLst>
          </p:cNvPr>
          <p:cNvCxnSpPr/>
          <p:nvPr/>
        </p:nvCxnSpPr>
        <p:spPr>
          <a:xfrm flipV="1">
            <a:off x="5068751" y="2502838"/>
            <a:ext cx="2094049" cy="45718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93D0EEB5-DA6D-4EFE-8CEF-4B30C2BDB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Dynamica</a:t>
            </a:r>
            <a:r>
              <a:rPr lang="en-US" altLang="ja-JP" dirty="0"/>
              <a:t>l core-corona initialization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B7BE35C-CE28-4AA6-9FE7-3BB74D399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AE55743-02AF-4FDD-B62E-0602042B4469}"/>
              </a:ext>
            </a:extLst>
          </p:cNvPr>
          <p:cNvSpPr txBox="1"/>
          <p:nvPr/>
        </p:nvSpPr>
        <p:spPr>
          <a:xfrm>
            <a:off x="1378962" y="2960022"/>
            <a:ext cx="28504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Initial distribution</a:t>
            </a:r>
          </a:p>
          <a:p>
            <a:pPr algn="ctr"/>
            <a:r>
              <a:rPr kumimoji="1" lang="en-US" altLang="ja-JP" sz="2800" dirty="0"/>
              <a:t>in phase space:</a:t>
            </a:r>
          </a:p>
          <a:p>
            <a:pPr algn="ctr"/>
            <a:r>
              <a:rPr kumimoji="1" lang="en-US" altLang="ja-JP" sz="2800" dirty="0" err="1"/>
              <a:t>Partons</a:t>
            </a:r>
            <a:r>
              <a:rPr kumimoji="1" lang="en-US" altLang="ja-JP" sz="2800" dirty="0"/>
              <a:t> or fields</a:t>
            </a:r>
            <a:endParaRPr kumimoji="1" lang="ja-JP" altLang="en-US" sz="2800" dirty="0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BAD31886-1A2F-4AD0-ABCA-D1B758ADBFD2}"/>
              </a:ext>
            </a:extLst>
          </p:cNvPr>
          <p:cNvSpPr/>
          <p:nvPr/>
        </p:nvSpPr>
        <p:spPr>
          <a:xfrm>
            <a:off x="965264" y="2692400"/>
            <a:ext cx="3677856" cy="189992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AA644C12-8241-4925-9814-B4ED2BBC9448}"/>
              </a:ext>
            </a:extLst>
          </p:cNvPr>
          <p:cNvSpPr/>
          <p:nvPr/>
        </p:nvSpPr>
        <p:spPr>
          <a:xfrm>
            <a:off x="7559104" y="1574800"/>
            <a:ext cx="3677856" cy="189992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D924313-2D95-456D-B30E-2341462075C2}"/>
              </a:ext>
            </a:extLst>
          </p:cNvPr>
          <p:cNvSpPr txBox="1"/>
          <p:nvPr/>
        </p:nvSpPr>
        <p:spPr>
          <a:xfrm>
            <a:off x="7789494" y="1830661"/>
            <a:ext cx="31357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Core:</a:t>
            </a:r>
          </a:p>
          <a:p>
            <a:pPr algn="ctr"/>
            <a:r>
              <a:rPr kumimoji="1" lang="en-US" altLang="ja-JP" sz="2800" dirty="0"/>
              <a:t>Equilibrated matter</a:t>
            </a:r>
          </a:p>
          <a:p>
            <a:pPr algn="ctr"/>
            <a:r>
              <a:rPr kumimoji="1" lang="en-US" altLang="ja-JP" sz="2800" dirty="0"/>
              <a:t>~ QGP fluids</a:t>
            </a:r>
            <a:endParaRPr kumimoji="1" lang="ja-JP" altLang="en-US" sz="2800" dirty="0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03E8154-37B9-4B6C-AD44-93A25F481724}"/>
              </a:ext>
            </a:extLst>
          </p:cNvPr>
          <p:cNvSpPr/>
          <p:nvPr/>
        </p:nvSpPr>
        <p:spPr>
          <a:xfrm>
            <a:off x="7559104" y="3819299"/>
            <a:ext cx="3677856" cy="189992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5D319B6-331B-4513-9A57-54C00C0EA5E1}"/>
              </a:ext>
            </a:extLst>
          </p:cNvPr>
          <p:cNvSpPr txBox="1"/>
          <p:nvPr/>
        </p:nvSpPr>
        <p:spPr>
          <a:xfrm>
            <a:off x="8080987" y="4072052"/>
            <a:ext cx="25731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Corona:</a:t>
            </a:r>
          </a:p>
          <a:p>
            <a:pPr algn="ctr"/>
            <a:r>
              <a:rPr kumimoji="1" lang="en-US" altLang="ja-JP" sz="2800" dirty="0"/>
              <a:t>Non-eq. matter</a:t>
            </a:r>
          </a:p>
          <a:p>
            <a:pPr algn="ctr"/>
            <a:r>
              <a:rPr kumimoji="1" lang="en-US" altLang="ja-JP" sz="2800" dirty="0"/>
              <a:t>~ </a:t>
            </a:r>
            <a:r>
              <a:rPr kumimoji="1" lang="en-US" altLang="ja-JP" sz="2800" dirty="0" err="1"/>
              <a:t>Partons</a:t>
            </a:r>
            <a:endParaRPr kumimoji="1" lang="ja-JP" altLang="en-US" sz="28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B976398-F369-48D7-9AE9-E5FCF1C25E77}"/>
              </a:ext>
            </a:extLst>
          </p:cNvPr>
          <p:cNvSpPr txBox="1"/>
          <p:nvPr/>
        </p:nvSpPr>
        <p:spPr>
          <a:xfrm>
            <a:off x="5165785" y="1906273"/>
            <a:ext cx="1850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FFFF00"/>
                </a:solidFill>
              </a:rPr>
              <a:t>Dense/soft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2505BBCA-B646-4423-8B76-FB57900ADB55}"/>
              </a:ext>
            </a:extLst>
          </p:cNvPr>
          <p:cNvCxnSpPr>
            <a:cxnSpLocks/>
          </p:cNvCxnSpPr>
          <p:nvPr/>
        </p:nvCxnSpPr>
        <p:spPr>
          <a:xfrm>
            <a:off x="5068751" y="4185333"/>
            <a:ext cx="2094049" cy="45718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FA9EDC6-94EF-4298-9534-C55B048B5A3F}"/>
              </a:ext>
            </a:extLst>
          </p:cNvPr>
          <p:cNvSpPr txBox="1"/>
          <p:nvPr/>
        </p:nvSpPr>
        <p:spPr>
          <a:xfrm>
            <a:off x="5151340" y="4782102"/>
            <a:ext cx="192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FFFF00"/>
                </a:solidFill>
              </a:rPr>
              <a:t>Dilute/hard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4D90D43-96FF-4653-8A30-843D8EAA3931}"/>
              </a:ext>
            </a:extLst>
          </p:cNvPr>
          <p:cNvSpPr txBox="1"/>
          <p:nvPr/>
        </p:nvSpPr>
        <p:spPr>
          <a:xfrm>
            <a:off x="1203283" y="5887800"/>
            <a:ext cx="9820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Separation of initial distribution just after collisions </a:t>
            </a:r>
            <a:r>
              <a:rPr kumimoji="1" lang="en-US" altLang="ja-JP" sz="2800" dirty="0">
                <a:solidFill>
                  <a:srgbClr val="FFFF00"/>
                </a:solidFill>
              </a:rPr>
              <a:t>dynamically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13AC60D7-B588-49A7-B824-4F98550A998B}"/>
              </a:ext>
            </a:extLst>
          </p:cNvPr>
          <p:cNvSpPr/>
          <p:nvPr/>
        </p:nvSpPr>
        <p:spPr>
          <a:xfrm>
            <a:off x="4856480" y="1724745"/>
            <a:ext cx="2479103" cy="3841688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FD6EA8D7-130F-415E-AAB3-97576F86531F}"/>
              </a:ext>
            </a:extLst>
          </p:cNvPr>
          <p:cNvSpPr/>
          <p:nvPr/>
        </p:nvSpPr>
        <p:spPr>
          <a:xfrm>
            <a:off x="5165785" y="1450213"/>
            <a:ext cx="1914288" cy="4809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DCCI</a:t>
            </a:r>
            <a:endParaRPr kumimoji="1" lang="ja-JP" altLang="en-US" sz="2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5B1B61-7EE2-4936-9C1A-85F64E9B1917}"/>
              </a:ext>
            </a:extLst>
          </p:cNvPr>
          <p:cNvSpPr txBox="1"/>
          <p:nvPr/>
        </p:nvSpPr>
        <p:spPr>
          <a:xfrm>
            <a:off x="732833" y="6360354"/>
            <a:ext cx="10253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/>
              <a:t>Y. </a:t>
            </a:r>
            <a:r>
              <a:rPr kumimoji="1" lang="en-US" altLang="ja-JP" sz="1600" dirty="0" err="1"/>
              <a:t>Kanakubo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</a:t>
            </a:r>
            <a:r>
              <a:rPr kumimoji="1" lang="en-US" altLang="ja-JP" sz="1600" dirty="0"/>
              <a:t>., Phys. Rev. C </a:t>
            </a:r>
            <a:r>
              <a:rPr kumimoji="1" lang="en-US" altLang="ja-JP" sz="1600" b="1" dirty="0"/>
              <a:t>101</a:t>
            </a:r>
            <a:r>
              <a:rPr kumimoji="1" lang="en-US" altLang="ja-JP" sz="1600" dirty="0"/>
              <a:t>, 024912 (2020); Phys. Rev. C </a:t>
            </a:r>
            <a:r>
              <a:rPr kumimoji="1" lang="en-US" altLang="ja-JP" sz="1600" b="1" dirty="0"/>
              <a:t>105</a:t>
            </a:r>
            <a:r>
              <a:rPr kumimoji="1" lang="en-US" altLang="ja-JP" sz="1600" dirty="0"/>
              <a:t>, 024905 (2022); Phys. Rev. C </a:t>
            </a:r>
            <a:r>
              <a:rPr kumimoji="1" lang="en-US" altLang="ja-JP" sz="1600" b="1" dirty="0"/>
              <a:t>106</a:t>
            </a:r>
            <a:r>
              <a:rPr kumimoji="1" lang="en-US" altLang="ja-JP" sz="1600" dirty="0"/>
              <a:t>, 054908 (2022).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1704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1BE875-1373-4CD0-BE83-14AEC257DFC4}"/>
              </a:ext>
            </a:extLst>
          </p:cNvPr>
          <p:cNvSpPr txBox="1"/>
          <p:nvPr/>
        </p:nvSpPr>
        <p:spPr>
          <a:xfrm>
            <a:off x="169418" y="77345"/>
            <a:ext cx="11890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How DCCI works in AA</a:t>
            </a:r>
            <a:endParaRPr kumimoji="1" lang="ja-JP" altLang="en-US" sz="440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Yu Gothic UI Semilight" panose="020B0400000000000000" pitchFamily="50" charset="-128"/>
              <a:ea typeface="Yu Gothic UI Semilight" panose="020B04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24FA93-4DB7-41D2-866D-AB520BD36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287" y="1253019"/>
            <a:ext cx="7566801" cy="5675100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B2B11BF2-E292-4B02-A2FA-73A6194DC9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"/>
          <a:stretch/>
        </p:blipFill>
        <p:spPr>
          <a:xfrm>
            <a:off x="-430394" y="1250360"/>
            <a:ext cx="6934053" cy="56376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361DE5F-DDC4-4EE8-8DE7-C93C07F5501A}"/>
                  </a:ext>
                </a:extLst>
              </p:cNvPr>
              <p:cNvSpPr txBox="1"/>
              <p:nvPr/>
            </p:nvSpPr>
            <p:spPr>
              <a:xfrm>
                <a:off x="1766198" y="1150616"/>
                <a:ext cx="29847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Transverse plane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ja-JP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&lt;0.5</m:t>
                    </m:r>
                  </m:oMath>
                </a14:m>
                <a:r>
                  <a:rPr kumimoji="1" lang="en-US" altLang="ja-JP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)</a:t>
                </a:r>
                <a:endParaRPr kumimoji="1" lang="ja-JP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361DE5F-DDC4-4EE8-8DE7-C93C07F55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198" y="1150616"/>
                <a:ext cx="2984775" cy="830997"/>
              </a:xfrm>
              <a:prstGeom prst="rect">
                <a:avLst/>
              </a:prstGeom>
              <a:blipFill>
                <a:blip r:embed="rId5"/>
                <a:stretch>
                  <a:fillRect t="-5147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FA82B9F-D33D-41CF-B3B4-E2ECA8DCCECA}"/>
              </a:ext>
            </a:extLst>
          </p:cNvPr>
          <p:cNvSpPr txBox="1"/>
          <p:nvPr/>
        </p:nvSpPr>
        <p:spPr>
          <a:xfrm>
            <a:off x="4424234" y="652740"/>
            <a:ext cx="338024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Pb+Pb</a:t>
            </a:r>
            <a:r>
              <a:rPr kumimoji="1" lang="en-US" altLang="ja-JP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 2.76 </a:t>
            </a:r>
            <a:r>
              <a:rPr kumimoji="1" lang="en-US" altLang="ja-JP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TeV</a:t>
            </a:r>
            <a:endParaRPr kumimoji="1" lang="ja-JP" alt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Yu Gothic UI Semilight" panose="020B0400000000000000" pitchFamily="50" charset="-128"/>
              <a:ea typeface="Yu Gothic UI Semilight" panose="020B0400000000000000" pitchFamily="50" charset="-128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9CD5E-561A-4B6C-9DE3-A63F87792869}"/>
                  </a:ext>
                </a:extLst>
              </p:cNvPr>
              <p:cNvSpPr txBox="1"/>
              <p:nvPr/>
            </p:nvSpPr>
            <p:spPr>
              <a:xfrm>
                <a:off x="8610600" y="1161501"/>
                <a:ext cx="23569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n-US" altLang="ja-JP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kumimoji="1" lang="en-US" altLang="ja-JP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sSub>
                      <m:sSubPr>
                        <m:ctrlPr>
                          <a:rPr kumimoji="1" lang="en-US" altLang="ja-JP" sz="240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ja-JP" alt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 </a:t>
                </a:r>
                <a:r>
                  <a:rPr kumimoji="1" lang="en-US" altLang="ja-JP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plane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ja-JP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𝑦</m:t>
                        </m:r>
                      </m:e>
                    </m:d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&lt;0.5</m:t>
                    </m:r>
                  </m:oMath>
                </a14:m>
                <a:r>
                  <a:rPr kumimoji="1" lang="en-US" altLang="ja-JP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)</a:t>
                </a:r>
                <a:endParaRPr kumimoji="1" lang="ja-JP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9CD5E-561A-4B6C-9DE3-A63F87792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1161501"/>
                <a:ext cx="2356954" cy="830997"/>
              </a:xfrm>
              <a:prstGeom prst="rect">
                <a:avLst/>
              </a:prstGeom>
              <a:blipFill>
                <a:blip r:embed="rId6"/>
                <a:stretch>
                  <a:fillRect t="-5147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40319FB-B0A8-4EAD-9643-EE5AE01744E2}"/>
              </a:ext>
            </a:extLst>
          </p:cNvPr>
          <p:cNvSpPr txBox="1"/>
          <p:nvPr/>
        </p:nvSpPr>
        <p:spPr>
          <a:xfrm>
            <a:off x="7756113" y="6465373"/>
            <a:ext cx="349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/>
              <a:t>Movies: Courtesy of Y. </a:t>
            </a:r>
            <a:r>
              <a:rPr kumimoji="1" lang="en-US" altLang="ja-JP" sz="1600" dirty="0" err="1"/>
              <a:t>Kanakubo</a:t>
            </a:r>
            <a:endParaRPr kumimoji="1" lang="ja-JP" altLang="en-US" sz="16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84134EA-9A2A-42A7-A0A5-B6C2779FA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B285C-654F-4A5B-870C-7C676C8AE05A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498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836894-9BCC-450D-958F-0CDC8069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Clear scaling with multiplicity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AE8809B-A2B7-4783-A10F-C54EF3AC8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2650" y="6310312"/>
            <a:ext cx="2743200" cy="365125"/>
          </a:xfrm>
        </p:spPr>
        <p:txBody>
          <a:bodyPr/>
          <a:lstStyle/>
          <a:p>
            <a:fld id="{790CF57B-DD1B-4031-B9F9-0C464C9FAFED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176A65BA-DFC1-47DC-A122-2357FFE9A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86" y="1452995"/>
            <a:ext cx="7504920" cy="5075420"/>
          </a:xfrm>
          <a:prstGeom prst="rect">
            <a:avLst/>
          </a:prstGeom>
        </p:spPr>
      </p:pic>
      <p:cxnSp>
        <p:nvCxnSpPr>
          <p:cNvPr id="6" name="Straight Connector 153">
            <a:extLst>
              <a:ext uri="{FF2B5EF4-FFF2-40B4-BE49-F238E27FC236}">
                <a16:creationId xmlns:a16="http://schemas.microsoft.com/office/drawing/2014/main" id="{64DB1AF4-3DFC-46F9-B393-27ED0A10F188}"/>
              </a:ext>
            </a:extLst>
          </p:cNvPr>
          <p:cNvCxnSpPr>
            <a:cxnSpLocks/>
          </p:cNvCxnSpPr>
          <p:nvPr/>
        </p:nvCxnSpPr>
        <p:spPr>
          <a:xfrm>
            <a:off x="3792041" y="1822887"/>
            <a:ext cx="0" cy="3852000"/>
          </a:xfrm>
          <a:prstGeom prst="line">
            <a:avLst/>
          </a:prstGeom>
          <a:ln w="76200">
            <a:solidFill>
              <a:srgbClr val="FFC000">
                <a:alpha val="68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8">
            <a:extLst>
              <a:ext uri="{FF2B5EF4-FFF2-40B4-BE49-F238E27FC236}">
                <a16:creationId xmlns:a16="http://schemas.microsoft.com/office/drawing/2014/main" id="{5083C840-0FC6-4016-80C3-EA9DA86797D2}"/>
              </a:ext>
            </a:extLst>
          </p:cNvPr>
          <p:cNvSpPr txBox="1"/>
          <p:nvPr/>
        </p:nvSpPr>
        <p:spPr>
          <a:xfrm>
            <a:off x="4325016" y="2035676"/>
            <a:ext cx="1344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C000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Core</a:t>
            </a:r>
            <a:endParaRPr lang="en-US" sz="3200" dirty="0">
              <a:solidFill>
                <a:srgbClr val="C00000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id="{EC4A98E5-23C2-4E02-B77B-DB6510EAFA67}"/>
              </a:ext>
            </a:extLst>
          </p:cNvPr>
          <p:cNvSpPr txBox="1"/>
          <p:nvPr/>
        </p:nvSpPr>
        <p:spPr>
          <a:xfrm>
            <a:off x="4106339" y="4862367"/>
            <a:ext cx="1636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1F4E79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Corona</a:t>
            </a:r>
            <a:endParaRPr lang="en-US" sz="3200" dirty="0">
              <a:solidFill>
                <a:srgbClr val="1F4E79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34">
                <a:extLst>
                  <a:ext uri="{FF2B5EF4-FFF2-40B4-BE49-F238E27FC236}">
                    <a16:creationId xmlns:a16="http://schemas.microsoft.com/office/drawing/2014/main" id="{75760F3D-C0FE-4EA3-B4A8-606C4B19D721}"/>
                  </a:ext>
                </a:extLst>
              </p:cNvPr>
              <p:cNvSpPr txBox="1"/>
              <p:nvPr/>
            </p:nvSpPr>
            <p:spPr>
              <a:xfrm>
                <a:off x="8210392" y="2054925"/>
                <a:ext cx="356712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Onset of </a:t>
                </a:r>
              </a:p>
              <a:p>
                <a:pPr algn="ctr"/>
                <a:r>
                  <a:rPr 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core dominance at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32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𝑑</m:t>
                        </m:r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Yu Gothic UI" panose="020B0500000000000000" pitchFamily="34" charset="-128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Yu Gothic UI" panose="020B0500000000000000" pitchFamily="34" charset="-128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Yu Gothic UI" panose="020B0500000000000000" pitchFamily="34" charset="-128"/>
                              </a:rPr>
                              <m:t>ch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/</m:t>
                        </m:r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𝑑</m:t>
                        </m:r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Yu Gothic UI" panose="020B0500000000000000" pitchFamily="34" charset="-128"/>
                          </a:rPr>
                          <m:t>𝜂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Yu Gothic UI" panose="020B0500000000000000" pitchFamily="34" charset="-128"/>
                      </a:rPr>
                      <m:t>∼20</m:t>
                    </m:r>
                  </m:oMath>
                </a14:m>
                <a:endPara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TextBox 34">
                <a:extLst>
                  <a:ext uri="{FF2B5EF4-FFF2-40B4-BE49-F238E27FC236}">
                    <a16:creationId xmlns:a16="http://schemas.microsoft.com/office/drawing/2014/main" id="{75760F3D-C0FE-4EA3-B4A8-606C4B19D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392" y="2054925"/>
                <a:ext cx="3567126" cy="1569660"/>
              </a:xfrm>
              <a:prstGeom prst="rect">
                <a:avLst/>
              </a:prstGeom>
              <a:blipFill>
                <a:blip r:embed="rId3"/>
                <a:stretch>
                  <a:fillRect l="-2906" t="-5039" r="-54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E25C7D7-A97A-4B56-B6AE-4BCA012F0F4F}"/>
                  </a:ext>
                </a:extLst>
              </p:cNvPr>
              <p:cNvSpPr txBox="1"/>
              <p:nvPr/>
            </p:nvSpPr>
            <p:spPr>
              <a:xfrm>
                <a:off x="8541924" y="4388337"/>
                <a:ext cx="3036409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32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core</m:t>
                          </m:r>
                        </m:sub>
                      </m:sSub>
                      <m:r>
                        <a:rPr kumimoji="1" lang="en-US" altLang="ja-JP" sz="32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~ 0.85</m:t>
                      </m:r>
                    </m:oMath>
                  </m:oMathPara>
                </a14:m>
                <a:endParaRPr kumimoji="1" lang="en-US" altLang="ja-JP" sz="3200" dirty="0"/>
              </a:p>
              <a:p>
                <a:pPr algn="l"/>
                <a:r>
                  <a:rPr kumimoji="1" lang="en-US" altLang="ja-JP" sz="3200" dirty="0"/>
                  <a:t>at central </a:t>
                </a:r>
                <a:r>
                  <a:rPr kumimoji="1" lang="en-US" altLang="ja-JP" sz="3200" dirty="0" err="1"/>
                  <a:t>PbPb</a:t>
                </a:r>
                <a:r>
                  <a:rPr kumimoji="1" lang="en-US" altLang="ja-JP" sz="3200" dirty="0"/>
                  <a:t>?</a:t>
                </a:r>
                <a:endParaRPr kumimoji="1" lang="ja-JP" altLang="en-US" sz="32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E25C7D7-A97A-4B56-B6AE-4BCA012F0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1924" y="4388337"/>
                <a:ext cx="3036409" cy="1077218"/>
              </a:xfrm>
              <a:prstGeom prst="rect">
                <a:avLst/>
              </a:prstGeom>
              <a:blipFill>
                <a:blip r:embed="rId4"/>
                <a:stretch>
                  <a:fillRect l="-5020" r="-4217" b="-175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楕円 7">
            <a:extLst>
              <a:ext uri="{FF2B5EF4-FFF2-40B4-BE49-F238E27FC236}">
                <a16:creationId xmlns:a16="http://schemas.microsoft.com/office/drawing/2014/main" id="{697FBF83-3D25-4914-99B3-AB5E388FDF5B}"/>
              </a:ext>
            </a:extLst>
          </p:cNvPr>
          <p:cNvSpPr/>
          <p:nvPr/>
        </p:nvSpPr>
        <p:spPr>
          <a:xfrm>
            <a:off x="5743012" y="1822888"/>
            <a:ext cx="1691332" cy="642428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EAC96FD-0813-4C05-BE95-3DDD185AC7DA}"/>
              </a:ext>
            </a:extLst>
          </p:cNvPr>
          <p:cNvSpPr/>
          <p:nvPr/>
        </p:nvSpPr>
        <p:spPr>
          <a:xfrm>
            <a:off x="8210392" y="2071811"/>
            <a:ext cx="3686968" cy="1577282"/>
          </a:xfrm>
          <a:prstGeom prst="rect">
            <a:avLst/>
          </a:prstGeom>
          <a:noFill/>
          <a:ln w="762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47CAC642-C431-4F50-AB70-3EE2F83F40C1}"/>
              </a:ext>
            </a:extLst>
          </p:cNvPr>
          <p:cNvSpPr/>
          <p:nvPr/>
        </p:nvSpPr>
        <p:spPr>
          <a:xfrm>
            <a:off x="8103164" y="4273535"/>
            <a:ext cx="3885636" cy="1325563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AE76279-2429-4004-B504-A205B1DDBA15}"/>
              </a:ext>
            </a:extLst>
          </p:cNvPr>
          <p:cNvSpPr txBox="1"/>
          <p:nvPr/>
        </p:nvSpPr>
        <p:spPr>
          <a:xfrm rot="16200000">
            <a:off x="-2405866" y="3682140"/>
            <a:ext cx="521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Y. </a:t>
            </a:r>
            <a:r>
              <a:rPr kumimoji="1" lang="en-US" altLang="ja-JP" dirty="0" err="1"/>
              <a:t>Kanakubo</a:t>
            </a:r>
            <a:r>
              <a:rPr kumimoji="1" lang="en-US" altLang="ja-JP" dirty="0"/>
              <a:t> </a:t>
            </a:r>
            <a:r>
              <a:rPr kumimoji="1" lang="en-US" altLang="ja-JP" i="1" dirty="0"/>
              <a:t>et al</a:t>
            </a:r>
            <a:r>
              <a:rPr kumimoji="1" lang="en-US" altLang="ja-JP" dirty="0"/>
              <a:t>., Phys. Rev. C </a:t>
            </a:r>
            <a:r>
              <a:rPr kumimoji="1" lang="en-US" altLang="ja-JP" b="1" dirty="0"/>
              <a:t>105</a:t>
            </a:r>
            <a:r>
              <a:rPr kumimoji="1" lang="en-US" altLang="ja-JP" dirty="0"/>
              <a:t>, 024905 (2022).</a:t>
            </a:r>
            <a:endParaRPr kumimoji="1" lang="ja-JP" altLang="en-US" dirty="0"/>
          </a:p>
        </p:txBody>
      </p:sp>
      <p:sp>
        <p:nvSpPr>
          <p:cNvPr id="7" name="矢印: 左右 6">
            <a:extLst>
              <a:ext uri="{FF2B5EF4-FFF2-40B4-BE49-F238E27FC236}">
                <a16:creationId xmlns:a16="http://schemas.microsoft.com/office/drawing/2014/main" id="{6789E8AA-242A-B132-7493-FD1B8B585F63}"/>
              </a:ext>
            </a:extLst>
          </p:cNvPr>
          <p:cNvSpPr/>
          <p:nvPr/>
        </p:nvSpPr>
        <p:spPr>
          <a:xfrm>
            <a:off x="2480310" y="1378829"/>
            <a:ext cx="2628897" cy="788274"/>
          </a:xfrm>
          <a:prstGeom prst="leftRightArrow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solidFill>
                  <a:schemeClr val="accent1">
                    <a:lumMod val="50000"/>
                  </a:schemeClr>
                </a:solidFill>
              </a:rPr>
              <a:t>O+O</a:t>
            </a:r>
            <a:endParaRPr kumimoji="1" lang="ja-JP" alt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1F30994-F66E-4261-5565-41110469F85A}"/>
              </a:ext>
            </a:extLst>
          </p:cNvPr>
          <p:cNvSpPr txBox="1"/>
          <p:nvPr/>
        </p:nvSpPr>
        <p:spPr>
          <a:xfrm>
            <a:off x="2251167" y="6492874"/>
            <a:ext cx="5684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*O+O at </a:t>
            </a:r>
            <a:r>
              <a:rPr kumimoji="1" lang="en-US" altLang="ja-JP" sz="2000" dirty="0" err="1"/>
              <a:t>sqrt_snn</a:t>
            </a:r>
            <a:r>
              <a:rPr kumimoji="1" lang="en-US" altLang="ja-JP" sz="2000" dirty="0"/>
              <a:t> = 7 </a:t>
            </a:r>
            <a:r>
              <a:rPr kumimoji="1" lang="en-US" altLang="ja-JP" sz="2000" dirty="0" err="1"/>
              <a:t>TeV</a:t>
            </a:r>
            <a:r>
              <a:rPr kumimoji="1" lang="en-US" altLang="ja-JP" sz="2000" dirty="0"/>
              <a:t> from PYTHIA </a:t>
            </a:r>
            <a:r>
              <a:rPr kumimoji="1" lang="en-US" altLang="ja-JP" sz="2000" dirty="0" err="1"/>
              <a:t>Angantyr</a:t>
            </a:r>
            <a:r>
              <a:rPr kumimoji="1" lang="en-US" altLang="ja-JP" sz="2000" dirty="0"/>
              <a:t>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1618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8" grpId="0" animBg="1"/>
      <p:bldP spid="8" grpId="1" animBg="1"/>
      <p:bldP spid="9" grpId="0" animBg="1"/>
      <p:bldP spid="17" grpId="0" animBg="1"/>
      <p:bldP spid="7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873E48-DA06-48B9-AD07-CA47757CE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Plan of </a:t>
            </a:r>
            <a:r>
              <a:rPr lang="en-US" altLang="ja-JP" dirty="0"/>
              <a:t>this talk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41A14B-164C-4E21-9D09-F5B135686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426" y="1624478"/>
            <a:ext cx="10084904" cy="435133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kumimoji="1" lang="en-US" altLang="ja-JP" sz="3600" dirty="0"/>
              <a:t>Introduction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ja-JP" sz="3600" dirty="0"/>
              <a:t>Constraints on initial conditions from causality 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ja-JP" sz="3600" dirty="0"/>
              <a:t>Non-equilibrium components in very low </a:t>
            </a:r>
            <a:r>
              <a:rPr lang="en-US" altLang="ja-JP" sz="3600" dirty="0" err="1"/>
              <a:t>p</a:t>
            </a:r>
            <a:r>
              <a:rPr lang="en-US" altLang="ja-JP" sz="3600" baseline="-25000" dirty="0" err="1"/>
              <a:t>T</a:t>
            </a:r>
            <a:r>
              <a:rPr lang="en-US" altLang="ja-JP" sz="3600" dirty="0"/>
              <a:t> region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ja-JP" sz="3600" dirty="0"/>
              <a:t>Summary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18A335-4296-468D-B370-3449FAD41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3129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グラフ&#10;&#10;自動的に生成された説明">
            <a:extLst>
              <a:ext uri="{FF2B5EF4-FFF2-40B4-BE49-F238E27FC236}">
                <a16:creationId xmlns:a16="http://schemas.microsoft.com/office/drawing/2014/main" id="{F6017AC9-5313-ECAE-CA05-68E5BB3A6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580" y="1425425"/>
            <a:ext cx="5064341" cy="434127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71BE4A3-66D1-4F30-AB4B-9278F3F9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“Soft-from-corona” components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01462D7-9961-4607-9717-787F69419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04C84FC-2191-4A59-A707-3BA0C00AC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31" y="2010113"/>
            <a:ext cx="4267200" cy="24003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43B0C13-9AA5-4B9D-8364-C5FE261F8327}"/>
              </a:ext>
            </a:extLst>
          </p:cNvPr>
          <p:cNvSpPr txBox="1"/>
          <p:nvPr/>
        </p:nvSpPr>
        <p:spPr>
          <a:xfrm>
            <a:off x="3458498" y="2049714"/>
            <a:ext cx="239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chemeClr val="bg1"/>
                </a:solidFill>
              </a:rPr>
              <a:t>Courtesy of Y. Tachibana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9BF3716-E652-480F-BD40-411A82B38602}"/>
              </a:ext>
            </a:extLst>
          </p:cNvPr>
          <p:cNvSpPr txBox="1"/>
          <p:nvPr/>
        </p:nvSpPr>
        <p:spPr>
          <a:xfrm>
            <a:off x="1879600" y="1478764"/>
            <a:ext cx="3698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“hard strings” in DCCI2</a:t>
            </a:r>
            <a:endParaRPr kumimoji="1" lang="ja-JP" altLang="en-US" sz="28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724CE21-525A-4A47-8DA2-C0B1360339CA}"/>
              </a:ext>
            </a:extLst>
          </p:cNvPr>
          <p:cNvSpPr txBox="1"/>
          <p:nvPr/>
        </p:nvSpPr>
        <p:spPr>
          <a:xfrm>
            <a:off x="1569164" y="4466823"/>
            <a:ext cx="3845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Traversing hard </a:t>
            </a:r>
            <a:r>
              <a:rPr kumimoji="1" lang="en-US" altLang="ja-JP" sz="2800" dirty="0" err="1"/>
              <a:t>partons</a:t>
            </a:r>
            <a:endParaRPr kumimoji="1" lang="ja-JP" altLang="en-US" sz="2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40A32AA-4EF2-41D4-A38E-248973355771}"/>
              </a:ext>
            </a:extLst>
          </p:cNvPr>
          <p:cNvSpPr txBox="1"/>
          <p:nvPr/>
        </p:nvSpPr>
        <p:spPr>
          <a:xfrm>
            <a:off x="1555938" y="5821541"/>
            <a:ext cx="43749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Fragment into </a:t>
            </a:r>
            <a:r>
              <a:rPr kumimoji="1" lang="en-US" altLang="ja-JP" sz="2800" dirty="0">
                <a:solidFill>
                  <a:srgbClr val="FFFF00"/>
                </a:solidFill>
              </a:rPr>
              <a:t>soft</a:t>
            </a:r>
            <a:r>
              <a:rPr kumimoji="1" lang="en-US" altLang="ja-JP" sz="2800" dirty="0"/>
              <a:t> hadrons</a:t>
            </a:r>
          </a:p>
          <a:p>
            <a:pPr algn="ctr"/>
            <a:r>
              <a:rPr kumimoji="1" lang="en-US" altLang="ja-JP" sz="2800" dirty="0">
                <a:sym typeface="Wingdings" panose="05000000000000000000" pitchFamily="2" charset="2"/>
              </a:rPr>
              <a:t> </a:t>
            </a:r>
            <a:r>
              <a:rPr kumimoji="1" lang="en-US" altLang="ja-JP" sz="2800" dirty="0"/>
              <a:t>Power-law shape</a:t>
            </a:r>
            <a:endParaRPr kumimoji="1" lang="ja-JP" altLang="en-US" sz="2800" dirty="0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0BC7A1FC-F2BD-468B-9C82-73401C89ADCB}"/>
              </a:ext>
            </a:extLst>
          </p:cNvPr>
          <p:cNvSpPr/>
          <p:nvPr/>
        </p:nvSpPr>
        <p:spPr>
          <a:xfrm>
            <a:off x="1879600" y="5054277"/>
            <a:ext cx="754958" cy="70303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ED42E6D-7683-49F5-8B7E-E1489E69A7B5}"/>
              </a:ext>
            </a:extLst>
          </p:cNvPr>
          <p:cNvSpPr txBox="1"/>
          <p:nvPr/>
        </p:nvSpPr>
        <p:spPr>
          <a:xfrm>
            <a:off x="2717840" y="5159875"/>
            <a:ext cx="2696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String formation</a:t>
            </a:r>
            <a:endParaRPr kumimoji="1" lang="ja-JP" altLang="en-US" sz="2800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00F7DFB-52C1-4F60-A2E2-1B9400474ED3}"/>
              </a:ext>
            </a:extLst>
          </p:cNvPr>
          <p:cNvSpPr/>
          <p:nvPr/>
        </p:nvSpPr>
        <p:spPr>
          <a:xfrm rot="16200000">
            <a:off x="-3528283" y="2818788"/>
            <a:ext cx="7583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https://www.sophia.ac.jp/eng/article/news/release/press20230213/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65FB990-A955-42D8-B26B-24D82C42270B}"/>
              </a:ext>
            </a:extLst>
          </p:cNvPr>
          <p:cNvSpPr txBox="1"/>
          <p:nvPr/>
        </p:nvSpPr>
        <p:spPr>
          <a:xfrm>
            <a:off x="6275905" y="5423914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b="1" dirty="0" err="1">
                <a:solidFill>
                  <a:srgbClr val="FFC000"/>
                </a:solidFill>
              </a:rPr>
              <a:t>R</a:t>
            </a:r>
            <a:r>
              <a:rPr kumimoji="1" lang="en-US" altLang="ja-JP" sz="2000" b="1" baseline="-25000" dirty="0" err="1">
                <a:solidFill>
                  <a:srgbClr val="FFC000"/>
                </a:solidFill>
              </a:rPr>
              <a:t>corona</a:t>
            </a:r>
            <a:r>
              <a:rPr kumimoji="1" lang="en-US" altLang="ja-JP" sz="2000" b="1" dirty="0">
                <a:solidFill>
                  <a:srgbClr val="FFC000"/>
                </a:solidFill>
              </a:rPr>
              <a:t> ~ 50%</a:t>
            </a:r>
            <a:endParaRPr kumimoji="1" lang="ja-JP" altLang="en-US" sz="2000" b="1" dirty="0">
              <a:solidFill>
                <a:srgbClr val="FFC000"/>
              </a:solidFill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DE51ED77-4826-4C4C-9E55-0555AF6A57FF}"/>
              </a:ext>
            </a:extLst>
          </p:cNvPr>
          <p:cNvSpPr/>
          <p:nvPr/>
        </p:nvSpPr>
        <p:spPr>
          <a:xfrm>
            <a:off x="6821997" y="4595352"/>
            <a:ext cx="914400" cy="731520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ECBE1EDC-4863-440C-9693-FFAE2052CDA7}"/>
              </a:ext>
            </a:extLst>
          </p:cNvPr>
          <p:cNvSpPr txBox="1"/>
          <p:nvPr/>
        </p:nvSpPr>
        <p:spPr>
          <a:xfrm>
            <a:off x="8583958" y="2242746"/>
            <a:ext cx="1163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C000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Core</a:t>
            </a:r>
            <a:endParaRPr lang="en-US" sz="3200" dirty="0">
              <a:solidFill>
                <a:srgbClr val="C00000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2BF4D1CF-63D1-433F-8F1C-0CAF59782E7A}"/>
              </a:ext>
            </a:extLst>
          </p:cNvPr>
          <p:cNvSpPr txBox="1"/>
          <p:nvPr/>
        </p:nvSpPr>
        <p:spPr>
          <a:xfrm>
            <a:off x="7279197" y="3114851"/>
            <a:ext cx="2092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1F4E79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Corona</a:t>
            </a:r>
            <a:endParaRPr lang="en-US" sz="3200" dirty="0">
              <a:solidFill>
                <a:srgbClr val="1F4E79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EC35330-0852-4497-BABB-03BCD1089149}"/>
              </a:ext>
            </a:extLst>
          </p:cNvPr>
          <p:cNvSpPr txBox="1"/>
          <p:nvPr/>
        </p:nvSpPr>
        <p:spPr>
          <a:xfrm>
            <a:off x="9127813" y="1642734"/>
            <a:ext cx="210025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 err="1">
                <a:solidFill>
                  <a:schemeClr val="bg1"/>
                </a:solidFill>
              </a:rPr>
              <a:t>PbPb</a:t>
            </a:r>
            <a:r>
              <a:rPr kumimoji="1" lang="en-US" altLang="ja-JP" sz="2400" dirty="0">
                <a:solidFill>
                  <a:schemeClr val="bg1"/>
                </a:solidFill>
              </a:rPr>
              <a:t> 2.76 </a:t>
            </a:r>
            <a:r>
              <a:rPr kumimoji="1" lang="en-US" altLang="ja-JP" sz="2400" dirty="0" err="1">
                <a:solidFill>
                  <a:schemeClr val="bg1"/>
                </a:solidFill>
              </a:rPr>
              <a:t>TeV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7752622B-7E5B-475D-AC28-5BAD79FC17AF}"/>
              </a:ext>
            </a:extLst>
          </p:cNvPr>
          <p:cNvSpPr txBox="1"/>
          <p:nvPr/>
        </p:nvSpPr>
        <p:spPr>
          <a:xfrm>
            <a:off x="7471606" y="1435220"/>
            <a:ext cx="1163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669F25E-81D0-4FAC-9E4D-4393A2E36BD2}"/>
              </a:ext>
            </a:extLst>
          </p:cNvPr>
          <p:cNvSpPr txBox="1"/>
          <p:nvPr/>
        </p:nvSpPr>
        <p:spPr>
          <a:xfrm rot="5400000">
            <a:off x="9120859" y="3591554"/>
            <a:ext cx="521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Y. </a:t>
            </a:r>
            <a:r>
              <a:rPr kumimoji="1" lang="en-US" altLang="ja-JP" dirty="0" err="1"/>
              <a:t>Kanakubo</a:t>
            </a:r>
            <a:r>
              <a:rPr kumimoji="1" lang="en-US" altLang="ja-JP" dirty="0"/>
              <a:t> </a:t>
            </a:r>
            <a:r>
              <a:rPr kumimoji="1" lang="en-US" altLang="ja-JP" i="1" dirty="0"/>
              <a:t>et al</a:t>
            </a:r>
            <a:r>
              <a:rPr kumimoji="1" lang="en-US" altLang="ja-JP" dirty="0"/>
              <a:t>., Phys. Rev. C </a:t>
            </a:r>
            <a:r>
              <a:rPr kumimoji="1" lang="en-US" altLang="ja-JP" b="1" dirty="0"/>
              <a:t>106</a:t>
            </a:r>
            <a:r>
              <a:rPr kumimoji="1" lang="en-US" altLang="ja-JP" dirty="0"/>
              <a:t>, 054908 (2022).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885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6996E9-9B91-423E-9218-517777D39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Corona dilutes c</a:t>
            </a:r>
            <a:r>
              <a:rPr kumimoji="1" lang="en-US" altLang="ja-JP" baseline="-25000" dirty="0"/>
              <a:t>2</a:t>
            </a:r>
            <a:r>
              <a:rPr kumimoji="1" lang="en-US" altLang="ja-JP" dirty="0"/>
              <a:t>{4}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F384FC7-F9AF-4707-834A-D815B2BCC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31D82CC-F099-44DE-B722-2D67F8E29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7" y="1452112"/>
            <a:ext cx="6425567" cy="467545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CFC351-1BAA-401C-9C82-75AA49091517}"/>
              </a:ext>
            </a:extLst>
          </p:cNvPr>
          <p:cNvSpPr txBox="1"/>
          <p:nvPr/>
        </p:nvSpPr>
        <p:spPr>
          <a:xfrm>
            <a:off x="1706880" y="4938528"/>
            <a:ext cx="5081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bg1"/>
                </a:solidFill>
              </a:rPr>
              <a:t>0.2&lt;</a:t>
            </a:r>
            <a:r>
              <a:rPr kumimoji="1" lang="en-US" altLang="ja-JP" sz="2800" dirty="0" err="1">
                <a:solidFill>
                  <a:schemeClr val="bg1"/>
                </a:solidFill>
              </a:rPr>
              <a:t>p</a:t>
            </a:r>
            <a:r>
              <a:rPr kumimoji="1" lang="en-US" altLang="ja-JP" sz="2800" baseline="-25000" dirty="0" err="1">
                <a:solidFill>
                  <a:schemeClr val="bg1"/>
                </a:solidFill>
              </a:rPr>
              <a:t>T</a:t>
            </a:r>
            <a:r>
              <a:rPr kumimoji="1" lang="en-US" altLang="ja-JP" sz="2800" dirty="0">
                <a:solidFill>
                  <a:schemeClr val="bg1"/>
                </a:solidFill>
              </a:rPr>
              <a:t>&lt;3.0 GeV, |</a:t>
            </a:r>
            <a:r>
              <a:rPr kumimoji="1" lang="el-GR" altLang="ja-JP" sz="2800" dirty="0">
                <a:solidFill>
                  <a:schemeClr val="bg1"/>
                </a:solidFill>
              </a:rPr>
              <a:t>η</a:t>
            </a:r>
            <a:r>
              <a:rPr kumimoji="1" lang="en-US" altLang="ja-JP" sz="2800" dirty="0">
                <a:solidFill>
                  <a:schemeClr val="bg1"/>
                </a:solidFill>
              </a:rPr>
              <a:t>|&lt;0.8 (ALICE)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AF29659-0E79-4DE7-AA27-0832E7AF4AC5}"/>
              </a:ext>
            </a:extLst>
          </p:cNvPr>
          <p:cNvSpPr txBox="1"/>
          <p:nvPr/>
        </p:nvSpPr>
        <p:spPr>
          <a:xfrm>
            <a:off x="6998195" y="3789838"/>
            <a:ext cx="50161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Lesson for experimental people</a:t>
            </a:r>
          </a:p>
          <a:p>
            <a:pPr algn="ctr"/>
            <a:r>
              <a:rPr kumimoji="1" lang="en-US" altLang="ja-JP" sz="2800" dirty="0">
                <a:sym typeface="Wingdings" panose="05000000000000000000" pitchFamily="2" charset="2"/>
              </a:rPr>
              <a:t> Avoid very low </a:t>
            </a:r>
            <a:r>
              <a:rPr kumimoji="1" lang="en-US" altLang="ja-JP" sz="2800" dirty="0" err="1">
                <a:sym typeface="Wingdings" panose="05000000000000000000" pitchFamily="2" charset="2"/>
              </a:rPr>
              <a:t>p</a:t>
            </a:r>
            <a:r>
              <a:rPr kumimoji="1" lang="en-US" altLang="ja-JP" sz="2800" baseline="-25000" dirty="0" err="1">
                <a:sym typeface="Wingdings" panose="05000000000000000000" pitchFamily="2" charset="2"/>
              </a:rPr>
              <a:t>T</a:t>
            </a:r>
            <a:endParaRPr kumimoji="1" lang="ja-JP" altLang="en-US" sz="2800" baseline="-25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134B3BE-E703-4728-A77F-84417BEA0DFF}"/>
              </a:ext>
            </a:extLst>
          </p:cNvPr>
          <p:cNvSpPr txBox="1"/>
          <p:nvPr/>
        </p:nvSpPr>
        <p:spPr>
          <a:xfrm>
            <a:off x="7557323" y="5041405"/>
            <a:ext cx="40142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Lesson for theory people</a:t>
            </a:r>
          </a:p>
          <a:p>
            <a:pPr algn="ctr"/>
            <a:r>
              <a:rPr kumimoji="1" lang="en-US" altLang="ja-JP" sz="2800" dirty="0">
                <a:sym typeface="Wingdings" panose="05000000000000000000" pitchFamily="2" charset="2"/>
              </a:rPr>
              <a:t> Do not ignore corona</a:t>
            </a:r>
            <a:endParaRPr kumimoji="1" lang="ja-JP" altLang="en-US" sz="2800" baseline="-250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51F5489-B625-4841-8906-F30E6D763050}"/>
              </a:ext>
            </a:extLst>
          </p:cNvPr>
          <p:cNvSpPr txBox="1"/>
          <p:nvPr/>
        </p:nvSpPr>
        <p:spPr>
          <a:xfrm>
            <a:off x="5181600" y="1690688"/>
            <a:ext cx="1510350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800" dirty="0" err="1">
                <a:solidFill>
                  <a:schemeClr val="bg1"/>
                </a:solidFill>
              </a:rPr>
              <a:t>PbPb</a:t>
            </a:r>
            <a:r>
              <a:rPr kumimoji="1" lang="en-US" altLang="ja-JP" sz="2800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2.76 </a:t>
            </a:r>
            <a:r>
              <a:rPr kumimoji="1" lang="en-US" altLang="ja-JP" sz="2800" dirty="0" err="1">
                <a:solidFill>
                  <a:schemeClr val="bg1"/>
                </a:solidFill>
              </a:rPr>
              <a:t>TeV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4BF9CFF-BCCC-4990-933F-9D89C6C15DCA}"/>
              </a:ext>
            </a:extLst>
          </p:cNvPr>
          <p:cNvSpPr txBox="1"/>
          <p:nvPr/>
        </p:nvSpPr>
        <p:spPr>
          <a:xfrm>
            <a:off x="7408213" y="1468836"/>
            <a:ext cx="4196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Dilution effect even after non-flow subtraction</a:t>
            </a:r>
            <a:endParaRPr kumimoji="1" lang="ja-JP" altLang="en-US" sz="2800" dirty="0"/>
          </a:p>
        </p:txBody>
      </p:sp>
      <p:sp>
        <p:nvSpPr>
          <p:cNvPr id="4" name="矢印: 上 3">
            <a:extLst>
              <a:ext uri="{FF2B5EF4-FFF2-40B4-BE49-F238E27FC236}">
                <a16:creationId xmlns:a16="http://schemas.microsoft.com/office/drawing/2014/main" id="{B0BD8F2A-7EF3-44E4-AB29-B448892BB5A3}"/>
              </a:ext>
            </a:extLst>
          </p:cNvPr>
          <p:cNvSpPr/>
          <p:nvPr/>
        </p:nvSpPr>
        <p:spPr>
          <a:xfrm>
            <a:off x="4807324" y="3960120"/>
            <a:ext cx="484632" cy="978408"/>
          </a:xfrm>
          <a:prstGeom prst="upArrow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2CA476C-A611-40FA-BF6C-54B7BE35EDA7}"/>
              </a:ext>
            </a:extLst>
          </p:cNvPr>
          <p:cNvSpPr txBox="1"/>
          <p:nvPr/>
        </p:nvSpPr>
        <p:spPr>
          <a:xfrm>
            <a:off x="7428038" y="2463463"/>
            <a:ext cx="4272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/>
              <a:t>Importance in mean </a:t>
            </a:r>
            <a:r>
              <a:rPr kumimoji="1" lang="en-US" altLang="ja-JP" sz="2800" dirty="0" err="1"/>
              <a:t>p</a:t>
            </a:r>
            <a:r>
              <a:rPr kumimoji="1" lang="en-US" altLang="ja-JP" sz="2800" baseline="-25000" dirty="0" err="1"/>
              <a:t>T</a:t>
            </a:r>
            <a:r>
              <a:rPr kumimoji="1" lang="en-US" altLang="ja-JP" sz="2800" dirty="0"/>
              <a:t>, </a:t>
            </a:r>
            <a:r>
              <a:rPr kumimoji="1" lang="en-US" altLang="ja-JP" sz="2800" dirty="0" err="1"/>
              <a:t>v</a:t>
            </a:r>
            <a:r>
              <a:rPr kumimoji="1" lang="en-US" altLang="ja-JP" sz="2800" baseline="-25000" dirty="0" err="1"/>
              <a:t>n</a:t>
            </a:r>
            <a:r>
              <a:rPr kumimoji="1" lang="en-US" altLang="ja-JP" sz="2800" dirty="0"/>
              <a:t>, </a:t>
            </a:r>
            <a:r>
              <a:rPr kumimoji="1" lang="en-US" altLang="ja-JP" sz="2800" dirty="0" err="1"/>
              <a:t>dN</a:t>
            </a:r>
            <a:r>
              <a:rPr kumimoji="1" lang="en-US" altLang="ja-JP" sz="2800" dirty="0"/>
              <a:t>/</a:t>
            </a:r>
            <a:r>
              <a:rPr kumimoji="1" lang="en-US" altLang="ja-JP" sz="2800" dirty="0" err="1"/>
              <a:t>deta</a:t>
            </a:r>
            <a:r>
              <a:rPr kumimoji="1" lang="en-US" altLang="ja-JP" sz="2800" dirty="0"/>
              <a:t>, etc.</a:t>
            </a:r>
            <a:endParaRPr kumimoji="1" lang="ja-JP" altLang="en-US" sz="28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7A3949-DD82-BE22-FA9F-A74C94D05BA2}"/>
              </a:ext>
            </a:extLst>
          </p:cNvPr>
          <p:cNvSpPr txBox="1"/>
          <p:nvPr/>
        </p:nvSpPr>
        <p:spPr>
          <a:xfrm rot="16200000">
            <a:off x="-2369090" y="3605172"/>
            <a:ext cx="521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Y. </a:t>
            </a:r>
            <a:r>
              <a:rPr kumimoji="1" lang="en-US" altLang="ja-JP" dirty="0" err="1"/>
              <a:t>Kanakubo</a:t>
            </a:r>
            <a:r>
              <a:rPr kumimoji="1" lang="en-US" altLang="ja-JP" dirty="0"/>
              <a:t> </a:t>
            </a:r>
            <a:r>
              <a:rPr kumimoji="1" lang="en-US" altLang="ja-JP" i="1" dirty="0"/>
              <a:t>et al</a:t>
            </a:r>
            <a:r>
              <a:rPr kumimoji="1" lang="en-US" altLang="ja-JP" dirty="0"/>
              <a:t>., Phys. Rev. C </a:t>
            </a:r>
            <a:r>
              <a:rPr kumimoji="1" lang="en-US" altLang="ja-JP" b="1" dirty="0"/>
              <a:t>106</a:t>
            </a:r>
            <a:r>
              <a:rPr kumimoji="1" lang="en-US" altLang="ja-JP" dirty="0"/>
              <a:t>, 054908 (2022).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433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E69FFEB-A18F-424B-B782-69E5126AE7D1}"/>
              </a:ext>
            </a:extLst>
          </p:cNvPr>
          <p:cNvSpPr txBox="1"/>
          <p:nvPr/>
        </p:nvSpPr>
        <p:spPr>
          <a:xfrm>
            <a:off x="1044232" y="1415670"/>
            <a:ext cx="1010273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3600" dirty="0"/>
              <a:t>      “Mind the gap”</a:t>
            </a:r>
          </a:p>
          <a:p>
            <a:pPr algn="l"/>
            <a:endParaRPr kumimoji="1" lang="en-US" altLang="ja-JP" sz="3600" dirty="0"/>
          </a:p>
          <a:p>
            <a:pPr algn="l"/>
            <a:r>
              <a:rPr kumimoji="1" lang="en-US" altLang="ja-JP" sz="3600" dirty="0"/>
              <a:t>      Soft-from-corona components can fill the gap</a:t>
            </a:r>
          </a:p>
          <a:p>
            <a:pPr algn="l"/>
            <a:endParaRPr kumimoji="1" lang="en-US" altLang="ja-JP" sz="3600" dirty="0"/>
          </a:p>
          <a:p>
            <a:pPr algn="l"/>
            <a:r>
              <a:rPr kumimoji="1" lang="en-US" altLang="ja-JP" sz="3600" dirty="0"/>
              <a:t>      Use </a:t>
            </a:r>
            <a:r>
              <a:rPr kumimoji="1" lang="en-US" altLang="ja-JP" sz="3600" dirty="0" err="1"/>
              <a:t>p</a:t>
            </a:r>
            <a:r>
              <a:rPr kumimoji="1" lang="en-US" altLang="ja-JP" sz="3600" baseline="-25000" dirty="0" err="1"/>
              <a:t>T</a:t>
            </a:r>
            <a:r>
              <a:rPr kumimoji="1" lang="en-US" altLang="ja-JP" sz="3600" dirty="0"/>
              <a:t> *differential* data in Bayesian analysis, otherwise, develop a “full event generator”</a:t>
            </a:r>
          </a:p>
          <a:p>
            <a:pPr algn="l"/>
            <a:endParaRPr kumimoji="1" lang="en-US" altLang="ja-JP" sz="3600" dirty="0"/>
          </a:p>
          <a:p>
            <a:pPr algn="l"/>
            <a:r>
              <a:rPr kumimoji="1" lang="en-US" altLang="ja-JP" sz="3600" dirty="0"/>
              <a:t>      Importance of non-equilibrium process in understanding QGP properties</a:t>
            </a:r>
            <a:endParaRPr kumimoji="1" lang="ja-JP" altLang="en-US" sz="36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09BAAA6-3F1A-4CD9-AD6F-31D8B96A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Short summary 2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52FC874-1B4E-4721-A34A-52DD4750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8" name="グラフィックス 7" descr="チェック マーク">
            <a:extLst>
              <a:ext uri="{FF2B5EF4-FFF2-40B4-BE49-F238E27FC236}">
                <a16:creationId xmlns:a16="http://schemas.microsoft.com/office/drawing/2014/main" id="{21BF9C04-1AB6-4C04-8815-EC6A62165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0500" y="5432550"/>
            <a:ext cx="421180" cy="421180"/>
          </a:xfrm>
          <a:prstGeom prst="rect">
            <a:avLst/>
          </a:prstGeom>
        </p:spPr>
      </p:pic>
      <p:pic>
        <p:nvPicPr>
          <p:cNvPr id="9" name="グラフィックス 8" descr="チェック マーク">
            <a:extLst>
              <a:ext uri="{FF2B5EF4-FFF2-40B4-BE49-F238E27FC236}">
                <a16:creationId xmlns:a16="http://schemas.microsoft.com/office/drawing/2014/main" id="{A281FE55-406B-45E8-A48E-01E2CDDB4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0500" y="2657866"/>
            <a:ext cx="421180" cy="421180"/>
          </a:xfrm>
          <a:prstGeom prst="rect">
            <a:avLst/>
          </a:prstGeom>
        </p:spPr>
      </p:pic>
      <p:pic>
        <p:nvPicPr>
          <p:cNvPr id="11" name="グラフィックス 10" descr="チェック マーク">
            <a:extLst>
              <a:ext uri="{FF2B5EF4-FFF2-40B4-BE49-F238E27FC236}">
                <a16:creationId xmlns:a16="http://schemas.microsoft.com/office/drawing/2014/main" id="{A7160ED3-F8AF-45C8-8ABF-A2B2A6D06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0500" y="3773162"/>
            <a:ext cx="421180" cy="421180"/>
          </a:xfrm>
          <a:prstGeom prst="rect">
            <a:avLst/>
          </a:prstGeom>
        </p:spPr>
      </p:pic>
      <p:pic>
        <p:nvPicPr>
          <p:cNvPr id="12" name="グラフィックス 11" descr="チェック マーク">
            <a:extLst>
              <a:ext uri="{FF2B5EF4-FFF2-40B4-BE49-F238E27FC236}">
                <a16:creationId xmlns:a16="http://schemas.microsoft.com/office/drawing/2014/main" id="{92D78303-9CA8-B0D7-05CA-F5994E94B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0500" y="1542571"/>
            <a:ext cx="421180" cy="4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78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1793EC7-B737-48BE-9004-9ECB8829830E}"/>
              </a:ext>
            </a:extLst>
          </p:cNvPr>
          <p:cNvSpPr txBox="1"/>
          <p:nvPr/>
        </p:nvSpPr>
        <p:spPr>
          <a:xfrm>
            <a:off x="1074420" y="1552809"/>
            <a:ext cx="10046970" cy="456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400"/>
              </a:lnSpc>
            </a:pPr>
            <a:r>
              <a:rPr kumimoji="1" lang="en-US" altLang="ja-JP" sz="3600" u="sng" dirty="0"/>
              <a:t>Success of dynamical modeling</a:t>
            </a:r>
          </a:p>
          <a:p>
            <a:pPr>
              <a:lnSpc>
                <a:spcPts val="4400"/>
              </a:lnSpc>
            </a:pPr>
            <a:r>
              <a:rPr kumimoji="1" lang="en-US" altLang="ja-JP" sz="3600" dirty="0">
                <a:sym typeface="Wingdings" panose="05000000000000000000" pitchFamily="2" charset="2"/>
              </a:rPr>
              <a:t>      Discovery of QGP fluidity</a:t>
            </a:r>
          </a:p>
          <a:p>
            <a:pPr>
              <a:lnSpc>
                <a:spcPts val="4400"/>
              </a:lnSpc>
            </a:pPr>
            <a:r>
              <a:rPr kumimoji="1" lang="en-US" altLang="ja-JP" sz="3600" dirty="0">
                <a:sym typeface="Wingdings" panose="05000000000000000000" pitchFamily="2" charset="2"/>
              </a:rPr>
              <a:t>      Bayesian analysis provides properties of QGP</a:t>
            </a:r>
          </a:p>
          <a:p>
            <a:pPr>
              <a:lnSpc>
                <a:spcPts val="4400"/>
              </a:lnSpc>
            </a:pPr>
            <a:r>
              <a:rPr kumimoji="1" lang="en-US" altLang="ja-JP" sz="3600" dirty="0">
                <a:sym typeface="Wingdings" panose="05000000000000000000" pitchFamily="2" charset="2"/>
              </a:rPr>
              <a:t>      Dawn of precision era in the physics of high-energy nuclear collisions</a:t>
            </a:r>
          </a:p>
          <a:p>
            <a:pPr algn="l">
              <a:lnSpc>
                <a:spcPts val="4400"/>
              </a:lnSpc>
            </a:pPr>
            <a:r>
              <a:rPr kumimoji="1" lang="en-US" altLang="ja-JP" sz="3600" u="sng" dirty="0">
                <a:sym typeface="Wingdings" panose="05000000000000000000" pitchFamily="2" charset="2"/>
              </a:rPr>
              <a:t>Issues of </a:t>
            </a:r>
            <a:r>
              <a:rPr kumimoji="1" lang="en-US" altLang="ja-JP" sz="3600" u="sng" dirty="0">
                <a:solidFill>
                  <a:srgbClr val="FFFF00"/>
                </a:solidFill>
                <a:sym typeface="Wingdings" panose="05000000000000000000" pitchFamily="2" charset="2"/>
              </a:rPr>
              <a:t>current</a:t>
            </a:r>
            <a:r>
              <a:rPr kumimoji="1" lang="en-US" altLang="ja-JP" sz="3600" u="sng" dirty="0">
                <a:sym typeface="Wingdings" panose="05000000000000000000" pitchFamily="2" charset="2"/>
              </a:rPr>
              <a:t> dynamical modeling</a:t>
            </a:r>
          </a:p>
          <a:p>
            <a:pPr algn="l">
              <a:lnSpc>
                <a:spcPts val="4400"/>
              </a:lnSpc>
            </a:pPr>
            <a:r>
              <a:rPr kumimoji="1" lang="en-US" altLang="ja-JP" sz="3600" dirty="0">
                <a:sym typeface="Wingdings" panose="05000000000000000000" pitchFamily="2" charset="2"/>
              </a:rPr>
              <a:t>      Acausal initial conditions</a:t>
            </a:r>
          </a:p>
          <a:p>
            <a:pPr algn="l">
              <a:lnSpc>
                <a:spcPts val="4400"/>
              </a:lnSpc>
            </a:pPr>
            <a:r>
              <a:rPr kumimoji="1" lang="en-US" altLang="ja-JP" sz="3600" dirty="0">
                <a:sym typeface="Wingdings" panose="05000000000000000000" pitchFamily="2" charset="2"/>
              </a:rPr>
              <a:t>      Lack of very low </a:t>
            </a:r>
            <a:r>
              <a:rPr kumimoji="1" lang="en-US" altLang="ja-JP" sz="3600" dirty="0" err="1">
                <a:sym typeface="Wingdings" panose="05000000000000000000" pitchFamily="2" charset="2"/>
              </a:rPr>
              <a:t>p</a:t>
            </a:r>
            <a:r>
              <a:rPr kumimoji="1" lang="en-US" altLang="ja-JP" sz="3600" baseline="-25000" dirty="0" err="1">
                <a:sym typeface="Wingdings" panose="05000000000000000000" pitchFamily="2" charset="2"/>
              </a:rPr>
              <a:t>T</a:t>
            </a:r>
            <a:r>
              <a:rPr kumimoji="1" lang="en-US" altLang="ja-JP" sz="3600" dirty="0">
                <a:sym typeface="Wingdings" panose="05000000000000000000" pitchFamily="2" charset="2"/>
              </a:rPr>
              <a:t> components</a:t>
            </a:r>
            <a:endParaRPr kumimoji="1" lang="ja-JP" altLang="en-US" sz="36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8783F2A-BC69-48BC-A37B-A22AA024B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DC699E8-E0B0-4CE2-98DE-FFB4F82D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934DE4E-38E6-4626-92C6-F20F3075FA5A}"/>
              </a:ext>
            </a:extLst>
          </p:cNvPr>
          <p:cNvSpPr txBox="1"/>
          <p:nvPr/>
        </p:nvSpPr>
        <p:spPr>
          <a:xfrm>
            <a:off x="2137833" y="1925518"/>
            <a:ext cx="7916333" cy="3785652"/>
          </a:xfrm>
          <a:prstGeom prst="rect">
            <a:avLst/>
          </a:prstGeom>
          <a:solidFill>
            <a:srgbClr val="2F5597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0" dirty="0"/>
              <a:t>Importance of description </a:t>
            </a:r>
          </a:p>
          <a:p>
            <a:pPr algn="ctr"/>
            <a:r>
              <a:rPr kumimoji="1" lang="en-US" altLang="ja-JP" sz="4800" dirty="0"/>
              <a:t>in the non-equilibrium stage</a:t>
            </a:r>
          </a:p>
          <a:p>
            <a:pPr algn="ctr"/>
            <a:r>
              <a:rPr kumimoji="1" lang="en-US" altLang="ja-JP" sz="4800" dirty="0"/>
              <a:t>to understand</a:t>
            </a:r>
          </a:p>
          <a:p>
            <a:pPr algn="ctr"/>
            <a:r>
              <a:rPr kumimoji="1" lang="en-US" altLang="ja-JP" sz="4800" dirty="0"/>
              <a:t>equilibrated matter </a:t>
            </a:r>
          </a:p>
          <a:p>
            <a:pPr algn="ctr"/>
            <a:r>
              <a:rPr kumimoji="1" lang="en-US" altLang="ja-JP" sz="4800" dirty="0"/>
              <a:t>and initial conditions</a:t>
            </a:r>
          </a:p>
        </p:txBody>
      </p:sp>
      <p:pic>
        <p:nvPicPr>
          <p:cNvPr id="6" name="グラフィックス 5" descr="チェック マーク">
            <a:extLst>
              <a:ext uri="{FF2B5EF4-FFF2-40B4-BE49-F238E27FC236}">
                <a16:creationId xmlns:a16="http://schemas.microsoft.com/office/drawing/2014/main" id="{CF7059F9-8B8B-4E2D-B2F9-36CA625AA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4947" y="2207712"/>
            <a:ext cx="421180" cy="421180"/>
          </a:xfrm>
          <a:prstGeom prst="rect">
            <a:avLst/>
          </a:prstGeom>
        </p:spPr>
      </p:pic>
      <p:pic>
        <p:nvPicPr>
          <p:cNvPr id="7" name="グラフィックス 6" descr="チェック マーク">
            <a:extLst>
              <a:ext uri="{FF2B5EF4-FFF2-40B4-BE49-F238E27FC236}">
                <a16:creationId xmlns:a16="http://schemas.microsoft.com/office/drawing/2014/main" id="{35AF9D49-86B6-4AA2-9E99-34F94C354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5567" y="3362309"/>
            <a:ext cx="421180" cy="421180"/>
          </a:xfrm>
          <a:prstGeom prst="rect">
            <a:avLst/>
          </a:prstGeom>
        </p:spPr>
      </p:pic>
      <p:pic>
        <p:nvPicPr>
          <p:cNvPr id="9" name="グラフィックス 8" descr="チェック マーク">
            <a:extLst>
              <a:ext uri="{FF2B5EF4-FFF2-40B4-BE49-F238E27FC236}">
                <a16:creationId xmlns:a16="http://schemas.microsoft.com/office/drawing/2014/main" id="{5A782B9D-E8D6-4605-8026-28350EE9B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4947" y="5056625"/>
            <a:ext cx="421180" cy="421180"/>
          </a:xfrm>
          <a:prstGeom prst="rect">
            <a:avLst/>
          </a:prstGeom>
        </p:spPr>
      </p:pic>
      <p:pic>
        <p:nvPicPr>
          <p:cNvPr id="10" name="グラフィックス 9" descr="チェック マーク">
            <a:extLst>
              <a:ext uri="{FF2B5EF4-FFF2-40B4-BE49-F238E27FC236}">
                <a16:creationId xmlns:a16="http://schemas.microsoft.com/office/drawing/2014/main" id="{D6FB775B-3287-455D-8FEE-D0225D703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4947" y="5588466"/>
            <a:ext cx="421180" cy="421180"/>
          </a:xfrm>
          <a:prstGeom prst="rect">
            <a:avLst/>
          </a:prstGeom>
        </p:spPr>
      </p:pic>
      <p:pic>
        <p:nvPicPr>
          <p:cNvPr id="8" name="グラフィックス 7" descr="チェック マーク">
            <a:extLst>
              <a:ext uri="{FF2B5EF4-FFF2-40B4-BE49-F238E27FC236}">
                <a16:creationId xmlns:a16="http://schemas.microsoft.com/office/drawing/2014/main" id="{EAE858EE-16FC-7DB9-6E73-A15A1068D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4947" y="2821216"/>
            <a:ext cx="421180" cy="4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D2CB72-CFF1-CBB6-4E1B-A85013248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ja-JP" dirty="0"/>
              <a:t>3. Short comments</a:t>
            </a:r>
            <a:br>
              <a:rPr lang="en-US" altLang="ja-JP" dirty="0"/>
            </a:br>
            <a:r>
              <a:rPr lang="en-US" altLang="ja-JP" dirty="0"/>
              <a:t>toward precision study</a:t>
            </a:r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EAE3028-C0C2-626A-0EBC-BEB9AB396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676D668-315B-E2AF-4006-7F530010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721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6980EA-B99A-B034-CA9E-C11D0ACA3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Response to shape of thermalized matter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31CD491-6637-6C35-5706-5DA32092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25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2E58501-6DEF-268D-DFA4-A780C0D6ACA5}"/>
                  </a:ext>
                </a:extLst>
              </p:cNvPr>
              <p:cNvSpPr txBox="1"/>
              <p:nvPr/>
            </p:nvSpPr>
            <p:spPr>
              <a:xfrm>
                <a:off x="4826566" y="4278090"/>
                <a:ext cx="239988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i="1">
                        <a:latin typeface="Cambria Math" panose="02040503050406030204" pitchFamily="18" charset="0"/>
                        <a:ea typeface="游ゴシック Medium" panose="020B0500000000000000" pitchFamily="50" charset="-128"/>
                      </a:rPr>
                      <m:t>𝑛</m:t>
                    </m:r>
                    <m:r>
                      <a:rPr kumimoji="1" lang="en-US" altLang="ja-JP" sz="2400" i="1">
                        <a:latin typeface="Cambria Math" panose="02040503050406030204" pitchFamily="18" charset="0"/>
                        <a:ea typeface="游ゴシック Medium" panose="020B0500000000000000" pitchFamily="50" charset="-128"/>
                      </a:rPr>
                      <m:t>=3</m:t>
                    </m:r>
                  </m:oMath>
                </a14:m>
                <a:r>
                  <a:rPr lang="en-US" altLang="ja-JP" sz="2400" dirty="0">
                    <a:latin typeface="Yu Gothic UI Semilight" panose="020B0400000000000000" pitchFamily="50" charset="-128"/>
                    <a:ea typeface="Yu Gothic UI Semilight" panose="020B0400000000000000" pitchFamily="50" charset="-128"/>
                    <a:sym typeface="Wingdings" panose="05000000000000000000" pitchFamily="2" charset="2"/>
                  </a:rPr>
                  <a:t> (hexapole)</a:t>
                </a:r>
              </a:p>
              <a:p>
                <a:r>
                  <a:rPr lang="en-US" altLang="ja-JP" sz="2400" dirty="0">
                    <a:latin typeface="Yu Gothic UI Semilight" panose="020B0400000000000000" pitchFamily="50" charset="-128"/>
                    <a:ea typeface="Yu Gothic UI Semilight" panose="020B0400000000000000" pitchFamily="50" charset="-128"/>
                    <a:sym typeface="Wingdings" panose="05000000000000000000" pitchFamily="2" charset="2"/>
                  </a:rPr>
                  <a:t>Triangular</a:t>
                </a:r>
                <a:r>
                  <a:rPr kumimoji="1" lang="en-US" altLang="ja-JP" sz="2400" dirty="0">
                    <a:latin typeface="Yu Gothic UI Semilight" panose="020B0400000000000000" pitchFamily="50" charset="-128"/>
                    <a:ea typeface="Yu Gothic UI Semilight" panose="020B0400000000000000" pitchFamily="50" charset="-128"/>
                  </a:rPr>
                  <a:t> flow</a:t>
                </a:r>
                <a:endParaRPr kumimoji="1" lang="ja-JP" altLang="en-US" sz="2400" dirty="0">
                  <a:latin typeface="Yu Gothic UI Semilight" panose="020B0400000000000000" pitchFamily="50" charset="-128"/>
                  <a:ea typeface="Yu Gothic UI Semilight" panose="020B0400000000000000" pitchFamily="50" charset="-128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2E58501-6DEF-268D-DFA4-A780C0D6A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566" y="4278090"/>
                <a:ext cx="2399888" cy="830997"/>
              </a:xfrm>
              <a:prstGeom prst="rect">
                <a:avLst/>
              </a:prstGeom>
              <a:blipFill>
                <a:blip r:embed="rId2"/>
                <a:stretch>
                  <a:fillRect l="-4071" t="-5147" r="-3562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14B0F44D-E28C-AC06-F62D-3E22E9BF0A42}"/>
                  </a:ext>
                </a:extLst>
              </p:cNvPr>
              <p:cNvSpPr txBox="1"/>
              <p:nvPr/>
            </p:nvSpPr>
            <p:spPr>
              <a:xfrm>
                <a:off x="7610457" y="4244592"/>
                <a:ext cx="265489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i="1">
                        <a:latin typeface="Cambria Math" panose="02040503050406030204" pitchFamily="18" charset="0"/>
                        <a:ea typeface="游ゴシック Medium" panose="020B0500000000000000" pitchFamily="50" charset="-128"/>
                      </a:rPr>
                      <m:t>𝑛</m:t>
                    </m:r>
                    <m:r>
                      <a:rPr kumimoji="1" lang="en-US" altLang="ja-JP" sz="2400" i="1">
                        <a:latin typeface="Cambria Math" panose="02040503050406030204" pitchFamily="18" charset="0"/>
                        <a:ea typeface="游ゴシック Medium" panose="020B0500000000000000" pitchFamily="50" charset="-128"/>
                      </a:rPr>
                      <m:t>=4</m:t>
                    </m:r>
                  </m:oMath>
                </a14:m>
                <a:r>
                  <a:rPr lang="en-US" altLang="ja-JP" sz="2400" dirty="0">
                    <a:latin typeface="Yu Gothic UI Semilight" panose="020B0400000000000000" pitchFamily="50" charset="-128"/>
                    <a:ea typeface="Yu Gothic UI Semilight" panose="020B0400000000000000" pitchFamily="50" charset="-128"/>
                    <a:sym typeface="Wingdings" panose="05000000000000000000" pitchFamily="2" charset="2"/>
                  </a:rPr>
                  <a:t> (</a:t>
                </a:r>
                <a:r>
                  <a:rPr lang="en-US" altLang="ja-JP" sz="2400" dirty="0" err="1">
                    <a:latin typeface="Yu Gothic UI Semilight" panose="020B0400000000000000" pitchFamily="50" charset="-128"/>
                    <a:ea typeface="Yu Gothic UI Semilight" panose="020B0400000000000000" pitchFamily="50" charset="-128"/>
                    <a:sym typeface="Wingdings" panose="05000000000000000000" pitchFamily="2" charset="2"/>
                  </a:rPr>
                  <a:t>octapole</a:t>
                </a:r>
                <a:r>
                  <a:rPr lang="en-US" altLang="ja-JP" sz="2400" dirty="0">
                    <a:latin typeface="Yu Gothic UI Semilight" panose="020B0400000000000000" pitchFamily="50" charset="-128"/>
                    <a:ea typeface="Yu Gothic UI Semilight" panose="020B0400000000000000" pitchFamily="50" charset="-128"/>
                    <a:sym typeface="Wingdings" panose="05000000000000000000" pitchFamily="2" charset="2"/>
                  </a:rPr>
                  <a:t>)</a:t>
                </a:r>
              </a:p>
              <a:p>
                <a:r>
                  <a:rPr lang="en-US" altLang="ja-JP" sz="2400" dirty="0">
                    <a:latin typeface="Yu Gothic UI Semilight" panose="020B0400000000000000" pitchFamily="50" charset="-128"/>
                    <a:ea typeface="Yu Gothic UI Semilight" panose="020B0400000000000000" pitchFamily="50" charset="-128"/>
                    <a:sym typeface="Wingdings" panose="05000000000000000000" pitchFamily="2" charset="2"/>
                  </a:rPr>
                  <a:t>Quadrangular</a:t>
                </a:r>
                <a:r>
                  <a:rPr kumimoji="1" lang="en-US" altLang="ja-JP" sz="2400" dirty="0">
                    <a:latin typeface="Yu Gothic UI Semilight" panose="020B0400000000000000" pitchFamily="50" charset="-128"/>
                    <a:ea typeface="Yu Gothic UI Semilight" panose="020B0400000000000000" pitchFamily="50" charset="-128"/>
                  </a:rPr>
                  <a:t> flow</a:t>
                </a: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14B0F44D-E28C-AC06-F62D-3E22E9BF0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457" y="4244592"/>
                <a:ext cx="2654894" cy="830997"/>
              </a:xfrm>
              <a:prstGeom prst="rect">
                <a:avLst/>
              </a:prstGeom>
              <a:blipFill>
                <a:blip r:embed="rId3"/>
                <a:stretch>
                  <a:fillRect l="-3440" t="-5109" r="-2752" b="-160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613332D-21FB-C508-9E7B-F945F18CF47E}"/>
              </a:ext>
            </a:extLst>
          </p:cNvPr>
          <p:cNvSpPr txBox="1"/>
          <p:nvPr/>
        </p:nvSpPr>
        <p:spPr>
          <a:xfrm>
            <a:off x="5296850" y="5070674"/>
            <a:ext cx="2136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err="1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Alver</a:t>
            </a:r>
            <a:r>
              <a:rPr kumimoji="1" lang="en-US" altLang="ja-JP" sz="16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, Roland (2010)</a:t>
            </a:r>
            <a:endParaRPr kumimoji="1" lang="ja-JP" altLang="en-US" sz="1600" dirty="0"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EDF0C4-CBCE-A77D-E80F-AD587EC50A0F}"/>
              </a:ext>
            </a:extLst>
          </p:cNvPr>
          <p:cNvSpPr txBox="1"/>
          <p:nvPr/>
        </p:nvSpPr>
        <p:spPr>
          <a:xfrm>
            <a:off x="2780146" y="5079113"/>
            <a:ext cx="1516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Ollitrault</a:t>
            </a:r>
            <a:r>
              <a:rPr kumimoji="1" lang="en-US" altLang="ja-JP" sz="16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 (1992)</a:t>
            </a:r>
            <a:endParaRPr kumimoji="1" lang="ja-JP" altLang="en-US" sz="1600" dirty="0"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7C8351-6652-6E84-2AF2-D5C311AFDD0B}"/>
              </a:ext>
            </a:extLst>
          </p:cNvPr>
          <p:cNvSpPr txBox="1"/>
          <p:nvPr/>
        </p:nvSpPr>
        <p:spPr>
          <a:xfrm>
            <a:off x="9072043" y="5074898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Kolb (2003)</a:t>
            </a:r>
            <a:endParaRPr kumimoji="1" lang="ja-JP" altLang="en-US" sz="1600" dirty="0"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9" name="円/楕円 3">
            <a:extLst>
              <a:ext uri="{FF2B5EF4-FFF2-40B4-BE49-F238E27FC236}">
                <a16:creationId xmlns:a16="http://schemas.microsoft.com/office/drawing/2014/main" id="{0F0223AE-E73B-CEEF-10FB-92F6CD929A3B}"/>
              </a:ext>
            </a:extLst>
          </p:cNvPr>
          <p:cNvSpPr/>
          <p:nvPr/>
        </p:nvSpPr>
        <p:spPr>
          <a:xfrm>
            <a:off x="2839650" y="2404751"/>
            <a:ext cx="674368" cy="10693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二等辺三角形 9">
            <a:extLst>
              <a:ext uri="{FF2B5EF4-FFF2-40B4-BE49-F238E27FC236}">
                <a16:creationId xmlns:a16="http://schemas.microsoft.com/office/drawing/2014/main" id="{16B4761F-2583-62CC-6BFF-DD36C9FFFE4E}"/>
              </a:ext>
            </a:extLst>
          </p:cNvPr>
          <p:cNvSpPr/>
          <p:nvPr/>
        </p:nvSpPr>
        <p:spPr>
          <a:xfrm>
            <a:off x="5519426" y="2417218"/>
            <a:ext cx="1060704" cy="914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ひし形 10">
            <a:extLst>
              <a:ext uri="{FF2B5EF4-FFF2-40B4-BE49-F238E27FC236}">
                <a16:creationId xmlns:a16="http://schemas.microsoft.com/office/drawing/2014/main" id="{F833B196-57F5-F009-9E7E-76DB26326378}"/>
              </a:ext>
            </a:extLst>
          </p:cNvPr>
          <p:cNvSpPr/>
          <p:nvPr/>
        </p:nvSpPr>
        <p:spPr>
          <a:xfrm>
            <a:off x="8329292" y="2491536"/>
            <a:ext cx="914400" cy="91440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左 11">
            <a:extLst>
              <a:ext uri="{FF2B5EF4-FFF2-40B4-BE49-F238E27FC236}">
                <a16:creationId xmlns:a16="http://schemas.microsoft.com/office/drawing/2014/main" id="{44BD9245-CACE-7F2E-AFBA-EBB97CCCF92F}"/>
              </a:ext>
            </a:extLst>
          </p:cNvPr>
          <p:cNvSpPr/>
          <p:nvPr/>
        </p:nvSpPr>
        <p:spPr>
          <a:xfrm>
            <a:off x="1982123" y="2471586"/>
            <a:ext cx="674368" cy="9542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左 12">
            <a:extLst>
              <a:ext uri="{FF2B5EF4-FFF2-40B4-BE49-F238E27FC236}">
                <a16:creationId xmlns:a16="http://schemas.microsoft.com/office/drawing/2014/main" id="{30962940-718A-47E7-5883-16D20A28B300}"/>
              </a:ext>
            </a:extLst>
          </p:cNvPr>
          <p:cNvSpPr/>
          <p:nvPr/>
        </p:nvSpPr>
        <p:spPr>
          <a:xfrm flipH="1">
            <a:off x="3689952" y="2462254"/>
            <a:ext cx="674368" cy="9542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左 13">
            <a:extLst>
              <a:ext uri="{FF2B5EF4-FFF2-40B4-BE49-F238E27FC236}">
                <a16:creationId xmlns:a16="http://schemas.microsoft.com/office/drawing/2014/main" id="{59DAC26B-D6BB-23D2-41A3-75BED4FE92BB}"/>
              </a:ext>
            </a:extLst>
          </p:cNvPr>
          <p:cNvSpPr/>
          <p:nvPr/>
        </p:nvSpPr>
        <p:spPr>
          <a:xfrm rot="5400000" flipH="1">
            <a:off x="5712593" y="3327704"/>
            <a:ext cx="674368" cy="9542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左 14">
            <a:extLst>
              <a:ext uri="{FF2B5EF4-FFF2-40B4-BE49-F238E27FC236}">
                <a16:creationId xmlns:a16="http://schemas.microsoft.com/office/drawing/2014/main" id="{40C98C7F-8478-F1FC-75B5-93EB6337D3E7}"/>
              </a:ext>
            </a:extLst>
          </p:cNvPr>
          <p:cNvSpPr/>
          <p:nvPr/>
        </p:nvSpPr>
        <p:spPr>
          <a:xfrm rot="-1800000" flipH="1">
            <a:off x="6444311" y="2149282"/>
            <a:ext cx="674368" cy="9542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左 15">
            <a:extLst>
              <a:ext uri="{FF2B5EF4-FFF2-40B4-BE49-F238E27FC236}">
                <a16:creationId xmlns:a16="http://schemas.microsoft.com/office/drawing/2014/main" id="{18330E6B-895C-CCE9-F034-ECA0EEA17344}"/>
              </a:ext>
            </a:extLst>
          </p:cNvPr>
          <p:cNvSpPr/>
          <p:nvPr/>
        </p:nvSpPr>
        <p:spPr>
          <a:xfrm rot="12600000" flipH="1">
            <a:off x="4980878" y="2139070"/>
            <a:ext cx="674368" cy="9542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左 16">
            <a:extLst>
              <a:ext uri="{FF2B5EF4-FFF2-40B4-BE49-F238E27FC236}">
                <a16:creationId xmlns:a16="http://schemas.microsoft.com/office/drawing/2014/main" id="{DECA5291-C33D-22B0-ED64-41898D17487C}"/>
              </a:ext>
            </a:extLst>
          </p:cNvPr>
          <p:cNvSpPr/>
          <p:nvPr/>
        </p:nvSpPr>
        <p:spPr>
          <a:xfrm rot="2700000" flipH="1">
            <a:off x="9063544" y="3043694"/>
            <a:ext cx="674368" cy="9542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左 17">
            <a:extLst>
              <a:ext uri="{FF2B5EF4-FFF2-40B4-BE49-F238E27FC236}">
                <a16:creationId xmlns:a16="http://schemas.microsoft.com/office/drawing/2014/main" id="{EC35D97D-BE17-9C56-0D1A-819861C0D7C8}"/>
              </a:ext>
            </a:extLst>
          </p:cNvPr>
          <p:cNvSpPr/>
          <p:nvPr/>
        </p:nvSpPr>
        <p:spPr>
          <a:xfrm rot="8100000" flipH="1">
            <a:off x="7842131" y="3047406"/>
            <a:ext cx="674368" cy="9542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左 18">
            <a:extLst>
              <a:ext uri="{FF2B5EF4-FFF2-40B4-BE49-F238E27FC236}">
                <a16:creationId xmlns:a16="http://schemas.microsoft.com/office/drawing/2014/main" id="{06AF793A-EF4F-0F06-3F98-26AC79E8FD5F}"/>
              </a:ext>
            </a:extLst>
          </p:cNvPr>
          <p:cNvSpPr/>
          <p:nvPr/>
        </p:nvSpPr>
        <p:spPr>
          <a:xfrm rot="13500000" flipH="1">
            <a:off x="7871904" y="1881300"/>
            <a:ext cx="674368" cy="9542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左 19">
            <a:extLst>
              <a:ext uri="{FF2B5EF4-FFF2-40B4-BE49-F238E27FC236}">
                <a16:creationId xmlns:a16="http://schemas.microsoft.com/office/drawing/2014/main" id="{4525C55B-2B9D-AC35-5302-E41C4BC92540}"/>
              </a:ext>
            </a:extLst>
          </p:cNvPr>
          <p:cNvSpPr/>
          <p:nvPr/>
        </p:nvSpPr>
        <p:spPr>
          <a:xfrm rot="-2700000" flipH="1">
            <a:off x="9049760" y="1851969"/>
            <a:ext cx="674368" cy="9542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75BD4D3-3796-B1D7-8732-4137934FEECE}"/>
              </a:ext>
            </a:extLst>
          </p:cNvPr>
          <p:cNvSpPr txBox="1"/>
          <p:nvPr/>
        </p:nvSpPr>
        <p:spPr>
          <a:xfrm>
            <a:off x="1985179" y="1458292"/>
            <a:ext cx="8214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Flow generated by anisotropic pressure gradient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A32962C-0846-54BD-41C4-BD64BAF53898}"/>
                  </a:ext>
                </a:extLst>
              </p:cNvPr>
              <p:cNvSpPr txBox="1"/>
              <p:nvPr/>
            </p:nvSpPr>
            <p:spPr>
              <a:xfrm>
                <a:off x="1761572" y="4266216"/>
                <a:ext cx="273171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i="1" smtClean="0">
                        <a:latin typeface="Cambria Math" panose="02040503050406030204" pitchFamily="18" charset="0"/>
                        <a:ea typeface="游ゴシック Medium" panose="020B0500000000000000" pitchFamily="50" charset="-128"/>
                      </a:rPr>
                      <m:t>𝑛</m:t>
                    </m:r>
                    <m:r>
                      <a:rPr kumimoji="1" lang="en-US" altLang="ja-JP" sz="2400" i="1" smtClean="0">
                        <a:latin typeface="Cambria Math" panose="02040503050406030204" pitchFamily="18" charset="0"/>
                        <a:ea typeface="游ゴシック Medium" panose="020B0500000000000000" pitchFamily="50" charset="-128"/>
                      </a:rPr>
                      <m:t>=2</m:t>
                    </m:r>
                  </m:oMath>
                </a14:m>
                <a:r>
                  <a:rPr kumimoji="1" lang="en-US" altLang="ja-JP" sz="2400" dirty="0">
                    <a:latin typeface="Yu Gothic UI Semilight" panose="020B0400000000000000" pitchFamily="50" charset="-128"/>
                    <a:ea typeface="Yu Gothic UI Semilight" panose="020B0400000000000000" pitchFamily="50" charset="-128"/>
                  </a:rPr>
                  <a:t> (quadrupole)</a:t>
                </a:r>
              </a:p>
              <a:p>
                <a:r>
                  <a:rPr kumimoji="1" lang="en-US" altLang="ja-JP" sz="2400" dirty="0">
                    <a:latin typeface="Yu Gothic UI Semilight" panose="020B0400000000000000" pitchFamily="50" charset="-128"/>
                    <a:ea typeface="Yu Gothic UI Semilight" panose="020B0400000000000000" pitchFamily="50" charset="-128"/>
                  </a:rPr>
                  <a:t>Elliptic flow</a:t>
                </a:r>
                <a:endParaRPr kumimoji="1" lang="ja-JP" altLang="en-US" sz="2400" dirty="0">
                  <a:latin typeface="Yu Gothic UI Semilight" panose="020B0400000000000000" pitchFamily="50" charset="-128"/>
                  <a:ea typeface="Yu Gothic UI Semilight" panose="020B0400000000000000" pitchFamily="50" charset="-128"/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A32962C-0846-54BD-41C4-BD64BAF53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572" y="4266216"/>
                <a:ext cx="2731710" cy="830997"/>
              </a:xfrm>
              <a:prstGeom prst="rect">
                <a:avLst/>
              </a:prstGeom>
              <a:blipFill>
                <a:blip r:embed="rId4"/>
                <a:stretch>
                  <a:fillRect l="-3571" t="-5147" r="-3125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D6C7120-E77D-EB12-7969-71DECB8F766C}"/>
              </a:ext>
            </a:extLst>
          </p:cNvPr>
          <p:cNvSpPr txBox="1"/>
          <p:nvPr/>
        </p:nvSpPr>
        <p:spPr>
          <a:xfrm>
            <a:off x="1689853" y="5404921"/>
            <a:ext cx="87992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/>
              <a:t>Fourier decomposition of azimuthal distribution</a:t>
            </a:r>
          </a:p>
          <a:p>
            <a:pPr algn="ctr"/>
            <a:r>
              <a:rPr kumimoji="1" lang="en-US" altLang="ja-JP" sz="3200" dirty="0">
                <a:sym typeface="Wingdings" panose="05000000000000000000" pitchFamily="2" charset="2"/>
              </a:rPr>
              <a:t> </a:t>
            </a:r>
            <a:r>
              <a:rPr kumimoji="1" lang="en-US" altLang="ja-JP" sz="3200" dirty="0"/>
              <a:t>Rich information about properties of system</a:t>
            </a:r>
            <a:endParaRPr kumimoji="1" lang="ja-JP" altLang="en-US" sz="32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FB248F8-42E1-54EE-0D64-600C9DD007F3}"/>
              </a:ext>
            </a:extLst>
          </p:cNvPr>
          <p:cNvSpPr txBox="1"/>
          <p:nvPr/>
        </p:nvSpPr>
        <p:spPr>
          <a:xfrm>
            <a:off x="1571223" y="6434210"/>
            <a:ext cx="846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Talks by Jia, </a:t>
            </a:r>
            <a:r>
              <a:rPr kumimoji="1" lang="en-US" altLang="ja-JP" dirty="0" err="1"/>
              <a:t>Giacalone</a:t>
            </a:r>
            <a:r>
              <a:rPr kumimoji="1" lang="en-US" altLang="ja-JP" dirty="0"/>
              <a:t>, van der </a:t>
            </a:r>
            <a:r>
              <a:rPr kumimoji="1" lang="en-US" altLang="ja-JP" dirty="0" err="1"/>
              <a:t>Schee</a:t>
            </a:r>
            <a:r>
              <a:rPr kumimoji="1" lang="en-US" altLang="ja-JP" dirty="0"/>
              <a:t>, Zhou, Song, Ma, </a:t>
            </a:r>
            <a:r>
              <a:rPr kumimoji="1" lang="en-US" altLang="ja-JP" dirty="0" err="1"/>
              <a:t>Luzum</a:t>
            </a:r>
            <a:r>
              <a:rPr kumimoji="1" lang="en-US" altLang="ja-JP" dirty="0"/>
              <a:t>, Nonaka, Ke, Pang, …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C36635E-9A85-9F5A-E48F-418C0345D819}"/>
              </a:ext>
            </a:extLst>
          </p:cNvPr>
          <p:cNvSpPr txBox="1"/>
          <p:nvPr/>
        </p:nvSpPr>
        <p:spPr>
          <a:xfrm>
            <a:off x="10339962" y="2462254"/>
            <a:ext cx="5790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4400" dirty="0"/>
              <a:t>…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536910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2616A4-48FE-7FB0-B651-3A4377BD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Toward precision study of nuclear shape 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9C745F2-6363-C818-93FF-15FFAA321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6812671-F7EC-2967-205C-6F0873438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0" t="11815" r="19440" b="16057"/>
          <a:stretch/>
        </p:blipFill>
        <p:spPr>
          <a:xfrm>
            <a:off x="1059305" y="2041916"/>
            <a:ext cx="2969648" cy="270144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465BE66-9506-4A10-749A-E55278F5EC35}"/>
              </a:ext>
            </a:extLst>
          </p:cNvPr>
          <p:cNvSpPr txBox="1"/>
          <p:nvPr/>
        </p:nvSpPr>
        <p:spPr>
          <a:xfrm rot="16200000">
            <a:off x="175872" y="2645420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TH</a:t>
            </a:r>
            <a:r>
              <a:rPr lang="en-US" altLang="ja-JP" sz="1600" dirty="0"/>
              <a:t> </a:t>
            </a:r>
            <a:r>
              <a:rPr lang="en-US" altLang="ja-JP" sz="1600" i="1" dirty="0"/>
              <a:t>et al</a:t>
            </a:r>
            <a:r>
              <a:rPr lang="en-US" altLang="ja-JP" sz="1600" dirty="0"/>
              <a:t>. (2013)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7F2EC2-C63C-CD25-013C-3C5E470C3452}"/>
              </a:ext>
            </a:extLst>
          </p:cNvPr>
          <p:cNvSpPr txBox="1"/>
          <p:nvPr/>
        </p:nvSpPr>
        <p:spPr>
          <a:xfrm>
            <a:off x="1224467" y="4731483"/>
            <a:ext cx="2577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Entropy density</a:t>
            </a:r>
          </a:p>
          <a:p>
            <a:pPr algn="ctr"/>
            <a:r>
              <a:rPr kumimoji="1" lang="en-US" altLang="ja-JP" sz="2400" dirty="0"/>
              <a:t>Distribution</a:t>
            </a:r>
          </a:p>
          <a:p>
            <a:pPr algn="ctr"/>
            <a:r>
              <a:rPr kumimoji="1" lang="en-US" altLang="ja-JP" sz="2400" dirty="0"/>
              <a:t>From MC-Glauber</a:t>
            </a:r>
            <a:endParaRPr kumimoji="1"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827BDDA-7045-AEEC-1A40-03AB6CF7B815}"/>
              </a:ext>
            </a:extLst>
          </p:cNvPr>
          <p:cNvSpPr txBox="1"/>
          <p:nvPr/>
        </p:nvSpPr>
        <p:spPr>
          <a:xfrm>
            <a:off x="4662941" y="2314596"/>
            <a:ext cx="68982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u="sng" dirty="0"/>
              <a:t>Conventional studies</a:t>
            </a:r>
          </a:p>
          <a:p>
            <a:pPr algn="l"/>
            <a:r>
              <a:rPr kumimoji="1" lang="en-US" altLang="ja-JP" sz="2000" dirty="0"/>
              <a:t> Initial deformation </a:t>
            </a:r>
            <a:r>
              <a:rPr kumimoji="1" lang="en-US" altLang="ja-JP" sz="2000" dirty="0">
                <a:sym typeface="Wingdings" panose="05000000000000000000" pitchFamily="2" charset="2"/>
              </a:rPr>
              <a:t> </a:t>
            </a:r>
            <a:r>
              <a:rPr kumimoji="1" lang="en-US" altLang="ja-JP" sz="2000" dirty="0"/>
              <a:t>Hydrodynamic (or transport model) responses to extract bulk and transport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5427CFF-EEFD-A15C-2221-E44D0FF5E1FE}"/>
                  </a:ext>
                </a:extLst>
              </p:cNvPr>
              <p:cNvSpPr txBox="1"/>
              <p:nvPr/>
            </p:nvSpPr>
            <p:spPr>
              <a:xfrm>
                <a:off x="4936932" y="1542963"/>
                <a:ext cx="2601160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kumimoji="1" lang="en-US" altLang="ja-JP" sz="4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1" lang="ja-JP" altLang="en-US" sz="44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5427CFF-EEFD-A15C-2221-E44D0FF5E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932" y="1542963"/>
                <a:ext cx="2601160" cy="6771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230D851-9986-91C9-E066-905AC95ED772}"/>
                  </a:ext>
                </a:extLst>
              </p:cNvPr>
              <p:cNvSpPr txBox="1"/>
              <p:nvPr/>
            </p:nvSpPr>
            <p:spPr>
              <a:xfrm>
                <a:off x="7692990" y="1926879"/>
                <a:ext cx="36608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1" lang="en-US" altLang="ja-JP" dirty="0"/>
                  <a:t>: The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1" lang="en-US" altLang="ja-JP" dirty="0" err="1"/>
                  <a:t>th</a:t>
                </a:r>
                <a:r>
                  <a:rPr kumimoji="1" lang="en-US" altLang="ja-JP" dirty="0"/>
                  <a:t> deformation parameter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230D851-9986-91C9-E066-905AC95ED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990" y="1926879"/>
                <a:ext cx="3660810" cy="369332"/>
              </a:xfrm>
              <a:prstGeom prst="rect">
                <a:avLst/>
              </a:prstGeom>
              <a:blipFill>
                <a:blip r:embed="rId4"/>
                <a:stretch>
                  <a:fillRect t="-6557" r="-832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D094B5D7-DB9C-EF7E-AA5D-C1D995966902}"/>
                  </a:ext>
                </a:extLst>
              </p:cNvPr>
              <p:cNvSpPr txBox="1"/>
              <p:nvPr/>
            </p:nvSpPr>
            <p:spPr>
              <a:xfrm>
                <a:off x="7697285" y="1480413"/>
                <a:ext cx="29302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1" lang="en-US" altLang="ja-JP" dirty="0"/>
                  <a:t>: The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1" lang="en-US" altLang="ja-JP" dirty="0" err="1"/>
                  <a:t>th</a:t>
                </a:r>
                <a:r>
                  <a:rPr kumimoji="1" lang="en-US" altLang="ja-JP" dirty="0"/>
                  <a:t> anisotropic flow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D094B5D7-DB9C-EF7E-AA5D-C1D995966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285" y="1480413"/>
                <a:ext cx="2930289" cy="369332"/>
              </a:xfrm>
              <a:prstGeom prst="rect">
                <a:avLst/>
              </a:prstGeom>
              <a:blipFill>
                <a:blip r:embed="rId5"/>
                <a:stretch>
                  <a:fillRect t="-8333" r="-1250" b="-2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0D53AAB-D7EF-11E5-F371-A0C70FE57480}"/>
              </a:ext>
            </a:extLst>
          </p:cNvPr>
          <p:cNvSpPr txBox="1"/>
          <p:nvPr/>
        </p:nvSpPr>
        <p:spPr>
          <a:xfrm>
            <a:off x="4662940" y="3941791"/>
            <a:ext cx="66908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1" lang="en-US" altLang="ja-JP" sz="2800" u="sng" dirty="0"/>
              <a:t>Toward precision study</a:t>
            </a:r>
          </a:p>
          <a:p>
            <a:pPr algn="l"/>
            <a:r>
              <a:rPr kumimoji="1" lang="en-US" altLang="ja-JP" sz="2000" dirty="0"/>
              <a:t>   Anisotropic flow </a:t>
            </a:r>
            <a:r>
              <a:rPr kumimoji="1" lang="en-US" altLang="ja-JP" sz="2000" dirty="0">
                <a:sym typeface="Wingdings" panose="05000000000000000000" pitchFamily="2" charset="2"/>
              </a:rPr>
              <a:t> Initial deformation  Nuclear structure? (Supplement to nuclear structure study???)</a:t>
            </a:r>
            <a:endParaRPr kumimoji="1" lang="en-US" altLang="ja-JP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Typical size of bumpiness on an event-by-even basis?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Corona (non-equilibrated) region “deforms” the shape of  initial profiles of created matter, in particular, in small colliding system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How much is the system equilibrated after all?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097423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9A5143D-BBF0-496A-8A55-2C714AE6A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kumimoji="1" lang="en-US" altLang="ja-JP" dirty="0"/>
              <a:t>Extra slides</a:t>
            </a:r>
            <a:endParaRPr kumimoji="1" lang="ja-JP" altLang="en-US" dirty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A249A69-D7EE-4B46-ACCA-1257E1B0F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10CEED1-86B4-4A64-86BF-BA59C02F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6517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9706DC-7AA2-4253-8370-A3B27BA9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dirty="0"/>
              <a:t>Outlook</a:t>
            </a:r>
            <a:endParaRPr kumimoji="1" lang="ja-JP" altLang="en-US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3433783-D9A4-400A-B2A6-B245CA1A80ED}"/>
              </a:ext>
            </a:extLst>
          </p:cNvPr>
          <p:cNvSpPr txBox="1"/>
          <p:nvPr/>
        </p:nvSpPr>
        <p:spPr>
          <a:xfrm>
            <a:off x="820975" y="5617925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CGC theory</a:t>
            </a:r>
            <a:endParaRPr kumimoji="1" lang="ja-JP" altLang="en-US" sz="2400" dirty="0">
              <a:solidFill>
                <a:schemeClr val="tx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D0D10CA-EDDB-42A7-A8AE-71A52BAD15C2}"/>
              </a:ext>
            </a:extLst>
          </p:cNvPr>
          <p:cNvSpPr txBox="1"/>
          <p:nvPr/>
        </p:nvSpPr>
        <p:spPr>
          <a:xfrm>
            <a:off x="4392586" y="5617925"/>
            <a:ext cx="107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>
                <a:solidFill>
                  <a:schemeClr val="tx1"/>
                </a:solidFill>
                <a:latin typeface="+mn-ea"/>
              </a:rPr>
              <a:t>pQCD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2806205-6122-4FFD-9E41-7A1965563053}"/>
              </a:ext>
            </a:extLst>
          </p:cNvPr>
          <p:cNvSpPr txBox="1"/>
          <p:nvPr/>
        </p:nvSpPr>
        <p:spPr>
          <a:xfrm>
            <a:off x="3837538" y="3807980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+mn-ea"/>
              </a:rPr>
              <a:t>Modification of</a:t>
            </a:r>
          </a:p>
          <a:p>
            <a:pPr algn="ctr"/>
            <a:r>
              <a:rPr lang="en-US" altLang="ja-JP" sz="2400" dirty="0">
                <a:latin typeface="+mn-ea"/>
              </a:rPr>
              <a:t>jet structure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07D340C-D372-4F3E-9D54-0AEF621B2FD5}"/>
              </a:ext>
            </a:extLst>
          </p:cNvPr>
          <p:cNvSpPr txBox="1"/>
          <p:nvPr/>
        </p:nvSpPr>
        <p:spPr>
          <a:xfrm>
            <a:off x="3906348" y="2555275"/>
            <a:ext cx="2063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n-ea"/>
              </a:rPr>
              <a:t>string</a:t>
            </a:r>
          </a:p>
          <a:p>
            <a:pPr algn="ctr"/>
            <a:r>
              <a:rPr kumimoji="1" lang="en-US" altLang="ja-JP" sz="2400" dirty="0">
                <a:latin typeface="+mn-ea"/>
              </a:rPr>
              <a:t>fragmentation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4966801-F0AC-4EC9-B243-2DF486B2EB57}"/>
              </a:ext>
            </a:extLst>
          </p:cNvPr>
          <p:cNvSpPr txBox="1"/>
          <p:nvPr/>
        </p:nvSpPr>
        <p:spPr>
          <a:xfrm>
            <a:off x="218656" y="4790288"/>
            <a:ext cx="2754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tx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Classi</a:t>
            </a:r>
            <a:r>
              <a:rPr kumimoji="1" lang="en-US" altLang="ja-JP" sz="24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cal Yang-Mills</a:t>
            </a:r>
            <a:endParaRPr kumimoji="1" lang="ja-JP" altLang="en-US" sz="2400" dirty="0">
              <a:solidFill>
                <a:schemeClr val="tx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2678D24-A01C-4A73-A134-59D175CBA6FC}"/>
              </a:ext>
            </a:extLst>
          </p:cNvPr>
          <p:cNvSpPr txBox="1"/>
          <p:nvPr/>
        </p:nvSpPr>
        <p:spPr>
          <a:xfrm>
            <a:off x="998589" y="3760553"/>
            <a:ext cx="1422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n-ea"/>
              </a:rPr>
              <a:t>Hydro-</a:t>
            </a:r>
          </a:p>
          <a:p>
            <a:pPr algn="ctr"/>
            <a:r>
              <a:rPr kumimoji="1" lang="en-US" altLang="ja-JP" sz="2400" dirty="0">
                <a:latin typeface="+mn-ea"/>
              </a:rPr>
              <a:t>dynamics</a:t>
            </a:r>
          </a:p>
        </p:txBody>
      </p:sp>
      <p:sp>
        <p:nvSpPr>
          <p:cNvPr id="46" name="矢印: 左右 45">
            <a:extLst>
              <a:ext uri="{FF2B5EF4-FFF2-40B4-BE49-F238E27FC236}">
                <a16:creationId xmlns:a16="http://schemas.microsoft.com/office/drawing/2014/main" id="{D984DDB4-EACC-4609-9DD9-23931AB5289C}"/>
              </a:ext>
            </a:extLst>
          </p:cNvPr>
          <p:cNvSpPr/>
          <p:nvPr/>
        </p:nvSpPr>
        <p:spPr>
          <a:xfrm>
            <a:off x="2315832" y="3812988"/>
            <a:ext cx="1744636" cy="990873"/>
          </a:xfrm>
          <a:prstGeom prst="leftRightArrow">
            <a:avLst>
              <a:gd name="adj1" fmla="val 50000"/>
              <a:gd name="adj2" fmla="val 3135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19D7AD1-FB74-47B8-8A72-53CB206E3D29}"/>
              </a:ext>
            </a:extLst>
          </p:cNvPr>
          <p:cNvSpPr txBox="1"/>
          <p:nvPr/>
        </p:nvSpPr>
        <p:spPr>
          <a:xfrm>
            <a:off x="2581948" y="3949014"/>
            <a:ext cx="1269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>
                <a:solidFill>
                  <a:schemeClr val="bg2"/>
                </a:solidFill>
                <a:latin typeface="+mn-ea"/>
              </a:rPr>
              <a:t>hydro+jet</a:t>
            </a:r>
            <a:endParaRPr kumimoji="1" lang="en-US" altLang="ja-JP" sz="2000" dirty="0">
              <a:solidFill>
                <a:schemeClr val="bg2"/>
              </a:solidFill>
              <a:latin typeface="+mn-ea"/>
            </a:endParaRPr>
          </a:p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+mn-ea"/>
              </a:rPr>
              <a:t>approach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D49C34C-A3EB-4E28-BEA0-8B938A8D7516}"/>
              </a:ext>
            </a:extLst>
          </p:cNvPr>
          <p:cNvSpPr txBox="1"/>
          <p:nvPr/>
        </p:nvSpPr>
        <p:spPr>
          <a:xfrm>
            <a:off x="992830" y="1889301"/>
            <a:ext cx="2988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+mn-ea"/>
              </a:rPr>
              <a:t>Hadronic transport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01458E8-B2E9-4172-A0B2-F48E70BF4DB2}"/>
              </a:ext>
            </a:extLst>
          </p:cNvPr>
          <p:cNvSpPr txBox="1"/>
          <p:nvPr/>
        </p:nvSpPr>
        <p:spPr>
          <a:xfrm>
            <a:off x="1968751" y="2683521"/>
            <a:ext cx="2178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n-ea"/>
              </a:rPr>
              <a:t>Recombination</a:t>
            </a:r>
          </a:p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+mn-ea"/>
              </a:rPr>
              <a:t>model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7F0DD7BE-E365-4F22-AD3A-BA952738F040}"/>
              </a:ext>
            </a:extLst>
          </p:cNvPr>
          <p:cNvCxnSpPr/>
          <p:nvPr/>
        </p:nvCxnSpPr>
        <p:spPr>
          <a:xfrm flipV="1">
            <a:off x="1739203" y="5186761"/>
            <a:ext cx="0" cy="4314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A4F5C180-98C0-44DF-85C0-890387D7FE53}"/>
              </a:ext>
            </a:extLst>
          </p:cNvPr>
          <p:cNvCxnSpPr/>
          <p:nvPr/>
        </p:nvCxnSpPr>
        <p:spPr>
          <a:xfrm flipV="1">
            <a:off x="1724731" y="4493997"/>
            <a:ext cx="0" cy="360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79BE92FD-C977-42A1-AEC1-7E2DD303F89E}"/>
              </a:ext>
            </a:extLst>
          </p:cNvPr>
          <p:cNvCxnSpPr>
            <a:cxnSpLocks/>
          </p:cNvCxnSpPr>
          <p:nvPr/>
        </p:nvCxnSpPr>
        <p:spPr>
          <a:xfrm flipV="1">
            <a:off x="1688339" y="2393036"/>
            <a:ext cx="0" cy="13579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CFD15C3A-7B46-4206-9922-E740FD0B6A34}"/>
              </a:ext>
            </a:extLst>
          </p:cNvPr>
          <p:cNvCxnSpPr>
            <a:cxnSpLocks/>
            <a:stCxn id="41" idx="0"/>
            <a:endCxn id="42" idx="2"/>
          </p:cNvCxnSpPr>
          <p:nvPr/>
        </p:nvCxnSpPr>
        <p:spPr>
          <a:xfrm flipV="1">
            <a:off x="4930803" y="4638977"/>
            <a:ext cx="2548" cy="9789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634EF30C-D020-43E5-976F-F5887AA51210}"/>
              </a:ext>
            </a:extLst>
          </p:cNvPr>
          <p:cNvCxnSpPr>
            <a:cxnSpLocks/>
            <a:stCxn id="42" idx="0"/>
            <a:endCxn id="43" idx="2"/>
          </p:cNvCxnSpPr>
          <p:nvPr/>
        </p:nvCxnSpPr>
        <p:spPr>
          <a:xfrm flipV="1">
            <a:off x="4933351" y="3386272"/>
            <a:ext cx="4690" cy="421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B9212274-3931-46C4-8F3D-D64CA7553AFF}"/>
              </a:ext>
            </a:extLst>
          </p:cNvPr>
          <p:cNvCxnSpPr>
            <a:cxnSpLocks/>
            <a:stCxn id="42" idx="0"/>
            <a:endCxn id="49" idx="2"/>
          </p:cNvCxnSpPr>
          <p:nvPr/>
        </p:nvCxnSpPr>
        <p:spPr>
          <a:xfrm flipH="1" flipV="1">
            <a:off x="3058152" y="3514518"/>
            <a:ext cx="1875199" cy="2934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6831C7BE-6763-487F-8CA7-3CB49932C9A2}"/>
              </a:ext>
            </a:extLst>
          </p:cNvPr>
          <p:cNvCxnSpPr>
            <a:cxnSpLocks/>
            <a:stCxn id="45" idx="0"/>
            <a:endCxn id="49" idx="2"/>
          </p:cNvCxnSpPr>
          <p:nvPr/>
        </p:nvCxnSpPr>
        <p:spPr>
          <a:xfrm flipV="1">
            <a:off x="1709681" y="3514518"/>
            <a:ext cx="1348471" cy="2460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E02F19E6-06EC-46F4-A2D6-C640A6EA28FC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1739203" y="4638977"/>
            <a:ext cx="3194148" cy="9908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D0BBFFAD-70BA-4BED-9EC8-E35D69C56144}"/>
              </a:ext>
            </a:extLst>
          </p:cNvPr>
          <p:cNvCxnSpPr>
            <a:cxnSpLocks/>
          </p:cNvCxnSpPr>
          <p:nvPr/>
        </p:nvCxnSpPr>
        <p:spPr>
          <a:xfrm flipH="1" flipV="1">
            <a:off x="2640797" y="2357834"/>
            <a:ext cx="405519" cy="3329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6DF3EED6-71DA-4C36-B172-3CC48E67D3C3}"/>
              </a:ext>
            </a:extLst>
          </p:cNvPr>
          <p:cNvCxnSpPr>
            <a:cxnSpLocks/>
            <a:stCxn id="43" idx="0"/>
          </p:cNvCxnSpPr>
          <p:nvPr/>
        </p:nvCxnSpPr>
        <p:spPr>
          <a:xfrm flipH="1" flipV="1">
            <a:off x="4706675" y="2090671"/>
            <a:ext cx="231366" cy="4646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43818ACC-6DA5-4564-88C5-3724307F8B29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2581948" y="1675173"/>
            <a:ext cx="634949" cy="2309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AEA76E34-E14C-4125-8631-A99FC42203A0}"/>
              </a:ext>
            </a:extLst>
          </p:cNvPr>
          <p:cNvSpPr txBox="1"/>
          <p:nvPr/>
        </p:nvSpPr>
        <p:spPr>
          <a:xfrm>
            <a:off x="238895" y="6121660"/>
            <a:ext cx="1989647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Soft sector</a:t>
            </a:r>
            <a:endParaRPr kumimoji="1" lang="ja-JP" altLang="en-US" sz="2800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020D3A40-52B6-4892-A6DD-3530902D9979}"/>
              </a:ext>
            </a:extLst>
          </p:cNvPr>
          <p:cNvSpPr txBox="1"/>
          <p:nvPr/>
        </p:nvSpPr>
        <p:spPr>
          <a:xfrm>
            <a:off x="3851846" y="6121660"/>
            <a:ext cx="2117887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Hard sector</a:t>
            </a:r>
            <a:endParaRPr kumimoji="1" lang="ja-JP" altLang="en-US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9FD407-02A9-47B8-90E9-A38881DAA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EA4E90F-BDB2-4590-B891-FC0A2C73A173}"/>
              </a:ext>
            </a:extLst>
          </p:cNvPr>
          <p:cNvSpPr txBox="1"/>
          <p:nvPr/>
        </p:nvSpPr>
        <p:spPr>
          <a:xfrm>
            <a:off x="3216897" y="1259674"/>
            <a:ext cx="175080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hadronic</a:t>
            </a:r>
          </a:p>
          <a:p>
            <a:pPr algn="ctr"/>
            <a:r>
              <a:rPr kumimoji="1" lang="en-US" altLang="ja-JP" sz="2400" dirty="0"/>
              <a:t>observables</a:t>
            </a:r>
            <a:endParaRPr kumimoji="1" lang="ja-JP" altLang="en-US" sz="2400" dirty="0"/>
          </a:p>
        </p:txBody>
      </p:sp>
      <p:cxnSp>
        <p:nvCxnSpPr>
          <p:cNvPr id="109" name="直線矢印コネクタ 108">
            <a:extLst>
              <a:ext uri="{FF2B5EF4-FFF2-40B4-BE49-F238E27FC236}">
                <a16:creationId xmlns:a16="http://schemas.microsoft.com/office/drawing/2014/main" id="{1BA80E63-C769-4A6D-BADF-19514476073D}"/>
              </a:ext>
            </a:extLst>
          </p:cNvPr>
          <p:cNvCxnSpPr>
            <a:cxnSpLocks/>
            <a:stCxn id="43" idx="0"/>
          </p:cNvCxnSpPr>
          <p:nvPr/>
        </p:nvCxnSpPr>
        <p:spPr>
          <a:xfrm flipH="1" flipV="1">
            <a:off x="2640797" y="2351220"/>
            <a:ext cx="2297244" cy="2040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楕円 109">
            <a:extLst>
              <a:ext uri="{FF2B5EF4-FFF2-40B4-BE49-F238E27FC236}">
                <a16:creationId xmlns:a16="http://schemas.microsoft.com/office/drawing/2014/main" id="{B0005807-AA85-44E3-AA68-A09670FB6610}"/>
              </a:ext>
            </a:extLst>
          </p:cNvPr>
          <p:cNvSpPr/>
          <p:nvPr/>
        </p:nvSpPr>
        <p:spPr>
          <a:xfrm>
            <a:off x="542429" y="4100381"/>
            <a:ext cx="2364604" cy="1260000"/>
          </a:xfrm>
          <a:prstGeom prst="ellipse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E11BE292-1195-4489-8C82-B68D3A8A3C23}"/>
              </a:ext>
            </a:extLst>
          </p:cNvPr>
          <p:cNvSpPr txBox="1"/>
          <p:nvPr/>
        </p:nvSpPr>
        <p:spPr>
          <a:xfrm>
            <a:off x="6459571" y="2246737"/>
            <a:ext cx="59214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/>
              <a:t>How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much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energy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deposited?</a:t>
            </a:r>
          </a:p>
          <a:p>
            <a:pPr algn="l"/>
            <a:endParaRPr kumimoji="1" lang="en-US" altLang="ja-JP" sz="2800" dirty="0">
              <a:sym typeface="Wingdings" panose="05000000000000000000" pitchFamily="2" charset="2"/>
            </a:endParaRPr>
          </a:p>
          <a:p>
            <a:pPr algn="l"/>
            <a:r>
              <a:rPr kumimoji="1" lang="en-US" altLang="ja-JP" sz="2800" dirty="0">
                <a:sym typeface="Wingdings" panose="05000000000000000000" pitchFamily="2" charset="2"/>
              </a:rPr>
              <a:t>How</a:t>
            </a:r>
            <a:r>
              <a:rPr kumimoji="1" lang="ja-JP" altLang="en-US" sz="2800" dirty="0">
                <a:sym typeface="Wingdings" panose="05000000000000000000" pitchFamily="2" charset="2"/>
              </a:rPr>
              <a:t> </a:t>
            </a:r>
            <a:r>
              <a:rPr kumimoji="1" lang="en-US" altLang="ja-JP" sz="2800" dirty="0">
                <a:sym typeface="Wingdings" panose="05000000000000000000" pitchFamily="2" charset="2"/>
              </a:rPr>
              <a:t>much</a:t>
            </a:r>
            <a:r>
              <a:rPr kumimoji="1" lang="ja-JP" altLang="en-US" sz="2800" dirty="0">
                <a:sym typeface="Wingdings" panose="05000000000000000000" pitchFamily="2" charset="2"/>
              </a:rPr>
              <a:t> </a:t>
            </a:r>
            <a:r>
              <a:rPr kumimoji="1" lang="en-US" altLang="ja-JP" sz="2800" dirty="0">
                <a:sym typeface="Wingdings" panose="05000000000000000000" pitchFamily="2" charset="2"/>
              </a:rPr>
              <a:t>initial</a:t>
            </a:r>
            <a:r>
              <a:rPr kumimoji="1" lang="ja-JP" altLang="en-US" sz="2800" dirty="0">
                <a:sym typeface="Wingdings" panose="05000000000000000000" pitchFamily="2" charset="2"/>
              </a:rPr>
              <a:t> </a:t>
            </a:r>
            <a:r>
              <a:rPr kumimoji="1" lang="en-US" altLang="ja-JP" sz="2800" dirty="0">
                <a:sym typeface="Wingdings" panose="05000000000000000000" pitchFamily="2" charset="2"/>
              </a:rPr>
              <a:t>nuclei</a:t>
            </a:r>
            <a:r>
              <a:rPr kumimoji="1" lang="ja-JP" altLang="en-US" sz="2800" dirty="0">
                <a:sym typeface="Wingdings" panose="05000000000000000000" pitchFamily="2" charset="2"/>
              </a:rPr>
              <a:t> </a:t>
            </a:r>
            <a:r>
              <a:rPr kumimoji="1" lang="en-US" altLang="ja-JP" sz="2800" dirty="0">
                <a:sym typeface="Wingdings" panose="05000000000000000000" pitchFamily="2" charset="2"/>
              </a:rPr>
              <a:t>lose</a:t>
            </a:r>
            <a:r>
              <a:rPr kumimoji="1" lang="ja-JP" altLang="en-US" sz="2800" dirty="0">
                <a:sym typeface="Wingdings" panose="05000000000000000000" pitchFamily="2" charset="2"/>
              </a:rPr>
              <a:t> </a:t>
            </a:r>
            <a:r>
              <a:rPr kumimoji="1" lang="en-US" altLang="ja-JP" sz="2800" dirty="0">
                <a:sym typeface="Wingdings" panose="05000000000000000000" pitchFamily="2" charset="2"/>
              </a:rPr>
              <a:t>their</a:t>
            </a:r>
            <a:r>
              <a:rPr kumimoji="1" lang="ja-JP" altLang="en-US" sz="2800" dirty="0">
                <a:sym typeface="Wingdings" panose="05000000000000000000" pitchFamily="2" charset="2"/>
              </a:rPr>
              <a:t> </a:t>
            </a:r>
            <a:r>
              <a:rPr kumimoji="1" lang="en-US" altLang="ja-JP" sz="2800" dirty="0">
                <a:sym typeface="Wingdings" panose="05000000000000000000" pitchFamily="2" charset="2"/>
              </a:rPr>
              <a:t>energy?</a:t>
            </a:r>
            <a:endParaRPr kumimoji="1" lang="ja-JP" altLang="en-US" sz="2800" dirty="0"/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1E28602D-4FF4-4815-B118-6B4E8C8CDF87}"/>
              </a:ext>
            </a:extLst>
          </p:cNvPr>
          <p:cNvSpPr txBox="1"/>
          <p:nvPr/>
        </p:nvSpPr>
        <p:spPr>
          <a:xfrm>
            <a:off x="6459571" y="4215830"/>
            <a:ext cx="5760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/>
              <a:t>How much deposited energy thermalized?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54A273-1190-4349-8B2A-74A618FA2E48}"/>
              </a:ext>
            </a:extLst>
          </p:cNvPr>
          <p:cNvSpPr txBox="1"/>
          <p:nvPr/>
        </p:nvSpPr>
        <p:spPr>
          <a:xfrm>
            <a:off x="5960564" y="1529032"/>
            <a:ext cx="6037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Did we understand dynamics after all?</a:t>
            </a:r>
            <a:endParaRPr kumimoji="1" lang="ja-JP" altLang="en-US" sz="2800" dirty="0"/>
          </a:p>
        </p:txBody>
      </p:sp>
      <p:sp>
        <p:nvSpPr>
          <p:cNvPr id="115" name="四角形: 角を丸くする 114">
            <a:extLst>
              <a:ext uri="{FF2B5EF4-FFF2-40B4-BE49-F238E27FC236}">
                <a16:creationId xmlns:a16="http://schemas.microsoft.com/office/drawing/2014/main" id="{B1CFEAE7-F084-4249-BA74-C89B543ED155}"/>
              </a:ext>
            </a:extLst>
          </p:cNvPr>
          <p:cNvSpPr/>
          <p:nvPr/>
        </p:nvSpPr>
        <p:spPr>
          <a:xfrm>
            <a:off x="5876466" y="1409302"/>
            <a:ext cx="6121328" cy="74957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A1A168D-74E4-4E08-B6C7-ABA5E92A7AF4}"/>
              </a:ext>
            </a:extLst>
          </p:cNvPr>
          <p:cNvSpPr txBox="1"/>
          <p:nvPr/>
        </p:nvSpPr>
        <p:spPr>
          <a:xfrm>
            <a:off x="6519750" y="5435863"/>
            <a:ext cx="4916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EIC and LHC forward</a:t>
            </a:r>
          </a:p>
          <a:p>
            <a:pPr algn="ctr"/>
            <a:r>
              <a:rPr kumimoji="1" lang="en-US" altLang="ja-JP" sz="2800" dirty="0"/>
              <a:t>(and Forward Physics Facility?) </a:t>
            </a:r>
            <a:endParaRPr kumimoji="1" lang="ja-JP" altLang="en-US" sz="2800" dirty="0"/>
          </a:p>
        </p:txBody>
      </p:sp>
      <p:sp>
        <p:nvSpPr>
          <p:cNvPr id="12" name="矢印: 上下 11">
            <a:extLst>
              <a:ext uri="{FF2B5EF4-FFF2-40B4-BE49-F238E27FC236}">
                <a16:creationId xmlns:a16="http://schemas.microsoft.com/office/drawing/2014/main" id="{B7B05EC8-9239-4F63-AB38-715E7B22ACD5}"/>
              </a:ext>
            </a:extLst>
          </p:cNvPr>
          <p:cNvSpPr/>
          <p:nvPr/>
        </p:nvSpPr>
        <p:spPr>
          <a:xfrm>
            <a:off x="8802855" y="2750349"/>
            <a:ext cx="350520" cy="466159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004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B53D06CA-5F88-4A84-8C58-89635FE3CE30}"/>
              </a:ext>
            </a:extLst>
          </p:cNvPr>
          <p:cNvSpPr/>
          <p:nvPr/>
        </p:nvSpPr>
        <p:spPr>
          <a:xfrm>
            <a:off x="6186730" y="3983027"/>
            <a:ext cx="857817" cy="77064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B9706DC-7AA2-4253-8370-A3B27BA9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Standard picture of heavy ion reactions</a:t>
            </a:r>
            <a:endParaRPr kumimoji="1" lang="ja-JP" altLang="en-US" sz="4000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3433783-D9A4-400A-B2A6-B245CA1A80ED}"/>
              </a:ext>
            </a:extLst>
          </p:cNvPr>
          <p:cNvSpPr txBox="1"/>
          <p:nvPr/>
        </p:nvSpPr>
        <p:spPr>
          <a:xfrm>
            <a:off x="5315167" y="5842796"/>
            <a:ext cx="2380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+mn-ea"/>
              </a:rPr>
              <a:t>Gluon</a:t>
            </a:r>
            <a:r>
              <a:rPr kumimoji="1" lang="ja-JP" altLang="en-US" sz="2400" dirty="0">
                <a:latin typeface="+mn-ea"/>
              </a:rPr>
              <a:t> </a:t>
            </a:r>
            <a:r>
              <a:rPr kumimoji="1" lang="en-US" altLang="ja-JP" sz="2400" dirty="0">
                <a:latin typeface="+mn-ea"/>
              </a:rPr>
              <a:t>saturation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D0D10CA-EDDB-42A7-A8AE-71A52BAD15C2}"/>
              </a:ext>
            </a:extLst>
          </p:cNvPr>
          <p:cNvSpPr txBox="1"/>
          <p:nvPr/>
        </p:nvSpPr>
        <p:spPr>
          <a:xfrm>
            <a:off x="8189936" y="5847655"/>
            <a:ext cx="319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+mn-ea"/>
              </a:rPr>
              <a:t>Dilute</a:t>
            </a:r>
            <a:r>
              <a:rPr kumimoji="1" lang="ja-JP" altLang="en-US" sz="2400" dirty="0">
                <a:latin typeface="+mn-ea"/>
              </a:rPr>
              <a:t> </a:t>
            </a:r>
            <a:r>
              <a:rPr kumimoji="1" lang="en-US" altLang="ja-JP" sz="2400" dirty="0" err="1">
                <a:latin typeface="+mn-ea"/>
              </a:rPr>
              <a:t>parton</a:t>
            </a:r>
            <a:r>
              <a:rPr kumimoji="1" lang="ja-JP" altLang="en-US" sz="2400" dirty="0">
                <a:latin typeface="+mn-ea"/>
              </a:rPr>
              <a:t> </a:t>
            </a:r>
            <a:r>
              <a:rPr kumimoji="1" lang="en-US" altLang="ja-JP" sz="2400" dirty="0">
                <a:latin typeface="+mn-ea"/>
              </a:rPr>
              <a:t>“gases”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2806205-6122-4FFD-9E41-7A1965563053}"/>
              </a:ext>
            </a:extLst>
          </p:cNvPr>
          <p:cNvSpPr txBox="1"/>
          <p:nvPr/>
        </p:nvSpPr>
        <p:spPr>
          <a:xfrm>
            <a:off x="8809021" y="4032851"/>
            <a:ext cx="1955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+mn-ea"/>
              </a:rPr>
              <a:t>Jets</a:t>
            </a:r>
            <a:endParaRPr lang="en-US" altLang="ja-JP" sz="24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ja-JP" sz="2400" dirty="0">
                <a:latin typeface="+mn-ea"/>
              </a:rPr>
              <a:t>Heavy quarks</a:t>
            </a:r>
            <a:endParaRPr lang="en-US" altLang="ja-JP" sz="2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07D340C-D372-4F3E-9D54-0AEF621B2FD5}"/>
              </a:ext>
            </a:extLst>
          </p:cNvPr>
          <p:cNvSpPr txBox="1"/>
          <p:nvPr/>
        </p:nvSpPr>
        <p:spPr>
          <a:xfrm>
            <a:off x="9249781" y="3190382"/>
            <a:ext cx="211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n-ea"/>
              </a:rPr>
              <a:t>Fragmentation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4966801-F0AC-4EC9-B243-2DF486B2EB57}"/>
              </a:ext>
            </a:extLst>
          </p:cNvPr>
          <p:cNvSpPr txBox="1"/>
          <p:nvPr/>
        </p:nvSpPr>
        <p:spPr>
          <a:xfrm>
            <a:off x="5949771" y="5015159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>
                <a:latin typeface="+mn-ea"/>
              </a:rPr>
              <a:t>Glasma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2678D24-A01C-4A73-A134-59D175CBA6FC}"/>
              </a:ext>
            </a:extLst>
          </p:cNvPr>
          <p:cNvSpPr txBox="1"/>
          <p:nvPr/>
        </p:nvSpPr>
        <p:spPr>
          <a:xfrm>
            <a:off x="6150276" y="3983027"/>
            <a:ext cx="885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FFFF00"/>
                </a:solidFill>
                <a:latin typeface="+mn-ea"/>
              </a:rPr>
              <a:t>QGP</a:t>
            </a:r>
          </a:p>
          <a:p>
            <a:pPr algn="ctr"/>
            <a:r>
              <a:rPr kumimoji="1" lang="en-US" altLang="ja-JP" sz="2400" dirty="0">
                <a:solidFill>
                  <a:srgbClr val="FFFF00"/>
                </a:solidFill>
                <a:latin typeface="+mn-ea"/>
              </a:rPr>
              <a:t>fluids</a:t>
            </a:r>
          </a:p>
        </p:txBody>
      </p:sp>
      <p:sp>
        <p:nvSpPr>
          <p:cNvPr id="46" name="矢印: 左右 45">
            <a:extLst>
              <a:ext uri="{FF2B5EF4-FFF2-40B4-BE49-F238E27FC236}">
                <a16:creationId xmlns:a16="http://schemas.microsoft.com/office/drawing/2014/main" id="{D984DDB4-EACC-4609-9DD9-23931AB5289C}"/>
              </a:ext>
            </a:extLst>
          </p:cNvPr>
          <p:cNvSpPr/>
          <p:nvPr/>
        </p:nvSpPr>
        <p:spPr>
          <a:xfrm>
            <a:off x="7388943" y="3983027"/>
            <a:ext cx="1540250" cy="670462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19D7AD1-FB74-47B8-8A72-53CB206E3D29}"/>
              </a:ext>
            </a:extLst>
          </p:cNvPr>
          <p:cNvSpPr txBox="1"/>
          <p:nvPr/>
        </p:nvSpPr>
        <p:spPr>
          <a:xfrm>
            <a:off x="7504894" y="4146483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2"/>
                </a:solidFill>
                <a:latin typeface="+mn-ea"/>
              </a:rPr>
              <a:t>Interaction</a:t>
            </a:r>
            <a:endParaRPr kumimoji="1" lang="ja-JP" altLang="en-US" sz="2000" dirty="0">
              <a:solidFill>
                <a:schemeClr val="bg2"/>
              </a:solidFill>
              <a:latin typeface="+mn-ea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D49C34C-A3EB-4E28-BEA0-8B938A8D7516}"/>
              </a:ext>
            </a:extLst>
          </p:cNvPr>
          <p:cNvSpPr txBox="1"/>
          <p:nvPr/>
        </p:nvSpPr>
        <p:spPr>
          <a:xfrm>
            <a:off x="6223772" y="2478953"/>
            <a:ext cx="20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+mn-ea"/>
              </a:rPr>
              <a:t>Hadron</a:t>
            </a:r>
            <a:r>
              <a:rPr kumimoji="1" lang="ja-JP" altLang="en-US" sz="2400" dirty="0">
                <a:latin typeface="+mn-ea"/>
              </a:rPr>
              <a:t> </a:t>
            </a:r>
            <a:r>
              <a:rPr kumimoji="1" lang="en-US" altLang="ja-JP" sz="2400" dirty="0">
                <a:latin typeface="+mn-ea"/>
              </a:rPr>
              <a:t>gases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01458E8-B2E9-4172-A0B2-F48E70BF4DB2}"/>
              </a:ext>
            </a:extLst>
          </p:cNvPr>
          <p:cNvSpPr txBox="1"/>
          <p:nvPr/>
        </p:nvSpPr>
        <p:spPr>
          <a:xfrm>
            <a:off x="6874584" y="3174643"/>
            <a:ext cx="2650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+mn-ea"/>
              </a:rPr>
              <a:t>Recombination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7F0DD7BE-E365-4F22-AD3A-BA952738F040}"/>
              </a:ext>
            </a:extLst>
          </p:cNvPr>
          <p:cNvCxnSpPr/>
          <p:nvPr/>
        </p:nvCxnSpPr>
        <p:spPr>
          <a:xfrm flipV="1">
            <a:off x="6592865" y="5411632"/>
            <a:ext cx="0" cy="4314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A4F5C180-98C0-44DF-85C0-890387D7FE53}"/>
              </a:ext>
            </a:extLst>
          </p:cNvPr>
          <p:cNvCxnSpPr/>
          <p:nvPr/>
        </p:nvCxnSpPr>
        <p:spPr>
          <a:xfrm flipV="1">
            <a:off x="6578393" y="4718868"/>
            <a:ext cx="0" cy="360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79BE92FD-C977-42A1-AEC1-7E2DD303F89E}"/>
              </a:ext>
            </a:extLst>
          </p:cNvPr>
          <p:cNvCxnSpPr>
            <a:cxnSpLocks/>
          </p:cNvCxnSpPr>
          <p:nvPr/>
        </p:nvCxnSpPr>
        <p:spPr>
          <a:xfrm flipV="1">
            <a:off x="6592865" y="2927740"/>
            <a:ext cx="0" cy="10348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CFD15C3A-7B46-4206-9922-E740FD0B6A34}"/>
              </a:ext>
            </a:extLst>
          </p:cNvPr>
          <p:cNvCxnSpPr>
            <a:cxnSpLocks/>
            <a:stCxn id="41" idx="0"/>
            <a:endCxn id="42" idx="2"/>
          </p:cNvCxnSpPr>
          <p:nvPr/>
        </p:nvCxnSpPr>
        <p:spPr>
          <a:xfrm flipV="1">
            <a:off x="9787008" y="4863848"/>
            <a:ext cx="6" cy="9838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634EF30C-D020-43E5-976F-F5887AA51210}"/>
              </a:ext>
            </a:extLst>
          </p:cNvPr>
          <p:cNvCxnSpPr>
            <a:cxnSpLocks/>
            <a:stCxn id="42" idx="0"/>
            <a:endCxn id="43" idx="2"/>
          </p:cNvCxnSpPr>
          <p:nvPr/>
        </p:nvCxnSpPr>
        <p:spPr>
          <a:xfrm flipV="1">
            <a:off x="9787014" y="3652047"/>
            <a:ext cx="522513" cy="3808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B9212274-3931-46C4-8F3D-D64CA7553AFF}"/>
              </a:ext>
            </a:extLst>
          </p:cNvPr>
          <p:cNvCxnSpPr>
            <a:cxnSpLocks/>
            <a:stCxn id="42" idx="0"/>
            <a:endCxn id="49" idx="2"/>
          </p:cNvCxnSpPr>
          <p:nvPr/>
        </p:nvCxnSpPr>
        <p:spPr>
          <a:xfrm flipH="1" flipV="1">
            <a:off x="8199682" y="3636308"/>
            <a:ext cx="1587332" cy="3965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6831C7BE-6763-487F-8CA7-3CB49932C9A2}"/>
              </a:ext>
            </a:extLst>
          </p:cNvPr>
          <p:cNvCxnSpPr>
            <a:cxnSpLocks/>
            <a:stCxn id="45" idx="0"/>
            <a:endCxn id="49" idx="2"/>
          </p:cNvCxnSpPr>
          <p:nvPr/>
        </p:nvCxnSpPr>
        <p:spPr>
          <a:xfrm flipV="1">
            <a:off x="6592865" y="3636308"/>
            <a:ext cx="1606817" cy="3467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E02F19E6-06EC-46F4-A2D6-C640A6EA28FC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6592865" y="4863848"/>
            <a:ext cx="3194149" cy="9908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D0BBFFAD-70BA-4BED-9EC8-E35D69C56144}"/>
              </a:ext>
            </a:extLst>
          </p:cNvPr>
          <p:cNvCxnSpPr>
            <a:cxnSpLocks/>
          </p:cNvCxnSpPr>
          <p:nvPr/>
        </p:nvCxnSpPr>
        <p:spPr>
          <a:xfrm flipH="1" flipV="1">
            <a:off x="7899976" y="2927740"/>
            <a:ext cx="1" cy="3260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6DF3EED6-71DA-4C36-B172-3CC48E67D3C3}"/>
              </a:ext>
            </a:extLst>
          </p:cNvPr>
          <p:cNvCxnSpPr>
            <a:cxnSpLocks/>
            <a:stCxn id="43" idx="0"/>
          </p:cNvCxnSpPr>
          <p:nvPr/>
        </p:nvCxnSpPr>
        <p:spPr>
          <a:xfrm flipH="1" flipV="1">
            <a:off x="8704215" y="2168534"/>
            <a:ext cx="1605312" cy="10218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43818ACC-6DA5-4564-88C5-3724307F8B29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7257572" y="2159203"/>
            <a:ext cx="626087" cy="3197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9CF648B9-BFED-45A6-9832-981562C953D7}"/>
              </a:ext>
            </a:extLst>
          </p:cNvPr>
          <p:cNvSpPr txBox="1"/>
          <p:nvPr/>
        </p:nvSpPr>
        <p:spPr>
          <a:xfrm>
            <a:off x="7562602" y="1719390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Hadrons</a:t>
            </a:r>
            <a:endParaRPr kumimoji="1" lang="ja-JP" altLang="en-US" sz="2400" dirty="0"/>
          </a:p>
        </p:txBody>
      </p:sp>
      <p:cxnSp>
        <p:nvCxnSpPr>
          <p:cNvPr id="66" name="コネクタ: カギ線 65">
            <a:extLst>
              <a:ext uri="{FF2B5EF4-FFF2-40B4-BE49-F238E27FC236}">
                <a16:creationId xmlns:a16="http://schemas.microsoft.com/office/drawing/2014/main" id="{434A2BB1-A898-4C3A-88DE-F9C55A65D812}"/>
              </a:ext>
            </a:extLst>
          </p:cNvPr>
          <p:cNvCxnSpPr>
            <a:cxnSpLocks/>
            <a:stCxn id="44" idx="1"/>
          </p:cNvCxnSpPr>
          <p:nvPr/>
        </p:nvCxnSpPr>
        <p:spPr>
          <a:xfrm rot="10800000">
            <a:off x="5377019" y="2185932"/>
            <a:ext cx="572752" cy="3060061"/>
          </a:xfrm>
          <a:prstGeom prst="bentConnector2">
            <a:avLst/>
          </a:prstGeom>
          <a:ln w="1905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コネクタ: カギ線 71">
            <a:extLst>
              <a:ext uri="{FF2B5EF4-FFF2-40B4-BE49-F238E27FC236}">
                <a16:creationId xmlns:a16="http://schemas.microsoft.com/office/drawing/2014/main" id="{6F5C12A6-C97C-44F3-821B-8E53B45D7636}"/>
              </a:ext>
            </a:extLst>
          </p:cNvPr>
          <p:cNvCxnSpPr>
            <a:cxnSpLocks/>
          </p:cNvCxnSpPr>
          <p:nvPr/>
        </p:nvCxnSpPr>
        <p:spPr>
          <a:xfrm rot="16200000" flipV="1">
            <a:off x="4833105" y="2858859"/>
            <a:ext cx="2024664" cy="682586"/>
          </a:xfrm>
          <a:prstGeom prst="bentConnector3">
            <a:avLst>
              <a:gd name="adj1" fmla="val 228"/>
            </a:avLst>
          </a:prstGeom>
          <a:ln w="1905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コネクタ: カギ線 75">
            <a:extLst>
              <a:ext uri="{FF2B5EF4-FFF2-40B4-BE49-F238E27FC236}">
                <a16:creationId xmlns:a16="http://schemas.microsoft.com/office/drawing/2014/main" id="{58030C06-B4A0-4594-A0D5-BD86E21D0598}"/>
              </a:ext>
            </a:extLst>
          </p:cNvPr>
          <p:cNvCxnSpPr>
            <a:cxnSpLocks/>
          </p:cNvCxnSpPr>
          <p:nvPr/>
        </p:nvCxnSpPr>
        <p:spPr>
          <a:xfrm rot="10800000">
            <a:off x="5803385" y="2182960"/>
            <a:ext cx="523220" cy="520114"/>
          </a:xfrm>
          <a:prstGeom prst="bentConnector3">
            <a:avLst>
              <a:gd name="adj1" fmla="val 101264"/>
            </a:avLst>
          </a:prstGeom>
          <a:ln w="1905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4DA3E391-AE19-4839-B3F9-752CB8A7CF6E}"/>
              </a:ext>
            </a:extLst>
          </p:cNvPr>
          <p:cNvSpPr txBox="1"/>
          <p:nvPr/>
        </p:nvSpPr>
        <p:spPr>
          <a:xfrm>
            <a:off x="4560789" y="1702550"/>
            <a:ext cx="2468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tx1">
                    <a:lumMod val="65000"/>
                  </a:schemeClr>
                </a:solidFill>
              </a:rPr>
              <a:t>Leptons, Photons</a:t>
            </a:r>
            <a:endParaRPr kumimoji="1" lang="ja-JP" altLang="en-US" sz="24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222" name="Line 3">
            <a:extLst>
              <a:ext uri="{FF2B5EF4-FFF2-40B4-BE49-F238E27FC236}">
                <a16:creationId xmlns:a16="http://schemas.microsoft.com/office/drawing/2014/main" id="{2919D1FE-3098-4079-A55C-EA993E913BA5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2319775" y="2568882"/>
            <a:ext cx="0" cy="2760834"/>
          </a:xfrm>
          <a:prstGeom prst="line">
            <a:avLst/>
          </a:prstGeom>
          <a:ln>
            <a:solidFill>
              <a:schemeClr val="tx1"/>
            </a:solidFill>
            <a:headEnd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23" name="Line 4">
            <a:extLst>
              <a:ext uri="{FF2B5EF4-FFF2-40B4-BE49-F238E27FC236}">
                <a16:creationId xmlns:a16="http://schemas.microsoft.com/office/drawing/2014/main" id="{C0BBE355-1857-4CBC-818F-3FAF7FA353E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478740" y="4990920"/>
            <a:ext cx="3633053" cy="0"/>
          </a:xfrm>
          <a:prstGeom prst="line">
            <a:avLst/>
          </a:prstGeom>
          <a:ln>
            <a:solidFill>
              <a:schemeClr val="tx1"/>
            </a:solidFill>
            <a:headEnd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24" name="Freeform 5">
            <a:extLst>
              <a:ext uri="{FF2B5EF4-FFF2-40B4-BE49-F238E27FC236}">
                <a16:creationId xmlns:a16="http://schemas.microsoft.com/office/drawing/2014/main" id="{606CC760-43B7-4882-BD43-32AAF970E20F}"/>
              </a:ext>
            </a:extLst>
          </p:cNvPr>
          <p:cNvSpPr>
            <a:spLocks noChangeAspect="1"/>
          </p:cNvSpPr>
          <p:nvPr/>
        </p:nvSpPr>
        <p:spPr bwMode="auto">
          <a:xfrm>
            <a:off x="1943495" y="2966788"/>
            <a:ext cx="2401852" cy="2411946"/>
          </a:xfrm>
          <a:custGeom>
            <a:avLst/>
            <a:gdLst>
              <a:gd name="T0" fmla="*/ 0 w 2148"/>
              <a:gd name="T1" fmla="*/ 2160 h 2160"/>
              <a:gd name="T2" fmla="*/ 2148 w 2148"/>
              <a:gd name="T3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48" h="2160">
                <a:moveTo>
                  <a:pt x="0" y="2160"/>
                </a:moveTo>
                <a:lnTo>
                  <a:pt x="2148" y="0"/>
                </a:lnTo>
              </a:path>
            </a:pathLst>
          </a:custGeom>
          <a:ln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25" name="Freeform 6">
            <a:extLst>
              <a:ext uri="{FF2B5EF4-FFF2-40B4-BE49-F238E27FC236}">
                <a16:creationId xmlns:a16="http://schemas.microsoft.com/office/drawing/2014/main" id="{D3BE2403-69E3-452B-A2A7-FF1CE868F4BD}"/>
              </a:ext>
            </a:extLst>
          </p:cNvPr>
          <p:cNvSpPr>
            <a:spLocks noChangeAspect="1"/>
          </p:cNvSpPr>
          <p:nvPr/>
        </p:nvSpPr>
        <p:spPr bwMode="auto">
          <a:xfrm>
            <a:off x="276904" y="2966788"/>
            <a:ext cx="2429244" cy="2411946"/>
          </a:xfrm>
          <a:custGeom>
            <a:avLst/>
            <a:gdLst>
              <a:gd name="T0" fmla="*/ 2164 w 2164"/>
              <a:gd name="T1" fmla="*/ 2157 h 2157"/>
              <a:gd name="T2" fmla="*/ 0 w 2164"/>
              <a:gd name="T3" fmla="*/ 0 h 215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64" h="2157">
                <a:moveTo>
                  <a:pt x="2164" y="2157"/>
                </a:moveTo>
                <a:lnTo>
                  <a:pt x="0" y="0"/>
                </a:lnTo>
              </a:path>
            </a:pathLst>
          </a:custGeom>
          <a:ln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26" name="Freeform 7">
            <a:extLst>
              <a:ext uri="{FF2B5EF4-FFF2-40B4-BE49-F238E27FC236}">
                <a16:creationId xmlns:a16="http://schemas.microsoft.com/office/drawing/2014/main" id="{090566C5-888F-4E1C-BA51-406E29A795C0}"/>
              </a:ext>
            </a:extLst>
          </p:cNvPr>
          <p:cNvSpPr>
            <a:spLocks noChangeAspect="1"/>
          </p:cNvSpPr>
          <p:nvPr/>
        </p:nvSpPr>
        <p:spPr bwMode="auto">
          <a:xfrm>
            <a:off x="699318" y="2813969"/>
            <a:ext cx="3315882" cy="1809319"/>
          </a:xfrm>
          <a:custGeom>
            <a:avLst/>
            <a:gdLst>
              <a:gd name="T0" fmla="*/ 90 w 3286"/>
              <a:gd name="T1" fmla="*/ 458 h 1793"/>
              <a:gd name="T2" fmla="*/ 650 w 3286"/>
              <a:gd name="T3" fmla="*/ 1126 h 1793"/>
              <a:gd name="T4" fmla="*/ 1221 w 3286"/>
              <a:gd name="T5" fmla="*/ 1629 h 1793"/>
              <a:gd name="T6" fmla="*/ 1401 w 3286"/>
              <a:gd name="T7" fmla="*/ 1752 h 1793"/>
              <a:gd name="T8" fmla="*/ 1601 w 3286"/>
              <a:gd name="T9" fmla="*/ 1793 h 1793"/>
              <a:gd name="T10" fmla="*/ 1793 w 3286"/>
              <a:gd name="T11" fmla="*/ 1752 h 1793"/>
              <a:gd name="T12" fmla="*/ 1985 w 3286"/>
              <a:gd name="T13" fmla="*/ 1626 h 1793"/>
              <a:gd name="T14" fmla="*/ 2528 w 3286"/>
              <a:gd name="T15" fmla="*/ 1151 h 1793"/>
              <a:gd name="T16" fmla="*/ 3169 w 3286"/>
              <a:gd name="T17" fmla="*/ 399 h 1793"/>
              <a:gd name="T18" fmla="*/ 3228 w 3286"/>
              <a:gd name="T19" fmla="*/ 161 h 1793"/>
              <a:gd name="T20" fmla="*/ 2960 w 3286"/>
              <a:gd name="T21" fmla="*/ 31 h 1793"/>
              <a:gd name="T22" fmla="*/ 2364 w 3286"/>
              <a:gd name="T23" fmla="*/ 309 h 1793"/>
              <a:gd name="T24" fmla="*/ 1600 w 3286"/>
              <a:gd name="T25" fmla="*/ 518 h 1793"/>
              <a:gd name="T26" fmla="*/ 915 w 3286"/>
              <a:gd name="T27" fmla="*/ 319 h 1793"/>
              <a:gd name="T28" fmla="*/ 279 w 3286"/>
              <a:gd name="T29" fmla="*/ 21 h 1793"/>
              <a:gd name="T30" fmla="*/ 31 w 3286"/>
              <a:gd name="T31" fmla="*/ 190 h 1793"/>
              <a:gd name="T32" fmla="*/ 90 w 3286"/>
              <a:gd name="T33" fmla="*/ 458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286" h="1793">
                <a:moveTo>
                  <a:pt x="90" y="458"/>
                </a:moveTo>
                <a:cubicBezTo>
                  <a:pt x="193" y="614"/>
                  <a:pt x="462" y="931"/>
                  <a:pt x="650" y="1126"/>
                </a:cubicBezTo>
                <a:lnTo>
                  <a:pt x="1221" y="1629"/>
                </a:lnTo>
                <a:cubicBezTo>
                  <a:pt x="1346" y="1733"/>
                  <a:pt x="1338" y="1725"/>
                  <a:pt x="1401" y="1752"/>
                </a:cubicBezTo>
                <a:cubicBezTo>
                  <a:pt x="1464" y="1779"/>
                  <a:pt x="1536" y="1793"/>
                  <a:pt x="1601" y="1793"/>
                </a:cubicBezTo>
                <a:cubicBezTo>
                  <a:pt x="1666" y="1793"/>
                  <a:pt x="1729" y="1780"/>
                  <a:pt x="1793" y="1752"/>
                </a:cubicBezTo>
                <a:cubicBezTo>
                  <a:pt x="1857" y="1724"/>
                  <a:pt x="1863" y="1726"/>
                  <a:pt x="1985" y="1626"/>
                </a:cubicBezTo>
                <a:lnTo>
                  <a:pt x="2528" y="1151"/>
                </a:lnTo>
                <a:cubicBezTo>
                  <a:pt x="2725" y="947"/>
                  <a:pt x="3052" y="564"/>
                  <a:pt x="3169" y="399"/>
                </a:cubicBezTo>
                <a:cubicBezTo>
                  <a:pt x="3286" y="234"/>
                  <a:pt x="3263" y="222"/>
                  <a:pt x="3228" y="161"/>
                </a:cubicBezTo>
                <a:cubicBezTo>
                  <a:pt x="3193" y="100"/>
                  <a:pt x="3104" y="6"/>
                  <a:pt x="2960" y="31"/>
                </a:cubicBezTo>
                <a:cubicBezTo>
                  <a:pt x="2816" y="56"/>
                  <a:pt x="2591" y="228"/>
                  <a:pt x="2364" y="309"/>
                </a:cubicBezTo>
                <a:cubicBezTo>
                  <a:pt x="2137" y="390"/>
                  <a:pt x="1841" y="516"/>
                  <a:pt x="1600" y="518"/>
                </a:cubicBezTo>
                <a:cubicBezTo>
                  <a:pt x="1359" y="520"/>
                  <a:pt x="1135" y="402"/>
                  <a:pt x="915" y="319"/>
                </a:cubicBezTo>
                <a:cubicBezTo>
                  <a:pt x="695" y="236"/>
                  <a:pt x="426" y="42"/>
                  <a:pt x="279" y="21"/>
                </a:cubicBezTo>
                <a:cubicBezTo>
                  <a:pt x="132" y="0"/>
                  <a:pt x="62" y="117"/>
                  <a:pt x="31" y="190"/>
                </a:cubicBezTo>
                <a:cubicBezTo>
                  <a:pt x="0" y="263"/>
                  <a:pt x="78" y="402"/>
                  <a:pt x="90" y="458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49000">
                <a:srgbClr val="FF0000">
                  <a:alpha val="70000"/>
                  <a:lumMod val="73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227" name="Text Box 8">
            <a:extLst>
              <a:ext uri="{FF2B5EF4-FFF2-40B4-BE49-F238E27FC236}">
                <a16:creationId xmlns:a16="http://schemas.microsoft.com/office/drawing/2014/main" id="{D3332CC7-4F4D-4AD2-87D7-CF557175061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463944" y="4963527"/>
            <a:ext cx="3465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lang="en-US" altLang="ja-JP" sz="2400" dirty="0">
                <a:solidFill>
                  <a:schemeClr val="tx1"/>
                </a:solidFill>
                <a:latin typeface="+mn-lt"/>
                <a:ea typeface="Yu Gothic UI Semilight" panose="020B0400000000000000" pitchFamily="50" charset="-128"/>
                <a:cs typeface="Arial" charset="0"/>
              </a:rPr>
              <a:t>0</a:t>
            </a:r>
          </a:p>
        </p:txBody>
      </p:sp>
      <p:sp>
        <p:nvSpPr>
          <p:cNvPr id="228" name="AutoShape 9">
            <a:extLst>
              <a:ext uri="{FF2B5EF4-FFF2-40B4-BE49-F238E27FC236}">
                <a16:creationId xmlns:a16="http://schemas.microsoft.com/office/drawing/2014/main" id="{9D1CF2BE-E0B6-4330-98D1-BAFBD93F1D2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4117">
            <a:off x="1796442" y="5064447"/>
            <a:ext cx="309964" cy="575233"/>
          </a:xfrm>
          <a:prstGeom prst="upArrow">
            <a:avLst>
              <a:gd name="adj1" fmla="val 50000"/>
              <a:gd name="adj2" fmla="val 46395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29" name="Text Box 10">
            <a:extLst>
              <a:ext uri="{FF2B5EF4-FFF2-40B4-BE49-F238E27FC236}">
                <a16:creationId xmlns:a16="http://schemas.microsoft.com/office/drawing/2014/main" id="{EB0FF308-7A4F-4C11-9925-8E166975303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097" y="4559552"/>
            <a:ext cx="18165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kumimoji="0" lang="en-US" altLang="ja-JP" sz="2400" dirty="0">
                <a:solidFill>
                  <a:schemeClr val="tx1"/>
                </a:solidFill>
                <a:latin typeface="+mn-lt"/>
                <a:ea typeface="Yu Gothic UI Semilight" panose="020B0400000000000000" pitchFamily="50" charset="-128"/>
                <a:cs typeface="Arial" charset="0"/>
              </a:rPr>
              <a:t>collision axis</a:t>
            </a:r>
          </a:p>
        </p:txBody>
      </p:sp>
      <p:sp>
        <p:nvSpPr>
          <p:cNvPr id="230" name="Text Box 11">
            <a:extLst>
              <a:ext uri="{FF2B5EF4-FFF2-40B4-BE49-F238E27FC236}">
                <a16:creationId xmlns:a16="http://schemas.microsoft.com/office/drawing/2014/main" id="{86DC0BBB-0DC2-433F-9CF8-BA0CE637550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16200000">
            <a:off x="1736504" y="2234969"/>
            <a:ext cx="7697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l" eaLnBrk="1" hangingPunct="1"/>
            <a:r>
              <a:rPr kumimoji="0" lang="en-US" altLang="ja-JP" sz="2400" dirty="0">
                <a:solidFill>
                  <a:schemeClr val="tx1"/>
                </a:solidFill>
                <a:latin typeface="+mn-lt"/>
                <a:ea typeface="Yu Gothic UI Semilight" panose="020B0400000000000000" pitchFamily="50" charset="-128"/>
                <a:cs typeface="Arial" charset="0"/>
              </a:rPr>
              <a:t>time</a:t>
            </a:r>
          </a:p>
        </p:txBody>
      </p:sp>
      <p:sp>
        <p:nvSpPr>
          <p:cNvPr id="231" name="Oval 12">
            <a:extLst>
              <a:ext uri="{FF2B5EF4-FFF2-40B4-BE49-F238E27FC236}">
                <a16:creationId xmlns:a16="http://schemas.microsoft.com/office/drawing/2014/main" id="{9469BCF2-CCA5-4845-8233-1E693F5AC1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61971" y="2870195"/>
            <a:ext cx="98035" cy="9659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32" name="Oval 13">
            <a:extLst>
              <a:ext uri="{FF2B5EF4-FFF2-40B4-BE49-F238E27FC236}">
                <a16:creationId xmlns:a16="http://schemas.microsoft.com/office/drawing/2014/main" id="{16A16DB7-E737-4507-93AB-D4B73E4735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56865" y="2883170"/>
            <a:ext cx="96593" cy="96593"/>
          </a:xfrm>
          <a:prstGeom prst="ellipse">
            <a:avLst/>
          </a:prstGeom>
          <a:solidFill>
            <a:srgbClr val="339966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33" name="Oval 14">
            <a:extLst>
              <a:ext uri="{FF2B5EF4-FFF2-40B4-BE49-F238E27FC236}">
                <a16:creationId xmlns:a16="http://schemas.microsoft.com/office/drawing/2014/main" id="{816F9040-3282-4D16-A580-A072FAF6E4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05882" y="3125374"/>
            <a:ext cx="96593" cy="96593"/>
          </a:xfrm>
          <a:prstGeom prst="ellipse">
            <a:avLst/>
          </a:prstGeom>
          <a:solidFill>
            <a:srgbClr val="333399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34" name="Oval 15">
            <a:extLst>
              <a:ext uri="{FF2B5EF4-FFF2-40B4-BE49-F238E27FC236}">
                <a16:creationId xmlns:a16="http://schemas.microsoft.com/office/drawing/2014/main" id="{F41DD574-B4BA-457C-A077-7CF40B6386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11254" y="3053290"/>
            <a:ext cx="96594" cy="96593"/>
          </a:xfrm>
          <a:prstGeom prst="ellipse">
            <a:avLst/>
          </a:prstGeom>
          <a:solidFill>
            <a:srgbClr val="00FFFF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35" name="Oval 16">
            <a:extLst>
              <a:ext uri="{FF2B5EF4-FFF2-40B4-BE49-F238E27FC236}">
                <a16:creationId xmlns:a16="http://schemas.microsoft.com/office/drawing/2014/main" id="{20676063-475F-4450-BA93-7C97828B73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14403" y="3099424"/>
            <a:ext cx="98035" cy="9659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36" name="Oval 17">
            <a:extLst>
              <a:ext uri="{FF2B5EF4-FFF2-40B4-BE49-F238E27FC236}">
                <a16:creationId xmlns:a16="http://schemas.microsoft.com/office/drawing/2014/main" id="{695B6C5A-BB8D-47EB-AE45-EA4B14D4F2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50051" y="2883170"/>
            <a:ext cx="96593" cy="96593"/>
          </a:xfrm>
          <a:prstGeom prst="ellipse">
            <a:avLst/>
          </a:prstGeom>
          <a:solidFill>
            <a:srgbClr val="CCFFCC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37" name="Oval 18">
            <a:extLst>
              <a:ext uri="{FF2B5EF4-FFF2-40B4-BE49-F238E27FC236}">
                <a16:creationId xmlns:a16="http://schemas.microsoft.com/office/drawing/2014/main" id="{7C7EAC93-9D5D-4F14-AD1F-7B1E360B0D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45065" y="2870195"/>
            <a:ext cx="96594" cy="96594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38" name="Oval 19">
            <a:extLst>
              <a:ext uri="{FF2B5EF4-FFF2-40B4-BE49-F238E27FC236}">
                <a16:creationId xmlns:a16="http://schemas.microsoft.com/office/drawing/2014/main" id="{6254CA9E-86B3-495F-AC72-0EA2B8387C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18986" y="2824061"/>
            <a:ext cx="98035" cy="96594"/>
          </a:xfrm>
          <a:prstGeom prst="ellipse">
            <a:avLst/>
          </a:prstGeom>
          <a:solidFill>
            <a:srgbClr val="CC99FF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39" name="Oval 20">
            <a:extLst>
              <a:ext uri="{FF2B5EF4-FFF2-40B4-BE49-F238E27FC236}">
                <a16:creationId xmlns:a16="http://schemas.microsoft.com/office/drawing/2014/main" id="{3B66E7BB-A60F-4B35-BFC9-E9F92278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82026" y="3053290"/>
            <a:ext cx="96593" cy="96593"/>
          </a:xfrm>
          <a:prstGeom prst="ellipse">
            <a:avLst/>
          </a:prstGeom>
          <a:solidFill>
            <a:srgbClr val="666699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0" name="Oval 21">
            <a:extLst>
              <a:ext uri="{FF2B5EF4-FFF2-40B4-BE49-F238E27FC236}">
                <a16:creationId xmlns:a16="http://schemas.microsoft.com/office/drawing/2014/main" id="{69DF56D8-0306-4597-8C31-7FAA6A4D36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43631" y="2916329"/>
            <a:ext cx="96594" cy="9659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1" name="Oval 22">
            <a:extLst>
              <a:ext uri="{FF2B5EF4-FFF2-40B4-BE49-F238E27FC236}">
                <a16:creationId xmlns:a16="http://schemas.microsoft.com/office/drawing/2014/main" id="{DC8B15E0-5BC8-4108-95C2-A89239648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9765" y="3099424"/>
            <a:ext cx="96594" cy="96593"/>
          </a:xfrm>
          <a:prstGeom prst="ellipse">
            <a:avLst/>
          </a:prstGeom>
          <a:solidFill>
            <a:srgbClr val="FF00FF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2" name="Oval 23">
            <a:extLst>
              <a:ext uri="{FF2B5EF4-FFF2-40B4-BE49-F238E27FC236}">
                <a16:creationId xmlns:a16="http://schemas.microsoft.com/office/drawing/2014/main" id="{A70BA50F-CB90-4E4B-AEFB-84253AA6D3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18994" y="2870195"/>
            <a:ext cx="96593" cy="96594"/>
          </a:xfrm>
          <a:prstGeom prst="ellipse">
            <a:avLst/>
          </a:prstGeom>
          <a:solidFill>
            <a:srgbClr val="CC99FF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3" name="Oval 24">
            <a:extLst>
              <a:ext uri="{FF2B5EF4-FFF2-40B4-BE49-F238E27FC236}">
                <a16:creationId xmlns:a16="http://schemas.microsoft.com/office/drawing/2014/main" id="{D2EE9BA5-51FB-42BD-8F15-E2172B1241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26726" y="3002830"/>
            <a:ext cx="96593" cy="96594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4" name="Oval 25">
            <a:extLst>
              <a:ext uri="{FF2B5EF4-FFF2-40B4-BE49-F238E27FC236}">
                <a16:creationId xmlns:a16="http://schemas.microsoft.com/office/drawing/2014/main" id="{156C9863-89B1-4CBC-A07C-1F16753E22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60537" y="2777926"/>
            <a:ext cx="96593" cy="9803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5" name="Oval 26">
            <a:extLst>
              <a:ext uri="{FF2B5EF4-FFF2-40B4-BE49-F238E27FC236}">
                <a16:creationId xmlns:a16="http://schemas.microsoft.com/office/drawing/2014/main" id="{64A5609B-A4BD-4B4A-925A-317E12AB6F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051" y="2733235"/>
            <a:ext cx="96593" cy="96593"/>
          </a:xfrm>
          <a:prstGeom prst="ellipse">
            <a:avLst/>
          </a:prstGeom>
          <a:solidFill>
            <a:srgbClr val="00FFFF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6" name="Oval 27">
            <a:extLst>
              <a:ext uri="{FF2B5EF4-FFF2-40B4-BE49-F238E27FC236}">
                <a16:creationId xmlns:a16="http://schemas.microsoft.com/office/drawing/2014/main" id="{83A87A66-347E-45ED-96E6-F04FB6188F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17810" y="2640966"/>
            <a:ext cx="96594" cy="96593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7" name="Oval 28">
            <a:extLst>
              <a:ext uri="{FF2B5EF4-FFF2-40B4-BE49-F238E27FC236}">
                <a16:creationId xmlns:a16="http://schemas.microsoft.com/office/drawing/2014/main" id="{5AE4BF50-1831-4785-990D-8DA3FE7EFC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15837" y="2687101"/>
            <a:ext cx="96593" cy="96593"/>
          </a:xfrm>
          <a:prstGeom prst="ellipse">
            <a:avLst/>
          </a:prstGeom>
          <a:solidFill>
            <a:srgbClr val="333399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8" name="Oval 29">
            <a:extLst>
              <a:ext uri="{FF2B5EF4-FFF2-40B4-BE49-F238E27FC236}">
                <a16:creationId xmlns:a16="http://schemas.microsoft.com/office/drawing/2014/main" id="{45E8BE59-E321-406B-964F-570BEDCDCF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7700" y="2727468"/>
            <a:ext cx="96594" cy="96593"/>
          </a:xfrm>
          <a:prstGeom prst="ellipse">
            <a:avLst/>
          </a:prstGeom>
          <a:solidFill>
            <a:srgbClr val="339966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9" name="Oval 30">
            <a:extLst>
              <a:ext uri="{FF2B5EF4-FFF2-40B4-BE49-F238E27FC236}">
                <a16:creationId xmlns:a16="http://schemas.microsoft.com/office/drawing/2014/main" id="{A0F73197-F542-491C-A203-FCA7A615A4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9765" y="2681334"/>
            <a:ext cx="96594" cy="9659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50" name="Oval 31">
            <a:extLst>
              <a:ext uri="{FF2B5EF4-FFF2-40B4-BE49-F238E27FC236}">
                <a16:creationId xmlns:a16="http://schemas.microsoft.com/office/drawing/2014/main" id="{432C7477-3E7C-4CD0-A80D-FAD7A56248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88589" y="2824061"/>
            <a:ext cx="96594" cy="96594"/>
          </a:xfrm>
          <a:prstGeom prst="ellipse">
            <a:avLst/>
          </a:prstGeom>
          <a:solidFill>
            <a:srgbClr val="00FFFF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39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51" name="Oval 32">
            <a:extLst>
              <a:ext uri="{FF2B5EF4-FFF2-40B4-BE49-F238E27FC236}">
                <a16:creationId xmlns:a16="http://schemas.microsoft.com/office/drawing/2014/main" id="{BB3BFB93-3B59-4896-920C-4D7D78B48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59361" y="2687101"/>
            <a:ext cx="96593" cy="96593"/>
          </a:xfrm>
          <a:prstGeom prst="ellipse">
            <a:avLst/>
          </a:prstGeom>
          <a:solidFill>
            <a:srgbClr val="333399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72000" h="7239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52" name="AutoShape 33">
            <a:extLst>
              <a:ext uri="{FF2B5EF4-FFF2-40B4-BE49-F238E27FC236}">
                <a16:creationId xmlns:a16="http://schemas.microsoft.com/office/drawing/2014/main" id="{03CF763F-4D44-4AF2-89F0-2CEA2A629F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54623" y="4803500"/>
            <a:ext cx="320055" cy="366189"/>
          </a:xfrm>
          <a:prstGeom prst="irregularSeal1">
            <a:avLst/>
          </a:prstGeom>
          <a:gradFill rotWithShape="1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80000" h="18034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53" name="Oval 34">
            <a:extLst>
              <a:ext uri="{FF2B5EF4-FFF2-40B4-BE49-F238E27FC236}">
                <a16:creationId xmlns:a16="http://schemas.microsoft.com/office/drawing/2014/main" id="{92169268-6949-460A-9EEA-CB1CE8E05F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1144" y="5570479"/>
            <a:ext cx="410882" cy="412323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216000" h="215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altLang="ja-JP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54" name="AutoShape 39">
            <a:extLst>
              <a:ext uri="{FF2B5EF4-FFF2-40B4-BE49-F238E27FC236}">
                <a16:creationId xmlns:a16="http://schemas.microsoft.com/office/drawing/2014/main" id="{60C0DD76-345A-4FE1-8C55-C745AD408E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900000">
            <a:off x="2541795" y="5080305"/>
            <a:ext cx="309963" cy="510358"/>
          </a:xfrm>
          <a:prstGeom prst="upArrow">
            <a:avLst>
              <a:gd name="adj1" fmla="val 50000"/>
              <a:gd name="adj2" fmla="val 41163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55" name="Oval 34">
            <a:extLst>
              <a:ext uri="{FF2B5EF4-FFF2-40B4-BE49-F238E27FC236}">
                <a16:creationId xmlns:a16="http://schemas.microsoft.com/office/drawing/2014/main" id="{F3272FA4-D367-4D8E-B927-1275788B89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01648" y="5550208"/>
            <a:ext cx="410882" cy="412323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216000" h="215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altLang="ja-JP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cxnSp>
        <p:nvCxnSpPr>
          <p:cNvPr id="256" name="直線矢印コネクタ 255">
            <a:extLst>
              <a:ext uri="{FF2B5EF4-FFF2-40B4-BE49-F238E27FC236}">
                <a16:creationId xmlns:a16="http://schemas.microsoft.com/office/drawing/2014/main" id="{79967794-FD26-4E5E-AABC-292FD3D06F66}"/>
              </a:ext>
            </a:extLst>
          </p:cNvPr>
          <p:cNvCxnSpPr/>
          <p:nvPr/>
        </p:nvCxnSpPr>
        <p:spPr>
          <a:xfrm flipV="1">
            <a:off x="2314649" y="2465801"/>
            <a:ext cx="342481" cy="252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7" name="Freeform 458">
            <a:extLst>
              <a:ext uri="{FF2B5EF4-FFF2-40B4-BE49-F238E27FC236}">
                <a16:creationId xmlns:a16="http://schemas.microsoft.com/office/drawing/2014/main" id="{7AB348BF-2D4E-4B97-987B-09A8523EA451}"/>
              </a:ext>
            </a:extLst>
          </p:cNvPr>
          <p:cNvSpPr>
            <a:spLocks/>
          </p:cNvSpPr>
          <p:nvPr/>
        </p:nvSpPr>
        <p:spPr bwMode="auto">
          <a:xfrm rot="15609705">
            <a:off x="845981" y="3104490"/>
            <a:ext cx="2012272" cy="295336"/>
          </a:xfrm>
          <a:custGeom>
            <a:avLst/>
            <a:gdLst>
              <a:gd name="T0" fmla="*/ 0 w 2903"/>
              <a:gd name="T1" fmla="*/ 73025 h 91"/>
              <a:gd name="T2" fmla="*/ 287337 w 2903"/>
              <a:gd name="T3" fmla="*/ 0 h 91"/>
              <a:gd name="T4" fmla="*/ 576262 w 2903"/>
              <a:gd name="T5" fmla="*/ 73025 h 91"/>
              <a:gd name="T6" fmla="*/ 863600 w 2903"/>
              <a:gd name="T7" fmla="*/ 0 h 91"/>
              <a:gd name="T8" fmla="*/ 1152525 w 2903"/>
              <a:gd name="T9" fmla="*/ 73025 h 91"/>
              <a:gd name="T10" fmla="*/ 1439862 w 2903"/>
              <a:gd name="T11" fmla="*/ 0 h 91"/>
              <a:gd name="T12" fmla="*/ 1728787 w 2903"/>
              <a:gd name="T13" fmla="*/ 73025 h 91"/>
              <a:gd name="T14" fmla="*/ 2016125 w 2903"/>
              <a:gd name="T15" fmla="*/ 0 h 91"/>
              <a:gd name="T16" fmla="*/ 2303462 w 2903"/>
              <a:gd name="T17" fmla="*/ 73025 h 91"/>
              <a:gd name="T18" fmla="*/ 2592387 w 2903"/>
              <a:gd name="T19" fmla="*/ 0 h 91"/>
              <a:gd name="T20" fmla="*/ 2879725 w 2903"/>
              <a:gd name="T21" fmla="*/ 73025 h 91"/>
              <a:gd name="T22" fmla="*/ 3168650 w 2903"/>
              <a:gd name="T23" fmla="*/ 0 h 91"/>
              <a:gd name="T24" fmla="*/ 3455987 w 2903"/>
              <a:gd name="T25" fmla="*/ 73025 h 91"/>
              <a:gd name="T26" fmla="*/ 3744912 w 2903"/>
              <a:gd name="T27" fmla="*/ 0 h 91"/>
              <a:gd name="T28" fmla="*/ 4032250 w 2903"/>
              <a:gd name="T29" fmla="*/ 73025 h 91"/>
              <a:gd name="T30" fmla="*/ 4321175 w 2903"/>
              <a:gd name="T31" fmla="*/ 0 h 91"/>
              <a:gd name="T32" fmla="*/ 4608512 w 2903"/>
              <a:gd name="T33" fmla="*/ 73025 h 9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903" h="91">
                <a:moveTo>
                  <a:pt x="0" y="91"/>
                </a:moveTo>
                <a:cubicBezTo>
                  <a:pt x="60" y="45"/>
                  <a:pt x="121" y="0"/>
                  <a:pt x="181" y="0"/>
                </a:cubicBezTo>
                <a:cubicBezTo>
                  <a:pt x="241" y="0"/>
                  <a:pt x="303" y="91"/>
                  <a:pt x="363" y="91"/>
                </a:cubicBezTo>
                <a:cubicBezTo>
                  <a:pt x="423" y="91"/>
                  <a:pt x="484" y="0"/>
                  <a:pt x="544" y="0"/>
                </a:cubicBezTo>
                <a:cubicBezTo>
                  <a:pt x="604" y="0"/>
                  <a:pt x="666" y="91"/>
                  <a:pt x="726" y="91"/>
                </a:cubicBezTo>
                <a:cubicBezTo>
                  <a:pt x="786" y="91"/>
                  <a:pt x="847" y="0"/>
                  <a:pt x="907" y="0"/>
                </a:cubicBezTo>
                <a:cubicBezTo>
                  <a:pt x="967" y="0"/>
                  <a:pt x="1029" y="91"/>
                  <a:pt x="1089" y="91"/>
                </a:cubicBezTo>
                <a:cubicBezTo>
                  <a:pt x="1149" y="91"/>
                  <a:pt x="1210" y="0"/>
                  <a:pt x="1270" y="0"/>
                </a:cubicBezTo>
                <a:cubicBezTo>
                  <a:pt x="1330" y="0"/>
                  <a:pt x="1391" y="91"/>
                  <a:pt x="1451" y="91"/>
                </a:cubicBezTo>
                <a:cubicBezTo>
                  <a:pt x="1511" y="91"/>
                  <a:pt x="1573" y="0"/>
                  <a:pt x="1633" y="0"/>
                </a:cubicBezTo>
                <a:cubicBezTo>
                  <a:pt x="1693" y="0"/>
                  <a:pt x="1754" y="91"/>
                  <a:pt x="1814" y="91"/>
                </a:cubicBezTo>
                <a:cubicBezTo>
                  <a:pt x="1874" y="91"/>
                  <a:pt x="1936" y="0"/>
                  <a:pt x="1996" y="0"/>
                </a:cubicBezTo>
                <a:cubicBezTo>
                  <a:pt x="2056" y="0"/>
                  <a:pt x="2117" y="91"/>
                  <a:pt x="2177" y="91"/>
                </a:cubicBezTo>
                <a:cubicBezTo>
                  <a:pt x="2237" y="91"/>
                  <a:pt x="2299" y="0"/>
                  <a:pt x="2359" y="0"/>
                </a:cubicBezTo>
                <a:cubicBezTo>
                  <a:pt x="2419" y="0"/>
                  <a:pt x="2480" y="91"/>
                  <a:pt x="2540" y="91"/>
                </a:cubicBezTo>
                <a:cubicBezTo>
                  <a:pt x="2600" y="91"/>
                  <a:pt x="2662" y="0"/>
                  <a:pt x="2722" y="0"/>
                </a:cubicBezTo>
                <a:cubicBezTo>
                  <a:pt x="2782" y="0"/>
                  <a:pt x="2842" y="45"/>
                  <a:pt x="2903" y="91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258" name="テキスト ボックス 257">
            <a:extLst>
              <a:ext uri="{FF2B5EF4-FFF2-40B4-BE49-F238E27FC236}">
                <a16:creationId xmlns:a16="http://schemas.microsoft.com/office/drawing/2014/main" id="{6D7CB5E7-7907-4E9D-A22A-5716CB805E61}"/>
              </a:ext>
            </a:extLst>
          </p:cNvPr>
          <p:cNvSpPr txBox="1"/>
          <p:nvPr/>
        </p:nvSpPr>
        <p:spPr>
          <a:xfrm>
            <a:off x="2408384" y="1883661"/>
            <a:ext cx="110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+mn-ea"/>
              </a:rPr>
              <a:t>Probe</a:t>
            </a:r>
            <a:endParaRPr kumimoji="1" lang="ja-JP" altLang="en-US" sz="2800" dirty="0">
              <a:latin typeface="+mn-ea"/>
            </a:endParaRPr>
          </a:p>
        </p:txBody>
      </p:sp>
      <p:sp>
        <p:nvSpPr>
          <p:cNvPr id="259" name="テキスト ボックス 258">
            <a:extLst>
              <a:ext uri="{FF2B5EF4-FFF2-40B4-BE49-F238E27FC236}">
                <a16:creationId xmlns:a16="http://schemas.microsoft.com/office/drawing/2014/main" id="{640A88B2-DB73-4047-B9B0-393AAEB1EF3C}"/>
              </a:ext>
            </a:extLst>
          </p:cNvPr>
          <p:cNvSpPr txBox="1"/>
          <p:nvPr/>
        </p:nvSpPr>
        <p:spPr>
          <a:xfrm>
            <a:off x="298737" y="1734910"/>
            <a:ext cx="1633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+mn-ea"/>
              </a:rPr>
              <a:t>Radiation</a:t>
            </a:r>
            <a:endParaRPr kumimoji="1" lang="ja-JP" altLang="en-US" sz="2800" dirty="0">
              <a:latin typeface="+mn-ea"/>
            </a:endParaRPr>
          </a:p>
        </p:txBody>
      </p:sp>
      <p:sp>
        <p:nvSpPr>
          <p:cNvPr id="260" name="正方形/長方形 259">
            <a:extLst>
              <a:ext uri="{FF2B5EF4-FFF2-40B4-BE49-F238E27FC236}">
                <a16:creationId xmlns:a16="http://schemas.microsoft.com/office/drawing/2014/main" id="{8C4F59AE-AC89-4D72-855A-AB7BDAB80503}"/>
              </a:ext>
            </a:extLst>
          </p:cNvPr>
          <p:cNvSpPr/>
          <p:nvPr/>
        </p:nvSpPr>
        <p:spPr>
          <a:xfrm>
            <a:off x="4511824" y="5716822"/>
            <a:ext cx="6661732" cy="6863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1" name="直線矢印コネクタ 260">
            <a:extLst>
              <a:ext uri="{FF2B5EF4-FFF2-40B4-BE49-F238E27FC236}">
                <a16:creationId xmlns:a16="http://schemas.microsoft.com/office/drawing/2014/main" id="{B8D23A04-1F44-49BB-BD87-A203DC9B4BEC}"/>
              </a:ext>
            </a:extLst>
          </p:cNvPr>
          <p:cNvCxnSpPr>
            <a:cxnSpLocks/>
          </p:cNvCxnSpPr>
          <p:nvPr/>
        </p:nvCxnSpPr>
        <p:spPr>
          <a:xfrm flipV="1">
            <a:off x="9796978" y="4814024"/>
            <a:ext cx="1729485" cy="1028772"/>
          </a:xfrm>
          <a:prstGeom prst="straightConnector1">
            <a:avLst/>
          </a:prstGeom>
          <a:ln w="1905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直線矢印コネクタ 263">
            <a:extLst>
              <a:ext uri="{FF2B5EF4-FFF2-40B4-BE49-F238E27FC236}">
                <a16:creationId xmlns:a16="http://schemas.microsoft.com/office/drawing/2014/main" id="{8B6450D3-7359-46E6-8D99-9E08B0EDB74B}"/>
              </a:ext>
            </a:extLst>
          </p:cNvPr>
          <p:cNvCxnSpPr>
            <a:cxnSpLocks/>
          </p:cNvCxnSpPr>
          <p:nvPr/>
        </p:nvCxnSpPr>
        <p:spPr>
          <a:xfrm flipV="1">
            <a:off x="6620030" y="4803500"/>
            <a:ext cx="4906433" cy="1062574"/>
          </a:xfrm>
          <a:prstGeom prst="straightConnector1">
            <a:avLst/>
          </a:prstGeom>
          <a:ln w="1905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コネクタ: カギ線 268">
            <a:extLst>
              <a:ext uri="{FF2B5EF4-FFF2-40B4-BE49-F238E27FC236}">
                <a16:creationId xmlns:a16="http://schemas.microsoft.com/office/drawing/2014/main" id="{5A8F85EC-457E-4E22-A0A3-40343B97BA1F}"/>
              </a:ext>
            </a:extLst>
          </p:cNvPr>
          <p:cNvCxnSpPr>
            <a:cxnSpLocks/>
            <a:stCxn id="49" idx="1"/>
          </p:cNvCxnSpPr>
          <p:nvPr/>
        </p:nvCxnSpPr>
        <p:spPr>
          <a:xfrm rot="10800000">
            <a:off x="5656404" y="2181096"/>
            <a:ext cx="1218180" cy="1224381"/>
          </a:xfrm>
          <a:prstGeom prst="bentConnector2">
            <a:avLst/>
          </a:prstGeom>
          <a:ln w="1905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テキスト ボックス 276">
            <a:extLst>
              <a:ext uri="{FF2B5EF4-FFF2-40B4-BE49-F238E27FC236}">
                <a16:creationId xmlns:a16="http://schemas.microsoft.com/office/drawing/2014/main" id="{139680C1-7044-4F0C-A2E9-05FAEA640151}"/>
              </a:ext>
            </a:extLst>
          </p:cNvPr>
          <p:cNvSpPr txBox="1"/>
          <p:nvPr/>
        </p:nvSpPr>
        <p:spPr>
          <a:xfrm>
            <a:off x="9576733" y="1713824"/>
            <a:ext cx="2536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1">
                    <a:lumMod val="65000"/>
                  </a:schemeClr>
                </a:solidFill>
              </a:rPr>
              <a:t>Leptons, Photons,</a:t>
            </a:r>
          </a:p>
        </p:txBody>
      </p: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CC8F5507-D3F1-4486-A88C-CBABD9442E4E}"/>
              </a:ext>
            </a:extLst>
          </p:cNvPr>
          <p:cNvCxnSpPr>
            <a:cxnSpLocks/>
          </p:cNvCxnSpPr>
          <p:nvPr/>
        </p:nvCxnSpPr>
        <p:spPr>
          <a:xfrm flipV="1">
            <a:off x="11526463" y="2348880"/>
            <a:ext cx="0" cy="2471460"/>
          </a:xfrm>
          <a:prstGeom prst="straightConnector1">
            <a:avLst/>
          </a:prstGeom>
          <a:ln w="1905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18A4911-8B53-4DDE-AE48-AE69EC107102}"/>
              </a:ext>
            </a:extLst>
          </p:cNvPr>
          <p:cNvSpPr/>
          <p:nvPr/>
        </p:nvSpPr>
        <p:spPr>
          <a:xfrm>
            <a:off x="4439822" y="1513176"/>
            <a:ext cx="7513899" cy="8357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8348B37-7713-4384-9089-915A82EF442E}"/>
              </a:ext>
            </a:extLst>
          </p:cNvPr>
          <p:cNvSpPr txBox="1"/>
          <p:nvPr/>
        </p:nvSpPr>
        <p:spPr>
          <a:xfrm>
            <a:off x="2507360" y="3319229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Bulk</a:t>
            </a:r>
            <a:endParaRPr kumimoji="1" lang="ja-JP" altLang="en-US" sz="2800" dirty="0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98EB7E8-E2C1-447A-AC99-0709F2C743EF}"/>
              </a:ext>
            </a:extLst>
          </p:cNvPr>
          <p:cNvSpPr/>
          <p:nvPr/>
        </p:nvSpPr>
        <p:spPr>
          <a:xfrm>
            <a:off x="4599385" y="5464949"/>
            <a:ext cx="1810121" cy="4123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Nuclei</a:t>
            </a:r>
            <a:endParaRPr kumimoji="1" lang="ja-JP" altLang="en-US" sz="2400" dirty="0"/>
          </a:p>
        </p:txBody>
      </p:sp>
      <p:sp>
        <p:nvSpPr>
          <p:cNvPr id="86" name="四角形: 角を丸くする 85">
            <a:extLst>
              <a:ext uri="{FF2B5EF4-FFF2-40B4-BE49-F238E27FC236}">
                <a16:creationId xmlns:a16="http://schemas.microsoft.com/office/drawing/2014/main" id="{2840E747-BADD-4F41-8F1D-00D7D535BFFB}"/>
              </a:ext>
            </a:extLst>
          </p:cNvPr>
          <p:cNvSpPr/>
          <p:nvPr/>
        </p:nvSpPr>
        <p:spPr>
          <a:xfrm>
            <a:off x="4516484" y="1279151"/>
            <a:ext cx="1893022" cy="4557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Observation</a:t>
            </a:r>
            <a:endParaRPr kumimoji="1" lang="ja-JP" altLang="en-US" sz="2400" dirty="0"/>
          </a:p>
        </p:txBody>
      </p:sp>
      <p:cxnSp>
        <p:nvCxnSpPr>
          <p:cNvPr id="87" name="直線矢印コネクタ 86">
            <a:extLst>
              <a:ext uri="{FF2B5EF4-FFF2-40B4-BE49-F238E27FC236}">
                <a16:creationId xmlns:a16="http://schemas.microsoft.com/office/drawing/2014/main" id="{F9DA3191-AC97-4F58-9B0F-C596AE3AD610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10309527" y="2334856"/>
            <a:ext cx="1216936" cy="855526"/>
          </a:xfrm>
          <a:prstGeom prst="straightConnector1">
            <a:avLst/>
          </a:prstGeom>
          <a:ln w="1905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769B54EF-2872-4667-87B3-558456A68E39}"/>
              </a:ext>
            </a:extLst>
          </p:cNvPr>
          <p:cNvCxnSpPr>
            <a:cxnSpLocks/>
            <a:stCxn id="43" idx="0"/>
            <a:endCxn id="48" idx="3"/>
          </p:cNvCxnSpPr>
          <p:nvPr/>
        </p:nvCxnSpPr>
        <p:spPr>
          <a:xfrm flipH="1" flipV="1">
            <a:off x="8291372" y="2709786"/>
            <a:ext cx="2018155" cy="4805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91A0E85-E339-49ED-B216-E7E89C4F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650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2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D949BA9F-5D65-4816-AE93-851B71AC3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kumimoji="1" lang="en-US" altLang="ja-JP" dirty="0"/>
              <a:t>1. Introduction</a:t>
            </a:r>
            <a:endParaRPr kumimoji="1" lang="ja-JP" altLang="en-US" dirty="0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9F79609E-31C0-4D27-8DBB-414D52476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D5EA9F-5E29-49FB-A4A8-FF1F76537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1772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2F81F9-D8AB-4AC8-8CFA-658ECE514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kumimoji="1" lang="en-US" altLang="ja-JP" dirty="0"/>
              <a:t>2. Current understanding of transport properties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39CDDF9-558F-41B7-A9FA-D8111C3F7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1346486-6D72-425E-8E5B-D20AFFA79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191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9706DC-7AA2-4253-8370-A3B27BA9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TRAJECTUM* as an example</a:t>
            </a:r>
            <a:endParaRPr kumimoji="1" lang="ja-JP" altLang="en-US" sz="4000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3433783-D9A4-400A-B2A6-B245CA1A80ED}"/>
              </a:ext>
            </a:extLst>
          </p:cNvPr>
          <p:cNvSpPr txBox="1"/>
          <p:nvPr/>
        </p:nvSpPr>
        <p:spPr>
          <a:xfrm>
            <a:off x="6317704" y="5170784"/>
            <a:ext cx="24465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err="1">
                <a:solidFill>
                  <a:schemeClr val="tx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T</a:t>
            </a:r>
            <a:r>
              <a:rPr kumimoji="1" lang="en-US" altLang="ja-JP" sz="2800" baseline="-25000" dirty="0" err="1">
                <a:solidFill>
                  <a:schemeClr val="tx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R</a:t>
            </a:r>
            <a:r>
              <a:rPr kumimoji="1" lang="en-US" altLang="ja-JP" sz="2800" dirty="0" err="1">
                <a:solidFill>
                  <a:schemeClr val="tx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ENTo</a:t>
            </a:r>
            <a:r>
              <a:rPr kumimoji="1" lang="en-US" altLang="ja-JP" sz="2800" dirty="0">
                <a:solidFill>
                  <a:schemeClr val="tx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:</a:t>
            </a:r>
          </a:p>
          <a:p>
            <a:pPr algn="ctr"/>
            <a:r>
              <a:rPr kumimoji="1" lang="en-US" altLang="ja-JP" sz="28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CGC</a:t>
            </a:r>
            <a:r>
              <a:rPr kumimoji="1" lang="ja-JP" altLang="en-US" sz="2800" dirty="0">
                <a:solidFill>
                  <a:schemeClr val="tx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⇔</a:t>
            </a:r>
            <a:r>
              <a:rPr kumimoji="1" lang="en-US" altLang="ja-JP" sz="2800" dirty="0">
                <a:solidFill>
                  <a:schemeClr val="tx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Glauber</a:t>
            </a:r>
            <a:endParaRPr kumimoji="1" lang="ja-JP" altLang="en-US" sz="2800" dirty="0">
              <a:solidFill>
                <a:schemeClr val="tx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4966801-F0AC-4EC9-B243-2DF486B2EB57}"/>
              </a:ext>
            </a:extLst>
          </p:cNvPr>
          <p:cNvSpPr txBox="1"/>
          <p:nvPr/>
        </p:nvSpPr>
        <p:spPr>
          <a:xfrm>
            <a:off x="6295443" y="4253251"/>
            <a:ext cx="2475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tx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Free streaming</a:t>
            </a:r>
            <a:endParaRPr kumimoji="1" lang="ja-JP" altLang="en-US" sz="2800" dirty="0">
              <a:solidFill>
                <a:schemeClr val="tx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2678D24-A01C-4A73-A134-59D175CBA6FC}"/>
              </a:ext>
            </a:extLst>
          </p:cNvPr>
          <p:cNvSpPr txBox="1"/>
          <p:nvPr/>
        </p:nvSpPr>
        <p:spPr>
          <a:xfrm>
            <a:off x="5432459" y="2888401"/>
            <a:ext cx="42162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rgbClr val="FFFF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Relativistic</a:t>
            </a:r>
            <a:r>
              <a:rPr kumimoji="1" lang="ja-JP" altLang="en-US" sz="2800" dirty="0">
                <a:solidFill>
                  <a:srgbClr val="FFFF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 </a:t>
            </a:r>
            <a:r>
              <a:rPr kumimoji="1" lang="en-US" altLang="ja-JP" sz="2800" dirty="0">
                <a:solidFill>
                  <a:srgbClr val="FFFF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hydrodynamics</a:t>
            </a:r>
          </a:p>
          <a:p>
            <a:pPr algn="ctr"/>
            <a:r>
              <a:rPr kumimoji="1" lang="en-US" altLang="ja-JP" sz="2800" dirty="0">
                <a:solidFill>
                  <a:srgbClr val="FFFF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(Viscous</a:t>
            </a:r>
            <a:r>
              <a:rPr kumimoji="1" lang="ja-JP" altLang="en-US" sz="2800" dirty="0">
                <a:solidFill>
                  <a:srgbClr val="FFFF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 </a:t>
            </a:r>
            <a:r>
              <a:rPr kumimoji="1" lang="en-US" altLang="ja-JP" sz="2800" dirty="0">
                <a:solidFill>
                  <a:srgbClr val="FFFF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fluids)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D49C34C-A3EB-4E28-BEA0-8B938A8D7516}"/>
              </a:ext>
            </a:extLst>
          </p:cNvPr>
          <p:cNvSpPr txBox="1"/>
          <p:nvPr/>
        </p:nvSpPr>
        <p:spPr>
          <a:xfrm>
            <a:off x="5910843" y="1592678"/>
            <a:ext cx="3252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Hadronic transport</a:t>
            </a:r>
          </a:p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(SMASH)</a:t>
            </a:r>
            <a:endParaRPr kumimoji="1" lang="ja-JP" altLang="en-US" sz="2800" dirty="0">
              <a:solidFill>
                <a:schemeClr val="tx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A4F5C180-98C0-44DF-85C0-890387D7FE53}"/>
              </a:ext>
            </a:extLst>
          </p:cNvPr>
          <p:cNvCxnSpPr>
            <a:cxnSpLocks/>
          </p:cNvCxnSpPr>
          <p:nvPr/>
        </p:nvCxnSpPr>
        <p:spPr>
          <a:xfrm flipV="1">
            <a:off x="7537134" y="3895058"/>
            <a:ext cx="0" cy="2841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AD4232D7-BEB7-406D-A60D-75BAC93C9EA2}"/>
              </a:ext>
            </a:extLst>
          </p:cNvPr>
          <p:cNvGrpSpPr>
            <a:grpSpLocks noChangeAspect="1"/>
          </p:cNvGrpSpPr>
          <p:nvPr/>
        </p:nvGrpSpPr>
        <p:grpSpPr>
          <a:xfrm>
            <a:off x="999036" y="1563582"/>
            <a:ext cx="4179271" cy="4068689"/>
            <a:chOff x="424110" y="2058883"/>
            <a:chExt cx="3762758" cy="3663194"/>
          </a:xfrm>
        </p:grpSpPr>
        <p:sp>
          <p:nvSpPr>
            <p:cNvPr id="64" name="Line 3">
              <a:extLst>
                <a:ext uri="{FF2B5EF4-FFF2-40B4-BE49-F238E27FC236}">
                  <a16:creationId xmlns:a16="http://schemas.microsoft.com/office/drawing/2014/main" id="{760BFBB6-F2A9-49BC-AC0F-ECF99A2B2F5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246195" y="2677126"/>
              <a:ext cx="0" cy="2462449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66" name="Line 4">
              <a:extLst>
                <a:ext uri="{FF2B5EF4-FFF2-40B4-BE49-F238E27FC236}">
                  <a16:creationId xmlns:a16="http://schemas.microsoft.com/office/drawing/2014/main" id="{E996A5FC-28AC-41EC-A7BE-7FEEA6D78B4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04133" y="4837395"/>
              <a:ext cx="3240405" cy="0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43EF96A1-07B2-4716-8537-95D49674400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10582" y="3032028"/>
              <a:ext cx="2142268" cy="2151268"/>
            </a:xfrm>
            <a:custGeom>
              <a:avLst/>
              <a:gdLst>
                <a:gd name="T0" fmla="*/ 0 w 2148"/>
                <a:gd name="T1" fmla="*/ 2160 h 2160"/>
                <a:gd name="T2" fmla="*/ 2148 w 2148"/>
                <a:gd name="T3" fmla="*/ 0 h 2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48" h="2160">
                  <a:moveTo>
                    <a:pt x="0" y="2160"/>
                  </a:moveTo>
                  <a:lnTo>
                    <a:pt x="2148" y="0"/>
                  </a:lnTo>
                </a:path>
              </a:pathLst>
            </a:custGeom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CC683B8D-788E-4F67-B911-E58F76334B7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4110" y="3032028"/>
              <a:ext cx="2166699" cy="2151268"/>
            </a:xfrm>
            <a:custGeom>
              <a:avLst/>
              <a:gdLst>
                <a:gd name="T0" fmla="*/ 2164 w 2164"/>
                <a:gd name="T1" fmla="*/ 2157 h 2157"/>
                <a:gd name="T2" fmla="*/ 0 w 2164"/>
                <a:gd name="T3" fmla="*/ 0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4" h="2157">
                  <a:moveTo>
                    <a:pt x="2164" y="2157"/>
                  </a:moveTo>
                  <a:lnTo>
                    <a:pt x="0" y="0"/>
                  </a:lnTo>
                </a:path>
              </a:pathLst>
            </a:custGeom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CE3DAA7B-14DE-4D11-95DB-4266C742B53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0871" y="2895725"/>
              <a:ext cx="2957513" cy="1613772"/>
            </a:xfrm>
            <a:custGeom>
              <a:avLst/>
              <a:gdLst>
                <a:gd name="T0" fmla="*/ 90 w 3286"/>
                <a:gd name="T1" fmla="*/ 458 h 1793"/>
                <a:gd name="T2" fmla="*/ 650 w 3286"/>
                <a:gd name="T3" fmla="*/ 1126 h 1793"/>
                <a:gd name="T4" fmla="*/ 1221 w 3286"/>
                <a:gd name="T5" fmla="*/ 1629 h 1793"/>
                <a:gd name="T6" fmla="*/ 1401 w 3286"/>
                <a:gd name="T7" fmla="*/ 1752 h 1793"/>
                <a:gd name="T8" fmla="*/ 1601 w 3286"/>
                <a:gd name="T9" fmla="*/ 1793 h 1793"/>
                <a:gd name="T10" fmla="*/ 1793 w 3286"/>
                <a:gd name="T11" fmla="*/ 1752 h 1793"/>
                <a:gd name="T12" fmla="*/ 1985 w 3286"/>
                <a:gd name="T13" fmla="*/ 1626 h 1793"/>
                <a:gd name="T14" fmla="*/ 2528 w 3286"/>
                <a:gd name="T15" fmla="*/ 1151 h 1793"/>
                <a:gd name="T16" fmla="*/ 3169 w 3286"/>
                <a:gd name="T17" fmla="*/ 399 h 1793"/>
                <a:gd name="T18" fmla="*/ 3228 w 3286"/>
                <a:gd name="T19" fmla="*/ 161 h 1793"/>
                <a:gd name="T20" fmla="*/ 2960 w 3286"/>
                <a:gd name="T21" fmla="*/ 31 h 1793"/>
                <a:gd name="T22" fmla="*/ 2364 w 3286"/>
                <a:gd name="T23" fmla="*/ 309 h 1793"/>
                <a:gd name="T24" fmla="*/ 1600 w 3286"/>
                <a:gd name="T25" fmla="*/ 518 h 1793"/>
                <a:gd name="T26" fmla="*/ 915 w 3286"/>
                <a:gd name="T27" fmla="*/ 319 h 1793"/>
                <a:gd name="T28" fmla="*/ 279 w 3286"/>
                <a:gd name="T29" fmla="*/ 21 h 1793"/>
                <a:gd name="T30" fmla="*/ 31 w 3286"/>
                <a:gd name="T31" fmla="*/ 190 h 1793"/>
                <a:gd name="T32" fmla="*/ 90 w 3286"/>
                <a:gd name="T33" fmla="*/ 458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86" h="1793">
                  <a:moveTo>
                    <a:pt x="90" y="458"/>
                  </a:moveTo>
                  <a:cubicBezTo>
                    <a:pt x="193" y="614"/>
                    <a:pt x="462" y="931"/>
                    <a:pt x="650" y="1126"/>
                  </a:cubicBezTo>
                  <a:lnTo>
                    <a:pt x="1221" y="1629"/>
                  </a:lnTo>
                  <a:cubicBezTo>
                    <a:pt x="1346" y="1733"/>
                    <a:pt x="1338" y="1725"/>
                    <a:pt x="1401" y="1752"/>
                  </a:cubicBezTo>
                  <a:cubicBezTo>
                    <a:pt x="1464" y="1779"/>
                    <a:pt x="1536" y="1793"/>
                    <a:pt x="1601" y="1793"/>
                  </a:cubicBezTo>
                  <a:cubicBezTo>
                    <a:pt x="1666" y="1793"/>
                    <a:pt x="1729" y="1780"/>
                    <a:pt x="1793" y="1752"/>
                  </a:cubicBezTo>
                  <a:cubicBezTo>
                    <a:pt x="1857" y="1724"/>
                    <a:pt x="1863" y="1726"/>
                    <a:pt x="1985" y="1626"/>
                  </a:cubicBezTo>
                  <a:lnTo>
                    <a:pt x="2528" y="1151"/>
                  </a:lnTo>
                  <a:cubicBezTo>
                    <a:pt x="2725" y="947"/>
                    <a:pt x="3052" y="564"/>
                    <a:pt x="3169" y="399"/>
                  </a:cubicBezTo>
                  <a:cubicBezTo>
                    <a:pt x="3286" y="234"/>
                    <a:pt x="3263" y="222"/>
                    <a:pt x="3228" y="161"/>
                  </a:cubicBezTo>
                  <a:cubicBezTo>
                    <a:pt x="3193" y="100"/>
                    <a:pt x="3104" y="6"/>
                    <a:pt x="2960" y="31"/>
                  </a:cubicBezTo>
                  <a:cubicBezTo>
                    <a:pt x="2816" y="56"/>
                    <a:pt x="2591" y="228"/>
                    <a:pt x="2364" y="309"/>
                  </a:cubicBezTo>
                  <a:cubicBezTo>
                    <a:pt x="2137" y="390"/>
                    <a:pt x="1841" y="516"/>
                    <a:pt x="1600" y="518"/>
                  </a:cubicBezTo>
                  <a:cubicBezTo>
                    <a:pt x="1359" y="520"/>
                    <a:pt x="1135" y="402"/>
                    <a:pt x="915" y="319"/>
                  </a:cubicBezTo>
                  <a:cubicBezTo>
                    <a:pt x="695" y="236"/>
                    <a:pt x="426" y="42"/>
                    <a:pt x="279" y="21"/>
                  </a:cubicBezTo>
                  <a:cubicBezTo>
                    <a:pt x="132" y="0"/>
                    <a:pt x="62" y="117"/>
                    <a:pt x="31" y="190"/>
                  </a:cubicBezTo>
                  <a:cubicBezTo>
                    <a:pt x="0" y="263"/>
                    <a:pt x="78" y="402"/>
                    <a:pt x="90" y="4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49000">
                  <a:srgbClr val="FF0000">
                    <a:alpha val="70000"/>
                    <a:lumMod val="73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 dirty="0">
                <a:latin typeface="+mn-lt"/>
              </a:endParaRPr>
            </a:p>
          </p:txBody>
        </p:sp>
        <p:sp>
          <p:nvSpPr>
            <p:cNvPr id="71" name="Text Box 8">
              <a:extLst>
                <a:ext uri="{FF2B5EF4-FFF2-40B4-BE49-F238E27FC236}">
                  <a16:creationId xmlns:a16="http://schemas.microsoft.com/office/drawing/2014/main" id="{E4EE3A29-8161-47FF-BC1B-578388AB9A4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374783" y="4812963"/>
              <a:ext cx="312030" cy="415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lang="en-US" altLang="ja-JP" sz="2400" dirty="0">
                  <a:solidFill>
                    <a:schemeClr val="tx1"/>
                  </a:solidFill>
                  <a:effectLst/>
                  <a:latin typeface="+mn-lt"/>
                  <a:ea typeface="Yu Gothic UI Semilight" panose="020B0400000000000000" pitchFamily="50" charset="-128"/>
                  <a:cs typeface="Arial" charset="0"/>
                </a:rPr>
                <a:t>0</a:t>
              </a:r>
            </a:p>
          </p:txBody>
        </p:sp>
        <p:sp>
          <p:nvSpPr>
            <p:cNvPr id="73" name="AutoShape 9">
              <a:extLst>
                <a:ext uri="{FF2B5EF4-FFF2-40B4-BE49-F238E27FC236}">
                  <a16:creationId xmlns:a16="http://schemas.microsoft.com/office/drawing/2014/main" id="{91E2D893-91A4-4531-A849-B961B09289F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2704117">
              <a:off x="1779422" y="4902975"/>
              <a:ext cx="276463" cy="513064"/>
            </a:xfrm>
            <a:prstGeom prst="upArrow">
              <a:avLst>
                <a:gd name="adj1" fmla="val 50000"/>
                <a:gd name="adj2" fmla="val 46395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4" name="Text Box 10">
              <a:extLst>
                <a:ext uri="{FF2B5EF4-FFF2-40B4-BE49-F238E27FC236}">
                  <a16:creationId xmlns:a16="http://schemas.microsoft.com/office/drawing/2014/main" id="{5F64315B-8A6D-4916-B2C8-5315D9B255B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796735" y="4477161"/>
              <a:ext cx="1390133" cy="360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kumimoji="0" lang="en-US" altLang="ja-JP" sz="2000" dirty="0">
                  <a:solidFill>
                    <a:schemeClr val="tx1"/>
                  </a:solidFill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Arial" charset="0"/>
                </a:rPr>
                <a:t>collision</a:t>
              </a:r>
              <a:r>
                <a:rPr kumimoji="0" lang="ja-JP" altLang="en-US" sz="2000" dirty="0">
                  <a:solidFill>
                    <a:schemeClr val="tx1"/>
                  </a:solidFill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Arial" charset="0"/>
                </a:rPr>
                <a:t> 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Arial" charset="0"/>
                </a:rPr>
                <a:t>axis</a:t>
              </a:r>
              <a:endParaRPr kumimoji="0" lang="en-US" altLang="ja-JP" sz="2000" dirty="0">
                <a:solidFill>
                  <a:schemeClr val="tx1"/>
                </a:solidFill>
                <a:effectLst/>
                <a:latin typeface="Yu Gothic UI Semilight" panose="020B0400000000000000" pitchFamily="50" charset="-128"/>
                <a:ea typeface="Yu Gothic UI Semilight" panose="020B0400000000000000" pitchFamily="50" charset="-128"/>
                <a:cs typeface="Arial" charset="0"/>
              </a:endParaRPr>
            </a:p>
          </p:txBody>
        </p:sp>
        <p:sp>
          <p:nvSpPr>
            <p:cNvPr id="76" name="Text Box 11">
              <a:extLst>
                <a:ext uri="{FF2B5EF4-FFF2-40B4-BE49-F238E27FC236}">
                  <a16:creationId xmlns:a16="http://schemas.microsoft.com/office/drawing/2014/main" id="{16D8F01E-40C9-42E1-B9BC-16F09F9AE6A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6200000">
              <a:off x="1722725" y="2197579"/>
              <a:ext cx="693047" cy="41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kumimoji="0" lang="en-US" altLang="ja-JP" sz="2400" dirty="0">
                  <a:solidFill>
                    <a:schemeClr val="tx1"/>
                  </a:solidFill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Arial" charset="0"/>
                </a:rPr>
                <a:t>time</a:t>
              </a:r>
              <a:endParaRPr kumimoji="0" lang="en-US" altLang="ja-JP" sz="2400" dirty="0">
                <a:solidFill>
                  <a:schemeClr val="tx1"/>
                </a:solidFill>
                <a:effectLst/>
                <a:latin typeface="Yu Gothic UI Semilight" panose="020B0400000000000000" pitchFamily="50" charset="-128"/>
                <a:ea typeface="Yu Gothic UI Semilight" panose="020B0400000000000000" pitchFamily="50" charset="-128"/>
                <a:cs typeface="Arial" charset="0"/>
              </a:endParaRPr>
            </a:p>
          </p:txBody>
        </p:sp>
        <p:sp>
          <p:nvSpPr>
            <p:cNvPr id="77" name="Oval 12">
              <a:extLst>
                <a:ext uri="{FF2B5EF4-FFF2-40B4-BE49-F238E27FC236}">
                  <a16:creationId xmlns:a16="http://schemas.microsoft.com/office/drawing/2014/main" id="{D4C5069B-7E0A-4A80-99BD-5B314D78F4D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81100" y="2945874"/>
              <a:ext cx="87440" cy="8615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8" name="Oval 13">
              <a:extLst>
                <a:ext uri="{FF2B5EF4-FFF2-40B4-BE49-F238E27FC236}">
                  <a16:creationId xmlns:a16="http://schemas.microsoft.com/office/drawing/2014/main" id="{067851B4-4311-412F-96D8-8DE4552D3F1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00892" y="2957447"/>
              <a:ext cx="86153" cy="86153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9" name="Oval 14">
              <a:extLst>
                <a:ext uri="{FF2B5EF4-FFF2-40B4-BE49-F238E27FC236}">
                  <a16:creationId xmlns:a16="http://schemas.microsoft.com/office/drawing/2014/main" id="{066A1D5F-8FCF-4396-97FB-8B7A531D032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44611" y="3173474"/>
              <a:ext cx="86153" cy="86153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0" name="Oval 15">
              <a:extLst>
                <a:ext uri="{FF2B5EF4-FFF2-40B4-BE49-F238E27FC236}">
                  <a16:creationId xmlns:a16="http://schemas.microsoft.com/office/drawing/2014/main" id="{0BB24E9D-99EB-4924-9A05-151992CBA47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71018" y="3109180"/>
              <a:ext cx="86154" cy="86153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2" name="Oval 16">
              <a:extLst>
                <a:ext uri="{FF2B5EF4-FFF2-40B4-BE49-F238E27FC236}">
                  <a16:creationId xmlns:a16="http://schemas.microsoft.com/office/drawing/2014/main" id="{9F841B69-C8FE-4CE9-9327-2DF07611DC5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19789" y="3150328"/>
              <a:ext cx="87440" cy="8615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3" name="Oval 17">
              <a:extLst>
                <a:ext uri="{FF2B5EF4-FFF2-40B4-BE49-F238E27FC236}">
                  <a16:creationId xmlns:a16="http://schemas.microsoft.com/office/drawing/2014/main" id="{8D725D54-DC40-4067-AFD4-67A64B32EFD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73199" y="2957447"/>
              <a:ext cx="86153" cy="86153"/>
            </a:xfrm>
            <a:prstGeom prst="ellipse">
              <a:avLst/>
            </a:prstGeom>
            <a:solidFill>
              <a:srgbClr val="CCFFCC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4" name="Oval 18">
              <a:extLst>
                <a:ext uri="{FF2B5EF4-FFF2-40B4-BE49-F238E27FC236}">
                  <a16:creationId xmlns:a16="http://schemas.microsoft.com/office/drawing/2014/main" id="{FBEC3CFA-D126-46A7-BEA9-F57620B0C86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44405" y="2945874"/>
              <a:ext cx="86154" cy="86154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5" name="Oval 19">
              <a:extLst>
                <a:ext uri="{FF2B5EF4-FFF2-40B4-BE49-F238E27FC236}">
                  <a16:creationId xmlns:a16="http://schemas.microsoft.com/office/drawing/2014/main" id="{5712106F-B73B-46C3-9DCE-21684B50200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88722" y="2904726"/>
              <a:ext cx="87440" cy="86154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6" name="Oval 20">
              <a:extLst>
                <a:ext uri="{FF2B5EF4-FFF2-40B4-BE49-F238E27FC236}">
                  <a16:creationId xmlns:a16="http://schemas.microsoft.com/office/drawing/2014/main" id="{CFB49946-B7E0-4357-AB10-BB2E0491448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66564" y="3109180"/>
              <a:ext cx="86153" cy="86153"/>
            </a:xfrm>
            <a:prstGeom prst="ellipse">
              <a:avLst/>
            </a:prstGeom>
            <a:solidFill>
              <a:srgbClr val="6666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7" name="Oval 21">
              <a:extLst>
                <a:ext uri="{FF2B5EF4-FFF2-40B4-BE49-F238E27FC236}">
                  <a16:creationId xmlns:a16="http://schemas.microsoft.com/office/drawing/2014/main" id="{0509AFA3-B0CC-4E94-88FD-2BD90DD436E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24242" y="2987021"/>
              <a:ext cx="86154" cy="8615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8" name="Oval 22">
              <a:extLst>
                <a:ext uri="{FF2B5EF4-FFF2-40B4-BE49-F238E27FC236}">
                  <a16:creationId xmlns:a16="http://schemas.microsoft.com/office/drawing/2014/main" id="{2BD88D3F-E5C2-486B-9AB3-FE83DCF34D4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65390" y="3150328"/>
              <a:ext cx="86154" cy="86153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9" name="Oval 23">
              <a:extLst>
                <a:ext uri="{FF2B5EF4-FFF2-40B4-BE49-F238E27FC236}">
                  <a16:creationId xmlns:a16="http://schemas.microsoft.com/office/drawing/2014/main" id="{6D918A66-0CFA-4489-9DBA-619F7DFEC0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69845" y="2945874"/>
              <a:ext cx="86153" cy="86154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0" name="Oval 24">
              <a:extLst>
                <a:ext uri="{FF2B5EF4-FFF2-40B4-BE49-F238E27FC236}">
                  <a16:creationId xmlns:a16="http://schemas.microsoft.com/office/drawing/2014/main" id="{25707C2B-07D9-4A29-9082-96FAB0CF22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87549" y="3064174"/>
              <a:ext cx="86153" cy="86154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1" name="Oval 25">
              <a:extLst>
                <a:ext uri="{FF2B5EF4-FFF2-40B4-BE49-F238E27FC236}">
                  <a16:creationId xmlns:a16="http://schemas.microsoft.com/office/drawing/2014/main" id="{E69F1E93-CA78-47B4-B3FC-F1EB472D45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60937" y="2863578"/>
              <a:ext cx="86153" cy="8743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2" name="Oval 26">
              <a:extLst>
                <a:ext uri="{FF2B5EF4-FFF2-40B4-BE49-F238E27FC236}">
                  <a16:creationId xmlns:a16="http://schemas.microsoft.com/office/drawing/2014/main" id="{A6A84BAB-6DCF-40C3-B43F-71F819910EC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36783" y="2823716"/>
              <a:ext cx="86153" cy="86153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3" name="Oval 27">
              <a:extLst>
                <a:ext uri="{FF2B5EF4-FFF2-40B4-BE49-F238E27FC236}">
                  <a16:creationId xmlns:a16="http://schemas.microsoft.com/office/drawing/2014/main" id="{D3B416F2-80F5-4D7B-BD23-DA3F13C422C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33635" y="2741420"/>
              <a:ext cx="86154" cy="86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4" name="Oval 28">
              <a:extLst>
                <a:ext uri="{FF2B5EF4-FFF2-40B4-BE49-F238E27FC236}">
                  <a16:creationId xmlns:a16="http://schemas.microsoft.com/office/drawing/2014/main" id="{66691BB9-EEE4-44A4-9F09-8AB4273BE0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39952" y="2782568"/>
              <a:ext cx="86153" cy="86153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5" name="Oval 29">
              <a:extLst>
                <a:ext uri="{FF2B5EF4-FFF2-40B4-BE49-F238E27FC236}">
                  <a16:creationId xmlns:a16="http://schemas.microsoft.com/office/drawing/2014/main" id="{C2326CED-DE29-413C-BBA2-71CD6EB267C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62706" y="2818572"/>
              <a:ext cx="86154" cy="86153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6" name="Oval 30">
              <a:extLst>
                <a:ext uri="{FF2B5EF4-FFF2-40B4-BE49-F238E27FC236}">
                  <a16:creationId xmlns:a16="http://schemas.microsoft.com/office/drawing/2014/main" id="{16AEFD04-E3F8-4748-9327-85A1E8907E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65390" y="2777424"/>
              <a:ext cx="86154" cy="8615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7" name="Oval 31">
              <a:extLst>
                <a:ext uri="{FF2B5EF4-FFF2-40B4-BE49-F238E27FC236}">
                  <a16:creationId xmlns:a16="http://schemas.microsoft.com/office/drawing/2014/main" id="{75B67F1D-0299-4C77-94D1-6182B76B75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10303" y="2904726"/>
              <a:ext cx="86154" cy="86154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8" name="Oval 32">
              <a:extLst>
                <a:ext uri="{FF2B5EF4-FFF2-40B4-BE49-F238E27FC236}">
                  <a16:creationId xmlns:a16="http://schemas.microsoft.com/office/drawing/2014/main" id="{D9AD4B27-26EE-45D0-8476-FAE99F8858C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05849" y="2782568"/>
              <a:ext cx="86153" cy="86153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00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9" name="AutoShape 33">
              <a:extLst>
                <a:ext uri="{FF2B5EF4-FFF2-40B4-BE49-F238E27FC236}">
                  <a16:creationId xmlns:a16="http://schemas.microsoft.com/office/drawing/2014/main" id="{0B5074B5-0E62-4946-8FCC-9598804A0E5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98892" y="4670232"/>
              <a:ext cx="285464" cy="326612"/>
            </a:xfrm>
            <a:prstGeom prst="irregularSeal1">
              <a:avLst/>
            </a:pr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80000" h="18034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00" name="Oval 34">
              <a:extLst>
                <a:ext uri="{FF2B5EF4-FFF2-40B4-BE49-F238E27FC236}">
                  <a16:creationId xmlns:a16="http://schemas.microsoft.com/office/drawing/2014/main" id="{829A69AA-3CDA-4806-8E80-64AFF55A4E3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00089" y="5354317"/>
              <a:ext cx="366475" cy="36776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16000" h="215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endParaRPr>
            </a:p>
          </p:txBody>
        </p:sp>
        <p:sp>
          <p:nvSpPr>
            <p:cNvPr id="101" name="AutoShape 39">
              <a:extLst>
                <a:ext uri="{FF2B5EF4-FFF2-40B4-BE49-F238E27FC236}">
                  <a16:creationId xmlns:a16="http://schemas.microsoft.com/office/drawing/2014/main" id="{ED1026B1-79F4-4CD7-83CD-1F02D634CED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8900000">
              <a:off x="2444220" y="4917120"/>
              <a:ext cx="276464" cy="455200"/>
            </a:xfrm>
            <a:prstGeom prst="upArrow">
              <a:avLst>
                <a:gd name="adj1" fmla="val 50000"/>
                <a:gd name="adj2" fmla="val 41163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02" name="Oval 34">
              <a:extLst>
                <a:ext uri="{FF2B5EF4-FFF2-40B4-BE49-F238E27FC236}">
                  <a16:creationId xmlns:a16="http://schemas.microsoft.com/office/drawing/2014/main" id="{C7F9131F-872D-4472-A485-FA258E87A9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75988" y="5336237"/>
              <a:ext cx="366475" cy="36776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16000" h="215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12782C5-5827-4854-A768-63FCE512BD68}"/>
              </a:ext>
            </a:extLst>
          </p:cNvPr>
          <p:cNvSpPr txBox="1"/>
          <p:nvPr/>
        </p:nvSpPr>
        <p:spPr>
          <a:xfrm>
            <a:off x="2426913" y="341506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/>
              </a:rPr>
              <a:t>QGP fluid</a:t>
            </a:r>
            <a:endParaRPr kumimoji="1" lang="ja-JP" altLang="en-US" dirty="0">
              <a:effectLst/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20B47C20-07B8-4B3F-A564-F459191D15C2}"/>
              </a:ext>
            </a:extLst>
          </p:cNvPr>
          <p:cNvSpPr txBox="1"/>
          <p:nvPr/>
        </p:nvSpPr>
        <p:spPr>
          <a:xfrm>
            <a:off x="3731607" y="2061244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/>
              </a:rPr>
              <a:t>hadron gas</a:t>
            </a:r>
            <a:endParaRPr kumimoji="1" lang="ja-JP" altLang="en-US" dirty="0">
              <a:effectLst/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90630D75-AD96-4579-B483-FCBDCBE77D45}"/>
              </a:ext>
            </a:extLst>
          </p:cNvPr>
          <p:cNvSpPr txBox="1"/>
          <p:nvPr/>
        </p:nvSpPr>
        <p:spPr>
          <a:xfrm>
            <a:off x="2221587" y="5751953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Colliding nuclei</a:t>
            </a:r>
            <a:endParaRPr kumimoji="1" lang="ja-JP" altLang="en-US" dirty="0">
              <a:effectLst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46C64F38-8FD4-40B6-BF6E-C9B47D8FAFFB}"/>
              </a:ext>
            </a:extLst>
          </p:cNvPr>
          <p:cNvSpPr txBox="1"/>
          <p:nvPr/>
        </p:nvSpPr>
        <p:spPr>
          <a:xfrm>
            <a:off x="7195930" y="30597"/>
            <a:ext cx="46654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/>
              <a:t>*The old Roman name for the city of Utrecht</a:t>
            </a:r>
            <a:endParaRPr lang="ja-JP" altLang="en-US" sz="1600" dirty="0"/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7CF48295-EE98-4CE6-BF00-280EA9477A54}"/>
              </a:ext>
            </a:extLst>
          </p:cNvPr>
          <p:cNvSpPr txBox="1"/>
          <p:nvPr/>
        </p:nvSpPr>
        <p:spPr>
          <a:xfrm>
            <a:off x="3982573" y="6352710"/>
            <a:ext cx="7117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G. </a:t>
            </a:r>
            <a:r>
              <a:rPr kumimoji="1" lang="en-US" altLang="ja-JP" sz="1600" dirty="0" err="1"/>
              <a:t>Nijs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al.</a:t>
            </a:r>
            <a:r>
              <a:rPr kumimoji="1" lang="en-US" altLang="ja-JP" sz="1600" dirty="0"/>
              <a:t>, </a:t>
            </a:r>
            <a:r>
              <a:rPr kumimoji="1" lang="en-GB" altLang="ja-JP" sz="1600" dirty="0"/>
              <a:t>Phys. Rev. Lett. 126, 202301 (2021); Phys. Rev. C 103, 054909 (2021).</a:t>
            </a:r>
          </a:p>
        </p:txBody>
      </p: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CB03E35C-16CE-41B1-A079-144D34967570}"/>
              </a:ext>
            </a:extLst>
          </p:cNvPr>
          <p:cNvCxnSpPr>
            <a:cxnSpLocks/>
          </p:cNvCxnSpPr>
          <p:nvPr/>
        </p:nvCxnSpPr>
        <p:spPr>
          <a:xfrm flipV="1">
            <a:off x="7530468" y="4874772"/>
            <a:ext cx="0" cy="2841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矢印コネクタ 106">
            <a:extLst>
              <a:ext uri="{FF2B5EF4-FFF2-40B4-BE49-F238E27FC236}">
                <a16:creationId xmlns:a16="http://schemas.microsoft.com/office/drawing/2014/main" id="{D8523F48-5ED1-4300-9BC6-3D7F92A5C986}"/>
              </a:ext>
            </a:extLst>
          </p:cNvPr>
          <p:cNvCxnSpPr>
            <a:cxnSpLocks/>
          </p:cNvCxnSpPr>
          <p:nvPr/>
        </p:nvCxnSpPr>
        <p:spPr>
          <a:xfrm flipV="1">
            <a:off x="7537134" y="2545227"/>
            <a:ext cx="0" cy="2841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208F21-261F-4AFE-AA4D-FAB77643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320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2AEB0542-6A81-426B-8155-1D445BD2A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17" r="7253" b="26316"/>
          <a:stretch/>
        </p:blipFill>
        <p:spPr>
          <a:xfrm>
            <a:off x="2005948" y="1273058"/>
            <a:ext cx="8196943" cy="376902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EE8DDFF-6D01-4DF2-89C1-96AA991CB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6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dirty="0"/>
              <a:t>Results from TRAJECTUM</a:t>
            </a:r>
            <a:endParaRPr kumimoji="1" lang="ja-JP" altLang="en-US" sz="4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D19B353-6616-4186-8794-7543DF453D95}"/>
              </a:ext>
            </a:extLst>
          </p:cNvPr>
          <p:cNvSpPr txBox="1"/>
          <p:nvPr/>
        </p:nvSpPr>
        <p:spPr>
          <a:xfrm>
            <a:off x="6191508" y="6315558"/>
            <a:ext cx="483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G. </a:t>
            </a:r>
            <a:r>
              <a:rPr kumimoji="1" lang="en-US" altLang="ja-JP" dirty="0" err="1"/>
              <a:t>Nijs</a:t>
            </a:r>
            <a:r>
              <a:rPr kumimoji="1" lang="en-US" altLang="ja-JP" dirty="0"/>
              <a:t> </a:t>
            </a:r>
            <a:r>
              <a:rPr kumimoji="1" lang="en-US" altLang="ja-JP" i="1" dirty="0"/>
              <a:t>et al.</a:t>
            </a:r>
            <a:r>
              <a:rPr kumimoji="1" lang="en-US" altLang="ja-JP" dirty="0"/>
              <a:t>, </a:t>
            </a:r>
            <a:r>
              <a:rPr kumimoji="1" lang="en-GB" altLang="ja-JP" dirty="0"/>
              <a:t>Phys. Rev. Lett. 126, 202301 (2021).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8220078-DA44-4792-BA53-C4BF0A513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2EDEEA0-716D-4060-8882-57682C6ED984}"/>
              </a:ext>
            </a:extLst>
          </p:cNvPr>
          <p:cNvSpPr txBox="1"/>
          <p:nvPr/>
        </p:nvSpPr>
        <p:spPr>
          <a:xfrm>
            <a:off x="1696750" y="5170345"/>
            <a:ext cx="8810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Bayesian analysis </a:t>
            </a:r>
            <a:r>
              <a:rPr kumimoji="1" lang="en-US" altLang="ja-JP" sz="2800" dirty="0">
                <a:sym typeface="Wingdings" panose="05000000000000000000" pitchFamily="2" charset="2"/>
              </a:rPr>
              <a:t></a:t>
            </a:r>
            <a:r>
              <a:rPr kumimoji="1" lang="en-US" altLang="ja-JP" sz="2800" dirty="0"/>
              <a:t> Posterior distribution of parameters</a:t>
            </a:r>
            <a:endParaRPr kumimoji="1" lang="ja-JP" altLang="en-US" sz="2800" dirty="0"/>
          </a:p>
        </p:txBody>
      </p:sp>
      <p:pic>
        <p:nvPicPr>
          <p:cNvPr id="7" name="グラフィックス 6" descr="チェック マーク">
            <a:extLst>
              <a:ext uri="{FF2B5EF4-FFF2-40B4-BE49-F238E27FC236}">
                <a16:creationId xmlns:a16="http://schemas.microsoft.com/office/drawing/2014/main" id="{C1D2DF63-8B23-43C1-B45C-013FFD373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4735" y="5757847"/>
            <a:ext cx="421180" cy="42118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9F53F95-C182-4397-9E13-EAEF18D977A1}"/>
              </a:ext>
            </a:extLst>
          </p:cNvPr>
          <p:cNvSpPr txBox="1"/>
          <p:nvPr/>
        </p:nvSpPr>
        <p:spPr>
          <a:xfrm>
            <a:off x="3537947" y="5712775"/>
            <a:ext cx="5126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Dynamical modeling works well!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09618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3577F8-1F36-4218-90FA-9FEA54828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Current</a:t>
            </a:r>
            <a:r>
              <a:rPr lang="ja-JP" altLang="en-US" sz="4000" dirty="0"/>
              <a:t> </a:t>
            </a:r>
            <a:r>
              <a:rPr lang="en-US" altLang="ja-JP" sz="4000" dirty="0"/>
              <a:t>understanding</a:t>
            </a:r>
            <a:r>
              <a:rPr lang="ja-JP" altLang="en-US" sz="4000" dirty="0"/>
              <a:t> </a:t>
            </a:r>
            <a:r>
              <a:rPr lang="en-US" altLang="ja-JP" sz="4000" dirty="0"/>
              <a:t>of</a:t>
            </a:r>
            <a:r>
              <a:rPr lang="ja-JP" altLang="en-US" sz="4000" dirty="0"/>
              <a:t> </a:t>
            </a:r>
            <a:r>
              <a:rPr lang="en-US" altLang="ja-JP" sz="4000" dirty="0"/>
              <a:t>transport</a:t>
            </a:r>
            <a:r>
              <a:rPr lang="ja-JP" altLang="en-US" sz="4000" dirty="0"/>
              <a:t> </a:t>
            </a:r>
            <a:r>
              <a:rPr lang="en-US" altLang="ja-JP" sz="4000" dirty="0"/>
              <a:t>coefficients</a:t>
            </a:r>
            <a:endParaRPr kumimoji="1" lang="ja-JP" altLang="en-US" sz="4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614190-C82B-485B-8384-4E6954804FB9}"/>
              </a:ext>
            </a:extLst>
          </p:cNvPr>
          <p:cNvSpPr txBox="1"/>
          <p:nvPr/>
        </p:nvSpPr>
        <p:spPr>
          <a:xfrm>
            <a:off x="6155633" y="6046559"/>
            <a:ext cx="483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G. </a:t>
            </a:r>
            <a:r>
              <a:rPr kumimoji="1" lang="en-US" altLang="ja-JP" dirty="0" err="1"/>
              <a:t>Nijs</a:t>
            </a:r>
            <a:r>
              <a:rPr kumimoji="1" lang="en-US" altLang="ja-JP" dirty="0"/>
              <a:t> </a:t>
            </a:r>
            <a:r>
              <a:rPr kumimoji="1" lang="en-US" altLang="ja-JP" i="1" dirty="0"/>
              <a:t>et al.</a:t>
            </a:r>
            <a:r>
              <a:rPr kumimoji="1" lang="en-US" altLang="ja-JP" dirty="0"/>
              <a:t>, </a:t>
            </a:r>
            <a:r>
              <a:rPr kumimoji="1" lang="en-GB" altLang="ja-JP" dirty="0"/>
              <a:t>Phys. Rev. Lett. 126, 202301 (2021).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A57264F-2DEE-4549-96D1-DA9532EBD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93" b="42694"/>
          <a:stretch/>
        </p:blipFill>
        <p:spPr>
          <a:xfrm>
            <a:off x="2518996" y="1596329"/>
            <a:ext cx="7154007" cy="257810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7636646-EDAC-421E-83C2-60D9606F989C}"/>
              </a:ext>
            </a:extLst>
          </p:cNvPr>
          <p:cNvSpPr txBox="1"/>
          <p:nvPr/>
        </p:nvSpPr>
        <p:spPr>
          <a:xfrm>
            <a:off x="2246243" y="6349630"/>
            <a:ext cx="888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*See also some updates: G. </a:t>
            </a:r>
            <a:r>
              <a:rPr kumimoji="1" lang="en-US" altLang="ja-JP" dirty="0" err="1"/>
              <a:t>Nijs</a:t>
            </a:r>
            <a:r>
              <a:rPr kumimoji="1" lang="en-US" altLang="ja-JP" dirty="0"/>
              <a:t> and W. van der </a:t>
            </a:r>
            <a:r>
              <a:rPr kumimoji="1" lang="en-US" altLang="ja-JP" dirty="0" err="1"/>
              <a:t>Schee</a:t>
            </a:r>
            <a:r>
              <a:rPr kumimoji="1" lang="en-US" altLang="ja-JP" dirty="0"/>
              <a:t>, Phys. Rev. C </a:t>
            </a:r>
            <a:r>
              <a:rPr kumimoji="1" lang="en-US" altLang="ja-JP" b="1" dirty="0"/>
              <a:t>106</a:t>
            </a:r>
            <a:r>
              <a:rPr kumimoji="1" lang="en-US" altLang="ja-JP" dirty="0"/>
              <a:t>, 044903 (2022).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EEA437-16CF-4BAD-88E1-BE32F858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9E53486-9846-4C4B-9DCE-D902CC3CD01E}"/>
              </a:ext>
            </a:extLst>
          </p:cNvPr>
          <p:cNvSpPr txBox="1"/>
          <p:nvPr/>
        </p:nvSpPr>
        <p:spPr>
          <a:xfrm>
            <a:off x="2445028" y="4238120"/>
            <a:ext cx="7330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Well constrained by a large volume of data set</a:t>
            </a:r>
            <a:endParaRPr kumimoji="1" lang="ja-JP" altLang="en-US" sz="2800" dirty="0"/>
          </a:p>
        </p:txBody>
      </p:sp>
      <p:pic>
        <p:nvPicPr>
          <p:cNvPr id="8" name="グラフィックス 7" descr="チェック マーク">
            <a:extLst>
              <a:ext uri="{FF2B5EF4-FFF2-40B4-BE49-F238E27FC236}">
                <a16:creationId xmlns:a16="http://schemas.microsoft.com/office/drawing/2014/main" id="{76AEE8B7-ED6A-4972-BC26-4A8C0D709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5775" y="5009104"/>
            <a:ext cx="421180" cy="42118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86F105A-6C02-4C6C-A28D-C9E5409A9EB5}"/>
              </a:ext>
            </a:extLst>
          </p:cNvPr>
          <p:cNvSpPr txBox="1"/>
          <p:nvPr/>
        </p:nvSpPr>
        <p:spPr>
          <a:xfrm>
            <a:off x="3237898" y="4984588"/>
            <a:ext cx="6322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Dawn of new precision era</a:t>
            </a:r>
          </a:p>
          <a:p>
            <a:pPr algn="l"/>
            <a:r>
              <a:rPr kumimoji="1" lang="en-US" altLang="ja-JP" sz="2800" dirty="0"/>
              <a:t>“Condensed matter physics” of the QGP</a:t>
            </a:r>
            <a:endParaRPr kumimoji="1" lang="ja-JP" altLang="en-US" sz="2800" dirty="0"/>
          </a:p>
        </p:txBody>
      </p:sp>
      <p:pic>
        <p:nvPicPr>
          <p:cNvPr id="10" name="グラフィックス 9" descr="チェック マーク">
            <a:extLst>
              <a:ext uri="{FF2B5EF4-FFF2-40B4-BE49-F238E27FC236}">
                <a16:creationId xmlns:a16="http://schemas.microsoft.com/office/drawing/2014/main" id="{49711D7D-1FEF-4FCB-8CF8-1C131370F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5775" y="5467458"/>
            <a:ext cx="421180" cy="4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45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ECB76DA-3D5B-4E45-BFCA-BDC55837E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0D5A134-D43A-4955-8907-96770C6570C1}"/>
              </a:ext>
            </a:extLst>
          </p:cNvPr>
          <p:cNvSpPr txBox="1"/>
          <p:nvPr/>
        </p:nvSpPr>
        <p:spPr>
          <a:xfrm>
            <a:off x="1164770" y="3062330"/>
            <a:ext cx="98619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4400" dirty="0"/>
              <a:t>No need to improve dynamical models?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952766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9D4596-B406-4458-A456-8DBFDF9B5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R</a:t>
            </a:r>
            <a:r>
              <a:rPr kumimoji="1" lang="en-US" altLang="ja-JP" sz="4000" dirty="0"/>
              <a:t>esults from other groups</a:t>
            </a:r>
            <a:endParaRPr kumimoji="1" lang="ja-JP" altLang="en-US" sz="4000" dirty="0"/>
          </a:p>
        </p:txBody>
      </p:sp>
      <p:pic>
        <p:nvPicPr>
          <p:cNvPr id="1026" name="Picture 2" descr="Figure">
            <a:extLst>
              <a:ext uri="{FF2B5EF4-FFF2-40B4-BE49-F238E27FC236}">
                <a16:creationId xmlns:a16="http://schemas.microsoft.com/office/drawing/2014/main" id="{66C6DB77-E65B-47AF-82F6-7FBE3A081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09" y="3353671"/>
            <a:ext cx="238125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66D10E5-F5FA-4755-9F49-A13F7C4A3076}"/>
              </a:ext>
            </a:extLst>
          </p:cNvPr>
          <p:cNvSpPr/>
          <p:nvPr/>
        </p:nvSpPr>
        <p:spPr>
          <a:xfrm>
            <a:off x="3127" y="6277661"/>
            <a:ext cx="29306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altLang="ja-JP" sz="1600" dirty="0"/>
              <a:t>J.E. </a:t>
            </a:r>
            <a:r>
              <a:rPr lang="en-GB" altLang="ja-JP" sz="1600" dirty="0" err="1"/>
              <a:t>Parkkila</a:t>
            </a:r>
            <a:r>
              <a:rPr lang="en-GB" altLang="ja-JP" sz="1600" dirty="0"/>
              <a:t> </a:t>
            </a:r>
            <a:r>
              <a:rPr lang="en-GB" altLang="ja-JP" sz="1600" i="1" dirty="0"/>
              <a:t>et al</a:t>
            </a:r>
            <a:r>
              <a:rPr lang="en-GB" altLang="ja-JP" sz="1600" dirty="0"/>
              <a:t>., </a:t>
            </a:r>
          </a:p>
          <a:p>
            <a:pPr algn="r"/>
            <a:r>
              <a:rPr lang="en-GB" altLang="ja-JP" sz="1600" dirty="0"/>
              <a:t>Phys. Rev. C </a:t>
            </a:r>
            <a:r>
              <a:rPr lang="en-GB" altLang="ja-JP" sz="1600" b="1" dirty="0"/>
              <a:t>104</a:t>
            </a:r>
            <a:r>
              <a:rPr lang="en-GB" altLang="ja-JP" sz="1600" dirty="0"/>
              <a:t>, 054904 (2021).</a:t>
            </a:r>
            <a:endParaRPr lang="ja-JP" altLang="en-US" sz="1600" dirty="0"/>
          </a:p>
        </p:txBody>
      </p:sp>
      <p:pic>
        <p:nvPicPr>
          <p:cNvPr id="1030" name="Picture 6" descr="Figure">
            <a:extLst>
              <a:ext uri="{FF2B5EF4-FFF2-40B4-BE49-F238E27FC236}">
                <a16:creationId xmlns:a16="http://schemas.microsoft.com/office/drawing/2014/main" id="{862DBE15-AB00-4D79-8503-0C050115F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128" y="4189525"/>
            <a:ext cx="2301883" cy="172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4540AAA-C4EF-4C6A-BED5-FAFD30F798F0}"/>
              </a:ext>
            </a:extLst>
          </p:cNvPr>
          <p:cNvSpPr/>
          <p:nvPr/>
        </p:nvSpPr>
        <p:spPr>
          <a:xfrm>
            <a:off x="2854594" y="5915937"/>
            <a:ext cx="2930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altLang="ja-JP" sz="1600" dirty="0"/>
              <a:t>J. </a:t>
            </a:r>
            <a:r>
              <a:rPr lang="en-GB" altLang="ja-JP" sz="1600" dirty="0" err="1"/>
              <a:t>Auvinen</a:t>
            </a:r>
            <a:r>
              <a:rPr lang="en-GB" altLang="ja-JP" sz="1600" dirty="0"/>
              <a:t> </a:t>
            </a:r>
            <a:r>
              <a:rPr lang="en-GB" altLang="ja-JP" sz="1600" i="1" dirty="0"/>
              <a:t>et al</a:t>
            </a:r>
            <a:r>
              <a:rPr lang="en-GB" altLang="ja-JP" sz="1600" dirty="0"/>
              <a:t>.,</a:t>
            </a:r>
          </a:p>
          <a:p>
            <a:pPr algn="r"/>
            <a:r>
              <a:rPr lang="en-GB" altLang="ja-JP" sz="1600" dirty="0"/>
              <a:t>Phys. Rev. C </a:t>
            </a:r>
            <a:r>
              <a:rPr lang="en-GB" altLang="ja-JP" sz="1600" b="1" dirty="0"/>
              <a:t>102</a:t>
            </a:r>
            <a:r>
              <a:rPr lang="en-GB" altLang="ja-JP" sz="1600" dirty="0"/>
              <a:t>, 044911 (2020).</a:t>
            </a:r>
            <a:endParaRPr lang="ja-JP" altLang="en-US" sz="1600" dirty="0"/>
          </a:p>
        </p:txBody>
      </p:sp>
      <p:pic>
        <p:nvPicPr>
          <p:cNvPr id="1032" name="Picture 8" descr="Figure">
            <a:extLst>
              <a:ext uri="{FF2B5EF4-FFF2-40B4-BE49-F238E27FC236}">
                <a16:creationId xmlns:a16="http://schemas.microsoft.com/office/drawing/2014/main" id="{545A79AA-ED03-48AC-BC48-277FB8FAB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298" y="1311321"/>
            <a:ext cx="5470517" cy="21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BCCF5D-FEEE-491B-9F2E-2709EF4D433F}"/>
              </a:ext>
            </a:extLst>
          </p:cNvPr>
          <p:cNvSpPr txBox="1"/>
          <p:nvPr/>
        </p:nvSpPr>
        <p:spPr>
          <a:xfrm>
            <a:off x="8070458" y="3476734"/>
            <a:ext cx="3823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GB" altLang="ja-JP" sz="1600" dirty="0"/>
              <a:t>D. Everett </a:t>
            </a:r>
            <a:r>
              <a:rPr kumimoji="1" lang="en-GB" altLang="ja-JP" sz="1600" i="1" dirty="0"/>
              <a:t>et al</a:t>
            </a:r>
            <a:r>
              <a:rPr kumimoji="1" lang="en-GB" altLang="ja-JP" sz="1600" dirty="0"/>
              <a:t>. (JETSCAPE Collaboration),</a:t>
            </a:r>
          </a:p>
          <a:p>
            <a:pPr algn="r"/>
            <a:r>
              <a:rPr kumimoji="1" lang="en-GB" altLang="ja-JP" sz="1600" dirty="0"/>
              <a:t>Phys. Rev. Lett. </a:t>
            </a:r>
            <a:r>
              <a:rPr kumimoji="1" lang="en-GB" altLang="ja-JP" sz="1600" b="1" dirty="0"/>
              <a:t>126</a:t>
            </a:r>
            <a:r>
              <a:rPr kumimoji="1" lang="en-GB" altLang="ja-JP" sz="1600" dirty="0"/>
              <a:t>, 242301 (2021).</a:t>
            </a:r>
            <a:endParaRPr kumimoji="1" lang="ja-JP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4DC37B5-36AE-4272-A06E-7677CA7FA408}"/>
                  </a:ext>
                </a:extLst>
              </p:cNvPr>
              <p:cNvSpPr txBox="1"/>
              <p:nvPr/>
            </p:nvSpPr>
            <p:spPr>
              <a:xfrm>
                <a:off x="6710899" y="4529511"/>
                <a:ext cx="37649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(10)</m:t>
                    </m:r>
                  </m:oMath>
                </a14:m>
                <a:r>
                  <a:rPr kumimoji="1" lang="en-US" altLang="ja-JP" sz="2800" dirty="0"/>
                  <a:t> difference in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𝜁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kumimoji="1" lang="en-US" altLang="ja-JP" sz="28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4DC37B5-36AE-4272-A06E-7677CA7FA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0899" y="4529511"/>
                <a:ext cx="3764941" cy="523220"/>
              </a:xfrm>
              <a:prstGeom prst="rect">
                <a:avLst/>
              </a:prstGeom>
              <a:blipFill>
                <a:blip r:embed="rId5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2A8CDB7-CFA5-4E04-B7BB-D4AE691F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C7C6919-1FB9-450D-BA0D-78ED3D79C30F}"/>
              </a:ext>
            </a:extLst>
          </p:cNvPr>
          <p:cNvSpPr/>
          <p:nvPr/>
        </p:nvSpPr>
        <p:spPr>
          <a:xfrm>
            <a:off x="6710899" y="5253579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ja-JP" sz="2800" dirty="0">
                <a:solidFill>
                  <a:prstClr val="white"/>
                </a:solidFill>
                <a:sym typeface="Wingdings" panose="05000000000000000000" pitchFamily="2" charset="2"/>
              </a:rPr>
              <a:t>Hint for missing piece(s)? </a:t>
            </a:r>
            <a:endParaRPr kumimoji="1" lang="ja-JP" altLang="en-US" sz="2800" dirty="0">
              <a:solidFill>
                <a:prstClr val="white"/>
              </a:solidFill>
            </a:endParaRPr>
          </a:p>
        </p:txBody>
      </p:sp>
      <p:pic>
        <p:nvPicPr>
          <p:cNvPr id="13" name="グラフィックス 12" descr="チェック マーク">
            <a:extLst>
              <a:ext uri="{FF2B5EF4-FFF2-40B4-BE49-F238E27FC236}">
                <a16:creationId xmlns:a16="http://schemas.microsoft.com/office/drawing/2014/main" id="{E17E7C81-5C0B-4130-865B-964E9BB41A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3423" y="5256384"/>
            <a:ext cx="421180" cy="42118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8664224-0F17-43E2-B74B-E7BBB3D3A1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293" b="42694"/>
          <a:stretch/>
        </p:blipFill>
        <p:spPr>
          <a:xfrm>
            <a:off x="354009" y="1312912"/>
            <a:ext cx="5470518" cy="1971423"/>
          </a:xfrm>
          <a:prstGeom prst="rect">
            <a:avLst/>
          </a:prstGeom>
        </p:spPr>
      </p:pic>
      <p:pic>
        <p:nvPicPr>
          <p:cNvPr id="15" name="グラフィックス 14" descr="チェック マーク">
            <a:extLst>
              <a:ext uri="{FF2B5EF4-FFF2-40B4-BE49-F238E27FC236}">
                <a16:creationId xmlns:a16="http://schemas.microsoft.com/office/drawing/2014/main" id="{0BF0ABE8-B945-41AD-911E-145FDA7768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1545" y="4631551"/>
            <a:ext cx="421180" cy="42118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288C709-FC97-45F4-9FDF-E576A0C88D95}"/>
              </a:ext>
            </a:extLst>
          </p:cNvPr>
          <p:cNvSpPr txBox="1"/>
          <p:nvPr/>
        </p:nvSpPr>
        <p:spPr>
          <a:xfrm>
            <a:off x="2653466" y="3244771"/>
            <a:ext cx="3171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600" dirty="0"/>
              <a:t>G. </a:t>
            </a:r>
            <a:r>
              <a:rPr kumimoji="1" lang="en-US" altLang="ja-JP" sz="1600" dirty="0" err="1"/>
              <a:t>Nijs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al.</a:t>
            </a:r>
            <a:r>
              <a:rPr kumimoji="1" lang="en-US" altLang="ja-JP" sz="1600" dirty="0"/>
              <a:t>, </a:t>
            </a:r>
          </a:p>
          <a:p>
            <a:pPr algn="r"/>
            <a:r>
              <a:rPr kumimoji="1" lang="en-GB" altLang="ja-JP" sz="1600" dirty="0"/>
              <a:t>Phys. Rev. Lett. </a:t>
            </a:r>
            <a:r>
              <a:rPr kumimoji="1" lang="en-GB" altLang="ja-JP" sz="1600" b="1" dirty="0"/>
              <a:t>126</a:t>
            </a:r>
            <a:r>
              <a:rPr kumimoji="1" lang="en-GB" altLang="ja-JP" sz="1600" dirty="0"/>
              <a:t>, 202301 (2021).</a:t>
            </a:r>
          </a:p>
        </p:txBody>
      </p:sp>
    </p:spTree>
    <p:extLst>
      <p:ext uri="{BB962C8B-B14F-4D97-AF65-F5344CB8AC3E}">
        <p14:creationId xmlns:p14="http://schemas.microsoft.com/office/powerpoint/2010/main" val="1084082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B71A0B-3413-4406-B764-86DCCC2FA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Constraint on initial conditions </a:t>
            </a:r>
            <a:br>
              <a:rPr kumimoji="1" lang="en-US" altLang="ja-JP" dirty="0"/>
            </a:br>
            <a:r>
              <a:rPr kumimoji="1" lang="en-US" altLang="ja-JP" dirty="0"/>
              <a:t>from non-</a:t>
            </a:r>
            <a:r>
              <a:rPr lang="en-US" altLang="ja-JP" dirty="0"/>
              <a:t>linear causality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3260643-6ACE-43C4-A3FE-C7917B777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90CF57B-DD1B-4031-B9F9-0C464C9FAFED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3A4E51A-6D29-4183-B425-D3B6D3E52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09" r="12694"/>
          <a:stretch/>
        </p:blipFill>
        <p:spPr>
          <a:xfrm>
            <a:off x="864686" y="1606608"/>
            <a:ext cx="5760000" cy="4390411"/>
          </a:xfrm>
          <a:prstGeom prst="rect">
            <a:avLst/>
          </a:prstGeom>
        </p:spPr>
      </p:pic>
      <p:sp>
        <p:nvSpPr>
          <p:cNvPr id="8" name="星: 5 pt 7">
            <a:extLst>
              <a:ext uri="{FF2B5EF4-FFF2-40B4-BE49-F238E27FC236}">
                <a16:creationId xmlns:a16="http://schemas.microsoft.com/office/drawing/2014/main" id="{1FCEE274-92C2-436E-AD3E-264F98988C56}"/>
              </a:ext>
            </a:extLst>
          </p:cNvPr>
          <p:cNvSpPr>
            <a:spLocks noChangeAspect="1"/>
          </p:cNvSpPr>
          <p:nvPr/>
        </p:nvSpPr>
        <p:spPr>
          <a:xfrm>
            <a:off x="2244886" y="2952643"/>
            <a:ext cx="252000" cy="252000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: 5 pt 8">
            <a:extLst>
              <a:ext uri="{FF2B5EF4-FFF2-40B4-BE49-F238E27FC236}">
                <a16:creationId xmlns:a16="http://schemas.microsoft.com/office/drawing/2014/main" id="{D63C8682-8746-43FB-86C7-1685F07899B4}"/>
              </a:ext>
            </a:extLst>
          </p:cNvPr>
          <p:cNvSpPr>
            <a:spLocks noChangeAspect="1"/>
          </p:cNvSpPr>
          <p:nvPr/>
        </p:nvSpPr>
        <p:spPr>
          <a:xfrm>
            <a:off x="4956241" y="3344920"/>
            <a:ext cx="252000" cy="252000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AEADDB1-7F90-4850-A545-BEB7D7BDE6DB}"/>
                  </a:ext>
                </a:extLst>
              </p:cNvPr>
              <p:cNvSpPr txBox="1"/>
              <p:nvPr/>
            </p:nvSpPr>
            <p:spPr>
              <a:xfrm>
                <a:off x="1841592" y="4337497"/>
                <a:ext cx="18696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(0.11, 0.76)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AEADDB1-7F90-4850-A545-BEB7D7BDE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592" y="4337497"/>
                <a:ext cx="1869614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星: 5 pt 14">
            <a:extLst>
              <a:ext uri="{FF2B5EF4-FFF2-40B4-BE49-F238E27FC236}">
                <a16:creationId xmlns:a16="http://schemas.microsoft.com/office/drawing/2014/main" id="{B180337A-F6F5-4785-908F-FE43CBDC309D}"/>
              </a:ext>
            </a:extLst>
          </p:cNvPr>
          <p:cNvSpPr>
            <a:spLocks noChangeAspect="1"/>
          </p:cNvSpPr>
          <p:nvPr/>
        </p:nvSpPr>
        <p:spPr>
          <a:xfrm>
            <a:off x="1579182" y="4693218"/>
            <a:ext cx="252000" cy="252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75FA628F-011E-4FDE-9911-CEE43CD28194}"/>
              </a:ext>
            </a:extLst>
          </p:cNvPr>
          <p:cNvSpPr/>
          <p:nvPr/>
        </p:nvSpPr>
        <p:spPr>
          <a:xfrm>
            <a:off x="1715801" y="3049874"/>
            <a:ext cx="708027" cy="1772498"/>
          </a:xfrm>
          <a:custGeom>
            <a:avLst/>
            <a:gdLst>
              <a:gd name="connsiteX0" fmla="*/ 0 w 468086"/>
              <a:gd name="connsiteY0" fmla="*/ 1349829 h 1349829"/>
              <a:gd name="connsiteX1" fmla="*/ 195943 w 468086"/>
              <a:gd name="connsiteY1" fmla="*/ 468086 h 1349829"/>
              <a:gd name="connsiteX2" fmla="*/ 468086 w 468086"/>
              <a:gd name="connsiteY2" fmla="*/ 0 h 1349829"/>
              <a:gd name="connsiteX0" fmla="*/ 0 w 468086"/>
              <a:gd name="connsiteY0" fmla="*/ 1349829 h 1349829"/>
              <a:gd name="connsiteX1" fmla="*/ 195943 w 468086"/>
              <a:gd name="connsiteY1" fmla="*/ 537296 h 1349829"/>
              <a:gd name="connsiteX2" fmla="*/ 468086 w 468086"/>
              <a:gd name="connsiteY2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468086 w 468086"/>
              <a:gd name="connsiteY2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468086 w 468086"/>
              <a:gd name="connsiteY2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277203 w 468086"/>
              <a:gd name="connsiteY2" fmla="*/ 341338 h 1349829"/>
              <a:gd name="connsiteX3" fmla="*/ 468086 w 468086"/>
              <a:gd name="connsiteY3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242738 w 468086"/>
              <a:gd name="connsiteY2" fmla="*/ 266360 h 1349829"/>
              <a:gd name="connsiteX3" fmla="*/ 468086 w 468086"/>
              <a:gd name="connsiteY3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242738 w 468086"/>
              <a:gd name="connsiteY2" fmla="*/ 266360 h 1349829"/>
              <a:gd name="connsiteX3" fmla="*/ 468086 w 468086"/>
              <a:gd name="connsiteY3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242738 w 468086"/>
              <a:gd name="connsiteY2" fmla="*/ 260592 h 1349829"/>
              <a:gd name="connsiteX3" fmla="*/ 468086 w 468086"/>
              <a:gd name="connsiteY3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242738 w 468086"/>
              <a:gd name="connsiteY2" fmla="*/ 260592 h 1349829"/>
              <a:gd name="connsiteX3" fmla="*/ 468086 w 468086"/>
              <a:gd name="connsiteY3" fmla="*/ 0 h 1349829"/>
              <a:gd name="connsiteX0" fmla="*/ 0 w 468086"/>
              <a:gd name="connsiteY0" fmla="*/ 1349829 h 1349829"/>
              <a:gd name="connsiteX1" fmla="*/ 107318 w 468086"/>
              <a:gd name="connsiteY1" fmla="*/ 746574 h 1349829"/>
              <a:gd name="connsiteX2" fmla="*/ 242738 w 468086"/>
              <a:gd name="connsiteY2" fmla="*/ 260592 h 1349829"/>
              <a:gd name="connsiteX3" fmla="*/ 468086 w 468086"/>
              <a:gd name="connsiteY3" fmla="*/ 0 h 1349829"/>
              <a:gd name="connsiteX0" fmla="*/ 0 w 468086"/>
              <a:gd name="connsiteY0" fmla="*/ 1349829 h 1349829"/>
              <a:gd name="connsiteX1" fmla="*/ 107318 w 468086"/>
              <a:gd name="connsiteY1" fmla="*/ 746574 h 1349829"/>
              <a:gd name="connsiteX2" fmla="*/ 234532 w 468086"/>
              <a:gd name="connsiteY2" fmla="*/ 235874 h 1349829"/>
              <a:gd name="connsiteX3" fmla="*/ 468086 w 468086"/>
              <a:gd name="connsiteY3" fmla="*/ 0 h 1349829"/>
              <a:gd name="connsiteX0" fmla="*/ 0 w 533734"/>
              <a:gd name="connsiteY0" fmla="*/ 1341589 h 1341589"/>
              <a:gd name="connsiteX1" fmla="*/ 107318 w 533734"/>
              <a:gd name="connsiteY1" fmla="*/ 738334 h 1341589"/>
              <a:gd name="connsiteX2" fmla="*/ 234532 w 533734"/>
              <a:gd name="connsiteY2" fmla="*/ 227634 h 1341589"/>
              <a:gd name="connsiteX3" fmla="*/ 533734 w 533734"/>
              <a:gd name="connsiteY3" fmla="*/ 0 h 1341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734" h="1341589">
                <a:moveTo>
                  <a:pt x="0" y="1341589"/>
                </a:moveTo>
                <a:cubicBezTo>
                  <a:pt x="58964" y="1013203"/>
                  <a:pt x="68229" y="923993"/>
                  <a:pt x="107318" y="738334"/>
                </a:cubicBezTo>
                <a:cubicBezTo>
                  <a:pt x="146407" y="552675"/>
                  <a:pt x="175772" y="357556"/>
                  <a:pt x="234532" y="227634"/>
                </a:cubicBezTo>
                <a:cubicBezTo>
                  <a:pt x="293292" y="97712"/>
                  <a:pt x="473198" y="28053"/>
                  <a:pt x="533734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星: 5 pt 16">
            <a:extLst>
              <a:ext uri="{FF2B5EF4-FFF2-40B4-BE49-F238E27FC236}">
                <a16:creationId xmlns:a16="http://schemas.microsoft.com/office/drawing/2014/main" id="{7AB3A765-A25B-4897-A641-9B75C08D265F}"/>
              </a:ext>
            </a:extLst>
          </p:cNvPr>
          <p:cNvSpPr>
            <a:spLocks noChangeAspect="1"/>
          </p:cNvSpPr>
          <p:nvPr/>
        </p:nvSpPr>
        <p:spPr>
          <a:xfrm>
            <a:off x="4044244" y="3682349"/>
            <a:ext cx="252000" cy="252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B318D828-BAD9-4E94-9A4B-D82902D8A544}"/>
              </a:ext>
            </a:extLst>
          </p:cNvPr>
          <p:cNvSpPr/>
          <p:nvPr/>
        </p:nvSpPr>
        <p:spPr>
          <a:xfrm>
            <a:off x="4227176" y="3501557"/>
            <a:ext cx="727410" cy="252000"/>
          </a:xfrm>
          <a:custGeom>
            <a:avLst/>
            <a:gdLst>
              <a:gd name="connsiteX0" fmla="*/ 0 w 468086"/>
              <a:gd name="connsiteY0" fmla="*/ 1349829 h 1349829"/>
              <a:gd name="connsiteX1" fmla="*/ 195943 w 468086"/>
              <a:gd name="connsiteY1" fmla="*/ 468086 h 1349829"/>
              <a:gd name="connsiteX2" fmla="*/ 468086 w 468086"/>
              <a:gd name="connsiteY2" fmla="*/ 0 h 134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8086" h="1349829">
                <a:moveTo>
                  <a:pt x="0" y="1349829"/>
                </a:moveTo>
                <a:cubicBezTo>
                  <a:pt x="58964" y="1021443"/>
                  <a:pt x="117929" y="693057"/>
                  <a:pt x="195943" y="468086"/>
                </a:cubicBezTo>
                <a:cubicBezTo>
                  <a:pt x="273957" y="243115"/>
                  <a:pt x="371021" y="121557"/>
                  <a:pt x="468086" y="0"/>
                </a:cubicBezTo>
              </a:path>
            </a:pathLst>
          </a:custGeom>
          <a:noFill/>
          <a:ln w="38100">
            <a:solidFill>
              <a:srgbClr val="00B0F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85449AF2-769D-4EE7-87DC-F73AFFAF32B3}"/>
                  </a:ext>
                </a:extLst>
              </p:cNvPr>
              <p:cNvSpPr txBox="1"/>
              <p:nvPr/>
            </p:nvSpPr>
            <p:spPr>
              <a:xfrm>
                <a:off x="3972635" y="3960126"/>
                <a:ext cx="18696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(1.10, 0.96)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85449AF2-769D-4EE7-87DC-F73AFFAF3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635" y="3960126"/>
                <a:ext cx="186961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5CEE47F-F790-415D-88C6-87C2E15B304F}"/>
              </a:ext>
            </a:extLst>
          </p:cNvPr>
          <p:cNvSpPr txBox="1"/>
          <p:nvPr/>
        </p:nvSpPr>
        <p:spPr>
          <a:xfrm>
            <a:off x="3411423" y="6074610"/>
            <a:ext cx="1122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“time”</a:t>
            </a:r>
            <a:endParaRPr kumimoji="1" lang="ja-JP" altLang="en-US" sz="28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840F8DF-6A56-4BED-8BA2-4700E1A92A9C}"/>
              </a:ext>
            </a:extLst>
          </p:cNvPr>
          <p:cNvSpPr txBox="1"/>
          <p:nvPr/>
        </p:nvSpPr>
        <p:spPr>
          <a:xfrm rot="16200000">
            <a:off x="-1045423" y="3491947"/>
            <a:ext cx="3332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equilibrium measure</a:t>
            </a:r>
            <a:endParaRPr kumimoji="1" lang="ja-JP" altLang="en-US" sz="28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C3E2211-6197-4F9D-BEE2-627A10E49032}"/>
              </a:ext>
            </a:extLst>
          </p:cNvPr>
          <p:cNvSpPr txBox="1"/>
          <p:nvPr/>
        </p:nvSpPr>
        <p:spPr>
          <a:xfrm>
            <a:off x="7544174" y="4951225"/>
            <a:ext cx="41669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sym typeface="Wingdings" panose="05000000000000000000" pitchFamily="2" charset="2"/>
              </a:rPr>
              <a:t>Demand for alternative approach based on non-equilibrium physics</a:t>
            </a:r>
            <a:endParaRPr kumimoji="1" lang="ja-JP" altLang="en-US" sz="28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78166F7-5308-4F04-9FC3-8E74D686D80E}"/>
              </a:ext>
            </a:extLst>
          </p:cNvPr>
          <p:cNvSpPr txBox="1"/>
          <p:nvPr/>
        </p:nvSpPr>
        <p:spPr>
          <a:xfrm>
            <a:off x="7544174" y="3157232"/>
            <a:ext cx="44280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/>
              <a:t>No way to start from a state away from local equilibrium despite of </a:t>
            </a:r>
            <a:r>
              <a:rPr kumimoji="1" lang="en-US" altLang="ja-JP" sz="2800" dirty="0" err="1"/>
              <a:t>hydrodynamization</a:t>
            </a:r>
            <a:endParaRPr kumimoji="1" lang="ja-JP" altLang="en-US" sz="28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B19CD21-BD5E-4AFD-8848-AA173F9FE84E}"/>
              </a:ext>
            </a:extLst>
          </p:cNvPr>
          <p:cNvSpPr txBox="1"/>
          <p:nvPr/>
        </p:nvSpPr>
        <p:spPr>
          <a:xfrm>
            <a:off x="4013833" y="1844302"/>
            <a:ext cx="244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chemeClr val="bg1"/>
                </a:solidFill>
              </a:rPr>
              <a:t>Courtesy of T. Hoshino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1FFFDB-1F1D-4BD0-A7CF-B87C72784934}"/>
              </a:ext>
            </a:extLst>
          </p:cNvPr>
          <p:cNvSpPr txBox="1"/>
          <p:nvPr/>
        </p:nvSpPr>
        <p:spPr>
          <a:xfrm>
            <a:off x="6820349" y="1630755"/>
            <a:ext cx="50791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Green</a:t>
            </a:r>
            <a:r>
              <a:rPr kumimoji="1" lang="en-US" altLang="ja-JP" sz="2800" dirty="0"/>
              <a:t>: Never intrudes acausal region</a:t>
            </a:r>
          </a:p>
          <a:p>
            <a:pPr algn="l"/>
            <a:r>
              <a:rPr kumimoji="1" lang="en-US" altLang="ja-JP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Blue</a:t>
            </a:r>
            <a:r>
              <a:rPr kumimoji="1" lang="en-US" altLang="ja-JP" sz="2800" dirty="0"/>
              <a:t>: Guaranteed to be causal</a:t>
            </a:r>
            <a:endParaRPr kumimoji="1" lang="ja-JP" altLang="en-US" sz="2800" dirty="0"/>
          </a:p>
        </p:txBody>
      </p:sp>
      <p:pic>
        <p:nvPicPr>
          <p:cNvPr id="7" name="グラフィックス 6" descr="チェック マーク">
            <a:extLst>
              <a:ext uri="{FF2B5EF4-FFF2-40B4-BE49-F238E27FC236}">
                <a16:creationId xmlns:a16="http://schemas.microsoft.com/office/drawing/2014/main" id="{775EA038-F233-48DF-AA2B-EDC01338A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33121" y="3227304"/>
            <a:ext cx="421180" cy="421180"/>
          </a:xfrm>
          <a:prstGeom prst="rect">
            <a:avLst/>
          </a:prstGeom>
        </p:spPr>
      </p:pic>
      <p:pic>
        <p:nvPicPr>
          <p:cNvPr id="25" name="グラフィックス 24" descr="チェック マーク">
            <a:extLst>
              <a:ext uri="{FF2B5EF4-FFF2-40B4-BE49-F238E27FC236}">
                <a16:creationId xmlns:a16="http://schemas.microsoft.com/office/drawing/2014/main" id="{434F51AB-B8DB-4275-93B4-DDF042744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5987" y="5008022"/>
            <a:ext cx="421180" cy="421180"/>
          </a:xfrm>
          <a:prstGeom prst="rect">
            <a:avLst/>
          </a:prstGeom>
        </p:spPr>
      </p:pic>
      <p:pic>
        <p:nvPicPr>
          <p:cNvPr id="26" name="グラフィックス 25" descr="警告">
            <a:extLst>
              <a:ext uri="{FF2B5EF4-FFF2-40B4-BE49-F238E27FC236}">
                <a16:creationId xmlns:a16="http://schemas.microsoft.com/office/drawing/2014/main" id="{731AC988-2DBF-4C7E-BACE-AEBF8779C4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38941" y="4890579"/>
            <a:ext cx="455777" cy="455777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67DB175-F06C-4631-BC36-86B29F7FE360}"/>
              </a:ext>
            </a:extLst>
          </p:cNvPr>
          <p:cNvSpPr txBox="1"/>
          <p:nvPr/>
        </p:nvSpPr>
        <p:spPr>
          <a:xfrm>
            <a:off x="4712110" y="4856857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FF0000"/>
                </a:solidFill>
              </a:rPr>
              <a:t>Acausal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28" name="グラフィックス 27" descr="警告">
            <a:extLst>
              <a:ext uri="{FF2B5EF4-FFF2-40B4-BE49-F238E27FC236}">
                <a16:creationId xmlns:a16="http://schemas.microsoft.com/office/drawing/2014/main" id="{957AC076-EB06-4361-B95C-2D9950E95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38941" y="2472509"/>
            <a:ext cx="455777" cy="455777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1F492CD-EE99-4901-AC75-E462FDD4577E}"/>
              </a:ext>
            </a:extLst>
          </p:cNvPr>
          <p:cNvSpPr txBox="1"/>
          <p:nvPr/>
        </p:nvSpPr>
        <p:spPr>
          <a:xfrm>
            <a:off x="4712110" y="2438787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FF0000"/>
                </a:solidFill>
              </a:rPr>
              <a:t>Acausal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D0E46B-B0BC-4FA0-8661-254D7D02CAAD}"/>
              </a:ext>
            </a:extLst>
          </p:cNvPr>
          <p:cNvSpPr txBox="1"/>
          <p:nvPr/>
        </p:nvSpPr>
        <p:spPr>
          <a:xfrm>
            <a:off x="7169562" y="6358283"/>
            <a:ext cx="3536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T. Hoshino and TH, in preparation</a:t>
            </a:r>
            <a:endParaRPr kumimoji="1" lang="ja-JP" altLang="en-US" dirty="0"/>
          </a:p>
        </p:txBody>
      </p:sp>
      <p:sp>
        <p:nvSpPr>
          <p:cNvPr id="30" name="フリーフォーム: 図形 29">
            <a:extLst>
              <a:ext uri="{FF2B5EF4-FFF2-40B4-BE49-F238E27FC236}">
                <a16:creationId xmlns:a16="http://schemas.microsoft.com/office/drawing/2014/main" id="{5E916B17-B280-45F2-AE7B-DEDE709D216A}"/>
              </a:ext>
            </a:extLst>
          </p:cNvPr>
          <p:cNvSpPr/>
          <p:nvPr/>
        </p:nvSpPr>
        <p:spPr>
          <a:xfrm>
            <a:off x="1733113" y="2883674"/>
            <a:ext cx="676687" cy="764049"/>
          </a:xfrm>
          <a:custGeom>
            <a:avLst/>
            <a:gdLst>
              <a:gd name="connsiteX0" fmla="*/ 0 w 468086"/>
              <a:gd name="connsiteY0" fmla="*/ 1349829 h 1349829"/>
              <a:gd name="connsiteX1" fmla="*/ 195943 w 468086"/>
              <a:gd name="connsiteY1" fmla="*/ 468086 h 1349829"/>
              <a:gd name="connsiteX2" fmla="*/ 468086 w 468086"/>
              <a:gd name="connsiteY2" fmla="*/ 0 h 1349829"/>
              <a:gd name="connsiteX0" fmla="*/ 0 w 468086"/>
              <a:gd name="connsiteY0" fmla="*/ 1349829 h 1349829"/>
              <a:gd name="connsiteX1" fmla="*/ 195943 w 468086"/>
              <a:gd name="connsiteY1" fmla="*/ 537296 h 1349829"/>
              <a:gd name="connsiteX2" fmla="*/ 468086 w 468086"/>
              <a:gd name="connsiteY2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468086 w 468086"/>
              <a:gd name="connsiteY2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468086 w 468086"/>
              <a:gd name="connsiteY2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277203 w 468086"/>
              <a:gd name="connsiteY2" fmla="*/ 341338 h 1349829"/>
              <a:gd name="connsiteX3" fmla="*/ 468086 w 468086"/>
              <a:gd name="connsiteY3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242738 w 468086"/>
              <a:gd name="connsiteY2" fmla="*/ 266360 h 1349829"/>
              <a:gd name="connsiteX3" fmla="*/ 468086 w 468086"/>
              <a:gd name="connsiteY3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242738 w 468086"/>
              <a:gd name="connsiteY2" fmla="*/ 266360 h 1349829"/>
              <a:gd name="connsiteX3" fmla="*/ 468086 w 468086"/>
              <a:gd name="connsiteY3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242738 w 468086"/>
              <a:gd name="connsiteY2" fmla="*/ 260592 h 1349829"/>
              <a:gd name="connsiteX3" fmla="*/ 468086 w 468086"/>
              <a:gd name="connsiteY3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242738 w 468086"/>
              <a:gd name="connsiteY2" fmla="*/ 260592 h 1349829"/>
              <a:gd name="connsiteX3" fmla="*/ 468086 w 468086"/>
              <a:gd name="connsiteY3" fmla="*/ 0 h 1349829"/>
              <a:gd name="connsiteX0" fmla="*/ 0 w 468086"/>
              <a:gd name="connsiteY0" fmla="*/ 1349829 h 1349829"/>
              <a:gd name="connsiteX1" fmla="*/ 62153 w 468086"/>
              <a:gd name="connsiteY1" fmla="*/ 722149 h 1349829"/>
              <a:gd name="connsiteX2" fmla="*/ 242738 w 468086"/>
              <a:gd name="connsiteY2" fmla="*/ 260592 h 1349829"/>
              <a:gd name="connsiteX3" fmla="*/ 468086 w 468086"/>
              <a:gd name="connsiteY3" fmla="*/ 0 h 1349829"/>
              <a:gd name="connsiteX0" fmla="*/ 0 w 468086"/>
              <a:gd name="connsiteY0" fmla="*/ 1349829 h 1349829"/>
              <a:gd name="connsiteX1" fmla="*/ 62153 w 468086"/>
              <a:gd name="connsiteY1" fmla="*/ 722149 h 1349829"/>
              <a:gd name="connsiteX2" fmla="*/ 162681 w 468086"/>
              <a:gd name="connsiteY2" fmla="*/ 346666 h 1349829"/>
              <a:gd name="connsiteX3" fmla="*/ 468086 w 468086"/>
              <a:gd name="connsiteY3" fmla="*/ 0 h 1349829"/>
              <a:gd name="connsiteX0" fmla="*/ 0 w 501443"/>
              <a:gd name="connsiteY0" fmla="*/ 1045530 h 1045530"/>
              <a:gd name="connsiteX1" fmla="*/ 62153 w 501443"/>
              <a:gd name="connsiteY1" fmla="*/ 417850 h 1045530"/>
              <a:gd name="connsiteX2" fmla="*/ 162681 w 501443"/>
              <a:gd name="connsiteY2" fmla="*/ 42367 h 1045530"/>
              <a:gd name="connsiteX3" fmla="*/ 501443 w 501443"/>
              <a:gd name="connsiteY3" fmla="*/ 97382 h 1045530"/>
              <a:gd name="connsiteX0" fmla="*/ 0 w 501443"/>
              <a:gd name="connsiteY0" fmla="*/ 1045527 h 1045527"/>
              <a:gd name="connsiteX1" fmla="*/ 62153 w 501443"/>
              <a:gd name="connsiteY1" fmla="*/ 417847 h 1045527"/>
              <a:gd name="connsiteX2" fmla="*/ 162681 w 501443"/>
              <a:gd name="connsiteY2" fmla="*/ 42365 h 1045527"/>
              <a:gd name="connsiteX3" fmla="*/ 501443 w 501443"/>
              <a:gd name="connsiteY3" fmla="*/ 97379 h 1045527"/>
              <a:gd name="connsiteX0" fmla="*/ 0 w 501443"/>
              <a:gd name="connsiteY0" fmla="*/ 1008136 h 1008136"/>
              <a:gd name="connsiteX1" fmla="*/ 62153 w 501443"/>
              <a:gd name="connsiteY1" fmla="*/ 380456 h 1008136"/>
              <a:gd name="connsiteX2" fmla="*/ 162681 w 501443"/>
              <a:gd name="connsiteY2" fmla="*/ 4974 h 1008136"/>
              <a:gd name="connsiteX3" fmla="*/ 501443 w 501443"/>
              <a:gd name="connsiteY3" fmla="*/ 59988 h 1008136"/>
              <a:gd name="connsiteX0" fmla="*/ 0 w 501443"/>
              <a:gd name="connsiteY0" fmla="*/ 1008136 h 1008136"/>
              <a:gd name="connsiteX1" fmla="*/ 62153 w 501443"/>
              <a:gd name="connsiteY1" fmla="*/ 380456 h 1008136"/>
              <a:gd name="connsiteX2" fmla="*/ 162681 w 501443"/>
              <a:gd name="connsiteY2" fmla="*/ 4974 h 1008136"/>
              <a:gd name="connsiteX3" fmla="*/ 501443 w 501443"/>
              <a:gd name="connsiteY3" fmla="*/ 59988 h 1008136"/>
              <a:gd name="connsiteX0" fmla="*/ 0 w 501443"/>
              <a:gd name="connsiteY0" fmla="*/ 1008136 h 1008136"/>
              <a:gd name="connsiteX1" fmla="*/ 48809 w 501443"/>
              <a:gd name="connsiteY1" fmla="*/ 409148 h 1008136"/>
              <a:gd name="connsiteX2" fmla="*/ 162681 w 501443"/>
              <a:gd name="connsiteY2" fmla="*/ 4974 h 1008136"/>
              <a:gd name="connsiteX3" fmla="*/ 501443 w 501443"/>
              <a:gd name="connsiteY3" fmla="*/ 59988 h 1008136"/>
              <a:gd name="connsiteX0" fmla="*/ 0 w 501443"/>
              <a:gd name="connsiteY0" fmla="*/ 1008136 h 1008136"/>
              <a:gd name="connsiteX1" fmla="*/ 35466 w 501443"/>
              <a:gd name="connsiteY1" fmla="*/ 394802 h 1008136"/>
              <a:gd name="connsiteX2" fmla="*/ 162681 w 501443"/>
              <a:gd name="connsiteY2" fmla="*/ 4974 h 1008136"/>
              <a:gd name="connsiteX3" fmla="*/ 501443 w 501443"/>
              <a:gd name="connsiteY3" fmla="*/ 59988 h 1008136"/>
              <a:gd name="connsiteX0" fmla="*/ 0 w 501443"/>
              <a:gd name="connsiteY0" fmla="*/ 1008136 h 1008136"/>
              <a:gd name="connsiteX1" fmla="*/ 35466 w 501443"/>
              <a:gd name="connsiteY1" fmla="*/ 394802 h 1008136"/>
              <a:gd name="connsiteX2" fmla="*/ 162681 w 501443"/>
              <a:gd name="connsiteY2" fmla="*/ 4974 h 1008136"/>
              <a:gd name="connsiteX3" fmla="*/ 501443 w 501443"/>
              <a:gd name="connsiteY3" fmla="*/ 59988 h 1008136"/>
              <a:gd name="connsiteX0" fmla="*/ 0 w 501443"/>
              <a:gd name="connsiteY0" fmla="*/ 1008136 h 1008136"/>
              <a:gd name="connsiteX1" fmla="*/ 35466 w 501443"/>
              <a:gd name="connsiteY1" fmla="*/ 394802 h 1008136"/>
              <a:gd name="connsiteX2" fmla="*/ 162681 w 501443"/>
              <a:gd name="connsiteY2" fmla="*/ 4974 h 1008136"/>
              <a:gd name="connsiteX3" fmla="*/ 501443 w 501443"/>
              <a:gd name="connsiteY3" fmla="*/ 59988 h 1008136"/>
              <a:gd name="connsiteX0" fmla="*/ 0 w 501443"/>
              <a:gd name="connsiteY0" fmla="*/ 1008136 h 1008136"/>
              <a:gd name="connsiteX1" fmla="*/ 35466 w 501443"/>
              <a:gd name="connsiteY1" fmla="*/ 394802 h 1008136"/>
              <a:gd name="connsiteX2" fmla="*/ 162681 w 501443"/>
              <a:gd name="connsiteY2" fmla="*/ 4974 h 1008136"/>
              <a:gd name="connsiteX3" fmla="*/ 501443 w 501443"/>
              <a:gd name="connsiteY3" fmla="*/ 59988 h 1008136"/>
              <a:gd name="connsiteX0" fmla="*/ 0 w 414715"/>
              <a:gd name="connsiteY0" fmla="*/ 1006902 h 1006902"/>
              <a:gd name="connsiteX1" fmla="*/ 35466 w 414715"/>
              <a:gd name="connsiteY1" fmla="*/ 393568 h 1006902"/>
              <a:gd name="connsiteX2" fmla="*/ 162681 w 414715"/>
              <a:gd name="connsiteY2" fmla="*/ 3740 h 1006902"/>
              <a:gd name="connsiteX3" fmla="*/ 414715 w 414715"/>
              <a:gd name="connsiteY3" fmla="*/ 101792 h 100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715" h="1006902">
                <a:moveTo>
                  <a:pt x="0" y="1006902"/>
                </a:moveTo>
                <a:cubicBezTo>
                  <a:pt x="25607" y="649825"/>
                  <a:pt x="8353" y="560762"/>
                  <a:pt x="35466" y="393568"/>
                </a:cubicBezTo>
                <a:cubicBezTo>
                  <a:pt x="62579" y="226374"/>
                  <a:pt x="57221" y="76279"/>
                  <a:pt x="162681" y="3740"/>
                </a:cubicBezTo>
                <a:cubicBezTo>
                  <a:pt x="261469" y="-25761"/>
                  <a:pt x="354179" y="129845"/>
                  <a:pt x="414715" y="101792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星: 5 pt 30">
            <a:extLst>
              <a:ext uri="{FF2B5EF4-FFF2-40B4-BE49-F238E27FC236}">
                <a16:creationId xmlns:a16="http://schemas.microsoft.com/office/drawing/2014/main" id="{145ED0B6-703D-4AAF-9EE1-0CDA24AB8B7B}"/>
              </a:ext>
            </a:extLst>
          </p:cNvPr>
          <p:cNvSpPr>
            <a:spLocks noChangeAspect="1"/>
          </p:cNvSpPr>
          <p:nvPr/>
        </p:nvSpPr>
        <p:spPr>
          <a:xfrm>
            <a:off x="1635662" y="3504747"/>
            <a:ext cx="252000" cy="252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717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楕円 9">
            <a:extLst>
              <a:ext uri="{FF2B5EF4-FFF2-40B4-BE49-F238E27FC236}">
                <a16:creationId xmlns:a16="http://schemas.microsoft.com/office/drawing/2014/main" id="{D6840BF2-495F-4D13-A26B-7298FFA0C975}"/>
              </a:ext>
            </a:extLst>
          </p:cNvPr>
          <p:cNvSpPr/>
          <p:nvPr/>
        </p:nvSpPr>
        <p:spPr>
          <a:xfrm>
            <a:off x="7438161" y="2811987"/>
            <a:ext cx="540000" cy="54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F27EE7FA-5CD7-4920-B240-617011239587}"/>
              </a:ext>
            </a:extLst>
          </p:cNvPr>
          <p:cNvSpPr/>
          <p:nvPr/>
        </p:nvSpPr>
        <p:spPr>
          <a:xfrm>
            <a:off x="8403041" y="2420952"/>
            <a:ext cx="1260000" cy="12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C834979-BBAE-4553-A22A-679805B75243}"/>
                  </a:ext>
                </a:extLst>
              </p:cNvPr>
              <p:cNvSpPr txBox="1"/>
              <p:nvPr/>
            </p:nvSpPr>
            <p:spPr>
              <a:xfrm>
                <a:off x="2298336" y="2478962"/>
                <a:ext cx="7607876" cy="10518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𝜏</m:t>
                      </m:r>
                      <m:f>
                        <m:f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f>
                        <m:f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𝑑𝑤</m:t>
                          </m:r>
                        </m:num>
                        <m:den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bSup>
                        <m:sSub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𝑅𝑒</m:t>
                          </m:r>
                        </m:e>
                        <m:sub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C834979-BBAE-4553-A22A-679805B75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336" y="2478962"/>
                <a:ext cx="7607876" cy="10518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998A3DA6-9A3B-446A-86A1-B5DAA5085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Equilibrium measure </a:t>
            </a:r>
            <a:br>
              <a:rPr kumimoji="1" lang="en-US" altLang="ja-JP" dirty="0"/>
            </a:br>
            <a:r>
              <a:rPr kumimoji="1" lang="en-US" altLang="ja-JP" dirty="0"/>
              <a:t>and inverse Reynolds number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F7F4519-7F7C-4401-A5DD-8B19E3620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260A09E-5722-4AF2-8904-FCC6BB275173}"/>
              </a:ext>
            </a:extLst>
          </p:cNvPr>
          <p:cNvSpPr txBox="1"/>
          <p:nvPr/>
        </p:nvSpPr>
        <p:spPr>
          <a:xfrm>
            <a:off x="1340390" y="6338857"/>
            <a:ext cx="9687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Note: Various definition of the inverse Reynolds number can be found in the literature.</a:t>
            </a:r>
            <a:endParaRPr kumimoji="1" lang="ja-JP" altLang="en-US" sz="2000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3BF9356-9437-41B7-BAC3-CE9D9204A012}"/>
              </a:ext>
            </a:extLst>
          </p:cNvPr>
          <p:cNvSpPr/>
          <p:nvPr/>
        </p:nvSpPr>
        <p:spPr>
          <a:xfrm>
            <a:off x="1086678" y="2155324"/>
            <a:ext cx="10071653" cy="208934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D1A4AB5D-E496-4E03-ABD8-4D4DECA4F4C8}"/>
                  </a:ext>
                </a:extLst>
              </p:cNvPr>
              <p:cNvSpPr txBox="1"/>
              <p:nvPr/>
            </p:nvSpPr>
            <p:spPr>
              <a:xfrm>
                <a:off x="8109867" y="5328456"/>
                <a:ext cx="167129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+: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&gt;0,  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D1A4AB5D-E496-4E03-ABD8-4D4DECA4F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9867" y="5328456"/>
                <a:ext cx="167129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5ECCF1F5-6F0D-4142-BCF0-43CD25CB0569}"/>
                  </a:ext>
                </a:extLst>
              </p:cNvPr>
              <p:cNvSpPr/>
              <p:nvPr/>
            </p:nvSpPr>
            <p:spPr>
              <a:xfrm>
                <a:off x="9839646" y="5282289"/>
                <a:ext cx="162512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−:</m:t>
                      </m:r>
                      <m:r>
                        <a:rPr kumimoji="1" lang="en-US" altLang="ja-JP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JP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5ECCF1F5-6F0D-4142-BCF0-43CD25CB05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9646" y="5282289"/>
                <a:ext cx="162512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B40E7E9-261A-4A93-AF2D-68F2BC8DE0F6}"/>
                  </a:ext>
                </a:extLst>
              </p:cNvPr>
              <p:cNvSpPr txBox="1"/>
              <p:nvPr/>
            </p:nvSpPr>
            <p:spPr>
              <a:xfrm>
                <a:off x="2565941" y="5148934"/>
                <a:ext cx="507632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48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Sup>
                        <m:sSubSupPr>
                          <m:ctrlPr>
                            <a:rPr kumimoji="1" lang="en-US" altLang="ja-JP" sz="4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4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sz="4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4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kumimoji="1" lang="en-US" altLang="ja-JP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±8</m:t>
                      </m:r>
                      <m:d>
                        <m:dPr>
                          <m:ctrlPr>
                            <a:rPr kumimoji="1" lang="en-US" altLang="ja-JP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kumimoji="1" lang="en-US" altLang="ja-JP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kumimoji="1" lang="ja-JP" altLang="en-US" sz="4800" dirty="0"/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B40E7E9-261A-4A93-AF2D-68F2BC8DE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941" y="5148934"/>
                <a:ext cx="5076326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19417B5-C30E-419C-9659-B63269C17EC3}"/>
              </a:ext>
            </a:extLst>
          </p:cNvPr>
          <p:cNvSpPr txBox="1"/>
          <p:nvPr/>
        </p:nvSpPr>
        <p:spPr>
          <a:xfrm>
            <a:off x="3748277" y="3636977"/>
            <a:ext cx="2811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00B0F0"/>
                </a:solidFill>
              </a:rPr>
              <a:t>Local equilibrium</a:t>
            </a:r>
            <a:endParaRPr kumimoji="1" lang="ja-JP" altLang="en-US" sz="2800" dirty="0">
              <a:solidFill>
                <a:srgbClr val="00B0F0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7AEE2F82-BBD6-4060-BEE7-744E09E06178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6560265" y="3405933"/>
            <a:ext cx="1071652" cy="49265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08C0BFA-148A-474A-9784-3068CEFAE31F}"/>
              </a:ext>
            </a:extLst>
          </p:cNvPr>
          <p:cNvSpPr txBox="1"/>
          <p:nvPr/>
        </p:nvSpPr>
        <p:spPr>
          <a:xfrm>
            <a:off x="8090389" y="3733129"/>
            <a:ext cx="3198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FF0000"/>
                </a:solidFill>
              </a:rPr>
              <a:t>Out-of-equilibrium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D7530FAB-06FF-40F5-8D67-C00669E5E8B6}"/>
              </a:ext>
            </a:extLst>
          </p:cNvPr>
          <p:cNvCxnSpPr>
            <a:cxnSpLocks/>
          </p:cNvCxnSpPr>
          <p:nvPr/>
        </p:nvCxnSpPr>
        <p:spPr>
          <a:xfrm flipH="1" flipV="1">
            <a:off x="9555947" y="3492144"/>
            <a:ext cx="426253" cy="2990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矢印: 右 23">
            <a:extLst>
              <a:ext uri="{FF2B5EF4-FFF2-40B4-BE49-F238E27FC236}">
                <a16:creationId xmlns:a16="http://schemas.microsoft.com/office/drawing/2014/main" id="{56462FB1-6B35-492B-B3A2-435E9779464B}"/>
              </a:ext>
            </a:extLst>
          </p:cNvPr>
          <p:cNvSpPr/>
          <p:nvPr/>
        </p:nvSpPr>
        <p:spPr>
          <a:xfrm>
            <a:off x="1388735" y="5238425"/>
            <a:ext cx="1022108" cy="6527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12823AE2-8473-4445-B5EF-2915EF75346F}"/>
                  </a:ext>
                </a:extLst>
              </p:cNvPr>
              <p:cNvSpPr txBox="1"/>
              <p:nvPr/>
            </p:nvSpPr>
            <p:spPr>
              <a:xfrm>
                <a:off x="8610600" y="4367178"/>
                <a:ext cx="235038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sup>
                      </m:sSup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12823AE2-8473-4445-B5EF-2915EF753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4367178"/>
                <a:ext cx="2350387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966DC59-B7A0-4728-ADBA-26CB73837F53}"/>
              </a:ext>
            </a:extLst>
          </p:cNvPr>
          <p:cNvSpPr txBox="1"/>
          <p:nvPr/>
        </p:nvSpPr>
        <p:spPr>
          <a:xfrm>
            <a:off x="1340390" y="1845543"/>
            <a:ext cx="3329758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Equilibrium measure</a:t>
            </a:r>
            <a:endParaRPr kumimoji="1" lang="ja-JP" alt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878FF6C1-4D33-4E97-8C8F-69093F0FD669}"/>
                  </a:ext>
                </a:extLst>
              </p:cNvPr>
              <p:cNvSpPr txBox="1"/>
              <p:nvPr/>
            </p:nvSpPr>
            <p:spPr>
              <a:xfrm>
                <a:off x="4309149" y="4327279"/>
                <a:ext cx="14846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878FF6C1-4D33-4E97-8C8F-69093F0FD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149" y="4327279"/>
                <a:ext cx="148463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9FB46429-900D-43BE-A987-6AE33ADAEC4B}"/>
                  </a:ext>
                </a:extLst>
              </p:cNvPr>
              <p:cNvSpPr txBox="1"/>
              <p:nvPr/>
            </p:nvSpPr>
            <p:spPr>
              <a:xfrm>
                <a:off x="5695772" y="4312643"/>
                <a:ext cx="28791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kumimoji="1" lang="en-US" altLang="ja-JP" sz="2800" dirty="0"/>
                  <a:t>: Energy density,</a:t>
                </a:r>
                <a:endParaRPr kumimoji="1" lang="ja-JP" altLang="en-US" sz="2800" dirty="0"/>
              </a:p>
            </p:txBody>
          </p:sp>
        </mc:Choice>
        <mc:Fallback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9FB46429-900D-43BE-A987-6AE33ADAE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772" y="4312643"/>
                <a:ext cx="2879186" cy="523220"/>
              </a:xfrm>
              <a:prstGeom prst="rect">
                <a:avLst/>
              </a:prstGeom>
              <a:blipFill>
                <a:blip r:embed="rId8"/>
                <a:stretch>
                  <a:fillRect t="-11628" r="-3171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7207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B52CE00A-33F6-46E0-BFC2-24A74A6B2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kumimoji="1" lang="en-US" altLang="ja-JP" dirty="0"/>
              <a:t>Go “Forward” 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77C9D594-A6BE-46A4-BB23-F31794BE31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altLang="ja-JP" sz="4000" dirty="0"/>
              <a:t>Toward understanding </a:t>
            </a:r>
          </a:p>
          <a:p>
            <a:pPr algn="r"/>
            <a:r>
              <a:rPr lang="en-US" altLang="ja-JP" sz="4000" dirty="0"/>
              <a:t>dynamics as a whole</a:t>
            </a:r>
            <a:endParaRPr kumimoji="1" lang="ja-JP" altLang="en-US" sz="40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88F6925-F454-4D25-AF48-E4E74CD78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37555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C9FE3C-A366-4D65-8675-F2004B18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Energy</a:t>
            </a:r>
            <a:r>
              <a:rPr lang="ja-JP" altLang="en-US" sz="4000" dirty="0"/>
              <a:t> </a:t>
            </a:r>
            <a:r>
              <a:rPr lang="en-US" altLang="ja-JP" sz="4000" dirty="0"/>
              <a:t>distribution</a:t>
            </a:r>
            <a:endParaRPr kumimoji="1" lang="ja-JP" altLang="en-US" sz="40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786A5BF-2A61-4570-A645-573438ECD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455510"/>
            <a:ext cx="6157732" cy="445046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B1BB008-7C63-4E4D-926C-BDD682BE7B33}"/>
              </a:ext>
            </a:extLst>
          </p:cNvPr>
          <p:cNvSpPr txBox="1"/>
          <p:nvPr/>
        </p:nvSpPr>
        <p:spPr>
          <a:xfrm>
            <a:off x="2927648" y="5885656"/>
            <a:ext cx="3547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/>
              <a:t>PYTHIA </a:t>
            </a:r>
            <a:r>
              <a:rPr kumimoji="1" lang="en-US" altLang="ja-JP" dirty="0" err="1"/>
              <a:t>Angantyr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Pb+Pb</a:t>
            </a:r>
            <a:r>
              <a:rPr kumimoji="1" lang="en-US" altLang="ja-JP" dirty="0"/>
              <a:t> 2.76 </a:t>
            </a:r>
            <a:r>
              <a:rPr kumimoji="1" lang="en-US" altLang="ja-JP" dirty="0" err="1"/>
              <a:t>TeV</a:t>
            </a:r>
            <a:endParaRPr kumimoji="1" lang="en-US" altLang="ja-JP" dirty="0"/>
          </a:p>
          <a:p>
            <a:pPr algn="r"/>
            <a:r>
              <a:rPr kumimoji="1" lang="en-US" altLang="ja-JP" dirty="0"/>
              <a:t>Minimum bias, </a:t>
            </a:r>
            <a:r>
              <a:rPr kumimoji="1" lang="en-US" altLang="ja-JP" dirty="0" err="1"/>
              <a:t>parton</a:t>
            </a:r>
            <a:r>
              <a:rPr kumimoji="1" lang="en-US" altLang="ja-JP" dirty="0"/>
              <a:t> level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9AACD0AD-2EF6-4059-8918-3DDC2A38BF74}"/>
                  </a:ext>
                </a:extLst>
              </p:cNvPr>
              <p:cNvSpPr txBox="1"/>
              <p:nvPr/>
            </p:nvSpPr>
            <p:spPr>
              <a:xfrm>
                <a:off x="6854760" y="1343394"/>
                <a:ext cx="52638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b="0" dirty="0"/>
                  <a:t>Energy deposited at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−1&lt;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kumimoji="1" lang="ja-JP" altLang="en-US" sz="2800" dirty="0"/>
                  <a:t> </a:t>
                </a: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9AACD0AD-2EF6-4059-8918-3DDC2A38B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760" y="1343394"/>
                <a:ext cx="5263813" cy="523220"/>
              </a:xfrm>
              <a:prstGeom prst="rect">
                <a:avLst/>
              </a:prstGeom>
              <a:blipFill>
                <a:blip r:embed="rId3"/>
                <a:stretch>
                  <a:fillRect l="-2315" t="-11628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782A73D-AD13-4F5B-963B-25B3F73913E2}"/>
              </a:ext>
            </a:extLst>
          </p:cNvPr>
          <p:cNvSpPr txBox="1"/>
          <p:nvPr/>
        </p:nvSpPr>
        <p:spPr>
          <a:xfrm>
            <a:off x="6985725" y="4540468"/>
            <a:ext cx="5001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Importance of modeling </a:t>
            </a:r>
          </a:p>
          <a:p>
            <a:pPr algn="ctr"/>
            <a:r>
              <a:rPr kumimoji="1" lang="en-US" altLang="ja-JP" sz="2800" dirty="0"/>
              <a:t>at primary collisions</a:t>
            </a:r>
            <a:endParaRPr kumimoji="1" lang="ja-JP" altLang="en-US" sz="2800" dirty="0"/>
          </a:p>
          <a:p>
            <a:pPr algn="ctr"/>
            <a:r>
              <a:rPr kumimoji="1" lang="en-US" altLang="ja-JP" sz="2800" dirty="0"/>
              <a:t>ex.) Highly depends on MPI </a:t>
            </a:r>
          </a:p>
          <a:p>
            <a:pPr algn="ctr"/>
            <a:r>
              <a:rPr kumimoji="1" lang="en-US" altLang="ja-JP" sz="2800" dirty="0"/>
              <a:t> parameters in PYTHIA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15F6E9-63F0-4B42-A5C0-3E07B00D8218}"/>
              </a:ext>
            </a:extLst>
          </p:cNvPr>
          <p:cNvSpPr txBox="1"/>
          <p:nvPr/>
        </p:nvSpPr>
        <p:spPr>
          <a:xfrm>
            <a:off x="3905342" y="6466253"/>
            <a:ext cx="255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Courtesy of </a:t>
            </a:r>
            <a:r>
              <a:rPr kumimoji="1" lang="en-US" altLang="ja-JP" dirty="0" err="1"/>
              <a:t>Y.Kanakubo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AB02298-EAB0-4514-A62B-3150E46F4279}"/>
              </a:ext>
            </a:extLst>
          </p:cNvPr>
          <p:cNvSpPr txBox="1"/>
          <p:nvPr/>
        </p:nvSpPr>
        <p:spPr>
          <a:xfrm>
            <a:off x="7253810" y="2073656"/>
            <a:ext cx="4465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à"/>
            </a:pPr>
            <a:r>
              <a:rPr kumimoji="1" lang="en-US" altLang="ja-JP" sz="2800" u="sng" dirty="0">
                <a:solidFill>
                  <a:srgbClr val="FFFF00"/>
                </a:solidFill>
              </a:rPr>
              <a:t>0.2-0.3% of total energy</a:t>
            </a:r>
          </a:p>
          <a:p>
            <a:pPr algn="r"/>
            <a:r>
              <a:rPr kumimoji="1" lang="en-US" altLang="ja-JP" sz="2800" dirty="0">
                <a:solidFill>
                  <a:srgbClr val="FFFF00"/>
                </a:solidFill>
              </a:rPr>
              <a:t>(minimum bias case)</a:t>
            </a: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A93D4D2F-3831-4083-A7D5-49BA8A49A3DC}"/>
              </a:ext>
            </a:extLst>
          </p:cNvPr>
          <p:cNvCxnSpPr/>
          <p:nvPr/>
        </p:nvCxnSpPr>
        <p:spPr>
          <a:xfrm>
            <a:off x="1199456" y="5183441"/>
            <a:ext cx="4968552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6B897FC-B1D9-477A-BA21-224B1844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39</a:t>
            </a:fld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F8FDACD-AF9C-4965-8AB4-66CCB2ED5C26}"/>
              </a:ext>
            </a:extLst>
          </p:cNvPr>
          <p:cNvSpPr txBox="1"/>
          <p:nvPr/>
        </p:nvSpPr>
        <p:spPr>
          <a:xfrm>
            <a:off x="7372144" y="3262906"/>
            <a:ext cx="42290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Small change in forward</a:t>
            </a:r>
          </a:p>
          <a:p>
            <a:pPr algn="ctr"/>
            <a:r>
              <a:rPr kumimoji="1" lang="en-US" altLang="ja-JP" sz="2800" dirty="0">
                <a:sym typeface="Wingdings" panose="05000000000000000000" pitchFamily="2" charset="2"/>
              </a:rPr>
              <a:t> Large change in central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65569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矢印: 上 7">
            <a:extLst>
              <a:ext uri="{FF2B5EF4-FFF2-40B4-BE49-F238E27FC236}">
                <a16:creationId xmlns:a16="http://schemas.microsoft.com/office/drawing/2014/main" id="{9311D4D6-7874-4CCB-A877-299F09B24390}"/>
              </a:ext>
            </a:extLst>
          </p:cNvPr>
          <p:cNvSpPr/>
          <p:nvPr/>
        </p:nvSpPr>
        <p:spPr>
          <a:xfrm rot="17618718">
            <a:off x="7942459" y="2696892"/>
            <a:ext cx="1977236" cy="4745739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上 8">
            <a:extLst>
              <a:ext uri="{FF2B5EF4-FFF2-40B4-BE49-F238E27FC236}">
                <a16:creationId xmlns:a16="http://schemas.microsoft.com/office/drawing/2014/main" id="{397A137C-723E-46DA-AAA1-84D1A3F67A16}"/>
              </a:ext>
            </a:extLst>
          </p:cNvPr>
          <p:cNvSpPr/>
          <p:nvPr/>
        </p:nvSpPr>
        <p:spPr>
          <a:xfrm rot="6818718">
            <a:off x="1700884" y="-110891"/>
            <a:ext cx="1977236" cy="474573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3BFBDDA-80BD-429A-9B68-958D857A3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Strategy</a:t>
            </a:r>
            <a:r>
              <a:rPr lang="ja-JP" altLang="en-US" sz="4000" dirty="0"/>
              <a:t> </a:t>
            </a:r>
            <a:r>
              <a:rPr lang="en-US" altLang="ja-JP" sz="4000" dirty="0"/>
              <a:t>of</a:t>
            </a:r>
            <a:r>
              <a:rPr lang="ja-JP" altLang="en-US" sz="4000" dirty="0"/>
              <a:t> </a:t>
            </a:r>
            <a:r>
              <a:rPr lang="en-US" altLang="ja-JP" sz="4000" dirty="0"/>
              <a:t>QGP</a:t>
            </a:r>
            <a:r>
              <a:rPr lang="ja-JP" altLang="en-US" sz="4000" dirty="0"/>
              <a:t> </a:t>
            </a:r>
            <a:r>
              <a:rPr lang="en-US" altLang="ja-JP" sz="4000" dirty="0"/>
              <a:t>study</a:t>
            </a:r>
            <a:endParaRPr kumimoji="1" lang="ja-JP" altLang="en-US" sz="4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A589F67-B4C3-4432-9C30-915CDA0A2814}"/>
              </a:ext>
            </a:extLst>
          </p:cNvPr>
          <p:cNvSpPr txBox="1"/>
          <p:nvPr/>
        </p:nvSpPr>
        <p:spPr>
          <a:xfrm>
            <a:off x="7820958" y="5577780"/>
            <a:ext cx="3147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4800" dirty="0"/>
              <a:t>Experiment</a:t>
            </a:r>
            <a:endParaRPr kumimoji="1" lang="ja-JP" altLang="en-US" sz="4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0B0305D-B307-4949-82EF-430150B93875}"/>
              </a:ext>
            </a:extLst>
          </p:cNvPr>
          <p:cNvSpPr txBox="1"/>
          <p:nvPr/>
        </p:nvSpPr>
        <p:spPr>
          <a:xfrm>
            <a:off x="4728494" y="4434266"/>
            <a:ext cx="4527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4800" dirty="0"/>
              <a:t>Phenomenology</a:t>
            </a:r>
            <a:endParaRPr kumimoji="1" lang="ja-JP" altLang="en-US" sz="4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9E83-FCBA-4550-AE22-B1050D42366C}"/>
              </a:ext>
            </a:extLst>
          </p:cNvPr>
          <p:cNvSpPr txBox="1"/>
          <p:nvPr/>
        </p:nvSpPr>
        <p:spPr>
          <a:xfrm>
            <a:off x="1490314" y="1173522"/>
            <a:ext cx="3685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4800" dirty="0"/>
              <a:t>First Principle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FB5DF3-B473-4A7A-8DB1-A18EE1FAC1AE}"/>
              </a:ext>
            </a:extLst>
          </p:cNvPr>
          <p:cNvSpPr txBox="1"/>
          <p:nvPr/>
        </p:nvSpPr>
        <p:spPr>
          <a:xfrm>
            <a:off x="4974124" y="3113737"/>
            <a:ext cx="1713931" cy="1015663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/>
              <a:t>QGP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A0C99F0-3A38-4919-A950-67139CED4C46}"/>
              </a:ext>
            </a:extLst>
          </p:cNvPr>
          <p:cNvSpPr txBox="1"/>
          <p:nvPr/>
        </p:nvSpPr>
        <p:spPr>
          <a:xfrm rot="1420251">
            <a:off x="367347" y="2718418"/>
            <a:ext cx="3342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Top-down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approach</a:t>
            </a:r>
            <a:endParaRPr kumimoji="1" lang="ja-JP" altLang="en-US" sz="28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96E4A82-DF3C-410B-B04E-63785366D8D5}"/>
              </a:ext>
            </a:extLst>
          </p:cNvPr>
          <p:cNvSpPr txBox="1"/>
          <p:nvPr/>
        </p:nvSpPr>
        <p:spPr>
          <a:xfrm rot="1420251">
            <a:off x="8047993" y="4206263"/>
            <a:ext cx="3427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Bottom-up approach</a:t>
            </a:r>
            <a:endParaRPr kumimoji="1" lang="ja-JP" altLang="en-US" sz="28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EF481AE-1489-463B-A960-EF7E5E7663E8}"/>
              </a:ext>
            </a:extLst>
          </p:cNvPr>
          <p:cNvSpPr txBox="1"/>
          <p:nvPr/>
        </p:nvSpPr>
        <p:spPr>
          <a:xfrm>
            <a:off x="262952" y="5265263"/>
            <a:ext cx="4125642" cy="138499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rgbClr val="FFFF00"/>
                </a:solidFill>
              </a:rPr>
              <a:t>Phenomenological analysis of data by using</a:t>
            </a:r>
          </a:p>
          <a:p>
            <a:pPr algn="ctr"/>
            <a:r>
              <a:rPr kumimoji="1" lang="en-US" altLang="ja-JP" sz="2800" dirty="0">
                <a:solidFill>
                  <a:srgbClr val="FFFF00"/>
                </a:solidFill>
              </a:rPr>
              <a:t> “Dynamical Modeling”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E4E96A-FF38-479E-AABB-F050C93B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D16B299-217B-F0C1-11CC-98256B986C53}"/>
              </a:ext>
            </a:extLst>
          </p:cNvPr>
          <p:cNvSpPr txBox="1"/>
          <p:nvPr/>
        </p:nvSpPr>
        <p:spPr>
          <a:xfrm>
            <a:off x="3135528" y="2007276"/>
            <a:ext cx="4248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4800" dirty="0"/>
              <a:t>Effective Model</a:t>
            </a:r>
          </a:p>
        </p:txBody>
      </p:sp>
      <p:sp>
        <p:nvSpPr>
          <p:cNvPr id="13" name="矢印: 左 12">
            <a:extLst>
              <a:ext uri="{FF2B5EF4-FFF2-40B4-BE49-F238E27FC236}">
                <a16:creationId xmlns:a16="http://schemas.microsoft.com/office/drawing/2014/main" id="{88025915-B9AA-313F-007B-4C4410A95F6B}"/>
              </a:ext>
            </a:extLst>
          </p:cNvPr>
          <p:cNvSpPr/>
          <p:nvPr/>
        </p:nvSpPr>
        <p:spPr>
          <a:xfrm rot="19175752">
            <a:off x="4499916" y="5192693"/>
            <a:ext cx="686303" cy="834271"/>
          </a:xfrm>
          <a:prstGeom prst="leftArrow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897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42611D-7060-4F48-8C22-72E24460F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Understanding central region </a:t>
            </a:r>
            <a:br>
              <a:rPr lang="en-US" altLang="ja-JP" sz="4000" dirty="0"/>
            </a:br>
            <a:r>
              <a:rPr lang="en-US" altLang="ja-JP" sz="4000" dirty="0"/>
              <a:t>from forward baryon</a:t>
            </a:r>
            <a:r>
              <a:rPr lang="ja-JP" altLang="en-US" sz="4000" dirty="0"/>
              <a:t> </a:t>
            </a:r>
            <a:r>
              <a:rPr lang="en-US" altLang="ja-JP" sz="4000" dirty="0"/>
              <a:t>production</a:t>
            </a:r>
            <a:endParaRPr kumimoji="1" lang="ja-JP" altLang="en-US" sz="40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EF7C9D7-2E62-4DE0-9F35-493A08B58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13" y="1983474"/>
            <a:ext cx="5949387" cy="445046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31EA18-8E58-492B-B44D-5484C39E6257}"/>
              </a:ext>
            </a:extLst>
          </p:cNvPr>
          <p:cNvSpPr txBox="1"/>
          <p:nvPr/>
        </p:nvSpPr>
        <p:spPr>
          <a:xfrm>
            <a:off x="2154279" y="2833907"/>
            <a:ext cx="19576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solidFill>
                  <a:schemeClr val="bg1"/>
                </a:solidFill>
              </a:rPr>
              <a:t>PYTHIA </a:t>
            </a:r>
            <a:r>
              <a:rPr kumimoji="1" lang="en-US" altLang="ja-JP" dirty="0" err="1">
                <a:solidFill>
                  <a:schemeClr val="bg1"/>
                </a:solidFill>
              </a:rPr>
              <a:t>Angantyr</a:t>
            </a:r>
            <a:r>
              <a:rPr kumimoji="1" lang="en-US" altLang="ja-JP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kumimoji="1" lang="en-US" altLang="ja-JP" dirty="0" err="1">
                <a:solidFill>
                  <a:schemeClr val="bg1"/>
                </a:solidFill>
              </a:rPr>
              <a:t>Pb+Pb</a:t>
            </a:r>
            <a:r>
              <a:rPr kumimoji="1" lang="en-US" altLang="ja-JP" dirty="0">
                <a:solidFill>
                  <a:schemeClr val="bg1"/>
                </a:solidFill>
              </a:rPr>
              <a:t> 2.76 </a:t>
            </a:r>
            <a:r>
              <a:rPr kumimoji="1" lang="en-US" altLang="ja-JP" dirty="0" err="1">
                <a:solidFill>
                  <a:schemeClr val="bg1"/>
                </a:solidFill>
              </a:rPr>
              <a:t>TeV</a:t>
            </a:r>
            <a:endParaRPr kumimoji="1" lang="en-US" altLang="ja-JP" dirty="0">
              <a:solidFill>
                <a:schemeClr val="bg1"/>
              </a:solidFill>
            </a:endParaRPr>
          </a:p>
          <a:p>
            <a:pPr algn="r"/>
            <a:r>
              <a:rPr kumimoji="1" lang="en-US" altLang="ja-JP" dirty="0">
                <a:solidFill>
                  <a:schemeClr val="bg1"/>
                </a:solidFill>
              </a:rPr>
              <a:t>Minimum bias</a:t>
            </a:r>
          </a:p>
          <a:p>
            <a:pPr algn="r"/>
            <a:r>
              <a:rPr kumimoji="1" lang="en-US" altLang="ja-JP" dirty="0">
                <a:solidFill>
                  <a:schemeClr val="bg1"/>
                </a:solidFill>
              </a:rPr>
              <a:t> </a:t>
            </a:r>
            <a:r>
              <a:rPr kumimoji="1" lang="en-US" altLang="ja-JP" dirty="0" err="1">
                <a:solidFill>
                  <a:schemeClr val="bg1"/>
                </a:solidFill>
              </a:rPr>
              <a:t>parton</a:t>
            </a:r>
            <a:r>
              <a:rPr kumimoji="1" lang="en-US" altLang="ja-JP" dirty="0">
                <a:solidFill>
                  <a:schemeClr val="bg1"/>
                </a:solidFill>
              </a:rPr>
              <a:t> level</a:t>
            </a:r>
          </a:p>
          <a:p>
            <a:pPr algn="r"/>
            <a:endParaRPr kumimoji="1" lang="en-US" altLang="ja-JP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E1D959-A9F9-4448-9248-4A450868A349}"/>
              </a:ext>
            </a:extLst>
          </p:cNvPr>
          <p:cNvSpPr txBox="1"/>
          <p:nvPr/>
        </p:nvSpPr>
        <p:spPr>
          <a:xfrm>
            <a:off x="3545302" y="6433940"/>
            <a:ext cx="255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Courtesy of </a:t>
            </a:r>
            <a:r>
              <a:rPr kumimoji="1" lang="en-US" altLang="ja-JP" dirty="0" err="1"/>
              <a:t>Y.Kanakubo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E2769B9-E7A2-4450-97FD-8EEDA1C5FC24}"/>
              </a:ext>
            </a:extLst>
          </p:cNvPr>
          <p:cNvSpPr txBox="1"/>
          <p:nvPr/>
        </p:nvSpPr>
        <p:spPr>
          <a:xfrm>
            <a:off x="6369442" y="2003794"/>
            <a:ext cx="5517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Change of net baryon distribution due to MPI parameters</a:t>
            </a:r>
            <a:endParaRPr kumimoji="1" lang="ja-JP" altLang="en-US" sz="2800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AB223B12-15C2-4BEB-9B65-282CE94580AE}"/>
              </a:ext>
            </a:extLst>
          </p:cNvPr>
          <p:cNvCxnSpPr/>
          <p:nvPr/>
        </p:nvCxnSpPr>
        <p:spPr>
          <a:xfrm>
            <a:off x="829441" y="5727040"/>
            <a:ext cx="4968552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9FD7394D-D43A-44DE-9D01-6939882D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C78A21-6D3A-46AB-92B4-DB8D031E06C5}"/>
              </a:ext>
            </a:extLst>
          </p:cNvPr>
          <p:cNvSpPr txBox="1"/>
          <p:nvPr/>
        </p:nvSpPr>
        <p:spPr>
          <a:xfrm>
            <a:off x="6494341" y="3301487"/>
            <a:ext cx="52672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Initial energy deposited in the central region is highly correlated with baryon stopping</a:t>
            </a:r>
            <a:endParaRPr kumimoji="1" lang="ja-JP" altLang="en-US" sz="28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8D0BDB-8622-412C-A27E-FD98748D0EFB}"/>
              </a:ext>
            </a:extLst>
          </p:cNvPr>
          <p:cNvSpPr txBox="1"/>
          <p:nvPr/>
        </p:nvSpPr>
        <p:spPr>
          <a:xfrm>
            <a:off x="6244544" y="5249986"/>
            <a:ext cx="5517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The more minijet are produced, </a:t>
            </a:r>
          </a:p>
          <a:p>
            <a:pPr algn="ctr"/>
            <a:r>
              <a:rPr kumimoji="1" lang="en-US" altLang="ja-JP" sz="2800" dirty="0"/>
              <a:t>the more baryons stop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81515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F9E994-956C-43D6-A86E-15C206F0F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Fraction</a:t>
            </a:r>
            <a:r>
              <a:rPr lang="ja-JP" altLang="en-US" sz="4000" dirty="0"/>
              <a:t> </a:t>
            </a:r>
            <a:r>
              <a:rPr lang="en-US" altLang="ja-JP" sz="4000" dirty="0"/>
              <a:t>of</a:t>
            </a:r>
            <a:r>
              <a:rPr lang="ja-JP" altLang="en-US" sz="4000" dirty="0"/>
              <a:t> </a:t>
            </a:r>
            <a:r>
              <a:rPr lang="en-US" altLang="ja-JP" sz="4000" dirty="0"/>
              <a:t>core and corona components</a:t>
            </a:r>
            <a:endParaRPr kumimoji="1" lang="ja-JP" altLang="en-US" sz="40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C6BD3DC-0C7E-490B-B940-7E5357DA8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1" y="1268761"/>
            <a:ext cx="5760640" cy="433155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D06899C-9C83-4553-9DA2-5243E0963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68760"/>
            <a:ext cx="5790431" cy="433155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A59DCF-826F-430D-AAEA-B8A266A99C9A}"/>
              </a:ext>
            </a:extLst>
          </p:cNvPr>
          <p:cNvSpPr txBox="1"/>
          <p:nvPr/>
        </p:nvSpPr>
        <p:spPr>
          <a:xfrm>
            <a:off x="9159186" y="1268759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chemeClr val="bg1"/>
                </a:solidFill>
              </a:rPr>
              <a:t>DCCI2 </a:t>
            </a:r>
            <a:r>
              <a:rPr kumimoji="1" lang="en-US" altLang="ja-JP" dirty="0" err="1">
                <a:solidFill>
                  <a:schemeClr val="bg1"/>
                </a:solidFill>
              </a:rPr>
              <a:t>Pb+Pb</a:t>
            </a:r>
            <a:r>
              <a:rPr kumimoji="1" lang="en-US" altLang="ja-JP" dirty="0">
                <a:solidFill>
                  <a:schemeClr val="bg1"/>
                </a:solidFill>
              </a:rPr>
              <a:t> 2.76 </a:t>
            </a:r>
            <a:r>
              <a:rPr kumimoji="1" lang="en-US" altLang="ja-JP" dirty="0" err="1">
                <a:solidFill>
                  <a:schemeClr val="bg1"/>
                </a:solidFill>
              </a:rPr>
              <a:t>TeV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1B1EE2-C532-4BFA-A837-DD7894B6C41C}"/>
              </a:ext>
            </a:extLst>
          </p:cNvPr>
          <p:cNvSpPr txBox="1"/>
          <p:nvPr/>
        </p:nvSpPr>
        <p:spPr>
          <a:xfrm>
            <a:off x="3931877" y="1352294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chemeClr val="bg1"/>
                </a:solidFill>
              </a:rPr>
              <a:t>DCCI2 </a:t>
            </a:r>
            <a:r>
              <a:rPr kumimoji="1" lang="en-US" altLang="ja-JP" dirty="0" err="1">
                <a:solidFill>
                  <a:schemeClr val="bg1"/>
                </a:solidFill>
              </a:rPr>
              <a:t>p+p</a:t>
            </a:r>
            <a:r>
              <a:rPr kumimoji="1" lang="en-US" altLang="ja-JP" dirty="0">
                <a:solidFill>
                  <a:schemeClr val="bg1"/>
                </a:solidFill>
              </a:rPr>
              <a:t> 7 </a:t>
            </a:r>
            <a:r>
              <a:rPr kumimoji="1" lang="en-US" altLang="ja-JP" dirty="0" err="1">
                <a:solidFill>
                  <a:schemeClr val="bg1"/>
                </a:solidFill>
              </a:rPr>
              <a:t>TeV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2500F05-21B7-40B9-81EC-93174FB6ABE9}"/>
              </a:ext>
            </a:extLst>
          </p:cNvPr>
          <p:cNvSpPr txBox="1"/>
          <p:nvPr/>
        </p:nvSpPr>
        <p:spPr>
          <a:xfrm>
            <a:off x="7684607" y="6319287"/>
            <a:ext cx="261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Courtesy of Y. </a:t>
            </a:r>
            <a:r>
              <a:rPr kumimoji="1" lang="en-US" altLang="ja-JP" dirty="0" err="1"/>
              <a:t>Kanakubo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F8997FF-CA3C-41C3-86FC-27E829CF9A22}"/>
              </a:ext>
            </a:extLst>
          </p:cNvPr>
          <p:cNvSpPr txBox="1"/>
          <p:nvPr/>
        </p:nvSpPr>
        <p:spPr>
          <a:xfrm>
            <a:off x="932468" y="5726953"/>
            <a:ext cx="10315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Important in quantifying how much matter thermalized in forward</a:t>
            </a: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88237BB7-9AC3-46CB-B27C-E084F10BC013}"/>
              </a:ext>
            </a:extLst>
          </p:cNvPr>
          <p:cNvCxnSpPr/>
          <p:nvPr/>
        </p:nvCxnSpPr>
        <p:spPr>
          <a:xfrm>
            <a:off x="6709545" y="4852568"/>
            <a:ext cx="489600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9A5C7427-1BF9-47CA-9966-DD1F20A7F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9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F88BB1-3E56-4AFB-9FEC-B337D91E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Correlation between central and forward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C8DA90A-5756-49E8-9ED2-2BCC62D7662A}"/>
              </a:ext>
            </a:extLst>
          </p:cNvPr>
          <p:cNvSpPr txBox="1"/>
          <p:nvPr/>
        </p:nvSpPr>
        <p:spPr>
          <a:xfrm>
            <a:off x="971526" y="1999896"/>
            <a:ext cx="3077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u="sng" dirty="0"/>
              <a:t>Central</a:t>
            </a:r>
          </a:p>
          <a:p>
            <a:pPr algn="ctr"/>
            <a:r>
              <a:rPr kumimoji="1" lang="en-US" altLang="ja-JP" sz="2800" dirty="0"/>
              <a:t>More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mini-jet production</a:t>
            </a:r>
            <a:endParaRPr kumimoji="1" lang="ja-JP" altLang="en-US" sz="2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E79A3D0-33DB-4E57-B1CB-A76648A47DBE}"/>
              </a:ext>
            </a:extLst>
          </p:cNvPr>
          <p:cNvSpPr txBox="1"/>
          <p:nvPr/>
        </p:nvSpPr>
        <p:spPr>
          <a:xfrm>
            <a:off x="7980682" y="1999896"/>
            <a:ext cx="34239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u="sng" dirty="0"/>
              <a:t>Forward</a:t>
            </a:r>
          </a:p>
          <a:p>
            <a:pPr algn="ctr"/>
            <a:r>
              <a:rPr kumimoji="1" lang="en-US" altLang="ja-JP" sz="2800" dirty="0">
                <a:sym typeface="Wingdings" panose="05000000000000000000" pitchFamily="2" charset="2"/>
              </a:rPr>
              <a:t>More </a:t>
            </a:r>
            <a:r>
              <a:rPr kumimoji="1" lang="en-US" altLang="ja-JP" sz="2800" dirty="0"/>
              <a:t>baryon</a:t>
            </a:r>
          </a:p>
          <a:p>
            <a:pPr algn="ctr"/>
            <a:r>
              <a:rPr kumimoji="1" lang="en-US" altLang="ja-JP" sz="2800" dirty="0"/>
              <a:t>stopping</a:t>
            </a:r>
            <a:endParaRPr kumimoji="1" lang="ja-JP" altLang="en-US" sz="28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88F8B3D-CB01-4706-9B47-4DBE06A381B2}"/>
              </a:ext>
            </a:extLst>
          </p:cNvPr>
          <p:cNvSpPr/>
          <p:nvPr/>
        </p:nvSpPr>
        <p:spPr>
          <a:xfrm>
            <a:off x="4130041" y="4669707"/>
            <a:ext cx="39319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800" dirty="0"/>
              <a:t>Importance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of</a:t>
            </a:r>
            <a:r>
              <a:rPr kumimoji="1" lang="ja-JP" altLang="en-US" sz="2800" dirty="0"/>
              <a:t> </a:t>
            </a:r>
            <a:r>
              <a:rPr kumimoji="1" lang="en-US" altLang="ja-JP" sz="2800" dirty="0">
                <a:solidFill>
                  <a:srgbClr val="FFFF00"/>
                </a:solidFill>
              </a:rPr>
              <a:t>particle identification at forward</a:t>
            </a: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71D2753A-05D2-4D80-88D1-74389BDA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8" name="矢印: 三方向 7">
            <a:extLst>
              <a:ext uri="{FF2B5EF4-FFF2-40B4-BE49-F238E27FC236}">
                <a16:creationId xmlns:a16="http://schemas.microsoft.com/office/drawing/2014/main" id="{895B8C2D-B0EA-48A3-B983-27B47F8C88F3}"/>
              </a:ext>
            </a:extLst>
          </p:cNvPr>
          <p:cNvSpPr/>
          <p:nvPr/>
        </p:nvSpPr>
        <p:spPr>
          <a:xfrm rot="10800000">
            <a:off x="4460395" y="1999896"/>
            <a:ext cx="3309810" cy="2125064"/>
          </a:xfrm>
          <a:prstGeom prst="leftRight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A68C6472-C071-4EE2-A075-2E141F872014}"/>
              </a:ext>
            </a:extLst>
          </p:cNvPr>
          <p:cNvSpPr/>
          <p:nvPr/>
        </p:nvSpPr>
        <p:spPr>
          <a:xfrm>
            <a:off x="3293108" y="4493415"/>
            <a:ext cx="5605781" cy="226079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47BB699F-17A7-48F7-BC9D-E4E24CD8976D}"/>
              </a:ext>
            </a:extLst>
          </p:cNvPr>
          <p:cNvSpPr/>
          <p:nvPr/>
        </p:nvSpPr>
        <p:spPr>
          <a:xfrm>
            <a:off x="1250040" y="1440398"/>
            <a:ext cx="2520000" cy="2520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89DFD21-ED18-4296-8226-7C2BDC1755DF}"/>
              </a:ext>
            </a:extLst>
          </p:cNvPr>
          <p:cNvSpPr/>
          <p:nvPr/>
        </p:nvSpPr>
        <p:spPr>
          <a:xfrm>
            <a:off x="8432641" y="1440398"/>
            <a:ext cx="2520000" cy="2520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BC9F4B44-A493-4EAA-8234-00F5E9390ED8}"/>
                  </a:ext>
                </a:extLst>
              </p:cNvPr>
              <p:cNvSpPr txBox="1"/>
              <p:nvPr/>
            </p:nvSpPr>
            <p:spPr>
              <a:xfrm>
                <a:off x="4460394" y="5580219"/>
                <a:ext cx="1092927" cy="902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BC9F4B44-A493-4EAA-8234-00F5E9390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394" y="5580219"/>
                <a:ext cx="1092927" cy="902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FA6707A5-1EF2-4725-A7A5-D52CDC792222}"/>
                  </a:ext>
                </a:extLst>
              </p:cNvPr>
              <p:cNvSpPr txBox="1"/>
              <p:nvPr/>
            </p:nvSpPr>
            <p:spPr>
              <a:xfrm>
                <a:off x="6315264" y="5823776"/>
                <a:ext cx="1333634" cy="458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num>
                            <m:den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FA6707A5-1EF2-4725-A7A5-D52CDC792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264" y="5823776"/>
                <a:ext cx="1333634" cy="4589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61716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1C36A0-C320-41AC-A090-219EA7F4E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Did we understand basic dynamic</a:t>
            </a:r>
            <a:r>
              <a:rPr lang="en-US" altLang="ja-JP" sz="4000" dirty="0"/>
              <a:t>s after all?</a:t>
            </a:r>
            <a:endParaRPr kumimoji="1" lang="ja-JP" altLang="en-US" sz="4000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3CE000C-D899-49C0-91AD-45FCAD2CF754}"/>
              </a:ext>
            </a:extLst>
          </p:cNvPr>
          <p:cNvGrpSpPr>
            <a:grpSpLocks noChangeAspect="1"/>
          </p:cNvGrpSpPr>
          <p:nvPr/>
        </p:nvGrpSpPr>
        <p:grpSpPr>
          <a:xfrm>
            <a:off x="411208" y="1556792"/>
            <a:ext cx="4179271" cy="4068689"/>
            <a:chOff x="424110" y="2058883"/>
            <a:chExt cx="3762758" cy="3663194"/>
          </a:xfrm>
        </p:grpSpPr>
        <p:sp>
          <p:nvSpPr>
            <p:cNvPr id="4" name="Line 3">
              <a:extLst>
                <a:ext uri="{FF2B5EF4-FFF2-40B4-BE49-F238E27FC236}">
                  <a16:creationId xmlns:a16="http://schemas.microsoft.com/office/drawing/2014/main" id="{AEA84F0B-B71B-4368-9E00-195135B39F1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246195" y="2677126"/>
              <a:ext cx="0" cy="2462449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BECE1BC7-FE34-4FEB-B158-FE5729E509E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04133" y="4837395"/>
              <a:ext cx="3240405" cy="0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46FBCF9-8AD5-44BB-884F-0D43F6C5B46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10582" y="3032028"/>
              <a:ext cx="2142268" cy="2151268"/>
            </a:xfrm>
            <a:custGeom>
              <a:avLst/>
              <a:gdLst>
                <a:gd name="T0" fmla="*/ 0 w 2148"/>
                <a:gd name="T1" fmla="*/ 2160 h 2160"/>
                <a:gd name="T2" fmla="*/ 2148 w 2148"/>
                <a:gd name="T3" fmla="*/ 0 h 2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48" h="2160">
                  <a:moveTo>
                    <a:pt x="0" y="2160"/>
                  </a:moveTo>
                  <a:lnTo>
                    <a:pt x="2148" y="0"/>
                  </a:lnTo>
                </a:path>
              </a:pathLst>
            </a:custGeom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06A54C4-027B-4805-9FEC-C3537BB8023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4110" y="3032028"/>
              <a:ext cx="2166699" cy="2151268"/>
            </a:xfrm>
            <a:custGeom>
              <a:avLst/>
              <a:gdLst>
                <a:gd name="T0" fmla="*/ 2164 w 2164"/>
                <a:gd name="T1" fmla="*/ 2157 h 2157"/>
                <a:gd name="T2" fmla="*/ 0 w 2164"/>
                <a:gd name="T3" fmla="*/ 0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4" h="2157">
                  <a:moveTo>
                    <a:pt x="2164" y="2157"/>
                  </a:moveTo>
                  <a:lnTo>
                    <a:pt x="0" y="0"/>
                  </a:lnTo>
                </a:path>
              </a:pathLst>
            </a:custGeom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1CA3A9C-21C7-4893-8816-F15EEAB4AFC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0871" y="2895725"/>
              <a:ext cx="2957513" cy="1613772"/>
            </a:xfrm>
            <a:custGeom>
              <a:avLst/>
              <a:gdLst>
                <a:gd name="T0" fmla="*/ 90 w 3286"/>
                <a:gd name="T1" fmla="*/ 458 h 1793"/>
                <a:gd name="T2" fmla="*/ 650 w 3286"/>
                <a:gd name="T3" fmla="*/ 1126 h 1793"/>
                <a:gd name="T4" fmla="*/ 1221 w 3286"/>
                <a:gd name="T5" fmla="*/ 1629 h 1793"/>
                <a:gd name="T6" fmla="*/ 1401 w 3286"/>
                <a:gd name="T7" fmla="*/ 1752 h 1793"/>
                <a:gd name="T8" fmla="*/ 1601 w 3286"/>
                <a:gd name="T9" fmla="*/ 1793 h 1793"/>
                <a:gd name="T10" fmla="*/ 1793 w 3286"/>
                <a:gd name="T11" fmla="*/ 1752 h 1793"/>
                <a:gd name="T12" fmla="*/ 1985 w 3286"/>
                <a:gd name="T13" fmla="*/ 1626 h 1793"/>
                <a:gd name="T14" fmla="*/ 2528 w 3286"/>
                <a:gd name="T15" fmla="*/ 1151 h 1793"/>
                <a:gd name="T16" fmla="*/ 3169 w 3286"/>
                <a:gd name="T17" fmla="*/ 399 h 1793"/>
                <a:gd name="T18" fmla="*/ 3228 w 3286"/>
                <a:gd name="T19" fmla="*/ 161 h 1793"/>
                <a:gd name="T20" fmla="*/ 2960 w 3286"/>
                <a:gd name="T21" fmla="*/ 31 h 1793"/>
                <a:gd name="T22" fmla="*/ 2364 w 3286"/>
                <a:gd name="T23" fmla="*/ 309 h 1793"/>
                <a:gd name="T24" fmla="*/ 1600 w 3286"/>
                <a:gd name="T25" fmla="*/ 518 h 1793"/>
                <a:gd name="T26" fmla="*/ 915 w 3286"/>
                <a:gd name="T27" fmla="*/ 319 h 1793"/>
                <a:gd name="T28" fmla="*/ 279 w 3286"/>
                <a:gd name="T29" fmla="*/ 21 h 1793"/>
                <a:gd name="T30" fmla="*/ 31 w 3286"/>
                <a:gd name="T31" fmla="*/ 190 h 1793"/>
                <a:gd name="T32" fmla="*/ 90 w 3286"/>
                <a:gd name="T33" fmla="*/ 458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86" h="1793">
                  <a:moveTo>
                    <a:pt x="90" y="458"/>
                  </a:moveTo>
                  <a:cubicBezTo>
                    <a:pt x="193" y="614"/>
                    <a:pt x="462" y="931"/>
                    <a:pt x="650" y="1126"/>
                  </a:cubicBezTo>
                  <a:lnTo>
                    <a:pt x="1221" y="1629"/>
                  </a:lnTo>
                  <a:cubicBezTo>
                    <a:pt x="1346" y="1733"/>
                    <a:pt x="1338" y="1725"/>
                    <a:pt x="1401" y="1752"/>
                  </a:cubicBezTo>
                  <a:cubicBezTo>
                    <a:pt x="1464" y="1779"/>
                    <a:pt x="1536" y="1793"/>
                    <a:pt x="1601" y="1793"/>
                  </a:cubicBezTo>
                  <a:cubicBezTo>
                    <a:pt x="1666" y="1793"/>
                    <a:pt x="1729" y="1780"/>
                    <a:pt x="1793" y="1752"/>
                  </a:cubicBezTo>
                  <a:cubicBezTo>
                    <a:pt x="1857" y="1724"/>
                    <a:pt x="1863" y="1726"/>
                    <a:pt x="1985" y="1626"/>
                  </a:cubicBezTo>
                  <a:lnTo>
                    <a:pt x="2528" y="1151"/>
                  </a:lnTo>
                  <a:cubicBezTo>
                    <a:pt x="2725" y="947"/>
                    <a:pt x="3052" y="564"/>
                    <a:pt x="3169" y="399"/>
                  </a:cubicBezTo>
                  <a:cubicBezTo>
                    <a:pt x="3286" y="234"/>
                    <a:pt x="3263" y="222"/>
                    <a:pt x="3228" y="161"/>
                  </a:cubicBezTo>
                  <a:cubicBezTo>
                    <a:pt x="3193" y="100"/>
                    <a:pt x="3104" y="6"/>
                    <a:pt x="2960" y="31"/>
                  </a:cubicBezTo>
                  <a:cubicBezTo>
                    <a:pt x="2816" y="56"/>
                    <a:pt x="2591" y="228"/>
                    <a:pt x="2364" y="309"/>
                  </a:cubicBezTo>
                  <a:cubicBezTo>
                    <a:pt x="2137" y="390"/>
                    <a:pt x="1841" y="516"/>
                    <a:pt x="1600" y="518"/>
                  </a:cubicBezTo>
                  <a:cubicBezTo>
                    <a:pt x="1359" y="520"/>
                    <a:pt x="1135" y="402"/>
                    <a:pt x="915" y="319"/>
                  </a:cubicBezTo>
                  <a:cubicBezTo>
                    <a:pt x="695" y="236"/>
                    <a:pt x="426" y="42"/>
                    <a:pt x="279" y="21"/>
                  </a:cubicBezTo>
                  <a:cubicBezTo>
                    <a:pt x="132" y="0"/>
                    <a:pt x="62" y="117"/>
                    <a:pt x="31" y="190"/>
                  </a:cubicBezTo>
                  <a:cubicBezTo>
                    <a:pt x="0" y="263"/>
                    <a:pt x="78" y="402"/>
                    <a:pt x="90" y="4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49000">
                  <a:srgbClr val="FF0000">
                    <a:alpha val="70000"/>
                    <a:lumMod val="73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 dirty="0">
                <a:latin typeface="+mn-lt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777244FF-A135-4C95-8CC5-5C70550001F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374783" y="4812963"/>
              <a:ext cx="312030" cy="415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lang="en-US" altLang="ja-JP" sz="2400" dirty="0">
                  <a:solidFill>
                    <a:schemeClr val="tx1"/>
                  </a:solidFill>
                  <a:effectLst/>
                  <a:latin typeface="+mn-lt"/>
                  <a:cs typeface="Arial" charset="0"/>
                </a:rPr>
                <a:t>0</a:t>
              </a:r>
            </a:p>
          </p:txBody>
        </p:sp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E5C3EEF0-24F7-4C20-A583-EF1022981F7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2704117">
              <a:off x="1779422" y="4902975"/>
              <a:ext cx="276463" cy="513064"/>
            </a:xfrm>
            <a:prstGeom prst="upArrow">
              <a:avLst>
                <a:gd name="adj1" fmla="val 50000"/>
                <a:gd name="adj2" fmla="val 46395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9E5530E7-8B39-4E3A-9F47-895476630D4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796735" y="4477161"/>
              <a:ext cx="1390133" cy="360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kumimoji="0" lang="en-US" altLang="ja-JP" sz="2000" dirty="0">
                  <a:solidFill>
                    <a:schemeClr val="tx1"/>
                  </a:solidFill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Arial" charset="0"/>
                </a:rPr>
                <a:t>collision</a:t>
              </a:r>
              <a:r>
                <a:rPr kumimoji="0" lang="ja-JP" altLang="en-US" sz="2000" dirty="0">
                  <a:solidFill>
                    <a:schemeClr val="tx1"/>
                  </a:solidFill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Arial" charset="0"/>
                </a:rPr>
                <a:t> 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Arial" charset="0"/>
                </a:rPr>
                <a:t>axis</a:t>
              </a:r>
              <a:endParaRPr kumimoji="0" lang="en-US" altLang="ja-JP" sz="2000" dirty="0">
                <a:solidFill>
                  <a:schemeClr val="tx1"/>
                </a:solidFill>
                <a:effectLst/>
                <a:latin typeface="Yu Gothic UI Semilight" panose="020B0400000000000000" pitchFamily="50" charset="-128"/>
                <a:ea typeface="Yu Gothic UI Semilight" panose="020B0400000000000000" pitchFamily="50" charset="-128"/>
                <a:cs typeface="Arial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E109CB24-FA84-4E29-AFC3-75C2B02AE05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6200000">
              <a:off x="1722725" y="2197579"/>
              <a:ext cx="693047" cy="41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kumimoji="0" lang="en-US" altLang="ja-JP" sz="2400" dirty="0">
                  <a:solidFill>
                    <a:schemeClr val="tx1"/>
                  </a:solidFill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Arial" charset="0"/>
                </a:rPr>
                <a:t>time</a:t>
              </a:r>
              <a:endParaRPr kumimoji="0" lang="en-US" altLang="ja-JP" sz="2400" dirty="0">
                <a:solidFill>
                  <a:schemeClr val="tx1"/>
                </a:solidFill>
                <a:effectLst/>
                <a:latin typeface="Yu Gothic UI Semilight" panose="020B0400000000000000" pitchFamily="50" charset="-128"/>
                <a:ea typeface="Yu Gothic UI Semilight" panose="020B0400000000000000" pitchFamily="50" charset="-128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C51FB05-487C-4042-BD87-FFCC7980A3B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81100" y="2945874"/>
              <a:ext cx="87440" cy="8615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EAD3D5-511F-4A0C-8837-7184FD0DDA9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00892" y="2957447"/>
              <a:ext cx="86153" cy="86153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8D78F2B-8699-4655-A1DD-C29766AC00C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44611" y="3173474"/>
              <a:ext cx="86153" cy="86153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DA6D495-CCE2-4827-BA33-C34DEE6E682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71018" y="3109180"/>
              <a:ext cx="86154" cy="86153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563A7FD-3178-497C-B31A-229A8433869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19789" y="3150328"/>
              <a:ext cx="87440" cy="8615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40283A7-5D45-445F-89AC-CC34D74842C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73199" y="2957447"/>
              <a:ext cx="86153" cy="86153"/>
            </a:xfrm>
            <a:prstGeom prst="ellipse">
              <a:avLst/>
            </a:prstGeom>
            <a:solidFill>
              <a:srgbClr val="CCFFCC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0FAAF33-CA01-4301-8B4F-55728278252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44405" y="2945874"/>
              <a:ext cx="86154" cy="86154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592FEF7-0AED-4961-9EA7-C34CC93991C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88722" y="2904726"/>
              <a:ext cx="87440" cy="86154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9DC6AD-2172-4933-9F3A-60F399D1584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66564" y="3109180"/>
              <a:ext cx="86153" cy="86153"/>
            </a:xfrm>
            <a:prstGeom prst="ellipse">
              <a:avLst/>
            </a:prstGeom>
            <a:solidFill>
              <a:srgbClr val="6666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DC8D3F-9AA9-4095-8F66-1DE04042757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24242" y="2987021"/>
              <a:ext cx="86154" cy="8615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371C464-9665-4E05-986F-3BF813CDF01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65390" y="3150328"/>
              <a:ext cx="86154" cy="86153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A42E54D-8A08-454D-8A45-D57734A853E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69845" y="2945874"/>
              <a:ext cx="86153" cy="86154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58223C6-5F8A-4BE6-9E2B-62BFAAFCF73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87549" y="3064174"/>
              <a:ext cx="86153" cy="86154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4B170CF-5372-4E79-A80A-E7A791B2EE9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60937" y="2863578"/>
              <a:ext cx="86153" cy="8743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065ECFE-128B-438A-9429-0FC865B7665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36783" y="2823716"/>
              <a:ext cx="86153" cy="86153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4C46DF5-9AE0-4733-8571-87B2CA55D5E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33635" y="2741420"/>
              <a:ext cx="86154" cy="86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5C7CB1A-4F4F-475F-BE6C-57BAB89B58E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39952" y="2782568"/>
              <a:ext cx="86153" cy="86153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A23E97B-9459-4C85-8723-18DBB6D88A4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62706" y="2818572"/>
              <a:ext cx="86154" cy="86153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33944BB-EBC8-4488-81DE-06619569B5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65390" y="2777424"/>
              <a:ext cx="86154" cy="8615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89FB439-FB07-4233-849E-34BFEDFA649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10303" y="2904726"/>
              <a:ext cx="86154" cy="86154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964F0E4-A221-4541-9CE6-1C6199C56D1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05849" y="2782568"/>
              <a:ext cx="86153" cy="86153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00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34" name="AutoShape 33">
              <a:extLst>
                <a:ext uri="{FF2B5EF4-FFF2-40B4-BE49-F238E27FC236}">
                  <a16:creationId xmlns:a16="http://schemas.microsoft.com/office/drawing/2014/main" id="{14134BBC-0B5B-4950-9BFC-C4E25A372CC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98892" y="4670232"/>
              <a:ext cx="285464" cy="326612"/>
            </a:xfrm>
            <a:prstGeom prst="irregularSeal1">
              <a:avLst/>
            </a:pr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80000" h="18034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34E8798-9562-43D7-8903-AC22763367A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00089" y="5354317"/>
              <a:ext cx="366475" cy="36776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16000" h="215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endParaRPr>
            </a:p>
          </p:txBody>
        </p:sp>
        <p:sp>
          <p:nvSpPr>
            <p:cNvPr id="36" name="AutoShape 39">
              <a:extLst>
                <a:ext uri="{FF2B5EF4-FFF2-40B4-BE49-F238E27FC236}">
                  <a16:creationId xmlns:a16="http://schemas.microsoft.com/office/drawing/2014/main" id="{AD0C9333-0E8E-494F-9B4F-2DB4A732C34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8900000">
              <a:off x="2444220" y="4917120"/>
              <a:ext cx="276464" cy="455200"/>
            </a:xfrm>
            <a:prstGeom prst="upArrow">
              <a:avLst>
                <a:gd name="adj1" fmla="val 50000"/>
                <a:gd name="adj2" fmla="val 41163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37" name="Oval 34">
              <a:extLst>
                <a:ext uri="{FF2B5EF4-FFF2-40B4-BE49-F238E27FC236}">
                  <a16:creationId xmlns:a16="http://schemas.microsoft.com/office/drawing/2014/main" id="{BD7C088D-37A9-4A7D-B50B-CF3D179D68A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75988" y="5336237"/>
              <a:ext cx="366475" cy="36776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16000" h="215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endParaRPr>
            </a:p>
          </p:txBody>
        </p:sp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B23FD4E-E542-41DC-A527-2A1BB0D9CEB1}"/>
              </a:ext>
            </a:extLst>
          </p:cNvPr>
          <p:cNvSpPr txBox="1"/>
          <p:nvPr/>
        </p:nvSpPr>
        <p:spPr>
          <a:xfrm>
            <a:off x="1839085" y="340827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/>
              </a:rPr>
              <a:t>QGP fluid</a:t>
            </a:r>
            <a:endParaRPr kumimoji="1" lang="ja-JP" altLang="en-US" dirty="0">
              <a:effectLst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DB19A6E-EB12-42E7-BC37-63BD6EF9764B}"/>
              </a:ext>
            </a:extLst>
          </p:cNvPr>
          <p:cNvSpPr txBox="1"/>
          <p:nvPr/>
        </p:nvSpPr>
        <p:spPr>
          <a:xfrm>
            <a:off x="3143779" y="2054454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/>
              </a:rPr>
              <a:t>hadron gas</a:t>
            </a:r>
            <a:endParaRPr kumimoji="1" lang="ja-JP" altLang="en-US" dirty="0">
              <a:effectLst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B723502-A7CC-47C5-BBA7-26BF75356B69}"/>
              </a:ext>
            </a:extLst>
          </p:cNvPr>
          <p:cNvSpPr txBox="1"/>
          <p:nvPr/>
        </p:nvSpPr>
        <p:spPr>
          <a:xfrm>
            <a:off x="251978" y="5147327"/>
            <a:ext cx="1173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/>
              </a:rPr>
              <a:t>Gluon </a:t>
            </a:r>
          </a:p>
          <a:p>
            <a:pPr algn="l"/>
            <a:r>
              <a:rPr kumimoji="1" lang="en-US" altLang="ja-JP" dirty="0">
                <a:effectLst/>
              </a:rPr>
              <a:t>saturation</a:t>
            </a:r>
            <a:endParaRPr kumimoji="1" lang="ja-JP" altLang="en-US" dirty="0">
              <a:effectLst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6D0C272-5456-4528-98CB-AA30468EEA86}"/>
              </a:ext>
            </a:extLst>
          </p:cNvPr>
          <p:cNvSpPr txBox="1"/>
          <p:nvPr/>
        </p:nvSpPr>
        <p:spPr>
          <a:xfrm>
            <a:off x="5375920" y="4261611"/>
            <a:ext cx="59214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/>
              <a:t>How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much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energy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deposited?</a:t>
            </a:r>
          </a:p>
          <a:p>
            <a:pPr algn="l"/>
            <a:r>
              <a:rPr kumimoji="1" lang="en-US" altLang="ja-JP" sz="2800" dirty="0">
                <a:sym typeface="Wingdings" panose="05000000000000000000" pitchFamily="2" charset="2"/>
              </a:rPr>
              <a:t></a:t>
            </a:r>
            <a:r>
              <a:rPr kumimoji="1" lang="ja-JP" altLang="en-US" sz="2800" dirty="0">
                <a:sym typeface="Wingdings" panose="05000000000000000000" pitchFamily="2" charset="2"/>
              </a:rPr>
              <a:t> </a:t>
            </a:r>
            <a:r>
              <a:rPr kumimoji="1" lang="en-US" altLang="ja-JP" sz="2800" dirty="0">
                <a:sym typeface="Wingdings" panose="05000000000000000000" pitchFamily="2" charset="2"/>
              </a:rPr>
              <a:t>How</a:t>
            </a:r>
            <a:r>
              <a:rPr kumimoji="1" lang="ja-JP" altLang="en-US" sz="2800" dirty="0">
                <a:sym typeface="Wingdings" panose="05000000000000000000" pitchFamily="2" charset="2"/>
              </a:rPr>
              <a:t> </a:t>
            </a:r>
            <a:r>
              <a:rPr kumimoji="1" lang="en-US" altLang="ja-JP" sz="2800" dirty="0">
                <a:sym typeface="Wingdings" panose="05000000000000000000" pitchFamily="2" charset="2"/>
              </a:rPr>
              <a:t>much</a:t>
            </a:r>
            <a:r>
              <a:rPr kumimoji="1" lang="ja-JP" altLang="en-US" sz="2800" dirty="0">
                <a:sym typeface="Wingdings" panose="05000000000000000000" pitchFamily="2" charset="2"/>
              </a:rPr>
              <a:t> </a:t>
            </a:r>
            <a:r>
              <a:rPr kumimoji="1" lang="en-US" altLang="ja-JP" sz="2800" dirty="0">
                <a:sym typeface="Wingdings" panose="05000000000000000000" pitchFamily="2" charset="2"/>
              </a:rPr>
              <a:t>initial</a:t>
            </a:r>
            <a:r>
              <a:rPr kumimoji="1" lang="ja-JP" altLang="en-US" sz="2800" dirty="0">
                <a:sym typeface="Wingdings" panose="05000000000000000000" pitchFamily="2" charset="2"/>
              </a:rPr>
              <a:t> </a:t>
            </a:r>
            <a:r>
              <a:rPr kumimoji="1" lang="en-US" altLang="ja-JP" sz="2800" dirty="0">
                <a:sym typeface="Wingdings" panose="05000000000000000000" pitchFamily="2" charset="2"/>
              </a:rPr>
              <a:t>nuclei</a:t>
            </a:r>
            <a:r>
              <a:rPr kumimoji="1" lang="ja-JP" altLang="en-US" sz="2800" dirty="0">
                <a:sym typeface="Wingdings" panose="05000000000000000000" pitchFamily="2" charset="2"/>
              </a:rPr>
              <a:t> </a:t>
            </a:r>
            <a:r>
              <a:rPr kumimoji="1" lang="en-US" altLang="ja-JP" sz="2800" dirty="0">
                <a:sym typeface="Wingdings" panose="05000000000000000000" pitchFamily="2" charset="2"/>
              </a:rPr>
              <a:t>lose</a:t>
            </a:r>
            <a:r>
              <a:rPr kumimoji="1" lang="ja-JP" altLang="en-US" sz="2800" dirty="0">
                <a:sym typeface="Wingdings" panose="05000000000000000000" pitchFamily="2" charset="2"/>
              </a:rPr>
              <a:t> </a:t>
            </a:r>
            <a:r>
              <a:rPr kumimoji="1" lang="en-US" altLang="ja-JP" sz="2800" dirty="0">
                <a:sym typeface="Wingdings" panose="05000000000000000000" pitchFamily="2" charset="2"/>
              </a:rPr>
              <a:t>their</a:t>
            </a:r>
            <a:r>
              <a:rPr kumimoji="1" lang="ja-JP" altLang="en-US" sz="2800" dirty="0">
                <a:sym typeface="Wingdings" panose="05000000000000000000" pitchFamily="2" charset="2"/>
              </a:rPr>
              <a:t> </a:t>
            </a:r>
            <a:r>
              <a:rPr kumimoji="1" lang="en-US" altLang="ja-JP" sz="2800" dirty="0">
                <a:sym typeface="Wingdings" panose="05000000000000000000" pitchFamily="2" charset="2"/>
              </a:rPr>
              <a:t>energy?</a:t>
            </a:r>
            <a:endParaRPr kumimoji="1" lang="ja-JP" altLang="en-US" sz="28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C502D59-BD47-4303-B683-795218AA06F4}"/>
              </a:ext>
            </a:extLst>
          </p:cNvPr>
          <p:cNvSpPr txBox="1"/>
          <p:nvPr/>
        </p:nvSpPr>
        <p:spPr>
          <a:xfrm>
            <a:off x="5375921" y="3130069"/>
            <a:ext cx="5760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/>
              <a:t>How much deposited energy thermalized?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C557D12-DC29-41D3-BD79-C63C7E958AC1}"/>
              </a:ext>
            </a:extLst>
          </p:cNvPr>
          <p:cNvSpPr txBox="1"/>
          <p:nvPr/>
        </p:nvSpPr>
        <p:spPr>
          <a:xfrm>
            <a:off x="5396270" y="1690690"/>
            <a:ext cx="57606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/>
              <a:t>Evolution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of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thermalized energy?</a:t>
            </a:r>
          </a:p>
          <a:p>
            <a:r>
              <a:rPr kumimoji="1" lang="en-US" altLang="ja-JP" sz="2800" dirty="0"/>
              <a:t>Baryon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transport,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pressure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gradient or diffusion?</a:t>
            </a:r>
            <a:endParaRPr kumimoji="1" lang="ja-JP" altLang="en-US" sz="2800" dirty="0"/>
          </a:p>
          <a:p>
            <a:pPr algn="l"/>
            <a:endParaRPr kumimoji="1" lang="ja-JP" altLang="en-US" sz="2800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B0C7901-AE86-48B1-B848-B4A759DD4973}"/>
              </a:ext>
            </a:extLst>
          </p:cNvPr>
          <p:cNvSpPr txBox="1"/>
          <p:nvPr/>
        </p:nvSpPr>
        <p:spPr>
          <a:xfrm>
            <a:off x="1425697" y="5913925"/>
            <a:ext cx="9469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These basic questions must be also important </a:t>
            </a:r>
          </a:p>
          <a:p>
            <a:pPr algn="ctr"/>
            <a:r>
              <a:rPr kumimoji="1" lang="en-US" altLang="ja-JP" sz="2800" dirty="0"/>
              <a:t>in EIC and LHC forward region.</a:t>
            </a:r>
            <a:endParaRPr kumimoji="1" lang="ja-JP" altLang="en-US" sz="2800" dirty="0"/>
          </a:p>
        </p:txBody>
      </p:sp>
      <p:sp>
        <p:nvSpPr>
          <p:cNvPr id="48" name="矢印: 上 47">
            <a:extLst>
              <a:ext uri="{FF2B5EF4-FFF2-40B4-BE49-F238E27FC236}">
                <a16:creationId xmlns:a16="http://schemas.microsoft.com/office/drawing/2014/main" id="{E132C95B-628B-47BE-BCBC-89C492C958AB}"/>
              </a:ext>
            </a:extLst>
          </p:cNvPr>
          <p:cNvSpPr/>
          <p:nvPr/>
        </p:nvSpPr>
        <p:spPr>
          <a:xfrm>
            <a:off x="4897039" y="1783637"/>
            <a:ext cx="318475" cy="3837918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スライド番号プレースホルダー 48">
            <a:extLst>
              <a:ext uri="{FF2B5EF4-FFF2-40B4-BE49-F238E27FC236}">
                <a16:creationId xmlns:a16="http://schemas.microsoft.com/office/drawing/2014/main" id="{0CFF6755-8BF9-4B1F-A4E0-0DCAEDBA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7162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8FA80F7-D3D1-4564-8C31-A7B5D00C7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kumimoji="1" lang="en-US" altLang="ja-JP" dirty="0"/>
              <a:t>Backup slides</a:t>
            </a:r>
            <a:endParaRPr kumimoji="1" lang="ja-JP" altLang="en-US" dirty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B02D55C-2BA7-44E8-BD7E-5CD560AF4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71D6BAC-CC57-4F50-B04F-EF32A259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003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楕円 22">
            <a:extLst>
              <a:ext uri="{FF2B5EF4-FFF2-40B4-BE49-F238E27FC236}">
                <a16:creationId xmlns:a16="http://schemas.microsoft.com/office/drawing/2014/main" id="{C2899E63-0869-4976-BFD1-9584FD711AC0}"/>
              </a:ext>
            </a:extLst>
          </p:cNvPr>
          <p:cNvSpPr/>
          <p:nvPr/>
        </p:nvSpPr>
        <p:spPr>
          <a:xfrm>
            <a:off x="8446377" y="3812592"/>
            <a:ext cx="2520000" cy="252000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ja-JP" altLang="en-US" sz="2800" dirty="0">
              <a:solidFill>
                <a:prstClr val="white"/>
              </a:solidFill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A0464982-F834-4C58-90F2-7F0E1726755D}"/>
              </a:ext>
            </a:extLst>
          </p:cNvPr>
          <p:cNvSpPr/>
          <p:nvPr/>
        </p:nvSpPr>
        <p:spPr>
          <a:xfrm>
            <a:off x="4841443" y="3812592"/>
            <a:ext cx="2520000" cy="252000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ja-JP" altLang="en-US" sz="2800" dirty="0">
              <a:solidFill>
                <a:prstClr val="white"/>
              </a:solidFill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92EDDBC9-D619-4110-AFAF-9FC811CE5179}"/>
              </a:ext>
            </a:extLst>
          </p:cNvPr>
          <p:cNvSpPr/>
          <p:nvPr/>
        </p:nvSpPr>
        <p:spPr>
          <a:xfrm>
            <a:off x="2177143" y="1491343"/>
            <a:ext cx="7848600" cy="1325563"/>
          </a:xfrm>
          <a:prstGeom prst="roundRect">
            <a:avLst/>
          </a:prstGeom>
          <a:solidFill>
            <a:schemeClr val="accent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17193EC3-6CAE-45BE-968C-86E5D1D2C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Introduction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E5BFF8-99A2-41AF-BB95-784B43598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8A75BF1B-38EC-4094-891B-358C2442E3FE}"/>
              </a:ext>
            </a:extLst>
          </p:cNvPr>
          <p:cNvSpPr/>
          <p:nvPr/>
        </p:nvSpPr>
        <p:spPr>
          <a:xfrm>
            <a:off x="1236509" y="3812592"/>
            <a:ext cx="2520000" cy="252000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ja-JP" altLang="en-US" sz="2800" dirty="0">
              <a:solidFill>
                <a:prstClr val="white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7B0ABD5-6DCD-42C8-95AD-37A6124822F1}"/>
              </a:ext>
            </a:extLst>
          </p:cNvPr>
          <p:cNvSpPr txBox="1"/>
          <p:nvPr/>
        </p:nvSpPr>
        <p:spPr>
          <a:xfrm>
            <a:off x="2264232" y="1690395"/>
            <a:ext cx="7663542" cy="954107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Discovery of perfect fluidity announced in 2005*</a:t>
            </a:r>
          </a:p>
          <a:p>
            <a:pPr algn="ctr"/>
            <a:r>
              <a:rPr kumimoji="1" lang="en-US" altLang="ja-JP" sz="2800" dirty="0">
                <a:sym typeface="Wingdings" panose="05000000000000000000" pitchFamily="2" charset="2"/>
              </a:rPr>
              <a:t></a:t>
            </a:r>
            <a:r>
              <a:rPr kumimoji="1" lang="en-US" altLang="ja-JP" sz="2800" dirty="0"/>
              <a:t>Essential role played by “Dynamical Modeling”</a:t>
            </a:r>
            <a:endParaRPr kumimoji="1" lang="ja-JP" altLang="en-US" sz="2800" dirty="0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A7B335D4-D71D-4F4D-9A75-6D7652D91127}"/>
              </a:ext>
            </a:extLst>
          </p:cNvPr>
          <p:cNvCxnSpPr>
            <a:cxnSpLocks/>
            <a:stCxn id="9" idx="2"/>
            <a:endCxn id="3" idx="0"/>
          </p:cNvCxnSpPr>
          <p:nvPr/>
        </p:nvCxnSpPr>
        <p:spPr>
          <a:xfrm flipH="1">
            <a:off x="2496509" y="2816906"/>
            <a:ext cx="3604934" cy="99568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162BA125-23F9-4719-A72E-79C30F191089}"/>
              </a:ext>
            </a:extLst>
          </p:cNvPr>
          <p:cNvCxnSpPr>
            <a:cxnSpLocks/>
            <a:stCxn id="9" idx="2"/>
            <a:endCxn id="23" idx="0"/>
          </p:cNvCxnSpPr>
          <p:nvPr/>
        </p:nvCxnSpPr>
        <p:spPr>
          <a:xfrm>
            <a:off x="6101443" y="2816906"/>
            <a:ext cx="3604934" cy="99568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A0D47B30-648D-43F0-9DAB-8BF0E75BBBF9}"/>
              </a:ext>
            </a:extLst>
          </p:cNvPr>
          <p:cNvCxnSpPr>
            <a:cxnSpLocks/>
            <a:stCxn id="9" idx="2"/>
            <a:endCxn id="20" idx="0"/>
          </p:cNvCxnSpPr>
          <p:nvPr/>
        </p:nvCxnSpPr>
        <p:spPr>
          <a:xfrm>
            <a:off x="6101443" y="2816906"/>
            <a:ext cx="0" cy="99568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2256B9F-6C79-4D89-A03B-368D3A5978ED}"/>
              </a:ext>
            </a:extLst>
          </p:cNvPr>
          <p:cNvSpPr/>
          <p:nvPr/>
        </p:nvSpPr>
        <p:spPr>
          <a:xfrm>
            <a:off x="8266377" y="4719646"/>
            <a:ext cx="288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1" lang="en-US" altLang="ja-JP" sz="2800" dirty="0">
                <a:solidFill>
                  <a:prstClr val="white"/>
                </a:solidFill>
              </a:rPr>
              <a:t>Validation of QGP fluidity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1FF258B-CD9E-41C0-A3C3-3D7A3A0BFCEB}"/>
              </a:ext>
            </a:extLst>
          </p:cNvPr>
          <p:cNvSpPr txBox="1"/>
          <p:nvPr/>
        </p:nvSpPr>
        <p:spPr>
          <a:xfrm>
            <a:off x="4460067" y="4630290"/>
            <a:ext cx="3293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QGP fluids as thermal media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143D95-1EBA-4B8D-823D-8FE98B3A2923}"/>
              </a:ext>
            </a:extLst>
          </p:cNvPr>
          <p:cNvSpPr txBox="1"/>
          <p:nvPr/>
        </p:nvSpPr>
        <p:spPr>
          <a:xfrm>
            <a:off x="1236509" y="4730529"/>
            <a:ext cx="25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Precision QGP physics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F763F12-C1E9-4D5E-929B-FB5BCA6650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b="14816"/>
          <a:stretch/>
        </p:blipFill>
        <p:spPr>
          <a:xfrm>
            <a:off x="10185263" y="1635684"/>
            <a:ext cx="1829954" cy="1181222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127D98B-181F-49F3-A98C-BB3ADA58FC62}"/>
              </a:ext>
            </a:extLst>
          </p:cNvPr>
          <p:cNvSpPr/>
          <p:nvPr/>
        </p:nvSpPr>
        <p:spPr>
          <a:xfrm>
            <a:off x="5324146" y="6375901"/>
            <a:ext cx="5468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*</a:t>
            </a:r>
            <a:r>
              <a:rPr lang="ja-JP" altLang="en-US" dirty="0"/>
              <a:t>https://www.bnl.gov/newsroom/news.php?a=110303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4BF8B1B-DA0B-4108-AB26-5BB3FEFE0C7F}"/>
              </a:ext>
            </a:extLst>
          </p:cNvPr>
          <p:cNvSpPr txBox="1"/>
          <p:nvPr/>
        </p:nvSpPr>
        <p:spPr>
          <a:xfrm>
            <a:off x="11289189" y="4087465"/>
            <a:ext cx="9028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8000" dirty="0"/>
              <a:t>…</a:t>
            </a:r>
            <a:endParaRPr kumimoji="1" lang="ja-JP" altLang="en-US" sz="8000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92B67E83-F3F0-499A-A22B-C7610A571184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101443" y="2816906"/>
            <a:ext cx="5639151" cy="8559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185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C1359A-0720-4443-B157-79B51182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Bottom-up approach</a:t>
            </a:r>
            <a:endParaRPr kumimoji="1" lang="ja-JP" altLang="en-US" sz="40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8FF3557-49F5-47C1-862A-DD0719CF5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66" y="1918891"/>
            <a:ext cx="2949593" cy="186290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E30FFFB-7314-464D-B9CE-A86C55A5CAF7}"/>
              </a:ext>
            </a:extLst>
          </p:cNvPr>
          <p:cNvSpPr/>
          <p:nvPr/>
        </p:nvSpPr>
        <p:spPr>
          <a:xfrm>
            <a:off x="6338935" y="3772389"/>
            <a:ext cx="2358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/>
              <a:t>3-D event display (STAR)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DD82589-728D-4D31-83E5-50350D8D8992}"/>
              </a:ext>
            </a:extLst>
          </p:cNvPr>
          <p:cNvSpPr txBox="1"/>
          <p:nvPr/>
        </p:nvSpPr>
        <p:spPr>
          <a:xfrm>
            <a:off x="7519074" y="4829494"/>
            <a:ext cx="3483646" cy="19389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Properties of the QGP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Equation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of state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Transport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coefficients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Stopping power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…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395EE1D-062D-4175-ABED-BCEC1DD54B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90" y="1844824"/>
            <a:ext cx="3725801" cy="1862901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7C05CC3-38EA-4330-89F8-6EF88CFC0303}"/>
              </a:ext>
            </a:extLst>
          </p:cNvPr>
          <p:cNvSpPr/>
          <p:nvPr/>
        </p:nvSpPr>
        <p:spPr>
          <a:xfrm rot="16200000">
            <a:off x="-1233897" y="3150134"/>
            <a:ext cx="434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600" dirty="0">
                <a:latin typeface="+mn-ea"/>
              </a:rPr>
              <a:t>http://www.esa.int/spaceinimages/Images</a:t>
            </a:r>
          </a:p>
          <a:p>
            <a:pPr algn="r"/>
            <a:r>
              <a:rPr lang="en-US" altLang="ja-JP" sz="1600" dirty="0">
                <a:latin typeface="+mn-ea"/>
              </a:rPr>
              <a:t>/2013/04/</a:t>
            </a:r>
            <a:r>
              <a:rPr lang="en-US" altLang="ja-JP" sz="1600" dirty="0" err="1">
                <a:latin typeface="+mn-ea"/>
              </a:rPr>
              <a:t>Planck_CMB_black_background</a:t>
            </a:r>
            <a:endParaRPr lang="ja-JP" altLang="en-US" sz="1600" dirty="0">
              <a:latin typeface="+mn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732ADEC-B745-497D-9BF5-B0CE61AB8610}"/>
              </a:ext>
            </a:extLst>
          </p:cNvPr>
          <p:cNvSpPr txBox="1"/>
          <p:nvPr/>
        </p:nvSpPr>
        <p:spPr>
          <a:xfrm>
            <a:off x="1048562" y="3707725"/>
            <a:ext cx="4375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Cosmic Microwave Background</a:t>
            </a:r>
          </a:p>
          <a:p>
            <a:pPr algn="ctr"/>
            <a:r>
              <a:rPr kumimoji="1" lang="en-US" altLang="ja-JP" sz="16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Fluctuations</a:t>
            </a:r>
            <a:r>
              <a:rPr kumimoji="1" lang="ja-JP" altLang="en-US" sz="16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 </a:t>
            </a:r>
            <a:r>
              <a:rPr kumimoji="1" lang="en-US" altLang="ja-JP" sz="16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of</a:t>
            </a:r>
            <a:r>
              <a:rPr kumimoji="1" lang="ja-JP" altLang="en-US" sz="16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 </a:t>
            </a:r>
            <a:r>
              <a:rPr kumimoji="1" lang="en-US" altLang="ja-JP" sz="16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temperature  (Planck)</a:t>
            </a:r>
            <a:endParaRPr kumimoji="1" lang="ja-JP" altLang="en-US" sz="1600" dirty="0"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F3219F4-4B16-4041-BEF4-BC9E3303D252}"/>
              </a:ext>
            </a:extLst>
          </p:cNvPr>
          <p:cNvSpPr txBox="1"/>
          <p:nvPr/>
        </p:nvSpPr>
        <p:spPr>
          <a:xfrm>
            <a:off x="1847528" y="4874384"/>
            <a:ext cx="3542958" cy="19389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Cosmological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parameters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Energy budget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Hubble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constant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Lifetime of Universe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…</a:t>
            </a: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60B33619-0016-4A1A-BE1E-AB752D464D7D}"/>
              </a:ext>
            </a:extLst>
          </p:cNvPr>
          <p:cNvSpPr/>
          <p:nvPr/>
        </p:nvSpPr>
        <p:spPr>
          <a:xfrm>
            <a:off x="8228432" y="4167371"/>
            <a:ext cx="830998" cy="64163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BE159437-D48A-4608-B2BF-BEA2EA480718}"/>
              </a:ext>
            </a:extLst>
          </p:cNvPr>
          <p:cNvSpPr/>
          <p:nvPr/>
        </p:nvSpPr>
        <p:spPr>
          <a:xfrm>
            <a:off x="2726174" y="4221088"/>
            <a:ext cx="830998" cy="64163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55FB19E-74E9-4F3E-B5B6-17FED05FC9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55" t="7378" r="7211" b="3487"/>
          <a:stretch/>
        </p:blipFill>
        <p:spPr>
          <a:xfrm>
            <a:off x="9340157" y="1816192"/>
            <a:ext cx="2575089" cy="21293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F287C29-C0A7-4FEB-A544-7C64877DF41F}"/>
              </a:ext>
            </a:extLst>
          </p:cNvPr>
          <p:cNvSpPr/>
          <p:nvPr/>
        </p:nvSpPr>
        <p:spPr>
          <a:xfrm>
            <a:off x="9422884" y="3932269"/>
            <a:ext cx="24096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 err="1"/>
              <a:t>Y.Zhou</a:t>
            </a:r>
            <a:r>
              <a:rPr kumimoji="1" lang="en-US" altLang="ja-JP" sz="1600" dirty="0"/>
              <a:t>, talk at QM2018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9B55E80-5666-4205-AB83-2C29B08C8E07}"/>
              </a:ext>
            </a:extLst>
          </p:cNvPr>
          <p:cNvSpPr txBox="1"/>
          <p:nvPr/>
        </p:nvSpPr>
        <p:spPr>
          <a:xfrm>
            <a:off x="1119582" y="1346856"/>
            <a:ext cx="409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u="sng" dirty="0"/>
              <a:t>Observational</a:t>
            </a:r>
            <a:r>
              <a:rPr kumimoji="1" lang="ja-JP" altLang="en-US" sz="2800" u="sng" dirty="0"/>
              <a:t> </a:t>
            </a:r>
            <a:r>
              <a:rPr kumimoji="1" lang="en-US" altLang="ja-JP" sz="2800" u="sng" dirty="0"/>
              <a:t>cosmology</a:t>
            </a:r>
            <a:endParaRPr kumimoji="1" lang="ja-JP" altLang="en-US" sz="2800" u="sng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3468A6F-4FD7-4431-8D5E-8137BFB0AD28}"/>
              </a:ext>
            </a:extLst>
          </p:cNvPr>
          <p:cNvSpPr txBox="1"/>
          <p:nvPr/>
        </p:nvSpPr>
        <p:spPr>
          <a:xfrm>
            <a:off x="6986582" y="1332919"/>
            <a:ext cx="4822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u="sng" dirty="0"/>
              <a:t>High-energy</a:t>
            </a:r>
            <a:r>
              <a:rPr kumimoji="1" lang="ja-JP" altLang="en-US" sz="2800" u="sng" dirty="0"/>
              <a:t> </a:t>
            </a:r>
            <a:r>
              <a:rPr kumimoji="1" lang="en-US" altLang="ja-JP" sz="2800" u="sng" dirty="0"/>
              <a:t>nuclear</a:t>
            </a:r>
            <a:r>
              <a:rPr kumimoji="1" lang="ja-JP" altLang="en-US" sz="2800" u="sng" dirty="0"/>
              <a:t> </a:t>
            </a:r>
            <a:r>
              <a:rPr kumimoji="1" lang="en-US" altLang="ja-JP" sz="2800" u="sng" dirty="0"/>
              <a:t>collisions</a:t>
            </a:r>
            <a:endParaRPr kumimoji="1" lang="ja-JP" altLang="en-US" sz="2800" u="sng" dirty="0"/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37A95BAB-5AD0-4E85-B802-55110710A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67" y="5189515"/>
            <a:ext cx="1038931" cy="155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24A0D67-BF16-44A4-A5A8-58178EBD2E58}"/>
              </a:ext>
            </a:extLst>
          </p:cNvPr>
          <p:cNvSpPr/>
          <p:nvPr/>
        </p:nvSpPr>
        <p:spPr>
          <a:xfrm rot="16200000">
            <a:off x="-3082565" y="2374521"/>
            <a:ext cx="6465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/>
              <a:t>https://www.nobelprize.org/prizes/physics/2019/peebles/facts/</a:t>
            </a:r>
            <a:endParaRPr lang="ja-JP" altLang="en-US" sz="1600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D7711DB-5B5B-4E01-9D95-E5D0C2615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318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89C9B0-DFFC-42BB-967D-845A2904E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Bayesian</a:t>
            </a:r>
            <a:r>
              <a:rPr kumimoji="1" lang="ja-JP" altLang="en-US" sz="4000" dirty="0"/>
              <a:t> </a:t>
            </a:r>
            <a:r>
              <a:rPr kumimoji="1" lang="en-US" altLang="ja-JP" sz="4000" dirty="0"/>
              <a:t>parameter estimation</a:t>
            </a:r>
            <a:endParaRPr kumimoji="1" lang="ja-JP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947947BE-B7E0-4456-A602-EDA4E9F015E9}"/>
                  </a:ext>
                </a:extLst>
              </p:cNvPr>
              <p:cNvSpPr txBox="1"/>
              <p:nvPr/>
            </p:nvSpPr>
            <p:spPr>
              <a:xfrm>
                <a:off x="962293" y="1556792"/>
                <a:ext cx="92366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dirty="0"/>
                  <a:t>Prior distribution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kumimoji="1" lang="en-US" altLang="ja-JP" sz="2800" dirty="0"/>
                  <a:t>: Flat distribution in parameter space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947947BE-B7E0-4456-A602-EDA4E9F01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93" y="1556792"/>
                <a:ext cx="9236631" cy="523220"/>
              </a:xfrm>
              <a:prstGeom prst="rect">
                <a:avLst/>
              </a:prstGeom>
              <a:blipFill>
                <a:blip r:embed="rId2"/>
                <a:stretch>
                  <a:fillRect l="-1386" t="-11628" r="-330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0F03C57-A34F-4A38-AC9A-F1BE3120E206}"/>
                  </a:ext>
                </a:extLst>
              </p:cNvPr>
              <p:cNvSpPr txBox="1"/>
              <p:nvPr/>
            </p:nvSpPr>
            <p:spPr>
              <a:xfrm>
                <a:off x="1271464" y="4947416"/>
                <a:ext cx="964907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ja-JP" sz="2800" b="0" dirty="0"/>
                  <a:t>Posterior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JP" sz="2800" dirty="0"/>
                  <a:t>: Probability distribution with 90% confident region of model parameter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0F03C57-A34F-4A38-AC9A-F1BE3120E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464" y="4947416"/>
                <a:ext cx="9649072" cy="954107"/>
              </a:xfrm>
              <a:prstGeom prst="rect">
                <a:avLst/>
              </a:prstGeom>
              <a:blipFill>
                <a:blip r:embed="rId3"/>
                <a:stretch>
                  <a:fillRect l="-1327" t="-7051" b="-173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矢印: 折線 5">
            <a:extLst>
              <a:ext uri="{FF2B5EF4-FFF2-40B4-BE49-F238E27FC236}">
                <a16:creationId xmlns:a16="http://schemas.microsoft.com/office/drawing/2014/main" id="{74757CFD-57E0-4294-9F7B-705418CD3B14}"/>
              </a:ext>
            </a:extLst>
          </p:cNvPr>
          <p:cNvSpPr/>
          <p:nvPr/>
        </p:nvSpPr>
        <p:spPr>
          <a:xfrm rot="5400000">
            <a:off x="4917580" y="2754636"/>
            <a:ext cx="2376264" cy="1852784"/>
          </a:xfrm>
          <a:prstGeom prst="ben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5F6A4903-0740-4705-9F24-40A51F2C8BEB}"/>
                  </a:ext>
                </a:extLst>
              </p:cNvPr>
              <p:cNvSpPr txBox="1"/>
              <p:nvPr/>
            </p:nvSpPr>
            <p:spPr>
              <a:xfrm>
                <a:off x="2207568" y="2433963"/>
                <a:ext cx="217636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dirty="0"/>
                  <a:t>Set of data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5F6A4903-0740-4705-9F24-40A51F2C8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568" y="2433963"/>
                <a:ext cx="2176365" cy="523220"/>
              </a:xfrm>
              <a:prstGeom prst="rect">
                <a:avLst/>
              </a:prstGeom>
              <a:blipFill>
                <a:blip r:embed="rId4"/>
                <a:stretch>
                  <a:fillRect l="-5602" t="-11628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9A99DB-CDBD-4987-83E2-9782B9A6CB9F}"/>
              </a:ext>
            </a:extLst>
          </p:cNvPr>
          <p:cNvSpPr txBox="1"/>
          <p:nvPr/>
        </p:nvSpPr>
        <p:spPr>
          <a:xfrm>
            <a:off x="7999780" y="2052736"/>
            <a:ext cx="3854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rgbClr val="FFFF00"/>
                </a:solidFill>
              </a:rPr>
              <a:t>21</a:t>
            </a:r>
            <a:r>
              <a:rPr kumimoji="1" lang="ja-JP" altLang="en-US" sz="2000" dirty="0">
                <a:solidFill>
                  <a:srgbClr val="FFFF00"/>
                </a:solidFill>
              </a:rPr>
              <a:t> </a:t>
            </a:r>
            <a:r>
              <a:rPr kumimoji="1" lang="en-US" altLang="ja-JP" sz="2000" dirty="0">
                <a:solidFill>
                  <a:srgbClr val="FFFF00"/>
                </a:solidFill>
              </a:rPr>
              <a:t>model parameters including initial conditions and transport coefficients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873A1C-5B72-4B75-B2ED-FFBB87E51E5D}"/>
              </a:ext>
            </a:extLst>
          </p:cNvPr>
          <p:cNvSpPr txBox="1"/>
          <p:nvPr/>
        </p:nvSpPr>
        <p:spPr>
          <a:xfrm>
            <a:off x="216113" y="2954153"/>
            <a:ext cx="4284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rgbClr val="FFFF00"/>
                </a:solidFill>
              </a:rPr>
              <a:t>System: </a:t>
            </a:r>
            <a:r>
              <a:rPr kumimoji="1" lang="en-US" altLang="ja-JP" sz="2000" dirty="0" err="1">
                <a:solidFill>
                  <a:srgbClr val="FFFF00"/>
                </a:solidFill>
              </a:rPr>
              <a:t>PbPb</a:t>
            </a:r>
            <a:r>
              <a:rPr kumimoji="1" lang="en-US" altLang="ja-JP" sz="2000" dirty="0">
                <a:solidFill>
                  <a:srgbClr val="FFFF00"/>
                </a:solidFill>
              </a:rPr>
              <a:t> 2.76 </a:t>
            </a:r>
            <a:r>
              <a:rPr kumimoji="1" lang="en-US" altLang="ja-JP" sz="2000" dirty="0" err="1">
                <a:solidFill>
                  <a:srgbClr val="FFFF00"/>
                </a:solidFill>
              </a:rPr>
              <a:t>TeV</a:t>
            </a:r>
            <a:r>
              <a:rPr kumimoji="1" lang="en-US" altLang="ja-JP" sz="2000" dirty="0">
                <a:solidFill>
                  <a:srgbClr val="FFFF00"/>
                </a:solidFill>
              </a:rPr>
              <a:t>, 5.02 </a:t>
            </a:r>
            <a:r>
              <a:rPr kumimoji="1" lang="en-US" altLang="ja-JP" sz="2000" dirty="0" err="1">
                <a:solidFill>
                  <a:srgbClr val="FFFF00"/>
                </a:solidFill>
              </a:rPr>
              <a:t>TeV</a:t>
            </a:r>
            <a:endParaRPr kumimoji="1" lang="en-US" altLang="ja-JP" sz="2000" dirty="0">
              <a:solidFill>
                <a:srgbClr val="FFFF00"/>
              </a:solidFill>
            </a:endParaRPr>
          </a:p>
          <a:p>
            <a:pPr algn="l"/>
            <a:r>
              <a:rPr kumimoji="1" lang="en-US" altLang="ja-JP" sz="2000" dirty="0">
                <a:solidFill>
                  <a:srgbClr val="FFFF00"/>
                </a:solidFill>
              </a:rPr>
              <a:t>Observables: multiplicity, transverse energy, PID yields, transverse momentum spectra, mean </a:t>
            </a:r>
            <a:r>
              <a:rPr kumimoji="1" lang="en-US" altLang="ja-JP" sz="2000" dirty="0" err="1">
                <a:solidFill>
                  <a:srgbClr val="FFFF00"/>
                </a:solidFill>
              </a:rPr>
              <a:t>p</a:t>
            </a:r>
            <a:r>
              <a:rPr kumimoji="1" lang="en-US" altLang="ja-JP" sz="2000" baseline="-25000" dirty="0" err="1">
                <a:solidFill>
                  <a:srgbClr val="FFFF00"/>
                </a:solidFill>
              </a:rPr>
              <a:t>T</a:t>
            </a:r>
            <a:r>
              <a:rPr kumimoji="1" lang="en-US" altLang="ja-JP" sz="2000" dirty="0">
                <a:solidFill>
                  <a:srgbClr val="FFFF00"/>
                </a:solidFill>
              </a:rPr>
              <a:t>, </a:t>
            </a:r>
            <a:r>
              <a:rPr kumimoji="1" lang="en-US" altLang="ja-JP" sz="2000" dirty="0" err="1">
                <a:solidFill>
                  <a:srgbClr val="FFFF00"/>
                </a:solidFill>
              </a:rPr>
              <a:t>v</a:t>
            </a:r>
            <a:r>
              <a:rPr kumimoji="1" lang="en-US" altLang="ja-JP" sz="2000" baseline="-25000" dirty="0" err="1">
                <a:solidFill>
                  <a:srgbClr val="FFFF00"/>
                </a:solidFill>
              </a:rPr>
              <a:t>n</a:t>
            </a:r>
            <a:r>
              <a:rPr kumimoji="1" lang="en-US" altLang="ja-JP" sz="2000" dirty="0">
                <a:solidFill>
                  <a:srgbClr val="FFFF00"/>
                </a:solidFill>
              </a:rPr>
              <a:t>, 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0B099D8-2717-4BAB-9274-A7553D90382D}"/>
              </a:ext>
            </a:extLst>
          </p:cNvPr>
          <p:cNvSpPr txBox="1"/>
          <p:nvPr/>
        </p:nvSpPr>
        <p:spPr>
          <a:xfrm>
            <a:off x="7718481" y="6392548"/>
            <a:ext cx="3098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FFFF00"/>
                </a:solidFill>
              </a:rPr>
              <a:t>G. </a:t>
            </a:r>
            <a:r>
              <a:rPr kumimoji="1" lang="en-US" altLang="ja-JP" dirty="0" err="1">
                <a:solidFill>
                  <a:srgbClr val="FFFF00"/>
                </a:solidFill>
              </a:rPr>
              <a:t>Nijs</a:t>
            </a:r>
            <a:r>
              <a:rPr kumimoji="1" lang="en-US" altLang="ja-JP" dirty="0">
                <a:solidFill>
                  <a:srgbClr val="FFFF00"/>
                </a:solidFill>
              </a:rPr>
              <a:t> </a:t>
            </a:r>
            <a:r>
              <a:rPr kumimoji="1" lang="en-US" altLang="ja-JP" i="1" dirty="0">
                <a:solidFill>
                  <a:srgbClr val="FFFF00"/>
                </a:solidFill>
              </a:rPr>
              <a:t>et al.</a:t>
            </a:r>
            <a:r>
              <a:rPr kumimoji="1" lang="en-US" altLang="ja-JP" dirty="0">
                <a:solidFill>
                  <a:srgbClr val="FFFF00"/>
                </a:solidFill>
              </a:rPr>
              <a:t>, arXiv:2010.15130.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B3774B7F-5C38-46AB-8286-D716BC40E51A}"/>
                  </a:ext>
                </a:extLst>
              </p:cNvPr>
              <p:cNvSpPr txBox="1"/>
              <p:nvPr/>
            </p:nvSpPr>
            <p:spPr>
              <a:xfrm>
                <a:off x="8192267" y="3573016"/>
                <a:ext cx="3550524" cy="9126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1" lang="en-US" altLang="ja-JP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  <m:e>
                              <m:r>
                                <a:rPr kumimoji="1" lang="en-US" altLang="ja-JP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B3774B7F-5C38-46AB-8286-D716BC40E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267" y="3573016"/>
                <a:ext cx="3550524" cy="91262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EC6743A2-8B25-44E8-9381-9C2090B3DAA3}"/>
              </a:ext>
            </a:extLst>
          </p:cNvPr>
          <p:cNvSpPr/>
          <p:nvPr/>
        </p:nvSpPr>
        <p:spPr>
          <a:xfrm>
            <a:off x="7710343" y="3354041"/>
            <a:ext cx="4362321" cy="135903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E67A782-44AE-4F04-B065-E957A095F0F2}"/>
              </a:ext>
            </a:extLst>
          </p:cNvPr>
          <p:cNvSpPr txBox="1"/>
          <p:nvPr/>
        </p:nvSpPr>
        <p:spPr>
          <a:xfrm>
            <a:off x="7953107" y="3068960"/>
            <a:ext cx="254909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Bayes’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theorem</a:t>
            </a:r>
            <a:endParaRPr kumimoji="1" lang="ja-JP" altLang="en-US" sz="28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B09BC6A-DC11-4375-B6D6-C349DB131E78}"/>
              </a:ext>
            </a:extLst>
          </p:cNvPr>
          <p:cNvSpPr txBox="1"/>
          <p:nvPr/>
        </p:nvSpPr>
        <p:spPr>
          <a:xfrm>
            <a:off x="407368" y="6390936"/>
            <a:ext cx="630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J.E. Bernhard, </a:t>
            </a:r>
            <a:r>
              <a:rPr kumimoji="1" lang="en-US" altLang="ja-JP" dirty="0" err="1"/>
              <a:t>Ph.D</a:t>
            </a:r>
            <a:r>
              <a:rPr kumimoji="1" lang="en-US" altLang="ja-JP" dirty="0"/>
              <a:t> thesis, Duke Univ. (2018); arXiv:1804.06469.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6A8E1EB-B5CE-4852-8A52-A9EF7FD0776A}"/>
                  </a:ext>
                </a:extLst>
              </p:cNvPr>
              <p:cNvSpPr txBox="1"/>
              <p:nvPr/>
            </p:nvSpPr>
            <p:spPr>
              <a:xfrm>
                <a:off x="4634609" y="3262986"/>
                <a:ext cx="2964979" cy="52322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dirty="0"/>
                  <a:t>Likelihood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6A8E1EB-B5CE-4852-8A52-A9EF7FD07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609" y="3262986"/>
                <a:ext cx="2964979" cy="523220"/>
              </a:xfrm>
              <a:prstGeom prst="rect">
                <a:avLst/>
              </a:prstGeom>
              <a:blipFill>
                <a:blip r:embed="rId10"/>
                <a:stretch>
                  <a:fillRect l="-3448" t="-7609" b="-26087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2B97D8C2-4858-4B24-A2D9-F259F976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673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8B5877-A1B8-46BA-AF88-ADF205139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Posterior distributions</a:t>
            </a:r>
            <a:r>
              <a:rPr lang="ja-JP" altLang="en-US" sz="4000" dirty="0"/>
              <a:t> </a:t>
            </a:r>
            <a:endParaRPr kumimoji="1" lang="ja-JP" altLang="en-US" sz="40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09FBACA-4A10-4DBA-9E31-233688139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68" b="6784"/>
          <a:stretch/>
        </p:blipFill>
        <p:spPr>
          <a:xfrm>
            <a:off x="1025052" y="1293844"/>
            <a:ext cx="9915181" cy="381642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41E9AA8-19CD-4536-AC9F-CA1C7485C103}"/>
              </a:ext>
            </a:extLst>
          </p:cNvPr>
          <p:cNvSpPr txBox="1"/>
          <p:nvPr/>
        </p:nvSpPr>
        <p:spPr>
          <a:xfrm>
            <a:off x="6189135" y="6420769"/>
            <a:ext cx="483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G. </a:t>
            </a:r>
            <a:r>
              <a:rPr kumimoji="1" lang="en-US" altLang="ja-JP" dirty="0" err="1"/>
              <a:t>Nijs</a:t>
            </a:r>
            <a:r>
              <a:rPr kumimoji="1" lang="en-US" altLang="ja-JP" dirty="0"/>
              <a:t> </a:t>
            </a:r>
            <a:r>
              <a:rPr kumimoji="1" lang="en-US" altLang="ja-JP" i="1" dirty="0"/>
              <a:t>et al.</a:t>
            </a:r>
            <a:r>
              <a:rPr kumimoji="1" lang="en-US" altLang="ja-JP" dirty="0"/>
              <a:t>, </a:t>
            </a:r>
            <a:r>
              <a:rPr kumimoji="1" lang="en-GB" altLang="ja-JP" dirty="0"/>
              <a:t>Phys. Rev. Lett. 126, 202301 (2021).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968356-1096-474E-A912-1E75A5BAA6DB}"/>
              </a:ext>
            </a:extLst>
          </p:cNvPr>
          <p:cNvSpPr txBox="1"/>
          <p:nvPr/>
        </p:nvSpPr>
        <p:spPr>
          <a:xfrm>
            <a:off x="8827678" y="5122710"/>
            <a:ext cx="2199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Solid: </a:t>
            </a:r>
            <a:r>
              <a:rPr kumimoji="1" lang="en-US" altLang="ja-JP" dirty="0" err="1"/>
              <a:t>Pb+Pb</a:t>
            </a:r>
            <a:r>
              <a:rPr kumimoji="1" lang="en-US" altLang="ja-JP" dirty="0"/>
              <a:t>,</a:t>
            </a:r>
            <a:r>
              <a:rPr kumimoji="1" lang="ja-JP" altLang="en-US" dirty="0"/>
              <a:t> </a:t>
            </a:r>
            <a:r>
              <a:rPr kumimoji="1" lang="en-US" altLang="ja-JP" dirty="0" err="1"/>
              <a:t>p+Pb</a:t>
            </a:r>
            <a:endParaRPr kumimoji="1" lang="en-US" altLang="ja-JP" dirty="0"/>
          </a:p>
          <a:p>
            <a:r>
              <a:rPr kumimoji="1" lang="en-US" altLang="ja-JP" dirty="0"/>
              <a:t>Dashed: </a:t>
            </a:r>
            <a:r>
              <a:rPr kumimoji="1" lang="en-US" altLang="ja-JP" dirty="0" err="1"/>
              <a:t>Pb+Pb</a:t>
            </a:r>
            <a:r>
              <a:rPr kumimoji="1" lang="en-US" altLang="ja-JP" dirty="0"/>
              <a:t> only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964397-D7A9-49A1-8ABC-A961696C3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11241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2B5030-49E9-4FE9-8986-7FB089893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Parametrization of shear viscosity</a:t>
            </a:r>
            <a:endParaRPr kumimoji="1" lang="ja-JP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12BA93CE-D52A-4944-978A-23D6C4D20FA4}"/>
                  </a:ext>
                </a:extLst>
              </p:cNvPr>
              <p:cNvSpPr txBox="1"/>
              <p:nvPr/>
            </p:nvSpPr>
            <p:spPr>
              <a:xfrm>
                <a:off x="301569" y="2043509"/>
                <a:ext cx="6606103" cy="1180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1" lang="en-US" altLang="ja-JP" sz="28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8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8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num>
                                <m:den>
                                  <m:r>
                                    <a:rPr kumimoji="1" lang="en-US" altLang="ja-JP" sz="28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1" lang="en-US" altLang="ja-JP" sz="28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8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8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num>
                                <m:den>
                                  <m:r>
                                    <a:rPr kumimoji="1" lang="en-US" altLang="ja-JP" sz="28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slope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800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ja-JP" sz="2800" b="0" i="0" smtClean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kumimoji="1" lang="en-US" altLang="ja-JP" sz="28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JP" sz="2800" b="0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JP" sz="2800" b="0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num>
                                    <m:den>
                                      <m:r>
                                        <a:rPr kumimoji="1" lang="en-US" altLang="ja-JP" sz="2800" b="0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800" b="0" i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crv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12BA93CE-D52A-4944-978A-23D6C4D20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69" y="2043509"/>
                <a:ext cx="6606103" cy="11809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96F17CD5-D1FF-4819-9636-DFA3A4928B43}"/>
              </a:ext>
            </a:extLst>
          </p:cNvPr>
          <p:cNvCxnSpPr/>
          <p:nvPr/>
        </p:nvCxnSpPr>
        <p:spPr>
          <a:xfrm>
            <a:off x="7536160" y="5933450"/>
            <a:ext cx="4320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54EF0F38-83E3-494F-A223-F96C5937B4E9}"/>
              </a:ext>
            </a:extLst>
          </p:cNvPr>
          <p:cNvCxnSpPr>
            <a:cxnSpLocks/>
          </p:cNvCxnSpPr>
          <p:nvPr/>
        </p:nvCxnSpPr>
        <p:spPr>
          <a:xfrm flipH="1" flipV="1">
            <a:off x="7536160" y="2118910"/>
            <a:ext cx="0" cy="38449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EBAFB6DF-F0EE-4250-B85D-CA19B4947FA9}"/>
                  </a:ext>
                </a:extLst>
              </p:cNvPr>
              <p:cNvSpPr txBox="1"/>
              <p:nvPr/>
            </p:nvSpPr>
            <p:spPr>
              <a:xfrm>
                <a:off x="7589455" y="6045019"/>
                <a:ext cx="22801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=154 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EBAFB6DF-F0EE-4250-B85D-CA19B4947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455" y="6045019"/>
                <a:ext cx="2280111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0D66577A-CF93-481B-9390-63448B70CE63}"/>
              </a:ext>
            </a:extLst>
          </p:cNvPr>
          <p:cNvSpPr/>
          <p:nvPr/>
        </p:nvSpPr>
        <p:spPr>
          <a:xfrm>
            <a:off x="8258783" y="3077682"/>
            <a:ext cx="3083668" cy="2159541"/>
          </a:xfrm>
          <a:custGeom>
            <a:avLst/>
            <a:gdLst>
              <a:gd name="connsiteX0" fmla="*/ 0 w 3083668"/>
              <a:gd name="connsiteY0" fmla="*/ 2159541 h 2159541"/>
              <a:gd name="connsiteX1" fmla="*/ 1478604 w 3083668"/>
              <a:gd name="connsiteY1" fmla="*/ 1420239 h 2159541"/>
              <a:gd name="connsiteX2" fmla="*/ 3083668 w 3083668"/>
              <a:gd name="connsiteY2" fmla="*/ 0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3668" h="2159541">
                <a:moveTo>
                  <a:pt x="0" y="2159541"/>
                </a:moveTo>
                <a:cubicBezTo>
                  <a:pt x="482329" y="1969851"/>
                  <a:pt x="964659" y="1780162"/>
                  <a:pt x="1478604" y="1420239"/>
                </a:cubicBezTo>
                <a:cubicBezTo>
                  <a:pt x="1992549" y="1060315"/>
                  <a:pt x="2538108" y="530157"/>
                  <a:pt x="3083668" y="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51D8225C-16AB-4F3A-8E89-D62AD831115F}"/>
                  </a:ext>
                </a:extLst>
              </p:cNvPr>
              <p:cNvSpPr txBox="1"/>
              <p:nvPr/>
            </p:nvSpPr>
            <p:spPr>
              <a:xfrm>
                <a:off x="6384032" y="4928100"/>
                <a:ext cx="1152128" cy="793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1" lang="en-US" altLang="ja-JP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4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4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num>
                                <m:den>
                                  <m:r>
                                    <a:rPr kumimoji="1" lang="en-US" altLang="ja-JP" sz="24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51D8225C-16AB-4F3A-8E89-D62AD8311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032" y="4928100"/>
                <a:ext cx="1152128" cy="7935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700E534F-A1CB-4A1B-8885-FE5323D8DC4E}"/>
              </a:ext>
            </a:extLst>
          </p:cNvPr>
          <p:cNvSpPr/>
          <p:nvPr/>
        </p:nvSpPr>
        <p:spPr>
          <a:xfrm>
            <a:off x="9869566" y="2731127"/>
            <a:ext cx="1087340" cy="1426413"/>
          </a:xfrm>
          <a:custGeom>
            <a:avLst/>
            <a:gdLst>
              <a:gd name="connsiteX0" fmla="*/ 0 w 1517515"/>
              <a:gd name="connsiteY0" fmla="*/ 1215958 h 1215958"/>
              <a:gd name="connsiteX1" fmla="*/ 836579 w 1517515"/>
              <a:gd name="connsiteY1" fmla="*/ 739302 h 1215958"/>
              <a:gd name="connsiteX2" fmla="*/ 1517515 w 1517515"/>
              <a:gd name="connsiteY2" fmla="*/ 0 h 1215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7515" h="1215958">
                <a:moveTo>
                  <a:pt x="0" y="1215958"/>
                </a:moveTo>
                <a:cubicBezTo>
                  <a:pt x="291830" y="1078960"/>
                  <a:pt x="583660" y="941962"/>
                  <a:pt x="836579" y="739302"/>
                </a:cubicBezTo>
                <a:cubicBezTo>
                  <a:pt x="1089498" y="536642"/>
                  <a:pt x="1303506" y="268321"/>
                  <a:pt x="1517515" y="0"/>
                </a:cubicBezTo>
              </a:path>
            </a:pathLst>
          </a:cu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8B9488DA-BAB6-4180-97AA-C2DE7F3252F2}"/>
                  </a:ext>
                </a:extLst>
              </p:cNvPr>
              <p:cNvSpPr txBox="1"/>
              <p:nvPr/>
            </p:nvSpPr>
            <p:spPr>
              <a:xfrm>
                <a:off x="7730642" y="3940958"/>
                <a:ext cx="1152128" cy="8404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1" lang="en-US" altLang="ja-JP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4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4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num>
                                <m:den>
                                  <m:r>
                                    <a:rPr kumimoji="1" lang="en-US" altLang="ja-JP" sz="24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slope</m:t>
                          </m:r>
                        </m:sub>
                      </m:sSub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8B9488DA-BAB6-4180-97AA-C2DE7F325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642" y="3940958"/>
                <a:ext cx="1152128" cy="8404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44E40469-6BF1-49C4-BA1A-9356D5BA9500}"/>
              </a:ext>
            </a:extLst>
          </p:cNvPr>
          <p:cNvCxnSpPr/>
          <p:nvPr/>
        </p:nvCxnSpPr>
        <p:spPr>
          <a:xfrm flipV="1">
            <a:off x="8258783" y="4709314"/>
            <a:ext cx="808963" cy="3490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15AEB05-5514-4DE9-A0C3-82EA6C2A003C}"/>
                  </a:ext>
                </a:extLst>
              </p:cNvPr>
              <p:cNvSpPr txBox="1"/>
              <p:nvPr/>
            </p:nvSpPr>
            <p:spPr>
              <a:xfrm>
                <a:off x="9298983" y="2657439"/>
                <a:ext cx="1152128" cy="7955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1" lang="en-US" altLang="ja-JP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4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4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num>
                                <m:den>
                                  <m:r>
                                    <a:rPr kumimoji="1" lang="en-US" altLang="ja-JP" sz="24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crv</m:t>
                          </m:r>
                        </m:sub>
                      </m:sSub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15AEB05-5514-4DE9-A0C3-82EA6C2A0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8983" y="2657439"/>
                <a:ext cx="1152128" cy="7955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7549DD99-C954-443D-A019-0E9BB2FCD170}"/>
              </a:ext>
            </a:extLst>
          </p:cNvPr>
          <p:cNvCxnSpPr/>
          <p:nvPr/>
        </p:nvCxnSpPr>
        <p:spPr>
          <a:xfrm>
            <a:off x="8258783" y="5249669"/>
            <a:ext cx="0" cy="68378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57600672-D8EC-4F13-AE3B-62CE07C5FE1A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7536160" y="5237223"/>
            <a:ext cx="722623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01E05D82-34C5-45D5-B32D-7ECC6662EA33}"/>
                  </a:ext>
                </a:extLst>
              </p:cNvPr>
              <p:cNvSpPr txBox="1"/>
              <p:nvPr/>
            </p:nvSpPr>
            <p:spPr>
              <a:xfrm>
                <a:off x="11426723" y="5963816"/>
                <a:ext cx="57180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01E05D82-34C5-45D5-B32D-7ECC6662E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6723" y="5963816"/>
                <a:ext cx="571802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F922380C-7273-4225-9953-E458FFCACF37}"/>
                  </a:ext>
                </a:extLst>
              </p:cNvPr>
              <p:cNvSpPr txBox="1"/>
              <p:nvPr/>
            </p:nvSpPr>
            <p:spPr>
              <a:xfrm>
                <a:off x="6958059" y="1893442"/>
                <a:ext cx="527714" cy="7248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F922380C-7273-4225-9953-E458FFCAC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8059" y="1893442"/>
                <a:ext cx="527714" cy="7248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0D506632-9CE7-4C68-98ED-498E7BCDA2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369" t="12866" r="12713" b="47443"/>
          <a:stretch/>
        </p:blipFill>
        <p:spPr>
          <a:xfrm>
            <a:off x="139493" y="3554509"/>
            <a:ext cx="6286294" cy="1785638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D969BF5-65F5-4F16-9A6D-12374AE6C3E5}"/>
              </a:ext>
            </a:extLst>
          </p:cNvPr>
          <p:cNvSpPr txBox="1"/>
          <p:nvPr/>
        </p:nvSpPr>
        <p:spPr>
          <a:xfrm>
            <a:off x="1714432" y="5360551"/>
            <a:ext cx="483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G. </a:t>
            </a:r>
            <a:r>
              <a:rPr kumimoji="1" lang="en-US" altLang="ja-JP" dirty="0" err="1"/>
              <a:t>Nijs</a:t>
            </a:r>
            <a:r>
              <a:rPr kumimoji="1" lang="en-US" altLang="ja-JP" dirty="0"/>
              <a:t> </a:t>
            </a:r>
            <a:r>
              <a:rPr kumimoji="1" lang="en-US" altLang="ja-JP" i="1" dirty="0"/>
              <a:t>et al.</a:t>
            </a:r>
            <a:r>
              <a:rPr kumimoji="1" lang="en-US" altLang="ja-JP" dirty="0"/>
              <a:t>, </a:t>
            </a:r>
            <a:r>
              <a:rPr kumimoji="1" lang="en-GB" altLang="ja-JP" dirty="0"/>
              <a:t>Phys. Rev. Lett. 126, 202301 (2021).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0833D30-7457-42B0-97B8-731ED41B3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0587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矢印: 下 10">
            <a:extLst>
              <a:ext uri="{FF2B5EF4-FFF2-40B4-BE49-F238E27FC236}">
                <a16:creationId xmlns:a16="http://schemas.microsoft.com/office/drawing/2014/main" id="{F7B5659F-2FB9-4C50-9774-757FA699A22C}"/>
              </a:ext>
            </a:extLst>
          </p:cNvPr>
          <p:cNvSpPr/>
          <p:nvPr/>
        </p:nvSpPr>
        <p:spPr>
          <a:xfrm rot="16200000">
            <a:off x="3958711" y="2020512"/>
            <a:ext cx="3884989" cy="3138618"/>
          </a:xfrm>
          <a:prstGeom prst="downArrow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A3636C-2272-4644-8E7B-FC65CAB5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Analysis tool in observational cosmology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E1555CB-C900-40CC-9423-FAE90027C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83BED2D-4F6B-4FA0-8BA7-B80393004F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4" y="2493812"/>
            <a:ext cx="3725801" cy="1862901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57727EA-90D1-462A-AF67-B313F06C5667}"/>
              </a:ext>
            </a:extLst>
          </p:cNvPr>
          <p:cNvSpPr/>
          <p:nvPr/>
        </p:nvSpPr>
        <p:spPr>
          <a:xfrm>
            <a:off x="269888" y="6043052"/>
            <a:ext cx="40876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>
                <a:latin typeface="+mn-ea"/>
              </a:rPr>
              <a:t>http://www.esa.int/spaceinimages/Images</a:t>
            </a:r>
          </a:p>
          <a:p>
            <a:pPr algn="ctr"/>
            <a:r>
              <a:rPr lang="en-US" altLang="ja-JP" sz="1600" dirty="0">
                <a:latin typeface="+mn-ea"/>
              </a:rPr>
              <a:t>/2013/04/</a:t>
            </a:r>
            <a:r>
              <a:rPr lang="en-US" altLang="ja-JP" sz="1600" dirty="0" err="1">
                <a:latin typeface="+mn-ea"/>
              </a:rPr>
              <a:t>Planck_CMB_black_background</a:t>
            </a:r>
            <a:endParaRPr lang="ja-JP" altLang="en-US" sz="1600" dirty="0">
              <a:latin typeface="+mn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ADB1113-7A9E-469D-A8F8-E3F3C99B6A88}"/>
              </a:ext>
            </a:extLst>
          </p:cNvPr>
          <p:cNvSpPr txBox="1"/>
          <p:nvPr/>
        </p:nvSpPr>
        <p:spPr>
          <a:xfrm>
            <a:off x="125876" y="4335849"/>
            <a:ext cx="4375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Cosmic Microwave Background</a:t>
            </a:r>
          </a:p>
          <a:p>
            <a:pPr algn="ctr"/>
            <a:r>
              <a:rPr kumimoji="1" lang="en-US" altLang="ja-JP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Fluctuations</a:t>
            </a:r>
            <a:r>
              <a:rPr kumimoji="1" lang="ja-JP" altLang="en-US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 </a:t>
            </a:r>
            <a:r>
              <a:rPr kumimoji="1" lang="en-US" altLang="ja-JP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of</a:t>
            </a:r>
            <a:r>
              <a:rPr kumimoji="1" lang="ja-JP" altLang="en-US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 </a:t>
            </a:r>
            <a:r>
              <a:rPr kumimoji="1" lang="en-US" altLang="ja-JP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temperature  (Planck)</a:t>
            </a:r>
            <a:endParaRPr kumimoji="1" lang="ja-JP" altLang="en-US" dirty="0"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17CDD08-6E25-47EA-A554-5586A315B57C}"/>
              </a:ext>
            </a:extLst>
          </p:cNvPr>
          <p:cNvSpPr txBox="1"/>
          <p:nvPr/>
        </p:nvSpPr>
        <p:spPr>
          <a:xfrm>
            <a:off x="7593917" y="2560853"/>
            <a:ext cx="4200189" cy="23083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Cosmological parameters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Energy budget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Hubble constant (lifetime)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Curvature (flatness)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Information about inflation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…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04DD62B-C653-49CD-86A2-BD568DA09135}"/>
              </a:ext>
            </a:extLst>
          </p:cNvPr>
          <p:cNvSpPr txBox="1"/>
          <p:nvPr/>
        </p:nvSpPr>
        <p:spPr>
          <a:xfrm>
            <a:off x="4331896" y="3101412"/>
            <a:ext cx="29081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CAMB, CMBFAST,</a:t>
            </a:r>
          </a:p>
          <a:p>
            <a:pPr algn="l"/>
            <a:r>
              <a:rPr kumimoji="1" lang="en-US" altLang="ja-JP" sz="2800" dirty="0" err="1"/>
              <a:t>CosmoMC</a:t>
            </a:r>
            <a:r>
              <a:rPr kumimoji="1" lang="en-US" altLang="ja-JP" sz="2800" dirty="0"/>
              <a:t>,…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031140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68FA2E-BED7-41F8-86D8-71A9C98AB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Parametrization</a:t>
            </a:r>
            <a:r>
              <a:rPr lang="ja-JP" altLang="en-US" sz="4000" dirty="0"/>
              <a:t> </a:t>
            </a:r>
            <a:r>
              <a:rPr lang="en-US" altLang="ja-JP" sz="4000" dirty="0"/>
              <a:t>of</a:t>
            </a:r>
            <a:r>
              <a:rPr lang="ja-JP" altLang="en-US" sz="4000" dirty="0"/>
              <a:t> </a:t>
            </a:r>
            <a:r>
              <a:rPr lang="en-US" altLang="ja-JP" sz="4000" dirty="0"/>
              <a:t>bulk</a:t>
            </a:r>
            <a:r>
              <a:rPr lang="ja-JP" altLang="en-US" sz="4000" dirty="0"/>
              <a:t> </a:t>
            </a:r>
            <a:r>
              <a:rPr lang="en-US" altLang="ja-JP" sz="4000" dirty="0"/>
              <a:t>viscosity</a:t>
            </a:r>
            <a:endParaRPr kumimoji="1" lang="ja-JP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76D4DBDE-C59D-44B2-B021-838FC9E6DEB5}"/>
                  </a:ext>
                </a:extLst>
              </p:cNvPr>
              <p:cNvSpPr txBox="1"/>
              <p:nvPr/>
            </p:nvSpPr>
            <p:spPr>
              <a:xfrm>
                <a:off x="1355548" y="1340768"/>
                <a:ext cx="3563732" cy="26877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kumimoji="1" lang="en-US" altLang="ja-JP" sz="28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JP" sz="2800" b="0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JP" sz="2800" b="0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𝜁</m:t>
                                      </m:r>
                                    </m:num>
                                    <m:den>
                                      <m:r>
                                        <a:rPr kumimoji="1" lang="en-US" altLang="ja-JP" sz="2800" b="0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800" b="0" i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kumimoji="1" lang="en-US" altLang="ja-JP" sz="28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1" lang="en-US" altLang="ja-JP" sz="2800" b="0" i="1" smtClean="0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ctrlPr>
                                                <a:rPr kumimoji="1" lang="en-US" altLang="ja-JP" sz="28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kumimoji="1" lang="en-US" altLang="ja-JP" sz="2800" b="0" i="1" smtClean="0">
                                                      <a:solidFill>
                                                        <a:srgbClr val="FFFF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kumimoji="1" lang="en-US" altLang="ja-JP" sz="2800" b="0" i="1" smtClean="0">
                                                      <a:solidFill>
                                                        <a:srgbClr val="FFFF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𝜁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kumimoji="1" lang="en-US" altLang="ja-JP" sz="2800" b="0" i="1" smtClean="0">
                                                      <a:solidFill>
                                                        <a:srgbClr val="FFFF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kumimoji="1" lang="en-US" altLang="ja-JP" sz="28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1" lang="en-US" altLang="ja-JP" sz="28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1" lang="en-US" altLang="ja-JP" sz="28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kumimoji="1" lang="en-US" altLang="ja-JP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ctrlPr>
                                                <a:rPr kumimoji="1" lang="en-US" altLang="ja-JP" sz="2800" b="0" i="1" smtClean="0">
                                                  <a:solidFill>
                                                    <a:srgbClr val="FF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kumimoji="1" lang="en-US" altLang="ja-JP" sz="2800" b="0" i="1" smtClean="0">
                                                      <a:solidFill>
                                                        <a:srgbClr val="FFFF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kumimoji="1" lang="en-US" altLang="ja-JP" sz="2800" b="0" i="1" smtClean="0">
                                                      <a:solidFill>
                                                        <a:srgbClr val="FFFF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𝜁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kumimoji="1" lang="en-US" altLang="ja-JP" sz="2800" b="0" i="1" smtClean="0">
                                                      <a:solidFill>
                                                        <a:srgbClr val="FFFF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kumimoji="1" lang="en-US" altLang="ja-JP" sz="2800" b="0" i="0" smtClean="0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width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76D4DBDE-C59D-44B2-B021-838FC9E6D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548" y="1340768"/>
                <a:ext cx="3563732" cy="26877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9F22C423-3E64-4949-B205-E87A825655F4}"/>
              </a:ext>
            </a:extLst>
          </p:cNvPr>
          <p:cNvCxnSpPr/>
          <p:nvPr/>
        </p:nvCxnSpPr>
        <p:spPr>
          <a:xfrm>
            <a:off x="7408783" y="5620895"/>
            <a:ext cx="4320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9595FE6C-D426-4BC4-A227-802A3CFE71D4}"/>
              </a:ext>
            </a:extLst>
          </p:cNvPr>
          <p:cNvCxnSpPr>
            <a:cxnSpLocks/>
          </p:cNvCxnSpPr>
          <p:nvPr/>
        </p:nvCxnSpPr>
        <p:spPr>
          <a:xfrm flipH="1" flipV="1">
            <a:off x="7408783" y="1806355"/>
            <a:ext cx="0" cy="38449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D3864866-E6C0-4376-A2B5-A53DA831CA85}"/>
              </a:ext>
            </a:extLst>
          </p:cNvPr>
          <p:cNvSpPr/>
          <p:nvPr/>
        </p:nvSpPr>
        <p:spPr>
          <a:xfrm>
            <a:off x="8120331" y="2764637"/>
            <a:ext cx="3020168" cy="2314102"/>
          </a:xfrm>
          <a:custGeom>
            <a:avLst/>
            <a:gdLst>
              <a:gd name="connsiteX0" fmla="*/ 0 w 3083668"/>
              <a:gd name="connsiteY0" fmla="*/ 2159541 h 2159541"/>
              <a:gd name="connsiteX1" fmla="*/ 1478604 w 3083668"/>
              <a:gd name="connsiteY1" fmla="*/ 1420239 h 2159541"/>
              <a:gd name="connsiteX2" fmla="*/ 3083668 w 3083668"/>
              <a:gd name="connsiteY2" fmla="*/ 0 h 2159541"/>
              <a:gd name="connsiteX0" fmla="*/ 0 w 3083668"/>
              <a:gd name="connsiteY0" fmla="*/ 2159541 h 2159541"/>
              <a:gd name="connsiteX1" fmla="*/ 1427804 w 3083668"/>
              <a:gd name="connsiteY1" fmla="*/ 582039 h 2159541"/>
              <a:gd name="connsiteX2" fmla="*/ 3083668 w 3083668"/>
              <a:gd name="connsiteY2" fmla="*/ 0 h 2159541"/>
              <a:gd name="connsiteX0" fmla="*/ 0 w 3197968"/>
              <a:gd name="connsiteY0" fmla="*/ 1614240 h 1639277"/>
              <a:gd name="connsiteX1" fmla="*/ 1427804 w 3197968"/>
              <a:gd name="connsiteY1" fmla="*/ 36738 h 1639277"/>
              <a:gd name="connsiteX2" fmla="*/ 3197968 w 3197968"/>
              <a:gd name="connsiteY2" fmla="*/ 1562899 h 1639277"/>
              <a:gd name="connsiteX0" fmla="*/ 0 w 3197968"/>
              <a:gd name="connsiteY0" fmla="*/ 1614240 h 1639277"/>
              <a:gd name="connsiteX1" fmla="*/ 1465904 w 3197968"/>
              <a:gd name="connsiteY1" fmla="*/ 36738 h 1639277"/>
              <a:gd name="connsiteX2" fmla="*/ 3197968 w 3197968"/>
              <a:gd name="connsiteY2" fmla="*/ 1562899 h 1639277"/>
              <a:gd name="connsiteX0" fmla="*/ 0 w 3197968"/>
              <a:gd name="connsiteY0" fmla="*/ 1577817 h 1612808"/>
              <a:gd name="connsiteX1" fmla="*/ 1465904 w 3197968"/>
              <a:gd name="connsiteY1" fmla="*/ 315 h 1612808"/>
              <a:gd name="connsiteX2" fmla="*/ 3197968 w 3197968"/>
              <a:gd name="connsiteY2" fmla="*/ 1526476 h 1612808"/>
              <a:gd name="connsiteX0" fmla="*/ 0 w 3197968"/>
              <a:gd name="connsiteY0" fmla="*/ 1578094 h 1613085"/>
              <a:gd name="connsiteX1" fmla="*/ 1465904 w 3197968"/>
              <a:gd name="connsiteY1" fmla="*/ 592 h 1613085"/>
              <a:gd name="connsiteX2" fmla="*/ 3197968 w 3197968"/>
              <a:gd name="connsiteY2" fmla="*/ 1526753 h 1613085"/>
              <a:gd name="connsiteX0" fmla="*/ 0 w 3197968"/>
              <a:gd name="connsiteY0" fmla="*/ 1577817 h 1612808"/>
              <a:gd name="connsiteX1" fmla="*/ 1465904 w 3197968"/>
              <a:gd name="connsiteY1" fmla="*/ 315 h 1612808"/>
              <a:gd name="connsiteX2" fmla="*/ 3197968 w 3197968"/>
              <a:gd name="connsiteY2" fmla="*/ 1526476 h 1612808"/>
              <a:gd name="connsiteX0" fmla="*/ 0 w 3197968"/>
              <a:gd name="connsiteY0" fmla="*/ 2314335 h 2329329"/>
              <a:gd name="connsiteX1" fmla="*/ 1453204 w 3197968"/>
              <a:gd name="connsiteY1" fmla="*/ 233 h 2329329"/>
              <a:gd name="connsiteX2" fmla="*/ 3197968 w 3197968"/>
              <a:gd name="connsiteY2" fmla="*/ 2262994 h 2329329"/>
              <a:gd name="connsiteX0" fmla="*/ 0 w 3197968"/>
              <a:gd name="connsiteY0" fmla="*/ 2314102 h 2329876"/>
              <a:gd name="connsiteX1" fmla="*/ 1453204 w 3197968"/>
              <a:gd name="connsiteY1" fmla="*/ 0 h 2329876"/>
              <a:gd name="connsiteX2" fmla="*/ 3197968 w 3197968"/>
              <a:gd name="connsiteY2" fmla="*/ 2262761 h 2329876"/>
              <a:gd name="connsiteX0" fmla="*/ 0 w 3020168"/>
              <a:gd name="connsiteY0" fmla="*/ 2314102 h 2329876"/>
              <a:gd name="connsiteX1" fmla="*/ 1453204 w 3020168"/>
              <a:gd name="connsiteY1" fmla="*/ 0 h 2329876"/>
              <a:gd name="connsiteX2" fmla="*/ 3020168 w 3020168"/>
              <a:gd name="connsiteY2" fmla="*/ 2262761 h 2329876"/>
              <a:gd name="connsiteX0" fmla="*/ 0 w 3020168"/>
              <a:gd name="connsiteY0" fmla="*/ 2314102 h 2314102"/>
              <a:gd name="connsiteX1" fmla="*/ 1453204 w 3020168"/>
              <a:gd name="connsiteY1" fmla="*/ 0 h 2314102"/>
              <a:gd name="connsiteX2" fmla="*/ 3020168 w 3020168"/>
              <a:gd name="connsiteY2" fmla="*/ 2262761 h 2314102"/>
              <a:gd name="connsiteX0" fmla="*/ 0 w 3020168"/>
              <a:gd name="connsiteY0" fmla="*/ 2314102 h 2314102"/>
              <a:gd name="connsiteX1" fmla="*/ 1453204 w 3020168"/>
              <a:gd name="connsiteY1" fmla="*/ 0 h 2314102"/>
              <a:gd name="connsiteX2" fmla="*/ 3020168 w 3020168"/>
              <a:gd name="connsiteY2" fmla="*/ 2262761 h 2314102"/>
              <a:gd name="connsiteX0" fmla="*/ 0 w 3020168"/>
              <a:gd name="connsiteY0" fmla="*/ 2314102 h 2314102"/>
              <a:gd name="connsiteX1" fmla="*/ 1453204 w 3020168"/>
              <a:gd name="connsiteY1" fmla="*/ 0 h 2314102"/>
              <a:gd name="connsiteX2" fmla="*/ 3020168 w 3020168"/>
              <a:gd name="connsiteY2" fmla="*/ 2262761 h 2314102"/>
              <a:gd name="connsiteX0" fmla="*/ 0 w 3020168"/>
              <a:gd name="connsiteY0" fmla="*/ 2314102 h 2314102"/>
              <a:gd name="connsiteX1" fmla="*/ 1453204 w 3020168"/>
              <a:gd name="connsiteY1" fmla="*/ 0 h 2314102"/>
              <a:gd name="connsiteX2" fmla="*/ 3020168 w 3020168"/>
              <a:gd name="connsiteY2" fmla="*/ 2262761 h 2314102"/>
              <a:gd name="connsiteX0" fmla="*/ 0 w 3020168"/>
              <a:gd name="connsiteY0" fmla="*/ 2314102 h 2314102"/>
              <a:gd name="connsiteX1" fmla="*/ 1453204 w 3020168"/>
              <a:gd name="connsiteY1" fmla="*/ 0 h 2314102"/>
              <a:gd name="connsiteX2" fmla="*/ 3020168 w 3020168"/>
              <a:gd name="connsiteY2" fmla="*/ 2262761 h 2314102"/>
              <a:gd name="connsiteX0" fmla="*/ 0 w 3020168"/>
              <a:gd name="connsiteY0" fmla="*/ 2314102 h 2314102"/>
              <a:gd name="connsiteX1" fmla="*/ 1453204 w 3020168"/>
              <a:gd name="connsiteY1" fmla="*/ 0 h 2314102"/>
              <a:gd name="connsiteX2" fmla="*/ 3020168 w 3020168"/>
              <a:gd name="connsiteY2" fmla="*/ 2262761 h 2314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0168" h="2314102">
                <a:moveTo>
                  <a:pt x="0" y="2314102"/>
                </a:moveTo>
                <a:cubicBezTo>
                  <a:pt x="571229" y="2303023"/>
                  <a:pt x="715793" y="14051"/>
                  <a:pt x="1453204" y="0"/>
                </a:cubicBezTo>
                <a:cubicBezTo>
                  <a:pt x="2157649" y="8376"/>
                  <a:pt x="2185480" y="2258707"/>
                  <a:pt x="3020168" y="2262761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CA603919-3B40-47B2-A597-BE8EB5312F0F}"/>
                  </a:ext>
                </a:extLst>
              </p:cNvPr>
              <p:cNvSpPr txBox="1"/>
              <p:nvPr/>
            </p:nvSpPr>
            <p:spPr>
              <a:xfrm>
                <a:off x="11299346" y="5651261"/>
                <a:ext cx="57180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CA603919-3B40-47B2-A597-BE8EB5312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9346" y="5651261"/>
                <a:ext cx="571802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585F1333-3DE5-43BF-A097-4ACA03608433}"/>
                  </a:ext>
                </a:extLst>
              </p:cNvPr>
              <p:cNvSpPr txBox="1"/>
              <p:nvPr/>
            </p:nvSpPr>
            <p:spPr>
              <a:xfrm>
                <a:off x="6830682" y="1580887"/>
                <a:ext cx="527714" cy="783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585F1333-3DE5-43BF-A097-4ACA03608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0682" y="1580887"/>
                <a:ext cx="527714" cy="7839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911E78DF-6B0F-49EF-8BCE-FAA3665FEBA4}"/>
                  </a:ext>
                </a:extLst>
              </p:cNvPr>
              <p:cNvSpPr txBox="1"/>
              <p:nvPr/>
            </p:nvSpPr>
            <p:spPr>
              <a:xfrm>
                <a:off x="9067350" y="5651261"/>
                <a:ext cx="1202000" cy="1018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1" lang="en-US" altLang="ja-JP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4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4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𝜁</m:t>
                                  </m:r>
                                </m:num>
                                <m:den>
                                  <m:r>
                                    <a:rPr kumimoji="1" lang="en-US" altLang="ja-JP" sz="24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kumimoji="1" lang="en-US" altLang="ja-JP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911E78DF-6B0F-49EF-8BCE-FAA3665FE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350" y="5651261"/>
                <a:ext cx="1202000" cy="10180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B68FB49F-32FE-46A2-B2E8-F4D1094397A7}"/>
                  </a:ext>
                </a:extLst>
              </p:cNvPr>
              <p:cNvSpPr txBox="1"/>
              <p:nvPr/>
            </p:nvSpPr>
            <p:spPr>
              <a:xfrm>
                <a:off x="5973275" y="2140048"/>
                <a:ext cx="1607837" cy="11188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1" lang="en-US" altLang="ja-JP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𝜁</m:t>
                                  </m:r>
                                </m:num>
                                <m:den>
                                  <m:r>
                                    <a:rPr kumimoji="1" lang="en-US" altLang="ja-JP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B68FB49F-32FE-46A2-B2E8-F4D109439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275" y="2140048"/>
                <a:ext cx="1607837" cy="11188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28EEF7A5-ACC7-4B2F-A82D-38434B0F24E8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7408783" y="2729019"/>
            <a:ext cx="2164752" cy="3561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0D66342D-6B22-4325-A906-ABDB03400E31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9573535" y="2764637"/>
            <a:ext cx="0" cy="285625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8AA2E883-E9C1-4C06-875F-D2323505E80D}"/>
              </a:ext>
            </a:extLst>
          </p:cNvPr>
          <p:cNvCxnSpPr/>
          <p:nvPr/>
        </p:nvCxnSpPr>
        <p:spPr>
          <a:xfrm>
            <a:off x="8704927" y="4180735"/>
            <a:ext cx="868608" cy="0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8BB3F7FE-9252-460C-AAA4-68B79642A77E}"/>
                  </a:ext>
                </a:extLst>
              </p:cNvPr>
              <p:cNvSpPr txBox="1"/>
              <p:nvPr/>
            </p:nvSpPr>
            <p:spPr>
              <a:xfrm>
                <a:off x="8634158" y="4249849"/>
                <a:ext cx="1439813" cy="11188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1" lang="en-US" altLang="ja-JP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𝜁</m:t>
                                  </m:r>
                                </m:num>
                                <m:den>
                                  <m:r>
                                    <a:rPr kumimoji="1" lang="en-US" altLang="ja-JP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width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8BB3F7FE-9252-460C-AAA4-68B79642A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158" y="4249849"/>
                <a:ext cx="1439813" cy="11188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9E9093EE-16EF-457E-A32E-5CE5029211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368" t="51408" r="13399" b="7390"/>
          <a:stretch/>
        </p:blipFill>
        <p:spPr>
          <a:xfrm>
            <a:off x="143081" y="4446412"/>
            <a:ext cx="6225574" cy="1853616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20D1AD9-1319-43B0-933F-E359FAB9A913}"/>
              </a:ext>
            </a:extLst>
          </p:cNvPr>
          <p:cNvSpPr txBox="1"/>
          <p:nvPr/>
        </p:nvSpPr>
        <p:spPr>
          <a:xfrm>
            <a:off x="1686682" y="6300028"/>
            <a:ext cx="483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G. </a:t>
            </a:r>
            <a:r>
              <a:rPr kumimoji="1" lang="en-US" altLang="ja-JP" dirty="0" err="1"/>
              <a:t>Nijs</a:t>
            </a:r>
            <a:r>
              <a:rPr kumimoji="1" lang="en-US" altLang="ja-JP" dirty="0"/>
              <a:t> </a:t>
            </a:r>
            <a:r>
              <a:rPr kumimoji="1" lang="en-US" altLang="ja-JP" i="1" dirty="0"/>
              <a:t>et al.</a:t>
            </a:r>
            <a:r>
              <a:rPr kumimoji="1" lang="en-US" altLang="ja-JP" dirty="0"/>
              <a:t>, </a:t>
            </a:r>
            <a:r>
              <a:rPr kumimoji="1" lang="en-GB" altLang="ja-JP" dirty="0"/>
              <a:t>Phys. Rev. Lett. 126, 202301 (2021).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65A841-94EE-42F5-8346-FDD529F87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20875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1FC591-8D21-4D77-B2AA-019FB00E2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Boost invariance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4DE90A7-273E-4E59-A7F0-8250773B7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51</a:t>
            </a:fld>
            <a:endParaRPr kumimoji="1" lang="ja-JP" altLang="en-US"/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40E7A8EB-1C3E-4602-9E83-C798DA160B7D}"/>
              </a:ext>
            </a:extLst>
          </p:cNvPr>
          <p:cNvGrpSpPr/>
          <p:nvPr/>
        </p:nvGrpSpPr>
        <p:grpSpPr>
          <a:xfrm>
            <a:off x="395906" y="1690688"/>
            <a:ext cx="6108086" cy="4452166"/>
            <a:chOff x="622855" y="1904184"/>
            <a:chExt cx="6108086" cy="4452166"/>
          </a:xfrm>
        </p:grpSpPr>
        <p:cxnSp>
          <p:nvCxnSpPr>
            <p:cNvPr id="5" name="直線矢印コネクタ 4">
              <a:extLst>
                <a:ext uri="{FF2B5EF4-FFF2-40B4-BE49-F238E27FC236}">
                  <a16:creationId xmlns:a16="http://schemas.microsoft.com/office/drawing/2014/main" id="{97878C74-32E0-4076-873E-D4629D0D83D5}"/>
                </a:ext>
              </a:extLst>
            </p:cNvPr>
            <p:cNvCxnSpPr/>
            <p:nvPr/>
          </p:nvCxnSpPr>
          <p:spPr>
            <a:xfrm>
              <a:off x="622855" y="5592417"/>
              <a:ext cx="432020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9233E59B-932A-4ADC-879F-56819BF7F2D9}"/>
                </a:ext>
              </a:extLst>
            </p:cNvPr>
            <p:cNvCxnSpPr/>
            <p:nvPr/>
          </p:nvCxnSpPr>
          <p:spPr>
            <a:xfrm flipV="1">
              <a:off x="2782959" y="2703443"/>
              <a:ext cx="0" cy="35913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3C9EE516-A867-4FA2-811F-220300D62C69}"/>
                </a:ext>
              </a:extLst>
            </p:cNvPr>
            <p:cNvCxnSpPr/>
            <p:nvPr/>
          </p:nvCxnSpPr>
          <p:spPr>
            <a:xfrm flipV="1">
              <a:off x="2073968" y="3429000"/>
              <a:ext cx="2869095" cy="28657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7CB0016B-8616-4943-A7A2-1EF6305DFA25}"/>
                </a:ext>
              </a:extLst>
            </p:cNvPr>
            <p:cNvCxnSpPr/>
            <p:nvPr/>
          </p:nvCxnSpPr>
          <p:spPr>
            <a:xfrm flipH="1" flipV="1">
              <a:off x="622855" y="3429000"/>
              <a:ext cx="2895600" cy="28657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8A5D9D-5BB4-449C-9CA4-B37EE4A80F8A}"/>
                    </a:ext>
                  </a:extLst>
                </p:cNvPr>
                <p:cNvSpPr txBox="1"/>
                <p:nvPr/>
              </p:nvSpPr>
              <p:spPr>
                <a:xfrm>
                  <a:off x="2415211" y="2449708"/>
                  <a:ext cx="24763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kumimoji="1" lang="ja-JP" altLang="en-US" sz="2800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8A5D9D-5BB4-449C-9CA4-B37EE4A80F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5211" y="2449708"/>
                  <a:ext cx="247632" cy="43088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D98BC1BA-250D-4D5C-9DB3-F716A7D811F6}"/>
                    </a:ext>
                  </a:extLst>
                </p:cNvPr>
                <p:cNvSpPr txBox="1"/>
                <p:nvPr/>
              </p:nvSpPr>
              <p:spPr>
                <a:xfrm>
                  <a:off x="4670583" y="5592417"/>
                  <a:ext cx="277063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kumimoji="1" lang="ja-JP" altLang="en-US" sz="2800" dirty="0"/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D98BC1BA-250D-4D5C-9DB3-F716A7D811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583" y="5592417"/>
                  <a:ext cx="277063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81C244D3-9594-4A02-8D3E-32CCA2B2CA08}"/>
                    </a:ext>
                  </a:extLst>
                </p:cNvPr>
                <p:cNvSpPr txBox="1"/>
                <p:nvPr/>
              </p:nvSpPr>
              <p:spPr>
                <a:xfrm>
                  <a:off x="4612925" y="2821536"/>
                  <a:ext cx="2118016" cy="5373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kumimoji="1" lang="en-US" altLang="ja-JP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kumimoji="1" lang="en-US" altLang="ja-JP" sz="28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kumimoji="1" lang="en-US" altLang="ja-JP" sz="28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8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kumimoji="1" lang="en-US" altLang="ja-JP" sz="28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1" lang="en-US" altLang="ja-JP" sz="28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kumimoji="1" lang="en-US" altLang="ja-JP" sz="28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8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kumimoji="1" lang="en-US" altLang="ja-JP" sz="28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kumimoji="1" lang="ja-JP" altLang="en-US" sz="2800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81C244D3-9594-4A02-8D3E-32CCA2B2CA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2925" y="2821536"/>
                  <a:ext cx="2118016" cy="5373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A56788C1-FB9B-4471-B0D8-3C44A270B0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8038" y="3114261"/>
              <a:ext cx="1212573" cy="3242089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フリーフォーム: 図形 24">
              <a:extLst>
                <a:ext uri="{FF2B5EF4-FFF2-40B4-BE49-F238E27FC236}">
                  <a16:creationId xmlns:a16="http://schemas.microsoft.com/office/drawing/2014/main" id="{96D2500D-AA5A-4280-9D08-C49C3AE71188}"/>
                </a:ext>
              </a:extLst>
            </p:cNvPr>
            <p:cNvSpPr/>
            <p:nvPr/>
          </p:nvSpPr>
          <p:spPr>
            <a:xfrm>
              <a:off x="2782959" y="3425687"/>
              <a:ext cx="2100470" cy="1444487"/>
            </a:xfrm>
            <a:custGeom>
              <a:avLst/>
              <a:gdLst>
                <a:gd name="connsiteX0" fmla="*/ 0 w 2100470"/>
                <a:gd name="connsiteY0" fmla="*/ 1444487 h 1444487"/>
                <a:gd name="connsiteX1" fmla="*/ 569843 w 2100470"/>
                <a:gd name="connsiteY1" fmla="*/ 1358348 h 1444487"/>
                <a:gd name="connsiteX2" fmla="*/ 742122 w 2100470"/>
                <a:gd name="connsiteY2" fmla="*/ 1159565 h 1444487"/>
                <a:gd name="connsiteX3" fmla="*/ 1464365 w 2100470"/>
                <a:gd name="connsiteY3" fmla="*/ 556591 h 1444487"/>
                <a:gd name="connsiteX4" fmla="*/ 2100470 w 2100470"/>
                <a:gd name="connsiteY4" fmla="*/ 0 h 1444487"/>
                <a:gd name="connsiteX0" fmla="*/ 0 w 2100470"/>
                <a:gd name="connsiteY0" fmla="*/ 1444487 h 1444487"/>
                <a:gd name="connsiteX1" fmla="*/ 742122 w 2100470"/>
                <a:gd name="connsiteY1" fmla="*/ 1159565 h 1444487"/>
                <a:gd name="connsiteX2" fmla="*/ 1464365 w 2100470"/>
                <a:gd name="connsiteY2" fmla="*/ 556591 h 1444487"/>
                <a:gd name="connsiteX3" fmla="*/ 2100470 w 2100470"/>
                <a:gd name="connsiteY3" fmla="*/ 0 h 1444487"/>
                <a:gd name="connsiteX0" fmla="*/ 0 w 2100470"/>
                <a:gd name="connsiteY0" fmla="*/ 1444487 h 1444487"/>
                <a:gd name="connsiteX1" fmla="*/ 324678 w 2100470"/>
                <a:gd name="connsiteY1" fmla="*/ 1331843 h 1444487"/>
                <a:gd name="connsiteX2" fmla="*/ 742122 w 2100470"/>
                <a:gd name="connsiteY2" fmla="*/ 1159565 h 1444487"/>
                <a:gd name="connsiteX3" fmla="*/ 1464365 w 2100470"/>
                <a:gd name="connsiteY3" fmla="*/ 556591 h 1444487"/>
                <a:gd name="connsiteX4" fmla="*/ 2100470 w 2100470"/>
                <a:gd name="connsiteY4" fmla="*/ 0 h 1444487"/>
                <a:gd name="connsiteX0" fmla="*/ 0 w 2100470"/>
                <a:gd name="connsiteY0" fmla="*/ 1444487 h 1444487"/>
                <a:gd name="connsiteX1" fmla="*/ 384313 w 2100470"/>
                <a:gd name="connsiteY1" fmla="*/ 1384852 h 1444487"/>
                <a:gd name="connsiteX2" fmla="*/ 742122 w 2100470"/>
                <a:gd name="connsiteY2" fmla="*/ 1159565 h 1444487"/>
                <a:gd name="connsiteX3" fmla="*/ 1464365 w 2100470"/>
                <a:gd name="connsiteY3" fmla="*/ 556591 h 1444487"/>
                <a:gd name="connsiteX4" fmla="*/ 2100470 w 2100470"/>
                <a:gd name="connsiteY4" fmla="*/ 0 h 1444487"/>
                <a:gd name="connsiteX0" fmla="*/ 0 w 2100470"/>
                <a:gd name="connsiteY0" fmla="*/ 1444487 h 1444487"/>
                <a:gd name="connsiteX1" fmla="*/ 198783 w 2100470"/>
                <a:gd name="connsiteY1" fmla="*/ 1398104 h 1444487"/>
                <a:gd name="connsiteX2" fmla="*/ 384313 w 2100470"/>
                <a:gd name="connsiteY2" fmla="*/ 1384852 h 1444487"/>
                <a:gd name="connsiteX3" fmla="*/ 742122 w 2100470"/>
                <a:gd name="connsiteY3" fmla="*/ 1159565 h 1444487"/>
                <a:gd name="connsiteX4" fmla="*/ 1464365 w 2100470"/>
                <a:gd name="connsiteY4" fmla="*/ 556591 h 1444487"/>
                <a:gd name="connsiteX5" fmla="*/ 2100470 w 2100470"/>
                <a:gd name="connsiteY5" fmla="*/ 0 h 1444487"/>
                <a:gd name="connsiteX0" fmla="*/ 0 w 2100470"/>
                <a:gd name="connsiteY0" fmla="*/ 1444487 h 1444487"/>
                <a:gd name="connsiteX1" fmla="*/ 192157 w 2100470"/>
                <a:gd name="connsiteY1" fmla="*/ 1417983 h 1444487"/>
                <a:gd name="connsiteX2" fmla="*/ 384313 w 2100470"/>
                <a:gd name="connsiteY2" fmla="*/ 1384852 h 1444487"/>
                <a:gd name="connsiteX3" fmla="*/ 742122 w 2100470"/>
                <a:gd name="connsiteY3" fmla="*/ 1159565 h 1444487"/>
                <a:gd name="connsiteX4" fmla="*/ 1464365 w 2100470"/>
                <a:gd name="connsiteY4" fmla="*/ 556591 h 1444487"/>
                <a:gd name="connsiteX5" fmla="*/ 2100470 w 2100470"/>
                <a:gd name="connsiteY5" fmla="*/ 0 h 1444487"/>
                <a:gd name="connsiteX0" fmla="*/ 0 w 2100470"/>
                <a:gd name="connsiteY0" fmla="*/ 1444487 h 1444487"/>
                <a:gd name="connsiteX1" fmla="*/ 192157 w 2100470"/>
                <a:gd name="connsiteY1" fmla="*/ 1437862 h 1444487"/>
                <a:gd name="connsiteX2" fmla="*/ 384313 w 2100470"/>
                <a:gd name="connsiteY2" fmla="*/ 1384852 h 1444487"/>
                <a:gd name="connsiteX3" fmla="*/ 742122 w 2100470"/>
                <a:gd name="connsiteY3" fmla="*/ 1159565 h 1444487"/>
                <a:gd name="connsiteX4" fmla="*/ 1464365 w 2100470"/>
                <a:gd name="connsiteY4" fmla="*/ 556591 h 1444487"/>
                <a:gd name="connsiteX5" fmla="*/ 2100470 w 2100470"/>
                <a:gd name="connsiteY5" fmla="*/ 0 h 1444487"/>
                <a:gd name="connsiteX0" fmla="*/ 0 w 2100470"/>
                <a:gd name="connsiteY0" fmla="*/ 1444487 h 1444487"/>
                <a:gd name="connsiteX1" fmla="*/ 384313 w 2100470"/>
                <a:gd name="connsiteY1" fmla="*/ 1384852 h 1444487"/>
                <a:gd name="connsiteX2" fmla="*/ 742122 w 2100470"/>
                <a:gd name="connsiteY2" fmla="*/ 1159565 h 1444487"/>
                <a:gd name="connsiteX3" fmla="*/ 1464365 w 2100470"/>
                <a:gd name="connsiteY3" fmla="*/ 556591 h 1444487"/>
                <a:gd name="connsiteX4" fmla="*/ 2100470 w 2100470"/>
                <a:gd name="connsiteY4" fmla="*/ 0 h 144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0470" h="1444487">
                  <a:moveTo>
                    <a:pt x="0" y="1444487"/>
                  </a:moveTo>
                  <a:cubicBezTo>
                    <a:pt x="80065" y="1432063"/>
                    <a:pt x="260626" y="1432339"/>
                    <a:pt x="384313" y="1384852"/>
                  </a:cubicBezTo>
                  <a:cubicBezTo>
                    <a:pt x="508000" y="1337365"/>
                    <a:pt x="562113" y="1297609"/>
                    <a:pt x="742122" y="1159565"/>
                  </a:cubicBezTo>
                  <a:cubicBezTo>
                    <a:pt x="922131" y="1021522"/>
                    <a:pt x="1237974" y="749852"/>
                    <a:pt x="1464365" y="556591"/>
                  </a:cubicBezTo>
                  <a:cubicBezTo>
                    <a:pt x="1690756" y="363330"/>
                    <a:pt x="1895613" y="181665"/>
                    <a:pt x="2100470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リーフォーム: 図形 26">
              <a:extLst>
                <a:ext uri="{FF2B5EF4-FFF2-40B4-BE49-F238E27FC236}">
                  <a16:creationId xmlns:a16="http://schemas.microsoft.com/office/drawing/2014/main" id="{481EF5DE-A0D7-4075-A4BB-22F6ECF1356A}"/>
                </a:ext>
              </a:extLst>
            </p:cNvPr>
            <p:cNvSpPr/>
            <p:nvPr/>
          </p:nvSpPr>
          <p:spPr>
            <a:xfrm flipH="1">
              <a:off x="682492" y="3425688"/>
              <a:ext cx="2100470" cy="1444487"/>
            </a:xfrm>
            <a:custGeom>
              <a:avLst/>
              <a:gdLst>
                <a:gd name="connsiteX0" fmla="*/ 0 w 2100470"/>
                <a:gd name="connsiteY0" fmla="*/ 1444487 h 1444487"/>
                <a:gd name="connsiteX1" fmla="*/ 569843 w 2100470"/>
                <a:gd name="connsiteY1" fmla="*/ 1358348 h 1444487"/>
                <a:gd name="connsiteX2" fmla="*/ 742122 w 2100470"/>
                <a:gd name="connsiteY2" fmla="*/ 1159565 h 1444487"/>
                <a:gd name="connsiteX3" fmla="*/ 1464365 w 2100470"/>
                <a:gd name="connsiteY3" fmla="*/ 556591 h 1444487"/>
                <a:gd name="connsiteX4" fmla="*/ 2100470 w 2100470"/>
                <a:gd name="connsiteY4" fmla="*/ 0 h 1444487"/>
                <a:gd name="connsiteX0" fmla="*/ 0 w 2100470"/>
                <a:gd name="connsiteY0" fmla="*/ 1444487 h 1444487"/>
                <a:gd name="connsiteX1" fmla="*/ 742122 w 2100470"/>
                <a:gd name="connsiteY1" fmla="*/ 1159565 h 1444487"/>
                <a:gd name="connsiteX2" fmla="*/ 1464365 w 2100470"/>
                <a:gd name="connsiteY2" fmla="*/ 556591 h 1444487"/>
                <a:gd name="connsiteX3" fmla="*/ 2100470 w 2100470"/>
                <a:gd name="connsiteY3" fmla="*/ 0 h 1444487"/>
                <a:gd name="connsiteX0" fmla="*/ 0 w 2100470"/>
                <a:gd name="connsiteY0" fmla="*/ 1444487 h 1444487"/>
                <a:gd name="connsiteX1" fmla="*/ 324678 w 2100470"/>
                <a:gd name="connsiteY1" fmla="*/ 1331843 h 1444487"/>
                <a:gd name="connsiteX2" fmla="*/ 742122 w 2100470"/>
                <a:gd name="connsiteY2" fmla="*/ 1159565 h 1444487"/>
                <a:gd name="connsiteX3" fmla="*/ 1464365 w 2100470"/>
                <a:gd name="connsiteY3" fmla="*/ 556591 h 1444487"/>
                <a:gd name="connsiteX4" fmla="*/ 2100470 w 2100470"/>
                <a:gd name="connsiteY4" fmla="*/ 0 h 1444487"/>
                <a:gd name="connsiteX0" fmla="*/ 0 w 2100470"/>
                <a:gd name="connsiteY0" fmla="*/ 1444487 h 1444487"/>
                <a:gd name="connsiteX1" fmla="*/ 384313 w 2100470"/>
                <a:gd name="connsiteY1" fmla="*/ 1384852 h 1444487"/>
                <a:gd name="connsiteX2" fmla="*/ 742122 w 2100470"/>
                <a:gd name="connsiteY2" fmla="*/ 1159565 h 1444487"/>
                <a:gd name="connsiteX3" fmla="*/ 1464365 w 2100470"/>
                <a:gd name="connsiteY3" fmla="*/ 556591 h 1444487"/>
                <a:gd name="connsiteX4" fmla="*/ 2100470 w 2100470"/>
                <a:gd name="connsiteY4" fmla="*/ 0 h 1444487"/>
                <a:gd name="connsiteX0" fmla="*/ 0 w 2100470"/>
                <a:gd name="connsiteY0" fmla="*/ 1444487 h 1444487"/>
                <a:gd name="connsiteX1" fmla="*/ 198783 w 2100470"/>
                <a:gd name="connsiteY1" fmla="*/ 1398104 h 1444487"/>
                <a:gd name="connsiteX2" fmla="*/ 384313 w 2100470"/>
                <a:gd name="connsiteY2" fmla="*/ 1384852 h 1444487"/>
                <a:gd name="connsiteX3" fmla="*/ 742122 w 2100470"/>
                <a:gd name="connsiteY3" fmla="*/ 1159565 h 1444487"/>
                <a:gd name="connsiteX4" fmla="*/ 1464365 w 2100470"/>
                <a:gd name="connsiteY4" fmla="*/ 556591 h 1444487"/>
                <a:gd name="connsiteX5" fmla="*/ 2100470 w 2100470"/>
                <a:gd name="connsiteY5" fmla="*/ 0 h 1444487"/>
                <a:gd name="connsiteX0" fmla="*/ 0 w 2100470"/>
                <a:gd name="connsiteY0" fmla="*/ 1444487 h 1444487"/>
                <a:gd name="connsiteX1" fmla="*/ 192157 w 2100470"/>
                <a:gd name="connsiteY1" fmla="*/ 1417983 h 1444487"/>
                <a:gd name="connsiteX2" fmla="*/ 384313 w 2100470"/>
                <a:gd name="connsiteY2" fmla="*/ 1384852 h 1444487"/>
                <a:gd name="connsiteX3" fmla="*/ 742122 w 2100470"/>
                <a:gd name="connsiteY3" fmla="*/ 1159565 h 1444487"/>
                <a:gd name="connsiteX4" fmla="*/ 1464365 w 2100470"/>
                <a:gd name="connsiteY4" fmla="*/ 556591 h 1444487"/>
                <a:gd name="connsiteX5" fmla="*/ 2100470 w 2100470"/>
                <a:gd name="connsiteY5" fmla="*/ 0 h 1444487"/>
                <a:gd name="connsiteX0" fmla="*/ 0 w 2100470"/>
                <a:gd name="connsiteY0" fmla="*/ 1444487 h 1444487"/>
                <a:gd name="connsiteX1" fmla="*/ 192157 w 2100470"/>
                <a:gd name="connsiteY1" fmla="*/ 1437862 h 1444487"/>
                <a:gd name="connsiteX2" fmla="*/ 384313 w 2100470"/>
                <a:gd name="connsiteY2" fmla="*/ 1384852 h 1444487"/>
                <a:gd name="connsiteX3" fmla="*/ 742122 w 2100470"/>
                <a:gd name="connsiteY3" fmla="*/ 1159565 h 1444487"/>
                <a:gd name="connsiteX4" fmla="*/ 1464365 w 2100470"/>
                <a:gd name="connsiteY4" fmla="*/ 556591 h 1444487"/>
                <a:gd name="connsiteX5" fmla="*/ 2100470 w 2100470"/>
                <a:gd name="connsiteY5" fmla="*/ 0 h 1444487"/>
                <a:gd name="connsiteX0" fmla="*/ 0 w 2100470"/>
                <a:gd name="connsiteY0" fmla="*/ 1444487 h 1444487"/>
                <a:gd name="connsiteX1" fmla="*/ 384313 w 2100470"/>
                <a:gd name="connsiteY1" fmla="*/ 1384852 h 1444487"/>
                <a:gd name="connsiteX2" fmla="*/ 742122 w 2100470"/>
                <a:gd name="connsiteY2" fmla="*/ 1159565 h 1444487"/>
                <a:gd name="connsiteX3" fmla="*/ 1464365 w 2100470"/>
                <a:gd name="connsiteY3" fmla="*/ 556591 h 1444487"/>
                <a:gd name="connsiteX4" fmla="*/ 2100470 w 2100470"/>
                <a:gd name="connsiteY4" fmla="*/ 0 h 144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0470" h="1444487">
                  <a:moveTo>
                    <a:pt x="0" y="1444487"/>
                  </a:moveTo>
                  <a:cubicBezTo>
                    <a:pt x="80065" y="1432063"/>
                    <a:pt x="260626" y="1432339"/>
                    <a:pt x="384313" y="1384852"/>
                  </a:cubicBezTo>
                  <a:cubicBezTo>
                    <a:pt x="508000" y="1337365"/>
                    <a:pt x="562113" y="1297609"/>
                    <a:pt x="742122" y="1159565"/>
                  </a:cubicBezTo>
                  <a:cubicBezTo>
                    <a:pt x="922131" y="1021522"/>
                    <a:pt x="1237974" y="749852"/>
                    <a:pt x="1464365" y="556591"/>
                  </a:cubicBezTo>
                  <a:cubicBezTo>
                    <a:pt x="1690756" y="363330"/>
                    <a:pt x="1895613" y="181665"/>
                    <a:pt x="2100470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F032C5F2-7301-4484-8157-2B0621B0F30A}"/>
                    </a:ext>
                  </a:extLst>
                </p:cNvPr>
                <p:cNvSpPr txBox="1"/>
                <p:nvPr/>
              </p:nvSpPr>
              <p:spPr>
                <a:xfrm>
                  <a:off x="3067881" y="1904184"/>
                  <a:ext cx="2272417" cy="809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kumimoji="1"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kumimoji="1"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func>
                          <m:funcPr>
                            <m:ctrlPr>
                              <a:rPr kumimoji="1"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1" lang="en-US" altLang="ja-JP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kumimoji="1" lang="en-US" altLang="ja-JP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kumimoji="1" lang="en-US" altLang="ja-JP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kumimoji="1" lang="en-US" altLang="ja-JP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kumimoji="1" lang="en-US" altLang="ja-JP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kumimoji="1" lang="en-US" altLang="ja-JP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kumimoji="1" lang="en-US" altLang="ja-JP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kumimoji="1" lang="ja-JP" altLang="en-US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F032C5F2-7301-4484-8157-2B0621B0F3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7881" y="1904184"/>
                  <a:ext cx="2272417" cy="80945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45CA970-CA86-46DB-A074-1C559FB837D2}"/>
              </a:ext>
            </a:extLst>
          </p:cNvPr>
          <p:cNvSpPr txBox="1"/>
          <p:nvPr/>
        </p:nvSpPr>
        <p:spPr>
          <a:xfrm>
            <a:off x="6664344" y="6356350"/>
            <a:ext cx="418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J.D. </a:t>
            </a:r>
            <a:r>
              <a:rPr kumimoji="1" lang="en-US" altLang="ja-JP" dirty="0" err="1"/>
              <a:t>Bjorken</a:t>
            </a:r>
            <a:r>
              <a:rPr kumimoji="1" lang="en-US" altLang="ja-JP" dirty="0"/>
              <a:t>, Phys. Rev. D </a:t>
            </a:r>
            <a:r>
              <a:rPr kumimoji="1" lang="en-US" altLang="ja-JP" b="1" dirty="0"/>
              <a:t>27</a:t>
            </a:r>
            <a:r>
              <a:rPr kumimoji="1" lang="en-US" altLang="ja-JP" dirty="0"/>
              <a:t>, 140 (1983).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6DD2EBCC-53CC-479C-80B1-B5A9722F126B}"/>
                  </a:ext>
                </a:extLst>
              </p:cNvPr>
              <p:cNvSpPr txBox="1"/>
              <p:nvPr/>
            </p:nvSpPr>
            <p:spPr>
              <a:xfrm>
                <a:off x="6591298" y="1271504"/>
                <a:ext cx="499110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ja-JP" sz="2800" dirty="0"/>
                  <a:t>Boost invariance along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1" lang="en-US" altLang="ja-JP" sz="2800" dirty="0"/>
                  <a:t> axis</a:t>
                </a:r>
              </a:p>
              <a:p>
                <a:pPr algn="l"/>
                <a:r>
                  <a:rPr kumimoji="1" lang="en-US" altLang="ja-JP" sz="2800" dirty="0">
                    <a:sym typeface="Wingdings" panose="05000000000000000000" pitchFamily="2" charset="2"/>
                  </a:rPr>
                  <a:t> 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𝜂</m:t>
                        </m:r>
                      </m:e>
                      <m: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en-US" altLang="ja-JP" sz="2800" dirty="0">
                    <a:sym typeface="Wingdings" panose="05000000000000000000" pitchFamily="2" charset="2"/>
                  </a:rPr>
                  <a:t> dependence of thermodynamic variables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6DD2EBCC-53CC-479C-80B1-B5A9722F1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298" y="1271504"/>
                <a:ext cx="4991105" cy="1384995"/>
              </a:xfrm>
              <a:prstGeom prst="rect">
                <a:avLst/>
              </a:prstGeom>
              <a:blipFill>
                <a:blip r:embed="rId6"/>
                <a:stretch>
                  <a:fillRect l="-2442" t="-4846" b="-114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4508F477-F174-445E-90DC-3965C872D804}"/>
                  </a:ext>
                </a:extLst>
              </p:cNvPr>
              <p:cNvSpPr txBox="1"/>
              <p:nvPr/>
            </p:nvSpPr>
            <p:spPr>
              <a:xfrm>
                <a:off x="6933717" y="4999314"/>
                <a:ext cx="20931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ja-JP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4508F477-F174-445E-90DC-3965C872D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717" y="4999314"/>
                <a:ext cx="2093137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3BCBEB3A-3A97-4400-8F3A-70294F6C9C69}"/>
                  </a:ext>
                </a:extLst>
              </p:cNvPr>
              <p:cNvSpPr/>
              <p:nvPr/>
            </p:nvSpPr>
            <p:spPr>
              <a:xfrm>
                <a:off x="7390921" y="3460131"/>
                <a:ext cx="3598934" cy="11330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1" lang="en-US" altLang="ja-JP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kumimoji="1" lang="en-US" altLang="ja-JP" sz="36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d>
                        <m:dPr>
                          <m:ctrlPr>
                            <a:rPr kumimoji="1" lang="en-US" altLang="ja-JP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,0, 0, </m:t>
                          </m:r>
                          <m:r>
                            <a:rPr kumimoji="1" lang="en-US" altLang="ja-JP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kumimoji="1" lang="ja-JP" altLang="en-US" sz="36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3BCBEB3A-3A97-4400-8F3A-70294F6C9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921" y="3460131"/>
                <a:ext cx="3598934" cy="11330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39BA9325-4BD3-48F8-A72B-0A66C3687B6B}"/>
                  </a:ext>
                </a:extLst>
              </p:cNvPr>
              <p:cNvSpPr/>
              <p:nvPr/>
            </p:nvSpPr>
            <p:spPr>
              <a:xfrm>
                <a:off x="8944976" y="4955856"/>
                <a:ext cx="280000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kumimoji="1" lang="en-US" altLang="ja-JP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ja-JP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JP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kumimoji="1" lang="en-US" altLang="ja-JP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kumimoji="1" lang="en-US" altLang="ja-JP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kumimoji="1" lang="en-US" altLang="ja-JP" sz="2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etc</m:t>
                      </m:r>
                      <m:r>
                        <a:rPr kumimoji="1" lang="en-US" altLang="ja-JP" sz="2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39BA9325-4BD3-48F8-A72B-0A66C3687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976" y="4955856"/>
                <a:ext cx="2800009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2E3C0B34-1E96-449D-8CEC-F4285CFDAE59}"/>
              </a:ext>
            </a:extLst>
          </p:cNvPr>
          <p:cNvSpPr/>
          <p:nvPr/>
        </p:nvSpPr>
        <p:spPr>
          <a:xfrm>
            <a:off x="6824877" y="3239595"/>
            <a:ext cx="4757530" cy="144448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AC3C4A4C-219F-4A99-AE01-1E97211C4CC4}"/>
              </a:ext>
            </a:extLst>
          </p:cNvPr>
          <p:cNvSpPr/>
          <p:nvPr/>
        </p:nvSpPr>
        <p:spPr>
          <a:xfrm>
            <a:off x="7089913" y="2955878"/>
            <a:ext cx="4194313" cy="52322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AB681AE-9491-4624-9666-975CD95A1E89}"/>
              </a:ext>
            </a:extLst>
          </p:cNvPr>
          <p:cNvSpPr txBox="1"/>
          <p:nvPr/>
        </p:nvSpPr>
        <p:spPr>
          <a:xfrm>
            <a:off x="7221429" y="2955878"/>
            <a:ext cx="4007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 err="1"/>
              <a:t>Bjorken</a:t>
            </a:r>
            <a:r>
              <a:rPr kumimoji="1" lang="en-US" altLang="ja-JP" sz="2800" dirty="0"/>
              <a:t> flow </a:t>
            </a:r>
            <a:r>
              <a:rPr kumimoji="1" lang="en-US" altLang="ja-JP" sz="2000" dirty="0"/>
              <a:t>(1D Hubble flow)</a:t>
            </a:r>
            <a:endParaRPr kumimoji="1" lang="ja-JP" altLang="en-US" sz="2000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21115EB-B087-4FC1-9FAE-2D25A7AAC07B}"/>
              </a:ext>
            </a:extLst>
          </p:cNvPr>
          <p:cNvSpPr txBox="1"/>
          <p:nvPr/>
        </p:nvSpPr>
        <p:spPr>
          <a:xfrm>
            <a:off x="6943694" y="5514279"/>
            <a:ext cx="4809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ym typeface="Wingdings" panose="05000000000000000000" pitchFamily="2" charset="2"/>
              </a:rPr>
              <a:t> </a:t>
            </a:r>
            <a:r>
              <a:rPr kumimoji="1" lang="en-US" altLang="ja-JP" sz="2800" dirty="0"/>
              <a:t>(0+1)-dimensional problem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871991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3B4E9F-A9F2-4485-A3F0-D2FABB1C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dirty="0"/>
              <a:t>Resolution 1: Constraint on equilibrium measure from non-linear causality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D90A043-A791-4726-8DD2-0BD69D012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90CF57B-DD1B-4031-B9F9-0C464C9FAFED}" type="slidenum">
              <a:rPr kumimoji="1" lang="ja-JP" altLang="en-US" smtClean="0"/>
              <a:t>52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CDE3345-16C5-4055-9799-1C1413976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47" t="18572" r="34733" b="19841"/>
          <a:stretch/>
        </p:blipFill>
        <p:spPr>
          <a:xfrm>
            <a:off x="1088572" y="1752601"/>
            <a:ext cx="5159829" cy="422365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89507CF-FE9B-4CDF-B43B-0859FDBCA8AA}"/>
              </a:ext>
            </a:extLst>
          </p:cNvPr>
          <p:cNvSpPr/>
          <p:nvPr/>
        </p:nvSpPr>
        <p:spPr>
          <a:xfrm>
            <a:off x="452881" y="6193847"/>
            <a:ext cx="6257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ja-JP" dirty="0"/>
              <a:t>M.P. Heller and M. </a:t>
            </a:r>
            <a:r>
              <a:rPr lang="en-GB" altLang="ja-JP" dirty="0" err="1"/>
              <a:t>Spaliński</a:t>
            </a:r>
            <a:r>
              <a:rPr lang="en-GB" altLang="ja-JP" dirty="0"/>
              <a:t>, Phys. Rev. Lett. </a:t>
            </a:r>
            <a:r>
              <a:rPr lang="en-GB" altLang="ja-JP" b="1" dirty="0"/>
              <a:t>115</a:t>
            </a:r>
            <a:r>
              <a:rPr lang="en-GB" altLang="ja-JP" dirty="0"/>
              <a:t>, 072501 (2015).</a:t>
            </a:r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109195-A005-40B8-9782-FCA79CB6E656}"/>
              </a:ext>
            </a:extLst>
          </p:cNvPr>
          <p:cNvSpPr txBox="1"/>
          <p:nvPr/>
        </p:nvSpPr>
        <p:spPr>
          <a:xfrm>
            <a:off x="6813700" y="2014366"/>
            <a:ext cx="50467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3200" dirty="0"/>
              <a:t>Hydrodynamic </a:t>
            </a:r>
            <a:r>
              <a:rPr kumimoji="1" lang="en-US" altLang="ja-JP" sz="3200" dirty="0">
                <a:solidFill>
                  <a:srgbClr val="FF66FF"/>
                </a:solidFill>
              </a:rPr>
              <a:t>attractor</a:t>
            </a:r>
            <a:r>
              <a:rPr kumimoji="1" lang="en-US" altLang="ja-JP" sz="3200" dirty="0"/>
              <a:t> solution</a:t>
            </a:r>
          </a:p>
          <a:p>
            <a:pPr marL="457200" indent="-457200" algn="l">
              <a:buFont typeface="Wingdings" panose="05000000000000000000" pitchFamily="2" charset="2"/>
              <a:buChar char="à"/>
            </a:pPr>
            <a:r>
              <a:rPr kumimoji="1" lang="en-US" altLang="ja-JP" sz="3200" dirty="0">
                <a:sym typeface="Wingdings" panose="05000000000000000000" pitchFamily="2" charset="2"/>
              </a:rPr>
              <a:t>Is fluid dynamics far from equilibrium justified?</a:t>
            </a:r>
          </a:p>
          <a:p>
            <a:pPr marL="457200" indent="-457200" algn="l">
              <a:buFont typeface="Wingdings" panose="05000000000000000000" pitchFamily="2" charset="2"/>
              <a:buChar char="à"/>
            </a:pPr>
            <a:r>
              <a:rPr kumimoji="1" lang="en-US" altLang="ja-JP" sz="3200" dirty="0">
                <a:sym typeface="Wingdings" panose="05000000000000000000" pitchFamily="2" charset="2"/>
              </a:rPr>
              <a:t>Are (almost) any initial conditions acceptable?</a:t>
            </a:r>
            <a:endParaRPr kumimoji="1" lang="ja-JP" altLang="en-US" sz="32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A5FF566-8649-4B43-BC46-BA0088DF804C}"/>
              </a:ext>
            </a:extLst>
          </p:cNvPr>
          <p:cNvSpPr txBox="1"/>
          <p:nvPr/>
        </p:nvSpPr>
        <p:spPr>
          <a:xfrm>
            <a:off x="4107972" y="2321097"/>
            <a:ext cx="1875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/>
                </a:solidFill>
              </a:rPr>
              <a:t>Relaxation time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0B19559-4281-41A1-9268-F7C7CB0D0D37}"/>
                  </a:ext>
                </a:extLst>
              </p:cNvPr>
              <p:cNvSpPr txBox="1"/>
              <p:nvPr/>
            </p:nvSpPr>
            <p:spPr>
              <a:xfrm>
                <a:off x="4413406" y="2644093"/>
                <a:ext cx="126092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~0.2</m:t>
                      </m:r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0B19559-4281-41A1-9268-F7C7CB0D0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406" y="2644093"/>
                <a:ext cx="1260923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1430FDF-FF56-473B-BA61-43182B8793ED}"/>
              </a:ext>
            </a:extLst>
          </p:cNvPr>
          <p:cNvCxnSpPr/>
          <p:nvPr/>
        </p:nvCxnSpPr>
        <p:spPr>
          <a:xfrm>
            <a:off x="1653871" y="4246090"/>
            <a:ext cx="4458031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20EF643-28E6-4C64-B651-6724ADD5FC4C}"/>
              </a:ext>
            </a:extLst>
          </p:cNvPr>
          <p:cNvSpPr txBox="1"/>
          <p:nvPr/>
        </p:nvSpPr>
        <p:spPr>
          <a:xfrm>
            <a:off x="3427012" y="4250883"/>
            <a:ext cx="2873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00B0F0"/>
                </a:solidFill>
              </a:rPr>
              <a:t>Local equilibrium</a:t>
            </a:r>
            <a:endParaRPr kumimoji="1" lang="ja-JP" alt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46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17A98F-9073-4CD8-B160-429477789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“Time” evolution of</a:t>
            </a:r>
            <a:r>
              <a:rPr kumimoji="1" lang="en-US" altLang="ja-JP" dirty="0"/>
              <a:t> equilibrium measure 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006924C-B3F2-4328-9109-21EA2FCB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53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2094446-8373-4A6A-85A7-E7446F47B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82" y="1704137"/>
            <a:ext cx="5760000" cy="4312835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CFF0F17-1D07-46E4-AA4B-485C7C027F78}"/>
              </a:ext>
            </a:extLst>
          </p:cNvPr>
          <p:cNvCxnSpPr/>
          <p:nvPr/>
        </p:nvCxnSpPr>
        <p:spPr>
          <a:xfrm>
            <a:off x="3638936" y="4875914"/>
            <a:ext cx="75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DEF1991-62C2-4672-807E-31422A740802}"/>
              </a:ext>
            </a:extLst>
          </p:cNvPr>
          <p:cNvSpPr txBox="1"/>
          <p:nvPr/>
        </p:nvSpPr>
        <p:spPr>
          <a:xfrm>
            <a:off x="4480040" y="4329907"/>
            <a:ext cx="2127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/>
                </a:solidFill>
              </a:rPr>
              <a:t>1st (gradient exp.)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7D0C2678-5FBB-4118-946D-321641A6679A}"/>
              </a:ext>
            </a:extLst>
          </p:cNvPr>
          <p:cNvCxnSpPr/>
          <p:nvPr/>
        </p:nvCxnSpPr>
        <p:spPr>
          <a:xfrm>
            <a:off x="3647075" y="4542423"/>
            <a:ext cx="756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3BC90F-59DE-44CE-8D25-F59475E792D5}"/>
              </a:ext>
            </a:extLst>
          </p:cNvPr>
          <p:cNvSpPr txBox="1"/>
          <p:nvPr/>
        </p:nvSpPr>
        <p:spPr>
          <a:xfrm>
            <a:off x="4469530" y="4668802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/>
                </a:solidFill>
              </a:rPr>
              <a:t>2nd (gradient exp.)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2869C0F-9DD7-49D3-8FAE-0ED45FACF924}"/>
              </a:ext>
            </a:extLst>
          </p:cNvPr>
          <p:cNvCxnSpPr/>
          <p:nvPr/>
        </p:nvCxnSpPr>
        <p:spPr>
          <a:xfrm>
            <a:off x="3638936" y="5268314"/>
            <a:ext cx="756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902E15B-1FFC-431E-8017-7565046C76C0}"/>
                  </a:ext>
                </a:extLst>
              </p:cNvPr>
              <p:cNvSpPr txBox="1"/>
              <p:nvPr/>
            </p:nvSpPr>
            <p:spPr>
              <a:xfrm>
                <a:off x="4522080" y="5100030"/>
                <a:ext cx="133344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kumimoji="1" lang="ja-JP" alt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𝑑𝑤</m:t>
                          </m:r>
                        </m:den>
                      </m:f>
                      <m:r>
                        <a:rPr kumimoji="1"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902E15B-1FFC-431E-8017-7565046C7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080" y="5100030"/>
                <a:ext cx="1333442" cy="307777"/>
              </a:xfrm>
              <a:prstGeom prst="rect">
                <a:avLst/>
              </a:prstGeom>
              <a:blipFill>
                <a:blip r:embed="rId3"/>
                <a:stretch>
                  <a:fillRect l="-9132" t="-166000" r="-3196" b="-254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92C42745-609D-4E87-971F-E6CF1FA4E64F}"/>
              </a:ext>
            </a:extLst>
          </p:cNvPr>
          <p:cNvCxnSpPr/>
          <p:nvPr/>
        </p:nvCxnSpPr>
        <p:spPr>
          <a:xfrm>
            <a:off x="3647075" y="2212431"/>
            <a:ext cx="756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118C424-6028-4866-BB08-D198D1CF7A82}"/>
              </a:ext>
            </a:extLst>
          </p:cNvPr>
          <p:cNvSpPr txBox="1"/>
          <p:nvPr/>
        </p:nvSpPr>
        <p:spPr>
          <a:xfrm>
            <a:off x="4480040" y="2012376"/>
            <a:ext cx="1893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/>
                </a:solidFill>
              </a:rPr>
              <a:t>Conformal fluid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C975B0C8-470A-4075-9772-8FD936DF28D8}"/>
                  </a:ext>
                </a:extLst>
              </p:cNvPr>
              <p:cNvSpPr txBox="1"/>
              <p:nvPr/>
            </p:nvSpPr>
            <p:spPr>
              <a:xfrm>
                <a:off x="7354479" y="2162674"/>
                <a:ext cx="4217950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𝜏𝜋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2−</m:t>
                          </m:r>
                          <m:func>
                            <m:funcPr>
                              <m:ctrlP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JP" sz="280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</m:num>
                        <m:den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C975B0C8-470A-4075-9772-8FD936DF2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479" y="2162674"/>
                <a:ext cx="4217950" cy="8182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A1BF822F-B2A8-4A9A-BE5F-C0866DE714BF}"/>
                  </a:ext>
                </a:extLst>
              </p:cNvPr>
              <p:cNvSpPr txBox="1"/>
              <p:nvPr/>
            </p:nvSpPr>
            <p:spPr>
              <a:xfrm>
                <a:off x="7870130" y="3010624"/>
                <a:ext cx="139999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0.208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A1BF822F-B2A8-4A9A-BE5F-C0866DE71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130" y="3010624"/>
                <a:ext cx="1399997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E3B5D966-4AC7-4868-89E0-3463293DB333}"/>
                  </a:ext>
                </a:extLst>
              </p:cNvPr>
              <p:cNvSpPr txBox="1"/>
              <p:nvPr/>
            </p:nvSpPr>
            <p:spPr>
              <a:xfrm>
                <a:off x="7550960" y="3921807"/>
                <a:ext cx="402146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800" dirty="0">
                    <a:sym typeface="Wingdings" panose="05000000000000000000" pitchFamily="2" charset="2"/>
                  </a:rPr>
                  <a:t> </a:t>
                </a:r>
                <a:r>
                  <a:rPr kumimoji="1" lang="en-US" altLang="ja-JP" sz="2800" dirty="0"/>
                  <a:t>Solutions relax to a single curve with relaxation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E3B5D966-4AC7-4868-89E0-3463293DB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960" y="3921807"/>
                <a:ext cx="4021469" cy="1384995"/>
              </a:xfrm>
              <a:prstGeom prst="rect">
                <a:avLst/>
              </a:prstGeom>
              <a:blipFill>
                <a:blip r:embed="rId6"/>
                <a:stretch>
                  <a:fillRect t="-4386" b="-109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1CF7236-991E-4317-BB03-E4DFFE605EA4}"/>
              </a:ext>
            </a:extLst>
          </p:cNvPr>
          <p:cNvSpPr txBox="1"/>
          <p:nvPr/>
        </p:nvSpPr>
        <p:spPr>
          <a:xfrm>
            <a:off x="7545910" y="5507147"/>
            <a:ext cx="4097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“Hydrodynamic attractor”</a:t>
            </a:r>
            <a:endParaRPr kumimoji="1" lang="ja-JP" altLang="en-US" sz="2800" dirty="0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E756FADC-8921-46BC-BC47-71E62721834C}"/>
              </a:ext>
            </a:extLst>
          </p:cNvPr>
          <p:cNvSpPr/>
          <p:nvPr/>
        </p:nvSpPr>
        <p:spPr>
          <a:xfrm>
            <a:off x="6997668" y="1914235"/>
            <a:ext cx="4910553" cy="172234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B6A1714-3EB6-4614-B703-1EEC48859C5F}"/>
              </a:ext>
            </a:extLst>
          </p:cNvPr>
          <p:cNvSpPr txBox="1"/>
          <p:nvPr/>
        </p:nvSpPr>
        <p:spPr>
          <a:xfrm>
            <a:off x="7215528" y="1634789"/>
            <a:ext cx="2805576" cy="523220"/>
          </a:xfrm>
          <a:prstGeom prst="rect">
            <a:avLst/>
          </a:prstGeom>
          <a:solidFill>
            <a:srgbClr val="2F5597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Relaxation “time”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907220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88915A-DCEE-45E2-8250-8F6CA1E2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Causality violation in transverse plane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D10B2FA-0319-42C9-A27C-FCEB9D57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54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1754B26-FB38-4C78-8F54-31D53AE2F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6" t="3065" r="7860" b="1991"/>
          <a:stretch/>
        </p:blipFill>
        <p:spPr>
          <a:xfrm>
            <a:off x="308805" y="1690688"/>
            <a:ext cx="5778898" cy="4583979"/>
          </a:xfrm>
          <a:prstGeom prst="rect">
            <a:avLst/>
          </a:prstGeom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48D2E3CD-03FE-4319-BE3D-A15BF879345D}"/>
              </a:ext>
            </a:extLst>
          </p:cNvPr>
          <p:cNvCxnSpPr/>
          <p:nvPr/>
        </p:nvCxnSpPr>
        <p:spPr>
          <a:xfrm>
            <a:off x="712410" y="1524000"/>
            <a:ext cx="64800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71CA288-F03F-4CEB-BE85-ACA7F8D0F9CD}"/>
              </a:ext>
            </a:extLst>
          </p:cNvPr>
          <p:cNvSpPr txBox="1"/>
          <p:nvPr/>
        </p:nvSpPr>
        <p:spPr>
          <a:xfrm>
            <a:off x="7192410" y="1304818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time</a:t>
            </a:r>
            <a:endParaRPr kumimoji="1" lang="ja-JP" altLang="en-US" sz="28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519405D-3011-4ABD-B834-3DD5D93CBD85}"/>
              </a:ext>
            </a:extLst>
          </p:cNvPr>
          <p:cNvSpPr txBox="1"/>
          <p:nvPr/>
        </p:nvSpPr>
        <p:spPr>
          <a:xfrm>
            <a:off x="6173617" y="2914149"/>
            <a:ext cx="5604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Violations predominate in the early stage and/or the edge region.</a:t>
            </a:r>
            <a:endParaRPr kumimoji="1" lang="ja-JP" altLang="en-US" sz="28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25D001A-14A4-4E49-AB12-7ED791A755F4}"/>
              </a:ext>
            </a:extLst>
          </p:cNvPr>
          <p:cNvSpPr txBox="1"/>
          <p:nvPr/>
        </p:nvSpPr>
        <p:spPr>
          <a:xfrm>
            <a:off x="6280481" y="4778116"/>
            <a:ext cx="53785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To demonstrate this in a much simpler system, e.g., boost-invariant system</a:t>
            </a: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BA89AA6E-636B-417F-AFAB-8669E894640F}"/>
              </a:ext>
            </a:extLst>
          </p:cNvPr>
          <p:cNvSpPr/>
          <p:nvPr/>
        </p:nvSpPr>
        <p:spPr>
          <a:xfrm>
            <a:off x="8213972" y="3926441"/>
            <a:ext cx="1535667" cy="79271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F1D741E-BA55-4751-B86B-433358002204}"/>
              </a:ext>
            </a:extLst>
          </p:cNvPr>
          <p:cNvSpPr txBox="1"/>
          <p:nvPr/>
        </p:nvSpPr>
        <p:spPr>
          <a:xfrm>
            <a:off x="608185" y="6360026"/>
            <a:ext cx="524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C. </a:t>
            </a:r>
            <a:r>
              <a:rPr kumimoji="1" lang="en-US" altLang="ja-JP" dirty="0" err="1"/>
              <a:t>Plumberg</a:t>
            </a:r>
            <a:r>
              <a:rPr kumimoji="1" lang="en-US" altLang="ja-JP" dirty="0"/>
              <a:t> </a:t>
            </a:r>
            <a:r>
              <a:rPr kumimoji="1" lang="en-US" altLang="ja-JP" i="1" dirty="0"/>
              <a:t>et al</a:t>
            </a:r>
            <a:r>
              <a:rPr kumimoji="1" lang="en-US" altLang="ja-JP" dirty="0"/>
              <a:t>., Phys. Rev. C 105, L061901 (2022).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EE969A5-2B77-4799-8EDE-88AC2BC7F69C}"/>
              </a:ext>
            </a:extLst>
          </p:cNvPr>
          <p:cNvSpPr txBox="1"/>
          <p:nvPr/>
        </p:nvSpPr>
        <p:spPr>
          <a:xfrm>
            <a:off x="6213493" y="1683348"/>
            <a:ext cx="61045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Red</a:t>
            </a:r>
            <a:r>
              <a:rPr kumimoji="1" lang="en-US" altLang="ja-JP" sz="2800" dirty="0"/>
              <a:t>: Acausal</a:t>
            </a:r>
          </a:p>
          <a:p>
            <a:pPr algn="l"/>
            <a:r>
              <a:rPr kumimoji="1" lang="en-US" altLang="ja-JP" sz="2800" dirty="0"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Purple</a:t>
            </a:r>
            <a:r>
              <a:rPr kumimoji="1" lang="en-US" altLang="ja-JP" sz="2800" dirty="0"/>
              <a:t>: Intermediate (not determined) </a:t>
            </a:r>
          </a:p>
          <a:p>
            <a:pPr algn="l"/>
            <a:r>
              <a:rPr kumimoji="1" lang="en-US" altLang="ja-JP" sz="2800" dirty="0">
                <a:solidFill>
                  <a:srgbClr val="00B0F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Blue</a:t>
            </a:r>
            <a:r>
              <a:rPr kumimoji="1" lang="en-US" altLang="ja-JP" sz="2800" dirty="0"/>
              <a:t>: Causal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044508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FB1522-7BA8-4493-A72C-EC08D218C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Causality in non-linear regime?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1AED020-ABCA-4B66-BA39-438B90CA9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55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F01B2FB-8CF6-44F5-B5BE-1E39866BBE27}"/>
              </a:ext>
            </a:extLst>
          </p:cNvPr>
          <p:cNvSpPr txBox="1"/>
          <p:nvPr/>
        </p:nvSpPr>
        <p:spPr>
          <a:xfrm>
            <a:off x="2035774" y="1573849"/>
            <a:ext cx="81435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Causality of second order hydrodynamics under</a:t>
            </a:r>
          </a:p>
          <a:p>
            <a:pPr algn="ctr"/>
            <a:r>
              <a:rPr kumimoji="1" lang="en-US" altLang="ja-JP" sz="2800" dirty="0"/>
              <a:t>static </a:t>
            </a:r>
            <a:r>
              <a:rPr kumimoji="1" lang="en-US" altLang="ja-JP" sz="2800" dirty="0">
                <a:solidFill>
                  <a:srgbClr val="00B0F0"/>
                </a:solidFill>
              </a:rPr>
              <a:t>equilibrium</a:t>
            </a:r>
            <a:r>
              <a:rPr kumimoji="1" lang="en-US" altLang="ja-JP" sz="2800" dirty="0"/>
              <a:t> background in linear perturbation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0103FF46-3AB8-406E-A22A-A58DBD8CA24A}"/>
                  </a:ext>
                </a:extLst>
              </p:cNvPr>
              <p:cNvSpPr txBox="1"/>
              <p:nvPr/>
            </p:nvSpPr>
            <p:spPr>
              <a:xfrm>
                <a:off x="3166254" y="2977634"/>
                <a:ext cx="5859489" cy="483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=0,  </m:t>
                      </m:r>
                      <m:r>
                        <a:rPr kumimoji="1" lang="ja-JP" altLang="en-US" sz="2800" i="1">
                          <a:latin typeface="Cambria Math" panose="02040503050406030204" pitchFamily="18" charset="0"/>
                        </a:rPr>
                        <m:t>　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=0,  </m:t>
                      </m:r>
                      <m:r>
                        <a:rPr kumimoji="1" lang="ja-JP" altLang="en-US" sz="2800" i="1">
                          <a:latin typeface="Cambria Math" panose="02040503050406030204" pitchFamily="18" charset="0"/>
                        </a:rPr>
                        <m:t>　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   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0103FF46-3AB8-406E-A22A-A58DBD8CA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254" y="2977634"/>
                <a:ext cx="5859489" cy="4834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ECAF527-CAFC-4C91-A921-FF94048982DC}"/>
              </a:ext>
            </a:extLst>
          </p:cNvPr>
          <p:cNvSpPr txBox="1"/>
          <p:nvPr/>
        </p:nvSpPr>
        <p:spPr>
          <a:xfrm>
            <a:off x="2413718" y="353611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bulk pressure</a:t>
            </a:r>
            <a:endParaRPr kumimoji="1" lang="ja-JP" altLang="en-US" sz="28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91A941C-5108-4ECE-834F-B77B06337556}"/>
              </a:ext>
            </a:extLst>
          </p:cNvPr>
          <p:cNvSpPr txBox="1"/>
          <p:nvPr/>
        </p:nvSpPr>
        <p:spPr>
          <a:xfrm>
            <a:off x="5111595" y="3536116"/>
            <a:ext cx="1968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shear stress</a:t>
            </a:r>
            <a:endParaRPr kumimoji="1" lang="ja-JP" altLang="en-US" sz="2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7AD4C2-6A85-4078-8C36-9223BA154B62}"/>
              </a:ext>
            </a:extLst>
          </p:cNvPr>
          <p:cNvSpPr txBox="1"/>
          <p:nvPr/>
        </p:nvSpPr>
        <p:spPr>
          <a:xfrm>
            <a:off x="7541985" y="3536116"/>
            <a:ext cx="2138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four velocity</a:t>
            </a:r>
            <a:endParaRPr kumimoji="1" lang="ja-JP" altLang="en-US" sz="28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3CA331A-235C-434A-8CD1-F2EAA008A10A}"/>
              </a:ext>
            </a:extLst>
          </p:cNvPr>
          <p:cNvSpPr txBox="1"/>
          <p:nvPr/>
        </p:nvSpPr>
        <p:spPr>
          <a:xfrm>
            <a:off x="4883425" y="4060103"/>
            <a:ext cx="697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See, e.g., W.A. Hiscock, L. Lindblom, Annals of Physics 151, 466 (1983).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B4B9BA4-31CE-4867-8661-4538A22BFDF3}"/>
              </a:ext>
            </a:extLst>
          </p:cNvPr>
          <p:cNvSpPr txBox="1"/>
          <p:nvPr/>
        </p:nvSpPr>
        <p:spPr>
          <a:xfrm>
            <a:off x="1056858" y="4929702"/>
            <a:ext cx="10078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sym typeface="Wingdings" panose="05000000000000000000" pitchFamily="2" charset="2"/>
              </a:rPr>
              <a:t> </a:t>
            </a:r>
            <a:r>
              <a:rPr kumimoji="1" lang="en-US" altLang="ja-JP" sz="2800" dirty="0"/>
              <a:t>Need to go beyond linear regime to capture full </a:t>
            </a:r>
            <a:r>
              <a:rPr kumimoji="1" lang="en-US" altLang="ja-JP" sz="2800" dirty="0">
                <a:solidFill>
                  <a:srgbClr val="FF0000"/>
                </a:solidFill>
              </a:rPr>
              <a:t>non-linearity</a:t>
            </a:r>
            <a:r>
              <a:rPr kumimoji="1" lang="en-US" altLang="ja-JP" sz="2800" dirty="0"/>
              <a:t> of relativistic dissipative hydrodynamic equations</a:t>
            </a:r>
            <a:endParaRPr kumimoji="1" lang="ja-JP" altLang="en-US" sz="2800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7B35AC4-3C17-4B31-BDB6-5C8486A212E2}"/>
              </a:ext>
            </a:extLst>
          </p:cNvPr>
          <p:cNvSpPr/>
          <p:nvPr/>
        </p:nvSpPr>
        <p:spPr>
          <a:xfrm>
            <a:off x="6538060" y="5927208"/>
            <a:ext cx="5316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altLang="ja-JP" dirty="0"/>
              <a:t>F.S. Bemfica </a:t>
            </a:r>
            <a:r>
              <a:rPr lang="nb-NO" altLang="ja-JP" i="1" dirty="0"/>
              <a:t>et al</a:t>
            </a:r>
            <a:r>
              <a:rPr lang="nb-NO" altLang="ja-JP" dirty="0"/>
              <a:t>., Phys. Rev. Lett. </a:t>
            </a:r>
            <a:r>
              <a:rPr lang="nb-NO" altLang="ja-JP" b="1" dirty="0"/>
              <a:t>126</a:t>
            </a:r>
            <a:r>
              <a:rPr lang="nb-NO" altLang="ja-JP" dirty="0"/>
              <a:t>, 222301 (2021).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67796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58874F-24B8-4786-955B-FB99E54F8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Characteristic velocity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7BBA3F9-38B7-4FE1-A198-BBA85A977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56</a:t>
            </a:fld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1BB8BA6-9407-40E1-A681-19B9412A8DB0}"/>
                  </a:ext>
                </a:extLst>
              </p:cNvPr>
              <p:cNvSpPr txBox="1"/>
              <p:nvPr/>
            </p:nvSpPr>
            <p:spPr>
              <a:xfrm>
                <a:off x="1383966" y="1915344"/>
                <a:ext cx="254807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1BB8BA6-9407-40E1-A681-19B9412A8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966" y="1915344"/>
                <a:ext cx="2548070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4B11BD06-755A-409B-8D7E-C35C33EA803B}"/>
                  </a:ext>
                </a:extLst>
              </p:cNvPr>
              <p:cNvSpPr txBox="1"/>
              <p:nvPr/>
            </p:nvSpPr>
            <p:spPr>
              <a:xfrm>
                <a:off x="6882823" y="2095561"/>
                <a:ext cx="24690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=0,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4B11BD06-755A-409B-8D7E-C35C33EA8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2823" y="2095561"/>
                <a:ext cx="2469073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914F6F7-43C6-4098-8AE7-CFDCBC92F782}"/>
              </a:ext>
            </a:extLst>
          </p:cNvPr>
          <p:cNvSpPr txBox="1"/>
          <p:nvPr/>
        </p:nvSpPr>
        <p:spPr>
          <a:xfrm>
            <a:off x="6747144" y="1571736"/>
            <a:ext cx="2962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Characteristic </a:t>
            </a:r>
            <a:r>
              <a:rPr kumimoji="1" lang="en-US" altLang="ja-JP" sz="2800" dirty="0" err="1"/>
              <a:t>eqs</a:t>
            </a:r>
            <a:r>
              <a:rPr kumimoji="1" lang="en-US" altLang="ja-JP" sz="2800" dirty="0"/>
              <a:t>.</a:t>
            </a:r>
            <a:endParaRPr kumimoji="1" lang="ja-JP" altLang="en-US" sz="28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3500130-A48C-4573-AACF-79CF253E2719}"/>
              </a:ext>
            </a:extLst>
          </p:cNvPr>
          <p:cNvSpPr txBox="1"/>
          <p:nvPr/>
        </p:nvSpPr>
        <p:spPr>
          <a:xfrm>
            <a:off x="478832" y="1426967"/>
            <a:ext cx="2770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Quasi-linear PDE</a:t>
            </a:r>
            <a:endParaRPr kumimoji="1" lang="ja-JP" altLang="en-US" sz="2800" dirty="0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BFB92245-C959-4401-8176-0C21CA6F34DE}"/>
              </a:ext>
            </a:extLst>
          </p:cNvPr>
          <p:cNvSpPr/>
          <p:nvPr/>
        </p:nvSpPr>
        <p:spPr>
          <a:xfrm>
            <a:off x="5796857" y="1610993"/>
            <a:ext cx="593730" cy="9913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F5F8823A-68D8-481F-B760-B2EBB6AA3725}"/>
                  </a:ext>
                </a:extLst>
              </p:cNvPr>
              <p:cNvSpPr txBox="1"/>
              <p:nvPr/>
            </p:nvSpPr>
            <p:spPr>
              <a:xfrm>
                <a:off x="9472733" y="2105160"/>
                <a:ext cx="21459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F5F8823A-68D8-481F-B760-B2EBB6AA3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2733" y="2105160"/>
                <a:ext cx="2145972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D9D6CB1-0B09-44EC-9753-ED06293F31BE}"/>
              </a:ext>
            </a:extLst>
          </p:cNvPr>
          <p:cNvSpPr/>
          <p:nvPr/>
        </p:nvSpPr>
        <p:spPr>
          <a:xfrm>
            <a:off x="66376" y="6368020"/>
            <a:ext cx="10958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altLang="ja-JP" dirty="0"/>
              <a:t>W.A. Hiscock and T.S. Olson, Phys. Lett. A 141, 125 (1989); F.S. Bemfica </a:t>
            </a:r>
            <a:r>
              <a:rPr lang="nb-NO" altLang="ja-JP" i="1" dirty="0"/>
              <a:t>et al</a:t>
            </a:r>
            <a:r>
              <a:rPr lang="nb-NO" altLang="ja-JP" dirty="0"/>
              <a:t>., Phys. Rev. Lett. </a:t>
            </a:r>
            <a:r>
              <a:rPr lang="nb-NO" altLang="ja-JP" b="1" dirty="0"/>
              <a:t>126</a:t>
            </a:r>
            <a:r>
              <a:rPr lang="nb-NO" altLang="ja-JP" dirty="0"/>
              <a:t>, 222301 (2021).</a:t>
            </a:r>
            <a:endParaRPr lang="ja-JP" altLang="en-US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6656462-A00B-454F-A35A-821E75BBB5BB}"/>
              </a:ext>
            </a:extLst>
          </p:cNvPr>
          <p:cNvGrpSpPr>
            <a:grpSpLocks noChangeAspect="1"/>
          </p:cNvGrpSpPr>
          <p:nvPr/>
        </p:nvGrpSpPr>
        <p:grpSpPr>
          <a:xfrm>
            <a:off x="1245702" y="3007898"/>
            <a:ext cx="3118069" cy="3013686"/>
            <a:chOff x="1630153" y="3117854"/>
            <a:chExt cx="2510706" cy="2426656"/>
          </a:xfrm>
        </p:grpSpPr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EDC1337D-D4C8-44DE-991C-92A82F993595}"/>
                </a:ext>
              </a:extLst>
            </p:cNvPr>
            <p:cNvCxnSpPr>
              <a:cxnSpLocks/>
            </p:cNvCxnSpPr>
            <p:nvPr/>
          </p:nvCxnSpPr>
          <p:spPr>
            <a:xfrm>
              <a:off x="1630153" y="4423649"/>
              <a:ext cx="213931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A37FC3E8-DDE1-449B-B2C5-4D93D15690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3436" y="3324594"/>
              <a:ext cx="0" cy="22199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426D4AE8-ABDA-42B6-8FEA-3835C23F82FB}"/>
                </a:ext>
              </a:extLst>
            </p:cNvPr>
            <p:cNvCxnSpPr/>
            <p:nvPr/>
          </p:nvCxnSpPr>
          <p:spPr>
            <a:xfrm flipV="1">
              <a:off x="1816159" y="3495747"/>
              <a:ext cx="1782759" cy="1827547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176620FC-2D74-42AB-8F2A-78C74F1915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00956" y="3495747"/>
              <a:ext cx="1782759" cy="18275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フリーフォーム: 図形 18">
              <a:extLst>
                <a:ext uri="{FF2B5EF4-FFF2-40B4-BE49-F238E27FC236}">
                  <a16:creationId xmlns:a16="http://schemas.microsoft.com/office/drawing/2014/main" id="{EE3B1C22-0B97-4CB7-BA82-EDB01EB1CDDC}"/>
                </a:ext>
              </a:extLst>
            </p:cNvPr>
            <p:cNvSpPr/>
            <p:nvPr/>
          </p:nvSpPr>
          <p:spPr>
            <a:xfrm>
              <a:off x="2305830" y="3481602"/>
              <a:ext cx="815968" cy="1925052"/>
            </a:xfrm>
            <a:custGeom>
              <a:avLst/>
              <a:gdLst>
                <a:gd name="connsiteX0" fmla="*/ 5976 w 1491876"/>
                <a:gd name="connsiteY0" fmla="*/ 3792070 h 3792070"/>
                <a:gd name="connsiteX1" fmla="*/ 59764 w 1491876"/>
                <a:gd name="connsiteY1" fmla="*/ 3025588 h 3792070"/>
                <a:gd name="connsiteX2" fmla="*/ 436282 w 1491876"/>
                <a:gd name="connsiteY2" fmla="*/ 2581835 h 3792070"/>
                <a:gd name="connsiteX3" fmla="*/ 651435 w 1491876"/>
                <a:gd name="connsiteY3" fmla="*/ 1768288 h 3792070"/>
                <a:gd name="connsiteX4" fmla="*/ 812799 w 1491876"/>
                <a:gd name="connsiteY4" fmla="*/ 1143000 h 3792070"/>
                <a:gd name="connsiteX5" fmla="*/ 1196040 w 1491876"/>
                <a:gd name="connsiteY5" fmla="*/ 705970 h 3792070"/>
                <a:gd name="connsiteX6" fmla="*/ 1491876 w 1491876"/>
                <a:gd name="connsiteY6" fmla="*/ 0 h 3792070"/>
                <a:gd name="connsiteX0" fmla="*/ 454 w 1647718"/>
                <a:gd name="connsiteY0" fmla="*/ 3792070 h 3792070"/>
                <a:gd name="connsiteX1" fmla="*/ 215606 w 1647718"/>
                <a:gd name="connsiteY1" fmla="*/ 3025588 h 3792070"/>
                <a:gd name="connsiteX2" fmla="*/ 592124 w 1647718"/>
                <a:gd name="connsiteY2" fmla="*/ 2581835 h 3792070"/>
                <a:gd name="connsiteX3" fmla="*/ 807277 w 1647718"/>
                <a:gd name="connsiteY3" fmla="*/ 1768288 h 3792070"/>
                <a:gd name="connsiteX4" fmla="*/ 968641 w 1647718"/>
                <a:gd name="connsiteY4" fmla="*/ 1143000 h 3792070"/>
                <a:gd name="connsiteX5" fmla="*/ 1351882 w 1647718"/>
                <a:gd name="connsiteY5" fmla="*/ 705970 h 3792070"/>
                <a:gd name="connsiteX6" fmla="*/ 1647718 w 1647718"/>
                <a:gd name="connsiteY6" fmla="*/ 0 h 379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7718" h="3792070">
                  <a:moveTo>
                    <a:pt x="454" y="3792070"/>
                  </a:moveTo>
                  <a:cubicBezTo>
                    <a:pt x="-8511" y="3509682"/>
                    <a:pt x="116994" y="3227294"/>
                    <a:pt x="215606" y="3025588"/>
                  </a:cubicBezTo>
                  <a:cubicBezTo>
                    <a:pt x="314218" y="2823882"/>
                    <a:pt x="493512" y="2791385"/>
                    <a:pt x="592124" y="2581835"/>
                  </a:cubicBezTo>
                  <a:cubicBezTo>
                    <a:pt x="690736" y="2372285"/>
                    <a:pt x="744524" y="2008094"/>
                    <a:pt x="807277" y="1768288"/>
                  </a:cubicBezTo>
                  <a:cubicBezTo>
                    <a:pt x="870030" y="1528482"/>
                    <a:pt x="877873" y="1320053"/>
                    <a:pt x="968641" y="1143000"/>
                  </a:cubicBezTo>
                  <a:cubicBezTo>
                    <a:pt x="1059409" y="965947"/>
                    <a:pt x="1238703" y="896470"/>
                    <a:pt x="1351882" y="705970"/>
                  </a:cubicBezTo>
                  <a:cubicBezTo>
                    <a:pt x="1465061" y="515470"/>
                    <a:pt x="1556389" y="257735"/>
                    <a:pt x="1647718" y="0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591A93F6-59E6-41A9-8FE6-A3F3650385B1}"/>
                    </a:ext>
                  </a:extLst>
                </p:cNvPr>
                <p:cNvSpPr txBox="1"/>
                <p:nvPr/>
              </p:nvSpPr>
              <p:spPr>
                <a:xfrm>
                  <a:off x="2896311" y="3117854"/>
                  <a:ext cx="1244548" cy="346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kumimoji="1" lang="ja-JP" altLang="en-US" sz="2800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591A93F6-59E6-41A9-8FE6-A3F3650385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6311" y="3117854"/>
                  <a:ext cx="1244548" cy="34695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F0FB6DB2-7A64-4A10-9E2E-F06C43E27220}"/>
                    </a:ext>
                  </a:extLst>
                </p:cNvPr>
                <p:cNvSpPr txBox="1"/>
                <p:nvPr/>
              </p:nvSpPr>
              <p:spPr>
                <a:xfrm>
                  <a:off x="2532891" y="3277007"/>
                  <a:ext cx="199396" cy="346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kumimoji="1" lang="ja-JP" altLang="en-US" sz="2800" dirty="0"/>
                </a:p>
              </p:txBody>
            </p:sp>
          </mc:Choice>
          <mc:Fallback xmlns="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F0FB6DB2-7A64-4A10-9E2E-F06C43E272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2891" y="3277007"/>
                  <a:ext cx="199396" cy="34695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CF6FF9CA-9D17-44BB-ABA6-818C4D019DFB}"/>
                    </a:ext>
                  </a:extLst>
                </p:cNvPr>
                <p:cNvSpPr txBox="1"/>
                <p:nvPr/>
              </p:nvSpPr>
              <p:spPr>
                <a:xfrm>
                  <a:off x="3626672" y="4423649"/>
                  <a:ext cx="241113" cy="346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sz="2800" dirty="0"/>
                </a:p>
              </p:txBody>
            </p:sp>
          </mc:Choice>
          <mc:Fallback xmlns="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CF6FF9CA-9D17-44BB-ABA6-818C4D019D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6672" y="4423649"/>
                  <a:ext cx="241113" cy="34695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E43A58D0-40DD-4330-B122-40B5F8525DE4}"/>
                    </a:ext>
                  </a:extLst>
                </p:cNvPr>
                <p:cNvSpPr txBox="1"/>
                <p:nvPr/>
              </p:nvSpPr>
              <p:spPr>
                <a:xfrm>
                  <a:off x="2706006" y="4525250"/>
                  <a:ext cx="21319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E43A58D0-40DD-4330-B122-40B5F8525D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6006" y="4525250"/>
                  <a:ext cx="213199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11628" r="-930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2C3CC4B8-2711-4CEF-9B8B-ACF2A04C5D70}"/>
                </a:ext>
              </a:extLst>
            </p:cNvPr>
            <p:cNvCxnSpPr/>
            <p:nvPr/>
          </p:nvCxnSpPr>
          <p:spPr>
            <a:xfrm>
              <a:off x="3056062" y="3694621"/>
              <a:ext cx="275665" cy="134471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90F38CCD-233B-4B60-A6FE-CFDE7EBEAEAE}"/>
                </a:ext>
              </a:extLst>
            </p:cNvPr>
            <p:cNvCxnSpPr>
              <a:cxnSpLocks/>
            </p:cNvCxnSpPr>
            <p:nvPr/>
          </p:nvCxnSpPr>
          <p:spPr>
            <a:xfrm>
              <a:off x="2939259" y="3885717"/>
              <a:ext cx="253887" cy="230156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495F986F-A795-456F-94C1-C60FC5DFDD3C}"/>
                </a:ext>
              </a:extLst>
            </p:cNvPr>
            <p:cNvCxnSpPr>
              <a:cxnSpLocks/>
            </p:cNvCxnSpPr>
            <p:nvPr/>
          </p:nvCxnSpPr>
          <p:spPr>
            <a:xfrm>
              <a:off x="2802175" y="4042725"/>
              <a:ext cx="271629" cy="17237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>
              <a:extLst>
                <a:ext uri="{FF2B5EF4-FFF2-40B4-BE49-F238E27FC236}">
                  <a16:creationId xmlns:a16="http://schemas.microsoft.com/office/drawing/2014/main" id="{E393B08D-D354-49C0-83FF-FB1E58E125C7}"/>
                </a:ext>
              </a:extLst>
            </p:cNvPr>
            <p:cNvCxnSpPr>
              <a:cxnSpLocks/>
            </p:cNvCxnSpPr>
            <p:nvPr/>
          </p:nvCxnSpPr>
          <p:spPr>
            <a:xfrm>
              <a:off x="2719059" y="4217763"/>
              <a:ext cx="369948" cy="8464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FAB43464-E925-4977-858D-2057A04A47C6}"/>
                </a:ext>
              </a:extLst>
            </p:cNvPr>
            <p:cNvCxnSpPr>
              <a:cxnSpLocks/>
            </p:cNvCxnSpPr>
            <p:nvPr/>
          </p:nvCxnSpPr>
          <p:spPr>
            <a:xfrm>
              <a:off x="2703436" y="4426847"/>
              <a:ext cx="369948" cy="8464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6BB1FD69-96F6-4D35-B30E-DF74B4AD97E3}"/>
                </a:ext>
              </a:extLst>
            </p:cNvPr>
            <p:cNvCxnSpPr>
              <a:cxnSpLocks/>
            </p:cNvCxnSpPr>
            <p:nvPr/>
          </p:nvCxnSpPr>
          <p:spPr>
            <a:xfrm>
              <a:off x="2668959" y="4636679"/>
              <a:ext cx="369948" cy="8464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13CB5279-F533-437B-94B9-7FA2A6603CFA}"/>
                </a:ext>
              </a:extLst>
            </p:cNvPr>
            <p:cNvCxnSpPr>
              <a:cxnSpLocks/>
            </p:cNvCxnSpPr>
            <p:nvPr/>
          </p:nvCxnSpPr>
          <p:spPr>
            <a:xfrm>
              <a:off x="2599010" y="4818905"/>
              <a:ext cx="320195" cy="17113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6D8407AC-2586-4CA7-8FB4-9795364D05F3}"/>
                </a:ext>
              </a:extLst>
            </p:cNvPr>
            <p:cNvCxnSpPr>
              <a:cxnSpLocks/>
            </p:cNvCxnSpPr>
            <p:nvPr/>
          </p:nvCxnSpPr>
          <p:spPr>
            <a:xfrm>
              <a:off x="2484562" y="4921688"/>
              <a:ext cx="259898" cy="269357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5AAFEAB1-32D1-4FB8-81A2-739DB0CA0D30}"/>
                </a:ext>
              </a:extLst>
            </p:cNvPr>
            <p:cNvCxnSpPr>
              <a:cxnSpLocks/>
            </p:cNvCxnSpPr>
            <p:nvPr/>
          </p:nvCxnSpPr>
          <p:spPr>
            <a:xfrm>
              <a:off x="2365427" y="5110619"/>
              <a:ext cx="339172" cy="16085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588E7CE0-8B0C-4FE2-A09F-D4B785D6E6EB}"/>
                    </a:ext>
                  </a:extLst>
                </p:cNvPr>
                <p:cNvSpPr txBox="1"/>
                <p:nvPr/>
              </p:nvSpPr>
              <p:spPr>
                <a:xfrm>
                  <a:off x="3306866" y="3824632"/>
                  <a:ext cx="391357" cy="346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8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kumimoji="1" lang="en-US" altLang="ja-JP" sz="28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800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588E7CE0-8B0C-4FE2-A09F-D4B785D6E6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6866" y="3824632"/>
                  <a:ext cx="391357" cy="34695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B411DED0-A62B-4A82-BCFE-E580195C6090}"/>
                  </a:ext>
                </a:extLst>
              </p:cNvPr>
              <p:cNvSpPr txBox="1"/>
              <p:nvPr/>
            </p:nvSpPr>
            <p:spPr>
              <a:xfrm>
                <a:off x="5395024" y="3907853"/>
                <a:ext cx="248369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B411DED0-A62B-4A82-BCFE-E580195C6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024" y="3907853"/>
                <a:ext cx="2483693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5C0B7582-7079-40B3-860D-3CA3A7200AAD}"/>
                  </a:ext>
                </a:extLst>
              </p:cNvPr>
              <p:cNvSpPr txBox="1"/>
              <p:nvPr/>
            </p:nvSpPr>
            <p:spPr>
              <a:xfrm>
                <a:off x="8117359" y="3895596"/>
                <a:ext cx="341369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5C0B7582-7079-40B3-860D-3CA3A7200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359" y="3895596"/>
                <a:ext cx="3413691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0CE53727-DF63-446B-A001-AB3CDC7C3659}"/>
                  </a:ext>
                </a:extLst>
              </p:cNvPr>
              <p:cNvSpPr txBox="1"/>
              <p:nvPr/>
            </p:nvSpPr>
            <p:spPr>
              <a:xfrm>
                <a:off x="5423275" y="5529457"/>
                <a:ext cx="389331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type m:val="lin"/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e>
                      </m:d>
                      <m:r>
                        <a:rPr kumimoji="1" lang="en-US" altLang="ja-JP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1,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0CE53727-DF63-446B-A001-AB3CDC7C3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3275" y="5529457"/>
                <a:ext cx="3893310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48FA9D1-6463-49A3-869E-AA1C84EC06B0}"/>
              </a:ext>
            </a:extLst>
          </p:cNvPr>
          <p:cNvSpPr txBox="1"/>
          <p:nvPr/>
        </p:nvSpPr>
        <p:spPr>
          <a:xfrm>
            <a:off x="5384563" y="2920749"/>
            <a:ext cx="60901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Normal vector of characteristic surface</a:t>
            </a:r>
          </a:p>
          <a:p>
            <a:pPr algn="l"/>
            <a:r>
              <a:rPr kumimoji="1" lang="en-US" altLang="ja-JP" sz="2800" dirty="0">
                <a:sym typeface="Wingdings" panose="05000000000000000000" pitchFamily="2" charset="2"/>
              </a:rPr>
              <a:t> Space-like vector</a:t>
            </a:r>
            <a:endParaRPr kumimoji="1" lang="ja-JP" altLang="en-US" sz="2800" dirty="0"/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247AEBBE-FE0A-4C43-95DA-05468CE26967}"/>
              </a:ext>
            </a:extLst>
          </p:cNvPr>
          <p:cNvSpPr/>
          <p:nvPr/>
        </p:nvSpPr>
        <p:spPr>
          <a:xfrm>
            <a:off x="8654000" y="4379839"/>
            <a:ext cx="818733" cy="71886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C671C6EE-C2FB-4238-AEBC-AD1CCA01139D}"/>
                  </a:ext>
                </a:extLst>
              </p:cNvPr>
              <p:cNvSpPr txBox="1"/>
              <p:nvPr/>
            </p:nvSpPr>
            <p:spPr>
              <a:xfrm>
                <a:off x="9469448" y="5529457"/>
                <a:ext cx="24933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0≤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JP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  <m:sup>
                          <m:r>
                            <a:rPr kumimoji="1" lang="en-US" altLang="ja-JP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JP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C671C6EE-C2FB-4238-AEBC-AD1CCA011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9448" y="5529457"/>
                <a:ext cx="2493311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0AC7DAF-C93D-4A3D-8948-3D18F69AF76C}"/>
              </a:ext>
            </a:extLst>
          </p:cNvPr>
          <p:cNvSpPr txBox="1"/>
          <p:nvPr/>
        </p:nvSpPr>
        <p:spPr>
          <a:xfrm>
            <a:off x="5408072" y="4990035"/>
            <a:ext cx="3507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Characteristic velocity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18B98B06-2586-49D3-812B-5D74954B6494}"/>
                  </a:ext>
                </a:extLst>
              </p:cNvPr>
              <p:cNvSpPr txBox="1"/>
              <p:nvPr/>
            </p:nvSpPr>
            <p:spPr>
              <a:xfrm>
                <a:off x="647048" y="2426839"/>
                <a:ext cx="508196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18B98B06-2586-49D3-812B-5D74954B6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48" y="2426839"/>
                <a:ext cx="5081969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38314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C7FC1E-4390-4185-BB8B-DF3BB1C1C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Condition from non-linear causality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C50D4A-B0D0-4D63-B759-E22D66FE1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57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10A74212-DD1B-474B-A8DA-0A5312A8C441}"/>
                  </a:ext>
                </a:extLst>
              </p:cNvPr>
              <p:cNvSpPr txBox="1"/>
              <p:nvPr/>
            </p:nvSpPr>
            <p:spPr>
              <a:xfrm>
                <a:off x="1654605" y="1733487"/>
                <a:ext cx="8883009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6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6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kumimoji="1" lang="en-US" altLang="ja-JP" sz="6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6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kumimoji="1" lang="en-US" altLang="ja-JP" sz="6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kumimoji="1" lang="en-US" altLang="ja-JP" sz="6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kumimoji="1" lang="en-US" altLang="ja-JP" sz="600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kumimoji="1" lang="en-US" altLang="ja-JP" sz="6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kumimoji="1" lang="en-US" altLang="ja-JP" sz="600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60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60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  <m:r>
                            <a:rPr kumimoji="1" lang="en-US" altLang="ja-JP" sz="6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6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kumimoji="1" lang="en-US" altLang="ja-JP" sz="6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6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𝜁</m:t>
                          </m:r>
                          <m:r>
                            <a:rPr kumimoji="1" lang="en-US" altLang="ja-JP" sz="6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kumimoji="1" lang="en-US" altLang="ja-JP" sz="6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kumimoji="1" lang="ja-JP" altLang="en-US" sz="60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10A74212-DD1B-474B-A8DA-0A5312A8C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4605" y="1733487"/>
                <a:ext cx="8883009" cy="9233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38F81FB-58BE-455E-8706-EA953B32D3DD}"/>
              </a:ext>
            </a:extLst>
          </p:cNvPr>
          <p:cNvSpPr/>
          <p:nvPr/>
        </p:nvSpPr>
        <p:spPr>
          <a:xfrm>
            <a:off x="5307966" y="6308209"/>
            <a:ext cx="5376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altLang="ja-JP" dirty="0"/>
              <a:t>F.S. Bemfica </a:t>
            </a:r>
            <a:r>
              <a:rPr lang="nb-NO" altLang="ja-JP" i="1" dirty="0"/>
              <a:t>et al</a:t>
            </a:r>
            <a:r>
              <a:rPr lang="nb-NO" altLang="ja-JP" dirty="0"/>
              <a:t>., Phys. Rev. Lett. </a:t>
            </a:r>
            <a:r>
              <a:rPr lang="nb-NO" altLang="ja-JP" b="1" dirty="0"/>
              <a:t>126</a:t>
            </a:r>
            <a:r>
              <a:rPr lang="nb-NO" altLang="ja-JP" dirty="0"/>
              <a:t>, 222301 (2021).</a:t>
            </a:r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C23576A-43C2-4D37-8343-A807BC039E5D}"/>
              </a:ext>
            </a:extLst>
          </p:cNvPr>
          <p:cNvSpPr txBox="1"/>
          <p:nvPr/>
        </p:nvSpPr>
        <p:spPr>
          <a:xfrm>
            <a:off x="1426030" y="2717760"/>
            <a:ext cx="93445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Necessary and sufficient conditions </a:t>
            </a:r>
          </a:p>
          <a:p>
            <a:pPr algn="ctr"/>
            <a:r>
              <a:rPr kumimoji="1" lang="en-US" altLang="ja-JP" sz="2800" dirty="0"/>
              <a:t>in Israel-Stewart type model (DNMR </a:t>
            </a:r>
            <a:r>
              <a:rPr kumimoji="1" lang="en-US" altLang="ja-JP" sz="2800" dirty="0" err="1"/>
              <a:t>eqs</a:t>
            </a:r>
            <a:r>
              <a:rPr kumimoji="1" lang="en-US" altLang="ja-JP" sz="2800" dirty="0"/>
              <a:t>.) from characteristic velocity</a:t>
            </a:r>
          </a:p>
          <a:p>
            <a:pPr algn="ctr"/>
            <a:r>
              <a:rPr kumimoji="1" lang="en-US" altLang="ja-JP" sz="2800" dirty="0">
                <a:sym typeface="Wingdings" panose="05000000000000000000" pitchFamily="2" charset="2"/>
              </a:rPr>
              <a:t> I</a:t>
            </a:r>
            <a:r>
              <a:rPr kumimoji="1" lang="en-US" altLang="ja-JP" sz="2800" dirty="0"/>
              <a:t>nequality among </a:t>
            </a:r>
            <a:r>
              <a:rPr kumimoji="1" lang="en-US" altLang="ja-JP" sz="2800" dirty="0">
                <a:solidFill>
                  <a:srgbClr val="FF0000"/>
                </a:solidFill>
              </a:rPr>
              <a:t>thermodynamic variables</a:t>
            </a:r>
            <a:r>
              <a:rPr kumimoji="1" lang="en-US" altLang="ja-JP" sz="2800" dirty="0"/>
              <a:t>, </a:t>
            </a:r>
            <a:r>
              <a:rPr kumimoji="1" lang="en-US" altLang="ja-JP" sz="2800" dirty="0">
                <a:solidFill>
                  <a:srgbClr val="FFFF00"/>
                </a:solidFill>
              </a:rPr>
              <a:t>dissipative currents </a:t>
            </a:r>
            <a:r>
              <a:rPr kumimoji="1" lang="en-US" altLang="ja-JP" sz="2800" dirty="0"/>
              <a:t>and </a:t>
            </a:r>
            <a:r>
              <a:rPr kumimoji="1" lang="en-US" altLang="ja-JP" sz="2800" dirty="0">
                <a:solidFill>
                  <a:srgbClr val="00B050"/>
                </a:solidFill>
              </a:rPr>
              <a:t>transport coefficients</a:t>
            </a:r>
            <a:r>
              <a:rPr kumimoji="1" lang="en-US" altLang="ja-JP" sz="2800" dirty="0"/>
              <a:t>.</a:t>
            </a:r>
            <a:endParaRPr kumimoji="1" lang="ja-JP" altLang="en-US" sz="2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A6D5A8F-9BF0-4C8C-B49E-780E29AF9664}"/>
              </a:ext>
            </a:extLst>
          </p:cNvPr>
          <p:cNvSpPr txBox="1"/>
          <p:nvPr/>
        </p:nvSpPr>
        <p:spPr>
          <a:xfrm>
            <a:off x="1876735" y="5777971"/>
            <a:ext cx="8438529" cy="523220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Constraint initial conditions from non-linear causality?</a:t>
            </a:r>
            <a:endParaRPr kumimoji="1" lang="ja-JP" altLang="en-US" sz="2800" dirty="0"/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C3D0A9E9-BE37-4921-965C-43F79EC58AD8}"/>
              </a:ext>
            </a:extLst>
          </p:cNvPr>
          <p:cNvSpPr/>
          <p:nvPr/>
        </p:nvSpPr>
        <p:spPr>
          <a:xfrm>
            <a:off x="5592185" y="5033761"/>
            <a:ext cx="1007630" cy="75679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45682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0F261AD3-563F-4BC3-B4D8-C939A1DE8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Conformal fluids in </a:t>
            </a:r>
            <a:r>
              <a:rPr kumimoji="1" lang="en-US" altLang="ja-JP" dirty="0" err="1"/>
              <a:t>Bjorken</a:t>
            </a:r>
            <a:r>
              <a:rPr kumimoji="1" lang="en-US" altLang="ja-JP" dirty="0"/>
              <a:t> expansion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CFCBAF-A34B-45E6-BB57-B6472724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58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9EC48DAF-E6EB-47B2-8986-919C71E5C47F}"/>
                  </a:ext>
                </a:extLst>
              </p:cNvPr>
              <p:cNvSpPr txBox="1"/>
              <p:nvPr/>
            </p:nvSpPr>
            <p:spPr>
              <a:xfrm>
                <a:off x="1786254" y="2506738"/>
                <a:ext cx="2253694" cy="598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36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=0,</m:t>
                      </m:r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9EC48DAF-E6EB-47B2-8986-919C71E5C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254" y="2506738"/>
                <a:ext cx="2253694" cy="5985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9DCB7FD9-8711-40B8-84A9-2BB39195B632}"/>
                  </a:ext>
                </a:extLst>
              </p:cNvPr>
              <p:cNvSpPr txBox="1"/>
              <p:nvPr/>
            </p:nvSpPr>
            <p:spPr>
              <a:xfrm>
                <a:off x="1823726" y="5187053"/>
                <a:ext cx="8539710" cy="1038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ja-JP" sz="3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𝐷</m:t>
                      </m:r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𝛼𝛽</m:t>
                          </m:r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𝜂</m:t>
                      </m:r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36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9DCB7FD9-8711-40B8-84A9-2BB39195B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726" y="5187053"/>
                <a:ext cx="8539710" cy="10386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C62436D9-8C35-4D11-B5C6-35C202F15627}"/>
                  </a:ext>
                </a:extLst>
              </p:cNvPr>
              <p:cNvSpPr txBox="1"/>
              <p:nvPr/>
            </p:nvSpPr>
            <p:spPr>
              <a:xfrm>
                <a:off x="4276077" y="2520978"/>
                <a:ext cx="565776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𝑒</m:t>
                      </m:r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3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C62436D9-8C35-4D11-B5C6-35C202F156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077" y="2520978"/>
                <a:ext cx="5657767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5B8BB74-81A7-42D1-922A-8B6B70EDA21D}"/>
              </a:ext>
            </a:extLst>
          </p:cNvPr>
          <p:cNvSpPr txBox="1"/>
          <p:nvPr/>
        </p:nvSpPr>
        <p:spPr>
          <a:xfrm>
            <a:off x="1069330" y="1672876"/>
            <a:ext cx="7292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u="sng" dirty="0"/>
              <a:t>Balance eq.</a:t>
            </a:r>
            <a:r>
              <a:rPr kumimoji="1" lang="en-US" altLang="ja-JP" sz="3600" dirty="0"/>
              <a:t> (Landau frame) and </a:t>
            </a:r>
            <a:r>
              <a:rPr kumimoji="1" lang="en-US" altLang="ja-JP" sz="3600" dirty="0" err="1"/>
              <a:t>EoS</a:t>
            </a:r>
            <a:endParaRPr kumimoji="1" lang="ja-JP" altLang="en-US" sz="36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6544FEB-35F9-4DB7-A1D8-B8FBA9B8E497}"/>
              </a:ext>
            </a:extLst>
          </p:cNvPr>
          <p:cNvSpPr txBox="1"/>
          <p:nvPr/>
        </p:nvSpPr>
        <p:spPr>
          <a:xfrm>
            <a:off x="1069330" y="3662912"/>
            <a:ext cx="10053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3600" u="sng" dirty="0"/>
              <a:t>Constitutive eq.</a:t>
            </a:r>
            <a:r>
              <a:rPr kumimoji="1" lang="en-US" altLang="ja-JP" sz="3600" dirty="0"/>
              <a:t> (BRSSS eq.)</a:t>
            </a:r>
          </a:p>
          <a:p>
            <a:pPr algn="l"/>
            <a:r>
              <a:rPr kumimoji="1" lang="en-US" altLang="ja-JP" sz="2400" dirty="0"/>
              <a:t>*Gradient expansion up to 2</a:t>
            </a:r>
            <a:r>
              <a:rPr kumimoji="1" lang="en-US" altLang="ja-JP" sz="2400" baseline="30000" dirty="0"/>
              <a:t>nd</a:t>
            </a:r>
            <a:r>
              <a:rPr kumimoji="1" lang="en-US" altLang="ja-JP" sz="2400" dirty="0"/>
              <a:t> order and “resumed”</a:t>
            </a:r>
          </a:p>
          <a:p>
            <a:pPr algn="l"/>
            <a:r>
              <a:rPr kumimoji="1" lang="en-US" altLang="ja-JP" sz="2400" dirty="0"/>
              <a:t>**Keep relevant terms in </a:t>
            </a:r>
            <a:r>
              <a:rPr kumimoji="1" lang="en-US" altLang="ja-JP" sz="2400" dirty="0" err="1"/>
              <a:t>Bjorken</a:t>
            </a:r>
            <a:r>
              <a:rPr kumimoji="1" lang="en-US" altLang="ja-JP" sz="2400" dirty="0"/>
              <a:t> expansion and neglect non-linear term</a:t>
            </a:r>
            <a:endParaRPr kumimoji="1" lang="ja-JP" altLang="en-US" sz="24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8B70319-C8A9-4AC5-8ABF-1BB1983ADC46}"/>
              </a:ext>
            </a:extLst>
          </p:cNvPr>
          <p:cNvSpPr txBox="1"/>
          <p:nvPr/>
        </p:nvSpPr>
        <p:spPr>
          <a:xfrm>
            <a:off x="8190165" y="3857690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R. Baier </a:t>
            </a:r>
            <a:r>
              <a:rPr kumimoji="1" lang="en-US" altLang="ja-JP" i="1" dirty="0"/>
              <a:t>et al</a:t>
            </a:r>
            <a:r>
              <a:rPr kumimoji="1" lang="en-US" altLang="ja-JP" dirty="0"/>
              <a:t>., JHEP 0804, 100 (2008).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B988357-A616-4041-9CE0-662D41B1F10A}"/>
                  </a:ext>
                </a:extLst>
              </p:cNvPr>
              <p:cNvSpPr txBox="1"/>
              <p:nvPr/>
            </p:nvSpPr>
            <p:spPr>
              <a:xfrm>
                <a:off x="10169973" y="2520978"/>
                <a:ext cx="174624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/3</m:t>
                      </m:r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B988357-A616-4041-9CE0-662D41B1F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9973" y="2520978"/>
                <a:ext cx="1746247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38155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7D8520-CDF1-4A02-AAB3-D069A0CF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Note on derivation of “resumed” BRSSS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16D68DE-536A-4043-9120-DF19A7FB1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02479"/>
            <a:ext cx="2743200" cy="365125"/>
          </a:xfrm>
        </p:spPr>
        <p:txBody>
          <a:bodyPr/>
          <a:lstStyle/>
          <a:p>
            <a:fld id="{790CF57B-DD1B-4031-B9F9-0C464C9FAFED}" type="slidenum">
              <a:rPr kumimoji="1" lang="ja-JP" altLang="en-US" smtClean="0"/>
              <a:t>59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ED3BB6F3-EFCE-49B1-8EF4-383D9748B0DC}"/>
                  </a:ext>
                </a:extLst>
              </p:cNvPr>
              <p:cNvSpPr/>
              <p:nvPr/>
            </p:nvSpPr>
            <p:spPr>
              <a:xfrm>
                <a:off x="871060" y="2201614"/>
                <a:ext cx="10418621" cy="1337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3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kumimoji="1" lang="en-US" altLang="ja-JP" sz="36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kumimoji="1" lang="en-US" altLang="ja-JP" sz="3600" i="1">
                          <a:latin typeface="Cambria Math" panose="02040503050406030204" pitchFamily="18" charset="0"/>
                        </a:rPr>
                        <m:t>𝜂</m:t>
                      </m:r>
                      <m:sSup>
                        <m:sSupPr>
                          <m:ctrlP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36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sz="36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kumimoji="1" lang="en-US" altLang="ja-JP" sz="3600" i="1">
                          <a:latin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sz="36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b>
                            <m:sup>
                              <m: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sz="360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  <m:t>⟨</m:t>
                              </m:r>
                              <m: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sup>
                          </m:s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3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p>
                            <m:sSupPr>
                              <m:ctrlP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sz="360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  <m:t>⟨</m:t>
                              </m:r>
                              <m:r>
                                <a:rPr kumimoji="1" lang="en-US" altLang="ja-JP" sz="36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kumimoji="1" lang="en-US" altLang="ja-JP" sz="36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ED3BB6F3-EFCE-49B1-8EF4-383D9748B0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060" y="2201614"/>
                <a:ext cx="10418621" cy="133716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1824FB6D-466C-4DA1-8B32-2D63329A6ADA}"/>
                  </a:ext>
                </a:extLst>
              </p:cNvPr>
              <p:cNvSpPr txBox="1"/>
              <p:nvPr/>
            </p:nvSpPr>
            <p:spPr>
              <a:xfrm>
                <a:off x="2137382" y="5263797"/>
                <a:ext cx="7926721" cy="1038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𝐷</m:t>
                      </m:r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d>
                            <m:dPr>
                              <m:begChr m:val="⟨"/>
                              <m:endChr m:val="⟩"/>
                              <m:ctrlPr>
                                <a:rPr kumimoji="1" lang="en-US" altLang="ja-JP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e>
                          </m:d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𝜂</m:t>
                      </m:r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36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𝜃</m:t>
                      </m:r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1824FB6D-466C-4DA1-8B32-2D63329A6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7382" y="5263797"/>
                <a:ext cx="7926721" cy="10386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603F67FD-4EA7-4127-B401-45E50DA8C3AF}"/>
              </a:ext>
            </a:extLst>
          </p:cNvPr>
          <p:cNvCxnSpPr>
            <a:cxnSpLocks/>
          </p:cNvCxnSpPr>
          <p:nvPr/>
        </p:nvCxnSpPr>
        <p:spPr>
          <a:xfrm>
            <a:off x="2872333" y="3396842"/>
            <a:ext cx="125262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D0D201E7-3FAB-4357-9D1D-F1A392DE7FDB}"/>
              </a:ext>
            </a:extLst>
          </p:cNvPr>
          <p:cNvCxnSpPr/>
          <p:nvPr/>
        </p:nvCxnSpPr>
        <p:spPr>
          <a:xfrm>
            <a:off x="3524730" y="4146943"/>
            <a:ext cx="92256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C90EC15F-44E8-4631-B07E-5A21F874A6A1}"/>
              </a:ext>
            </a:extLst>
          </p:cNvPr>
          <p:cNvCxnSpPr>
            <a:cxnSpLocks/>
          </p:cNvCxnSpPr>
          <p:nvPr/>
        </p:nvCxnSpPr>
        <p:spPr>
          <a:xfrm flipV="1">
            <a:off x="3560048" y="3396842"/>
            <a:ext cx="0" cy="75534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32D09820-6EC1-4EA0-85E3-969E7C8CC5EC}"/>
                  </a:ext>
                </a:extLst>
              </p:cNvPr>
              <p:cNvSpPr txBox="1"/>
              <p:nvPr/>
            </p:nvSpPr>
            <p:spPr>
              <a:xfrm>
                <a:off x="4570189" y="3527473"/>
                <a:ext cx="1335558" cy="11603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kumimoji="1" lang="en-US" altLang="ja-JP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ja-JP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den>
                      </m:f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32D09820-6EC1-4EA0-85E3-969E7C8CC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189" y="3527473"/>
                <a:ext cx="1335558" cy="11603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0E504D4-5E3F-41BA-9C55-4EEB7EB7986C}"/>
              </a:ext>
            </a:extLst>
          </p:cNvPr>
          <p:cNvSpPr txBox="1"/>
          <p:nvPr/>
        </p:nvSpPr>
        <p:spPr>
          <a:xfrm>
            <a:off x="1055913" y="1469207"/>
            <a:ext cx="9313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Original BRSSS eq. from gradient expansion up to 2</a:t>
            </a:r>
            <a:r>
              <a:rPr kumimoji="1" lang="en-US" altLang="ja-JP" sz="2800" baseline="30000" dirty="0"/>
              <a:t>nd</a:t>
            </a:r>
            <a:r>
              <a:rPr kumimoji="1" lang="en-US" altLang="ja-JP" sz="2800" dirty="0"/>
              <a:t> order</a:t>
            </a:r>
          </a:p>
          <a:p>
            <a:r>
              <a:rPr kumimoji="1" lang="en-US" altLang="ja-JP" sz="2000" dirty="0"/>
              <a:t>*Keep relevant terms in </a:t>
            </a:r>
            <a:r>
              <a:rPr kumimoji="1" lang="en-US" altLang="ja-JP" sz="2000" dirty="0" err="1"/>
              <a:t>Bjorken</a:t>
            </a:r>
            <a:r>
              <a:rPr kumimoji="1" lang="en-US" altLang="ja-JP" sz="2000" dirty="0"/>
              <a:t> expansion and neglect non-linear term</a:t>
            </a:r>
            <a:endParaRPr kumimoji="1" lang="ja-JP" altLang="en-US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997739E-0E44-4C92-B65D-04B0863AA9AF}"/>
              </a:ext>
            </a:extLst>
          </p:cNvPr>
          <p:cNvSpPr txBox="1"/>
          <p:nvPr/>
        </p:nvSpPr>
        <p:spPr>
          <a:xfrm>
            <a:off x="8297338" y="1257812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R. Baier </a:t>
            </a:r>
            <a:r>
              <a:rPr kumimoji="1" lang="en-US" altLang="ja-JP" i="1" dirty="0"/>
              <a:t>et al</a:t>
            </a:r>
            <a:r>
              <a:rPr kumimoji="1" lang="en-US" altLang="ja-JP" dirty="0"/>
              <a:t>., JHEP 0804, 100 (2008).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46C96B74-EEC2-46B8-AD28-B7107D93AB35}"/>
                  </a:ext>
                </a:extLst>
              </p:cNvPr>
              <p:cNvSpPr txBox="1"/>
              <p:nvPr/>
            </p:nvSpPr>
            <p:spPr>
              <a:xfrm>
                <a:off x="4968956" y="4668801"/>
                <a:ext cx="215745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≈−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𝜂𝜃</m:t>
                      </m:r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46C96B74-EEC2-46B8-AD28-B7107D93A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956" y="4668801"/>
                <a:ext cx="2157450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矢印: 下 19">
            <a:extLst>
              <a:ext uri="{FF2B5EF4-FFF2-40B4-BE49-F238E27FC236}">
                <a16:creationId xmlns:a16="http://schemas.microsoft.com/office/drawing/2014/main" id="{C8E07F3E-40C0-4A5C-81A8-519E3686E0C7}"/>
              </a:ext>
            </a:extLst>
          </p:cNvPr>
          <p:cNvSpPr/>
          <p:nvPr/>
        </p:nvSpPr>
        <p:spPr>
          <a:xfrm>
            <a:off x="3068649" y="4610601"/>
            <a:ext cx="1642936" cy="78126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F4CCCE0E-40B5-45D9-AB5F-D65F87B09D28}"/>
                  </a:ext>
                </a:extLst>
              </p:cNvPr>
              <p:cNvSpPr txBox="1"/>
              <p:nvPr/>
            </p:nvSpPr>
            <p:spPr>
              <a:xfrm>
                <a:off x="7304102" y="4684190"/>
                <a:ext cx="30767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dirty="0"/>
                  <a:t>(From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kumimoji="1" lang="ja-JP" altLang="en-US" sz="2800" dirty="0"/>
                  <a:t> </a:t>
                </a:r>
                <a:r>
                  <a:rPr kumimoji="1" lang="en-US" altLang="ja-JP" sz="2800" dirty="0"/>
                  <a:t>=const.)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F4CCCE0E-40B5-45D9-AB5F-D65F87B09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4102" y="4684190"/>
                <a:ext cx="3076740" cy="523220"/>
              </a:xfrm>
              <a:prstGeom prst="rect">
                <a:avLst/>
              </a:prstGeom>
              <a:blipFill>
                <a:blip r:embed="rId6"/>
                <a:stretch>
                  <a:fillRect l="-3960" t="-11628" r="-3168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417422DE-0F9D-4A14-A0E1-10AFB50CD097}"/>
              </a:ext>
            </a:extLst>
          </p:cNvPr>
          <p:cNvCxnSpPr>
            <a:cxnSpLocks/>
          </p:cNvCxnSpPr>
          <p:nvPr/>
        </p:nvCxnSpPr>
        <p:spPr>
          <a:xfrm flipH="1" flipV="1">
            <a:off x="10191448" y="3362164"/>
            <a:ext cx="2" cy="8280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26D2CBB5-AD4A-46BD-9FF7-37E735B35020}"/>
              </a:ext>
            </a:extLst>
          </p:cNvPr>
          <p:cNvCxnSpPr>
            <a:cxnSpLocks/>
          </p:cNvCxnSpPr>
          <p:nvPr/>
        </p:nvCxnSpPr>
        <p:spPr>
          <a:xfrm>
            <a:off x="6048585" y="4158436"/>
            <a:ext cx="4176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9AB99980-74BE-4BF7-8FC5-1BE9D9A75C28}"/>
              </a:ext>
            </a:extLst>
          </p:cNvPr>
          <p:cNvCxnSpPr>
            <a:cxnSpLocks/>
          </p:cNvCxnSpPr>
          <p:nvPr/>
        </p:nvCxnSpPr>
        <p:spPr>
          <a:xfrm>
            <a:off x="7389953" y="3356204"/>
            <a:ext cx="122064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B133B6DA-E5E4-4EE7-865D-0F8D9E0A17BC}"/>
              </a:ext>
            </a:extLst>
          </p:cNvPr>
          <p:cNvCxnSpPr>
            <a:cxnSpLocks/>
          </p:cNvCxnSpPr>
          <p:nvPr/>
        </p:nvCxnSpPr>
        <p:spPr>
          <a:xfrm>
            <a:off x="9581124" y="3349431"/>
            <a:ext cx="122064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8756706E-9605-4C18-8D80-BC130167199A}"/>
              </a:ext>
            </a:extLst>
          </p:cNvPr>
          <p:cNvCxnSpPr>
            <a:cxnSpLocks/>
          </p:cNvCxnSpPr>
          <p:nvPr/>
        </p:nvCxnSpPr>
        <p:spPr>
          <a:xfrm flipH="1" flipV="1">
            <a:off x="8000274" y="3362164"/>
            <a:ext cx="2" cy="8280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22C3CC7-801B-42AB-8148-2E16C0DE5704}"/>
                  </a:ext>
                </a:extLst>
              </p:cNvPr>
              <p:cNvSpPr txBox="1"/>
              <p:nvPr/>
            </p:nvSpPr>
            <p:spPr>
              <a:xfrm>
                <a:off x="2934501" y="6266695"/>
                <a:ext cx="63714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r>
                  <a:rPr kumimoji="1" lang="en-US" altLang="ja-JP" sz="2800" dirty="0"/>
                  <a:t> is promoted to a dynamical variable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22C3CC7-801B-42AB-8148-2E16C0DE5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501" y="6266695"/>
                <a:ext cx="6371488" cy="523220"/>
              </a:xfrm>
              <a:prstGeom prst="rect">
                <a:avLst/>
              </a:prstGeom>
              <a:blipFill>
                <a:blip r:embed="rId7"/>
                <a:stretch>
                  <a:fillRect t="-11628" r="-956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9270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A3636C-2272-4644-8E7B-FC65CAB56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Analysis tool in high-energy </a:t>
            </a:r>
            <a:br>
              <a:rPr kumimoji="1" lang="en-US" altLang="ja-JP" dirty="0"/>
            </a:br>
            <a:r>
              <a:rPr kumimoji="1" lang="en-US" altLang="ja-JP" dirty="0"/>
              <a:t>nuclear collisions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E1555CB-C900-40CC-9423-FAE90027C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F42CF31-8CFF-42E6-9435-3F26CEA30757}"/>
              </a:ext>
            </a:extLst>
          </p:cNvPr>
          <p:cNvSpPr txBox="1"/>
          <p:nvPr/>
        </p:nvSpPr>
        <p:spPr>
          <a:xfrm>
            <a:off x="7693569" y="2786788"/>
            <a:ext cx="4089119" cy="23083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400" dirty="0"/>
              <a:t>Physics properties of the QGP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Equation of state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Shear viscosity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Bulk viscosity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Stopping power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…</a:t>
            </a:r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14D7868E-FC36-4081-88B5-354A46CB550E}"/>
              </a:ext>
            </a:extLst>
          </p:cNvPr>
          <p:cNvSpPr/>
          <p:nvPr/>
        </p:nvSpPr>
        <p:spPr>
          <a:xfrm rot="16200000">
            <a:off x="3958711" y="2365725"/>
            <a:ext cx="3884989" cy="3138618"/>
          </a:xfrm>
          <a:prstGeom prst="downArrow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00DFC7EA-DF90-47D7-A46B-02F8BD8B7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55" t="7378" r="7211" b="3487"/>
          <a:stretch/>
        </p:blipFill>
        <p:spPr>
          <a:xfrm>
            <a:off x="409312" y="2443346"/>
            <a:ext cx="3612146" cy="2986826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BFA515B-34EE-4C29-BF90-D9C779AE125E}"/>
              </a:ext>
            </a:extLst>
          </p:cNvPr>
          <p:cNvSpPr/>
          <p:nvPr/>
        </p:nvSpPr>
        <p:spPr>
          <a:xfrm>
            <a:off x="1515393" y="5481063"/>
            <a:ext cx="2484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 err="1"/>
              <a:t>Y.Zhou</a:t>
            </a:r>
            <a:r>
              <a:rPr kumimoji="1" lang="en-US" altLang="ja-JP" dirty="0"/>
              <a:t>, talk at QM2018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F814D48-5EEB-4760-AE96-C54DA7DBDD8C}"/>
              </a:ext>
            </a:extLst>
          </p:cNvPr>
          <p:cNvSpPr txBox="1"/>
          <p:nvPr/>
        </p:nvSpPr>
        <p:spPr>
          <a:xfrm>
            <a:off x="1865008" y="1525550"/>
            <a:ext cx="8461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u="sng" dirty="0"/>
              <a:t>Bottom-up approach in high-energy nuclear collisions</a:t>
            </a:r>
            <a:endParaRPr kumimoji="1" lang="ja-JP" altLang="en-US" sz="2800" u="sng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353BD29-1277-472A-B985-77FF94DEAA24}"/>
              </a:ext>
            </a:extLst>
          </p:cNvPr>
          <p:cNvSpPr txBox="1"/>
          <p:nvPr/>
        </p:nvSpPr>
        <p:spPr>
          <a:xfrm>
            <a:off x="1865008" y="5858321"/>
            <a:ext cx="8461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Need </a:t>
            </a:r>
            <a:r>
              <a:rPr kumimoji="1" lang="en-US" altLang="ja-JP" sz="2800" dirty="0">
                <a:solidFill>
                  <a:srgbClr val="FFFF00"/>
                </a:solidFill>
              </a:rPr>
              <a:t>Standard model/Analysis tool/Event generator</a:t>
            </a:r>
            <a:endParaRPr kumimoji="1" lang="en-US" altLang="ja-JP" sz="280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</a:endParaRPr>
          </a:p>
          <a:p>
            <a:pPr algn="ctr"/>
            <a:r>
              <a:rPr kumimoji="1" lang="en-US" altLang="ja-JP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high-energy nuclear collisions</a:t>
            </a:r>
            <a:endParaRPr kumimoji="1" lang="ja-JP" altLang="en-US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B550D80-9D1A-4529-BD79-402D7AF3B6BF}"/>
              </a:ext>
            </a:extLst>
          </p:cNvPr>
          <p:cNvSpPr txBox="1"/>
          <p:nvPr/>
        </p:nvSpPr>
        <p:spPr>
          <a:xfrm>
            <a:off x="5370006" y="3145362"/>
            <a:ext cx="724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9600" dirty="0"/>
              <a:t>?</a:t>
            </a:r>
            <a:endParaRPr kumimoji="1" lang="ja-JP" altLang="en-US" sz="9600" dirty="0"/>
          </a:p>
        </p:txBody>
      </p:sp>
    </p:spTree>
    <p:extLst>
      <p:ext uri="{BB962C8B-B14F-4D97-AF65-F5344CB8AC3E}">
        <p14:creationId xmlns:p14="http://schemas.microsoft.com/office/powerpoint/2010/main" val="16690714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8B5942-0C16-4E4A-9C50-0428CA073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Hydrodynamic equations </a:t>
            </a:r>
            <a:br>
              <a:rPr kumimoji="1" lang="en-US" altLang="ja-JP" dirty="0"/>
            </a:br>
            <a:r>
              <a:rPr kumimoji="1" lang="en-US" altLang="ja-JP" dirty="0"/>
              <a:t>under </a:t>
            </a:r>
            <a:r>
              <a:rPr kumimoji="1" lang="en-US" altLang="ja-JP" dirty="0" err="1"/>
              <a:t>Bjorken</a:t>
            </a:r>
            <a:r>
              <a:rPr kumimoji="1" lang="en-US" altLang="ja-JP" dirty="0"/>
              <a:t> expansion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A47C30-869E-4E9B-8A4B-4534834A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60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57E3386E-8EFA-4272-854F-54EF88B411C3}"/>
                  </a:ext>
                </a:extLst>
              </p:cNvPr>
              <p:cNvSpPr txBox="1"/>
              <p:nvPr/>
            </p:nvSpPr>
            <p:spPr>
              <a:xfrm>
                <a:off x="2721598" y="2961843"/>
                <a:ext cx="4488280" cy="818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)+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57E3386E-8EFA-4272-854F-54EF88B41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598" y="2961843"/>
                <a:ext cx="4488280" cy="8180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F30B2BB-8DB9-464F-91CF-91C284FE5C1F}"/>
                  </a:ext>
                </a:extLst>
              </p:cNvPr>
              <p:cNvSpPr txBox="1"/>
              <p:nvPr/>
            </p:nvSpPr>
            <p:spPr>
              <a:xfrm>
                <a:off x="2721598" y="3923738"/>
                <a:ext cx="5679440" cy="9681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f>
                            <m:f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e>
                      </m:d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)+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F30B2BB-8DB9-464F-91CF-91C284FE5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598" y="3923738"/>
                <a:ext cx="5679440" cy="9681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D5F6003D-3A39-43E0-94B7-3DFF4CBDE824}"/>
                  </a:ext>
                </a:extLst>
              </p:cNvPr>
              <p:cNvSpPr txBox="1"/>
              <p:nvPr/>
            </p:nvSpPr>
            <p:spPr>
              <a:xfrm>
                <a:off x="9190713" y="4192369"/>
                <a:ext cx="235038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sup>
                      </m:sSup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D5F6003D-3A39-43E0-94B7-3DFF4CBDE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0713" y="4192369"/>
                <a:ext cx="2350387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A3A200A1-A0FC-4E0B-B51C-5027076A73B5}"/>
                  </a:ext>
                </a:extLst>
              </p:cNvPr>
              <p:cNvSpPr txBox="1"/>
              <p:nvPr/>
            </p:nvSpPr>
            <p:spPr>
              <a:xfrm>
                <a:off x="7038342" y="5828721"/>
                <a:ext cx="1792798" cy="7379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A3A200A1-A0FC-4E0B-B51C-5027076A7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342" y="5828721"/>
                <a:ext cx="1792798" cy="7379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33C93C09-B5CA-4CCD-8A83-F1B16648BD41}"/>
                  </a:ext>
                </a:extLst>
              </p:cNvPr>
              <p:cNvSpPr txBox="1"/>
              <p:nvPr/>
            </p:nvSpPr>
            <p:spPr>
              <a:xfrm>
                <a:off x="2381571" y="1806956"/>
                <a:ext cx="7434920" cy="877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3600" dirty="0"/>
                  <a:t>Boost invariant flow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3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kumimoji="1" lang="en-US" altLang="ja-JP" sz="3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kumimoji="1" lang="en-US" altLang="ja-JP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ja-JP" sz="36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den>
                    </m:f>
                    <m:d>
                      <m:dPr>
                        <m:ctrlPr>
                          <a:rPr kumimoji="1" lang="en-US" altLang="ja-JP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3600" b="0" i="1" smtClean="0">
                            <a:latin typeface="Cambria Math" panose="02040503050406030204" pitchFamily="18" charset="0"/>
                          </a:rPr>
                          <m:t>,0, 0, </m:t>
                        </m:r>
                        <m:r>
                          <a:rPr kumimoji="1" lang="en-US" altLang="ja-JP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33C93C09-B5CA-4CCD-8A83-F1B16648B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571" y="1806956"/>
                <a:ext cx="7434920" cy="877676"/>
              </a:xfrm>
              <a:prstGeom prst="rect">
                <a:avLst/>
              </a:prstGeom>
              <a:blipFill>
                <a:blip r:embed="rId6"/>
                <a:stretch>
                  <a:fillRect l="-2543" b="-104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AAC7142-8B75-40F6-9316-B35FF2414946}"/>
              </a:ext>
            </a:extLst>
          </p:cNvPr>
          <p:cNvSpPr txBox="1"/>
          <p:nvPr/>
        </p:nvSpPr>
        <p:spPr>
          <a:xfrm>
            <a:off x="8108831" y="3054450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J.D. </a:t>
            </a:r>
            <a:r>
              <a:rPr kumimoji="1" lang="en-US" altLang="ja-JP" dirty="0" err="1"/>
              <a:t>Bjorken</a:t>
            </a:r>
            <a:r>
              <a:rPr kumimoji="1" lang="en-US" altLang="ja-JP" dirty="0"/>
              <a:t>, Phys. Rev. D </a:t>
            </a:r>
            <a:r>
              <a:rPr kumimoji="1" lang="en-US" altLang="ja-JP" b="1" dirty="0"/>
              <a:t>27</a:t>
            </a:r>
            <a:r>
              <a:rPr kumimoji="1" lang="en-US" altLang="ja-JP" dirty="0"/>
              <a:t>, 140 (1983).</a:t>
            </a:r>
            <a:endParaRPr kumimoji="1" lang="ja-JP" altLang="en-US" dirty="0"/>
          </a:p>
        </p:txBody>
      </p:sp>
      <p:sp>
        <p:nvSpPr>
          <p:cNvPr id="6" name="左中かっこ 5">
            <a:extLst>
              <a:ext uri="{FF2B5EF4-FFF2-40B4-BE49-F238E27FC236}">
                <a16:creationId xmlns:a16="http://schemas.microsoft.com/office/drawing/2014/main" id="{2B84B252-7E5A-4771-90EE-C63B393193BD}"/>
              </a:ext>
            </a:extLst>
          </p:cNvPr>
          <p:cNvSpPr/>
          <p:nvPr/>
        </p:nvSpPr>
        <p:spPr>
          <a:xfrm>
            <a:off x="2398644" y="2961843"/>
            <a:ext cx="251792" cy="1930045"/>
          </a:xfrm>
          <a:prstGeom prst="leftBrace">
            <a:avLst>
              <a:gd name="adj1" fmla="val 58448"/>
              <a:gd name="adj2" fmla="val 5034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1BC883-1139-4937-96EB-AE6EFE859475}"/>
              </a:ext>
            </a:extLst>
          </p:cNvPr>
          <p:cNvSpPr txBox="1"/>
          <p:nvPr/>
        </p:nvSpPr>
        <p:spPr>
          <a:xfrm>
            <a:off x="6480314" y="5226519"/>
            <a:ext cx="3501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Longitudinal pressure</a:t>
            </a:r>
            <a:endParaRPr kumimoji="1" lang="ja-JP" altLang="en-US" sz="28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902D86D-57D9-4DA2-BB57-05ADE17345F8}"/>
              </a:ext>
            </a:extLst>
          </p:cNvPr>
          <p:cNvSpPr txBox="1"/>
          <p:nvPr/>
        </p:nvSpPr>
        <p:spPr>
          <a:xfrm>
            <a:off x="2511289" y="5250904"/>
            <a:ext cx="3223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Transverse pressure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6BDF2B9F-3D86-475B-BE1D-25C29764B3FD}"/>
                  </a:ext>
                </a:extLst>
              </p:cNvPr>
              <p:cNvSpPr txBox="1"/>
              <p:nvPr/>
            </p:nvSpPr>
            <p:spPr>
              <a:xfrm>
                <a:off x="3226869" y="5774124"/>
                <a:ext cx="1824089" cy="8131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6BDF2B9F-3D86-475B-BE1D-25C29764B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869" y="5774124"/>
                <a:ext cx="1824089" cy="8131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C8BBFA8-9A85-4394-9DDA-1F5F0EEA5A0D}"/>
              </a:ext>
            </a:extLst>
          </p:cNvPr>
          <p:cNvSpPr txBox="1"/>
          <p:nvPr/>
        </p:nvSpPr>
        <p:spPr>
          <a:xfrm>
            <a:off x="1084777" y="5226519"/>
            <a:ext cx="1125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Note: 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1AD87039-2605-4E9B-A894-95EE4AC26B5C}"/>
                  </a:ext>
                </a:extLst>
              </p:cNvPr>
              <p:cNvSpPr txBox="1"/>
              <p:nvPr/>
            </p:nvSpPr>
            <p:spPr>
              <a:xfrm>
                <a:off x="10365907" y="1784907"/>
                <a:ext cx="1515415" cy="3838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1AD87039-2605-4E9B-A894-95EE4AC26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5907" y="1784907"/>
                <a:ext cx="1515415" cy="3838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4C3A3768-D75F-422F-A97D-D4D172FD4E2A}"/>
                  </a:ext>
                </a:extLst>
              </p:cNvPr>
              <p:cNvSpPr txBox="1"/>
              <p:nvPr/>
            </p:nvSpPr>
            <p:spPr>
              <a:xfrm>
                <a:off x="10365907" y="2322504"/>
                <a:ext cx="1627112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4C3A3768-D75F-422F-A97D-D4D172FD4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5907" y="2322504"/>
                <a:ext cx="1627112" cy="5781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74994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21875BF-213F-416D-9980-48A3BFA90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61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E5D91B95-5440-4E55-984D-DC6777680098}"/>
                  </a:ext>
                </a:extLst>
              </p:cNvPr>
              <p:cNvSpPr txBox="1"/>
              <p:nvPr/>
            </p:nvSpPr>
            <p:spPr>
              <a:xfrm>
                <a:off x="1220152" y="2723638"/>
                <a:ext cx="9527480" cy="9681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𝜏𝜋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𝑤𝑓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𝑑𝑤</m:t>
                          </m:r>
                        </m:den>
                      </m:f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+4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𝜏𝜋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𝜏𝜋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+4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𝜏𝜋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E5D91B95-5440-4E55-984D-DC6777680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152" y="2723638"/>
                <a:ext cx="9527480" cy="9681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A307D5A1-272A-4253-9DC2-4071B51F1AC8}"/>
                  </a:ext>
                </a:extLst>
              </p:cNvPr>
              <p:cNvSpPr txBox="1"/>
              <p:nvPr/>
            </p:nvSpPr>
            <p:spPr>
              <a:xfrm>
                <a:off x="8983291" y="1567695"/>
                <a:ext cx="2117255" cy="8180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𝜏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𝑑𝑤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A307D5A1-272A-4253-9DC2-4071B51F1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291" y="1567695"/>
                <a:ext cx="2117255" cy="8180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5B80CE9-F36D-4966-9568-9B5A77B4B842}"/>
                  </a:ext>
                </a:extLst>
              </p:cNvPr>
              <p:cNvSpPr txBox="1"/>
              <p:nvPr/>
            </p:nvSpPr>
            <p:spPr>
              <a:xfrm>
                <a:off x="8981163" y="1097005"/>
                <a:ext cx="122623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5B80CE9-F36D-4966-9568-9B5A77B4B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1163" y="1097005"/>
                <a:ext cx="1226233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D60E42FD-8D06-4C68-9003-54140407731D}"/>
                  </a:ext>
                </a:extLst>
              </p:cNvPr>
              <p:cNvSpPr txBox="1"/>
              <p:nvPr/>
            </p:nvSpPr>
            <p:spPr>
              <a:xfrm>
                <a:off x="8707896" y="3700593"/>
                <a:ext cx="1444242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𝜏𝜋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D60E42FD-8D06-4C68-9003-541404077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896" y="3700593"/>
                <a:ext cx="1444242" cy="8066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FA5F269-AE08-4F8C-A1B4-68DCDDAEF858}"/>
                  </a:ext>
                </a:extLst>
              </p:cNvPr>
              <p:cNvSpPr txBox="1"/>
              <p:nvPr/>
            </p:nvSpPr>
            <p:spPr>
              <a:xfrm>
                <a:off x="6985856" y="3939310"/>
                <a:ext cx="1383007" cy="469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FA5F269-AE08-4F8C-A1B4-68DCDDAEF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856" y="3939310"/>
                <a:ext cx="1383007" cy="4692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F4C8E47-EC8B-4918-8F29-D26C7F331BF3}"/>
              </a:ext>
            </a:extLst>
          </p:cNvPr>
          <p:cNvSpPr/>
          <p:nvPr/>
        </p:nvSpPr>
        <p:spPr>
          <a:xfrm>
            <a:off x="4979738" y="4550374"/>
            <a:ext cx="6257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ja-JP" dirty="0"/>
              <a:t>M.P. Heller and M. </a:t>
            </a:r>
            <a:r>
              <a:rPr lang="en-GB" altLang="ja-JP" dirty="0" err="1"/>
              <a:t>Spaliński</a:t>
            </a:r>
            <a:r>
              <a:rPr lang="en-GB" altLang="ja-JP" dirty="0"/>
              <a:t>, Phys. Rev. Lett. </a:t>
            </a:r>
            <a:r>
              <a:rPr lang="en-GB" altLang="ja-JP" b="1" dirty="0"/>
              <a:t>115</a:t>
            </a:r>
            <a:r>
              <a:rPr lang="en-GB" altLang="ja-JP" dirty="0"/>
              <a:t>, 072501 (2015).</a:t>
            </a:r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40815E1-6B2E-421A-93AD-2DBB4D061724}"/>
              </a:ext>
            </a:extLst>
          </p:cNvPr>
          <p:cNvSpPr txBox="1"/>
          <p:nvPr/>
        </p:nvSpPr>
        <p:spPr>
          <a:xfrm>
            <a:off x="5355623" y="1044475"/>
            <a:ext cx="2916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“Conformal time”:</a:t>
            </a:r>
            <a:endParaRPr kumimoji="1" lang="ja-JP" altLang="en-US" sz="2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75EBAFD-F2ED-4BBB-B126-870C2D092308}"/>
              </a:ext>
            </a:extLst>
          </p:cNvPr>
          <p:cNvSpPr txBox="1"/>
          <p:nvPr/>
        </p:nvSpPr>
        <p:spPr>
          <a:xfrm>
            <a:off x="5345463" y="1765385"/>
            <a:ext cx="3664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“Equilibrium measure”:</a:t>
            </a:r>
            <a:endParaRPr kumimoji="1" lang="ja-JP" altLang="en-US" sz="2800" dirty="0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6DF0B5C1-E076-4FC9-93E0-1732A2F4009E}"/>
              </a:ext>
            </a:extLst>
          </p:cNvPr>
          <p:cNvSpPr/>
          <p:nvPr/>
        </p:nvSpPr>
        <p:spPr>
          <a:xfrm>
            <a:off x="1720750" y="783163"/>
            <a:ext cx="2490018" cy="148512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B0B1D0C-B2F6-4A47-9EEB-3AFF3968BD0A}"/>
              </a:ext>
            </a:extLst>
          </p:cNvPr>
          <p:cNvSpPr txBox="1"/>
          <p:nvPr/>
        </p:nvSpPr>
        <p:spPr>
          <a:xfrm>
            <a:off x="3331297" y="3895481"/>
            <a:ext cx="3565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Transport coefficients: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6ECB3C0F-5B35-4C65-84DF-64E9AD6E0F47}"/>
                  </a:ext>
                </a:extLst>
              </p:cNvPr>
              <p:cNvSpPr txBox="1"/>
              <p:nvPr/>
            </p:nvSpPr>
            <p:spPr>
              <a:xfrm>
                <a:off x="1073750" y="5209233"/>
                <a:ext cx="6399637" cy="411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000" dirty="0"/>
                  <a:t>Note 1: In ideal hydrodynamics,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2/3</m:t>
                        </m:r>
                      </m:sup>
                    </m:sSup>
                  </m:oMath>
                </a14:m>
                <a:r>
                  <a:rPr kumimoji="1" lang="ja-JP" altLang="en-US" sz="2000" dirty="0"/>
                  <a:t> </a:t>
                </a:r>
                <a:r>
                  <a:rPr kumimoji="1" lang="en-US" altLang="ja-JP" sz="2000" dirty="0"/>
                  <a:t>from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−1/3</m:t>
                        </m:r>
                      </m:sup>
                    </m:sSup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6ECB3C0F-5B35-4C65-84DF-64E9AD6E0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750" y="5209233"/>
                <a:ext cx="6399637" cy="411651"/>
              </a:xfrm>
              <a:prstGeom prst="rect">
                <a:avLst/>
              </a:prstGeom>
              <a:blipFill>
                <a:blip r:embed="rId7"/>
                <a:stretch>
                  <a:fillRect l="-952" t="-5970" b="-268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F66F15BE-F516-44B8-9E8E-0B1539D19F1B}"/>
                  </a:ext>
                </a:extLst>
              </p:cNvPr>
              <p:cNvSpPr txBox="1"/>
              <p:nvPr/>
            </p:nvSpPr>
            <p:spPr>
              <a:xfrm>
                <a:off x="1063240" y="5627691"/>
                <a:ext cx="53698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000" dirty="0"/>
                  <a:t>Note 2: Different normalization employed for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F66F15BE-F516-44B8-9E8E-0B1539D19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40" y="5627691"/>
                <a:ext cx="5369868" cy="400110"/>
              </a:xfrm>
              <a:prstGeom prst="rect">
                <a:avLst/>
              </a:prstGeom>
              <a:blipFill>
                <a:blip r:embed="rId8"/>
                <a:stretch>
                  <a:fillRect l="-1135" t="-6061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87A2421-4397-4239-B329-95DE3C5A5FA1}"/>
              </a:ext>
            </a:extLst>
          </p:cNvPr>
          <p:cNvSpPr txBox="1"/>
          <p:nvPr/>
        </p:nvSpPr>
        <p:spPr>
          <a:xfrm>
            <a:off x="4469162" y="518155"/>
            <a:ext cx="3802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Variable transformation</a:t>
            </a:r>
            <a:endParaRPr kumimoji="1" lang="ja-JP" altLang="en-US" sz="2800" dirty="0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22CB18C1-CD1A-493F-99A3-64767DB8641E}"/>
              </a:ext>
            </a:extLst>
          </p:cNvPr>
          <p:cNvSpPr/>
          <p:nvPr/>
        </p:nvSpPr>
        <p:spPr>
          <a:xfrm>
            <a:off x="791163" y="2551411"/>
            <a:ext cx="10644096" cy="244186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9095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3E2D4A-11C9-4701-89B5-6B360830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Behavior of solutions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5B77440-9881-41DB-BDEF-3E3BA951C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62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DD2288B-B8C3-4482-A9EF-D64249252881}"/>
                  </a:ext>
                </a:extLst>
              </p:cNvPr>
              <p:cNvSpPr txBox="1"/>
              <p:nvPr/>
            </p:nvSpPr>
            <p:spPr>
              <a:xfrm>
                <a:off x="1961278" y="1513832"/>
                <a:ext cx="8269443" cy="9681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−4</m:t>
                          </m:r>
                          <m:f>
                            <m:fPr>
                              <m:ctrlP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kumimoji="1"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8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kumimoji="1" lang="en-US" altLang="ja-JP" sz="2800" i="1">
                                      <a:latin typeface="Cambria Math" panose="02040503050406030204" pitchFamily="18" charset="0"/>
                                    </a:rPr>
                                    <m:t>𝜏𝜋</m:t>
                                  </m:r>
                                </m:sub>
                              </m:sSub>
                            </m:den>
                          </m:f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8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kumimoji="1" lang="en-US" altLang="ja-JP" sz="2800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8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kumimoji="1" lang="en-US" altLang="ja-JP" sz="2800" i="1">
                                      <a:latin typeface="Cambria Math" panose="02040503050406030204" pitchFamily="18" charset="0"/>
                                    </a:rPr>
                                    <m:t>𝜏𝜋</m:t>
                                  </m:r>
                                </m:sub>
                              </m:sSub>
                              <m: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  <m:t>𝑤𝑓</m:t>
                              </m:r>
                            </m:den>
                          </m:f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  <m:t>𝑓𝑤</m:t>
                              </m:r>
                            </m:den>
                          </m:f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kumimoji="1"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8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kumimoji="1" lang="en-US" altLang="ja-JP" sz="2800" i="1">
                                      <a:latin typeface="Cambria Math" panose="02040503050406030204" pitchFamily="18" charset="0"/>
                                    </a:rPr>
                                    <m:t>𝜏𝜋</m:t>
                                  </m:r>
                                </m:sub>
                              </m:sSub>
                              <m: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DD2288B-B8C3-4482-A9EF-D64249252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1278" y="1513832"/>
                <a:ext cx="8269443" cy="9681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66B22B3-3145-49C3-89FC-F5C5D0D0DF57}"/>
                  </a:ext>
                </a:extLst>
              </p:cNvPr>
              <p:cNvSpPr txBox="1"/>
              <p:nvPr/>
            </p:nvSpPr>
            <p:spPr>
              <a:xfrm>
                <a:off x="6800439" y="4637693"/>
                <a:ext cx="2268250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𝜏𝜋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2−</m:t>
                          </m:r>
                          <m:func>
                            <m:func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JP" sz="28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66B22B3-3145-49C3-89FC-F5C5D0D0D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439" y="4637693"/>
                <a:ext cx="2268250" cy="8182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E6AE647-9AF7-44BF-BC72-81701AAE6C9F}"/>
                  </a:ext>
                </a:extLst>
              </p:cNvPr>
              <p:cNvSpPr txBox="1"/>
              <p:nvPr/>
            </p:nvSpPr>
            <p:spPr>
              <a:xfrm>
                <a:off x="6800439" y="3205191"/>
                <a:ext cx="1358384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E6AE647-9AF7-44BF-BC72-81701AAE6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439" y="3205191"/>
                <a:ext cx="1358384" cy="809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E01B2EE-062E-45A4-9E57-F4013116822F}"/>
              </a:ext>
            </a:extLst>
          </p:cNvPr>
          <p:cNvSpPr txBox="1"/>
          <p:nvPr/>
        </p:nvSpPr>
        <p:spPr>
          <a:xfrm>
            <a:off x="8061586" y="5521367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R. Baier </a:t>
            </a:r>
            <a:r>
              <a:rPr kumimoji="1" lang="en-US" altLang="ja-JP" i="1" dirty="0"/>
              <a:t>et al</a:t>
            </a:r>
            <a:r>
              <a:rPr kumimoji="1" lang="en-US" altLang="ja-JP" dirty="0"/>
              <a:t>., JHEP 0804, 100 (2008).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DC89E481-7938-4D03-87CB-ED31E28578FE}"/>
                  </a:ext>
                </a:extLst>
              </p:cNvPr>
              <p:cNvSpPr txBox="1"/>
              <p:nvPr/>
            </p:nvSpPr>
            <p:spPr>
              <a:xfrm>
                <a:off x="1389469" y="5975092"/>
                <a:ext cx="36413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dirty="0"/>
                  <a:t>“Flow vector”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DC89E481-7938-4D03-87CB-ED31E2857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469" y="5975092"/>
                <a:ext cx="3641318" cy="523220"/>
              </a:xfrm>
              <a:prstGeom prst="rect">
                <a:avLst/>
              </a:prstGeom>
              <a:blipFill>
                <a:blip r:embed="rId5"/>
                <a:stretch>
                  <a:fillRect l="-3518" t="-11628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6756A60-810E-4FEB-8193-CE467D50080C}"/>
              </a:ext>
            </a:extLst>
          </p:cNvPr>
          <p:cNvSpPr txBox="1"/>
          <p:nvPr/>
        </p:nvSpPr>
        <p:spPr>
          <a:xfrm>
            <a:off x="6904037" y="3997089"/>
            <a:ext cx="4924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err="1"/>
              <a:t>P.Kovtun</a:t>
            </a:r>
            <a:r>
              <a:rPr kumimoji="1" lang="en-US" altLang="ja-JP" dirty="0"/>
              <a:t> </a:t>
            </a:r>
            <a:r>
              <a:rPr kumimoji="1" lang="en-US" altLang="ja-JP" i="1" dirty="0"/>
              <a:t>et al</a:t>
            </a:r>
            <a:r>
              <a:rPr kumimoji="1" lang="en-US" altLang="ja-JP" dirty="0"/>
              <a:t>., Phys. Rev. Lett. 94, 111601 (2005).</a:t>
            </a:r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D6ABF78-1DAA-495B-BA46-21000D541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165" y="2716283"/>
            <a:ext cx="4355756" cy="3261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33AE390-B54A-48BA-9EC4-A197C40C2C59}"/>
                  </a:ext>
                </a:extLst>
              </p:cNvPr>
              <p:cNvSpPr txBox="1"/>
              <p:nvPr/>
            </p:nvSpPr>
            <p:spPr>
              <a:xfrm>
                <a:off x="3571905" y="4770383"/>
                <a:ext cx="1248803" cy="8191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𝑑𝑤</m:t>
                          </m:r>
                        </m:den>
                      </m:f>
                      <m:r>
                        <a:rPr kumimoji="1" lang="en-US" altLang="ja-JP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kumimoji="1" lang="ja-JP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33AE390-B54A-48BA-9EC4-A197C40C2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905" y="4770383"/>
                <a:ext cx="1248803" cy="8191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7DFB7C83-A1C4-456F-8FCD-640A63C5E8F1}"/>
                  </a:ext>
                </a:extLst>
              </p:cNvPr>
              <p:cNvSpPr txBox="1"/>
              <p:nvPr/>
            </p:nvSpPr>
            <p:spPr>
              <a:xfrm>
                <a:off x="3571905" y="2794380"/>
                <a:ext cx="1248803" cy="8191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𝑑𝑤</m:t>
                          </m:r>
                        </m:den>
                      </m:f>
                      <m:r>
                        <a:rPr kumimoji="1" lang="en-US" altLang="ja-JP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kumimoji="1" lang="ja-JP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7DFB7C83-A1C4-456F-8FCD-640A63C5E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905" y="2794380"/>
                <a:ext cx="1248803" cy="81913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0CC2A394-D8D7-4C2D-A672-154511BAF253}"/>
              </a:ext>
            </a:extLst>
          </p:cNvPr>
          <p:cNvSpPr/>
          <p:nvPr/>
        </p:nvSpPr>
        <p:spPr>
          <a:xfrm>
            <a:off x="5651182" y="2991684"/>
            <a:ext cx="6177601" cy="300941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57A60F-EEEA-4E6C-A9DB-AA929DD4FCE9}"/>
              </a:ext>
            </a:extLst>
          </p:cNvPr>
          <p:cNvSpPr txBox="1"/>
          <p:nvPr/>
        </p:nvSpPr>
        <p:spPr>
          <a:xfrm>
            <a:off x="5863233" y="2716283"/>
            <a:ext cx="5753498" cy="523220"/>
          </a:xfrm>
          <a:prstGeom prst="rect">
            <a:avLst/>
          </a:prstGeom>
          <a:solidFill>
            <a:srgbClr val="2F5597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Transport coefficients from </a:t>
            </a:r>
            <a:r>
              <a:rPr kumimoji="1" lang="en-US" altLang="ja-JP" sz="2800" dirty="0" err="1"/>
              <a:t>AdS</a:t>
            </a:r>
            <a:r>
              <a:rPr kumimoji="1" lang="en-US" altLang="ja-JP" sz="2800" dirty="0"/>
              <a:t>/CFT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611365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B6B185-2865-4E09-A198-C1357B13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Solutions from gradient expansion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47D46C9-2C4A-41DC-988F-D85F2951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63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E5414F48-A4E6-4D54-899E-B87D221F6082}"/>
                  </a:ext>
                </a:extLst>
              </p:cNvPr>
              <p:cNvSpPr txBox="1"/>
              <p:nvPr/>
            </p:nvSpPr>
            <p:spPr>
              <a:xfrm>
                <a:off x="1423396" y="3858996"/>
                <a:ext cx="9312549" cy="11330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sSub>
                        <m:sSub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𝜏𝜋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E5414F48-A4E6-4D54-899E-B87D221F6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396" y="3858996"/>
                <a:ext cx="9312549" cy="11330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D5DAAEC-4328-4650-9B56-C4B158DFA0CB}"/>
              </a:ext>
            </a:extLst>
          </p:cNvPr>
          <p:cNvCxnSpPr>
            <a:cxnSpLocks/>
          </p:cNvCxnSpPr>
          <p:nvPr/>
        </p:nvCxnSpPr>
        <p:spPr>
          <a:xfrm>
            <a:off x="5388428" y="4904029"/>
            <a:ext cx="0" cy="4898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FF7BFAAD-ED99-4E5A-8878-7751AA0A28F6}"/>
              </a:ext>
            </a:extLst>
          </p:cNvPr>
          <p:cNvCxnSpPr/>
          <p:nvPr/>
        </p:nvCxnSpPr>
        <p:spPr>
          <a:xfrm flipH="1">
            <a:off x="3243945" y="5410210"/>
            <a:ext cx="21600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1CCDEB6-937C-472D-B865-7CB8533E675A}"/>
              </a:ext>
            </a:extLst>
          </p:cNvPr>
          <p:cNvSpPr txBox="1"/>
          <p:nvPr/>
        </p:nvSpPr>
        <p:spPr>
          <a:xfrm>
            <a:off x="2325555" y="5463687"/>
            <a:ext cx="3193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1</a:t>
            </a:r>
            <a:r>
              <a:rPr kumimoji="1" lang="en-US" altLang="ja-JP" sz="2800" baseline="30000" dirty="0"/>
              <a:t>st</a:t>
            </a:r>
            <a:r>
              <a:rPr kumimoji="1" lang="en-US" altLang="ja-JP" sz="2800" dirty="0"/>
              <a:t> order in gradient</a:t>
            </a:r>
            <a:endParaRPr kumimoji="1" lang="ja-JP" altLang="en-US" sz="2800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56B834DB-EE03-428D-A7DB-7F829242F31D}"/>
              </a:ext>
            </a:extLst>
          </p:cNvPr>
          <p:cNvCxnSpPr>
            <a:cxnSpLocks/>
          </p:cNvCxnSpPr>
          <p:nvPr/>
        </p:nvCxnSpPr>
        <p:spPr>
          <a:xfrm flipH="1">
            <a:off x="4675415" y="6106892"/>
            <a:ext cx="36000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0B7722C1-2321-44E7-95C4-4828EF58948E}"/>
              </a:ext>
            </a:extLst>
          </p:cNvPr>
          <p:cNvCxnSpPr>
            <a:cxnSpLocks/>
          </p:cNvCxnSpPr>
          <p:nvPr/>
        </p:nvCxnSpPr>
        <p:spPr>
          <a:xfrm flipH="1">
            <a:off x="8235043" y="4936673"/>
            <a:ext cx="16329" cy="115364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151821E-17F6-40FB-8690-568E7423430D}"/>
              </a:ext>
            </a:extLst>
          </p:cNvPr>
          <p:cNvSpPr txBox="1"/>
          <p:nvPr/>
        </p:nvSpPr>
        <p:spPr>
          <a:xfrm>
            <a:off x="4872808" y="6172093"/>
            <a:ext cx="3344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2</a:t>
            </a:r>
            <a:r>
              <a:rPr kumimoji="1" lang="en-US" altLang="ja-JP" sz="2800" baseline="30000" dirty="0"/>
              <a:t>nd</a:t>
            </a:r>
            <a:r>
              <a:rPr kumimoji="1" lang="en-US" altLang="ja-JP" sz="2800" dirty="0"/>
              <a:t> order in gradient</a:t>
            </a:r>
            <a:endParaRPr kumimoji="1" lang="ja-JP" altLang="en-US" sz="28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7E7FC5-232B-44E3-B667-1AC3D7519162}"/>
              </a:ext>
            </a:extLst>
          </p:cNvPr>
          <p:cNvSpPr txBox="1"/>
          <p:nvPr/>
        </p:nvSpPr>
        <p:spPr>
          <a:xfrm>
            <a:off x="1791870" y="1570529"/>
            <a:ext cx="93125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kumimoji="1" lang="ja-JP" altLang="en-US" sz="2800" dirty="0"/>
          </a:p>
          <a:p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AC776626-BFD6-4FF3-AB2F-84F33F30D799}"/>
                  </a:ext>
                </a:extLst>
              </p:cNvPr>
              <p:cNvSpPr/>
              <p:nvPr/>
            </p:nvSpPr>
            <p:spPr>
              <a:xfrm>
                <a:off x="704396" y="1932475"/>
                <a:ext cx="10783208" cy="11330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kumimoji="1" lang="en-US" altLang="ja-JP" sz="36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kumimoji="1" lang="en-US" altLang="ja-JP" sz="3600" i="1">
                          <a:latin typeface="Cambria Math" panose="02040503050406030204" pitchFamily="18" charset="0"/>
                        </a:rPr>
                        <m:t>𝜂</m:t>
                      </m:r>
                      <m:sSup>
                        <m:sSupPr>
                          <m:ctrlP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36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⟩</m:t>
                          </m:r>
                        </m:sup>
                      </m:sSup>
                      <m:r>
                        <a:rPr kumimoji="1" lang="en-US" altLang="ja-JP" sz="3600" i="1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kumimoji="1" lang="en-US" altLang="ja-JP" sz="3600" i="1">
                          <a:latin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ja-JP" sz="36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r>
                        <a:rPr kumimoji="1" lang="en-US" altLang="ja-JP" sz="3600" i="1">
                          <a:latin typeface="Cambria Math" panose="02040503050406030204" pitchFamily="18" charset="0"/>
                        </a:rPr>
                        <m:t>𝐷</m:t>
                      </m:r>
                      <m:sSup>
                        <m:sSupPr>
                          <m:ctrlP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36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⟩</m:t>
                          </m:r>
                        </m:sup>
                      </m:sSup>
                      <m:r>
                        <a:rPr kumimoji="1" lang="en-US" altLang="ja-JP" sz="36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kumimoji="1" lang="en-US" altLang="ja-JP" sz="3600" i="1">
                          <a:latin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kumimoji="1" lang="en-US" altLang="ja-JP" sz="3600" i="1">
                          <a:latin typeface="Cambria Math" panose="02040503050406030204" pitchFamily="18" charset="0"/>
                        </a:rPr>
                        <m:t>𝜃</m:t>
                      </m:r>
                      <m:sSup>
                        <m:sSupPr>
                          <m:ctrlP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36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⟩</m:t>
                          </m:r>
                        </m:sup>
                      </m:sSup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AC776626-BFD6-4FF3-AB2F-84F33F30D7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96" y="1932475"/>
                <a:ext cx="10783208" cy="11330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8E85E0E-A5D0-4AD7-9491-81241DEA8441}"/>
              </a:ext>
            </a:extLst>
          </p:cNvPr>
          <p:cNvSpPr txBox="1"/>
          <p:nvPr/>
        </p:nvSpPr>
        <p:spPr>
          <a:xfrm>
            <a:off x="1069330" y="1523535"/>
            <a:ext cx="10721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Constitutive eq. (BRSSS eq. with relevant terms in </a:t>
            </a:r>
            <a:r>
              <a:rPr kumimoji="1" lang="en-US" altLang="ja-JP" sz="2800" dirty="0" err="1"/>
              <a:t>Bjorken</a:t>
            </a:r>
            <a:r>
              <a:rPr kumimoji="1" lang="en-US" altLang="ja-JP" sz="2800" dirty="0"/>
              <a:t> expansion)</a:t>
            </a:r>
            <a:endParaRPr kumimoji="1" lang="ja-JP" altLang="en-US" sz="2800" dirty="0"/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A3AA1B42-2D49-426A-A1A1-2B66DD02A4F2}"/>
              </a:ext>
            </a:extLst>
          </p:cNvPr>
          <p:cNvSpPr/>
          <p:nvPr/>
        </p:nvSpPr>
        <p:spPr>
          <a:xfrm>
            <a:off x="5274937" y="3083848"/>
            <a:ext cx="1642936" cy="78126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26352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9A1492-EB71-43B0-94C1-EBDF1F57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Solution directly from </a:t>
            </a:r>
            <a:r>
              <a:rPr kumimoji="1" lang="en-US" altLang="ja-JP" dirty="0" err="1"/>
              <a:t>EoM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756F0E4-0B4C-42DE-B167-70C7AAAA9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64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0DD7D355-D8C2-4B3B-A0BA-CC412152FABB}"/>
                  </a:ext>
                </a:extLst>
              </p:cNvPr>
              <p:cNvSpPr txBox="1"/>
              <p:nvPr/>
            </p:nvSpPr>
            <p:spPr>
              <a:xfrm>
                <a:off x="1339896" y="1787465"/>
                <a:ext cx="9527480" cy="9681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𝜏𝜋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𝑤𝑓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𝑑𝑤</m:t>
                          </m:r>
                        </m:den>
                      </m:f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+4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𝜏𝜋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𝜏𝜋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+4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𝜏𝜋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0DD7D355-D8C2-4B3B-A0BA-CC412152F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896" y="1787465"/>
                <a:ext cx="9527480" cy="9681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A02FBF9-AC28-4806-9208-09C4A901B3DA}"/>
                  </a:ext>
                </a:extLst>
              </p:cNvPr>
              <p:cNvSpPr txBox="1"/>
              <p:nvPr/>
            </p:nvSpPr>
            <p:spPr>
              <a:xfrm>
                <a:off x="1423396" y="4871368"/>
                <a:ext cx="9312549" cy="11330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sSub>
                        <m:sSub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𝜏𝜋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A02FBF9-AC28-4806-9208-09C4A901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396" y="4871368"/>
                <a:ext cx="9312549" cy="11330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A772CDE-F63C-4A69-BE1F-C63C62303215}"/>
                  </a:ext>
                </a:extLst>
              </p:cNvPr>
              <p:cNvSpPr txBox="1"/>
              <p:nvPr/>
            </p:nvSpPr>
            <p:spPr>
              <a:xfrm>
                <a:off x="4833256" y="3283669"/>
                <a:ext cx="2849242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A772CDE-F63C-4A69-BE1F-C63C62303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256" y="3283669"/>
                <a:ext cx="2849242" cy="10455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矢印: 下 6">
            <a:extLst>
              <a:ext uri="{FF2B5EF4-FFF2-40B4-BE49-F238E27FC236}">
                <a16:creationId xmlns:a16="http://schemas.microsoft.com/office/drawing/2014/main" id="{6E839A19-CC04-415A-914E-1BF1F5322917}"/>
              </a:ext>
            </a:extLst>
          </p:cNvPr>
          <p:cNvSpPr/>
          <p:nvPr/>
        </p:nvSpPr>
        <p:spPr>
          <a:xfrm>
            <a:off x="1960235" y="3280958"/>
            <a:ext cx="2490018" cy="148512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28238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楕円 10">
            <a:extLst>
              <a:ext uri="{FF2B5EF4-FFF2-40B4-BE49-F238E27FC236}">
                <a16:creationId xmlns:a16="http://schemas.microsoft.com/office/drawing/2014/main" id="{F27EE7FA-5CD7-4920-B240-617011239587}"/>
              </a:ext>
            </a:extLst>
          </p:cNvPr>
          <p:cNvSpPr/>
          <p:nvPr/>
        </p:nvSpPr>
        <p:spPr>
          <a:xfrm>
            <a:off x="7863490" y="4184439"/>
            <a:ext cx="864000" cy="86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98A3DA6-9A3B-446A-86A1-B5DAA5085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Equilibrium measure </a:t>
            </a:r>
            <a:br>
              <a:rPr kumimoji="1" lang="en-US" altLang="ja-JP" dirty="0"/>
            </a:br>
            <a:r>
              <a:rPr kumimoji="1" lang="en-US" altLang="ja-JP" dirty="0"/>
              <a:t>and inverse Reynolds number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F7F4519-7F7C-4401-A5DD-8B19E3620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65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260A09E-5722-4AF2-8904-FCC6BB275173}"/>
              </a:ext>
            </a:extLst>
          </p:cNvPr>
          <p:cNvSpPr txBox="1"/>
          <p:nvPr/>
        </p:nvSpPr>
        <p:spPr>
          <a:xfrm>
            <a:off x="1340390" y="6338857"/>
            <a:ext cx="9687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Note: Various definition of the inverse Reynolds number can be found in the literature.</a:t>
            </a:r>
            <a:endParaRPr kumimoji="1" lang="ja-JP" altLang="en-US" sz="2000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3BF9356-9437-41B7-BAC3-CE9D9204A012}"/>
              </a:ext>
            </a:extLst>
          </p:cNvPr>
          <p:cNvSpPr/>
          <p:nvPr/>
        </p:nvSpPr>
        <p:spPr>
          <a:xfrm>
            <a:off x="1086678" y="3918809"/>
            <a:ext cx="10071653" cy="158885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07E0F713-9EA7-4130-A770-8AD15215A56E}"/>
                  </a:ext>
                </a:extLst>
              </p:cNvPr>
              <p:cNvSpPr txBox="1"/>
              <p:nvPr/>
            </p:nvSpPr>
            <p:spPr>
              <a:xfrm>
                <a:off x="1791506" y="1648219"/>
                <a:ext cx="3166893" cy="1273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Sup>
                        <m:sSub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  <m:t>𝜇𝜈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  <m:t>𝜇𝜈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07E0F713-9EA7-4130-A770-8AD15215A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1506" y="1648219"/>
                <a:ext cx="3166893" cy="12730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C5BC6D4-5A6C-46AB-90B5-9C8CB986C5FB}"/>
                  </a:ext>
                </a:extLst>
              </p:cNvPr>
              <p:cNvSpPr txBox="1"/>
              <p:nvPr/>
            </p:nvSpPr>
            <p:spPr>
              <a:xfrm>
                <a:off x="1763579" y="2889027"/>
                <a:ext cx="4363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b="0" dirty="0"/>
                  <a:t>*Normalized s</a:t>
                </a:r>
                <a:r>
                  <a:rPr kumimoji="1" lang="en-US" altLang="ja-JP" dirty="0"/>
                  <a:t>uch that</a:t>
                </a:r>
                <a:r>
                  <a:rPr kumimoji="1" lang="en-US" altLang="ja-JP" b="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sSubSup>
                      <m:sSub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C5BC6D4-5A6C-46AB-90B5-9C8CB986C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579" y="2889027"/>
                <a:ext cx="4363952" cy="369332"/>
              </a:xfrm>
              <a:prstGeom prst="rect">
                <a:avLst/>
              </a:prstGeom>
              <a:blipFill>
                <a:blip r:embed="rId4"/>
                <a:stretch>
                  <a:fillRect l="-1117" t="-8197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80FD2D-8A06-49B5-8009-614D05B6F489}"/>
              </a:ext>
            </a:extLst>
          </p:cNvPr>
          <p:cNvSpPr txBox="1"/>
          <p:nvPr/>
        </p:nvSpPr>
        <p:spPr>
          <a:xfrm>
            <a:off x="1780141" y="3175425"/>
            <a:ext cx="582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E.g.) V.E. </a:t>
            </a:r>
            <a:r>
              <a:rPr kumimoji="1" lang="en-US" altLang="ja-JP" dirty="0" err="1"/>
              <a:t>Ambrus</a:t>
            </a:r>
            <a:r>
              <a:rPr kumimoji="1" lang="en-US" altLang="ja-JP" dirty="0"/>
              <a:t> </a:t>
            </a:r>
            <a:r>
              <a:rPr kumimoji="1" lang="en-US" altLang="ja-JP" i="1" dirty="0"/>
              <a:t>et al</a:t>
            </a:r>
            <a:r>
              <a:rPr kumimoji="1" lang="en-US" altLang="ja-JP" dirty="0"/>
              <a:t>., Phys. Rev. Lett. </a:t>
            </a:r>
            <a:r>
              <a:rPr kumimoji="1" lang="en-US" altLang="ja-JP" b="1" dirty="0"/>
              <a:t>130</a:t>
            </a:r>
            <a:r>
              <a:rPr kumimoji="1" lang="en-US" altLang="ja-JP" dirty="0"/>
              <a:t>, 152301 (2023).</a:t>
            </a:r>
            <a:endParaRPr kumimoji="1" lang="ja-JP" altLang="en-US" dirty="0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1AB33C8E-1B4A-4E96-8C54-DD0598449045}"/>
              </a:ext>
            </a:extLst>
          </p:cNvPr>
          <p:cNvSpPr/>
          <p:nvPr/>
        </p:nvSpPr>
        <p:spPr>
          <a:xfrm>
            <a:off x="5402317" y="1795224"/>
            <a:ext cx="1450428" cy="107207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D8761866-80C4-4D2C-8B18-A1F6587A178C}"/>
                  </a:ext>
                </a:extLst>
              </p:cNvPr>
              <p:cNvSpPr txBox="1"/>
              <p:nvPr/>
            </p:nvSpPr>
            <p:spPr>
              <a:xfrm>
                <a:off x="7154290" y="1852390"/>
                <a:ext cx="2172454" cy="8329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Sup>
                        <m:sSub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D8761866-80C4-4D2C-8B18-A1F6587A1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290" y="1852390"/>
                <a:ext cx="2172454" cy="8329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D1A4AB5D-E496-4E03-ABD8-4D4DECA4F4C8}"/>
                  </a:ext>
                </a:extLst>
              </p:cNvPr>
              <p:cNvSpPr txBox="1"/>
              <p:nvPr/>
            </p:nvSpPr>
            <p:spPr>
              <a:xfrm>
                <a:off x="8512638" y="5687685"/>
                <a:ext cx="167129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+: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&gt;0,  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D1A4AB5D-E496-4E03-ABD8-4D4DECA4F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2638" y="5687685"/>
                <a:ext cx="1671290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5ECCF1F5-6F0D-4142-BCF0-43CD25CB0569}"/>
                  </a:ext>
                </a:extLst>
              </p:cNvPr>
              <p:cNvSpPr/>
              <p:nvPr/>
            </p:nvSpPr>
            <p:spPr>
              <a:xfrm>
                <a:off x="10242417" y="5641518"/>
                <a:ext cx="162512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−:</m:t>
                      </m:r>
                      <m:r>
                        <a:rPr kumimoji="1" lang="en-US" altLang="ja-JP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JP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5ECCF1F5-6F0D-4142-BCF0-43CD25CB05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417" y="5641518"/>
                <a:ext cx="162512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B40E7E9-261A-4A93-AF2D-68F2BC8DE0F6}"/>
                  </a:ext>
                </a:extLst>
              </p:cNvPr>
              <p:cNvSpPr txBox="1"/>
              <p:nvPr/>
            </p:nvSpPr>
            <p:spPr>
              <a:xfrm>
                <a:off x="2968712" y="5508163"/>
                <a:ext cx="507632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48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Sup>
                        <m:sSubSupPr>
                          <m:ctrlPr>
                            <a:rPr kumimoji="1" lang="en-US" altLang="ja-JP" sz="4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4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sz="4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4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kumimoji="1" lang="en-US" altLang="ja-JP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±8</m:t>
                      </m:r>
                      <m:d>
                        <m:dPr>
                          <m:ctrlPr>
                            <a:rPr kumimoji="1" lang="en-US" altLang="ja-JP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kumimoji="1" lang="en-US" altLang="ja-JP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kumimoji="1" lang="ja-JP" altLang="en-US" sz="48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B40E7E9-261A-4A93-AF2D-68F2BC8DE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8712" y="5508163"/>
                <a:ext cx="5076326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19417B5-C30E-419C-9659-B63269C17EC3}"/>
              </a:ext>
            </a:extLst>
          </p:cNvPr>
          <p:cNvSpPr txBox="1"/>
          <p:nvPr/>
        </p:nvSpPr>
        <p:spPr>
          <a:xfrm>
            <a:off x="3661192" y="4968634"/>
            <a:ext cx="2811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00B0F0"/>
                </a:solidFill>
              </a:rPr>
              <a:t>Local equilibrium</a:t>
            </a:r>
            <a:endParaRPr kumimoji="1" lang="ja-JP" altLang="en-US" sz="2800" dirty="0">
              <a:solidFill>
                <a:srgbClr val="00B0F0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7AEE2F82-BBD6-4060-BEE7-744E09E06178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6473180" y="4778192"/>
            <a:ext cx="852378" cy="45205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08C0BFA-148A-474A-9784-3068CEFAE31F}"/>
              </a:ext>
            </a:extLst>
          </p:cNvPr>
          <p:cNvSpPr txBox="1"/>
          <p:nvPr/>
        </p:nvSpPr>
        <p:spPr>
          <a:xfrm>
            <a:off x="8076353" y="4963709"/>
            <a:ext cx="3198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FF0000"/>
                </a:solidFill>
              </a:rPr>
              <a:t>Out-of-equilibrium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D7530FAB-06FF-40F5-8D67-C00669E5E8B6}"/>
              </a:ext>
            </a:extLst>
          </p:cNvPr>
          <p:cNvCxnSpPr>
            <a:cxnSpLocks/>
          </p:cNvCxnSpPr>
          <p:nvPr/>
        </p:nvCxnSpPr>
        <p:spPr>
          <a:xfrm flipH="1" flipV="1">
            <a:off x="8715868" y="4832575"/>
            <a:ext cx="198783" cy="2158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矢印: 右 23">
            <a:extLst>
              <a:ext uri="{FF2B5EF4-FFF2-40B4-BE49-F238E27FC236}">
                <a16:creationId xmlns:a16="http://schemas.microsoft.com/office/drawing/2014/main" id="{56462FB1-6B35-492B-B3A2-435E9779464B}"/>
              </a:ext>
            </a:extLst>
          </p:cNvPr>
          <p:cNvSpPr/>
          <p:nvPr/>
        </p:nvSpPr>
        <p:spPr>
          <a:xfrm>
            <a:off x="1791506" y="5597654"/>
            <a:ext cx="1022108" cy="6527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12823AE2-8473-4445-B5EF-2915EF75346F}"/>
                  </a:ext>
                </a:extLst>
              </p:cNvPr>
              <p:cNvSpPr txBox="1"/>
              <p:nvPr/>
            </p:nvSpPr>
            <p:spPr>
              <a:xfrm>
                <a:off x="9628289" y="2074414"/>
                <a:ext cx="235038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sup>
                      </m:sSup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12823AE2-8473-4445-B5EF-2915EF753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8289" y="2074414"/>
                <a:ext cx="2350387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966DC59-B7A0-4728-ADBA-26CB73837F53}"/>
              </a:ext>
            </a:extLst>
          </p:cNvPr>
          <p:cNvSpPr txBox="1"/>
          <p:nvPr/>
        </p:nvSpPr>
        <p:spPr>
          <a:xfrm>
            <a:off x="1340390" y="3609028"/>
            <a:ext cx="3329758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Equilibrium measure</a:t>
            </a:r>
            <a:endParaRPr kumimoji="1" lang="ja-JP" altLang="en-US" sz="2800" dirty="0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D6840BF2-495F-4D13-A26B-7298FFA0C975}"/>
              </a:ext>
            </a:extLst>
          </p:cNvPr>
          <p:cNvSpPr/>
          <p:nvPr/>
        </p:nvSpPr>
        <p:spPr>
          <a:xfrm>
            <a:off x="7171383" y="4418191"/>
            <a:ext cx="360000" cy="36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C834979-BBAE-4553-A22A-679805B75243}"/>
                  </a:ext>
                </a:extLst>
              </p:cNvPr>
              <p:cNvSpPr txBox="1"/>
              <p:nvPr/>
            </p:nvSpPr>
            <p:spPr>
              <a:xfrm>
                <a:off x="3241149" y="4144475"/>
                <a:ext cx="5707117" cy="8466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𝜏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𝑑𝑤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bSup>
                        <m:sSub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𝑅𝑒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C834979-BBAE-4553-A22A-679805B75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149" y="4144475"/>
                <a:ext cx="5707117" cy="84664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024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B71A0B-3413-4406-B764-86DCCC2FA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Constraint on initial conditions </a:t>
            </a:r>
            <a:br>
              <a:rPr kumimoji="1" lang="en-US" altLang="ja-JP" dirty="0"/>
            </a:br>
            <a:r>
              <a:rPr kumimoji="1" lang="en-US" altLang="ja-JP" dirty="0"/>
              <a:t>from non-</a:t>
            </a:r>
            <a:r>
              <a:rPr lang="en-US" altLang="ja-JP" dirty="0"/>
              <a:t>linear causality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3260643-6ACE-43C4-A3FE-C7917B777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90CF57B-DD1B-4031-B9F9-0C464C9FAFED}" type="slidenum">
              <a:rPr kumimoji="1" lang="ja-JP" altLang="en-US" smtClean="0"/>
              <a:t>66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3A4E51A-6D29-4183-B425-D3B6D3E52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09" r="12694"/>
          <a:stretch/>
        </p:blipFill>
        <p:spPr>
          <a:xfrm>
            <a:off x="3216000" y="1606608"/>
            <a:ext cx="5760000" cy="4390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A65A6780-5D6E-4EAF-A7C4-D07B390FEB20}"/>
                  </a:ext>
                </a:extLst>
              </p:cNvPr>
              <p:cNvSpPr txBox="1"/>
              <p:nvPr/>
            </p:nvSpPr>
            <p:spPr>
              <a:xfrm>
                <a:off x="106942" y="2087066"/>
                <a:ext cx="3013246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800" dirty="0"/>
                  <a:t>Boundary (for necessary conditions): </a:t>
                </a:r>
              </a:p>
              <a:p>
                <a:pPr algn="ctr"/>
                <a:r>
                  <a:rPr kumimoji="1" lang="en-US" altLang="ja-JP" sz="2800" dirty="0"/>
                  <a:t>A solution goes across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ja-JP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𝑑𝑤</m:t>
                        </m:r>
                      </m:den>
                    </m:f>
                    <m: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ja-JP" altLang="en-US" sz="2800" dirty="0"/>
                  <a:t> </a:t>
                </a:r>
                <a:r>
                  <a:rPr kumimoji="1" lang="en-US" altLang="ja-JP" sz="2800" dirty="0"/>
                  <a:t>at </a:t>
                </a:r>
                <a14:m>
                  <m:oMath xmlns:m="http://schemas.openxmlformats.org/officeDocument/2006/math">
                    <m: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)=(0.38, 1.12)</m:t>
                    </m:r>
                  </m:oMath>
                </a14:m>
                <a:r>
                  <a:rPr kumimoji="1" lang="en-US" altLang="ja-JP" sz="2800" dirty="0"/>
                  <a:t>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A65A6780-5D6E-4EAF-A7C4-D07B390FE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42" y="2087066"/>
                <a:ext cx="3013246" cy="3108543"/>
              </a:xfrm>
              <a:prstGeom prst="rect">
                <a:avLst/>
              </a:prstGeom>
              <a:blipFill>
                <a:blip r:embed="rId3"/>
                <a:stretch>
                  <a:fillRect l="-3846" t="-1961" b="-45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AB65B70-CBB5-482A-AF14-908B5BE8B6DE}"/>
                  </a:ext>
                </a:extLst>
              </p:cNvPr>
              <p:cNvSpPr txBox="1"/>
              <p:nvPr/>
            </p:nvSpPr>
            <p:spPr>
              <a:xfrm>
                <a:off x="9084162" y="2090012"/>
                <a:ext cx="3013246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800" dirty="0"/>
                  <a:t>Boundary (for sufficient conditions): </a:t>
                </a:r>
              </a:p>
              <a:p>
                <a:pPr algn="ctr"/>
                <a:r>
                  <a:rPr kumimoji="1" lang="en-US" altLang="ja-JP" sz="2800" dirty="0"/>
                  <a:t>A solution goes across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ja-JP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𝑑𝑤</m:t>
                        </m:r>
                      </m:den>
                    </m:f>
                    <m: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ja-JP" altLang="en-US" sz="2800" dirty="0"/>
                  <a:t> </a:t>
                </a:r>
                <a:r>
                  <a:rPr kumimoji="1" lang="en-US" altLang="ja-JP" sz="2800" dirty="0"/>
                  <a:t>at </a:t>
                </a:r>
                <a14:m>
                  <m:oMath xmlns:m="http://schemas.openxmlformats.org/officeDocument/2006/math">
                    <m: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)=(1.54, 1.03).</m:t>
                    </m:r>
                  </m:oMath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AB65B70-CBB5-482A-AF14-908B5BE8B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162" y="2090012"/>
                <a:ext cx="3013246" cy="3108543"/>
              </a:xfrm>
              <a:prstGeom prst="rect">
                <a:avLst/>
              </a:prstGeom>
              <a:blipFill>
                <a:blip r:embed="rId4"/>
                <a:stretch>
                  <a:fillRect l="-3644" t="-21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星: 5 pt 7">
            <a:extLst>
              <a:ext uri="{FF2B5EF4-FFF2-40B4-BE49-F238E27FC236}">
                <a16:creationId xmlns:a16="http://schemas.microsoft.com/office/drawing/2014/main" id="{1FCEE274-92C2-436E-AD3E-264F98988C56}"/>
              </a:ext>
            </a:extLst>
          </p:cNvPr>
          <p:cNvSpPr>
            <a:spLocks noChangeAspect="1"/>
          </p:cNvSpPr>
          <p:nvPr/>
        </p:nvSpPr>
        <p:spPr>
          <a:xfrm>
            <a:off x="4596200" y="2952643"/>
            <a:ext cx="252000" cy="252000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: 5 pt 8">
            <a:extLst>
              <a:ext uri="{FF2B5EF4-FFF2-40B4-BE49-F238E27FC236}">
                <a16:creationId xmlns:a16="http://schemas.microsoft.com/office/drawing/2014/main" id="{D63C8682-8746-43FB-86C7-1685F07899B4}"/>
              </a:ext>
            </a:extLst>
          </p:cNvPr>
          <p:cNvSpPr>
            <a:spLocks noChangeAspect="1"/>
          </p:cNvSpPr>
          <p:nvPr/>
        </p:nvSpPr>
        <p:spPr>
          <a:xfrm>
            <a:off x="7307555" y="3344920"/>
            <a:ext cx="252000" cy="252000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DC68A26F-6FDB-4C28-BCFB-6531F834AF6A}"/>
              </a:ext>
            </a:extLst>
          </p:cNvPr>
          <p:cNvSpPr/>
          <p:nvPr/>
        </p:nvSpPr>
        <p:spPr>
          <a:xfrm>
            <a:off x="3124142" y="2860288"/>
            <a:ext cx="1472057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52B72DCD-EF98-49BF-A4E5-ED527E8F1F62}"/>
              </a:ext>
            </a:extLst>
          </p:cNvPr>
          <p:cNvSpPr/>
          <p:nvPr/>
        </p:nvSpPr>
        <p:spPr>
          <a:xfrm>
            <a:off x="102988" y="1993786"/>
            <a:ext cx="3013246" cy="33184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C65853C7-0456-4B6C-B5E2-F8F9CE095223}"/>
              </a:ext>
            </a:extLst>
          </p:cNvPr>
          <p:cNvSpPr/>
          <p:nvPr/>
        </p:nvSpPr>
        <p:spPr>
          <a:xfrm>
            <a:off x="9085816" y="1983732"/>
            <a:ext cx="3013246" cy="332849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1CF0F2A3-73FD-482E-9E9D-4DCC7EB6C62D}"/>
              </a:ext>
            </a:extLst>
          </p:cNvPr>
          <p:cNvSpPr/>
          <p:nvPr/>
        </p:nvSpPr>
        <p:spPr>
          <a:xfrm flipH="1">
            <a:off x="7577678" y="3197717"/>
            <a:ext cx="1504829" cy="48463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B0F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009F2A-41D4-4E9E-BFA7-B7C35077F611}"/>
              </a:ext>
            </a:extLst>
          </p:cNvPr>
          <p:cNvSpPr txBox="1"/>
          <p:nvPr/>
        </p:nvSpPr>
        <p:spPr>
          <a:xfrm>
            <a:off x="2773616" y="5892006"/>
            <a:ext cx="66447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Initial conditions in </a:t>
            </a:r>
            <a:r>
              <a:rPr kumimoji="1" lang="en-US" altLang="ja-JP" sz="2800" dirty="0" err="1"/>
              <a:t>Bjorken</a:t>
            </a:r>
            <a:r>
              <a:rPr kumimoji="1" lang="en-US" altLang="ja-JP" sz="2800" dirty="0"/>
              <a:t> expansion are</a:t>
            </a:r>
          </a:p>
          <a:p>
            <a:pPr algn="ctr"/>
            <a:r>
              <a:rPr kumimoji="1" lang="en-US" altLang="ja-JP" sz="2800" dirty="0"/>
              <a:t>highly constrained by non-linear causality.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AEADDB1-7F90-4850-A545-BEB7D7BDE6DB}"/>
                  </a:ext>
                </a:extLst>
              </p:cNvPr>
              <p:cNvSpPr txBox="1"/>
              <p:nvPr/>
            </p:nvSpPr>
            <p:spPr>
              <a:xfrm>
                <a:off x="3754810" y="4943615"/>
                <a:ext cx="18696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(0.11, 0.76)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AEADDB1-7F90-4850-A545-BEB7D7BDE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810" y="4943615"/>
                <a:ext cx="1869614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星: 5 pt 14">
            <a:extLst>
              <a:ext uri="{FF2B5EF4-FFF2-40B4-BE49-F238E27FC236}">
                <a16:creationId xmlns:a16="http://schemas.microsoft.com/office/drawing/2014/main" id="{B180337A-F6F5-4785-908F-FE43CBDC309D}"/>
              </a:ext>
            </a:extLst>
          </p:cNvPr>
          <p:cNvSpPr>
            <a:spLocks noChangeAspect="1"/>
          </p:cNvSpPr>
          <p:nvPr/>
        </p:nvSpPr>
        <p:spPr>
          <a:xfrm>
            <a:off x="3930496" y="4693218"/>
            <a:ext cx="252000" cy="252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75FA628F-011E-4FDE-9911-CEE43CD28194}"/>
              </a:ext>
            </a:extLst>
          </p:cNvPr>
          <p:cNvSpPr/>
          <p:nvPr/>
        </p:nvSpPr>
        <p:spPr>
          <a:xfrm>
            <a:off x="4067115" y="3038986"/>
            <a:ext cx="620941" cy="1783385"/>
          </a:xfrm>
          <a:custGeom>
            <a:avLst/>
            <a:gdLst>
              <a:gd name="connsiteX0" fmla="*/ 0 w 468086"/>
              <a:gd name="connsiteY0" fmla="*/ 1349829 h 1349829"/>
              <a:gd name="connsiteX1" fmla="*/ 195943 w 468086"/>
              <a:gd name="connsiteY1" fmla="*/ 468086 h 1349829"/>
              <a:gd name="connsiteX2" fmla="*/ 468086 w 468086"/>
              <a:gd name="connsiteY2" fmla="*/ 0 h 1349829"/>
              <a:gd name="connsiteX0" fmla="*/ 0 w 468086"/>
              <a:gd name="connsiteY0" fmla="*/ 1349829 h 1349829"/>
              <a:gd name="connsiteX1" fmla="*/ 195943 w 468086"/>
              <a:gd name="connsiteY1" fmla="*/ 537296 h 1349829"/>
              <a:gd name="connsiteX2" fmla="*/ 468086 w 468086"/>
              <a:gd name="connsiteY2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468086 w 468086"/>
              <a:gd name="connsiteY2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468086 w 468086"/>
              <a:gd name="connsiteY2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277203 w 468086"/>
              <a:gd name="connsiteY2" fmla="*/ 341338 h 1349829"/>
              <a:gd name="connsiteX3" fmla="*/ 468086 w 468086"/>
              <a:gd name="connsiteY3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242738 w 468086"/>
              <a:gd name="connsiteY2" fmla="*/ 266360 h 1349829"/>
              <a:gd name="connsiteX3" fmla="*/ 468086 w 468086"/>
              <a:gd name="connsiteY3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242738 w 468086"/>
              <a:gd name="connsiteY2" fmla="*/ 266360 h 1349829"/>
              <a:gd name="connsiteX3" fmla="*/ 468086 w 468086"/>
              <a:gd name="connsiteY3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242738 w 468086"/>
              <a:gd name="connsiteY2" fmla="*/ 260592 h 1349829"/>
              <a:gd name="connsiteX3" fmla="*/ 468086 w 468086"/>
              <a:gd name="connsiteY3" fmla="*/ 0 h 1349829"/>
              <a:gd name="connsiteX0" fmla="*/ 0 w 468086"/>
              <a:gd name="connsiteY0" fmla="*/ 1349829 h 1349829"/>
              <a:gd name="connsiteX1" fmla="*/ 115524 w 468086"/>
              <a:gd name="connsiteY1" fmla="*/ 779532 h 1349829"/>
              <a:gd name="connsiteX2" fmla="*/ 242738 w 468086"/>
              <a:gd name="connsiteY2" fmla="*/ 260592 h 1349829"/>
              <a:gd name="connsiteX3" fmla="*/ 468086 w 468086"/>
              <a:gd name="connsiteY3" fmla="*/ 0 h 134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086" h="1349829">
                <a:moveTo>
                  <a:pt x="0" y="1349829"/>
                </a:moveTo>
                <a:cubicBezTo>
                  <a:pt x="58964" y="1021443"/>
                  <a:pt x="75068" y="961071"/>
                  <a:pt x="115524" y="779532"/>
                </a:cubicBezTo>
                <a:cubicBezTo>
                  <a:pt x="155980" y="597993"/>
                  <a:pt x="183978" y="390514"/>
                  <a:pt x="242738" y="260592"/>
                </a:cubicBezTo>
                <a:cubicBezTo>
                  <a:pt x="301498" y="130670"/>
                  <a:pt x="407550" y="28053"/>
                  <a:pt x="468086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星: 5 pt 16">
            <a:extLst>
              <a:ext uri="{FF2B5EF4-FFF2-40B4-BE49-F238E27FC236}">
                <a16:creationId xmlns:a16="http://schemas.microsoft.com/office/drawing/2014/main" id="{7AB3A765-A25B-4897-A641-9B75C08D265F}"/>
              </a:ext>
            </a:extLst>
          </p:cNvPr>
          <p:cNvSpPr>
            <a:spLocks noChangeAspect="1"/>
          </p:cNvSpPr>
          <p:nvPr/>
        </p:nvSpPr>
        <p:spPr>
          <a:xfrm>
            <a:off x="6395558" y="3682349"/>
            <a:ext cx="252000" cy="252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B318D828-BAD9-4E94-9A4B-D82902D8A544}"/>
              </a:ext>
            </a:extLst>
          </p:cNvPr>
          <p:cNvSpPr/>
          <p:nvPr/>
        </p:nvSpPr>
        <p:spPr>
          <a:xfrm>
            <a:off x="6578490" y="3501557"/>
            <a:ext cx="727410" cy="252000"/>
          </a:xfrm>
          <a:custGeom>
            <a:avLst/>
            <a:gdLst>
              <a:gd name="connsiteX0" fmla="*/ 0 w 468086"/>
              <a:gd name="connsiteY0" fmla="*/ 1349829 h 1349829"/>
              <a:gd name="connsiteX1" fmla="*/ 195943 w 468086"/>
              <a:gd name="connsiteY1" fmla="*/ 468086 h 1349829"/>
              <a:gd name="connsiteX2" fmla="*/ 468086 w 468086"/>
              <a:gd name="connsiteY2" fmla="*/ 0 h 134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8086" h="1349829">
                <a:moveTo>
                  <a:pt x="0" y="1349829"/>
                </a:moveTo>
                <a:cubicBezTo>
                  <a:pt x="58964" y="1021443"/>
                  <a:pt x="117929" y="693057"/>
                  <a:pt x="195943" y="468086"/>
                </a:cubicBezTo>
                <a:cubicBezTo>
                  <a:pt x="273957" y="243115"/>
                  <a:pt x="371021" y="121557"/>
                  <a:pt x="468086" y="0"/>
                </a:cubicBezTo>
              </a:path>
            </a:pathLst>
          </a:custGeom>
          <a:noFill/>
          <a:ln w="38100">
            <a:solidFill>
              <a:srgbClr val="00B0F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85449AF2-769D-4EE7-87DC-F73AFFAF32B3}"/>
                  </a:ext>
                </a:extLst>
              </p:cNvPr>
              <p:cNvSpPr txBox="1"/>
              <p:nvPr/>
            </p:nvSpPr>
            <p:spPr>
              <a:xfrm>
                <a:off x="6323949" y="3960126"/>
                <a:ext cx="18696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(1.10, 0.96)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85449AF2-769D-4EE7-87DC-F73AFFAF3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949" y="3960126"/>
                <a:ext cx="1869614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399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 animBg="1"/>
      <p:bldP spid="10" grpId="0" animBg="1"/>
      <p:bldP spid="11" grpId="0" animBg="1"/>
      <p:bldP spid="12" grpId="0" animBg="1"/>
      <p:bldP spid="16" grpId="0" animBg="1"/>
      <p:bldP spid="1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E5F032-252F-49E7-B7BE-08CA2C5E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Discussion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5E53AAD-B659-4030-BAD2-1BE055C85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67</a:t>
            </a:fld>
            <a:endParaRPr kumimoji="1" lang="ja-JP" altLang="en-US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C3F719A6-C668-4529-861C-3AD6766AA2AB}"/>
              </a:ext>
            </a:extLst>
          </p:cNvPr>
          <p:cNvCxnSpPr>
            <a:cxnSpLocks/>
          </p:cNvCxnSpPr>
          <p:nvPr/>
        </p:nvCxnSpPr>
        <p:spPr>
          <a:xfrm>
            <a:off x="1012370" y="1854822"/>
            <a:ext cx="790302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C698378-6591-4C47-B012-4E40B7749F57}"/>
                  </a:ext>
                </a:extLst>
              </p:cNvPr>
              <p:cNvSpPr txBox="1"/>
              <p:nvPr/>
            </p:nvSpPr>
            <p:spPr>
              <a:xfrm>
                <a:off x="929408" y="1984324"/>
                <a:ext cx="2965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C698378-6591-4C47-B012-4E40B7749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408" y="1984324"/>
                <a:ext cx="296555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9AEFFF5-4D4D-40FA-8DF4-B660BAA92693}"/>
                  </a:ext>
                </a:extLst>
              </p:cNvPr>
              <p:cNvSpPr txBox="1"/>
              <p:nvPr/>
            </p:nvSpPr>
            <p:spPr>
              <a:xfrm>
                <a:off x="8153399" y="1984324"/>
                <a:ext cx="2965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9AEFFF5-4D4D-40FA-8DF4-B660BAA92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399" y="1984324"/>
                <a:ext cx="29655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4FD2E4B-B1F4-464C-9323-2F1A3BA16DFD}"/>
              </a:ext>
            </a:extLst>
          </p:cNvPr>
          <p:cNvSpPr txBox="1"/>
          <p:nvPr/>
        </p:nvSpPr>
        <p:spPr>
          <a:xfrm>
            <a:off x="1012370" y="3117562"/>
            <a:ext cx="19094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4800" dirty="0">
                <a:solidFill>
                  <a:srgbClr val="00B0F0"/>
                </a:solidFill>
              </a:rPr>
              <a:t>Causal</a:t>
            </a:r>
            <a:endParaRPr kumimoji="1" lang="ja-JP" altLang="en-US" sz="4800" dirty="0">
              <a:solidFill>
                <a:srgbClr val="00B0F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66A9AE-D904-4FBA-81B5-9BDC300F59CA}"/>
              </a:ext>
            </a:extLst>
          </p:cNvPr>
          <p:cNvSpPr txBox="1"/>
          <p:nvPr/>
        </p:nvSpPr>
        <p:spPr>
          <a:xfrm>
            <a:off x="7913914" y="3117562"/>
            <a:ext cx="2198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4800" dirty="0">
                <a:solidFill>
                  <a:srgbClr val="FF0000"/>
                </a:solidFill>
              </a:rPr>
              <a:t>Acausal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F8DFE42D-7434-4B15-95FB-0BCD00F3A894}"/>
                  </a:ext>
                </a:extLst>
              </p:cNvPr>
              <p:cNvSpPr txBox="1"/>
              <p:nvPr/>
            </p:nvSpPr>
            <p:spPr>
              <a:xfrm>
                <a:off x="205949" y="3830950"/>
                <a:ext cx="34851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4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sSubSup>
                        <m:sSubSupPr>
                          <m:ctrlPr>
                            <a:rPr kumimoji="1" lang="en-US" altLang="ja-JP" sz="4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4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sz="4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4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kumimoji="1" lang="en-US" altLang="ja-JP" sz="4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&lt;0.24</m:t>
                      </m:r>
                    </m:oMath>
                  </m:oMathPara>
                </a14:m>
                <a:endParaRPr kumimoji="1" lang="ja-JP" altLang="en-US" sz="4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F8DFE42D-7434-4B15-95FB-0BCD00F3A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49" y="3830950"/>
                <a:ext cx="3485185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CD3ED74-1CE2-455D-B2AF-FB9AB6A6B267}"/>
                  </a:ext>
                </a:extLst>
              </p:cNvPr>
              <p:cNvSpPr txBox="1"/>
              <p:nvPr/>
            </p:nvSpPr>
            <p:spPr>
              <a:xfrm>
                <a:off x="7197607" y="3846646"/>
                <a:ext cx="34851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0.96&lt;</m:t>
                      </m:r>
                      <m:r>
                        <a:rPr kumimoji="1" lang="en-US" altLang="ja-JP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sSubSup>
                        <m:sSubSupPr>
                          <m:ctrlPr>
                            <a:rPr kumimoji="1" lang="en-US" altLang="ja-JP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kumimoji="1" lang="ja-JP" alt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CD3ED74-1CE2-455D-B2AF-FB9AB6A6B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607" y="3846646"/>
                <a:ext cx="3485185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4AC3750-66FF-42BF-9885-9D84583E212F}"/>
              </a:ext>
            </a:extLst>
          </p:cNvPr>
          <p:cNvSpPr txBox="1"/>
          <p:nvPr/>
        </p:nvSpPr>
        <p:spPr>
          <a:xfrm>
            <a:off x="1138541" y="5096522"/>
            <a:ext cx="5436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rgbClr val="00B050"/>
                </a:solidFill>
              </a:rPr>
              <a:t>Conformal kinetic theory with RTA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F17DE09-E3DE-4396-A4E4-D30C8F1C69A8}"/>
              </a:ext>
            </a:extLst>
          </p:cNvPr>
          <p:cNvSpPr txBox="1"/>
          <p:nvPr/>
        </p:nvSpPr>
        <p:spPr>
          <a:xfrm>
            <a:off x="1070618" y="6322332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B050"/>
                </a:solidFill>
              </a:rPr>
              <a:t>V.E. </a:t>
            </a:r>
            <a:r>
              <a:rPr kumimoji="1" lang="en-US" altLang="ja-JP" dirty="0" err="1">
                <a:solidFill>
                  <a:srgbClr val="00B050"/>
                </a:solidFill>
              </a:rPr>
              <a:t>Ambrus</a:t>
            </a:r>
            <a:r>
              <a:rPr kumimoji="1" lang="en-US" altLang="ja-JP" dirty="0">
                <a:solidFill>
                  <a:srgbClr val="00B050"/>
                </a:solidFill>
              </a:rPr>
              <a:t> </a:t>
            </a:r>
            <a:r>
              <a:rPr kumimoji="1" lang="en-US" altLang="ja-JP" i="1" dirty="0">
                <a:solidFill>
                  <a:srgbClr val="00B050"/>
                </a:solidFill>
              </a:rPr>
              <a:t>et al</a:t>
            </a:r>
            <a:r>
              <a:rPr kumimoji="1" lang="en-US" altLang="ja-JP" dirty="0">
                <a:solidFill>
                  <a:srgbClr val="00B050"/>
                </a:solidFill>
              </a:rPr>
              <a:t>., Phys. Rev. Lett. </a:t>
            </a:r>
            <a:r>
              <a:rPr kumimoji="1" lang="en-US" altLang="ja-JP" b="1" dirty="0">
                <a:solidFill>
                  <a:srgbClr val="00B050"/>
                </a:solidFill>
              </a:rPr>
              <a:t>130</a:t>
            </a:r>
            <a:r>
              <a:rPr kumimoji="1" lang="en-US" altLang="ja-JP" dirty="0">
                <a:solidFill>
                  <a:srgbClr val="00B050"/>
                </a:solidFill>
              </a:rPr>
              <a:t>, 152301 (2023).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D137C64-B494-47F9-8E5E-15526BBB6B0E}"/>
              </a:ext>
            </a:extLst>
          </p:cNvPr>
          <p:cNvSpPr txBox="1"/>
          <p:nvPr/>
        </p:nvSpPr>
        <p:spPr>
          <a:xfrm>
            <a:off x="6822313" y="6327335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00B050"/>
                </a:solidFill>
              </a:rPr>
              <a:t>Talk by</a:t>
            </a:r>
            <a:r>
              <a:rPr kumimoji="1" lang="ja-JP" altLang="en-US" dirty="0">
                <a:solidFill>
                  <a:srgbClr val="00B050"/>
                </a:solidFill>
              </a:rPr>
              <a:t> </a:t>
            </a:r>
            <a:r>
              <a:rPr kumimoji="1" lang="en-US" altLang="ja-JP" dirty="0">
                <a:solidFill>
                  <a:srgbClr val="00B050"/>
                </a:solidFill>
              </a:rPr>
              <a:t>Werthmann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40059593-FC00-4359-8615-643C96708F3E}"/>
                  </a:ext>
                </a:extLst>
              </p:cNvPr>
              <p:cNvSpPr txBox="1"/>
              <p:nvPr/>
            </p:nvSpPr>
            <p:spPr>
              <a:xfrm>
                <a:off x="2141362" y="5510338"/>
                <a:ext cx="34851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4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sSubSup>
                        <m:sSubSupPr>
                          <m:ctrlPr>
                            <a:rPr kumimoji="1" lang="en-US" altLang="ja-JP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kumimoji="1" lang="en-US" altLang="ja-JP" sz="4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&lt;0.75</m:t>
                      </m:r>
                    </m:oMath>
                  </m:oMathPara>
                </a14:m>
                <a:endParaRPr kumimoji="1" lang="ja-JP" altLang="en-US" sz="4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40059593-FC00-4359-8615-643C96708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362" y="5510338"/>
                <a:ext cx="3485185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87B78602-D53B-4E0F-86E8-6BFE11008258}"/>
                  </a:ext>
                </a:extLst>
              </p:cNvPr>
              <p:cNvSpPr txBox="1"/>
              <p:nvPr/>
            </p:nvSpPr>
            <p:spPr>
              <a:xfrm>
                <a:off x="9170415" y="1133856"/>
                <a:ext cx="2939651" cy="1273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Sup>
                        <m:sSub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sSub>
                                <m:sSubPr>
                                  <m:ctrlP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𝜇𝜈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𝜇𝜈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87B78602-D53B-4E0F-86E8-6BFE11008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0415" y="1133856"/>
                <a:ext cx="2939651" cy="12730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9ECD1A0F-4DE6-4A56-A4E4-1FD6F9D55D71}"/>
              </a:ext>
            </a:extLst>
          </p:cNvPr>
          <p:cNvCxnSpPr/>
          <p:nvPr/>
        </p:nvCxnSpPr>
        <p:spPr>
          <a:xfrm>
            <a:off x="8247246" y="1603603"/>
            <a:ext cx="0" cy="252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F806C632-BE5C-483D-81BB-99557CC40CD4}"/>
              </a:ext>
            </a:extLst>
          </p:cNvPr>
          <p:cNvCxnSpPr/>
          <p:nvPr/>
        </p:nvCxnSpPr>
        <p:spPr>
          <a:xfrm>
            <a:off x="1051787" y="1592717"/>
            <a:ext cx="0" cy="252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矢印: 左右 3">
            <a:extLst>
              <a:ext uri="{FF2B5EF4-FFF2-40B4-BE49-F238E27FC236}">
                <a16:creationId xmlns:a16="http://schemas.microsoft.com/office/drawing/2014/main" id="{5D5079EE-6EE0-42CE-B508-9C55AA3F58B6}"/>
              </a:ext>
            </a:extLst>
          </p:cNvPr>
          <p:cNvSpPr/>
          <p:nvPr/>
        </p:nvSpPr>
        <p:spPr>
          <a:xfrm>
            <a:off x="1077685" y="2301097"/>
            <a:ext cx="1741715" cy="900000"/>
          </a:xfrm>
          <a:prstGeom prst="left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FE329AD0-E81E-448F-B5B9-6DC1B38D28ED}"/>
              </a:ext>
            </a:extLst>
          </p:cNvPr>
          <p:cNvSpPr/>
          <p:nvPr/>
        </p:nvSpPr>
        <p:spPr>
          <a:xfrm>
            <a:off x="7919716" y="2283169"/>
            <a:ext cx="1273629" cy="90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左 8">
            <a:extLst>
              <a:ext uri="{FF2B5EF4-FFF2-40B4-BE49-F238E27FC236}">
                <a16:creationId xmlns:a16="http://schemas.microsoft.com/office/drawing/2014/main" id="{03B9CF0A-DC08-4291-B9D1-A5FD591E437C}"/>
              </a:ext>
            </a:extLst>
          </p:cNvPr>
          <p:cNvSpPr/>
          <p:nvPr/>
        </p:nvSpPr>
        <p:spPr>
          <a:xfrm>
            <a:off x="1064717" y="4585310"/>
            <a:ext cx="5400000" cy="540000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14729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C5B508-40FC-4877-BBA1-1E72DF037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D</a:t>
            </a:r>
            <a:r>
              <a:rPr kumimoji="1" lang="en-US" altLang="ja-JP" sz="2800" dirty="0"/>
              <a:t>ynamical</a:t>
            </a:r>
            <a:r>
              <a:rPr kumimoji="1" lang="en-US" altLang="ja-JP" dirty="0"/>
              <a:t> C</a:t>
            </a:r>
            <a:r>
              <a:rPr kumimoji="1" lang="en-US" altLang="ja-JP" sz="2800" dirty="0"/>
              <a:t>ore</a:t>
            </a:r>
            <a:r>
              <a:rPr kumimoji="1" lang="en-US" altLang="ja-JP" dirty="0"/>
              <a:t> C</a:t>
            </a:r>
            <a:r>
              <a:rPr kumimoji="1" lang="en-US" altLang="ja-JP" sz="2800" dirty="0"/>
              <a:t>orona</a:t>
            </a:r>
            <a:r>
              <a:rPr kumimoji="1" lang="en-US" altLang="ja-JP" dirty="0"/>
              <a:t> I</a:t>
            </a:r>
            <a:r>
              <a:rPr kumimoji="1" lang="en-US" altLang="ja-JP" sz="2400" dirty="0"/>
              <a:t>nitialization</a:t>
            </a:r>
            <a:r>
              <a:rPr kumimoji="1" lang="en-US" altLang="ja-JP" dirty="0"/>
              <a:t> (DCCI2) model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5744497-9776-4372-B916-7CEACFB7F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68</a:t>
            </a:fld>
            <a:endParaRPr kumimoji="1" lang="ja-JP" altLang="en-US"/>
          </a:p>
        </p:txBody>
      </p:sp>
      <p:sp>
        <p:nvSpPr>
          <p:cNvPr id="4" name="Arrow: Down 215">
            <a:extLst>
              <a:ext uri="{FF2B5EF4-FFF2-40B4-BE49-F238E27FC236}">
                <a16:creationId xmlns:a16="http://schemas.microsoft.com/office/drawing/2014/main" id="{2CA9A79F-26B7-4AA1-AE76-CB93BC4AE55E}"/>
              </a:ext>
            </a:extLst>
          </p:cNvPr>
          <p:cNvSpPr/>
          <p:nvPr/>
        </p:nvSpPr>
        <p:spPr>
          <a:xfrm rot="10800000">
            <a:off x="4900890" y="1397514"/>
            <a:ext cx="923639" cy="5116970"/>
          </a:xfrm>
          <a:prstGeom prst="downArrow">
            <a:avLst>
              <a:gd name="adj1" fmla="val 50000"/>
              <a:gd name="adj2" fmla="val 6307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正方形/長方形 187">
            <a:extLst>
              <a:ext uri="{FF2B5EF4-FFF2-40B4-BE49-F238E27FC236}">
                <a16:creationId xmlns:a16="http://schemas.microsoft.com/office/drawing/2014/main" id="{B2B7032D-0FAD-4F9C-9ECD-374B820E3B1F}"/>
              </a:ext>
            </a:extLst>
          </p:cNvPr>
          <p:cNvSpPr/>
          <p:nvPr/>
        </p:nvSpPr>
        <p:spPr>
          <a:xfrm>
            <a:off x="6652130" y="6301399"/>
            <a:ext cx="30271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kumimoji="0" lang="en-US" altLang="ja-JP" sz="1400" dirty="0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C. </a:t>
            </a:r>
            <a:r>
              <a:rPr kumimoji="0" lang="en-US" altLang="ja-JP" sz="1400" dirty="0" err="1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Bierlich</a:t>
            </a:r>
            <a:r>
              <a:rPr kumimoji="0" lang="en-US" altLang="ja-JP" sz="1400" dirty="0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kumimoji="0" lang="fr-FR" altLang="ja-JP" sz="1400" i="1" dirty="0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et al.</a:t>
            </a:r>
            <a:r>
              <a:rPr kumimoji="0" lang="fr-FR" altLang="ja-JP" sz="1400" dirty="0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,</a:t>
            </a:r>
            <a:r>
              <a:rPr kumimoji="0" lang="en-US" altLang="ja-JP" sz="1400" dirty="0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 JHEP </a:t>
            </a:r>
            <a:r>
              <a:rPr kumimoji="0" lang="en-US" altLang="ja-JP" sz="1400" b="1" dirty="0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1610</a:t>
            </a:r>
            <a:r>
              <a:rPr kumimoji="0" lang="en-US" altLang="ja-JP" sz="1400" dirty="0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 139</a:t>
            </a:r>
            <a:r>
              <a:rPr lang="en-US" altLang="ja-JP" sz="1400" dirty="0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kumimoji="0" lang="en-US" altLang="ja-JP" sz="1400" dirty="0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(2016)</a:t>
            </a:r>
            <a:endParaRPr kumimoji="0" lang="ja-JP" altLang="en-US" sz="1400" dirty="0">
              <a:latin typeface="Yu Gothic UI Semilight" panose="020B0400000000000000" pitchFamily="50" charset="-128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98" name="TextBox 198">
            <a:extLst>
              <a:ext uri="{FF2B5EF4-FFF2-40B4-BE49-F238E27FC236}">
                <a16:creationId xmlns:a16="http://schemas.microsoft.com/office/drawing/2014/main" id="{4B6DE759-348C-45EF-B69F-20BF410B817F}"/>
              </a:ext>
            </a:extLst>
          </p:cNvPr>
          <p:cNvSpPr txBox="1"/>
          <p:nvPr/>
        </p:nvSpPr>
        <p:spPr>
          <a:xfrm>
            <a:off x="6574643" y="5625015"/>
            <a:ext cx="4509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 UI Semilight" panose="020B0400000000000000" pitchFamily="50" charset="-128"/>
                <a:cs typeface="Calibri" panose="020F0502020204030204" pitchFamily="34" charset="0"/>
              </a:rPr>
              <a:t>PYTHIA8/PYTHIA8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Yu Gothic UI Semilight" panose="020B0400000000000000" pitchFamily="50" charset="-128"/>
                <a:cs typeface="Calibri" panose="020F0502020204030204" pitchFamily="34" charset="0"/>
              </a:rPr>
              <a:t>Angantyr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Yu Gothic UI Semilight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99" name="TextBox 199">
            <a:extLst>
              <a:ext uri="{FF2B5EF4-FFF2-40B4-BE49-F238E27FC236}">
                <a16:creationId xmlns:a16="http://schemas.microsoft.com/office/drawing/2014/main" id="{320D3DE5-5D3F-4A4F-8738-348400545CDA}"/>
              </a:ext>
            </a:extLst>
          </p:cNvPr>
          <p:cNvSpPr txBox="1"/>
          <p:nvPr/>
        </p:nvSpPr>
        <p:spPr>
          <a:xfrm>
            <a:off x="5993224" y="5195108"/>
            <a:ext cx="4419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Initial </a:t>
            </a:r>
            <a:r>
              <a:rPr lang="en-US" sz="280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parton</a:t>
            </a:r>
            <a:r>
              <a:rPr 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 production</a:t>
            </a:r>
          </a:p>
        </p:txBody>
      </p:sp>
      <p:sp>
        <p:nvSpPr>
          <p:cNvPr id="200" name="TextBox 201">
            <a:extLst>
              <a:ext uri="{FF2B5EF4-FFF2-40B4-BE49-F238E27FC236}">
                <a16:creationId xmlns:a16="http://schemas.microsoft.com/office/drawing/2014/main" id="{B98FE714-A151-4258-86B6-68934DAA8BED}"/>
              </a:ext>
            </a:extLst>
          </p:cNvPr>
          <p:cNvSpPr txBox="1"/>
          <p:nvPr/>
        </p:nvSpPr>
        <p:spPr>
          <a:xfrm>
            <a:off x="5995524" y="4065561"/>
            <a:ext cx="5721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FFFF00"/>
                </a:solidFill>
                <a:latin typeface="Yu Gothic UI Semilight" panose="020B0400000000000000" pitchFamily="50" charset="-128"/>
                <a:cs typeface="Calibri" panose="020F0502020204030204" pitchFamily="34" charset="0"/>
              </a:rPr>
              <a:t>DCCI + QGP dynamics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Yu Gothic UI Semilight" panose="020B0400000000000000" pitchFamily="50" charset="-128"/>
                <a:cs typeface="Calibri" panose="020F0502020204030204" pitchFamily="34" charset="0"/>
              </a:rPr>
              <a:t>    (3+1)-D hydro with source terms </a:t>
            </a:r>
          </a:p>
        </p:txBody>
      </p:sp>
      <p:sp>
        <p:nvSpPr>
          <p:cNvPr id="201" name="TextBox 202">
            <a:extLst>
              <a:ext uri="{FF2B5EF4-FFF2-40B4-BE49-F238E27FC236}">
                <a16:creationId xmlns:a16="http://schemas.microsoft.com/office/drawing/2014/main" id="{C538DC4F-96A5-4EDF-9E7B-17557416263E}"/>
              </a:ext>
            </a:extLst>
          </p:cNvPr>
          <p:cNvSpPr txBox="1"/>
          <p:nvPr/>
        </p:nvSpPr>
        <p:spPr>
          <a:xfrm>
            <a:off x="6293545" y="2983794"/>
            <a:ext cx="528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PYTHIA8 (</a:t>
            </a:r>
            <a:r>
              <a:rPr lang="en-US" sz="2800" dirty="0">
                <a:solidFill>
                  <a:schemeClr val="tx2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string fragmentation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02" name="TextBox 204">
            <a:extLst>
              <a:ext uri="{FF2B5EF4-FFF2-40B4-BE49-F238E27FC236}">
                <a16:creationId xmlns:a16="http://schemas.microsoft.com/office/drawing/2014/main" id="{C24F71C7-D592-4412-AA20-575D4812AAC1}"/>
              </a:ext>
            </a:extLst>
          </p:cNvPr>
          <p:cNvSpPr txBox="1"/>
          <p:nvPr/>
        </p:nvSpPr>
        <p:spPr>
          <a:xfrm>
            <a:off x="6243244" y="3364857"/>
            <a:ext cx="5517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 UI Semilight" panose="020B0400000000000000" pitchFamily="50" charset="-128"/>
                <a:cs typeface="Calibri" panose="020F0502020204030204" pitchFamily="34" charset="0"/>
              </a:rPr>
              <a:t>iS3D (</a:t>
            </a:r>
            <a:r>
              <a:rPr lang="en-US" sz="28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thermal hadron sampling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 UI Semilight" panose="020B0400000000000000" pitchFamily="50" charset="-128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03" name="TextBox 207">
            <a:extLst>
              <a:ext uri="{FF2B5EF4-FFF2-40B4-BE49-F238E27FC236}">
                <a16:creationId xmlns:a16="http://schemas.microsoft.com/office/drawing/2014/main" id="{9CBA6521-6445-401A-995C-39BEF5621137}"/>
              </a:ext>
            </a:extLst>
          </p:cNvPr>
          <p:cNvSpPr txBox="1"/>
          <p:nvPr/>
        </p:nvSpPr>
        <p:spPr>
          <a:xfrm>
            <a:off x="5982612" y="1476171"/>
            <a:ext cx="4955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Hadronic</a:t>
            </a:r>
            <a:r>
              <a:rPr 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 UI Semilight" panose="020B0400000000000000" pitchFamily="50" charset="-128"/>
                <a:cs typeface="Calibri" panose="020F0502020204030204" pitchFamily="34" charset="0"/>
              </a:rPr>
              <a:t> afterburner  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 UI Semilight" panose="020B0400000000000000" pitchFamily="50" charset="-128"/>
                <a:cs typeface="Calibri" panose="020F0502020204030204" pitchFamily="34" charset="0"/>
              </a:rPr>
              <a:t>     JAM</a:t>
            </a:r>
          </a:p>
        </p:txBody>
      </p:sp>
      <p:sp>
        <p:nvSpPr>
          <p:cNvPr id="204" name="TextBox 209">
            <a:extLst>
              <a:ext uri="{FF2B5EF4-FFF2-40B4-BE49-F238E27FC236}">
                <a16:creationId xmlns:a16="http://schemas.microsoft.com/office/drawing/2014/main" id="{39175416-DD7D-4CA3-AB68-D943BDBAE59B}"/>
              </a:ext>
            </a:extLst>
          </p:cNvPr>
          <p:cNvSpPr txBox="1"/>
          <p:nvPr/>
        </p:nvSpPr>
        <p:spPr>
          <a:xfrm>
            <a:off x="6674454" y="2319586"/>
            <a:ext cx="35416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Y. Nara </a:t>
            </a:r>
            <a:r>
              <a:rPr lang="en-US" sz="1400" i="1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et </a:t>
            </a:r>
            <a:r>
              <a:rPr lang="en-US" sz="1400" i="1" dirty="0" err="1">
                <a:latin typeface="Yu Gothic UI Semilight" panose="020B0400000000000000" pitchFamily="50" charset="-128"/>
                <a:cs typeface="Calibri" panose="020F0502020204030204" pitchFamily="34" charset="0"/>
              </a:rPr>
              <a:t>al</a:t>
            </a:r>
            <a:r>
              <a:rPr lang="en-US" sz="1400" dirty="0" err="1">
                <a:latin typeface="Yu Gothic UI Semilight" panose="020B0400000000000000" pitchFamily="50" charset="-128"/>
                <a:cs typeface="Calibri" panose="020F0502020204030204" pitchFamily="34" charset="0"/>
              </a:rPr>
              <a:t>.,Phys</a:t>
            </a:r>
            <a:r>
              <a:rPr lang="en-US" sz="14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. Rev. C</a:t>
            </a:r>
            <a:r>
              <a:rPr lang="en-US" sz="1400" b="1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61</a:t>
            </a:r>
            <a:r>
              <a:rPr lang="en-US" sz="14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, 024901 (2000) </a:t>
            </a:r>
          </a:p>
        </p:txBody>
      </p:sp>
      <p:sp>
        <p:nvSpPr>
          <p:cNvPr id="205" name="TextBox 210">
            <a:extLst>
              <a:ext uri="{FF2B5EF4-FFF2-40B4-BE49-F238E27FC236}">
                <a16:creationId xmlns:a16="http://schemas.microsoft.com/office/drawing/2014/main" id="{7BBF580F-4AC4-47E2-9C9C-DD26DFB411F5}"/>
              </a:ext>
            </a:extLst>
          </p:cNvPr>
          <p:cNvSpPr txBox="1"/>
          <p:nvPr/>
        </p:nvSpPr>
        <p:spPr>
          <a:xfrm>
            <a:off x="5993224" y="2530712"/>
            <a:ext cx="249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Hadronization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27619F21-BB13-4F88-A141-93BE87BB7CC0}"/>
              </a:ext>
            </a:extLst>
          </p:cNvPr>
          <p:cNvSpPr txBox="1"/>
          <p:nvPr/>
        </p:nvSpPr>
        <p:spPr>
          <a:xfrm>
            <a:off x="6678771" y="3819871"/>
            <a:ext cx="4900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M. McNelis </a:t>
            </a:r>
            <a:r>
              <a:rPr lang="en-US" sz="1400" i="1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et al</a:t>
            </a:r>
            <a:r>
              <a:rPr lang="en-US" sz="14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., </a:t>
            </a:r>
            <a:r>
              <a:rPr lang="en-US" sz="1400" dirty="0" err="1">
                <a:latin typeface="Yu Gothic UI Semilight" panose="020B0400000000000000" pitchFamily="50" charset="-128"/>
                <a:cs typeface="Calibri" panose="020F0502020204030204" pitchFamily="34" charset="0"/>
              </a:rPr>
              <a:t>Comput</a:t>
            </a:r>
            <a:r>
              <a:rPr lang="en-US" sz="14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. </a:t>
            </a:r>
            <a:r>
              <a:rPr lang="en-US" sz="1400" dirty="0" err="1">
                <a:latin typeface="Yu Gothic UI Semilight" panose="020B0400000000000000" pitchFamily="50" charset="-128"/>
                <a:cs typeface="Calibri" panose="020F0502020204030204" pitchFamily="34" charset="0"/>
              </a:rPr>
              <a:t>Phys.Commun</a:t>
            </a:r>
            <a:r>
              <a:rPr lang="en-US" sz="14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258</a:t>
            </a:r>
            <a:r>
              <a:rPr lang="en-US" sz="14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, 107604 (2021).</a:t>
            </a:r>
          </a:p>
        </p:txBody>
      </p:sp>
      <p:sp>
        <p:nvSpPr>
          <p:cNvPr id="208" name="TextBox 217">
            <a:extLst>
              <a:ext uri="{FF2B5EF4-FFF2-40B4-BE49-F238E27FC236}">
                <a16:creationId xmlns:a16="http://schemas.microsoft.com/office/drawing/2014/main" id="{28FC8776-9C7F-4A93-B6E7-139B0CF21ABB}"/>
              </a:ext>
            </a:extLst>
          </p:cNvPr>
          <p:cNvSpPr txBox="1"/>
          <p:nvPr/>
        </p:nvSpPr>
        <p:spPr>
          <a:xfrm>
            <a:off x="6652130" y="4974138"/>
            <a:ext cx="41773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Y. Tachibana and TH, Phys. Rev. C </a:t>
            </a:r>
            <a:r>
              <a:rPr lang="en-US" altLang="ja-JP" sz="1400" b="1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90</a:t>
            </a:r>
            <a:r>
              <a:rPr lang="en-US" altLang="ja-JP" sz="14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, 021902 (2014).</a:t>
            </a:r>
            <a:endParaRPr lang="ja-JP" altLang="en-US" sz="1400" dirty="0">
              <a:latin typeface="Yu Gothic UI Semilight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09" name="正方形/長方形 174">
            <a:extLst>
              <a:ext uri="{FF2B5EF4-FFF2-40B4-BE49-F238E27FC236}">
                <a16:creationId xmlns:a16="http://schemas.microsoft.com/office/drawing/2014/main" id="{77CF31C0-FC72-4265-BE32-DF2577D2968F}"/>
              </a:ext>
            </a:extLst>
          </p:cNvPr>
          <p:cNvSpPr/>
          <p:nvPr/>
        </p:nvSpPr>
        <p:spPr>
          <a:xfrm>
            <a:off x="6652130" y="6050470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kumimoji="0" lang="en-US" altLang="ja-JP" sz="1400" dirty="0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T. </a:t>
            </a:r>
            <a:r>
              <a:rPr kumimoji="0" lang="en-US" altLang="ja-JP" sz="1400" dirty="0" err="1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Sjöstrand</a:t>
            </a:r>
            <a:r>
              <a:rPr kumimoji="0" lang="en-US" altLang="ja-JP" sz="1400" dirty="0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kumimoji="0" lang="en-US" altLang="ja-JP" sz="1400" i="1" dirty="0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et al</a:t>
            </a:r>
            <a:r>
              <a:rPr kumimoji="0" lang="en-US" altLang="ja-JP" sz="1400" dirty="0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., </a:t>
            </a:r>
            <a:r>
              <a:rPr kumimoji="0" lang="en-US" altLang="ja-JP" sz="1400" dirty="0" err="1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Comput</a:t>
            </a:r>
            <a:r>
              <a:rPr kumimoji="0" lang="en-US" altLang="ja-JP" sz="1400" dirty="0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. Phys. </a:t>
            </a:r>
            <a:r>
              <a:rPr kumimoji="0" lang="en-US" altLang="ja-JP" sz="1400" dirty="0" err="1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Commun</a:t>
            </a:r>
            <a:r>
              <a:rPr kumimoji="0" lang="en-US" altLang="ja-JP" sz="1400" dirty="0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. </a:t>
            </a:r>
            <a:r>
              <a:rPr kumimoji="0" lang="en-US" altLang="ja-JP" sz="1400" b="1" dirty="0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191</a:t>
            </a:r>
            <a:r>
              <a:rPr kumimoji="0" lang="en-US" altLang="ja-JP" sz="1400" dirty="0">
                <a:latin typeface="Yu Gothic UI Semilight" panose="020B04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, 159 (2015);</a:t>
            </a:r>
            <a:endParaRPr kumimoji="0" lang="ja-JP" altLang="en-US" sz="1400" dirty="0">
              <a:latin typeface="Yu Gothic UI Semilight" panose="020B0400000000000000" pitchFamily="50" charset="-128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grpSp>
        <p:nvGrpSpPr>
          <p:cNvPr id="210" name="グループ化 209">
            <a:extLst>
              <a:ext uri="{FF2B5EF4-FFF2-40B4-BE49-F238E27FC236}">
                <a16:creationId xmlns:a16="http://schemas.microsoft.com/office/drawing/2014/main" id="{093C2620-268A-4188-8143-6B835C4DFDD3}"/>
              </a:ext>
            </a:extLst>
          </p:cNvPr>
          <p:cNvGrpSpPr/>
          <p:nvPr/>
        </p:nvGrpSpPr>
        <p:grpSpPr>
          <a:xfrm>
            <a:off x="741400" y="2712400"/>
            <a:ext cx="1419570" cy="1880299"/>
            <a:chOff x="713734" y="2690152"/>
            <a:chExt cx="1419570" cy="1880299"/>
          </a:xfrm>
        </p:grpSpPr>
        <p:pic>
          <p:nvPicPr>
            <p:cNvPr id="211" name="図 210">
              <a:extLst>
                <a:ext uri="{FF2B5EF4-FFF2-40B4-BE49-F238E27FC236}">
                  <a16:creationId xmlns:a16="http://schemas.microsoft.com/office/drawing/2014/main" id="{6DAD3A7D-F603-4BEC-9F94-CD20448F8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26" t="28283" r="50254" b="-66766"/>
            <a:stretch/>
          </p:blipFill>
          <p:spPr>
            <a:xfrm>
              <a:off x="755190" y="2713078"/>
              <a:ext cx="1378114" cy="1857373"/>
            </a:xfrm>
            <a:prstGeom prst="rect">
              <a:avLst/>
            </a:prstGeom>
          </p:spPr>
        </p:pic>
        <p:pic>
          <p:nvPicPr>
            <p:cNvPr id="212" name="図 211">
              <a:extLst>
                <a:ext uri="{FF2B5EF4-FFF2-40B4-BE49-F238E27FC236}">
                  <a16:creationId xmlns:a16="http://schemas.microsoft.com/office/drawing/2014/main" id="{6AA36A29-1B69-4C16-A8C1-64373E23B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8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6" t="26382" r="53656" b="-4804"/>
            <a:stretch/>
          </p:blipFill>
          <p:spPr>
            <a:xfrm>
              <a:off x="713734" y="2808174"/>
              <a:ext cx="1378933" cy="902891"/>
            </a:xfrm>
            <a:prstGeom prst="rect">
              <a:avLst/>
            </a:prstGeom>
            <a:effectLst/>
          </p:spPr>
        </p:pic>
        <p:pic>
          <p:nvPicPr>
            <p:cNvPr id="213" name="図 212">
              <a:extLst>
                <a:ext uri="{FF2B5EF4-FFF2-40B4-BE49-F238E27FC236}">
                  <a16:creationId xmlns:a16="http://schemas.microsoft.com/office/drawing/2014/main" id="{5A1E48F6-E237-4799-9A98-85688C7F6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2" t="5925" r="61147" b="17135"/>
            <a:stretch/>
          </p:blipFill>
          <p:spPr>
            <a:xfrm rot="21381440">
              <a:off x="801020" y="2690152"/>
              <a:ext cx="1305444" cy="989729"/>
            </a:xfrm>
            <a:prstGeom prst="rect">
              <a:avLst/>
            </a:prstGeom>
          </p:spPr>
        </p:pic>
      </p:grpSp>
      <p:cxnSp>
        <p:nvCxnSpPr>
          <p:cNvPr id="214" name="直線矢印コネクタ 213">
            <a:extLst>
              <a:ext uri="{FF2B5EF4-FFF2-40B4-BE49-F238E27FC236}">
                <a16:creationId xmlns:a16="http://schemas.microsoft.com/office/drawing/2014/main" id="{0262673E-9837-4C49-9EE9-B9846D236030}"/>
              </a:ext>
            </a:extLst>
          </p:cNvPr>
          <p:cNvCxnSpPr/>
          <p:nvPr/>
        </p:nvCxnSpPr>
        <p:spPr>
          <a:xfrm>
            <a:off x="498504" y="4676526"/>
            <a:ext cx="4500000" cy="0"/>
          </a:xfrm>
          <a:prstGeom prst="straightConnector1">
            <a:avLst/>
          </a:prstGeom>
          <a:noFill/>
          <a:ln w="9525" cap="rnd" cmpd="sng" algn="ctr">
            <a:solidFill>
              <a:schemeClr val="accent3"/>
            </a:solidFill>
            <a:prstDash val="solid"/>
            <a:tailEnd type="triangle"/>
          </a:ln>
          <a:effectLst/>
        </p:spPr>
      </p:cxnSp>
      <p:cxnSp>
        <p:nvCxnSpPr>
          <p:cNvPr id="215" name="直線矢印コネクタ 214">
            <a:extLst>
              <a:ext uri="{FF2B5EF4-FFF2-40B4-BE49-F238E27FC236}">
                <a16:creationId xmlns:a16="http://schemas.microsoft.com/office/drawing/2014/main" id="{0F400D94-F849-4783-8F99-6682F4FEF56D}"/>
              </a:ext>
            </a:extLst>
          </p:cNvPr>
          <p:cNvCxnSpPr>
            <a:cxnSpLocks/>
          </p:cNvCxnSpPr>
          <p:nvPr/>
        </p:nvCxnSpPr>
        <p:spPr>
          <a:xfrm rot="16200000">
            <a:off x="444229" y="3608862"/>
            <a:ext cx="4104000" cy="0"/>
          </a:xfrm>
          <a:prstGeom prst="straightConnector1">
            <a:avLst/>
          </a:prstGeom>
          <a:noFill/>
          <a:ln w="9525" cap="rnd" cmpd="sng" algn="ctr">
            <a:solidFill>
              <a:schemeClr val="accent3"/>
            </a:solidFill>
            <a:prstDash val="solid"/>
            <a:tailEnd type="triangle"/>
          </a:ln>
          <a:effectLst/>
        </p:spPr>
      </p:cxnSp>
      <p:cxnSp>
        <p:nvCxnSpPr>
          <p:cNvPr id="216" name="直線矢印コネクタ 215">
            <a:extLst>
              <a:ext uri="{FF2B5EF4-FFF2-40B4-BE49-F238E27FC236}">
                <a16:creationId xmlns:a16="http://schemas.microsoft.com/office/drawing/2014/main" id="{B5AA186B-7B5F-4AE3-AA54-2130D502878E}"/>
              </a:ext>
            </a:extLst>
          </p:cNvPr>
          <p:cNvCxnSpPr>
            <a:cxnSpLocks/>
          </p:cNvCxnSpPr>
          <p:nvPr/>
        </p:nvCxnSpPr>
        <p:spPr>
          <a:xfrm rot="-2700000">
            <a:off x="1118455" y="3998816"/>
            <a:ext cx="4104000" cy="0"/>
          </a:xfrm>
          <a:prstGeom prst="straightConnector1">
            <a:avLst/>
          </a:prstGeom>
          <a:noFill/>
          <a:ln w="9525" cap="rnd" cmpd="sng" algn="ctr">
            <a:solidFill>
              <a:schemeClr val="accent3"/>
            </a:solidFill>
            <a:prstDash val="solid"/>
            <a:tailEnd type="triangle"/>
          </a:ln>
          <a:effectLst/>
        </p:spPr>
      </p:cxnSp>
      <p:cxnSp>
        <p:nvCxnSpPr>
          <p:cNvPr id="217" name="直線矢印コネクタ 216">
            <a:extLst>
              <a:ext uri="{FF2B5EF4-FFF2-40B4-BE49-F238E27FC236}">
                <a16:creationId xmlns:a16="http://schemas.microsoft.com/office/drawing/2014/main" id="{9AFBE849-BF4F-4827-905D-FE8F852E13EC}"/>
              </a:ext>
            </a:extLst>
          </p:cNvPr>
          <p:cNvCxnSpPr>
            <a:cxnSpLocks/>
          </p:cNvCxnSpPr>
          <p:nvPr/>
        </p:nvCxnSpPr>
        <p:spPr>
          <a:xfrm rot="2700000" flipH="1">
            <a:off x="-225880" y="4005734"/>
            <a:ext cx="4104000" cy="0"/>
          </a:xfrm>
          <a:prstGeom prst="straightConnector1">
            <a:avLst/>
          </a:prstGeom>
          <a:noFill/>
          <a:ln w="9525" cap="rnd" cmpd="sng" algn="ctr">
            <a:solidFill>
              <a:schemeClr val="accent3"/>
            </a:solidFill>
            <a:prstDash val="solid"/>
            <a:tailEnd type="triangle"/>
          </a:ln>
          <a:effectLst/>
        </p:spPr>
      </p:cxnSp>
      <p:grpSp>
        <p:nvGrpSpPr>
          <p:cNvPr id="218" name="グループ化 217">
            <a:extLst>
              <a:ext uri="{FF2B5EF4-FFF2-40B4-BE49-F238E27FC236}">
                <a16:creationId xmlns:a16="http://schemas.microsoft.com/office/drawing/2014/main" id="{A666CF44-C80B-48A3-82C7-F93506C42255}"/>
              </a:ext>
            </a:extLst>
          </p:cNvPr>
          <p:cNvGrpSpPr/>
          <p:nvPr/>
        </p:nvGrpSpPr>
        <p:grpSpPr>
          <a:xfrm>
            <a:off x="699633" y="2755458"/>
            <a:ext cx="2984739" cy="1513200"/>
            <a:chOff x="4341667" y="2900078"/>
            <a:chExt cx="2767037" cy="1402830"/>
          </a:xfrm>
        </p:grpSpPr>
        <p:sp>
          <p:nvSpPr>
            <p:cNvPr id="219" name="円/楕円 20">
              <a:extLst>
                <a:ext uri="{FF2B5EF4-FFF2-40B4-BE49-F238E27FC236}">
                  <a16:creationId xmlns:a16="http://schemas.microsoft.com/office/drawing/2014/main" id="{24374053-E3F5-42EA-B0BB-4A59D167AB18}"/>
                </a:ext>
              </a:extLst>
            </p:cNvPr>
            <p:cNvSpPr/>
            <p:nvPr/>
          </p:nvSpPr>
          <p:spPr>
            <a:xfrm rot="20949426" flipH="1" flipV="1">
              <a:off x="6675679" y="3630146"/>
              <a:ext cx="34294" cy="34294"/>
            </a:xfrm>
            <a:prstGeom prst="ellipse">
              <a:avLst/>
            </a:prstGeom>
            <a:solidFill>
              <a:srgbClr val="6DDD9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220" name="円/楕円 20">
              <a:extLst>
                <a:ext uri="{FF2B5EF4-FFF2-40B4-BE49-F238E27FC236}">
                  <a16:creationId xmlns:a16="http://schemas.microsoft.com/office/drawing/2014/main" id="{4E5EEE5B-2184-43ED-9514-0F75D6A91B87}"/>
                </a:ext>
              </a:extLst>
            </p:cNvPr>
            <p:cNvSpPr/>
            <p:nvPr/>
          </p:nvSpPr>
          <p:spPr>
            <a:xfrm rot="20949426" flipH="1" flipV="1">
              <a:off x="6998964" y="3476494"/>
              <a:ext cx="34294" cy="34294"/>
            </a:xfrm>
            <a:prstGeom prst="ellipse">
              <a:avLst/>
            </a:prstGeom>
            <a:solidFill>
              <a:srgbClr val="B6DF5E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221" name="円/楕円 20">
              <a:extLst>
                <a:ext uri="{FF2B5EF4-FFF2-40B4-BE49-F238E27FC236}">
                  <a16:creationId xmlns:a16="http://schemas.microsoft.com/office/drawing/2014/main" id="{29A6A91E-AE60-46D1-B4A3-5BBA7958F34B}"/>
                </a:ext>
              </a:extLst>
            </p:cNvPr>
            <p:cNvSpPr/>
            <p:nvPr/>
          </p:nvSpPr>
          <p:spPr>
            <a:xfrm rot="20949426" flipH="1" flipV="1">
              <a:off x="7074410" y="3377664"/>
              <a:ext cx="34294" cy="34294"/>
            </a:xfrm>
            <a:prstGeom prst="ellipse">
              <a:avLst/>
            </a:prstGeom>
            <a:solidFill>
              <a:srgbClr val="EFB25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grpSp>
          <p:nvGrpSpPr>
            <p:cNvPr id="222" name="グループ化 221">
              <a:extLst>
                <a:ext uri="{FF2B5EF4-FFF2-40B4-BE49-F238E27FC236}">
                  <a16:creationId xmlns:a16="http://schemas.microsoft.com/office/drawing/2014/main" id="{9A5FE30D-DF09-431B-9025-89EDDB8520DA}"/>
                </a:ext>
              </a:extLst>
            </p:cNvPr>
            <p:cNvGrpSpPr/>
            <p:nvPr/>
          </p:nvGrpSpPr>
          <p:grpSpPr>
            <a:xfrm>
              <a:off x="6825502" y="3407661"/>
              <a:ext cx="207554" cy="180282"/>
              <a:chOff x="934061" y="3313133"/>
              <a:chExt cx="207554" cy="180282"/>
            </a:xfrm>
          </p:grpSpPr>
          <p:sp>
            <p:nvSpPr>
              <p:cNvPr id="286" name="円/楕円 20">
                <a:extLst>
                  <a:ext uri="{FF2B5EF4-FFF2-40B4-BE49-F238E27FC236}">
                    <a16:creationId xmlns:a16="http://schemas.microsoft.com/office/drawing/2014/main" id="{31749886-DBAE-4A61-ADBE-6A7A4ACB6149}"/>
                  </a:ext>
                </a:extLst>
              </p:cNvPr>
              <p:cNvSpPr/>
              <p:nvPr/>
            </p:nvSpPr>
            <p:spPr>
              <a:xfrm rot="20949426" flipH="1" flipV="1">
                <a:off x="1078820" y="3459121"/>
                <a:ext cx="34294" cy="34294"/>
              </a:xfrm>
              <a:prstGeom prst="ellipse">
                <a:avLst/>
              </a:prstGeom>
              <a:blipFill rotWithShape="1">
                <a:blip r:embed="rId5">
                  <a:duotone>
                    <a:srgbClr val="00635D">
                      <a:tint val="98000"/>
                      <a:lumMod val="102000"/>
                    </a:srgbClr>
                    <a:srgbClr val="00635D">
                      <a:shade val="98000"/>
                      <a:lumMod val="98000"/>
                    </a:srgbClr>
                  </a:duotone>
                </a:blip>
                <a:tile tx="0" ty="0" sx="100000" sy="100000" flip="none" algn="tl"/>
              </a:blip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87" name="円/楕円 20">
                <a:extLst>
                  <a:ext uri="{FF2B5EF4-FFF2-40B4-BE49-F238E27FC236}">
                    <a16:creationId xmlns:a16="http://schemas.microsoft.com/office/drawing/2014/main" id="{753B34B5-348A-47DF-A99E-EEAA4EACB8B7}"/>
                  </a:ext>
                </a:extLst>
              </p:cNvPr>
              <p:cNvSpPr/>
              <p:nvPr/>
            </p:nvSpPr>
            <p:spPr>
              <a:xfrm rot="20949426" flipH="1" flipV="1">
                <a:off x="934061" y="3436772"/>
                <a:ext cx="34294" cy="34294"/>
              </a:xfrm>
              <a:prstGeom prst="ellipse">
                <a:avLst/>
              </a:prstGeom>
              <a:solidFill>
                <a:srgbClr val="ED515C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88" name="円/楕円 20">
                <a:extLst>
                  <a:ext uri="{FF2B5EF4-FFF2-40B4-BE49-F238E27FC236}">
                    <a16:creationId xmlns:a16="http://schemas.microsoft.com/office/drawing/2014/main" id="{6A89B851-C05D-4879-A02A-6BF07C5B353E}"/>
                  </a:ext>
                </a:extLst>
              </p:cNvPr>
              <p:cNvSpPr/>
              <p:nvPr/>
            </p:nvSpPr>
            <p:spPr>
              <a:xfrm rot="20949426" flipH="1" flipV="1">
                <a:off x="975399" y="3313133"/>
                <a:ext cx="34294" cy="34294"/>
              </a:xfrm>
              <a:prstGeom prst="ellipse">
                <a:avLst/>
              </a:prstGeom>
              <a:solidFill>
                <a:srgbClr val="ED515C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89" name="円/楕円 20">
                <a:extLst>
                  <a:ext uri="{FF2B5EF4-FFF2-40B4-BE49-F238E27FC236}">
                    <a16:creationId xmlns:a16="http://schemas.microsoft.com/office/drawing/2014/main" id="{C7F1A9A2-3352-414B-9E6F-406070B70D41}"/>
                  </a:ext>
                </a:extLst>
              </p:cNvPr>
              <p:cNvSpPr/>
              <p:nvPr/>
            </p:nvSpPr>
            <p:spPr>
              <a:xfrm rot="20949426" flipH="1" flipV="1">
                <a:off x="1107321" y="3313133"/>
                <a:ext cx="34294" cy="34294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</p:grpSp>
        <p:sp>
          <p:nvSpPr>
            <p:cNvPr id="223" name="円/楕円 20">
              <a:extLst>
                <a:ext uri="{FF2B5EF4-FFF2-40B4-BE49-F238E27FC236}">
                  <a16:creationId xmlns:a16="http://schemas.microsoft.com/office/drawing/2014/main" id="{2138E238-155D-40C3-97DC-BD7AC08F425B}"/>
                </a:ext>
              </a:extLst>
            </p:cNvPr>
            <p:cNvSpPr/>
            <p:nvPr/>
          </p:nvSpPr>
          <p:spPr>
            <a:xfrm rot="20949426" flipH="1" flipV="1">
              <a:off x="4677884" y="3231169"/>
              <a:ext cx="34294" cy="34294"/>
            </a:xfrm>
            <a:prstGeom prst="ellipse">
              <a:avLst/>
            </a:prstGeom>
            <a:blipFill rotWithShape="1">
              <a:blip r:embed="rId5">
                <a:duotone>
                  <a:srgbClr val="00635D">
                    <a:tint val="98000"/>
                    <a:lumMod val="102000"/>
                  </a:srgbClr>
                  <a:srgbClr val="00635D">
                    <a:shade val="98000"/>
                    <a:lumMod val="98000"/>
                  </a:srgbClr>
                </a:duotone>
              </a:blip>
              <a:tile tx="0" ty="0" sx="100000" sy="100000" flip="none" algn="tl"/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224" name="円/楕円 20">
              <a:extLst>
                <a:ext uri="{FF2B5EF4-FFF2-40B4-BE49-F238E27FC236}">
                  <a16:creationId xmlns:a16="http://schemas.microsoft.com/office/drawing/2014/main" id="{CED5AE8A-9950-4C73-A301-74450E6E37E4}"/>
                </a:ext>
              </a:extLst>
            </p:cNvPr>
            <p:cNvSpPr/>
            <p:nvPr/>
          </p:nvSpPr>
          <p:spPr>
            <a:xfrm rot="6875845" flipH="1" flipV="1">
              <a:off x="6697521" y="3817469"/>
              <a:ext cx="45546" cy="45546"/>
            </a:xfrm>
            <a:prstGeom prst="ellipse">
              <a:avLst/>
            </a:prstGeom>
            <a:blipFill rotWithShape="1">
              <a:blip r:embed="rId5">
                <a:duotone>
                  <a:srgbClr val="00635D">
                    <a:tint val="98000"/>
                    <a:lumMod val="102000"/>
                  </a:srgbClr>
                  <a:srgbClr val="00635D">
                    <a:shade val="98000"/>
                    <a:lumMod val="98000"/>
                  </a:srgbClr>
                </a:duotone>
              </a:blip>
              <a:tile tx="0" ty="0" sx="100000" sy="100000" flip="none" algn="tl"/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225" name="円/楕円 20">
              <a:extLst>
                <a:ext uri="{FF2B5EF4-FFF2-40B4-BE49-F238E27FC236}">
                  <a16:creationId xmlns:a16="http://schemas.microsoft.com/office/drawing/2014/main" id="{0440DBA6-D4A8-4261-8A96-7A0125EC71D0}"/>
                </a:ext>
              </a:extLst>
            </p:cNvPr>
            <p:cNvSpPr/>
            <p:nvPr/>
          </p:nvSpPr>
          <p:spPr>
            <a:xfrm rot="6875845" flipH="1" flipV="1">
              <a:off x="5121200" y="3601893"/>
              <a:ext cx="45546" cy="45546"/>
            </a:xfrm>
            <a:prstGeom prst="ellipse">
              <a:avLst/>
            </a:prstGeom>
            <a:solidFill>
              <a:srgbClr val="ED515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grpSp>
          <p:nvGrpSpPr>
            <p:cNvPr id="226" name="グループ化 225">
              <a:extLst>
                <a:ext uri="{FF2B5EF4-FFF2-40B4-BE49-F238E27FC236}">
                  <a16:creationId xmlns:a16="http://schemas.microsoft.com/office/drawing/2014/main" id="{1AC4FE4D-246B-4D1D-BC02-1F194CBCC1B6}"/>
                </a:ext>
              </a:extLst>
            </p:cNvPr>
            <p:cNvGrpSpPr/>
            <p:nvPr/>
          </p:nvGrpSpPr>
          <p:grpSpPr>
            <a:xfrm rot="15631621">
              <a:off x="5617392" y="3399631"/>
              <a:ext cx="660991" cy="1113968"/>
              <a:chOff x="1106699" y="3220092"/>
              <a:chExt cx="660991" cy="1113968"/>
            </a:xfrm>
          </p:grpSpPr>
          <p:grpSp>
            <p:nvGrpSpPr>
              <p:cNvPr id="271" name="グループ化 270">
                <a:extLst>
                  <a:ext uri="{FF2B5EF4-FFF2-40B4-BE49-F238E27FC236}">
                    <a16:creationId xmlns:a16="http://schemas.microsoft.com/office/drawing/2014/main" id="{45F0C5F4-E27C-4A31-A541-EABB194D1227}"/>
                  </a:ext>
                </a:extLst>
              </p:cNvPr>
              <p:cNvGrpSpPr/>
              <p:nvPr/>
            </p:nvGrpSpPr>
            <p:grpSpPr>
              <a:xfrm>
                <a:off x="1175646" y="3220092"/>
                <a:ext cx="592044" cy="1113968"/>
                <a:chOff x="3152694" y="4931535"/>
                <a:chExt cx="886466" cy="1667940"/>
              </a:xfrm>
            </p:grpSpPr>
            <p:sp>
              <p:nvSpPr>
                <p:cNvPr id="276" name="円/楕円 20">
                  <a:extLst>
                    <a:ext uri="{FF2B5EF4-FFF2-40B4-BE49-F238E27FC236}">
                      <a16:creationId xmlns:a16="http://schemas.microsoft.com/office/drawing/2014/main" id="{14893565-57E0-4AB4-AA40-67D2BD86C012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541923" y="6548127"/>
                  <a:ext cx="51348" cy="51348"/>
                </a:xfrm>
                <a:prstGeom prst="ellipse">
                  <a:avLst/>
                </a:prstGeom>
                <a:solidFill>
                  <a:srgbClr val="6DDD9A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  <p:sp>
              <p:nvSpPr>
                <p:cNvPr id="277" name="円/楕円 20">
                  <a:extLst>
                    <a:ext uri="{FF2B5EF4-FFF2-40B4-BE49-F238E27FC236}">
                      <a16:creationId xmlns:a16="http://schemas.microsoft.com/office/drawing/2014/main" id="{DC16D739-A970-41F5-B17C-608B49E2D757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369442" y="5657638"/>
                  <a:ext cx="51348" cy="51348"/>
                </a:xfrm>
                <a:prstGeom prst="ellipse">
                  <a:avLst/>
                </a:prstGeom>
                <a:blipFill rotWithShape="1">
                  <a:blip r:embed="rId5">
                    <a:duotone>
                      <a:srgbClr val="00635D">
                        <a:tint val="98000"/>
                        <a:lumMod val="102000"/>
                      </a:srgbClr>
                      <a:srgbClr val="00635D">
                        <a:shade val="98000"/>
                        <a:lumMod val="98000"/>
                      </a:srgbClr>
                    </a:duotone>
                  </a:blip>
                  <a:tile tx="0" ty="0" sx="100000" sy="100000" flip="none" algn="tl"/>
                </a:blip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  <p:sp>
              <p:nvSpPr>
                <p:cNvPr id="278" name="円/楕円 20">
                  <a:extLst>
                    <a:ext uri="{FF2B5EF4-FFF2-40B4-BE49-F238E27FC236}">
                      <a16:creationId xmlns:a16="http://schemas.microsoft.com/office/drawing/2014/main" id="{72FB8692-6B58-4335-B605-08190B053AEF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546392" y="5556982"/>
                  <a:ext cx="51348" cy="51348"/>
                </a:xfrm>
                <a:prstGeom prst="ellipse">
                  <a:avLst/>
                </a:prstGeom>
                <a:solidFill>
                  <a:srgbClr val="B6DF5E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  <p:sp>
              <p:nvSpPr>
                <p:cNvPr id="279" name="円/楕円 20">
                  <a:extLst>
                    <a:ext uri="{FF2B5EF4-FFF2-40B4-BE49-F238E27FC236}">
                      <a16:creationId xmlns:a16="http://schemas.microsoft.com/office/drawing/2014/main" id="{ED0DC9D7-AED6-4BE6-966F-1E74E79E096E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152694" y="5624175"/>
                  <a:ext cx="51348" cy="51348"/>
                </a:xfrm>
                <a:prstGeom prst="ellipse">
                  <a:avLst/>
                </a:prstGeom>
                <a:solidFill>
                  <a:srgbClr val="ED515C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  <p:sp>
              <p:nvSpPr>
                <p:cNvPr id="280" name="円/楕円 20">
                  <a:extLst>
                    <a:ext uri="{FF2B5EF4-FFF2-40B4-BE49-F238E27FC236}">
                      <a16:creationId xmlns:a16="http://schemas.microsoft.com/office/drawing/2014/main" id="{08001B5F-D959-4230-8B2F-E0C84A2C0512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214590" y="5439050"/>
                  <a:ext cx="51348" cy="51348"/>
                </a:xfrm>
                <a:prstGeom prst="ellipse">
                  <a:avLst/>
                </a:prstGeom>
                <a:solidFill>
                  <a:srgbClr val="ED515C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  <p:sp>
              <p:nvSpPr>
                <p:cNvPr id="281" name="円/楕円 20">
                  <a:extLst>
                    <a:ext uri="{FF2B5EF4-FFF2-40B4-BE49-F238E27FC236}">
                      <a16:creationId xmlns:a16="http://schemas.microsoft.com/office/drawing/2014/main" id="{35099229-D11F-401A-B4FF-3EF47B7CC915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788998" y="5314335"/>
                  <a:ext cx="51348" cy="51348"/>
                </a:xfrm>
                <a:prstGeom prst="ellipse">
                  <a:avLst/>
                </a:prstGeom>
                <a:solidFill>
                  <a:srgbClr val="B6DF5E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  <p:sp>
              <p:nvSpPr>
                <p:cNvPr id="282" name="円/楕円 20">
                  <a:extLst>
                    <a:ext uri="{FF2B5EF4-FFF2-40B4-BE49-F238E27FC236}">
                      <a16:creationId xmlns:a16="http://schemas.microsoft.com/office/drawing/2014/main" id="{0AA7487F-4D29-4E7C-84C9-DB40A14E1018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659357" y="5409005"/>
                  <a:ext cx="51348" cy="51348"/>
                </a:xfrm>
                <a:prstGeom prst="ellipse">
                  <a:avLst/>
                </a:prstGeom>
                <a:solidFill>
                  <a:srgbClr val="EFB251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  <p:sp>
              <p:nvSpPr>
                <p:cNvPr id="283" name="円/楕円 20">
                  <a:extLst>
                    <a:ext uri="{FF2B5EF4-FFF2-40B4-BE49-F238E27FC236}">
                      <a16:creationId xmlns:a16="http://schemas.microsoft.com/office/drawing/2014/main" id="{9DD2DFF3-FFB0-485A-8444-8E35BF1CE595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412116" y="5439051"/>
                  <a:ext cx="51348" cy="51348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  <p:sp>
              <p:nvSpPr>
                <p:cNvPr id="284" name="円/楕円 20">
                  <a:extLst>
                    <a:ext uri="{FF2B5EF4-FFF2-40B4-BE49-F238E27FC236}">
                      <a16:creationId xmlns:a16="http://schemas.microsoft.com/office/drawing/2014/main" id="{A6BA6E52-03FC-4510-84FB-EE15E149C8BF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521955" y="5206486"/>
                  <a:ext cx="51348" cy="51348"/>
                </a:xfrm>
                <a:prstGeom prst="ellipse">
                  <a:avLst/>
                </a:prstGeom>
                <a:blipFill rotWithShape="1">
                  <a:blip r:embed="rId5">
                    <a:duotone>
                      <a:srgbClr val="00635D">
                        <a:tint val="98000"/>
                        <a:lumMod val="102000"/>
                      </a:srgbClr>
                      <a:srgbClr val="00635D">
                        <a:shade val="98000"/>
                        <a:lumMod val="98000"/>
                      </a:srgbClr>
                    </a:duotone>
                  </a:blip>
                  <a:tile tx="0" ty="0" sx="100000" sy="100000" flip="none" algn="tl"/>
                </a:blip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  <p:sp>
              <p:nvSpPr>
                <p:cNvPr id="285" name="円/楕円 20">
                  <a:extLst>
                    <a:ext uri="{FF2B5EF4-FFF2-40B4-BE49-F238E27FC236}">
                      <a16:creationId xmlns:a16="http://schemas.microsoft.com/office/drawing/2014/main" id="{DD45E044-EA79-4541-9113-6C2EE6E955DF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987812" y="4931535"/>
                  <a:ext cx="51348" cy="51348"/>
                </a:xfrm>
                <a:prstGeom prst="ellipse">
                  <a:avLst/>
                </a:prstGeom>
                <a:solidFill>
                  <a:srgbClr val="ED515C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</p:grpSp>
          <p:sp>
            <p:nvSpPr>
              <p:cNvPr id="272" name="円/楕円 20">
                <a:extLst>
                  <a:ext uri="{FF2B5EF4-FFF2-40B4-BE49-F238E27FC236}">
                    <a16:creationId xmlns:a16="http://schemas.microsoft.com/office/drawing/2014/main" id="{2190E5D4-EEF3-41E1-9B10-F85D1C768979}"/>
                  </a:ext>
                </a:extLst>
              </p:cNvPr>
              <p:cNvSpPr/>
              <p:nvPr/>
            </p:nvSpPr>
            <p:spPr>
              <a:xfrm rot="13152294" flipH="1" flipV="1">
                <a:off x="1106699" y="3836707"/>
                <a:ext cx="45546" cy="45546"/>
              </a:xfrm>
              <a:prstGeom prst="ellipse">
                <a:avLst/>
              </a:prstGeom>
              <a:solidFill>
                <a:srgbClr val="ED515C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73" name="円/楕円 20">
                <a:extLst>
                  <a:ext uri="{FF2B5EF4-FFF2-40B4-BE49-F238E27FC236}">
                    <a16:creationId xmlns:a16="http://schemas.microsoft.com/office/drawing/2014/main" id="{FA5A74CE-95B3-4719-B7D6-3CE2292CF67E}"/>
                  </a:ext>
                </a:extLst>
              </p:cNvPr>
              <p:cNvSpPr/>
              <p:nvPr/>
            </p:nvSpPr>
            <p:spPr>
              <a:xfrm rot="6875845" flipH="1" flipV="1">
                <a:off x="1505719" y="3278945"/>
                <a:ext cx="45546" cy="45546"/>
              </a:xfrm>
              <a:prstGeom prst="ellipse">
                <a:avLst/>
              </a:prstGeom>
              <a:solidFill>
                <a:srgbClr val="6DDD9A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74" name="円/楕円 20">
                <a:extLst>
                  <a:ext uri="{FF2B5EF4-FFF2-40B4-BE49-F238E27FC236}">
                    <a16:creationId xmlns:a16="http://schemas.microsoft.com/office/drawing/2014/main" id="{0784BC1D-251C-4DAA-A36A-1B8116385ABE}"/>
                  </a:ext>
                </a:extLst>
              </p:cNvPr>
              <p:cNvSpPr/>
              <p:nvPr/>
            </p:nvSpPr>
            <p:spPr>
              <a:xfrm rot="19522550" flipH="1" flipV="1">
                <a:off x="1254395" y="3795480"/>
                <a:ext cx="45546" cy="45546"/>
              </a:xfrm>
              <a:prstGeom prst="ellipse">
                <a:avLst/>
              </a:prstGeom>
              <a:solidFill>
                <a:srgbClr val="6DDD9A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75" name="円/楕円 20">
                <a:extLst>
                  <a:ext uri="{FF2B5EF4-FFF2-40B4-BE49-F238E27FC236}">
                    <a16:creationId xmlns:a16="http://schemas.microsoft.com/office/drawing/2014/main" id="{26137B48-D3E8-47FF-A78A-3DE4D7A6B655}"/>
                  </a:ext>
                </a:extLst>
              </p:cNvPr>
              <p:cNvSpPr/>
              <p:nvPr/>
            </p:nvSpPr>
            <p:spPr>
              <a:xfrm rot="19522550" flipH="1" flipV="1">
                <a:off x="1577024" y="3852580"/>
                <a:ext cx="45546" cy="45546"/>
              </a:xfrm>
              <a:prstGeom prst="ellipse">
                <a:avLst/>
              </a:prstGeom>
              <a:solidFill>
                <a:srgbClr val="ED515C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</p:grpSp>
        <p:grpSp>
          <p:nvGrpSpPr>
            <p:cNvPr id="227" name="グループ化 226">
              <a:extLst>
                <a:ext uri="{FF2B5EF4-FFF2-40B4-BE49-F238E27FC236}">
                  <a16:creationId xmlns:a16="http://schemas.microsoft.com/office/drawing/2014/main" id="{8D3E3416-429D-4C74-8375-5992A816B08B}"/>
                </a:ext>
              </a:extLst>
            </p:cNvPr>
            <p:cNvGrpSpPr/>
            <p:nvPr/>
          </p:nvGrpSpPr>
          <p:grpSpPr>
            <a:xfrm>
              <a:off x="5889486" y="3824375"/>
              <a:ext cx="657840" cy="478533"/>
              <a:chOff x="977068" y="3403720"/>
              <a:chExt cx="657840" cy="478533"/>
            </a:xfrm>
          </p:grpSpPr>
          <p:grpSp>
            <p:nvGrpSpPr>
              <p:cNvPr id="257" name="グループ化 256">
                <a:extLst>
                  <a:ext uri="{FF2B5EF4-FFF2-40B4-BE49-F238E27FC236}">
                    <a16:creationId xmlns:a16="http://schemas.microsoft.com/office/drawing/2014/main" id="{E5EFCFFB-1D47-491B-BE64-C6CAE0758DC5}"/>
                  </a:ext>
                </a:extLst>
              </p:cNvPr>
              <p:cNvGrpSpPr/>
              <p:nvPr/>
            </p:nvGrpSpPr>
            <p:grpSpPr>
              <a:xfrm>
                <a:off x="1010819" y="3403720"/>
                <a:ext cx="624089" cy="475086"/>
                <a:chOff x="2905899" y="5206486"/>
                <a:chExt cx="934447" cy="711345"/>
              </a:xfrm>
            </p:grpSpPr>
            <p:sp>
              <p:nvSpPr>
                <p:cNvPr id="261" name="円/楕円 20">
                  <a:extLst>
                    <a:ext uri="{FF2B5EF4-FFF2-40B4-BE49-F238E27FC236}">
                      <a16:creationId xmlns:a16="http://schemas.microsoft.com/office/drawing/2014/main" id="{1A75BE21-FE9B-4562-B629-BE07A7868A26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2905899" y="5660903"/>
                  <a:ext cx="51348" cy="51348"/>
                </a:xfrm>
                <a:prstGeom prst="ellipse">
                  <a:avLst/>
                </a:prstGeom>
                <a:solidFill>
                  <a:srgbClr val="6DDD9A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  <p:sp>
              <p:nvSpPr>
                <p:cNvPr id="262" name="円/楕円 20">
                  <a:extLst>
                    <a:ext uri="{FF2B5EF4-FFF2-40B4-BE49-F238E27FC236}">
                      <a16:creationId xmlns:a16="http://schemas.microsoft.com/office/drawing/2014/main" id="{E7753628-700D-4293-82FC-382E96BC6542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369442" y="5657638"/>
                  <a:ext cx="51348" cy="51348"/>
                </a:xfrm>
                <a:prstGeom prst="ellipse">
                  <a:avLst/>
                </a:prstGeom>
                <a:blipFill rotWithShape="1">
                  <a:blip r:embed="rId5">
                    <a:duotone>
                      <a:srgbClr val="00635D">
                        <a:tint val="98000"/>
                        <a:lumMod val="102000"/>
                      </a:srgbClr>
                      <a:srgbClr val="00635D">
                        <a:shade val="98000"/>
                        <a:lumMod val="98000"/>
                      </a:srgbClr>
                    </a:duotone>
                  </a:blip>
                  <a:tile tx="0" ty="0" sx="100000" sy="100000" flip="none" algn="tl"/>
                </a:blip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  <p:sp>
              <p:nvSpPr>
                <p:cNvPr id="263" name="円/楕円 20">
                  <a:extLst>
                    <a:ext uri="{FF2B5EF4-FFF2-40B4-BE49-F238E27FC236}">
                      <a16:creationId xmlns:a16="http://schemas.microsoft.com/office/drawing/2014/main" id="{48BA8538-3CB3-4AD7-BCC9-B02371C75C92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546392" y="5556982"/>
                  <a:ext cx="51348" cy="51348"/>
                </a:xfrm>
                <a:prstGeom prst="ellipse">
                  <a:avLst/>
                </a:prstGeom>
                <a:solidFill>
                  <a:srgbClr val="B6DF5E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  <p:sp>
              <p:nvSpPr>
                <p:cNvPr id="264" name="円/楕円 20">
                  <a:extLst>
                    <a:ext uri="{FF2B5EF4-FFF2-40B4-BE49-F238E27FC236}">
                      <a16:creationId xmlns:a16="http://schemas.microsoft.com/office/drawing/2014/main" id="{487C5B32-0453-4A38-BB5A-27FD17DE9E2C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152694" y="5624175"/>
                  <a:ext cx="51348" cy="51348"/>
                </a:xfrm>
                <a:prstGeom prst="ellipse">
                  <a:avLst/>
                </a:prstGeom>
                <a:solidFill>
                  <a:srgbClr val="ED515C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  <p:sp>
              <p:nvSpPr>
                <p:cNvPr id="265" name="円/楕円 20">
                  <a:extLst>
                    <a:ext uri="{FF2B5EF4-FFF2-40B4-BE49-F238E27FC236}">
                      <a16:creationId xmlns:a16="http://schemas.microsoft.com/office/drawing/2014/main" id="{9C67A500-C872-43DD-98EF-49C1D634380E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214590" y="5439050"/>
                  <a:ext cx="51348" cy="51348"/>
                </a:xfrm>
                <a:prstGeom prst="ellipse">
                  <a:avLst/>
                </a:prstGeom>
                <a:solidFill>
                  <a:srgbClr val="ED515C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  <p:sp>
              <p:nvSpPr>
                <p:cNvPr id="266" name="円/楕円 20">
                  <a:extLst>
                    <a:ext uri="{FF2B5EF4-FFF2-40B4-BE49-F238E27FC236}">
                      <a16:creationId xmlns:a16="http://schemas.microsoft.com/office/drawing/2014/main" id="{10AD2615-F9B6-469D-B133-32491DFC1BA3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788998" y="5314335"/>
                  <a:ext cx="51348" cy="51348"/>
                </a:xfrm>
                <a:prstGeom prst="ellipse">
                  <a:avLst/>
                </a:prstGeom>
                <a:solidFill>
                  <a:srgbClr val="B6DF5E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  <p:sp>
              <p:nvSpPr>
                <p:cNvPr id="267" name="円/楕円 20">
                  <a:extLst>
                    <a:ext uri="{FF2B5EF4-FFF2-40B4-BE49-F238E27FC236}">
                      <a16:creationId xmlns:a16="http://schemas.microsoft.com/office/drawing/2014/main" id="{76B6D962-4787-434A-AE08-4E177E333E98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659357" y="5409005"/>
                  <a:ext cx="51348" cy="51348"/>
                </a:xfrm>
                <a:prstGeom prst="ellipse">
                  <a:avLst/>
                </a:prstGeom>
                <a:solidFill>
                  <a:srgbClr val="EFB251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  <p:sp>
              <p:nvSpPr>
                <p:cNvPr id="268" name="円/楕円 20">
                  <a:extLst>
                    <a:ext uri="{FF2B5EF4-FFF2-40B4-BE49-F238E27FC236}">
                      <a16:creationId xmlns:a16="http://schemas.microsoft.com/office/drawing/2014/main" id="{1CF187CF-0DDA-44AA-8EC7-8F053F58B589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412116" y="5439051"/>
                  <a:ext cx="51348" cy="51348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  <p:sp>
              <p:nvSpPr>
                <p:cNvPr id="269" name="円/楕円 20">
                  <a:extLst>
                    <a:ext uri="{FF2B5EF4-FFF2-40B4-BE49-F238E27FC236}">
                      <a16:creationId xmlns:a16="http://schemas.microsoft.com/office/drawing/2014/main" id="{E4BDD486-0D00-4E5D-BB65-3FF9A91FA08B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521955" y="5206486"/>
                  <a:ext cx="51348" cy="51348"/>
                </a:xfrm>
                <a:prstGeom prst="ellipse">
                  <a:avLst/>
                </a:prstGeom>
                <a:blipFill rotWithShape="1">
                  <a:blip r:embed="rId5">
                    <a:duotone>
                      <a:srgbClr val="00635D">
                        <a:tint val="98000"/>
                        <a:lumMod val="102000"/>
                      </a:srgbClr>
                      <a:srgbClr val="00635D">
                        <a:shade val="98000"/>
                        <a:lumMod val="98000"/>
                      </a:srgbClr>
                    </a:duotone>
                  </a:blip>
                  <a:tile tx="0" ty="0" sx="100000" sy="100000" flip="none" algn="tl"/>
                </a:blip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  <p:sp>
              <p:nvSpPr>
                <p:cNvPr id="270" name="円/楕円 20">
                  <a:extLst>
                    <a:ext uri="{FF2B5EF4-FFF2-40B4-BE49-F238E27FC236}">
                      <a16:creationId xmlns:a16="http://schemas.microsoft.com/office/drawing/2014/main" id="{D867F898-F122-4C53-AF51-C6FBFBFAA20F}"/>
                    </a:ext>
                  </a:extLst>
                </p:cNvPr>
                <p:cNvSpPr/>
                <p:nvPr/>
              </p:nvSpPr>
              <p:spPr>
                <a:xfrm rot="20949426" flipH="1" flipV="1">
                  <a:off x="3212786" y="5866483"/>
                  <a:ext cx="51348" cy="51348"/>
                </a:xfrm>
                <a:prstGeom prst="ellipse">
                  <a:avLst/>
                </a:prstGeom>
                <a:solidFill>
                  <a:srgbClr val="ED515C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Spica Neue" panose="02000503000000000000" pitchFamily="2" charset="-128"/>
                  </a:endParaRPr>
                </a:p>
              </p:txBody>
            </p:sp>
          </p:grpSp>
          <p:sp>
            <p:nvSpPr>
              <p:cNvPr id="258" name="円/楕円 20">
                <a:extLst>
                  <a:ext uri="{FF2B5EF4-FFF2-40B4-BE49-F238E27FC236}">
                    <a16:creationId xmlns:a16="http://schemas.microsoft.com/office/drawing/2014/main" id="{87EE25E0-2208-4DA1-BAA0-C29A20D275FA}"/>
                  </a:ext>
                </a:extLst>
              </p:cNvPr>
              <p:cNvSpPr/>
              <p:nvPr/>
            </p:nvSpPr>
            <p:spPr>
              <a:xfrm rot="13152294" flipH="1" flipV="1">
                <a:off x="1106699" y="3836707"/>
                <a:ext cx="45546" cy="45546"/>
              </a:xfrm>
              <a:prstGeom prst="ellipse">
                <a:avLst/>
              </a:prstGeom>
              <a:solidFill>
                <a:srgbClr val="ED515C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59" name="円/楕円 20">
                <a:extLst>
                  <a:ext uri="{FF2B5EF4-FFF2-40B4-BE49-F238E27FC236}">
                    <a16:creationId xmlns:a16="http://schemas.microsoft.com/office/drawing/2014/main" id="{33E915A9-70D2-46B8-ACE5-92949296BDE9}"/>
                  </a:ext>
                </a:extLst>
              </p:cNvPr>
              <p:cNvSpPr/>
              <p:nvPr/>
            </p:nvSpPr>
            <p:spPr>
              <a:xfrm rot="19522550" flipH="1" flipV="1">
                <a:off x="1254395" y="3795480"/>
                <a:ext cx="45546" cy="45546"/>
              </a:xfrm>
              <a:prstGeom prst="ellipse">
                <a:avLst/>
              </a:prstGeom>
              <a:solidFill>
                <a:srgbClr val="6DDD9A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60" name="円/楕円 20">
                <a:extLst>
                  <a:ext uri="{FF2B5EF4-FFF2-40B4-BE49-F238E27FC236}">
                    <a16:creationId xmlns:a16="http://schemas.microsoft.com/office/drawing/2014/main" id="{90245B40-E81E-4707-88E3-8E75B343EF2A}"/>
                  </a:ext>
                </a:extLst>
              </p:cNvPr>
              <p:cNvSpPr/>
              <p:nvPr/>
            </p:nvSpPr>
            <p:spPr>
              <a:xfrm rot="19522550" flipH="1" flipV="1">
                <a:off x="977068" y="3431690"/>
                <a:ext cx="45546" cy="45546"/>
              </a:xfrm>
              <a:prstGeom prst="ellipse">
                <a:avLst/>
              </a:prstGeom>
              <a:solidFill>
                <a:srgbClr val="ED515C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</p:grpSp>
        <p:sp>
          <p:nvSpPr>
            <p:cNvPr id="228" name="円/楕円 20">
              <a:extLst>
                <a:ext uri="{FF2B5EF4-FFF2-40B4-BE49-F238E27FC236}">
                  <a16:creationId xmlns:a16="http://schemas.microsoft.com/office/drawing/2014/main" id="{667FC3F4-88A7-47BF-99FA-90AC72CE6E94}"/>
                </a:ext>
              </a:extLst>
            </p:cNvPr>
            <p:cNvSpPr/>
            <p:nvPr/>
          </p:nvSpPr>
          <p:spPr>
            <a:xfrm rot="15198620" flipH="1" flipV="1">
              <a:off x="4387593" y="2984385"/>
              <a:ext cx="34222" cy="34222"/>
            </a:xfrm>
            <a:prstGeom prst="ellipse">
              <a:avLst/>
            </a:prstGeom>
            <a:solidFill>
              <a:srgbClr val="6DDD9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229" name="円/楕円 20">
              <a:extLst>
                <a:ext uri="{FF2B5EF4-FFF2-40B4-BE49-F238E27FC236}">
                  <a16:creationId xmlns:a16="http://schemas.microsoft.com/office/drawing/2014/main" id="{BA469626-9333-4D8E-B683-36290E53902F}"/>
                </a:ext>
              </a:extLst>
            </p:cNvPr>
            <p:cNvSpPr/>
            <p:nvPr/>
          </p:nvSpPr>
          <p:spPr>
            <a:xfrm rot="15198620" flipH="1" flipV="1">
              <a:off x="5074867" y="3519647"/>
              <a:ext cx="34222" cy="34222"/>
            </a:xfrm>
            <a:prstGeom prst="ellipse">
              <a:avLst/>
            </a:prstGeom>
            <a:blipFill rotWithShape="1">
              <a:blip r:embed="rId5">
                <a:duotone>
                  <a:srgbClr val="00635D">
                    <a:tint val="98000"/>
                    <a:lumMod val="102000"/>
                  </a:srgbClr>
                  <a:srgbClr val="00635D">
                    <a:shade val="98000"/>
                    <a:lumMod val="98000"/>
                  </a:srgbClr>
                </a:duotone>
              </a:blip>
              <a:tile tx="0" ty="0" sx="100000" sy="100000" flip="none" algn="tl"/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230" name="円/楕円 20">
              <a:extLst>
                <a:ext uri="{FF2B5EF4-FFF2-40B4-BE49-F238E27FC236}">
                  <a16:creationId xmlns:a16="http://schemas.microsoft.com/office/drawing/2014/main" id="{E50B6EC0-2033-44C4-A198-C66C76EFB476}"/>
                </a:ext>
              </a:extLst>
            </p:cNvPr>
            <p:cNvSpPr/>
            <p:nvPr/>
          </p:nvSpPr>
          <p:spPr>
            <a:xfrm rot="15198620" flipH="1" flipV="1">
              <a:off x="4996118" y="3409162"/>
              <a:ext cx="34222" cy="34222"/>
            </a:xfrm>
            <a:prstGeom prst="ellipse">
              <a:avLst/>
            </a:prstGeom>
            <a:solidFill>
              <a:srgbClr val="B6DF5E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231" name="円/楕円 20">
              <a:extLst>
                <a:ext uri="{FF2B5EF4-FFF2-40B4-BE49-F238E27FC236}">
                  <a16:creationId xmlns:a16="http://schemas.microsoft.com/office/drawing/2014/main" id="{1F73BABD-E05C-4E10-A786-9F9269703071}"/>
                </a:ext>
              </a:extLst>
            </p:cNvPr>
            <p:cNvSpPr/>
            <p:nvPr/>
          </p:nvSpPr>
          <p:spPr>
            <a:xfrm rot="15198620" flipH="1" flipV="1">
              <a:off x="4384277" y="2920043"/>
              <a:ext cx="34222" cy="34222"/>
            </a:xfrm>
            <a:prstGeom prst="ellipse">
              <a:avLst/>
            </a:prstGeom>
            <a:solidFill>
              <a:srgbClr val="ED515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232" name="円/楕円 20">
              <a:extLst>
                <a:ext uri="{FF2B5EF4-FFF2-40B4-BE49-F238E27FC236}">
                  <a16:creationId xmlns:a16="http://schemas.microsoft.com/office/drawing/2014/main" id="{7532399E-A570-4017-9B67-C30C2369A1BB}"/>
                </a:ext>
              </a:extLst>
            </p:cNvPr>
            <p:cNvSpPr/>
            <p:nvPr/>
          </p:nvSpPr>
          <p:spPr>
            <a:xfrm rot="15198620" flipH="1" flipV="1">
              <a:off x="4341667" y="2900078"/>
              <a:ext cx="34222" cy="34222"/>
            </a:xfrm>
            <a:prstGeom prst="ellipse">
              <a:avLst/>
            </a:prstGeom>
            <a:solidFill>
              <a:srgbClr val="ED515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233" name="円/楕円 20">
              <a:extLst>
                <a:ext uri="{FF2B5EF4-FFF2-40B4-BE49-F238E27FC236}">
                  <a16:creationId xmlns:a16="http://schemas.microsoft.com/office/drawing/2014/main" id="{7795E731-C459-48B4-B371-4016293BA099}"/>
                </a:ext>
              </a:extLst>
            </p:cNvPr>
            <p:cNvSpPr/>
            <p:nvPr/>
          </p:nvSpPr>
          <p:spPr>
            <a:xfrm rot="15198620" flipH="1" flipV="1">
              <a:off x="4890339" y="3344312"/>
              <a:ext cx="34222" cy="34222"/>
            </a:xfrm>
            <a:prstGeom prst="ellipse">
              <a:avLst/>
            </a:prstGeom>
            <a:solidFill>
              <a:srgbClr val="EFB25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234" name="円/楕円 20">
              <a:extLst>
                <a:ext uri="{FF2B5EF4-FFF2-40B4-BE49-F238E27FC236}">
                  <a16:creationId xmlns:a16="http://schemas.microsoft.com/office/drawing/2014/main" id="{7DAD25C7-677A-4A1C-A037-F1DF273F3FDB}"/>
                </a:ext>
              </a:extLst>
            </p:cNvPr>
            <p:cNvSpPr/>
            <p:nvPr/>
          </p:nvSpPr>
          <p:spPr>
            <a:xfrm rot="15198620" flipH="1" flipV="1">
              <a:off x="4927045" y="3506194"/>
              <a:ext cx="34222" cy="34222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grpSp>
          <p:nvGrpSpPr>
            <p:cNvPr id="235" name="グループ化 234">
              <a:extLst>
                <a:ext uri="{FF2B5EF4-FFF2-40B4-BE49-F238E27FC236}">
                  <a16:creationId xmlns:a16="http://schemas.microsoft.com/office/drawing/2014/main" id="{F541C67F-9A9D-4E2E-B625-D96A1A52D9EF}"/>
                </a:ext>
              </a:extLst>
            </p:cNvPr>
            <p:cNvGrpSpPr/>
            <p:nvPr/>
          </p:nvGrpSpPr>
          <p:grpSpPr>
            <a:xfrm rot="21299521">
              <a:off x="5762120" y="3787572"/>
              <a:ext cx="624089" cy="475086"/>
              <a:chOff x="2905899" y="5206486"/>
              <a:chExt cx="934447" cy="711345"/>
            </a:xfrm>
          </p:grpSpPr>
          <p:sp>
            <p:nvSpPr>
              <p:cNvPr id="247" name="円/楕円 20">
                <a:extLst>
                  <a:ext uri="{FF2B5EF4-FFF2-40B4-BE49-F238E27FC236}">
                    <a16:creationId xmlns:a16="http://schemas.microsoft.com/office/drawing/2014/main" id="{9584EE90-F250-4204-A8FE-84E83A2ABA69}"/>
                  </a:ext>
                </a:extLst>
              </p:cNvPr>
              <p:cNvSpPr/>
              <p:nvPr/>
            </p:nvSpPr>
            <p:spPr>
              <a:xfrm rot="20949426" flipH="1" flipV="1">
                <a:off x="2905899" y="5660903"/>
                <a:ext cx="51348" cy="51348"/>
              </a:xfrm>
              <a:prstGeom prst="ellipse">
                <a:avLst/>
              </a:prstGeom>
              <a:solidFill>
                <a:srgbClr val="6DDD9A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48" name="円/楕円 20">
                <a:extLst>
                  <a:ext uri="{FF2B5EF4-FFF2-40B4-BE49-F238E27FC236}">
                    <a16:creationId xmlns:a16="http://schemas.microsoft.com/office/drawing/2014/main" id="{9EDAED94-651D-4313-AA7F-E95C7F70E37A}"/>
                  </a:ext>
                </a:extLst>
              </p:cNvPr>
              <p:cNvSpPr/>
              <p:nvPr/>
            </p:nvSpPr>
            <p:spPr>
              <a:xfrm rot="20949426" flipH="1" flipV="1">
                <a:off x="3369442" y="5657638"/>
                <a:ext cx="51348" cy="51348"/>
              </a:xfrm>
              <a:prstGeom prst="ellipse">
                <a:avLst/>
              </a:prstGeom>
              <a:blipFill rotWithShape="1">
                <a:blip r:embed="rId5">
                  <a:duotone>
                    <a:srgbClr val="00635D">
                      <a:tint val="98000"/>
                      <a:lumMod val="102000"/>
                    </a:srgbClr>
                    <a:srgbClr val="00635D">
                      <a:shade val="98000"/>
                      <a:lumMod val="98000"/>
                    </a:srgbClr>
                  </a:duotone>
                </a:blip>
                <a:tile tx="0" ty="0" sx="100000" sy="100000" flip="none" algn="tl"/>
              </a:blip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49" name="円/楕円 20">
                <a:extLst>
                  <a:ext uri="{FF2B5EF4-FFF2-40B4-BE49-F238E27FC236}">
                    <a16:creationId xmlns:a16="http://schemas.microsoft.com/office/drawing/2014/main" id="{00E0E1E1-E5B7-4799-952F-E144E2916ABE}"/>
                  </a:ext>
                </a:extLst>
              </p:cNvPr>
              <p:cNvSpPr/>
              <p:nvPr/>
            </p:nvSpPr>
            <p:spPr>
              <a:xfrm rot="20949426" flipH="1" flipV="1">
                <a:off x="3546392" y="5556982"/>
                <a:ext cx="51348" cy="51348"/>
              </a:xfrm>
              <a:prstGeom prst="ellipse">
                <a:avLst/>
              </a:prstGeom>
              <a:solidFill>
                <a:srgbClr val="B6DF5E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50" name="円/楕円 20">
                <a:extLst>
                  <a:ext uri="{FF2B5EF4-FFF2-40B4-BE49-F238E27FC236}">
                    <a16:creationId xmlns:a16="http://schemas.microsoft.com/office/drawing/2014/main" id="{465CC5E7-46C3-40C5-B418-C10EB41FA6D7}"/>
                  </a:ext>
                </a:extLst>
              </p:cNvPr>
              <p:cNvSpPr/>
              <p:nvPr/>
            </p:nvSpPr>
            <p:spPr>
              <a:xfrm rot="20949426" flipH="1" flipV="1">
                <a:off x="3152694" y="5624175"/>
                <a:ext cx="51348" cy="51348"/>
              </a:xfrm>
              <a:prstGeom prst="ellipse">
                <a:avLst/>
              </a:prstGeom>
              <a:solidFill>
                <a:srgbClr val="ED515C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51" name="円/楕円 20">
                <a:extLst>
                  <a:ext uri="{FF2B5EF4-FFF2-40B4-BE49-F238E27FC236}">
                    <a16:creationId xmlns:a16="http://schemas.microsoft.com/office/drawing/2014/main" id="{2846BF30-3447-46CC-A948-79380DF90C6C}"/>
                  </a:ext>
                </a:extLst>
              </p:cNvPr>
              <p:cNvSpPr/>
              <p:nvPr/>
            </p:nvSpPr>
            <p:spPr>
              <a:xfrm rot="20949426" flipH="1" flipV="1">
                <a:off x="3214590" y="5439050"/>
                <a:ext cx="51348" cy="51348"/>
              </a:xfrm>
              <a:prstGeom prst="ellipse">
                <a:avLst/>
              </a:prstGeom>
              <a:solidFill>
                <a:srgbClr val="ED515C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52" name="円/楕円 20">
                <a:extLst>
                  <a:ext uri="{FF2B5EF4-FFF2-40B4-BE49-F238E27FC236}">
                    <a16:creationId xmlns:a16="http://schemas.microsoft.com/office/drawing/2014/main" id="{5DD25F6A-8625-4A8C-A692-A2B832CFB76D}"/>
                  </a:ext>
                </a:extLst>
              </p:cNvPr>
              <p:cNvSpPr/>
              <p:nvPr/>
            </p:nvSpPr>
            <p:spPr>
              <a:xfrm rot="20949426" flipH="1" flipV="1">
                <a:off x="3788998" y="5314335"/>
                <a:ext cx="51348" cy="51348"/>
              </a:xfrm>
              <a:prstGeom prst="ellipse">
                <a:avLst/>
              </a:prstGeom>
              <a:solidFill>
                <a:srgbClr val="B6DF5E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53" name="円/楕円 20">
                <a:extLst>
                  <a:ext uri="{FF2B5EF4-FFF2-40B4-BE49-F238E27FC236}">
                    <a16:creationId xmlns:a16="http://schemas.microsoft.com/office/drawing/2014/main" id="{0C9A687B-18E2-4E5B-92A2-F34D65A52D3A}"/>
                  </a:ext>
                </a:extLst>
              </p:cNvPr>
              <p:cNvSpPr/>
              <p:nvPr/>
            </p:nvSpPr>
            <p:spPr>
              <a:xfrm rot="20949426" flipH="1" flipV="1">
                <a:off x="3659357" y="5409005"/>
                <a:ext cx="51348" cy="51348"/>
              </a:xfrm>
              <a:prstGeom prst="ellipse">
                <a:avLst/>
              </a:prstGeom>
              <a:solidFill>
                <a:srgbClr val="EFB25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54" name="円/楕円 20">
                <a:extLst>
                  <a:ext uri="{FF2B5EF4-FFF2-40B4-BE49-F238E27FC236}">
                    <a16:creationId xmlns:a16="http://schemas.microsoft.com/office/drawing/2014/main" id="{23488824-B48A-4A06-B1E1-D65BED822A1B}"/>
                  </a:ext>
                </a:extLst>
              </p:cNvPr>
              <p:cNvSpPr/>
              <p:nvPr/>
            </p:nvSpPr>
            <p:spPr>
              <a:xfrm rot="20949426" flipH="1" flipV="1">
                <a:off x="3412116" y="5439051"/>
                <a:ext cx="51348" cy="51348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55" name="円/楕円 20">
                <a:extLst>
                  <a:ext uri="{FF2B5EF4-FFF2-40B4-BE49-F238E27FC236}">
                    <a16:creationId xmlns:a16="http://schemas.microsoft.com/office/drawing/2014/main" id="{87FA3EE0-C5F8-4C80-BB59-38006529439D}"/>
                  </a:ext>
                </a:extLst>
              </p:cNvPr>
              <p:cNvSpPr/>
              <p:nvPr/>
            </p:nvSpPr>
            <p:spPr>
              <a:xfrm rot="20949426" flipH="1" flipV="1">
                <a:off x="3521955" y="5206486"/>
                <a:ext cx="51348" cy="51348"/>
              </a:xfrm>
              <a:prstGeom prst="ellipse">
                <a:avLst/>
              </a:prstGeom>
              <a:blipFill rotWithShape="1">
                <a:blip r:embed="rId5">
                  <a:duotone>
                    <a:srgbClr val="00635D">
                      <a:tint val="98000"/>
                      <a:lumMod val="102000"/>
                    </a:srgbClr>
                    <a:srgbClr val="00635D">
                      <a:shade val="98000"/>
                      <a:lumMod val="98000"/>
                    </a:srgbClr>
                  </a:duotone>
                </a:blip>
                <a:tile tx="0" ty="0" sx="100000" sy="100000" flip="none" algn="tl"/>
              </a:blip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56" name="円/楕円 20">
                <a:extLst>
                  <a:ext uri="{FF2B5EF4-FFF2-40B4-BE49-F238E27FC236}">
                    <a16:creationId xmlns:a16="http://schemas.microsoft.com/office/drawing/2014/main" id="{1A18121A-26DD-45CB-B724-8C94A3A9ADE9}"/>
                  </a:ext>
                </a:extLst>
              </p:cNvPr>
              <p:cNvSpPr/>
              <p:nvPr/>
            </p:nvSpPr>
            <p:spPr>
              <a:xfrm rot="20949426" flipH="1" flipV="1">
                <a:off x="3212786" y="5866483"/>
                <a:ext cx="51348" cy="51348"/>
              </a:xfrm>
              <a:prstGeom prst="ellipse">
                <a:avLst/>
              </a:prstGeom>
              <a:solidFill>
                <a:srgbClr val="ED515C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</p:grpSp>
        <p:grpSp>
          <p:nvGrpSpPr>
            <p:cNvPr id="236" name="グループ化 235">
              <a:extLst>
                <a:ext uri="{FF2B5EF4-FFF2-40B4-BE49-F238E27FC236}">
                  <a16:creationId xmlns:a16="http://schemas.microsoft.com/office/drawing/2014/main" id="{7FAD4146-FDA2-4C21-9668-60F26F57C4B1}"/>
                </a:ext>
              </a:extLst>
            </p:cNvPr>
            <p:cNvGrpSpPr/>
            <p:nvPr/>
          </p:nvGrpSpPr>
          <p:grpSpPr>
            <a:xfrm rot="15760997">
              <a:off x="5511624" y="3553353"/>
              <a:ext cx="372679" cy="705941"/>
              <a:chOff x="3152694" y="5206486"/>
              <a:chExt cx="558011" cy="1057004"/>
            </a:xfrm>
          </p:grpSpPr>
          <p:sp>
            <p:nvSpPr>
              <p:cNvPr id="238" name="円/楕円 20">
                <a:extLst>
                  <a:ext uri="{FF2B5EF4-FFF2-40B4-BE49-F238E27FC236}">
                    <a16:creationId xmlns:a16="http://schemas.microsoft.com/office/drawing/2014/main" id="{6F70EF99-7F1D-4C9A-931C-5A0FF719089C}"/>
                  </a:ext>
                </a:extLst>
              </p:cNvPr>
              <p:cNvSpPr/>
              <p:nvPr/>
            </p:nvSpPr>
            <p:spPr>
              <a:xfrm rot="20949426" flipV="1">
                <a:off x="3375458" y="6195035"/>
                <a:ext cx="68455" cy="68455"/>
              </a:xfrm>
              <a:prstGeom prst="ellipse">
                <a:avLst/>
              </a:prstGeom>
              <a:solidFill>
                <a:srgbClr val="6DDD9A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39" name="円/楕円 20">
                <a:extLst>
                  <a:ext uri="{FF2B5EF4-FFF2-40B4-BE49-F238E27FC236}">
                    <a16:creationId xmlns:a16="http://schemas.microsoft.com/office/drawing/2014/main" id="{A4E08D60-FC1F-41F1-AF43-82AD0ED6E1E5}"/>
                  </a:ext>
                </a:extLst>
              </p:cNvPr>
              <p:cNvSpPr/>
              <p:nvPr/>
            </p:nvSpPr>
            <p:spPr>
              <a:xfrm rot="20949426" flipH="1" flipV="1">
                <a:off x="3369442" y="5657638"/>
                <a:ext cx="51348" cy="51348"/>
              </a:xfrm>
              <a:prstGeom prst="ellipse">
                <a:avLst/>
              </a:prstGeom>
              <a:blipFill rotWithShape="1">
                <a:blip r:embed="rId5">
                  <a:duotone>
                    <a:srgbClr val="00635D">
                      <a:tint val="98000"/>
                      <a:lumMod val="102000"/>
                    </a:srgbClr>
                    <a:srgbClr val="00635D">
                      <a:shade val="98000"/>
                      <a:lumMod val="98000"/>
                    </a:srgbClr>
                  </a:duotone>
                </a:blip>
                <a:tile tx="0" ty="0" sx="100000" sy="100000" flip="none" algn="tl"/>
              </a:blip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40" name="円/楕円 20">
                <a:extLst>
                  <a:ext uri="{FF2B5EF4-FFF2-40B4-BE49-F238E27FC236}">
                    <a16:creationId xmlns:a16="http://schemas.microsoft.com/office/drawing/2014/main" id="{4DCAF5B4-F7CC-42AF-AB1F-235DC69DE64E}"/>
                  </a:ext>
                </a:extLst>
              </p:cNvPr>
              <p:cNvSpPr/>
              <p:nvPr/>
            </p:nvSpPr>
            <p:spPr>
              <a:xfrm rot="20949426" flipH="1" flipV="1">
                <a:off x="3546392" y="5556982"/>
                <a:ext cx="51348" cy="51348"/>
              </a:xfrm>
              <a:prstGeom prst="ellipse">
                <a:avLst/>
              </a:prstGeom>
              <a:solidFill>
                <a:srgbClr val="B6DF5E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41" name="円/楕円 20">
                <a:extLst>
                  <a:ext uri="{FF2B5EF4-FFF2-40B4-BE49-F238E27FC236}">
                    <a16:creationId xmlns:a16="http://schemas.microsoft.com/office/drawing/2014/main" id="{F1E885FD-0DEC-4A66-A47E-AA9272FBD11B}"/>
                  </a:ext>
                </a:extLst>
              </p:cNvPr>
              <p:cNvSpPr/>
              <p:nvPr/>
            </p:nvSpPr>
            <p:spPr>
              <a:xfrm rot="20949426" flipH="1" flipV="1">
                <a:off x="3152694" y="5624175"/>
                <a:ext cx="51348" cy="51348"/>
              </a:xfrm>
              <a:prstGeom prst="ellipse">
                <a:avLst/>
              </a:prstGeom>
              <a:solidFill>
                <a:srgbClr val="ED515C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42" name="円/楕円 20">
                <a:extLst>
                  <a:ext uri="{FF2B5EF4-FFF2-40B4-BE49-F238E27FC236}">
                    <a16:creationId xmlns:a16="http://schemas.microsoft.com/office/drawing/2014/main" id="{94A78438-97E3-4C14-A562-4D2AAC4CD672}"/>
                  </a:ext>
                </a:extLst>
              </p:cNvPr>
              <p:cNvSpPr/>
              <p:nvPr/>
            </p:nvSpPr>
            <p:spPr>
              <a:xfrm rot="20949426" flipH="1" flipV="1">
                <a:off x="3214590" y="5439050"/>
                <a:ext cx="51348" cy="51348"/>
              </a:xfrm>
              <a:prstGeom prst="ellipse">
                <a:avLst/>
              </a:prstGeom>
              <a:solidFill>
                <a:srgbClr val="ED515C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43" name="円/楕円 20">
                <a:extLst>
                  <a:ext uri="{FF2B5EF4-FFF2-40B4-BE49-F238E27FC236}">
                    <a16:creationId xmlns:a16="http://schemas.microsoft.com/office/drawing/2014/main" id="{C9FEB612-5596-402D-AC92-12668DC9276C}"/>
                  </a:ext>
                </a:extLst>
              </p:cNvPr>
              <p:cNvSpPr/>
              <p:nvPr/>
            </p:nvSpPr>
            <p:spPr>
              <a:xfrm rot="20949426" flipH="1" flipV="1">
                <a:off x="3659357" y="5409005"/>
                <a:ext cx="51348" cy="51348"/>
              </a:xfrm>
              <a:prstGeom prst="ellipse">
                <a:avLst/>
              </a:prstGeom>
              <a:solidFill>
                <a:srgbClr val="EFB25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44" name="円/楕円 20">
                <a:extLst>
                  <a:ext uri="{FF2B5EF4-FFF2-40B4-BE49-F238E27FC236}">
                    <a16:creationId xmlns:a16="http://schemas.microsoft.com/office/drawing/2014/main" id="{69D9E577-E0EC-4B7D-A651-81235FA576C5}"/>
                  </a:ext>
                </a:extLst>
              </p:cNvPr>
              <p:cNvSpPr/>
              <p:nvPr/>
            </p:nvSpPr>
            <p:spPr>
              <a:xfrm rot="20949426" flipH="1" flipV="1">
                <a:off x="3412116" y="5439051"/>
                <a:ext cx="51348" cy="51348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45" name="円/楕円 20">
                <a:extLst>
                  <a:ext uri="{FF2B5EF4-FFF2-40B4-BE49-F238E27FC236}">
                    <a16:creationId xmlns:a16="http://schemas.microsoft.com/office/drawing/2014/main" id="{31687C76-E904-4294-BB3E-BB5ACEE4867E}"/>
                  </a:ext>
                </a:extLst>
              </p:cNvPr>
              <p:cNvSpPr/>
              <p:nvPr/>
            </p:nvSpPr>
            <p:spPr>
              <a:xfrm rot="20949426" flipH="1" flipV="1">
                <a:off x="3521955" y="5206486"/>
                <a:ext cx="51348" cy="51348"/>
              </a:xfrm>
              <a:prstGeom prst="ellipse">
                <a:avLst/>
              </a:prstGeom>
              <a:blipFill rotWithShape="1">
                <a:blip r:embed="rId5">
                  <a:duotone>
                    <a:srgbClr val="00635D">
                      <a:tint val="98000"/>
                      <a:lumMod val="102000"/>
                    </a:srgbClr>
                    <a:srgbClr val="00635D">
                      <a:shade val="98000"/>
                      <a:lumMod val="98000"/>
                    </a:srgbClr>
                  </a:duotone>
                </a:blip>
                <a:tile tx="0" ty="0" sx="100000" sy="100000" flip="none" algn="tl"/>
              </a:blip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  <p:sp>
            <p:nvSpPr>
              <p:cNvPr id="246" name="円/楕円 20">
                <a:extLst>
                  <a:ext uri="{FF2B5EF4-FFF2-40B4-BE49-F238E27FC236}">
                    <a16:creationId xmlns:a16="http://schemas.microsoft.com/office/drawing/2014/main" id="{F269383E-1853-410E-869C-92E26393D46B}"/>
                  </a:ext>
                </a:extLst>
              </p:cNvPr>
              <p:cNvSpPr/>
              <p:nvPr/>
            </p:nvSpPr>
            <p:spPr>
              <a:xfrm rot="20949426" flipH="1" flipV="1">
                <a:off x="3212786" y="5866483"/>
                <a:ext cx="51348" cy="51348"/>
              </a:xfrm>
              <a:prstGeom prst="ellipse">
                <a:avLst/>
              </a:prstGeom>
              <a:solidFill>
                <a:srgbClr val="ED515C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</p:grpSp>
        <p:sp>
          <p:nvSpPr>
            <p:cNvPr id="237" name="円/楕円 20">
              <a:extLst>
                <a:ext uri="{FF2B5EF4-FFF2-40B4-BE49-F238E27FC236}">
                  <a16:creationId xmlns:a16="http://schemas.microsoft.com/office/drawing/2014/main" id="{68A8B0B1-31D2-4D9A-BE24-602646373274}"/>
                </a:ext>
              </a:extLst>
            </p:cNvPr>
            <p:cNvSpPr/>
            <p:nvPr/>
          </p:nvSpPr>
          <p:spPr>
            <a:xfrm rot="13152294" flipH="1" flipV="1">
              <a:off x="4781081" y="3356932"/>
              <a:ext cx="45546" cy="45546"/>
            </a:xfrm>
            <a:prstGeom prst="ellipse">
              <a:avLst/>
            </a:prstGeom>
            <a:solidFill>
              <a:srgbClr val="EFB25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</p:grpSp>
      <p:sp>
        <p:nvSpPr>
          <p:cNvPr id="290" name="楕円 16">
            <a:extLst>
              <a:ext uri="{FF2B5EF4-FFF2-40B4-BE49-F238E27FC236}">
                <a16:creationId xmlns:a16="http://schemas.microsoft.com/office/drawing/2014/main" id="{6B55055C-7C1A-4D7D-B368-5E8103661CB4}"/>
              </a:ext>
            </a:extLst>
          </p:cNvPr>
          <p:cNvSpPr/>
          <p:nvPr/>
        </p:nvSpPr>
        <p:spPr>
          <a:xfrm>
            <a:off x="3269901" y="5439455"/>
            <a:ext cx="576000" cy="576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Semilight" panose="020B0400000000000000" pitchFamily="50" charset="-128"/>
              <a:ea typeface="Yu Gothic UI Semilight" panose="020B0400000000000000" pitchFamily="50" charset="-128"/>
              <a:cs typeface="Spica Neue" panose="02000503000000000000" pitchFamily="2" charset="-128"/>
            </a:endParaRPr>
          </a:p>
        </p:txBody>
      </p:sp>
      <p:sp>
        <p:nvSpPr>
          <p:cNvPr id="291" name="楕円 471">
            <a:extLst>
              <a:ext uri="{FF2B5EF4-FFF2-40B4-BE49-F238E27FC236}">
                <a16:creationId xmlns:a16="http://schemas.microsoft.com/office/drawing/2014/main" id="{C94F028F-3543-44ED-A4BB-6A8B80A82642}"/>
              </a:ext>
            </a:extLst>
          </p:cNvPr>
          <p:cNvSpPr/>
          <p:nvPr/>
        </p:nvSpPr>
        <p:spPr>
          <a:xfrm>
            <a:off x="1424031" y="5624372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Semilight" panose="020B0400000000000000" pitchFamily="50" charset="-128"/>
              <a:ea typeface="Yu Gothic UI Semilight" panose="020B0400000000000000" pitchFamily="50" charset="-128"/>
              <a:cs typeface="Spica Neue" panose="02000503000000000000" pitchFamily="2" charset="-128"/>
            </a:endParaRPr>
          </a:p>
        </p:txBody>
      </p:sp>
      <p:sp>
        <p:nvSpPr>
          <p:cNvPr id="292" name="矢印: 右 268">
            <a:extLst>
              <a:ext uri="{FF2B5EF4-FFF2-40B4-BE49-F238E27FC236}">
                <a16:creationId xmlns:a16="http://schemas.microsoft.com/office/drawing/2014/main" id="{5A64482B-7E49-4BBB-8A3F-AC4AABF40A34}"/>
              </a:ext>
            </a:extLst>
          </p:cNvPr>
          <p:cNvSpPr/>
          <p:nvPr/>
        </p:nvSpPr>
        <p:spPr>
          <a:xfrm rot="18900000">
            <a:off x="1773723" y="4924984"/>
            <a:ext cx="603783" cy="325775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ED515C"/>
          </a:solidFill>
          <a:ln>
            <a:noFill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Semilight" panose="020B0400000000000000" pitchFamily="50" charset="-128"/>
              <a:ea typeface="Yu Gothic UI Semilight" panose="020B0400000000000000" pitchFamily="50" charset="-128"/>
              <a:cs typeface="Spica Neue" panose="02000503000000000000" pitchFamily="2" charset="-128"/>
            </a:endParaRPr>
          </a:p>
        </p:txBody>
      </p:sp>
      <p:sp>
        <p:nvSpPr>
          <p:cNvPr id="293" name="楕円 77">
            <a:extLst>
              <a:ext uri="{FF2B5EF4-FFF2-40B4-BE49-F238E27FC236}">
                <a16:creationId xmlns:a16="http://schemas.microsoft.com/office/drawing/2014/main" id="{243574FE-BD36-44FF-A836-766E5E06CE4B}"/>
              </a:ext>
            </a:extLst>
          </p:cNvPr>
          <p:cNvSpPr/>
          <p:nvPr/>
        </p:nvSpPr>
        <p:spPr>
          <a:xfrm rot="2086717">
            <a:off x="957223" y="3179047"/>
            <a:ext cx="795602" cy="307047"/>
          </a:xfrm>
          <a:prstGeom prst="ellipse">
            <a:avLst/>
          </a:prstGeom>
          <a:gradFill flip="none" rotWithShape="1">
            <a:gsLst>
              <a:gs pos="92000">
                <a:srgbClr val="F7615A">
                  <a:alpha val="30000"/>
                </a:srgbClr>
              </a:gs>
              <a:gs pos="95000">
                <a:srgbClr val="EE7164">
                  <a:alpha val="20000"/>
                </a:srgbClr>
              </a:gs>
              <a:gs pos="75000">
                <a:srgbClr val="FF4228">
                  <a:alpha val="70000"/>
                </a:srgbClr>
              </a:gs>
              <a:gs pos="21000">
                <a:srgbClr val="FF0000">
                  <a:alpha val="90000"/>
                </a:srgbClr>
              </a:gs>
              <a:gs pos="47000">
                <a:srgbClr val="FF3300">
                  <a:alpha val="94000"/>
                </a:srgbClr>
              </a:gs>
              <a:gs pos="85000">
                <a:srgbClr val="FF5050">
                  <a:alpha val="50000"/>
                </a:srgbClr>
              </a:gs>
            </a:gsLst>
            <a:path path="shape">
              <a:fillToRect l="50000" t="50000" r="50000" b="50000"/>
            </a:path>
            <a:tileRect/>
          </a:gradFill>
          <a:ln w="19050" cap="rnd" cmpd="sng" algn="ctr">
            <a:noFill/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Semilight" panose="020B0400000000000000" pitchFamily="50" charset="-128"/>
              <a:ea typeface="Yu Gothic UI Semilight" panose="020B0400000000000000" pitchFamily="50" charset="-128"/>
              <a:cs typeface="Spica Neue" panose="02000503000000000000" pitchFamily="2" charset="-128"/>
            </a:endParaRPr>
          </a:p>
        </p:txBody>
      </p:sp>
      <p:grpSp>
        <p:nvGrpSpPr>
          <p:cNvPr id="294" name="グループ化 293">
            <a:extLst>
              <a:ext uri="{FF2B5EF4-FFF2-40B4-BE49-F238E27FC236}">
                <a16:creationId xmlns:a16="http://schemas.microsoft.com/office/drawing/2014/main" id="{83782807-1B50-4868-85DF-5EC378983797}"/>
              </a:ext>
            </a:extLst>
          </p:cNvPr>
          <p:cNvGrpSpPr/>
          <p:nvPr/>
        </p:nvGrpSpPr>
        <p:grpSpPr>
          <a:xfrm>
            <a:off x="594236" y="2629540"/>
            <a:ext cx="378293" cy="515674"/>
            <a:chOff x="6874784" y="826962"/>
            <a:chExt cx="378293" cy="515674"/>
          </a:xfrm>
        </p:grpSpPr>
        <p:sp>
          <p:nvSpPr>
            <p:cNvPr id="295" name="楕円 77">
              <a:extLst>
                <a:ext uri="{FF2B5EF4-FFF2-40B4-BE49-F238E27FC236}">
                  <a16:creationId xmlns:a16="http://schemas.microsoft.com/office/drawing/2014/main" id="{EC424C42-C744-4CD6-AA8E-8D97AF171004}"/>
                </a:ext>
              </a:extLst>
            </p:cNvPr>
            <p:cNvSpPr/>
            <p:nvPr/>
          </p:nvSpPr>
          <p:spPr>
            <a:xfrm rot="2543201">
              <a:off x="6874784" y="1002437"/>
              <a:ext cx="378293" cy="97974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296" name="楕円 14">
              <a:extLst>
                <a:ext uri="{FF2B5EF4-FFF2-40B4-BE49-F238E27FC236}">
                  <a16:creationId xmlns:a16="http://schemas.microsoft.com/office/drawing/2014/main" id="{FFB1C37B-8F18-4F88-829C-52CF1C615F6B}"/>
                </a:ext>
              </a:extLst>
            </p:cNvPr>
            <p:cNvSpPr/>
            <p:nvPr/>
          </p:nvSpPr>
          <p:spPr>
            <a:xfrm rot="18948035">
              <a:off x="6997389" y="826962"/>
              <a:ext cx="147865" cy="515674"/>
            </a:xfrm>
            <a:prstGeom prst="ellipse">
              <a:avLst/>
            </a:prstGeom>
            <a:gradFill flip="none" rotWithShape="1">
              <a:gsLst>
                <a:gs pos="38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11000">
                  <a:srgbClr val="FF5050">
                    <a:alpha val="72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</p:grpSp>
      <p:grpSp>
        <p:nvGrpSpPr>
          <p:cNvPr id="297" name="グループ化 296">
            <a:extLst>
              <a:ext uri="{FF2B5EF4-FFF2-40B4-BE49-F238E27FC236}">
                <a16:creationId xmlns:a16="http://schemas.microsoft.com/office/drawing/2014/main" id="{BB16285A-CB8A-4721-9990-24DB96CA0106}"/>
              </a:ext>
            </a:extLst>
          </p:cNvPr>
          <p:cNvGrpSpPr/>
          <p:nvPr/>
        </p:nvGrpSpPr>
        <p:grpSpPr>
          <a:xfrm>
            <a:off x="3336181" y="3131094"/>
            <a:ext cx="378293" cy="609976"/>
            <a:chOff x="10401939" y="1657904"/>
            <a:chExt cx="378293" cy="609976"/>
          </a:xfrm>
        </p:grpSpPr>
        <p:sp>
          <p:nvSpPr>
            <p:cNvPr id="298" name="楕円 77">
              <a:extLst>
                <a:ext uri="{FF2B5EF4-FFF2-40B4-BE49-F238E27FC236}">
                  <a16:creationId xmlns:a16="http://schemas.microsoft.com/office/drawing/2014/main" id="{D61B8C21-C88E-46D6-BB63-C99EFBCC8FC7}"/>
                </a:ext>
              </a:extLst>
            </p:cNvPr>
            <p:cNvSpPr/>
            <p:nvPr/>
          </p:nvSpPr>
          <p:spPr>
            <a:xfrm rot="8439112">
              <a:off x="10401939" y="1911455"/>
              <a:ext cx="378293" cy="143272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299" name="楕円 77">
              <a:extLst>
                <a:ext uri="{FF2B5EF4-FFF2-40B4-BE49-F238E27FC236}">
                  <a16:creationId xmlns:a16="http://schemas.microsoft.com/office/drawing/2014/main" id="{1AC73E61-1ADF-42E3-A572-C06D2900C449}"/>
                </a:ext>
              </a:extLst>
            </p:cNvPr>
            <p:cNvSpPr/>
            <p:nvPr/>
          </p:nvSpPr>
          <p:spPr>
            <a:xfrm rot="8056503">
              <a:off x="10423413" y="1847681"/>
              <a:ext cx="378293" cy="143272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00" name="楕円 77">
              <a:extLst>
                <a:ext uri="{FF2B5EF4-FFF2-40B4-BE49-F238E27FC236}">
                  <a16:creationId xmlns:a16="http://schemas.microsoft.com/office/drawing/2014/main" id="{70FC03FB-8DB5-430D-83D5-83169D3F71E2}"/>
                </a:ext>
              </a:extLst>
            </p:cNvPr>
            <p:cNvSpPr/>
            <p:nvPr/>
          </p:nvSpPr>
          <p:spPr>
            <a:xfrm rot="2635732">
              <a:off x="10461965" y="1657904"/>
              <a:ext cx="232033" cy="609976"/>
            </a:xfrm>
            <a:prstGeom prst="ellipse">
              <a:avLst/>
            </a:prstGeom>
            <a:gradFill flip="none" rotWithShape="1">
              <a:gsLst>
                <a:gs pos="58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32000">
                  <a:srgbClr val="FF4228">
                    <a:alpha val="70000"/>
                  </a:srgbClr>
                </a:gs>
                <a:gs pos="17000">
                  <a:srgbClr val="FF3300">
                    <a:alpha val="94000"/>
                  </a:srgbClr>
                </a:gs>
                <a:gs pos="45000">
                  <a:srgbClr val="FF5050">
                    <a:alpha val="7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01" name="楕円 77">
              <a:extLst>
                <a:ext uri="{FF2B5EF4-FFF2-40B4-BE49-F238E27FC236}">
                  <a16:creationId xmlns:a16="http://schemas.microsoft.com/office/drawing/2014/main" id="{0586642A-D60A-441F-8F88-D5D999CE8ACA}"/>
                </a:ext>
              </a:extLst>
            </p:cNvPr>
            <p:cNvSpPr/>
            <p:nvPr/>
          </p:nvSpPr>
          <p:spPr>
            <a:xfrm rot="2635732">
              <a:off x="10410569" y="1921082"/>
              <a:ext cx="232033" cy="223057"/>
            </a:xfrm>
            <a:prstGeom prst="ellipse">
              <a:avLst/>
            </a:prstGeom>
            <a:gradFill flip="none" rotWithShape="1">
              <a:gsLst>
                <a:gs pos="58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32000">
                  <a:srgbClr val="FF4228">
                    <a:alpha val="70000"/>
                  </a:srgbClr>
                </a:gs>
                <a:gs pos="17000">
                  <a:srgbClr val="FF3300">
                    <a:alpha val="94000"/>
                  </a:srgbClr>
                </a:gs>
                <a:gs pos="45000">
                  <a:srgbClr val="FF5050">
                    <a:alpha val="7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</p:grpSp>
      <p:grpSp>
        <p:nvGrpSpPr>
          <p:cNvPr id="302" name="グループ化 301">
            <a:extLst>
              <a:ext uri="{FF2B5EF4-FFF2-40B4-BE49-F238E27FC236}">
                <a16:creationId xmlns:a16="http://schemas.microsoft.com/office/drawing/2014/main" id="{BBA60A95-5BBE-420B-8510-D5029B011992}"/>
              </a:ext>
            </a:extLst>
          </p:cNvPr>
          <p:cNvGrpSpPr/>
          <p:nvPr/>
        </p:nvGrpSpPr>
        <p:grpSpPr>
          <a:xfrm>
            <a:off x="1718061" y="3614363"/>
            <a:ext cx="1588109" cy="768145"/>
            <a:chOff x="8506614" y="2325365"/>
            <a:chExt cx="1588109" cy="768145"/>
          </a:xfrm>
        </p:grpSpPr>
        <p:sp>
          <p:nvSpPr>
            <p:cNvPr id="303" name="楕円 55">
              <a:extLst>
                <a:ext uri="{FF2B5EF4-FFF2-40B4-BE49-F238E27FC236}">
                  <a16:creationId xmlns:a16="http://schemas.microsoft.com/office/drawing/2014/main" id="{548DD612-E907-4BB9-BFE1-AB79FC06E231}"/>
                </a:ext>
              </a:extLst>
            </p:cNvPr>
            <p:cNvSpPr/>
            <p:nvPr/>
          </p:nvSpPr>
          <p:spPr>
            <a:xfrm>
              <a:off x="8869784" y="2475168"/>
              <a:ext cx="618344" cy="618342"/>
            </a:xfrm>
            <a:prstGeom prst="ellipse">
              <a:avLst/>
            </a:prstGeom>
            <a:gradFill flip="none" rotWithShape="1">
              <a:gsLst>
                <a:gs pos="79000">
                  <a:srgbClr val="FDE7E3">
                    <a:alpha val="0"/>
                  </a:srgbClr>
                </a:gs>
                <a:gs pos="93000">
                  <a:sysClr val="windowText" lastClr="000000">
                    <a:alpha val="0"/>
                  </a:sysClr>
                </a:gs>
                <a:gs pos="68000">
                  <a:srgbClr val="FACAC4">
                    <a:alpha val="0"/>
                  </a:srgbClr>
                </a:gs>
                <a:gs pos="56000">
                  <a:srgbClr val="F6ACA4">
                    <a:alpha val="29000"/>
                  </a:srgbClr>
                </a:gs>
                <a:gs pos="44500">
                  <a:srgbClr val="F28F84">
                    <a:alpha val="63000"/>
                  </a:srgbClr>
                </a:gs>
                <a:gs pos="33000">
                  <a:srgbClr val="EE7164">
                    <a:alpha val="80000"/>
                  </a:srgbClr>
                </a:gs>
                <a:gs pos="14000">
                  <a:srgbClr val="FF5050">
                    <a:alpha val="9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04" name="楕円 66">
              <a:extLst>
                <a:ext uri="{FF2B5EF4-FFF2-40B4-BE49-F238E27FC236}">
                  <a16:creationId xmlns:a16="http://schemas.microsoft.com/office/drawing/2014/main" id="{7ABA2B5C-43F0-400E-B84F-891BEE1598D9}"/>
                </a:ext>
              </a:extLst>
            </p:cNvPr>
            <p:cNvSpPr/>
            <p:nvPr/>
          </p:nvSpPr>
          <p:spPr>
            <a:xfrm rot="19678431">
              <a:off x="8784750" y="2530991"/>
              <a:ext cx="338106" cy="444538"/>
            </a:xfrm>
            <a:prstGeom prst="ellipse">
              <a:avLst/>
            </a:prstGeom>
            <a:gradFill flip="none" rotWithShape="1">
              <a:gsLst>
                <a:gs pos="50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23000">
                  <a:srgbClr val="FF5050">
                    <a:alpha val="8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05" name="楕円 63">
              <a:extLst>
                <a:ext uri="{FF2B5EF4-FFF2-40B4-BE49-F238E27FC236}">
                  <a16:creationId xmlns:a16="http://schemas.microsoft.com/office/drawing/2014/main" id="{845A3D7B-5EF1-49B6-AFED-3D0A1A4E482B}"/>
                </a:ext>
              </a:extLst>
            </p:cNvPr>
            <p:cNvSpPr/>
            <p:nvPr/>
          </p:nvSpPr>
          <p:spPr>
            <a:xfrm rot="3096007">
              <a:off x="9455710" y="2645308"/>
              <a:ext cx="205580" cy="384493"/>
            </a:xfrm>
            <a:prstGeom prst="ellipse">
              <a:avLst/>
            </a:prstGeom>
            <a:gradFill flip="none" rotWithShape="1">
              <a:gsLst>
                <a:gs pos="100000">
                  <a:srgbClr val="F28F84">
                    <a:alpha val="10000"/>
                  </a:srgbClr>
                </a:gs>
                <a:gs pos="45000">
                  <a:srgbClr val="EE7164">
                    <a:alpha val="80000"/>
                  </a:srgbClr>
                </a:gs>
                <a:gs pos="21000">
                  <a:srgbClr val="FF5050">
                    <a:alpha val="9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06" name="楕円 67">
              <a:extLst>
                <a:ext uri="{FF2B5EF4-FFF2-40B4-BE49-F238E27FC236}">
                  <a16:creationId xmlns:a16="http://schemas.microsoft.com/office/drawing/2014/main" id="{EA407F7F-EF9D-4CB8-941D-B0D2989EFA6D}"/>
                </a:ext>
              </a:extLst>
            </p:cNvPr>
            <p:cNvSpPr/>
            <p:nvPr/>
          </p:nvSpPr>
          <p:spPr>
            <a:xfrm rot="19180518">
              <a:off x="8778272" y="2574294"/>
              <a:ext cx="242158" cy="383781"/>
            </a:xfrm>
            <a:prstGeom prst="ellipse">
              <a:avLst/>
            </a:prstGeom>
            <a:gradFill flip="none" rotWithShape="1">
              <a:gsLst>
                <a:gs pos="50000">
                  <a:srgbClr val="F7615A">
                    <a:alpha val="60000"/>
                  </a:srgbClr>
                </a:gs>
                <a:gs pos="91000">
                  <a:srgbClr val="EE7164">
                    <a:alpha val="3000"/>
                  </a:srgbClr>
                </a:gs>
                <a:gs pos="15000">
                  <a:srgbClr val="FF5050">
                    <a:alpha val="8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07" name="楕円 72">
              <a:extLst>
                <a:ext uri="{FF2B5EF4-FFF2-40B4-BE49-F238E27FC236}">
                  <a16:creationId xmlns:a16="http://schemas.microsoft.com/office/drawing/2014/main" id="{A89ACABE-3A86-407A-8B07-F1781A11AACE}"/>
                </a:ext>
              </a:extLst>
            </p:cNvPr>
            <p:cNvSpPr/>
            <p:nvPr/>
          </p:nvSpPr>
          <p:spPr>
            <a:xfrm rot="20395640">
              <a:off x="8776748" y="2455612"/>
              <a:ext cx="291093" cy="259430"/>
            </a:xfrm>
            <a:prstGeom prst="ellipse">
              <a:avLst/>
            </a:prstGeom>
            <a:gradFill flip="none" rotWithShape="1">
              <a:gsLst>
                <a:gs pos="47000">
                  <a:srgbClr val="F7615A">
                    <a:alpha val="65000"/>
                  </a:srgbClr>
                </a:gs>
                <a:gs pos="87000">
                  <a:srgbClr val="EE7164">
                    <a:alpha val="0"/>
                  </a:srgbClr>
                </a:gs>
                <a:gs pos="15000">
                  <a:srgbClr val="FF5050">
                    <a:alpha val="82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08" name="楕円 74">
              <a:extLst>
                <a:ext uri="{FF2B5EF4-FFF2-40B4-BE49-F238E27FC236}">
                  <a16:creationId xmlns:a16="http://schemas.microsoft.com/office/drawing/2014/main" id="{ED17AFA3-6EC2-43DF-950D-212FFB0311EA}"/>
                </a:ext>
              </a:extLst>
            </p:cNvPr>
            <p:cNvSpPr/>
            <p:nvPr/>
          </p:nvSpPr>
          <p:spPr>
            <a:xfrm rot="15884582">
              <a:off x="9466651" y="2385264"/>
              <a:ext cx="218581" cy="284295"/>
            </a:xfrm>
            <a:prstGeom prst="ellipse">
              <a:avLst/>
            </a:prstGeom>
            <a:gradFill flip="none" rotWithShape="1">
              <a:gsLst>
                <a:gs pos="38000">
                  <a:srgbClr val="F7615A">
                    <a:alpha val="72000"/>
                  </a:srgbClr>
                </a:gs>
                <a:gs pos="89000">
                  <a:srgbClr val="EE7164">
                    <a:alpha val="10000"/>
                  </a:srgbClr>
                </a:gs>
                <a:gs pos="15000">
                  <a:srgbClr val="FF5050">
                    <a:alpha val="84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09" name="楕円 75">
              <a:extLst>
                <a:ext uri="{FF2B5EF4-FFF2-40B4-BE49-F238E27FC236}">
                  <a16:creationId xmlns:a16="http://schemas.microsoft.com/office/drawing/2014/main" id="{7C9F22A7-A8FE-483F-988F-BA4ED7C4464C}"/>
                </a:ext>
              </a:extLst>
            </p:cNvPr>
            <p:cNvSpPr/>
            <p:nvPr/>
          </p:nvSpPr>
          <p:spPr>
            <a:xfrm rot="19241282">
              <a:off x="8616739" y="2445042"/>
              <a:ext cx="261523" cy="415416"/>
            </a:xfrm>
            <a:prstGeom prst="ellipse">
              <a:avLst/>
            </a:prstGeom>
            <a:gradFill flip="none" rotWithShape="1">
              <a:gsLst>
                <a:gs pos="58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25000">
                  <a:srgbClr val="FF4228">
                    <a:alpha val="70000"/>
                  </a:srgbClr>
                </a:gs>
                <a:gs pos="8000">
                  <a:srgbClr val="FF3300">
                    <a:alpha val="75000"/>
                  </a:srgbClr>
                </a:gs>
                <a:gs pos="37000">
                  <a:srgbClr val="FF5050">
                    <a:alpha val="7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10" name="楕円 76">
              <a:extLst>
                <a:ext uri="{FF2B5EF4-FFF2-40B4-BE49-F238E27FC236}">
                  <a16:creationId xmlns:a16="http://schemas.microsoft.com/office/drawing/2014/main" id="{AD34186C-1CAF-4F98-8A77-8ACD322756D2}"/>
                </a:ext>
              </a:extLst>
            </p:cNvPr>
            <p:cNvSpPr/>
            <p:nvPr/>
          </p:nvSpPr>
          <p:spPr>
            <a:xfrm rot="19025580">
              <a:off x="8744108" y="2504076"/>
              <a:ext cx="261523" cy="415416"/>
            </a:xfrm>
            <a:prstGeom prst="ellipse">
              <a:avLst/>
            </a:prstGeom>
            <a:gradFill flip="none" rotWithShape="1">
              <a:gsLst>
                <a:gs pos="58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25000">
                  <a:srgbClr val="FF4228">
                    <a:alpha val="70000"/>
                  </a:srgbClr>
                </a:gs>
                <a:gs pos="8000">
                  <a:srgbClr val="FF3300">
                    <a:alpha val="75000"/>
                  </a:srgbClr>
                </a:gs>
                <a:gs pos="37000">
                  <a:srgbClr val="FF5050">
                    <a:alpha val="7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11" name="楕円 77">
              <a:extLst>
                <a:ext uri="{FF2B5EF4-FFF2-40B4-BE49-F238E27FC236}">
                  <a16:creationId xmlns:a16="http://schemas.microsoft.com/office/drawing/2014/main" id="{0CDF1372-CFF4-4108-86E7-EC73C5A9ABA9}"/>
                </a:ext>
              </a:extLst>
            </p:cNvPr>
            <p:cNvSpPr/>
            <p:nvPr/>
          </p:nvSpPr>
          <p:spPr>
            <a:xfrm rot="2502368">
              <a:off x="9127744" y="2723076"/>
              <a:ext cx="339066" cy="326555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12" name="楕円 78">
              <a:extLst>
                <a:ext uri="{FF2B5EF4-FFF2-40B4-BE49-F238E27FC236}">
                  <a16:creationId xmlns:a16="http://schemas.microsoft.com/office/drawing/2014/main" id="{188C0192-D98D-4A34-97F1-7E2F01ED0A6B}"/>
                </a:ext>
              </a:extLst>
            </p:cNvPr>
            <p:cNvSpPr/>
            <p:nvPr/>
          </p:nvSpPr>
          <p:spPr>
            <a:xfrm rot="20826205">
              <a:off x="9263218" y="2543010"/>
              <a:ext cx="253306" cy="420147"/>
            </a:xfrm>
            <a:prstGeom prst="ellipse">
              <a:avLst/>
            </a:prstGeom>
            <a:gradFill flip="none" rotWithShape="1">
              <a:gsLst>
                <a:gs pos="38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15000">
                  <a:srgbClr val="FF5050">
                    <a:alpha val="8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13" name="楕円 77">
              <a:extLst>
                <a:ext uri="{FF2B5EF4-FFF2-40B4-BE49-F238E27FC236}">
                  <a16:creationId xmlns:a16="http://schemas.microsoft.com/office/drawing/2014/main" id="{6CC182E5-7834-4AEC-949A-6CC86EABB513}"/>
                </a:ext>
              </a:extLst>
            </p:cNvPr>
            <p:cNvSpPr/>
            <p:nvPr/>
          </p:nvSpPr>
          <p:spPr>
            <a:xfrm rot="2502368">
              <a:off x="8991434" y="2699091"/>
              <a:ext cx="339066" cy="326555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14" name="楕円 77">
              <a:extLst>
                <a:ext uri="{FF2B5EF4-FFF2-40B4-BE49-F238E27FC236}">
                  <a16:creationId xmlns:a16="http://schemas.microsoft.com/office/drawing/2014/main" id="{76ADF3FF-5919-43CA-B3A9-740BD2E2E228}"/>
                </a:ext>
              </a:extLst>
            </p:cNvPr>
            <p:cNvSpPr/>
            <p:nvPr/>
          </p:nvSpPr>
          <p:spPr>
            <a:xfrm rot="2502368">
              <a:off x="8883964" y="2640481"/>
              <a:ext cx="339066" cy="326555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15" name="楕円 14">
              <a:extLst>
                <a:ext uri="{FF2B5EF4-FFF2-40B4-BE49-F238E27FC236}">
                  <a16:creationId xmlns:a16="http://schemas.microsoft.com/office/drawing/2014/main" id="{77D1E423-6B93-4722-B073-D5B268956BAF}"/>
                </a:ext>
              </a:extLst>
            </p:cNvPr>
            <p:cNvSpPr/>
            <p:nvPr/>
          </p:nvSpPr>
          <p:spPr>
            <a:xfrm rot="2922737">
              <a:off x="9426460" y="2602293"/>
              <a:ext cx="180273" cy="281309"/>
            </a:xfrm>
            <a:prstGeom prst="ellipse">
              <a:avLst/>
            </a:prstGeom>
            <a:gradFill flip="none" rotWithShape="1">
              <a:gsLst>
                <a:gs pos="38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11000">
                  <a:srgbClr val="FF5050">
                    <a:alpha val="72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16" name="楕円 14">
              <a:extLst>
                <a:ext uri="{FF2B5EF4-FFF2-40B4-BE49-F238E27FC236}">
                  <a16:creationId xmlns:a16="http://schemas.microsoft.com/office/drawing/2014/main" id="{3B3C505B-B5A4-45F6-9A09-6EC066300984}"/>
                </a:ext>
              </a:extLst>
            </p:cNvPr>
            <p:cNvSpPr/>
            <p:nvPr/>
          </p:nvSpPr>
          <p:spPr>
            <a:xfrm rot="19967122">
              <a:off x="8699993" y="2358337"/>
              <a:ext cx="270145" cy="311336"/>
            </a:xfrm>
            <a:prstGeom prst="ellipse">
              <a:avLst/>
            </a:prstGeom>
            <a:gradFill flip="none" rotWithShape="1">
              <a:gsLst>
                <a:gs pos="38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11000">
                  <a:srgbClr val="FF5050">
                    <a:alpha val="72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17" name="楕円 77">
              <a:extLst>
                <a:ext uri="{FF2B5EF4-FFF2-40B4-BE49-F238E27FC236}">
                  <a16:creationId xmlns:a16="http://schemas.microsoft.com/office/drawing/2014/main" id="{C30857CE-C3DA-46E1-A397-D68A83AC64F7}"/>
                </a:ext>
              </a:extLst>
            </p:cNvPr>
            <p:cNvSpPr/>
            <p:nvPr/>
          </p:nvSpPr>
          <p:spPr>
            <a:xfrm rot="2502368">
              <a:off x="9240985" y="2657369"/>
              <a:ext cx="339066" cy="326555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18" name="楕円 76">
              <a:extLst>
                <a:ext uri="{FF2B5EF4-FFF2-40B4-BE49-F238E27FC236}">
                  <a16:creationId xmlns:a16="http://schemas.microsoft.com/office/drawing/2014/main" id="{8313A68D-900B-4D8E-8144-21395AE08371}"/>
                </a:ext>
              </a:extLst>
            </p:cNvPr>
            <p:cNvSpPr/>
            <p:nvPr/>
          </p:nvSpPr>
          <p:spPr>
            <a:xfrm rot="2909246">
              <a:off x="9428963" y="2599422"/>
              <a:ext cx="261523" cy="415416"/>
            </a:xfrm>
            <a:prstGeom prst="ellipse">
              <a:avLst/>
            </a:prstGeom>
            <a:gradFill flip="none" rotWithShape="1">
              <a:gsLst>
                <a:gs pos="58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25000">
                  <a:srgbClr val="FF4228">
                    <a:alpha val="70000"/>
                  </a:srgbClr>
                </a:gs>
                <a:gs pos="8000">
                  <a:srgbClr val="FF3300">
                    <a:alpha val="75000"/>
                  </a:srgbClr>
                </a:gs>
                <a:gs pos="37000">
                  <a:srgbClr val="FF5050">
                    <a:alpha val="7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19" name="楕円 77">
              <a:extLst>
                <a:ext uri="{FF2B5EF4-FFF2-40B4-BE49-F238E27FC236}">
                  <a16:creationId xmlns:a16="http://schemas.microsoft.com/office/drawing/2014/main" id="{77B0E667-90C0-4149-9189-AF107C133C43}"/>
                </a:ext>
              </a:extLst>
            </p:cNvPr>
            <p:cNvSpPr/>
            <p:nvPr/>
          </p:nvSpPr>
          <p:spPr>
            <a:xfrm rot="2502368">
              <a:off x="8832792" y="2446695"/>
              <a:ext cx="339066" cy="326555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20" name="楕円 77">
              <a:extLst>
                <a:ext uri="{FF2B5EF4-FFF2-40B4-BE49-F238E27FC236}">
                  <a16:creationId xmlns:a16="http://schemas.microsoft.com/office/drawing/2014/main" id="{4BE7D29F-02AA-4F6D-968B-D7A661964864}"/>
                </a:ext>
              </a:extLst>
            </p:cNvPr>
            <p:cNvSpPr/>
            <p:nvPr/>
          </p:nvSpPr>
          <p:spPr>
            <a:xfrm rot="2502368">
              <a:off x="9060536" y="2469882"/>
              <a:ext cx="339066" cy="326555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21" name="楕円 77">
              <a:extLst>
                <a:ext uri="{FF2B5EF4-FFF2-40B4-BE49-F238E27FC236}">
                  <a16:creationId xmlns:a16="http://schemas.microsoft.com/office/drawing/2014/main" id="{06F876D0-AABD-4D9C-BED3-C96BDC50872B}"/>
                </a:ext>
              </a:extLst>
            </p:cNvPr>
            <p:cNvSpPr/>
            <p:nvPr/>
          </p:nvSpPr>
          <p:spPr>
            <a:xfrm rot="2502368">
              <a:off x="9305811" y="2446696"/>
              <a:ext cx="339066" cy="326555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22" name="楕円 77">
              <a:extLst>
                <a:ext uri="{FF2B5EF4-FFF2-40B4-BE49-F238E27FC236}">
                  <a16:creationId xmlns:a16="http://schemas.microsoft.com/office/drawing/2014/main" id="{8957446B-8CB7-49E7-9AC6-1C22FD197DF1}"/>
                </a:ext>
              </a:extLst>
            </p:cNvPr>
            <p:cNvSpPr/>
            <p:nvPr/>
          </p:nvSpPr>
          <p:spPr>
            <a:xfrm rot="2502368">
              <a:off x="9230861" y="2678761"/>
              <a:ext cx="339066" cy="326555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23" name="楕円 77">
              <a:extLst>
                <a:ext uri="{FF2B5EF4-FFF2-40B4-BE49-F238E27FC236}">
                  <a16:creationId xmlns:a16="http://schemas.microsoft.com/office/drawing/2014/main" id="{F6E2C910-DFA9-4640-A330-1E3203DE11A6}"/>
                </a:ext>
              </a:extLst>
            </p:cNvPr>
            <p:cNvSpPr/>
            <p:nvPr/>
          </p:nvSpPr>
          <p:spPr>
            <a:xfrm rot="2502368">
              <a:off x="9488503" y="2525871"/>
              <a:ext cx="339066" cy="326555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24" name="楕円 76">
              <a:extLst>
                <a:ext uri="{FF2B5EF4-FFF2-40B4-BE49-F238E27FC236}">
                  <a16:creationId xmlns:a16="http://schemas.microsoft.com/office/drawing/2014/main" id="{F9363842-1EF9-417B-A391-11EF452494FC}"/>
                </a:ext>
              </a:extLst>
            </p:cNvPr>
            <p:cNvSpPr/>
            <p:nvPr/>
          </p:nvSpPr>
          <p:spPr>
            <a:xfrm rot="2909246">
              <a:off x="9351818" y="2559724"/>
              <a:ext cx="261523" cy="415416"/>
            </a:xfrm>
            <a:prstGeom prst="ellipse">
              <a:avLst/>
            </a:prstGeom>
            <a:gradFill flip="none" rotWithShape="1">
              <a:gsLst>
                <a:gs pos="58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25000">
                  <a:srgbClr val="FF4228">
                    <a:alpha val="70000"/>
                  </a:srgbClr>
                </a:gs>
                <a:gs pos="8000">
                  <a:srgbClr val="FF3300">
                    <a:alpha val="75000"/>
                  </a:srgbClr>
                </a:gs>
                <a:gs pos="37000">
                  <a:srgbClr val="FF5050">
                    <a:alpha val="7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25" name="楕円 76">
              <a:extLst>
                <a:ext uri="{FF2B5EF4-FFF2-40B4-BE49-F238E27FC236}">
                  <a16:creationId xmlns:a16="http://schemas.microsoft.com/office/drawing/2014/main" id="{CF439DAA-E6B0-439C-9478-9DDBE98DC458}"/>
                </a:ext>
              </a:extLst>
            </p:cNvPr>
            <p:cNvSpPr/>
            <p:nvPr/>
          </p:nvSpPr>
          <p:spPr>
            <a:xfrm rot="2909246">
              <a:off x="9684843" y="2424688"/>
              <a:ext cx="261523" cy="415416"/>
            </a:xfrm>
            <a:prstGeom prst="ellipse">
              <a:avLst/>
            </a:prstGeom>
            <a:gradFill flip="none" rotWithShape="1">
              <a:gsLst>
                <a:gs pos="58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25000">
                  <a:srgbClr val="FF4228">
                    <a:alpha val="70000"/>
                  </a:srgbClr>
                </a:gs>
                <a:gs pos="8000">
                  <a:srgbClr val="FF3300">
                    <a:alpha val="75000"/>
                  </a:srgbClr>
                </a:gs>
                <a:gs pos="37000">
                  <a:srgbClr val="FF5050">
                    <a:alpha val="7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26" name="楕円 14">
              <a:extLst>
                <a:ext uri="{FF2B5EF4-FFF2-40B4-BE49-F238E27FC236}">
                  <a16:creationId xmlns:a16="http://schemas.microsoft.com/office/drawing/2014/main" id="{D3E19C00-09C0-4C67-AA11-04769485133C}"/>
                </a:ext>
              </a:extLst>
            </p:cNvPr>
            <p:cNvSpPr/>
            <p:nvPr/>
          </p:nvSpPr>
          <p:spPr>
            <a:xfrm rot="19967122">
              <a:off x="9581082" y="2373563"/>
              <a:ext cx="270145" cy="311336"/>
            </a:xfrm>
            <a:prstGeom prst="ellipse">
              <a:avLst/>
            </a:prstGeom>
            <a:gradFill flip="none" rotWithShape="1">
              <a:gsLst>
                <a:gs pos="38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11000">
                  <a:srgbClr val="FF5050">
                    <a:alpha val="72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27" name="楕円 14">
              <a:extLst>
                <a:ext uri="{FF2B5EF4-FFF2-40B4-BE49-F238E27FC236}">
                  <a16:creationId xmlns:a16="http://schemas.microsoft.com/office/drawing/2014/main" id="{0155D194-3019-4341-95BF-A8EDBA9FFE35}"/>
                </a:ext>
              </a:extLst>
            </p:cNvPr>
            <p:cNvSpPr/>
            <p:nvPr/>
          </p:nvSpPr>
          <p:spPr>
            <a:xfrm rot="19193765">
              <a:off x="8562425" y="2325365"/>
              <a:ext cx="270145" cy="311336"/>
            </a:xfrm>
            <a:prstGeom prst="ellipse">
              <a:avLst/>
            </a:prstGeom>
            <a:gradFill flip="none" rotWithShape="1">
              <a:gsLst>
                <a:gs pos="38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11000">
                  <a:srgbClr val="FF5050">
                    <a:alpha val="72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28" name="楕円 14">
              <a:extLst>
                <a:ext uri="{FF2B5EF4-FFF2-40B4-BE49-F238E27FC236}">
                  <a16:creationId xmlns:a16="http://schemas.microsoft.com/office/drawing/2014/main" id="{7DF2D3B8-EB13-4B1A-8137-BAE71B824D40}"/>
                </a:ext>
              </a:extLst>
            </p:cNvPr>
            <p:cNvSpPr/>
            <p:nvPr/>
          </p:nvSpPr>
          <p:spPr>
            <a:xfrm rot="3026591">
              <a:off x="8695740" y="2439288"/>
              <a:ext cx="270145" cy="311336"/>
            </a:xfrm>
            <a:prstGeom prst="ellipse">
              <a:avLst/>
            </a:prstGeom>
            <a:gradFill flip="none" rotWithShape="1">
              <a:gsLst>
                <a:gs pos="38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11000">
                  <a:srgbClr val="FF5050">
                    <a:alpha val="72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29" name="楕円 14">
              <a:extLst>
                <a:ext uri="{FF2B5EF4-FFF2-40B4-BE49-F238E27FC236}">
                  <a16:creationId xmlns:a16="http://schemas.microsoft.com/office/drawing/2014/main" id="{F754E89A-62B8-4061-8E40-F059FEFEAC9A}"/>
                </a:ext>
              </a:extLst>
            </p:cNvPr>
            <p:cNvSpPr/>
            <p:nvPr/>
          </p:nvSpPr>
          <p:spPr>
            <a:xfrm rot="2752029">
              <a:off x="9713785" y="2347564"/>
              <a:ext cx="270145" cy="311336"/>
            </a:xfrm>
            <a:prstGeom prst="ellipse">
              <a:avLst/>
            </a:prstGeom>
            <a:gradFill flip="none" rotWithShape="1">
              <a:gsLst>
                <a:gs pos="38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11000">
                  <a:srgbClr val="FF5050">
                    <a:alpha val="72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30" name="楕円 77">
              <a:extLst>
                <a:ext uri="{FF2B5EF4-FFF2-40B4-BE49-F238E27FC236}">
                  <a16:creationId xmlns:a16="http://schemas.microsoft.com/office/drawing/2014/main" id="{A1E07DC1-0F7C-457C-9A2D-2DA2D777F57E}"/>
                </a:ext>
              </a:extLst>
            </p:cNvPr>
            <p:cNvSpPr/>
            <p:nvPr/>
          </p:nvSpPr>
          <p:spPr>
            <a:xfrm rot="8439112">
              <a:off x="9271943" y="2494435"/>
              <a:ext cx="822780" cy="334643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31" name="楕円 77">
              <a:extLst>
                <a:ext uri="{FF2B5EF4-FFF2-40B4-BE49-F238E27FC236}">
                  <a16:creationId xmlns:a16="http://schemas.microsoft.com/office/drawing/2014/main" id="{6F85782D-8FF3-4F45-BB83-614815A71C8B}"/>
                </a:ext>
              </a:extLst>
            </p:cNvPr>
            <p:cNvSpPr/>
            <p:nvPr/>
          </p:nvSpPr>
          <p:spPr>
            <a:xfrm rot="8439112">
              <a:off x="8970610" y="2453835"/>
              <a:ext cx="279122" cy="292196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32" name="楕円 77">
              <a:extLst>
                <a:ext uri="{FF2B5EF4-FFF2-40B4-BE49-F238E27FC236}">
                  <a16:creationId xmlns:a16="http://schemas.microsoft.com/office/drawing/2014/main" id="{0CAB6D0E-28D9-4816-94ED-4665CF4D79D0}"/>
                </a:ext>
              </a:extLst>
            </p:cNvPr>
            <p:cNvSpPr/>
            <p:nvPr/>
          </p:nvSpPr>
          <p:spPr>
            <a:xfrm rot="2358808">
              <a:off x="8506614" y="2580510"/>
              <a:ext cx="732666" cy="241358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33" name="楕円 77">
              <a:extLst>
                <a:ext uri="{FF2B5EF4-FFF2-40B4-BE49-F238E27FC236}">
                  <a16:creationId xmlns:a16="http://schemas.microsoft.com/office/drawing/2014/main" id="{11F53373-4585-4E14-9487-707ABC28C18A}"/>
                </a:ext>
              </a:extLst>
            </p:cNvPr>
            <p:cNvSpPr/>
            <p:nvPr/>
          </p:nvSpPr>
          <p:spPr>
            <a:xfrm rot="3930602">
              <a:off x="9529552" y="2377433"/>
              <a:ext cx="137893" cy="237971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34" name="楕円 77">
              <a:extLst>
                <a:ext uri="{FF2B5EF4-FFF2-40B4-BE49-F238E27FC236}">
                  <a16:creationId xmlns:a16="http://schemas.microsoft.com/office/drawing/2014/main" id="{BE2D5939-2DD4-45AA-9AD0-3E3A4B51F83A}"/>
                </a:ext>
              </a:extLst>
            </p:cNvPr>
            <p:cNvSpPr/>
            <p:nvPr/>
          </p:nvSpPr>
          <p:spPr>
            <a:xfrm rot="2502368">
              <a:off x="9605389" y="2400293"/>
              <a:ext cx="224537" cy="231485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35" name="楕円 77">
              <a:extLst>
                <a:ext uri="{FF2B5EF4-FFF2-40B4-BE49-F238E27FC236}">
                  <a16:creationId xmlns:a16="http://schemas.microsoft.com/office/drawing/2014/main" id="{3AB9D295-2393-4A88-A931-69DF29917D8D}"/>
                </a:ext>
              </a:extLst>
            </p:cNvPr>
            <p:cNvSpPr/>
            <p:nvPr/>
          </p:nvSpPr>
          <p:spPr>
            <a:xfrm rot="17443448">
              <a:off x="8809495" y="2321466"/>
              <a:ext cx="147135" cy="393800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36" name="楕円 77">
              <a:extLst>
                <a:ext uri="{FF2B5EF4-FFF2-40B4-BE49-F238E27FC236}">
                  <a16:creationId xmlns:a16="http://schemas.microsoft.com/office/drawing/2014/main" id="{6A4D50FC-452C-4B95-9152-F39405A8F286}"/>
                </a:ext>
              </a:extLst>
            </p:cNvPr>
            <p:cNvSpPr/>
            <p:nvPr/>
          </p:nvSpPr>
          <p:spPr>
            <a:xfrm rot="245701">
              <a:off x="9181613" y="2479858"/>
              <a:ext cx="384422" cy="141551"/>
            </a:xfrm>
            <a:prstGeom prst="ellipse">
              <a:avLst/>
            </a:prstGeom>
            <a:gradFill flip="none" rotWithShape="1">
              <a:gsLst>
                <a:gs pos="92000">
                  <a:srgbClr val="F7615A">
                    <a:alpha val="30000"/>
                  </a:srgbClr>
                </a:gs>
                <a:gs pos="95000">
                  <a:srgbClr val="EE7164">
                    <a:alpha val="20000"/>
                  </a:srgbClr>
                </a:gs>
                <a:gs pos="75000">
                  <a:srgbClr val="FF4228">
                    <a:alpha val="70000"/>
                  </a:srgbClr>
                </a:gs>
                <a:gs pos="21000">
                  <a:srgbClr val="FF0000">
                    <a:alpha val="90000"/>
                  </a:srgbClr>
                </a:gs>
                <a:gs pos="47000">
                  <a:srgbClr val="FF3300">
                    <a:alpha val="94000"/>
                  </a:srgbClr>
                </a:gs>
                <a:gs pos="85000">
                  <a:srgbClr val="FF5050">
                    <a:alpha val="5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37" name="楕円 64">
              <a:extLst>
                <a:ext uri="{FF2B5EF4-FFF2-40B4-BE49-F238E27FC236}">
                  <a16:creationId xmlns:a16="http://schemas.microsoft.com/office/drawing/2014/main" id="{230D6CD1-BA36-47A3-9351-00320B6FDBC6}"/>
                </a:ext>
              </a:extLst>
            </p:cNvPr>
            <p:cNvSpPr/>
            <p:nvPr/>
          </p:nvSpPr>
          <p:spPr>
            <a:xfrm rot="8471691">
              <a:off x="9341371" y="2498820"/>
              <a:ext cx="267447" cy="426158"/>
            </a:xfrm>
            <a:prstGeom prst="ellipse">
              <a:avLst/>
            </a:prstGeom>
            <a:gradFill flip="none" rotWithShape="1">
              <a:gsLst>
                <a:gs pos="38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15000">
                  <a:srgbClr val="FF5050">
                    <a:alpha val="8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38" name="楕円 65">
              <a:extLst>
                <a:ext uri="{FF2B5EF4-FFF2-40B4-BE49-F238E27FC236}">
                  <a16:creationId xmlns:a16="http://schemas.microsoft.com/office/drawing/2014/main" id="{C0ABEFAC-CF51-4EC8-848E-B193BD790156}"/>
                </a:ext>
              </a:extLst>
            </p:cNvPr>
            <p:cNvSpPr/>
            <p:nvPr/>
          </p:nvSpPr>
          <p:spPr>
            <a:xfrm rot="2922737">
              <a:off x="8902348" y="2535732"/>
              <a:ext cx="205580" cy="384493"/>
            </a:xfrm>
            <a:prstGeom prst="ellipse">
              <a:avLst/>
            </a:prstGeom>
            <a:gradFill flip="none" rotWithShape="1">
              <a:gsLst>
                <a:gs pos="50000">
                  <a:srgbClr val="F7615A">
                    <a:alpha val="60000"/>
                  </a:srgbClr>
                </a:gs>
                <a:gs pos="89000">
                  <a:srgbClr val="EE7164">
                    <a:alpha val="10000"/>
                  </a:srgbClr>
                </a:gs>
                <a:gs pos="15000">
                  <a:srgbClr val="FF5050">
                    <a:alpha val="8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rnd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</p:grpSp>
      <p:sp>
        <p:nvSpPr>
          <p:cNvPr id="339" name="矢印: 右 269">
            <a:extLst>
              <a:ext uri="{FF2B5EF4-FFF2-40B4-BE49-F238E27FC236}">
                <a16:creationId xmlns:a16="http://schemas.microsoft.com/office/drawing/2014/main" id="{4E34977A-5541-498A-9EC3-871B7FA79B42}"/>
              </a:ext>
            </a:extLst>
          </p:cNvPr>
          <p:cNvSpPr/>
          <p:nvPr/>
        </p:nvSpPr>
        <p:spPr>
          <a:xfrm rot="13500000">
            <a:off x="2601799" y="4927555"/>
            <a:ext cx="603783" cy="325776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ED515C"/>
          </a:solidFill>
          <a:ln>
            <a:noFill/>
          </a:ln>
          <a:effectLst/>
        </p:spPr>
        <p:txBody>
          <a:bodyPr/>
          <a:lstStyle/>
          <a:p>
            <a:endParaRPr lang="ja-JP" altLang="en-US"/>
          </a:p>
        </p:txBody>
      </p:sp>
      <p:grpSp>
        <p:nvGrpSpPr>
          <p:cNvPr id="340" name="グループ化 339">
            <a:extLst>
              <a:ext uri="{FF2B5EF4-FFF2-40B4-BE49-F238E27FC236}">
                <a16:creationId xmlns:a16="http://schemas.microsoft.com/office/drawing/2014/main" id="{7AE353D6-2803-4A85-A7FC-0D7A04FE30A7}"/>
              </a:ext>
            </a:extLst>
          </p:cNvPr>
          <p:cNvGrpSpPr/>
          <p:nvPr/>
        </p:nvGrpSpPr>
        <p:grpSpPr>
          <a:xfrm>
            <a:off x="891580" y="2170665"/>
            <a:ext cx="3160337" cy="1407444"/>
            <a:chOff x="1411768" y="2357544"/>
            <a:chExt cx="3160337" cy="1407444"/>
          </a:xfrm>
        </p:grpSpPr>
        <p:sp>
          <p:nvSpPr>
            <p:cNvPr id="341" name="円/楕円 20">
              <a:extLst>
                <a:ext uri="{FF2B5EF4-FFF2-40B4-BE49-F238E27FC236}">
                  <a16:creationId xmlns:a16="http://schemas.microsoft.com/office/drawing/2014/main" id="{12BEF006-2AF8-48C3-8AD5-9C0EB24560EA}"/>
                </a:ext>
              </a:extLst>
            </p:cNvPr>
            <p:cNvSpPr/>
            <p:nvPr/>
          </p:nvSpPr>
          <p:spPr>
            <a:xfrm rot="16790473" flipH="1" flipV="1">
              <a:off x="2132609" y="3102157"/>
              <a:ext cx="36618" cy="36618"/>
            </a:xfrm>
            <a:prstGeom prst="ellipse">
              <a:avLst/>
            </a:prstGeom>
            <a:solidFill>
              <a:srgbClr val="B6DF5E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42" name="円/楕円 20">
              <a:extLst>
                <a:ext uri="{FF2B5EF4-FFF2-40B4-BE49-F238E27FC236}">
                  <a16:creationId xmlns:a16="http://schemas.microsoft.com/office/drawing/2014/main" id="{BF4481DA-F4D4-4603-8E41-E227378B4F59}"/>
                </a:ext>
              </a:extLst>
            </p:cNvPr>
            <p:cNvSpPr/>
            <p:nvPr/>
          </p:nvSpPr>
          <p:spPr>
            <a:xfrm rot="16790473" flipH="1" flipV="1">
              <a:off x="1892613" y="3030174"/>
              <a:ext cx="36618" cy="36618"/>
            </a:xfrm>
            <a:prstGeom prst="ellipse">
              <a:avLst/>
            </a:prstGeom>
            <a:blipFill rotWithShape="1">
              <a:blip r:embed="rId5">
                <a:duotone>
                  <a:srgbClr val="00635D">
                    <a:tint val="98000"/>
                    <a:lumMod val="102000"/>
                  </a:srgbClr>
                  <a:srgbClr val="00635D">
                    <a:shade val="98000"/>
                    <a:lumMod val="98000"/>
                  </a:srgbClr>
                </a:duotone>
              </a:blip>
              <a:tile tx="0" ty="0" sx="100000" sy="100000" flip="none" algn="tl"/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43" name="円/楕円 20">
              <a:extLst>
                <a:ext uri="{FF2B5EF4-FFF2-40B4-BE49-F238E27FC236}">
                  <a16:creationId xmlns:a16="http://schemas.microsoft.com/office/drawing/2014/main" id="{EFECCF7A-149D-42E6-8E46-BE7C71AA779A}"/>
                </a:ext>
              </a:extLst>
            </p:cNvPr>
            <p:cNvSpPr/>
            <p:nvPr/>
          </p:nvSpPr>
          <p:spPr>
            <a:xfrm rot="16790473" flipH="1" flipV="1">
              <a:off x="1773778" y="3224397"/>
              <a:ext cx="36618" cy="36618"/>
            </a:xfrm>
            <a:prstGeom prst="ellipse">
              <a:avLst/>
            </a:prstGeom>
            <a:solidFill>
              <a:srgbClr val="ED515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44" name="円/楕円 20">
              <a:extLst>
                <a:ext uri="{FF2B5EF4-FFF2-40B4-BE49-F238E27FC236}">
                  <a16:creationId xmlns:a16="http://schemas.microsoft.com/office/drawing/2014/main" id="{65104C66-A112-4B31-AC23-DFD486400FD1}"/>
                </a:ext>
              </a:extLst>
            </p:cNvPr>
            <p:cNvSpPr/>
            <p:nvPr/>
          </p:nvSpPr>
          <p:spPr>
            <a:xfrm rot="20949426" flipH="1" flipV="1">
              <a:off x="4499624" y="3138523"/>
              <a:ext cx="48818" cy="48818"/>
            </a:xfrm>
            <a:prstGeom prst="ellipse">
              <a:avLst/>
            </a:prstGeom>
            <a:solidFill>
              <a:srgbClr val="ED515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45" name="円/楕円 20">
              <a:extLst>
                <a:ext uri="{FF2B5EF4-FFF2-40B4-BE49-F238E27FC236}">
                  <a16:creationId xmlns:a16="http://schemas.microsoft.com/office/drawing/2014/main" id="{07C9ACF1-8CDB-4676-9486-432719C5F102}"/>
                </a:ext>
              </a:extLst>
            </p:cNvPr>
            <p:cNvSpPr/>
            <p:nvPr/>
          </p:nvSpPr>
          <p:spPr>
            <a:xfrm rot="20949426" flipH="1" flipV="1">
              <a:off x="4022170" y="3318967"/>
              <a:ext cx="36618" cy="36618"/>
            </a:xfrm>
            <a:prstGeom prst="ellipse">
              <a:avLst/>
            </a:prstGeom>
            <a:solidFill>
              <a:srgbClr val="B6DF5E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46" name="円/楕円 20">
              <a:extLst>
                <a:ext uri="{FF2B5EF4-FFF2-40B4-BE49-F238E27FC236}">
                  <a16:creationId xmlns:a16="http://schemas.microsoft.com/office/drawing/2014/main" id="{B5DA162B-A12B-404D-BD70-A7BD66B07442}"/>
                </a:ext>
              </a:extLst>
            </p:cNvPr>
            <p:cNvSpPr/>
            <p:nvPr/>
          </p:nvSpPr>
          <p:spPr>
            <a:xfrm rot="20949426" flipH="1" flipV="1">
              <a:off x="3421945" y="3475566"/>
              <a:ext cx="36618" cy="3661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47" name="円/楕円 20">
              <a:extLst>
                <a:ext uri="{FF2B5EF4-FFF2-40B4-BE49-F238E27FC236}">
                  <a16:creationId xmlns:a16="http://schemas.microsoft.com/office/drawing/2014/main" id="{2977608F-C01C-4648-9360-2D1E26B7D1F0}"/>
                </a:ext>
              </a:extLst>
            </p:cNvPr>
            <p:cNvSpPr/>
            <p:nvPr/>
          </p:nvSpPr>
          <p:spPr>
            <a:xfrm rot="13152294" flipH="1" flipV="1">
              <a:off x="1695366" y="3017824"/>
              <a:ext cx="48633" cy="48633"/>
            </a:xfrm>
            <a:prstGeom prst="ellipse">
              <a:avLst/>
            </a:prstGeom>
            <a:blipFill rotWithShape="1">
              <a:blip r:embed="rId5">
                <a:duotone>
                  <a:srgbClr val="00635D">
                    <a:tint val="98000"/>
                    <a:lumMod val="102000"/>
                  </a:srgbClr>
                  <a:srgbClr val="00635D">
                    <a:shade val="98000"/>
                    <a:lumMod val="98000"/>
                  </a:srgbClr>
                </a:duotone>
              </a:blip>
              <a:tile tx="0" ty="0" sx="100000" sy="100000" flip="none" algn="tl"/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48" name="円/楕円 20">
              <a:extLst>
                <a:ext uri="{FF2B5EF4-FFF2-40B4-BE49-F238E27FC236}">
                  <a16:creationId xmlns:a16="http://schemas.microsoft.com/office/drawing/2014/main" id="{69E09A6E-E3B8-4F35-AA01-C7AB0254273C}"/>
                </a:ext>
              </a:extLst>
            </p:cNvPr>
            <p:cNvSpPr/>
            <p:nvPr/>
          </p:nvSpPr>
          <p:spPr>
            <a:xfrm rot="13152294" flipH="1" flipV="1">
              <a:off x="1626940" y="2879967"/>
              <a:ext cx="48633" cy="48633"/>
            </a:xfrm>
            <a:prstGeom prst="ellipse">
              <a:avLst/>
            </a:prstGeom>
            <a:solidFill>
              <a:srgbClr val="EFB25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49" name="円/楕円 20">
              <a:extLst>
                <a:ext uri="{FF2B5EF4-FFF2-40B4-BE49-F238E27FC236}">
                  <a16:creationId xmlns:a16="http://schemas.microsoft.com/office/drawing/2014/main" id="{3B213D94-9445-475A-8256-CDDCB8ED2FB6}"/>
                </a:ext>
              </a:extLst>
            </p:cNvPr>
            <p:cNvSpPr/>
            <p:nvPr/>
          </p:nvSpPr>
          <p:spPr>
            <a:xfrm rot="13152294" flipH="1" flipV="1">
              <a:off x="4523472" y="2798668"/>
              <a:ext cx="48633" cy="4863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50" name="円/楕円 20">
              <a:extLst>
                <a:ext uri="{FF2B5EF4-FFF2-40B4-BE49-F238E27FC236}">
                  <a16:creationId xmlns:a16="http://schemas.microsoft.com/office/drawing/2014/main" id="{8F251EDD-24C4-42C7-BE81-D88F7C1CF6E4}"/>
                </a:ext>
              </a:extLst>
            </p:cNvPr>
            <p:cNvSpPr/>
            <p:nvPr/>
          </p:nvSpPr>
          <p:spPr>
            <a:xfrm rot="6875845" flipH="1" flipV="1">
              <a:off x="3529947" y="3384344"/>
              <a:ext cx="48633" cy="48633"/>
            </a:xfrm>
            <a:prstGeom prst="ellipse">
              <a:avLst/>
            </a:prstGeom>
            <a:solidFill>
              <a:srgbClr val="6DDD9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51" name="円/楕円 20">
              <a:extLst>
                <a:ext uri="{FF2B5EF4-FFF2-40B4-BE49-F238E27FC236}">
                  <a16:creationId xmlns:a16="http://schemas.microsoft.com/office/drawing/2014/main" id="{44C3D27D-424A-4FA6-8440-9A1799CF2FCC}"/>
                </a:ext>
              </a:extLst>
            </p:cNvPr>
            <p:cNvSpPr/>
            <p:nvPr/>
          </p:nvSpPr>
          <p:spPr>
            <a:xfrm rot="19522550" flipH="1" flipV="1">
              <a:off x="3688456" y="3522124"/>
              <a:ext cx="48633" cy="48633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52" name="楕円 224">
              <a:extLst>
                <a:ext uri="{FF2B5EF4-FFF2-40B4-BE49-F238E27FC236}">
                  <a16:creationId xmlns:a16="http://schemas.microsoft.com/office/drawing/2014/main" id="{A60DD5F9-EA0E-4C13-A319-76076D703133}"/>
                </a:ext>
              </a:extLst>
            </p:cNvPr>
            <p:cNvSpPr/>
            <p:nvPr/>
          </p:nvSpPr>
          <p:spPr>
            <a:xfrm>
              <a:off x="3165827" y="3362863"/>
              <a:ext cx="109735" cy="109735"/>
            </a:xfrm>
            <a:prstGeom prst="ellipse">
              <a:avLst/>
            </a:prstGeom>
            <a:solidFill>
              <a:srgbClr val="4A4A4A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53" name="楕円 225">
              <a:extLst>
                <a:ext uri="{FF2B5EF4-FFF2-40B4-BE49-F238E27FC236}">
                  <a16:creationId xmlns:a16="http://schemas.microsoft.com/office/drawing/2014/main" id="{8F3C5215-3DE2-4DD3-8C6D-44A1A76A6B28}"/>
                </a:ext>
              </a:extLst>
            </p:cNvPr>
            <p:cNvSpPr/>
            <p:nvPr/>
          </p:nvSpPr>
          <p:spPr>
            <a:xfrm>
              <a:off x="1821609" y="2465747"/>
              <a:ext cx="109735" cy="109735"/>
            </a:xfrm>
            <a:prstGeom prst="ellipse">
              <a:avLst/>
            </a:prstGeom>
            <a:solidFill>
              <a:srgbClr val="F11C17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54" name="楕円 226">
              <a:extLst>
                <a:ext uri="{FF2B5EF4-FFF2-40B4-BE49-F238E27FC236}">
                  <a16:creationId xmlns:a16="http://schemas.microsoft.com/office/drawing/2014/main" id="{02DEB43A-BAF0-4B38-B0B4-079748C7E3F7}"/>
                </a:ext>
              </a:extLst>
            </p:cNvPr>
            <p:cNvSpPr/>
            <p:nvPr/>
          </p:nvSpPr>
          <p:spPr>
            <a:xfrm>
              <a:off x="3258327" y="2618441"/>
              <a:ext cx="109735" cy="109735"/>
            </a:xfrm>
            <a:prstGeom prst="ellipse">
              <a:avLst/>
            </a:prstGeom>
            <a:solidFill>
              <a:srgbClr val="F27A16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55" name="楕円 227">
              <a:extLst>
                <a:ext uri="{FF2B5EF4-FFF2-40B4-BE49-F238E27FC236}">
                  <a16:creationId xmlns:a16="http://schemas.microsoft.com/office/drawing/2014/main" id="{D33D3198-ADDE-4CEB-AADC-C17028DDE4BF}"/>
                </a:ext>
              </a:extLst>
            </p:cNvPr>
            <p:cNvSpPr/>
            <p:nvPr/>
          </p:nvSpPr>
          <p:spPr>
            <a:xfrm>
              <a:off x="4361771" y="2499510"/>
              <a:ext cx="109735" cy="109735"/>
            </a:xfrm>
            <a:prstGeom prst="ellipse">
              <a:avLst/>
            </a:prstGeom>
            <a:solidFill>
              <a:srgbClr val="F27A16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56" name="楕円 228">
              <a:extLst>
                <a:ext uri="{FF2B5EF4-FFF2-40B4-BE49-F238E27FC236}">
                  <a16:creationId xmlns:a16="http://schemas.microsoft.com/office/drawing/2014/main" id="{2B1DB89D-01FC-4E41-9944-7832491B17A8}"/>
                </a:ext>
              </a:extLst>
            </p:cNvPr>
            <p:cNvSpPr/>
            <p:nvPr/>
          </p:nvSpPr>
          <p:spPr>
            <a:xfrm>
              <a:off x="2195662" y="2599992"/>
              <a:ext cx="109735" cy="109735"/>
            </a:xfrm>
            <a:prstGeom prst="ellipse">
              <a:avLst/>
            </a:prstGeom>
            <a:solidFill>
              <a:srgbClr val="4A4A4A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57" name="楕円 229">
              <a:extLst>
                <a:ext uri="{FF2B5EF4-FFF2-40B4-BE49-F238E27FC236}">
                  <a16:creationId xmlns:a16="http://schemas.microsoft.com/office/drawing/2014/main" id="{106B09B6-34E5-457F-92C2-C91E11CFD0E2}"/>
                </a:ext>
              </a:extLst>
            </p:cNvPr>
            <p:cNvSpPr/>
            <p:nvPr/>
          </p:nvSpPr>
          <p:spPr>
            <a:xfrm>
              <a:off x="2240483" y="3313754"/>
              <a:ext cx="109735" cy="109735"/>
            </a:xfrm>
            <a:prstGeom prst="ellipse">
              <a:avLst/>
            </a:prstGeom>
            <a:solidFill>
              <a:srgbClr val="53B558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58" name="楕円 230">
              <a:extLst>
                <a:ext uri="{FF2B5EF4-FFF2-40B4-BE49-F238E27FC236}">
                  <a16:creationId xmlns:a16="http://schemas.microsoft.com/office/drawing/2014/main" id="{F0A1E74F-B5C9-45DA-AE8C-4611189F327E}"/>
                </a:ext>
              </a:extLst>
            </p:cNvPr>
            <p:cNvSpPr/>
            <p:nvPr/>
          </p:nvSpPr>
          <p:spPr>
            <a:xfrm>
              <a:off x="2239073" y="3315064"/>
              <a:ext cx="109735" cy="109735"/>
            </a:xfrm>
            <a:prstGeom prst="ellipse">
              <a:avLst/>
            </a:prstGeom>
            <a:solidFill>
              <a:srgbClr val="53B558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59" name="楕円 232">
              <a:extLst>
                <a:ext uri="{FF2B5EF4-FFF2-40B4-BE49-F238E27FC236}">
                  <a16:creationId xmlns:a16="http://schemas.microsoft.com/office/drawing/2014/main" id="{F8626061-9A7A-4784-AD02-80B1F13B89C2}"/>
                </a:ext>
              </a:extLst>
            </p:cNvPr>
            <p:cNvSpPr/>
            <p:nvPr/>
          </p:nvSpPr>
          <p:spPr>
            <a:xfrm>
              <a:off x="2239073" y="3315129"/>
              <a:ext cx="109735" cy="109735"/>
            </a:xfrm>
            <a:prstGeom prst="ellipse">
              <a:avLst/>
            </a:prstGeom>
            <a:solidFill>
              <a:srgbClr val="53B558">
                <a:alpha val="69000"/>
              </a:srgbClr>
            </a:solidFill>
            <a:ln w="15875" cap="rnd" cmpd="sng" algn="ctr">
              <a:noFill/>
              <a:prstDash val="solid"/>
            </a:ln>
            <a:effectLst>
              <a:softEdge rad="38100"/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60" name="楕円 235">
              <a:extLst>
                <a:ext uri="{FF2B5EF4-FFF2-40B4-BE49-F238E27FC236}">
                  <a16:creationId xmlns:a16="http://schemas.microsoft.com/office/drawing/2014/main" id="{E72EE8B6-F13C-4127-8ACF-7E9348B27E22}"/>
                </a:ext>
              </a:extLst>
            </p:cNvPr>
            <p:cNvSpPr/>
            <p:nvPr/>
          </p:nvSpPr>
          <p:spPr>
            <a:xfrm>
              <a:off x="1984230" y="2845605"/>
              <a:ext cx="109735" cy="109735"/>
            </a:xfrm>
            <a:prstGeom prst="ellipse">
              <a:avLst/>
            </a:prstGeom>
            <a:solidFill>
              <a:srgbClr val="F11C17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61" name="楕円 236">
              <a:extLst>
                <a:ext uri="{FF2B5EF4-FFF2-40B4-BE49-F238E27FC236}">
                  <a16:creationId xmlns:a16="http://schemas.microsoft.com/office/drawing/2014/main" id="{66ED449D-A109-48F3-9C24-3841F4F7B778}"/>
                </a:ext>
              </a:extLst>
            </p:cNvPr>
            <p:cNvSpPr/>
            <p:nvPr/>
          </p:nvSpPr>
          <p:spPr>
            <a:xfrm>
              <a:off x="4084156" y="2831659"/>
              <a:ext cx="109735" cy="109735"/>
            </a:xfrm>
            <a:prstGeom prst="ellipse">
              <a:avLst/>
            </a:prstGeom>
            <a:solidFill>
              <a:srgbClr val="53B558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62" name="楕円 237">
              <a:extLst>
                <a:ext uri="{FF2B5EF4-FFF2-40B4-BE49-F238E27FC236}">
                  <a16:creationId xmlns:a16="http://schemas.microsoft.com/office/drawing/2014/main" id="{ECDE2FFC-1BED-4191-96D0-7148BF6F8FAB}"/>
                </a:ext>
              </a:extLst>
            </p:cNvPr>
            <p:cNvSpPr/>
            <p:nvPr/>
          </p:nvSpPr>
          <p:spPr>
            <a:xfrm>
              <a:off x="3888041" y="2527618"/>
              <a:ext cx="109735" cy="109735"/>
            </a:xfrm>
            <a:prstGeom prst="ellipse">
              <a:avLst/>
            </a:prstGeom>
            <a:solidFill>
              <a:srgbClr val="4A4A4A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63" name="楕円 238">
              <a:extLst>
                <a:ext uri="{FF2B5EF4-FFF2-40B4-BE49-F238E27FC236}">
                  <a16:creationId xmlns:a16="http://schemas.microsoft.com/office/drawing/2014/main" id="{302B187A-09C1-4ED6-91B9-1C689525D083}"/>
                </a:ext>
              </a:extLst>
            </p:cNvPr>
            <p:cNvSpPr/>
            <p:nvPr/>
          </p:nvSpPr>
          <p:spPr>
            <a:xfrm>
              <a:off x="4077517" y="3128645"/>
              <a:ext cx="109735" cy="109735"/>
            </a:xfrm>
            <a:prstGeom prst="ellipse">
              <a:avLst/>
            </a:prstGeom>
            <a:solidFill>
              <a:srgbClr val="F11C17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64" name="楕円 239">
              <a:extLst>
                <a:ext uri="{FF2B5EF4-FFF2-40B4-BE49-F238E27FC236}">
                  <a16:creationId xmlns:a16="http://schemas.microsoft.com/office/drawing/2014/main" id="{AB6F133C-EFE7-4A23-A794-48084551A9D8}"/>
                </a:ext>
              </a:extLst>
            </p:cNvPr>
            <p:cNvSpPr/>
            <p:nvPr/>
          </p:nvSpPr>
          <p:spPr>
            <a:xfrm>
              <a:off x="3256186" y="2999499"/>
              <a:ext cx="109735" cy="109735"/>
            </a:xfrm>
            <a:prstGeom prst="ellipse">
              <a:avLst/>
            </a:prstGeom>
            <a:solidFill>
              <a:srgbClr val="4A4A4A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65" name="楕円 240">
              <a:extLst>
                <a:ext uri="{FF2B5EF4-FFF2-40B4-BE49-F238E27FC236}">
                  <a16:creationId xmlns:a16="http://schemas.microsoft.com/office/drawing/2014/main" id="{2FE97EC9-F572-4950-9BE3-D1A7AA6F0A22}"/>
                </a:ext>
              </a:extLst>
            </p:cNvPr>
            <p:cNvSpPr/>
            <p:nvPr/>
          </p:nvSpPr>
          <p:spPr>
            <a:xfrm>
              <a:off x="2370017" y="3046563"/>
              <a:ext cx="109735" cy="109735"/>
            </a:xfrm>
            <a:prstGeom prst="ellipse">
              <a:avLst/>
            </a:prstGeom>
            <a:solidFill>
              <a:srgbClr val="F27A16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66" name="楕円 241">
              <a:extLst>
                <a:ext uri="{FF2B5EF4-FFF2-40B4-BE49-F238E27FC236}">
                  <a16:creationId xmlns:a16="http://schemas.microsoft.com/office/drawing/2014/main" id="{6710631C-A59B-4210-9628-742DB9683B84}"/>
                </a:ext>
              </a:extLst>
            </p:cNvPr>
            <p:cNvSpPr/>
            <p:nvPr/>
          </p:nvSpPr>
          <p:spPr>
            <a:xfrm>
              <a:off x="2205486" y="2885583"/>
              <a:ext cx="109735" cy="109735"/>
            </a:xfrm>
            <a:prstGeom prst="ellipse">
              <a:avLst/>
            </a:prstGeom>
            <a:solidFill>
              <a:srgbClr val="53B558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67" name="楕円 242">
              <a:extLst>
                <a:ext uri="{FF2B5EF4-FFF2-40B4-BE49-F238E27FC236}">
                  <a16:creationId xmlns:a16="http://schemas.microsoft.com/office/drawing/2014/main" id="{907D955F-C25F-4B9F-BB6A-AB7CE309E817}"/>
                </a:ext>
              </a:extLst>
            </p:cNvPr>
            <p:cNvSpPr/>
            <p:nvPr/>
          </p:nvSpPr>
          <p:spPr>
            <a:xfrm>
              <a:off x="2368607" y="3047873"/>
              <a:ext cx="109735" cy="109735"/>
            </a:xfrm>
            <a:prstGeom prst="ellipse">
              <a:avLst/>
            </a:prstGeom>
            <a:solidFill>
              <a:srgbClr val="F27A16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68" name="楕円 243">
              <a:extLst>
                <a:ext uri="{FF2B5EF4-FFF2-40B4-BE49-F238E27FC236}">
                  <a16:creationId xmlns:a16="http://schemas.microsoft.com/office/drawing/2014/main" id="{C28EBF90-9517-4832-A8EB-0C634CC93F09}"/>
                </a:ext>
              </a:extLst>
            </p:cNvPr>
            <p:cNvSpPr/>
            <p:nvPr/>
          </p:nvSpPr>
          <p:spPr>
            <a:xfrm>
              <a:off x="1762267" y="2712408"/>
              <a:ext cx="109735" cy="109735"/>
            </a:xfrm>
            <a:prstGeom prst="ellipse">
              <a:avLst/>
            </a:prstGeom>
            <a:solidFill>
              <a:srgbClr val="53B558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69" name="楕円 244">
              <a:extLst>
                <a:ext uri="{FF2B5EF4-FFF2-40B4-BE49-F238E27FC236}">
                  <a16:creationId xmlns:a16="http://schemas.microsoft.com/office/drawing/2014/main" id="{A450038B-EA51-4D19-8299-01C5744846C6}"/>
                </a:ext>
              </a:extLst>
            </p:cNvPr>
            <p:cNvSpPr/>
            <p:nvPr/>
          </p:nvSpPr>
          <p:spPr>
            <a:xfrm>
              <a:off x="2368607" y="3047938"/>
              <a:ext cx="109735" cy="109735"/>
            </a:xfrm>
            <a:prstGeom prst="ellipse">
              <a:avLst/>
            </a:prstGeom>
            <a:solidFill>
              <a:srgbClr val="F27A16">
                <a:alpha val="69000"/>
              </a:srgbClr>
            </a:solidFill>
            <a:ln w="15875" cap="rnd" cmpd="sng" algn="ctr">
              <a:noFill/>
              <a:prstDash val="solid"/>
            </a:ln>
            <a:effectLst>
              <a:softEdge rad="38100"/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70" name="楕円 245">
              <a:extLst>
                <a:ext uri="{FF2B5EF4-FFF2-40B4-BE49-F238E27FC236}">
                  <a16:creationId xmlns:a16="http://schemas.microsoft.com/office/drawing/2014/main" id="{A3B3F7DC-08C0-49D1-A795-D07D44A3AB8F}"/>
                </a:ext>
              </a:extLst>
            </p:cNvPr>
            <p:cNvSpPr/>
            <p:nvPr/>
          </p:nvSpPr>
          <p:spPr>
            <a:xfrm>
              <a:off x="1449757" y="2712408"/>
              <a:ext cx="109735" cy="109735"/>
            </a:xfrm>
            <a:prstGeom prst="ellipse">
              <a:avLst/>
            </a:prstGeom>
            <a:solidFill>
              <a:srgbClr val="53B558">
                <a:alpha val="69000"/>
              </a:srgbClr>
            </a:solidFill>
            <a:ln w="15875" cap="rnd" cmpd="sng" algn="ctr">
              <a:noFill/>
              <a:prstDash val="solid"/>
            </a:ln>
            <a:effectLst>
              <a:softEdge rad="38100"/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71" name="楕円 246">
              <a:extLst>
                <a:ext uri="{FF2B5EF4-FFF2-40B4-BE49-F238E27FC236}">
                  <a16:creationId xmlns:a16="http://schemas.microsoft.com/office/drawing/2014/main" id="{B0624146-36BE-4E74-8C5E-D0C6DE0D8E23}"/>
                </a:ext>
              </a:extLst>
            </p:cNvPr>
            <p:cNvSpPr/>
            <p:nvPr/>
          </p:nvSpPr>
          <p:spPr>
            <a:xfrm>
              <a:off x="2593346" y="3335149"/>
              <a:ext cx="109735" cy="109735"/>
            </a:xfrm>
            <a:prstGeom prst="ellipse">
              <a:avLst/>
            </a:prstGeom>
            <a:solidFill>
              <a:srgbClr val="F11C17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72" name="楕円 247">
              <a:extLst>
                <a:ext uri="{FF2B5EF4-FFF2-40B4-BE49-F238E27FC236}">
                  <a16:creationId xmlns:a16="http://schemas.microsoft.com/office/drawing/2014/main" id="{29522FBC-73C7-44CC-BF78-C6B6B44FBCDA}"/>
                </a:ext>
              </a:extLst>
            </p:cNvPr>
            <p:cNvSpPr/>
            <p:nvPr/>
          </p:nvSpPr>
          <p:spPr>
            <a:xfrm>
              <a:off x="2663510" y="2857012"/>
              <a:ext cx="109735" cy="109735"/>
            </a:xfrm>
            <a:prstGeom prst="ellipse">
              <a:avLst/>
            </a:prstGeom>
            <a:solidFill>
              <a:srgbClr val="F27A16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73" name="楕円 249">
              <a:extLst>
                <a:ext uri="{FF2B5EF4-FFF2-40B4-BE49-F238E27FC236}">
                  <a16:creationId xmlns:a16="http://schemas.microsoft.com/office/drawing/2014/main" id="{E40974D7-42AA-4BA1-B535-FA62B42BCD92}"/>
                </a:ext>
              </a:extLst>
            </p:cNvPr>
            <p:cNvSpPr/>
            <p:nvPr/>
          </p:nvSpPr>
          <p:spPr>
            <a:xfrm>
              <a:off x="2747999" y="3617665"/>
              <a:ext cx="109735" cy="109735"/>
            </a:xfrm>
            <a:prstGeom prst="ellipse">
              <a:avLst/>
            </a:prstGeom>
            <a:solidFill>
              <a:srgbClr val="F27A16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74" name="楕円 250">
              <a:extLst>
                <a:ext uri="{FF2B5EF4-FFF2-40B4-BE49-F238E27FC236}">
                  <a16:creationId xmlns:a16="http://schemas.microsoft.com/office/drawing/2014/main" id="{DF986029-D5EA-4157-A1F4-ED75A152E2B6}"/>
                </a:ext>
              </a:extLst>
            </p:cNvPr>
            <p:cNvSpPr/>
            <p:nvPr/>
          </p:nvSpPr>
          <p:spPr>
            <a:xfrm>
              <a:off x="3594991" y="2796486"/>
              <a:ext cx="109735" cy="109735"/>
            </a:xfrm>
            <a:prstGeom prst="ellipse">
              <a:avLst/>
            </a:prstGeom>
            <a:solidFill>
              <a:srgbClr val="F11C17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75" name="楕円 251">
              <a:extLst>
                <a:ext uri="{FF2B5EF4-FFF2-40B4-BE49-F238E27FC236}">
                  <a16:creationId xmlns:a16="http://schemas.microsoft.com/office/drawing/2014/main" id="{52EC6D91-3F8A-4395-B03E-0A3E4F1339C8}"/>
                </a:ext>
              </a:extLst>
            </p:cNvPr>
            <p:cNvSpPr/>
            <p:nvPr/>
          </p:nvSpPr>
          <p:spPr>
            <a:xfrm>
              <a:off x="3522032" y="3175379"/>
              <a:ext cx="109735" cy="109735"/>
            </a:xfrm>
            <a:prstGeom prst="ellipse">
              <a:avLst/>
            </a:prstGeom>
            <a:solidFill>
              <a:srgbClr val="F27A16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76" name="楕円 252">
              <a:extLst>
                <a:ext uri="{FF2B5EF4-FFF2-40B4-BE49-F238E27FC236}">
                  <a16:creationId xmlns:a16="http://schemas.microsoft.com/office/drawing/2014/main" id="{81C33647-48F6-4918-8D17-D297E49DCC96}"/>
                </a:ext>
              </a:extLst>
            </p:cNvPr>
            <p:cNvSpPr/>
            <p:nvPr/>
          </p:nvSpPr>
          <p:spPr>
            <a:xfrm>
              <a:off x="3188017" y="3655253"/>
              <a:ext cx="109735" cy="109735"/>
            </a:xfrm>
            <a:prstGeom prst="ellipse">
              <a:avLst/>
            </a:prstGeom>
            <a:solidFill>
              <a:srgbClr val="53B558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77" name="楕円 253">
              <a:extLst>
                <a:ext uri="{FF2B5EF4-FFF2-40B4-BE49-F238E27FC236}">
                  <a16:creationId xmlns:a16="http://schemas.microsoft.com/office/drawing/2014/main" id="{22EC8594-D1F7-4A18-8075-B33BB6C3EEBC}"/>
                </a:ext>
              </a:extLst>
            </p:cNvPr>
            <p:cNvSpPr/>
            <p:nvPr/>
          </p:nvSpPr>
          <p:spPr>
            <a:xfrm>
              <a:off x="2854956" y="3138599"/>
              <a:ext cx="109735" cy="109735"/>
            </a:xfrm>
            <a:prstGeom prst="ellipse">
              <a:avLst/>
            </a:prstGeom>
            <a:solidFill>
              <a:srgbClr val="53B558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  <p:sp>
          <p:nvSpPr>
            <p:cNvPr id="378" name="楕円 254">
              <a:extLst>
                <a:ext uri="{FF2B5EF4-FFF2-40B4-BE49-F238E27FC236}">
                  <a16:creationId xmlns:a16="http://schemas.microsoft.com/office/drawing/2014/main" id="{F12FD670-8493-4C4E-B302-9746C5D9D63A}"/>
                </a:ext>
              </a:extLst>
            </p:cNvPr>
            <p:cNvSpPr/>
            <p:nvPr/>
          </p:nvSpPr>
          <p:spPr>
            <a:xfrm>
              <a:off x="1411768" y="2357544"/>
              <a:ext cx="109735" cy="109735"/>
            </a:xfrm>
            <a:prstGeom prst="ellipse">
              <a:avLst/>
            </a:prstGeom>
            <a:solidFill>
              <a:srgbClr val="4A4A4A">
                <a:alpha val="69000"/>
              </a:srgbClr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Spica Neue" panose="02000503000000000000" pitchFamily="2" charset="-128"/>
              </a:endParaRPr>
            </a:p>
          </p:txBody>
        </p:sp>
      </p:grpSp>
      <p:grpSp>
        <p:nvGrpSpPr>
          <p:cNvPr id="379" name="グループ化 378">
            <a:extLst>
              <a:ext uri="{FF2B5EF4-FFF2-40B4-BE49-F238E27FC236}">
                <a16:creationId xmlns:a16="http://schemas.microsoft.com/office/drawing/2014/main" id="{3DDD2206-5487-4242-848C-52BDE3735AD8}"/>
              </a:ext>
            </a:extLst>
          </p:cNvPr>
          <p:cNvGrpSpPr/>
          <p:nvPr/>
        </p:nvGrpSpPr>
        <p:grpSpPr>
          <a:xfrm>
            <a:off x="1394220" y="3086262"/>
            <a:ext cx="2335323" cy="1617697"/>
            <a:chOff x="6650372" y="4761501"/>
            <a:chExt cx="2601540" cy="1809753"/>
          </a:xfrm>
        </p:grpSpPr>
        <p:cxnSp>
          <p:nvCxnSpPr>
            <p:cNvPr id="380" name="直線矢印コネクタ 379">
              <a:extLst>
                <a:ext uri="{FF2B5EF4-FFF2-40B4-BE49-F238E27FC236}">
                  <a16:creationId xmlns:a16="http://schemas.microsoft.com/office/drawing/2014/main" id="{97FA96BE-838E-4E74-A6AA-45AD351BA6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99641" y="5218243"/>
              <a:ext cx="496869" cy="1341410"/>
            </a:xfrm>
            <a:prstGeom prst="straightConnector1">
              <a:avLst/>
            </a:prstGeom>
            <a:noFill/>
            <a:ln w="57150" cap="rnd" cmpd="sng" algn="ctr">
              <a:solidFill>
                <a:srgbClr val="FFFF00">
                  <a:alpha val="66000"/>
                </a:srgbClr>
              </a:solidFill>
              <a:prstDash val="solid"/>
              <a:tailEnd type="stealth"/>
            </a:ln>
            <a:effectLst/>
          </p:spPr>
        </p:cxnSp>
        <p:cxnSp>
          <p:nvCxnSpPr>
            <p:cNvPr id="381" name="直線矢印コネクタ 380">
              <a:extLst>
                <a:ext uri="{FF2B5EF4-FFF2-40B4-BE49-F238E27FC236}">
                  <a16:creationId xmlns:a16="http://schemas.microsoft.com/office/drawing/2014/main" id="{AD5A775E-4133-4117-8B9D-91A600C933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50372" y="4838814"/>
              <a:ext cx="1237426" cy="1710204"/>
            </a:xfrm>
            <a:prstGeom prst="straightConnector1">
              <a:avLst/>
            </a:prstGeom>
            <a:noFill/>
            <a:ln w="57150" cap="rnd" cmpd="sng" algn="ctr">
              <a:solidFill>
                <a:srgbClr val="FFFF00">
                  <a:alpha val="66000"/>
                </a:srgbClr>
              </a:solidFill>
              <a:prstDash val="solid"/>
              <a:tailEnd type="stealth"/>
            </a:ln>
            <a:effectLst/>
          </p:spPr>
        </p:cxnSp>
        <p:cxnSp>
          <p:nvCxnSpPr>
            <p:cNvPr id="382" name="直線矢印コネクタ 381">
              <a:extLst>
                <a:ext uri="{FF2B5EF4-FFF2-40B4-BE49-F238E27FC236}">
                  <a16:creationId xmlns:a16="http://schemas.microsoft.com/office/drawing/2014/main" id="{94DC3278-863C-411D-8E7A-14901785BB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0495" y="4761501"/>
              <a:ext cx="1391417" cy="1809753"/>
            </a:xfrm>
            <a:prstGeom prst="straightConnector1">
              <a:avLst/>
            </a:prstGeom>
            <a:noFill/>
            <a:ln w="57150" cap="rnd" cmpd="sng" algn="ctr">
              <a:solidFill>
                <a:srgbClr val="FFFF00">
                  <a:alpha val="66000"/>
                </a:srgbClr>
              </a:solidFill>
              <a:prstDash val="solid"/>
              <a:tailEnd type="stealth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テキスト ボックス 382">
                <a:extLst>
                  <a:ext uri="{FF2B5EF4-FFF2-40B4-BE49-F238E27FC236}">
                    <a16:creationId xmlns:a16="http://schemas.microsoft.com/office/drawing/2014/main" id="{C1F8D2C7-AD60-4D0B-BC0D-85EE7ECE6835}"/>
                  </a:ext>
                </a:extLst>
              </p:cNvPr>
              <p:cNvSpPr txBox="1"/>
              <p:nvPr/>
            </p:nvSpPr>
            <p:spPr>
              <a:xfrm>
                <a:off x="2237298" y="1604501"/>
                <a:ext cx="13623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ja-JP" altLang="en-US" sz="2000" dirty="0">
                  <a:solidFill>
                    <a:schemeClr val="tx1"/>
                  </a:solidFill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Spica Neue" panose="02000503000000000000" pitchFamily="2" charset="-128"/>
                </a:endParaRPr>
              </a:p>
            </p:txBody>
          </p:sp>
        </mc:Choice>
        <mc:Fallback xmlns="">
          <p:sp>
            <p:nvSpPr>
              <p:cNvPr id="383" name="テキスト ボックス 382">
                <a:extLst>
                  <a:ext uri="{FF2B5EF4-FFF2-40B4-BE49-F238E27FC236}">
                    <a16:creationId xmlns:a16="http://schemas.microsoft.com/office/drawing/2014/main" id="{C1F8D2C7-AD60-4D0B-BC0D-85EE7ECE6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298" y="1604501"/>
                <a:ext cx="136232" cy="369332"/>
              </a:xfrm>
              <a:prstGeom prst="rect">
                <a:avLst/>
              </a:prstGeom>
              <a:blipFill>
                <a:blip r:embed="rId6"/>
                <a:stretch>
                  <a:fillRect l="-63636" r="-68182"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4" name="爆発: 14 pt 270">
            <a:extLst>
              <a:ext uri="{FF2B5EF4-FFF2-40B4-BE49-F238E27FC236}">
                <a16:creationId xmlns:a16="http://schemas.microsoft.com/office/drawing/2014/main" id="{C52B26EC-1F2A-4C28-91C4-68D1C4B2E912}"/>
              </a:ext>
            </a:extLst>
          </p:cNvPr>
          <p:cNvSpPr/>
          <p:nvPr/>
        </p:nvSpPr>
        <p:spPr>
          <a:xfrm>
            <a:off x="2324849" y="4500670"/>
            <a:ext cx="371224" cy="369817"/>
          </a:xfrm>
          <a:prstGeom prst="irregularSeal2">
            <a:avLst/>
          </a:prstGeom>
          <a:solidFill>
            <a:srgbClr val="EFB251"/>
          </a:soli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Semilight" panose="020B0400000000000000" pitchFamily="50" charset="-128"/>
              <a:ea typeface="Yu Gothic UI Semilight" panose="020B0400000000000000" pitchFamily="50" charset="-128"/>
              <a:cs typeface="Spica Neue" panose="02000503000000000000" pitchFamily="2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テキスト ボックス 384">
                <a:extLst>
                  <a:ext uri="{FF2B5EF4-FFF2-40B4-BE49-F238E27FC236}">
                    <a16:creationId xmlns:a16="http://schemas.microsoft.com/office/drawing/2014/main" id="{92B3FAB6-E128-43DB-8AD0-77C2A2191D7D}"/>
                  </a:ext>
                </a:extLst>
              </p:cNvPr>
              <p:cNvSpPr txBox="1"/>
              <p:nvPr/>
            </p:nvSpPr>
            <p:spPr>
              <a:xfrm>
                <a:off x="4698493" y="4704809"/>
                <a:ext cx="2425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dirty="0">
                  <a:solidFill>
                    <a:schemeClr val="tx1"/>
                  </a:solidFill>
                  <a:latin typeface="+mn-ea"/>
                  <a:cs typeface="Spica Neue" panose="02000503000000000000" pitchFamily="2" charset="-128"/>
                </a:endParaRPr>
              </a:p>
            </p:txBody>
          </p:sp>
        </mc:Choice>
        <mc:Fallback xmlns="">
          <p:sp>
            <p:nvSpPr>
              <p:cNvPr id="385" name="テキスト ボックス 384">
                <a:extLst>
                  <a:ext uri="{FF2B5EF4-FFF2-40B4-BE49-F238E27FC236}">
                    <a16:creationId xmlns:a16="http://schemas.microsoft.com/office/drawing/2014/main" id="{92B3FAB6-E128-43DB-8AD0-77C2A2191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8493" y="4704809"/>
                <a:ext cx="242502" cy="369332"/>
              </a:xfrm>
              <a:prstGeom prst="rect">
                <a:avLst/>
              </a:prstGeom>
              <a:blipFill>
                <a:blip r:embed="rId7"/>
                <a:stretch>
                  <a:fillRect l="-15000" r="-7500" b="-1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6" name="グループ化 385">
            <a:extLst>
              <a:ext uri="{FF2B5EF4-FFF2-40B4-BE49-F238E27FC236}">
                <a16:creationId xmlns:a16="http://schemas.microsoft.com/office/drawing/2014/main" id="{9B40C088-B556-464E-AE22-00CA24640A2A}"/>
              </a:ext>
            </a:extLst>
          </p:cNvPr>
          <p:cNvGrpSpPr/>
          <p:nvPr/>
        </p:nvGrpSpPr>
        <p:grpSpPr>
          <a:xfrm>
            <a:off x="1431112" y="2966340"/>
            <a:ext cx="2255566" cy="578016"/>
            <a:chOff x="1473210" y="2992072"/>
            <a:chExt cx="2255566" cy="578016"/>
          </a:xfrm>
        </p:grpSpPr>
        <p:pic>
          <p:nvPicPr>
            <p:cNvPr id="387" name="図 386">
              <a:extLst>
                <a:ext uri="{FF2B5EF4-FFF2-40B4-BE49-F238E27FC236}">
                  <a16:creationId xmlns:a16="http://schemas.microsoft.com/office/drawing/2014/main" id="{7B16E08D-509F-4A1D-B00E-E5CB5738E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01" t="41111" r="17941" b="2"/>
            <a:stretch/>
          </p:blipFill>
          <p:spPr>
            <a:xfrm>
              <a:off x="1485236" y="2992072"/>
              <a:ext cx="2243540" cy="578016"/>
            </a:xfrm>
            <a:prstGeom prst="rect">
              <a:avLst/>
            </a:prstGeom>
          </p:spPr>
        </p:pic>
        <p:pic>
          <p:nvPicPr>
            <p:cNvPr id="388" name="図 387">
              <a:extLst>
                <a:ext uri="{FF2B5EF4-FFF2-40B4-BE49-F238E27FC236}">
                  <a16:creationId xmlns:a16="http://schemas.microsoft.com/office/drawing/2014/main" id="{DD1F7E5D-17DA-4395-84F2-2AFBD3FCE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85" t="51243" r="13847" b="-1"/>
            <a:stretch/>
          </p:blipFill>
          <p:spPr>
            <a:xfrm rot="161795">
              <a:off x="1473210" y="3081684"/>
              <a:ext cx="2220969" cy="448851"/>
            </a:xfrm>
            <a:prstGeom prst="rect">
              <a:avLst/>
            </a:prstGeom>
          </p:spPr>
        </p:pic>
        <p:pic>
          <p:nvPicPr>
            <p:cNvPr id="389" name="図 388">
              <a:extLst>
                <a:ext uri="{FF2B5EF4-FFF2-40B4-BE49-F238E27FC236}">
                  <a16:creationId xmlns:a16="http://schemas.microsoft.com/office/drawing/2014/main" id="{191E177F-1D42-471C-BD25-5DF65A95E9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78" t="66266" r="17484"/>
            <a:stretch/>
          </p:blipFill>
          <p:spPr>
            <a:xfrm>
              <a:off x="1473405" y="3209433"/>
              <a:ext cx="2239627" cy="302307"/>
            </a:xfrm>
            <a:prstGeom prst="rect">
              <a:avLst/>
            </a:prstGeom>
          </p:spPr>
        </p:pic>
      </p:grpSp>
      <p:cxnSp>
        <p:nvCxnSpPr>
          <p:cNvPr id="390" name="直線矢印コネクタ 389">
            <a:extLst>
              <a:ext uri="{FF2B5EF4-FFF2-40B4-BE49-F238E27FC236}">
                <a16:creationId xmlns:a16="http://schemas.microsoft.com/office/drawing/2014/main" id="{C2ED5408-00C5-4ABA-BF1E-248D94E59299}"/>
              </a:ext>
            </a:extLst>
          </p:cNvPr>
          <p:cNvCxnSpPr>
            <a:cxnSpLocks/>
          </p:cNvCxnSpPr>
          <p:nvPr/>
        </p:nvCxnSpPr>
        <p:spPr>
          <a:xfrm flipH="1" flipV="1">
            <a:off x="767261" y="2708772"/>
            <a:ext cx="1769318" cy="1997956"/>
          </a:xfrm>
          <a:prstGeom prst="straightConnector1">
            <a:avLst/>
          </a:prstGeom>
          <a:noFill/>
          <a:ln w="38100" cap="rnd" cmpd="sng" algn="ctr">
            <a:solidFill>
              <a:srgbClr val="FFFF00">
                <a:alpha val="65000"/>
              </a:srgbClr>
            </a:solidFill>
            <a:prstDash val="solid"/>
            <a:tailEnd type="stealth"/>
          </a:ln>
          <a:effectLst/>
        </p:spPr>
      </p:cxnSp>
      <p:sp>
        <p:nvSpPr>
          <p:cNvPr id="393" name="テキスト ボックス 392">
            <a:extLst>
              <a:ext uri="{FF2B5EF4-FFF2-40B4-BE49-F238E27FC236}">
                <a16:creationId xmlns:a16="http://schemas.microsoft.com/office/drawing/2014/main" id="{C45AAAA4-863A-4E69-A5A8-6457ABA24A6B}"/>
              </a:ext>
            </a:extLst>
          </p:cNvPr>
          <p:cNvSpPr txBox="1"/>
          <p:nvPr/>
        </p:nvSpPr>
        <p:spPr>
          <a:xfrm>
            <a:off x="1001315" y="6455532"/>
            <a:ext cx="313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/>
              <a:t>Figures: Courtesy of </a:t>
            </a:r>
            <a:r>
              <a:rPr kumimoji="1" lang="en-US" altLang="ja-JP" sz="1600" dirty="0" err="1"/>
              <a:t>Y.Kanakubo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470838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FCFBD2-BEAC-46DE-811B-42CA8D8B5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Dynamical initialization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3DF7092-1087-493C-8A6B-C5BD4A304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69</a:t>
            </a:fld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7EDCAE5-CA54-4C47-83FA-4A0C69380EC7}"/>
                  </a:ext>
                </a:extLst>
              </p:cNvPr>
              <p:cNvSpPr txBox="1"/>
              <p:nvPr/>
            </p:nvSpPr>
            <p:spPr>
              <a:xfrm>
                <a:off x="511256" y="2074753"/>
                <a:ext cx="5914761" cy="10133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4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ja-JP" sz="4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4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440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sz="4400" b="0" i="0" smtClean="0">
                                  <a:latin typeface="Cambria Math" panose="02040503050406030204" pitchFamily="18" charset="0"/>
                                </a:rPr>
                                <m:t>luid</m:t>
                              </m:r>
                            </m:sub>
                            <m:sup>
                              <m:r>
                                <a:rPr kumimoji="1" lang="en-US" altLang="ja-JP" sz="44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  <m: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ja-JP" sz="4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4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4400" b="0" i="0" smtClean="0">
                                  <a:latin typeface="Cambria Math" panose="02040503050406030204" pitchFamily="18" charset="0"/>
                                </a:rPr>
                                <m:t>parton</m:t>
                              </m:r>
                            </m:sub>
                            <m:sup>
                              <m:r>
                                <a:rPr kumimoji="1" lang="en-US" altLang="ja-JP" sz="44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</m:e>
                      </m:d>
                      <m:r>
                        <a:rPr kumimoji="1" lang="en-US" altLang="ja-JP" sz="4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4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7EDCAE5-CA54-4C47-83FA-4A0C69380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56" y="2074753"/>
                <a:ext cx="5914761" cy="10133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B0D53027-F695-4CFA-B160-BB002C4D234E}"/>
                  </a:ext>
                </a:extLst>
              </p:cNvPr>
              <p:cNvSpPr txBox="1"/>
              <p:nvPr/>
            </p:nvSpPr>
            <p:spPr>
              <a:xfrm>
                <a:off x="7647898" y="1690688"/>
                <a:ext cx="3606757" cy="8096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4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4400" b="0" i="0" smtClean="0">
                              <a:latin typeface="Cambria Math" panose="02040503050406030204" pitchFamily="18" charset="0"/>
                            </a:rPr>
                            <m:t>fluid</m:t>
                          </m:r>
                        </m:sub>
                        <m:sup>
                          <m: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r>
                        <a:rPr kumimoji="1"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JP" sz="4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4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440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kumimoji="1" lang="en-US" altLang="ja-JP" sz="440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kumimoji="1" lang="en-US" altLang="ja-JP" sz="440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sub>
                        <m:sup>
                          <m:r>
                            <a:rPr kumimoji="1" lang="en-US" altLang="ja-JP" sz="4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</m:oMath>
                  </m:oMathPara>
                </a14:m>
                <a:endParaRPr kumimoji="1" lang="ja-JP" altLang="en-US" sz="4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B0D53027-F695-4CFA-B160-BB002C4D2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898" y="1690688"/>
                <a:ext cx="3606757" cy="8096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矢印: 右 5">
            <a:extLst>
              <a:ext uri="{FF2B5EF4-FFF2-40B4-BE49-F238E27FC236}">
                <a16:creationId xmlns:a16="http://schemas.microsoft.com/office/drawing/2014/main" id="{E1684D48-238E-4CE0-A051-AA9A3CF7B673}"/>
              </a:ext>
            </a:extLst>
          </p:cNvPr>
          <p:cNvSpPr/>
          <p:nvPr/>
        </p:nvSpPr>
        <p:spPr>
          <a:xfrm>
            <a:off x="6570345" y="2065825"/>
            <a:ext cx="978408" cy="103260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6BB8B0E-32C7-4FBD-BED2-37CB0DF91B5D}"/>
                  </a:ext>
                </a:extLst>
              </p:cNvPr>
              <p:cNvSpPr txBox="1"/>
              <p:nvPr/>
            </p:nvSpPr>
            <p:spPr>
              <a:xfrm>
                <a:off x="7647898" y="2623757"/>
                <a:ext cx="4453142" cy="8268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4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4400" b="0" i="0" smtClean="0">
                              <a:latin typeface="Cambria Math" panose="02040503050406030204" pitchFamily="18" charset="0"/>
                            </a:rPr>
                            <m:t>parton</m:t>
                          </m:r>
                        </m:sub>
                        <m:sup>
                          <m: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r>
                        <a:rPr kumimoji="1"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44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ja-JP" sz="4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4400" b="1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4400" b="1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altLang="ja-JP" sz="4400" b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ja-JP" sz="4400" b="1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  <m:sup>
                          <m:r>
                            <a:rPr lang="en-US" altLang="ja-JP" sz="4400" b="1" i="1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</m:oMath>
                  </m:oMathPara>
                </a14:m>
                <a:endParaRPr lang="ja-JP" altLang="en-US" sz="44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6BB8B0E-32C7-4FBD-BED2-37CB0DF91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898" y="2623757"/>
                <a:ext cx="4453142" cy="8268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C512B90-0013-4503-83C5-C53D9F208879}"/>
              </a:ext>
            </a:extLst>
          </p:cNvPr>
          <p:cNvSpPr txBox="1"/>
          <p:nvPr/>
        </p:nvSpPr>
        <p:spPr>
          <a:xfrm>
            <a:off x="2666342" y="3450586"/>
            <a:ext cx="686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/>
              <a:t>Hydrodynamic equations </a:t>
            </a:r>
            <a:r>
              <a:rPr kumimoji="1" lang="en-US" altLang="ja-JP" sz="2800" dirty="0">
                <a:solidFill>
                  <a:srgbClr val="FFFF00"/>
                </a:solidFill>
              </a:rPr>
              <a:t>with source terms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308F7E1-C522-4DE0-937A-4ADFCC771EC3}"/>
                  </a:ext>
                </a:extLst>
              </p:cNvPr>
              <p:cNvSpPr txBox="1"/>
              <p:nvPr/>
            </p:nvSpPr>
            <p:spPr>
              <a:xfrm>
                <a:off x="241847" y="5612773"/>
                <a:ext cx="1835182" cy="5262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parton</m:t>
                          </m:r>
                        </m:sub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JP" altLang="en-US" sz="28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308F7E1-C522-4DE0-937A-4ADFCC771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47" y="5612773"/>
                <a:ext cx="1835182" cy="5262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06795E1-F4B3-453B-9ADC-6CD097307A9E}"/>
              </a:ext>
            </a:extLst>
          </p:cNvPr>
          <p:cNvSpPr txBox="1"/>
          <p:nvPr/>
        </p:nvSpPr>
        <p:spPr>
          <a:xfrm>
            <a:off x="2804641" y="4153070"/>
            <a:ext cx="3291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u="sng" dirty="0"/>
              <a:t>Step 2</a:t>
            </a:r>
            <a:r>
              <a:rPr kumimoji="1" lang="en-US" altLang="ja-JP" sz="2800" dirty="0"/>
              <a:t> </a:t>
            </a:r>
          </a:p>
          <a:p>
            <a:pPr algn="ctr"/>
            <a:r>
              <a:rPr kumimoji="1" lang="en-US" altLang="ja-JP" sz="2800" dirty="0"/>
              <a:t>Model source term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B7C7483-93E8-45B8-9354-05E250B71578}"/>
                  </a:ext>
                </a:extLst>
              </p:cNvPr>
              <p:cNvSpPr txBox="1"/>
              <p:nvPr/>
            </p:nvSpPr>
            <p:spPr>
              <a:xfrm>
                <a:off x="3005254" y="5612773"/>
                <a:ext cx="3351815" cy="5262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Sup>
                      <m:sSub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parton</m:t>
                        </m:r>
                      </m:sub>
                      <m:sup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bSup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800" dirty="0"/>
                  <a:t> </a:t>
                </a: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B7C7483-93E8-45B8-9354-05E250B71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254" y="5612773"/>
                <a:ext cx="3351815" cy="526234"/>
              </a:xfrm>
              <a:prstGeom prst="rect">
                <a:avLst/>
              </a:prstGeom>
              <a:blipFill>
                <a:blip r:embed="rId6"/>
                <a:stretch>
                  <a:fillRect l="-1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75C0349-4B34-4B55-BEA1-868858F032C8}"/>
              </a:ext>
            </a:extLst>
          </p:cNvPr>
          <p:cNvSpPr txBox="1"/>
          <p:nvPr/>
        </p:nvSpPr>
        <p:spPr>
          <a:xfrm>
            <a:off x="6822602" y="4153071"/>
            <a:ext cx="49085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u="sng" dirty="0"/>
              <a:t>Step 3</a:t>
            </a:r>
          </a:p>
          <a:p>
            <a:pPr algn="l"/>
            <a:r>
              <a:rPr kumimoji="1" lang="en-US" altLang="ja-JP" sz="2800" dirty="0"/>
              <a:t>Solve hydro </a:t>
            </a:r>
            <a:r>
              <a:rPr kumimoji="1" lang="en-US" altLang="ja-JP" sz="2800" dirty="0" err="1"/>
              <a:t>eqs</a:t>
            </a:r>
            <a:r>
              <a:rPr kumimoji="1" lang="en-US" altLang="ja-JP" sz="2800" dirty="0"/>
              <a:t>. with vacuum initial condition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6D0E959-1E45-4C97-9851-586E9623B8C3}"/>
                  </a:ext>
                </a:extLst>
              </p:cNvPr>
              <p:cNvSpPr txBox="1"/>
              <p:nvPr/>
            </p:nvSpPr>
            <p:spPr>
              <a:xfrm>
                <a:off x="8038932" y="5610768"/>
                <a:ext cx="2295628" cy="5152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28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fluid</m:t>
                          </m:r>
                        </m:sub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JP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80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kumimoji="1" lang="en-US" altLang="ja-JP" sz="280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kumimoji="1" lang="en-US" altLang="ja-JP" sz="280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sub>
                        <m:sup>
                          <m:r>
                            <a:rPr kumimoji="1" lang="en-US" altLang="ja-JP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</m:oMath>
                  </m:oMathPara>
                </a14:m>
                <a:endParaRPr kumimoji="1" lang="ja-JP" altLang="en-US" sz="28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6D0E959-1E45-4C97-9851-586E9623B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8932" y="5610768"/>
                <a:ext cx="2295628" cy="5152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矢印: 下 14">
            <a:extLst>
              <a:ext uri="{FF2B5EF4-FFF2-40B4-BE49-F238E27FC236}">
                <a16:creationId xmlns:a16="http://schemas.microsoft.com/office/drawing/2014/main" id="{55A02194-E74C-4E14-A56F-4B85A2425A4A}"/>
              </a:ext>
            </a:extLst>
          </p:cNvPr>
          <p:cNvSpPr/>
          <p:nvPr/>
        </p:nvSpPr>
        <p:spPr>
          <a:xfrm rot="16200000">
            <a:off x="2038538" y="4854069"/>
            <a:ext cx="1063689" cy="36512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2F8168D3-C8B7-4ABD-B958-82AC8A6E45D5}"/>
              </a:ext>
            </a:extLst>
          </p:cNvPr>
          <p:cNvSpPr/>
          <p:nvPr/>
        </p:nvSpPr>
        <p:spPr>
          <a:xfrm rot="16200000">
            <a:off x="5916462" y="4854068"/>
            <a:ext cx="1063689" cy="36512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B5D4BC0E-595D-4983-A93E-3586A3CEC9F3}"/>
                  </a:ext>
                </a:extLst>
              </p:cNvPr>
              <p:cNvSpPr txBox="1"/>
              <p:nvPr/>
            </p:nvSpPr>
            <p:spPr>
              <a:xfrm>
                <a:off x="8501898" y="6217003"/>
                <a:ext cx="2132058" cy="4873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fluid</m:t>
                          </m:r>
                        </m:sub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sz="28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B5D4BC0E-595D-4983-A93E-3586A3CEC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1898" y="6217003"/>
                <a:ext cx="2132058" cy="4873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265E20-4657-40C0-908F-1D57842FF14E}"/>
              </a:ext>
            </a:extLst>
          </p:cNvPr>
          <p:cNvSpPr txBox="1"/>
          <p:nvPr/>
        </p:nvSpPr>
        <p:spPr>
          <a:xfrm>
            <a:off x="445456" y="1361810"/>
            <a:ext cx="5379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u="sng" dirty="0"/>
              <a:t>Conservation of the whole system</a:t>
            </a:r>
            <a:endParaRPr kumimoji="1" lang="ja-JP" altLang="en-US" sz="2800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F9B6FB-222D-41F0-8F49-2E4764B4F667}"/>
              </a:ext>
            </a:extLst>
          </p:cNvPr>
          <p:cNvSpPr txBox="1"/>
          <p:nvPr/>
        </p:nvSpPr>
        <p:spPr>
          <a:xfrm>
            <a:off x="26981" y="4153065"/>
            <a:ext cx="22649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u="sng" dirty="0"/>
              <a:t>Step 1</a:t>
            </a:r>
            <a:r>
              <a:rPr kumimoji="1" lang="en-US" altLang="ja-JP" sz="2800" dirty="0"/>
              <a:t> Generate</a:t>
            </a:r>
          </a:p>
          <a:p>
            <a:pPr algn="ctr"/>
            <a:r>
              <a:rPr kumimoji="1" lang="en-US" altLang="ja-JP" sz="2800" dirty="0"/>
              <a:t>initial </a:t>
            </a:r>
            <a:r>
              <a:rPr kumimoji="1" lang="en-US" altLang="ja-JP" sz="2800" dirty="0" err="1"/>
              <a:t>partons</a:t>
            </a:r>
            <a:endParaRPr kumimoji="1" lang="ja-JP" altLang="en-US" sz="28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73B286E-55F0-4CC0-9403-2AFC04CAFA2F}"/>
              </a:ext>
            </a:extLst>
          </p:cNvPr>
          <p:cNvSpPr txBox="1"/>
          <p:nvPr/>
        </p:nvSpPr>
        <p:spPr>
          <a:xfrm>
            <a:off x="7637503" y="6252559"/>
            <a:ext cx="827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with</a:t>
            </a:r>
            <a:endParaRPr kumimoji="1" lang="ja-JP" altLang="en-US" sz="28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B939724-6E9B-4CED-B573-8E75126C870D}"/>
              </a:ext>
            </a:extLst>
          </p:cNvPr>
          <p:cNvSpPr txBox="1"/>
          <p:nvPr/>
        </p:nvSpPr>
        <p:spPr>
          <a:xfrm>
            <a:off x="9982200" y="322664"/>
            <a:ext cx="207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err="1"/>
              <a:t>M.Okai</a:t>
            </a:r>
            <a:r>
              <a:rPr kumimoji="1" lang="en-US" altLang="ja-JP" dirty="0"/>
              <a:t> </a:t>
            </a:r>
            <a:r>
              <a:rPr kumimoji="1" lang="en-US" altLang="ja-JP" i="1" dirty="0"/>
              <a:t>et al</a:t>
            </a:r>
            <a:r>
              <a:rPr kumimoji="1" lang="en-US" altLang="ja-JP" dirty="0"/>
              <a:t>. (2018)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2381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9706DC-7AA2-4253-8370-A3B27BA9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dirty="0"/>
              <a:t>Dynamical modeling of high-energy nuclear collisions</a:t>
            </a:r>
            <a:endParaRPr kumimoji="1" lang="ja-JP" altLang="en-US" dirty="0"/>
          </a:p>
        </p:txBody>
      </p: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AD4232D7-BEB7-406D-A60D-75BAC93C9EA2}"/>
              </a:ext>
            </a:extLst>
          </p:cNvPr>
          <p:cNvGrpSpPr>
            <a:grpSpLocks noChangeAspect="1"/>
          </p:cNvGrpSpPr>
          <p:nvPr/>
        </p:nvGrpSpPr>
        <p:grpSpPr>
          <a:xfrm>
            <a:off x="411208" y="2042553"/>
            <a:ext cx="4179271" cy="4068689"/>
            <a:chOff x="424110" y="2058883"/>
            <a:chExt cx="3762758" cy="3663194"/>
          </a:xfrm>
        </p:grpSpPr>
        <p:sp>
          <p:nvSpPr>
            <p:cNvPr id="64" name="Line 3">
              <a:extLst>
                <a:ext uri="{FF2B5EF4-FFF2-40B4-BE49-F238E27FC236}">
                  <a16:creationId xmlns:a16="http://schemas.microsoft.com/office/drawing/2014/main" id="{760BFBB6-F2A9-49BC-AC0F-ECF99A2B2F5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246195" y="2677126"/>
              <a:ext cx="0" cy="2462449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66" name="Line 4">
              <a:extLst>
                <a:ext uri="{FF2B5EF4-FFF2-40B4-BE49-F238E27FC236}">
                  <a16:creationId xmlns:a16="http://schemas.microsoft.com/office/drawing/2014/main" id="{E996A5FC-28AC-41EC-A7BE-7FEEA6D78B4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04133" y="4837395"/>
              <a:ext cx="3240405" cy="0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43EF96A1-07B2-4716-8537-95D49674400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10582" y="3032028"/>
              <a:ext cx="2142268" cy="2151268"/>
            </a:xfrm>
            <a:custGeom>
              <a:avLst/>
              <a:gdLst>
                <a:gd name="T0" fmla="*/ 0 w 2148"/>
                <a:gd name="T1" fmla="*/ 2160 h 2160"/>
                <a:gd name="T2" fmla="*/ 2148 w 2148"/>
                <a:gd name="T3" fmla="*/ 0 h 2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48" h="2160">
                  <a:moveTo>
                    <a:pt x="0" y="2160"/>
                  </a:moveTo>
                  <a:lnTo>
                    <a:pt x="2148" y="0"/>
                  </a:lnTo>
                </a:path>
              </a:pathLst>
            </a:custGeom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CC683B8D-788E-4F67-B911-E58F76334B7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4110" y="3032028"/>
              <a:ext cx="2166699" cy="2151268"/>
            </a:xfrm>
            <a:custGeom>
              <a:avLst/>
              <a:gdLst>
                <a:gd name="T0" fmla="*/ 2164 w 2164"/>
                <a:gd name="T1" fmla="*/ 2157 h 2157"/>
                <a:gd name="T2" fmla="*/ 0 w 2164"/>
                <a:gd name="T3" fmla="*/ 0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4" h="2157">
                  <a:moveTo>
                    <a:pt x="2164" y="2157"/>
                  </a:moveTo>
                  <a:lnTo>
                    <a:pt x="0" y="0"/>
                  </a:lnTo>
                </a:path>
              </a:pathLst>
            </a:custGeom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CE3DAA7B-14DE-4D11-95DB-4266C742B53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0871" y="2895725"/>
              <a:ext cx="2957513" cy="1613772"/>
            </a:xfrm>
            <a:custGeom>
              <a:avLst/>
              <a:gdLst>
                <a:gd name="T0" fmla="*/ 90 w 3286"/>
                <a:gd name="T1" fmla="*/ 458 h 1793"/>
                <a:gd name="T2" fmla="*/ 650 w 3286"/>
                <a:gd name="T3" fmla="*/ 1126 h 1793"/>
                <a:gd name="T4" fmla="*/ 1221 w 3286"/>
                <a:gd name="T5" fmla="*/ 1629 h 1793"/>
                <a:gd name="T6" fmla="*/ 1401 w 3286"/>
                <a:gd name="T7" fmla="*/ 1752 h 1793"/>
                <a:gd name="T8" fmla="*/ 1601 w 3286"/>
                <a:gd name="T9" fmla="*/ 1793 h 1793"/>
                <a:gd name="T10" fmla="*/ 1793 w 3286"/>
                <a:gd name="T11" fmla="*/ 1752 h 1793"/>
                <a:gd name="T12" fmla="*/ 1985 w 3286"/>
                <a:gd name="T13" fmla="*/ 1626 h 1793"/>
                <a:gd name="T14" fmla="*/ 2528 w 3286"/>
                <a:gd name="T15" fmla="*/ 1151 h 1793"/>
                <a:gd name="T16" fmla="*/ 3169 w 3286"/>
                <a:gd name="T17" fmla="*/ 399 h 1793"/>
                <a:gd name="T18" fmla="*/ 3228 w 3286"/>
                <a:gd name="T19" fmla="*/ 161 h 1793"/>
                <a:gd name="T20" fmla="*/ 2960 w 3286"/>
                <a:gd name="T21" fmla="*/ 31 h 1793"/>
                <a:gd name="T22" fmla="*/ 2364 w 3286"/>
                <a:gd name="T23" fmla="*/ 309 h 1793"/>
                <a:gd name="T24" fmla="*/ 1600 w 3286"/>
                <a:gd name="T25" fmla="*/ 518 h 1793"/>
                <a:gd name="T26" fmla="*/ 915 w 3286"/>
                <a:gd name="T27" fmla="*/ 319 h 1793"/>
                <a:gd name="T28" fmla="*/ 279 w 3286"/>
                <a:gd name="T29" fmla="*/ 21 h 1793"/>
                <a:gd name="T30" fmla="*/ 31 w 3286"/>
                <a:gd name="T31" fmla="*/ 190 h 1793"/>
                <a:gd name="T32" fmla="*/ 90 w 3286"/>
                <a:gd name="T33" fmla="*/ 458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86" h="1793">
                  <a:moveTo>
                    <a:pt x="90" y="458"/>
                  </a:moveTo>
                  <a:cubicBezTo>
                    <a:pt x="193" y="614"/>
                    <a:pt x="462" y="931"/>
                    <a:pt x="650" y="1126"/>
                  </a:cubicBezTo>
                  <a:lnTo>
                    <a:pt x="1221" y="1629"/>
                  </a:lnTo>
                  <a:cubicBezTo>
                    <a:pt x="1346" y="1733"/>
                    <a:pt x="1338" y="1725"/>
                    <a:pt x="1401" y="1752"/>
                  </a:cubicBezTo>
                  <a:cubicBezTo>
                    <a:pt x="1464" y="1779"/>
                    <a:pt x="1536" y="1793"/>
                    <a:pt x="1601" y="1793"/>
                  </a:cubicBezTo>
                  <a:cubicBezTo>
                    <a:pt x="1666" y="1793"/>
                    <a:pt x="1729" y="1780"/>
                    <a:pt x="1793" y="1752"/>
                  </a:cubicBezTo>
                  <a:cubicBezTo>
                    <a:pt x="1857" y="1724"/>
                    <a:pt x="1863" y="1726"/>
                    <a:pt x="1985" y="1626"/>
                  </a:cubicBezTo>
                  <a:lnTo>
                    <a:pt x="2528" y="1151"/>
                  </a:lnTo>
                  <a:cubicBezTo>
                    <a:pt x="2725" y="947"/>
                    <a:pt x="3052" y="564"/>
                    <a:pt x="3169" y="399"/>
                  </a:cubicBezTo>
                  <a:cubicBezTo>
                    <a:pt x="3286" y="234"/>
                    <a:pt x="3263" y="222"/>
                    <a:pt x="3228" y="161"/>
                  </a:cubicBezTo>
                  <a:cubicBezTo>
                    <a:pt x="3193" y="100"/>
                    <a:pt x="3104" y="6"/>
                    <a:pt x="2960" y="31"/>
                  </a:cubicBezTo>
                  <a:cubicBezTo>
                    <a:pt x="2816" y="56"/>
                    <a:pt x="2591" y="228"/>
                    <a:pt x="2364" y="309"/>
                  </a:cubicBezTo>
                  <a:cubicBezTo>
                    <a:pt x="2137" y="390"/>
                    <a:pt x="1841" y="516"/>
                    <a:pt x="1600" y="518"/>
                  </a:cubicBezTo>
                  <a:cubicBezTo>
                    <a:pt x="1359" y="520"/>
                    <a:pt x="1135" y="402"/>
                    <a:pt x="915" y="319"/>
                  </a:cubicBezTo>
                  <a:cubicBezTo>
                    <a:pt x="695" y="236"/>
                    <a:pt x="426" y="42"/>
                    <a:pt x="279" y="21"/>
                  </a:cubicBezTo>
                  <a:cubicBezTo>
                    <a:pt x="132" y="0"/>
                    <a:pt x="62" y="117"/>
                    <a:pt x="31" y="190"/>
                  </a:cubicBezTo>
                  <a:cubicBezTo>
                    <a:pt x="0" y="263"/>
                    <a:pt x="78" y="402"/>
                    <a:pt x="90" y="4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49000">
                  <a:srgbClr val="FF0000">
                    <a:alpha val="70000"/>
                    <a:lumMod val="73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 dirty="0">
                <a:latin typeface="+mn-lt"/>
              </a:endParaRPr>
            </a:p>
          </p:txBody>
        </p:sp>
        <p:sp>
          <p:nvSpPr>
            <p:cNvPr id="71" name="Text Box 8">
              <a:extLst>
                <a:ext uri="{FF2B5EF4-FFF2-40B4-BE49-F238E27FC236}">
                  <a16:creationId xmlns:a16="http://schemas.microsoft.com/office/drawing/2014/main" id="{E4EE3A29-8161-47FF-BC1B-578388AB9A4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374783" y="4812963"/>
              <a:ext cx="312030" cy="415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lang="en-US" altLang="ja-JP" sz="2400" dirty="0">
                  <a:solidFill>
                    <a:schemeClr val="tx1"/>
                  </a:solidFill>
                  <a:effectLst/>
                  <a:latin typeface="+mn-lt"/>
                  <a:ea typeface="Yu Gothic UI Semilight" panose="020B0400000000000000" pitchFamily="50" charset="-128"/>
                  <a:cs typeface="Arial" charset="0"/>
                </a:rPr>
                <a:t>0</a:t>
              </a:r>
            </a:p>
          </p:txBody>
        </p:sp>
        <p:sp>
          <p:nvSpPr>
            <p:cNvPr id="73" name="AutoShape 9">
              <a:extLst>
                <a:ext uri="{FF2B5EF4-FFF2-40B4-BE49-F238E27FC236}">
                  <a16:creationId xmlns:a16="http://schemas.microsoft.com/office/drawing/2014/main" id="{91E2D893-91A4-4531-A849-B961B09289F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2704117">
              <a:off x="1779422" y="4902975"/>
              <a:ext cx="276463" cy="513064"/>
            </a:xfrm>
            <a:prstGeom prst="upArrow">
              <a:avLst>
                <a:gd name="adj1" fmla="val 50000"/>
                <a:gd name="adj2" fmla="val 46395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4" name="Text Box 10">
              <a:extLst>
                <a:ext uri="{FF2B5EF4-FFF2-40B4-BE49-F238E27FC236}">
                  <a16:creationId xmlns:a16="http://schemas.microsoft.com/office/drawing/2014/main" id="{5F64315B-8A6D-4916-B2C8-5315D9B255B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796735" y="4477161"/>
              <a:ext cx="1390133" cy="360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kumimoji="0" lang="en-US" altLang="ja-JP" sz="2000" dirty="0">
                  <a:solidFill>
                    <a:schemeClr val="tx1"/>
                  </a:solidFill>
                  <a:latin typeface="+mn-ea"/>
                  <a:ea typeface="+mn-ea"/>
                  <a:cs typeface="Arial" charset="0"/>
                </a:rPr>
                <a:t>collision</a:t>
              </a:r>
              <a:r>
                <a:rPr kumimoji="0" lang="ja-JP" altLang="en-US" sz="2000" dirty="0">
                  <a:solidFill>
                    <a:schemeClr val="tx1"/>
                  </a:solidFill>
                  <a:latin typeface="+mn-ea"/>
                  <a:ea typeface="+mn-ea"/>
                  <a:cs typeface="Arial" charset="0"/>
                </a:rPr>
                <a:t> 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+mn-ea"/>
                  <a:ea typeface="+mn-ea"/>
                  <a:cs typeface="Arial" charset="0"/>
                </a:rPr>
                <a:t>axis</a:t>
              </a:r>
              <a:endParaRPr kumimoji="0" lang="en-US" altLang="ja-JP" sz="2000" dirty="0">
                <a:solidFill>
                  <a:schemeClr val="tx1"/>
                </a:solidFill>
                <a:effectLst/>
                <a:latin typeface="+mn-ea"/>
                <a:ea typeface="+mn-ea"/>
                <a:cs typeface="Arial" charset="0"/>
              </a:endParaRPr>
            </a:p>
          </p:txBody>
        </p:sp>
        <p:sp>
          <p:nvSpPr>
            <p:cNvPr id="76" name="Text Box 11">
              <a:extLst>
                <a:ext uri="{FF2B5EF4-FFF2-40B4-BE49-F238E27FC236}">
                  <a16:creationId xmlns:a16="http://schemas.microsoft.com/office/drawing/2014/main" id="{16D8F01E-40C9-42E1-B9BC-16F09F9AE6A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6200000">
              <a:off x="1722725" y="2197579"/>
              <a:ext cx="693047" cy="41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kumimoji="0" lang="en-US" altLang="ja-JP" sz="2400" dirty="0">
                  <a:solidFill>
                    <a:schemeClr val="tx1"/>
                  </a:solidFill>
                  <a:latin typeface="+mn-ea"/>
                  <a:ea typeface="+mn-ea"/>
                  <a:cs typeface="Arial" charset="0"/>
                </a:rPr>
                <a:t>time</a:t>
              </a:r>
              <a:endParaRPr kumimoji="0" lang="en-US" altLang="ja-JP" sz="2400" dirty="0">
                <a:solidFill>
                  <a:schemeClr val="tx1"/>
                </a:solidFill>
                <a:effectLst/>
                <a:latin typeface="+mn-ea"/>
                <a:ea typeface="+mn-ea"/>
                <a:cs typeface="Arial" charset="0"/>
              </a:endParaRPr>
            </a:p>
          </p:txBody>
        </p:sp>
        <p:sp>
          <p:nvSpPr>
            <p:cNvPr id="77" name="Oval 12">
              <a:extLst>
                <a:ext uri="{FF2B5EF4-FFF2-40B4-BE49-F238E27FC236}">
                  <a16:creationId xmlns:a16="http://schemas.microsoft.com/office/drawing/2014/main" id="{D4C5069B-7E0A-4A80-99BD-5B314D78F4D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81100" y="2945874"/>
              <a:ext cx="87440" cy="8615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8" name="Oval 13">
              <a:extLst>
                <a:ext uri="{FF2B5EF4-FFF2-40B4-BE49-F238E27FC236}">
                  <a16:creationId xmlns:a16="http://schemas.microsoft.com/office/drawing/2014/main" id="{067851B4-4311-412F-96D8-8DE4552D3F1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00892" y="2957447"/>
              <a:ext cx="86153" cy="86153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9" name="Oval 14">
              <a:extLst>
                <a:ext uri="{FF2B5EF4-FFF2-40B4-BE49-F238E27FC236}">
                  <a16:creationId xmlns:a16="http://schemas.microsoft.com/office/drawing/2014/main" id="{066A1D5F-8FCF-4396-97FB-8B7A531D032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44611" y="3173474"/>
              <a:ext cx="86153" cy="86153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0" name="Oval 15">
              <a:extLst>
                <a:ext uri="{FF2B5EF4-FFF2-40B4-BE49-F238E27FC236}">
                  <a16:creationId xmlns:a16="http://schemas.microsoft.com/office/drawing/2014/main" id="{0BB24E9D-99EB-4924-9A05-151992CBA47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71018" y="3109180"/>
              <a:ext cx="86154" cy="86153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2" name="Oval 16">
              <a:extLst>
                <a:ext uri="{FF2B5EF4-FFF2-40B4-BE49-F238E27FC236}">
                  <a16:creationId xmlns:a16="http://schemas.microsoft.com/office/drawing/2014/main" id="{9F841B69-C8FE-4CE9-9327-2DF07611DC5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19789" y="3150328"/>
              <a:ext cx="87440" cy="8615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3" name="Oval 17">
              <a:extLst>
                <a:ext uri="{FF2B5EF4-FFF2-40B4-BE49-F238E27FC236}">
                  <a16:creationId xmlns:a16="http://schemas.microsoft.com/office/drawing/2014/main" id="{8D725D54-DC40-4067-AFD4-67A64B32EFD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73199" y="2957447"/>
              <a:ext cx="86153" cy="86153"/>
            </a:xfrm>
            <a:prstGeom prst="ellipse">
              <a:avLst/>
            </a:prstGeom>
            <a:solidFill>
              <a:srgbClr val="CCFFCC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4" name="Oval 18">
              <a:extLst>
                <a:ext uri="{FF2B5EF4-FFF2-40B4-BE49-F238E27FC236}">
                  <a16:creationId xmlns:a16="http://schemas.microsoft.com/office/drawing/2014/main" id="{FBEC3CFA-D126-46A7-BEA9-F57620B0C86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44405" y="2945874"/>
              <a:ext cx="86154" cy="86154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5" name="Oval 19">
              <a:extLst>
                <a:ext uri="{FF2B5EF4-FFF2-40B4-BE49-F238E27FC236}">
                  <a16:creationId xmlns:a16="http://schemas.microsoft.com/office/drawing/2014/main" id="{5712106F-B73B-46C3-9DCE-21684B50200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88722" y="2904726"/>
              <a:ext cx="87440" cy="86154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6" name="Oval 20">
              <a:extLst>
                <a:ext uri="{FF2B5EF4-FFF2-40B4-BE49-F238E27FC236}">
                  <a16:creationId xmlns:a16="http://schemas.microsoft.com/office/drawing/2014/main" id="{CFB49946-B7E0-4357-AB10-BB2E0491448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66564" y="3109180"/>
              <a:ext cx="86153" cy="86153"/>
            </a:xfrm>
            <a:prstGeom prst="ellipse">
              <a:avLst/>
            </a:prstGeom>
            <a:solidFill>
              <a:srgbClr val="6666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7" name="Oval 21">
              <a:extLst>
                <a:ext uri="{FF2B5EF4-FFF2-40B4-BE49-F238E27FC236}">
                  <a16:creationId xmlns:a16="http://schemas.microsoft.com/office/drawing/2014/main" id="{0509AFA3-B0CC-4E94-88FD-2BD90DD436E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24242" y="2987021"/>
              <a:ext cx="86154" cy="8615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8" name="Oval 22">
              <a:extLst>
                <a:ext uri="{FF2B5EF4-FFF2-40B4-BE49-F238E27FC236}">
                  <a16:creationId xmlns:a16="http://schemas.microsoft.com/office/drawing/2014/main" id="{2BD88D3F-E5C2-486B-9AB3-FE83DCF34D4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65390" y="3150328"/>
              <a:ext cx="86154" cy="86153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9" name="Oval 23">
              <a:extLst>
                <a:ext uri="{FF2B5EF4-FFF2-40B4-BE49-F238E27FC236}">
                  <a16:creationId xmlns:a16="http://schemas.microsoft.com/office/drawing/2014/main" id="{6D918A66-0CFA-4489-9DBA-619F7DFEC0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69845" y="2945874"/>
              <a:ext cx="86153" cy="86154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0" name="Oval 24">
              <a:extLst>
                <a:ext uri="{FF2B5EF4-FFF2-40B4-BE49-F238E27FC236}">
                  <a16:creationId xmlns:a16="http://schemas.microsoft.com/office/drawing/2014/main" id="{25707C2B-07D9-4A29-9082-96FAB0CF22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87549" y="3064174"/>
              <a:ext cx="86153" cy="86154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1" name="Oval 25">
              <a:extLst>
                <a:ext uri="{FF2B5EF4-FFF2-40B4-BE49-F238E27FC236}">
                  <a16:creationId xmlns:a16="http://schemas.microsoft.com/office/drawing/2014/main" id="{E69F1E93-CA78-47B4-B3FC-F1EB472D45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60937" y="2863578"/>
              <a:ext cx="86153" cy="8743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2" name="Oval 26">
              <a:extLst>
                <a:ext uri="{FF2B5EF4-FFF2-40B4-BE49-F238E27FC236}">
                  <a16:creationId xmlns:a16="http://schemas.microsoft.com/office/drawing/2014/main" id="{A6A84BAB-6DCF-40C3-B43F-71F819910EC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36783" y="2823716"/>
              <a:ext cx="86153" cy="86153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3" name="Oval 27">
              <a:extLst>
                <a:ext uri="{FF2B5EF4-FFF2-40B4-BE49-F238E27FC236}">
                  <a16:creationId xmlns:a16="http://schemas.microsoft.com/office/drawing/2014/main" id="{D3B416F2-80F5-4D7B-BD23-DA3F13C422C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33635" y="2741420"/>
              <a:ext cx="86154" cy="86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4" name="Oval 28">
              <a:extLst>
                <a:ext uri="{FF2B5EF4-FFF2-40B4-BE49-F238E27FC236}">
                  <a16:creationId xmlns:a16="http://schemas.microsoft.com/office/drawing/2014/main" id="{66691BB9-EEE4-44A4-9F09-8AB4273BE0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39952" y="2782568"/>
              <a:ext cx="86153" cy="86153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5" name="Oval 29">
              <a:extLst>
                <a:ext uri="{FF2B5EF4-FFF2-40B4-BE49-F238E27FC236}">
                  <a16:creationId xmlns:a16="http://schemas.microsoft.com/office/drawing/2014/main" id="{C2326CED-DE29-413C-BBA2-71CD6EB267C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62706" y="2818572"/>
              <a:ext cx="86154" cy="86153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6" name="Oval 30">
              <a:extLst>
                <a:ext uri="{FF2B5EF4-FFF2-40B4-BE49-F238E27FC236}">
                  <a16:creationId xmlns:a16="http://schemas.microsoft.com/office/drawing/2014/main" id="{16AEFD04-E3F8-4748-9327-85A1E8907E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65390" y="2777424"/>
              <a:ext cx="86154" cy="8615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7" name="Oval 31">
              <a:extLst>
                <a:ext uri="{FF2B5EF4-FFF2-40B4-BE49-F238E27FC236}">
                  <a16:creationId xmlns:a16="http://schemas.microsoft.com/office/drawing/2014/main" id="{75B67F1D-0299-4C77-94D1-6182B76B75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10303" y="2904726"/>
              <a:ext cx="86154" cy="86154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8" name="Oval 32">
              <a:extLst>
                <a:ext uri="{FF2B5EF4-FFF2-40B4-BE49-F238E27FC236}">
                  <a16:creationId xmlns:a16="http://schemas.microsoft.com/office/drawing/2014/main" id="{D9AD4B27-26EE-45D0-8476-FAE99F8858C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05849" y="2782568"/>
              <a:ext cx="86153" cy="86153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00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9" name="AutoShape 33">
              <a:extLst>
                <a:ext uri="{FF2B5EF4-FFF2-40B4-BE49-F238E27FC236}">
                  <a16:creationId xmlns:a16="http://schemas.microsoft.com/office/drawing/2014/main" id="{0B5074B5-0E62-4946-8FCC-9598804A0E5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98892" y="4670232"/>
              <a:ext cx="285464" cy="326612"/>
            </a:xfrm>
            <a:prstGeom prst="irregularSeal1">
              <a:avLst/>
            </a:pr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80000" h="18034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00" name="Oval 34">
              <a:extLst>
                <a:ext uri="{FF2B5EF4-FFF2-40B4-BE49-F238E27FC236}">
                  <a16:creationId xmlns:a16="http://schemas.microsoft.com/office/drawing/2014/main" id="{829A69AA-3CDA-4806-8E80-64AFF55A4E3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00089" y="5354317"/>
              <a:ext cx="366475" cy="36776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16000" h="215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endParaRPr>
            </a:p>
          </p:txBody>
        </p:sp>
        <p:sp>
          <p:nvSpPr>
            <p:cNvPr id="101" name="AutoShape 39">
              <a:extLst>
                <a:ext uri="{FF2B5EF4-FFF2-40B4-BE49-F238E27FC236}">
                  <a16:creationId xmlns:a16="http://schemas.microsoft.com/office/drawing/2014/main" id="{ED1026B1-79F4-4CD7-83CD-1F02D634CED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8900000">
              <a:off x="2444220" y="4917120"/>
              <a:ext cx="276464" cy="455200"/>
            </a:xfrm>
            <a:prstGeom prst="upArrow">
              <a:avLst>
                <a:gd name="adj1" fmla="val 50000"/>
                <a:gd name="adj2" fmla="val 41163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02" name="Oval 34">
              <a:extLst>
                <a:ext uri="{FF2B5EF4-FFF2-40B4-BE49-F238E27FC236}">
                  <a16:creationId xmlns:a16="http://schemas.microsoft.com/office/drawing/2014/main" id="{C7F9131F-872D-4472-A485-FA258E87A9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75988" y="5336237"/>
              <a:ext cx="366475" cy="36776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16000" h="215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endParaRPr>
            </a:p>
          </p:txBody>
        </p:sp>
        <p:cxnSp>
          <p:nvCxnSpPr>
            <p:cNvPr id="103" name="直線矢印コネクタ 102">
              <a:extLst>
                <a:ext uri="{FF2B5EF4-FFF2-40B4-BE49-F238E27FC236}">
                  <a16:creationId xmlns:a16="http://schemas.microsoft.com/office/drawing/2014/main" id="{54BE5386-CBC0-4B8E-B918-E5555B304A4A}"/>
                </a:ext>
              </a:extLst>
            </p:cNvPr>
            <p:cNvCxnSpPr/>
            <p:nvPr/>
          </p:nvCxnSpPr>
          <p:spPr>
            <a:xfrm flipV="1">
              <a:off x="2241623" y="2718692"/>
              <a:ext cx="305466" cy="21067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4" name="直線矢印コネクタ 103">
              <a:extLst>
                <a:ext uri="{FF2B5EF4-FFF2-40B4-BE49-F238E27FC236}">
                  <a16:creationId xmlns:a16="http://schemas.microsoft.com/office/drawing/2014/main" id="{53F67457-9CDF-47EF-B9D7-BA496457FC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2353" y="2743880"/>
              <a:ext cx="453771" cy="21067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9FD407-02A9-47B8-90E9-A38881DAA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pPr/>
              <a:t>7</a:t>
            </a:fld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12782C5-5827-4854-A768-63FCE512BD68}"/>
              </a:ext>
            </a:extLst>
          </p:cNvPr>
          <p:cNvSpPr txBox="1"/>
          <p:nvPr/>
        </p:nvSpPr>
        <p:spPr>
          <a:xfrm>
            <a:off x="1839085" y="3894034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QGP fluid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20B47C20-07B8-4B3F-A564-F459191D15C2}"/>
              </a:ext>
            </a:extLst>
          </p:cNvPr>
          <p:cNvSpPr txBox="1"/>
          <p:nvPr/>
        </p:nvSpPr>
        <p:spPr>
          <a:xfrm>
            <a:off x="3143779" y="2540215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hadron gas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90630D75-AD96-4579-B483-FCBDCBE77D45}"/>
              </a:ext>
            </a:extLst>
          </p:cNvPr>
          <p:cNvSpPr txBox="1"/>
          <p:nvPr/>
        </p:nvSpPr>
        <p:spPr>
          <a:xfrm>
            <a:off x="251978" y="5633088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Gluon </a:t>
            </a:r>
          </a:p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saturation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F99F1221-03EB-4848-B446-72D8DA96C377}"/>
              </a:ext>
            </a:extLst>
          </p:cNvPr>
          <p:cNvSpPr txBox="1"/>
          <p:nvPr/>
        </p:nvSpPr>
        <p:spPr>
          <a:xfrm>
            <a:off x="1579812" y="2382038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jet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FE14FDF2-AFFF-4805-8718-4CDFA9814C54}"/>
              </a:ext>
            </a:extLst>
          </p:cNvPr>
          <p:cNvSpPr txBox="1"/>
          <p:nvPr/>
        </p:nvSpPr>
        <p:spPr>
          <a:xfrm>
            <a:off x="2620521" y="2360614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jet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32855313-CDA3-499F-B6BB-EAC9C39F1A43}"/>
              </a:ext>
            </a:extLst>
          </p:cNvPr>
          <p:cNvSpPr txBox="1"/>
          <p:nvPr/>
        </p:nvSpPr>
        <p:spPr>
          <a:xfrm>
            <a:off x="1423858" y="4695289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Glasma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7087E16-AFAB-ACF2-A4CE-2FD854D8199C}"/>
              </a:ext>
            </a:extLst>
          </p:cNvPr>
          <p:cNvSpPr/>
          <p:nvPr/>
        </p:nvSpPr>
        <p:spPr>
          <a:xfrm>
            <a:off x="5300381" y="5115399"/>
            <a:ext cx="6104914" cy="114397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>
                <a:latin typeface="+mn-ea"/>
              </a:rPr>
              <a:t>Initial Colliding Nuclei</a:t>
            </a:r>
            <a:endParaRPr kumimoji="1" lang="ja-JP" altLang="en-US" sz="4400" dirty="0">
              <a:latin typeface="+mn-ea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7183F010-6AB6-7FB4-D054-258B6F246D6F}"/>
              </a:ext>
            </a:extLst>
          </p:cNvPr>
          <p:cNvSpPr/>
          <p:nvPr/>
        </p:nvSpPr>
        <p:spPr>
          <a:xfrm>
            <a:off x="5734414" y="1687079"/>
            <a:ext cx="5236847" cy="114397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>
                <a:latin typeface="+mn-ea"/>
              </a:rPr>
              <a:t>Final Observables</a:t>
            </a:r>
            <a:endParaRPr kumimoji="1" lang="ja-JP" altLang="en-US" sz="4400" dirty="0">
              <a:latin typeface="+mn-ea"/>
            </a:endParaRPr>
          </a:p>
        </p:txBody>
      </p:sp>
      <p:sp>
        <p:nvSpPr>
          <p:cNvPr id="8" name="矢印: 上 7">
            <a:extLst>
              <a:ext uri="{FF2B5EF4-FFF2-40B4-BE49-F238E27FC236}">
                <a16:creationId xmlns:a16="http://schemas.microsoft.com/office/drawing/2014/main" id="{89DFC053-9A0D-B3B8-79CF-D1DD1C7AED3F}"/>
              </a:ext>
            </a:extLst>
          </p:cNvPr>
          <p:cNvSpPr/>
          <p:nvPr/>
        </p:nvSpPr>
        <p:spPr>
          <a:xfrm>
            <a:off x="6092641" y="2982025"/>
            <a:ext cx="1074452" cy="1892629"/>
          </a:xfrm>
          <a:prstGeom prst="upArrow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上 8">
            <a:extLst>
              <a:ext uri="{FF2B5EF4-FFF2-40B4-BE49-F238E27FC236}">
                <a16:creationId xmlns:a16="http://schemas.microsoft.com/office/drawing/2014/main" id="{23AF2973-EE0B-A18F-76C8-9D97EB30F18D}"/>
              </a:ext>
            </a:extLst>
          </p:cNvPr>
          <p:cNvSpPr/>
          <p:nvPr/>
        </p:nvSpPr>
        <p:spPr>
          <a:xfrm flipV="1">
            <a:off x="9278463" y="3027060"/>
            <a:ext cx="1074452" cy="1892629"/>
          </a:xfrm>
          <a:prstGeom prst="upArrow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EAD608C7-6184-2A72-5ECD-4E5183EDD9EE}"/>
              </a:ext>
            </a:extLst>
          </p:cNvPr>
          <p:cNvSpPr/>
          <p:nvPr/>
        </p:nvSpPr>
        <p:spPr>
          <a:xfrm>
            <a:off x="5615188" y="3485676"/>
            <a:ext cx="5673143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/>
              <a:t>Dynamical Modeling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15066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B11BF2-E292-4B02-A2FA-73A6194DC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" r="3877"/>
          <a:stretch/>
        </p:blipFill>
        <p:spPr>
          <a:xfrm>
            <a:off x="138048" y="1342757"/>
            <a:ext cx="6643645" cy="5401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5D4EE0-1186-4D96-B09C-02C3B84915AB}"/>
                  </a:ext>
                </a:extLst>
              </p:cNvPr>
              <p:cNvSpPr txBox="1"/>
              <p:nvPr/>
            </p:nvSpPr>
            <p:spPr>
              <a:xfrm>
                <a:off x="8231769" y="1332677"/>
                <a:ext cx="32115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7E6E6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  <m:r>
                      <a:rPr kumimoji="1" lang="en-US" altLang="ja-JP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7E6E6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sSub>
                      <m:sSubPr>
                        <m:ctrlPr>
                          <a:rPr kumimoji="1" lang="en-US" altLang="ja-JP" sz="2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E7E6E6">
                                <a:lumMod val="9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ja-JP" sz="2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E7E6E6">
                                <a:lumMod val="9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𝜼</m:t>
                        </m:r>
                      </m:e>
                      <m:sub>
                        <m:r>
                          <a:rPr kumimoji="1" lang="en-US" altLang="ja-JP" sz="2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E7E6E6">
                                <a:lumMod val="9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90000"/>
                      </a:srgbClr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 </a:t>
                </a:r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90000"/>
                      </a:srgbClr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plane (</a:t>
                </a:r>
                <a14:m>
                  <m:oMath xmlns:m="http://schemas.openxmlformats.org/officeDocument/2006/math"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7E6E6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𝒚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7E6E6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∼</m:t>
                    </m:r>
                    <m:r>
                      <a:rPr kumimoji="1" lang="en-US" altLang="ja-JP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7E6E6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𝟎</m:t>
                    </m:r>
                  </m:oMath>
                </a14:m>
                <a:r>
                  <a:rPr kumimoji="1" lang="en-US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90000"/>
                      </a:srgbClr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)</a:t>
                </a:r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90000"/>
                    </a:srgbClr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5D4EE0-1186-4D96-B09C-02C3B84915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769" y="1332677"/>
                <a:ext cx="3211507" cy="461665"/>
              </a:xfrm>
              <a:prstGeom prst="rect">
                <a:avLst/>
              </a:prstGeom>
              <a:blipFill>
                <a:blip r:embed="rId3"/>
                <a:stretch>
                  <a:fillRect t="-9333" b="-3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224FA93-4DB7-41D2-866D-AB520BD36A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/>
          <a:stretch/>
        </p:blipFill>
        <p:spPr>
          <a:xfrm>
            <a:off x="6577998" y="1220636"/>
            <a:ext cx="7295484" cy="567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634126-ECB8-4194-8C3D-3ACA46C9D5AF}"/>
              </a:ext>
            </a:extLst>
          </p:cNvPr>
          <p:cNvSpPr txBox="1"/>
          <p:nvPr/>
        </p:nvSpPr>
        <p:spPr>
          <a:xfrm>
            <a:off x="1946822" y="846148"/>
            <a:ext cx="8786143" cy="6706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p+p</a:t>
            </a:r>
            <a:r>
              <a:rPr kumimoji="1" lang="en-US" altLang="ja-JP" sz="36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 7 </a:t>
            </a:r>
            <a:r>
              <a:rPr kumimoji="1" lang="en-US" altLang="ja-JP" sz="360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TeV</a:t>
            </a:r>
            <a:endParaRPr kumimoji="1" lang="ja-JP" altLang="en-US" sz="360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60000"/>
                  <a:lumOff val="40000"/>
                </a:srgbClr>
              </a:solidFill>
              <a:effectLst/>
              <a:uLnTx/>
              <a:uFillTx/>
              <a:latin typeface="Yu Gothic UI Semilight" panose="020B0400000000000000" pitchFamily="50" charset="-128"/>
              <a:ea typeface="Yu Gothic UI Semilight" panose="020B0400000000000000" pitchFamily="50" charset="-128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AF4490D-DD68-45E1-A564-6AEC1F43709E}"/>
                  </a:ext>
                </a:extLst>
              </p:cNvPr>
              <p:cNvSpPr txBox="1"/>
              <p:nvPr/>
            </p:nvSpPr>
            <p:spPr>
              <a:xfrm>
                <a:off x="1766198" y="1085300"/>
                <a:ext cx="29847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Transverse plane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ja-JP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&lt;0.5</m:t>
                    </m:r>
                  </m:oMath>
                </a14:m>
                <a:r>
                  <a:rPr kumimoji="1" lang="en-US" altLang="ja-JP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)</a:t>
                </a:r>
                <a:endParaRPr kumimoji="1" lang="ja-JP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AF4490D-DD68-45E1-A564-6AEC1F437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198" y="1085300"/>
                <a:ext cx="2984775" cy="830997"/>
              </a:xfrm>
              <a:prstGeom prst="rect">
                <a:avLst/>
              </a:prstGeom>
              <a:blipFill>
                <a:blip r:embed="rId5"/>
                <a:stretch>
                  <a:fillRect t="-5147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C3AE66-3925-4331-A92D-622E456C87D8}"/>
                  </a:ext>
                </a:extLst>
              </p:cNvPr>
              <p:cNvSpPr txBox="1"/>
              <p:nvPr/>
            </p:nvSpPr>
            <p:spPr>
              <a:xfrm>
                <a:off x="8610600" y="1085299"/>
                <a:ext cx="23569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n-US" altLang="ja-JP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kumimoji="1" lang="en-US" altLang="ja-JP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sSub>
                      <m:sSubPr>
                        <m:ctrlPr>
                          <a:rPr kumimoji="1" lang="en-US" altLang="ja-JP" sz="240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ja-JP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ja-JP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ja-JP" alt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 </a:t>
                </a:r>
                <a:r>
                  <a:rPr kumimoji="1" lang="en-US" altLang="ja-JP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plane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ja-JP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𝑦</m:t>
                        </m:r>
                      </m:e>
                    </m:d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&lt;0.5</m:t>
                    </m:r>
                  </m:oMath>
                </a14:m>
                <a:r>
                  <a:rPr kumimoji="1" lang="en-US" altLang="ja-JP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)</a:t>
                </a:r>
                <a:endParaRPr kumimoji="1" lang="ja-JP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Yu Gothic UI Semilight" panose="020B0400000000000000" pitchFamily="50" charset="-128"/>
                  <a:ea typeface="Yu Gothic UI Semilight" panose="020B0400000000000000" pitchFamily="50" charset="-128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C3AE66-3925-4331-A92D-622E456C8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1085299"/>
                <a:ext cx="2356954" cy="830997"/>
              </a:xfrm>
              <a:prstGeom prst="rect">
                <a:avLst/>
              </a:prstGeom>
              <a:blipFill>
                <a:blip r:embed="rId6"/>
                <a:stretch>
                  <a:fillRect t="-5147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F36C3-D911-47DC-837C-950590CEA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B285C-654F-4A5B-870C-7C676C8AE05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 Semilight" panose="020B0400000000000000" pitchFamily="50" charset="-128"/>
              <a:ea typeface="Yu Gothic UI Semilight" panose="020B0400000000000000" pitchFamily="50" charset="-128"/>
              <a:cs typeface="+mn-cs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CD2D2572-D222-4642-8E7C-D9C288865462}"/>
              </a:ext>
            </a:extLst>
          </p:cNvPr>
          <p:cNvSpPr txBox="1"/>
          <p:nvPr/>
        </p:nvSpPr>
        <p:spPr>
          <a:xfrm>
            <a:off x="169418" y="77345"/>
            <a:ext cx="11890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How DCCI works in pp</a:t>
            </a:r>
            <a:endParaRPr kumimoji="1" lang="ja-JP" altLang="en-US" sz="440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Yu Gothic UI Semilight" panose="020B0400000000000000" pitchFamily="50" charset="-128"/>
              <a:ea typeface="Yu Gothic UI Semilight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5965E6A-68A7-4A74-8A87-F0C66D2E23A9}"/>
              </a:ext>
            </a:extLst>
          </p:cNvPr>
          <p:cNvSpPr txBox="1"/>
          <p:nvPr/>
        </p:nvSpPr>
        <p:spPr>
          <a:xfrm>
            <a:off x="7760719" y="6460778"/>
            <a:ext cx="349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chemeClr val="bg1"/>
                </a:solidFill>
              </a:rPr>
              <a:t>Movies: Courtesy of </a:t>
            </a:r>
            <a:r>
              <a:rPr kumimoji="1" lang="en-US" altLang="ja-JP" sz="1600" dirty="0" err="1">
                <a:solidFill>
                  <a:schemeClr val="bg1"/>
                </a:solidFill>
              </a:rPr>
              <a:t>Y.Kanakubo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568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F058251-2E31-DF7D-8AC3-BE4D18EC2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r="49155" b="67296"/>
          <a:stretch/>
        </p:blipFill>
        <p:spPr bwMode="auto">
          <a:xfrm>
            <a:off x="339233" y="1255036"/>
            <a:ext cx="5576811" cy="425660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DFB22-475F-45C1-B44C-7DC22E9B8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B285C-654F-4A5B-870C-7C676C8AE05A}" type="slidenum">
              <a:rPr lang="ja-JP" altLang="en-US" smtClean="0"/>
              <a:pPr/>
              <a:t>71</a:t>
            </a:fld>
            <a:endParaRPr lang="ja-JP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B3BD3-B5EE-4AB6-BBA7-81AB0205BDEA}"/>
              </a:ext>
            </a:extLst>
          </p:cNvPr>
          <p:cNvSpPr txBox="1"/>
          <p:nvPr/>
        </p:nvSpPr>
        <p:spPr>
          <a:xfrm rot="16200000">
            <a:off x="-2560769" y="3027365"/>
            <a:ext cx="561508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B. </a:t>
            </a:r>
            <a:r>
              <a:rPr lang="en-US" sz="900" dirty="0" err="1">
                <a:latin typeface="Yu Gothic UI Semilight" panose="020B0400000000000000" pitchFamily="50" charset="-128"/>
                <a:cs typeface="Calibri" panose="020F0502020204030204" pitchFamily="34" charset="0"/>
              </a:rPr>
              <a:t>Abelev</a:t>
            </a:r>
            <a:r>
              <a:rPr lang="en-US" sz="9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  </a:t>
            </a:r>
            <a:r>
              <a:rPr lang="en-US" sz="900" i="1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et al. </a:t>
            </a:r>
            <a:r>
              <a:rPr lang="en-US" sz="9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(ALICE Collaboration), Phys. Lett. B 728, 216-227 (2014); erratum 734, 409-410 (2014)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532DC-FC96-4603-8282-8B07F69F6725}"/>
              </a:ext>
            </a:extLst>
          </p:cNvPr>
          <p:cNvSpPr txBox="1"/>
          <p:nvPr/>
        </p:nvSpPr>
        <p:spPr>
          <a:xfrm rot="16200000">
            <a:off x="-2676420" y="3069765"/>
            <a:ext cx="553028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J. Adam </a:t>
            </a:r>
            <a:r>
              <a:rPr lang="fr-FR" sz="900" i="1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et al.</a:t>
            </a:r>
            <a:r>
              <a:rPr lang="fr-FR" sz="9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, (ALICE Collaboration), Nature Phys. 13 535-539 (2017) </a:t>
            </a:r>
            <a:endParaRPr lang="en-US" sz="900" dirty="0">
              <a:latin typeface="Yu Gothic UI Semilight" panose="020B0400000000000000" pitchFamily="50" charset="-128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itle 1">
                <a:extLst>
                  <a:ext uri="{FF2B5EF4-FFF2-40B4-BE49-F238E27FC236}">
                    <a16:creationId xmlns:a16="http://schemas.microsoft.com/office/drawing/2014/main" id="{4055FF87-4051-CB42-76E8-C275E9FF39A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863311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4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Ω</m:t>
                    </m:r>
                    <m:r>
                      <a:rPr lang="en-US" altLang="ja-JP" sz="4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altLang="ja-JP" sz="4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kumimoji="1" lang="ja-JP" altLang="en-US" sz="4400" dirty="0">
                    <a:solidFill>
                      <a:schemeClr val="tx1"/>
                    </a:solidFill>
                    <a:latin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ja-JP" sz="4400" dirty="0">
                    <a:solidFill>
                      <a:schemeClr val="tx1"/>
                    </a:solidFill>
                    <a:latin typeface="+mj-ea"/>
                    <a:cs typeface="Calibri" panose="020F0502020204030204" pitchFamily="34" charset="0"/>
                  </a:rPr>
                  <a:t>ratio </a:t>
                </a:r>
                <a:r>
                  <a:rPr lang="en-US" altLang="ja-JP" sz="4400" dirty="0">
                    <a:solidFill>
                      <a:schemeClr val="tx1"/>
                    </a:solidFill>
                    <a:latin typeface="+mj-ea"/>
                    <a:cs typeface="Calibri" panose="020F0502020204030204" pitchFamily="34" charset="0"/>
                  </a:rPr>
                  <a:t>from</a:t>
                </a:r>
                <a:r>
                  <a:rPr kumimoji="1" lang="en-US" altLang="ja-JP" sz="4400" dirty="0">
                    <a:solidFill>
                      <a:schemeClr val="tx1"/>
                    </a:solidFill>
                    <a:latin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ja-JP" sz="4400" dirty="0" err="1">
                    <a:solidFill>
                      <a:schemeClr val="tx1"/>
                    </a:solidFill>
                    <a:latin typeface="+mj-ea"/>
                    <a:cs typeface="Calibri" panose="020F0502020204030204" pitchFamily="34" charset="0"/>
                  </a:rPr>
                  <a:t>p+p</a:t>
                </a:r>
                <a:r>
                  <a:rPr kumimoji="1" lang="en-US" altLang="ja-JP" sz="4400" dirty="0">
                    <a:solidFill>
                      <a:schemeClr val="tx1"/>
                    </a:solidFill>
                    <a:latin typeface="+mj-ea"/>
                    <a:cs typeface="Calibri" panose="020F0502020204030204" pitchFamily="34" charset="0"/>
                  </a:rPr>
                  <a:t> </a:t>
                </a:r>
                <a:r>
                  <a:rPr lang="en-US" altLang="ja-JP" dirty="0">
                    <a:latin typeface="+mj-ea"/>
                  </a:rPr>
                  <a:t>to</a:t>
                </a:r>
                <a:r>
                  <a:rPr kumimoji="1" lang="en-US" altLang="ja-JP" sz="4400" dirty="0">
                    <a:solidFill>
                      <a:schemeClr val="tx1"/>
                    </a:solidFill>
                    <a:latin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ja-JP" sz="4400" dirty="0" err="1">
                    <a:solidFill>
                      <a:schemeClr val="tx1"/>
                    </a:solidFill>
                    <a:latin typeface="+mj-ea"/>
                    <a:cs typeface="Calibri" panose="020F0502020204030204" pitchFamily="34" charset="0"/>
                  </a:rPr>
                  <a:t>Pb+Pb</a:t>
                </a:r>
                <a:endParaRPr kumimoji="1" lang="ja-JP" altLang="en-US" dirty="0">
                  <a:solidFill>
                    <a:schemeClr val="tx1"/>
                  </a:solidFill>
                  <a:latin typeface="+mj-ea"/>
                </a:endParaRPr>
              </a:p>
            </p:txBody>
          </p:sp>
        </mc:Choice>
        <mc:Fallback xmlns="">
          <p:sp>
            <p:nvSpPr>
              <p:cNvPr id="50" name="Title 1">
                <a:extLst>
                  <a:ext uri="{FF2B5EF4-FFF2-40B4-BE49-F238E27FC236}">
                    <a16:creationId xmlns:a16="http://schemas.microsoft.com/office/drawing/2014/main" id="{4055FF87-4051-CB42-76E8-C275E9FF39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863311"/>
              </a:xfrm>
              <a:blipFill>
                <a:blip r:embed="rId3"/>
                <a:stretch>
                  <a:fillRect t="-12676" b="-239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3061C376-FAFD-105C-BB34-4F24D292DE84}"/>
              </a:ext>
            </a:extLst>
          </p:cNvPr>
          <p:cNvSpPr txBox="1"/>
          <p:nvPr/>
        </p:nvSpPr>
        <p:spPr>
          <a:xfrm>
            <a:off x="6096000" y="1875997"/>
            <a:ext cx="5838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Fixing parameters to control fraction of core/corona</a:t>
            </a:r>
          </a:p>
          <a:p>
            <a:pPr algn="ctr"/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(Backup slides for details)</a:t>
            </a: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B6BAC45-1647-BE19-B512-52618E758D32}"/>
                  </a:ext>
                </a:extLst>
              </p:cNvPr>
              <p:cNvSpPr txBox="1"/>
              <p:nvPr/>
            </p:nvSpPr>
            <p:spPr>
              <a:xfrm>
                <a:off x="6434551" y="4135488"/>
                <a:ext cx="499818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Calibri" panose="020F0502020204030204" pitchFamily="34" charset="0"/>
                    <a:sym typeface="Wingdings" panose="05000000000000000000" pitchFamily="2" charset="2"/>
                  </a:rPr>
                  <a:t>Smooth increase of </a:t>
                </a:r>
                <a:r>
                  <a:rPr lang="en-US" altLang="ja-JP" sz="2800" dirty="0">
                    <a:solidFill>
                      <a:srgbClr val="FFFF00"/>
                    </a:solidFill>
                    <a:latin typeface="+mn-ea"/>
                    <a:cs typeface="Calibri" panose="020F0502020204030204" pitchFamily="34" charset="0"/>
                    <a:sym typeface="Wingdings" panose="05000000000000000000" pitchFamily="2" charset="2"/>
                  </a:rPr>
                  <a:t>core</a:t>
                </a:r>
                <a:r>
                  <a:rPr lang="en-US" altLang="ja-JP" sz="2800" dirty="0">
                    <a:solidFill>
                      <a:srgbClr val="C00000"/>
                    </a:solidFill>
                    <a:latin typeface="+mn-ea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en-US" altLang="ja-JP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Calibri" panose="020F0502020204030204" pitchFamily="34" charset="0"/>
                    <a:sym typeface="Wingdings" panose="05000000000000000000" pitchFamily="2" charset="2"/>
                  </a:rPr>
                  <a:t>contribution</a:t>
                </a:r>
              </a:p>
              <a:p>
                <a:pPr algn="ctr"/>
                <a:r>
                  <a:rPr lang="en-US" altLang="ja-JP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Calibri" panose="020F050202020403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altLang="ja-JP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Calibri" panose="020F0502020204030204" pitchFamily="34" charset="0"/>
                  </a:rPr>
                  <a:t>Smooth enhancement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800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Ω</m:t>
                    </m:r>
                    <m:r>
                      <a:rPr lang="en-US" altLang="ja-JP" sz="2800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altLang="ja-JP" sz="28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kumimoji="1" lang="ja-JP" altLang="en-US" sz="2800" dirty="0">
                    <a:solidFill>
                      <a:srgbClr val="263A43"/>
                    </a:solidFill>
                    <a:latin typeface="+mn-ea"/>
                    <a:cs typeface="Calibri" panose="020F0502020204030204" pitchFamily="34" charset="0"/>
                  </a:rPr>
                  <a:t> </a:t>
                </a:r>
                <a:endParaRPr lang="en-US" altLang="ja-JP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B6BAC45-1647-BE19-B512-52618E758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551" y="4135488"/>
                <a:ext cx="4998183" cy="1815882"/>
              </a:xfrm>
              <a:prstGeom prst="rect">
                <a:avLst/>
              </a:prstGeom>
              <a:blipFill>
                <a:blip r:embed="rId4"/>
                <a:stretch>
                  <a:fillRect t="-33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3EEDD2F-D0E9-42B6-B5D9-7F8B9E214E82}"/>
              </a:ext>
            </a:extLst>
          </p:cNvPr>
          <p:cNvSpPr txBox="1"/>
          <p:nvPr/>
        </p:nvSpPr>
        <p:spPr>
          <a:xfrm>
            <a:off x="431800" y="5447971"/>
            <a:ext cx="53957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*Deviation from data at low multiplicity can be attributed to PYTHIA default tuning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254098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ABD104-26A0-4792-8FAC-226D30F1C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Fraction of core and corona </a:t>
            </a:r>
            <a:r>
              <a:rPr lang="en-US" altLang="ja-JP" dirty="0"/>
              <a:t>components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D845FFA-CADC-440B-A843-1333F5743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72</a:t>
            </a:fld>
            <a:endParaRPr kumimoji="1" lang="ja-JP" alt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54ADCDF-C536-4CE9-8D6F-9F714954F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21707"/>
            <a:ext cx="4710728" cy="4397628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A386A7EF-675C-4C70-9701-DD55DD886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02" y="1407529"/>
            <a:ext cx="5119798" cy="4391430"/>
          </a:xfrm>
          <a:prstGeom prst="rect">
            <a:avLst/>
          </a:prstGeom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C1E67E3D-CFF3-4808-9BBE-7B7BD91A923E}"/>
              </a:ext>
            </a:extLst>
          </p:cNvPr>
          <p:cNvSpPr txBox="1"/>
          <p:nvPr/>
        </p:nvSpPr>
        <p:spPr>
          <a:xfrm rot="16200000">
            <a:off x="-1773699" y="3364545"/>
            <a:ext cx="50134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K. </a:t>
            </a:r>
            <a:r>
              <a:rPr lang="en-US" sz="1200" dirty="0" err="1">
                <a:latin typeface="Yu Gothic UI Semilight" panose="020B0400000000000000" pitchFamily="50" charset="-128"/>
                <a:cs typeface="Calibri" panose="020F0502020204030204" pitchFamily="34" charset="0"/>
              </a:rPr>
              <a:t>Aamodt</a:t>
            </a:r>
            <a:r>
              <a:rPr lang="en-US" sz="12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 </a:t>
            </a:r>
            <a:r>
              <a:rPr lang="en-US" sz="1200" i="1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et al.</a:t>
            </a:r>
            <a:r>
              <a:rPr lang="en-US" sz="12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, (ALICE Collaboration), Phys. Rev. Lett. </a:t>
            </a:r>
            <a:r>
              <a:rPr lang="en-US" sz="1200" b="1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106</a:t>
            </a:r>
            <a:r>
              <a:rPr lang="en-US" sz="12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, 032301 (2011) 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F5251D3F-0965-4C0D-B8FC-D6BEADB7C345}"/>
              </a:ext>
            </a:extLst>
          </p:cNvPr>
          <p:cNvSpPr txBox="1"/>
          <p:nvPr/>
        </p:nvSpPr>
        <p:spPr>
          <a:xfrm>
            <a:off x="2935055" y="1524532"/>
            <a:ext cx="2666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err="1">
                <a:solidFill>
                  <a:schemeClr val="bg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Pb+Pb</a:t>
            </a:r>
            <a:r>
              <a:rPr lang="en-US" altLang="ja-JP" sz="2800" dirty="0">
                <a:solidFill>
                  <a:schemeClr val="bg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 2.76 </a:t>
            </a:r>
            <a:r>
              <a:rPr lang="en-US" altLang="ja-JP" sz="2800" dirty="0" err="1">
                <a:solidFill>
                  <a:schemeClr val="bg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TeV</a:t>
            </a:r>
            <a:endParaRPr lang="en-US" sz="2800" dirty="0">
              <a:solidFill>
                <a:schemeClr val="bg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  <a:cs typeface="Calibri" panose="020F0502020204030204" pitchFamily="34" charset="0"/>
            </a:endParaRPr>
          </a:p>
        </p:txBody>
      </p:sp>
      <p:grpSp>
        <p:nvGrpSpPr>
          <p:cNvPr id="8" name="Group 19">
            <a:extLst>
              <a:ext uri="{FF2B5EF4-FFF2-40B4-BE49-F238E27FC236}">
                <a16:creationId xmlns:a16="http://schemas.microsoft.com/office/drawing/2014/main" id="{537A465A-A0A8-4009-9BA4-98B0903D477C}"/>
              </a:ext>
            </a:extLst>
          </p:cNvPr>
          <p:cNvGrpSpPr/>
          <p:nvPr/>
        </p:nvGrpSpPr>
        <p:grpSpPr>
          <a:xfrm>
            <a:off x="8799689" y="2011721"/>
            <a:ext cx="1383038" cy="201268"/>
            <a:chOff x="8294331" y="5358083"/>
            <a:chExt cx="1959412" cy="259596"/>
          </a:xfrm>
        </p:grpSpPr>
        <p:sp>
          <p:nvSpPr>
            <p:cNvPr id="9" name="Oval 20">
              <a:extLst>
                <a:ext uri="{FF2B5EF4-FFF2-40B4-BE49-F238E27FC236}">
                  <a16:creationId xmlns:a16="http://schemas.microsoft.com/office/drawing/2014/main" id="{F374F40C-43CA-4A1B-9388-2118B1604584}"/>
                </a:ext>
              </a:extLst>
            </p:cNvPr>
            <p:cNvSpPr/>
            <p:nvPr/>
          </p:nvSpPr>
          <p:spPr>
            <a:xfrm>
              <a:off x="8894782" y="5443177"/>
              <a:ext cx="97722" cy="9772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21">
              <a:extLst>
                <a:ext uri="{FF2B5EF4-FFF2-40B4-BE49-F238E27FC236}">
                  <a16:creationId xmlns:a16="http://schemas.microsoft.com/office/drawing/2014/main" id="{A04CC935-9777-412A-9028-E6D202EEA1FA}"/>
                </a:ext>
              </a:extLst>
            </p:cNvPr>
            <p:cNvSpPr/>
            <p:nvPr/>
          </p:nvSpPr>
          <p:spPr>
            <a:xfrm>
              <a:off x="9465992" y="5443177"/>
              <a:ext cx="97722" cy="9772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Arrow: Right 22">
              <a:extLst>
                <a:ext uri="{FF2B5EF4-FFF2-40B4-BE49-F238E27FC236}">
                  <a16:creationId xmlns:a16="http://schemas.microsoft.com/office/drawing/2014/main" id="{515506E6-A620-4508-94FD-FB69E62EE89F}"/>
                </a:ext>
              </a:extLst>
            </p:cNvPr>
            <p:cNvSpPr/>
            <p:nvPr/>
          </p:nvSpPr>
          <p:spPr>
            <a:xfrm>
              <a:off x="8294331" y="5358083"/>
              <a:ext cx="541041" cy="251285"/>
            </a:xfrm>
            <a:prstGeom prst="rightArrow">
              <a:avLst>
                <a:gd name="adj1" fmla="val 50000"/>
                <a:gd name="adj2" fmla="val 119444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row: Right 23">
              <a:extLst>
                <a:ext uri="{FF2B5EF4-FFF2-40B4-BE49-F238E27FC236}">
                  <a16:creationId xmlns:a16="http://schemas.microsoft.com/office/drawing/2014/main" id="{4AEA050B-59A5-4CC1-89B6-361F326CA546}"/>
                </a:ext>
              </a:extLst>
            </p:cNvPr>
            <p:cNvSpPr/>
            <p:nvPr/>
          </p:nvSpPr>
          <p:spPr>
            <a:xfrm rot="10800000">
              <a:off x="9712702" y="5366393"/>
              <a:ext cx="541041" cy="251286"/>
            </a:xfrm>
            <a:prstGeom prst="rightArrow">
              <a:avLst>
                <a:gd name="adj1" fmla="val 50000"/>
                <a:gd name="adj2" fmla="val 119444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24">
            <a:extLst>
              <a:ext uri="{FF2B5EF4-FFF2-40B4-BE49-F238E27FC236}">
                <a16:creationId xmlns:a16="http://schemas.microsoft.com/office/drawing/2014/main" id="{85794A6B-0102-4B9C-B303-1CCED25BD96C}"/>
              </a:ext>
            </a:extLst>
          </p:cNvPr>
          <p:cNvGrpSpPr/>
          <p:nvPr/>
        </p:nvGrpSpPr>
        <p:grpSpPr>
          <a:xfrm>
            <a:off x="3641806" y="1948189"/>
            <a:ext cx="1848971" cy="506716"/>
            <a:chOff x="7677900" y="1282967"/>
            <a:chExt cx="3845987" cy="1054004"/>
          </a:xfrm>
        </p:grpSpPr>
        <p:sp>
          <p:nvSpPr>
            <p:cNvPr id="14" name="Oval 25">
              <a:extLst>
                <a:ext uri="{FF2B5EF4-FFF2-40B4-BE49-F238E27FC236}">
                  <a16:creationId xmlns:a16="http://schemas.microsoft.com/office/drawing/2014/main" id="{C8E56590-05AB-4BD2-A33B-FD7CC3F64D3E}"/>
                </a:ext>
              </a:extLst>
            </p:cNvPr>
            <p:cNvSpPr/>
            <p:nvPr/>
          </p:nvSpPr>
          <p:spPr>
            <a:xfrm>
              <a:off x="8437574" y="1282968"/>
              <a:ext cx="1054003" cy="105400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Yu Gothic UI Semilight" panose="020B04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15" name="Arrow: Right 26">
              <a:extLst>
                <a:ext uri="{FF2B5EF4-FFF2-40B4-BE49-F238E27FC236}">
                  <a16:creationId xmlns:a16="http://schemas.microsoft.com/office/drawing/2014/main" id="{A7627952-25DD-4EA0-BA0C-986F06E8F616}"/>
                </a:ext>
              </a:extLst>
            </p:cNvPr>
            <p:cNvSpPr/>
            <p:nvPr/>
          </p:nvSpPr>
          <p:spPr>
            <a:xfrm>
              <a:off x="7677900" y="1699452"/>
              <a:ext cx="541041" cy="251286"/>
            </a:xfrm>
            <a:prstGeom prst="rightArrow">
              <a:avLst>
                <a:gd name="adj1" fmla="val 50000"/>
                <a:gd name="adj2" fmla="val 119444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Yu Gothic UI Semilight" panose="020B04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16" name="Arrow: Right 27">
              <a:extLst>
                <a:ext uri="{FF2B5EF4-FFF2-40B4-BE49-F238E27FC236}">
                  <a16:creationId xmlns:a16="http://schemas.microsoft.com/office/drawing/2014/main" id="{51C3B4EB-33FD-4242-8D38-BF6F4A20F82E}"/>
                </a:ext>
              </a:extLst>
            </p:cNvPr>
            <p:cNvSpPr/>
            <p:nvPr/>
          </p:nvSpPr>
          <p:spPr>
            <a:xfrm rot="10800000">
              <a:off x="10982846" y="1699452"/>
              <a:ext cx="541041" cy="251286"/>
            </a:xfrm>
            <a:prstGeom prst="rightArrow">
              <a:avLst>
                <a:gd name="adj1" fmla="val 50000"/>
                <a:gd name="adj2" fmla="val 119444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Yu Gothic UI Semilight" panose="020B04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17" name="Oval 28">
              <a:extLst>
                <a:ext uri="{FF2B5EF4-FFF2-40B4-BE49-F238E27FC236}">
                  <a16:creationId xmlns:a16="http://schemas.microsoft.com/office/drawing/2014/main" id="{E5813279-3F50-41A0-822A-FA4D5D86A18A}"/>
                </a:ext>
              </a:extLst>
            </p:cNvPr>
            <p:cNvSpPr/>
            <p:nvPr/>
          </p:nvSpPr>
          <p:spPr>
            <a:xfrm>
              <a:off x="9710210" y="1282967"/>
              <a:ext cx="1054003" cy="105400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Yu Gothic UI Semilight" panose="020B0400000000000000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35">
            <a:extLst>
              <a:ext uri="{FF2B5EF4-FFF2-40B4-BE49-F238E27FC236}">
                <a16:creationId xmlns:a16="http://schemas.microsoft.com/office/drawing/2014/main" id="{111EF520-7655-425C-BFF9-43C8B2D226CE}"/>
              </a:ext>
            </a:extLst>
          </p:cNvPr>
          <p:cNvSpPr txBox="1"/>
          <p:nvPr/>
        </p:nvSpPr>
        <p:spPr>
          <a:xfrm>
            <a:off x="5717726" y="3722306"/>
            <a:ext cx="1208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C00000"/>
                </a:solidFill>
                <a:latin typeface="Yu Gothic UI Semilight" panose="020B0400000000000000" pitchFamily="50" charset="-128"/>
                <a:cs typeface="Calibri" panose="020F0502020204030204" pitchFamily="34" charset="0"/>
              </a:rPr>
              <a:t>Core</a:t>
            </a:r>
            <a:endParaRPr lang="en-US" sz="3200" dirty="0">
              <a:solidFill>
                <a:srgbClr val="C00000"/>
              </a:solidFill>
              <a:latin typeface="Yu Gothic UI Semilight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TextBox 36">
            <a:extLst>
              <a:ext uri="{FF2B5EF4-FFF2-40B4-BE49-F238E27FC236}">
                <a16:creationId xmlns:a16="http://schemas.microsoft.com/office/drawing/2014/main" id="{D2089CE6-33FB-4CAC-A06C-97496517A5C9}"/>
              </a:ext>
            </a:extLst>
          </p:cNvPr>
          <p:cNvSpPr txBox="1"/>
          <p:nvPr/>
        </p:nvSpPr>
        <p:spPr>
          <a:xfrm>
            <a:off x="7247091" y="2465347"/>
            <a:ext cx="1470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1F4E79"/>
                </a:solidFill>
                <a:latin typeface="Yu Gothic UI Semilight" panose="020B0400000000000000" pitchFamily="50" charset="-128"/>
                <a:cs typeface="Calibri" panose="020F0502020204030204" pitchFamily="34" charset="0"/>
              </a:rPr>
              <a:t>Corona</a:t>
            </a:r>
            <a:endParaRPr lang="en-US" sz="3200" dirty="0">
              <a:solidFill>
                <a:srgbClr val="1F4E79"/>
              </a:solidFill>
              <a:latin typeface="Yu Gothic UI Semilight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TextBox 37">
            <a:extLst>
              <a:ext uri="{FF2B5EF4-FFF2-40B4-BE49-F238E27FC236}">
                <a16:creationId xmlns:a16="http://schemas.microsoft.com/office/drawing/2014/main" id="{26110782-2B72-41D6-B6D8-651A279D7160}"/>
              </a:ext>
            </a:extLst>
          </p:cNvPr>
          <p:cNvSpPr txBox="1"/>
          <p:nvPr/>
        </p:nvSpPr>
        <p:spPr>
          <a:xfrm>
            <a:off x="8690396" y="1476234"/>
            <a:ext cx="1816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err="1">
                <a:solidFill>
                  <a:schemeClr val="bg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p+p</a:t>
            </a:r>
            <a:r>
              <a:rPr lang="en-US" altLang="ja-JP" sz="2800" dirty="0">
                <a:solidFill>
                  <a:schemeClr val="bg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 7 </a:t>
            </a:r>
            <a:r>
              <a:rPr lang="en-US" altLang="ja-JP" sz="2800" dirty="0" err="1">
                <a:solidFill>
                  <a:schemeClr val="bg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TeV</a:t>
            </a:r>
            <a:endParaRPr lang="en-US" sz="2800" dirty="0">
              <a:solidFill>
                <a:schemeClr val="bg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41">
                <a:extLst>
                  <a:ext uri="{FF2B5EF4-FFF2-40B4-BE49-F238E27FC236}">
                    <a16:creationId xmlns:a16="http://schemas.microsoft.com/office/drawing/2014/main" id="{8F41DE73-5EC5-43AD-B52A-2BDE3B2524C3}"/>
                  </a:ext>
                </a:extLst>
              </p:cNvPr>
              <p:cNvSpPr txBox="1"/>
              <p:nvPr/>
            </p:nvSpPr>
            <p:spPr>
              <a:xfrm>
                <a:off x="2289521" y="6297622"/>
                <a:ext cx="76285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pp: core/corona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∼</m:t>
                    </m:r>
                    <m:r>
                      <a:rPr lang="en-US" altLang="ja-JP" sz="28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50%</m:t>
                    </m:r>
                  </m:oMath>
                </a14:m>
                <a:r>
                  <a:rPr lang="en-US" altLang="ja-JP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 at σ/</a:t>
                </a:r>
                <a:r>
                  <a:rPr lang="en-US" altLang="ja-JP" sz="28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σ</a:t>
                </a:r>
                <a:r>
                  <a:rPr lang="en-US" altLang="ja-JP" sz="2800" baseline="-250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INEL</a:t>
                </a:r>
                <a:r>
                  <a:rPr lang="en-US" altLang="ja-JP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 = 0-0.95%</a:t>
                </a:r>
              </a:p>
            </p:txBody>
          </p:sp>
        </mc:Choice>
        <mc:Fallback xmlns="">
          <p:sp>
            <p:nvSpPr>
              <p:cNvPr id="21" name="TextBox 41">
                <a:extLst>
                  <a:ext uri="{FF2B5EF4-FFF2-40B4-BE49-F238E27FC236}">
                    <a16:creationId xmlns:a16="http://schemas.microsoft.com/office/drawing/2014/main" id="{8F41DE73-5EC5-43AD-B52A-2BDE3B252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521" y="6297622"/>
                <a:ext cx="7628569" cy="523220"/>
              </a:xfrm>
              <a:prstGeom prst="rect">
                <a:avLst/>
              </a:prstGeom>
              <a:blipFill>
                <a:blip r:embed="rId4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42">
                <a:extLst>
                  <a:ext uri="{FF2B5EF4-FFF2-40B4-BE49-F238E27FC236}">
                    <a16:creationId xmlns:a16="http://schemas.microsoft.com/office/drawing/2014/main" id="{3A06CB60-9E94-4F03-9108-34D52982AAF3}"/>
                  </a:ext>
                </a:extLst>
              </p:cNvPr>
              <p:cNvSpPr txBox="1"/>
              <p:nvPr/>
            </p:nvSpPr>
            <p:spPr>
              <a:xfrm>
                <a:off x="2722681" y="5826232"/>
                <a:ext cx="67590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PbPb: corona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∼20%</m:t>
                    </m:r>
                  </m:oMath>
                </a14:m>
                <a:r>
                  <a:rPr lang="en-US" altLang="ja-JP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Yu Gothic UI Semilight" panose="020B0400000000000000" pitchFamily="50" charset="-128"/>
                    <a:ea typeface="Yu Gothic UI Semilight" panose="020B0400000000000000" pitchFamily="50" charset="-128"/>
                    <a:cs typeface="Calibri" panose="020F0502020204030204" pitchFamily="34" charset="0"/>
                  </a:rPr>
                  <a:t> at 40-60% centrality</a:t>
                </a:r>
              </a:p>
            </p:txBody>
          </p:sp>
        </mc:Choice>
        <mc:Fallback xmlns="">
          <p:sp>
            <p:nvSpPr>
              <p:cNvPr id="22" name="TextBox 42">
                <a:extLst>
                  <a:ext uri="{FF2B5EF4-FFF2-40B4-BE49-F238E27FC236}">
                    <a16:creationId xmlns:a16="http://schemas.microsoft.com/office/drawing/2014/main" id="{3A06CB60-9E94-4F03-9108-34D52982A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681" y="5826232"/>
                <a:ext cx="6759005" cy="523220"/>
              </a:xfrm>
              <a:prstGeom prst="rect">
                <a:avLst/>
              </a:prstGeom>
              <a:blipFill>
                <a:blip r:embed="rId5"/>
                <a:stretch>
                  <a:fillRect l="-181" t="-12791" r="-90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12">
            <a:extLst>
              <a:ext uri="{FF2B5EF4-FFF2-40B4-BE49-F238E27FC236}">
                <a16:creationId xmlns:a16="http://schemas.microsoft.com/office/drawing/2014/main" id="{D2C0E396-27D4-40A6-B831-70BB24F248CB}"/>
              </a:ext>
            </a:extLst>
          </p:cNvPr>
          <p:cNvSpPr txBox="1"/>
          <p:nvPr/>
        </p:nvSpPr>
        <p:spPr>
          <a:xfrm rot="5400000">
            <a:off x="8480426" y="3693465"/>
            <a:ext cx="50134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J. Adam </a:t>
            </a:r>
            <a:r>
              <a:rPr lang="fr-FR" sz="1200" i="1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et al.</a:t>
            </a:r>
            <a:r>
              <a:rPr lang="fr-FR" sz="12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, (ALICE Collaboration), Nature Phys. </a:t>
            </a:r>
            <a:r>
              <a:rPr lang="fr-FR" sz="1200" b="1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13</a:t>
            </a:r>
            <a:r>
              <a:rPr lang="fr-FR" sz="1200" dirty="0">
                <a:latin typeface="Yu Gothic UI Semilight" panose="020B0400000000000000" pitchFamily="50" charset="-128"/>
                <a:cs typeface="Calibri" panose="020F0502020204030204" pitchFamily="34" charset="0"/>
              </a:rPr>
              <a:t>, 535-539 (2017) </a:t>
            </a:r>
            <a:endParaRPr lang="en-US" sz="1200" dirty="0">
              <a:latin typeface="Yu Gothic UI Semilight" panose="020B0400000000000000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941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CFC716-B17E-4D6E-AE4E-B90CC8032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Lessons from a cutting edge model: TRAJECTUM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CC671BC-D858-4F24-B1EC-BCC46BAED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73</a:t>
            </a:fld>
            <a:endParaRPr kumimoji="1" lang="ja-JP" altLang="en-US"/>
          </a:p>
        </p:txBody>
      </p:sp>
      <p:pic>
        <p:nvPicPr>
          <p:cNvPr id="4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74904869-3FC2-4121-A75D-569C09CC1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8480" r="8544" b="15598"/>
          <a:stretch/>
        </p:blipFill>
        <p:spPr>
          <a:xfrm>
            <a:off x="1247098" y="1620495"/>
            <a:ext cx="4848902" cy="3679263"/>
          </a:xfrm>
          <a:prstGeom prst="rect">
            <a:avLst/>
          </a:prstGeom>
        </p:spPr>
      </p:pic>
      <p:pic>
        <p:nvPicPr>
          <p:cNvPr id="5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D2C2B5B-7DAF-485F-B036-55CD98ED1F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0" t="36647" r="9847" b="9890"/>
          <a:stretch/>
        </p:blipFill>
        <p:spPr>
          <a:xfrm>
            <a:off x="6096000" y="1618420"/>
            <a:ext cx="4848902" cy="370165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37D66E-3982-4284-BDE1-08F04638D6CA}"/>
              </a:ext>
            </a:extLst>
          </p:cNvPr>
          <p:cNvSpPr txBox="1"/>
          <p:nvPr/>
        </p:nvSpPr>
        <p:spPr>
          <a:xfrm>
            <a:off x="1211497" y="5275268"/>
            <a:ext cx="97690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Prevailing paradigm: 99% soft (~core) components</a:t>
            </a:r>
          </a:p>
          <a:p>
            <a:pPr algn="ctr"/>
            <a:r>
              <a:rPr kumimoji="1" lang="en-US" altLang="ja-JP" sz="2800" dirty="0">
                <a:solidFill>
                  <a:srgbClr val="FFFF00"/>
                </a:solidFill>
              </a:rPr>
              <a:t>Current understanding: Lack of core at very low </a:t>
            </a:r>
            <a:r>
              <a:rPr kumimoji="1" lang="en-US" altLang="ja-JP" sz="2800" dirty="0" err="1">
                <a:solidFill>
                  <a:srgbClr val="FFFF00"/>
                </a:solidFill>
              </a:rPr>
              <a:t>p</a:t>
            </a:r>
            <a:r>
              <a:rPr kumimoji="1" lang="en-US" altLang="ja-JP" sz="2800" baseline="-25000" dirty="0" err="1">
                <a:solidFill>
                  <a:srgbClr val="FFFF00"/>
                </a:solidFill>
              </a:rPr>
              <a:t>T</a:t>
            </a:r>
            <a:r>
              <a:rPr kumimoji="1" lang="en-US" altLang="ja-JP" sz="2800" dirty="0">
                <a:solidFill>
                  <a:srgbClr val="FFFF00"/>
                </a:solidFill>
              </a:rPr>
              <a:t> (≲0.5 GeV)</a:t>
            </a:r>
          </a:p>
          <a:p>
            <a:pPr algn="ctr"/>
            <a:r>
              <a:rPr kumimoji="1" lang="en-US" altLang="ja-JP" sz="2800" dirty="0"/>
              <a:t>Question: Soft components always from core?</a:t>
            </a:r>
            <a:endParaRPr kumimoji="1" lang="ja-JP" altLang="en-US" sz="2800" dirty="0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593EEEEE-5342-4055-A3BD-CF1D9A1EC873}"/>
              </a:ext>
            </a:extLst>
          </p:cNvPr>
          <p:cNvSpPr/>
          <p:nvPr/>
        </p:nvSpPr>
        <p:spPr>
          <a:xfrm>
            <a:off x="1874436" y="4043680"/>
            <a:ext cx="965200" cy="751840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36CFC87C-49BD-40F5-9C29-64947EF44BF3}"/>
              </a:ext>
            </a:extLst>
          </p:cNvPr>
          <p:cNvSpPr/>
          <p:nvPr/>
        </p:nvSpPr>
        <p:spPr>
          <a:xfrm>
            <a:off x="6670040" y="4043680"/>
            <a:ext cx="965200" cy="751840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226A104-84FB-4331-9C2A-125CB7E2B98A}"/>
              </a:ext>
            </a:extLst>
          </p:cNvPr>
          <p:cNvSpPr txBox="1"/>
          <p:nvPr/>
        </p:nvSpPr>
        <p:spPr>
          <a:xfrm rot="5400000">
            <a:off x="9097410" y="3290849"/>
            <a:ext cx="4033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G. </a:t>
            </a:r>
            <a:r>
              <a:rPr kumimoji="1" lang="en-US" altLang="ja-JP" sz="1600" dirty="0" err="1"/>
              <a:t>Nijs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al.</a:t>
            </a:r>
            <a:r>
              <a:rPr kumimoji="1" lang="en-US" altLang="ja-JP" sz="1600" dirty="0"/>
              <a:t>, </a:t>
            </a:r>
            <a:r>
              <a:rPr kumimoji="1" lang="en-GB" altLang="ja-JP" sz="1600" dirty="0"/>
              <a:t>Phys. Rev. C </a:t>
            </a:r>
            <a:r>
              <a:rPr kumimoji="1" lang="en-GB" altLang="ja-JP" sz="1600" b="1" dirty="0"/>
              <a:t>103</a:t>
            </a:r>
            <a:r>
              <a:rPr kumimoji="1" lang="en-GB" altLang="ja-JP" sz="1600" dirty="0"/>
              <a:t>, 054909 (2021).</a:t>
            </a:r>
          </a:p>
        </p:txBody>
      </p:sp>
    </p:spTree>
    <p:extLst>
      <p:ext uri="{BB962C8B-B14F-4D97-AF65-F5344CB8AC3E}">
        <p14:creationId xmlns:p14="http://schemas.microsoft.com/office/powerpoint/2010/main" val="235111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1BE4A3-66D1-4F30-AB4B-9278F3F9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“Soft-from-corona” components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01462D7-9961-4607-9717-787F69419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74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04C84FC-2191-4A59-A707-3BA0C00AC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31" y="2010113"/>
            <a:ext cx="4267200" cy="24003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43B0C13-9AA5-4B9D-8364-C5FE261F8327}"/>
              </a:ext>
            </a:extLst>
          </p:cNvPr>
          <p:cNvSpPr txBox="1"/>
          <p:nvPr/>
        </p:nvSpPr>
        <p:spPr>
          <a:xfrm>
            <a:off x="3458498" y="2049714"/>
            <a:ext cx="239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chemeClr val="bg1"/>
                </a:solidFill>
              </a:rPr>
              <a:t>Courtesy of Y. Tachibana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9BF3716-E652-480F-BD40-411A82B38602}"/>
              </a:ext>
            </a:extLst>
          </p:cNvPr>
          <p:cNvSpPr txBox="1"/>
          <p:nvPr/>
        </p:nvSpPr>
        <p:spPr>
          <a:xfrm>
            <a:off x="1879600" y="1478764"/>
            <a:ext cx="3698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“hard strings” in DCCI2</a:t>
            </a:r>
            <a:endParaRPr kumimoji="1" lang="ja-JP" altLang="en-US" sz="28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724CE21-525A-4A47-8DA2-C0B1360339CA}"/>
              </a:ext>
            </a:extLst>
          </p:cNvPr>
          <p:cNvSpPr txBox="1"/>
          <p:nvPr/>
        </p:nvSpPr>
        <p:spPr>
          <a:xfrm>
            <a:off x="916020" y="4466823"/>
            <a:ext cx="6034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Traversing hard </a:t>
            </a:r>
            <a:r>
              <a:rPr kumimoji="1" lang="en-US" altLang="ja-JP" sz="2800" dirty="0" err="1"/>
              <a:t>partons</a:t>
            </a:r>
            <a:r>
              <a:rPr kumimoji="1" lang="en-US" altLang="ja-JP" sz="2800" dirty="0"/>
              <a:t> (</a:t>
            </a:r>
            <a:r>
              <a:rPr kumimoji="1" lang="en-US" altLang="ja-JP" sz="2800" dirty="0" err="1"/>
              <a:t>p</a:t>
            </a:r>
            <a:r>
              <a:rPr kumimoji="1" lang="en-US" altLang="ja-JP" sz="2800" baseline="-25000" dirty="0" err="1"/>
              <a:t>T</a:t>
            </a:r>
            <a:r>
              <a:rPr kumimoji="1" lang="en-US" altLang="ja-JP" sz="2800" dirty="0"/>
              <a:t> ≳ 3 GeV)</a:t>
            </a:r>
            <a:endParaRPr kumimoji="1" lang="ja-JP" altLang="en-US" sz="2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40A32AA-4EF2-41D4-A38E-248973355771}"/>
              </a:ext>
            </a:extLst>
          </p:cNvPr>
          <p:cNvSpPr txBox="1"/>
          <p:nvPr/>
        </p:nvSpPr>
        <p:spPr>
          <a:xfrm>
            <a:off x="1751882" y="5821541"/>
            <a:ext cx="43749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Fragment into </a:t>
            </a:r>
            <a:r>
              <a:rPr kumimoji="1" lang="en-US" altLang="ja-JP" sz="2800" dirty="0">
                <a:solidFill>
                  <a:srgbClr val="FFFF00"/>
                </a:solidFill>
              </a:rPr>
              <a:t>soft</a:t>
            </a:r>
            <a:r>
              <a:rPr kumimoji="1" lang="en-US" altLang="ja-JP" sz="2800" dirty="0"/>
              <a:t> hadrons</a:t>
            </a:r>
          </a:p>
          <a:p>
            <a:pPr algn="ctr"/>
            <a:r>
              <a:rPr kumimoji="1" lang="en-US" altLang="ja-JP" sz="2800" dirty="0">
                <a:sym typeface="Wingdings" panose="05000000000000000000" pitchFamily="2" charset="2"/>
              </a:rPr>
              <a:t> </a:t>
            </a:r>
            <a:r>
              <a:rPr kumimoji="1" lang="en-US" altLang="ja-JP" sz="2800" dirty="0"/>
              <a:t>Power-law shape</a:t>
            </a:r>
            <a:endParaRPr kumimoji="1" lang="ja-JP" altLang="en-US" sz="2800" dirty="0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0BC7A1FC-F2BD-468B-9C82-73401C89ADCB}"/>
              </a:ext>
            </a:extLst>
          </p:cNvPr>
          <p:cNvSpPr/>
          <p:nvPr/>
        </p:nvSpPr>
        <p:spPr>
          <a:xfrm>
            <a:off x="3555553" y="5065371"/>
            <a:ext cx="754958" cy="70303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A2F99E-5BF9-4D41-A483-8FF0A292F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29" r="8938"/>
          <a:stretch/>
        </p:blipFill>
        <p:spPr>
          <a:xfrm>
            <a:off x="7708256" y="3959320"/>
            <a:ext cx="2972399" cy="263665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984B2CF-91D0-4DA2-A501-32844235F5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6" r="51921"/>
          <a:stretch/>
        </p:blipFill>
        <p:spPr>
          <a:xfrm>
            <a:off x="7708255" y="1451063"/>
            <a:ext cx="2972399" cy="263665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CA16024-5F36-4C09-8552-43148E2AE25A}"/>
              </a:ext>
            </a:extLst>
          </p:cNvPr>
          <p:cNvSpPr txBox="1"/>
          <p:nvPr/>
        </p:nvSpPr>
        <p:spPr>
          <a:xfrm rot="5400000">
            <a:off x="9840736" y="2406413"/>
            <a:ext cx="1994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Parton level</a:t>
            </a:r>
            <a:endParaRPr kumimoji="1" lang="ja-JP" altLang="en-US" sz="28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96C7A88-E0AB-4C98-81BD-EAB5ED8BE4F9}"/>
              </a:ext>
            </a:extLst>
          </p:cNvPr>
          <p:cNvSpPr txBox="1"/>
          <p:nvPr/>
        </p:nvSpPr>
        <p:spPr>
          <a:xfrm rot="5400000">
            <a:off x="9769402" y="5080236"/>
            <a:ext cx="2137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Hadron level</a:t>
            </a:r>
            <a:endParaRPr kumimoji="1" lang="ja-JP" altLang="en-US" sz="2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ED42E6D-7683-49F5-8B7E-E1489E69A7B5}"/>
              </a:ext>
            </a:extLst>
          </p:cNvPr>
          <p:cNvSpPr txBox="1"/>
          <p:nvPr/>
        </p:nvSpPr>
        <p:spPr>
          <a:xfrm>
            <a:off x="4338539" y="5131611"/>
            <a:ext cx="2696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String formation</a:t>
            </a:r>
            <a:endParaRPr kumimoji="1" lang="ja-JP" altLang="en-US" sz="2800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00F7DFB-52C1-4F60-A2E2-1B9400474ED3}"/>
              </a:ext>
            </a:extLst>
          </p:cNvPr>
          <p:cNvSpPr/>
          <p:nvPr/>
        </p:nvSpPr>
        <p:spPr>
          <a:xfrm>
            <a:off x="6426616" y="5244147"/>
            <a:ext cx="51786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See, for example,</a:t>
            </a:r>
          </a:p>
          <a:p>
            <a:r>
              <a:rPr lang="en-US" altLang="ja-JP" dirty="0"/>
              <a:t>“New model of Quark-Gluon Plasma solves a long-standing discrepancy between theory and data”</a:t>
            </a:r>
          </a:p>
          <a:p>
            <a:r>
              <a:rPr lang="ja-JP" altLang="en-US" dirty="0"/>
              <a:t>https://www.sophia.ac.jp/eng/article/news/release/press20230213/</a:t>
            </a:r>
          </a:p>
        </p:txBody>
      </p:sp>
    </p:spTree>
    <p:extLst>
      <p:ext uri="{BB962C8B-B14F-4D97-AF65-F5344CB8AC3E}">
        <p14:creationId xmlns:p14="http://schemas.microsoft.com/office/powerpoint/2010/main" val="16744275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1124A9-3EA0-4D48-831D-D2427BBF2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Low </a:t>
            </a:r>
            <a:r>
              <a:rPr kumimoji="1" lang="en-US" altLang="ja-JP" dirty="0" err="1"/>
              <a:t>p</a:t>
            </a:r>
            <a:r>
              <a:rPr kumimoji="1" lang="en-US" altLang="ja-JP" baseline="-25000" dirty="0" err="1"/>
              <a:t>T</a:t>
            </a:r>
            <a:r>
              <a:rPr kumimoji="1" lang="en-US" altLang="ja-JP" dirty="0"/>
              <a:t> enhancement from corona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E456F7A-B441-4B1D-9A1C-AB91A8529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75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9354428-64D2-4BD9-AA59-B051B6291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890" y="1484823"/>
            <a:ext cx="4311582" cy="439931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4717DD5-3F3E-4C60-8DD3-12BBE7EBD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83" y="1483174"/>
            <a:ext cx="5090845" cy="435826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DED029C-6701-4890-A87B-345A42F6476E}"/>
              </a:ext>
            </a:extLst>
          </p:cNvPr>
          <p:cNvSpPr txBox="1"/>
          <p:nvPr/>
        </p:nvSpPr>
        <p:spPr>
          <a:xfrm>
            <a:off x="744228" y="5471868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b="1" dirty="0" err="1">
                <a:solidFill>
                  <a:srgbClr val="FFC000"/>
                </a:solidFill>
              </a:rPr>
              <a:t>R</a:t>
            </a:r>
            <a:r>
              <a:rPr kumimoji="1" lang="en-US" altLang="ja-JP" sz="2000" b="1" baseline="-25000" dirty="0" err="1">
                <a:solidFill>
                  <a:srgbClr val="FFC000"/>
                </a:solidFill>
              </a:rPr>
              <a:t>corona</a:t>
            </a:r>
            <a:r>
              <a:rPr kumimoji="1" lang="en-US" altLang="ja-JP" sz="2000" b="1" dirty="0">
                <a:solidFill>
                  <a:srgbClr val="FFC000"/>
                </a:solidFill>
              </a:rPr>
              <a:t> ~ 50%</a:t>
            </a:r>
            <a:endParaRPr kumimoji="1" lang="ja-JP" altLang="en-US" sz="2000" b="1" dirty="0">
              <a:solidFill>
                <a:srgbClr val="FFC000"/>
              </a:solidFill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816EC070-12CB-4D93-8690-6ECF8A71F739}"/>
              </a:ext>
            </a:extLst>
          </p:cNvPr>
          <p:cNvSpPr/>
          <p:nvPr/>
        </p:nvSpPr>
        <p:spPr>
          <a:xfrm>
            <a:off x="1290320" y="4643306"/>
            <a:ext cx="914400" cy="731520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BD548182-63F8-4366-9F26-B72647B5227E}"/>
              </a:ext>
            </a:extLst>
          </p:cNvPr>
          <p:cNvSpPr txBox="1"/>
          <p:nvPr/>
        </p:nvSpPr>
        <p:spPr>
          <a:xfrm>
            <a:off x="3052281" y="2290700"/>
            <a:ext cx="1163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C000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Core</a:t>
            </a:r>
            <a:endParaRPr lang="en-US" sz="3200" dirty="0">
              <a:solidFill>
                <a:srgbClr val="C00000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DF7F874D-0498-419B-9E29-7286BC7F3DB7}"/>
              </a:ext>
            </a:extLst>
          </p:cNvPr>
          <p:cNvSpPr txBox="1"/>
          <p:nvPr/>
        </p:nvSpPr>
        <p:spPr>
          <a:xfrm>
            <a:off x="1747520" y="3162805"/>
            <a:ext cx="2092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1F4E79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Corona</a:t>
            </a:r>
            <a:endParaRPr lang="en-US" sz="3200" dirty="0">
              <a:solidFill>
                <a:srgbClr val="1F4E79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EEF0376-878A-47AB-9F96-C70DD1D7A950}"/>
              </a:ext>
            </a:extLst>
          </p:cNvPr>
          <p:cNvSpPr txBox="1"/>
          <p:nvPr/>
        </p:nvSpPr>
        <p:spPr>
          <a:xfrm>
            <a:off x="3596136" y="1690688"/>
            <a:ext cx="210025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 err="1">
                <a:solidFill>
                  <a:schemeClr val="bg1"/>
                </a:solidFill>
              </a:rPr>
              <a:t>PbPb</a:t>
            </a:r>
            <a:r>
              <a:rPr kumimoji="1" lang="en-US" altLang="ja-JP" sz="2400" dirty="0">
                <a:solidFill>
                  <a:schemeClr val="bg1"/>
                </a:solidFill>
              </a:rPr>
              <a:t> 2.76 </a:t>
            </a:r>
            <a:r>
              <a:rPr kumimoji="1" lang="en-US" altLang="ja-JP" sz="2400" dirty="0" err="1">
                <a:solidFill>
                  <a:schemeClr val="bg1"/>
                </a:solidFill>
              </a:rPr>
              <a:t>TeV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6CD3141-C30A-4892-9CC2-80885FA1B59A}"/>
              </a:ext>
            </a:extLst>
          </p:cNvPr>
          <p:cNvSpPr txBox="1"/>
          <p:nvPr/>
        </p:nvSpPr>
        <p:spPr>
          <a:xfrm>
            <a:off x="8724817" y="1610057"/>
            <a:ext cx="1733314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C000"/>
                </a:solidFill>
              </a:rPr>
              <a:t>(</a:t>
            </a:r>
            <a:r>
              <a:rPr kumimoji="1" lang="en-US" altLang="ja-JP" sz="2000" b="1" dirty="0" err="1">
                <a:solidFill>
                  <a:srgbClr val="FFC000"/>
                </a:solidFill>
              </a:rPr>
              <a:t>core+corona</a:t>
            </a:r>
            <a:r>
              <a:rPr kumimoji="1" lang="en-US" altLang="ja-JP" sz="2000" b="1" dirty="0">
                <a:solidFill>
                  <a:srgbClr val="FFC000"/>
                </a:solidFill>
              </a:rPr>
              <a:t>) </a:t>
            </a:r>
          </a:p>
          <a:p>
            <a:pPr algn="ctr"/>
            <a:r>
              <a:rPr kumimoji="1" lang="en-US" altLang="ja-JP" sz="2000" b="1" dirty="0">
                <a:solidFill>
                  <a:srgbClr val="FFC000"/>
                </a:solidFill>
              </a:rPr>
              <a:t>w/scat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F6BADC9-0D30-492D-8DE5-088C57D63935}"/>
              </a:ext>
            </a:extLst>
          </p:cNvPr>
          <p:cNvSpPr txBox="1"/>
          <p:nvPr/>
        </p:nvSpPr>
        <p:spPr>
          <a:xfrm>
            <a:off x="1718311" y="5849129"/>
            <a:ext cx="87511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Note: Not so better agreement in pion/kaon cases</a:t>
            </a:r>
          </a:p>
          <a:p>
            <a:pPr algn="ctr"/>
            <a:r>
              <a:rPr kumimoji="1" lang="en-US" altLang="ja-JP" sz="2800" dirty="0">
                <a:sym typeface="Wingdings" panose="05000000000000000000" pitchFamily="2" charset="2"/>
              </a:rPr>
              <a:t> Partly due to lack of hard </a:t>
            </a:r>
            <a:r>
              <a:rPr kumimoji="1" lang="en-US" altLang="ja-JP" sz="2800" dirty="0" err="1">
                <a:sym typeface="Wingdings" panose="05000000000000000000" pitchFamily="2" charset="2"/>
              </a:rPr>
              <a:t>parton</a:t>
            </a:r>
            <a:r>
              <a:rPr kumimoji="1" lang="en-US" altLang="ja-JP" sz="2800" dirty="0">
                <a:sym typeface="Wingdings" panose="05000000000000000000" pitchFamily="2" charset="2"/>
              </a:rPr>
              <a:t> in PYTHIA </a:t>
            </a:r>
            <a:r>
              <a:rPr kumimoji="1" lang="en-US" altLang="ja-JP" sz="2800" dirty="0" err="1">
                <a:sym typeface="Wingdings" panose="05000000000000000000" pitchFamily="2" charset="2"/>
              </a:rPr>
              <a:t>Angantyr</a:t>
            </a:r>
            <a:endParaRPr kumimoji="1" lang="ja-JP" altLang="en-US" sz="2800" dirty="0"/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D0D7A08B-648E-4282-B108-E5F34C59F000}"/>
              </a:ext>
            </a:extLst>
          </p:cNvPr>
          <p:cNvSpPr txBox="1"/>
          <p:nvPr/>
        </p:nvSpPr>
        <p:spPr>
          <a:xfrm>
            <a:off x="1939929" y="1483174"/>
            <a:ext cx="1163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0A23E41-63B4-4E1C-A244-01557841A588}"/>
              </a:ext>
            </a:extLst>
          </p:cNvPr>
          <p:cNvSpPr/>
          <p:nvPr/>
        </p:nvSpPr>
        <p:spPr>
          <a:xfrm>
            <a:off x="7078235" y="2067949"/>
            <a:ext cx="9476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</a:rPr>
              <a:t>core </a:t>
            </a:r>
          </a:p>
          <a:p>
            <a:pPr algn="ctr"/>
            <a:r>
              <a:rPr kumimoji="1" lang="en-US" altLang="ja-JP" sz="2000" b="1" dirty="0">
                <a:solidFill>
                  <a:srgbClr val="FF0000"/>
                </a:solidFill>
              </a:rPr>
              <a:t>w/ scat</a:t>
            </a:r>
            <a:endParaRPr kumimoji="1" lang="ja-JP" altLang="en-US" sz="2000" b="1" dirty="0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21091171-FD0E-48FF-AC9D-2BED3EBE974A}"/>
              </a:ext>
            </a:extLst>
          </p:cNvPr>
          <p:cNvSpPr/>
          <p:nvPr/>
        </p:nvSpPr>
        <p:spPr>
          <a:xfrm>
            <a:off x="6814982" y="4543457"/>
            <a:ext cx="914400" cy="731520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562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CA1F18-5411-4E25-B365-437800B95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Transverse</a:t>
            </a:r>
            <a:r>
              <a:rPr lang="ja-JP" altLang="en-US" sz="4000" dirty="0"/>
              <a:t> </a:t>
            </a:r>
            <a:r>
              <a:rPr lang="en-US" altLang="ja-JP" sz="4000" dirty="0"/>
              <a:t>energy</a:t>
            </a:r>
            <a:r>
              <a:rPr lang="ja-JP" altLang="en-US" sz="4000" dirty="0"/>
              <a:t> </a:t>
            </a:r>
            <a:r>
              <a:rPr lang="en-US" altLang="ja-JP" sz="4000" dirty="0"/>
              <a:t>evolution</a:t>
            </a:r>
            <a:endParaRPr kumimoji="1" lang="ja-JP" altLang="en-US" sz="40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872656A-DA84-489B-B8CD-E551CA4F0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13" t="10824" r="24722" b="20226"/>
          <a:stretch/>
        </p:blipFill>
        <p:spPr>
          <a:xfrm>
            <a:off x="263352" y="1556792"/>
            <a:ext cx="5472608" cy="316835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F11F503-D7E9-4617-8738-23790CB05B3D}"/>
              </a:ext>
            </a:extLst>
          </p:cNvPr>
          <p:cNvSpPr txBox="1"/>
          <p:nvPr/>
        </p:nvSpPr>
        <p:spPr>
          <a:xfrm>
            <a:off x="623392" y="4725144"/>
            <a:ext cx="522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Y. </a:t>
            </a:r>
            <a:r>
              <a:rPr kumimoji="1" lang="en-US" altLang="ja-JP" dirty="0" err="1"/>
              <a:t>Kanakubo</a:t>
            </a:r>
            <a:r>
              <a:rPr kumimoji="1" lang="en-US" altLang="ja-JP" dirty="0"/>
              <a:t> </a:t>
            </a:r>
            <a:r>
              <a:rPr kumimoji="1" lang="en-US" altLang="ja-JP" i="1" dirty="0"/>
              <a:t>et al</a:t>
            </a:r>
            <a:r>
              <a:rPr kumimoji="1" lang="en-US" altLang="ja-JP" dirty="0"/>
              <a:t>., Phys. Rev. C 105, 024905 (2022).</a:t>
            </a:r>
            <a:endParaRPr kumimoji="1" lang="ja-JP" altLang="en-US" dirty="0"/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5DEE45A-A726-4ADD-9BB1-E55E868C6C54}"/>
              </a:ext>
            </a:extLst>
          </p:cNvPr>
          <p:cNvCxnSpPr/>
          <p:nvPr/>
        </p:nvCxnSpPr>
        <p:spPr>
          <a:xfrm>
            <a:off x="6672064" y="4755122"/>
            <a:ext cx="475252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8C416AE1-E077-459D-93D4-9D6F59E4888A}"/>
              </a:ext>
            </a:extLst>
          </p:cNvPr>
          <p:cNvCxnSpPr>
            <a:cxnSpLocks/>
          </p:cNvCxnSpPr>
          <p:nvPr/>
        </p:nvCxnSpPr>
        <p:spPr>
          <a:xfrm flipV="1">
            <a:off x="6701863" y="1564336"/>
            <a:ext cx="0" cy="321738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6FCC6AA-D7E7-400B-9089-8BC97FD15BF4}"/>
              </a:ext>
            </a:extLst>
          </p:cNvPr>
          <p:cNvSpPr txBox="1"/>
          <p:nvPr/>
        </p:nvSpPr>
        <p:spPr>
          <a:xfrm>
            <a:off x="8565011" y="4797152"/>
            <a:ext cx="93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Time</a:t>
            </a:r>
            <a:endParaRPr kumimoji="1" lang="ja-JP" altLang="en-US" sz="2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513329A-8C32-49E3-A875-62629931E2D9}"/>
              </a:ext>
            </a:extLst>
          </p:cNvPr>
          <p:cNvSpPr txBox="1"/>
          <p:nvPr/>
        </p:nvSpPr>
        <p:spPr>
          <a:xfrm rot="16200000">
            <a:off x="4868265" y="2863927"/>
            <a:ext cx="2978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Transverse energy</a:t>
            </a:r>
            <a:endParaRPr kumimoji="1" lang="ja-JP" altLang="en-US" sz="2800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0D0CFA2F-6A96-4FE3-9C88-CABA47E9F2E0}"/>
              </a:ext>
            </a:extLst>
          </p:cNvPr>
          <p:cNvCxnSpPr/>
          <p:nvPr/>
        </p:nvCxnSpPr>
        <p:spPr>
          <a:xfrm flipV="1">
            <a:off x="6744072" y="3845618"/>
            <a:ext cx="504056" cy="90950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3F9D7BDC-0786-416F-A2BC-7E93DC4FBC4D}"/>
              </a:ext>
            </a:extLst>
          </p:cNvPr>
          <p:cNvCxnSpPr>
            <a:cxnSpLocks/>
          </p:cNvCxnSpPr>
          <p:nvPr/>
        </p:nvCxnSpPr>
        <p:spPr>
          <a:xfrm flipV="1">
            <a:off x="6744072" y="2006762"/>
            <a:ext cx="529916" cy="27483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87BE578E-CD9D-49C1-8D03-8D045FDE2453}"/>
              </a:ext>
            </a:extLst>
          </p:cNvPr>
          <p:cNvSpPr/>
          <p:nvPr/>
        </p:nvSpPr>
        <p:spPr>
          <a:xfrm>
            <a:off x="7295029" y="2002710"/>
            <a:ext cx="2716306" cy="1398982"/>
          </a:xfrm>
          <a:custGeom>
            <a:avLst/>
            <a:gdLst>
              <a:gd name="connsiteX0" fmla="*/ 0 w 2716306"/>
              <a:gd name="connsiteY0" fmla="*/ 0 h 1472453"/>
              <a:gd name="connsiteX1" fmla="*/ 894230 w 2716306"/>
              <a:gd name="connsiteY1" fmla="*/ 988358 h 1472453"/>
              <a:gd name="connsiteX2" fmla="*/ 1922930 w 2716306"/>
              <a:gd name="connsiteY2" fmla="*/ 1391770 h 1472453"/>
              <a:gd name="connsiteX3" fmla="*/ 2716306 w 2716306"/>
              <a:gd name="connsiteY3" fmla="*/ 1472453 h 147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306" h="1472453">
                <a:moveTo>
                  <a:pt x="0" y="0"/>
                </a:moveTo>
                <a:cubicBezTo>
                  <a:pt x="286871" y="378198"/>
                  <a:pt x="573742" y="756396"/>
                  <a:pt x="894230" y="988358"/>
                </a:cubicBezTo>
                <a:cubicBezTo>
                  <a:pt x="1214718" y="1220320"/>
                  <a:pt x="1619251" y="1311088"/>
                  <a:pt x="1922930" y="1391770"/>
                </a:cubicBezTo>
                <a:cubicBezTo>
                  <a:pt x="2226609" y="1472452"/>
                  <a:pt x="2471457" y="1472452"/>
                  <a:pt x="2716306" y="1472453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2FCFD8B-D2BC-473F-B9CF-61F237DBB966}"/>
              </a:ext>
            </a:extLst>
          </p:cNvPr>
          <p:cNvSpPr txBox="1"/>
          <p:nvPr/>
        </p:nvSpPr>
        <p:spPr>
          <a:xfrm>
            <a:off x="7940531" y="23812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err="1">
                <a:solidFill>
                  <a:srgbClr val="FF0000"/>
                </a:solidFill>
              </a:rPr>
              <a:t>pdV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work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E9752B5-774D-476A-BECF-123831099D95}"/>
              </a:ext>
            </a:extLst>
          </p:cNvPr>
          <p:cNvSpPr txBox="1"/>
          <p:nvPr/>
        </p:nvSpPr>
        <p:spPr>
          <a:xfrm>
            <a:off x="7392144" y="3683890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FFFF00"/>
                </a:solidFill>
              </a:rPr>
              <a:t>hadronization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0F8A36FD-E64A-4052-B953-4EDE24ACFEEE}"/>
              </a:ext>
            </a:extLst>
          </p:cNvPr>
          <p:cNvCxnSpPr>
            <a:cxnSpLocks/>
          </p:cNvCxnSpPr>
          <p:nvPr/>
        </p:nvCxnSpPr>
        <p:spPr>
          <a:xfrm flipV="1">
            <a:off x="7269169" y="3428290"/>
            <a:ext cx="539797" cy="44246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9FCAE434-05EE-4D02-8FF7-6907B1186367}"/>
              </a:ext>
            </a:extLst>
          </p:cNvPr>
          <p:cNvCxnSpPr>
            <a:cxnSpLocks/>
          </p:cNvCxnSpPr>
          <p:nvPr/>
        </p:nvCxnSpPr>
        <p:spPr>
          <a:xfrm>
            <a:off x="7799085" y="3475162"/>
            <a:ext cx="3337475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F973174F-402D-43C0-9F40-4D1F144D9FD2}"/>
              </a:ext>
            </a:extLst>
          </p:cNvPr>
          <p:cNvCxnSpPr>
            <a:cxnSpLocks/>
          </p:cNvCxnSpPr>
          <p:nvPr/>
        </p:nvCxnSpPr>
        <p:spPr>
          <a:xfrm>
            <a:off x="9984432" y="3392797"/>
            <a:ext cx="115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3E67D1A-2738-4D1F-AA0A-6542603CCBA5}"/>
              </a:ext>
            </a:extLst>
          </p:cNvPr>
          <p:cNvSpPr txBox="1"/>
          <p:nvPr/>
        </p:nvSpPr>
        <p:spPr>
          <a:xfrm>
            <a:off x="6953546" y="1571785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FF0000"/>
                </a:solidFill>
              </a:rPr>
              <a:t>Thermalization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E350A8A-A27A-4DF2-84D4-656FE94A93E0}"/>
              </a:ext>
            </a:extLst>
          </p:cNvPr>
          <p:cNvSpPr txBox="1"/>
          <p:nvPr/>
        </p:nvSpPr>
        <p:spPr>
          <a:xfrm>
            <a:off x="6916000" y="4333116"/>
            <a:ext cx="19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FFFF00"/>
                </a:solidFill>
              </a:rPr>
              <a:t>Parton</a:t>
            </a:r>
            <a:r>
              <a:rPr kumimoji="1" lang="ja-JP" altLang="en-US" dirty="0">
                <a:solidFill>
                  <a:srgbClr val="FFFF00"/>
                </a:solidFill>
              </a:rPr>
              <a:t> </a:t>
            </a:r>
            <a:r>
              <a:rPr kumimoji="1" lang="en-US" altLang="ja-JP" dirty="0">
                <a:solidFill>
                  <a:srgbClr val="FFFF00"/>
                </a:solidFill>
              </a:rPr>
              <a:t>production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4A61CEB-9193-4917-923C-FFA866410F81}"/>
              </a:ext>
            </a:extLst>
          </p:cNvPr>
          <p:cNvSpPr txBox="1"/>
          <p:nvPr/>
        </p:nvSpPr>
        <p:spPr>
          <a:xfrm>
            <a:off x="9439283" y="3495994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FFFF00"/>
                </a:solidFill>
              </a:rPr>
              <a:t>Free</a:t>
            </a:r>
            <a:r>
              <a:rPr kumimoji="1" lang="ja-JP" altLang="en-US" dirty="0">
                <a:solidFill>
                  <a:srgbClr val="FFFF00"/>
                </a:solidFill>
              </a:rPr>
              <a:t> </a:t>
            </a:r>
            <a:r>
              <a:rPr kumimoji="1" lang="en-US" altLang="ja-JP" dirty="0">
                <a:solidFill>
                  <a:srgbClr val="FFFF00"/>
                </a:solidFill>
              </a:rPr>
              <a:t>streaming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0C8A7B9-CCD4-445B-A90A-2196DFD2B6DC}"/>
              </a:ext>
            </a:extLst>
          </p:cNvPr>
          <p:cNvSpPr txBox="1"/>
          <p:nvPr/>
        </p:nvSpPr>
        <p:spPr>
          <a:xfrm>
            <a:off x="9439284" y="2961873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FF0000"/>
                </a:solidFill>
              </a:rPr>
              <a:t>Free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streaming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AF57882-EA6A-480A-942F-6F6FFC0A86C6}"/>
              </a:ext>
            </a:extLst>
          </p:cNvPr>
          <p:cNvSpPr txBox="1"/>
          <p:nvPr/>
        </p:nvSpPr>
        <p:spPr>
          <a:xfrm>
            <a:off x="11208797" y="2951236"/>
            <a:ext cx="997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/>
              <a:t>Exp</a:t>
            </a:r>
          </a:p>
          <a:p>
            <a:pPr algn="l"/>
            <a:r>
              <a:rPr kumimoji="1" lang="en-US" altLang="ja-JP" sz="2800" dirty="0"/>
              <a:t>data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191D0E2-56A1-4101-9831-7260AC010E77}"/>
              </a:ext>
            </a:extLst>
          </p:cNvPr>
          <p:cNvSpPr txBox="1"/>
          <p:nvPr/>
        </p:nvSpPr>
        <p:spPr>
          <a:xfrm>
            <a:off x="9151054" y="4141496"/>
            <a:ext cx="2880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accent1"/>
                </a:solidFill>
                <a:highlight>
                  <a:srgbClr val="FFFF00"/>
                </a:highlight>
              </a:rPr>
              <a:t>PYTHIA/</a:t>
            </a:r>
            <a:r>
              <a:rPr kumimoji="1" lang="en-US" altLang="ja-JP" sz="2800" dirty="0" err="1">
                <a:solidFill>
                  <a:schemeClr val="accent1"/>
                </a:solidFill>
                <a:highlight>
                  <a:srgbClr val="FFFF00"/>
                </a:highlight>
              </a:rPr>
              <a:t>Angantyr</a:t>
            </a:r>
            <a:endParaRPr kumimoji="1" lang="ja-JP" altLang="en-US" sz="2800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3C5B9E5-3F54-4982-B8BF-42DA02ADE4F5}"/>
              </a:ext>
            </a:extLst>
          </p:cNvPr>
          <p:cNvSpPr txBox="1"/>
          <p:nvPr/>
        </p:nvSpPr>
        <p:spPr>
          <a:xfrm>
            <a:off x="9168251" y="2177043"/>
            <a:ext cx="115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olidFill>
                  <a:schemeClr val="accent1"/>
                </a:solidFill>
                <a:highlight>
                  <a:srgbClr val="FF0000"/>
                </a:highlight>
              </a:rPr>
              <a:t>DCCI2</a:t>
            </a:r>
            <a:endParaRPr kumimoji="1" lang="ja-JP" altLang="en-US" sz="2800" dirty="0">
              <a:solidFill>
                <a:schemeClr val="accent1"/>
              </a:solidFill>
              <a:highlight>
                <a:srgbClr val="FF0000"/>
              </a:highlight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FB14387-FC31-4E52-9E99-2789A162E3B6}"/>
              </a:ext>
            </a:extLst>
          </p:cNvPr>
          <p:cNvSpPr txBox="1"/>
          <p:nvPr/>
        </p:nvSpPr>
        <p:spPr>
          <a:xfrm>
            <a:off x="1855102" y="5373871"/>
            <a:ext cx="84850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How much matter thermalized is highly correlated </a:t>
            </a:r>
          </a:p>
          <a:p>
            <a:pPr algn="ctr"/>
            <a:r>
              <a:rPr kumimoji="1" lang="en-US" altLang="ja-JP" sz="2800" dirty="0"/>
              <a:t>with initial production under constraint from exp data.</a:t>
            </a:r>
            <a:endParaRPr kumimoji="1" lang="ja-JP" altLang="en-US" sz="2800" dirty="0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9B3DBCE-FD4C-42B2-9FA8-3F7062545124}"/>
              </a:ext>
            </a:extLst>
          </p:cNvPr>
          <p:cNvCxnSpPr/>
          <p:nvPr/>
        </p:nvCxnSpPr>
        <p:spPr>
          <a:xfrm flipH="1">
            <a:off x="7276711" y="2282489"/>
            <a:ext cx="46901" cy="140559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3A5C09DC-5A13-4A94-9467-D79AAAE1F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76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3852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9706DC-7AA2-4253-8370-A3B27BA9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dirty="0"/>
              <a:t>Dynamical modeling of high-energy nuclear collisions</a:t>
            </a:r>
            <a:endParaRPr kumimoji="1" lang="ja-JP" altLang="en-US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3433783-D9A4-400A-B2A6-B245CA1A80ED}"/>
              </a:ext>
            </a:extLst>
          </p:cNvPr>
          <p:cNvSpPr txBox="1"/>
          <p:nvPr/>
        </p:nvSpPr>
        <p:spPr>
          <a:xfrm>
            <a:off x="5674637" y="5633088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CGC theory</a:t>
            </a:r>
            <a:endParaRPr kumimoji="1" lang="ja-JP" altLang="en-US" sz="2400" dirty="0">
              <a:solidFill>
                <a:schemeClr val="tx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D0D10CA-EDDB-42A7-A8AE-71A52BAD15C2}"/>
              </a:ext>
            </a:extLst>
          </p:cNvPr>
          <p:cNvSpPr txBox="1"/>
          <p:nvPr/>
        </p:nvSpPr>
        <p:spPr>
          <a:xfrm>
            <a:off x="9246248" y="5633088"/>
            <a:ext cx="107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>
                <a:solidFill>
                  <a:schemeClr val="tx1"/>
                </a:solidFill>
                <a:latin typeface="+mn-ea"/>
              </a:rPr>
              <a:t>pQCD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2806205-6122-4FFD-9E41-7A1965563053}"/>
              </a:ext>
            </a:extLst>
          </p:cNvPr>
          <p:cNvSpPr txBox="1"/>
          <p:nvPr/>
        </p:nvSpPr>
        <p:spPr>
          <a:xfrm>
            <a:off x="8691200" y="3823143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+mn-ea"/>
              </a:rPr>
              <a:t>Modification of</a:t>
            </a:r>
          </a:p>
          <a:p>
            <a:pPr algn="ctr"/>
            <a:r>
              <a:rPr lang="en-US" altLang="ja-JP" sz="2400" dirty="0">
                <a:latin typeface="+mn-ea"/>
              </a:rPr>
              <a:t>jet structure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07D340C-D372-4F3E-9D54-0AEF621B2FD5}"/>
              </a:ext>
            </a:extLst>
          </p:cNvPr>
          <p:cNvSpPr txBox="1"/>
          <p:nvPr/>
        </p:nvSpPr>
        <p:spPr>
          <a:xfrm>
            <a:off x="9177365" y="2583885"/>
            <a:ext cx="2063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n-ea"/>
              </a:rPr>
              <a:t>string</a:t>
            </a:r>
          </a:p>
          <a:p>
            <a:pPr algn="ctr"/>
            <a:r>
              <a:rPr kumimoji="1" lang="en-US" altLang="ja-JP" sz="2400" dirty="0">
                <a:latin typeface="+mn-ea"/>
              </a:rPr>
              <a:t>fragmentation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4966801-F0AC-4EC9-B243-2DF486B2EB57}"/>
              </a:ext>
            </a:extLst>
          </p:cNvPr>
          <p:cNvSpPr txBox="1"/>
          <p:nvPr/>
        </p:nvSpPr>
        <p:spPr>
          <a:xfrm>
            <a:off x="5072318" y="4805451"/>
            <a:ext cx="2754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tx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Classi</a:t>
            </a:r>
            <a:r>
              <a:rPr kumimoji="1" lang="en-US" altLang="ja-JP" sz="24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cal Yang-Mills</a:t>
            </a:r>
            <a:endParaRPr kumimoji="1" lang="ja-JP" altLang="en-US" sz="2400" dirty="0">
              <a:solidFill>
                <a:schemeClr val="tx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2678D24-A01C-4A73-A134-59D175CBA6FC}"/>
              </a:ext>
            </a:extLst>
          </p:cNvPr>
          <p:cNvSpPr txBox="1"/>
          <p:nvPr/>
        </p:nvSpPr>
        <p:spPr>
          <a:xfrm>
            <a:off x="5852251" y="3775716"/>
            <a:ext cx="1422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n-ea"/>
              </a:rPr>
              <a:t>Hydro-</a:t>
            </a:r>
          </a:p>
          <a:p>
            <a:pPr algn="ctr"/>
            <a:r>
              <a:rPr kumimoji="1" lang="en-US" altLang="ja-JP" sz="2400" dirty="0">
                <a:latin typeface="+mn-ea"/>
              </a:rPr>
              <a:t>dynamics</a:t>
            </a:r>
          </a:p>
        </p:txBody>
      </p:sp>
      <p:sp>
        <p:nvSpPr>
          <p:cNvPr id="46" name="矢印: 左右 45">
            <a:extLst>
              <a:ext uri="{FF2B5EF4-FFF2-40B4-BE49-F238E27FC236}">
                <a16:creationId xmlns:a16="http://schemas.microsoft.com/office/drawing/2014/main" id="{D984DDB4-EACC-4609-9DD9-23931AB5289C}"/>
              </a:ext>
            </a:extLst>
          </p:cNvPr>
          <p:cNvSpPr/>
          <p:nvPr/>
        </p:nvSpPr>
        <p:spPr>
          <a:xfrm>
            <a:off x="7169494" y="3828151"/>
            <a:ext cx="1744636" cy="990873"/>
          </a:xfrm>
          <a:prstGeom prst="leftRightArrow">
            <a:avLst>
              <a:gd name="adj1" fmla="val 50000"/>
              <a:gd name="adj2" fmla="val 3135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19D7AD1-FB74-47B8-8A72-53CB206E3D29}"/>
              </a:ext>
            </a:extLst>
          </p:cNvPr>
          <p:cNvSpPr txBox="1"/>
          <p:nvPr/>
        </p:nvSpPr>
        <p:spPr>
          <a:xfrm>
            <a:off x="7435610" y="3964177"/>
            <a:ext cx="1269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>
                <a:solidFill>
                  <a:schemeClr val="bg2"/>
                </a:solidFill>
                <a:latin typeface="+mn-ea"/>
              </a:rPr>
              <a:t>hydro+jet</a:t>
            </a:r>
            <a:endParaRPr kumimoji="1" lang="en-US" altLang="ja-JP" sz="2000" dirty="0">
              <a:solidFill>
                <a:schemeClr val="bg2"/>
              </a:solidFill>
              <a:latin typeface="+mn-ea"/>
            </a:endParaRPr>
          </a:p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+mn-ea"/>
              </a:rPr>
              <a:t>approach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D49C34C-A3EB-4E28-BEA0-8B938A8D7516}"/>
              </a:ext>
            </a:extLst>
          </p:cNvPr>
          <p:cNvSpPr txBox="1"/>
          <p:nvPr/>
        </p:nvSpPr>
        <p:spPr>
          <a:xfrm>
            <a:off x="5846492" y="1904464"/>
            <a:ext cx="2988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+mn-ea"/>
              </a:rPr>
              <a:t>Hadronic transport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01458E8-B2E9-4172-A0B2-F48E70BF4DB2}"/>
              </a:ext>
            </a:extLst>
          </p:cNvPr>
          <p:cNvSpPr txBox="1"/>
          <p:nvPr/>
        </p:nvSpPr>
        <p:spPr>
          <a:xfrm>
            <a:off x="6822413" y="2698684"/>
            <a:ext cx="2178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n-ea"/>
              </a:rPr>
              <a:t>Recombination</a:t>
            </a:r>
          </a:p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+mn-ea"/>
              </a:rPr>
              <a:t>model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7F0DD7BE-E365-4F22-AD3A-BA952738F040}"/>
              </a:ext>
            </a:extLst>
          </p:cNvPr>
          <p:cNvCxnSpPr/>
          <p:nvPr/>
        </p:nvCxnSpPr>
        <p:spPr>
          <a:xfrm flipV="1">
            <a:off x="6592865" y="5201924"/>
            <a:ext cx="0" cy="4314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A4F5C180-98C0-44DF-85C0-890387D7FE53}"/>
              </a:ext>
            </a:extLst>
          </p:cNvPr>
          <p:cNvCxnSpPr/>
          <p:nvPr/>
        </p:nvCxnSpPr>
        <p:spPr>
          <a:xfrm flipV="1">
            <a:off x="6578393" y="4509160"/>
            <a:ext cx="0" cy="360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79BE92FD-C977-42A1-AEC1-7E2DD303F89E}"/>
              </a:ext>
            </a:extLst>
          </p:cNvPr>
          <p:cNvCxnSpPr>
            <a:cxnSpLocks/>
          </p:cNvCxnSpPr>
          <p:nvPr/>
        </p:nvCxnSpPr>
        <p:spPr>
          <a:xfrm flipV="1">
            <a:off x="6542001" y="2408199"/>
            <a:ext cx="0" cy="13579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CFD15C3A-7B46-4206-9922-E740FD0B6A34}"/>
              </a:ext>
            </a:extLst>
          </p:cNvPr>
          <p:cNvCxnSpPr>
            <a:cxnSpLocks/>
            <a:stCxn id="41" idx="0"/>
            <a:endCxn id="42" idx="2"/>
          </p:cNvCxnSpPr>
          <p:nvPr/>
        </p:nvCxnSpPr>
        <p:spPr>
          <a:xfrm flipV="1">
            <a:off x="9784465" y="4654140"/>
            <a:ext cx="2548" cy="9789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634EF30C-D020-43E5-976F-F5887AA51210}"/>
              </a:ext>
            </a:extLst>
          </p:cNvPr>
          <p:cNvCxnSpPr>
            <a:cxnSpLocks/>
            <a:stCxn id="42" idx="0"/>
            <a:endCxn id="43" idx="2"/>
          </p:cNvCxnSpPr>
          <p:nvPr/>
        </p:nvCxnSpPr>
        <p:spPr>
          <a:xfrm flipV="1">
            <a:off x="9787013" y="3414882"/>
            <a:ext cx="422045" cy="4082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B9212274-3931-46C4-8F3D-D64CA7553AFF}"/>
              </a:ext>
            </a:extLst>
          </p:cNvPr>
          <p:cNvCxnSpPr>
            <a:cxnSpLocks/>
            <a:stCxn id="42" idx="0"/>
            <a:endCxn id="49" idx="2"/>
          </p:cNvCxnSpPr>
          <p:nvPr/>
        </p:nvCxnSpPr>
        <p:spPr>
          <a:xfrm flipH="1" flipV="1">
            <a:off x="7911814" y="3529681"/>
            <a:ext cx="1875199" cy="2934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6831C7BE-6763-487F-8CA7-3CB49932C9A2}"/>
              </a:ext>
            </a:extLst>
          </p:cNvPr>
          <p:cNvCxnSpPr>
            <a:cxnSpLocks/>
            <a:stCxn id="45" idx="0"/>
            <a:endCxn id="49" idx="2"/>
          </p:cNvCxnSpPr>
          <p:nvPr/>
        </p:nvCxnSpPr>
        <p:spPr>
          <a:xfrm flipV="1">
            <a:off x="6563343" y="3529681"/>
            <a:ext cx="1348471" cy="2460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E02F19E6-06EC-46F4-A2D6-C640A6EA28FC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6592865" y="4654140"/>
            <a:ext cx="3194148" cy="9908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D0BBFFAD-70BA-4BED-9EC8-E35D69C56144}"/>
              </a:ext>
            </a:extLst>
          </p:cNvPr>
          <p:cNvCxnSpPr>
            <a:cxnSpLocks/>
          </p:cNvCxnSpPr>
          <p:nvPr/>
        </p:nvCxnSpPr>
        <p:spPr>
          <a:xfrm flipH="1" flipV="1">
            <a:off x="7899976" y="2379830"/>
            <a:ext cx="1" cy="3260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6DF3EED6-71DA-4C36-B172-3CC48E67D3C3}"/>
              </a:ext>
            </a:extLst>
          </p:cNvPr>
          <p:cNvCxnSpPr>
            <a:cxnSpLocks/>
            <a:stCxn id="43" idx="0"/>
            <a:endCxn id="5" idx="3"/>
          </p:cNvCxnSpPr>
          <p:nvPr/>
        </p:nvCxnSpPr>
        <p:spPr>
          <a:xfrm flipH="1" flipV="1">
            <a:off x="9821359" y="1690336"/>
            <a:ext cx="387699" cy="8935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43818ACC-6DA5-4564-88C5-3724307F8B29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7435610" y="1690336"/>
            <a:ext cx="634949" cy="2309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AD4232D7-BEB7-406D-A60D-75BAC93C9EA2}"/>
              </a:ext>
            </a:extLst>
          </p:cNvPr>
          <p:cNvGrpSpPr>
            <a:grpSpLocks noChangeAspect="1"/>
          </p:cNvGrpSpPr>
          <p:nvPr/>
        </p:nvGrpSpPr>
        <p:grpSpPr>
          <a:xfrm>
            <a:off x="411208" y="2042553"/>
            <a:ext cx="4179271" cy="4068689"/>
            <a:chOff x="424110" y="2058883"/>
            <a:chExt cx="3762758" cy="3663194"/>
          </a:xfrm>
        </p:grpSpPr>
        <p:sp>
          <p:nvSpPr>
            <p:cNvPr id="64" name="Line 3">
              <a:extLst>
                <a:ext uri="{FF2B5EF4-FFF2-40B4-BE49-F238E27FC236}">
                  <a16:creationId xmlns:a16="http://schemas.microsoft.com/office/drawing/2014/main" id="{760BFBB6-F2A9-49BC-AC0F-ECF99A2B2F5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246195" y="2677126"/>
              <a:ext cx="0" cy="2462449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66" name="Line 4">
              <a:extLst>
                <a:ext uri="{FF2B5EF4-FFF2-40B4-BE49-F238E27FC236}">
                  <a16:creationId xmlns:a16="http://schemas.microsoft.com/office/drawing/2014/main" id="{E996A5FC-28AC-41EC-A7BE-7FEEA6D78B4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04133" y="4837395"/>
              <a:ext cx="3240405" cy="0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43EF96A1-07B2-4716-8537-95D49674400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10582" y="3032028"/>
              <a:ext cx="2142268" cy="2151268"/>
            </a:xfrm>
            <a:custGeom>
              <a:avLst/>
              <a:gdLst>
                <a:gd name="T0" fmla="*/ 0 w 2148"/>
                <a:gd name="T1" fmla="*/ 2160 h 2160"/>
                <a:gd name="T2" fmla="*/ 2148 w 2148"/>
                <a:gd name="T3" fmla="*/ 0 h 2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48" h="2160">
                  <a:moveTo>
                    <a:pt x="0" y="2160"/>
                  </a:moveTo>
                  <a:lnTo>
                    <a:pt x="2148" y="0"/>
                  </a:lnTo>
                </a:path>
              </a:pathLst>
            </a:custGeom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CC683B8D-788E-4F67-B911-E58F76334B7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4110" y="3032028"/>
              <a:ext cx="2166699" cy="2151268"/>
            </a:xfrm>
            <a:custGeom>
              <a:avLst/>
              <a:gdLst>
                <a:gd name="T0" fmla="*/ 2164 w 2164"/>
                <a:gd name="T1" fmla="*/ 2157 h 2157"/>
                <a:gd name="T2" fmla="*/ 0 w 2164"/>
                <a:gd name="T3" fmla="*/ 0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4" h="2157">
                  <a:moveTo>
                    <a:pt x="2164" y="2157"/>
                  </a:moveTo>
                  <a:lnTo>
                    <a:pt x="0" y="0"/>
                  </a:lnTo>
                </a:path>
              </a:pathLst>
            </a:custGeom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CE3DAA7B-14DE-4D11-95DB-4266C742B53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0871" y="2895725"/>
              <a:ext cx="2957513" cy="1613772"/>
            </a:xfrm>
            <a:custGeom>
              <a:avLst/>
              <a:gdLst>
                <a:gd name="T0" fmla="*/ 90 w 3286"/>
                <a:gd name="T1" fmla="*/ 458 h 1793"/>
                <a:gd name="T2" fmla="*/ 650 w 3286"/>
                <a:gd name="T3" fmla="*/ 1126 h 1793"/>
                <a:gd name="T4" fmla="*/ 1221 w 3286"/>
                <a:gd name="T5" fmla="*/ 1629 h 1793"/>
                <a:gd name="T6" fmla="*/ 1401 w 3286"/>
                <a:gd name="T7" fmla="*/ 1752 h 1793"/>
                <a:gd name="T8" fmla="*/ 1601 w 3286"/>
                <a:gd name="T9" fmla="*/ 1793 h 1793"/>
                <a:gd name="T10" fmla="*/ 1793 w 3286"/>
                <a:gd name="T11" fmla="*/ 1752 h 1793"/>
                <a:gd name="T12" fmla="*/ 1985 w 3286"/>
                <a:gd name="T13" fmla="*/ 1626 h 1793"/>
                <a:gd name="T14" fmla="*/ 2528 w 3286"/>
                <a:gd name="T15" fmla="*/ 1151 h 1793"/>
                <a:gd name="T16" fmla="*/ 3169 w 3286"/>
                <a:gd name="T17" fmla="*/ 399 h 1793"/>
                <a:gd name="T18" fmla="*/ 3228 w 3286"/>
                <a:gd name="T19" fmla="*/ 161 h 1793"/>
                <a:gd name="T20" fmla="*/ 2960 w 3286"/>
                <a:gd name="T21" fmla="*/ 31 h 1793"/>
                <a:gd name="T22" fmla="*/ 2364 w 3286"/>
                <a:gd name="T23" fmla="*/ 309 h 1793"/>
                <a:gd name="T24" fmla="*/ 1600 w 3286"/>
                <a:gd name="T25" fmla="*/ 518 h 1793"/>
                <a:gd name="T26" fmla="*/ 915 w 3286"/>
                <a:gd name="T27" fmla="*/ 319 h 1793"/>
                <a:gd name="T28" fmla="*/ 279 w 3286"/>
                <a:gd name="T29" fmla="*/ 21 h 1793"/>
                <a:gd name="T30" fmla="*/ 31 w 3286"/>
                <a:gd name="T31" fmla="*/ 190 h 1793"/>
                <a:gd name="T32" fmla="*/ 90 w 3286"/>
                <a:gd name="T33" fmla="*/ 458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86" h="1793">
                  <a:moveTo>
                    <a:pt x="90" y="458"/>
                  </a:moveTo>
                  <a:cubicBezTo>
                    <a:pt x="193" y="614"/>
                    <a:pt x="462" y="931"/>
                    <a:pt x="650" y="1126"/>
                  </a:cubicBezTo>
                  <a:lnTo>
                    <a:pt x="1221" y="1629"/>
                  </a:lnTo>
                  <a:cubicBezTo>
                    <a:pt x="1346" y="1733"/>
                    <a:pt x="1338" y="1725"/>
                    <a:pt x="1401" y="1752"/>
                  </a:cubicBezTo>
                  <a:cubicBezTo>
                    <a:pt x="1464" y="1779"/>
                    <a:pt x="1536" y="1793"/>
                    <a:pt x="1601" y="1793"/>
                  </a:cubicBezTo>
                  <a:cubicBezTo>
                    <a:pt x="1666" y="1793"/>
                    <a:pt x="1729" y="1780"/>
                    <a:pt x="1793" y="1752"/>
                  </a:cubicBezTo>
                  <a:cubicBezTo>
                    <a:pt x="1857" y="1724"/>
                    <a:pt x="1863" y="1726"/>
                    <a:pt x="1985" y="1626"/>
                  </a:cubicBezTo>
                  <a:lnTo>
                    <a:pt x="2528" y="1151"/>
                  </a:lnTo>
                  <a:cubicBezTo>
                    <a:pt x="2725" y="947"/>
                    <a:pt x="3052" y="564"/>
                    <a:pt x="3169" y="399"/>
                  </a:cubicBezTo>
                  <a:cubicBezTo>
                    <a:pt x="3286" y="234"/>
                    <a:pt x="3263" y="222"/>
                    <a:pt x="3228" y="161"/>
                  </a:cubicBezTo>
                  <a:cubicBezTo>
                    <a:pt x="3193" y="100"/>
                    <a:pt x="3104" y="6"/>
                    <a:pt x="2960" y="31"/>
                  </a:cubicBezTo>
                  <a:cubicBezTo>
                    <a:pt x="2816" y="56"/>
                    <a:pt x="2591" y="228"/>
                    <a:pt x="2364" y="309"/>
                  </a:cubicBezTo>
                  <a:cubicBezTo>
                    <a:pt x="2137" y="390"/>
                    <a:pt x="1841" y="516"/>
                    <a:pt x="1600" y="518"/>
                  </a:cubicBezTo>
                  <a:cubicBezTo>
                    <a:pt x="1359" y="520"/>
                    <a:pt x="1135" y="402"/>
                    <a:pt x="915" y="319"/>
                  </a:cubicBezTo>
                  <a:cubicBezTo>
                    <a:pt x="695" y="236"/>
                    <a:pt x="426" y="42"/>
                    <a:pt x="279" y="21"/>
                  </a:cubicBezTo>
                  <a:cubicBezTo>
                    <a:pt x="132" y="0"/>
                    <a:pt x="62" y="117"/>
                    <a:pt x="31" y="190"/>
                  </a:cubicBezTo>
                  <a:cubicBezTo>
                    <a:pt x="0" y="263"/>
                    <a:pt x="78" y="402"/>
                    <a:pt x="90" y="4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49000">
                  <a:srgbClr val="FF0000">
                    <a:alpha val="70000"/>
                    <a:lumMod val="73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 dirty="0">
                <a:latin typeface="+mn-lt"/>
              </a:endParaRPr>
            </a:p>
          </p:txBody>
        </p:sp>
        <p:sp>
          <p:nvSpPr>
            <p:cNvPr id="71" name="Text Box 8">
              <a:extLst>
                <a:ext uri="{FF2B5EF4-FFF2-40B4-BE49-F238E27FC236}">
                  <a16:creationId xmlns:a16="http://schemas.microsoft.com/office/drawing/2014/main" id="{E4EE3A29-8161-47FF-BC1B-578388AB9A4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374783" y="4812963"/>
              <a:ext cx="312030" cy="415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lang="en-US" altLang="ja-JP" sz="2400" dirty="0">
                  <a:solidFill>
                    <a:schemeClr val="tx1"/>
                  </a:solidFill>
                  <a:effectLst/>
                  <a:latin typeface="+mn-lt"/>
                  <a:ea typeface="Yu Gothic UI Semilight" panose="020B0400000000000000" pitchFamily="50" charset="-128"/>
                  <a:cs typeface="Arial" charset="0"/>
                </a:rPr>
                <a:t>0</a:t>
              </a:r>
            </a:p>
          </p:txBody>
        </p:sp>
        <p:sp>
          <p:nvSpPr>
            <p:cNvPr id="73" name="AutoShape 9">
              <a:extLst>
                <a:ext uri="{FF2B5EF4-FFF2-40B4-BE49-F238E27FC236}">
                  <a16:creationId xmlns:a16="http://schemas.microsoft.com/office/drawing/2014/main" id="{91E2D893-91A4-4531-A849-B961B09289F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2704117">
              <a:off x="1779422" y="4902975"/>
              <a:ext cx="276463" cy="513064"/>
            </a:xfrm>
            <a:prstGeom prst="upArrow">
              <a:avLst>
                <a:gd name="adj1" fmla="val 50000"/>
                <a:gd name="adj2" fmla="val 46395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4" name="Text Box 10">
              <a:extLst>
                <a:ext uri="{FF2B5EF4-FFF2-40B4-BE49-F238E27FC236}">
                  <a16:creationId xmlns:a16="http://schemas.microsoft.com/office/drawing/2014/main" id="{5F64315B-8A6D-4916-B2C8-5315D9B255B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796735" y="4477161"/>
              <a:ext cx="1390133" cy="360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kumimoji="0" lang="en-US" altLang="ja-JP" sz="2000" dirty="0">
                  <a:solidFill>
                    <a:schemeClr val="tx1"/>
                  </a:solidFill>
                  <a:latin typeface="+mn-ea"/>
                  <a:ea typeface="+mn-ea"/>
                  <a:cs typeface="Arial" charset="0"/>
                </a:rPr>
                <a:t>collision</a:t>
              </a:r>
              <a:r>
                <a:rPr kumimoji="0" lang="ja-JP" altLang="en-US" sz="2000" dirty="0">
                  <a:solidFill>
                    <a:schemeClr val="tx1"/>
                  </a:solidFill>
                  <a:latin typeface="+mn-ea"/>
                  <a:ea typeface="+mn-ea"/>
                  <a:cs typeface="Arial" charset="0"/>
                </a:rPr>
                <a:t> 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+mn-ea"/>
                  <a:ea typeface="+mn-ea"/>
                  <a:cs typeface="Arial" charset="0"/>
                </a:rPr>
                <a:t>axis</a:t>
              </a:r>
              <a:endParaRPr kumimoji="0" lang="en-US" altLang="ja-JP" sz="2000" dirty="0">
                <a:solidFill>
                  <a:schemeClr val="tx1"/>
                </a:solidFill>
                <a:effectLst/>
                <a:latin typeface="+mn-ea"/>
                <a:ea typeface="+mn-ea"/>
                <a:cs typeface="Arial" charset="0"/>
              </a:endParaRPr>
            </a:p>
          </p:txBody>
        </p:sp>
        <p:sp>
          <p:nvSpPr>
            <p:cNvPr id="76" name="Text Box 11">
              <a:extLst>
                <a:ext uri="{FF2B5EF4-FFF2-40B4-BE49-F238E27FC236}">
                  <a16:creationId xmlns:a16="http://schemas.microsoft.com/office/drawing/2014/main" id="{16D8F01E-40C9-42E1-B9BC-16F09F9AE6A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6200000">
              <a:off x="1722725" y="2197579"/>
              <a:ext cx="693047" cy="41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kumimoji="0" lang="en-US" altLang="ja-JP" sz="2400" dirty="0">
                  <a:solidFill>
                    <a:schemeClr val="tx1"/>
                  </a:solidFill>
                  <a:latin typeface="+mn-ea"/>
                  <a:ea typeface="+mn-ea"/>
                  <a:cs typeface="Arial" charset="0"/>
                </a:rPr>
                <a:t>time</a:t>
              </a:r>
              <a:endParaRPr kumimoji="0" lang="en-US" altLang="ja-JP" sz="2400" dirty="0">
                <a:solidFill>
                  <a:schemeClr val="tx1"/>
                </a:solidFill>
                <a:effectLst/>
                <a:latin typeface="+mn-ea"/>
                <a:ea typeface="+mn-ea"/>
                <a:cs typeface="Arial" charset="0"/>
              </a:endParaRPr>
            </a:p>
          </p:txBody>
        </p:sp>
        <p:sp>
          <p:nvSpPr>
            <p:cNvPr id="77" name="Oval 12">
              <a:extLst>
                <a:ext uri="{FF2B5EF4-FFF2-40B4-BE49-F238E27FC236}">
                  <a16:creationId xmlns:a16="http://schemas.microsoft.com/office/drawing/2014/main" id="{D4C5069B-7E0A-4A80-99BD-5B314D78F4D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81100" y="2945874"/>
              <a:ext cx="87440" cy="8615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8" name="Oval 13">
              <a:extLst>
                <a:ext uri="{FF2B5EF4-FFF2-40B4-BE49-F238E27FC236}">
                  <a16:creationId xmlns:a16="http://schemas.microsoft.com/office/drawing/2014/main" id="{067851B4-4311-412F-96D8-8DE4552D3F1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00892" y="2957447"/>
              <a:ext cx="86153" cy="86153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9" name="Oval 14">
              <a:extLst>
                <a:ext uri="{FF2B5EF4-FFF2-40B4-BE49-F238E27FC236}">
                  <a16:creationId xmlns:a16="http://schemas.microsoft.com/office/drawing/2014/main" id="{066A1D5F-8FCF-4396-97FB-8B7A531D032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44611" y="3173474"/>
              <a:ext cx="86153" cy="86153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0" name="Oval 15">
              <a:extLst>
                <a:ext uri="{FF2B5EF4-FFF2-40B4-BE49-F238E27FC236}">
                  <a16:creationId xmlns:a16="http://schemas.microsoft.com/office/drawing/2014/main" id="{0BB24E9D-99EB-4924-9A05-151992CBA47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71018" y="3109180"/>
              <a:ext cx="86154" cy="86153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2" name="Oval 16">
              <a:extLst>
                <a:ext uri="{FF2B5EF4-FFF2-40B4-BE49-F238E27FC236}">
                  <a16:creationId xmlns:a16="http://schemas.microsoft.com/office/drawing/2014/main" id="{9F841B69-C8FE-4CE9-9327-2DF07611DC5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19789" y="3150328"/>
              <a:ext cx="87440" cy="8615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3" name="Oval 17">
              <a:extLst>
                <a:ext uri="{FF2B5EF4-FFF2-40B4-BE49-F238E27FC236}">
                  <a16:creationId xmlns:a16="http://schemas.microsoft.com/office/drawing/2014/main" id="{8D725D54-DC40-4067-AFD4-67A64B32EFD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73199" y="2957447"/>
              <a:ext cx="86153" cy="86153"/>
            </a:xfrm>
            <a:prstGeom prst="ellipse">
              <a:avLst/>
            </a:prstGeom>
            <a:solidFill>
              <a:srgbClr val="CCFFCC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4" name="Oval 18">
              <a:extLst>
                <a:ext uri="{FF2B5EF4-FFF2-40B4-BE49-F238E27FC236}">
                  <a16:creationId xmlns:a16="http://schemas.microsoft.com/office/drawing/2014/main" id="{FBEC3CFA-D126-46A7-BEA9-F57620B0C86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44405" y="2945874"/>
              <a:ext cx="86154" cy="86154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5" name="Oval 19">
              <a:extLst>
                <a:ext uri="{FF2B5EF4-FFF2-40B4-BE49-F238E27FC236}">
                  <a16:creationId xmlns:a16="http://schemas.microsoft.com/office/drawing/2014/main" id="{5712106F-B73B-46C3-9DCE-21684B50200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88722" y="2904726"/>
              <a:ext cx="87440" cy="86154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6" name="Oval 20">
              <a:extLst>
                <a:ext uri="{FF2B5EF4-FFF2-40B4-BE49-F238E27FC236}">
                  <a16:creationId xmlns:a16="http://schemas.microsoft.com/office/drawing/2014/main" id="{CFB49946-B7E0-4357-AB10-BB2E0491448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66564" y="3109180"/>
              <a:ext cx="86153" cy="86153"/>
            </a:xfrm>
            <a:prstGeom prst="ellipse">
              <a:avLst/>
            </a:prstGeom>
            <a:solidFill>
              <a:srgbClr val="6666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7" name="Oval 21">
              <a:extLst>
                <a:ext uri="{FF2B5EF4-FFF2-40B4-BE49-F238E27FC236}">
                  <a16:creationId xmlns:a16="http://schemas.microsoft.com/office/drawing/2014/main" id="{0509AFA3-B0CC-4E94-88FD-2BD90DD436E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24242" y="2987021"/>
              <a:ext cx="86154" cy="8615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8" name="Oval 22">
              <a:extLst>
                <a:ext uri="{FF2B5EF4-FFF2-40B4-BE49-F238E27FC236}">
                  <a16:creationId xmlns:a16="http://schemas.microsoft.com/office/drawing/2014/main" id="{2BD88D3F-E5C2-486B-9AB3-FE83DCF34D4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65390" y="3150328"/>
              <a:ext cx="86154" cy="86153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9" name="Oval 23">
              <a:extLst>
                <a:ext uri="{FF2B5EF4-FFF2-40B4-BE49-F238E27FC236}">
                  <a16:creationId xmlns:a16="http://schemas.microsoft.com/office/drawing/2014/main" id="{6D918A66-0CFA-4489-9DBA-619F7DFEC0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69845" y="2945874"/>
              <a:ext cx="86153" cy="86154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0" name="Oval 24">
              <a:extLst>
                <a:ext uri="{FF2B5EF4-FFF2-40B4-BE49-F238E27FC236}">
                  <a16:creationId xmlns:a16="http://schemas.microsoft.com/office/drawing/2014/main" id="{25707C2B-07D9-4A29-9082-96FAB0CF22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87549" y="3064174"/>
              <a:ext cx="86153" cy="86154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1" name="Oval 25">
              <a:extLst>
                <a:ext uri="{FF2B5EF4-FFF2-40B4-BE49-F238E27FC236}">
                  <a16:creationId xmlns:a16="http://schemas.microsoft.com/office/drawing/2014/main" id="{E69F1E93-CA78-47B4-B3FC-F1EB472D45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60937" y="2863578"/>
              <a:ext cx="86153" cy="8743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2" name="Oval 26">
              <a:extLst>
                <a:ext uri="{FF2B5EF4-FFF2-40B4-BE49-F238E27FC236}">
                  <a16:creationId xmlns:a16="http://schemas.microsoft.com/office/drawing/2014/main" id="{A6A84BAB-6DCF-40C3-B43F-71F819910EC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36783" y="2823716"/>
              <a:ext cx="86153" cy="86153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3" name="Oval 27">
              <a:extLst>
                <a:ext uri="{FF2B5EF4-FFF2-40B4-BE49-F238E27FC236}">
                  <a16:creationId xmlns:a16="http://schemas.microsoft.com/office/drawing/2014/main" id="{D3B416F2-80F5-4D7B-BD23-DA3F13C422C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33635" y="2741420"/>
              <a:ext cx="86154" cy="86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4" name="Oval 28">
              <a:extLst>
                <a:ext uri="{FF2B5EF4-FFF2-40B4-BE49-F238E27FC236}">
                  <a16:creationId xmlns:a16="http://schemas.microsoft.com/office/drawing/2014/main" id="{66691BB9-EEE4-44A4-9F09-8AB4273BE0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39952" y="2782568"/>
              <a:ext cx="86153" cy="86153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5" name="Oval 29">
              <a:extLst>
                <a:ext uri="{FF2B5EF4-FFF2-40B4-BE49-F238E27FC236}">
                  <a16:creationId xmlns:a16="http://schemas.microsoft.com/office/drawing/2014/main" id="{C2326CED-DE29-413C-BBA2-71CD6EB267C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62706" y="2818572"/>
              <a:ext cx="86154" cy="86153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6" name="Oval 30">
              <a:extLst>
                <a:ext uri="{FF2B5EF4-FFF2-40B4-BE49-F238E27FC236}">
                  <a16:creationId xmlns:a16="http://schemas.microsoft.com/office/drawing/2014/main" id="{16AEFD04-E3F8-4748-9327-85A1E8907E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65390" y="2777424"/>
              <a:ext cx="86154" cy="8615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7" name="Oval 31">
              <a:extLst>
                <a:ext uri="{FF2B5EF4-FFF2-40B4-BE49-F238E27FC236}">
                  <a16:creationId xmlns:a16="http://schemas.microsoft.com/office/drawing/2014/main" id="{75B67F1D-0299-4C77-94D1-6182B76B75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10303" y="2904726"/>
              <a:ext cx="86154" cy="86154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8" name="Oval 32">
              <a:extLst>
                <a:ext uri="{FF2B5EF4-FFF2-40B4-BE49-F238E27FC236}">
                  <a16:creationId xmlns:a16="http://schemas.microsoft.com/office/drawing/2014/main" id="{D9AD4B27-26EE-45D0-8476-FAE99F8858C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05849" y="2782568"/>
              <a:ext cx="86153" cy="86153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00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9" name="AutoShape 33">
              <a:extLst>
                <a:ext uri="{FF2B5EF4-FFF2-40B4-BE49-F238E27FC236}">
                  <a16:creationId xmlns:a16="http://schemas.microsoft.com/office/drawing/2014/main" id="{0B5074B5-0E62-4946-8FCC-9598804A0E5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98892" y="4670232"/>
              <a:ext cx="285464" cy="326612"/>
            </a:xfrm>
            <a:prstGeom prst="irregularSeal1">
              <a:avLst/>
            </a:pr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80000" h="18034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00" name="Oval 34">
              <a:extLst>
                <a:ext uri="{FF2B5EF4-FFF2-40B4-BE49-F238E27FC236}">
                  <a16:creationId xmlns:a16="http://schemas.microsoft.com/office/drawing/2014/main" id="{829A69AA-3CDA-4806-8E80-64AFF55A4E3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00089" y="5354317"/>
              <a:ext cx="366475" cy="36776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16000" h="215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endParaRPr>
            </a:p>
          </p:txBody>
        </p:sp>
        <p:sp>
          <p:nvSpPr>
            <p:cNvPr id="101" name="AutoShape 39">
              <a:extLst>
                <a:ext uri="{FF2B5EF4-FFF2-40B4-BE49-F238E27FC236}">
                  <a16:creationId xmlns:a16="http://schemas.microsoft.com/office/drawing/2014/main" id="{ED1026B1-79F4-4CD7-83CD-1F02D634CED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8900000">
              <a:off x="2444220" y="4917120"/>
              <a:ext cx="276464" cy="455200"/>
            </a:xfrm>
            <a:prstGeom prst="upArrow">
              <a:avLst>
                <a:gd name="adj1" fmla="val 50000"/>
                <a:gd name="adj2" fmla="val 41163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02" name="Oval 34">
              <a:extLst>
                <a:ext uri="{FF2B5EF4-FFF2-40B4-BE49-F238E27FC236}">
                  <a16:creationId xmlns:a16="http://schemas.microsoft.com/office/drawing/2014/main" id="{C7F9131F-872D-4472-A485-FA258E87A9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75988" y="5336237"/>
              <a:ext cx="366475" cy="36776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16000" h="215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endParaRPr>
            </a:p>
          </p:txBody>
        </p:sp>
        <p:cxnSp>
          <p:nvCxnSpPr>
            <p:cNvPr id="103" name="直線矢印コネクタ 102">
              <a:extLst>
                <a:ext uri="{FF2B5EF4-FFF2-40B4-BE49-F238E27FC236}">
                  <a16:creationId xmlns:a16="http://schemas.microsoft.com/office/drawing/2014/main" id="{54BE5386-CBC0-4B8E-B918-E5555B304A4A}"/>
                </a:ext>
              </a:extLst>
            </p:cNvPr>
            <p:cNvCxnSpPr/>
            <p:nvPr/>
          </p:nvCxnSpPr>
          <p:spPr>
            <a:xfrm flipV="1">
              <a:off x="2241623" y="2718692"/>
              <a:ext cx="305466" cy="21067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4" name="直線矢印コネクタ 103">
              <a:extLst>
                <a:ext uri="{FF2B5EF4-FFF2-40B4-BE49-F238E27FC236}">
                  <a16:creationId xmlns:a16="http://schemas.microsoft.com/office/drawing/2014/main" id="{53F67457-9CDF-47EF-B9D7-BA496457FC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2353" y="2743880"/>
              <a:ext cx="453771" cy="21067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AEA76E34-E14C-4125-8631-A99FC42203A0}"/>
              </a:ext>
            </a:extLst>
          </p:cNvPr>
          <p:cNvSpPr txBox="1"/>
          <p:nvPr/>
        </p:nvSpPr>
        <p:spPr>
          <a:xfrm>
            <a:off x="5677390" y="6136823"/>
            <a:ext cx="1824537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Soft sector</a:t>
            </a:r>
            <a:endParaRPr kumimoji="1" lang="ja-JP" altLang="en-US" sz="2800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020D3A40-52B6-4892-A6DD-3530902D9979}"/>
              </a:ext>
            </a:extLst>
          </p:cNvPr>
          <p:cNvSpPr txBox="1"/>
          <p:nvPr/>
        </p:nvSpPr>
        <p:spPr>
          <a:xfrm>
            <a:off x="8857733" y="6136823"/>
            <a:ext cx="1972014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Hard sector</a:t>
            </a:r>
            <a:endParaRPr kumimoji="1" lang="ja-JP" altLang="en-US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9FD407-02A9-47B8-90E9-A38881DAA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pPr/>
              <a:t>8</a:t>
            </a:fld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12782C5-5827-4854-A768-63FCE512BD68}"/>
              </a:ext>
            </a:extLst>
          </p:cNvPr>
          <p:cNvSpPr txBox="1"/>
          <p:nvPr/>
        </p:nvSpPr>
        <p:spPr>
          <a:xfrm>
            <a:off x="1839085" y="3894034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QGP fluid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20B47C20-07B8-4B3F-A564-F459191D15C2}"/>
              </a:ext>
            </a:extLst>
          </p:cNvPr>
          <p:cNvSpPr txBox="1"/>
          <p:nvPr/>
        </p:nvSpPr>
        <p:spPr>
          <a:xfrm>
            <a:off x="3143779" y="2540215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hadron gas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90630D75-AD96-4579-B483-FCBDCBE77D45}"/>
              </a:ext>
            </a:extLst>
          </p:cNvPr>
          <p:cNvSpPr txBox="1"/>
          <p:nvPr/>
        </p:nvSpPr>
        <p:spPr>
          <a:xfrm>
            <a:off x="251978" y="5633088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Gluon </a:t>
            </a:r>
          </a:p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saturation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F99F1221-03EB-4848-B446-72D8DA96C377}"/>
              </a:ext>
            </a:extLst>
          </p:cNvPr>
          <p:cNvSpPr txBox="1"/>
          <p:nvPr/>
        </p:nvSpPr>
        <p:spPr>
          <a:xfrm>
            <a:off x="1579812" y="2382038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jet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FE14FDF2-AFFF-4805-8718-4CDFA9814C54}"/>
              </a:ext>
            </a:extLst>
          </p:cNvPr>
          <p:cNvSpPr txBox="1"/>
          <p:nvPr/>
        </p:nvSpPr>
        <p:spPr>
          <a:xfrm>
            <a:off x="2620521" y="2360614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jet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EA4E90F-BDB2-4590-B891-FC0A2C73A173}"/>
              </a:ext>
            </a:extLst>
          </p:cNvPr>
          <p:cNvSpPr txBox="1"/>
          <p:nvPr/>
        </p:nvSpPr>
        <p:spPr>
          <a:xfrm>
            <a:off x="8070559" y="1274837"/>
            <a:ext cx="175080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hadronic</a:t>
            </a:r>
          </a:p>
          <a:p>
            <a:pPr algn="ctr"/>
            <a:r>
              <a:rPr kumimoji="1" lang="en-US" altLang="ja-JP" sz="2400" dirty="0"/>
              <a:t>observables</a:t>
            </a:r>
            <a:endParaRPr kumimoji="1" lang="ja-JP" altLang="en-US" sz="2400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32855313-CDA3-499F-B6BB-EAC9C39F1A43}"/>
              </a:ext>
            </a:extLst>
          </p:cNvPr>
          <p:cNvSpPr txBox="1"/>
          <p:nvPr/>
        </p:nvSpPr>
        <p:spPr>
          <a:xfrm>
            <a:off x="1423858" y="4695289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Glasma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109" name="直線矢印コネクタ 108">
            <a:extLst>
              <a:ext uri="{FF2B5EF4-FFF2-40B4-BE49-F238E27FC236}">
                <a16:creationId xmlns:a16="http://schemas.microsoft.com/office/drawing/2014/main" id="{1BA80E63-C769-4A6D-BADF-19514476073D}"/>
              </a:ext>
            </a:extLst>
          </p:cNvPr>
          <p:cNvCxnSpPr>
            <a:cxnSpLocks/>
            <a:stCxn id="43" idx="0"/>
          </p:cNvCxnSpPr>
          <p:nvPr/>
        </p:nvCxnSpPr>
        <p:spPr>
          <a:xfrm flipH="1" flipV="1">
            <a:off x="7911814" y="2379830"/>
            <a:ext cx="2297244" cy="2040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350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F68CA37-8DC0-4E49-9733-3F9A1B06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kumimoji="1" lang="en-US" altLang="ja-JP" dirty="0"/>
              <a:t>2. </a:t>
            </a:r>
            <a:r>
              <a:rPr lang="en-US" altLang="ja-JP" dirty="0"/>
              <a:t>Constraints on </a:t>
            </a:r>
            <a:br>
              <a:rPr lang="en-US" altLang="ja-JP" dirty="0"/>
            </a:br>
            <a:r>
              <a:rPr lang="en-US" altLang="ja-JP" dirty="0"/>
              <a:t>initial conditions</a:t>
            </a:r>
            <a:br>
              <a:rPr lang="en-US" altLang="ja-JP" dirty="0"/>
            </a:br>
            <a:r>
              <a:rPr lang="en-US" altLang="ja-JP" dirty="0"/>
              <a:t>from causality </a:t>
            </a:r>
            <a:endParaRPr kumimoji="1" lang="ja-JP" altLang="en-US" dirty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DE14A60-A632-4CCC-9B1C-D771135EB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E0CF68A-9163-455A-929B-4013CCB52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8552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Yu Gothic UI Semilight"/>
        <a:ea typeface="Yu Gothic UI Semilight"/>
        <a:cs typeface=""/>
      </a:majorFont>
      <a:minorFont>
        <a:latin typeface="Yu Gothic UI Semilight"/>
        <a:ea typeface="Yu Gothic UI Semilight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kumimoji="1"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60012</TotalTime>
  <Words>4583</Words>
  <Application>Microsoft Office PowerPoint</Application>
  <PresentationFormat>ワイド画面</PresentationFormat>
  <Paragraphs>858</Paragraphs>
  <Slides>76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76</vt:i4>
      </vt:variant>
    </vt:vector>
  </HeadingPairs>
  <TitlesOfParts>
    <vt:vector size="81" baseType="lpstr">
      <vt:lpstr>Arial</vt:lpstr>
      <vt:lpstr>Wingdings</vt:lpstr>
      <vt:lpstr>Yu Gothic UI Semilight</vt:lpstr>
      <vt:lpstr>Cambria Math</vt:lpstr>
      <vt:lpstr>Office Theme</vt:lpstr>
      <vt:lpstr>Hydrodynamic modeling of  high-energy nuclear collisions</vt:lpstr>
      <vt:lpstr>Plan of this talk</vt:lpstr>
      <vt:lpstr>1. Introduction</vt:lpstr>
      <vt:lpstr>Strategy of QGP study</vt:lpstr>
      <vt:lpstr>Analysis tool in observational cosmology</vt:lpstr>
      <vt:lpstr>Analysis tool in high-energy  nuclear collisions</vt:lpstr>
      <vt:lpstr>Dynamical modeling of high-energy nuclear collisions</vt:lpstr>
      <vt:lpstr>Dynamical modeling of high-energy nuclear collisions</vt:lpstr>
      <vt:lpstr>2. Constraints on  initial conditions from causality </vt:lpstr>
      <vt:lpstr>Issue 1: Violation of causality in hydro simulations </vt:lpstr>
      <vt:lpstr>Hydrodynamic attractor</vt:lpstr>
      <vt:lpstr>Relation between causality  and Reynolds number</vt:lpstr>
      <vt:lpstr>Short summary 1</vt:lpstr>
      <vt:lpstr>3. Non-equilibrium components at very low pT</vt:lpstr>
      <vt:lpstr>Issue 2: Lack of thermal yields at very low pT</vt:lpstr>
      <vt:lpstr>Core-corona picture</vt:lpstr>
      <vt:lpstr>Dynamical core-corona initialization</vt:lpstr>
      <vt:lpstr>PowerPoint プレゼンテーション</vt:lpstr>
      <vt:lpstr>Clear scaling with multiplicity</vt:lpstr>
      <vt:lpstr>“Soft-from-corona” components</vt:lpstr>
      <vt:lpstr>Corona dilutes c2{4}</vt:lpstr>
      <vt:lpstr>Short summary 2</vt:lpstr>
      <vt:lpstr>Summary</vt:lpstr>
      <vt:lpstr>3. Short comments toward precision study</vt:lpstr>
      <vt:lpstr>Response to shape of thermalized matter</vt:lpstr>
      <vt:lpstr>Toward precision study of nuclear shape </vt:lpstr>
      <vt:lpstr>Extra slides</vt:lpstr>
      <vt:lpstr>Outlook</vt:lpstr>
      <vt:lpstr>Standard picture of heavy ion reactions</vt:lpstr>
      <vt:lpstr>2. Current understanding of transport properties</vt:lpstr>
      <vt:lpstr>TRAJECTUM* as an example</vt:lpstr>
      <vt:lpstr>Results from TRAJECTUM</vt:lpstr>
      <vt:lpstr>Current understanding of transport coefficients</vt:lpstr>
      <vt:lpstr>PowerPoint プレゼンテーション</vt:lpstr>
      <vt:lpstr>Results from other groups</vt:lpstr>
      <vt:lpstr>Constraint on initial conditions  from non-linear causality</vt:lpstr>
      <vt:lpstr>Equilibrium measure  and inverse Reynolds number</vt:lpstr>
      <vt:lpstr>Go “Forward”  </vt:lpstr>
      <vt:lpstr>Energy distribution</vt:lpstr>
      <vt:lpstr>Understanding central region  from forward baryon production</vt:lpstr>
      <vt:lpstr>Fraction of core and corona components</vt:lpstr>
      <vt:lpstr>Correlation between central and forward</vt:lpstr>
      <vt:lpstr>Did we understand basic dynamics after all?</vt:lpstr>
      <vt:lpstr>Backup slides</vt:lpstr>
      <vt:lpstr>Introduction</vt:lpstr>
      <vt:lpstr>Bottom-up approach</vt:lpstr>
      <vt:lpstr>Bayesian parameter estimation</vt:lpstr>
      <vt:lpstr>Posterior distributions </vt:lpstr>
      <vt:lpstr>Parametrization of shear viscosity</vt:lpstr>
      <vt:lpstr>Parametrization of bulk viscosity</vt:lpstr>
      <vt:lpstr>Boost invariance</vt:lpstr>
      <vt:lpstr>Resolution 1: Constraint on equilibrium measure from non-linear causality</vt:lpstr>
      <vt:lpstr>“Time” evolution of equilibrium measure </vt:lpstr>
      <vt:lpstr>Causality violation in transverse plane</vt:lpstr>
      <vt:lpstr>Causality in non-linear regime?</vt:lpstr>
      <vt:lpstr>Characteristic velocity</vt:lpstr>
      <vt:lpstr>Condition from non-linear causality</vt:lpstr>
      <vt:lpstr>Conformal fluids in Bjorken expansion</vt:lpstr>
      <vt:lpstr>Note on derivation of “resumed” BRSSS</vt:lpstr>
      <vt:lpstr>Hydrodynamic equations  under Bjorken expansion</vt:lpstr>
      <vt:lpstr>PowerPoint プレゼンテーション</vt:lpstr>
      <vt:lpstr>Behavior of solutions</vt:lpstr>
      <vt:lpstr>Solutions from gradient expansion</vt:lpstr>
      <vt:lpstr>Solution directly from EoM</vt:lpstr>
      <vt:lpstr>Equilibrium measure  and inverse Reynolds number</vt:lpstr>
      <vt:lpstr>Constraint on initial conditions  from non-linear causality</vt:lpstr>
      <vt:lpstr>Discussion</vt:lpstr>
      <vt:lpstr>Dynamical Core Corona Initialization (DCCI2) model</vt:lpstr>
      <vt:lpstr>Dynamical initialization</vt:lpstr>
      <vt:lpstr>PowerPoint プレゼンテーション</vt:lpstr>
      <vt:lpstr>Ω/π ratio from p+p to Pb+Pb</vt:lpstr>
      <vt:lpstr>Fraction of core and corona components</vt:lpstr>
      <vt:lpstr>Lessons from a cutting edge model: TRAJECTUM</vt:lpstr>
      <vt:lpstr>“Soft-from-corona” components</vt:lpstr>
      <vt:lpstr>Low pT enhancement from corona</vt:lpstr>
      <vt:lpstr>Transverse energy evolution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Dynamical Initialization of hydrodynamic fields</dc:title>
  <dc:creator>Tetsufumi Hirano</dc:creator>
  <cp:lastModifiedBy>平野 哲文 Tetsufumi Hirano</cp:lastModifiedBy>
  <cp:revision>1590</cp:revision>
  <cp:lastPrinted>2023-11-24T02:06:37Z</cp:lastPrinted>
  <dcterms:created xsi:type="dcterms:W3CDTF">2017-04-17T06:18:11Z</dcterms:created>
  <dcterms:modified xsi:type="dcterms:W3CDTF">2024-04-21T08:47:32Z</dcterms:modified>
</cp:coreProperties>
</file>