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587" r:id="rId3"/>
    <p:sldId id="505" r:id="rId4"/>
    <p:sldId id="585" r:id="rId5"/>
    <p:sldId id="576" r:id="rId6"/>
    <p:sldId id="588" r:id="rId7"/>
    <p:sldId id="589" r:id="rId8"/>
    <p:sldId id="591" r:id="rId9"/>
    <p:sldId id="592" r:id="rId10"/>
    <p:sldId id="593" r:id="rId11"/>
    <p:sldId id="594" r:id="rId12"/>
    <p:sldId id="595" r:id="rId13"/>
    <p:sldId id="601" r:id="rId14"/>
    <p:sldId id="599" r:id="rId15"/>
    <p:sldId id="642" r:id="rId16"/>
    <p:sldId id="645" r:id="rId17"/>
    <p:sldId id="643" r:id="rId18"/>
    <p:sldId id="600" r:id="rId19"/>
    <p:sldId id="636" r:id="rId20"/>
    <p:sldId id="602" r:id="rId21"/>
    <p:sldId id="640" r:id="rId22"/>
    <p:sldId id="641" r:id="rId23"/>
    <p:sldId id="624" r:id="rId24"/>
    <p:sldId id="634" r:id="rId25"/>
    <p:sldId id="637" r:id="rId26"/>
    <p:sldId id="597" r:id="rId27"/>
    <p:sldId id="638" r:id="rId28"/>
    <p:sldId id="374" r:id="rId29"/>
    <p:sldId id="369" r:id="rId30"/>
    <p:sldId id="262" r:id="rId31"/>
    <p:sldId id="570" r:id="rId32"/>
    <p:sldId id="270" r:id="rId33"/>
    <p:sldId id="306" r:id="rId34"/>
    <p:sldId id="264" r:id="rId35"/>
    <p:sldId id="566" r:id="rId36"/>
    <p:sldId id="567" r:id="rId37"/>
    <p:sldId id="354" r:id="rId38"/>
    <p:sldId id="358" r:id="rId39"/>
    <p:sldId id="355" r:id="rId40"/>
    <p:sldId id="359" r:id="rId41"/>
    <p:sldId id="351" r:id="rId4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C"/>
    <a:srgbClr val="FFE3FA"/>
    <a:srgbClr val="ED7D31"/>
    <a:srgbClr val="006666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0"/>
    <p:restoredTop sz="95976"/>
  </p:normalViewPr>
  <p:slideViewPr>
    <p:cSldViewPr snapToGrid="0">
      <p:cViewPr varScale="1">
        <p:scale>
          <a:sx n="108" d="100"/>
          <a:sy n="108" d="100"/>
        </p:scale>
        <p:origin x="24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4A1D-BEB3-E04F-AAD2-3D4AF455B6BA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6838F-7797-6440-BD17-63C51BEC09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7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5B5E-0871-204B-B913-958EAD482C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2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074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62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8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5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53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7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02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29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72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16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1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E368D9-ED72-2AD6-ED53-807FBF9D4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CF5497F-88F3-994C-4BFB-AFE6FD791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651684-36F8-9DA2-B840-EC832DFA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605FD4-27AE-4453-3221-7D6B8A0A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99B833-B4B0-C8A3-7393-917FC0CF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61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74EE86-71BF-2439-F449-C4C76F52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894FF6-55A8-D8AC-EC25-624E9A6EC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268FD0-693E-034E-15B3-7DDD2D2E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F5C09E-AF31-9DC4-384C-DFB1416E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5EF1E7-7D83-A77A-39D3-647FCA11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04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6911795-CF84-F56E-C7EF-E350743D5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A70A09-25D3-4847-4505-33D46861E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6FD298-BE54-CD54-8B33-BD27F73D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C359B0-8580-FCCB-5E97-0D58A2B8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D743DA-EF6F-8661-407A-C0D97DAC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AB6237-841D-9641-0B62-DC9CA61C4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28" y="85725"/>
            <a:ext cx="9876406" cy="928008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64F895-9431-3F22-4B5F-E991DEAE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1223737"/>
            <a:ext cx="11244943" cy="5094967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978D37-1E74-DD9D-FF2A-0A99A279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9FFEB3-D149-4FEE-CEB5-FA5872D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1699" y="6416492"/>
            <a:ext cx="2057400" cy="365125"/>
          </a:xfrm>
        </p:spPr>
        <p:txBody>
          <a:bodyPr/>
          <a:lstStyle>
            <a:lvl1pPr>
              <a:defRPr sz="18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CB71254-500B-2B41-AA99-D79F65F4A5F9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7" name="直線コネクタ 5">
            <a:extLst>
              <a:ext uri="{FF2B5EF4-FFF2-40B4-BE49-F238E27FC236}">
                <a16:creationId xmlns:a16="http://schemas.microsoft.com/office/drawing/2014/main" id="{5ED6993F-61BA-9259-EC51-41A9A99F7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9616" y="969736"/>
            <a:ext cx="12192000" cy="81643"/>
          </a:xfrm>
          <a:prstGeom prst="line">
            <a:avLst/>
          </a:prstGeom>
          <a:ln w="6985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グラフィックス 12">
            <a:extLst>
              <a:ext uri="{FF2B5EF4-FFF2-40B4-BE49-F238E27FC236}">
                <a16:creationId xmlns:a16="http://schemas.microsoft.com/office/drawing/2014/main" id="{6E2C767F-9F89-049E-7938-7A27F2C409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" y="793565"/>
            <a:ext cx="597466" cy="5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E5E92155-E337-9C0E-8E32-C9DBBDD7E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1552" r="7330" b="20454"/>
          <a:stretch>
            <a:fillRect/>
          </a:stretch>
        </p:blipFill>
        <p:spPr bwMode="auto">
          <a:xfrm>
            <a:off x="9329569" y="6383719"/>
            <a:ext cx="1570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E09DB16-2A49-4DC3-0627-892256E42B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90" y="6245771"/>
            <a:ext cx="597466" cy="7065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7F2D84-F0D2-726D-EA4B-95D99E3F37C7}"/>
              </a:ext>
            </a:extLst>
          </p:cNvPr>
          <p:cNvSpPr txBox="1"/>
          <p:nvPr userDrawn="1"/>
        </p:nvSpPr>
        <p:spPr>
          <a:xfrm>
            <a:off x="540298" y="638371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>
                <a:solidFill>
                  <a:srgbClr val="FF2F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NONAKA</a:t>
            </a:r>
            <a:endParaRPr kumimoji="1" lang="ja-JP" altLang="en-US" b="0">
              <a:solidFill>
                <a:srgbClr val="FF2F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1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3C295C-1763-2D74-6CD4-24C5D899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FF60A7-59CF-EBB4-2A11-3EC5F9C25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6E371C-0624-048E-1FDC-6E1EAEF4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644898-24D9-CC73-A886-2BCF8FC6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0AEE03-6FE0-7D17-6E32-56CBD8F7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41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EA989-A0C1-EFEB-05F1-A42BF15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6171E7-0182-DD6F-7477-F1E5F3980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D55055D-42B5-B582-CBA3-93B2DB26A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C0B22D-9901-D05D-91EA-B59A3F09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B75650-0CE7-51F5-F257-092AAF07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5B8583-C12E-6FFC-C573-1E1EC1AD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86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09B770-4393-11F8-916F-508F26A9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73D98D-9280-EEB6-D7AD-1C8929075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FD8F8B-A866-6AEB-ACD7-1E6F20952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F8AFFDD-9815-7CD9-8CDE-93AECC56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2AE5F1-154C-979C-4A96-E85CA9802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8B8E647-CC31-1E5D-C916-1E1C08E7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8C9944-2025-58F6-1EF6-8A25F58C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129784-1186-C220-C289-892732C8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09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D87F50-6201-54A7-3B25-DEF2AE15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E2B0ED5-7CB4-405C-E43E-2A19CCA7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233783C-179F-0F12-3AC3-FD7EF16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C1AB2D-816D-9CA2-901D-6AAB7846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55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8093322-5606-34B2-7629-BABBAA95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FF6FD7-105B-AFE9-6414-7A1E9F65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F8C83B-C76C-510B-1557-FF05DCC4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56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EA74B3-6E21-F177-FAB0-5A343B16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194F14-93A6-A07C-AFA3-5D0C59EA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CD00E8-033D-4606-6FA3-94B0E6C95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A6BFE4-BC57-C9EE-9A8B-43F7ED71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8E706C-BF33-2506-7E08-31514C9D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44C041-A718-9F12-462D-38DC40A0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2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D29A9-2EAD-428C-3C48-78E3934A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512E3F-7E57-EDCF-4228-450CAE16C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E3D6A9-0F8B-5DDB-9343-E0CB428D6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404047-989E-E6CF-04E0-8577F376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49B5EC-FAE9-90FC-8A92-B4559B40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FA8FEF-8BE8-F158-093E-E3E43D86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3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79AE00-3516-EA3C-35FA-21BF5F73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717104-2418-0720-F4D6-0DA5A581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0E832D-8D01-11B3-2454-F9A4DDCAD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6313C7-DA6D-7E96-960B-CDB72BA7C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1E9349-E85C-212B-FC78-FC4789EA9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65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0.gif"/><Relationship Id="rId7" Type="http://schemas.openxmlformats.org/officeDocument/2006/relationships/image" Target="../media/image32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2.png"/><Relationship Id="rId10" Type="http://schemas.openxmlformats.org/officeDocument/2006/relationships/image" Target="../media/image350.png"/><Relationship Id="rId4" Type="http://schemas.openxmlformats.org/officeDocument/2006/relationships/image" Target="../media/image31.gif"/><Relationship Id="rId9" Type="http://schemas.openxmlformats.org/officeDocument/2006/relationships/image" Target="../media/image3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68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8.png"/><Relationship Id="rId15" Type="http://schemas.openxmlformats.org/officeDocument/2006/relationships/image" Target="../media/image40.png"/><Relationship Id="rId10" Type="http://schemas.openxmlformats.org/officeDocument/2006/relationships/image" Target="../media/image44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77.png"/><Relationship Id="rId3" Type="http://schemas.openxmlformats.org/officeDocument/2006/relationships/oleObject" Target="../embeddings/oleObject5.bin"/><Relationship Id="rId21" Type="http://schemas.openxmlformats.org/officeDocument/2006/relationships/image" Target="../media/image51.emf"/><Relationship Id="rId7" Type="http://schemas.openxmlformats.org/officeDocument/2006/relationships/image" Target="../media/image480.png"/><Relationship Id="rId12" Type="http://schemas.openxmlformats.org/officeDocument/2006/relationships/image" Target="../media/image500.png"/><Relationship Id="rId17" Type="http://schemas.openxmlformats.org/officeDocument/2006/relationships/image" Target="../media/image521.png"/><Relationship Id="rId25" Type="http://schemas.openxmlformats.org/officeDocument/2006/relationships/image" Target="../media/image5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emf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49.emf"/><Relationship Id="rId24" Type="http://schemas.openxmlformats.org/officeDocument/2006/relationships/image" Target="../media/image550.png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51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530.png"/><Relationship Id="rId4" Type="http://schemas.openxmlformats.org/officeDocument/2006/relationships/image" Target="../media/image48.emf"/><Relationship Id="rId9" Type="http://schemas.openxmlformats.org/officeDocument/2006/relationships/image" Target="../media/image49.emf"/><Relationship Id="rId14" Type="http://schemas.openxmlformats.org/officeDocument/2006/relationships/image" Target="../media/image50.emf"/><Relationship Id="rId22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00.png"/><Relationship Id="rId12" Type="http://schemas.openxmlformats.org/officeDocument/2006/relationships/image" Target="../media/image4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440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81.png"/><Relationship Id="rId10" Type="http://schemas.openxmlformats.org/officeDocument/2006/relationships/image" Target="../media/image430.png"/><Relationship Id="rId4" Type="http://schemas.openxmlformats.org/officeDocument/2006/relationships/image" Target="../media/image52.emf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6.emf"/><Relationship Id="rId18" Type="http://schemas.openxmlformats.org/officeDocument/2006/relationships/image" Target="../media/image62.png"/><Relationship Id="rId3" Type="http://schemas.openxmlformats.org/officeDocument/2006/relationships/image" Target="../media/image54.emf"/><Relationship Id="rId7" Type="http://schemas.openxmlformats.org/officeDocument/2006/relationships/image" Target="../media/image531.png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57.e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5" Type="http://schemas.openxmlformats.org/officeDocument/2006/relationships/image" Target="../media/image55.emf"/><Relationship Id="rId15" Type="http://schemas.openxmlformats.org/officeDocument/2006/relationships/image" Target="../media/image600.png"/><Relationship Id="rId10" Type="http://schemas.openxmlformats.org/officeDocument/2006/relationships/image" Target="../media/image56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1.png"/><Relationship Id="rId14" Type="http://schemas.openxmlformats.org/officeDocument/2006/relationships/image" Target="../media/image5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00.png"/><Relationship Id="rId12" Type="http://schemas.openxmlformats.org/officeDocument/2006/relationships/image" Target="../media/image4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440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81.png"/><Relationship Id="rId10" Type="http://schemas.openxmlformats.org/officeDocument/2006/relationships/image" Target="../media/image430.png"/><Relationship Id="rId4" Type="http://schemas.openxmlformats.org/officeDocument/2006/relationships/image" Target="../media/image52.emf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640.png"/><Relationship Id="rId12" Type="http://schemas.openxmlformats.org/officeDocument/2006/relationships/image" Target="../media/image69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380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510.png"/><Relationship Id="rId10" Type="http://schemas.openxmlformats.org/officeDocument/2006/relationships/image" Target="../media/image67.png"/><Relationship Id="rId4" Type="http://schemas.openxmlformats.org/officeDocument/2006/relationships/image" Target="../media/image58.emf"/><Relationship Id="rId9" Type="http://schemas.openxmlformats.org/officeDocument/2006/relationships/image" Target="../media/image66.png"/><Relationship Id="rId1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810.png"/><Relationship Id="rId3" Type="http://schemas.openxmlformats.org/officeDocument/2006/relationships/image" Target="../media/image57.emf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61.emf"/><Relationship Id="rId10" Type="http://schemas.openxmlformats.org/officeDocument/2006/relationships/image" Target="../media/image60.emf"/><Relationship Id="rId4" Type="http://schemas.openxmlformats.org/officeDocument/2006/relationships/image" Target="../media/image730.png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0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900.png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8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880.pn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920.png"/><Relationship Id="rId10" Type="http://schemas.openxmlformats.org/officeDocument/2006/relationships/image" Target="../media/image87.png"/><Relationship Id="rId4" Type="http://schemas.openxmlformats.org/officeDocument/2006/relationships/image" Target="../media/image62.emf"/><Relationship Id="rId9" Type="http://schemas.openxmlformats.org/officeDocument/2006/relationships/image" Target="../media/image860.png"/><Relationship Id="rId14" Type="http://schemas.openxmlformats.org/officeDocument/2006/relationships/image" Target="../media/image9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680.png"/><Relationship Id="rId3" Type="http://schemas.openxmlformats.org/officeDocument/2006/relationships/oleObject" Target="../embeddings/oleObject24.bin"/><Relationship Id="rId21" Type="http://schemas.openxmlformats.org/officeDocument/2006/relationships/image" Target="../media/image101.png"/><Relationship Id="rId12" Type="http://schemas.openxmlformats.org/officeDocument/2006/relationships/image" Target="../media/image94.png"/><Relationship Id="rId17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6" Type="http://schemas.openxmlformats.org/officeDocument/2006/relationships/oleObject" Target="../embeddings/oleObject26.bin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5.emf"/><Relationship Id="rId15" Type="http://schemas.openxmlformats.org/officeDocument/2006/relationships/image" Target="../media/image66.e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99.png"/><Relationship Id="rId4" Type="http://schemas.openxmlformats.org/officeDocument/2006/relationships/image" Target="../media/image65.emf"/><Relationship Id="rId14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690" y="175454"/>
            <a:ext cx="11788048" cy="1579304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Hydrodynamics &amp; Bayesian Analysis</a:t>
            </a:r>
            <a:br>
              <a:rPr lang="en-US" altLang="ja-JP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52959" y="1936019"/>
            <a:ext cx="10499074" cy="2429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physics, Hiroshima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Institute for Sustainability with Knotted Chiral Meta Matter</a:t>
            </a:r>
            <a:r>
              <a:rPr lang="ja-JP" altLang="en-US" sz="210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／</a:t>
            </a: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SKCM². 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Hiroshima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Kobayashi </a:t>
            </a:r>
            <a:r>
              <a:rPr lang="en-US" altLang="ja-JP" sz="21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Maskawa</a:t>
            </a: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Institute, Nagoya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Physics, Nagoya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4300" b="1" i="1" dirty="0" err="1">
                <a:solidFill>
                  <a:srgbClr val="FF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Chiho</a:t>
            </a:r>
            <a:r>
              <a:rPr lang="en-US" altLang="ja-JP" sz="4300" b="1" i="1" dirty="0">
                <a:solidFill>
                  <a:srgbClr val="FF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NONAKA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7383" y="6297941"/>
            <a:ext cx="800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April 23, 2024@Exploring nuclear physics across energy scales 2024, Beijing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34FC3D-A47D-0348-7944-F94CB764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63" y="4587960"/>
            <a:ext cx="1144467" cy="1353457"/>
          </a:xfrm>
          <a:prstGeom prst="rect">
            <a:avLst/>
          </a:prstGeom>
        </p:spPr>
      </p:pic>
      <p:pic>
        <p:nvPicPr>
          <p:cNvPr id="7" name="図 2" descr="kmi.tiff">
            <a:extLst>
              <a:ext uri="{FF2B5EF4-FFF2-40B4-BE49-F238E27FC236}">
                <a16:creationId xmlns:a16="http://schemas.microsoft.com/office/drawing/2014/main" id="{5FFB4582-3E9A-CF9F-8610-DBCE39AE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0" r="6480"/>
          <a:stretch>
            <a:fillRect/>
          </a:stretch>
        </p:blipFill>
        <p:spPr bwMode="auto">
          <a:xfrm>
            <a:off x="8967396" y="4847358"/>
            <a:ext cx="1525788" cy="95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0C075B9-7870-1EAB-04BB-7F59A3651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962" y="4584019"/>
            <a:ext cx="1144467" cy="11027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AD3FD6-862D-28E0-EB09-054C9A3B0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184" y="4839220"/>
            <a:ext cx="1269583" cy="95717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0531BFFD-0CB2-2CE1-422C-9E8E59A0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1552" r="7330" b="20454"/>
          <a:stretch>
            <a:fillRect/>
          </a:stretch>
        </p:blipFill>
        <p:spPr bwMode="auto">
          <a:xfrm>
            <a:off x="4731108" y="4865082"/>
            <a:ext cx="2748638" cy="64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F72A321-0521-3285-F326-C6F68E55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Initial Condition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220314" y="2869940"/>
            <a:ext cx="232934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42298" y="3770555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5119210" y="4495120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Transport coefficients: parameters</a:t>
            </a:r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D40E43FB-BD6D-1CF3-61B3-27543B6B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48" y="3393953"/>
            <a:ext cx="1706149" cy="397752"/>
          </a:xfrm>
          <a:prstGeom prst="rect">
            <a:avLst/>
          </a:prstGeom>
        </p:spPr>
      </p:pic>
      <p:sp>
        <p:nvSpPr>
          <p:cNvPr id="116" name="テキスト ボックス 343">
            <a:extLst>
              <a:ext uri="{FF2B5EF4-FFF2-40B4-BE49-F238E27FC236}">
                <a16:creationId xmlns:a16="http://schemas.microsoft.com/office/drawing/2014/main" id="{78C3E191-DC06-73ED-7B8D-1EB3B80A3E86}"/>
              </a:ext>
            </a:extLst>
          </p:cNvPr>
          <p:cNvSpPr txBox="1"/>
          <p:nvPr/>
        </p:nvSpPr>
        <p:spPr>
          <a:xfrm>
            <a:off x="1855014" y="2882192"/>
            <a:ext cx="2275496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kumimoji="1" lang="ja-JP" altLang="en-US" sz="2000" dirty="0"/>
          </a:p>
        </p:txBody>
      </p:sp>
      <p:grpSp>
        <p:nvGrpSpPr>
          <p:cNvPr id="117" name="図形グループ 392">
            <a:extLst>
              <a:ext uri="{FF2B5EF4-FFF2-40B4-BE49-F238E27FC236}">
                <a16:creationId xmlns:a16="http://schemas.microsoft.com/office/drawing/2014/main" id="{CC430719-9069-FA1B-BC5F-23CD7354A234}"/>
              </a:ext>
            </a:extLst>
          </p:cNvPr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118" name="図形グループ 123">
              <a:extLst>
                <a:ext uri="{FF2B5EF4-FFF2-40B4-BE49-F238E27FC236}">
                  <a16:creationId xmlns:a16="http://schemas.microsoft.com/office/drawing/2014/main" id="{99BCB8CB-8BB4-B30D-2B73-7070DB40E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71" name="円/楕円 139">
                <a:extLst>
                  <a:ext uri="{FF2B5EF4-FFF2-40B4-BE49-F238E27FC236}">
                    <a16:creationId xmlns:a16="http://schemas.microsoft.com/office/drawing/2014/main" id="{3B06CF42-D9EF-152F-03FD-B517DD708889}"/>
                  </a:ext>
                </a:extLst>
              </p:cNvPr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2" name="円/楕円 140">
                <a:extLst>
                  <a:ext uri="{FF2B5EF4-FFF2-40B4-BE49-F238E27FC236}">
                    <a16:creationId xmlns:a16="http://schemas.microsoft.com/office/drawing/2014/main" id="{881EE33F-5E8B-41CE-6006-A8997C7EACAD}"/>
                  </a:ext>
                </a:extLst>
              </p:cNvPr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41">
                <a:extLst>
                  <a:ext uri="{FF2B5EF4-FFF2-40B4-BE49-F238E27FC236}">
                    <a16:creationId xmlns:a16="http://schemas.microsoft.com/office/drawing/2014/main" id="{3D68BCB1-134C-AFB4-92CA-798EB227C1AA}"/>
                  </a:ext>
                </a:extLst>
              </p:cNvPr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42">
                <a:extLst>
                  <a:ext uri="{FF2B5EF4-FFF2-40B4-BE49-F238E27FC236}">
                    <a16:creationId xmlns:a16="http://schemas.microsoft.com/office/drawing/2014/main" id="{41060E12-D713-F59F-98D8-F1B65EC80A97}"/>
                  </a:ext>
                </a:extLst>
              </p:cNvPr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43">
                <a:extLst>
                  <a:ext uri="{FF2B5EF4-FFF2-40B4-BE49-F238E27FC236}">
                    <a16:creationId xmlns:a16="http://schemas.microsoft.com/office/drawing/2014/main" id="{03CC9920-A8DB-4DC2-04AA-BF1228388967}"/>
                  </a:ext>
                </a:extLst>
              </p:cNvPr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44">
                <a:extLst>
                  <a:ext uri="{FF2B5EF4-FFF2-40B4-BE49-F238E27FC236}">
                    <a16:creationId xmlns:a16="http://schemas.microsoft.com/office/drawing/2014/main" id="{56F49D5E-F35B-7C90-024B-499E052AFFDA}"/>
                  </a:ext>
                </a:extLst>
              </p:cNvPr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7" name="円/楕円 145">
                <a:extLst>
                  <a:ext uri="{FF2B5EF4-FFF2-40B4-BE49-F238E27FC236}">
                    <a16:creationId xmlns:a16="http://schemas.microsoft.com/office/drawing/2014/main" id="{939F50D2-0B83-CBD6-992C-965FACE7248E}"/>
                  </a:ext>
                </a:extLst>
              </p:cNvPr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8" name="円/楕円 146">
                <a:extLst>
                  <a:ext uri="{FF2B5EF4-FFF2-40B4-BE49-F238E27FC236}">
                    <a16:creationId xmlns:a16="http://schemas.microsoft.com/office/drawing/2014/main" id="{130E26AD-1C07-26F9-B923-CE989344C55A}"/>
                  </a:ext>
                </a:extLst>
              </p:cNvPr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9" name="円/楕円 147">
                <a:extLst>
                  <a:ext uri="{FF2B5EF4-FFF2-40B4-BE49-F238E27FC236}">
                    <a16:creationId xmlns:a16="http://schemas.microsoft.com/office/drawing/2014/main" id="{A16FED15-D2DB-882B-2F2E-72C3BE442FBE}"/>
                  </a:ext>
                </a:extLst>
              </p:cNvPr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0" name="円/楕円 148">
                <a:extLst>
                  <a:ext uri="{FF2B5EF4-FFF2-40B4-BE49-F238E27FC236}">
                    <a16:creationId xmlns:a16="http://schemas.microsoft.com/office/drawing/2014/main" id="{BA115140-CB24-1D50-F805-0756281ACCDC}"/>
                  </a:ext>
                </a:extLst>
              </p:cNvPr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1" name="円/楕円 149">
                <a:extLst>
                  <a:ext uri="{FF2B5EF4-FFF2-40B4-BE49-F238E27FC236}">
                    <a16:creationId xmlns:a16="http://schemas.microsoft.com/office/drawing/2014/main" id="{0BAB52D9-BEFB-4207-A831-48F38B5A3ADA}"/>
                  </a:ext>
                </a:extLst>
              </p:cNvPr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2" name="円/楕円 150">
                <a:extLst>
                  <a:ext uri="{FF2B5EF4-FFF2-40B4-BE49-F238E27FC236}">
                    <a16:creationId xmlns:a16="http://schemas.microsoft.com/office/drawing/2014/main" id="{E3E805A3-11C8-0889-867E-ACE823BBD921}"/>
                  </a:ext>
                </a:extLst>
              </p:cNvPr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3" name="円/楕円 151">
                <a:extLst>
                  <a:ext uri="{FF2B5EF4-FFF2-40B4-BE49-F238E27FC236}">
                    <a16:creationId xmlns:a16="http://schemas.microsoft.com/office/drawing/2014/main" id="{7BD1D4D2-149B-0C34-900E-E56F63B321E2}"/>
                  </a:ext>
                </a:extLst>
              </p:cNvPr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4" name="円/楕円 152">
                <a:extLst>
                  <a:ext uri="{FF2B5EF4-FFF2-40B4-BE49-F238E27FC236}">
                    <a16:creationId xmlns:a16="http://schemas.microsoft.com/office/drawing/2014/main" id="{85F308C4-6D5E-A42E-7DC2-CBD0FDE98166}"/>
                  </a:ext>
                </a:extLst>
              </p:cNvPr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5" name="円/楕円 153">
                <a:extLst>
                  <a:ext uri="{FF2B5EF4-FFF2-40B4-BE49-F238E27FC236}">
                    <a16:creationId xmlns:a16="http://schemas.microsoft.com/office/drawing/2014/main" id="{EC1D359B-D337-6D0A-62E4-B41FDB8FBAD6}"/>
                  </a:ext>
                </a:extLst>
              </p:cNvPr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6" name="円/楕円 154">
                <a:extLst>
                  <a:ext uri="{FF2B5EF4-FFF2-40B4-BE49-F238E27FC236}">
                    <a16:creationId xmlns:a16="http://schemas.microsoft.com/office/drawing/2014/main" id="{A5951E8D-7FF7-D717-0204-86A305B14C10}"/>
                  </a:ext>
                </a:extLst>
              </p:cNvPr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7" name="円/楕円 155">
                <a:extLst>
                  <a:ext uri="{FF2B5EF4-FFF2-40B4-BE49-F238E27FC236}">
                    <a16:creationId xmlns:a16="http://schemas.microsoft.com/office/drawing/2014/main" id="{495EC41A-D6B3-3945-3A5D-88226BA84544}"/>
                  </a:ext>
                </a:extLst>
              </p:cNvPr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8" name="円/楕円 156">
                <a:extLst>
                  <a:ext uri="{FF2B5EF4-FFF2-40B4-BE49-F238E27FC236}">
                    <a16:creationId xmlns:a16="http://schemas.microsoft.com/office/drawing/2014/main" id="{0C289FAC-B8CA-E96D-52B9-1EDEC0FBA047}"/>
                  </a:ext>
                </a:extLst>
              </p:cNvPr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9" name="円/楕円 157">
                <a:extLst>
                  <a:ext uri="{FF2B5EF4-FFF2-40B4-BE49-F238E27FC236}">
                    <a16:creationId xmlns:a16="http://schemas.microsoft.com/office/drawing/2014/main" id="{B67D3D02-C0EE-3267-FEC0-353BE5CBD895}"/>
                  </a:ext>
                </a:extLst>
              </p:cNvPr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0" name="円/楕円 158">
                <a:extLst>
                  <a:ext uri="{FF2B5EF4-FFF2-40B4-BE49-F238E27FC236}">
                    <a16:creationId xmlns:a16="http://schemas.microsoft.com/office/drawing/2014/main" id="{DAC66DB1-FFAB-28C2-5C7A-02E86CDF6E79}"/>
                  </a:ext>
                </a:extLst>
              </p:cNvPr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1" name="円/楕円 159">
                <a:extLst>
                  <a:ext uri="{FF2B5EF4-FFF2-40B4-BE49-F238E27FC236}">
                    <a16:creationId xmlns:a16="http://schemas.microsoft.com/office/drawing/2014/main" id="{AC108B8C-1C73-AA92-3EA9-10DAE91366DB}"/>
                  </a:ext>
                </a:extLst>
              </p:cNvPr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2" name="円/楕円 160">
                <a:extLst>
                  <a:ext uri="{FF2B5EF4-FFF2-40B4-BE49-F238E27FC236}">
                    <a16:creationId xmlns:a16="http://schemas.microsoft.com/office/drawing/2014/main" id="{35B3E023-414D-BF71-01C6-4E9E4C5CC8C5}"/>
                  </a:ext>
                </a:extLst>
              </p:cNvPr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3" name="円/楕円 161">
                <a:extLst>
                  <a:ext uri="{FF2B5EF4-FFF2-40B4-BE49-F238E27FC236}">
                    <a16:creationId xmlns:a16="http://schemas.microsoft.com/office/drawing/2014/main" id="{3A6AF76E-D065-9D20-4998-3BC9AA9A51F2}"/>
                  </a:ext>
                </a:extLst>
              </p:cNvPr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4" name="円/楕円 162">
                <a:extLst>
                  <a:ext uri="{FF2B5EF4-FFF2-40B4-BE49-F238E27FC236}">
                    <a16:creationId xmlns:a16="http://schemas.microsoft.com/office/drawing/2014/main" id="{D2DBB2C8-5C37-5004-0824-B4A5EFB88E5B}"/>
                  </a:ext>
                </a:extLst>
              </p:cNvPr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5" name="円/楕円 163">
                <a:extLst>
                  <a:ext uri="{FF2B5EF4-FFF2-40B4-BE49-F238E27FC236}">
                    <a16:creationId xmlns:a16="http://schemas.microsoft.com/office/drawing/2014/main" id="{B67AE8E4-F1A4-D178-2465-C4394F60D9B0}"/>
                  </a:ext>
                </a:extLst>
              </p:cNvPr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6" name="円/楕円 164">
                <a:extLst>
                  <a:ext uri="{FF2B5EF4-FFF2-40B4-BE49-F238E27FC236}">
                    <a16:creationId xmlns:a16="http://schemas.microsoft.com/office/drawing/2014/main" id="{681B4C34-DBAE-650F-39B8-C5D7872616B1}"/>
                  </a:ext>
                </a:extLst>
              </p:cNvPr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7" name="円/楕円 165">
                <a:extLst>
                  <a:ext uri="{FF2B5EF4-FFF2-40B4-BE49-F238E27FC236}">
                    <a16:creationId xmlns:a16="http://schemas.microsoft.com/office/drawing/2014/main" id="{8C3369E0-33DF-2B1D-F3FE-3D8CF517AB1D}"/>
                  </a:ext>
                </a:extLst>
              </p:cNvPr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8" name="円/楕円 166">
                <a:extLst>
                  <a:ext uri="{FF2B5EF4-FFF2-40B4-BE49-F238E27FC236}">
                    <a16:creationId xmlns:a16="http://schemas.microsoft.com/office/drawing/2014/main" id="{B3E39081-BFA2-FEF4-CE0E-52DF40CE8FDA}"/>
                  </a:ext>
                </a:extLst>
              </p:cNvPr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9" name="円/楕円 167">
                <a:extLst>
                  <a:ext uri="{FF2B5EF4-FFF2-40B4-BE49-F238E27FC236}">
                    <a16:creationId xmlns:a16="http://schemas.microsoft.com/office/drawing/2014/main" id="{7A9D3670-99E2-D435-7751-E9A6B9BAAFA7}"/>
                  </a:ext>
                </a:extLst>
              </p:cNvPr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0" name="円/楕円 168">
                <a:extLst>
                  <a:ext uri="{FF2B5EF4-FFF2-40B4-BE49-F238E27FC236}">
                    <a16:creationId xmlns:a16="http://schemas.microsoft.com/office/drawing/2014/main" id="{02081B51-3557-22CE-20F5-5194B07B3E1B}"/>
                  </a:ext>
                </a:extLst>
              </p:cNvPr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1" name="円/楕円 169">
                <a:extLst>
                  <a:ext uri="{FF2B5EF4-FFF2-40B4-BE49-F238E27FC236}">
                    <a16:creationId xmlns:a16="http://schemas.microsoft.com/office/drawing/2014/main" id="{6473D65D-A1C8-417F-1EAD-B09F352B9ACC}"/>
                  </a:ext>
                </a:extLst>
              </p:cNvPr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2" name="円/楕円 170">
                <a:extLst>
                  <a:ext uri="{FF2B5EF4-FFF2-40B4-BE49-F238E27FC236}">
                    <a16:creationId xmlns:a16="http://schemas.microsoft.com/office/drawing/2014/main" id="{80346903-A1A5-8D9C-FEB2-AC56A5C9393F}"/>
                  </a:ext>
                </a:extLst>
              </p:cNvPr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3" name="円/楕円 171">
                <a:extLst>
                  <a:ext uri="{FF2B5EF4-FFF2-40B4-BE49-F238E27FC236}">
                    <a16:creationId xmlns:a16="http://schemas.microsoft.com/office/drawing/2014/main" id="{2A50603C-0CF9-4ED9-85EC-FA271E5C2520}"/>
                  </a:ext>
                </a:extLst>
              </p:cNvPr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4" name="円/楕円 172">
                <a:extLst>
                  <a:ext uri="{FF2B5EF4-FFF2-40B4-BE49-F238E27FC236}">
                    <a16:creationId xmlns:a16="http://schemas.microsoft.com/office/drawing/2014/main" id="{F9A2C206-18A2-517C-C63F-84CE492F7649}"/>
                  </a:ext>
                </a:extLst>
              </p:cNvPr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5" name="円/楕円 173">
                <a:extLst>
                  <a:ext uri="{FF2B5EF4-FFF2-40B4-BE49-F238E27FC236}">
                    <a16:creationId xmlns:a16="http://schemas.microsoft.com/office/drawing/2014/main" id="{ECFE4DC2-65F0-55BA-7A9E-08FD3BA2CC03}"/>
                  </a:ext>
                </a:extLst>
              </p:cNvPr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6" name="円/楕円 174">
                <a:extLst>
                  <a:ext uri="{FF2B5EF4-FFF2-40B4-BE49-F238E27FC236}">
                    <a16:creationId xmlns:a16="http://schemas.microsoft.com/office/drawing/2014/main" id="{DFCBF39B-7444-53B8-B3B4-72826DAB5FD6}"/>
                  </a:ext>
                </a:extLst>
              </p:cNvPr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7" name="円/楕円 175">
                <a:extLst>
                  <a:ext uri="{FF2B5EF4-FFF2-40B4-BE49-F238E27FC236}">
                    <a16:creationId xmlns:a16="http://schemas.microsoft.com/office/drawing/2014/main" id="{10E1B672-5EC6-C05E-CF73-697EB4BF19AA}"/>
                  </a:ext>
                </a:extLst>
              </p:cNvPr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8" name="円/楕円 176">
                <a:extLst>
                  <a:ext uri="{FF2B5EF4-FFF2-40B4-BE49-F238E27FC236}">
                    <a16:creationId xmlns:a16="http://schemas.microsoft.com/office/drawing/2014/main" id="{38EBCF0E-9B8F-D55E-F14A-1CDED9F4AE11}"/>
                  </a:ext>
                </a:extLst>
              </p:cNvPr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119" name="図形グループ 124">
              <a:extLst>
                <a:ext uri="{FF2B5EF4-FFF2-40B4-BE49-F238E27FC236}">
                  <a16:creationId xmlns:a16="http://schemas.microsoft.com/office/drawing/2014/main" id="{45EDBE99-72CB-B129-5C35-4D337780F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33" name="円/楕円 101">
                <a:extLst>
                  <a:ext uri="{FF2B5EF4-FFF2-40B4-BE49-F238E27FC236}">
                    <a16:creationId xmlns:a16="http://schemas.microsoft.com/office/drawing/2014/main" id="{9B5F395B-49B9-4571-F804-9BD61A24DC28}"/>
                  </a:ext>
                </a:extLst>
              </p:cNvPr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4" name="円/楕円 102">
                <a:extLst>
                  <a:ext uri="{FF2B5EF4-FFF2-40B4-BE49-F238E27FC236}">
                    <a16:creationId xmlns:a16="http://schemas.microsoft.com/office/drawing/2014/main" id="{03CEA245-ADE2-F744-8DDA-AA3660215725}"/>
                  </a:ext>
                </a:extLst>
              </p:cNvPr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03">
                <a:extLst>
                  <a:ext uri="{FF2B5EF4-FFF2-40B4-BE49-F238E27FC236}">
                    <a16:creationId xmlns:a16="http://schemas.microsoft.com/office/drawing/2014/main" id="{C6E3EF69-F49D-393C-7E0F-E314F2F8B5CF}"/>
                  </a:ext>
                </a:extLst>
              </p:cNvPr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04">
                <a:extLst>
                  <a:ext uri="{FF2B5EF4-FFF2-40B4-BE49-F238E27FC236}">
                    <a16:creationId xmlns:a16="http://schemas.microsoft.com/office/drawing/2014/main" id="{EA85C48F-DA3D-78E5-524A-94114E5563C1}"/>
                  </a:ext>
                </a:extLst>
              </p:cNvPr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05">
                <a:extLst>
                  <a:ext uri="{FF2B5EF4-FFF2-40B4-BE49-F238E27FC236}">
                    <a16:creationId xmlns:a16="http://schemas.microsoft.com/office/drawing/2014/main" id="{974E08A7-4A6B-CC6E-1E87-37C901868695}"/>
                  </a:ext>
                </a:extLst>
              </p:cNvPr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06">
                <a:extLst>
                  <a:ext uri="{FF2B5EF4-FFF2-40B4-BE49-F238E27FC236}">
                    <a16:creationId xmlns:a16="http://schemas.microsoft.com/office/drawing/2014/main" id="{3525ACA8-8DF7-7136-A379-D4B1D3C7FB14}"/>
                  </a:ext>
                </a:extLst>
              </p:cNvPr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9" name="円/楕円 107">
                <a:extLst>
                  <a:ext uri="{FF2B5EF4-FFF2-40B4-BE49-F238E27FC236}">
                    <a16:creationId xmlns:a16="http://schemas.microsoft.com/office/drawing/2014/main" id="{5C32013D-ED45-6A4B-6B04-B91D11D28180}"/>
                  </a:ext>
                </a:extLst>
              </p:cNvPr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08">
                <a:extLst>
                  <a:ext uri="{FF2B5EF4-FFF2-40B4-BE49-F238E27FC236}">
                    <a16:creationId xmlns:a16="http://schemas.microsoft.com/office/drawing/2014/main" id="{33454006-4ACE-AB0D-7F34-109B3D7FDAC2}"/>
                  </a:ext>
                </a:extLst>
              </p:cNvPr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09">
                <a:extLst>
                  <a:ext uri="{FF2B5EF4-FFF2-40B4-BE49-F238E27FC236}">
                    <a16:creationId xmlns:a16="http://schemas.microsoft.com/office/drawing/2014/main" id="{C1DC6CB8-7F64-9CEB-4FBE-D3B5F6566B71}"/>
                  </a:ext>
                </a:extLst>
              </p:cNvPr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10">
                <a:extLst>
                  <a:ext uri="{FF2B5EF4-FFF2-40B4-BE49-F238E27FC236}">
                    <a16:creationId xmlns:a16="http://schemas.microsoft.com/office/drawing/2014/main" id="{E295D250-4FE8-E01B-824A-8F914033B880}"/>
                  </a:ext>
                </a:extLst>
              </p:cNvPr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11">
                <a:extLst>
                  <a:ext uri="{FF2B5EF4-FFF2-40B4-BE49-F238E27FC236}">
                    <a16:creationId xmlns:a16="http://schemas.microsoft.com/office/drawing/2014/main" id="{DFE2B46C-C661-A0A8-F275-0A039A41CB7F}"/>
                  </a:ext>
                </a:extLst>
              </p:cNvPr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12">
                <a:extLst>
                  <a:ext uri="{FF2B5EF4-FFF2-40B4-BE49-F238E27FC236}">
                    <a16:creationId xmlns:a16="http://schemas.microsoft.com/office/drawing/2014/main" id="{1E2AF9B4-ED3D-825E-51D7-40F3F742FD80}"/>
                  </a:ext>
                </a:extLst>
              </p:cNvPr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13">
                <a:extLst>
                  <a:ext uri="{FF2B5EF4-FFF2-40B4-BE49-F238E27FC236}">
                    <a16:creationId xmlns:a16="http://schemas.microsoft.com/office/drawing/2014/main" id="{75DCB31A-B18F-2FCA-33B9-F69D3FFEB0BA}"/>
                  </a:ext>
                </a:extLst>
              </p:cNvPr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14">
                <a:extLst>
                  <a:ext uri="{FF2B5EF4-FFF2-40B4-BE49-F238E27FC236}">
                    <a16:creationId xmlns:a16="http://schemas.microsoft.com/office/drawing/2014/main" id="{EBBC28CC-6DA7-73CE-5CC7-5237B9F36C3D}"/>
                  </a:ext>
                </a:extLst>
              </p:cNvPr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15">
                <a:extLst>
                  <a:ext uri="{FF2B5EF4-FFF2-40B4-BE49-F238E27FC236}">
                    <a16:creationId xmlns:a16="http://schemas.microsoft.com/office/drawing/2014/main" id="{CFE2DB07-EAE6-5A57-55F2-51B7FFFFFB46}"/>
                  </a:ext>
                </a:extLst>
              </p:cNvPr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16">
                <a:extLst>
                  <a:ext uri="{FF2B5EF4-FFF2-40B4-BE49-F238E27FC236}">
                    <a16:creationId xmlns:a16="http://schemas.microsoft.com/office/drawing/2014/main" id="{80266F2A-1051-C720-0D9C-9CE1B76D6529}"/>
                  </a:ext>
                </a:extLst>
              </p:cNvPr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17">
                <a:extLst>
                  <a:ext uri="{FF2B5EF4-FFF2-40B4-BE49-F238E27FC236}">
                    <a16:creationId xmlns:a16="http://schemas.microsoft.com/office/drawing/2014/main" id="{445FEBCE-9492-09CB-29D3-D7B678B110B1}"/>
                  </a:ext>
                </a:extLst>
              </p:cNvPr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18">
                <a:extLst>
                  <a:ext uri="{FF2B5EF4-FFF2-40B4-BE49-F238E27FC236}">
                    <a16:creationId xmlns:a16="http://schemas.microsoft.com/office/drawing/2014/main" id="{838FB466-9F10-FAC2-DAE6-7403D6775A84}"/>
                  </a:ext>
                </a:extLst>
              </p:cNvPr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19">
                <a:extLst>
                  <a:ext uri="{FF2B5EF4-FFF2-40B4-BE49-F238E27FC236}">
                    <a16:creationId xmlns:a16="http://schemas.microsoft.com/office/drawing/2014/main" id="{4411B6D9-C44A-9280-2CCA-61B3FAD35560}"/>
                  </a:ext>
                </a:extLst>
              </p:cNvPr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20">
                <a:extLst>
                  <a:ext uri="{FF2B5EF4-FFF2-40B4-BE49-F238E27FC236}">
                    <a16:creationId xmlns:a16="http://schemas.microsoft.com/office/drawing/2014/main" id="{B8433BAE-458B-5EEC-FBA5-809E5BC21A32}"/>
                  </a:ext>
                </a:extLst>
              </p:cNvPr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21">
                <a:extLst>
                  <a:ext uri="{FF2B5EF4-FFF2-40B4-BE49-F238E27FC236}">
                    <a16:creationId xmlns:a16="http://schemas.microsoft.com/office/drawing/2014/main" id="{BB009DA6-8870-4059-D441-AA94AD1A1DB8}"/>
                  </a:ext>
                </a:extLst>
              </p:cNvPr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22">
                <a:extLst>
                  <a:ext uri="{FF2B5EF4-FFF2-40B4-BE49-F238E27FC236}">
                    <a16:creationId xmlns:a16="http://schemas.microsoft.com/office/drawing/2014/main" id="{0B3D15D2-391C-D2CD-34CD-F79F73B1FAB8}"/>
                  </a:ext>
                </a:extLst>
              </p:cNvPr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23">
                <a:extLst>
                  <a:ext uri="{FF2B5EF4-FFF2-40B4-BE49-F238E27FC236}">
                    <a16:creationId xmlns:a16="http://schemas.microsoft.com/office/drawing/2014/main" id="{C14C2D47-8F2A-1A0C-4AB5-09F07FCE56FE}"/>
                  </a:ext>
                </a:extLst>
              </p:cNvPr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24">
                <a:extLst>
                  <a:ext uri="{FF2B5EF4-FFF2-40B4-BE49-F238E27FC236}">
                    <a16:creationId xmlns:a16="http://schemas.microsoft.com/office/drawing/2014/main" id="{2B96FBEB-2E8D-EC0E-6D3C-B6A1A9615E43}"/>
                  </a:ext>
                </a:extLst>
              </p:cNvPr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25">
                <a:extLst>
                  <a:ext uri="{FF2B5EF4-FFF2-40B4-BE49-F238E27FC236}">
                    <a16:creationId xmlns:a16="http://schemas.microsoft.com/office/drawing/2014/main" id="{3FB5118A-CD0D-05A9-764E-B5F5E533202D}"/>
                  </a:ext>
                </a:extLst>
              </p:cNvPr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26">
                <a:extLst>
                  <a:ext uri="{FF2B5EF4-FFF2-40B4-BE49-F238E27FC236}">
                    <a16:creationId xmlns:a16="http://schemas.microsoft.com/office/drawing/2014/main" id="{1E500F40-EE87-9378-6493-28AC5E51A45A}"/>
                  </a:ext>
                </a:extLst>
              </p:cNvPr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27">
                <a:extLst>
                  <a:ext uri="{FF2B5EF4-FFF2-40B4-BE49-F238E27FC236}">
                    <a16:creationId xmlns:a16="http://schemas.microsoft.com/office/drawing/2014/main" id="{D887804C-5D41-F6CB-CB5C-8F862D5E0E0B}"/>
                  </a:ext>
                </a:extLst>
              </p:cNvPr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28">
                <a:extLst>
                  <a:ext uri="{FF2B5EF4-FFF2-40B4-BE49-F238E27FC236}">
                    <a16:creationId xmlns:a16="http://schemas.microsoft.com/office/drawing/2014/main" id="{9203EF56-4EC3-6E4B-D3A5-0444C8388EF2}"/>
                  </a:ext>
                </a:extLst>
              </p:cNvPr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29">
                <a:extLst>
                  <a:ext uri="{FF2B5EF4-FFF2-40B4-BE49-F238E27FC236}">
                    <a16:creationId xmlns:a16="http://schemas.microsoft.com/office/drawing/2014/main" id="{CA366C0D-F8AD-B6B3-F1B6-BE036B889828}"/>
                  </a:ext>
                </a:extLst>
              </p:cNvPr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30">
                <a:extLst>
                  <a:ext uri="{FF2B5EF4-FFF2-40B4-BE49-F238E27FC236}">
                    <a16:creationId xmlns:a16="http://schemas.microsoft.com/office/drawing/2014/main" id="{0FA92D7D-9131-6A36-3890-1DBC8161F3AF}"/>
                  </a:ext>
                </a:extLst>
              </p:cNvPr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31">
                <a:extLst>
                  <a:ext uri="{FF2B5EF4-FFF2-40B4-BE49-F238E27FC236}">
                    <a16:creationId xmlns:a16="http://schemas.microsoft.com/office/drawing/2014/main" id="{0AA5E53A-E995-7CBD-49B9-9241607A40A7}"/>
                  </a:ext>
                </a:extLst>
              </p:cNvPr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32">
                <a:extLst>
                  <a:ext uri="{FF2B5EF4-FFF2-40B4-BE49-F238E27FC236}">
                    <a16:creationId xmlns:a16="http://schemas.microsoft.com/office/drawing/2014/main" id="{37B8B820-A5D0-12D6-2624-0416ABEE22DE}"/>
                  </a:ext>
                </a:extLst>
              </p:cNvPr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33">
                <a:extLst>
                  <a:ext uri="{FF2B5EF4-FFF2-40B4-BE49-F238E27FC236}">
                    <a16:creationId xmlns:a16="http://schemas.microsoft.com/office/drawing/2014/main" id="{6A5783ED-DD1E-3A1C-D42B-8B2E529CAE5B}"/>
                  </a:ext>
                </a:extLst>
              </p:cNvPr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34">
                <a:extLst>
                  <a:ext uri="{FF2B5EF4-FFF2-40B4-BE49-F238E27FC236}">
                    <a16:creationId xmlns:a16="http://schemas.microsoft.com/office/drawing/2014/main" id="{AB800459-FF9E-6EBD-3D40-66E0F08C4A71}"/>
                  </a:ext>
                </a:extLst>
              </p:cNvPr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35">
                <a:extLst>
                  <a:ext uri="{FF2B5EF4-FFF2-40B4-BE49-F238E27FC236}">
                    <a16:creationId xmlns:a16="http://schemas.microsoft.com/office/drawing/2014/main" id="{82F9DF5B-CA6A-E9AB-C7E2-EB693318202A}"/>
                  </a:ext>
                </a:extLst>
              </p:cNvPr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36">
                <a:extLst>
                  <a:ext uri="{FF2B5EF4-FFF2-40B4-BE49-F238E27FC236}">
                    <a16:creationId xmlns:a16="http://schemas.microsoft.com/office/drawing/2014/main" id="{1D7EB2C5-7668-EA75-A34A-000738231626}"/>
                  </a:ext>
                </a:extLst>
              </p:cNvPr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37">
                <a:extLst>
                  <a:ext uri="{FF2B5EF4-FFF2-40B4-BE49-F238E27FC236}">
                    <a16:creationId xmlns:a16="http://schemas.microsoft.com/office/drawing/2014/main" id="{45A8C786-E55C-9122-B3AC-17C16A782D55}"/>
                  </a:ext>
                </a:extLst>
              </p:cNvPr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38">
                <a:extLst>
                  <a:ext uri="{FF2B5EF4-FFF2-40B4-BE49-F238E27FC236}">
                    <a16:creationId xmlns:a16="http://schemas.microsoft.com/office/drawing/2014/main" id="{7F378677-DDA3-441C-6794-F9953B9A114A}"/>
                  </a:ext>
                </a:extLst>
              </p:cNvPr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0" name="直線矢印コネクタ 88">
              <a:extLst>
                <a:ext uri="{FF2B5EF4-FFF2-40B4-BE49-F238E27FC236}">
                  <a16:creationId xmlns:a16="http://schemas.microsoft.com/office/drawing/2014/main" id="{192F1D21-8BF5-CAE0-53BF-C5A8FA9A5551}"/>
                </a:ext>
              </a:extLst>
            </p:cNvPr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89">
              <a:extLst>
                <a:ext uri="{FF2B5EF4-FFF2-40B4-BE49-F238E27FC236}">
                  <a16:creationId xmlns:a16="http://schemas.microsoft.com/office/drawing/2014/main" id="{046D39BA-CB0B-2B24-9079-91A7AB0E7931}"/>
                </a:ext>
              </a:extLst>
            </p:cNvPr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図形グループ 167">
              <a:extLst>
                <a:ext uri="{FF2B5EF4-FFF2-40B4-BE49-F238E27FC236}">
                  <a16:creationId xmlns:a16="http://schemas.microsoft.com/office/drawing/2014/main" id="{1A4A7E17-F6BF-122A-DB1B-6D4EBB29FA28}"/>
                </a:ext>
              </a:extLst>
            </p:cNvPr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23" name="図形グループ 47">
                <a:extLst>
                  <a:ext uri="{FF2B5EF4-FFF2-40B4-BE49-F238E27FC236}">
                    <a16:creationId xmlns:a16="http://schemas.microsoft.com/office/drawing/2014/main" id="{64B27700-5EBF-201C-4FEC-A1173327BA0B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9" name="フリーフォーム 97">
                  <a:extLst>
                    <a:ext uri="{FF2B5EF4-FFF2-40B4-BE49-F238E27FC236}">
                      <a16:creationId xmlns:a16="http://schemas.microsoft.com/office/drawing/2014/main" id="{75E37F17-BE4C-F671-34E8-0B88F54F1E6B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0" name="フリーフォーム 98">
                  <a:extLst>
                    <a:ext uri="{FF2B5EF4-FFF2-40B4-BE49-F238E27FC236}">
                      <a16:creationId xmlns:a16="http://schemas.microsoft.com/office/drawing/2014/main" id="{C0D1262E-2C85-9E77-2FA1-264924DEC312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1" name="フリーフォーム 99">
                  <a:extLst>
                    <a:ext uri="{FF2B5EF4-FFF2-40B4-BE49-F238E27FC236}">
                      <a16:creationId xmlns:a16="http://schemas.microsoft.com/office/drawing/2014/main" id="{B7B9989C-89C4-9BF4-9F39-A55C716D31E2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2" name="フリーフォーム 100">
                  <a:extLst>
                    <a:ext uri="{FF2B5EF4-FFF2-40B4-BE49-F238E27FC236}">
                      <a16:creationId xmlns:a16="http://schemas.microsoft.com/office/drawing/2014/main" id="{5EA7D8E3-8D84-AF41-D854-B4EEEAD71299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24" name="図形グループ 53">
                <a:extLst>
                  <a:ext uri="{FF2B5EF4-FFF2-40B4-BE49-F238E27FC236}">
                    <a16:creationId xmlns:a16="http://schemas.microsoft.com/office/drawing/2014/main" id="{B2015179-5923-53EE-120D-AE6801A1FC79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5" name="フリーフォーム 93">
                  <a:extLst>
                    <a:ext uri="{FF2B5EF4-FFF2-40B4-BE49-F238E27FC236}">
                      <a16:creationId xmlns:a16="http://schemas.microsoft.com/office/drawing/2014/main" id="{B8F9AAA0-B421-AC6D-BA9F-4D727443BBFF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6" name="フリーフォーム 94">
                  <a:extLst>
                    <a:ext uri="{FF2B5EF4-FFF2-40B4-BE49-F238E27FC236}">
                      <a16:creationId xmlns:a16="http://schemas.microsoft.com/office/drawing/2014/main" id="{08285C2A-26DA-1200-B858-A51B161F1230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7" name="フリーフォーム 95">
                  <a:extLst>
                    <a:ext uri="{FF2B5EF4-FFF2-40B4-BE49-F238E27FC236}">
                      <a16:creationId xmlns:a16="http://schemas.microsoft.com/office/drawing/2014/main" id="{61BBEC3B-4A93-BC43-B7DF-488C649F8DC9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8" name="フリーフォーム 96">
                  <a:extLst>
                    <a:ext uri="{FF2B5EF4-FFF2-40B4-BE49-F238E27FC236}">
                      <a16:creationId xmlns:a16="http://schemas.microsoft.com/office/drawing/2014/main" id="{A52C5763-BE7E-0D80-6ED9-DBDC04856BBD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209" name="図形グループ 393">
            <a:extLst>
              <a:ext uri="{FF2B5EF4-FFF2-40B4-BE49-F238E27FC236}">
                <a16:creationId xmlns:a16="http://schemas.microsoft.com/office/drawing/2014/main" id="{A8B43032-7D84-08DB-C797-2AA8C6FDB0E2}"/>
              </a:ext>
            </a:extLst>
          </p:cNvPr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210" name="右矢印 178">
              <a:extLst>
                <a:ext uri="{FF2B5EF4-FFF2-40B4-BE49-F238E27FC236}">
                  <a16:creationId xmlns:a16="http://schemas.microsoft.com/office/drawing/2014/main" id="{BA52C9AE-CA45-49BB-0A77-B2B6B3DBDC08}"/>
                </a:ext>
              </a:extLst>
            </p:cNvPr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1" name="右矢印 179">
              <a:extLst>
                <a:ext uri="{FF2B5EF4-FFF2-40B4-BE49-F238E27FC236}">
                  <a16:creationId xmlns:a16="http://schemas.microsoft.com/office/drawing/2014/main" id="{AEC08ABD-B69E-C34F-3B2A-C2CC762D53CA}"/>
                </a:ext>
              </a:extLst>
            </p:cNvPr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2" name="正方形/長方形 180">
              <a:extLst>
                <a:ext uri="{FF2B5EF4-FFF2-40B4-BE49-F238E27FC236}">
                  <a16:creationId xmlns:a16="http://schemas.microsoft.com/office/drawing/2014/main" id="{E781BEA9-30D5-6116-D796-9E1C3957846F}"/>
                </a:ext>
              </a:extLst>
            </p:cNvPr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3" name="円/楕円 181">
              <a:extLst>
                <a:ext uri="{FF2B5EF4-FFF2-40B4-BE49-F238E27FC236}">
                  <a16:creationId xmlns:a16="http://schemas.microsoft.com/office/drawing/2014/main" id="{FE2F32B8-C36D-59A4-4267-BF2A48821AFD}"/>
                </a:ext>
              </a:extLst>
            </p:cNvPr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4" name="円/楕円 182">
              <a:extLst>
                <a:ext uri="{FF2B5EF4-FFF2-40B4-BE49-F238E27FC236}">
                  <a16:creationId xmlns:a16="http://schemas.microsoft.com/office/drawing/2014/main" id="{28A84428-473E-4681-588D-CF52E236AB07}"/>
                </a:ext>
              </a:extLst>
            </p:cNvPr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215" name="直線矢印コネクタ 183">
              <a:extLst>
                <a:ext uri="{FF2B5EF4-FFF2-40B4-BE49-F238E27FC236}">
                  <a16:creationId xmlns:a16="http://schemas.microsoft.com/office/drawing/2014/main" id="{D706F7E3-C62C-A03E-55F7-709B7BD6231C}"/>
                </a:ext>
              </a:extLst>
            </p:cNvPr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184">
              <a:extLst>
                <a:ext uri="{FF2B5EF4-FFF2-40B4-BE49-F238E27FC236}">
                  <a16:creationId xmlns:a16="http://schemas.microsoft.com/office/drawing/2014/main" id="{A97786AA-58E6-433E-97E0-7F8C13CE4CE5}"/>
                </a:ext>
              </a:extLst>
            </p:cNvPr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図形グループ 92">
              <a:extLst>
                <a:ext uri="{FF2B5EF4-FFF2-40B4-BE49-F238E27FC236}">
                  <a16:creationId xmlns:a16="http://schemas.microsoft.com/office/drawing/2014/main" id="{502F7868-B91F-F4AF-8E23-3224CCA9C458}"/>
                </a:ext>
              </a:extLst>
            </p:cNvPr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218" name="図形グループ 47">
                <a:extLst>
                  <a:ext uri="{FF2B5EF4-FFF2-40B4-BE49-F238E27FC236}">
                    <a16:creationId xmlns:a16="http://schemas.microsoft.com/office/drawing/2014/main" id="{4AC206E3-9135-2179-5644-CDF6E51C96A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4" name="フリーフォーム 192">
                  <a:extLst>
                    <a:ext uri="{FF2B5EF4-FFF2-40B4-BE49-F238E27FC236}">
                      <a16:creationId xmlns:a16="http://schemas.microsoft.com/office/drawing/2014/main" id="{E8C0475A-3E00-9FC0-F199-E5DF2ADBD33D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5" name="フリーフォーム 193">
                  <a:extLst>
                    <a:ext uri="{FF2B5EF4-FFF2-40B4-BE49-F238E27FC236}">
                      <a16:creationId xmlns:a16="http://schemas.microsoft.com/office/drawing/2014/main" id="{C8476124-463C-62E3-689B-2715A965EF3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6" name="フリーフォーム 194">
                  <a:extLst>
                    <a:ext uri="{FF2B5EF4-FFF2-40B4-BE49-F238E27FC236}">
                      <a16:creationId xmlns:a16="http://schemas.microsoft.com/office/drawing/2014/main" id="{BA59EFDE-A59C-526E-0C28-5077668F190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7" name="フリーフォーム 195">
                  <a:extLst>
                    <a:ext uri="{FF2B5EF4-FFF2-40B4-BE49-F238E27FC236}">
                      <a16:creationId xmlns:a16="http://schemas.microsoft.com/office/drawing/2014/main" id="{B8344324-716C-4636-551E-6A1C3131A2AD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19" name="図形グループ 53">
                <a:extLst>
                  <a:ext uri="{FF2B5EF4-FFF2-40B4-BE49-F238E27FC236}">
                    <a16:creationId xmlns:a16="http://schemas.microsoft.com/office/drawing/2014/main" id="{5050EDDB-1899-0E55-2980-7AC3562DE764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0" name="フリーフォーム 188">
                  <a:extLst>
                    <a:ext uri="{FF2B5EF4-FFF2-40B4-BE49-F238E27FC236}">
                      <a16:creationId xmlns:a16="http://schemas.microsoft.com/office/drawing/2014/main" id="{6C6762A9-6604-1F73-89A8-26BD60F622C6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1" name="フリーフォーム 189">
                  <a:extLst>
                    <a:ext uri="{FF2B5EF4-FFF2-40B4-BE49-F238E27FC236}">
                      <a16:creationId xmlns:a16="http://schemas.microsoft.com/office/drawing/2014/main" id="{88409AF8-C6B2-A2CB-ACF4-72329732004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2" name="フリーフォーム 190">
                  <a:extLst>
                    <a:ext uri="{FF2B5EF4-FFF2-40B4-BE49-F238E27FC236}">
                      <a16:creationId xmlns:a16="http://schemas.microsoft.com/office/drawing/2014/main" id="{989CF981-581F-CD9F-3FF5-5CCF53CA37CD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3" name="フリーフォーム 191">
                  <a:extLst>
                    <a:ext uri="{FF2B5EF4-FFF2-40B4-BE49-F238E27FC236}">
                      <a16:creationId xmlns:a16="http://schemas.microsoft.com/office/drawing/2014/main" id="{FBABAFC7-77DA-0FA3-F169-E51DC16AFE38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sp>
        <p:nvSpPr>
          <p:cNvPr id="228" name="テキスト ボックス 348">
            <a:extLst>
              <a:ext uri="{FF2B5EF4-FFF2-40B4-BE49-F238E27FC236}">
                <a16:creationId xmlns:a16="http://schemas.microsoft.com/office/drawing/2014/main" id="{42E16D14-D28A-901D-CA79-361D7F9DB646}"/>
              </a:ext>
            </a:extLst>
          </p:cNvPr>
          <p:cNvSpPr txBox="1"/>
          <p:nvPr/>
        </p:nvSpPr>
        <p:spPr>
          <a:xfrm>
            <a:off x="1422579" y="4812490"/>
            <a:ext cx="304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Energy (entropy) density distributions </a:t>
            </a:r>
          </a:p>
        </p:txBody>
      </p:sp>
      <p:pic>
        <p:nvPicPr>
          <p:cNvPr id="229" name="Picture 349">
            <a:extLst>
              <a:ext uri="{FF2B5EF4-FFF2-40B4-BE49-F238E27FC236}">
                <a16:creationId xmlns:a16="http://schemas.microsoft.com/office/drawing/2014/main" id="{413623A5-7754-E3B1-800B-D3BA76086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80" t="51183" r="4199" b="6385"/>
          <a:stretch/>
        </p:blipFill>
        <p:spPr>
          <a:xfrm>
            <a:off x="1955813" y="3402265"/>
            <a:ext cx="1403342" cy="1278226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4807543A-7AED-ACC0-B947-AAAAE5125B5C}"/>
              </a:ext>
            </a:extLst>
          </p:cNvPr>
          <p:cNvSpPr txBox="1"/>
          <p:nvPr/>
        </p:nvSpPr>
        <p:spPr>
          <a:xfrm>
            <a:off x="2478794" y="5394084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parameters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31" name="スライド番号プレースホルダー 230">
            <a:extLst>
              <a:ext uri="{FF2B5EF4-FFF2-40B4-BE49-F238E27FC236}">
                <a16:creationId xmlns:a16="http://schemas.microsoft.com/office/drawing/2014/main" id="{0F9C48AB-28BE-C3F1-92B3-E8BBB649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452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From Fluid to Particles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445599" y="2740076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220314" y="2869940"/>
            <a:ext cx="232934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42298" y="3770555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5119210" y="4495120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Transport coefficients: parameters</a:t>
            </a:r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D40E43FB-BD6D-1CF3-61B3-27543B6B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48" y="3393953"/>
            <a:ext cx="1706149" cy="397752"/>
          </a:xfrm>
          <a:prstGeom prst="rect">
            <a:avLst/>
          </a:prstGeom>
        </p:spPr>
      </p:pic>
      <p:sp>
        <p:nvSpPr>
          <p:cNvPr id="116" name="テキスト ボックス 343">
            <a:extLst>
              <a:ext uri="{FF2B5EF4-FFF2-40B4-BE49-F238E27FC236}">
                <a16:creationId xmlns:a16="http://schemas.microsoft.com/office/drawing/2014/main" id="{78C3E191-DC06-73ED-7B8D-1EB3B80A3E86}"/>
              </a:ext>
            </a:extLst>
          </p:cNvPr>
          <p:cNvSpPr txBox="1"/>
          <p:nvPr/>
        </p:nvSpPr>
        <p:spPr>
          <a:xfrm>
            <a:off x="1855014" y="2882192"/>
            <a:ext cx="2275496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kumimoji="1" lang="ja-JP" altLang="en-US" sz="2000" dirty="0"/>
          </a:p>
        </p:txBody>
      </p:sp>
      <p:grpSp>
        <p:nvGrpSpPr>
          <p:cNvPr id="117" name="図形グループ 392">
            <a:extLst>
              <a:ext uri="{FF2B5EF4-FFF2-40B4-BE49-F238E27FC236}">
                <a16:creationId xmlns:a16="http://schemas.microsoft.com/office/drawing/2014/main" id="{CC430719-9069-FA1B-BC5F-23CD7354A234}"/>
              </a:ext>
            </a:extLst>
          </p:cNvPr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118" name="図形グループ 123">
              <a:extLst>
                <a:ext uri="{FF2B5EF4-FFF2-40B4-BE49-F238E27FC236}">
                  <a16:creationId xmlns:a16="http://schemas.microsoft.com/office/drawing/2014/main" id="{99BCB8CB-8BB4-B30D-2B73-7070DB40E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71" name="円/楕円 139">
                <a:extLst>
                  <a:ext uri="{FF2B5EF4-FFF2-40B4-BE49-F238E27FC236}">
                    <a16:creationId xmlns:a16="http://schemas.microsoft.com/office/drawing/2014/main" id="{3B06CF42-D9EF-152F-03FD-B517DD708889}"/>
                  </a:ext>
                </a:extLst>
              </p:cNvPr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2" name="円/楕円 140">
                <a:extLst>
                  <a:ext uri="{FF2B5EF4-FFF2-40B4-BE49-F238E27FC236}">
                    <a16:creationId xmlns:a16="http://schemas.microsoft.com/office/drawing/2014/main" id="{881EE33F-5E8B-41CE-6006-A8997C7EACAD}"/>
                  </a:ext>
                </a:extLst>
              </p:cNvPr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41">
                <a:extLst>
                  <a:ext uri="{FF2B5EF4-FFF2-40B4-BE49-F238E27FC236}">
                    <a16:creationId xmlns:a16="http://schemas.microsoft.com/office/drawing/2014/main" id="{3D68BCB1-134C-AFB4-92CA-798EB227C1AA}"/>
                  </a:ext>
                </a:extLst>
              </p:cNvPr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42">
                <a:extLst>
                  <a:ext uri="{FF2B5EF4-FFF2-40B4-BE49-F238E27FC236}">
                    <a16:creationId xmlns:a16="http://schemas.microsoft.com/office/drawing/2014/main" id="{41060E12-D713-F59F-98D8-F1B65EC80A97}"/>
                  </a:ext>
                </a:extLst>
              </p:cNvPr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43">
                <a:extLst>
                  <a:ext uri="{FF2B5EF4-FFF2-40B4-BE49-F238E27FC236}">
                    <a16:creationId xmlns:a16="http://schemas.microsoft.com/office/drawing/2014/main" id="{03CC9920-A8DB-4DC2-04AA-BF1228388967}"/>
                  </a:ext>
                </a:extLst>
              </p:cNvPr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44">
                <a:extLst>
                  <a:ext uri="{FF2B5EF4-FFF2-40B4-BE49-F238E27FC236}">
                    <a16:creationId xmlns:a16="http://schemas.microsoft.com/office/drawing/2014/main" id="{56F49D5E-F35B-7C90-024B-499E052AFFDA}"/>
                  </a:ext>
                </a:extLst>
              </p:cNvPr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7" name="円/楕円 145">
                <a:extLst>
                  <a:ext uri="{FF2B5EF4-FFF2-40B4-BE49-F238E27FC236}">
                    <a16:creationId xmlns:a16="http://schemas.microsoft.com/office/drawing/2014/main" id="{939F50D2-0B83-CBD6-992C-965FACE7248E}"/>
                  </a:ext>
                </a:extLst>
              </p:cNvPr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8" name="円/楕円 146">
                <a:extLst>
                  <a:ext uri="{FF2B5EF4-FFF2-40B4-BE49-F238E27FC236}">
                    <a16:creationId xmlns:a16="http://schemas.microsoft.com/office/drawing/2014/main" id="{130E26AD-1C07-26F9-B923-CE989344C55A}"/>
                  </a:ext>
                </a:extLst>
              </p:cNvPr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9" name="円/楕円 147">
                <a:extLst>
                  <a:ext uri="{FF2B5EF4-FFF2-40B4-BE49-F238E27FC236}">
                    <a16:creationId xmlns:a16="http://schemas.microsoft.com/office/drawing/2014/main" id="{A16FED15-D2DB-882B-2F2E-72C3BE442FBE}"/>
                  </a:ext>
                </a:extLst>
              </p:cNvPr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0" name="円/楕円 148">
                <a:extLst>
                  <a:ext uri="{FF2B5EF4-FFF2-40B4-BE49-F238E27FC236}">
                    <a16:creationId xmlns:a16="http://schemas.microsoft.com/office/drawing/2014/main" id="{BA115140-CB24-1D50-F805-0756281ACCDC}"/>
                  </a:ext>
                </a:extLst>
              </p:cNvPr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1" name="円/楕円 149">
                <a:extLst>
                  <a:ext uri="{FF2B5EF4-FFF2-40B4-BE49-F238E27FC236}">
                    <a16:creationId xmlns:a16="http://schemas.microsoft.com/office/drawing/2014/main" id="{0BAB52D9-BEFB-4207-A831-48F38B5A3ADA}"/>
                  </a:ext>
                </a:extLst>
              </p:cNvPr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2" name="円/楕円 150">
                <a:extLst>
                  <a:ext uri="{FF2B5EF4-FFF2-40B4-BE49-F238E27FC236}">
                    <a16:creationId xmlns:a16="http://schemas.microsoft.com/office/drawing/2014/main" id="{E3E805A3-11C8-0889-867E-ACE823BBD921}"/>
                  </a:ext>
                </a:extLst>
              </p:cNvPr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3" name="円/楕円 151">
                <a:extLst>
                  <a:ext uri="{FF2B5EF4-FFF2-40B4-BE49-F238E27FC236}">
                    <a16:creationId xmlns:a16="http://schemas.microsoft.com/office/drawing/2014/main" id="{7BD1D4D2-149B-0C34-900E-E56F63B321E2}"/>
                  </a:ext>
                </a:extLst>
              </p:cNvPr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4" name="円/楕円 152">
                <a:extLst>
                  <a:ext uri="{FF2B5EF4-FFF2-40B4-BE49-F238E27FC236}">
                    <a16:creationId xmlns:a16="http://schemas.microsoft.com/office/drawing/2014/main" id="{85F308C4-6D5E-A42E-7DC2-CBD0FDE98166}"/>
                  </a:ext>
                </a:extLst>
              </p:cNvPr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5" name="円/楕円 153">
                <a:extLst>
                  <a:ext uri="{FF2B5EF4-FFF2-40B4-BE49-F238E27FC236}">
                    <a16:creationId xmlns:a16="http://schemas.microsoft.com/office/drawing/2014/main" id="{EC1D359B-D337-6D0A-62E4-B41FDB8FBAD6}"/>
                  </a:ext>
                </a:extLst>
              </p:cNvPr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6" name="円/楕円 154">
                <a:extLst>
                  <a:ext uri="{FF2B5EF4-FFF2-40B4-BE49-F238E27FC236}">
                    <a16:creationId xmlns:a16="http://schemas.microsoft.com/office/drawing/2014/main" id="{A5951E8D-7FF7-D717-0204-86A305B14C10}"/>
                  </a:ext>
                </a:extLst>
              </p:cNvPr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7" name="円/楕円 155">
                <a:extLst>
                  <a:ext uri="{FF2B5EF4-FFF2-40B4-BE49-F238E27FC236}">
                    <a16:creationId xmlns:a16="http://schemas.microsoft.com/office/drawing/2014/main" id="{495EC41A-D6B3-3945-3A5D-88226BA84544}"/>
                  </a:ext>
                </a:extLst>
              </p:cNvPr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8" name="円/楕円 156">
                <a:extLst>
                  <a:ext uri="{FF2B5EF4-FFF2-40B4-BE49-F238E27FC236}">
                    <a16:creationId xmlns:a16="http://schemas.microsoft.com/office/drawing/2014/main" id="{0C289FAC-B8CA-E96D-52B9-1EDEC0FBA047}"/>
                  </a:ext>
                </a:extLst>
              </p:cNvPr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9" name="円/楕円 157">
                <a:extLst>
                  <a:ext uri="{FF2B5EF4-FFF2-40B4-BE49-F238E27FC236}">
                    <a16:creationId xmlns:a16="http://schemas.microsoft.com/office/drawing/2014/main" id="{B67D3D02-C0EE-3267-FEC0-353BE5CBD895}"/>
                  </a:ext>
                </a:extLst>
              </p:cNvPr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0" name="円/楕円 158">
                <a:extLst>
                  <a:ext uri="{FF2B5EF4-FFF2-40B4-BE49-F238E27FC236}">
                    <a16:creationId xmlns:a16="http://schemas.microsoft.com/office/drawing/2014/main" id="{DAC66DB1-FFAB-28C2-5C7A-02E86CDF6E79}"/>
                  </a:ext>
                </a:extLst>
              </p:cNvPr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1" name="円/楕円 159">
                <a:extLst>
                  <a:ext uri="{FF2B5EF4-FFF2-40B4-BE49-F238E27FC236}">
                    <a16:creationId xmlns:a16="http://schemas.microsoft.com/office/drawing/2014/main" id="{AC108B8C-1C73-AA92-3EA9-10DAE91366DB}"/>
                  </a:ext>
                </a:extLst>
              </p:cNvPr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2" name="円/楕円 160">
                <a:extLst>
                  <a:ext uri="{FF2B5EF4-FFF2-40B4-BE49-F238E27FC236}">
                    <a16:creationId xmlns:a16="http://schemas.microsoft.com/office/drawing/2014/main" id="{35B3E023-414D-BF71-01C6-4E9E4C5CC8C5}"/>
                  </a:ext>
                </a:extLst>
              </p:cNvPr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3" name="円/楕円 161">
                <a:extLst>
                  <a:ext uri="{FF2B5EF4-FFF2-40B4-BE49-F238E27FC236}">
                    <a16:creationId xmlns:a16="http://schemas.microsoft.com/office/drawing/2014/main" id="{3A6AF76E-D065-9D20-4998-3BC9AA9A51F2}"/>
                  </a:ext>
                </a:extLst>
              </p:cNvPr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4" name="円/楕円 162">
                <a:extLst>
                  <a:ext uri="{FF2B5EF4-FFF2-40B4-BE49-F238E27FC236}">
                    <a16:creationId xmlns:a16="http://schemas.microsoft.com/office/drawing/2014/main" id="{D2DBB2C8-5C37-5004-0824-B4A5EFB88E5B}"/>
                  </a:ext>
                </a:extLst>
              </p:cNvPr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5" name="円/楕円 163">
                <a:extLst>
                  <a:ext uri="{FF2B5EF4-FFF2-40B4-BE49-F238E27FC236}">
                    <a16:creationId xmlns:a16="http://schemas.microsoft.com/office/drawing/2014/main" id="{B67AE8E4-F1A4-D178-2465-C4394F60D9B0}"/>
                  </a:ext>
                </a:extLst>
              </p:cNvPr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6" name="円/楕円 164">
                <a:extLst>
                  <a:ext uri="{FF2B5EF4-FFF2-40B4-BE49-F238E27FC236}">
                    <a16:creationId xmlns:a16="http://schemas.microsoft.com/office/drawing/2014/main" id="{681B4C34-DBAE-650F-39B8-C5D7872616B1}"/>
                  </a:ext>
                </a:extLst>
              </p:cNvPr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7" name="円/楕円 165">
                <a:extLst>
                  <a:ext uri="{FF2B5EF4-FFF2-40B4-BE49-F238E27FC236}">
                    <a16:creationId xmlns:a16="http://schemas.microsoft.com/office/drawing/2014/main" id="{8C3369E0-33DF-2B1D-F3FE-3D8CF517AB1D}"/>
                  </a:ext>
                </a:extLst>
              </p:cNvPr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8" name="円/楕円 166">
                <a:extLst>
                  <a:ext uri="{FF2B5EF4-FFF2-40B4-BE49-F238E27FC236}">
                    <a16:creationId xmlns:a16="http://schemas.microsoft.com/office/drawing/2014/main" id="{B3E39081-BFA2-FEF4-CE0E-52DF40CE8FDA}"/>
                  </a:ext>
                </a:extLst>
              </p:cNvPr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9" name="円/楕円 167">
                <a:extLst>
                  <a:ext uri="{FF2B5EF4-FFF2-40B4-BE49-F238E27FC236}">
                    <a16:creationId xmlns:a16="http://schemas.microsoft.com/office/drawing/2014/main" id="{7A9D3670-99E2-D435-7751-E9A6B9BAAFA7}"/>
                  </a:ext>
                </a:extLst>
              </p:cNvPr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0" name="円/楕円 168">
                <a:extLst>
                  <a:ext uri="{FF2B5EF4-FFF2-40B4-BE49-F238E27FC236}">
                    <a16:creationId xmlns:a16="http://schemas.microsoft.com/office/drawing/2014/main" id="{02081B51-3557-22CE-20F5-5194B07B3E1B}"/>
                  </a:ext>
                </a:extLst>
              </p:cNvPr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1" name="円/楕円 169">
                <a:extLst>
                  <a:ext uri="{FF2B5EF4-FFF2-40B4-BE49-F238E27FC236}">
                    <a16:creationId xmlns:a16="http://schemas.microsoft.com/office/drawing/2014/main" id="{6473D65D-A1C8-417F-1EAD-B09F352B9ACC}"/>
                  </a:ext>
                </a:extLst>
              </p:cNvPr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2" name="円/楕円 170">
                <a:extLst>
                  <a:ext uri="{FF2B5EF4-FFF2-40B4-BE49-F238E27FC236}">
                    <a16:creationId xmlns:a16="http://schemas.microsoft.com/office/drawing/2014/main" id="{80346903-A1A5-8D9C-FEB2-AC56A5C9393F}"/>
                  </a:ext>
                </a:extLst>
              </p:cNvPr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3" name="円/楕円 171">
                <a:extLst>
                  <a:ext uri="{FF2B5EF4-FFF2-40B4-BE49-F238E27FC236}">
                    <a16:creationId xmlns:a16="http://schemas.microsoft.com/office/drawing/2014/main" id="{2A50603C-0CF9-4ED9-85EC-FA271E5C2520}"/>
                  </a:ext>
                </a:extLst>
              </p:cNvPr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4" name="円/楕円 172">
                <a:extLst>
                  <a:ext uri="{FF2B5EF4-FFF2-40B4-BE49-F238E27FC236}">
                    <a16:creationId xmlns:a16="http://schemas.microsoft.com/office/drawing/2014/main" id="{F9A2C206-18A2-517C-C63F-84CE492F7649}"/>
                  </a:ext>
                </a:extLst>
              </p:cNvPr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5" name="円/楕円 173">
                <a:extLst>
                  <a:ext uri="{FF2B5EF4-FFF2-40B4-BE49-F238E27FC236}">
                    <a16:creationId xmlns:a16="http://schemas.microsoft.com/office/drawing/2014/main" id="{ECFE4DC2-65F0-55BA-7A9E-08FD3BA2CC03}"/>
                  </a:ext>
                </a:extLst>
              </p:cNvPr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6" name="円/楕円 174">
                <a:extLst>
                  <a:ext uri="{FF2B5EF4-FFF2-40B4-BE49-F238E27FC236}">
                    <a16:creationId xmlns:a16="http://schemas.microsoft.com/office/drawing/2014/main" id="{DFCBF39B-7444-53B8-B3B4-72826DAB5FD6}"/>
                  </a:ext>
                </a:extLst>
              </p:cNvPr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7" name="円/楕円 175">
                <a:extLst>
                  <a:ext uri="{FF2B5EF4-FFF2-40B4-BE49-F238E27FC236}">
                    <a16:creationId xmlns:a16="http://schemas.microsoft.com/office/drawing/2014/main" id="{10E1B672-5EC6-C05E-CF73-697EB4BF19AA}"/>
                  </a:ext>
                </a:extLst>
              </p:cNvPr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8" name="円/楕円 176">
                <a:extLst>
                  <a:ext uri="{FF2B5EF4-FFF2-40B4-BE49-F238E27FC236}">
                    <a16:creationId xmlns:a16="http://schemas.microsoft.com/office/drawing/2014/main" id="{38EBCF0E-9B8F-D55E-F14A-1CDED9F4AE11}"/>
                  </a:ext>
                </a:extLst>
              </p:cNvPr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119" name="図形グループ 124">
              <a:extLst>
                <a:ext uri="{FF2B5EF4-FFF2-40B4-BE49-F238E27FC236}">
                  <a16:creationId xmlns:a16="http://schemas.microsoft.com/office/drawing/2014/main" id="{45EDBE99-72CB-B129-5C35-4D337780F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33" name="円/楕円 101">
                <a:extLst>
                  <a:ext uri="{FF2B5EF4-FFF2-40B4-BE49-F238E27FC236}">
                    <a16:creationId xmlns:a16="http://schemas.microsoft.com/office/drawing/2014/main" id="{9B5F395B-49B9-4571-F804-9BD61A24DC28}"/>
                  </a:ext>
                </a:extLst>
              </p:cNvPr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4" name="円/楕円 102">
                <a:extLst>
                  <a:ext uri="{FF2B5EF4-FFF2-40B4-BE49-F238E27FC236}">
                    <a16:creationId xmlns:a16="http://schemas.microsoft.com/office/drawing/2014/main" id="{03CEA245-ADE2-F744-8DDA-AA3660215725}"/>
                  </a:ext>
                </a:extLst>
              </p:cNvPr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03">
                <a:extLst>
                  <a:ext uri="{FF2B5EF4-FFF2-40B4-BE49-F238E27FC236}">
                    <a16:creationId xmlns:a16="http://schemas.microsoft.com/office/drawing/2014/main" id="{C6E3EF69-F49D-393C-7E0F-E314F2F8B5CF}"/>
                  </a:ext>
                </a:extLst>
              </p:cNvPr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04">
                <a:extLst>
                  <a:ext uri="{FF2B5EF4-FFF2-40B4-BE49-F238E27FC236}">
                    <a16:creationId xmlns:a16="http://schemas.microsoft.com/office/drawing/2014/main" id="{EA85C48F-DA3D-78E5-524A-94114E5563C1}"/>
                  </a:ext>
                </a:extLst>
              </p:cNvPr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05">
                <a:extLst>
                  <a:ext uri="{FF2B5EF4-FFF2-40B4-BE49-F238E27FC236}">
                    <a16:creationId xmlns:a16="http://schemas.microsoft.com/office/drawing/2014/main" id="{974E08A7-4A6B-CC6E-1E87-37C901868695}"/>
                  </a:ext>
                </a:extLst>
              </p:cNvPr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06">
                <a:extLst>
                  <a:ext uri="{FF2B5EF4-FFF2-40B4-BE49-F238E27FC236}">
                    <a16:creationId xmlns:a16="http://schemas.microsoft.com/office/drawing/2014/main" id="{3525ACA8-8DF7-7136-A379-D4B1D3C7FB14}"/>
                  </a:ext>
                </a:extLst>
              </p:cNvPr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9" name="円/楕円 107">
                <a:extLst>
                  <a:ext uri="{FF2B5EF4-FFF2-40B4-BE49-F238E27FC236}">
                    <a16:creationId xmlns:a16="http://schemas.microsoft.com/office/drawing/2014/main" id="{5C32013D-ED45-6A4B-6B04-B91D11D28180}"/>
                  </a:ext>
                </a:extLst>
              </p:cNvPr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08">
                <a:extLst>
                  <a:ext uri="{FF2B5EF4-FFF2-40B4-BE49-F238E27FC236}">
                    <a16:creationId xmlns:a16="http://schemas.microsoft.com/office/drawing/2014/main" id="{33454006-4ACE-AB0D-7F34-109B3D7FDAC2}"/>
                  </a:ext>
                </a:extLst>
              </p:cNvPr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09">
                <a:extLst>
                  <a:ext uri="{FF2B5EF4-FFF2-40B4-BE49-F238E27FC236}">
                    <a16:creationId xmlns:a16="http://schemas.microsoft.com/office/drawing/2014/main" id="{C1DC6CB8-7F64-9CEB-4FBE-D3B5F6566B71}"/>
                  </a:ext>
                </a:extLst>
              </p:cNvPr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10">
                <a:extLst>
                  <a:ext uri="{FF2B5EF4-FFF2-40B4-BE49-F238E27FC236}">
                    <a16:creationId xmlns:a16="http://schemas.microsoft.com/office/drawing/2014/main" id="{E295D250-4FE8-E01B-824A-8F914033B880}"/>
                  </a:ext>
                </a:extLst>
              </p:cNvPr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11">
                <a:extLst>
                  <a:ext uri="{FF2B5EF4-FFF2-40B4-BE49-F238E27FC236}">
                    <a16:creationId xmlns:a16="http://schemas.microsoft.com/office/drawing/2014/main" id="{DFE2B46C-C661-A0A8-F275-0A039A41CB7F}"/>
                  </a:ext>
                </a:extLst>
              </p:cNvPr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12">
                <a:extLst>
                  <a:ext uri="{FF2B5EF4-FFF2-40B4-BE49-F238E27FC236}">
                    <a16:creationId xmlns:a16="http://schemas.microsoft.com/office/drawing/2014/main" id="{1E2AF9B4-ED3D-825E-51D7-40F3F742FD80}"/>
                  </a:ext>
                </a:extLst>
              </p:cNvPr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13">
                <a:extLst>
                  <a:ext uri="{FF2B5EF4-FFF2-40B4-BE49-F238E27FC236}">
                    <a16:creationId xmlns:a16="http://schemas.microsoft.com/office/drawing/2014/main" id="{75DCB31A-B18F-2FCA-33B9-F69D3FFEB0BA}"/>
                  </a:ext>
                </a:extLst>
              </p:cNvPr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14">
                <a:extLst>
                  <a:ext uri="{FF2B5EF4-FFF2-40B4-BE49-F238E27FC236}">
                    <a16:creationId xmlns:a16="http://schemas.microsoft.com/office/drawing/2014/main" id="{EBBC28CC-6DA7-73CE-5CC7-5237B9F36C3D}"/>
                  </a:ext>
                </a:extLst>
              </p:cNvPr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15">
                <a:extLst>
                  <a:ext uri="{FF2B5EF4-FFF2-40B4-BE49-F238E27FC236}">
                    <a16:creationId xmlns:a16="http://schemas.microsoft.com/office/drawing/2014/main" id="{CFE2DB07-EAE6-5A57-55F2-51B7FFFFFB46}"/>
                  </a:ext>
                </a:extLst>
              </p:cNvPr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16">
                <a:extLst>
                  <a:ext uri="{FF2B5EF4-FFF2-40B4-BE49-F238E27FC236}">
                    <a16:creationId xmlns:a16="http://schemas.microsoft.com/office/drawing/2014/main" id="{80266F2A-1051-C720-0D9C-9CE1B76D6529}"/>
                  </a:ext>
                </a:extLst>
              </p:cNvPr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17">
                <a:extLst>
                  <a:ext uri="{FF2B5EF4-FFF2-40B4-BE49-F238E27FC236}">
                    <a16:creationId xmlns:a16="http://schemas.microsoft.com/office/drawing/2014/main" id="{445FEBCE-9492-09CB-29D3-D7B678B110B1}"/>
                  </a:ext>
                </a:extLst>
              </p:cNvPr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18">
                <a:extLst>
                  <a:ext uri="{FF2B5EF4-FFF2-40B4-BE49-F238E27FC236}">
                    <a16:creationId xmlns:a16="http://schemas.microsoft.com/office/drawing/2014/main" id="{838FB466-9F10-FAC2-DAE6-7403D6775A84}"/>
                  </a:ext>
                </a:extLst>
              </p:cNvPr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19">
                <a:extLst>
                  <a:ext uri="{FF2B5EF4-FFF2-40B4-BE49-F238E27FC236}">
                    <a16:creationId xmlns:a16="http://schemas.microsoft.com/office/drawing/2014/main" id="{4411B6D9-C44A-9280-2CCA-61B3FAD35560}"/>
                  </a:ext>
                </a:extLst>
              </p:cNvPr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20">
                <a:extLst>
                  <a:ext uri="{FF2B5EF4-FFF2-40B4-BE49-F238E27FC236}">
                    <a16:creationId xmlns:a16="http://schemas.microsoft.com/office/drawing/2014/main" id="{B8433BAE-458B-5EEC-FBA5-809E5BC21A32}"/>
                  </a:ext>
                </a:extLst>
              </p:cNvPr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21">
                <a:extLst>
                  <a:ext uri="{FF2B5EF4-FFF2-40B4-BE49-F238E27FC236}">
                    <a16:creationId xmlns:a16="http://schemas.microsoft.com/office/drawing/2014/main" id="{BB009DA6-8870-4059-D441-AA94AD1A1DB8}"/>
                  </a:ext>
                </a:extLst>
              </p:cNvPr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22">
                <a:extLst>
                  <a:ext uri="{FF2B5EF4-FFF2-40B4-BE49-F238E27FC236}">
                    <a16:creationId xmlns:a16="http://schemas.microsoft.com/office/drawing/2014/main" id="{0B3D15D2-391C-D2CD-34CD-F79F73B1FAB8}"/>
                  </a:ext>
                </a:extLst>
              </p:cNvPr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23">
                <a:extLst>
                  <a:ext uri="{FF2B5EF4-FFF2-40B4-BE49-F238E27FC236}">
                    <a16:creationId xmlns:a16="http://schemas.microsoft.com/office/drawing/2014/main" id="{C14C2D47-8F2A-1A0C-4AB5-09F07FCE56FE}"/>
                  </a:ext>
                </a:extLst>
              </p:cNvPr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24">
                <a:extLst>
                  <a:ext uri="{FF2B5EF4-FFF2-40B4-BE49-F238E27FC236}">
                    <a16:creationId xmlns:a16="http://schemas.microsoft.com/office/drawing/2014/main" id="{2B96FBEB-2E8D-EC0E-6D3C-B6A1A9615E43}"/>
                  </a:ext>
                </a:extLst>
              </p:cNvPr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25">
                <a:extLst>
                  <a:ext uri="{FF2B5EF4-FFF2-40B4-BE49-F238E27FC236}">
                    <a16:creationId xmlns:a16="http://schemas.microsoft.com/office/drawing/2014/main" id="{3FB5118A-CD0D-05A9-764E-B5F5E533202D}"/>
                  </a:ext>
                </a:extLst>
              </p:cNvPr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26">
                <a:extLst>
                  <a:ext uri="{FF2B5EF4-FFF2-40B4-BE49-F238E27FC236}">
                    <a16:creationId xmlns:a16="http://schemas.microsoft.com/office/drawing/2014/main" id="{1E500F40-EE87-9378-6493-28AC5E51A45A}"/>
                  </a:ext>
                </a:extLst>
              </p:cNvPr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27">
                <a:extLst>
                  <a:ext uri="{FF2B5EF4-FFF2-40B4-BE49-F238E27FC236}">
                    <a16:creationId xmlns:a16="http://schemas.microsoft.com/office/drawing/2014/main" id="{D887804C-5D41-F6CB-CB5C-8F862D5E0E0B}"/>
                  </a:ext>
                </a:extLst>
              </p:cNvPr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28">
                <a:extLst>
                  <a:ext uri="{FF2B5EF4-FFF2-40B4-BE49-F238E27FC236}">
                    <a16:creationId xmlns:a16="http://schemas.microsoft.com/office/drawing/2014/main" id="{9203EF56-4EC3-6E4B-D3A5-0444C8388EF2}"/>
                  </a:ext>
                </a:extLst>
              </p:cNvPr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29">
                <a:extLst>
                  <a:ext uri="{FF2B5EF4-FFF2-40B4-BE49-F238E27FC236}">
                    <a16:creationId xmlns:a16="http://schemas.microsoft.com/office/drawing/2014/main" id="{CA366C0D-F8AD-B6B3-F1B6-BE036B889828}"/>
                  </a:ext>
                </a:extLst>
              </p:cNvPr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30">
                <a:extLst>
                  <a:ext uri="{FF2B5EF4-FFF2-40B4-BE49-F238E27FC236}">
                    <a16:creationId xmlns:a16="http://schemas.microsoft.com/office/drawing/2014/main" id="{0FA92D7D-9131-6A36-3890-1DBC8161F3AF}"/>
                  </a:ext>
                </a:extLst>
              </p:cNvPr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31">
                <a:extLst>
                  <a:ext uri="{FF2B5EF4-FFF2-40B4-BE49-F238E27FC236}">
                    <a16:creationId xmlns:a16="http://schemas.microsoft.com/office/drawing/2014/main" id="{0AA5E53A-E995-7CBD-49B9-9241607A40A7}"/>
                  </a:ext>
                </a:extLst>
              </p:cNvPr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32">
                <a:extLst>
                  <a:ext uri="{FF2B5EF4-FFF2-40B4-BE49-F238E27FC236}">
                    <a16:creationId xmlns:a16="http://schemas.microsoft.com/office/drawing/2014/main" id="{37B8B820-A5D0-12D6-2624-0416ABEE22DE}"/>
                  </a:ext>
                </a:extLst>
              </p:cNvPr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33">
                <a:extLst>
                  <a:ext uri="{FF2B5EF4-FFF2-40B4-BE49-F238E27FC236}">
                    <a16:creationId xmlns:a16="http://schemas.microsoft.com/office/drawing/2014/main" id="{6A5783ED-DD1E-3A1C-D42B-8B2E529CAE5B}"/>
                  </a:ext>
                </a:extLst>
              </p:cNvPr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34">
                <a:extLst>
                  <a:ext uri="{FF2B5EF4-FFF2-40B4-BE49-F238E27FC236}">
                    <a16:creationId xmlns:a16="http://schemas.microsoft.com/office/drawing/2014/main" id="{AB800459-FF9E-6EBD-3D40-66E0F08C4A71}"/>
                  </a:ext>
                </a:extLst>
              </p:cNvPr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35">
                <a:extLst>
                  <a:ext uri="{FF2B5EF4-FFF2-40B4-BE49-F238E27FC236}">
                    <a16:creationId xmlns:a16="http://schemas.microsoft.com/office/drawing/2014/main" id="{82F9DF5B-CA6A-E9AB-C7E2-EB693318202A}"/>
                  </a:ext>
                </a:extLst>
              </p:cNvPr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36">
                <a:extLst>
                  <a:ext uri="{FF2B5EF4-FFF2-40B4-BE49-F238E27FC236}">
                    <a16:creationId xmlns:a16="http://schemas.microsoft.com/office/drawing/2014/main" id="{1D7EB2C5-7668-EA75-A34A-000738231626}"/>
                  </a:ext>
                </a:extLst>
              </p:cNvPr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37">
                <a:extLst>
                  <a:ext uri="{FF2B5EF4-FFF2-40B4-BE49-F238E27FC236}">
                    <a16:creationId xmlns:a16="http://schemas.microsoft.com/office/drawing/2014/main" id="{45A8C786-E55C-9122-B3AC-17C16A782D55}"/>
                  </a:ext>
                </a:extLst>
              </p:cNvPr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38">
                <a:extLst>
                  <a:ext uri="{FF2B5EF4-FFF2-40B4-BE49-F238E27FC236}">
                    <a16:creationId xmlns:a16="http://schemas.microsoft.com/office/drawing/2014/main" id="{7F378677-DDA3-441C-6794-F9953B9A114A}"/>
                  </a:ext>
                </a:extLst>
              </p:cNvPr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0" name="直線矢印コネクタ 88">
              <a:extLst>
                <a:ext uri="{FF2B5EF4-FFF2-40B4-BE49-F238E27FC236}">
                  <a16:creationId xmlns:a16="http://schemas.microsoft.com/office/drawing/2014/main" id="{192F1D21-8BF5-CAE0-53BF-C5A8FA9A5551}"/>
                </a:ext>
              </a:extLst>
            </p:cNvPr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89">
              <a:extLst>
                <a:ext uri="{FF2B5EF4-FFF2-40B4-BE49-F238E27FC236}">
                  <a16:creationId xmlns:a16="http://schemas.microsoft.com/office/drawing/2014/main" id="{046D39BA-CB0B-2B24-9079-91A7AB0E7931}"/>
                </a:ext>
              </a:extLst>
            </p:cNvPr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図形グループ 167">
              <a:extLst>
                <a:ext uri="{FF2B5EF4-FFF2-40B4-BE49-F238E27FC236}">
                  <a16:creationId xmlns:a16="http://schemas.microsoft.com/office/drawing/2014/main" id="{1A4A7E17-F6BF-122A-DB1B-6D4EBB29FA28}"/>
                </a:ext>
              </a:extLst>
            </p:cNvPr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23" name="図形グループ 47">
                <a:extLst>
                  <a:ext uri="{FF2B5EF4-FFF2-40B4-BE49-F238E27FC236}">
                    <a16:creationId xmlns:a16="http://schemas.microsoft.com/office/drawing/2014/main" id="{64B27700-5EBF-201C-4FEC-A1173327BA0B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9" name="フリーフォーム 97">
                  <a:extLst>
                    <a:ext uri="{FF2B5EF4-FFF2-40B4-BE49-F238E27FC236}">
                      <a16:creationId xmlns:a16="http://schemas.microsoft.com/office/drawing/2014/main" id="{75E37F17-BE4C-F671-34E8-0B88F54F1E6B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0" name="フリーフォーム 98">
                  <a:extLst>
                    <a:ext uri="{FF2B5EF4-FFF2-40B4-BE49-F238E27FC236}">
                      <a16:creationId xmlns:a16="http://schemas.microsoft.com/office/drawing/2014/main" id="{C0D1262E-2C85-9E77-2FA1-264924DEC312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1" name="フリーフォーム 99">
                  <a:extLst>
                    <a:ext uri="{FF2B5EF4-FFF2-40B4-BE49-F238E27FC236}">
                      <a16:creationId xmlns:a16="http://schemas.microsoft.com/office/drawing/2014/main" id="{B7B9989C-89C4-9BF4-9F39-A55C716D31E2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2" name="フリーフォーム 100">
                  <a:extLst>
                    <a:ext uri="{FF2B5EF4-FFF2-40B4-BE49-F238E27FC236}">
                      <a16:creationId xmlns:a16="http://schemas.microsoft.com/office/drawing/2014/main" id="{5EA7D8E3-8D84-AF41-D854-B4EEEAD71299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24" name="図形グループ 53">
                <a:extLst>
                  <a:ext uri="{FF2B5EF4-FFF2-40B4-BE49-F238E27FC236}">
                    <a16:creationId xmlns:a16="http://schemas.microsoft.com/office/drawing/2014/main" id="{B2015179-5923-53EE-120D-AE6801A1FC79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5" name="フリーフォーム 93">
                  <a:extLst>
                    <a:ext uri="{FF2B5EF4-FFF2-40B4-BE49-F238E27FC236}">
                      <a16:creationId xmlns:a16="http://schemas.microsoft.com/office/drawing/2014/main" id="{B8F9AAA0-B421-AC6D-BA9F-4D727443BBFF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6" name="フリーフォーム 94">
                  <a:extLst>
                    <a:ext uri="{FF2B5EF4-FFF2-40B4-BE49-F238E27FC236}">
                      <a16:creationId xmlns:a16="http://schemas.microsoft.com/office/drawing/2014/main" id="{08285C2A-26DA-1200-B858-A51B161F1230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7" name="フリーフォーム 95">
                  <a:extLst>
                    <a:ext uri="{FF2B5EF4-FFF2-40B4-BE49-F238E27FC236}">
                      <a16:creationId xmlns:a16="http://schemas.microsoft.com/office/drawing/2014/main" id="{61BBEC3B-4A93-BC43-B7DF-488C649F8DC9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8" name="フリーフォーム 96">
                  <a:extLst>
                    <a:ext uri="{FF2B5EF4-FFF2-40B4-BE49-F238E27FC236}">
                      <a16:creationId xmlns:a16="http://schemas.microsoft.com/office/drawing/2014/main" id="{A52C5763-BE7E-0D80-6ED9-DBDC04856BBD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209" name="図形グループ 393">
            <a:extLst>
              <a:ext uri="{FF2B5EF4-FFF2-40B4-BE49-F238E27FC236}">
                <a16:creationId xmlns:a16="http://schemas.microsoft.com/office/drawing/2014/main" id="{A8B43032-7D84-08DB-C797-2AA8C6FDB0E2}"/>
              </a:ext>
            </a:extLst>
          </p:cNvPr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210" name="右矢印 178">
              <a:extLst>
                <a:ext uri="{FF2B5EF4-FFF2-40B4-BE49-F238E27FC236}">
                  <a16:creationId xmlns:a16="http://schemas.microsoft.com/office/drawing/2014/main" id="{BA52C9AE-CA45-49BB-0A77-B2B6B3DBDC08}"/>
                </a:ext>
              </a:extLst>
            </p:cNvPr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1" name="右矢印 179">
              <a:extLst>
                <a:ext uri="{FF2B5EF4-FFF2-40B4-BE49-F238E27FC236}">
                  <a16:creationId xmlns:a16="http://schemas.microsoft.com/office/drawing/2014/main" id="{AEC08ABD-B69E-C34F-3B2A-C2CC762D53CA}"/>
                </a:ext>
              </a:extLst>
            </p:cNvPr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2" name="正方形/長方形 180">
              <a:extLst>
                <a:ext uri="{FF2B5EF4-FFF2-40B4-BE49-F238E27FC236}">
                  <a16:creationId xmlns:a16="http://schemas.microsoft.com/office/drawing/2014/main" id="{E781BEA9-30D5-6116-D796-9E1C3957846F}"/>
                </a:ext>
              </a:extLst>
            </p:cNvPr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3" name="円/楕円 181">
              <a:extLst>
                <a:ext uri="{FF2B5EF4-FFF2-40B4-BE49-F238E27FC236}">
                  <a16:creationId xmlns:a16="http://schemas.microsoft.com/office/drawing/2014/main" id="{FE2F32B8-C36D-59A4-4267-BF2A48821AFD}"/>
                </a:ext>
              </a:extLst>
            </p:cNvPr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4" name="円/楕円 182">
              <a:extLst>
                <a:ext uri="{FF2B5EF4-FFF2-40B4-BE49-F238E27FC236}">
                  <a16:creationId xmlns:a16="http://schemas.microsoft.com/office/drawing/2014/main" id="{28A84428-473E-4681-588D-CF52E236AB07}"/>
                </a:ext>
              </a:extLst>
            </p:cNvPr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215" name="直線矢印コネクタ 183">
              <a:extLst>
                <a:ext uri="{FF2B5EF4-FFF2-40B4-BE49-F238E27FC236}">
                  <a16:creationId xmlns:a16="http://schemas.microsoft.com/office/drawing/2014/main" id="{D706F7E3-C62C-A03E-55F7-709B7BD6231C}"/>
                </a:ext>
              </a:extLst>
            </p:cNvPr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184">
              <a:extLst>
                <a:ext uri="{FF2B5EF4-FFF2-40B4-BE49-F238E27FC236}">
                  <a16:creationId xmlns:a16="http://schemas.microsoft.com/office/drawing/2014/main" id="{A97786AA-58E6-433E-97E0-7F8C13CE4CE5}"/>
                </a:ext>
              </a:extLst>
            </p:cNvPr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図形グループ 92">
              <a:extLst>
                <a:ext uri="{FF2B5EF4-FFF2-40B4-BE49-F238E27FC236}">
                  <a16:creationId xmlns:a16="http://schemas.microsoft.com/office/drawing/2014/main" id="{502F7868-B91F-F4AF-8E23-3224CCA9C458}"/>
                </a:ext>
              </a:extLst>
            </p:cNvPr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218" name="図形グループ 47">
                <a:extLst>
                  <a:ext uri="{FF2B5EF4-FFF2-40B4-BE49-F238E27FC236}">
                    <a16:creationId xmlns:a16="http://schemas.microsoft.com/office/drawing/2014/main" id="{4AC206E3-9135-2179-5644-CDF6E51C96A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4" name="フリーフォーム 192">
                  <a:extLst>
                    <a:ext uri="{FF2B5EF4-FFF2-40B4-BE49-F238E27FC236}">
                      <a16:creationId xmlns:a16="http://schemas.microsoft.com/office/drawing/2014/main" id="{E8C0475A-3E00-9FC0-F199-E5DF2ADBD33D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5" name="フリーフォーム 193">
                  <a:extLst>
                    <a:ext uri="{FF2B5EF4-FFF2-40B4-BE49-F238E27FC236}">
                      <a16:creationId xmlns:a16="http://schemas.microsoft.com/office/drawing/2014/main" id="{C8476124-463C-62E3-689B-2715A965EF3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6" name="フリーフォーム 194">
                  <a:extLst>
                    <a:ext uri="{FF2B5EF4-FFF2-40B4-BE49-F238E27FC236}">
                      <a16:creationId xmlns:a16="http://schemas.microsoft.com/office/drawing/2014/main" id="{BA59EFDE-A59C-526E-0C28-5077668F190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7" name="フリーフォーム 195">
                  <a:extLst>
                    <a:ext uri="{FF2B5EF4-FFF2-40B4-BE49-F238E27FC236}">
                      <a16:creationId xmlns:a16="http://schemas.microsoft.com/office/drawing/2014/main" id="{B8344324-716C-4636-551E-6A1C3131A2AD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19" name="図形グループ 53">
                <a:extLst>
                  <a:ext uri="{FF2B5EF4-FFF2-40B4-BE49-F238E27FC236}">
                    <a16:creationId xmlns:a16="http://schemas.microsoft.com/office/drawing/2014/main" id="{5050EDDB-1899-0E55-2980-7AC3562DE764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0" name="フリーフォーム 188">
                  <a:extLst>
                    <a:ext uri="{FF2B5EF4-FFF2-40B4-BE49-F238E27FC236}">
                      <a16:creationId xmlns:a16="http://schemas.microsoft.com/office/drawing/2014/main" id="{6C6762A9-6604-1F73-89A8-26BD60F622C6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1" name="フリーフォーム 189">
                  <a:extLst>
                    <a:ext uri="{FF2B5EF4-FFF2-40B4-BE49-F238E27FC236}">
                      <a16:creationId xmlns:a16="http://schemas.microsoft.com/office/drawing/2014/main" id="{88409AF8-C6B2-A2CB-ACF4-72329732004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2" name="フリーフォーム 190">
                  <a:extLst>
                    <a:ext uri="{FF2B5EF4-FFF2-40B4-BE49-F238E27FC236}">
                      <a16:creationId xmlns:a16="http://schemas.microsoft.com/office/drawing/2014/main" id="{989CF981-581F-CD9F-3FF5-5CCF53CA37CD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3" name="フリーフォーム 191">
                  <a:extLst>
                    <a:ext uri="{FF2B5EF4-FFF2-40B4-BE49-F238E27FC236}">
                      <a16:creationId xmlns:a16="http://schemas.microsoft.com/office/drawing/2014/main" id="{FBABAFC7-77DA-0FA3-F169-E51DC16AFE38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sp>
        <p:nvSpPr>
          <p:cNvPr id="228" name="テキスト ボックス 348">
            <a:extLst>
              <a:ext uri="{FF2B5EF4-FFF2-40B4-BE49-F238E27FC236}">
                <a16:creationId xmlns:a16="http://schemas.microsoft.com/office/drawing/2014/main" id="{42E16D14-D28A-901D-CA79-361D7F9DB646}"/>
              </a:ext>
            </a:extLst>
          </p:cNvPr>
          <p:cNvSpPr txBox="1"/>
          <p:nvPr/>
        </p:nvSpPr>
        <p:spPr>
          <a:xfrm>
            <a:off x="1422579" y="4812490"/>
            <a:ext cx="304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Energy (entropy) density distributions </a:t>
            </a:r>
          </a:p>
        </p:txBody>
      </p:sp>
      <p:pic>
        <p:nvPicPr>
          <p:cNvPr id="229" name="Picture 349">
            <a:extLst>
              <a:ext uri="{FF2B5EF4-FFF2-40B4-BE49-F238E27FC236}">
                <a16:creationId xmlns:a16="http://schemas.microsoft.com/office/drawing/2014/main" id="{413623A5-7754-E3B1-800B-D3BA76086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80" t="51183" r="4199" b="6385"/>
          <a:stretch/>
        </p:blipFill>
        <p:spPr>
          <a:xfrm>
            <a:off x="1955813" y="3402265"/>
            <a:ext cx="1403342" cy="1278226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4807543A-7AED-ACC0-B947-AAAAE5125B5C}"/>
              </a:ext>
            </a:extLst>
          </p:cNvPr>
          <p:cNvSpPr txBox="1"/>
          <p:nvPr/>
        </p:nvSpPr>
        <p:spPr>
          <a:xfrm>
            <a:off x="2478794" y="5394084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parameters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31" name="テキスト ボックス 411">
            <a:extLst>
              <a:ext uri="{FF2B5EF4-FFF2-40B4-BE49-F238E27FC236}">
                <a16:creationId xmlns:a16="http://schemas.microsoft.com/office/drawing/2014/main" id="{D151DC03-F838-0A83-C395-22DEF123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232" y="1254789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1659A5"/>
                </a:solidFill>
                <a:latin typeface="Calibri" pitchFamily="-108" charset="0"/>
              </a:rPr>
              <a:t>hadronization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232" name="テキスト ボックス 412">
            <a:extLst>
              <a:ext uri="{FF2B5EF4-FFF2-40B4-BE49-F238E27FC236}">
                <a16:creationId xmlns:a16="http://schemas.microsoft.com/office/drawing/2014/main" id="{9F8C6ED7-1552-9CAA-4E3E-EE8A77E07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37" y="1251002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freezeout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grpSp>
        <p:nvGrpSpPr>
          <p:cNvPr id="233" name="図形グループ 342">
            <a:extLst>
              <a:ext uri="{FF2B5EF4-FFF2-40B4-BE49-F238E27FC236}">
                <a16:creationId xmlns:a16="http://schemas.microsoft.com/office/drawing/2014/main" id="{0B6DC62C-2A9E-0C05-2A9F-4B5F86596C49}"/>
              </a:ext>
            </a:extLst>
          </p:cNvPr>
          <p:cNvGrpSpPr>
            <a:grpSpLocks/>
          </p:cNvGrpSpPr>
          <p:nvPr/>
        </p:nvGrpSpPr>
        <p:grpSpPr bwMode="auto">
          <a:xfrm>
            <a:off x="7681035" y="1753252"/>
            <a:ext cx="1300051" cy="882297"/>
            <a:chOff x="4878383" y="1744625"/>
            <a:chExt cx="3882684" cy="2635473"/>
          </a:xfrm>
        </p:grpSpPr>
        <p:sp>
          <p:nvSpPr>
            <p:cNvPr id="234" name="円/楕円 288">
              <a:extLst>
                <a:ext uri="{FF2B5EF4-FFF2-40B4-BE49-F238E27FC236}">
                  <a16:creationId xmlns:a16="http://schemas.microsoft.com/office/drawing/2014/main" id="{A46F6640-E9C9-2F0F-B18D-D0BA307946C5}"/>
                </a:ext>
              </a:extLst>
            </p:cNvPr>
            <p:cNvSpPr/>
            <p:nvPr/>
          </p:nvSpPr>
          <p:spPr>
            <a:xfrm>
              <a:off x="4878383" y="1744625"/>
              <a:ext cx="3881341" cy="263547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5" name="円/楕円 289">
              <a:extLst>
                <a:ext uri="{FF2B5EF4-FFF2-40B4-BE49-F238E27FC236}">
                  <a16:creationId xmlns:a16="http://schemas.microsoft.com/office/drawing/2014/main" id="{3EFE1709-D9C5-44EE-5149-744B61B4A67C}"/>
                </a:ext>
              </a:extLst>
            </p:cNvPr>
            <p:cNvSpPr/>
            <p:nvPr/>
          </p:nvSpPr>
          <p:spPr>
            <a:xfrm>
              <a:off x="5543796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6" name="円/楕円 290">
              <a:extLst>
                <a:ext uri="{FF2B5EF4-FFF2-40B4-BE49-F238E27FC236}">
                  <a16:creationId xmlns:a16="http://schemas.microsoft.com/office/drawing/2014/main" id="{9DD2D879-EFDF-3A47-27B7-F2D9259CFE66}"/>
                </a:ext>
              </a:extLst>
            </p:cNvPr>
            <p:cNvSpPr/>
            <p:nvPr/>
          </p:nvSpPr>
          <p:spPr>
            <a:xfrm>
              <a:off x="5470601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7" name="円/楕円 291">
              <a:extLst>
                <a:ext uri="{FF2B5EF4-FFF2-40B4-BE49-F238E27FC236}">
                  <a16:creationId xmlns:a16="http://schemas.microsoft.com/office/drawing/2014/main" id="{E4C0C009-138F-1C8E-C21B-74F49D07D98C}"/>
                </a:ext>
              </a:extLst>
            </p:cNvPr>
            <p:cNvSpPr/>
            <p:nvPr/>
          </p:nvSpPr>
          <p:spPr>
            <a:xfrm>
              <a:off x="5217744" y="265306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8" name="円/楕円 292">
              <a:extLst>
                <a:ext uri="{FF2B5EF4-FFF2-40B4-BE49-F238E27FC236}">
                  <a16:creationId xmlns:a16="http://schemas.microsoft.com/office/drawing/2014/main" id="{324E87A7-4EBE-31E3-2F38-6329F7AB1CB9}"/>
                </a:ext>
              </a:extLst>
            </p:cNvPr>
            <p:cNvSpPr/>
            <p:nvPr/>
          </p:nvSpPr>
          <p:spPr>
            <a:xfrm>
              <a:off x="5430676" y="3052378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9" name="円/楕円 293">
              <a:extLst>
                <a:ext uri="{FF2B5EF4-FFF2-40B4-BE49-F238E27FC236}">
                  <a16:creationId xmlns:a16="http://schemas.microsoft.com/office/drawing/2014/main" id="{FA7914A7-0D0D-4940-3D68-D40E5755A42C}"/>
                </a:ext>
              </a:extLst>
            </p:cNvPr>
            <p:cNvSpPr/>
            <p:nvPr/>
          </p:nvSpPr>
          <p:spPr>
            <a:xfrm>
              <a:off x="5154528" y="322874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0" name="円/楕円 294">
              <a:extLst>
                <a:ext uri="{FF2B5EF4-FFF2-40B4-BE49-F238E27FC236}">
                  <a16:creationId xmlns:a16="http://schemas.microsoft.com/office/drawing/2014/main" id="{7D082958-36E5-B80C-5F4D-18A851B16FB4}"/>
                </a:ext>
              </a:extLst>
            </p:cNvPr>
            <p:cNvSpPr/>
            <p:nvPr/>
          </p:nvSpPr>
          <p:spPr>
            <a:xfrm>
              <a:off x="5487235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1" name="円/楕円 295">
              <a:extLst>
                <a:ext uri="{FF2B5EF4-FFF2-40B4-BE49-F238E27FC236}">
                  <a16:creationId xmlns:a16="http://schemas.microsoft.com/office/drawing/2014/main" id="{18F2F8EF-5C6A-4FDC-B838-C17BB9B6EAD5}"/>
                </a:ext>
              </a:extLst>
            </p:cNvPr>
            <p:cNvSpPr/>
            <p:nvPr/>
          </p:nvSpPr>
          <p:spPr>
            <a:xfrm>
              <a:off x="5839904" y="3761161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2" name="円/楕円 296">
              <a:extLst>
                <a:ext uri="{FF2B5EF4-FFF2-40B4-BE49-F238E27FC236}">
                  <a16:creationId xmlns:a16="http://schemas.microsoft.com/office/drawing/2014/main" id="{B5F2B19A-7759-1CC1-F690-3AD82000A2D4}"/>
                </a:ext>
              </a:extLst>
            </p:cNvPr>
            <p:cNvSpPr/>
            <p:nvPr/>
          </p:nvSpPr>
          <p:spPr>
            <a:xfrm>
              <a:off x="6145994" y="4020715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3" name="円/楕円 297">
              <a:extLst>
                <a:ext uri="{FF2B5EF4-FFF2-40B4-BE49-F238E27FC236}">
                  <a16:creationId xmlns:a16="http://schemas.microsoft.com/office/drawing/2014/main" id="{F71F652A-4111-4F4B-9709-270951A7DE87}"/>
                </a:ext>
              </a:extLst>
            </p:cNvPr>
            <p:cNvSpPr/>
            <p:nvPr/>
          </p:nvSpPr>
          <p:spPr>
            <a:xfrm>
              <a:off x="6488683" y="4030697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4" name="円/楕円 298">
              <a:extLst>
                <a:ext uri="{FF2B5EF4-FFF2-40B4-BE49-F238E27FC236}">
                  <a16:creationId xmlns:a16="http://schemas.microsoft.com/office/drawing/2014/main" id="{C769EE55-69C0-8DC7-3A6B-B44F742CC010}"/>
                </a:ext>
              </a:extLst>
            </p:cNvPr>
            <p:cNvSpPr/>
            <p:nvPr/>
          </p:nvSpPr>
          <p:spPr>
            <a:xfrm>
              <a:off x="6831369" y="411056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5" name="円/楕円 299">
              <a:extLst>
                <a:ext uri="{FF2B5EF4-FFF2-40B4-BE49-F238E27FC236}">
                  <a16:creationId xmlns:a16="http://schemas.microsoft.com/office/drawing/2014/main" id="{2E22609A-4BB8-2641-81F5-35909DCE6EE8}"/>
                </a:ext>
              </a:extLst>
            </p:cNvPr>
            <p:cNvSpPr/>
            <p:nvPr/>
          </p:nvSpPr>
          <p:spPr>
            <a:xfrm>
              <a:off x="7233945" y="403735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6" name="円/楕円 300">
              <a:extLst>
                <a:ext uri="{FF2B5EF4-FFF2-40B4-BE49-F238E27FC236}">
                  <a16:creationId xmlns:a16="http://schemas.microsoft.com/office/drawing/2014/main" id="{6A1172CA-E39E-5BFA-322F-8BAE1BFE54AA}"/>
                </a:ext>
              </a:extLst>
            </p:cNvPr>
            <p:cNvSpPr/>
            <p:nvPr/>
          </p:nvSpPr>
          <p:spPr>
            <a:xfrm>
              <a:off x="7386990" y="373786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7" name="円/楕円 301">
              <a:extLst>
                <a:ext uri="{FF2B5EF4-FFF2-40B4-BE49-F238E27FC236}">
                  <a16:creationId xmlns:a16="http://schemas.microsoft.com/office/drawing/2014/main" id="{AA13C6E7-2DD1-3697-A440-1C1DB6C0AE8A}"/>
                </a:ext>
              </a:extLst>
            </p:cNvPr>
            <p:cNvSpPr/>
            <p:nvPr/>
          </p:nvSpPr>
          <p:spPr>
            <a:xfrm>
              <a:off x="7762947" y="377114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8" name="円/楕円 302">
              <a:extLst>
                <a:ext uri="{FF2B5EF4-FFF2-40B4-BE49-F238E27FC236}">
                  <a16:creationId xmlns:a16="http://schemas.microsoft.com/office/drawing/2014/main" id="{6E6E64ED-FD8F-DCD1-5A65-3ABDC0696444}"/>
                </a:ext>
              </a:extLst>
            </p:cNvPr>
            <p:cNvSpPr/>
            <p:nvPr/>
          </p:nvSpPr>
          <p:spPr>
            <a:xfrm>
              <a:off x="7619885" y="393752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9" name="円/楕円 303">
              <a:extLst>
                <a:ext uri="{FF2B5EF4-FFF2-40B4-BE49-F238E27FC236}">
                  <a16:creationId xmlns:a16="http://schemas.microsoft.com/office/drawing/2014/main" id="{D1397BBF-184A-D607-2045-B921C644EA0E}"/>
                </a:ext>
              </a:extLst>
            </p:cNvPr>
            <p:cNvSpPr/>
            <p:nvPr/>
          </p:nvSpPr>
          <p:spPr>
            <a:xfrm>
              <a:off x="7995842" y="3757832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0" name="円/楕円 304">
              <a:extLst>
                <a:ext uri="{FF2B5EF4-FFF2-40B4-BE49-F238E27FC236}">
                  <a16:creationId xmlns:a16="http://schemas.microsoft.com/office/drawing/2014/main" id="{D420E9A1-FFB2-F0BF-47FB-6283F102CF1A}"/>
                </a:ext>
              </a:extLst>
            </p:cNvPr>
            <p:cNvSpPr/>
            <p:nvPr/>
          </p:nvSpPr>
          <p:spPr>
            <a:xfrm>
              <a:off x="8148887" y="344503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1" name="円/楕円 305">
              <a:extLst>
                <a:ext uri="{FF2B5EF4-FFF2-40B4-BE49-F238E27FC236}">
                  <a16:creationId xmlns:a16="http://schemas.microsoft.com/office/drawing/2014/main" id="{5BF4917C-9E51-9AB0-2393-A1097C06B567}"/>
                </a:ext>
              </a:extLst>
            </p:cNvPr>
            <p:cNvSpPr/>
            <p:nvPr/>
          </p:nvSpPr>
          <p:spPr>
            <a:xfrm>
              <a:off x="8301932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2" name="円/楕円 306">
              <a:extLst>
                <a:ext uri="{FF2B5EF4-FFF2-40B4-BE49-F238E27FC236}">
                  <a16:creationId xmlns:a16="http://schemas.microsoft.com/office/drawing/2014/main" id="{CD22C04E-DAA1-1ED2-A457-51AA44C0E490}"/>
                </a:ext>
              </a:extLst>
            </p:cNvPr>
            <p:cNvSpPr/>
            <p:nvPr/>
          </p:nvSpPr>
          <p:spPr>
            <a:xfrm>
              <a:off x="8454977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3" name="円/楕円 307">
              <a:extLst>
                <a:ext uri="{FF2B5EF4-FFF2-40B4-BE49-F238E27FC236}">
                  <a16:creationId xmlns:a16="http://schemas.microsoft.com/office/drawing/2014/main" id="{95DB6B2F-3405-B1A3-413A-AFE725383308}"/>
                </a:ext>
              </a:extLst>
            </p:cNvPr>
            <p:cNvSpPr/>
            <p:nvPr/>
          </p:nvSpPr>
          <p:spPr>
            <a:xfrm>
              <a:off x="8594714" y="308565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4" name="円/楕円 308">
              <a:extLst>
                <a:ext uri="{FF2B5EF4-FFF2-40B4-BE49-F238E27FC236}">
                  <a16:creationId xmlns:a16="http://schemas.microsoft.com/office/drawing/2014/main" id="{47314929-593E-531A-57BD-2334F6F59C62}"/>
                </a:ext>
              </a:extLst>
            </p:cNvPr>
            <p:cNvSpPr/>
            <p:nvPr/>
          </p:nvSpPr>
          <p:spPr>
            <a:xfrm>
              <a:off x="7912666" y="262311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5" name="円/楕円 309">
              <a:extLst>
                <a:ext uri="{FF2B5EF4-FFF2-40B4-BE49-F238E27FC236}">
                  <a16:creationId xmlns:a16="http://schemas.microsoft.com/office/drawing/2014/main" id="{586E0B07-F956-FFFC-9614-7159F5001B1F}"/>
                </a:ext>
              </a:extLst>
            </p:cNvPr>
            <p:cNvSpPr/>
            <p:nvPr/>
          </p:nvSpPr>
          <p:spPr>
            <a:xfrm>
              <a:off x="8162195" y="258984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6" name="円/楕円 310">
              <a:extLst>
                <a:ext uri="{FF2B5EF4-FFF2-40B4-BE49-F238E27FC236}">
                  <a16:creationId xmlns:a16="http://schemas.microsoft.com/office/drawing/2014/main" id="{32323ECE-AB17-43BF-CB41-3597534FC9EF}"/>
                </a:ext>
              </a:extLst>
            </p:cNvPr>
            <p:cNvSpPr/>
            <p:nvPr/>
          </p:nvSpPr>
          <p:spPr>
            <a:xfrm>
              <a:off x="8079020" y="294589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7" name="円/楕円 311">
              <a:extLst>
                <a:ext uri="{FF2B5EF4-FFF2-40B4-BE49-F238E27FC236}">
                  <a16:creationId xmlns:a16="http://schemas.microsoft.com/office/drawing/2014/main" id="{677A9E6A-37AA-AED2-A420-F38E219EA988}"/>
                </a:ext>
              </a:extLst>
            </p:cNvPr>
            <p:cNvSpPr/>
            <p:nvPr/>
          </p:nvSpPr>
          <p:spPr>
            <a:xfrm>
              <a:off x="7929301" y="2300336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8" name="円/楕円 312">
              <a:extLst>
                <a:ext uri="{FF2B5EF4-FFF2-40B4-BE49-F238E27FC236}">
                  <a16:creationId xmlns:a16="http://schemas.microsoft.com/office/drawing/2014/main" id="{B6283911-5217-820A-1AF8-78B06387848E}"/>
                </a:ext>
              </a:extLst>
            </p:cNvPr>
            <p:cNvSpPr/>
            <p:nvPr/>
          </p:nvSpPr>
          <p:spPr>
            <a:xfrm>
              <a:off x="7679772" y="2519959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9" name="円/楕円 313">
              <a:extLst>
                <a:ext uri="{FF2B5EF4-FFF2-40B4-BE49-F238E27FC236}">
                  <a16:creationId xmlns:a16="http://schemas.microsoft.com/office/drawing/2014/main" id="{0A4FD381-665C-4192-5CD7-189C01C4F06F}"/>
                </a:ext>
              </a:extLst>
            </p:cNvPr>
            <p:cNvSpPr/>
            <p:nvPr/>
          </p:nvSpPr>
          <p:spPr>
            <a:xfrm>
              <a:off x="7666464" y="204078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0" name="円/楕円 314">
              <a:extLst>
                <a:ext uri="{FF2B5EF4-FFF2-40B4-BE49-F238E27FC236}">
                  <a16:creationId xmlns:a16="http://schemas.microsoft.com/office/drawing/2014/main" id="{C0E0F4A4-007E-03AA-4E18-2A6C57E157EA}"/>
                </a:ext>
              </a:extLst>
            </p:cNvPr>
            <p:cNvSpPr/>
            <p:nvPr/>
          </p:nvSpPr>
          <p:spPr>
            <a:xfrm>
              <a:off x="7233945" y="21273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1" name="円/楕円 315">
              <a:extLst>
                <a:ext uri="{FF2B5EF4-FFF2-40B4-BE49-F238E27FC236}">
                  <a16:creationId xmlns:a16="http://schemas.microsoft.com/office/drawing/2014/main" id="{8A4A6DB2-C851-EE3B-7A64-363BE2CF146E}"/>
                </a:ext>
              </a:extLst>
            </p:cNvPr>
            <p:cNvSpPr/>
            <p:nvPr/>
          </p:nvSpPr>
          <p:spPr>
            <a:xfrm>
              <a:off x="5979641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2" name="円/楕円 316">
              <a:extLst>
                <a:ext uri="{FF2B5EF4-FFF2-40B4-BE49-F238E27FC236}">
                  <a16:creationId xmlns:a16="http://schemas.microsoft.com/office/drawing/2014/main" id="{15709834-B007-E3A6-37AB-F804B95C763D}"/>
                </a:ext>
              </a:extLst>
            </p:cNvPr>
            <p:cNvSpPr/>
            <p:nvPr/>
          </p:nvSpPr>
          <p:spPr>
            <a:xfrm>
              <a:off x="6405505" y="197090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3" name="円/楕円 317">
              <a:extLst>
                <a:ext uri="{FF2B5EF4-FFF2-40B4-BE49-F238E27FC236}">
                  <a16:creationId xmlns:a16="http://schemas.microsoft.com/office/drawing/2014/main" id="{B3BC95AB-051C-E549-4DEE-6563BC0B2A80}"/>
                </a:ext>
              </a:extLst>
            </p:cNvPr>
            <p:cNvSpPr/>
            <p:nvPr/>
          </p:nvSpPr>
          <p:spPr>
            <a:xfrm>
              <a:off x="6062818" y="248335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4" name="円/楕円 318">
              <a:extLst>
                <a:ext uri="{FF2B5EF4-FFF2-40B4-BE49-F238E27FC236}">
                  <a16:creationId xmlns:a16="http://schemas.microsoft.com/office/drawing/2014/main" id="{2F273510-E3ED-32DF-2B03-F37D4C897535}"/>
                </a:ext>
              </a:extLst>
            </p:cNvPr>
            <p:cNvSpPr/>
            <p:nvPr/>
          </p:nvSpPr>
          <p:spPr>
            <a:xfrm>
              <a:off x="6831369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5" name="円/楕円 319">
              <a:extLst>
                <a:ext uri="{FF2B5EF4-FFF2-40B4-BE49-F238E27FC236}">
                  <a16:creationId xmlns:a16="http://schemas.microsoft.com/office/drawing/2014/main" id="{B790A225-1172-9848-2844-3D001154DFD4}"/>
                </a:ext>
              </a:extLst>
            </p:cNvPr>
            <p:cNvSpPr/>
            <p:nvPr/>
          </p:nvSpPr>
          <p:spPr>
            <a:xfrm>
              <a:off x="7386990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6" name="円/楕円 320">
              <a:extLst>
                <a:ext uri="{FF2B5EF4-FFF2-40B4-BE49-F238E27FC236}">
                  <a16:creationId xmlns:a16="http://schemas.microsoft.com/office/drawing/2014/main" id="{7FB4F38D-DC2C-4089-37C5-E6C2A3435024}"/>
                </a:ext>
              </a:extLst>
            </p:cNvPr>
            <p:cNvSpPr/>
            <p:nvPr/>
          </p:nvSpPr>
          <p:spPr>
            <a:xfrm>
              <a:off x="6145994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7" name="円/楕円 321">
              <a:extLst>
                <a:ext uri="{FF2B5EF4-FFF2-40B4-BE49-F238E27FC236}">
                  <a16:creationId xmlns:a16="http://schemas.microsoft.com/office/drawing/2014/main" id="{667C76B7-38E6-7E9E-052A-C2131CBC0544}"/>
                </a:ext>
              </a:extLst>
            </p:cNvPr>
            <p:cNvSpPr/>
            <p:nvPr/>
          </p:nvSpPr>
          <p:spPr>
            <a:xfrm>
              <a:off x="6748194" y="351491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8" name="円/楕円 322">
              <a:extLst>
                <a:ext uri="{FF2B5EF4-FFF2-40B4-BE49-F238E27FC236}">
                  <a16:creationId xmlns:a16="http://schemas.microsoft.com/office/drawing/2014/main" id="{8A143603-848D-97D1-1FE8-A73CFEBE928A}"/>
                </a:ext>
              </a:extLst>
            </p:cNvPr>
            <p:cNvSpPr/>
            <p:nvPr/>
          </p:nvSpPr>
          <p:spPr>
            <a:xfrm>
              <a:off x="7400298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9" name="円/楕円 323">
              <a:extLst>
                <a:ext uri="{FF2B5EF4-FFF2-40B4-BE49-F238E27FC236}">
                  <a16:creationId xmlns:a16="http://schemas.microsoft.com/office/drawing/2014/main" id="{F6B87370-41E7-F0E7-6555-DB3904147A74}"/>
                </a:ext>
              </a:extLst>
            </p:cNvPr>
            <p:cNvSpPr/>
            <p:nvPr/>
          </p:nvSpPr>
          <p:spPr>
            <a:xfrm>
              <a:off x="6312347" y="3704591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0" name="円/楕円 324">
              <a:extLst>
                <a:ext uri="{FF2B5EF4-FFF2-40B4-BE49-F238E27FC236}">
                  <a16:creationId xmlns:a16="http://schemas.microsoft.com/office/drawing/2014/main" id="{7193A447-65A9-7D35-1BD6-9C7AABA08031}"/>
                </a:ext>
              </a:extLst>
            </p:cNvPr>
            <p:cNvSpPr/>
            <p:nvPr/>
          </p:nvSpPr>
          <p:spPr>
            <a:xfrm>
              <a:off x="6465392" y="385433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1" name="円/楕円 325">
              <a:extLst>
                <a:ext uri="{FF2B5EF4-FFF2-40B4-BE49-F238E27FC236}">
                  <a16:creationId xmlns:a16="http://schemas.microsoft.com/office/drawing/2014/main" id="{03EA3E6D-0634-A44E-3A12-1F3B9FDDC2F5}"/>
                </a:ext>
              </a:extLst>
            </p:cNvPr>
            <p:cNvSpPr/>
            <p:nvPr/>
          </p:nvSpPr>
          <p:spPr>
            <a:xfrm>
              <a:off x="6997722" y="29458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2" name="円/楕円 326">
              <a:extLst>
                <a:ext uri="{FF2B5EF4-FFF2-40B4-BE49-F238E27FC236}">
                  <a16:creationId xmlns:a16="http://schemas.microsoft.com/office/drawing/2014/main" id="{3FC102A2-52AC-292A-5650-35E90A7F5028}"/>
                </a:ext>
              </a:extLst>
            </p:cNvPr>
            <p:cNvSpPr/>
            <p:nvPr/>
          </p:nvSpPr>
          <p:spPr>
            <a:xfrm>
              <a:off x="7150767" y="35481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3" name="円/楕円 327">
              <a:extLst>
                <a:ext uri="{FF2B5EF4-FFF2-40B4-BE49-F238E27FC236}">
                  <a16:creationId xmlns:a16="http://schemas.microsoft.com/office/drawing/2014/main" id="{A438CA4A-076B-97D0-9F50-40FECED72AE1}"/>
                </a:ext>
              </a:extLst>
            </p:cNvPr>
            <p:cNvSpPr/>
            <p:nvPr/>
          </p:nvSpPr>
          <p:spPr>
            <a:xfrm>
              <a:off x="6472046" y="373786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4" name="円/楕円 328">
              <a:extLst>
                <a:ext uri="{FF2B5EF4-FFF2-40B4-BE49-F238E27FC236}">
                  <a16:creationId xmlns:a16="http://schemas.microsoft.com/office/drawing/2014/main" id="{9F3DE02A-9829-6605-3A0A-5B0C8A8729C7}"/>
                </a:ext>
              </a:extLst>
            </p:cNvPr>
            <p:cNvSpPr/>
            <p:nvPr/>
          </p:nvSpPr>
          <p:spPr>
            <a:xfrm>
              <a:off x="5829924" y="3368502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5" name="円/楕円 329">
              <a:extLst>
                <a:ext uri="{FF2B5EF4-FFF2-40B4-BE49-F238E27FC236}">
                  <a16:creationId xmlns:a16="http://schemas.microsoft.com/office/drawing/2014/main" id="{7FC7E6B5-4BCF-6E55-9C7E-67AF8F11655A}"/>
                </a:ext>
              </a:extLst>
            </p:cNvPr>
            <p:cNvSpPr/>
            <p:nvPr/>
          </p:nvSpPr>
          <p:spPr>
            <a:xfrm>
              <a:off x="5430676" y="2606477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6" name="円/楕円 330">
              <a:extLst>
                <a:ext uri="{FF2B5EF4-FFF2-40B4-BE49-F238E27FC236}">
                  <a16:creationId xmlns:a16="http://schemas.microsoft.com/office/drawing/2014/main" id="{D5D61102-7F2F-4F62-9241-4256E58028FA}"/>
                </a:ext>
              </a:extLst>
            </p:cNvPr>
            <p:cNvSpPr/>
            <p:nvPr/>
          </p:nvSpPr>
          <p:spPr>
            <a:xfrm>
              <a:off x="5819941" y="212064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7" name="円/楕円 331">
              <a:extLst>
                <a:ext uri="{FF2B5EF4-FFF2-40B4-BE49-F238E27FC236}">
                  <a16:creationId xmlns:a16="http://schemas.microsoft.com/office/drawing/2014/main" id="{CAF75648-9862-9134-A245-E9370BC7060B}"/>
                </a:ext>
              </a:extLst>
            </p:cNvPr>
            <p:cNvSpPr/>
            <p:nvPr/>
          </p:nvSpPr>
          <p:spPr>
            <a:xfrm>
              <a:off x="7104189" y="1917661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8" name="円/楕円 332">
              <a:extLst>
                <a:ext uri="{FF2B5EF4-FFF2-40B4-BE49-F238E27FC236}">
                  <a16:creationId xmlns:a16="http://schemas.microsoft.com/office/drawing/2014/main" id="{0B60FED1-7A29-871F-9886-A3A54178005C}"/>
                </a:ext>
              </a:extLst>
            </p:cNvPr>
            <p:cNvSpPr/>
            <p:nvPr/>
          </p:nvSpPr>
          <p:spPr>
            <a:xfrm>
              <a:off x="7786238" y="2343596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9" name="円/楕円 333">
              <a:extLst>
                <a:ext uri="{FF2B5EF4-FFF2-40B4-BE49-F238E27FC236}">
                  <a16:creationId xmlns:a16="http://schemas.microsoft.com/office/drawing/2014/main" id="{4619D373-4917-3DF2-A7CF-1D66FDD11232}"/>
                </a:ext>
              </a:extLst>
            </p:cNvPr>
            <p:cNvSpPr/>
            <p:nvPr/>
          </p:nvSpPr>
          <p:spPr>
            <a:xfrm>
              <a:off x="8185486" y="283275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0" name="円/楕円 334">
              <a:extLst>
                <a:ext uri="{FF2B5EF4-FFF2-40B4-BE49-F238E27FC236}">
                  <a16:creationId xmlns:a16="http://schemas.microsoft.com/office/drawing/2014/main" id="{46F1E1F8-ADD9-6994-C815-FDC346167EC8}"/>
                </a:ext>
              </a:extLst>
            </p:cNvPr>
            <p:cNvSpPr/>
            <p:nvPr/>
          </p:nvSpPr>
          <p:spPr>
            <a:xfrm>
              <a:off x="8022459" y="3491623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1" name="円/楕円 335">
              <a:extLst>
                <a:ext uri="{FF2B5EF4-FFF2-40B4-BE49-F238E27FC236}">
                  <a16:creationId xmlns:a16="http://schemas.microsoft.com/office/drawing/2014/main" id="{EA05860F-2B53-6C1B-B725-9F7C5E7A1EAE}"/>
                </a:ext>
              </a:extLst>
            </p:cNvPr>
            <p:cNvSpPr/>
            <p:nvPr/>
          </p:nvSpPr>
          <p:spPr>
            <a:xfrm>
              <a:off x="5154528" y="3012446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2" name="円/楕円 336">
              <a:extLst>
                <a:ext uri="{FF2B5EF4-FFF2-40B4-BE49-F238E27FC236}">
                  <a16:creationId xmlns:a16="http://schemas.microsoft.com/office/drawing/2014/main" id="{D9F1F921-FC31-60D2-8663-008F343FED16}"/>
                </a:ext>
              </a:extLst>
            </p:cNvPr>
            <p:cNvSpPr/>
            <p:nvPr/>
          </p:nvSpPr>
          <p:spPr>
            <a:xfrm>
              <a:off x="6145994" y="274623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grpSp>
        <p:nvGrpSpPr>
          <p:cNvPr id="283" name="図形グループ 271">
            <a:extLst>
              <a:ext uri="{FF2B5EF4-FFF2-40B4-BE49-F238E27FC236}">
                <a16:creationId xmlns:a16="http://schemas.microsoft.com/office/drawing/2014/main" id="{527FEDC5-E7F9-7636-60C6-62485510AFCB}"/>
              </a:ext>
            </a:extLst>
          </p:cNvPr>
          <p:cNvGrpSpPr>
            <a:grpSpLocks/>
          </p:cNvGrpSpPr>
          <p:nvPr/>
        </p:nvGrpSpPr>
        <p:grpSpPr bwMode="auto">
          <a:xfrm>
            <a:off x="6405083" y="1757779"/>
            <a:ext cx="1125648" cy="867805"/>
            <a:chOff x="5246368" y="1922972"/>
            <a:chExt cx="2931748" cy="2261260"/>
          </a:xfrm>
        </p:grpSpPr>
        <p:sp>
          <p:nvSpPr>
            <p:cNvPr id="284" name="円/楕円 283">
              <a:extLst>
                <a:ext uri="{FF2B5EF4-FFF2-40B4-BE49-F238E27FC236}">
                  <a16:creationId xmlns:a16="http://schemas.microsoft.com/office/drawing/2014/main" id="{B1288E61-62CC-1004-EA64-9B430C56A20E}"/>
                </a:ext>
              </a:extLst>
            </p:cNvPr>
            <p:cNvSpPr/>
            <p:nvPr/>
          </p:nvSpPr>
          <p:spPr>
            <a:xfrm>
              <a:off x="5246368" y="1922972"/>
              <a:ext cx="2931748" cy="2261260"/>
            </a:xfrm>
            <a:prstGeom prst="ellipse">
              <a:avLst/>
            </a:prstGeom>
            <a:gradFill flip="none" rotWithShape="1">
              <a:gsLst>
                <a:gs pos="30000">
                  <a:srgbClr val="FFFF00"/>
                </a:gs>
                <a:gs pos="91000">
                  <a:srgbClr val="00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grpSp>
          <p:nvGrpSpPr>
            <p:cNvPr id="285" name="図形グループ 85">
              <a:extLst>
                <a:ext uri="{FF2B5EF4-FFF2-40B4-BE49-F238E27FC236}">
                  <a16:creationId xmlns:a16="http://schemas.microsoft.com/office/drawing/2014/main" id="{58A38B55-A1C2-DEAE-7568-D31B2FC2E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246" y="2776843"/>
              <a:ext cx="432193" cy="433387"/>
              <a:chOff x="492125" y="4910138"/>
              <a:chExt cx="574675" cy="576262"/>
            </a:xfrm>
          </p:grpSpPr>
          <p:sp>
            <p:nvSpPr>
              <p:cNvPr id="350" name="Oval 78">
                <a:extLst>
                  <a:ext uri="{FF2B5EF4-FFF2-40B4-BE49-F238E27FC236}">
                    <a16:creationId xmlns:a16="http://schemas.microsoft.com/office/drawing/2014/main" id="{1D797D7B-B1E9-BE66-5B44-B701849AB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1" name="Oval 79">
                <a:extLst>
                  <a:ext uri="{FF2B5EF4-FFF2-40B4-BE49-F238E27FC236}">
                    <a16:creationId xmlns:a16="http://schemas.microsoft.com/office/drawing/2014/main" id="{74665E4B-BAEA-912A-F12E-8A6B16AE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2" name="Oval 80">
                <a:extLst>
                  <a:ext uri="{FF2B5EF4-FFF2-40B4-BE49-F238E27FC236}">
                    <a16:creationId xmlns:a16="http://schemas.microsoft.com/office/drawing/2014/main" id="{62EFF04F-2EC5-7EE2-493C-3B680F8BD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3" name="Oval 81">
                <a:extLst>
                  <a:ext uri="{FF2B5EF4-FFF2-40B4-BE49-F238E27FC236}">
                    <a16:creationId xmlns:a16="http://schemas.microsoft.com/office/drawing/2014/main" id="{4BC7B830-3F49-36F0-28C5-ADD99798F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86" name="図形グループ 91">
              <a:extLst>
                <a:ext uri="{FF2B5EF4-FFF2-40B4-BE49-F238E27FC236}">
                  <a16:creationId xmlns:a16="http://schemas.microsoft.com/office/drawing/2014/main" id="{8F00BBBE-FEE1-41A5-8FD8-2ABD72BE2A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5967" y="2103940"/>
              <a:ext cx="432193" cy="433387"/>
              <a:chOff x="1101725" y="4452938"/>
              <a:chExt cx="574675" cy="576262"/>
            </a:xfrm>
          </p:grpSpPr>
          <p:sp>
            <p:nvSpPr>
              <p:cNvPr id="347" name="Oval 82">
                <a:extLst>
                  <a:ext uri="{FF2B5EF4-FFF2-40B4-BE49-F238E27FC236}">
                    <a16:creationId xmlns:a16="http://schemas.microsoft.com/office/drawing/2014/main" id="{2667F0B2-D16F-EA0E-8DA4-ED3DBD869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8" name="Oval 83">
                <a:extLst>
                  <a:ext uri="{FF2B5EF4-FFF2-40B4-BE49-F238E27FC236}">
                    <a16:creationId xmlns:a16="http://schemas.microsoft.com/office/drawing/2014/main" id="{F9533FE7-5415-D314-8252-F6A8F2118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9" name="Oval 84">
                <a:extLst>
                  <a:ext uri="{FF2B5EF4-FFF2-40B4-BE49-F238E27FC236}">
                    <a16:creationId xmlns:a16="http://schemas.microsoft.com/office/drawing/2014/main" id="{114BEDF6-ACEC-8581-9568-A2B9EB5A8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87" name="図形グループ 95">
              <a:extLst>
                <a:ext uri="{FF2B5EF4-FFF2-40B4-BE49-F238E27FC236}">
                  <a16:creationId xmlns:a16="http://schemas.microsoft.com/office/drawing/2014/main" id="{93A5C415-A80B-E38E-2AFB-434C93F135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67" y="3539040"/>
              <a:ext cx="432193" cy="433387"/>
              <a:chOff x="1101725" y="4452938"/>
              <a:chExt cx="574675" cy="576262"/>
            </a:xfrm>
          </p:grpSpPr>
          <p:sp>
            <p:nvSpPr>
              <p:cNvPr id="344" name="Oval 82">
                <a:extLst>
                  <a:ext uri="{FF2B5EF4-FFF2-40B4-BE49-F238E27FC236}">
                    <a16:creationId xmlns:a16="http://schemas.microsoft.com/office/drawing/2014/main" id="{57822D3A-FFDA-246E-6B5C-379DA8EB6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5" name="Oval 83">
                <a:extLst>
                  <a:ext uri="{FF2B5EF4-FFF2-40B4-BE49-F238E27FC236}">
                    <a16:creationId xmlns:a16="http://schemas.microsoft.com/office/drawing/2014/main" id="{511717EA-216E-4D14-BCB4-18CBB1CBC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6" name="Oval 84">
                <a:extLst>
                  <a:ext uri="{FF2B5EF4-FFF2-40B4-BE49-F238E27FC236}">
                    <a16:creationId xmlns:a16="http://schemas.microsoft.com/office/drawing/2014/main" id="{0F403438-47C9-59EA-1E57-A26319EC7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88" name="図形グループ 99">
              <a:extLst>
                <a:ext uri="{FF2B5EF4-FFF2-40B4-BE49-F238E27FC236}">
                  <a16:creationId xmlns:a16="http://schemas.microsoft.com/office/drawing/2014/main" id="{FB597352-0247-9965-FC5E-A29F2A2D00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891" y="3322346"/>
              <a:ext cx="432193" cy="433387"/>
              <a:chOff x="1101725" y="4452938"/>
              <a:chExt cx="574675" cy="576262"/>
            </a:xfrm>
          </p:grpSpPr>
          <p:sp>
            <p:nvSpPr>
              <p:cNvPr id="341" name="Oval 82">
                <a:extLst>
                  <a:ext uri="{FF2B5EF4-FFF2-40B4-BE49-F238E27FC236}">
                    <a16:creationId xmlns:a16="http://schemas.microsoft.com/office/drawing/2014/main" id="{660F446D-F63C-5183-939D-FCBC1A928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2" name="Oval 83">
                <a:extLst>
                  <a:ext uri="{FF2B5EF4-FFF2-40B4-BE49-F238E27FC236}">
                    <a16:creationId xmlns:a16="http://schemas.microsoft.com/office/drawing/2014/main" id="{AED1392B-09AD-20E1-E52A-8E548253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3" name="Oval 84">
                <a:extLst>
                  <a:ext uri="{FF2B5EF4-FFF2-40B4-BE49-F238E27FC236}">
                    <a16:creationId xmlns:a16="http://schemas.microsoft.com/office/drawing/2014/main" id="{87A01A6B-49FB-4FA4-704B-B0D5AC479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89" name="図形グループ 103">
              <a:extLst>
                <a:ext uri="{FF2B5EF4-FFF2-40B4-BE49-F238E27FC236}">
                  <a16:creationId xmlns:a16="http://schemas.microsoft.com/office/drawing/2014/main" id="{C58D0FDF-5497-8B1F-8EAB-2EBC85312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149" y="2192872"/>
              <a:ext cx="432193" cy="433387"/>
              <a:chOff x="1101725" y="4452938"/>
              <a:chExt cx="574675" cy="576262"/>
            </a:xfrm>
          </p:grpSpPr>
          <p:sp>
            <p:nvSpPr>
              <p:cNvPr id="338" name="Oval 82">
                <a:extLst>
                  <a:ext uri="{FF2B5EF4-FFF2-40B4-BE49-F238E27FC236}">
                    <a16:creationId xmlns:a16="http://schemas.microsoft.com/office/drawing/2014/main" id="{5FB64552-C36E-2E0C-D2E6-E1712127E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9" name="Oval 83">
                <a:extLst>
                  <a:ext uri="{FF2B5EF4-FFF2-40B4-BE49-F238E27FC236}">
                    <a16:creationId xmlns:a16="http://schemas.microsoft.com/office/drawing/2014/main" id="{980659E2-6E03-D487-3FA5-FFB4E2CD7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0" name="Oval 84">
                <a:extLst>
                  <a:ext uri="{FF2B5EF4-FFF2-40B4-BE49-F238E27FC236}">
                    <a16:creationId xmlns:a16="http://schemas.microsoft.com/office/drawing/2014/main" id="{9ECC9F2B-C36F-A77A-24A5-4F8907B9C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0" name="図形グループ 107">
              <a:extLst>
                <a:ext uri="{FF2B5EF4-FFF2-40B4-BE49-F238E27FC236}">
                  <a16:creationId xmlns:a16="http://schemas.microsoft.com/office/drawing/2014/main" id="{C7893EFC-BC8E-1313-A56F-EAB6B409D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9956" y="3426327"/>
              <a:ext cx="432193" cy="433387"/>
              <a:chOff x="492125" y="4910138"/>
              <a:chExt cx="574675" cy="576262"/>
            </a:xfrm>
          </p:grpSpPr>
          <p:sp>
            <p:nvSpPr>
              <p:cNvPr id="334" name="Oval 78">
                <a:extLst>
                  <a:ext uri="{FF2B5EF4-FFF2-40B4-BE49-F238E27FC236}">
                    <a16:creationId xmlns:a16="http://schemas.microsoft.com/office/drawing/2014/main" id="{DCC416B2-1F49-1F04-3318-BDEB81E69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5" name="Oval 79">
                <a:extLst>
                  <a:ext uri="{FF2B5EF4-FFF2-40B4-BE49-F238E27FC236}">
                    <a16:creationId xmlns:a16="http://schemas.microsoft.com/office/drawing/2014/main" id="{00327D3C-58C0-E420-BD5F-F25A3BA14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6" name="Oval 80">
                <a:extLst>
                  <a:ext uri="{FF2B5EF4-FFF2-40B4-BE49-F238E27FC236}">
                    <a16:creationId xmlns:a16="http://schemas.microsoft.com/office/drawing/2014/main" id="{CCBAD127-CB2D-7558-DC27-D669607E3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7" name="Oval 81">
                <a:extLst>
                  <a:ext uri="{FF2B5EF4-FFF2-40B4-BE49-F238E27FC236}">
                    <a16:creationId xmlns:a16="http://schemas.microsoft.com/office/drawing/2014/main" id="{3F40F552-78A1-45A8-F4E2-82C9D6AA1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1" name="図形グループ 112">
              <a:extLst>
                <a:ext uri="{FF2B5EF4-FFF2-40B4-BE49-F238E27FC236}">
                  <a16:creationId xmlns:a16="http://schemas.microsoft.com/office/drawing/2014/main" id="{A0FEC4D3-0F2A-D694-FD89-906859AAE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9267" y="3145340"/>
              <a:ext cx="432193" cy="433387"/>
              <a:chOff x="492125" y="4910138"/>
              <a:chExt cx="574675" cy="576262"/>
            </a:xfrm>
          </p:grpSpPr>
          <p:sp>
            <p:nvSpPr>
              <p:cNvPr id="330" name="Oval 78">
                <a:extLst>
                  <a:ext uri="{FF2B5EF4-FFF2-40B4-BE49-F238E27FC236}">
                    <a16:creationId xmlns:a16="http://schemas.microsoft.com/office/drawing/2014/main" id="{CE16D484-5B18-3A78-692C-C297F0C0D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1" name="Oval 79">
                <a:extLst>
                  <a:ext uri="{FF2B5EF4-FFF2-40B4-BE49-F238E27FC236}">
                    <a16:creationId xmlns:a16="http://schemas.microsoft.com/office/drawing/2014/main" id="{7721BE64-C064-DE2E-13E1-9A78F1C7A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2" name="Oval 80">
                <a:extLst>
                  <a:ext uri="{FF2B5EF4-FFF2-40B4-BE49-F238E27FC236}">
                    <a16:creationId xmlns:a16="http://schemas.microsoft.com/office/drawing/2014/main" id="{ECC3AB5A-5E68-D3D6-B780-2CF801FA8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3" name="Oval 81">
                <a:extLst>
                  <a:ext uri="{FF2B5EF4-FFF2-40B4-BE49-F238E27FC236}">
                    <a16:creationId xmlns:a16="http://schemas.microsoft.com/office/drawing/2014/main" id="{BC256B73-843B-B329-E168-9CF6FE117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sp>
          <p:nvSpPr>
            <p:cNvPr id="292" name="Oval 21">
              <a:extLst>
                <a:ext uri="{FF2B5EF4-FFF2-40B4-BE49-F238E27FC236}">
                  <a16:creationId xmlns:a16="http://schemas.microsoft.com/office/drawing/2014/main" id="{0F629160-68D3-75B2-62BF-1164ABAA4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2803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3" name="Oval 23">
              <a:extLst>
                <a:ext uri="{FF2B5EF4-FFF2-40B4-BE49-F238E27FC236}">
                  <a16:creationId xmlns:a16="http://schemas.microsoft.com/office/drawing/2014/main" id="{D35A60B1-52DA-37B9-44F6-6980DB25A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498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4" name="Oval 24">
              <a:extLst>
                <a:ext uri="{FF2B5EF4-FFF2-40B4-BE49-F238E27FC236}">
                  <a16:creationId xmlns:a16="http://schemas.microsoft.com/office/drawing/2014/main" id="{4EA01412-6879-80E5-3623-21625752B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759" y="2804982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5" name="Oval 25">
              <a:extLst>
                <a:ext uri="{FF2B5EF4-FFF2-40B4-BE49-F238E27FC236}">
                  <a16:creationId xmlns:a16="http://schemas.microsoft.com/office/drawing/2014/main" id="{C5817AD8-B014-045A-6817-2D7FA8F14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6" name="Oval 26">
              <a:extLst>
                <a:ext uri="{FF2B5EF4-FFF2-40B4-BE49-F238E27FC236}">
                  <a16:creationId xmlns:a16="http://schemas.microsoft.com/office/drawing/2014/main" id="{82403B8A-2562-7B4F-C2E8-69D831473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7" name="Oval 28">
              <a:extLst>
                <a:ext uri="{FF2B5EF4-FFF2-40B4-BE49-F238E27FC236}">
                  <a16:creationId xmlns:a16="http://schemas.microsoft.com/office/drawing/2014/main" id="{06EEB8D1-68E3-4C19-E5B4-CF3DCA37F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8" name="Oval 32">
              <a:extLst>
                <a:ext uri="{FF2B5EF4-FFF2-40B4-BE49-F238E27FC236}">
                  <a16:creationId xmlns:a16="http://schemas.microsoft.com/office/drawing/2014/main" id="{CBF650E8-BEEB-77CC-8305-72FDE2988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31924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9" name="Oval 36">
              <a:extLst>
                <a:ext uri="{FF2B5EF4-FFF2-40B4-BE49-F238E27FC236}">
                  <a16:creationId xmlns:a16="http://schemas.microsoft.com/office/drawing/2014/main" id="{0C601AE0-C50A-5FFD-A11C-F9600C46C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0" name="Oval 37">
              <a:extLst>
                <a:ext uri="{FF2B5EF4-FFF2-40B4-BE49-F238E27FC236}">
                  <a16:creationId xmlns:a16="http://schemas.microsoft.com/office/drawing/2014/main" id="{F0C78060-03D6-98E2-425E-0CA27F1C3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1" name="Oval 38">
              <a:extLst>
                <a:ext uri="{FF2B5EF4-FFF2-40B4-BE49-F238E27FC236}">
                  <a16:creationId xmlns:a16="http://schemas.microsoft.com/office/drawing/2014/main" id="{9DDB46AD-CD2E-25CE-B5D9-0F710466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23336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2" name="Oval 41">
              <a:extLst>
                <a:ext uri="{FF2B5EF4-FFF2-40B4-BE49-F238E27FC236}">
                  <a16:creationId xmlns:a16="http://schemas.microsoft.com/office/drawing/2014/main" id="{C7873F4E-E534-856A-6457-D72980BAB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3" name="Oval 43">
              <a:extLst>
                <a:ext uri="{FF2B5EF4-FFF2-40B4-BE49-F238E27FC236}">
                  <a16:creationId xmlns:a16="http://schemas.microsoft.com/office/drawing/2014/main" id="{DDD2C01A-21CA-2C1C-A456-3AD88407A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4" name="Oval 45">
              <a:extLst>
                <a:ext uri="{FF2B5EF4-FFF2-40B4-BE49-F238E27FC236}">
                  <a16:creationId xmlns:a16="http://schemas.microsoft.com/office/drawing/2014/main" id="{93269E3B-7AA6-DBE0-41B8-438A2E1C7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5" name="Oval 47">
              <a:extLst>
                <a:ext uri="{FF2B5EF4-FFF2-40B4-BE49-F238E27FC236}">
                  <a16:creationId xmlns:a16="http://schemas.microsoft.com/office/drawing/2014/main" id="{1B63F9B0-3A2D-E014-7E31-8B5EBBFAB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53" y="3032883"/>
              <a:ext cx="144959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6" name="Oval 48">
              <a:extLst>
                <a:ext uri="{FF2B5EF4-FFF2-40B4-BE49-F238E27FC236}">
                  <a16:creationId xmlns:a16="http://schemas.microsoft.com/office/drawing/2014/main" id="{B9AE4D1C-A749-B42B-182C-2247C3506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308" y="3260786"/>
              <a:ext cx="144959" cy="14502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7" name="Oval 49">
              <a:extLst>
                <a:ext uri="{FF2B5EF4-FFF2-40B4-BE49-F238E27FC236}">
                  <a16:creationId xmlns:a16="http://schemas.microsoft.com/office/drawing/2014/main" id="{F4AA7B0B-DA15-2667-8532-BF83F7D25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8" y="2964809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8" name="Oval 50">
              <a:extLst>
                <a:ext uri="{FF2B5EF4-FFF2-40B4-BE49-F238E27FC236}">
                  <a16:creationId xmlns:a16="http://schemas.microsoft.com/office/drawing/2014/main" id="{8BD42074-456B-44E1-4C22-2381A97BA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9" name="Oval 52">
              <a:extLst>
                <a:ext uri="{FF2B5EF4-FFF2-40B4-BE49-F238E27FC236}">
                  <a16:creationId xmlns:a16="http://schemas.microsoft.com/office/drawing/2014/main" id="{54CD4F29-1A8D-D759-902B-7D8418295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2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0" name="Oval 53">
              <a:extLst>
                <a:ext uri="{FF2B5EF4-FFF2-40B4-BE49-F238E27FC236}">
                  <a16:creationId xmlns:a16="http://schemas.microsoft.com/office/drawing/2014/main" id="{F7CEE92F-8614-C0C7-9EC0-F016A08AC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1" name="Oval 55">
              <a:extLst>
                <a:ext uri="{FF2B5EF4-FFF2-40B4-BE49-F238E27FC236}">
                  <a16:creationId xmlns:a16="http://schemas.microsoft.com/office/drawing/2014/main" id="{82FB903A-2FEC-4583-B639-11A116549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2" name="Oval 56">
              <a:extLst>
                <a:ext uri="{FF2B5EF4-FFF2-40B4-BE49-F238E27FC236}">
                  <a16:creationId xmlns:a16="http://schemas.microsoft.com/office/drawing/2014/main" id="{9EF071C1-6449-04D6-CF2F-20BA186B1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3" name="Oval 57">
              <a:extLst>
                <a:ext uri="{FF2B5EF4-FFF2-40B4-BE49-F238E27FC236}">
                  <a16:creationId xmlns:a16="http://schemas.microsoft.com/office/drawing/2014/main" id="{39C7E1CE-6364-26B4-E45E-66ADAB4CA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032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4" name="Oval 58">
              <a:extLst>
                <a:ext uri="{FF2B5EF4-FFF2-40B4-BE49-F238E27FC236}">
                  <a16:creationId xmlns:a16="http://schemas.microsoft.com/office/drawing/2014/main" id="{B90F2D89-F9A7-C0CE-E500-CE9D3E2C6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184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5" name="Oval 59">
              <a:extLst>
                <a:ext uri="{FF2B5EF4-FFF2-40B4-BE49-F238E27FC236}">
                  <a16:creationId xmlns:a16="http://schemas.microsoft.com/office/drawing/2014/main" id="{0368228E-60FB-74F9-CD2F-4124BE022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6" name="Oval 60">
              <a:extLst>
                <a:ext uri="{FF2B5EF4-FFF2-40B4-BE49-F238E27FC236}">
                  <a16:creationId xmlns:a16="http://schemas.microsoft.com/office/drawing/2014/main" id="{A79E6FBD-94C3-9341-EEDE-E9542D03C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7" name="Oval 61">
              <a:extLst>
                <a:ext uri="{FF2B5EF4-FFF2-40B4-BE49-F238E27FC236}">
                  <a16:creationId xmlns:a16="http://schemas.microsoft.com/office/drawing/2014/main" id="{DE7C4F9C-0A1E-8ADD-A710-524F8D5AB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8" name="Oval 62">
              <a:extLst>
                <a:ext uri="{FF2B5EF4-FFF2-40B4-BE49-F238E27FC236}">
                  <a16:creationId xmlns:a16="http://schemas.microsoft.com/office/drawing/2014/main" id="{F00BC470-58DD-DC49-8970-E9B25BBCA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3108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9" name="Oval 63">
              <a:extLst>
                <a:ext uri="{FF2B5EF4-FFF2-40B4-BE49-F238E27FC236}">
                  <a16:creationId xmlns:a16="http://schemas.microsoft.com/office/drawing/2014/main" id="{FE4FFA55-732E-55E4-D18A-603C60121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395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0" name="Oval 64">
              <a:extLst>
                <a:ext uri="{FF2B5EF4-FFF2-40B4-BE49-F238E27FC236}">
                  <a16:creationId xmlns:a16="http://schemas.microsoft.com/office/drawing/2014/main" id="{07A4E311-8127-6063-98A4-0EFAEA85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1" name="Oval 66">
              <a:extLst>
                <a:ext uri="{FF2B5EF4-FFF2-40B4-BE49-F238E27FC236}">
                  <a16:creationId xmlns:a16="http://schemas.microsoft.com/office/drawing/2014/main" id="{B18A3888-0060-5734-7D24-5F0E89DD8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2" name="Oval 67">
              <a:extLst>
                <a:ext uri="{FF2B5EF4-FFF2-40B4-BE49-F238E27FC236}">
                  <a16:creationId xmlns:a16="http://schemas.microsoft.com/office/drawing/2014/main" id="{CF199ADD-769C-F029-9496-73876D09B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3" name="Oval 68">
              <a:extLst>
                <a:ext uri="{FF2B5EF4-FFF2-40B4-BE49-F238E27FC236}">
                  <a16:creationId xmlns:a16="http://schemas.microsoft.com/office/drawing/2014/main" id="{3B076887-393A-684F-AE16-F118742E5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2963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4" name="Oval 70">
              <a:extLst>
                <a:ext uri="{FF2B5EF4-FFF2-40B4-BE49-F238E27FC236}">
                  <a16:creationId xmlns:a16="http://schemas.microsoft.com/office/drawing/2014/main" id="{0D543790-0D22-D238-4B8D-954C35244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347" y="3115756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5" name="Oval 71">
              <a:extLst>
                <a:ext uri="{FF2B5EF4-FFF2-40B4-BE49-F238E27FC236}">
                  <a16:creationId xmlns:a16="http://schemas.microsoft.com/office/drawing/2014/main" id="{7F56523E-C786-F5BE-A955-3BF430D11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825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6" name="Oval 72">
              <a:extLst>
                <a:ext uri="{FF2B5EF4-FFF2-40B4-BE49-F238E27FC236}">
                  <a16:creationId xmlns:a16="http://schemas.microsoft.com/office/drawing/2014/main" id="{122C455F-F1C4-DA7C-5743-322022621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677" y="3192710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7" name="Oval 73">
              <a:extLst>
                <a:ext uri="{FF2B5EF4-FFF2-40B4-BE49-F238E27FC236}">
                  <a16:creationId xmlns:a16="http://schemas.microsoft.com/office/drawing/2014/main" id="{85FCBF35-17FC-9535-D46A-E0829FB0C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8" name="Oval 74">
              <a:extLst>
                <a:ext uri="{FF2B5EF4-FFF2-40B4-BE49-F238E27FC236}">
                  <a16:creationId xmlns:a16="http://schemas.microsoft.com/office/drawing/2014/main" id="{463D0E2F-8D9C-15B9-8050-ABE64ED2F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9" name="Oval 75">
              <a:extLst>
                <a:ext uri="{FF2B5EF4-FFF2-40B4-BE49-F238E27FC236}">
                  <a16:creationId xmlns:a16="http://schemas.microsoft.com/office/drawing/2014/main" id="{82EC7006-A90F-D623-C15D-EE6BD1DD7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</p:grpSp>
      <p:sp>
        <p:nvSpPr>
          <p:cNvPr id="354" name="テキスト ボックス 345">
            <a:extLst>
              <a:ext uri="{FF2B5EF4-FFF2-40B4-BE49-F238E27FC236}">
                <a16:creationId xmlns:a16="http://schemas.microsoft.com/office/drawing/2014/main" id="{E023EBD5-8AE7-44E3-4D84-BFE61730DB6D}"/>
              </a:ext>
            </a:extLst>
          </p:cNvPr>
          <p:cNvSpPr txBox="1"/>
          <p:nvPr/>
        </p:nvSpPr>
        <p:spPr>
          <a:xfrm>
            <a:off x="6373075" y="5051884"/>
            <a:ext cx="197819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</a:t>
            </a:r>
            <a:r>
              <a:rPr kumimoji="1" lang="en-US" altLang="ja-JP" sz="2000" dirty="0"/>
              <a:t>adronization</a:t>
            </a:r>
            <a:endParaRPr kumimoji="1" lang="ja-JP" altLang="en-US" sz="2000" dirty="0"/>
          </a:p>
        </p:txBody>
      </p:sp>
      <p:sp>
        <p:nvSpPr>
          <p:cNvPr id="355" name="テキスト ボックス 347">
            <a:extLst>
              <a:ext uri="{FF2B5EF4-FFF2-40B4-BE49-F238E27FC236}">
                <a16:creationId xmlns:a16="http://schemas.microsoft.com/office/drawing/2014/main" id="{9B778589-ED8E-D9DC-8F49-80637F7E74D8}"/>
              </a:ext>
            </a:extLst>
          </p:cNvPr>
          <p:cNvSpPr txBox="1"/>
          <p:nvPr/>
        </p:nvSpPr>
        <p:spPr>
          <a:xfrm>
            <a:off x="6512238" y="5528639"/>
            <a:ext cx="25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Cooper Frye formula</a:t>
            </a:r>
          </a:p>
          <a:p>
            <a:r>
              <a:rPr kumimoji="1" lang="en-US" altLang="ja-JP" dirty="0"/>
              <a:t>Coalescen</a:t>
            </a:r>
            <a:r>
              <a:rPr lang="en-US" altLang="ja-JP" dirty="0"/>
              <a:t>ce model</a:t>
            </a:r>
            <a:endParaRPr kumimoji="1" lang="ja-JP" altLang="en-US" dirty="0"/>
          </a:p>
        </p:txBody>
      </p:sp>
      <p:sp>
        <p:nvSpPr>
          <p:cNvPr id="356" name="テキスト ボックス 345">
            <a:extLst>
              <a:ext uri="{FF2B5EF4-FFF2-40B4-BE49-F238E27FC236}">
                <a16:creationId xmlns:a16="http://schemas.microsoft.com/office/drawing/2014/main" id="{8A33B582-7E79-5370-1322-83335F6DB83F}"/>
              </a:ext>
            </a:extLst>
          </p:cNvPr>
          <p:cNvSpPr txBox="1"/>
          <p:nvPr/>
        </p:nvSpPr>
        <p:spPr>
          <a:xfrm>
            <a:off x="7523131" y="3361599"/>
            <a:ext cx="2915010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Final state interactions</a:t>
            </a:r>
            <a:endParaRPr kumimoji="1" lang="ja-JP" altLang="en-US" sz="2000" dirty="0"/>
          </a:p>
        </p:txBody>
      </p:sp>
      <p:sp>
        <p:nvSpPr>
          <p:cNvPr id="357" name="テキスト ボックス 347">
            <a:extLst>
              <a:ext uri="{FF2B5EF4-FFF2-40B4-BE49-F238E27FC236}">
                <a16:creationId xmlns:a16="http://schemas.microsoft.com/office/drawing/2014/main" id="{93ABC2FA-42A3-5138-6753-D61E330A1DE7}"/>
              </a:ext>
            </a:extLst>
          </p:cNvPr>
          <p:cNvSpPr txBox="1"/>
          <p:nvPr/>
        </p:nvSpPr>
        <p:spPr>
          <a:xfrm>
            <a:off x="7530599" y="3727056"/>
            <a:ext cx="25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Hadron based event </a:t>
            </a:r>
          </a:p>
          <a:p>
            <a:r>
              <a:rPr lang="en-US" altLang="ja-JP" dirty="0"/>
              <a:t>generator</a:t>
            </a:r>
            <a:endParaRPr kumimoji="1" lang="ja-JP" altLang="en-US" dirty="0"/>
          </a:p>
        </p:txBody>
      </p:sp>
      <p:sp>
        <p:nvSpPr>
          <p:cNvPr id="359" name="テキスト ボックス 358">
            <a:extLst>
              <a:ext uri="{FF2B5EF4-FFF2-40B4-BE49-F238E27FC236}">
                <a16:creationId xmlns:a16="http://schemas.microsoft.com/office/drawing/2014/main" id="{75CE7291-AEE7-80CD-0655-20BD08E5AD96}"/>
              </a:ext>
            </a:extLst>
          </p:cNvPr>
          <p:cNvSpPr txBox="1"/>
          <p:nvPr/>
        </p:nvSpPr>
        <p:spPr>
          <a:xfrm>
            <a:off x="8826329" y="5013470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parameters: freezeout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                     temperatures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58" name="スライド番号プレースホルダー 357">
            <a:extLst>
              <a:ext uri="{FF2B5EF4-FFF2-40B4-BE49-F238E27FC236}">
                <a16:creationId xmlns:a16="http://schemas.microsoft.com/office/drawing/2014/main" id="{214950CA-968D-4E0F-E2FF-A507686E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06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88B5B97-BDC5-09FE-C797-858577E5A4D2}"/>
              </a:ext>
            </a:extLst>
          </p:cNvPr>
          <p:cNvSpPr/>
          <p:nvPr/>
        </p:nvSpPr>
        <p:spPr>
          <a:xfrm>
            <a:off x="639785" y="2132564"/>
            <a:ext cx="4895609" cy="2669367"/>
          </a:xfrm>
          <a:prstGeom prst="roundRect">
            <a:avLst>
              <a:gd name="adj" fmla="val 9169"/>
            </a:avLst>
          </a:prstGeom>
          <a:solidFill>
            <a:srgbClr val="FFE3F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AE8D30B-D1D1-5145-9116-02916C595290}"/>
              </a:ext>
            </a:extLst>
          </p:cNvPr>
          <p:cNvSpPr/>
          <p:nvPr/>
        </p:nvSpPr>
        <p:spPr>
          <a:xfrm>
            <a:off x="6655376" y="2101323"/>
            <a:ext cx="4895609" cy="2127024"/>
          </a:xfrm>
          <a:prstGeom prst="roundRect">
            <a:avLst>
              <a:gd name="adj" fmla="val 9169"/>
            </a:avLst>
          </a:prstGeom>
          <a:solidFill>
            <a:srgbClr val="DEE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66F80D2-70C4-3BCA-47C4-87B2B270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Parameters in Hydrodynamic Model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2BE846-AAD6-85A5-A18D-51C8ED291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85" y="2132564"/>
            <a:ext cx="4586844" cy="3759834"/>
          </a:xfrm>
        </p:spPr>
        <p:txBody>
          <a:bodyPr/>
          <a:lstStyle/>
          <a:p>
            <a:r>
              <a:rPr lang="en-US" altLang="ja-JP" dirty="0"/>
              <a:t>O(10) parameters </a:t>
            </a:r>
          </a:p>
          <a:p>
            <a:pPr lvl="1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Initial conditions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Freezeout process:  hydrodynamics         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particles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QGP property</a:t>
            </a:r>
          </a:p>
          <a:p>
            <a:pPr lvl="2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Transport coefficients</a:t>
            </a:r>
          </a:p>
          <a:p>
            <a:pPr lvl="2"/>
            <a:r>
              <a:rPr kumimoji="1" lang="en-US" altLang="ja-JP" dirty="0"/>
              <a:t> </a:t>
            </a:r>
          </a:p>
          <a:p>
            <a:pPr lvl="1"/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515B65B-9A57-1C19-E7EF-0062BD3D4BEA}"/>
              </a:ext>
            </a:extLst>
          </p:cNvPr>
          <p:cNvSpPr txBox="1">
            <a:spLocks/>
          </p:cNvSpPr>
          <p:nvPr/>
        </p:nvSpPr>
        <p:spPr>
          <a:xfrm>
            <a:off x="6964141" y="2116125"/>
            <a:ext cx="4870863" cy="375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Experimental Data </a:t>
            </a:r>
          </a:p>
          <a:p>
            <a:pPr lvl="1"/>
            <a:r>
              <a:rPr lang="en-US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spectra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Rapidity distributions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Collective flow</a:t>
            </a:r>
          </a:p>
          <a:p>
            <a:pPr lvl="1"/>
            <a:r>
              <a:rPr lang="ja-JP" altLang="en-US"/>
              <a:t>　　　</a:t>
            </a:r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59EF60-04E6-999A-0015-5D0A0E32C83C}"/>
              </a:ext>
            </a:extLst>
          </p:cNvPr>
          <p:cNvSpPr txBox="1"/>
          <p:nvPr/>
        </p:nvSpPr>
        <p:spPr>
          <a:xfrm>
            <a:off x="2702111" y="5097540"/>
            <a:ext cx="3079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Freezeout temperature</a:t>
            </a:r>
          </a:p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Radial flow 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左右矢印 6">
            <a:extLst>
              <a:ext uri="{FF2B5EF4-FFF2-40B4-BE49-F238E27FC236}">
                <a16:creationId xmlns:a16="http://schemas.microsoft.com/office/drawing/2014/main" id="{679B3445-44EA-BA5F-3FB8-B6FDC9FBE2CE}"/>
              </a:ext>
            </a:extLst>
          </p:cNvPr>
          <p:cNvSpPr/>
          <p:nvPr/>
        </p:nvSpPr>
        <p:spPr>
          <a:xfrm>
            <a:off x="5746070" y="5407855"/>
            <a:ext cx="592281" cy="2078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1BB8DC-CC6D-B50B-D964-3AD1071EC537}"/>
              </a:ext>
            </a:extLst>
          </p:cNvPr>
          <p:cNvSpPr txBox="1"/>
          <p:nvPr/>
        </p:nvSpPr>
        <p:spPr>
          <a:xfrm>
            <a:off x="6606283" y="5234473"/>
            <a:ext cx="12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ja-JP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spectra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FCDD0DE-47C3-D41E-5B3B-9CC70F59BAF2}"/>
              </a:ext>
            </a:extLst>
          </p:cNvPr>
          <p:cNvCxnSpPr>
            <a:cxnSpLocks/>
          </p:cNvCxnSpPr>
          <p:nvPr/>
        </p:nvCxnSpPr>
        <p:spPr>
          <a:xfrm flipV="1">
            <a:off x="8414228" y="4507828"/>
            <a:ext cx="0" cy="15697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53E12EC-F10B-79A4-F118-4211794CA794}"/>
              </a:ext>
            </a:extLst>
          </p:cNvPr>
          <p:cNvCxnSpPr>
            <a:cxnSpLocks/>
          </p:cNvCxnSpPr>
          <p:nvPr/>
        </p:nvCxnSpPr>
        <p:spPr>
          <a:xfrm>
            <a:off x="8414228" y="6079148"/>
            <a:ext cx="22479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4CABF95-B90C-8F89-B632-C74EE1ECAB2B}"/>
              </a:ext>
            </a:extLst>
          </p:cNvPr>
          <p:cNvSpPr txBox="1"/>
          <p:nvPr/>
        </p:nvSpPr>
        <p:spPr>
          <a:xfrm>
            <a:off x="10203348" y="6042970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ja-JP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B7F90B1-E218-A2B8-77DC-FA5EC01B0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66703" y="5085766"/>
            <a:ext cx="461595" cy="340998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4334143-9EB1-FD88-BD21-D7ED596767A2}"/>
              </a:ext>
            </a:extLst>
          </p:cNvPr>
          <p:cNvCxnSpPr/>
          <p:nvPr/>
        </p:nvCxnSpPr>
        <p:spPr>
          <a:xfrm>
            <a:off x="8668049" y="4801931"/>
            <a:ext cx="1447801" cy="95455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360406F-0576-F99B-279C-A57160E1015B}"/>
              </a:ext>
            </a:extLst>
          </p:cNvPr>
          <p:cNvSpPr txBox="1">
            <a:spLocks/>
          </p:cNvSpPr>
          <p:nvPr/>
        </p:nvSpPr>
        <p:spPr>
          <a:xfrm>
            <a:off x="473528" y="1166552"/>
            <a:ext cx="11244943" cy="509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Powerful and Successful Model</a:t>
            </a:r>
          </a:p>
          <a:p>
            <a:pPr marL="0" indent="0">
              <a:buNone/>
            </a:pPr>
            <a:r>
              <a:rPr lang="en-US" dirty="0"/>
              <a:t>   but… </a:t>
            </a:r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2944FD0F-43AF-29ED-69C2-6449384B71F6}"/>
              </a:ext>
            </a:extLst>
          </p:cNvPr>
          <p:cNvSpPr/>
          <p:nvPr/>
        </p:nvSpPr>
        <p:spPr>
          <a:xfrm>
            <a:off x="5781737" y="2832403"/>
            <a:ext cx="592281" cy="2078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F62C3F8-D147-EC99-E6A8-3F1494DCBE85}"/>
              </a:ext>
            </a:extLst>
          </p:cNvPr>
          <p:cNvSpPr txBox="1"/>
          <p:nvPr/>
        </p:nvSpPr>
        <p:spPr>
          <a:xfrm>
            <a:off x="2300597" y="515389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Ex.</a:t>
            </a:r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9EC30AD-FB81-EC0E-84F7-172B16544628}"/>
              </a:ext>
            </a:extLst>
          </p:cNvPr>
          <p:cNvCxnSpPr>
            <a:cxnSpLocks/>
          </p:cNvCxnSpPr>
          <p:nvPr/>
        </p:nvCxnSpPr>
        <p:spPr>
          <a:xfrm>
            <a:off x="3431969" y="3515096"/>
            <a:ext cx="356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D5BE0A-DE43-57B1-8311-8A795B43F6B2}"/>
              </a:ext>
            </a:extLst>
          </p:cNvPr>
          <p:cNvSpPr txBox="1"/>
          <p:nvPr/>
        </p:nvSpPr>
        <p:spPr>
          <a:xfrm>
            <a:off x="5104487" y="5708762"/>
            <a:ext cx="240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trong correlation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455C665-B91B-376B-0DB1-754125F2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8336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AE8D30B-D1D1-5145-9116-02916C595290}"/>
              </a:ext>
            </a:extLst>
          </p:cNvPr>
          <p:cNvSpPr/>
          <p:nvPr/>
        </p:nvSpPr>
        <p:spPr>
          <a:xfrm>
            <a:off x="6655376" y="2101323"/>
            <a:ext cx="4895609" cy="2127024"/>
          </a:xfrm>
          <a:prstGeom prst="roundRect">
            <a:avLst>
              <a:gd name="adj" fmla="val 9169"/>
            </a:avLst>
          </a:prstGeom>
          <a:solidFill>
            <a:srgbClr val="DEE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66F80D2-70C4-3BCA-47C4-87B2B270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Parameters in Hydrodynamic Model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515B65B-9A57-1C19-E7EF-0062BD3D4BEA}"/>
              </a:ext>
            </a:extLst>
          </p:cNvPr>
          <p:cNvSpPr txBox="1">
            <a:spLocks/>
          </p:cNvSpPr>
          <p:nvPr/>
        </p:nvSpPr>
        <p:spPr>
          <a:xfrm>
            <a:off x="6964141" y="2116125"/>
            <a:ext cx="4870863" cy="375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Experimental Data </a:t>
            </a:r>
          </a:p>
          <a:p>
            <a:pPr lvl="1"/>
            <a:r>
              <a:rPr lang="en-US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spectra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Rapidity distributions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Collective flow</a:t>
            </a:r>
          </a:p>
          <a:p>
            <a:pPr lvl="1"/>
            <a:r>
              <a:rPr lang="ja-JP" altLang="en-US"/>
              <a:t>　　　</a:t>
            </a:r>
            <a:endParaRPr lang="en-US" altLang="ja-JP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360406F-0576-F99B-279C-A57160E1015B}"/>
              </a:ext>
            </a:extLst>
          </p:cNvPr>
          <p:cNvSpPr txBox="1">
            <a:spLocks/>
          </p:cNvSpPr>
          <p:nvPr/>
        </p:nvSpPr>
        <p:spPr>
          <a:xfrm>
            <a:off x="473528" y="1166552"/>
            <a:ext cx="11244943" cy="509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Powerful and Successful Model</a:t>
            </a:r>
          </a:p>
          <a:p>
            <a:pPr marL="0" indent="0">
              <a:buNone/>
            </a:pPr>
            <a:r>
              <a:rPr lang="en-US" dirty="0"/>
              <a:t>   but… </a:t>
            </a:r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2944FD0F-43AF-29ED-69C2-6449384B71F6}"/>
              </a:ext>
            </a:extLst>
          </p:cNvPr>
          <p:cNvSpPr/>
          <p:nvPr/>
        </p:nvSpPr>
        <p:spPr>
          <a:xfrm>
            <a:off x="5781737" y="2832403"/>
            <a:ext cx="592281" cy="2078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2A53A8-73FD-1BC2-D48E-65726D99CA14}"/>
              </a:ext>
            </a:extLst>
          </p:cNvPr>
          <p:cNvSpPr txBox="1"/>
          <p:nvPr/>
        </p:nvSpPr>
        <p:spPr>
          <a:xfrm>
            <a:off x="1196472" y="5134859"/>
            <a:ext cx="6696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All parameters are related with observables. </a:t>
            </a:r>
            <a:endParaRPr kumimoji="1" lang="ja-JP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CC164DC-3F21-6F5F-0DF7-C25B97EF1305}"/>
              </a:ext>
            </a:extLst>
          </p:cNvPr>
          <p:cNvSpPr txBox="1"/>
          <p:nvPr/>
        </p:nvSpPr>
        <p:spPr>
          <a:xfrm>
            <a:off x="8814906" y="5134859"/>
            <a:ext cx="26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analysis</a:t>
            </a:r>
            <a:endParaRPr kumimoji="1" lang="ja-JP" altLang="en-US" sz="2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78132B2E-0E7D-F622-FC49-E6EC4165C625}"/>
              </a:ext>
            </a:extLst>
          </p:cNvPr>
          <p:cNvSpPr/>
          <p:nvPr/>
        </p:nvSpPr>
        <p:spPr>
          <a:xfrm>
            <a:off x="8010839" y="5305635"/>
            <a:ext cx="450574" cy="23083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E20D50F6-62C6-506F-A5F2-E89B746CD481}"/>
              </a:ext>
            </a:extLst>
          </p:cNvPr>
          <p:cNvSpPr/>
          <p:nvPr/>
        </p:nvSpPr>
        <p:spPr>
          <a:xfrm>
            <a:off x="639785" y="2132564"/>
            <a:ext cx="4895609" cy="2669367"/>
          </a:xfrm>
          <a:prstGeom prst="roundRect">
            <a:avLst>
              <a:gd name="adj" fmla="val 9169"/>
            </a:avLst>
          </a:prstGeom>
          <a:solidFill>
            <a:srgbClr val="FFE3F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15869E8-A31D-85D7-B2E5-DA9F04BEDD4E}"/>
              </a:ext>
            </a:extLst>
          </p:cNvPr>
          <p:cNvCxnSpPr>
            <a:cxnSpLocks/>
          </p:cNvCxnSpPr>
          <p:nvPr/>
        </p:nvCxnSpPr>
        <p:spPr>
          <a:xfrm>
            <a:off x="3431969" y="3515096"/>
            <a:ext cx="356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8788FC50-6D1D-F911-DD34-5211C2712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85" y="2132564"/>
            <a:ext cx="4586844" cy="3759834"/>
          </a:xfrm>
        </p:spPr>
        <p:txBody>
          <a:bodyPr/>
          <a:lstStyle/>
          <a:p>
            <a:r>
              <a:rPr lang="en-US" altLang="ja-JP" dirty="0"/>
              <a:t>O(10) parameters </a:t>
            </a:r>
          </a:p>
          <a:p>
            <a:pPr lvl="1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Initial conditions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Freezeout process:  hydrodynamics         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particles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QGP property</a:t>
            </a:r>
          </a:p>
          <a:p>
            <a:pPr lvl="2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Transport coefficients</a:t>
            </a:r>
          </a:p>
          <a:p>
            <a:pPr lvl="2"/>
            <a:r>
              <a:rPr kumimoji="1" lang="en-US" altLang="ja-JP" dirty="0"/>
              <a:t> </a:t>
            </a:r>
          </a:p>
          <a:p>
            <a:pPr lvl="1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3693D1-F9C8-21E1-DAFF-1C3C58DF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905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70A287-2195-D800-B28F-071A3133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Bayesian Analysis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A57843-5BB2-5527-0F66-845C8F855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647B1-6BC7-89CD-BD7B-0D07AF54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316" y="1223737"/>
            <a:ext cx="7069874" cy="495341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400258-018C-441F-0376-62C500F549A1}"/>
              </a:ext>
            </a:extLst>
          </p:cNvPr>
          <p:cNvSpPr txBox="1"/>
          <p:nvPr/>
        </p:nvSpPr>
        <p:spPr>
          <a:xfrm>
            <a:off x="8365270" y="539296"/>
            <a:ext cx="373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Jonah E. Bernhard,</a:t>
            </a:r>
            <a:r>
              <a:rPr kumimoji="1" lang="en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arXiv:1804.06469</a:t>
            </a:r>
            <a:endParaRPr kumimoji="1" lang="ja-JP" altLang="en-US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93351B-9EAA-5B0E-BD35-F11ED33058D9}"/>
              </a:ext>
            </a:extLst>
          </p:cNvPr>
          <p:cNvSpPr txBox="1"/>
          <p:nvPr/>
        </p:nvSpPr>
        <p:spPr>
          <a:xfrm>
            <a:off x="9002999" y="2419814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Hydrodynamic model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C3D5AA-3155-D868-7A4C-C6CE6CFD417F}"/>
              </a:ext>
            </a:extLst>
          </p:cNvPr>
          <p:cNvSpPr txBox="1"/>
          <p:nvPr/>
        </p:nvSpPr>
        <p:spPr>
          <a:xfrm>
            <a:off x="920866" y="5004486"/>
            <a:ext cx="1558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spectra</a:t>
            </a:r>
          </a:p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Collective flow</a:t>
            </a:r>
          </a:p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8113D2C-D7F4-490B-6A0E-99BB4BCD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257" y="3739873"/>
            <a:ext cx="2634814" cy="264728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826566-5DA4-2169-86A7-F4A2D1234F10}"/>
              </a:ext>
            </a:extLst>
          </p:cNvPr>
          <p:cNvSpPr txBox="1"/>
          <p:nvPr/>
        </p:nvSpPr>
        <p:spPr>
          <a:xfrm>
            <a:off x="6902852" y="1230500"/>
            <a:ext cx="489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Initial condition, viscosity, freezeout temperature..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AD1A96-ED88-3956-3FB4-C9B4CDB8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398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7F00B-ECD7-6B7B-3652-448C454E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Blast Wave Model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96EDF1-06D2-1CAC-66F3-9654FBAD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70" y="1248719"/>
            <a:ext cx="6228275" cy="90799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A0D523-BD22-92DB-15B5-B2C9476F0FBF}"/>
              </a:ext>
            </a:extLst>
          </p:cNvPr>
          <p:cNvSpPr txBox="1"/>
          <p:nvPr/>
        </p:nvSpPr>
        <p:spPr>
          <a:xfrm>
            <a:off x="668469" y="2432392"/>
            <a:ext cx="5313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Shear viscosity: </a:t>
            </a:r>
            <a:r>
              <a:rPr lang="en-US" altLang="ja-JP" sz="2400" i="1" dirty="0">
                <a:latin typeface="Symbol" pitchFamily="2" charset="2"/>
                <a:cs typeface="Calibri" panose="020F0502020204030204" pitchFamily="34" charset="0"/>
              </a:rPr>
              <a:t>h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Freezeout temperature: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flow: </a:t>
            </a:r>
            <a:r>
              <a:rPr lang="en-US" altLang="ja-JP" sz="24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Ellipticity for reaction region: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DBD41E0B-434B-AEAB-ABDE-1520CA3AA9B7}"/>
              </a:ext>
            </a:extLst>
          </p:cNvPr>
          <p:cNvSpPr/>
          <p:nvPr/>
        </p:nvSpPr>
        <p:spPr>
          <a:xfrm>
            <a:off x="8567628" y="2774195"/>
            <a:ext cx="2247255" cy="29764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E30B633-D23A-56CA-9FC3-ED085BBD276B}"/>
              </a:ext>
            </a:extLst>
          </p:cNvPr>
          <p:cNvCxnSpPr/>
          <p:nvPr/>
        </p:nvCxnSpPr>
        <p:spPr>
          <a:xfrm flipV="1">
            <a:off x="9686441" y="2107769"/>
            <a:ext cx="0" cy="5293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7669E2D-1278-E6D3-27D4-6976729C3ADB}"/>
              </a:ext>
            </a:extLst>
          </p:cNvPr>
          <p:cNvCxnSpPr>
            <a:cxnSpLocks/>
          </p:cNvCxnSpPr>
          <p:nvPr/>
        </p:nvCxnSpPr>
        <p:spPr>
          <a:xfrm>
            <a:off x="9686441" y="5959827"/>
            <a:ext cx="0" cy="54257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758D9EA-2E3F-28F4-ED8E-7D9CC695828B}"/>
              </a:ext>
            </a:extLst>
          </p:cNvPr>
          <p:cNvCxnSpPr>
            <a:cxnSpLocks/>
          </p:cNvCxnSpPr>
          <p:nvPr/>
        </p:nvCxnSpPr>
        <p:spPr>
          <a:xfrm>
            <a:off x="11016712" y="4205933"/>
            <a:ext cx="514027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D9682CE-C1B4-463F-4033-68628092C78C}"/>
              </a:ext>
            </a:extLst>
          </p:cNvPr>
          <p:cNvCxnSpPr>
            <a:cxnSpLocks/>
          </p:cNvCxnSpPr>
          <p:nvPr/>
        </p:nvCxnSpPr>
        <p:spPr>
          <a:xfrm flipH="1">
            <a:off x="7793065" y="4211826"/>
            <a:ext cx="560522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F354B84-C3AC-9A65-F01F-693FBF4DD92B}"/>
              </a:ext>
            </a:extLst>
          </p:cNvPr>
          <p:cNvCxnSpPr>
            <a:cxnSpLocks/>
          </p:cNvCxnSpPr>
          <p:nvPr/>
        </p:nvCxnSpPr>
        <p:spPr>
          <a:xfrm flipH="1" flipV="1">
            <a:off x="8353587" y="2484997"/>
            <a:ext cx="415012" cy="42362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51045D9-6BA5-6088-8EDB-CB51D816AACB}"/>
              </a:ext>
            </a:extLst>
          </p:cNvPr>
          <p:cNvCxnSpPr>
            <a:cxnSpLocks/>
          </p:cNvCxnSpPr>
          <p:nvPr/>
        </p:nvCxnSpPr>
        <p:spPr>
          <a:xfrm>
            <a:off x="10814883" y="5082375"/>
            <a:ext cx="552061" cy="24984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DCB8D22E-66C8-3A7E-79D4-DE5CB24E8839}"/>
              </a:ext>
            </a:extLst>
          </p:cNvPr>
          <p:cNvCxnSpPr>
            <a:cxnSpLocks/>
          </p:cNvCxnSpPr>
          <p:nvPr/>
        </p:nvCxnSpPr>
        <p:spPr>
          <a:xfrm flipV="1">
            <a:off x="10362052" y="2522838"/>
            <a:ext cx="392294" cy="33930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250CB43-0A46-F278-035B-B930EC78702B}"/>
              </a:ext>
            </a:extLst>
          </p:cNvPr>
          <p:cNvCxnSpPr>
            <a:cxnSpLocks/>
          </p:cNvCxnSpPr>
          <p:nvPr/>
        </p:nvCxnSpPr>
        <p:spPr>
          <a:xfrm flipH="1">
            <a:off x="8073326" y="4985629"/>
            <a:ext cx="503266" cy="28071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D767D06D-DBB9-6C01-B607-87B267807E38}"/>
              </a:ext>
            </a:extLst>
          </p:cNvPr>
          <p:cNvCxnSpPr>
            <a:cxnSpLocks/>
          </p:cNvCxnSpPr>
          <p:nvPr/>
        </p:nvCxnSpPr>
        <p:spPr>
          <a:xfrm flipH="1" flipV="1">
            <a:off x="7793065" y="3341117"/>
            <a:ext cx="572734" cy="15349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23033C42-CE90-48C9-AA51-D5301ADE53BF}"/>
              </a:ext>
            </a:extLst>
          </p:cNvPr>
          <p:cNvCxnSpPr>
            <a:cxnSpLocks/>
          </p:cNvCxnSpPr>
          <p:nvPr/>
        </p:nvCxnSpPr>
        <p:spPr>
          <a:xfrm flipV="1">
            <a:off x="10832777" y="3329492"/>
            <a:ext cx="476408" cy="11251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23CEFF2-885B-8B5A-205B-E675794E72FB}"/>
              </a:ext>
            </a:extLst>
          </p:cNvPr>
          <p:cNvCxnSpPr>
            <a:cxnSpLocks/>
          </p:cNvCxnSpPr>
          <p:nvPr/>
        </p:nvCxnSpPr>
        <p:spPr>
          <a:xfrm flipH="1">
            <a:off x="8604620" y="5619778"/>
            <a:ext cx="399143" cy="44794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F87B7E9-873B-06ED-6728-4F2360FB9A93}"/>
              </a:ext>
            </a:extLst>
          </p:cNvPr>
          <p:cNvCxnSpPr>
            <a:cxnSpLocks/>
          </p:cNvCxnSpPr>
          <p:nvPr/>
        </p:nvCxnSpPr>
        <p:spPr>
          <a:xfrm>
            <a:off x="10370756" y="5619778"/>
            <a:ext cx="413844" cy="44794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D5C14795-639D-C892-A5B4-5E0B144D35FF}"/>
              </a:ext>
            </a:extLst>
          </p:cNvPr>
          <p:cNvCxnSpPr/>
          <p:nvPr/>
        </p:nvCxnSpPr>
        <p:spPr>
          <a:xfrm>
            <a:off x="9686441" y="4262407"/>
            <a:ext cx="1098159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6C9AEF1-22C3-CB4E-AA50-EAADDA3D063A}"/>
              </a:ext>
            </a:extLst>
          </p:cNvPr>
          <p:cNvCxnSpPr>
            <a:cxnSpLocks/>
          </p:cNvCxnSpPr>
          <p:nvPr/>
        </p:nvCxnSpPr>
        <p:spPr>
          <a:xfrm flipV="1">
            <a:off x="9686440" y="2862143"/>
            <a:ext cx="0" cy="134158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コンテンツ プレースホルダー 59">
            <a:extLst>
              <a:ext uri="{FF2B5EF4-FFF2-40B4-BE49-F238E27FC236}">
                <a16:creationId xmlns:a16="http://schemas.microsoft.com/office/drawing/2014/main" id="{009FD5AF-6081-39B8-BB77-891CCB31A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7" y="4115156"/>
            <a:ext cx="2753287" cy="37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DF674F30-738E-7AE2-3841-D180C781D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212" y="3513985"/>
            <a:ext cx="352798" cy="31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C2A7BCC3-F430-0D2A-2E16-611B0ABC0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70" y="4387818"/>
            <a:ext cx="359783" cy="27435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5511E24-F6F3-D318-813A-7546AEF9F143}"/>
              </a:ext>
            </a:extLst>
          </p:cNvPr>
          <p:cNvSpPr txBox="1"/>
          <p:nvPr/>
        </p:nvSpPr>
        <p:spPr>
          <a:xfrm>
            <a:off x="8353587" y="1019103"/>
            <a:ext cx="3661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Retiere</a:t>
            </a:r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Lisa, PRC70,044907(2004)</a:t>
            </a:r>
          </a:p>
          <a:p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Yang, Fries, J. Phys.: Conf. Ser. 832 012056</a:t>
            </a:r>
          </a:p>
          <a:p>
            <a:endParaRPr kumimoji="1" lang="ja-JP" altLang="en-US" sz="1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D4656A-0389-4A8E-2325-2FC964BD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7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957968F9-74F3-8B92-3855-CD951C2984E5}"/>
              </a:ext>
            </a:extLst>
          </p:cNvPr>
          <p:cNvSpPr/>
          <p:nvPr/>
        </p:nvSpPr>
        <p:spPr>
          <a:xfrm>
            <a:off x="6644295" y="2493893"/>
            <a:ext cx="4895609" cy="2127024"/>
          </a:xfrm>
          <a:prstGeom prst="roundRect">
            <a:avLst>
              <a:gd name="adj" fmla="val 9169"/>
            </a:avLst>
          </a:prstGeom>
          <a:solidFill>
            <a:srgbClr val="DEE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984D66A2-AB36-13D8-1463-7AF8E7EE0E1A}"/>
              </a:ext>
            </a:extLst>
          </p:cNvPr>
          <p:cNvSpPr/>
          <p:nvPr/>
        </p:nvSpPr>
        <p:spPr>
          <a:xfrm>
            <a:off x="668469" y="2493893"/>
            <a:ext cx="4895609" cy="2669367"/>
          </a:xfrm>
          <a:prstGeom prst="roundRect">
            <a:avLst>
              <a:gd name="adj" fmla="val 9169"/>
            </a:avLst>
          </a:prstGeom>
          <a:solidFill>
            <a:srgbClr val="FFE3F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37F00B-ECD7-6B7B-3652-448C454E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Blast Wave Model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96EDF1-06D2-1CAC-66F3-9654FBAD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70" y="1248719"/>
            <a:ext cx="6365552" cy="92800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A0D523-BD22-92DB-15B5-B2C9476F0FBF}"/>
              </a:ext>
            </a:extLst>
          </p:cNvPr>
          <p:cNvSpPr txBox="1"/>
          <p:nvPr/>
        </p:nvSpPr>
        <p:spPr>
          <a:xfrm>
            <a:off x="668469" y="2432392"/>
            <a:ext cx="5313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Shear viscosity: </a:t>
            </a:r>
            <a:r>
              <a:rPr lang="en-US" altLang="ja-JP" sz="2400" i="1" dirty="0">
                <a:latin typeface="Symbol" pitchFamily="2" charset="2"/>
                <a:cs typeface="Calibri" panose="020F0502020204030204" pitchFamily="34" charset="0"/>
              </a:rPr>
              <a:t>h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Freezeout temperature: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flow: </a:t>
            </a:r>
            <a:r>
              <a:rPr lang="en-US" altLang="ja-JP" sz="24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Ellipticity for reaction region: 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コンテンツ プレースホルダー 59">
            <a:extLst>
              <a:ext uri="{FF2B5EF4-FFF2-40B4-BE49-F238E27FC236}">
                <a16:creationId xmlns:a16="http://schemas.microsoft.com/office/drawing/2014/main" id="{009FD5AF-6081-39B8-BB77-891CCB31A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7" y="4115156"/>
            <a:ext cx="2753287" cy="37452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5511E24-F6F3-D318-813A-7546AEF9F143}"/>
              </a:ext>
            </a:extLst>
          </p:cNvPr>
          <p:cNvSpPr txBox="1"/>
          <p:nvPr/>
        </p:nvSpPr>
        <p:spPr>
          <a:xfrm>
            <a:off x="8353587" y="1019103"/>
            <a:ext cx="3661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Retiere</a:t>
            </a:r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Lisa, PRC70,044907(2004)</a:t>
            </a:r>
          </a:p>
          <a:p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Yang, Fries, J. Phys.: Conf. Ser. 832 012056</a:t>
            </a:r>
          </a:p>
          <a:p>
            <a:endParaRPr kumimoji="1" lang="ja-JP" altLang="en-US" sz="1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82F49F-DE26-6C98-93DD-D834CB22AA1C}"/>
              </a:ext>
            </a:extLst>
          </p:cNvPr>
          <p:cNvSpPr txBox="1"/>
          <p:nvPr/>
        </p:nvSpPr>
        <p:spPr>
          <a:xfrm>
            <a:off x="6701677" y="2493893"/>
            <a:ext cx="5313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Experimental data 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ALICE </a:t>
            </a: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30-40%, 40-50%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i="1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K, p</a:t>
            </a:r>
          </a:p>
          <a:p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  P</a:t>
            </a:r>
            <a:r>
              <a:rPr lang="en-US" altLang="ja-JP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v2(P</a:t>
            </a:r>
            <a:r>
              <a:rPr lang="en-US" altLang="ja-JP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sz="24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06A1D3-4D09-9810-A1F2-3DE4A4A6D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51" y="2889721"/>
            <a:ext cx="1641945" cy="2940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左右矢印 7">
            <a:extLst>
              <a:ext uri="{FF2B5EF4-FFF2-40B4-BE49-F238E27FC236}">
                <a16:creationId xmlns:a16="http://schemas.microsoft.com/office/drawing/2014/main" id="{B2F0D75C-440F-425D-6BE9-5BC7380B7492}"/>
              </a:ext>
            </a:extLst>
          </p:cNvPr>
          <p:cNvSpPr/>
          <p:nvPr/>
        </p:nvSpPr>
        <p:spPr>
          <a:xfrm>
            <a:off x="5781737" y="3188863"/>
            <a:ext cx="592281" cy="2078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124C9A7-6C30-9372-CD5B-20AE6BFE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6794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B1410E-79B0-0C9B-F44A-17F82395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929E7D7-0823-EB1F-87E9-4612DD50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80" y="1487070"/>
            <a:ext cx="5017894" cy="50416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5CA0164-EE9E-7FFB-E996-797F8ED45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511" y="1650147"/>
            <a:ext cx="4646963" cy="316681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E2FC36-FFFA-F242-15FC-ED8A03797FA4}"/>
              </a:ext>
            </a:extLst>
          </p:cNvPr>
          <p:cNvSpPr txBox="1"/>
          <p:nvPr/>
        </p:nvSpPr>
        <p:spPr>
          <a:xfrm>
            <a:off x="9499544" y="1878983"/>
            <a:ext cx="10674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centrality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676F48-8EF8-33F7-0240-0D0ED4F52F26}"/>
              </a:ext>
            </a:extLst>
          </p:cNvPr>
          <p:cNvSpPr txBox="1"/>
          <p:nvPr/>
        </p:nvSpPr>
        <p:spPr>
          <a:xfrm>
            <a:off x="7251539" y="2247128"/>
            <a:ext cx="1257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D91E1B-313E-60B2-A647-A94EF16962ED}"/>
              </a:ext>
            </a:extLst>
          </p:cNvPr>
          <p:cNvSpPr txBox="1"/>
          <p:nvPr/>
        </p:nvSpPr>
        <p:spPr>
          <a:xfrm>
            <a:off x="6791199" y="1280815"/>
            <a:ext cx="366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elements: probability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3C41A2-77B2-8DF0-BD87-864E8E817D68}"/>
              </a:ext>
            </a:extLst>
          </p:cNvPr>
          <p:cNvSpPr txBox="1"/>
          <p:nvPr/>
        </p:nvSpPr>
        <p:spPr>
          <a:xfrm>
            <a:off x="1032680" y="117073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30-40 % 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CE1302-0727-D97F-D103-C18FEA62F250}"/>
              </a:ext>
            </a:extLst>
          </p:cNvPr>
          <p:cNvSpPr txBox="1"/>
          <p:nvPr/>
        </p:nvSpPr>
        <p:spPr>
          <a:xfrm>
            <a:off x="6791199" y="4869965"/>
            <a:ext cx="409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Off diagonal elements: correlation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 vs </a:t>
            </a:r>
            <a:r>
              <a:rPr lang="en-US" altLang="ja-JP" sz="20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0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altLang="ja-JP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ja-JP" altLang="en-US" sz="2000" baseline="-25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5F447A-F5CD-5990-F90B-80C58863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8164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C261ED-FA43-9C1C-4B2F-B188063A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E4F7D0-AACD-0EC1-3013-8D59DE656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Transport </a:t>
            </a:r>
            <a:r>
              <a:rPr lang="en-US" altLang="ja-JP" dirty="0">
                <a:solidFill>
                  <a:srgbClr val="FF0000"/>
                </a:solidFill>
              </a:rPr>
              <a:t>coefficients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Jet energy loss </a:t>
            </a:r>
          </a:p>
          <a:p>
            <a:r>
              <a:rPr kumimoji="1" lang="en-US" altLang="ja-JP" dirty="0"/>
              <a:t>Heav</a:t>
            </a:r>
            <a:r>
              <a:rPr lang="en-US" altLang="ja-JP" dirty="0"/>
              <a:t>y Flavor …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5F7DD3-13C8-E01C-AC99-9BA9B8467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"/>
          <a:stretch/>
        </p:blipFill>
        <p:spPr>
          <a:xfrm>
            <a:off x="5277395" y="1054885"/>
            <a:ext cx="4821380" cy="571739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A28D3E-2634-95D0-607E-163F257E3F58}"/>
              </a:ext>
            </a:extLst>
          </p:cNvPr>
          <p:cNvSpPr txBox="1"/>
          <p:nvPr/>
        </p:nvSpPr>
        <p:spPr>
          <a:xfrm>
            <a:off x="1458094" y="6118224"/>
            <a:ext cx="413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Ex. Yang and Chen, PRC107, 064910(2023)</a:t>
            </a:r>
            <a:endParaRPr kumimoji="1" lang="ja-JP" altLang="en-US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CB58AA-8123-D273-6B73-C18222897D83}"/>
              </a:ext>
            </a:extLst>
          </p:cNvPr>
          <p:cNvSpPr txBox="1"/>
          <p:nvPr/>
        </p:nvSpPr>
        <p:spPr>
          <a:xfrm>
            <a:off x="485265" y="4487008"/>
            <a:ext cx="5002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Duke: </a:t>
            </a:r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Bernhard, Moreland, Bass, Nat. Phys. 15,1113 (2019).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JETSCAPE: </a:t>
            </a:r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D. Everett et al. PRL126, 242301 (2021).</a:t>
            </a:r>
          </a:p>
          <a:p>
            <a:r>
              <a:rPr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Trajectum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Nijs</a:t>
            </a:r>
            <a:r>
              <a:rPr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W. van der </a:t>
            </a:r>
            <a:r>
              <a:rPr lang="en-US" altLang="ja-JP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Schee</a:t>
            </a:r>
            <a:r>
              <a:rPr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PRL.129, 232301</a:t>
            </a:r>
          </a:p>
          <a:p>
            <a:r>
              <a:rPr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(2022).</a:t>
            </a:r>
          </a:p>
          <a:p>
            <a:r>
              <a:rPr kumimoji="1"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BW:</a:t>
            </a:r>
            <a:r>
              <a:rPr kumimoji="1" lang="en-US" altLang="ja-JP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Yang</a:t>
            </a:r>
            <a:r>
              <a:rPr kumimoji="1"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and Fries, PRC 105, 014910 (2022).</a:t>
            </a:r>
          </a:p>
          <a:p>
            <a:endParaRPr kumimoji="1" lang="ja-JP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5EE272-E7F1-7156-0F56-6339B3B6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815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AE8D30B-D1D1-5145-9116-02916C595290}"/>
              </a:ext>
            </a:extLst>
          </p:cNvPr>
          <p:cNvSpPr/>
          <p:nvPr/>
        </p:nvSpPr>
        <p:spPr>
          <a:xfrm>
            <a:off x="6655376" y="2101323"/>
            <a:ext cx="4895609" cy="2127024"/>
          </a:xfrm>
          <a:prstGeom prst="roundRect">
            <a:avLst>
              <a:gd name="adj" fmla="val 9169"/>
            </a:avLst>
          </a:prstGeom>
          <a:solidFill>
            <a:srgbClr val="DEE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66F80D2-70C4-3BCA-47C4-87B2B270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Parameters in Hydrodynamic Model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515B65B-9A57-1C19-E7EF-0062BD3D4BEA}"/>
              </a:ext>
            </a:extLst>
          </p:cNvPr>
          <p:cNvSpPr txBox="1">
            <a:spLocks/>
          </p:cNvSpPr>
          <p:nvPr/>
        </p:nvSpPr>
        <p:spPr>
          <a:xfrm>
            <a:off x="6964141" y="2116125"/>
            <a:ext cx="4870863" cy="375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Experimental Data </a:t>
            </a:r>
          </a:p>
          <a:p>
            <a:pPr lvl="1"/>
            <a:r>
              <a:rPr lang="en-US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spectra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Rapidity distributions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Collective flow</a:t>
            </a:r>
          </a:p>
          <a:p>
            <a:pPr lvl="1"/>
            <a:r>
              <a:rPr lang="ja-JP" altLang="en-US"/>
              <a:t>　　　</a:t>
            </a:r>
            <a:endParaRPr lang="en-US" altLang="ja-JP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360406F-0576-F99B-279C-A57160E1015B}"/>
              </a:ext>
            </a:extLst>
          </p:cNvPr>
          <p:cNvSpPr txBox="1">
            <a:spLocks/>
          </p:cNvSpPr>
          <p:nvPr/>
        </p:nvSpPr>
        <p:spPr>
          <a:xfrm>
            <a:off x="473528" y="1166552"/>
            <a:ext cx="11244943" cy="509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Powerful and Successful Model</a:t>
            </a:r>
          </a:p>
          <a:p>
            <a:pPr marL="0" indent="0">
              <a:buNone/>
            </a:pPr>
            <a:r>
              <a:rPr lang="en-US" dirty="0"/>
              <a:t>   but… </a:t>
            </a:r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2944FD0F-43AF-29ED-69C2-6449384B71F6}"/>
              </a:ext>
            </a:extLst>
          </p:cNvPr>
          <p:cNvSpPr/>
          <p:nvPr/>
        </p:nvSpPr>
        <p:spPr>
          <a:xfrm>
            <a:off x="5781737" y="2832403"/>
            <a:ext cx="592281" cy="2078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2A53A8-73FD-1BC2-D48E-65726D99CA14}"/>
              </a:ext>
            </a:extLst>
          </p:cNvPr>
          <p:cNvSpPr txBox="1"/>
          <p:nvPr/>
        </p:nvSpPr>
        <p:spPr>
          <a:xfrm>
            <a:off x="1196472" y="5134859"/>
            <a:ext cx="6696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All parameters are related with observables. </a:t>
            </a:r>
            <a:endParaRPr kumimoji="1" lang="ja-JP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CC164DC-3F21-6F5F-0DF7-C25B97EF1305}"/>
              </a:ext>
            </a:extLst>
          </p:cNvPr>
          <p:cNvSpPr txBox="1"/>
          <p:nvPr/>
        </p:nvSpPr>
        <p:spPr>
          <a:xfrm>
            <a:off x="8814906" y="5134859"/>
            <a:ext cx="26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analysis</a:t>
            </a:r>
            <a:endParaRPr kumimoji="1" lang="ja-JP" altLang="en-US" sz="2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78132B2E-0E7D-F622-FC49-E6EC4165C625}"/>
              </a:ext>
            </a:extLst>
          </p:cNvPr>
          <p:cNvSpPr/>
          <p:nvPr/>
        </p:nvSpPr>
        <p:spPr>
          <a:xfrm>
            <a:off x="8010839" y="5305635"/>
            <a:ext cx="450574" cy="23083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E20D50F6-62C6-506F-A5F2-E89B746CD481}"/>
              </a:ext>
            </a:extLst>
          </p:cNvPr>
          <p:cNvSpPr/>
          <p:nvPr/>
        </p:nvSpPr>
        <p:spPr>
          <a:xfrm>
            <a:off x="639785" y="2132564"/>
            <a:ext cx="4895609" cy="2669367"/>
          </a:xfrm>
          <a:prstGeom prst="roundRect">
            <a:avLst>
              <a:gd name="adj" fmla="val 9169"/>
            </a:avLst>
          </a:prstGeom>
          <a:solidFill>
            <a:srgbClr val="FFE3F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15869E8-A31D-85D7-B2E5-DA9F04BEDD4E}"/>
              </a:ext>
            </a:extLst>
          </p:cNvPr>
          <p:cNvCxnSpPr>
            <a:cxnSpLocks/>
          </p:cNvCxnSpPr>
          <p:nvPr/>
        </p:nvCxnSpPr>
        <p:spPr>
          <a:xfrm>
            <a:off x="3431969" y="3515096"/>
            <a:ext cx="356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8788FC50-6D1D-F911-DD34-5211C2712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85" y="2132564"/>
            <a:ext cx="4586844" cy="3759834"/>
          </a:xfrm>
        </p:spPr>
        <p:txBody>
          <a:bodyPr/>
          <a:lstStyle/>
          <a:p>
            <a:r>
              <a:rPr lang="en-US" altLang="ja-JP" dirty="0"/>
              <a:t>O(10) parameters </a:t>
            </a:r>
          </a:p>
          <a:p>
            <a:pPr lvl="1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Initial conditions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Freezeout process:  hydrodynamics         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particles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QGP property</a:t>
            </a:r>
          </a:p>
          <a:p>
            <a:pPr lvl="2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Transport coefficients</a:t>
            </a:r>
          </a:p>
          <a:p>
            <a:pPr lvl="2"/>
            <a:r>
              <a:rPr kumimoji="1" lang="en-US" altLang="ja-JP" dirty="0"/>
              <a:t> </a:t>
            </a:r>
          </a:p>
          <a:p>
            <a:pPr lvl="1"/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05E2D263-66C9-BF3E-10FD-2A1E358577E5}"/>
              </a:ext>
            </a:extLst>
          </p:cNvPr>
          <p:cNvSpPr/>
          <p:nvPr/>
        </p:nvSpPr>
        <p:spPr>
          <a:xfrm>
            <a:off x="325464" y="2101323"/>
            <a:ext cx="11732217" cy="4017885"/>
          </a:xfrm>
          <a:prstGeom prst="roundRect">
            <a:avLst>
              <a:gd name="adj" fmla="val 11620"/>
            </a:avLst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97E79A-0610-23DD-EADC-1AFA818EA60D}"/>
              </a:ext>
            </a:extLst>
          </p:cNvPr>
          <p:cNvSpPr txBox="1"/>
          <p:nvPr/>
        </p:nvSpPr>
        <p:spPr>
          <a:xfrm>
            <a:off x="8306827" y="5629151"/>
            <a:ext cx="3244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Model, Observables </a:t>
            </a:r>
            <a:endParaRPr kumimoji="1" lang="ja-JP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124F72-A313-27B0-92C0-ACB70081C7AC}"/>
              </a:ext>
            </a:extLst>
          </p:cNvPr>
          <p:cNvSpPr txBox="1"/>
          <p:nvPr/>
        </p:nvSpPr>
        <p:spPr>
          <a:xfrm>
            <a:off x="4912564" y="6276321"/>
            <a:ext cx="447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Model development,  Observables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76FB9C-558E-D938-2F80-1BF96A47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36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2CCF06-F141-5FE7-FDC1-F572C8F2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FA70C2-5F5B-1386-CE6C-66D5B2EA5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Introduction</a:t>
            </a:r>
          </a:p>
          <a:p>
            <a:r>
              <a:rPr lang="en-US" altLang="ja-JP" dirty="0"/>
              <a:t>Hydrodynamics in Heavy Ion Collisions</a:t>
            </a:r>
          </a:p>
          <a:p>
            <a:pPr lvl="1"/>
            <a:r>
              <a:rPr lang="en-US" altLang="ja-JP" dirty="0"/>
              <a:t>Framework</a:t>
            </a:r>
          </a:p>
          <a:p>
            <a:pPr lvl="1"/>
            <a:r>
              <a:rPr lang="en-US" altLang="ja-JP" dirty="0"/>
              <a:t>Model Parameters </a:t>
            </a:r>
          </a:p>
          <a:p>
            <a:r>
              <a:rPr lang="en-US" altLang="ja-JP" dirty="0"/>
              <a:t>Bayesian Analysis</a:t>
            </a:r>
          </a:p>
          <a:p>
            <a:pPr lvl="1"/>
            <a:r>
              <a:rPr lang="en-US" altLang="ja-JP" dirty="0"/>
              <a:t>Simple application: Blast wave model </a:t>
            </a:r>
          </a:p>
          <a:p>
            <a:pPr lvl="1"/>
            <a:r>
              <a:rPr lang="en-US" altLang="ja-JP" dirty="0"/>
              <a:t>Transport Coefficients </a:t>
            </a:r>
          </a:p>
          <a:p>
            <a:r>
              <a:rPr lang="en-US" altLang="ja-JP" dirty="0"/>
              <a:t>Model development</a:t>
            </a:r>
          </a:p>
          <a:p>
            <a:pPr lvl="1"/>
            <a:r>
              <a:rPr lang="en-US" altLang="ja-JP" dirty="0"/>
              <a:t>Relativistic resistive hydrodynamic model</a:t>
            </a:r>
          </a:p>
          <a:p>
            <a:pPr lvl="1"/>
            <a:r>
              <a:rPr lang="en-US" altLang="ja-JP" dirty="0"/>
              <a:t>Charge dependent flow </a:t>
            </a:r>
          </a:p>
          <a:p>
            <a:r>
              <a:rPr lang="en-US" altLang="ja-JP" dirty="0"/>
              <a:t>Summary 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996E49-E315-F988-B4FE-5AB5A03D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08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9E1197-4920-FCD0-7FD5-45021B28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39" y="191200"/>
            <a:ext cx="10704920" cy="762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Electromagnetic Field  in </a:t>
            </a:r>
            <a:r>
              <a:rPr lang="en-US" altLang="ja-JP" dirty="0"/>
              <a:t>Heavy Ion Collisions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255931C-3B3E-4D23-7B5B-79199C9A4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Strong Electromagnetic field ?       </a:t>
                </a:r>
              </a:p>
              <a:p>
                <a:pPr lvl="1"/>
                <a:r>
                  <a:rPr lang="en-US" altLang="ja-JP" sz="2000" dirty="0"/>
                  <a:t>Au + Au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altLang="ja-JP" sz="2000" dirty="0"/>
                  <a:t> GeV) :</a:t>
                </a:r>
                <a:r>
                  <a:rPr lang="ja-JP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altLang="ja-JP" sz="2000" dirty="0"/>
                  <a:t> T ~10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ja-JP" sz="2000" dirty="0"/>
              </a:p>
              <a:p>
                <a:pPr lvl="1"/>
                <a:r>
                  <a:rPr lang="en-US" altLang="ja-JP" sz="2000" dirty="0"/>
                  <a:t>Pb + Pb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=2.76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err="1"/>
                  <a:t>TeV</a:t>
                </a:r>
                <a:r>
                  <a:rPr lang="en-US" altLang="ja-JP" sz="2000" dirty="0"/>
                  <a:t>)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altLang="ja-JP" sz="2000" dirty="0"/>
                  <a:t> T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255931C-3B3E-4D23-7B5B-79199C9A4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93" t="-13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91D82264-CE39-B714-A12E-16B0EB9CD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15" y="2463878"/>
            <a:ext cx="3880309" cy="354442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0C90DD2-67A8-4F21-1953-60C231611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225" y="5483754"/>
            <a:ext cx="6434775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Takahashi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Phys. Rev. C 107</a:t>
            </a:r>
            <a:r>
              <a:rPr kumimoji="0" lang="ja-JP" altLang="ja-JP" sz="1400" b="1" i="1">
                <a:latin typeface="Arial Unicode MS"/>
                <a:ea typeface="SFMono-Regular"/>
              </a:rPr>
              <a:t>,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(2023)</a:t>
            </a:r>
            <a:r>
              <a:rPr kumimoji="0" lang="ja-JP" altLang="ja-JP" sz="1400" b="1" i="1">
                <a:latin typeface="Arial Unicode MS"/>
                <a:ea typeface="SFMono-Regular"/>
              </a:rPr>
              <a:t> 014901 </a:t>
            </a:r>
            <a:r>
              <a:rPr kumimoji="0" lang="ja-JP" altLang="ja-JP" sz="800" b="1" i="1"/>
              <a:t> </a:t>
            </a:r>
            <a:endParaRPr kumimoji="0" lang="en-US" altLang="ja-JP" sz="800" b="1" i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E01905B-0793-EABE-35A6-6F1299DA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458" y="5773638"/>
            <a:ext cx="6027612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Takahashi, </a:t>
            </a:r>
            <a:r>
              <a:rPr kumimoji="0" lang="en" altLang="ja-JP" sz="1400" b="1" i="1" dirty="0" err="1">
                <a:latin typeface="Arial Unicode MS"/>
                <a:ea typeface="SFMono-Regular"/>
              </a:rPr>
              <a:t>Eur.Phys.J.C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 83 (2023) 3, 229.</a:t>
            </a:r>
            <a:r>
              <a:rPr kumimoji="0" lang="ja-JP" altLang="ja-JP" sz="800" b="1" i="1"/>
              <a:t> 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5D6020-069E-840C-D501-7A7FE2CD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225" y="6086062"/>
            <a:ext cx="6353021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T</a:t>
            </a:r>
            <a:r>
              <a:rPr kumimoji="0" lang="ja-JP" altLang="ja-JP" sz="1400" b="1" i="1">
                <a:latin typeface="Arial Unicode MS"/>
                <a:ea typeface="SFMono-Regular"/>
              </a:rPr>
              <a:t>akahashi, 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Phys. Rev. C 107 (2023) 3, 034912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623C9E9-D3F1-DB5D-49D5-BF1C4D19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364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テキスト ボックス 343"/>
          <p:cNvSpPr txBox="1"/>
          <p:nvPr/>
        </p:nvSpPr>
        <p:spPr>
          <a:xfrm>
            <a:off x="2144462" y="3776851"/>
            <a:ext cx="2298152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lang="ja-JP" altLang="en-US" sz="2000" dirty="0"/>
          </a:p>
        </p:txBody>
      </p:sp>
      <p:sp>
        <p:nvSpPr>
          <p:cNvPr id="349" name="テキスト ボックス 344"/>
          <p:cNvSpPr txBox="1"/>
          <p:nvPr/>
        </p:nvSpPr>
        <p:spPr>
          <a:xfrm>
            <a:off x="5066897" y="3748959"/>
            <a:ext cx="2580490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lang="ja-JP" altLang="en-US" sz="2000" dirty="0"/>
          </a:p>
        </p:txBody>
      </p:sp>
      <p:pic>
        <p:nvPicPr>
          <p:cNvPr id="353" name="コンテンツ プレースホルダー 352">
            <a:extLst>
              <a:ext uri="{FF2B5EF4-FFF2-40B4-BE49-F238E27FC236}">
                <a16:creationId xmlns:a16="http://schemas.microsoft.com/office/drawing/2014/main" id="{C8AC8654-ACA8-D555-DE2D-6C2FBF9E3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72" y="4792576"/>
            <a:ext cx="1812846" cy="32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図 361">
            <a:extLst>
              <a:ext uri="{FF2B5EF4-FFF2-40B4-BE49-F238E27FC236}">
                <a16:creationId xmlns:a16="http://schemas.microsoft.com/office/drawing/2014/main" id="{326455C7-AF3E-05B9-215F-3191CE221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12" y="4838339"/>
            <a:ext cx="1204268" cy="23625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Rectangle 1">
            <a:extLst>
              <a:ext uri="{FF2B5EF4-FFF2-40B4-BE49-F238E27FC236}">
                <a16:creationId xmlns:a16="http://schemas.microsoft.com/office/drawing/2014/main" id="{C5C56FA7-04CB-B5DD-7C96-F19632FD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237" y="1076892"/>
            <a:ext cx="6880410" cy="4064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Nakamura, </a:t>
            </a:r>
            <a:r>
              <a:rPr kumimoji="0" lang="ja-JP" altLang="ja-JP" sz="1600" i="1">
                <a:latin typeface="Arial Unicode MS"/>
                <a:ea typeface="SFMono-Regular"/>
              </a:rPr>
              <a:t>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 Takahashi, PRC107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368" name="テキスト ボックス 367">
            <a:extLst>
              <a:ext uri="{FF2B5EF4-FFF2-40B4-BE49-F238E27FC236}">
                <a16:creationId xmlns:a16="http://schemas.microsoft.com/office/drawing/2014/main" id="{5EB7D812-B075-15EE-1C02-6F84F98E4F8E}"/>
              </a:ext>
            </a:extLst>
          </p:cNvPr>
          <p:cNvSpPr txBox="1"/>
          <p:nvPr/>
        </p:nvSpPr>
        <p:spPr>
          <a:xfrm>
            <a:off x="6154136" y="4363420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Hydrodynamic eq. + Maxwell eq. + Ohm’s law</a:t>
            </a:r>
            <a:endParaRPr lang="ja-JP" altLang="en-US"/>
          </a:p>
        </p:txBody>
      </p:sp>
      <p:sp>
        <p:nvSpPr>
          <p:cNvPr id="369" name="テキスト ボックス 368">
            <a:extLst>
              <a:ext uri="{FF2B5EF4-FFF2-40B4-BE49-F238E27FC236}">
                <a16:creationId xmlns:a16="http://schemas.microsoft.com/office/drawing/2014/main" id="{0409CAC7-9D73-1C28-580A-3DA6DD1BCC89}"/>
              </a:ext>
            </a:extLst>
          </p:cNvPr>
          <p:cNvSpPr txBox="1"/>
          <p:nvPr/>
        </p:nvSpPr>
        <p:spPr>
          <a:xfrm>
            <a:off x="1121060" y="4397851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Glauber model </a:t>
            </a:r>
          </a:p>
          <a:p>
            <a:r>
              <a:rPr lang="en-US" altLang="ja-JP" dirty="0"/>
              <a:t>+approximate solutions of Maxwell eq.</a:t>
            </a:r>
            <a:endParaRPr lang="ja-JP" altLang="en-US"/>
          </a:p>
        </p:txBody>
      </p:sp>
      <p:sp>
        <p:nvSpPr>
          <p:cNvPr id="370" name="スライド番号プレースホルダー 369">
            <a:extLst>
              <a:ext uri="{FF2B5EF4-FFF2-40B4-BE49-F238E27FC236}">
                <a16:creationId xmlns:a16="http://schemas.microsoft.com/office/drawing/2014/main" id="{09611ADF-75D0-9AEF-1B30-CE72937E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351" name="タイトル 1">
            <a:extLst>
              <a:ext uri="{FF2B5EF4-FFF2-40B4-BE49-F238E27FC236}">
                <a16:creationId xmlns:a16="http://schemas.microsoft.com/office/drawing/2014/main" id="{5ADB85CC-40CE-39BB-4B76-CCC33CB4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121962"/>
            <a:ext cx="11846312" cy="7620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Relativistic Resistive  </a:t>
            </a:r>
            <a:br>
              <a:rPr lang="en-US" altLang="ja-JP" sz="4000" dirty="0"/>
            </a:br>
            <a:r>
              <a:rPr lang="en-US" altLang="ja-JP" sz="4000" dirty="0"/>
              <a:t>                        Magneto-Hydrodynamics (RRMHD)</a:t>
            </a:r>
            <a:endParaRPr kumimoji="1" lang="ja-JP" altLang="en-US" sz="4000"/>
          </a:p>
        </p:txBody>
      </p:sp>
      <p:grpSp>
        <p:nvGrpSpPr>
          <p:cNvPr id="2" name="Group 347">
            <a:extLst>
              <a:ext uri="{FF2B5EF4-FFF2-40B4-BE49-F238E27FC236}">
                <a16:creationId xmlns:a16="http://schemas.microsoft.com/office/drawing/2014/main" id="{6F148B99-9916-02F4-6805-9DBE6D0380EA}"/>
              </a:ext>
            </a:extLst>
          </p:cNvPr>
          <p:cNvGrpSpPr/>
          <p:nvPr/>
        </p:nvGrpSpPr>
        <p:grpSpPr>
          <a:xfrm>
            <a:off x="1551531" y="1619468"/>
            <a:ext cx="9465337" cy="1900960"/>
            <a:chOff x="166920" y="4203956"/>
            <a:chExt cx="9465337" cy="1900960"/>
          </a:xfrm>
        </p:grpSpPr>
        <p:grpSp>
          <p:nvGrpSpPr>
            <p:cNvPr id="3" name="図形グループ 59">
              <a:extLst>
                <a:ext uri="{FF2B5EF4-FFF2-40B4-BE49-F238E27FC236}">
                  <a16:creationId xmlns:a16="http://schemas.microsoft.com/office/drawing/2014/main" id="{54E79139-8864-A532-1B83-3D7F0A6183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262" y="4930254"/>
              <a:ext cx="822100" cy="1034802"/>
              <a:chOff x="5035571" y="1919524"/>
              <a:chExt cx="3078964" cy="2532173"/>
            </a:xfrm>
          </p:grpSpPr>
          <p:grpSp>
            <p:nvGrpSpPr>
              <p:cNvPr id="617" name="図形グループ 123">
                <a:extLst>
                  <a:ext uri="{FF2B5EF4-FFF2-40B4-BE49-F238E27FC236}">
                    <a16:creationId xmlns:a16="http://schemas.microsoft.com/office/drawing/2014/main" id="{38A5DFCB-19BC-5CA5-5F9B-0C5F80A27B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571" y="1919524"/>
                <a:ext cx="510390" cy="2528732"/>
                <a:chOff x="5270078" y="1839496"/>
                <a:chExt cx="510390" cy="2528732"/>
              </a:xfrm>
            </p:grpSpPr>
            <p:sp>
              <p:nvSpPr>
                <p:cNvPr id="659" name="円/楕円 47">
                  <a:extLst>
                    <a:ext uri="{FF2B5EF4-FFF2-40B4-BE49-F238E27FC236}">
                      <a16:creationId xmlns:a16="http://schemas.microsoft.com/office/drawing/2014/main" id="{889CD3CE-B48E-7BF9-04D7-96BA6BF42C10}"/>
                    </a:ext>
                  </a:extLst>
                </p:cNvPr>
                <p:cNvSpPr/>
                <p:nvPr/>
              </p:nvSpPr>
              <p:spPr>
                <a:xfrm>
                  <a:off x="5270078" y="183949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0" name="円/楕円 48">
                  <a:extLst>
                    <a:ext uri="{FF2B5EF4-FFF2-40B4-BE49-F238E27FC236}">
                      <a16:creationId xmlns:a16="http://schemas.microsoft.com/office/drawing/2014/main" id="{295438C0-29D4-39ED-270C-CE03215B9DA5}"/>
                    </a:ext>
                  </a:extLst>
                </p:cNvPr>
                <p:cNvSpPr/>
                <p:nvPr/>
              </p:nvSpPr>
              <p:spPr>
                <a:xfrm>
                  <a:off x="5575908" y="2183525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1" name="円/楕円 49">
                  <a:extLst>
                    <a:ext uri="{FF2B5EF4-FFF2-40B4-BE49-F238E27FC236}">
                      <a16:creationId xmlns:a16="http://schemas.microsoft.com/office/drawing/2014/main" id="{08CF3447-3376-FF3E-5D99-D1672160AACB}"/>
                    </a:ext>
                  </a:extLst>
                </p:cNvPr>
                <p:cNvSpPr/>
                <p:nvPr/>
              </p:nvSpPr>
              <p:spPr>
                <a:xfrm>
                  <a:off x="5480852" y="234779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2" name="円/楕円 50">
                  <a:extLst>
                    <a:ext uri="{FF2B5EF4-FFF2-40B4-BE49-F238E27FC236}">
                      <a16:creationId xmlns:a16="http://schemas.microsoft.com/office/drawing/2014/main" id="{0497ACF7-1EBC-63EA-9C9B-8F4F3F3A68BF}"/>
                    </a:ext>
                  </a:extLst>
                </p:cNvPr>
                <p:cNvSpPr/>
                <p:nvPr/>
              </p:nvSpPr>
              <p:spPr>
                <a:xfrm>
                  <a:off x="5654431" y="249036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3" name="円/楕円 51">
                  <a:extLst>
                    <a:ext uri="{FF2B5EF4-FFF2-40B4-BE49-F238E27FC236}">
                      <a16:creationId xmlns:a16="http://schemas.microsoft.com/office/drawing/2014/main" id="{B5C46F06-6C8B-7A8F-77B2-0513D1A90E10}"/>
                    </a:ext>
                  </a:extLst>
                </p:cNvPr>
                <p:cNvSpPr/>
                <p:nvPr/>
              </p:nvSpPr>
              <p:spPr>
                <a:xfrm>
                  <a:off x="5431258" y="2595738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4" name="円/楕円 52">
                  <a:extLst>
                    <a:ext uri="{FF2B5EF4-FFF2-40B4-BE49-F238E27FC236}">
                      <a16:creationId xmlns:a16="http://schemas.microsoft.com/office/drawing/2014/main" id="{B15298C5-7D48-0F75-7D3A-6CE307559E0A}"/>
                    </a:ext>
                  </a:extLst>
                </p:cNvPr>
                <p:cNvSpPr/>
                <p:nvPr/>
              </p:nvSpPr>
              <p:spPr>
                <a:xfrm>
                  <a:off x="5551111" y="2595738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5" name="円/楕円 53">
                  <a:extLst>
                    <a:ext uri="{FF2B5EF4-FFF2-40B4-BE49-F238E27FC236}">
                      <a16:creationId xmlns:a16="http://schemas.microsoft.com/office/drawing/2014/main" id="{6DCEED6A-215F-9F86-F632-CD649B2EA66F}"/>
                    </a:ext>
                  </a:extLst>
                </p:cNvPr>
                <p:cNvSpPr/>
                <p:nvPr/>
              </p:nvSpPr>
              <p:spPr>
                <a:xfrm>
                  <a:off x="5373398" y="299865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6" name="円/楕円 54">
                  <a:extLst>
                    <a:ext uri="{FF2B5EF4-FFF2-40B4-BE49-F238E27FC236}">
                      <a16:creationId xmlns:a16="http://schemas.microsoft.com/office/drawing/2014/main" id="{F1E9DEC1-3E49-832F-4A9E-72DDEF62A62B}"/>
                    </a:ext>
                  </a:extLst>
                </p:cNvPr>
                <p:cNvSpPr/>
                <p:nvPr/>
              </p:nvSpPr>
              <p:spPr>
                <a:xfrm>
                  <a:off x="5563509" y="3035846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7" name="円/楕円 55">
                  <a:extLst>
                    <a:ext uri="{FF2B5EF4-FFF2-40B4-BE49-F238E27FC236}">
                      <a16:creationId xmlns:a16="http://schemas.microsoft.com/office/drawing/2014/main" id="{579E529D-3F38-B981-6080-0AF63F29A3E4}"/>
                    </a:ext>
                  </a:extLst>
                </p:cNvPr>
                <p:cNvSpPr/>
                <p:nvPr/>
              </p:nvSpPr>
              <p:spPr>
                <a:xfrm>
                  <a:off x="5608971" y="327139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8" name="円/楕円 56">
                  <a:extLst>
                    <a:ext uri="{FF2B5EF4-FFF2-40B4-BE49-F238E27FC236}">
                      <a16:creationId xmlns:a16="http://schemas.microsoft.com/office/drawing/2014/main" id="{DAB64ADB-EF0B-07D1-F4A9-CF6914F75D3C}"/>
                    </a:ext>
                  </a:extLst>
                </p:cNvPr>
                <p:cNvSpPr/>
                <p:nvPr/>
              </p:nvSpPr>
              <p:spPr>
                <a:xfrm>
                  <a:off x="5443657" y="3342683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9" name="円/楕円 57">
                  <a:extLst>
                    <a:ext uri="{FF2B5EF4-FFF2-40B4-BE49-F238E27FC236}">
                      <a16:creationId xmlns:a16="http://schemas.microsoft.com/office/drawing/2014/main" id="{B5937611-1BD5-3B86-B596-65287F3EBACB}"/>
                    </a:ext>
                  </a:extLst>
                </p:cNvPr>
                <p:cNvSpPr/>
                <p:nvPr/>
              </p:nvSpPr>
              <p:spPr>
                <a:xfrm>
                  <a:off x="5456055" y="3748697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0" name="円/楕円 58">
                  <a:extLst>
                    <a:ext uri="{FF2B5EF4-FFF2-40B4-BE49-F238E27FC236}">
                      <a16:creationId xmlns:a16="http://schemas.microsoft.com/office/drawing/2014/main" id="{27F9879B-9691-E4AA-7311-9498DD3ED43B}"/>
                    </a:ext>
                  </a:extLst>
                </p:cNvPr>
                <p:cNvSpPr/>
                <p:nvPr/>
              </p:nvSpPr>
              <p:spPr>
                <a:xfrm>
                  <a:off x="5608971" y="355653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1" name="円/楕円 59">
                  <a:extLst>
                    <a:ext uri="{FF2B5EF4-FFF2-40B4-BE49-F238E27FC236}">
                      <a16:creationId xmlns:a16="http://schemas.microsoft.com/office/drawing/2014/main" id="{A7B54487-F8C3-FC33-8CEC-1BA0E4132F66}"/>
                    </a:ext>
                  </a:extLst>
                </p:cNvPr>
                <p:cNvSpPr/>
                <p:nvPr/>
              </p:nvSpPr>
              <p:spPr>
                <a:xfrm>
                  <a:off x="5468455" y="2003763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2" name="円/楕円 60">
                  <a:extLst>
                    <a:ext uri="{FF2B5EF4-FFF2-40B4-BE49-F238E27FC236}">
                      <a16:creationId xmlns:a16="http://schemas.microsoft.com/office/drawing/2014/main" id="{1381E5D7-5415-ECC0-5296-EAC002ABEFA6}"/>
                    </a:ext>
                  </a:extLst>
                </p:cNvPr>
                <p:cNvSpPr/>
                <p:nvPr/>
              </p:nvSpPr>
              <p:spPr>
                <a:xfrm>
                  <a:off x="5418860" y="2332294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3" name="円/楕円 61">
                  <a:extLst>
                    <a:ext uri="{FF2B5EF4-FFF2-40B4-BE49-F238E27FC236}">
                      <a16:creationId xmlns:a16="http://schemas.microsoft.com/office/drawing/2014/main" id="{AA5FF558-3DC9-30AA-C6EA-78A690DA24E5}"/>
                    </a:ext>
                  </a:extLst>
                </p:cNvPr>
                <p:cNvSpPr/>
                <p:nvPr/>
              </p:nvSpPr>
              <p:spPr>
                <a:xfrm>
                  <a:off x="5534580" y="240357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4" name="円/楕円 62">
                  <a:extLst>
                    <a:ext uri="{FF2B5EF4-FFF2-40B4-BE49-F238E27FC236}">
                      <a16:creationId xmlns:a16="http://schemas.microsoft.com/office/drawing/2014/main" id="{8040491F-F45E-1012-7072-66C2C52F0C1C}"/>
                    </a:ext>
                  </a:extLst>
                </p:cNvPr>
                <p:cNvSpPr/>
                <p:nvPr/>
              </p:nvSpPr>
              <p:spPr>
                <a:xfrm>
                  <a:off x="5617237" y="2747607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5" name="円/楕円 63">
                  <a:extLst>
                    <a:ext uri="{FF2B5EF4-FFF2-40B4-BE49-F238E27FC236}">
                      <a16:creationId xmlns:a16="http://schemas.microsoft.com/office/drawing/2014/main" id="{DA784A46-E053-2108-0404-6C0A341D1326}"/>
                    </a:ext>
                  </a:extLst>
                </p:cNvPr>
                <p:cNvSpPr/>
                <p:nvPr/>
              </p:nvSpPr>
              <p:spPr>
                <a:xfrm>
                  <a:off x="5476720" y="289947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6" name="円/楕円 64">
                  <a:extLst>
                    <a:ext uri="{FF2B5EF4-FFF2-40B4-BE49-F238E27FC236}">
                      <a16:creationId xmlns:a16="http://schemas.microsoft.com/office/drawing/2014/main" id="{71CFE230-8798-47C2-5B65-17B1FE2FEE91}"/>
                    </a:ext>
                  </a:extLst>
                </p:cNvPr>
                <p:cNvSpPr/>
                <p:nvPr/>
              </p:nvSpPr>
              <p:spPr>
                <a:xfrm>
                  <a:off x="5637900" y="3100933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7" name="円/楕円 65">
                  <a:extLst>
                    <a:ext uri="{FF2B5EF4-FFF2-40B4-BE49-F238E27FC236}">
                      <a16:creationId xmlns:a16="http://schemas.microsoft.com/office/drawing/2014/main" id="{75584050-F352-0A4A-A0D8-C5B99A071F94}"/>
                    </a:ext>
                  </a:extLst>
                </p:cNvPr>
                <p:cNvSpPr/>
                <p:nvPr/>
              </p:nvSpPr>
              <p:spPr>
                <a:xfrm>
                  <a:off x="5410595" y="325280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8" name="円/楕円 66">
                  <a:extLst>
                    <a:ext uri="{FF2B5EF4-FFF2-40B4-BE49-F238E27FC236}">
                      <a16:creationId xmlns:a16="http://schemas.microsoft.com/office/drawing/2014/main" id="{87873284-694E-1BE0-DF7D-71E0ACB0EABB}"/>
                    </a:ext>
                  </a:extLst>
                </p:cNvPr>
                <p:cNvSpPr/>
                <p:nvPr/>
              </p:nvSpPr>
              <p:spPr>
                <a:xfrm>
                  <a:off x="5518049" y="3500749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9" name="円/楕円 67">
                  <a:extLst>
                    <a:ext uri="{FF2B5EF4-FFF2-40B4-BE49-F238E27FC236}">
                      <a16:creationId xmlns:a16="http://schemas.microsoft.com/office/drawing/2014/main" id="{5BDCE258-9F06-E739-49E7-515172CAD827}"/>
                    </a:ext>
                  </a:extLst>
                </p:cNvPr>
                <p:cNvSpPr/>
                <p:nvPr/>
              </p:nvSpPr>
              <p:spPr>
                <a:xfrm>
                  <a:off x="5410595" y="3581332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0" name="円/楕円 68">
                  <a:extLst>
                    <a:ext uri="{FF2B5EF4-FFF2-40B4-BE49-F238E27FC236}">
                      <a16:creationId xmlns:a16="http://schemas.microsoft.com/office/drawing/2014/main" id="{0EE26089-A8CF-488C-8781-5401E233B34F}"/>
                    </a:ext>
                  </a:extLst>
                </p:cNvPr>
                <p:cNvSpPr/>
                <p:nvPr/>
              </p:nvSpPr>
              <p:spPr>
                <a:xfrm>
                  <a:off x="5538712" y="3757996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1" name="円/楕円 69">
                  <a:extLst>
                    <a:ext uri="{FF2B5EF4-FFF2-40B4-BE49-F238E27FC236}">
                      <a16:creationId xmlns:a16="http://schemas.microsoft.com/office/drawing/2014/main" id="{8BF828AD-08D9-ACBE-A240-1F4A4BE7BD94}"/>
                    </a:ext>
                  </a:extLst>
                </p:cNvPr>
                <p:cNvSpPr/>
                <p:nvPr/>
              </p:nvSpPr>
              <p:spPr>
                <a:xfrm>
                  <a:off x="5497383" y="3956355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2" name="円/楕円 70">
                  <a:extLst>
                    <a:ext uri="{FF2B5EF4-FFF2-40B4-BE49-F238E27FC236}">
                      <a16:creationId xmlns:a16="http://schemas.microsoft.com/office/drawing/2014/main" id="{F45D9846-7423-196E-7AAB-C6694848A4FB}"/>
                    </a:ext>
                  </a:extLst>
                </p:cNvPr>
                <p:cNvSpPr/>
                <p:nvPr/>
              </p:nvSpPr>
              <p:spPr>
                <a:xfrm>
                  <a:off x="5348601" y="2419076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3" name="円/楕円 71">
                  <a:extLst>
                    <a:ext uri="{FF2B5EF4-FFF2-40B4-BE49-F238E27FC236}">
                      <a16:creationId xmlns:a16="http://schemas.microsoft.com/office/drawing/2014/main" id="{70D5497B-843A-EEDC-352E-3AD42A17DCDA}"/>
                    </a:ext>
                  </a:extLst>
                </p:cNvPr>
                <p:cNvSpPr/>
                <p:nvPr/>
              </p:nvSpPr>
              <p:spPr>
                <a:xfrm>
                  <a:off x="5699894" y="2617434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4" name="円/楕円 72">
                  <a:extLst>
                    <a:ext uri="{FF2B5EF4-FFF2-40B4-BE49-F238E27FC236}">
                      <a16:creationId xmlns:a16="http://schemas.microsoft.com/office/drawing/2014/main" id="{D38CC16A-4A43-437B-0B2A-6801B654D868}"/>
                    </a:ext>
                  </a:extLst>
                </p:cNvPr>
                <p:cNvSpPr/>
                <p:nvPr/>
              </p:nvSpPr>
              <p:spPr>
                <a:xfrm>
                  <a:off x="5497383" y="2747607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5" name="円/楕円 73">
                  <a:extLst>
                    <a:ext uri="{FF2B5EF4-FFF2-40B4-BE49-F238E27FC236}">
                      <a16:creationId xmlns:a16="http://schemas.microsoft.com/office/drawing/2014/main" id="{E9ED3301-ADDB-694A-9886-62842403AC98}"/>
                    </a:ext>
                  </a:extLst>
                </p:cNvPr>
                <p:cNvSpPr/>
                <p:nvPr/>
              </p:nvSpPr>
              <p:spPr>
                <a:xfrm>
                  <a:off x="5460189" y="3054442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6" name="円/楕円 74">
                  <a:extLst>
                    <a:ext uri="{FF2B5EF4-FFF2-40B4-BE49-F238E27FC236}">
                      <a16:creationId xmlns:a16="http://schemas.microsoft.com/office/drawing/2014/main" id="{79F3E5E5-F09C-F6DB-C232-AB7719903CBE}"/>
                    </a:ext>
                  </a:extLst>
                </p:cNvPr>
                <p:cNvSpPr/>
                <p:nvPr/>
              </p:nvSpPr>
              <p:spPr>
                <a:xfrm>
                  <a:off x="5567643" y="3218709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7" name="円/楕円 75">
                  <a:extLst>
                    <a:ext uri="{FF2B5EF4-FFF2-40B4-BE49-F238E27FC236}">
                      <a16:creationId xmlns:a16="http://schemas.microsoft.com/office/drawing/2014/main" id="{B90AC7AF-4D0F-9FB9-554F-4520F297AB8A}"/>
                    </a:ext>
                  </a:extLst>
                </p:cNvPr>
                <p:cNvSpPr/>
                <p:nvPr/>
              </p:nvSpPr>
              <p:spPr>
                <a:xfrm>
                  <a:off x="5658565" y="3370576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8" name="円/楕円 76">
                  <a:extLst>
                    <a:ext uri="{FF2B5EF4-FFF2-40B4-BE49-F238E27FC236}">
                      <a16:creationId xmlns:a16="http://schemas.microsoft.com/office/drawing/2014/main" id="{5E2ABE3C-ACFB-A823-BDF3-ADCAD8ED8832}"/>
                    </a:ext>
                  </a:extLst>
                </p:cNvPr>
                <p:cNvSpPr/>
                <p:nvPr/>
              </p:nvSpPr>
              <p:spPr>
                <a:xfrm>
                  <a:off x="5584174" y="366501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9" name="円/楕円 77">
                  <a:extLst>
                    <a:ext uri="{FF2B5EF4-FFF2-40B4-BE49-F238E27FC236}">
                      <a16:creationId xmlns:a16="http://schemas.microsoft.com/office/drawing/2014/main" id="{C66AE248-F725-78E6-9782-0CB43E99AED2}"/>
                    </a:ext>
                  </a:extLst>
                </p:cNvPr>
                <p:cNvSpPr/>
                <p:nvPr/>
              </p:nvSpPr>
              <p:spPr>
                <a:xfrm>
                  <a:off x="5406461" y="3816883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0" name="円/楕円 78">
                  <a:extLst>
                    <a:ext uri="{FF2B5EF4-FFF2-40B4-BE49-F238E27FC236}">
                      <a16:creationId xmlns:a16="http://schemas.microsoft.com/office/drawing/2014/main" id="{902886ED-4FF9-ED16-9EA5-C3E43E3E0EA2}"/>
                    </a:ext>
                  </a:extLst>
                </p:cNvPr>
                <p:cNvSpPr/>
                <p:nvPr/>
              </p:nvSpPr>
              <p:spPr>
                <a:xfrm>
                  <a:off x="5361001" y="2725911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1" name="円/楕円 79">
                  <a:extLst>
                    <a:ext uri="{FF2B5EF4-FFF2-40B4-BE49-F238E27FC236}">
                      <a16:creationId xmlns:a16="http://schemas.microsoft.com/office/drawing/2014/main" id="{7C1E787F-8C71-8885-6839-E2DAB872A764}"/>
                    </a:ext>
                  </a:extLst>
                </p:cNvPr>
                <p:cNvSpPr/>
                <p:nvPr/>
              </p:nvSpPr>
              <p:spPr>
                <a:xfrm>
                  <a:off x="5319672" y="3197012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2" name="円/楕円 80">
                  <a:extLst>
                    <a:ext uri="{FF2B5EF4-FFF2-40B4-BE49-F238E27FC236}">
                      <a16:creationId xmlns:a16="http://schemas.microsoft.com/office/drawing/2014/main" id="{433C7A6C-5D02-1C33-A5BA-F119FD5DD74F}"/>
                    </a:ext>
                  </a:extLst>
                </p:cNvPr>
                <p:cNvSpPr/>
                <p:nvPr/>
              </p:nvSpPr>
              <p:spPr>
                <a:xfrm>
                  <a:off x="5456055" y="2964562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3" name="円/楕円 81">
                  <a:extLst>
                    <a:ext uri="{FF2B5EF4-FFF2-40B4-BE49-F238E27FC236}">
                      <a16:creationId xmlns:a16="http://schemas.microsoft.com/office/drawing/2014/main" id="{888D4145-5336-366D-0546-23F4DF8F453D}"/>
                    </a:ext>
                  </a:extLst>
                </p:cNvPr>
                <p:cNvSpPr/>
                <p:nvPr/>
              </p:nvSpPr>
              <p:spPr>
                <a:xfrm>
                  <a:off x="5340335" y="281269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4" name="円/楕円 82">
                  <a:extLst>
                    <a:ext uri="{FF2B5EF4-FFF2-40B4-BE49-F238E27FC236}">
                      <a16:creationId xmlns:a16="http://schemas.microsoft.com/office/drawing/2014/main" id="{90E787E9-290A-23ED-7DA4-982A380741C7}"/>
                    </a:ext>
                  </a:extLst>
                </p:cNvPr>
                <p:cNvSpPr/>
                <p:nvPr/>
              </p:nvSpPr>
              <p:spPr>
                <a:xfrm>
                  <a:off x="5315538" y="3472856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5" name="円/楕円 83">
                  <a:extLst>
                    <a:ext uri="{FF2B5EF4-FFF2-40B4-BE49-F238E27FC236}">
                      <a16:creationId xmlns:a16="http://schemas.microsoft.com/office/drawing/2014/main" id="{91D0738C-34B3-5258-EA22-1D95D880E4EF}"/>
                    </a:ext>
                  </a:extLst>
                </p:cNvPr>
                <p:cNvSpPr/>
                <p:nvPr/>
              </p:nvSpPr>
              <p:spPr>
                <a:xfrm>
                  <a:off x="5369266" y="348215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6" name="円/楕円 84">
                  <a:extLst>
                    <a:ext uri="{FF2B5EF4-FFF2-40B4-BE49-F238E27FC236}">
                      <a16:creationId xmlns:a16="http://schemas.microsoft.com/office/drawing/2014/main" id="{FFEC6AE7-AC70-94BE-ADEB-F221AA249169}"/>
                    </a:ext>
                  </a:extLst>
                </p:cNvPr>
                <p:cNvSpPr/>
                <p:nvPr/>
              </p:nvSpPr>
              <p:spPr>
                <a:xfrm>
                  <a:off x="5559377" y="208124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618" name="図形グループ 124">
                <a:extLst>
                  <a:ext uri="{FF2B5EF4-FFF2-40B4-BE49-F238E27FC236}">
                    <a16:creationId xmlns:a16="http://schemas.microsoft.com/office/drawing/2014/main" id="{DBBD5119-8B09-56E8-0E4B-29D7B87D2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04145" y="1922965"/>
                <a:ext cx="510390" cy="2528732"/>
                <a:chOff x="5270078" y="1839496"/>
                <a:chExt cx="510390" cy="2528732"/>
              </a:xfrm>
            </p:grpSpPr>
            <p:sp>
              <p:nvSpPr>
                <p:cNvPr id="621" name="円/楕円 9">
                  <a:extLst>
                    <a:ext uri="{FF2B5EF4-FFF2-40B4-BE49-F238E27FC236}">
                      <a16:creationId xmlns:a16="http://schemas.microsoft.com/office/drawing/2014/main" id="{B479657C-919E-C998-816B-6A9FFACC81FC}"/>
                    </a:ext>
                  </a:extLst>
                </p:cNvPr>
                <p:cNvSpPr/>
                <p:nvPr/>
              </p:nvSpPr>
              <p:spPr>
                <a:xfrm>
                  <a:off x="5272129" y="183915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2" name="円/楕円 10">
                  <a:extLst>
                    <a:ext uri="{FF2B5EF4-FFF2-40B4-BE49-F238E27FC236}">
                      <a16:creationId xmlns:a16="http://schemas.microsoft.com/office/drawing/2014/main" id="{0B126D63-B632-35AA-007A-51069BD8B999}"/>
                    </a:ext>
                  </a:extLst>
                </p:cNvPr>
                <p:cNvSpPr/>
                <p:nvPr/>
              </p:nvSpPr>
              <p:spPr>
                <a:xfrm>
                  <a:off x="5577960" y="2183183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3" name="円/楕円 11">
                  <a:extLst>
                    <a:ext uri="{FF2B5EF4-FFF2-40B4-BE49-F238E27FC236}">
                      <a16:creationId xmlns:a16="http://schemas.microsoft.com/office/drawing/2014/main" id="{23243A52-E2B7-9B16-C714-E035572641D9}"/>
                    </a:ext>
                  </a:extLst>
                </p:cNvPr>
                <p:cNvSpPr/>
                <p:nvPr/>
              </p:nvSpPr>
              <p:spPr>
                <a:xfrm>
                  <a:off x="5482903" y="234745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4" name="円/楕円 12">
                  <a:extLst>
                    <a:ext uri="{FF2B5EF4-FFF2-40B4-BE49-F238E27FC236}">
                      <a16:creationId xmlns:a16="http://schemas.microsoft.com/office/drawing/2014/main" id="{61E578F3-E549-D81A-2CA7-0E089B66C2FD}"/>
                    </a:ext>
                  </a:extLst>
                </p:cNvPr>
                <p:cNvSpPr/>
                <p:nvPr/>
              </p:nvSpPr>
              <p:spPr>
                <a:xfrm>
                  <a:off x="5656483" y="249002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5" name="円/楕円 13">
                  <a:extLst>
                    <a:ext uri="{FF2B5EF4-FFF2-40B4-BE49-F238E27FC236}">
                      <a16:creationId xmlns:a16="http://schemas.microsoft.com/office/drawing/2014/main" id="{7FFF350F-49AC-6310-58EA-0550DA5708EE}"/>
                    </a:ext>
                  </a:extLst>
                </p:cNvPr>
                <p:cNvSpPr/>
                <p:nvPr/>
              </p:nvSpPr>
              <p:spPr>
                <a:xfrm>
                  <a:off x="5433309" y="2595398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6" name="円/楕円 14">
                  <a:extLst>
                    <a:ext uri="{FF2B5EF4-FFF2-40B4-BE49-F238E27FC236}">
                      <a16:creationId xmlns:a16="http://schemas.microsoft.com/office/drawing/2014/main" id="{E0C4B691-DFCD-D333-C5BF-9800BA3AE1BA}"/>
                    </a:ext>
                  </a:extLst>
                </p:cNvPr>
                <p:cNvSpPr/>
                <p:nvPr/>
              </p:nvSpPr>
              <p:spPr>
                <a:xfrm>
                  <a:off x="5553163" y="2595398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7" name="円/楕円 15">
                  <a:extLst>
                    <a:ext uri="{FF2B5EF4-FFF2-40B4-BE49-F238E27FC236}">
                      <a16:creationId xmlns:a16="http://schemas.microsoft.com/office/drawing/2014/main" id="{D6CB23A5-C07F-F832-7F31-F5E2F156D7BD}"/>
                    </a:ext>
                  </a:extLst>
                </p:cNvPr>
                <p:cNvSpPr/>
                <p:nvPr/>
              </p:nvSpPr>
              <p:spPr>
                <a:xfrm>
                  <a:off x="5375449" y="29983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8" name="円/楕円 16">
                  <a:extLst>
                    <a:ext uri="{FF2B5EF4-FFF2-40B4-BE49-F238E27FC236}">
                      <a16:creationId xmlns:a16="http://schemas.microsoft.com/office/drawing/2014/main" id="{14E13F3E-5BED-F4AB-91D6-3A89040EF48B}"/>
                    </a:ext>
                  </a:extLst>
                </p:cNvPr>
                <p:cNvSpPr/>
                <p:nvPr/>
              </p:nvSpPr>
              <p:spPr>
                <a:xfrm>
                  <a:off x="5565560" y="3035506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9" name="円/楕円 17">
                  <a:extLst>
                    <a:ext uri="{FF2B5EF4-FFF2-40B4-BE49-F238E27FC236}">
                      <a16:creationId xmlns:a16="http://schemas.microsoft.com/office/drawing/2014/main" id="{C4AE8F09-6705-82DA-D98D-C3FC7FE08D9B}"/>
                    </a:ext>
                  </a:extLst>
                </p:cNvPr>
                <p:cNvSpPr/>
                <p:nvPr/>
              </p:nvSpPr>
              <p:spPr>
                <a:xfrm>
                  <a:off x="5611023" y="327105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0" name="円/楕円 18">
                  <a:extLst>
                    <a:ext uri="{FF2B5EF4-FFF2-40B4-BE49-F238E27FC236}">
                      <a16:creationId xmlns:a16="http://schemas.microsoft.com/office/drawing/2014/main" id="{B41141CB-020C-FE87-81BC-6B6C21EB32F8}"/>
                    </a:ext>
                  </a:extLst>
                </p:cNvPr>
                <p:cNvSpPr/>
                <p:nvPr/>
              </p:nvSpPr>
              <p:spPr>
                <a:xfrm>
                  <a:off x="5445709" y="3342341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1" name="円/楕円 19">
                  <a:extLst>
                    <a:ext uri="{FF2B5EF4-FFF2-40B4-BE49-F238E27FC236}">
                      <a16:creationId xmlns:a16="http://schemas.microsoft.com/office/drawing/2014/main" id="{FBDDC7A7-0EC4-5ADC-190D-E6172491EB90}"/>
                    </a:ext>
                  </a:extLst>
                </p:cNvPr>
                <p:cNvSpPr/>
                <p:nvPr/>
              </p:nvSpPr>
              <p:spPr>
                <a:xfrm>
                  <a:off x="5458106" y="3748357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2" name="円/楕円 20">
                  <a:extLst>
                    <a:ext uri="{FF2B5EF4-FFF2-40B4-BE49-F238E27FC236}">
                      <a16:creationId xmlns:a16="http://schemas.microsoft.com/office/drawing/2014/main" id="{C3DFCA6D-D46A-56ED-3FDB-3626103C846D}"/>
                    </a:ext>
                  </a:extLst>
                </p:cNvPr>
                <p:cNvSpPr/>
                <p:nvPr/>
              </p:nvSpPr>
              <p:spPr>
                <a:xfrm>
                  <a:off x="5611023" y="3556198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3" name="円/楕円 21">
                  <a:extLst>
                    <a:ext uri="{FF2B5EF4-FFF2-40B4-BE49-F238E27FC236}">
                      <a16:creationId xmlns:a16="http://schemas.microsoft.com/office/drawing/2014/main" id="{D292D706-76F3-8573-085B-1912B06FC2D8}"/>
                    </a:ext>
                  </a:extLst>
                </p:cNvPr>
                <p:cNvSpPr/>
                <p:nvPr/>
              </p:nvSpPr>
              <p:spPr>
                <a:xfrm>
                  <a:off x="5470506" y="200342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4" name="円/楕円 22">
                  <a:extLst>
                    <a:ext uri="{FF2B5EF4-FFF2-40B4-BE49-F238E27FC236}">
                      <a16:creationId xmlns:a16="http://schemas.microsoft.com/office/drawing/2014/main" id="{F0E4CED9-75DB-C012-8FCA-779CCBF68B5D}"/>
                    </a:ext>
                  </a:extLst>
                </p:cNvPr>
                <p:cNvSpPr/>
                <p:nvPr/>
              </p:nvSpPr>
              <p:spPr>
                <a:xfrm>
                  <a:off x="5420912" y="2331952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5" name="円/楕円 23">
                  <a:extLst>
                    <a:ext uri="{FF2B5EF4-FFF2-40B4-BE49-F238E27FC236}">
                      <a16:creationId xmlns:a16="http://schemas.microsoft.com/office/drawing/2014/main" id="{955D2A87-DFB3-1401-4D5A-C72B9555A076}"/>
                    </a:ext>
                  </a:extLst>
                </p:cNvPr>
                <p:cNvSpPr/>
                <p:nvPr/>
              </p:nvSpPr>
              <p:spPr>
                <a:xfrm>
                  <a:off x="5536631" y="240323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6" name="円/楕円 24">
                  <a:extLst>
                    <a:ext uri="{FF2B5EF4-FFF2-40B4-BE49-F238E27FC236}">
                      <a16:creationId xmlns:a16="http://schemas.microsoft.com/office/drawing/2014/main" id="{A8FE6DBB-DFD7-9B47-8D84-3EFABFE5C525}"/>
                    </a:ext>
                  </a:extLst>
                </p:cNvPr>
                <p:cNvSpPr/>
                <p:nvPr/>
              </p:nvSpPr>
              <p:spPr>
                <a:xfrm>
                  <a:off x="5619288" y="2747266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7" name="円/楕円 25">
                  <a:extLst>
                    <a:ext uri="{FF2B5EF4-FFF2-40B4-BE49-F238E27FC236}">
                      <a16:creationId xmlns:a16="http://schemas.microsoft.com/office/drawing/2014/main" id="{92A875C8-C02F-A7C3-812A-58F1AF12BF53}"/>
                    </a:ext>
                  </a:extLst>
                </p:cNvPr>
                <p:cNvSpPr/>
                <p:nvPr/>
              </p:nvSpPr>
              <p:spPr>
                <a:xfrm>
                  <a:off x="5478772" y="289913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8" name="円/楕円 26">
                  <a:extLst>
                    <a:ext uri="{FF2B5EF4-FFF2-40B4-BE49-F238E27FC236}">
                      <a16:creationId xmlns:a16="http://schemas.microsoft.com/office/drawing/2014/main" id="{B267E75A-0B1C-F18E-0F9C-BADBA17466F5}"/>
                    </a:ext>
                  </a:extLst>
                </p:cNvPr>
                <p:cNvSpPr/>
                <p:nvPr/>
              </p:nvSpPr>
              <p:spPr>
                <a:xfrm>
                  <a:off x="5639951" y="3100592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9" name="円/楕円 27">
                  <a:extLst>
                    <a:ext uri="{FF2B5EF4-FFF2-40B4-BE49-F238E27FC236}">
                      <a16:creationId xmlns:a16="http://schemas.microsoft.com/office/drawing/2014/main" id="{25AB3809-B85B-BE30-4915-395E3EE01EB4}"/>
                    </a:ext>
                  </a:extLst>
                </p:cNvPr>
                <p:cNvSpPr/>
                <p:nvPr/>
              </p:nvSpPr>
              <p:spPr>
                <a:xfrm>
                  <a:off x="5412646" y="3252461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0" name="円/楕円 28">
                  <a:extLst>
                    <a:ext uri="{FF2B5EF4-FFF2-40B4-BE49-F238E27FC236}">
                      <a16:creationId xmlns:a16="http://schemas.microsoft.com/office/drawing/2014/main" id="{9F338603-D7C9-C08E-C620-1789F6692E59}"/>
                    </a:ext>
                  </a:extLst>
                </p:cNvPr>
                <p:cNvSpPr/>
                <p:nvPr/>
              </p:nvSpPr>
              <p:spPr>
                <a:xfrm>
                  <a:off x="5520100" y="3500409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1" name="円/楕円 29">
                  <a:extLst>
                    <a:ext uri="{FF2B5EF4-FFF2-40B4-BE49-F238E27FC236}">
                      <a16:creationId xmlns:a16="http://schemas.microsoft.com/office/drawing/2014/main" id="{4BAF2706-0264-EFBB-24BA-4F6944500017}"/>
                    </a:ext>
                  </a:extLst>
                </p:cNvPr>
                <p:cNvSpPr/>
                <p:nvPr/>
              </p:nvSpPr>
              <p:spPr>
                <a:xfrm>
                  <a:off x="5412646" y="3580992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2" name="円/楕円 30">
                  <a:extLst>
                    <a:ext uri="{FF2B5EF4-FFF2-40B4-BE49-F238E27FC236}">
                      <a16:creationId xmlns:a16="http://schemas.microsoft.com/office/drawing/2014/main" id="{922C318C-1364-A665-B476-EFDCBB40044F}"/>
                    </a:ext>
                  </a:extLst>
                </p:cNvPr>
                <p:cNvSpPr/>
                <p:nvPr/>
              </p:nvSpPr>
              <p:spPr>
                <a:xfrm>
                  <a:off x="5540763" y="3757655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3" name="円/楕円 31">
                  <a:extLst>
                    <a:ext uri="{FF2B5EF4-FFF2-40B4-BE49-F238E27FC236}">
                      <a16:creationId xmlns:a16="http://schemas.microsoft.com/office/drawing/2014/main" id="{7C25ACA2-FF6C-CB2B-2860-56CAE7D852EF}"/>
                    </a:ext>
                  </a:extLst>
                </p:cNvPr>
                <p:cNvSpPr/>
                <p:nvPr/>
              </p:nvSpPr>
              <p:spPr>
                <a:xfrm>
                  <a:off x="5499435" y="395601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4" name="円/楕円 32">
                  <a:extLst>
                    <a:ext uri="{FF2B5EF4-FFF2-40B4-BE49-F238E27FC236}">
                      <a16:creationId xmlns:a16="http://schemas.microsoft.com/office/drawing/2014/main" id="{7EEFC5A2-BA8C-E9BC-0388-964D46E5B9A1}"/>
                    </a:ext>
                  </a:extLst>
                </p:cNvPr>
                <p:cNvSpPr/>
                <p:nvPr/>
              </p:nvSpPr>
              <p:spPr>
                <a:xfrm>
                  <a:off x="5350652" y="2418734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5" name="円/楕円 33">
                  <a:extLst>
                    <a:ext uri="{FF2B5EF4-FFF2-40B4-BE49-F238E27FC236}">
                      <a16:creationId xmlns:a16="http://schemas.microsoft.com/office/drawing/2014/main" id="{8797A76B-8F4D-03BE-642E-08635EF00914}"/>
                    </a:ext>
                  </a:extLst>
                </p:cNvPr>
                <p:cNvSpPr/>
                <p:nvPr/>
              </p:nvSpPr>
              <p:spPr>
                <a:xfrm>
                  <a:off x="5701945" y="2617093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6" name="円/楕円 34">
                  <a:extLst>
                    <a:ext uri="{FF2B5EF4-FFF2-40B4-BE49-F238E27FC236}">
                      <a16:creationId xmlns:a16="http://schemas.microsoft.com/office/drawing/2014/main" id="{2A7793DF-EA79-33DF-6030-634124C66F8F}"/>
                    </a:ext>
                  </a:extLst>
                </p:cNvPr>
                <p:cNvSpPr/>
                <p:nvPr/>
              </p:nvSpPr>
              <p:spPr>
                <a:xfrm>
                  <a:off x="5499435" y="2747266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7" name="円/楕円 35">
                  <a:extLst>
                    <a:ext uri="{FF2B5EF4-FFF2-40B4-BE49-F238E27FC236}">
                      <a16:creationId xmlns:a16="http://schemas.microsoft.com/office/drawing/2014/main" id="{869105C0-43BB-8946-F38E-7BEA11B21728}"/>
                    </a:ext>
                  </a:extLst>
                </p:cNvPr>
                <p:cNvSpPr/>
                <p:nvPr/>
              </p:nvSpPr>
              <p:spPr>
                <a:xfrm>
                  <a:off x="5462240" y="3054103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8" name="円/楕円 36">
                  <a:extLst>
                    <a:ext uri="{FF2B5EF4-FFF2-40B4-BE49-F238E27FC236}">
                      <a16:creationId xmlns:a16="http://schemas.microsoft.com/office/drawing/2014/main" id="{5950C0E2-993D-3369-11D5-F641C02A0232}"/>
                    </a:ext>
                  </a:extLst>
                </p:cNvPr>
                <p:cNvSpPr/>
                <p:nvPr/>
              </p:nvSpPr>
              <p:spPr>
                <a:xfrm>
                  <a:off x="5569694" y="3218367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9" name="円/楕円 37">
                  <a:extLst>
                    <a:ext uri="{FF2B5EF4-FFF2-40B4-BE49-F238E27FC236}">
                      <a16:creationId xmlns:a16="http://schemas.microsoft.com/office/drawing/2014/main" id="{D637F6CB-511F-C4AB-3FE1-92C979A409D4}"/>
                    </a:ext>
                  </a:extLst>
                </p:cNvPr>
                <p:cNvSpPr/>
                <p:nvPr/>
              </p:nvSpPr>
              <p:spPr>
                <a:xfrm>
                  <a:off x="5660617" y="337023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0" name="円/楕円 38">
                  <a:extLst>
                    <a:ext uri="{FF2B5EF4-FFF2-40B4-BE49-F238E27FC236}">
                      <a16:creationId xmlns:a16="http://schemas.microsoft.com/office/drawing/2014/main" id="{48BE847B-CC62-53E4-E134-450838A96DC2}"/>
                    </a:ext>
                  </a:extLst>
                </p:cNvPr>
                <p:cNvSpPr/>
                <p:nvPr/>
              </p:nvSpPr>
              <p:spPr>
                <a:xfrm>
                  <a:off x="5586226" y="3664674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1" name="円/楕円 39">
                  <a:extLst>
                    <a:ext uri="{FF2B5EF4-FFF2-40B4-BE49-F238E27FC236}">
                      <a16:creationId xmlns:a16="http://schemas.microsoft.com/office/drawing/2014/main" id="{716DE639-EB54-A028-3AC8-BBA1A9B3E398}"/>
                    </a:ext>
                  </a:extLst>
                </p:cNvPr>
                <p:cNvSpPr/>
                <p:nvPr/>
              </p:nvSpPr>
              <p:spPr>
                <a:xfrm>
                  <a:off x="5408512" y="3816543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2" name="円/楕円 40">
                  <a:extLst>
                    <a:ext uri="{FF2B5EF4-FFF2-40B4-BE49-F238E27FC236}">
                      <a16:creationId xmlns:a16="http://schemas.microsoft.com/office/drawing/2014/main" id="{32E22CCD-5DCD-020C-9A40-00626E5AF3EC}"/>
                    </a:ext>
                  </a:extLst>
                </p:cNvPr>
                <p:cNvSpPr/>
                <p:nvPr/>
              </p:nvSpPr>
              <p:spPr>
                <a:xfrm>
                  <a:off x="5363052" y="2725571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3" name="円/楕円 41">
                  <a:extLst>
                    <a:ext uri="{FF2B5EF4-FFF2-40B4-BE49-F238E27FC236}">
                      <a16:creationId xmlns:a16="http://schemas.microsoft.com/office/drawing/2014/main" id="{D72F410F-BBD5-D7BB-494A-E9AB4F7AFFA9}"/>
                    </a:ext>
                  </a:extLst>
                </p:cNvPr>
                <p:cNvSpPr/>
                <p:nvPr/>
              </p:nvSpPr>
              <p:spPr>
                <a:xfrm>
                  <a:off x="5321724" y="319667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4" name="円/楕円 42">
                  <a:extLst>
                    <a:ext uri="{FF2B5EF4-FFF2-40B4-BE49-F238E27FC236}">
                      <a16:creationId xmlns:a16="http://schemas.microsoft.com/office/drawing/2014/main" id="{9AB2EAB0-04FF-31E4-F5E0-937153C36273}"/>
                    </a:ext>
                  </a:extLst>
                </p:cNvPr>
                <p:cNvSpPr/>
                <p:nvPr/>
              </p:nvSpPr>
              <p:spPr>
                <a:xfrm>
                  <a:off x="5458106" y="296422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5" name="円/楕円 43">
                  <a:extLst>
                    <a:ext uri="{FF2B5EF4-FFF2-40B4-BE49-F238E27FC236}">
                      <a16:creationId xmlns:a16="http://schemas.microsoft.com/office/drawing/2014/main" id="{4B1DBC90-530E-7B5B-EE2A-9B54542D8355}"/>
                    </a:ext>
                  </a:extLst>
                </p:cNvPr>
                <p:cNvSpPr/>
                <p:nvPr/>
              </p:nvSpPr>
              <p:spPr>
                <a:xfrm>
                  <a:off x="5342387" y="281235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6" name="円/楕円 44">
                  <a:extLst>
                    <a:ext uri="{FF2B5EF4-FFF2-40B4-BE49-F238E27FC236}">
                      <a16:creationId xmlns:a16="http://schemas.microsoft.com/office/drawing/2014/main" id="{2A618495-D6CE-8C5E-3D6E-CC2452C6B359}"/>
                    </a:ext>
                  </a:extLst>
                </p:cNvPr>
                <p:cNvSpPr/>
                <p:nvPr/>
              </p:nvSpPr>
              <p:spPr>
                <a:xfrm>
                  <a:off x="5317589" y="34725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7" name="円/楕円 45">
                  <a:extLst>
                    <a:ext uri="{FF2B5EF4-FFF2-40B4-BE49-F238E27FC236}">
                      <a16:creationId xmlns:a16="http://schemas.microsoft.com/office/drawing/2014/main" id="{807DCC5A-D2D7-4E35-4BBA-97956BDC06DA}"/>
                    </a:ext>
                  </a:extLst>
                </p:cNvPr>
                <p:cNvSpPr/>
                <p:nvPr/>
              </p:nvSpPr>
              <p:spPr>
                <a:xfrm>
                  <a:off x="5371318" y="348181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8" name="円/楕円 46">
                  <a:extLst>
                    <a:ext uri="{FF2B5EF4-FFF2-40B4-BE49-F238E27FC236}">
                      <a16:creationId xmlns:a16="http://schemas.microsoft.com/office/drawing/2014/main" id="{B35F6BB6-270A-CB50-C32B-ED4DE6693139}"/>
                    </a:ext>
                  </a:extLst>
                </p:cNvPr>
                <p:cNvSpPr/>
                <p:nvPr/>
              </p:nvSpPr>
              <p:spPr>
                <a:xfrm>
                  <a:off x="5561429" y="208090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sp>
            <p:nvSpPr>
              <p:cNvPr id="619" name="右矢印 7">
                <a:extLst>
                  <a:ext uri="{FF2B5EF4-FFF2-40B4-BE49-F238E27FC236}">
                    <a16:creationId xmlns:a16="http://schemas.microsoft.com/office/drawing/2014/main" id="{A134E05F-73F0-A191-807E-6D860CCD3F03}"/>
                  </a:ext>
                </a:extLst>
              </p:cNvPr>
              <p:cNvSpPr/>
              <p:nvPr/>
            </p:nvSpPr>
            <p:spPr>
              <a:xfrm>
                <a:off x="5713357" y="2976405"/>
                <a:ext cx="351290" cy="3068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0" name="右矢印 8">
                <a:extLst>
                  <a:ext uri="{FF2B5EF4-FFF2-40B4-BE49-F238E27FC236}">
                    <a16:creationId xmlns:a16="http://schemas.microsoft.com/office/drawing/2014/main" id="{F00970D0-2E13-9E3F-E9FF-C1D5BF109EED}"/>
                  </a:ext>
                </a:extLst>
              </p:cNvPr>
              <p:cNvSpPr/>
              <p:nvPr/>
            </p:nvSpPr>
            <p:spPr>
              <a:xfrm rot="10800000">
                <a:off x="7085459" y="2973304"/>
                <a:ext cx="355424" cy="3099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343" name="図形グループ 392">
              <a:extLst>
                <a:ext uri="{FF2B5EF4-FFF2-40B4-BE49-F238E27FC236}">
                  <a16:creationId xmlns:a16="http://schemas.microsoft.com/office/drawing/2014/main" id="{9B4D1981-43B8-254B-AEF4-4874FCADC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6505" y="4956590"/>
              <a:ext cx="1069844" cy="1106252"/>
              <a:chOff x="1495837" y="1285113"/>
              <a:chExt cx="1211714" cy="1254924"/>
            </a:xfrm>
          </p:grpSpPr>
          <p:grpSp>
            <p:nvGrpSpPr>
              <p:cNvPr id="526" name="図形グループ 123">
                <a:extLst>
                  <a:ext uri="{FF2B5EF4-FFF2-40B4-BE49-F238E27FC236}">
                    <a16:creationId xmlns:a16="http://schemas.microsoft.com/office/drawing/2014/main" id="{90C6F21B-C835-BFDB-DB25-94187E012C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63469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579" name="円/楕円 139">
                  <a:extLst>
                    <a:ext uri="{FF2B5EF4-FFF2-40B4-BE49-F238E27FC236}">
                      <a16:creationId xmlns:a16="http://schemas.microsoft.com/office/drawing/2014/main" id="{4E193D4A-0B6D-468C-A103-0AD02F0DDE9D}"/>
                    </a:ext>
                  </a:extLst>
                </p:cNvPr>
                <p:cNvSpPr/>
                <p:nvPr/>
              </p:nvSpPr>
              <p:spPr>
                <a:xfrm>
                  <a:off x="5270893" y="1839496"/>
                  <a:ext cx="508147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0" name="円/楕円 140">
                  <a:extLst>
                    <a:ext uri="{FF2B5EF4-FFF2-40B4-BE49-F238E27FC236}">
                      <a16:creationId xmlns:a16="http://schemas.microsoft.com/office/drawing/2014/main" id="{958A9477-78AA-D95E-655B-85647419C845}"/>
                    </a:ext>
                  </a:extLst>
                </p:cNvPr>
                <p:cNvSpPr/>
                <p:nvPr/>
              </p:nvSpPr>
              <p:spPr>
                <a:xfrm>
                  <a:off x="55777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1" name="円/楕円 141">
                  <a:extLst>
                    <a:ext uri="{FF2B5EF4-FFF2-40B4-BE49-F238E27FC236}">
                      <a16:creationId xmlns:a16="http://schemas.microsoft.com/office/drawing/2014/main" id="{7AC2492A-E551-5156-9434-1D86C24AC59D}"/>
                    </a:ext>
                  </a:extLst>
                </p:cNvPr>
                <p:cNvSpPr/>
                <p:nvPr/>
              </p:nvSpPr>
              <p:spPr>
                <a:xfrm>
                  <a:off x="5478626" y="2345242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2" name="円/楕円 142">
                  <a:extLst>
                    <a:ext uri="{FF2B5EF4-FFF2-40B4-BE49-F238E27FC236}">
                      <a16:creationId xmlns:a16="http://schemas.microsoft.com/office/drawing/2014/main" id="{BE89A231-6C60-2B09-9933-57E8B47C6FE5}"/>
                    </a:ext>
                  </a:extLst>
                </p:cNvPr>
                <p:cNvSpPr/>
                <p:nvPr/>
              </p:nvSpPr>
              <p:spPr>
                <a:xfrm>
                  <a:off x="5657596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3" name="円/楕円 143">
                  <a:extLst>
                    <a:ext uri="{FF2B5EF4-FFF2-40B4-BE49-F238E27FC236}">
                      <a16:creationId xmlns:a16="http://schemas.microsoft.com/office/drawing/2014/main" id="{3EECFA7E-1B64-247D-CE61-EB325E3FEA6D}"/>
                    </a:ext>
                  </a:extLst>
                </p:cNvPr>
                <p:cNvSpPr/>
                <p:nvPr/>
              </p:nvSpPr>
              <p:spPr>
                <a:xfrm>
                  <a:off x="543388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4" name="円/楕円 144">
                  <a:extLst>
                    <a:ext uri="{FF2B5EF4-FFF2-40B4-BE49-F238E27FC236}">
                      <a16:creationId xmlns:a16="http://schemas.microsoft.com/office/drawing/2014/main" id="{664C2500-ED13-13D0-00D6-F589B18F250E}"/>
                    </a:ext>
                  </a:extLst>
                </p:cNvPr>
                <p:cNvSpPr/>
                <p:nvPr/>
              </p:nvSpPr>
              <p:spPr>
                <a:xfrm>
                  <a:off x="55521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5" name="円/楕円 145">
                  <a:extLst>
                    <a:ext uri="{FF2B5EF4-FFF2-40B4-BE49-F238E27FC236}">
                      <a16:creationId xmlns:a16="http://schemas.microsoft.com/office/drawing/2014/main" id="{3156400A-8D62-54AE-D53A-55608A38A507}"/>
                    </a:ext>
                  </a:extLst>
                </p:cNvPr>
                <p:cNvSpPr/>
                <p:nvPr/>
              </p:nvSpPr>
              <p:spPr>
                <a:xfrm>
                  <a:off x="5373162" y="2998231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6" name="円/楕円 146">
                  <a:extLst>
                    <a:ext uri="{FF2B5EF4-FFF2-40B4-BE49-F238E27FC236}">
                      <a16:creationId xmlns:a16="http://schemas.microsoft.com/office/drawing/2014/main" id="{79F0C9DC-E32D-760A-7353-9362BB47075C}"/>
                    </a:ext>
                  </a:extLst>
                </p:cNvPr>
                <p:cNvSpPr/>
                <p:nvPr/>
              </p:nvSpPr>
              <p:spPr>
                <a:xfrm>
                  <a:off x="5561719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7" name="円/楕円 147">
                  <a:extLst>
                    <a:ext uri="{FF2B5EF4-FFF2-40B4-BE49-F238E27FC236}">
                      <a16:creationId xmlns:a16="http://schemas.microsoft.com/office/drawing/2014/main" id="{E01F59B9-154A-F0E5-66F9-0BC17E4517AB}"/>
                    </a:ext>
                  </a:extLst>
                </p:cNvPr>
                <p:cNvSpPr/>
                <p:nvPr/>
              </p:nvSpPr>
              <p:spPr>
                <a:xfrm>
                  <a:off x="5609659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8" name="円/楕円 148">
                  <a:extLst>
                    <a:ext uri="{FF2B5EF4-FFF2-40B4-BE49-F238E27FC236}">
                      <a16:creationId xmlns:a16="http://schemas.microsoft.com/office/drawing/2014/main" id="{14B528B9-73E9-F4C3-7FE6-B6A40D70C231}"/>
                    </a:ext>
                  </a:extLst>
                </p:cNvPr>
                <p:cNvSpPr/>
                <p:nvPr/>
              </p:nvSpPr>
              <p:spPr>
                <a:xfrm>
                  <a:off x="5443472" y="3343931"/>
                  <a:ext cx="47938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9" name="円/楕円 149">
                  <a:extLst>
                    <a:ext uri="{FF2B5EF4-FFF2-40B4-BE49-F238E27FC236}">
                      <a16:creationId xmlns:a16="http://schemas.microsoft.com/office/drawing/2014/main" id="{31E2545C-907F-AA24-D447-F17EFBB6D7E7}"/>
                    </a:ext>
                  </a:extLst>
                </p:cNvPr>
                <p:cNvSpPr/>
                <p:nvPr/>
              </p:nvSpPr>
              <p:spPr>
                <a:xfrm>
                  <a:off x="5456256" y="3747248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0" name="円/楕円 150">
                  <a:extLst>
                    <a:ext uri="{FF2B5EF4-FFF2-40B4-BE49-F238E27FC236}">
                      <a16:creationId xmlns:a16="http://schemas.microsoft.com/office/drawing/2014/main" id="{D9E98344-33CA-5BA1-A6AB-C790F81E51E9}"/>
                    </a:ext>
                  </a:extLst>
                </p:cNvPr>
                <p:cNvSpPr/>
                <p:nvPr/>
              </p:nvSpPr>
              <p:spPr>
                <a:xfrm>
                  <a:off x="5609659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1" name="円/楕円 151">
                  <a:extLst>
                    <a:ext uri="{FF2B5EF4-FFF2-40B4-BE49-F238E27FC236}">
                      <a16:creationId xmlns:a16="http://schemas.microsoft.com/office/drawing/2014/main" id="{17C6E0BB-2586-4F92-8AC2-4677C7C8FBC6}"/>
                    </a:ext>
                  </a:extLst>
                </p:cNvPr>
                <p:cNvSpPr/>
                <p:nvPr/>
              </p:nvSpPr>
              <p:spPr>
                <a:xfrm>
                  <a:off x="54690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2" name="円/楕円 152">
                  <a:extLst>
                    <a:ext uri="{FF2B5EF4-FFF2-40B4-BE49-F238E27FC236}">
                      <a16:creationId xmlns:a16="http://schemas.microsoft.com/office/drawing/2014/main" id="{C3558858-9B83-927E-7F63-61DE1A0AFE05}"/>
                    </a:ext>
                  </a:extLst>
                </p:cNvPr>
                <p:cNvSpPr/>
                <p:nvPr/>
              </p:nvSpPr>
              <p:spPr>
                <a:xfrm>
                  <a:off x="5417905" y="2332439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3" name="円/楕円 153">
                  <a:extLst>
                    <a:ext uri="{FF2B5EF4-FFF2-40B4-BE49-F238E27FC236}">
                      <a16:creationId xmlns:a16="http://schemas.microsoft.com/office/drawing/2014/main" id="{3A9E91C7-E32F-F533-D1B2-F9F883D24687}"/>
                    </a:ext>
                  </a:extLst>
                </p:cNvPr>
                <p:cNvSpPr/>
                <p:nvPr/>
              </p:nvSpPr>
              <p:spPr>
                <a:xfrm>
                  <a:off x="5536152" y="2402859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4" name="円/楕円 154">
                  <a:extLst>
                    <a:ext uri="{FF2B5EF4-FFF2-40B4-BE49-F238E27FC236}">
                      <a16:creationId xmlns:a16="http://schemas.microsoft.com/office/drawing/2014/main" id="{AECC3457-0858-95DC-5A6C-A8000DB847EA}"/>
                    </a:ext>
                  </a:extLst>
                </p:cNvPr>
                <p:cNvSpPr/>
                <p:nvPr/>
              </p:nvSpPr>
              <p:spPr>
                <a:xfrm>
                  <a:off x="5619246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5" name="円/楕円 155">
                  <a:extLst>
                    <a:ext uri="{FF2B5EF4-FFF2-40B4-BE49-F238E27FC236}">
                      <a16:creationId xmlns:a16="http://schemas.microsoft.com/office/drawing/2014/main" id="{8BD96ADE-2286-85EA-5595-285FEEF1B5D8}"/>
                    </a:ext>
                  </a:extLst>
                </p:cNvPr>
                <p:cNvSpPr/>
                <p:nvPr/>
              </p:nvSpPr>
              <p:spPr>
                <a:xfrm>
                  <a:off x="5475431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6" name="円/楕円 156">
                  <a:extLst>
                    <a:ext uri="{FF2B5EF4-FFF2-40B4-BE49-F238E27FC236}">
                      <a16:creationId xmlns:a16="http://schemas.microsoft.com/office/drawing/2014/main" id="{10A99C9C-EE0A-4FA0-EA20-0287A0796D8F}"/>
                    </a:ext>
                  </a:extLst>
                </p:cNvPr>
                <p:cNvSpPr/>
                <p:nvPr/>
              </p:nvSpPr>
              <p:spPr>
                <a:xfrm>
                  <a:off x="5638421" y="3100661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7" name="円/楕円 157">
                  <a:extLst>
                    <a:ext uri="{FF2B5EF4-FFF2-40B4-BE49-F238E27FC236}">
                      <a16:creationId xmlns:a16="http://schemas.microsoft.com/office/drawing/2014/main" id="{CEE99F2D-1375-ABBD-9BEC-B2B825BADC36}"/>
                    </a:ext>
                  </a:extLst>
                </p:cNvPr>
                <p:cNvSpPr/>
                <p:nvPr/>
              </p:nvSpPr>
              <p:spPr>
                <a:xfrm>
                  <a:off x="5411513" y="3254306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8" name="円/楕円 158">
                  <a:extLst>
                    <a:ext uri="{FF2B5EF4-FFF2-40B4-BE49-F238E27FC236}">
                      <a16:creationId xmlns:a16="http://schemas.microsoft.com/office/drawing/2014/main" id="{D9B8E343-9F3F-2554-1DED-9C13A320E649}"/>
                    </a:ext>
                  </a:extLst>
                </p:cNvPr>
                <p:cNvSpPr/>
                <p:nvPr/>
              </p:nvSpPr>
              <p:spPr>
                <a:xfrm>
                  <a:off x="5516977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9" name="円/楕円 159">
                  <a:extLst>
                    <a:ext uri="{FF2B5EF4-FFF2-40B4-BE49-F238E27FC236}">
                      <a16:creationId xmlns:a16="http://schemas.microsoft.com/office/drawing/2014/main" id="{1EAD7BB9-EFB6-DDCC-486B-95B26A385CBC}"/>
                    </a:ext>
                  </a:extLst>
                </p:cNvPr>
                <p:cNvSpPr/>
                <p:nvPr/>
              </p:nvSpPr>
              <p:spPr>
                <a:xfrm>
                  <a:off x="5408316" y="3580800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0" name="円/楕円 160">
                  <a:extLst>
                    <a:ext uri="{FF2B5EF4-FFF2-40B4-BE49-F238E27FC236}">
                      <a16:creationId xmlns:a16="http://schemas.microsoft.com/office/drawing/2014/main" id="{E6C9E664-985E-329E-6084-F690E3CC1044}"/>
                    </a:ext>
                  </a:extLst>
                </p:cNvPr>
                <p:cNvSpPr/>
                <p:nvPr/>
              </p:nvSpPr>
              <p:spPr>
                <a:xfrm>
                  <a:off x="5536152" y="3756852"/>
                  <a:ext cx="47940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1" name="円/楕円 161">
                  <a:extLst>
                    <a:ext uri="{FF2B5EF4-FFF2-40B4-BE49-F238E27FC236}">
                      <a16:creationId xmlns:a16="http://schemas.microsoft.com/office/drawing/2014/main" id="{B2F375D4-EB02-33EA-93A7-D566EAE3BDC9}"/>
                    </a:ext>
                  </a:extLst>
                </p:cNvPr>
                <p:cNvSpPr/>
                <p:nvPr/>
              </p:nvSpPr>
              <p:spPr>
                <a:xfrm>
                  <a:off x="5500998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2" name="円/楕円 162">
                  <a:extLst>
                    <a:ext uri="{FF2B5EF4-FFF2-40B4-BE49-F238E27FC236}">
                      <a16:creationId xmlns:a16="http://schemas.microsoft.com/office/drawing/2014/main" id="{45DF6705-995B-5A3D-D07E-560521450A83}"/>
                    </a:ext>
                  </a:extLst>
                </p:cNvPr>
                <p:cNvSpPr/>
                <p:nvPr/>
              </p:nvSpPr>
              <p:spPr>
                <a:xfrm>
                  <a:off x="5350790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3" name="円/楕円 163">
                  <a:extLst>
                    <a:ext uri="{FF2B5EF4-FFF2-40B4-BE49-F238E27FC236}">
                      <a16:creationId xmlns:a16="http://schemas.microsoft.com/office/drawing/2014/main" id="{1E918E9D-1BD2-E9FC-BF50-566053140A60}"/>
                    </a:ext>
                  </a:extLst>
                </p:cNvPr>
                <p:cNvSpPr/>
                <p:nvPr/>
              </p:nvSpPr>
              <p:spPr>
                <a:xfrm>
                  <a:off x="5702339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4" name="円/楕円 164">
                  <a:extLst>
                    <a:ext uri="{FF2B5EF4-FFF2-40B4-BE49-F238E27FC236}">
                      <a16:creationId xmlns:a16="http://schemas.microsoft.com/office/drawing/2014/main" id="{916DA91E-E2F3-4375-A602-B371281B3047}"/>
                    </a:ext>
                  </a:extLst>
                </p:cNvPr>
                <p:cNvSpPr/>
                <p:nvPr/>
              </p:nvSpPr>
              <p:spPr>
                <a:xfrm>
                  <a:off x="5500998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5" name="円/楕円 165">
                  <a:extLst>
                    <a:ext uri="{FF2B5EF4-FFF2-40B4-BE49-F238E27FC236}">
                      <a16:creationId xmlns:a16="http://schemas.microsoft.com/office/drawing/2014/main" id="{62C208FC-AC64-5032-0F0F-F61DEE82C603}"/>
                    </a:ext>
                  </a:extLst>
                </p:cNvPr>
                <p:cNvSpPr/>
                <p:nvPr/>
              </p:nvSpPr>
              <p:spPr>
                <a:xfrm>
                  <a:off x="5462647" y="3052648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6" name="円/楕円 166">
                  <a:extLst>
                    <a:ext uri="{FF2B5EF4-FFF2-40B4-BE49-F238E27FC236}">
                      <a16:creationId xmlns:a16="http://schemas.microsoft.com/office/drawing/2014/main" id="{6C9B325E-7E44-3C8C-A7BB-51A1BB3B3E71}"/>
                    </a:ext>
                  </a:extLst>
                </p:cNvPr>
                <p:cNvSpPr/>
                <p:nvPr/>
              </p:nvSpPr>
              <p:spPr>
                <a:xfrm>
                  <a:off x="5568111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7" name="円/楕円 167">
                  <a:extLst>
                    <a:ext uri="{FF2B5EF4-FFF2-40B4-BE49-F238E27FC236}">
                      <a16:creationId xmlns:a16="http://schemas.microsoft.com/office/drawing/2014/main" id="{33740609-DF99-6539-3E80-DF771066CF2F}"/>
                    </a:ext>
                  </a:extLst>
                </p:cNvPr>
                <p:cNvSpPr/>
                <p:nvPr/>
              </p:nvSpPr>
              <p:spPr>
                <a:xfrm>
                  <a:off x="5660793" y="336953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8" name="円/楕円 168">
                  <a:extLst>
                    <a:ext uri="{FF2B5EF4-FFF2-40B4-BE49-F238E27FC236}">
                      <a16:creationId xmlns:a16="http://schemas.microsoft.com/office/drawing/2014/main" id="{0034E5C8-CEF0-7D70-1D5E-9B21709C8135}"/>
                    </a:ext>
                  </a:extLst>
                </p:cNvPr>
                <p:cNvSpPr/>
                <p:nvPr/>
              </p:nvSpPr>
              <p:spPr>
                <a:xfrm>
                  <a:off x="5587287" y="3664024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9" name="円/楕円 169">
                  <a:extLst>
                    <a:ext uri="{FF2B5EF4-FFF2-40B4-BE49-F238E27FC236}">
                      <a16:creationId xmlns:a16="http://schemas.microsoft.com/office/drawing/2014/main" id="{46A12261-3D2B-5D9D-DCFB-351681EBCD1C}"/>
                    </a:ext>
                  </a:extLst>
                </p:cNvPr>
                <p:cNvSpPr/>
                <p:nvPr/>
              </p:nvSpPr>
              <p:spPr>
                <a:xfrm>
                  <a:off x="5408316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0" name="円/楕円 170">
                  <a:extLst>
                    <a:ext uri="{FF2B5EF4-FFF2-40B4-BE49-F238E27FC236}">
                      <a16:creationId xmlns:a16="http://schemas.microsoft.com/office/drawing/2014/main" id="{E0A09470-9A7F-C283-F735-83F4332BCE0E}"/>
                    </a:ext>
                  </a:extLst>
                </p:cNvPr>
                <p:cNvSpPr/>
                <p:nvPr/>
              </p:nvSpPr>
              <p:spPr>
                <a:xfrm>
                  <a:off x="53603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1" name="円/楕円 171">
                  <a:extLst>
                    <a:ext uri="{FF2B5EF4-FFF2-40B4-BE49-F238E27FC236}">
                      <a16:creationId xmlns:a16="http://schemas.microsoft.com/office/drawing/2014/main" id="{C2EA0C15-CB58-61E6-E2B5-2E321814E835}"/>
                    </a:ext>
                  </a:extLst>
                </p:cNvPr>
                <p:cNvSpPr/>
                <p:nvPr/>
              </p:nvSpPr>
              <p:spPr>
                <a:xfrm>
                  <a:off x="5322028" y="319668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2" name="円/楕円 172">
                  <a:extLst>
                    <a:ext uri="{FF2B5EF4-FFF2-40B4-BE49-F238E27FC236}">
                      <a16:creationId xmlns:a16="http://schemas.microsoft.com/office/drawing/2014/main" id="{F03C6867-F3D8-2E07-01FA-F24A19D62700}"/>
                    </a:ext>
                  </a:extLst>
                </p:cNvPr>
                <p:cNvSpPr/>
                <p:nvPr/>
              </p:nvSpPr>
              <p:spPr>
                <a:xfrm>
                  <a:off x="5456256" y="2963022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3" name="円/楕円 173">
                  <a:extLst>
                    <a:ext uri="{FF2B5EF4-FFF2-40B4-BE49-F238E27FC236}">
                      <a16:creationId xmlns:a16="http://schemas.microsoft.com/office/drawing/2014/main" id="{3E40EDC3-F6C9-AE43-B419-FD53190AE8BD}"/>
                    </a:ext>
                  </a:extLst>
                </p:cNvPr>
                <p:cNvSpPr/>
                <p:nvPr/>
              </p:nvSpPr>
              <p:spPr>
                <a:xfrm>
                  <a:off x="5341203" y="2812578"/>
                  <a:ext cx="47938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4" name="円/楕円 174">
                  <a:extLst>
                    <a:ext uri="{FF2B5EF4-FFF2-40B4-BE49-F238E27FC236}">
                      <a16:creationId xmlns:a16="http://schemas.microsoft.com/office/drawing/2014/main" id="{81140D25-3797-99C3-ACFF-6CD0B1D97748}"/>
                    </a:ext>
                  </a:extLst>
                </p:cNvPr>
                <p:cNvSpPr/>
                <p:nvPr/>
              </p:nvSpPr>
              <p:spPr>
                <a:xfrm>
                  <a:off x="53156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5" name="円/楕円 175">
                  <a:extLst>
                    <a:ext uri="{FF2B5EF4-FFF2-40B4-BE49-F238E27FC236}">
                      <a16:creationId xmlns:a16="http://schemas.microsoft.com/office/drawing/2014/main" id="{1610792A-9ED1-DD2F-5751-FD6AA4BD9B02}"/>
                    </a:ext>
                  </a:extLst>
                </p:cNvPr>
                <p:cNvSpPr/>
                <p:nvPr/>
              </p:nvSpPr>
              <p:spPr>
                <a:xfrm>
                  <a:off x="5369965" y="3481572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6" name="円/楕円 176">
                  <a:extLst>
                    <a:ext uri="{FF2B5EF4-FFF2-40B4-BE49-F238E27FC236}">
                      <a16:creationId xmlns:a16="http://schemas.microsoft.com/office/drawing/2014/main" id="{BAAD7983-D8B4-5730-6AD0-696C1F4F5109}"/>
                    </a:ext>
                  </a:extLst>
                </p:cNvPr>
                <p:cNvSpPr/>
                <p:nvPr/>
              </p:nvSpPr>
              <p:spPr>
                <a:xfrm>
                  <a:off x="5558524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527" name="図形グループ 124">
                <a:extLst>
                  <a:ext uri="{FF2B5EF4-FFF2-40B4-BE49-F238E27FC236}">
                    <a16:creationId xmlns:a16="http://schemas.microsoft.com/office/drawing/2014/main" id="{201CEDBE-D301-BC07-CB27-E5A8CA799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838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541" name="円/楕円 101">
                  <a:extLst>
                    <a:ext uri="{FF2B5EF4-FFF2-40B4-BE49-F238E27FC236}">
                      <a16:creationId xmlns:a16="http://schemas.microsoft.com/office/drawing/2014/main" id="{5234921A-B64B-9A56-F808-EA93696C9D81}"/>
                    </a:ext>
                  </a:extLst>
                </p:cNvPr>
                <p:cNvSpPr/>
                <p:nvPr/>
              </p:nvSpPr>
              <p:spPr>
                <a:xfrm>
                  <a:off x="5268794" y="1839496"/>
                  <a:ext cx="511344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2" name="円/楕円 102">
                  <a:extLst>
                    <a:ext uri="{FF2B5EF4-FFF2-40B4-BE49-F238E27FC236}">
                      <a16:creationId xmlns:a16="http://schemas.microsoft.com/office/drawing/2014/main" id="{6243E99B-9F04-DC38-4DF3-E4385C7C64D3}"/>
                    </a:ext>
                  </a:extLst>
                </p:cNvPr>
                <p:cNvSpPr/>
                <p:nvPr/>
              </p:nvSpPr>
              <p:spPr>
                <a:xfrm>
                  <a:off x="55756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3" name="円/楕円 103">
                  <a:extLst>
                    <a:ext uri="{FF2B5EF4-FFF2-40B4-BE49-F238E27FC236}">
                      <a16:creationId xmlns:a16="http://schemas.microsoft.com/office/drawing/2014/main" id="{6EB7B129-C913-1391-55AD-84C9C710CEDB}"/>
                    </a:ext>
                  </a:extLst>
                </p:cNvPr>
                <p:cNvSpPr/>
                <p:nvPr/>
              </p:nvSpPr>
              <p:spPr>
                <a:xfrm>
                  <a:off x="5479723" y="2345242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4" name="円/楕円 104">
                  <a:extLst>
                    <a:ext uri="{FF2B5EF4-FFF2-40B4-BE49-F238E27FC236}">
                      <a16:creationId xmlns:a16="http://schemas.microsoft.com/office/drawing/2014/main" id="{BA360799-9CFF-3F16-1ACE-178708109D3D}"/>
                    </a:ext>
                  </a:extLst>
                </p:cNvPr>
                <p:cNvSpPr/>
                <p:nvPr/>
              </p:nvSpPr>
              <p:spPr>
                <a:xfrm>
                  <a:off x="5658694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5" name="円/楕円 105">
                  <a:extLst>
                    <a:ext uri="{FF2B5EF4-FFF2-40B4-BE49-F238E27FC236}">
                      <a16:creationId xmlns:a16="http://schemas.microsoft.com/office/drawing/2014/main" id="{2A197729-8652-5ECD-E5DE-884EA4C41106}"/>
                    </a:ext>
                  </a:extLst>
                </p:cNvPr>
                <p:cNvSpPr/>
                <p:nvPr/>
              </p:nvSpPr>
              <p:spPr>
                <a:xfrm>
                  <a:off x="5431786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6" name="円/楕円 106">
                  <a:extLst>
                    <a:ext uri="{FF2B5EF4-FFF2-40B4-BE49-F238E27FC236}">
                      <a16:creationId xmlns:a16="http://schemas.microsoft.com/office/drawing/2014/main" id="{8E0EC8AC-09F3-4C75-82D5-5210E7FB2839}"/>
                    </a:ext>
                  </a:extLst>
                </p:cNvPr>
                <p:cNvSpPr/>
                <p:nvPr/>
              </p:nvSpPr>
              <p:spPr>
                <a:xfrm>
                  <a:off x="55500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7" name="円/楕円 107">
                  <a:extLst>
                    <a:ext uri="{FF2B5EF4-FFF2-40B4-BE49-F238E27FC236}">
                      <a16:creationId xmlns:a16="http://schemas.microsoft.com/office/drawing/2014/main" id="{2E526590-219F-F5AB-F4FE-1D460DC7DE4E}"/>
                    </a:ext>
                  </a:extLst>
                </p:cNvPr>
                <p:cNvSpPr/>
                <p:nvPr/>
              </p:nvSpPr>
              <p:spPr>
                <a:xfrm>
                  <a:off x="5371062" y="2998231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8" name="円/楕円 108">
                  <a:extLst>
                    <a:ext uri="{FF2B5EF4-FFF2-40B4-BE49-F238E27FC236}">
                      <a16:creationId xmlns:a16="http://schemas.microsoft.com/office/drawing/2014/main" id="{D6AD3EEB-2B09-C4EB-B327-E8F5BA1B8A5F}"/>
                    </a:ext>
                  </a:extLst>
                </p:cNvPr>
                <p:cNvSpPr/>
                <p:nvPr/>
              </p:nvSpPr>
              <p:spPr>
                <a:xfrm>
                  <a:off x="5562817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9" name="円/楕円 109">
                  <a:extLst>
                    <a:ext uri="{FF2B5EF4-FFF2-40B4-BE49-F238E27FC236}">
                      <a16:creationId xmlns:a16="http://schemas.microsoft.com/office/drawing/2014/main" id="{20E8A3C2-853D-778A-86E1-559284D52BAE}"/>
                    </a:ext>
                  </a:extLst>
                </p:cNvPr>
                <p:cNvSpPr/>
                <p:nvPr/>
              </p:nvSpPr>
              <p:spPr>
                <a:xfrm>
                  <a:off x="5610756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0" name="円/楕円 110">
                  <a:extLst>
                    <a:ext uri="{FF2B5EF4-FFF2-40B4-BE49-F238E27FC236}">
                      <a16:creationId xmlns:a16="http://schemas.microsoft.com/office/drawing/2014/main" id="{CC2E17E6-C3EE-AA14-8A51-3E3E4F01EEF1}"/>
                    </a:ext>
                  </a:extLst>
                </p:cNvPr>
                <p:cNvSpPr/>
                <p:nvPr/>
              </p:nvSpPr>
              <p:spPr>
                <a:xfrm>
                  <a:off x="5444569" y="334393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1" name="円/楕円 111">
                  <a:extLst>
                    <a:ext uri="{FF2B5EF4-FFF2-40B4-BE49-F238E27FC236}">
                      <a16:creationId xmlns:a16="http://schemas.microsoft.com/office/drawing/2014/main" id="{9D3C41E4-A00F-D6BC-92ED-AF136D5E0CFA}"/>
                    </a:ext>
                  </a:extLst>
                </p:cNvPr>
                <p:cNvSpPr/>
                <p:nvPr/>
              </p:nvSpPr>
              <p:spPr>
                <a:xfrm>
                  <a:off x="5454156" y="3747248"/>
                  <a:ext cx="47940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2" name="円/楕円 112">
                  <a:extLst>
                    <a:ext uri="{FF2B5EF4-FFF2-40B4-BE49-F238E27FC236}">
                      <a16:creationId xmlns:a16="http://schemas.microsoft.com/office/drawing/2014/main" id="{66DA6C94-8C9F-F66E-4344-F3BD4CD851C3}"/>
                    </a:ext>
                  </a:extLst>
                </p:cNvPr>
                <p:cNvSpPr/>
                <p:nvPr/>
              </p:nvSpPr>
              <p:spPr>
                <a:xfrm>
                  <a:off x="5610756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3" name="円/楕円 113">
                  <a:extLst>
                    <a:ext uri="{FF2B5EF4-FFF2-40B4-BE49-F238E27FC236}">
                      <a16:creationId xmlns:a16="http://schemas.microsoft.com/office/drawing/2014/main" id="{CB04E866-967A-0088-5B3B-DB703C96D44B}"/>
                    </a:ext>
                  </a:extLst>
                </p:cNvPr>
                <p:cNvSpPr/>
                <p:nvPr/>
              </p:nvSpPr>
              <p:spPr>
                <a:xfrm>
                  <a:off x="54669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4" name="円/楕円 114">
                  <a:extLst>
                    <a:ext uri="{FF2B5EF4-FFF2-40B4-BE49-F238E27FC236}">
                      <a16:creationId xmlns:a16="http://schemas.microsoft.com/office/drawing/2014/main" id="{1ECF1AA6-EA45-A63E-CAB5-6D0226A3A79C}"/>
                    </a:ext>
                  </a:extLst>
                </p:cNvPr>
                <p:cNvSpPr/>
                <p:nvPr/>
              </p:nvSpPr>
              <p:spPr>
                <a:xfrm>
                  <a:off x="5419002" y="233243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5" name="円/楕円 115">
                  <a:extLst>
                    <a:ext uri="{FF2B5EF4-FFF2-40B4-BE49-F238E27FC236}">
                      <a16:creationId xmlns:a16="http://schemas.microsoft.com/office/drawing/2014/main" id="{C277DE50-30DA-38F3-E341-098CAE389DD6}"/>
                    </a:ext>
                  </a:extLst>
                </p:cNvPr>
                <p:cNvSpPr/>
                <p:nvPr/>
              </p:nvSpPr>
              <p:spPr>
                <a:xfrm>
                  <a:off x="5537249" y="2402859"/>
                  <a:ext cx="44743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6" name="円/楕円 116">
                  <a:extLst>
                    <a:ext uri="{FF2B5EF4-FFF2-40B4-BE49-F238E27FC236}">
                      <a16:creationId xmlns:a16="http://schemas.microsoft.com/office/drawing/2014/main" id="{8A1AB942-E0B6-047C-AEDE-5A5538722EDE}"/>
                    </a:ext>
                  </a:extLst>
                </p:cNvPr>
                <p:cNvSpPr/>
                <p:nvPr/>
              </p:nvSpPr>
              <p:spPr>
                <a:xfrm>
                  <a:off x="5620343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7" name="円/楕円 117">
                  <a:extLst>
                    <a:ext uri="{FF2B5EF4-FFF2-40B4-BE49-F238E27FC236}">
                      <a16:creationId xmlns:a16="http://schemas.microsoft.com/office/drawing/2014/main" id="{64FE329E-050F-0CE5-8FF3-ACEABA152613}"/>
                    </a:ext>
                  </a:extLst>
                </p:cNvPr>
                <p:cNvSpPr/>
                <p:nvPr/>
              </p:nvSpPr>
              <p:spPr>
                <a:xfrm>
                  <a:off x="5476528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8" name="円/楕円 118">
                  <a:extLst>
                    <a:ext uri="{FF2B5EF4-FFF2-40B4-BE49-F238E27FC236}">
                      <a16:creationId xmlns:a16="http://schemas.microsoft.com/office/drawing/2014/main" id="{97C4A30C-83A0-BB9C-2FCF-9CD262712891}"/>
                    </a:ext>
                  </a:extLst>
                </p:cNvPr>
                <p:cNvSpPr/>
                <p:nvPr/>
              </p:nvSpPr>
              <p:spPr>
                <a:xfrm>
                  <a:off x="5639518" y="3100661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9" name="円/楕円 119">
                  <a:extLst>
                    <a:ext uri="{FF2B5EF4-FFF2-40B4-BE49-F238E27FC236}">
                      <a16:creationId xmlns:a16="http://schemas.microsoft.com/office/drawing/2014/main" id="{CAC59F40-8496-1798-6CB3-BCEE56145CCA}"/>
                    </a:ext>
                  </a:extLst>
                </p:cNvPr>
                <p:cNvSpPr/>
                <p:nvPr/>
              </p:nvSpPr>
              <p:spPr>
                <a:xfrm>
                  <a:off x="5412610" y="3254306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0" name="円/楕円 120">
                  <a:extLst>
                    <a:ext uri="{FF2B5EF4-FFF2-40B4-BE49-F238E27FC236}">
                      <a16:creationId xmlns:a16="http://schemas.microsoft.com/office/drawing/2014/main" id="{597E228B-0301-221C-DF13-F2ECD5CD482F}"/>
                    </a:ext>
                  </a:extLst>
                </p:cNvPr>
                <p:cNvSpPr/>
                <p:nvPr/>
              </p:nvSpPr>
              <p:spPr>
                <a:xfrm>
                  <a:off x="5518074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1" name="円/楕円 121">
                  <a:extLst>
                    <a:ext uri="{FF2B5EF4-FFF2-40B4-BE49-F238E27FC236}">
                      <a16:creationId xmlns:a16="http://schemas.microsoft.com/office/drawing/2014/main" id="{63093F67-6CD2-F4E3-2D6C-0CB25BF341A8}"/>
                    </a:ext>
                  </a:extLst>
                </p:cNvPr>
                <p:cNvSpPr/>
                <p:nvPr/>
              </p:nvSpPr>
              <p:spPr>
                <a:xfrm>
                  <a:off x="5409413" y="3580800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2" name="円/楕円 122">
                  <a:extLst>
                    <a:ext uri="{FF2B5EF4-FFF2-40B4-BE49-F238E27FC236}">
                      <a16:creationId xmlns:a16="http://schemas.microsoft.com/office/drawing/2014/main" id="{080C6741-2195-8001-15A1-01A1179B127B}"/>
                    </a:ext>
                  </a:extLst>
                </p:cNvPr>
                <p:cNvSpPr/>
                <p:nvPr/>
              </p:nvSpPr>
              <p:spPr>
                <a:xfrm>
                  <a:off x="5537249" y="3756852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3" name="円/楕円 123">
                  <a:extLst>
                    <a:ext uri="{FF2B5EF4-FFF2-40B4-BE49-F238E27FC236}">
                      <a16:creationId xmlns:a16="http://schemas.microsoft.com/office/drawing/2014/main" id="{642F27AA-01C3-04B5-C989-B6865D1DF8FC}"/>
                    </a:ext>
                  </a:extLst>
                </p:cNvPr>
                <p:cNvSpPr/>
                <p:nvPr/>
              </p:nvSpPr>
              <p:spPr>
                <a:xfrm>
                  <a:off x="5498899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4" name="円/楕円 124">
                  <a:extLst>
                    <a:ext uri="{FF2B5EF4-FFF2-40B4-BE49-F238E27FC236}">
                      <a16:creationId xmlns:a16="http://schemas.microsoft.com/office/drawing/2014/main" id="{AECC17D5-DCAE-B711-AC84-3AD87C14FD3E}"/>
                    </a:ext>
                  </a:extLst>
                </p:cNvPr>
                <p:cNvSpPr/>
                <p:nvPr/>
              </p:nvSpPr>
              <p:spPr>
                <a:xfrm>
                  <a:off x="5348692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5" name="円/楕円 125">
                  <a:extLst>
                    <a:ext uri="{FF2B5EF4-FFF2-40B4-BE49-F238E27FC236}">
                      <a16:creationId xmlns:a16="http://schemas.microsoft.com/office/drawing/2014/main" id="{09626165-4C34-3261-5DF7-59384473AD60}"/>
                    </a:ext>
                  </a:extLst>
                </p:cNvPr>
                <p:cNvSpPr/>
                <p:nvPr/>
              </p:nvSpPr>
              <p:spPr>
                <a:xfrm>
                  <a:off x="5703436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6" name="円/楕円 126">
                  <a:extLst>
                    <a:ext uri="{FF2B5EF4-FFF2-40B4-BE49-F238E27FC236}">
                      <a16:creationId xmlns:a16="http://schemas.microsoft.com/office/drawing/2014/main" id="{E34781A0-1637-C971-8D64-3E8EA7DCE6CA}"/>
                    </a:ext>
                  </a:extLst>
                </p:cNvPr>
                <p:cNvSpPr/>
                <p:nvPr/>
              </p:nvSpPr>
              <p:spPr>
                <a:xfrm>
                  <a:off x="5498899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7" name="円/楕円 127">
                  <a:extLst>
                    <a:ext uri="{FF2B5EF4-FFF2-40B4-BE49-F238E27FC236}">
                      <a16:creationId xmlns:a16="http://schemas.microsoft.com/office/drawing/2014/main" id="{3881948A-C345-4687-D690-29FEF254E349}"/>
                    </a:ext>
                  </a:extLst>
                </p:cNvPr>
                <p:cNvSpPr/>
                <p:nvPr/>
              </p:nvSpPr>
              <p:spPr>
                <a:xfrm>
                  <a:off x="5460548" y="3052648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8" name="円/楕円 128">
                  <a:extLst>
                    <a:ext uri="{FF2B5EF4-FFF2-40B4-BE49-F238E27FC236}">
                      <a16:creationId xmlns:a16="http://schemas.microsoft.com/office/drawing/2014/main" id="{DEAB4022-EA73-359A-29CC-9A1549356888}"/>
                    </a:ext>
                  </a:extLst>
                </p:cNvPr>
                <p:cNvSpPr/>
                <p:nvPr/>
              </p:nvSpPr>
              <p:spPr>
                <a:xfrm>
                  <a:off x="5566013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9" name="円/楕円 129">
                  <a:extLst>
                    <a:ext uri="{FF2B5EF4-FFF2-40B4-BE49-F238E27FC236}">
                      <a16:creationId xmlns:a16="http://schemas.microsoft.com/office/drawing/2014/main" id="{3D10A5E1-18EF-85E8-8105-641036759568}"/>
                    </a:ext>
                  </a:extLst>
                </p:cNvPr>
                <p:cNvSpPr/>
                <p:nvPr/>
              </p:nvSpPr>
              <p:spPr>
                <a:xfrm>
                  <a:off x="5658694" y="336953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0" name="円/楕円 130">
                  <a:extLst>
                    <a:ext uri="{FF2B5EF4-FFF2-40B4-BE49-F238E27FC236}">
                      <a16:creationId xmlns:a16="http://schemas.microsoft.com/office/drawing/2014/main" id="{206592A6-522A-C587-BA5C-CFCC029C86F7}"/>
                    </a:ext>
                  </a:extLst>
                </p:cNvPr>
                <p:cNvSpPr/>
                <p:nvPr/>
              </p:nvSpPr>
              <p:spPr>
                <a:xfrm>
                  <a:off x="5585189" y="3664024"/>
                  <a:ext cx="47938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1" name="円/楕円 131">
                  <a:extLst>
                    <a:ext uri="{FF2B5EF4-FFF2-40B4-BE49-F238E27FC236}">
                      <a16:creationId xmlns:a16="http://schemas.microsoft.com/office/drawing/2014/main" id="{E0ED3905-9185-F76D-FA3E-7357CE9DE630}"/>
                    </a:ext>
                  </a:extLst>
                </p:cNvPr>
                <p:cNvSpPr/>
                <p:nvPr/>
              </p:nvSpPr>
              <p:spPr>
                <a:xfrm>
                  <a:off x="5406218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2" name="円/楕円 132">
                  <a:extLst>
                    <a:ext uri="{FF2B5EF4-FFF2-40B4-BE49-F238E27FC236}">
                      <a16:creationId xmlns:a16="http://schemas.microsoft.com/office/drawing/2014/main" id="{2E299223-788A-BC47-A4CB-0D0641415C4C}"/>
                    </a:ext>
                  </a:extLst>
                </p:cNvPr>
                <p:cNvSpPr/>
                <p:nvPr/>
              </p:nvSpPr>
              <p:spPr>
                <a:xfrm>
                  <a:off x="53582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3" name="円/楕円 133">
                  <a:extLst>
                    <a:ext uri="{FF2B5EF4-FFF2-40B4-BE49-F238E27FC236}">
                      <a16:creationId xmlns:a16="http://schemas.microsoft.com/office/drawing/2014/main" id="{75E0A620-CBC9-65D8-D20A-4E72BDF96DC8}"/>
                    </a:ext>
                  </a:extLst>
                </p:cNvPr>
                <p:cNvSpPr/>
                <p:nvPr/>
              </p:nvSpPr>
              <p:spPr>
                <a:xfrm>
                  <a:off x="5319928" y="319668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4" name="円/楕円 134">
                  <a:extLst>
                    <a:ext uri="{FF2B5EF4-FFF2-40B4-BE49-F238E27FC236}">
                      <a16:creationId xmlns:a16="http://schemas.microsoft.com/office/drawing/2014/main" id="{0DC3CBC7-89AE-1BA8-B00E-FDBDC6C48B62}"/>
                    </a:ext>
                  </a:extLst>
                </p:cNvPr>
                <p:cNvSpPr/>
                <p:nvPr/>
              </p:nvSpPr>
              <p:spPr>
                <a:xfrm>
                  <a:off x="5454156" y="2963022"/>
                  <a:ext cx="47940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5" name="円/楕円 135">
                  <a:extLst>
                    <a:ext uri="{FF2B5EF4-FFF2-40B4-BE49-F238E27FC236}">
                      <a16:creationId xmlns:a16="http://schemas.microsoft.com/office/drawing/2014/main" id="{B651FF75-9695-10F8-B4D8-0AE1FFA576D2}"/>
                    </a:ext>
                  </a:extLst>
                </p:cNvPr>
                <p:cNvSpPr/>
                <p:nvPr/>
              </p:nvSpPr>
              <p:spPr>
                <a:xfrm>
                  <a:off x="5339103" y="2812578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6" name="円/楕円 136">
                  <a:extLst>
                    <a:ext uri="{FF2B5EF4-FFF2-40B4-BE49-F238E27FC236}">
                      <a16:creationId xmlns:a16="http://schemas.microsoft.com/office/drawing/2014/main" id="{4D261537-14AB-CC78-184B-0B66CF9B077A}"/>
                    </a:ext>
                  </a:extLst>
                </p:cNvPr>
                <p:cNvSpPr/>
                <p:nvPr/>
              </p:nvSpPr>
              <p:spPr>
                <a:xfrm>
                  <a:off x="53135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7" name="円/楕円 137">
                  <a:extLst>
                    <a:ext uri="{FF2B5EF4-FFF2-40B4-BE49-F238E27FC236}">
                      <a16:creationId xmlns:a16="http://schemas.microsoft.com/office/drawing/2014/main" id="{042802CF-E30F-0D8B-236D-0AAF5CE46F28}"/>
                    </a:ext>
                  </a:extLst>
                </p:cNvPr>
                <p:cNvSpPr/>
                <p:nvPr/>
              </p:nvSpPr>
              <p:spPr>
                <a:xfrm>
                  <a:off x="5367868" y="3481572"/>
                  <a:ext cx="47938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8" name="円/楕円 138">
                  <a:extLst>
                    <a:ext uri="{FF2B5EF4-FFF2-40B4-BE49-F238E27FC236}">
                      <a16:creationId xmlns:a16="http://schemas.microsoft.com/office/drawing/2014/main" id="{BFAEC5C0-1CA4-479E-ED53-61F00F4553A7}"/>
                    </a:ext>
                  </a:extLst>
                </p:cNvPr>
                <p:cNvSpPr/>
                <p:nvPr/>
              </p:nvSpPr>
              <p:spPr>
                <a:xfrm>
                  <a:off x="5559622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cxnSp>
            <p:nvCxnSpPr>
              <p:cNvPr id="528" name="直線矢印コネクタ 88">
                <a:extLst>
                  <a:ext uri="{FF2B5EF4-FFF2-40B4-BE49-F238E27FC236}">
                    <a16:creationId xmlns:a16="http://schemas.microsoft.com/office/drawing/2014/main" id="{33046A62-962A-A148-3B03-59747152325F}"/>
                  </a:ext>
                </a:extLst>
              </p:cNvPr>
              <p:cNvCxnSpPr/>
              <p:nvPr/>
            </p:nvCxnSpPr>
            <p:spPr>
              <a:xfrm rot="10800000" flipH="1">
                <a:off x="1908200" y="1515448"/>
                <a:ext cx="355267" cy="397128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直線矢印コネクタ 89">
                <a:extLst>
                  <a:ext uri="{FF2B5EF4-FFF2-40B4-BE49-F238E27FC236}">
                    <a16:creationId xmlns:a16="http://schemas.microsoft.com/office/drawing/2014/main" id="{ECFA8473-8FC6-E1D8-59CA-F08B032381CB}"/>
                  </a:ext>
                </a:extLst>
              </p:cNvPr>
              <p:cNvCxnSpPr/>
              <p:nvPr/>
            </p:nvCxnSpPr>
            <p:spPr>
              <a:xfrm rot="10800000" flipV="1">
                <a:off x="1495837" y="1912576"/>
                <a:ext cx="412363" cy="468610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0" name="図形グループ 167">
                <a:extLst>
                  <a:ext uri="{FF2B5EF4-FFF2-40B4-BE49-F238E27FC236}">
                    <a16:creationId xmlns:a16="http://schemas.microsoft.com/office/drawing/2014/main" id="{704B9354-D8DC-094D-4E47-13B59E0FCD35}"/>
                  </a:ext>
                </a:extLst>
              </p:cNvPr>
              <p:cNvGrpSpPr/>
              <p:nvPr/>
            </p:nvGrpSpPr>
            <p:grpSpPr>
              <a:xfrm>
                <a:off x="1916326" y="2019239"/>
                <a:ext cx="791225" cy="114467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531" name="図形グループ 47">
                  <a:extLst>
                    <a:ext uri="{FF2B5EF4-FFF2-40B4-BE49-F238E27FC236}">
                      <a16:creationId xmlns:a16="http://schemas.microsoft.com/office/drawing/2014/main" id="{DC24CDA8-29C8-D917-C82E-189E6DCEE89D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37" name="フリーフォーム 97">
                    <a:extLst>
                      <a:ext uri="{FF2B5EF4-FFF2-40B4-BE49-F238E27FC236}">
                        <a16:creationId xmlns:a16="http://schemas.microsoft.com/office/drawing/2014/main" id="{E77ED934-AF9A-67D7-DDB8-AE7713ED355F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8" name="フリーフォーム 98">
                    <a:extLst>
                      <a:ext uri="{FF2B5EF4-FFF2-40B4-BE49-F238E27FC236}">
                        <a16:creationId xmlns:a16="http://schemas.microsoft.com/office/drawing/2014/main" id="{72F94FC5-1E63-78B9-12E6-A4F1C091DE54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9" name="フリーフォーム 99">
                    <a:extLst>
                      <a:ext uri="{FF2B5EF4-FFF2-40B4-BE49-F238E27FC236}">
                        <a16:creationId xmlns:a16="http://schemas.microsoft.com/office/drawing/2014/main" id="{C2FE2123-95FD-7770-FDD5-0E9EC245FCFF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40" name="フリーフォーム 100">
                    <a:extLst>
                      <a:ext uri="{FF2B5EF4-FFF2-40B4-BE49-F238E27FC236}">
                        <a16:creationId xmlns:a16="http://schemas.microsoft.com/office/drawing/2014/main" id="{9D84A042-4C71-E0B3-7CCE-D88EFEB15026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532" name="図形グループ 53">
                  <a:extLst>
                    <a:ext uri="{FF2B5EF4-FFF2-40B4-BE49-F238E27FC236}">
                      <a16:creationId xmlns:a16="http://schemas.microsoft.com/office/drawing/2014/main" id="{BA28FDAA-7738-571F-48C6-76E2D59C0F7B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33" name="フリーフォーム 93">
                    <a:extLst>
                      <a:ext uri="{FF2B5EF4-FFF2-40B4-BE49-F238E27FC236}">
                        <a16:creationId xmlns:a16="http://schemas.microsoft.com/office/drawing/2014/main" id="{1AF0F50F-7F6A-3394-F7D7-DF276E10B36D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4" name="フリーフォーム 94">
                    <a:extLst>
                      <a:ext uri="{FF2B5EF4-FFF2-40B4-BE49-F238E27FC236}">
                        <a16:creationId xmlns:a16="http://schemas.microsoft.com/office/drawing/2014/main" id="{94AE7DE4-4A56-F1DA-645B-B9E3B4A1CC96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5" name="フリーフォーム 95">
                    <a:extLst>
                      <a:ext uri="{FF2B5EF4-FFF2-40B4-BE49-F238E27FC236}">
                        <a16:creationId xmlns:a16="http://schemas.microsoft.com/office/drawing/2014/main" id="{F058C8CE-A4CA-A019-7F2C-1DA9D69DF30C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6" name="フリーフォーム 96">
                    <a:extLst>
                      <a:ext uri="{FF2B5EF4-FFF2-40B4-BE49-F238E27FC236}">
                        <a16:creationId xmlns:a16="http://schemas.microsoft.com/office/drawing/2014/main" id="{5EC191EE-4C0A-796F-7699-2B1F8B8C7BCE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350" name="図形グループ 393">
              <a:extLst>
                <a:ext uri="{FF2B5EF4-FFF2-40B4-BE49-F238E27FC236}">
                  <a16:creationId xmlns:a16="http://schemas.microsoft.com/office/drawing/2014/main" id="{F167462F-DA0B-C1D8-D83C-04F79F2CAE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644" y="4947784"/>
              <a:ext cx="1342070" cy="1157132"/>
              <a:chOff x="2369919" y="1245302"/>
              <a:chExt cx="1719350" cy="1334547"/>
            </a:xfrm>
          </p:grpSpPr>
          <p:sp>
            <p:nvSpPr>
              <p:cNvPr id="508" name="右矢印 178">
                <a:extLst>
                  <a:ext uri="{FF2B5EF4-FFF2-40B4-BE49-F238E27FC236}">
                    <a16:creationId xmlns:a16="http://schemas.microsoft.com/office/drawing/2014/main" id="{B6DAF3A5-6AB0-B9C8-ABD9-B7E1C30725B4}"/>
                  </a:ext>
                </a:extLst>
              </p:cNvPr>
              <p:cNvSpPr/>
              <p:nvPr/>
            </p:nvSpPr>
            <p:spPr>
              <a:xfrm>
                <a:off x="3903522" y="1827679"/>
                <a:ext cx="185747" cy="16344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9" name="右矢印 179">
                <a:extLst>
                  <a:ext uri="{FF2B5EF4-FFF2-40B4-BE49-F238E27FC236}">
                    <a16:creationId xmlns:a16="http://schemas.microsoft.com/office/drawing/2014/main" id="{8F92D18E-E830-D219-8D05-D736D23877CD}"/>
                  </a:ext>
                </a:extLst>
              </p:cNvPr>
              <p:cNvSpPr/>
              <p:nvPr/>
            </p:nvSpPr>
            <p:spPr>
              <a:xfrm rot="10800000">
                <a:off x="2369919" y="1827679"/>
                <a:ext cx="185747" cy="16185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0" name="正方形/長方形 180">
                <a:extLst>
                  <a:ext uri="{FF2B5EF4-FFF2-40B4-BE49-F238E27FC236}">
                    <a16:creationId xmlns:a16="http://schemas.microsoft.com/office/drawing/2014/main" id="{DA75F1A1-7EC8-FB0E-4F86-469351EFB8C8}"/>
                  </a:ext>
                </a:extLst>
              </p:cNvPr>
              <p:cNvSpPr/>
              <p:nvPr/>
            </p:nvSpPr>
            <p:spPr>
              <a:xfrm>
                <a:off x="2823967" y="1245302"/>
                <a:ext cx="835068" cy="1329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7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1" name="円/楕円 181">
                <a:extLst>
                  <a:ext uri="{FF2B5EF4-FFF2-40B4-BE49-F238E27FC236}">
                    <a16:creationId xmlns:a16="http://schemas.microsoft.com/office/drawing/2014/main" id="{0322AE53-800A-F6B8-C186-68E293FD0880}"/>
                  </a:ext>
                </a:extLst>
              </p:cNvPr>
              <p:cNvSpPr/>
              <p:nvPr/>
            </p:nvSpPr>
            <p:spPr>
              <a:xfrm>
                <a:off x="2701723" y="1246889"/>
                <a:ext cx="268302" cy="1328199"/>
              </a:xfrm>
              <a:prstGeom prst="ellipse">
                <a:avLst/>
              </a:prstGeom>
              <a:blipFill rotWithShape="1">
                <a:blip r:embed="rId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2" name="円/楕円 182">
                <a:extLst>
                  <a:ext uri="{FF2B5EF4-FFF2-40B4-BE49-F238E27FC236}">
                    <a16:creationId xmlns:a16="http://schemas.microsoft.com/office/drawing/2014/main" id="{9D15183D-004A-ED4A-53AA-1C2F9D2FA2C8}"/>
                  </a:ext>
                </a:extLst>
              </p:cNvPr>
              <p:cNvSpPr/>
              <p:nvPr/>
            </p:nvSpPr>
            <p:spPr>
              <a:xfrm>
                <a:off x="3505039" y="1251649"/>
                <a:ext cx="266714" cy="1328200"/>
              </a:xfrm>
              <a:prstGeom prst="ellipse">
                <a:avLst/>
              </a:prstGeom>
              <a:blipFill rotWithShape="1">
                <a:blip r:embed="rId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513" name="直線矢印コネクタ 183">
                <a:extLst>
                  <a:ext uri="{FF2B5EF4-FFF2-40B4-BE49-F238E27FC236}">
                    <a16:creationId xmlns:a16="http://schemas.microsoft.com/office/drawing/2014/main" id="{22E99853-3FC6-9A01-1F79-F1B8B0A8F5E5}"/>
                  </a:ext>
                </a:extLst>
              </p:cNvPr>
              <p:cNvCxnSpPr/>
              <p:nvPr/>
            </p:nvCxnSpPr>
            <p:spPr>
              <a:xfrm rot="16200000" flipV="1">
                <a:off x="2805796" y="1434854"/>
                <a:ext cx="376086" cy="3397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直線矢印コネクタ 184">
                <a:extLst>
                  <a:ext uri="{FF2B5EF4-FFF2-40B4-BE49-F238E27FC236}">
                    <a16:creationId xmlns:a16="http://schemas.microsoft.com/office/drawing/2014/main" id="{92AD5C23-D363-CA93-9C32-2BCDB23B7836}"/>
                  </a:ext>
                </a:extLst>
              </p:cNvPr>
              <p:cNvCxnSpPr/>
              <p:nvPr/>
            </p:nvCxnSpPr>
            <p:spPr>
              <a:xfrm rot="16200000" flipH="1">
                <a:off x="3143156" y="1813322"/>
                <a:ext cx="368151" cy="3270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5" name="図形グループ 92">
                <a:extLst>
                  <a:ext uri="{FF2B5EF4-FFF2-40B4-BE49-F238E27FC236}">
                    <a16:creationId xmlns:a16="http://schemas.microsoft.com/office/drawing/2014/main" id="{9F30EDE9-4425-F690-9CC0-B01D57E8DE19}"/>
                  </a:ext>
                </a:extLst>
              </p:cNvPr>
              <p:cNvGrpSpPr/>
              <p:nvPr/>
            </p:nvGrpSpPr>
            <p:grpSpPr>
              <a:xfrm>
                <a:off x="3076485" y="1455223"/>
                <a:ext cx="836991" cy="121088"/>
                <a:chOff x="152400" y="1765300"/>
                <a:chExt cx="3632198" cy="736600"/>
              </a:xfrm>
              <a:scene3d>
                <a:camera prst="orthographicFront">
                  <a:rot lat="0" lon="0" rev="1920000"/>
                </a:camera>
                <a:lightRig rig="threePt" dir="t"/>
              </a:scene3d>
            </p:grpSpPr>
            <p:grpSp>
              <p:nvGrpSpPr>
                <p:cNvPr id="516" name="図形グループ 47">
                  <a:extLst>
                    <a:ext uri="{FF2B5EF4-FFF2-40B4-BE49-F238E27FC236}">
                      <a16:creationId xmlns:a16="http://schemas.microsoft.com/office/drawing/2014/main" id="{453B4FB3-A154-EF7E-6B25-DFAAAEE4EF6F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22" name="フリーフォーム 192">
                    <a:extLst>
                      <a:ext uri="{FF2B5EF4-FFF2-40B4-BE49-F238E27FC236}">
                        <a16:creationId xmlns:a16="http://schemas.microsoft.com/office/drawing/2014/main" id="{9A53C5E9-7A10-F944-4EA9-CEB08F9C8F3E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3" name="フリーフォーム 193">
                    <a:extLst>
                      <a:ext uri="{FF2B5EF4-FFF2-40B4-BE49-F238E27FC236}">
                        <a16:creationId xmlns:a16="http://schemas.microsoft.com/office/drawing/2014/main" id="{E827859D-E152-B3CB-354B-9BD5F0D725A6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4" name="フリーフォーム 194">
                    <a:extLst>
                      <a:ext uri="{FF2B5EF4-FFF2-40B4-BE49-F238E27FC236}">
                        <a16:creationId xmlns:a16="http://schemas.microsoft.com/office/drawing/2014/main" id="{AEBE0B43-746E-1624-1DE6-ABA24207AF75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5" name="フリーフォーム 195">
                    <a:extLst>
                      <a:ext uri="{FF2B5EF4-FFF2-40B4-BE49-F238E27FC236}">
                        <a16:creationId xmlns:a16="http://schemas.microsoft.com/office/drawing/2014/main" id="{EC4EFB98-2D5F-11E5-CB98-2F02A2386D37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517" name="図形グループ 53">
                  <a:extLst>
                    <a:ext uri="{FF2B5EF4-FFF2-40B4-BE49-F238E27FC236}">
                      <a16:creationId xmlns:a16="http://schemas.microsoft.com/office/drawing/2014/main" id="{01FDB3B8-0B90-248B-0E52-BB3D9BEE5A59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18" name="フリーフォーム 188">
                    <a:extLst>
                      <a:ext uri="{FF2B5EF4-FFF2-40B4-BE49-F238E27FC236}">
                        <a16:creationId xmlns:a16="http://schemas.microsoft.com/office/drawing/2014/main" id="{79282463-42DD-23D0-6F4C-03F84F1E7F2C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19" name="フリーフォーム 189">
                    <a:extLst>
                      <a:ext uri="{FF2B5EF4-FFF2-40B4-BE49-F238E27FC236}">
                        <a16:creationId xmlns:a16="http://schemas.microsoft.com/office/drawing/2014/main" id="{83F510D4-32D4-D19E-B5B1-E8216D50B264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0" name="フリーフォーム 190">
                    <a:extLst>
                      <a:ext uri="{FF2B5EF4-FFF2-40B4-BE49-F238E27FC236}">
                        <a16:creationId xmlns:a16="http://schemas.microsoft.com/office/drawing/2014/main" id="{C51E1905-2A38-4191-0CE7-2856BCABE741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1" name="フリーフォーム 191">
                    <a:extLst>
                      <a:ext uri="{FF2B5EF4-FFF2-40B4-BE49-F238E27FC236}">
                        <a16:creationId xmlns:a16="http://schemas.microsoft.com/office/drawing/2014/main" id="{C4018459-EDAF-1C11-8FC3-C087B35AAB86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352" name="図形グループ 394">
              <a:extLst>
                <a:ext uri="{FF2B5EF4-FFF2-40B4-BE49-F238E27FC236}">
                  <a16:creationId xmlns:a16="http://schemas.microsoft.com/office/drawing/2014/main" id="{D02B7B84-1C69-8E73-8BBC-16712D5D5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992" y="4993199"/>
              <a:ext cx="1387919" cy="1041616"/>
              <a:chOff x="4112845" y="1301610"/>
              <a:chExt cx="1628650" cy="1221931"/>
            </a:xfrm>
          </p:grpSpPr>
          <p:sp>
            <p:nvSpPr>
              <p:cNvPr id="489" name="円/楕円 197">
                <a:extLst>
                  <a:ext uri="{FF2B5EF4-FFF2-40B4-BE49-F238E27FC236}">
                    <a16:creationId xmlns:a16="http://schemas.microsoft.com/office/drawing/2014/main" id="{4A4F888C-9A39-8AC3-1A08-7CD9AA81C915}"/>
                  </a:ext>
                </a:extLst>
              </p:cNvPr>
              <p:cNvSpPr/>
              <p:nvPr/>
            </p:nvSpPr>
            <p:spPr>
              <a:xfrm>
                <a:off x="4172296" y="1301610"/>
                <a:ext cx="1247561" cy="1221931"/>
              </a:xfrm>
              <a:prstGeom prst="ellipse">
                <a:avLst/>
              </a:prstGeom>
              <a:gradFill flip="none" rotWithShape="1">
                <a:gsLst>
                  <a:gs pos="62000">
                    <a:srgbClr val="FFFF00"/>
                  </a:gs>
                  <a:gs pos="91000">
                    <a:srgbClr val="FFFF00"/>
                  </a:gs>
                  <a:gs pos="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490" name="直線矢印コネクタ 198">
                <a:extLst>
                  <a:ext uri="{FF2B5EF4-FFF2-40B4-BE49-F238E27FC236}">
                    <a16:creationId xmlns:a16="http://schemas.microsoft.com/office/drawing/2014/main" id="{1EDFF041-B74C-E2A2-D3C1-AD7D8B36F4ED}"/>
                  </a:ext>
                </a:extLst>
              </p:cNvPr>
              <p:cNvCxnSpPr/>
              <p:nvPr/>
            </p:nvCxnSpPr>
            <p:spPr>
              <a:xfrm rot="10800000" flipH="1">
                <a:off x="4962092" y="1301610"/>
                <a:ext cx="395258" cy="44275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直線矢印コネクタ 199">
                <a:extLst>
                  <a:ext uri="{FF2B5EF4-FFF2-40B4-BE49-F238E27FC236}">
                    <a16:creationId xmlns:a16="http://schemas.microsoft.com/office/drawing/2014/main" id="{B70B8784-0CE2-929E-CA8B-AC682D67B903}"/>
                  </a:ext>
                </a:extLst>
              </p:cNvPr>
              <p:cNvCxnSpPr/>
              <p:nvPr/>
            </p:nvCxnSpPr>
            <p:spPr>
              <a:xfrm rot="10800000" flipV="1">
                <a:off x="4447781" y="1936379"/>
                <a:ext cx="234932" cy="220583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2" name="図形グループ 100">
                <a:extLst>
                  <a:ext uri="{FF2B5EF4-FFF2-40B4-BE49-F238E27FC236}">
                    <a16:creationId xmlns:a16="http://schemas.microsoft.com/office/drawing/2014/main" id="{C4C647AB-F34C-35BC-5FB5-F656FAC34290}"/>
                  </a:ext>
                </a:extLst>
              </p:cNvPr>
              <p:cNvGrpSpPr/>
              <p:nvPr/>
            </p:nvGrpSpPr>
            <p:grpSpPr>
              <a:xfrm>
                <a:off x="4859104" y="2204598"/>
                <a:ext cx="882391" cy="127656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498" name="図形グループ 47">
                  <a:extLst>
                    <a:ext uri="{FF2B5EF4-FFF2-40B4-BE49-F238E27FC236}">
                      <a16:creationId xmlns:a16="http://schemas.microsoft.com/office/drawing/2014/main" id="{9A6A3708-A0A8-B220-BBED-B06E17571514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04" name="フリーフォーム 212">
                    <a:extLst>
                      <a:ext uri="{FF2B5EF4-FFF2-40B4-BE49-F238E27FC236}">
                        <a16:creationId xmlns:a16="http://schemas.microsoft.com/office/drawing/2014/main" id="{D95EFBC4-266C-49C0-0946-2FC30FC6B76F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5" name="フリーフォーム 213">
                    <a:extLst>
                      <a:ext uri="{FF2B5EF4-FFF2-40B4-BE49-F238E27FC236}">
                        <a16:creationId xmlns:a16="http://schemas.microsoft.com/office/drawing/2014/main" id="{DA2162DD-A946-254B-C9CE-904B8EBB8EAE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6" name="フリーフォーム 214">
                    <a:extLst>
                      <a:ext uri="{FF2B5EF4-FFF2-40B4-BE49-F238E27FC236}">
                        <a16:creationId xmlns:a16="http://schemas.microsoft.com/office/drawing/2014/main" id="{2F346DD0-E78E-BC5D-DFC5-5EEE4AA17D42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7" name="フリーフォーム 215">
                    <a:extLst>
                      <a:ext uri="{FF2B5EF4-FFF2-40B4-BE49-F238E27FC236}">
                        <a16:creationId xmlns:a16="http://schemas.microsoft.com/office/drawing/2014/main" id="{040C6B44-C213-935F-2803-B8B76A26A30C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499" name="図形グループ 53">
                  <a:extLst>
                    <a:ext uri="{FF2B5EF4-FFF2-40B4-BE49-F238E27FC236}">
                      <a16:creationId xmlns:a16="http://schemas.microsoft.com/office/drawing/2014/main" id="{99DE20CF-09A8-34E4-F2BD-D6DF24647D6E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00" name="フリーフォーム 208">
                    <a:extLst>
                      <a:ext uri="{FF2B5EF4-FFF2-40B4-BE49-F238E27FC236}">
                        <a16:creationId xmlns:a16="http://schemas.microsoft.com/office/drawing/2014/main" id="{AE8F9E13-7CE0-6BB7-5F5C-3AFCE7D7AB55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1" name="フリーフォーム 209">
                    <a:extLst>
                      <a:ext uri="{FF2B5EF4-FFF2-40B4-BE49-F238E27FC236}">
                        <a16:creationId xmlns:a16="http://schemas.microsoft.com/office/drawing/2014/main" id="{081D6C11-DDAC-2E8D-68ED-1FA54DA399DB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2" name="フリーフォーム 210">
                    <a:extLst>
                      <a:ext uri="{FF2B5EF4-FFF2-40B4-BE49-F238E27FC236}">
                        <a16:creationId xmlns:a16="http://schemas.microsoft.com/office/drawing/2014/main" id="{68C96D9F-A7A6-D05B-6D03-3E3F26F5771E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3" name="フリーフォーム 211">
                    <a:extLst>
                      <a:ext uri="{FF2B5EF4-FFF2-40B4-BE49-F238E27FC236}">
                        <a16:creationId xmlns:a16="http://schemas.microsoft.com/office/drawing/2014/main" id="{793D04E3-D0AF-F302-2542-F5BC3B05A4E5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493" name="図形グループ 47">
                <a:extLst>
                  <a:ext uri="{FF2B5EF4-FFF2-40B4-BE49-F238E27FC236}">
                    <a16:creationId xmlns:a16="http://schemas.microsoft.com/office/drawing/2014/main" id="{431F0FED-9E43-ACC6-5987-87A09930EDE6}"/>
                  </a:ext>
                </a:extLst>
              </p:cNvPr>
              <p:cNvGrpSpPr/>
              <p:nvPr/>
            </p:nvGrpSpPr>
            <p:grpSpPr>
              <a:xfrm>
                <a:off x="4112845" y="2262353"/>
                <a:ext cx="444279" cy="127656"/>
                <a:chOff x="152400" y="1092200"/>
                <a:chExt cx="8513392" cy="2222500"/>
              </a:xfrm>
              <a:scene3d>
                <a:camera prst="orthographicFront">
                  <a:rot lat="0" lon="0" rev="2340000"/>
                </a:camera>
                <a:lightRig rig="threePt" dir="t"/>
              </a:scene3d>
            </p:grpSpPr>
            <p:sp>
              <p:nvSpPr>
                <p:cNvPr id="494" name="フリーフォーム 202">
                  <a:extLst>
                    <a:ext uri="{FF2B5EF4-FFF2-40B4-BE49-F238E27FC236}">
                      <a16:creationId xmlns:a16="http://schemas.microsoft.com/office/drawing/2014/main" id="{7F16EDC5-1956-4282-59CA-508D216FC487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5" name="フリーフォーム 203">
                  <a:extLst>
                    <a:ext uri="{FF2B5EF4-FFF2-40B4-BE49-F238E27FC236}">
                      <a16:creationId xmlns:a16="http://schemas.microsoft.com/office/drawing/2014/main" id="{321815BF-664A-E431-47DE-4535C5C48E5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6" name="フリーフォーム 204">
                  <a:extLst>
                    <a:ext uri="{FF2B5EF4-FFF2-40B4-BE49-F238E27FC236}">
                      <a16:creationId xmlns:a16="http://schemas.microsoft.com/office/drawing/2014/main" id="{F4CF4517-4E47-A8B1-B5B5-75539D1A14EF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7" name="フリーフォーム 205">
                  <a:extLst>
                    <a:ext uri="{FF2B5EF4-FFF2-40B4-BE49-F238E27FC236}">
                      <a16:creationId xmlns:a16="http://schemas.microsoft.com/office/drawing/2014/main" id="{2B310F3D-F2E9-18F8-C28F-713EC375C229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354" name="図形グループ 271">
              <a:extLst>
                <a:ext uri="{FF2B5EF4-FFF2-40B4-BE49-F238E27FC236}">
                  <a16:creationId xmlns:a16="http://schemas.microsoft.com/office/drawing/2014/main" id="{3C454577-4570-A21A-7578-A79CA81B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8983" y="5031446"/>
              <a:ext cx="1125648" cy="867805"/>
              <a:chOff x="5246368" y="1922972"/>
              <a:chExt cx="2931748" cy="2261260"/>
            </a:xfrm>
          </p:grpSpPr>
          <p:sp>
            <p:nvSpPr>
              <p:cNvPr id="419" name="円/楕円 217">
                <a:extLst>
                  <a:ext uri="{FF2B5EF4-FFF2-40B4-BE49-F238E27FC236}">
                    <a16:creationId xmlns:a16="http://schemas.microsoft.com/office/drawing/2014/main" id="{6583420F-EB02-0E4B-AC0C-2F7DBB9C4771}"/>
                  </a:ext>
                </a:extLst>
              </p:cNvPr>
              <p:cNvSpPr/>
              <p:nvPr/>
            </p:nvSpPr>
            <p:spPr>
              <a:xfrm>
                <a:off x="5246368" y="1922972"/>
                <a:ext cx="2931748" cy="22612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FFFF00"/>
                  </a:gs>
                  <a:gs pos="91000">
                    <a:srgbClr val="008000"/>
                  </a:gs>
                  <a:gs pos="3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grpSp>
            <p:nvGrpSpPr>
              <p:cNvPr id="420" name="図形グループ 85">
                <a:extLst>
                  <a:ext uri="{FF2B5EF4-FFF2-40B4-BE49-F238E27FC236}">
                    <a16:creationId xmlns:a16="http://schemas.microsoft.com/office/drawing/2014/main" id="{70A8CE50-F8F0-4032-BA0F-B88ABB3A20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38246" y="2776843"/>
                <a:ext cx="432193" cy="433387"/>
                <a:chOff x="492125" y="4910138"/>
                <a:chExt cx="574675" cy="576262"/>
              </a:xfrm>
            </p:grpSpPr>
            <p:sp>
              <p:nvSpPr>
                <p:cNvPr id="485" name="Oval 78">
                  <a:extLst>
                    <a:ext uri="{FF2B5EF4-FFF2-40B4-BE49-F238E27FC236}">
                      <a16:creationId xmlns:a16="http://schemas.microsoft.com/office/drawing/2014/main" id="{446193AD-DAAE-DA2A-C4B7-1782AB348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6" name="Oval 79">
                  <a:extLst>
                    <a:ext uri="{FF2B5EF4-FFF2-40B4-BE49-F238E27FC236}">
                      <a16:creationId xmlns:a16="http://schemas.microsoft.com/office/drawing/2014/main" id="{1F624E8D-D4C9-8174-5CFF-359E33B770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7" name="Oval 80">
                  <a:extLst>
                    <a:ext uri="{FF2B5EF4-FFF2-40B4-BE49-F238E27FC236}">
                      <a16:creationId xmlns:a16="http://schemas.microsoft.com/office/drawing/2014/main" id="{617299D1-5BE2-4599-9F34-6E27EF49C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8" name="Oval 81">
                  <a:extLst>
                    <a:ext uri="{FF2B5EF4-FFF2-40B4-BE49-F238E27FC236}">
                      <a16:creationId xmlns:a16="http://schemas.microsoft.com/office/drawing/2014/main" id="{B619F7BC-EA24-45E3-D494-1D18A639D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1" name="図形グループ 91">
                <a:extLst>
                  <a:ext uri="{FF2B5EF4-FFF2-40B4-BE49-F238E27FC236}">
                    <a16:creationId xmlns:a16="http://schemas.microsoft.com/office/drawing/2014/main" id="{97C4F527-EC5B-1DDD-5037-3F8A4BC6F1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55967" y="2103940"/>
                <a:ext cx="432193" cy="433387"/>
                <a:chOff x="1101725" y="4452938"/>
                <a:chExt cx="574675" cy="576262"/>
              </a:xfrm>
            </p:grpSpPr>
            <p:sp>
              <p:nvSpPr>
                <p:cNvPr id="482" name="Oval 82">
                  <a:extLst>
                    <a:ext uri="{FF2B5EF4-FFF2-40B4-BE49-F238E27FC236}">
                      <a16:creationId xmlns:a16="http://schemas.microsoft.com/office/drawing/2014/main" id="{4EBAA545-A519-F543-4D50-5F9EB75130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3" name="Oval 83">
                  <a:extLst>
                    <a:ext uri="{FF2B5EF4-FFF2-40B4-BE49-F238E27FC236}">
                      <a16:creationId xmlns:a16="http://schemas.microsoft.com/office/drawing/2014/main" id="{D08D10D0-09BA-7A62-4E65-5267911F4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4" name="Oval 84">
                  <a:extLst>
                    <a:ext uri="{FF2B5EF4-FFF2-40B4-BE49-F238E27FC236}">
                      <a16:creationId xmlns:a16="http://schemas.microsoft.com/office/drawing/2014/main" id="{6594EC11-CF07-D682-444B-C76F25C7D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2" name="図形グループ 95">
                <a:extLst>
                  <a:ext uri="{FF2B5EF4-FFF2-40B4-BE49-F238E27FC236}">
                    <a16:creationId xmlns:a16="http://schemas.microsoft.com/office/drawing/2014/main" id="{CFDFB5A1-C0C8-6FEE-0869-34B04FB8C4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4567" y="3539040"/>
                <a:ext cx="432193" cy="433387"/>
                <a:chOff x="1101725" y="4452938"/>
                <a:chExt cx="574675" cy="576262"/>
              </a:xfrm>
            </p:grpSpPr>
            <p:sp>
              <p:nvSpPr>
                <p:cNvPr id="479" name="Oval 82">
                  <a:extLst>
                    <a:ext uri="{FF2B5EF4-FFF2-40B4-BE49-F238E27FC236}">
                      <a16:creationId xmlns:a16="http://schemas.microsoft.com/office/drawing/2014/main" id="{C0D1FEE1-46D0-5DD7-D025-1BEA817DB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0" name="Oval 83">
                  <a:extLst>
                    <a:ext uri="{FF2B5EF4-FFF2-40B4-BE49-F238E27FC236}">
                      <a16:creationId xmlns:a16="http://schemas.microsoft.com/office/drawing/2014/main" id="{95F507DA-74FC-6D3D-3FFD-E049F016E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1" name="Oval 84">
                  <a:extLst>
                    <a:ext uri="{FF2B5EF4-FFF2-40B4-BE49-F238E27FC236}">
                      <a16:creationId xmlns:a16="http://schemas.microsoft.com/office/drawing/2014/main" id="{8993C1C5-597C-255A-6E04-9E2E8D537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3" name="図形グループ 99">
                <a:extLst>
                  <a:ext uri="{FF2B5EF4-FFF2-40B4-BE49-F238E27FC236}">
                    <a16:creationId xmlns:a16="http://schemas.microsoft.com/office/drawing/2014/main" id="{432BA9A5-FC54-1073-8634-DF1506BD7A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46891" y="3322346"/>
                <a:ext cx="432193" cy="433387"/>
                <a:chOff x="1101725" y="4452938"/>
                <a:chExt cx="574675" cy="576262"/>
              </a:xfrm>
            </p:grpSpPr>
            <p:sp>
              <p:nvSpPr>
                <p:cNvPr id="476" name="Oval 82">
                  <a:extLst>
                    <a:ext uri="{FF2B5EF4-FFF2-40B4-BE49-F238E27FC236}">
                      <a16:creationId xmlns:a16="http://schemas.microsoft.com/office/drawing/2014/main" id="{DCC59349-EC30-D758-C67B-E9345D4A2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7" name="Oval 83">
                  <a:extLst>
                    <a:ext uri="{FF2B5EF4-FFF2-40B4-BE49-F238E27FC236}">
                      <a16:creationId xmlns:a16="http://schemas.microsoft.com/office/drawing/2014/main" id="{9D97BEE4-F11D-EDCE-466F-1A337DD32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8" name="Oval 84">
                  <a:extLst>
                    <a:ext uri="{FF2B5EF4-FFF2-40B4-BE49-F238E27FC236}">
                      <a16:creationId xmlns:a16="http://schemas.microsoft.com/office/drawing/2014/main" id="{46F8AF96-7A64-7361-B8DA-4358058D64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4" name="図形グループ 103">
                <a:extLst>
                  <a:ext uri="{FF2B5EF4-FFF2-40B4-BE49-F238E27FC236}">
                    <a16:creationId xmlns:a16="http://schemas.microsoft.com/office/drawing/2014/main" id="{700342DA-9AE4-C7C6-CDE4-1A0902B68F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22149" y="2192872"/>
                <a:ext cx="432193" cy="433387"/>
                <a:chOff x="1101725" y="4452938"/>
                <a:chExt cx="574675" cy="576262"/>
              </a:xfrm>
            </p:grpSpPr>
            <p:sp>
              <p:nvSpPr>
                <p:cNvPr id="473" name="Oval 82">
                  <a:extLst>
                    <a:ext uri="{FF2B5EF4-FFF2-40B4-BE49-F238E27FC236}">
                      <a16:creationId xmlns:a16="http://schemas.microsoft.com/office/drawing/2014/main" id="{1E9F294F-A68F-4993-BCF3-593397A1A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4" name="Oval 83">
                  <a:extLst>
                    <a:ext uri="{FF2B5EF4-FFF2-40B4-BE49-F238E27FC236}">
                      <a16:creationId xmlns:a16="http://schemas.microsoft.com/office/drawing/2014/main" id="{30C609C5-6046-E660-2AF2-60402A678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5" name="Oval 84">
                  <a:extLst>
                    <a:ext uri="{FF2B5EF4-FFF2-40B4-BE49-F238E27FC236}">
                      <a16:creationId xmlns:a16="http://schemas.microsoft.com/office/drawing/2014/main" id="{DC34E3E9-1330-AB12-2F66-DD6C7F843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5" name="図形グループ 107">
                <a:extLst>
                  <a:ext uri="{FF2B5EF4-FFF2-40B4-BE49-F238E27FC236}">
                    <a16:creationId xmlns:a16="http://schemas.microsoft.com/office/drawing/2014/main" id="{E51B7082-7A45-DE86-C012-66D08B0832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89956" y="3426327"/>
                <a:ext cx="432193" cy="433387"/>
                <a:chOff x="492125" y="4910138"/>
                <a:chExt cx="574675" cy="576262"/>
              </a:xfrm>
            </p:grpSpPr>
            <p:sp>
              <p:nvSpPr>
                <p:cNvPr id="469" name="Oval 78">
                  <a:extLst>
                    <a:ext uri="{FF2B5EF4-FFF2-40B4-BE49-F238E27FC236}">
                      <a16:creationId xmlns:a16="http://schemas.microsoft.com/office/drawing/2014/main" id="{3B8FF053-2AFE-4E96-5830-9318F22C4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0" name="Oval 79">
                  <a:extLst>
                    <a:ext uri="{FF2B5EF4-FFF2-40B4-BE49-F238E27FC236}">
                      <a16:creationId xmlns:a16="http://schemas.microsoft.com/office/drawing/2014/main" id="{511F4DC2-2784-3B43-292E-416023053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1" name="Oval 80">
                  <a:extLst>
                    <a:ext uri="{FF2B5EF4-FFF2-40B4-BE49-F238E27FC236}">
                      <a16:creationId xmlns:a16="http://schemas.microsoft.com/office/drawing/2014/main" id="{68619ADF-4C69-B12B-650B-DD115F1F3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2" name="Oval 81">
                  <a:extLst>
                    <a:ext uri="{FF2B5EF4-FFF2-40B4-BE49-F238E27FC236}">
                      <a16:creationId xmlns:a16="http://schemas.microsoft.com/office/drawing/2014/main" id="{6EEFEA31-9336-E3F9-AD97-655E8CB26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6" name="図形グループ 112">
                <a:extLst>
                  <a:ext uri="{FF2B5EF4-FFF2-40B4-BE49-F238E27FC236}">
                    <a16:creationId xmlns:a16="http://schemas.microsoft.com/office/drawing/2014/main" id="{8E80C949-4AD7-26F1-67A2-3B05954E16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9267" y="3145340"/>
                <a:ext cx="432193" cy="433387"/>
                <a:chOff x="492125" y="4910138"/>
                <a:chExt cx="574675" cy="576262"/>
              </a:xfrm>
            </p:grpSpPr>
            <p:sp>
              <p:nvSpPr>
                <p:cNvPr id="465" name="Oval 78">
                  <a:extLst>
                    <a:ext uri="{FF2B5EF4-FFF2-40B4-BE49-F238E27FC236}">
                      <a16:creationId xmlns:a16="http://schemas.microsoft.com/office/drawing/2014/main" id="{238A2F92-97E4-9502-6CA0-3D4CD2D54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6" name="Oval 79">
                  <a:extLst>
                    <a:ext uri="{FF2B5EF4-FFF2-40B4-BE49-F238E27FC236}">
                      <a16:creationId xmlns:a16="http://schemas.microsoft.com/office/drawing/2014/main" id="{E3ADFCD1-1695-9CA8-EEDF-102636787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7" name="Oval 80">
                  <a:extLst>
                    <a:ext uri="{FF2B5EF4-FFF2-40B4-BE49-F238E27FC236}">
                      <a16:creationId xmlns:a16="http://schemas.microsoft.com/office/drawing/2014/main" id="{5118A876-E5F4-36C8-0A84-1BE06826F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8" name="Oval 81">
                  <a:extLst>
                    <a:ext uri="{FF2B5EF4-FFF2-40B4-BE49-F238E27FC236}">
                      <a16:creationId xmlns:a16="http://schemas.microsoft.com/office/drawing/2014/main" id="{8F20A7A7-245F-D44F-273F-6994110F3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sp>
            <p:nvSpPr>
              <p:cNvPr id="427" name="Oval 21">
                <a:extLst>
                  <a:ext uri="{FF2B5EF4-FFF2-40B4-BE49-F238E27FC236}">
                    <a16:creationId xmlns:a16="http://schemas.microsoft.com/office/drawing/2014/main" id="{849E8705-F12D-5FB9-1AA2-39633CD85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2803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8" name="Oval 23">
                <a:extLst>
                  <a:ext uri="{FF2B5EF4-FFF2-40B4-BE49-F238E27FC236}">
                    <a16:creationId xmlns:a16="http://schemas.microsoft.com/office/drawing/2014/main" id="{4B70EBB5-729F-0C03-AC2E-029FF15F6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7463" y="2498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9" name="Oval 24">
                <a:extLst>
                  <a:ext uri="{FF2B5EF4-FFF2-40B4-BE49-F238E27FC236}">
                    <a16:creationId xmlns:a16="http://schemas.microsoft.com/office/drawing/2014/main" id="{0C7DC8BE-D7F6-A13B-F76C-A909B5F97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7759" y="2804982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0" name="Oval 25">
                <a:extLst>
                  <a:ext uri="{FF2B5EF4-FFF2-40B4-BE49-F238E27FC236}">
                    <a16:creationId xmlns:a16="http://schemas.microsoft.com/office/drawing/2014/main" id="{621F08D9-6D65-992B-1E51-205A998AB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98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1" name="Oval 26">
                <a:extLst>
                  <a:ext uri="{FF2B5EF4-FFF2-40B4-BE49-F238E27FC236}">
                    <a16:creationId xmlns:a16="http://schemas.microsoft.com/office/drawing/2014/main" id="{6AADC4E5-5379-142C-5211-D3227AD2F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363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2" name="Oval 28">
                <a:extLst>
                  <a:ext uri="{FF2B5EF4-FFF2-40B4-BE49-F238E27FC236}">
                    <a16:creationId xmlns:a16="http://schemas.microsoft.com/office/drawing/2014/main" id="{FE642588-EA8F-A8BA-3B5C-AB8589AE3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3" name="Oval 32">
                <a:extLst>
                  <a:ext uri="{FF2B5EF4-FFF2-40B4-BE49-F238E27FC236}">
                    <a16:creationId xmlns:a16="http://schemas.microsoft.com/office/drawing/2014/main" id="{BD1B0347-24D7-E925-A1EC-DF5152877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5" y="31924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4" name="Oval 36">
                <a:extLst>
                  <a:ext uri="{FF2B5EF4-FFF2-40B4-BE49-F238E27FC236}">
                    <a16:creationId xmlns:a16="http://schemas.microsoft.com/office/drawing/2014/main" id="{843D1C3C-D40B-B7C5-E929-031DD104D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7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5" name="Oval 37">
                <a:extLst>
                  <a:ext uri="{FF2B5EF4-FFF2-40B4-BE49-F238E27FC236}">
                    <a16:creationId xmlns:a16="http://schemas.microsoft.com/office/drawing/2014/main" id="{A1B36EA6-2009-6CFE-D320-6958D6251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6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6" name="Oval 38">
                <a:extLst>
                  <a:ext uri="{FF2B5EF4-FFF2-40B4-BE49-F238E27FC236}">
                    <a16:creationId xmlns:a16="http://schemas.microsoft.com/office/drawing/2014/main" id="{036AEA9D-11F9-D331-89E8-610E7A55A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1963" y="23336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7" name="Oval 41">
                <a:extLst>
                  <a:ext uri="{FF2B5EF4-FFF2-40B4-BE49-F238E27FC236}">
                    <a16:creationId xmlns:a16="http://schemas.microsoft.com/office/drawing/2014/main" id="{0843E103-5BB0-2679-572B-128CA679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8" name="Oval 43">
                <a:extLst>
                  <a:ext uri="{FF2B5EF4-FFF2-40B4-BE49-F238E27FC236}">
                    <a16:creationId xmlns:a16="http://schemas.microsoft.com/office/drawing/2014/main" id="{793A26EC-3812-5AFA-9F8C-FF82B8D42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9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9" name="Oval 45">
                <a:extLst>
                  <a:ext uri="{FF2B5EF4-FFF2-40B4-BE49-F238E27FC236}">
                    <a16:creationId xmlns:a16="http://schemas.microsoft.com/office/drawing/2014/main" id="{0F64DEA7-DC3C-2978-78DF-F53C2690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9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0" name="Oval 47">
                <a:extLst>
                  <a:ext uri="{FF2B5EF4-FFF2-40B4-BE49-F238E27FC236}">
                    <a16:creationId xmlns:a16="http://schemas.microsoft.com/office/drawing/2014/main" id="{C459ADBA-72B2-0BCE-C0A6-1D9D6AC8E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3553" y="3032883"/>
                <a:ext cx="144959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1" name="Oval 48">
                <a:extLst>
                  <a:ext uri="{FF2B5EF4-FFF2-40B4-BE49-F238E27FC236}">
                    <a16:creationId xmlns:a16="http://schemas.microsoft.com/office/drawing/2014/main" id="{F891C4A7-F56B-5EAF-8D48-669542CE3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6308" y="3260786"/>
                <a:ext cx="144959" cy="1450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2" name="Oval 49">
                <a:extLst>
                  <a:ext uri="{FF2B5EF4-FFF2-40B4-BE49-F238E27FC236}">
                    <a16:creationId xmlns:a16="http://schemas.microsoft.com/office/drawing/2014/main" id="{4D0C22EC-8487-2923-538C-554B405BF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938" y="2964809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3" name="Oval 50">
                <a:extLst>
                  <a:ext uri="{FF2B5EF4-FFF2-40B4-BE49-F238E27FC236}">
                    <a16:creationId xmlns:a16="http://schemas.microsoft.com/office/drawing/2014/main" id="{074AD686-8518-30A5-1846-78A6FE01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6163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4" name="Oval 52">
                <a:extLst>
                  <a:ext uri="{FF2B5EF4-FFF2-40B4-BE49-F238E27FC236}">
                    <a16:creationId xmlns:a16="http://schemas.microsoft.com/office/drawing/2014/main" id="{8662B434-2512-F307-585F-7BCE189B0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5" name="Oval 53">
                <a:extLst>
                  <a:ext uri="{FF2B5EF4-FFF2-40B4-BE49-F238E27FC236}">
                    <a16:creationId xmlns:a16="http://schemas.microsoft.com/office/drawing/2014/main" id="{58583A08-548E-DCAC-0C85-362BDB0FE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3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6" name="Oval 55">
                <a:extLst>
                  <a:ext uri="{FF2B5EF4-FFF2-40B4-BE49-F238E27FC236}">
                    <a16:creationId xmlns:a16="http://schemas.microsoft.com/office/drawing/2014/main" id="{AD13EFBD-D900-B20F-7357-60C33BEFA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44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7" name="Oval 56">
                <a:extLst>
                  <a:ext uri="{FF2B5EF4-FFF2-40B4-BE49-F238E27FC236}">
                    <a16:creationId xmlns:a16="http://schemas.microsoft.com/office/drawing/2014/main" id="{A806319A-F126-7E8E-3FF1-6FBF7B5A5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8" name="Oval 57">
                <a:extLst>
                  <a:ext uri="{FF2B5EF4-FFF2-40B4-BE49-F238E27FC236}">
                    <a16:creationId xmlns:a16="http://schemas.microsoft.com/office/drawing/2014/main" id="{2CD6B0DC-3CF9-6C52-3936-B4CA88C46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032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9" name="Oval 58">
                <a:extLst>
                  <a:ext uri="{FF2B5EF4-FFF2-40B4-BE49-F238E27FC236}">
                    <a16:creationId xmlns:a16="http://schemas.microsoft.com/office/drawing/2014/main" id="{E3912AE6-4D16-4CE6-6662-415A1318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363" y="3184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0" name="Oval 59">
                <a:extLst>
                  <a:ext uri="{FF2B5EF4-FFF2-40B4-BE49-F238E27FC236}">
                    <a16:creationId xmlns:a16="http://schemas.microsoft.com/office/drawing/2014/main" id="{2F61A65D-6F53-A3DA-99DF-44255E8B1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4425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1" name="Oval 60">
                <a:extLst>
                  <a:ext uri="{FF2B5EF4-FFF2-40B4-BE49-F238E27FC236}">
                    <a16:creationId xmlns:a16="http://schemas.microsoft.com/office/drawing/2014/main" id="{2251D2F9-A1B2-ACFC-ADBC-434D59C0E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2" name="Oval 61">
                <a:extLst>
                  <a:ext uri="{FF2B5EF4-FFF2-40B4-BE49-F238E27FC236}">
                    <a16:creationId xmlns:a16="http://schemas.microsoft.com/office/drawing/2014/main" id="{4304620C-C719-A334-F613-EE3D013E1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0625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3" name="Oval 62">
                <a:extLst>
                  <a:ext uri="{FF2B5EF4-FFF2-40B4-BE49-F238E27FC236}">
                    <a16:creationId xmlns:a16="http://schemas.microsoft.com/office/drawing/2014/main" id="{A9429173-C284-61EE-C1B1-BD2A92D4F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8825" y="3108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4" name="Oval 63">
                <a:extLst>
                  <a:ext uri="{FF2B5EF4-FFF2-40B4-BE49-F238E27FC236}">
                    <a16:creationId xmlns:a16="http://schemas.microsoft.com/office/drawing/2014/main" id="{13DB3443-E3D4-B966-88D0-B25198CBE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395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5" name="Oval 64">
                <a:extLst>
                  <a:ext uri="{FF2B5EF4-FFF2-40B4-BE49-F238E27FC236}">
                    <a16:creationId xmlns:a16="http://schemas.microsoft.com/office/drawing/2014/main" id="{2C0A9104-E019-4586-B4F3-5BD7A36A2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36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6" name="Oval 66">
                <a:extLst>
                  <a:ext uri="{FF2B5EF4-FFF2-40B4-BE49-F238E27FC236}">
                    <a16:creationId xmlns:a16="http://schemas.microsoft.com/office/drawing/2014/main" id="{5EC92CCA-6A7F-9CDC-D132-225FD3CED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0963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7" name="Oval 67">
                <a:extLst>
                  <a:ext uri="{FF2B5EF4-FFF2-40B4-BE49-F238E27FC236}">
                    <a16:creationId xmlns:a16="http://schemas.microsoft.com/office/drawing/2014/main" id="{8B85706A-768B-8B8C-4E4D-43285CC84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8" name="Oval 68">
                <a:extLst>
                  <a:ext uri="{FF2B5EF4-FFF2-40B4-BE49-F238E27FC236}">
                    <a16:creationId xmlns:a16="http://schemas.microsoft.com/office/drawing/2014/main" id="{AD0EAEBC-8362-5B38-2FA1-232ECAA1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2963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9" name="Oval 70">
                <a:extLst>
                  <a:ext uri="{FF2B5EF4-FFF2-40B4-BE49-F238E27FC236}">
                    <a16:creationId xmlns:a16="http://schemas.microsoft.com/office/drawing/2014/main" id="{AB908CD8-7937-AA10-58E4-3D5C97CC7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1347" y="3115756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0" name="Oval 71">
                <a:extLst>
                  <a:ext uri="{FF2B5EF4-FFF2-40B4-BE49-F238E27FC236}">
                    <a16:creationId xmlns:a16="http://schemas.microsoft.com/office/drawing/2014/main" id="{42709F9D-553B-5E13-45D6-1882117D2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7825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1" name="Oval 72">
                <a:extLst>
                  <a:ext uri="{FF2B5EF4-FFF2-40B4-BE49-F238E27FC236}">
                    <a16:creationId xmlns:a16="http://schemas.microsoft.com/office/drawing/2014/main" id="{A1B58789-021E-29FE-0417-0C6A7232B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4677" y="3192710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2" name="Oval 73">
                <a:extLst>
                  <a:ext uri="{FF2B5EF4-FFF2-40B4-BE49-F238E27FC236}">
                    <a16:creationId xmlns:a16="http://schemas.microsoft.com/office/drawing/2014/main" id="{36093B38-518A-7396-4433-5CDDEF973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16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3" name="Oval 74">
                <a:extLst>
                  <a:ext uri="{FF2B5EF4-FFF2-40B4-BE49-F238E27FC236}">
                    <a16:creationId xmlns:a16="http://schemas.microsoft.com/office/drawing/2014/main" id="{C2AD7C34-51AB-3516-E3B4-0C27C41D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26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4" name="Oval 75">
                <a:extLst>
                  <a:ext uri="{FF2B5EF4-FFF2-40B4-BE49-F238E27FC236}">
                    <a16:creationId xmlns:a16="http://schemas.microsoft.com/office/drawing/2014/main" id="{66FEFABA-E596-AEC7-6080-E8B77EA82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5" name="図形グループ 342">
              <a:extLst>
                <a:ext uri="{FF2B5EF4-FFF2-40B4-BE49-F238E27FC236}">
                  <a16:creationId xmlns:a16="http://schemas.microsoft.com/office/drawing/2014/main" id="{D9DFDC62-9E47-B91C-7663-EDC062828E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0861" y="5042155"/>
              <a:ext cx="1300051" cy="882297"/>
              <a:chOff x="4878383" y="1744625"/>
              <a:chExt cx="3882684" cy="2635473"/>
            </a:xfrm>
          </p:grpSpPr>
          <p:sp>
            <p:nvSpPr>
              <p:cNvPr id="366" name="円/楕円 288">
                <a:extLst>
                  <a:ext uri="{FF2B5EF4-FFF2-40B4-BE49-F238E27FC236}">
                    <a16:creationId xmlns:a16="http://schemas.microsoft.com/office/drawing/2014/main" id="{EC3FFE46-E6CC-4B8E-AB38-930E579DDC66}"/>
                  </a:ext>
                </a:extLst>
              </p:cNvPr>
              <p:cNvSpPr/>
              <p:nvPr/>
            </p:nvSpPr>
            <p:spPr>
              <a:xfrm>
                <a:off x="4878383" y="1744625"/>
                <a:ext cx="3881341" cy="263547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3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1" name="円/楕円 289">
                <a:extLst>
                  <a:ext uri="{FF2B5EF4-FFF2-40B4-BE49-F238E27FC236}">
                    <a16:creationId xmlns:a16="http://schemas.microsoft.com/office/drawing/2014/main" id="{58FF6807-E72F-7166-C1FE-7CB4F6328FE3}"/>
                  </a:ext>
                </a:extLst>
              </p:cNvPr>
              <p:cNvSpPr/>
              <p:nvPr/>
            </p:nvSpPr>
            <p:spPr>
              <a:xfrm>
                <a:off x="5543796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2" name="円/楕円 290">
                <a:extLst>
                  <a:ext uri="{FF2B5EF4-FFF2-40B4-BE49-F238E27FC236}">
                    <a16:creationId xmlns:a16="http://schemas.microsoft.com/office/drawing/2014/main" id="{5567A957-F4FB-386B-8E1A-B209F0B3E3AC}"/>
                  </a:ext>
                </a:extLst>
              </p:cNvPr>
              <p:cNvSpPr/>
              <p:nvPr/>
            </p:nvSpPr>
            <p:spPr>
              <a:xfrm>
                <a:off x="5470601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3" name="円/楕円 291">
                <a:extLst>
                  <a:ext uri="{FF2B5EF4-FFF2-40B4-BE49-F238E27FC236}">
                    <a16:creationId xmlns:a16="http://schemas.microsoft.com/office/drawing/2014/main" id="{997AB4CC-6987-E2C1-7821-0BB5308824A6}"/>
                  </a:ext>
                </a:extLst>
              </p:cNvPr>
              <p:cNvSpPr/>
              <p:nvPr/>
            </p:nvSpPr>
            <p:spPr>
              <a:xfrm>
                <a:off x="5217744" y="265306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4" name="円/楕円 292">
                <a:extLst>
                  <a:ext uri="{FF2B5EF4-FFF2-40B4-BE49-F238E27FC236}">
                    <a16:creationId xmlns:a16="http://schemas.microsoft.com/office/drawing/2014/main" id="{0B86A850-FE07-074E-9838-C7680E115CCD}"/>
                  </a:ext>
                </a:extLst>
              </p:cNvPr>
              <p:cNvSpPr/>
              <p:nvPr/>
            </p:nvSpPr>
            <p:spPr>
              <a:xfrm>
                <a:off x="5430676" y="3052378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5" name="円/楕円 293">
                <a:extLst>
                  <a:ext uri="{FF2B5EF4-FFF2-40B4-BE49-F238E27FC236}">
                    <a16:creationId xmlns:a16="http://schemas.microsoft.com/office/drawing/2014/main" id="{6BBEF703-FE9A-EE08-64E5-2B2124421DC2}"/>
                  </a:ext>
                </a:extLst>
              </p:cNvPr>
              <p:cNvSpPr/>
              <p:nvPr/>
            </p:nvSpPr>
            <p:spPr>
              <a:xfrm>
                <a:off x="5154528" y="322874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6" name="円/楕円 294">
                <a:extLst>
                  <a:ext uri="{FF2B5EF4-FFF2-40B4-BE49-F238E27FC236}">
                    <a16:creationId xmlns:a16="http://schemas.microsoft.com/office/drawing/2014/main" id="{BFB16529-720F-3B81-E655-F07C74AFAC63}"/>
                  </a:ext>
                </a:extLst>
              </p:cNvPr>
              <p:cNvSpPr/>
              <p:nvPr/>
            </p:nvSpPr>
            <p:spPr>
              <a:xfrm>
                <a:off x="5487235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7" name="円/楕円 295">
                <a:extLst>
                  <a:ext uri="{FF2B5EF4-FFF2-40B4-BE49-F238E27FC236}">
                    <a16:creationId xmlns:a16="http://schemas.microsoft.com/office/drawing/2014/main" id="{077C90DC-7228-54B2-7C5F-739890DB4001}"/>
                  </a:ext>
                </a:extLst>
              </p:cNvPr>
              <p:cNvSpPr/>
              <p:nvPr/>
            </p:nvSpPr>
            <p:spPr>
              <a:xfrm>
                <a:off x="5839904" y="3761161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8" name="円/楕円 296">
                <a:extLst>
                  <a:ext uri="{FF2B5EF4-FFF2-40B4-BE49-F238E27FC236}">
                    <a16:creationId xmlns:a16="http://schemas.microsoft.com/office/drawing/2014/main" id="{689FB345-F201-28FC-F6CF-04AE47E1F276}"/>
                  </a:ext>
                </a:extLst>
              </p:cNvPr>
              <p:cNvSpPr/>
              <p:nvPr/>
            </p:nvSpPr>
            <p:spPr>
              <a:xfrm>
                <a:off x="6145994" y="4020715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9" name="円/楕円 297">
                <a:extLst>
                  <a:ext uri="{FF2B5EF4-FFF2-40B4-BE49-F238E27FC236}">
                    <a16:creationId xmlns:a16="http://schemas.microsoft.com/office/drawing/2014/main" id="{8737B501-227A-85F9-C152-5980AC8EDB61}"/>
                  </a:ext>
                </a:extLst>
              </p:cNvPr>
              <p:cNvSpPr/>
              <p:nvPr/>
            </p:nvSpPr>
            <p:spPr>
              <a:xfrm>
                <a:off x="6488683" y="4030697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0" name="円/楕円 298">
                <a:extLst>
                  <a:ext uri="{FF2B5EF4-FFF2-40B4-BE49-F238E27FC236}">
                    <a16:creationId xmlns:a16="http://schemas.microsoft.com/office/drawing/2014/main" id="{5790C156-FB2F-FCFE-3ACC-56C925C79E9E}"/>
                  </a:ext>
                </a:extLst>
              </p:cNvPr>
              <p:cNvSpPr/>
              <p:nvPr/>
            </p:nvSpPr>
            <p:spPr>
              <a:xfrm>
                <a:off x="6831369" y="411056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1" name="円/楕円 299">
                <a:extLst>
                  <a:ext uri="{FF2B5EF4-FFF2-40B4-BE49-F238E27FC236}">
                    <a16:creationId xmlns:a16="http://schemas.microsoft.com/office/drawing/2014/main" id="{A13A96D9-7702-CEC4-5190-5E26AFE40FC1}"/>
                  </a:ext>
                </a:extLst>
              </p:cNvPr>
              <p:cNvSpPr/>
              <p:nvPr/>
            </p:nvSpPr>
            <p:spPr>
              <a:xfrm>
                <a:off x="7233945" y="403735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2" name="円/楕円 300">
                <a:extLst>
                  <a:ext uri="{FF2B5EF4-FFF2-40B4-BE49-F238E27FC236}">
                    <a16:creationId xmlns:a16="http://schemas.microsoft.com/office/drawing/2014/main" id="{8DE4A3BD-8773-423A-929C-A211956AEA54}"/>
                  </a:ext>
                </a:extLst>
              </p:cNvPr>
              <p:cNvSpPr/>
              <p:nvPr/>
            </p:nvSpPr>
            <p:spPr>
              <a:xfrm>
                <a:off x="7386990" y="373786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3" name="円/楕円 301">
                <a:extLst>
                  <a:ext uri="{FF2B5EF4-FFF2-40B4-BE49-F238E27FC236}">
                    <a16:creationId xmlns:a16="http://schemas.microsoft.com/office/drawing/2014/main" id="{23E987CF-08C0-2016-6A4A-754F3C66280A}"/>
                  </a:ext>
                </a:extLst>
              </p:cNvPr>
              <p:cNvSpPr/>
              <p:nvPr/>
            </p:nvSpPr>
            <p:spPr>
              <a:xfrm>
                <a:off x="7762947" y="377114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4" name="円/楕円 302">
                <a:extLst>
                  <a:ext uri="{FF2B5EF4-FFF2-40B4-BE49-F238E27FC236}">
                    <a16:creationId xmlns:a16="http://schemas.microsoft.com/office/drawing/2014/main" id="{DCD063E6-B1D8-6B4D-6838-47D4759D7466}"/>
                  </a:ext>
                </a:extLst>
              </p:cNvPr>
              <p:cNvSpPr/>
              <p:nvPr/>
            </p:nvSpPr>
            <p:spPr>
              <a:xfrm>
                <a:off x="7619885" y="393752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5" name="円/楕円 303">
                <a:extLst>
                  <a:ext uri="{FF2B5EF4-FFF2-40B4-BE49-F238E27FC236}">
                    <a16:creationId xmlns:a16="http://schemas.microsoft.com/office/drawing/2014/main" id="{86FC3E44-8BAF-5F7A-C8F3-E68E6C7C6C3A}"/>
                  </a:ext>
                </a:extLst>
              </p:cNvPr>
              <p:cNvSpPr/>
              <p:nvPr/>
            </p:nvSpPr>
            <p:spPr>
              <a:xfrm>
                <a:off x="7995842" y="3757832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6" name="円/楕円 304">
                <a:extLst>
                  <a:ext uri="{FF2B5EF4-FFF2-40B4-BE49-F238E27FC236}">
                    <a16:creationId xmlns:a16="http://schemas.microsoft.com/office/drawing/2014/main" id="{00A746C0-9C35-9EDC-408E-9CBFBA1E63E1}"/>
                  </a:ext>
                </a:extLst>
              </p:cNvPr>
              <p:cNvSpPr/>
              <p:nvPr/>
            </p:nvSpPr>
            <p:spPr>
              <a:xfrm>
                <a:off x="8148887" y="344503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7" name="円/楕円 305">
                <a:extLst>
                  <a:ext uri="{FF2B5EF4-FFF2-40B4-BE49-F238E27FC236}">
                    <a16:creationId xmlns:a16="http://schemas.microsoft.com/office/drawing/2014/main" id="{BD6C6BD5-D651-EF1F-B363-3911EF1DA580}"/>
                  </a:ext>
                </a:extLst>
              </p:cNvPr>
              <p:cNvSpPr/>
              <p:nvPr/>
            </p:nvSpPr>
            <p:spPr>
              <a:xfrm>
                <a:off x="8301932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8" name="円/楕円 306">
                <a:extLst>
                  <a:ext uri="{FF2B5EF4-FFF2-40B4-BE49-F238E27FC236}">
                    <a16:creationId xmlns:a16="http://schemas.microsoft.com/office/drawing/2014/main" id="{E4EFC256-AC1C-C712-1B06-12E169412859}"/>
                  </a:ext>
                </a:extLst>
              </p:cNvPr>
              <p:cNvSpPr/>
              <p:nvPr/>
            </p:nvSpPr>
            <p:spPr>
              <a:xfrm>
                <a:off x="8454977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9" name="円/楕円 307">
                <a:extLst>
                  <a:ext uri="{FF2B5EF4-FFF2-40B4-BE49-F238E27FC236}">
                    <a16:creationId xmlns:a16="http://schemas.microsoft.com/office/drawing/2014/main" id="{D5D44134-FE5F-DE77-F234-C37860349030}"/>
                  </a:ext>
                </a:extLst>
              </p:cNvPr>
              <p:cNvSpPr/>
              <p:nvPr/>
            </p:nvSpPr>
            <p:spPr>
              <a:xfrm>
                <a:off x="8594714" y="308565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0" name="円/楕円 308">
                <a:extLst>
                  <a:ext uri="{FF2B5EF4-FFF2-40B4-BE49-F238E27FC236}">
                    <a16:creationId xmlns:a16="http://schemas.microsoft.com/office/drawing/2014/main" id="{EFCB9905-1F56-66B6-DD9A-EEB43661A9B6}"/>
                  </a:ext>
                </a:extLst>
              </p:cNvPr>
              <p:cNvSpPr/>
              <p:nvPr/>
            </p:nvSpPr>
            <p:spPr>
              <a:xfrm>
                <a:off x="7912666" y="262311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1" name="円/楕円 309">
                <a:extLst>
                  <a:ext uri="{FF2B5EF4-FFF2-40B4-BE49-F238E27FC236}">
                    <a16:creationId xmlns:a16="http://schemas.microsoft.com/office/drawing/2014/main" id="{135EEA51-AFB8-1858-B570-B693639167CD}"/>
                  </a:ext>
                </a:extLst>
              </p:cNvPr>
              <p:cNvSpPr/>
              <p:nvPr/>
            </p:nvSpPr>
            <p:spPr>
              <a:xfrm>
                <a:off x="8162195" y="258984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2" name="円/楕円 310">
                <a:extLst>
                  <a:ext uri="{FF2B5EF4-FFF2-40B4-BE49-F238E27FC236}">
                    <a16:creationId xmlns:a16="http://schemas.microsoft.com/office/drawing/2014/main" id="{488C5D44-0157-7AE4-CEFB-BD588FC4036B}"/>
                  </a:ext>
                </a:extLst>
              </p:cNvPr>
              <p:cNvSpPr/>
              <p:nvPr/>
            </p:nvSpPr>
            <p:spPr>
              <a:xfrm>
                <a:off x="8079020" y="294589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3" name="円/楕円 311">
                <a:extLst>
                  <a:ext uri="{FF2B5EF4-FFF2-40B4-BE49-F238E27FC236}">
                    <a16:creationId xmlns:a16="http://schemas.microsoft.com/office/drawing/2014/main" id="{1E9F9B7F-3B84-A232-4B09-136B7BAF624B}"/>
                  </a:ext>
                </a:extLst>
              </p:cNvPr>
              <p:cNvSpPr/>
              <p:nvPr/>
            </p:nvSpPr>
            <p:spPr>
              <a:xfrm>
                <a:off x="7929301" y="2300336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4" name="円/楕円 312">
                <a:extLst>
                  <a:ext uri="{FF2B5EF4-FFF2-40B4-BE49-F238E27FC236}">
                    <a16:creationId xmlns:a16="http://schemas.microsoft.com/office/drawing/2014/main" id="{EFFA9828-171D-8931-2AD1-AEFB62E0AEF0}"/>
                  </a:ext>
                </a:extLst>
              </p:cNvPr>
              <p:cNvSpPr/>
              <p:nvPr/>
            </p:nvSpPr>
            <p:spPr>
              <a:xfrm>
                <a:off x="7679772" y="2519959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5" name="円/楕円 313">
                <a:extLst>
                  <a:ext uri="{FF2B5EF4-FFF2-40B4-BE49-F238E27FC236}">
                    <a16:creationId xmlns:a16="http://schemas.microsoft.com/office/drawing/2014/main" id="{4749E319-85CA-228F-6C6C-00F9F85CA6C6}"/>
                  </a:ext>
                </a:extLst>
              </p:cNvPr>
              <p:cNvSpPr/>
              <p:nvPr/>
            </p:nvSpPr>
            <p:spPr>
              <a:xfrm>
                <a:off x="7666464" y="204078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6" name="円/楕円 314">
                <a:extLst>
                  <a:ext uri="{FF2B5EF4-FFF2-40B4-BE49-F238E27FC236}">
                    <a16:creationId xmlns:a16="http://schemas.microsoft.com/office/drawing/2014/main" id="{24CF1295-FFED-D66F-E52D-6B1026C664A5}"/>
                  </a:ext>
                </a:extLst>
              </p:cNvPr>
              <p:cNvSpPr/>
              <p:nvPr/>
            </p:nvSpPr>
            <p:spPr>
              <a:xfrm>
                <a:off x="7233945" y="21273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7" name="円/楕円 315">
                <a:extLst>
                  <a:ext uri="{FF2B5EF4-FFF2-40B4-BE49-F238E27FC236}">
                    <a16:creationId xmlns:a16="http://schemas.microsoft.com/office/drawing/2014/main" id="{81BDD676-F00A-CC93-8643-78872D8C248D}"/>
                  </a:ext>
                </a:extLst>
              </p:cNvPr>
              <p:cNvSpPr/>
              <p:nvPr/>
            </p:nvSpPr>
            <p:spPr>
              <a:xfrm>
                <a:off x="5979641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8" name="円/楕円 316">
                <a:extLst>
                  <a:ext uri="{FF2B5EF4-FFF2-40B4-BE49-F238E27FC236}">
                    <a16:creationId xmlns:a16="http://schemas.microsoft.com/office/drawing/2014/main" id="{00FF3131-C1C4-F870-1DB3-82B2D1B07252}"/>
                  </a:ext>
                </a:extLst>
              </p:cNvPr>
              <p:cNvSpPr/>
              <p:nvPr/>
            </p:nvSpPr>
            <p:spPr>
              <a:xfrm>
                <a:off x="6405505" y="197090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9" name="円/楕円 317">
                <a:extLst>
                  <a:ext uri="{FF2B5EF4-FFF2-40B4-BE49-F238E27FC236}">
                    <a16:creationId xmlns:a16="http://schemas.microsoft.com/office/drawing/2014/main" id="{ACCF5D1D-4DB1-A603-FFDC-898709567227}"/>
                  </a:ext>
                </a:extLst>
              </p:cNvPr>
              <p:cNvSpPr/>
              <p:nvPr/>
            </p:nvSpPr>
            <p:spPr>
              <a:xfrm>
                <a:off x="6062818" y="248335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0" name="円/楕円 318">
                <a:extLst>
                  <a:ext uri="{FF2B5EF4-FFF2-40B4-BE49-F238E27FC236}">
                    <a16:creationId xmlns:a16="http://schemas.microsoft.com/office/drawing/2014/main" id="{F23BB19D-97DE-9E6B-D58F-CA6621BA45F0}"/>
                  </a:ext>
                </a:extLst>
              </p:cNvPr>
              <p:cNvSpPr/>
              <p:nvPr/>
            </p:nvSpPr>
            <p:spPr>
              <a:xfrm>
                <a:off x="6831369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1" name="円/楕円 319">
                <a:extLst>
                  <a:ext uri="{FF2B5EF4-FFF2-40B4-BE49-F238E27FC236}">
                    <a16:creationId xmlns:a16="http://schemas.microsoft.com/office/drawing/2014/main" id="{421D56C5-A0B9-3C85-4560-17017815F62A}"/>
                  </a:ext>
                </a:extLst>
              </p:cNvPr>
              <p:cNvSpPr/>
              <p:nvPr/>
            </p:nvSpPr>
            <p:spPr>
              <a:xfrm>
                <a:off x="7386990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2" name="円/楕円 320">
                <a:extLst>
                  <a:ext uri="{FF2B5EF4-FFF2-40B4-BE49-F238E27FC236}">
                    <a16:creationId xmlns:a16="http://schemas.microsoft.com/office/drawing/2014/main" id="{0425B03A-1DCD-C129-5094-CF7B47C05ABD}"/>
                  </a:ext>
                </a:extLst>
              </p:cNvPr>
              <p:cNvSpPr/>
              <p:nvPr/>
            </p:nvSpPr>
            <p:spPr>
              <a:xfrm>
                <a:off x="6145994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3" name="円/楕円 321">
                <a:extLst>
                  <a:ext uri="{FF2B5EF4-FFF2-40B4-BE49-F238E27FC236}">
                    <a16:creationId xmlns:a16="http://schemas.microsoft.com/office/drawing/2014/main" id="{42C60076-8A19-749C-5452-B3152EA60278}"/>
                  </a:ext>
                </a:extLst>
              </p:cNvPr>
              <p:cNvSpPr/>
              <p:nvPr/>
            </p:nvSpPr>
            <p:spPr>
              <a:xfrm>
                <a:off x="6748194" y="351491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4" name="円/楕円 322">
                <a:extLst>
                  <a:ext uri="{FF2B5EF4-FFF2-40B4-BE49-F238E27FC236}">
                    <a16:creationId xmlns:a16="http://schemas.microsoft.com/office/drawing/2014/main" id="{02F7FF40-684A-FBEA-1FD3-C74C5DDE21AC}"/>
                  </a:ext>
                </a:extLst>
              </p:cNvPr>
              <p:cNvSpPr/>
              <p:nvPr/>
            </p:nvSpPr>
            <p:spPr>
              <a:xfrm>
                <a:off x="7400298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5" name="円/楕円 323">
                <a:extLst>
                  <a:ext uri="{FF2B5EF4-FFF2-40B4-BE49-F238E27FC236}">
                    <a16:creationId xmlns:a16="http://schemas.microsoft.com/office/drawing/2014/main" id="{724C5CAB-BE3A-68C4-B4AA-D5579A8ED6FB}"/>
                  </a:ext>
                </a:extLst>
              </p:cNvPr>
              <p:cNvSpPr/>
              <p:nvPr/>
            </p:nvSpPr>
            <p:spPr>
              <a:xfrm>
                <a:off x="6312347" y="3704591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6" name="円/楕円 324">
                <a:extLst>
                  <a:ext uri="{FF2B5EF4-FFF2-40B4-BE49-F238E27FC236}">
                    <a16:creationId xmlns:a16="http://schemas.microsoft.com/office/drawing/2014/main" id="{4D1D6E13-F0BD-9EE1-5747-3A646A8BFA29}"/>
                  </a:ext>
                </a:extLst>
              </p:cNvPr>
              <p:cNvSpPr/>
              <p:nvPr/>
            </p:nvSpPr>
            <p:spPr>
              <a:xfrm>
                <a:off x="6465392" y="385433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7" name="円/楕円 325">
                <a:extLst>
                  <a:ext uri="{FF2B5EF4-FFF2-40B4-BE49-F238E27FC236}">
                    <a16:creationId xmlns:a16="http://schemas.microsoft.com/office/drawing/2014/main" id="{D421D00A-C409-821F-DECA-15D3FF7DA484}"/>
                  </a:ext>
                </a:extLst>
              </p:cNvPr>
              <p:cNvSpPr/>
              <p:nvPr/>
            </p:nvSpPr>
            <p:spPr>
              <a:xfrm>
                <a:off x="6997722" y="29458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8" name="円/楕円 326">
                <a:extLst>
                  <a:ext uri="{FF2B5EF4-FFF2-40B4-BE49-F238E27FC236}">
                    <a16:creationId xmlns:a16="http://schemas.microsoft.com/office/drawing/2014/main" id="{743FF1FF-E63A-6375-F986-18E7A0E97235}"/>
                  </a:ext>
                </a:extLst>
              </p:cNvPr>
              <p:cNvSpPr/>
              <p:nvPr/>
            </p:nvSpPr>
            <p:spPr>
              <a:xfrm>
                <a:off x="7150767" y="35481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9" name="円/楕円 327">
                <a:extLst>
                  <a:ext uri="{FF2B5EF4-FFF2-40B4-BE49-F238E27FC236}">
                    <a16:creationId xmlns:a16="http://schemas.microsoft.com/office/drawing/2014/main" id="{8AE8DAD6-9363-1D28-B20E-70A5AA9A75EF}"/>
                  </a:ext>
                </a:extLst>
              </p:cNvPr>
              <p:cNvSpPr/>
              <p:nvPr/>
            </p:nvSpPr>
            <p:spPr>
              <a:xfrm>
                <a:off x="6472046" y="373786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0" name="円/楕円 328">
                <a:extLst>
                  <a:ext uri="{FF2B5EF4-FFF2-40B4-BE49-F238E27FC236}">
                    <a16:creationId xmlns:a16="http://schemas.microsoft.com/office/drawing/2014/main" id="{FE0EE565-8DE2-326B-DCF3-13BDBABF4734}"/>
                  </a:ext>
                </a:extLst>
              </p:cNvPr>
              <p:cNvSpPr/>
              <p:nvPr/>
            </p:nvSpPr>
            <p:spPr>
              <a:xfrm>
                <a:off x="5829924" y="3368502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1" name="円/楕円 329">
                <a:extLst>
                  <a:ext uri="{FF2B5EF4-FFF2-40B4-BE49-F238E27FC236}">
                    <a16:creationId xmlns:a16="http://schemas.microsoft.com/office/drawing/2014/main" id="{BF334A5F-2468-C12D-1031-DA6847C40EC9}"/>
                  </a:ext>
                </a:extLst>
              </p:cNvPr>
              <p:cNvSpPr/>
              <p:nvPr/>
            </p:nvSpPr>
            <p:spPr>
              <a:xfrm>
                <a:off x="5430676" y="2606477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2" name="円/楕円 330">
                <a:extLst>
                  <a:ext uri="{FF2B5EF4-FFF2-40B4-BE49-F238E27FC236}">
                    <a16:creationId xmlns:a16="http://schemas.microsoft.com/office/drawing/2014/main" id="{F85FF5E9-D67F-5EF8-7137-E664445CE2EC}"/>
                  </a:ext>
                </a:extLst>
              </p:cNvPr>
              <p:cNvSpPr/>
              <p:nvPr/>
            </p:nvSpPr>
            <p:spPr>
              <a:xfrm>
                <a:off x="5819941" y="212064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3" name="円/楕円 331">
                <a:extLst>
                  <a:ext uri="{FF2B5EF4-FFF2-40B4-BE49-F238E27FC236}">
                    <a16:creationId xmlns:a16="http://schemas.microsoft.com/office/drawing/2014/main" id="{D00DEC87-5D5B-E051-00E4-DDA4DAE8946F}"/>
                  </a:ext>
                </a:extLst>
              </p:cNvPr>
              <p:cNvSpPr/>
              <p:nvPr/>
            </p:nvSpPr>
            <p:spPr>
              <a:xfrm>
                <a:off x="7104189" y="1917661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4" name="円/楕円 332">
                <a:extLst>
                  <a:ext uri="{FF2B5EF4-FFF2-40B4-BE49-F238E27FC236}">
                    <a16:creationId xmlns:a16="http://schemas.microsoft.com/office/drawing/2014/main" id="{C03873EE-14C3-5702-A7C4-B40D09CEFF4C}"/>
                  </a:ext>
                </a:extLst>
              </p:cNvPr>
              <p:cNvSpPr/>
              <p:nvPr/>
            </p:nvSpPr>
            <p:spPr>
              <a:xfrm>
                <a:off x="7786238" y="2343596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5" name="円/楕円 333">
                <a:extLst>
                  <a:ext uri="{FF2B5EF4-FFF2-40B4-BE49-F238E27FC236}">
                    <a16:creationId xmlns:a16="http://schemas.microsoft.com/office/drawing/2014/main" id="{DCA0BB02-AB06-E437-D8B3-FF6DA2FBDC1D}"/>
                  </a:ext>
                </a:extLst>
              </p:cNvPr>
              <p:cNvSpPr/>
              <p:nvPr/>
            </p:nvSpPr>
            <p:spPr>
              <a:xfrm>
                <a:off x="8185486" y="283275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6" name="円/楕円 334">
                <a:extLst>
                  <a:ext uri="{FF2B5EF4-FFF2-40B4-BE49-F238E27FC236}">
                    <a16:creationId xmlns:a16="http://schemas.microsoft.com/office/drawing/2014/main" id="{4CE7B5C7-EDC1-F3DE-71D0-907E017F5D15}"/>
                  </a:ext>
                </a:extLst>
              </p:cNvPr>
              <p:cNvSpPr/>
              <p:nvPr/>
            </p:nvSpPr>
            <p:spPr>
              <a:xfrm>
                <a:off x="8022459" y="3491623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7" name="円/楕円 335">
                <a:extLst>
                  <a:ext uri="{FF2B5EF4-FFF2-40B4-BE49-F238E27FC236}">
                    <a16:creationId xmlns:a16="http://schemas.microsoft.com/office/drawing/2014/main" id="{BB021A1B-11D7-24B1-05B6-72A91F5FB390}"/>
                  </a:ext>
                </a:extLst>
              </p:cNvPr>
              <p:cNvSpPr/>
              <p:nvPr/>
            </p:nvSpPr>
            <p:spPr>
              <a:xfrm>
                <a:off x="5154528" y="3012446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8" name="円/楕円 336">
                <a:extLst>
                  <a:ext uri="{FF2B5EF4-FFF2-40B4-BE49-F238E27FC236}">
                    <a16:creationId xmlns:a16="http://schemas.microsoft.com/office/drawing/2014/main" id="{F5282EA3-C634-F0B5-3A1B-33BB38CB4429}"/>
                  </a:ext>
                </a:extLst>
              </p:cNvPr>
              <p:cNvSpPr/>
              <p:nvPr/>
            </p:nvSpPr>
            <p:spPr>
              <a:xfrm>
                <a:off x="6145994" y="274623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356" name="直線矢印コネクタ 337">
              <a:extLst>
                <a:ext uri="{FF2B5EF4-FFF2-40B4-BE49-F238E27FC236}">
                  <a16:creationId xmlns:a16="http://schemas.microsoft.com/office/drawing/2014/main" id="{DD2842BE-D640-00FE-45DC-A5427BDAABA6}"/>
                </a:ext>
              </a:extLst>
            </p:cNvPr>
            <p:cNvCxnSpPr/>
            <p:nvPr/>
          </p:nvCxnSpPr>
          <p:spPr>
            <a:xfrm>
              <a:off x="166920" y="4809604"/>
              <a:ext cx="7405687" cy="42299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テキスト ボックス 409">
              <a:extLst>
                <a:ext uri="{FF2B5EF4-FFF2-40B4-BE49-F238E27FC236}">
                  <a16:creationId xmlns:a16="http://schemas.microsoft.com/office/drawing/2014/main" id="{7941C598-3038-B3C4-7B19-92C7D4BB6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3450" y="4498253"/>
              <a:ext cx="1547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thermalization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58" name="テキスト ボックス 410">
              <a:extLst>
                <a:ext uri="{FF2B5EF4-FFF2-40B4-BE49-F238E27FC236}">
                  <a16:creationId xmlns:a16="http://schemas.microsoft.com/office/drawing/2014/main" id="{B467ACD6-9ABA-9FE8-0965-2C10A6222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288" y="4499745"/>
              <a:ext cx="7223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hydro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59" name="テキスト ボックス 411">
              <a:extLst>
                <a:ext uri="{FF2B5EF4-FFF2-40B4-BE49-F238E27FC236}">
                  <a16:creationId xmlns:a16="http://schemas.microsoft.com/office/drawing/2014/main" id="{78743DBE-B853-63E2-8160-51D026744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632" y="4489189"/>
              <a:ext cx="147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solidFill>
                    <a:srgbClr val="1659A5"/>
                  </a:solidFill>
                  <a:latin typeface="Calibri" pitchFamily="-108" charset="0"/>
                </a:rPr>
                <a:t>hadronization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0" name="テキスト ボックス 412">
              <a:extLst>
                <a:ext uri="{FF2B5EF4-FFF2-40B4-BE49-F238E27FC236}">
                  <a16:creationId xmlns:a16="http://schemas.microsoft.com/office/drawing/2014/main" id="{ECDCC9EA-B06B-22A5-09F8-97FB4DC6C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2849" y="4499745"/>
              <a:ext cx="1081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1659A5"/>
                  </a:solidFill>
                  <a:latin typeface="Calibri" pitchFamily="-108" charset="0"/>
                </a:rPr>
                <a:t>freezeout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1" name="テキスト ボックス 413">
              <a:extLst>
                <a:ext uri="{FF2B5EF4-FFF2-40B4-BE49-F238E27FC236}">
                  <a16:creationId xmlns:a16="http://schemas.microsoft.com/office/drawing/2014/main" id="{6266A7CA-1C83-9CD6-B3A0-B6A1114BC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32" y="4485754"/>
              <a:ext cx="10366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collisions</a:t>
              </a:r>
              <a:endParaRPr lang="ja-JP" altLang="en-US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3" name="TextBox 343">
              <a:extLst>
                <a:ext uri="{FF2B5EF4-FFF2-40B4-BE49-F238E27FC236}">
                  <a16:creationId xmlns:a16="http://schemas.microsoft.com/office/drawing/2014/main" id="{9A363C3F-5350-28A9-6634-35FC72F5D2A1}"/>
                </a:ext>
              </a:extLst>
            </p:cNvPr>
            <p:cNvSpPr txBox="1"/>
            <p:nvPr/>
          </p:nvSpPr>
          <p:spPr>
            <a:xfrm>
              <a:off x="7303233" y="4203956"/>
              <a:ext cx="2329024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Experimental data</a:t>
              </a:r>
            </a:p>
          </p:txBody>
        </p:sp>
        <p:sp>
          <p:nvSpPr>
            <p:cNvPr id="364" name="Rounded Rectangular Callout 344">
              <a:extLst>
                <a:ext uri="{FF2B5EF4-FFF2-40B4-BE49-F238E27FC236}">
                  <a16:creationId xmlns:a16="http://schemas.microsoft.com/office/drawing/2014/main" id="{0AE79D22-6639-CB54-85C2-B89728DD92FA}"/>
                </a:ext>
              </a:extLst>
            </p:cNvPr>
            <p:cNvSpPr/>
            <p:nvPr/>
          </p:nvSpPr>
          <p:spPr>
            <a:xfrm>
              <a:off x="7344188" y="4215715"/>
              <a:ext cx="1766548" cy="351532"/>
            </a:xfrm>
            <a:prstGeom prst="wedgeRoundRectCallout">
              <a:avLst>
                <a:gd name="adj1" fmla="val 3553"/>
                <a:gd name="adj2" fmla="val 138011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5" name="コンテンツ プレースホルダー 3" descr="jpg397605f6_online.jpg">
              <a:extLst>
                <a:ext uri="{FF2B5EF4-FFF2-40B4-BE49-F238E27FC236}">
                  <a16:creationId xmlns:a16="http://schemas.microsoft.com/office/drawing/2014/main" id="{682E8244-478D-659B-842C-1C1CFBD39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12861" r="14075" b="7262"/>
            <a:stretch/>
          </p:blipFill>
          <p:spPr>
            <a:xfrm>
              <a:off x="7664423" y="4887132"/>
              <a:ext cx="1356666" cy="974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6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A04125-65CC-035E-0CB9-FAB63B4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17" y="152400"/>
            <a:ext cx="11005850" cy="7620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Relativistic Resistive </a:t>
            </a:r>
            <a:br>
              <a:rPr lang="en-US" altLang="ja-JP" sz="4000" dirty="0"/>
            </a:br>
            <a:r>
              <a:rPr lang="en-US" altLang="ja-JP" sz="4000" dirty="0"/>
              <a:t>Magneto-Hydrodynamics (RRMHD)</a:t>
            </a:r>
            <a:endParaRPr kumimoji="1" lang="ja-JP" altLang="en-US" sz="400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BEC37B9-A79A-6BB5-20C1-2277949DFD2C}"/>
              </a:ext>
            </a:extLst>
          </p:cNvPr>
          <p:cNvSpPr/>
          <p:nvPr/>
        </p:nvSpPr>
        <p:spPr>
          <a:xfrm>
            <a:off x="6471006" y="3609993"/>
            <a:ext cx="4246270" cy="2203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F56F1BE-AE2D-BC35-EB2D-7B0437B3A69B}"/>
              </a:ext>
            </a:extLst>
          </p:cNvPr>
          <p:cNvSpPr/>
          <p:nvPr/>
        </p:nvSpPr>
        <p:spPr>
          <a:xfrm>
            <a:off x="1430508" y="3665799"/>
            <a:ext cx="3199006" cy="2203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A6FB4CA-78DC-BF7F-1603-87510E2010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549" y="1247021"/>
                <a:ext cx="8759396" cy="1623982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100" dirty="0"/>
                  <a:t>RRMHD equation</a:t>
                </a:r>
              </a:p>
              <a:p>
                <a:pPr lvl="1"/>
                <a:r>
                  <a:rPr lang="en-US" altLang="ja-JP" sz="1800" dirty="0"/>
                  <a:t>Conservation law</a:t>
                </a:r>
                <a:r>
                  <a:rPr lang="ja-JP" altLang="en-US" sz="1800"/>
                  <a:t>＋</a:t>
                </a:r>
                <a:r>
                  <a:rPr lang="en-US" altLang="ja-JP" sz="1800" dirty="0"/>
                  <a:t>Maxwell eq. </a:t>
                </a:r>
                <a:r>
                  <a:rPr lang="ja-JP" altLang="en-US" sz="1800"/>
                  <a:t>＋</a:t>
                </a:r>
                <a:r>
                  <a:rPr lang="en-US" altLang="ja-JP" sz="1800" dirty="0"/>
                  <a:t>Ohm’s law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𝜈𝜆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US" altLang="ja-JP" sz="1800" dirty="0"/>
              </a:p>
              <a:p>
                <a:pPr marL="3429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𝑞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altLang="ja-JP" sz="1800" dirty="0"/>
              </a:p>
              <a:p>
                <a:pPr marL="342900" lvl="1" indent="0">
                  <a:buNone/>
                </a:pPr>
                <a:endParaRPr lang="en-US" altLang="ja-JP" sz="1800" dirty="0"/>
              </a:p>
              <a:p>
                <a:pPr marL="342900" lvl="1" indent="0">
                  <a:buNone/>
                </a:pPr>
                <a:endParaRPr lang="ja-JP" altLang="en-US" sz="1800"/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A6FB4CA-78DC-BF7F-1603-87510E201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49" y="1247021"/>
                <a:ext cx="8759396" cy="1623982"/>
              </a:xfrm>
              <a:prstGeom prst="rect">
                <a:avLst/>
              </a:prstGeom>
              <a:blipFill>
                <a:blip r:embed="rId2"/>
                <a:stretch>
                  <a:fillRect l="-868" t="-5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E49EE77-B265-4801-4140-8B9BAE31E5BE}"/>
                  </a:ext>
                </a:extLst>
              </p:cNvPr>
              <p:cNvSpPr txBox="1"/>
              <p:nvPr/>
            </p:nvSpPr>
            <p:spPr>
              <a:xfrm>
                <a:off x="1685593" y="3862341"/>
                <a:ext cx="2856107" cy="15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b="1" dirty="0"/>
                  <a:t>Energy Conservation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Momentum conservation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Faraday’s law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E49EE77-B265-4801-4140-8B9BAE31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593" y="3862341"/>
                <a:ext cx="2856107" cy="1578637"/>
              </a:xfrm>
              <a:prstGeom prst="rect">
                <a:avLst/>
              </a:prstGeom>
              <a:blipFill>
                <a:blip r:embed="rId3"/>
                <a:stretch>
                  <a:fillRect l="-442" t="-8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67BD1B0-4FBB-4F0C-39A2-E0497BD1F9B4}"/>
                  </a:ext>
                </a:extLst>
              </p:cNvPr>
              <p:cNvSpPr txBox="1"/>
              <p:nvPr/>
            </p:nvSpPr>
            <p:spPr>
              <a:xfrm>
                <a:off x="6595067" y="3763240"/>
                <a:ext cx="4014647" cy="1949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b="1" dirty="0"/>
                  <a:t>Ohm’s law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𝜎𝛾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Ampere’s law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ja-JP" sz="135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ja-JP" sz="135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endParaRPr lang="en-US" altLang="ja-JP" sz="1350" dirty="0"/>
              </a:p>
              <a:p>
                <a:pPr marL="557213" lvl="1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ja-JP" sz="1400" dirty="0">
                    <a:solidFill>
                      <a:srgbClr val="1B1E25"/>
                    </a:solidFill>
                    <a:latin typeface="-apple-system"/>
                  </a:rPr>
                  <a:t>Integration with quasi-analytic solutions</a:t>
                </a:r>
                <a:endParaRPr lang="en-US" altLang="ja-JP" sz="1350" dirty="0"/>
              </a:p>
              <a:p>
                <a:pPr lvl="2"/>
                <a:endParaRPr lang="en-US" altLang="ja-JP" sz="1350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altLang="ja-JP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67BD1B0-4FBB-4F0C-39A2-E0497BD1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067" y="3763240"/>
                <a:ext cx="4014647" cy="1949573"/>
              </a:xfrm>
              <a:prstGeom prst="rect">
                <a:avLst/>
              </a:prstGeom>
              <a:blipFill>
                <a:blip r:embed="rId4"/>
                <a:stretch>
                  <a:fillRect l="-315" t="-6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矢印: 右 18">
            <a:extLst>
              <a:ext uri="{FF2B5EF4-FFF2-40B4-BE49-F238E27FC236}">
                <a16:creationId xmlns:a16="http://schemas.microsoft.com/office/drawing/2014/main" id="{9FDC3470-FC5B-EEC7-A914-82FE87290A8A}"/>
              </a:ext>
            </a:extLst>
          </p:cNvPr>
          <p:cNvSpPr/>
          <p:nvPr/>
        </p:nvSpPr>
        <p:spPr>
          <a:xfrm rot="8898469">
            <a:off x="4038311" y="3142464"/>
            <a:ext cx="658184" cy="251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878E09CA-05D8-D367-BEE9-C8A0888683B4}"/>
              </a:ext>
            </a:extLst>
          </p:cNvPr>
          <p:cNvSpPr/>
          <p:nvPr/>
        </p:nvSpPr>
        <p:spPr>
          <a:xfrm rot="1996718">
            <a:off x="5892772" y="3185202"/>
            <a:ext cx="658184" cy="251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A0AB908-297D-90DB-C3CF-F0666DFC05BA}"/>
                  </a:ext>
                </a:extLst>
              </p:cNvPr>
              <p:cNvSpPr txBox="1"/>
              <p:nvPr/>
            </p:nvSpPr>
            <p:spPr>
              <a:xfrm>
                <a:off x="6499191" y="5194303"/>
                <a:ext cx="4262301" cy="5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𝜎𝛾</m:t>
                              </m:r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ja-JP" sz="1350" i="1" dirty="0">
                  <a:latin typeface="Cambria Math" panose="02040503050406030204" pitchFamily="18" charset="0"/>
                </a:endParaRPr>
              </a:p>
              <a:p>
                <a:pPr algn="just"/>
                <a:endParaRPr lang="ja-JP" altLang="en-US" sz="135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A0AB908-297D-90DB-C3CF-F0666DFC0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191" y="5194303"/>
                <a:ext cx="4262301" cy="5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3E4664F-B2AC-2C1B-DD2F-B249CC35DB35}"/>
                  </a:ext>
                </a:extLst>
              </p:cNvPr>
              <p:cNvSpPr txBox="1"/>
              <p:nvPr/>
            </p:nvSpPr>
            <p:spPr>
              <a:xfrm>
                <a:off x="7397951" y="5461306"/>
                <a:ext cx="1699376" cy="340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sz="1350" i="1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lit/>
                        </m:rP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ja-JP" sz="13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3E4664F-B2AC-2C1B-DD2F-B249CC35D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951" y="5461306"/>
                <a:ext cx="1699376" cy="340671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EA4D0C-2C20-B364-7697-F26D6C1F550C}"/>
              </a:ext>
            </a:extLst>
          </p:cNvPr>
          <p:cNvSpPr txBox="1"/>
          <p:nvPr/>
        </p:nvSpPr>
        <p:spPr>
          <a:xfrm>
            <a:off x="6348734" y="5924914"/>
            <a:ext cx="5843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err="1"/>
              <a:t>Komissarov</a:t>
            </a:r>
            <a:r>
              <a:rPr lang="en-US" altLang="ja-JP" sz="1600" i="1" dirty="0"/>
              <a:t>, Mon. Not. R. Astron. Soc. 382, 995-1004 (2007)</a:t>
            </a:r>
            <a:endParaRPr lang="ja-JP" altLang="en-US" sz="1600" i="1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1E2FB8D-E467-9FE9-8416-A15DC35FF2B5}"/>
              </a:ext>
            </a:extLst>
          </p:cNvPr>
          <p:cNvCxnSpPr/>
          <p:nvPr/>
        </p:nvCxnSpPr>
        <p:spPr>
          <a:xfrm flipV="1">
            <a:off x="8724631" y="4561962"/>
            <a:ext cx="426785" cy="2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D8CDC874-9169-7938-B7FB-6ECF7616ADF4}"/>
              </a:ext>
            </a:extLst>
          </p:cNvPr>
          <p:cNvCxnSpPr>
            <a:cxnSpLocks/>
          </p:cNvCxnSpPr>
          <p:nvPr/>
        </p:nvCxnSpPr>
        <p:spPr>
          <a:xfrm>
            <a:off x="8724630" y="4797430"/>
            <a:ext cx="456219" cy="141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D194921-E3BF-5304-DED9-5711A82B1F04}"/>
                  </a:ext>
                </a:extLst>
              </p:cNvPr>
              <p:cNvSpPr txBox="1"/>
              <p:nvPr/>
            </p:nvSpPr>
            <p:spPr>
              <a:xfrm>
                <a:off x="9097327" y="4399965"/>
                <a:ext cx="1469248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D194921-E3BF-5304-DED9-5711A82B1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327" y="4399965"/>
                <a:ext cx="1469248" cy="325345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26079EFB-C03D-D912-02C6-45E6AD38A2D7}"/>
                  </a:ext>
                </a:extLst>
              </p:cNvPr>
              <p:cNvSpPr txBox="1"/>
              <p:nvPr/>
            </p:nvSpPr>
            <p:spPr>
              <a:xfrm>
                <a:off x="9114987" y="4761124"/>
                <a:ext cx="86222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26079EFB-C03D-D912-02C6-45E6AD38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987" y="4761124"/>
                <a:ext cx="862224" cy="325345"/>
              </a:xfrm>
              <a:prstGeom prst="rect">
                <a:avLst/>
              </a:prstGeom>
              <a:blipFill>
                <a:blip r:embed="rId8"/>
                <a:stretch>
                  <a:fillRect t="-7407"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44D21CC-0940-874A-AC31-103CB35DDD18}"/>
              </a:ext>
            </a:extLst>
          </p:cNvPr>
          <p:cNvCxnSpPr/>
          <p:nvPr/>
        </p:nvCxnSpPr>
        <p:spPr>
          <a:xfrm>
            <a:off x="8080036" y="4273513"/>
            <a:ext cx="1850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DE7C91-5779-D1F9-66D3-EEECF682911D}"/>
                  </a:ext>
                </a:extLst>
              </p:cNvPr>
              <p:cNvSpPr txBox="1"/>
              <p:nvPr/>
            </p:nvSpPr>
            <p:spPr>
              <a:xfrm>
                <a:off x="8365290" y="4232234"/>
                <a:ext cx="56887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=:</m:t>
                      </m:r>
                      <m:sSub>
                        <m:sSubPr>
                          <m:ctrlPr>
                            <a:rPr lang="en-US" altLang="ja-JP" sz="13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ja-JP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DE7C91-5779-D1F9-66D3-EEECF682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290" y="4232234"/>
                <a:ext cx="568874" cy="325345"/>
              </a:xfrm>
              <a:prstGeom prst="rect">
                <a:avLst/>
              </a:prstGeom>
              <a:blipFill>
                <a:blip r:embed="rId9"/>
                <a:stretch>
                  <a:fillRect t="-7407" b="-3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1CB851-2414-583B-9C23-7C5C9128E518}"/>
              </a:ext>
            </a:extLst>
          </p:cNvPr>
          <p:cNvSpPr txBox="1"/>
          <p:nvPr/>
        </p:nvSpPr>
        <p:spPr>
          <a:xfrm>
            <a:off x="9987717" y="471332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b="1" dirty="0"/>
              <a:t>operator </a:t>
            </a:r>
          </a:p>
          <a:p>
            <a:r>
              <a:rPr lang="en-US" altLang="ja-JP" sz="900" b="1" dirty="0"/>
              <a:t>splitting</a:t>
            </a:r>
            <a:endParaRPr lang="ja-JP" altLang="en-US" sz="9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1A82A15-A679-7D23-F164-ACC4715250A5}"/>
                  </a:ext>
                </a:extLst>
              </p:cNvPr>
              <p:cNvSpPr txBox="1"/>
              <p:nvPr/>
            </p:nvSpPr>
            <p:spPr>
              <a:xfrm>
                <a:off x="6788554" y="2323419"/>
                <a:ext cx="5336782" cy="96981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</m:oMath>
                  </m:oMathPara>
                </a14:m>
                <a:endParaRPr lang="en-US" altLang="ja-JP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ja-JP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altLang="ja-JP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1A82A15-A679-7D23-F164-ACC47152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54" y="2323419"/>
                <a:ext cx="5336782" cy="969817"/>
              </a:xfrm>
              <a:prstGeom prst="rect">
                <a:avLst/>
              </a:prstGeom>
              <a:blipFill>
                <a:blip r:embed="rId10"/>
                <a:stretch>
                  <a:fillRect b="-1250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0F00C3E-BFF4-C56D-56EA-8C808C420370}"/>
                  </a:ext>
                </a:extLst>
              </p:cNvPr>
              <p:cNvSpPr txBox="1"/>
              <p:nvPr/>
            </p:nvSpPr>
            <p:spPr>
              <a:xfrm>
                <a:off x="6788554" y="1383139"/>
                <a:ext cx="2975201" cy="92333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ja-JP" dirty="0"/>
                  <a:t>: energy density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ja-JP" dirty="0"/>
                  <a:t>: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/2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0F00C3E-BFF4-C56D-56EA-8C808C420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54" y="1383139"/>
                <a:ext cx="2975201" cy="923330"/>
              </a:xfrm>
              <a:prstGeom prst="rect">
                <a:avLst/>
              </a:prstGeom>
              <a:blipFill>
                <a:blip r:embed="rId11"/>
                <a:stretch>
                  <a:fillRect t="-2667" b="-8000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6C81040-4EB9-CF0C-52E6-9254750A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3BDBBED-B6D9-2882-BD34-7525C247B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012" y="1076397"/>
            <a:ext cx="6880410" cy="4064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Nakamura, </a:t>
            </a:r>
            <a:r>
              <a:rPr kumimoji="0" lang="ja-JP" altLang="ja-JP" sz="1600" i="1">
                <a:latin typeface="Arial Unicode MS"/>
                <a:ea typeface="SFMono-Regular"/>
              </a:rPr>
              <a:t>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 Takahashi, PRC107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</p:spTree>
    <p:extLst>
      <p:ext uri="{BB962C8B-B14F-4D97-AF65-F5344CB8AC3E}">
        <p14:creationId xmlns:p14="http://schemas.microsoft.com/office/powerpoint/2010/main" val="3971574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グラフ&#10;&#10;自動的に生成された説明">
            <a:extLst>
              <a:ext uri="{FF2B5EF4-FFF2-40B4-BE49-F238E27FC236}">
                <a16:creationId xmlns:a16="http://schemas.microsoft.com/office/drawing/2014/main" id="{2879F43F-2AD1-C79D-31CD-C9E4C868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24" y="2007940"/>
            <a:ext cx="4572000" cy="3429000"/>
          </a:xfrm>
          <a:prstGeom prst="rect">
            <a:avLst/>
          </a:prstGeom>
        </p:spPr>
      </p:pic>
      <p:pic>
        <p:nvPicPr>
          <p:cNvPr id="9" name="図 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8918E16-A19B-DA0E-115B-027C8542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73" y="1939009"/>
            <a:ext cx="4209712" cy="352676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3A4EF28-081D-0F59-A9CC-CE0C77EF4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324" y="4053150"/>
            <a:ext cx="1430216" cy="11988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B903B6-14CA-7D71-5625-DA96E768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Space-time Evolution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45E381-2F5C-718A-7DF6-1C981686FEC6}"/>
              </a:ext>
            </a:extLst>
          </p:cNvPr>
          <p:cNvSpPr txBox="1"/>
          <p:nvPr/>
        </p:nvSpPr>
        <p:spPr>
          <a:xfrm>
            <a:off x="1000960" y="1399750"/>
            <a:ext cx="41456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b="1" dirty="0" err="1"/>
              <a:t>Au+Au</a:t>
            </a:r>
            <a:r>
              <a:rPr lang="en-US" altLang="ja-JP" sz="2700" b="1" dirty="0"/>
              <a:t> collision system</a:t>
            </a:r>
            <a:endParaRPr lang="ja-JP" altLang="en-US" sz="27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31029B-B431-B5F1-9A6C-EDDC2F357D08}"/>
              </a:ext>
            </a:extLst>
          </p:cNvPr>
          <p:cNvSpPr txBox="1"/>
          <p:nvPr/>
        </p:nvSpPr>
        <p:spPr>
          <a:xfrm>
            <a:off x="7443782" y="5853348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Analysis  of Heavy Ion Collisions </a:t>
            </a:r>
            <a:endParaRPr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F06F1D-461D-6983-2105-ACA78509303D}"/>
                  </a:ext>
                </a:extLst>
              </p:cNvPr>
              <p:cNvSpPr txBox="1"/>
              <p:nvPr/>
            </p:nvSpPr>
            <p:spPr>
              <a:xfrm>
                <a:off x="2841814" y="2374600"/>
                <a:ext cx="93346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平面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F06F1D-461D-6983-2105-ACA785093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814" y="2374600"/>
                <a:ext cx="933461" cy="300082"/>
              </a:xfrm>
              <a:prstGeom prst="rect">
                <a:avLst/>
              </a:prstGeom>
              <a:blipFill>
                <a:blip r:embed="rId6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90A8A2F-8E7C-AC01-447E-6056EE815F73}"/>
                  </a:ext>
                </a:extLst>
              </p:cNvPr>
              <p:cNvSpPr txBox="1"/>
              <p:nvPr/>
            </p:nvSpPr>
            <p:spPr>
              <a:xfrm>
                <a:off x="8412944" y="2107826"/>
                <a:ext cx="116365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plane</m:t>
                      </m:r>
                    </m:oMath>
                  </m:oMathPara>
                </a14:m>
                <a:endParaRPr lang="ja-JP" altLang="en-US" sz="135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90A8A2F-8E7C-AC01-447E-6056EE815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944" y="2107826"/>
                <a:ext cx="1163652" cy="30008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FB6DC6-692C-AF48-3C62-C067FA103044}"/>
              </a:ext>
            </a:extLst>
          </p:cNvPr>
          <p:cNvSpPr txBox="1"/>
          <p:nvPr/>
        </p:nvSpPr>
        <p:spPr>
          <a:xfrm>
            <a:off x="8210504" y="5457979"/>
            <a:ext cx="217559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Electric field strength</a:t>
            </a:r>
            <a:r>
              <a:rPr lang="ja-JP" altLang="en-US" sz="1350" b="1"/>
              <a:t>　</a:t>
            </a:r>
            <a:endParaRPr lang="ja-JP" altLang="en-US" sz="135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6439CE6-689D-01EC-02A9-7BECDF50C8D9}"/>
              </a:ext>
            </a:extLst>
          </p:cNvPr>
          <p:cNvSpPr txBox="1"/>
          <p:nvPr/>
        </p:nvSpPr>
        <p:spPr>
          <a:xfrm>
            <a:off x="2239532" y="5436940"/>
            <a:ext cx="242406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Magnetic field strength  </a:t>
            </a:r>
            <a:r>
              <a:rPr lang="ja-JP" altLang="en-US" sz="1350" b="1"/>
              <a:t>　</a:t>
            </a:r>
            <a:endParaRPr lang="ja-JP" altLang="en-US" sz="135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004011-2D13-7D80-3039-E2B5D4AF5E18}"/>
              </a:ext>
            </a:extLst>
          </p:cNvPr>
          <p:cNvSpPr txBox="1"/>
          <p:nvPr/>
        </p:nvSpPr>
        <p:spPr>
          <a:xfrm rot="5400000">
            <a:off x="4060144" y="3433050"/>
            <a:ext cx="14318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Energy density</a:t>
            </a:r>
            <a:endParaRPr lang="ja-JP" altLang="en-US" sz="1350" b="1" dirty="0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14C9AC6F-1504-DE2F-067F-6672A0051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942" y="1070712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C2E5FB-8A64-5818-FA96-F270875CFDC4}"/>
              </a:ext>
            </a:extLst>
          </p:cNvPr>
          <p:cNvSpPr txBox="1"/>
          <p:nvPr/>
        </p:nvSpPr>
        <p:spPr>
          <a:xfrm>
            <a:off x="6118822" y="1707526"/>
            <a:ext cx="541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</a:rPr>
              <a:t>First calculation in HIC with RRMHD code</a:t>
            </a:r>
            <a:endParaRPr lang="ja-JP" altLang="en-US" sz="20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6C3ACA7-4341-66C9-E26E-887FA6AC1F8F}"/>
                  </a:ext>
                </a:extLst>
              </p:cNvPr>
              <p:cNvSpPr txBox="1"/>
              <p:nvPr/>
            </p:nvSpPr>
            <p:spPr>
              <a:xfrm rot="16200000">
                <a:off x="1462047" y="331412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6C3ACA7-4341-66C9-E26E-887FA6AC1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62047" y="3314128"/>
                <a:ext cx="676532" cy="300082"/>
              </a:xfrm>
              <a:prstGeom prst="rect">
                <a:avLst/>
              </a:prstGeom>
              <a:blipFill>
                <a:blip r:embed="rId8"/>
                <a:stretch>
                  <a:fillRect l="-4167" t="-1852" r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0001BA-1414-00E7-232B-D6E4F0647130}"/>
                  </a:ext>
                </a:extLst>
              </p:cNvPr>
              <p:cNvSpPr txBox="1"/>
              <p:nvPr/>
            </p:nvSpPr>
            <p:spPr>
              <a:xfrm>
                <a:off x="2837503" y="4378503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0001BA-1414-00E7-232B-D6E4F0647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03" y="4378503"/>
                <a:ext cx="674031" cy="300082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125F674-7699-FFB3-2FDB-D5426C227642}"/>
                  </a:ext>
                </a:extLst>
              </p:cNvPr>
              <p:cNvSpPr txBox="1"/>
              <p:nvPr/>
            </p:nvSpPr>
            <p:spPr>
              <a:xfrm>
                <a:off x="8625055" y="4375568"/>
                <a:ext cx="61895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200" dirty="0"/>
                  <a:t> </a:t>
                </a:r>
                <a:r>
                  <a:rPr lang="en-US" altLang="ja-JP" sz="1200" dirty="0"/>
                  <a:t>[</a:t>
                </a:r>
                <a:r>
                  <a:rPr lang="en-US" altLang="ja-JP" sz="1200" dirty="0" err="1"/>
                  <a:t>fm</a:t>
                </a:r>
                <a:r>
                  <a:rPr lang="en-US" altLang="ja-JP" sz="1200" dirty="0"/>
                  <a:t>]</a:t>
                </a:r>
                <a:endParaRPr lang="ja-JP" altLang="en-US" sz="12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125F674-7699-FFB3-2FDB-D5426C227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055" y="4375568"/>
                <a:ext cx="618952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ADA285-C558-3FF3-400E-B05FB9F1D692}"/>
                  </a:ext>
                </a:extLst>
              </p:cNvPr>
              <p:cNvSpPr txBox="1"/>
              <p:nvPr/>
            </p:nvSpPr>
            <p:spPr>
              <a:xfrm rot="16200000">
                <a:off x="7242670" y="3173287"/>
                <a:ext cx="418383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15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ADA285-C558-3FF3-400E-B05FB9F1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42670" y="3173287"/>
                <a:ext cx="418383" cy="3231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図 36">
            <a:extLst>
              <a:ext uri="{FF2B5EF4-FFF2-40B4-BE49-F238E27FC236}">
                <a16:creationId xmlns:a16="http://schemas.microsoft.com/office/drawing/2014/main" id="{738D6C0D-B310-E0B3-1012-CEF3CCEB98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45" y="4352373"/>
            <a:ext cx="1610399" cy="1240834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9FBB447-2F1C-24A8-73FD-E1C2F3723002}"/>
              </a:ext>
            </a:extLst>
          </p:cNvPr>
          <p:cNvSpPr txBox="1"/>
          <p:nvPr/>
        </p:nvSpPr>
        <p:spPr>
          <a:xfrm>
            <a:off x="1069572" y="4134525"/>
            <a:ext cx="628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Initial</a:t>
            </a:r>
            <a:endParaRPr lang="ja-JP" altLang="en-US" sz="135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275A81E-070E-DD16-8832-10666CB276B0}"/>
              </a:ext>
            </a:extLst>
          </p:cNvPr>
          <p:cNvSpPr txBox="1"/>
          <p:nvPr/>
        </p:nvSpPr>
        <p:spPr>
          <a:xfrm>
            <a:off x="6723287" y="3942423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initial</a:t>
            </a:r>
            <a:endParaRPr lang="ja-JP" altLang="en-US" sz="13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788068-665F-D8CF-F93F-C8EBFC08468D}"/>
              </a:ext>
            </a:extLst>
          </p:cNvPr>
          <p:cNvSpPr txBox="1"/>
          <p:nvPr/>
        </p:nvSpPr>
        <p:spPr>
          <a:xfrm rot="16200000">
            <a:off x="6784221" y="3155827"/>
            <a:ext cx="14285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Collision axis</a:t>
            </a:r>
            <a:endParaRPr lang="ja-JP" altLang="en-US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C6C925F-910D-6001-F41E-019E9FBEA29C}"/>
              </a:ext>
            </a:extLst>
          </p:cNvPr>
          <p:cNvSpPr txBox="1"/>
          <p:nvPr/>
        </p:nvSpPr>
        <p:spPr>
          <a:xfrm rot="5400000">
            <a:off x="9820240" y="3204412"/>
            <a:ext cx="14318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Energy density</a:t>
            </a:r>
            <a:endParaRPr lang="ja-JP" altLang="en-US" sz="1350" b="1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3CB620D8-9D08-BDAA-9067-D928343E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7806" y="6349039"/>
            <a:ext cx="2057400" cy="365125"/>
          </a:xfr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2641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144A45-91D2-25EE-11D8-12D5EFD5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Electromagnetic Field Effect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68CF43B-F389-313A-324A-182CE61BF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4077" y="1251045"/>
            <a:ext cx="6874675" cy="48066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5187C0-33ED-51A6-AE37-424FFE2CA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83" y="1297541"/>
            <a:ext cx="2779169" cy="46763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176A3A-26ED-AF4D-3F08-4F0E1960A13C}"/>
              </a:ext>
            </a:extLst>
          </p:cNvPr>
          <p:cNvSpPr txBox="1"/>
          <p:nvPr/>
        </p:nvSpPr>
        <p:spPr>
          <a:xfrm>
            <a:off x="4385333" y="1130033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Benoit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FEEFE7-2DF0-CBF8-E83A-E39B6F9D9C1F}"/>
              </a:ext>
            </a:extLst>
          </p:cNvPr>
          <p:cNvSpPr txBox="1"/>
          <p:nvPr/>
        </p:nvSpPr>
        <p:spPr>
          <a:xfrm>
            <a:off x="1145627" y="6009463"/>
            <a:ext cx="2097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>
                <a:latin typeface="Calibri" panose="020F0502020204030204" pitchFamily="34" charset="0"/>
                <a:cs typeface="Calibri" panose="020F0502020204030204" pitchFamily="34" charset="0"/>
              </a:rPr>
              <a:t>STAR arXiv:2304.03430</a:t>
            </a:r>
            <a:endParaRPr kumimoji="1" lang="ja-JP" altLang="en-US" sz="1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ED1CD3-1E7D-6B75-6611-D8F68FE35E65}"/>
              </a:ext>
            </a:extLst>
          </p:cNvPr>
          <p:cNvSpPr txBox="1"/>
          <p:nvPr/>
        </p:nvSpPr>
        <p:spPr>
          <a:xfrm>
            <a:off x="3553704" y="6057728"/>
            <a:ext cx="274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</a:t>
            </a:r>
            <a:r>
              <a:rPr lang="en-US" altLang="ja-JP" sz="2000" baseline="-25000" dirty="0"/>
              <a:t>1</a:t>
            </a:r>
            <a:r>
              <a:rPr kumimoji="1" lang="en-US" altLang="ja-JP" sz="2000" dirty="0"/>
              <a:t>: 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initial condition</a:t>
            </a:r>
          </a:p>
          <a:p>
            <a:r>
              <a:rPr lang="en-US" altLang="ja-JP" sz="2000" dirty="0">
                <a:latin typeface="Symbol" pitchFamily="2" charset="2"/>
              </a:rPr>
              <a:t>D</a:t>
            </a:r>
            <a:r>
              <a:rPr lang="en-US" altLang="ja-JP" sz="2000" dirty="0"/>
              <a:t>v</a:t>
            </a:r>
            <a:r>
              <a:rPr lang="en-US" altLang="ja-JP" sz="2000" baseline="-25000" dirty="0"/>
              <a:t>1</a:t>
            </a:r>
            <a:r>
              <a:rPr lang="en-US" altLang="ja-JP" sz="2000" dirty="0"/>
              <a:t>: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charge conductivity</a:t>
            </a:r>
            <a:endParaRPr kumimoji="1"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321932-78D5-4EA9-6778-6BF6BA60101F}"/>
              </a:ext>
            </a:extLst>
          </p:cNvPr>
          <p:cNvSpPr txBox="1"/>
          <p:nvPr/>
        </p:nvSpPr>
        <p:spPr>
          <a:xfrm>
            <a:off x="6917504" y="6203887"/>
            <a:ext cx="1974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Bayesian analysis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38FFD004-BA68-5E3D-05B9-4FC8408C0CAA}"/>
              </a:ext>
            </a:extLst>
          </p:cNvPr>
          <p:cNvSpPr/>
          <p:nvPr/>
        </p:nvSpPr>
        <p:spPr>
          <a:xfrm>
            <a:off x="6385302" y="6286025"/>
            <a:ext cx="402956" cy="31797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66386DB-EC91-D302-9709-23E10DD1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076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997E94-220E-188A-39B0-FC41EE6A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Nuclear Structure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4763662-3513-0587-75D2-BBD9B254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9565" y="3296140"/>
            <a:ext cx="1294041" cy="115338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61341B-C2DE-1DF8-C999-CC37F480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" y="1549831"/>
            <a:ext cx="6405585" cy="408443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514B89-DCCA-FB24-A1E5-7B53D73011FE}"/>
              </a:ext>
            </a:extLst>
          </p:cNvPr>
          <p:cNvSpPr txBox="1"/>
          <p:nvPr/>
        </p:nvSpPr>
        <p:spPr>
          <a:xfrm>
            <a:off x="7470183" y="1968285"/>
            <a:ext cx="3349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Au+Au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 collisions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Ru+Ru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Zr+Zr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collisions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D3914C3-683E-BC2C-0804-B4E50D6C0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048" y="3296140"/>
            <a:ext cx="1120949" cy="104849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1BE4B5-FFD0-3047-2E0E-81ACEFC4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481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C893A-DA5E-9BA2-6CE0-20BAA19F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879931-7EAB-12DF-4D22-7905DD178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15" y="1179134"/>
            <a:ext cx="11244943" cy="163097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Hydrodynamic Model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Description of dynamics of relativistic Heavy Ion Collisions</a:t>
            </a:r>
          </a:p>
          <a:p>
            <a:pPr lvl="1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O(10) Parameters </a:t>
            </a:r>
          </a:p>
          <a:p>
            <a:pPr marL="457200" lvl="1" indent="0">
              <a:buNone/>
            </a:pP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61BFB24-DFA7-22AC-2B94-EA3514CE792A}"/>
              </a:ext>
            </a:extLst>
          </p:cNvPr>
          <p:cNvSpPr txBox="1">
            <a:spLocks/>
          </p:cNvSpPr>
          <p:nvPr/>
        </p:nvSpPr>
        <p:spPr>
          <a:xfrm>
            <a:off x="819214" y="4236015"/>
            <a:ext cx="11244943" cy="1774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Bayesian Analysis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Strong tool for determination of parameters in models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Wide application 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Standard tool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上下矢印 5">
            <a:extLst>
              <a:ext uri="{FF2B5EF4-FFF2-40B4-BE49-F238E27FC236}">
                <a16:creationId xmlns:a16="http://schemas.microsoft.com/office/drawing/2014/main" id="{B49344B2-7196-D398-76C6-3045A61AAD7E}"/>
              </a:ext>
            </a:extLst>
          </p:cNvPr>
          <p:cNvSpPr/>
          <p:nvPr/>
        </p:nvSpPr>
        <p:spPr>
          <a:xfrm>
            <a:off x="2129883" y="2975508"/>
            <a:ext cx="367990" cy="83634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E94C44-041B-B13F-E801-9E08C5F20DFA}"/>
              </a:ext>
            </a:extLst>
          </p:cNvPr>
          <p:cNvSpPr txBox="1"/>
          <p:nvPr/>
        </p:nvSpPr>
        <p:spPr>
          <a:xfrm>
            <a:off x="5679361" y="2821258"/>
            <a:ext cx="3166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of Model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observables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 of results</a:t>
            </a:r>
            <a:endParaRPr kumimoji="1" lang="ja-JP" altLang="en-US" sz="24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18211-531A-1B4A-DD92-588E6251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8842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16858A-EB1A-88E6-EA15-FA2F5860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F25839-AA0D-21EC-A7F1-17111BE2E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D7076F-A77D-EAA7-6D34-54FCC30A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264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6EA7D-1193-E3E0-52F0-E6F16EBD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48" y="119051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Symmetric and Asymmetric Systems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70A079D-1016-3D69-9533-AF2B32EF63DD}"/>
              </a:ext>
            </a:extLst>
          </p:cNvPr>
          <p:cNvSpPr txBox="1">
            <a:spLocks/>
          </p:cNvSpPr>
          <p:nvPr/>
        </p:nvSpPr>
        <p:spPr>
          <a:xfrm>
            <a:off x="775687" y="1824227"/>
            <a:ext cx="4846521" cy="38741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Au-Au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lvl="1"/>
            <a:r>
              <a:rPr lang="en-US" altLang="ja-JP" sz="1800" b="1" dirty="0"/>
              <a:t>Symmetric pressure gradient</a:t>
            </a:r>
          </a:p>
          <a:p>
            <a:pPr lvl="1">
              <a:lnSpc>
                <a:spcPct val="150000"/>
              </a:lnSpc>
            </a:pPr>
            <a:r>
              <a:rPr lang="en-US" altLang="ja-JP" sz="1800" b="1" dirty="0"/>
              <a:t>Almond-shaped medium 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0D9A02D-97EE-8E50-69AC-93354A7D5731}"/>
              </a:ext>
            </a:extLst>
          </p:cNvPr>
          <p:cNvSpPr/>
          <p:nvPr/>
        </p:nvSpPr>
        <p:spPr>
          <a:xfrm>
            <a:off x="1587646" y="2697825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DCFD727-DBBE-359E-B912-2CF099EE6EDD}"/>
              </a:ext>
            </a:extLst>
          </p:cNvPr>
          <p:cNvSpPr/>
          <p:nvPr/>
        </p:nvSpPr>
        <p:spPr>
          <a:xfrm>
            <a:off x="2278842" y="269782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9152700-BCD0-29B1-9B4D-E4E7654F4630}"/>
              </a:ext>
            </a:extLst>
          </p:cNvPr>
          <p:cNvSpPr/>
          <p:nvPr/>
        </p:nvSpPr>
        <p:spPr>
          <a:xfrm>
            <a:off x="2278842" y="2803785"/>
            <a:ext cx="615651" cy="107137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2F70D39-3D24-2B4C-A51F-075C175AFD87}"/>
              </a:ext>
            </a:extLst>
          </p:cNvPr>
          <p:cNvSpPr/>
          <p:nvPr/>
        </p:nvSpPr>
        <p:spPr>
          <a:xfrm>
            <a:off x="7152281" y="2683083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A32558A-9578-E417-E9E4-0578DE4318DF}"/>
              </a:ext>
            </a:extLst>
          </p:cNvPr>
          <p:cNvSpPr/>
          <p:nvPr/>
        </p:nvSpPr>
        <p:spPr>
          <a:xfrm>
            <a:off x="8240999" y="2908247"/>
            <a:ext cx="808722" cy="794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9122A49-34EF-3A0A-B703-7A3FF75297FB}"/>
              </a:ext>
            </a:extLst>
          </p:cNvPr>
          <p:cNvSpPr/>
          <p:nvPr/>
        </p:nvSpPr>
        <p:spPr>
          <a:xfrm>
            <a:off x="8242489" y="3003906"/>
            <a:ext cx="255109" cy="60289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6D6DE6-DF31-9D71-A406-6448E4BD2257}"/>
              </a:ext>
            </a:extLst>
          </p:cNvPr>
          <p:cNvSpPr txBox="1"/>
          <p:nvPr/>
        </p:nvSpPr>
        <p:spPr>
          <a:xfrm>
            <a:off x="1394483" y="2410719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9417DE-4F8C-6087-2C83-FA688A261E1F}"/>
              </a:ext>
            </a:extLst>
          </p:cNvPr>
          <p:cNvSpPr txBox="1"/>
          <p:nvPr/>
        </p:nvSpPr>
        <p:spPr>
          <a:xfrm>
            <a:off x="3272859" y="2442657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550535-0D44-4FD5-35BA-50F497BB901B}"/>
              </a:ext>
            </a:extLst>
          </p:cNvPr>
          <p:cNvSpPr txBox="1"/>
          <p:nvPr/>
        </p:nvSpPr>
        <p:spPr>
          <a:xfrm>
            <a:off x="6960096" y="2380818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931E49-82BA-7353-843F-4EF2BB56CDF6}"/>
              </a:ext>
            </a:extLst>
          </p:cNvPr>
          <p:cNvSpPr txBox="1"/>
          <p:nvPr/>
        </p:nvSpPr>
        <p:spPr>
          <a:xfrm>
            <a:off x="8832305" y="2380818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Cu</a:t>
            </a:r>
            <a:endParaRPr lang="ja-JP" altLang="en-US" sz="2000" b="1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4962EA2-16E7-8B78-D3C4-FD0D4A86F657}"/>
              </a:ext>
            </a:extLst>
          </p:cNvPr>
          <p:cNvCxnSpPr/>
          <p:nvPr/>
        </p:nvCxnSpPr>
        <p:spPr>
          <a:xfrm flipV="1">
            <a:off x="2829515" y="2719256"/>
            <a:ext cx="450488" cy="2722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0F89BEAE-E531-A9E8-4AEC-E3242D14146D}"/>
              </a:ext>
            </a:extLst>
          </p:cNvPr>
          <p:cNvCxnSpPr>
            <a:cxnSpLocks/>
          </p:cNvCxnSpPr>
          <p:nvPr/>
        </p:nvCxnSpPr>
        <p:spPr>
          <a:xfrm flipV="1">
            <a:off x="2896672" y="3310897"/>
            <a:ext cx="946689" cy="252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B877906-F5D1-AD72-E3AE-0F4D3B1D6C59}"/>
              </a:ext>
            </a:extLst>
          </p:cNvPr>
          <p:cNvCxnSpPr>
            <a:cxnSpLocks/>
          </p:cNvCxnSpPr>
          <p:nvPr/>
        </p:nvCxnSpPr>
        <p:spPr>
          <a:xfrm flipH="1">
            <a:off x="1788445" y="3668641"/>
            <a:ext cx="560287" cy="29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8FE76AD-4077-7491-0F64-013F25C535C9}"/>
              </a:ext>
            </a:extLst>
          </p:cNvPr>
          <p:cNvCxnSpPr>
            <a:cxnSpLocks/>
          </p:cNvCxnSpPr>
          <p:nvPr/>
        </p:nvCxnSpPr>
        <p:spPr>
          <a:xfrm flipH="1">
            <a:off x="1397053" y="3351409"/>
            <a:ext cx="881923" cy="11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FF8D2B0-84AE-4018-D0E8-473F6A8C0E29}"/>
              </a:ext>
            </a:extLst>
          </p:cNvPr>
          <p:cNvCxnSpPr>
            <a:cxnSpLocks/>
          </p:cNvCxnSpPr>
          <p:nvPr/>
        </p:nvCxnSpPr>
        <p:spPr>
          <a:xfrm flipH="1" flipV="1">
            <a:off x="1824505" y="2768668"/>
            <a:ext cx="540245" cy="227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D79950D-AEDE-C44A-17ED-A04FDA4AFDFE}"/>
              </a:ext>
            </a:extLst>
          </p:cNvPr>
          <p:cNvCxnSpPr>
            <a:cxnSpLocks/>
          </p:cNvCxnSpPr>
          <p:nvPr/>
        </p:nvCxnSpPr>
        <p:spPr>
          <a:xfrm>
            <a:off x="2836348" y="3679357"/>
            <a:ext cx="488432" cy="265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1210BFF-8155-A0A8-1A03-427E2B6232C3}"/>
              </a:ext>
            </a:extLst>
          </p:cNvPr>
          <p:cNvCxnSpPr>
            <a:cxnSpLocks/>
          </p:cNvCxnSpPr>
          <p:nvPr/>
        </p:nvCxnSpPr>
        <p:spPr>
          <a:xfrm flipV="1">
            <a:off x="8496915" y="3301152"/>
            <a:ext cx="861341" cy="82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1C334E1-116C-E3C9-50AF-01E945C1E016}"/>
              </a:ext>
            </a:extLst>
          </p:cNvPr>
          <p:cNvCxnSpPr>
            <a:cxnSpLocks/>
          </p:cNvCxnSpPr>
          <p:nvPr/>
        </p:nvCxnSpPr>
        <p:spPr>
          <a:xfrm flipV="1">
            <a:off x="8496914" y="2929677"/>
            <a:ext cx="377159" cy="222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8C80699-24E7-3A96-9E02-BB8E2BF096F5}"/>
              </a:ext>
            </a:extLst>
          </p:cNvPr>
          <p:cNvCxnSpPr>
            <a:cxnSpLocks/>
          </p:cNvCxnSpPr>
          <p:nvPr/>
        </p:nvCxnSpPr>
        <p:spPr>
          <a:xfrm>
            <a:off x="8489748" y="3467009"/>
            <a:ext cx="384325" cy="204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C963953-779A-E6B5-4FD1-2CB5ECB025CB}"/>
              </a:ext>
            </a:extLst>
          </p:cNvPr>
          <p:cNvCxnSpPr>
            <a:cxnSpLocks/>
          </p:cNvCxnSpPr>
          <p:nvPr/>
        </p:nvCxnSpPr>
        <p:spPr>
          <a:xfrm flipH="1">
            <a:off x="7736623" y="3294441"/>
            <a:ext cx="506450" cy="4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33A3DC5-6695-6ECE-0FC0-F0BBDB8E34E3}"/>
              </a:ext>
            </a:extLst>
          </p:cNvPr>
          <p:cNvCxnSpPr>
            <a:cxnSpLocks/>
          </p:cNvCxnSpPr>
          <p:nvPr/>
        </p:nvCxnSpPr>
        <p:spPr>
          <a:xfrm flipH="1" flipV="1">
            <a:off x="8026235" y="2958176"/>
            <a:ext cx="230644" cy="208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CB50EAC6-875B-2351-884F-B5475067DC01}"/>
              </a:ext>
            </a:extLst>
          </p:cNvPr>
          <p:cNvCxnSpPr>
            <a:cxnSpLocks/>
          </p:cNvCxnSpPr>
          <p:nvPr/>
        </p:nvCxnSpPr>
        <p:spPr>
          <a:xfrm flipH="1">
            <a:off x="7981520" y="3457493"/>
            <a:ext cx="284462" cy="1731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D51A9D2-970B-44BF-C747-E9D8520882EB}"/>
              </a:ext>
            </a:extLst>
          </p:cNvPr>
          <p:cNvSpPr txBox="1">
            <a:spLocks/>
          </p:cNvSpPr>
          <p:nvPr/>
        </p:nvSpPr>
        <p:spPr>
          <a:xfrm>
            <a:off x="5793017" y="1780412"/>
            <a:ext cx="6417251" cy="410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Cu-Au collisions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pPr marL="457200" lvl="1" indent="0">
              <a:buNone/>
            </a:pPr>
            <a:endParaRPr lang="en-US" altLang="ja-JP" sz="2000" dirty="0"/>
          </a:p>
          <a:p>
            <a:pPr marL="457200" lvl="1" indent="0">
              <a:buNone/>
            </a:pPr>
            <a:endParaRPr lang="en-US" altLang="ja-JP" sz="2000" b="1" dirty="0"/>
          </a:p>
          <a:p>
            <a:pPr lvl="1"/>
            <a:r>
              <a:rPr lang="en-US" altLang="ja-JP" sz="2000" b="1" dirty="0"/>
              <a:t>Asymmetric pressure gradient</a:t>
            </a:r>
          </a:p>
          <a:p>
            <a:pPr lvl="1">
              <a:lnSpc>
                <a:spcPct val="150000"/>
              </a:lnSpc>
            </a:pPr>
            <a:r>
              <a:rPr lang="en-US" altLang="ja-JP" sz="2000" b="1" dirty="0"/>
              <a:t>Distorted Almond-shaped medium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4F925F-A2ED-4AEA-237A-23510EAB894C}"/>
              </a:ext>
            </a:extLst>
          </p:cNvPr>
          <p:cNvSpPr txBox="1"/>
          <p:nvPr/>
        </p:nvSpPr>
        <p:spPr>
          <a:xfrm>
            <a:off x="626791" y="1091936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RHIC 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1FFB360-F2EF-701E-3161-1DB19D5D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45" y="1192265"/>
            <a:ext cx="2500242" cy="32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BEA2A849-7017-4E52-F683-D2EFA415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A9D21A-9683-574A-E31A-DECBA733116E}"/>
              </a:ext>
            </a:extLst>
          </p:cNvPr>
          <p:cNvSpPr txBox="1"/>
          <p:nvPr/>
        </p:nvSpPr>
        <p:spPr>
          <a:xfrm>
            <a:off x="9049721" y="5444882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Hirono, </a:t>
            </a:r>
            <a:r>
              <a:rPr lang="en-US" altLang="ja-JP" sz="1600" i="1" dirty="0" err="1"/>
              <a:t>Hongo</a:t>
            </a:r>
            <a:r>
              <a:rPr lang="en-US" altLang="ja-JP" sz="1600" i="1" dirty="0"/>
              <a:t>, Hirano</a:t>
            </a:r>
            <a:endParaRPr lang="ja-JP" altLang="en-US" sz="1600" i="1"/>
          </a:p>
        </p:txBody>
      </p:sp>
    </p:spTree>
    <p:extLst>
      <p:ext uri="{BB962C8B-B14F-4D97-AF65-F5344CB8AC3E}">
        <p14:creationId xmlns:p14="http://schemas.microsoft.com/office/powerpoint/2010/main" val="1444818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06BCA-7E15-5DF8-F3B2-5DC21BAA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85725"/>
            <a:ext cx="11013622" cy="92800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Analysis on High-Energy Heavy-Ion Collisions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4A0A82E-7196-00B0-477F-2404B16651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2146" y="1380779"/>
                <a:ext cx="6488306" cy="508678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Directed flow</a:t>
                </a:r>
                <a:r>
                  <a:rPr lang="ja-JP" altLang="en-US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kumimoji="1"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kumimoji="1" lang="en-US" altLang="ja-JP" sz="2400" dirty="0"/>
              </a:p>
              <a:p>
                <a:pPr marL="3200400" lvl="7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:angle between b and x axis</a:t>
                </a:r>
                <a:endParaRPr kumimoji="1" lang="ja-JP" altLang="en-US" sz="1600" dirty="0"/>
              </a:p>
              <a:p>
                <a:r>
                  <a:rPr lang="en-US" altLang="ja-JP" dirty="0"/>
                  <a:t>Elliptic flow</a:t>
                </a:r>
                <a:r>
                  <a:rPr lang="ja-JP" altLang="en-US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kumimoji="1" lang="en-US" altLang="ja-JP" sz="2800" dirty="0"/>
              </a:p>
              <a:p>
                <a:pPr marL="3200400" lvl="7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:</a:t>
                </a:r>
                <a:r>
                  <a:rPr lang="en-US" altLang="ja-JP" sz="1600" dirty="0"/>
                  <a:t>angle between b and x axis</a:t>
                </a:r>
                <a:endParaRPr kumimoji="1" lang="en-US" altLang="ja-JP" sz="1600" dirty="0"/>
              </a:p>
              <a:p>
                <a:r>
                  <a:rPr lang="en-US" altLang="ja-JP" dirty="0"/>
                  <a:t>Charge dependence</a:t>
                </a:r>
                <a:endParaRPr kumimoji="1"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</m:oMath>
                </a14:m>
                <a:endParaRPr kumimoji="1" lang="en-US" altLang="ja-JP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kumimoji="1" lang="en-US" altLang="ja-JP" sz="2800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</m:oMath>
                </a14:m>
                <a:endParaRPr kumimoji="1" lang="en-US" altLang="ja-JP" sz="2800" b="0" dirty="0"/>
              </a:p>
              <a:p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4A0A82E-7196-00B0-477F-2404B16651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46" y="1380779"/>
                <a:ext cx="6488306" cy="5086783"/>
              </a:xfrm>
              <a:blipFill>
                <a:blip r:embed="rId3"/>
                <a:stretch>
                  <a:fillRect l="-1758" t="-19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0C7A9F-2511-44BA-C63A-DF982582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7" name="図 6" descr="ギターを弾いているイラスト&#10;&#10;低い精度で自動的に生成された説明">
            <a:extLst>
              <a:ext uri="{FF2B5EF4-FFF2-40B4-BE49-F238E27FC236}">
                <a16:creationId xmlns:a16="http://schemas.microsoft.com/office/drawing/2014/main" id="{C26F3E9A-576D-A54F-39C7-63D611DBB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144" y="1138141"/>
            <a:ext cx="5119757" cy="290022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06CC0C7-C44E-FC4D-9195-07D02E990722}"/>
              </a:ext>
            </a:extLst>
          </p:cNvPr>
          <p:cNvGrpSpPr/>
          <p:nvPr/>
        </p:nvGrpSpPr>
        <p:grpSpPr>
          <a:xfrm>
            <a:off x="6887183" y="4056434"/>
            <a:ext cx="5205393" cy="2583963"/>
            <a:chOff x="6462791" y="2219862"/>
            <a:chExt cx="5620058" cy="2645303"/>
          </a:xfrm>
        </p:grpSpPr>
        <p:pic>
          <p:nvPicPr>
            <p:cNvPr id="9" name="図 8" descr="図形 が含まれている画像&#10;&#10;自動的に生成された説明">
              <a:extLst>
                <a:ext uri="{FF2B5EF4-FFF2-40B4-BE49-F238E27FC236}">
                  <a16:creationId xmlns:a16="http://schemas.microsoft.com/office/drawing/2014/main" id="{CD26DC87-AB30-37BE-E4C0-9E129434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2791" y="2219862"/>
              <a:ext cx="5620058" cy="2645303"/>
            </a:xfrm>
            <a:prstGeom prst="rect">
              <a:avLst/>
            </a:prstGeom>
          </p:spPr>
        </p:pic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32382DAD-9BCF-845D-C1F4-5A624A8F8C39}"/>
                </a:ext>
              </a:extLst>
            </p:cNvPr>
            <p:cNvCxnSpPr/>
            <p:nvPr/>
          </p:nvCxnSpPr>
          <p:spPr>
            <a:xfrm>
              <a:off x="7424670" y="3561008"/>
              <a:ext cx="10625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C27C0-1337-9FB0-AF22-48DB98032F82}"/>
                    </a:ext>
                  </a:extLst>
                </p:cNvPr>
                <p:cNvSpPr txBox="1"/>
                <p:nvPr/>
              </p:nvSpPr>
              <p:spPr>
                <a:xfrm>
                  <a:off x="8277614" y="3132208"/>
                  <a:ext cx="410799" cy="420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C27C0-1337-9FB0-AF22-48DB98032F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614" y="3132208"/>
                  <a:ext cx="410799" cy="42004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CB709E-E57E-6908-7887-56607403E1A1}"/>
              </a:ext>
            </a:extLst>
          </p:cNvPr>
          <p:cNvSpPr txBox="1"/>
          <p:nvPr/>
        </p:nvSpPr>
        <p:spPr>
          <a:xfrm>
            <a:off x="6783222" y="1852015"/>
            <a:ext cx="46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chemeClr val="accent2"/>
                </a:solidFill>
              </a:rPr>
              <a:t>tilted pressure gradient</a:t>
            </a:r>
            <a:endParaRPr kumimoji="1" lang="ja-JP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F1A25C-CEAB-3E24-A43C-07B1F32EFD11}"/>
              </a:ext>
            </a:extLst>
          </p:cNvPr>
          <p:cNvSpPr txBox="1"/>
          <p:nvPr/>
        </p:nvSpPr>
        <p:spPr>
          <a:xfrm>
            <a:off x="9439831" y="3452951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</a:rPr>
              <a:t>a</a:t>
            </a:r>
            <a:r>
              <a:rPr kumimoji="1" lang="en-US" altLang="ja-JP" sz="1400" b="1" dirty="0">
                <a:solidFill>
                  <a:srgbClr val="00B0F0"/>
                </a:solidFill>
              </a:rPr>
              <a:t>symmetric shape</a:t>
            </a:r>
            <a:endParaRPr kumimoji="1" lang="ja-JP" altLang="en-US" sz="14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07CCE3-6310-EAA4-DAEA-89CDA9801AE9}"/>
                  </a:ext>
                </a:extLst>
              </p:cNvPr>
              <p:cNvSpPr txBox="1"/>
              <p:nvPr/>
            </p:nvSpPr>
            <p:spPr>
              <a:xfrm>
                <a:off x="3889349" y="1370691"/>
                <a:ext cx="2634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⟨ ⋅ ⟩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: </a:t>
                </a:r>
                <a:r>
                  <a:rPr lang="en-US" altLang="ja-JP" dirty="0"/>
                  <a:t>average over yield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07CCE3-6310-EAA4-DAEA-89CDA9801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349" y="1370691"/>
                <a:ext cx="2634054" cy="369332"/>
              </a:xfrm>
              <a:prstGeom prst="rect">
                <a:avLst/>
              </a:prstGeom>
              <a:blipFill>
                <a:blip r:embed="rId7"/>
                <a:stretch>
                  <a:fillRect l="-962" t="-10345" r="-962" b="-275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57D058A-D743-981A-D5DD-9D699562A2F4}"/>
              </a:ext>
            </a:extLst>
          </p:cNvPr>
          <p:cNvCxnSpPr>
            <a:cxnSpLocks/>
          </p:cNvCxnSpPr>
          <p:nvPr/>
        </p:nvCxnSpPr>
        <p:spPr>
          <a:xfrm>
            <a:off x="6528228" y="1475071"/>
            <a:ext cx="0" cy="48662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ED1A03-A36B-D392-3365-0BE747B5FE51}"/>
              </a:ext>
            </a:extLst>
          </p:cNvPr>
          <p:cNvSpPr txBox="1"/>
          <p:nvPr/>
        </p:nvSpPr>
        <p:spPr>
          <a:xfrm>
            <a:off x="8568103" y="4092566"/>
            <a:ext cx="2813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hydrodynamic expansion</a:t>
            </a:r>
            <a:endParaRPr kumimoji="1"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DAB7273-4BEF-7153-10CA-B8509F1E3CD1}"/>
              </a:ext>
            </a:extLst>
          </p:cNvPr>
          <p:cNvCxnSpPr/>
          <p:nvPr/>
        </p:nvCxnSpPr>
        <p:spPr>
          <a:xfrm>
            <a:off x="5285678" y="2677462"/>
            <a:ext cx="211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9E29E1B-3220-1EBE-BAC1-EFD8AC6983E0}"/>
              </a:ext>
            </a:extLst>
          </p:cNvPr>
          <p:cNvCxnSpPr/>
          <p:nvPr/>
        </p:nvCxnSpPr>
        <p:spPr>
          <a:xfrm>
            <a:off x="5285677" y="4112321"/>
            <a:ext cx="211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76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28" y="85725"/>
            <a:ext cx="10593060" cy="928008"/>
          </a:xfrm>
        </p:spPr>
        <p:txBody>
          <a:bodyPr>
            <a:normAutofit fontScale="90000"/>
          </a:bodyPr>
          <a:lstStyle/>
          <a:p>
            <a:r>
              <a:rPr lang="en-US" dirty="0"/>
              <a:t>Success of Relativistic Hydrodynamic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Dynamical model for description of  relativistic heavy ion collisions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18952" y="2057400"/>
            <a:ext cx="0" cy="434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420870" y="4326656"/>
            <a:ext cx="2668432" cy="2074144"/>
          </a:xfrm>
          <a:custGeom>
            <a:avLst/>
            <a:gdLst>
              <a:gd name="T0" fmla="*/ 0 w 1824"/>
              <a:gd name="T1" fmla="*/ 0 h 1344"/>
              <a:gd name="T2" fmla="*/ 2147483647 w 1824"/>
              <a:gd name="T3" fmla="*/ 2147483647 h 1344"/>
              <a:gd name="T4" fmla="*/ 2147483647 w 1824"/>
              <a:gd name="T5" fmla="*/ 2147483647 h 1344"/>
              <a:gd name="T6" fmla="*/ 2147483647 w 1824"/>
              <a:gd name="T7" fmla="*/ 2147483647 h 1344"/>
              <a:gd name="T8" fmla="*/ 2147483647 w 1824"/>
              <a:gd name="T9" fmla="*/ 2147483647 h 1344"/>
              <a:gd name="T10" fmla="*/ 2147483647 w 1824"/>
              <a:gd name="T11" fmla="*/ 2147483647 h 1344"/>
              <a:gd name="T12" fmla="*/ 2147483647 w 1824"/>
              <a:gd name="T13" fmla="*/ 2147483647 h 1344"/>
              <a:gd name="T14" fmla="*/ 2147483647 w 1824"/>
              <a:gd name="T15" fmla="*/ 2147483647 h 1344"/>
              <a:gd name="T16" fmla="*/ 2147483647 w 1824"/>
              <a:gd name="T17" fmla="*/ 2147483647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24"/>
              <a:gd name="T28" fmla="*/ 0 h 1344"/>
              <a:gd name="T29" fmla="*/ 1824 w 182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24" h="1344">
                <a:moveTo>
                  <a:pt x="0" y="0"/>
                </a:moveTo>
                <a:cubicBezTo>
                  <a:pt x="43" y="9"/>
                  <a:pt x="159" y="26"/>
                  <a:pt x="256" y="56"/>
                </a:cubicBezTo>
                <a:cubicBezTo>
                  <a:pt x="353" y="86"/>
                  <a:pt x="486" y="140"/>
                  <a:pt x="580" y="182"/>
                </a:cubicBezTo>
                <a:cubicBezTo>
                  <a:pt x="674" y="224"/>
                  <a:pt x="738" y="257"/>
                  <a:pt x="823" y="308"/>
                </a:cubicBezTo>
                <a:cubicBezTo>
                  <a:pt x="908" y="359"/>
                  <a:pt x="1005" y="421"/>
                  <a:pt x="1092" y="488"/>
                </a:cubicBezTo>
                <a:cubicBezTo>
                  <a:pt x="1179" y="555"/>
                  <a:pt x="1271" y="644"/>
                  <a:pt x="1344" y="713"/>
                </a:cubicBezTo>
                <a:cubicBezTo>
                  <a:pt x="1417" y="782"/>
                  <a:pt x="1472" y="833"/>
                  <a:pt x="1533" y="901"/>
                </a:cubicBezTo>
                <a:cubicBezTo>
                  <a:pt x="1594" y="969"/>
                  <a:pt x="1662" y="1046"/>
                  <a:pt x="1710" y="1120"/>
                </a:cubicBezTo>
                <a:cubicBezTo>
                  <a:pt x="1758" y="1194"/>
                  <a:pt x="1800" y="1273"/>
                  <a:pt x="1824" y="1344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858866" y="5553075"/>
            <a:ext cx="1489075" cy="36988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Hadron Phase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5708302" y="5410200"/>
            <a:ext cx="23622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0 h 240"/>
              <a:gd name="T6" fmla="*/ 0 60000 65536"/>
              <a:gd name="T7" fmla="*/ 0 60000 65536"/>
              <a:gd name="T8" fmla="*/ 0 60000 65536"/>
              <a:gd name="T9" fmla="*/ 0 w 1872"/>
              <a:gd name="T10" fmla="*/ 0 h 240"/>
              <a:gd name="T11" fmla="*/ 1872 w 187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40">
                <a:moveTo>
                  <a:pt x="0" y="240"/>
                </a:moveTo>
                <a:cubicBezTo>
                  <a:pt x="612" y="164"/>
                  <a:pt x="1224" y="88"/>
                  <a:pt x="1536" y="48"/>
                </a:cubicBezTo>
                <a:cubicBezTo>
                  <a:pt x="1848" y="8"/>
                  <a:pt x="1860" y="4"/>
                  <a:pt x="1872" y="0"/>
                </a:cubicBezTo>
              </a:path>
            </a:pathLst>
          </a:custGeom>
          <a:solidFill>
            <a:srgbClr val="BFFDFF"/>
          </a:solidFill>
          <a:ln w="317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04174" y="5881653"/>
            <a:ext cx="2316163" cy="369888"/>
          </a:xfrm>
          <a:prstGeom prst="rect">
            <a:avLst/>
          </a:prstGeom>
          <a:solidFill>
            <a:srgbClr val="66FF66">
              <a:alpha val="3098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Color Super Conductor</a:t>
            </a:r>
            <a:endParaRPr lang="ja-JP" altLang="en-US" sz="180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3394846" y="427138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2190403" y="4394200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QCD Critical Point</a:t>
            </a:r>
            <a:endParaRPr lang="ja-JP" altLang="en-US" sz="18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4717702" y="6205538"/>
            <a:ext cx="457200" cy="195262"/>
          </a:xfrm>
          <a:custGeom>
            <a:avLst/>
            <a:gdLst>
              <a:gd name="T0" fmla="*/ 0 w 288"/>
              <a:gd name="T1" fmla="*/ 2147483647 h 123"/>
              <a:gd name="T2" fmla="*/ 2147483647 w 288"/>
              <a:gd name="T3" fmla="*/ 2147483647 h 123"/>
              <a:gd name="T4" fmla="*/ 2147483647 w 288"/>
              <a:gd name="T5" fmla="*/ 2147483647 h 123"/>
              <a:gd name="T6" fmla="*/ 2147483647 w 288"/>
              <a:gd name="T7" fmla="*/ 2147483647 h 123"/>
              <a:gd name="T8" fmla="*/ 2147483647 w 288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123"/>
              <a:gd name="T17" fmla="*/ 288 w 28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123">
                <a:moveTo>
                  <a:pt x="0" y="123"/>
                </a:moveTo>
                <a:cubicBezTo>
                  <a:pt x="11" y="107"/>
                  <a:pt x="41" y="45"/>
                  <a:pt x="64" y="25"/>
                </a:cubicBezTo>
                <a:cubicBezTo>
                  <a:pt x="87" y="5"/>
                  <a:pt x="113" y="0"/>
                  <a:pt x="140" y="1"/>
                </a:cubicBezTo>
                <a:cubicBezTo>
                  <a:pt x="167" y="2"/>
                  <a:pt x="199" y="9"/>
                  <a:pt x="224" y="29"/>
                </a:cubicBezTo>
                <a:cubicBezTo>
                  <a:pt x="249" y="49"/>
                  <a:pt x="275" y="104"/>
                  <a:pt x="288" y="123"/>
                </a:cubicBezTo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018952" y="6400800"/>
            <a:ext cx="61722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Freeform 56"/>
          <p:cNvSpPr>
            <a:spLocks/>
          </p:cNvSpPr>
          <p:nvPr/>
        </p:nvSpPr>
        <p:spPr bwMode="auto">
          <a:xfrm rot="9209940">
            <a:off x="5555902" y="50292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rot="-2753394">
            <a:off x="4917727" y="4797425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>
            <a:off x="2136428" y="4800600"/>
            <a:ext cx="981075" cy="990600"/>
          </a:xfrm>
          <a:prstGeom prst="ellipse">
            <a:avLst/>
          </a:prstGeom>
          <a:solidFill>
            <a:srgbClr val="FFFEBA">
              <a:alpha val="9686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7" name="図形グループ 17"/>
          <p:cNvGrpSpPr>
            <a:grpSpLocks/>
          </p:cNvGrpSpPr>
          <p:nvPr/>
        </p:nvGrpSpPr>
        <p:grpSpPr bwMode="auto">
          <a:xfrm>
            <a:off x="2263427" y="4883150"/>
            <a:ext cx="736600" cy="762000"/>
            <a:chOff x="1311275" y="4883150"/>
            <a:chExt cx="736600" cy="762000"/>
          </a:xfrm>
        </p:grpSpPr>
        <p:sp>
          <p:nvSpPr>
            <p:cNvPr id="18" name="Freeform 55"/>
            <p:cNvSpPr>
              <a:spLocks/>
            </p:cNvSpPr>
            <p:nvPr/>
          </p:nvSpPr>
          <p:spPr bwMode="auto">
            <a:xfrm rot="5400000">
              <a:off x="1527175" y="51085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9" name="Freeform 61"/>
            <p:cNvSpPr>
              <a:spLocks/>
            </p:cNvSpPr>
            <p:nvPr/>
          </p:nvSpPr>
          <p:spPr bwMode="auto">
            <a:xfrm rot="-1939197">
              <a:off x="1374775" y="534035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Freeform 62"/>
            <p:cNvSpPr>
              <a:spLocks/>
            </p:cNvSpPr>
            <p:nvPr/>
          </p:nvSpPr>
          <p:spPr bwMode="auto">
            <a:xfrm rot="-8190077">
              <a:off x="1676400" y="53371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auto">
            <a:xfrm>
              <a:off x="1566863" y="48831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auto">
            <a:xfrm>
              <a:off x="13112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auto">
            <a:xfrm>
              <a:off x="18319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</p:grp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219352" y="47371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5860702" y="52578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4622452" y="44323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254402" y="49657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0" name="Oval 79"/>
          <p:cNvSpPr>
            <a:spLocks noChangeArrowheads="1"/>
          </p:cNvSpPr>
          <p:nvPr/>
        </p:nvSpPr>
        <p:spPr bwMode="auto">
          <a:xfrm>
            <a:off x="2965102" y="5715000"/>
            <a:ext cx="609600" cy="609600"/>
          </a:xfrm>
          <a:prstGeom prst="ellipse">
            <a:avLst/>
          </a:prstGeom>
          <a:solidFill>
            <a:srgbClr val="FFFE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1" name="Freeform 60"/>
          <p:cNvSpPr>
            <a:spLocks/>
          </p:cNvSpPr>
          <p:nvPr/>
        </p:nvSpPr>
        <p:spPr bwMode="auto">
          <a:xfrm>
            <a:off x="3193702" y="59436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2" name="Oval 70"/>
          <p:cNvSpPr>
            <a:spLocks noChangeArrowheads="1"/>
          </p:cNvSpPr>
          <p:nvPr/>
        </p:nvSpPr>
        <p:spPr bwMode="auto">
          <a:xfrm>
            <a:off x="2977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auto">
          <a:xfrm>
            <a:off x="3358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5" name="Text Box 93"/>
          <p:cNvSpPr txBox="1">
            <a:spLocks noChangeArrowheads="1"/>
          </p:cNvSpPr>
          <p:nvPr/>
        </p:nvSpPr>
        <p:spPr bwMode="auto">
          <a:xfrm>
            <a:off x="1630015" y="2039938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高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3085753" y="5029200"/>
            <a:ext cx="1698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chemeClr val="bg1"/>
                </a:solidFill>
                <a:latin typeface="Calibri" charset="0"/>
              </a:rPr>
              <a:t>陽子、中間子など</a:t>
            </a:r>
          </a:p>
        </p:txBody>
      </p:sp>
      <p:sp>
        <p:nvSpPr>
          <p:cNvPr id="37" name="テキスト ボックス 42"/>
          <p:cNvSpPr txBox="1">
            <a:spLocks noChangeArrowheads="1"/>
          </p:cNvSpPr>
          <p:nvPr/>
        </p:nvSpPr>
        <p:spPr bwMode="auto">
          <a:xfrm>
            <a:off x="1630016" y="2230784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bri" charset="0"/>
              </a:rPr>
              <a:t>T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8" name="テキスト ボックス 43"/>
          <p:cNvSpPr txBox="1">
            <a:spLocks noChangeArrowheads="1"/>
          </p:cNvSpPr>
          <p:nvPr/>
        </p:nvSpPr>
        <p:spPr bwMode="auto">
          <a:xfrm>
            <a:off x="7854602" y="6355042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>
                <a:latin typeface="Symbol" charset="0"/>
                <a:cs typeface="Symbol" charset="0"/>
              </a:rPr>
              <a:t>μ</a:t>
            </a:r>
            <a:r>
              <a:rPr lang="en-US" altLang="ja-JP" sz="1800" baseline="-25000" dirty="0" err="1">
                <a:latin typeface="Calibri" charset="0"/>
              </a:rPr>
              <a:t>B</a:t>
            </a:r>
            <a:endParaRPr lang="ja-JP" altLang="en-US" sz="1800" baseline="-25000">
              <a:latin typeface="Calibri" charset="0"/>
            </a:endParaRPr>
          </a:p>
        </p:txBody>
      </p:sp>
      <p:sp>
        <p:nvSpPr>
          <p:cNvPr id="40" name="テキスト ボックス 6"/>
          <p:cNvSpPr txBox="1"/>
          <p:nvPr/>
        </p:nvSpPr>
        <p:spPr>
          <a:xfrm>
            <a:off x="5810376" y="6372036"/>
            <a:ext cx="1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Neutron star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1" name="テキスト ボックス 10"/>
          <p:cNvSpPr txBox="1"/>
          <p:nvPr/>
        </p:nvSpPr>
        <p:spPr>
          <a:xfrm>
            <a:off x="5469067" y="5222814"/>
            <a:ext cx="136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?</a:t>
            </a:r>
            <a:endParaRPr lang="ja-JP" altLang="en-US" sz="4800" dirty="0"/>
          </a:p>
        </p:txBody>
      </p: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2095562" y="3661687"/>
            <a:ext cx="3598293" cy="584775"/>
          </a:xfrm>
          <a:prstGeom prst="rect">
            <a:avLst/>
          </a:prstGeom>
          <a:solidFill>
            <a:srgbClr val="FF0000">
              <a:alpha val="27843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000000"/>
                </a:solidFill>
                <a:latin typeface="Calibri" charset="0"/>
              </a:rPr>
              <a:t>Quark-Gluon Plasma</a:t>
            </a:r>
            <a:endParaRPr lang="ja-JP" altLang="en-US" sz="32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8" name="Picture 13" descr="ev2_fr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2" y="2060848"/>
            <a:ext cx="1458465" cy="1110390"/>
          </a:xfrm>
          <a:prstGeom prst="rect">
            <a:avLst/>
          </a:prstGeom>
          <a:solidFill>
            <a:srgbClr val="C0504D"/>
          </a:solidFill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3630634" y="2060849"/>
            <a:ext cx="597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2000: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elativistic </a:t>
            </a:r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dirty="0"/>
              <a:t>eavy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on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ollider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338470" y="3236332"/>
            <a:ext cx="3283982" cy="407098"/>
          </a:xfrm>
          <a:prstGeom prst="wedgeRoundRectCallout">
            <a:avLst>
              <a:gd name="adj1" fmla="val -27844"/>
              <a:gd name="adj2" fmla="val 82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Strongly Interacting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16833" y="2484550"/>
            <a:ext cx="686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Success of relativistic hydrodynamic model</a:t>
            </a:r>
          </a:p>
        </p:txBody>
      </p:sp>
      <p:pic>
        <p:nvPicPr>
          <p:cNvPr id="42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5935099" y="2976571"/>
            <a:ext cx="1926398" cy="1383252"/>
          </a:xfrm>
          <a:prstGeom prst="rect">
            <a:avLst/>
          </a:prstGeom>
        </p:spPr>
      </p:pic>
      <p:sp>
        <p:nvSpPr>
          <p:cNvPr id="45" name="テキスト ボックス 1"/>
          <p:cNvSpPr txBox="1"/>
          <p:nvPr/>
        </p:nvSpPr>
        <p:spPr>
          <a:xfrm>
            <a:off x="7134101" y="4868218"/>
            <a:ext cx="39324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sz="2400">
                <a:solidFill>
                  <a:srgbClr val="FFFF00"/>
                </a:solidFill>
              </a:rPr>
              <a:t>Heavy Ion collisions start! 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46" name="テキスト ボックス 51"/>
          <p:cNvSpPr txBox="1"/>
          <p:nvPr/>
        </p:nvSpPr>
        <p:spPr>
          <a:xfrm>
            <a:off x="6642551" y="4359824"/>
            <a:ext cx="1670650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LHC:2010 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731C0D86-4B57-9431-8F1C-07A27468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3751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685F3E04-E0C8-A735-4B03-DEF6E32F4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254" y="1922387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685F3E04-E0C8-A735-4B03-DEF6E32F4E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4254" y="1922387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259F-0C4E-CFB8-F65B-74B110E1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Initial Condition</a:t>
            </a:r>
            <a:r>
              <a:rPr kumimoji="1" lang="ja-JP" altLang="en-US"/>
              <a:t>：</a:t>
            </a:r>
            <a:r>
              <a:rPr kumimoji="1" lang="en-US" altLang="ja-JP" dirty="0"/>
              <a:t>QGP</a:t>
            </a:r>
            <a:r>
              <a:rPr lang="en-US" altLang="ja-JP" dirty="0"/>
              <a:t> Medium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9B7ED67-3316-1170-81E8-B34D8AEADB50}"/>
              </a:ext>
            </a:extLst>
          </p:cNvPr>
          <p:cNvSpPr txBox="1">
            <a:spLocks/>
          </p:cNvSpPr>
          <p:nvPr/>
        </p:nvSpPr>
        <p:spPr>
          <a:xfrm>
            <a:off x="256381" y="1254299"/>
            <a:ext cx="11679238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dirty="0"/>
              <a:t> Tilted Glauber model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ja-JP" sz="2400" dirty="0"/>
              <a:t>			</a:t>
            </a:r>
            <a:r>
              <a:rPr lang="ja-JP" altLang="en-US" sz="2000" dirty="0"/>
              <a:t>　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1E9798A-4F9A-0F7C-E252-CA63D971507A}"/>
                  </a:ext>
                </a:extLst>
              </p:cNvPr>
              <p:cNvSpPr txBox="1"/>
              <p:nvPr/>
            </p:nvSpPr>
            <p:spPr>
              <a:xfrm>
                <a:off x="5351078" y="1179173"/>
                <a:ext cx="3019160" cy="66774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b="0" dirty="0">
                    <a:latin typeface="Cambria Math" panose="02040503050406030204" pitchFamily="18" charset="0"/>
                  </a:rPr>
                  <a:t>: </a:t>
                </a:r>
                <a:r>
                  <a:rPr lang="en-US" altLang="ja-JP" dirty="0"/>
                  <a:t>number of participants</a:t>
                </a:r>
                <a:endParaRPr kumimoji="1" lang="en-US" altLang="ja-JP" b="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dirty="0"/>
                  <a:t> : </a:t>
                </a:r>
                <a:r>
                  <a:rPr lang="en-US" altLang="ja-JP" dirty="0"/>
                  <a:t>number of collisions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1E9798A-4F9A-0F7C-E252-CA63D9715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078" y="1179173"/>
                <a:ext cx="3019160" cy="667747"/>
              </a:xfrm>
              <a:prstGeom prst="rect">
                <a:avLst/>
              </a:prstGeom>
              <a:blipFill>
                <a:blip r:embed="rId5"/>
                <a:stretch>
                  <a:fillRect t="-3704" r="-417" b="-12963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924AA0-D511-E200-1097-7D8348711C21}"/>
              </a:ext>
            </a:extLst>
          </p:cNvPr>
          <p:cNvSpPr txBox="1"/>
          <p:nvPr/>
        </p:nvSpPr>
        <p:spPr>
          <a:xfrm>
            <a:off x="8439050" y="1039715"/>
            <a:ext cx="375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/>
              <a:t>Bozek</a:t>
            </a:r>
            <a:r>
              <a:rPr kumimoji="1" lang="en-US" altLang="ja-JP" sz="1400" i="1" dirty="0"/>
              <a:t>, et al, Phys. Rev. C 81, 054902</a:t>
            </a:r>
            <a:r>
              <a:rPr lang="en-US" altLang="ja-JP" sz="1400" i="1" dirty="0"/>
              <a:t>(2010)</a:t>
            </a:r>
            <a:endParaRPr kumimoji="1" lang="ja-JP" altLang="en-US" sz="14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5210B0-24F4-B18F-A69F-5E43F1E2780D}"/>
                  </a:ext>
                </a:extLst>
              </p:cNvPr>
              <p:cNvSpPr txBox="1"/>
              <p:nvPr/>
            </p:nvSpPr>
            <p:spPr>
              <a:xfrm>
                <a:off x="210414" y="1801691"/>
                <a:ext cx="5939446" cy="1469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 b="0" dirty="0"/>
                  <a:t>Energy density is scaled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en-US" altLang="ja-JP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Tilted distribution in the longitudinal direction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2000" dirty="0"/>
                  <a:t>     </a:t>
                </a:r>
                <a:r>
                  <a:rPr lang="en-US" altLang="ja-JP" sz="1600" dirty="0"/>
                  <a:t>For directed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en-US" altLang="ja-JP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5210B0-24F4-B18F-A69F-5E43F1E27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14" y="1801691"/>
                <a:ext cx="5939446" cy="1469698"/>
              </a:xfrm>
              <a:prstGeom prst="rect">
                <a:avLst/>
              </a:prstGeom>
              <a:blipFill>
                <a:blip r:embed="rId6"/>
                <a:stretch>
                  <a:fillRect l="-853" b="-43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6E4C3D5A-9BF7-F263-F9D2-5E9594E6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30</a:t>
            </a:fld>
            <a:endParaRPr kumimoji="1" lang="ja-JP" altLang="en-US"/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B4965D02-003D-A94E-5460-58FFD4EDEC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7574" y="4186759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927305" imgH="2197009" progId="Acrobat.Document.DC">
                  <p:embed/>
                </p:oleObj>
              </mc:Choice>
              <mc:Fallback>
                <p:oleObj name="Acrobat Document" r:id="rId7" imgW="2927305" imgH="2197009" progId="Acrobat.Document.DC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B4965D02-003D-A94E-5460-58FFD4EDEC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47574" y="4186759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20E82630-7DBD-BF7C-FCD1-E86BA27AD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7005" y="4193768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2927305" imgH="2197009" progId="Acrobat.Document.DC">
                  <p:embed/>
                </p:oleObj>
              </mc:Choice>
              <mc:Fallback>
                <p:oleObj name="Acrobat Document" r:id="rId9" imgW="2927305" imgH="2197009" progId="Acrobat.Document.DC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20E82630-7DBD-BF7C-FCD1-E86BA27AD5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7005" y="4193768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>
            <a:extLst>
              <a:ext uri="{FF2B5EF4-FFF2-40B4-BE49-F238E27FC236}">
                <a16:creationId xmlns:a16="http://schemas.microsoft.com/office/drawing/2014/main" id="{557BBC54-BE07-EB84-78E2-4D239D1F0B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7188" y="1936750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2927305" imgH="2197009" progId="Acrobat.Document.DC">
                  <p:embed/>
                </p:oleObj>
              </mc:Choice>
              <mc:Fallback>
                <p:oleObj name="Acrobat Document" r:id="rId11" imgW="2927305" imgH="2197009" progId="Acrobat.Document.DC">
                  <p:embed/>
                  <p:pic>
                    <p:nvPicPr>
                      <p:cNvPr id="24" name="オブジェクト 23">
                        <a:extLst>
                          <a:ext uri="{FF2B5EF4-FFF2-40B4-BE49-F238E27FC236}">
                            <a16:creationId xmlns:a16="http://schemas.microsoft.com/office/drawing/2014/main" id="{557BBC54-BE07-EB84-78E2-4D239D1F0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47188" y="1936750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2150B11-2840-B944-D01C-0DC751267679}"/>
              </a:ext>
            </a:extLst>
          </p:cNvPr>
          <p:cNvSpPr txBox="1"/>
          <p:nvPr/>
        </p:nvSpPr>
        <p:spPr>
          <a:xfrm rot="10800000">
            <a:off x="5784705" y="2575534"/>
            <a:ext cx="461665" cy="86658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b="1" dirty="0" err="1"/>
              <a:t>Au+Au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88EA864-ED65-9819-01F1-3A0582DE31E8}"/>
              </a:ext>
            </a:extLst>
          </p:cNvPr>
          <p:cNvSpPr txBox="1"/>
          <p:nvPr/>
        </p:nvSpPr>
        <p:spPr>
          <a:xfrm rot="10800000">
            <a:off x="5784705" y="4908022"/>
            <a:ext cx="461665" cy="8729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b="1" dirty="0"/>
              <a:t>C</a:t>
            </a:r>
            <a:r>
              <a:rPr kumimoji="1" lang="en-US" altLang="ja-JP" b="1"/>
              <a:t>u</a:t>
            </a:r>
            <a:r>
              <a:rPr kumimoji="1" lang="en-US" altLang="ja-JP" b="1" dirty="0" err="1"/>
              <a:t>+Au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5940117-A1A2-DF23-AE72-546A1BBDAEB8}"/>
                  </a:ext>
                </a:extLst>
              </p:cNvPr>
              <p:cNvSpPr txBox="1"/>
              <p:nvPr/>
            </p:nvSpPr>
            <p:spPr>
              <a:xfrm>
                <a:off x="7065842" y="1743544"/>
                <a:ext cx="1459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𝐩𝐥𝐚𝐧𝐞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5940117-A1A2-DF23-AE72-546A1BBD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42" y="1743544"/>
                <a:ext cx="145905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6DF0971-58AB-CB08-815E-5CAF44EC06F6}"/>
                  </a:ext>
                </a:extLst>
              </p:cNvPr>
              <p:cNvSpPr txBox="1"/>
              <p:nvPr/>
            </p:nvSpPr>
            <p:spPr>
              <a:xfrm>
                <a:off x="9984915" y="1752072"/>
                <a:ext cx="150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𝐩𝐥𝐚𝐧𝐞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6DF0971-58AB-CB08-815E-5CAF44EC0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915" y="1752072"/>
                <a:ext cx="1503873" cy="369332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F2EEC838-2350-EBA1-D5C5-05BBF2F48872}"/>
              </a:ext>
            </a:extLst>
          </p:cNvPr>
          <p:cNvCxnSpPr>
            <a:cxnSpLocks/>
          </p:cNvCxnSpPr>
          <p:nvPr/>
        </p:nvCxnSpPr>
        <p:spPr>
          <a:xfrm>
            <a:off x="9144000" y="1922387"/>
            <a:ext cx="0" cy="44684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1D5B3B0-2EA5-16E2-AFBA-118BAA1CBEE5}"/>
              </a:ext>
            </a:extLst>
          </p:cNvPr>
          <p:cNvCxnSpPr>
            <a:cxnSpLocks/>
          </p:cNvCxnSpPr>
          <p:nvPr/>
        </p:nvCxnSpPr>
        <p:spPr>
          <a:xfrm flipH="1">
            <a:off x="5890752" y="4228521"/>
            <a:ext cx="621785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32C0475-521B-C034-9859-2002947414E4}"/>
              </a:ext>
            </a:extLst>
          </p:cNvPr>
          <p:cNvCxnSpPr>
            <a:cxnSpLocks/>
          </p:cNvCxnSpPr>
          <p:nvPr/>
        </p:nvCxnSpPr>
        <p:spPr>
          <a:xfrm>
            <a:off x="9144000" y="1922387"/>
            <a:ext cx="0" cy="44684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楕円 37">
            <a:extLst>
              <a:ext uri="{FF2B5EF4-FFF2-40B4-BE49-F238E27FC236}">
                <a16:creationId xmlns:a16="http://schemas.microsoft.com/office/drawing/2014/main" id="{11815DEC-8AE6-F279-F944-6807047108BD}"/>
              </a:ext>
            </a:extLst>
          </p:cNvPr>
          <p:cNvSpPr/>
          <p:nvPr/>
        </p:nvSpPr>
        <p:spPr>
          <a:xfrm>
            <a:off x="7024913" y="2628530"/>
            <a:ext cx="845805" cy="78640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F5B65730-2DED-0B71-3AF8-00511608E09B}"/>
              </a:ext>
            </a:extLst>
          </p:cNvPr>
          <p:cNvSpPr/>
          <p:nvPr/>
        </p:nvSpPr>
        <p:spPr>
          <a:xfrm>
            <a:off x="7313619" y="2634819"/>
            <a:ext cx="795151" cy="78263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CD017D9-C8F6-C50C-CC5F-EBBE6A14596A}"/>
              </a:ext>
            </a:extLst>
          </p:cNvPr>
          <p:cNvSpPr txBox="1"/>
          <p:nvPr/>
        </p:nvSpPr>
        <p:spPr>
          <a:xfrm>
            <a:off x="6713646" y="2510061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0AC5605-AE43-73E8-70F7-C4A7418FAE73}"/>
              </a:ext>
            </a:extLst>
          </p:cNvPr>
          <p:cNvSpPr txBox="1"/>
          <p:nvPr/>
        </p:nvSpPr>
        <p:spPr>
          <a:xfrm>
            <a:off x="8005812" y="2510061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98773EB9-A0E2-6506-F857-2D8533550B35}"/>
              </a:ext>
            </a:extLst>
          </p:cNvPr>
          <p:cNvSpPr/>
          <p:nvPr/>
        </p:nvSpPr>
        <p:spPr>
          <a:xfrm>
            <a:off x="7042091" y="4905663"/>
            <a:ext cx="845805" cy="78640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9E75B214-D22C-1944-31EC-A6C1C2D2BC9B}"/>
              </a:ext>
            </a:extLst>
          </p:cNvPr>
          <p:cNvSpPr/>
          <p:nvPr/>
        </p:nvSpPr>
        <p:spPr>
          <a:xfrm>
            <a:off x="7432926" y="5010132"/>
            <a:ext cx="629250" cy="598221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193BEC1-663F-AB03-A8C0-346EE2E2552C}"/>
              </a:ext>
            </a:extLst>
          </p:cNvPr>
          <p:cNvSpPr txBox="1"/>
          <p:nvPr/>
        </p:nvSpPr>
        <p:spPr>
          <a:xfrm>
            <a:off x="6713646" y="48254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C5F895-822E-579B-886D-03BB594D54EF}"/>
              </a:ext>
            </a:extLst>
          </p:cNvPr>
          <p:cNvSpPr txBox="1"/>
          <p:nvPr/>
        </p:nvSpPr>
        <p:spPr>
          <a:xfrm>
            <a:off x="7915337" y="48355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</a:t>
            </a:r>
            <a:r>
              <a:rPr kumimoji="1" lang="en-US" altLang="ja-JP" dirty="0">
                <a:solidFill>
                  <a:schemeClr val="bg1"/>
                </a:solidFill>
              </a:rPr>
              <a:t>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B210F45-1E4D-FC0E-77F4-CA0C9A5A8578}"/>
              </a:ext>
            </a:extLst>
          </p:cNvPr>
          <p:cNvSpPr/>
          <p:nvPr/>
        </p:nvSpPr>
        <p:spPr>
          <a:xfrm>
            <a:off x="9825854" y="3555460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7CE19538-F199-E652-7EF4-C67156FB728C}"/>
              </a:ext>
            </a:extLst>
          </p:cNvPr>
          <p:cNvSpPr/>
          <p:nvPr/>
        </p:nvSpPr>
        <p:spPr>
          <a:xfrm>
            <a:off x="10361560" y="2315635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E94D7D4B-6C47-0DF1-7FC4-BD33EA0C6DBC}"/>
              </a:ext>
            </a:extLst>
          </p:cNvPr>
          <p:cNvCxnSpPr/>
          <p:nvPr/>
        </p:nvCxnSpPr>
        <p:spPr>
          <a:xfrm flipV="1">
            <a:off x="10759069" y="2188676"/>
            <a:ext cx="0" cy="22753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F5A90AF-6DC0-36CE-AAA4-8B1ACCCDCB52}"/>
              </a:ext>
            </a:extLst>
          </p:cNvPr>
          <p:cNvCxnSpPr>
            <a:cxnSpLocks/>
          </p:cNvCxnSpPr>
          <p:nvPr/>
        </p:nvCxnSpPr>
        <p:spPr>
          <a:xfrm>
            <a:off x="10207174" y="3638451"/>
            <a:ext cx="0" cy="22668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楕円 51">
            <a:extLst>
              <a:ext uri="{FF2B5EF4-FFF2-40B4-BE49-F238E27FC236}">
                <a16:creationId xmlns:a16="http://schemas.microsoft.com/office/drawing/2014/main" id="{265C843C-BBCF-F729-5144-F1B761D1ACCB}"/>
              </a:ext>
            </a:extLst>
          </p:cNvPr>
          <p:cNvSpPr/>
          <p:nvPr/>
        </p:nvSpPr>
        <p:spPr>
          <a:xfrm>
            <a:off x="9849469" y="5807099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B78CA007-4DF9-14EA-7A0A-CC87A71C7ED8}"/>
              </a:ext>
            </a:extLst>
          </p:cNvPr>
          <p:cNvCxnSpPr>
            <a:cxnSpLocks/>
          </p:cNvCxnSpPr>
          <p:nvPr/>
        </p:nvCxnSpPr>
        <p:spPr>
          <a:xfrm>
            <a:off x="10230789" y="5890090"/>
            <a:ext cx="0" cy="22668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楕円 53">
            <a:extLst>
              <a:ext uri="{FF2B5EF4-FFF2-40B4-BE49-F238E27FC236}">
                <a16:creationId xmlns:a16="http://schemas.microsoft.com/office/drawing/2014/main" id="{BFE8937D-C450-FA82-7701-4982B89EEBEF}"/>
              </a:ext>
            </a:extLst>
          </p:cNvPr>
          <p:cNvSpPr/>
          <p:nvPr/>
        </p:nvSpPr>
        <p:spPr>
          <a:xfrm>
            <a:off x="10504146" y="4568586"/>
            <a:ext cx="588767" cy="162643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30A849B9-60B3-4157-1ED1-3B688024E21D}"/>
              </a:ext>
            </a:extLst>
          </p:cNvPr>
          <p:cNvCxnSpPr/>
          <p:nvPr/>
        </p:nvCxnSpPr>
        <p:spPr>
          <a:xfrm flipV="1">
            <a:off x="10814880" y="4420996"/>
            <a:ext cx="0" cy="22753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81D792A-89EF-3B87-C56C-F8DDE6B1AFEF}"/>
              </a:ext>
            </a:extLst>
          </p:cNvPr>
          <p:cNvSpPr txBox="1"/>
          <p:nvPr/>
        </p:nvSpPr>
        <p:spPr>
          <a:xfrm>
            <a:off x="10939712" y="47432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</a:t>
            </a:r>
            <a:r>
              <a:rPr kumimoji="1" lang="en-US" altLang="ja-JP" dirty="0">
                <a:solidFill>
                  <a:schemeClr val="bg1"/>
                </a:solidFill>
              </a:rPr>
              <a:t>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3AE0F9D-ED36-E30D-D6F0-8D9AFE3DB3C8}"/>
              </a:ext>
            </a:extLst>
          </p:cNvPr>
          <p:cNvSpPr txBox="1"/>
          <p:nvPr/>
        </p:nvSpPr>
        <p:spPr>
          <a:xfrm>
            <a:off x="9654307" y="5396422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4528004-C3C8-1001-73E1-C3456FF09F57}"/>
              </a:ext>
            </a:extLst>
          </p:cNvPr>
          <p:cNvSpPr txBox="1"/>
          <p:nvPr/>
        </p:nvSpPr>
        <p:spPr>
          <a:xfrm>
            <a:off x="10952917" y="2488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F0935DA-2ED0-A735-7DA3-2179F721AC48}"/>
              </a:ext>
            </a:extLst>
          </p:cNvPr>
          <p:cNvSpPr txBox="1"/>
          <p:nvPr/>
        </p:nvSpPr>
        <p:spPr>
          <a:xfrm>
            <a:off x="9679631" y="319758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BF55F59-6DFC-BE84-6703-4A674BD6F3DA}"/>
              </a:ext>
            </a:extLst>
          </p:cNvPr>
          <p:cNvSpPr txBox="1"/>
          <p:nvPr/>
        </p:nvSpPr>
        <p:spPr>
          <a:xfrm>
            <a:off x="9571249" y="1313966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Freezeout hypersurface</a:t>
            </a:r>
            <a:endParaRPr kumimoji="1"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822B3D-C68E-F693-E654-50B3A11E5E46}"/>
              </a:ext>
            </a:extLst>
          </p:cNvPr>
          <p:cNvSpPr txBox="1"/>
          <p:nvPr/>
        </p:nvSpPr>
        <p:spPr>
          <a:xfrm>
            <a:off x="8254685" y="1555107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Energy density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8D777B-8106-7F8A-EA23-D53A05C6132E}"/>
              </a:ext>
            </a:extLst>
          </p:cNvPr>
          <p:cNvSpPr txBox="1"/>
          <p:nvPr/>
        </p:nvSpPr>
        <p:spPr>
          <a:xfrm flipH="1">
            <a:off x="7310190" y="5807099"/>
            <a:ext cx="13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distorted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 descr="ギターを弾いているイラスト&#10;&#10;低い精度で自動的に生成された説明">
            <a:extLst>
              <a:ext uri="{FF2B5EF4-FFF2-40B4-BE49-F238E27FC236}">
                <a16:creationId xmlns:a16="http://schemas.microsoft.com/office/drawing/2014/main" id="{D9E0FC13-2D56-6118-F443-DA0D1B3636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042" y="3086728"/>
            <a:ext cx="5514087" cy="31236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17256A3-F610-38A3-5A90-212BE733E146}"/>
              </a:ext>
            </a:extLst>
          </p:cNvPr>
          <p:cNvSpPr txBox="1"/>
          <p:nvPr/>
        </p:nvSpPr>
        <p:spPr>
          <a:xfrm>
            <a:off x="311676" y="3563573"/>
            <a:ext cx="2286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chemeClr val="accent2"/>
                </a:solidFill>
              </a:rPr>
              <a:t>Tilted pressure gradient</a:t>
            </a:r>
            <a:endParaRPr kumimoji="1" lang="ja-JP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E22CF0-733F-29A2-53F1-72DFD103A759}"/>
              </a:ext>
            </a:extLst>
          </p:cNvPr>
          <p:cNvSpPr txBox="1"/>
          <p:nvPr/>
        </p:nvSpPr>
        <p:spPr>
          <a:xfrm>
            <a:off x="3045406" y="5641228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</a:rPr>
              <a:t>asymmetric shape</a:t>
            </a:r>
            <a:endParaRPr kumimoji="1" lang="ja-JP" alt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14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D1F39D-0514-3207-7D38-3240CBFE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Initial Condition</a:t>
            </a:r>
            <a:r>
              <a:rPr kumimoji="1" lang="ja-JP" altLang="en-US"/>
              <a:t>：</a:t>
            </a:r>
            <a:r>
              <a:rPr kumimoji="1" lang="en-US" altLang="ja-JP" dirty="0"/>
              <a:t>Electromagnetic Fields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49AB2C48-B4BF-BF46-19E1-E270159248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528" y="1309097"/>
                <a:ext cx="6990344" cy="50835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800" dirty="0"/>
                  <a:t>Asymptotic solution of Maxwell eq. </a:t>
                </a:r>
              </a:p>
              <a:p>
                <a:pPr lvl="1"/>
                <a:r>
                  <a:rPr lang="en-US" altLang="ja-JP" sz="2400" b="1" dirty="0"/>
                  <a:t>Electromagnetic filed made by point charge moving in the longitudinal axis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600" b="1" dirty="0"/>
                  <a:t>Proton distribution in nucleus : uniform sphere</a:t>
                </a:r>
              </a:p>
              <a:p>
                <a:pPr lvl="2"/>
                <a:r>
                  <a:rPr lang="en-US" altLang="ja-JP" sz="1600" b="1" dirty="0"/>
                  <a:t>Constant charge conductivity</a:t>
                </a:r>
                <a:r>
                  <a:rPr lang="ja-JP" altLang="en-US" sz="1600" b="1"/>
                  <a:t> </a:t>
                </a:r>
                <a:r>
                  <a:rPr lang="en-US" altLang="ja-JP" sz="1600" b="1" dirty="0"/>
                  <a:t>(</a:t>
                </a:r>
                <a14:m>
                  <m:oMath xmlns:m="http://schemas.openxmlformats.org/officeDocument/2006/math">
                    <m:r>
                      <a:rPr lang="en-US" altLang="ja-JP" sz="16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600" b="1" dirty="0"/>
                  <a:t>0.023 fm</a:t>
                </a:r>
                <a:r>
                  <a:rPr lang="en-US" altLang="ja-JP" sz="1600" b="1" baseline="30000" dirty="0"/>
                  <a:t>-1</a:t>
                </a:r>
                <a:r>
                  <a:rPr lang="en-US" altLang="ja-JP" sz="1600" b="1" dirty="0"/>
                  <a:t>)</a:t>
                </a:r>
              </a:p>
              <a:p>
                <a:pPr marL="914400" lvl="2" indent="0"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 algn="just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 algn="just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r>
                  <a:rPr lang="en-US" altLang="ja-JP" b="1" dirty="0"/>
                  <a:t>Integration of the asymptotic solutions over </a:t>
                </a:r>
              </a:p>
              <a:p>
                <a:pPr marL="914400" lvl="2" indent="0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r>
                  <a:rPr lang="en-US" altLang="ja-JP" b="1" dirty="0"/>
                  <a:t>the charge distribution inside of nucleus</a:t>
                </a: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49AB2C48-B4BF-BF46-19E1-E27015924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8" y="1309097"/>
                <a:ext cx="6990344" cy="5083519"/>
              </a:xfrm>
              <a:prstGeom prst="rect">
                <a:avLst/>
              </a:prstGeom>
              <a:blipFill>
                <a:blip r:embed="rId2"/>
                <a:stretch>
                  <a:fillRect l="-1633" t="-2244" r="-21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 descr="時計, オレンジ, 民衆, 部屋 が含まれている画像&#10;&#10;自動的に生成された説明">
            <a:extLst>
              <a:ext uri="{FF2B5EF4-FFF2-40B4-BE49-F238E27FC236}">
                <a16:creationId xmlns:a16="http://schemas.microsoft.com/office/drawing/2014/main" id="{872C13ED-1C5B-4DDA-3F61-091FC9B1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80" y="3531156"/>
            <a:ext cx="3582824" cy="13774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9A89A0-F46B-A96E-D202-56EEB6E90BE5}"/>
              </a:ext>
            </a:extLst>
          </p:cNvPr>
          <p:cNvSpPr txBox="1"/>
          <p:nvPr/>
        </p:nvSpPr>
        <p:spPr>
          <a:xfrm>
            <a:off x="8615380" y="1034435"/>
            <a:ext cx="357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/>
              <a:t>Tuchin</a:t>
            </a:r>
            <a:r>
              <a:rPr kumimoji="1" lang="en-US" altLang="ja-JP" sz="1600" i="1" dirty="0"/>
              <a:t>, </a:t>
            </a:r>
            <a:r>
              <a:rPr kumimoji="1" lang="en-US" altLang="ja-JP" sz="1400" i="1" dirty="0"/>
              <a:t>Phys</a:t>
            </a:r>
            <a:r>
              <a:rPr kumimoji="1" lang="en-US" altLang="ja-JP" sz="1600" i="1" dirty="0"/>
              <a:t>.Rev.C88,024911(2013)</a:t>
            </a:r>
            <a:endParaRPr kumimoji="1" lang="ja-JP" altLang="en-US" sz="1600" i="1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A2DEFC39-55DB-8F5B-55B7-F1A9E237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16" name="図 1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F946475C-1E46-5662-B1C9-A8E30000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65" y="1535890"/>
            <a:ext cx="4900398" cy="4476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EB950D6B-7A0B-EF22-4D56-3F13222FC6DA}"/>
                  </a:ext>
                </a:extLst>
              </p:cNvPr>
              <p:cNvSpPr txBox="1"/>
              <p:nvPr/>
            </p:nvSpPr>
            <p:spPr>
              <a:xfrm>
                <a:off x="9665606" y="5380844"/>
                <a:ext cx="2603918" cy="92333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magnetic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electric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velocity of heavy 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EB950D6B-7A0B-EF22-4D56-3F13222FC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606" y="5380844"/>
                <a:ext cx="2603918" cy="923330"/>
              </a:xfrm>
              <a:prstGeom prst="rect">
                <a:avLst/>
              </a:prstGeom>
              <a:blipFill>
                <a:blip r:embed="rId5"/>
                <a:stretch>
                  <a:fillRect t="-1316" r="-481" b="-7895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50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70A079D-1016-3D69-9533-AF2B32EF63DD}"/>
              </a:ext>
            </a:extLst>
          </p:cNvPr>
          <p:cNvSpPr txBox="1">
            <a:spLocks/>
          </p:cNvSpPr>
          <p:nvPr/>
        </p:nvSpPr>
        <p:spPr>
          <a:xfrm>
            <a:off x="856588" y="1417274"/>
            <a:ext cx="4846521" cy="418779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Au-Au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lvl="1"/>
            <a:endParaRPr lang="en-US" altLang="ja-JP" sz="2100" dirty="0"/>
          </a:p>
          <a:p>
            <a:pPr lvl="1"/>
            <a:endParaRPr lang="en-US" altLang="ja-JP" sz="2100" dirty="0"/>
          </a:p>
          <a:p>
            <a:pPr lvl="1"/>
            <a:r>
              <a:rPr lang="en-US" altLang="ja-JP" sz="2100" dirty="0"/>
              <a:t>Magnetic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Strong magnetic field</a:t>
            </a:r>
          </a:p>
          <a:p>
            <a:pPr lvl="1">
              <a:lnSpc>
                <a:spcPct val="150000"/>
              </a:lnSpc>
            </a:pPr>
            <a:r>
              <a:rPr lang="en-US" altLang="ja-JP" sz="2100" dirty="0"/>
              <a:t>Electric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No electric field</a:t>
            </a:r>
            <a:endParaRPr lang="ja-JP" alt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0D9A02D-97EE-8E50-69AC-93354A7D5731}"/>
              </a:ext>
            </a:extLst>
          </p:cNvPr>
          <p:cNvSpPr/>
          <p:nvPr/>
        </p:nvSpPr>
        <p:spPr>
          <a:xfrm>
            <a:off x="1842386" y="2342745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DCFD727-DBBE-359E-B912-2CF099EE6EDD}"/>
              </a:ext>
            </a:extLst>
          </p:cNvPr>
          <p:cNvSpPr/>
          <p:nvPr/>
        </p:nvSpPr>
        <p:spPr>
          <a:xfrm>
            <a:off x="2533582" y="234274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9152700-BCD0-29B1-9B4D-E4E7654F4630}"/>
              </a:ext>
            </a:extLst>
          </p:cNvPr>
          <p:cNvSpPr/>
          <p:nvPr/>
        </p:nvSpPr>
        <p:spPr>
          <a:xfrm>
            <a:off x="2533582" y="2448705"/>
            <a:ext cx="615651" cy="107137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5D56B4D9-7A08-6BFB-F474-1844A9E172D3}"/>
              </a:ext>
            </a:extLst>
          </p:cNvPr>
          <p:cNvSpPr/>
          <p:nvPr/>
        </p:nvSpPr>
        <p:spPr>
          <a:xfrm rot="10800000">
            <a:off x="2767824" y="2615006"/>
            <a:ext cx="147167" cy="674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4FA0053-B505-D00F-E7C2-53E9CCF046A1}"/>
              </a:ext>
            </a:extLst>
          </p:cNvPr>
          <p:cNvSpPr txBox="1"/>
          <p:nvPr/>
        </p:nvSpPr>
        <p:spPr>
          <a:xfrm>
            <a:off x="2152634" y="2161916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Magnetic field</a:t>
            </a:r>
            <a:endParaRPr lang="ja-JP" altLang="en-US" sz="2000" b="1">
              <a:solidFill>
                <a:schemeClr val="accent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A30E9D-D2F9-1AF7-6231-098702E03D37}"/>
              </a:ext>
            </a:extLst>
          </p:cNvPr>
          <p:cNvSpPr txBox="1"/>
          <p:nvPr/>
        </p:nvSpPr>
        <p:spPr>
          <a:xfrm>
            <a:off x="2552759" y="3560508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solidFill>
                  <a:schemeClr val="accent6"/>
                </a:solidFill>
              </a:rPr>
              <a:t>E=</a:t>
            </a:r>
            <a:r>
              <a:rPr lang="en-US" altLang="ja-JP" sz="2000" b="1" dirty="0">
                <a:solidFill>
                  <a:schemeClr val="accent6"/>
                </a:solidFill>
              </a:rPr>
              <a:t>0</a:t>
            </a:r>
            <a:endParaRPr lang="ja-JP" altLang="en-US" sz="2000" b="1">
              <a:solidFill>
                <a:schemeClr val="accent6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2F70D39-3D24-2B4C-A51F-075C175AFD87}"/>
              </a:ext>
            </a:extLst>
          </p:cNvPr>
          <p:cNvSpPr/>
          <p:nvPr/>
        </p:nvSpPr>
        <p:spPr>
          <a:xfrm>
            <a:off x="7595762" y="251315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A32558A-9578-E417-E9E4-0578DE4318DF}"/>
              </a:ext>
            </a:extLst>
          </p:cNvPr>
          <p:cNvSpPr/>
          <p:nvPr/>
        </p:nvSpPr>
        <p:spPr>
          <a:xfrm>
            <a:off x="8684480" y="2738318"/>
            <a:ext cx="808722" cy="794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9122A49-34EF-3A0A-B703-7A3FF75297FB}"/>
              </a:ext>
            </a:extLst>
          </p:cNvPr>
          <p:cNvSpPr/>
          <p:nvPr/>
        </p:nvSpPr>
        <p:spPr>
          <a:xfrm>
            <a:off x="8685970" y="2833977"/>
            <a:ext cx="255109" cy="60289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96A262CA-36C7-5770-83FF-70465A8F9A33}"/>
              </a:ext>
            </a:extLst>
          </p:cNvPr>
          <p:cNvSpPr/>
          <p:nvPr/>
        </p:nvSpPr>
        <p:spPr>
          <a:xfrm rot="10800000">
            <a:off x="8756251" y="2925713"/>
            <a:ext cx="114545" cy="41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0BFC1A1-C280-DD2E-1427-6471EC4C101D}"/>
              </a:ext>
            </a:extLst>
          </p:cNvPr>
          <p:cNvSpPr/>
          <p:nvPr/>
        </p:nvSpPr>
        <p:spPr>
          <a:xfrm>
            <a:off x="8570644" y="3107706"/>
            <a:ext cx="497426" cy="8535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C058A2C-2610-443B-7B3E-C6C4848452E8}"/>
              </a:ext>
            </a:extLst>
          </p:cNvPr>
          <p:cNvSpPr txBox="1"/>
          <p:nvPr/>
        </p:nvSpPr>
        <p:spPr>
          <a:xfrm>
            <a:off x="8006728" y="252235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Magnetic field</a:t>
            </a:r>
            <a:endParaRPr lang="ja-JP" altLang="en-US" sz="2000" b="1">
              <a:solidFill>
                <a:schemeClr val="accent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9A2C222-D362-0458-F531-BD490688D122}"/>
              </a:ext>
            </a:extLst>
          </p:cNvPr>
          <p:cNvSpPr txBox="1"/>
          <p:nvPr/>
        </p:nvSpPr>
        <p:spPr>
          <a:xfrm>
            <a:off x="9030777" y="2950329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6"/>
                </a:solidFill>
              </a:rPr>
              <a:t>Electric field</a:t>
            </a:r>
            <a:endParaRPr lang="ja-JP" altLang="en-US" sz="2000" b="1">
              <a:solidFill>
                <a:schemeClr val="accent6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6D6DE6-DF31-9D71-A406-6448E4BD2257}"/>
              </a:ext>
            </a:extLst>
          </p:cNvPr>
          <p:cNvSpPr txBox="1"/>
          <p:nvPr/>
        </p:nvSpPr>
        <p:spPr>
          <a:xfrm>
            <a:off x="1608375" y="1993434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9417DE-4F8C-6087-2C83-FA688A261E1F}"/>
              </a:ext>
            </a:extLst>
          </p:cNvPr>
          <p:cNvSpPr txBox="1"/>
          <p:nvPr/>
        </p:nvSpPr>
        <p:spPr>
          <a:xfrm>
            <a:off x="3601420" y="1998935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550535-0D44-4FD5-35BA-50F497BB901B}"/>
              </a:ext>
            </a:extLst>
          </p:cNvPr>
          <p:cNvSpPr txBox="1"/>
          <p:nvPr/>
        </p:nvSpPr>
        <p:spPr>
          <a:xfrm>
            <a:off x="7405131" y="2142778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4D2F643F-C1F6-93BA-AE7E-D0E22C5DF86E}"/>
              </a:ext>
            </a:extLst>
          </p:cNvPr>
          <p:cNvSpPr txBox="1">
            <a:spLocks/>
          </p:cNvSpPr>
          <p:nvPr/>
        </p:nvSpPr>
        <p:spPr>
          <a:xfrm>
            <a:off x="6155296" y="1417274"/>
            <a:ext cx="5654786" cy="481067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Cu-Au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lvl="1"/>
            <a:endParaRPr lang="en-US" altLang="ja-JP" sz="2100" dirty="0"/>
          </a:p>
          <a:p>
            <a:pPr lvl="1"/>
            <a:endParaRPr lang="en-US" altLang="ja-JP" sz="2100" dirty="0"/>
          </a:p>
          <a:p>
            <a:pPr lvl="1"/>
            <a:r>
              <a:rPr lang="en-US" altLang="ja-JP" sz="2100" dirty="0"/>
              <a:t>Magnetic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Strong magnetic field</a:t>
            </a:r>
          </a:p>
          <a:p>
            <a:pPr lvl="1">
              <a:lnSpc>
                <a:spcPct val="150000"/>
              </a:lnSpc>
            </a:pPr>
            <a:r>
              <a:rPr lang="en-US" altLang="ja-JP" sz="2100" dirty="0"/>
              <a:t>Electric field</a:t>
            </a:r>
          </a:p>
          <a:p>
            <a:pPr lvl="2"/>
            <a:r>
              <a:rPr lang="en-US" altLang="ja-JP" b="1" dirty="0"/>
              <a:t>               due to the asymmetry </a:t>
            </a:r>
          </a:p>
          <a:p>
            <a:pPr marL="914400" lvl="2" indent="0">
              <a:buNone/>
            </a:pPr>
            <a:r>
              <a:rPr lang="en-US" altLang="ja-JP" b="1" dirty="0"/>
              <a:t>    of the charge distribution  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ja-JP" alt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931E49-82BA-7353-843F-4EF2BB56CDF6}"/>
              </a:ext>
            </a:extLst>
          </p:cNvPr>
          <p:cNvSpPr txBox="1"/>
          <p:nvPr/>
        </p:nvSpPr>
        <p:spPr>
          <a:xfrm>
            <a:off x="9317554" y="211084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Cu</a:t>
            </a:r>
            <a:endParaRPr lang="ja-JP" altLang="en-US" sz="2000" b="1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84EEE69-B37A-D596-0B81-8FCDEC21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95" y="5233601"/>
            <a:ext cx="735393" cy="27223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AFBB1398-2131-3E76-F0DA-211572E0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2166C5-20F0-EA4B-30D9-1D1153E7CB76}"/>
              </a:ext>
            </a:extLst>
          </p:cNvPr>
          <p:cNvSpPr txBox="1"/>
          <p:nvPr/>
        </p:nvSpPr>
        <p:spPr>
          <a:xfrm>
            <a:off x="8743501" y="5935261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Hirono, </a:t>
            </a:r>
            <a:r>
              <a:rPr lang="en-US" altLang="ja-JP" sz="1600" i="1" dirty="0" err="1"/>
              <a:t>Hongo</a:t>
            </a:r>
            <a:r>
              <a:rPr lang="en-US" altLang="ja-JP" sz="1600" i="1" dirty="0"/>
              <a:t>, Hirano</a:t>
            </a:r>
            <a:endParaRPr lang="ja-JP" altLang="en-US" sz="1600" i="1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0567EDB-A571-A810-94F4-B7A4AC53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09" y="436891"/>
            <a:ext cx="9763432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Electromagnetic Field </a:t>
            </a:r>
            <a:br>
              <a:rPr lang="en-US" altLang="ja-JP" dirty="0"/>
            </a:br>
            <a:r>
              <a:rPr lang="en-US" altLang="ja-JP" dirty="0"/>
              <a:t>in Symmetric and Asymmetric Systems</a:t>
            </a:r>
            <a:br>
              <a:rPr lang="en-US" altLang="ja-JP" dirty="0"/>
            </a:b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237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2AB5C24C-F8CA-C9CF-F241-CA9762FE31B3}"/>
              </a:ext>
            </a:extLst>
          </p:cNvPr>
          <p:cNvGrpSpPr/>
          <p:nvPr/>
        </p:nvGrpSpPr>
        <p:grpSpPr>
          <a:xfrm>
            <a:off x="8727564" y="1330164"/>
            <a:ext cx="3430788" cy="2574951"/>
            <a:chOff x="8727564" y="1406364"/>
            <a:chExt cx="3430788" cy="257495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6" name="オブジェクト 35">
                  <a:extLst>
                    <a:ext uri="{FF2B5EF4-FFF2-40B4-BE49-F238E27FC236}">
                      <a16:creationId xmlns:a16="http://schemas.microsoft.com/office/drawing/2014/main" id="{9BF746EC-0830-836C-8231-A3E19575E07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727564" y="1406364"/>
                <a:ext cx="3430788" cy="257495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3" imgW="4390855" imgH="3295315" progId="Acrobat.Document.DC">
                        <p:embed/>
                      </p:oleObj>
                    </mc:Choice>
                    <mc:Fallback>
                      <p:oleObj name="Acrobat Document" r:id="rId3" imgW="4390855" imgH="3295315" progId="Acrobat.Document.DC">
                        <p:embed/>
                        <p:pic>
                          <p:nvPicPr>
                            <p:cNvPr id="36" name="オブジェクト 35">
                              <a:extLst>
                                <a:ext uri="{FF2B5EF4-FFF2-40B4-BE49-F238E27FC236}">
                                  <a16:creationId xmlns:a16="http://schemas.microsoft.com/office/drawing/2014/main" id="{9BF746EC-0830-836C-8231-A3E19575E07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27564" y="1406364"/>
                              <a:ext cx="3430788" cy="257495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6" name="オブジェクト 35">
                  <a:extLst>
                    <a:ext uri="{FF2B5EF4-FFF2-40B4-BE49-F238E27FC236}">
                      <a16:creationId xmlns:a16="http://schemas.microsoft.com/office/drawing/2014/main" id="{9BF746EC-0830-836C-8231-A3E19575E07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49833767"/>
                    </p:ext>
                  </p:extLst>
                </p:nvPr>
              </p:nvGraphicFramePr>
              <p:xfrm>
                <a:off x="8727564" y="1406364"/>
                <a:ext cx="3430788" cy="257495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5" imgW="4390855" imgH="3295315" progId="Acrobat.Document.DC">
                        <p:embed/>
                      </p:oleObj>
                    </mc:Choice>
                    <mc:Fallback>
                      <p:oleObj name="Acrobat Document" r:id="rId5" imgW="4390855" imgH="3295315" progId="Acrobat.Document.DC">
                        <p:embed/>
                        <p:pic>
                          <p:nvPicPr>
                            <p:cNvPr id="36" name="オブジェクト 35">
                              <a:extLst>
                                <a:ext uri="{FF2B5EF4-FFF2-40B4-BE49-F238E27FC236}">
                                  <a16:creationId xmlns:a16="http://schemas.microsoft.com/office/drawing/2014/main" id="{9BF746EC-0830-836C-8231-A3E19575E07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27564" y="1406364"/>
                              <a:ext cx="3430788" cy="257495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0A5811B8-87C6-1047-C7C1-69D28AD8E773}"/>
                </a:ext>
              </a:extLst>
            </p:cNvPr>
            <p:cNvSpPr/>
            <p:nvPr/>
          </p:nvSpPr>
          <p:spPr>
            <a:xfrm>
              <a:off x="9484671" y="2195354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AFF94F8B-F4B5-A4B6-3D81-3A41B29DA2D7}"/>
                </a:ext>
              </a:extLst>
            </p:cNvPr>
            <p:cNvSpPr/>
            <p:nvPr/>
          </p:nvSpPr>
          <p:spPr>
            <a:xfrm>
              <a:off x="9996599" y="2324692"/>
              <a:ext cx="765573" cy="74122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C924984-5A6B-DE7B-A4FE-7A527F0A2344}"/>
                </a:ext>
              </a:extLst>
            </p:cNvPr>
            <p:cNvSpPr txBox="1"/>
            <p:nvPr/>
          </p:nvSpPr>
          <p:spPr>
            <a:xfrm>
              <a:off x="9162840" y="2167734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94E5608-FDFF-81B7-A978-70FCDDB8ABCD}"/>
                </a:ext>
              </a:extLst>
            </p:cNvPr>
            <p:cNvSpPr txBox="1"/>
            <p:nvPr/>
          </p:nvSpPr>
          <p:spPr>
            <a:xfrm>
              <a:off x="10690095" y="22202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</a:t>
              </a:r>
              <a:r>
                <a:rPr kumimoji="1" lang="en-US" altLang="ja-JP" dirty="0"/>
                <a:t>u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ACE32224-379A-5875-53E0-49C85847CBFF}"/>
                    </a:ext>
                  </a:extLst>
                </p:cNvPr>
                <p:cNvSpPr txBox="1"/>
                <p:nvPr/>
              </p:nvSpPr>
              <p:spPr>
                <a:xfrm>
                  <a:off x="10821234" y="1689705"/>
                  <a:ext cx="527644" cy="3947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ACE32224-379A-5875-53E0-49C85847C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1234" y="1689705"/>
                  <a:ext cx="527644" cy="394788"/>
                </a:xfrm>
                <a:prstGeom prst="rect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74421BA6-2437-05BD-EAE8-5182F945AC88}"/>
              </a:ext>
            </a:extLst>
          </p:cNvPr>
          <p:cNvGrpSpPr/>
          <p:nvPr/>
        </p:nvGrpSpPr>
        <p:grpSpPr>
          <a:xfrm>
            <a:off x="5191753" y="3896126"/>
            <a:ext cx="3384101" cy="2539911"/>
            <a:chOff x="5234007" y="3838976"/>
            <a:chExt cx="3384101" cy="253991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0" name="オブジェクト 49">
                  <a:extLst>
                    <a:ext uri="{FF2B5EF4-FFF2-40B4-BE49-F238E27FC236}">
                      <a16:creationId xmlns:a16="http://schemas.microsoft.com/office/drawing/2014/main" id="{6E9F055E-057F-C364-12DF-9F56027E7C9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34007" y="3838976"/>
                <a:ext cx="3384101" cy="253991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8" imgW="4390855" imgH="3295315" progId="Acrobat.Document.DC">
                        <p:embed/>
                      </p:oleObj>
                    </mc:Choice>
                    <mc:Fallback>
                      <p:oleObj name="Acrobat Document" r:id="rId8" imgW="4390855" imgH="3295315" progId="Acrobat.Document.DC">
                        <p:embed/>
                        <p:pic>
                          <p:nvPicPr>
                            <p:cNvPr id="50" name="オブジェクト 49">
                              <a:extLst>
                                <a:ext uri="{FF2B5EF4-FFF2-40B4-BE49-F238E27FC236}">
                                  <a16:creationId xmlns:a16="http://schemas.microsoft.com/office/drawing/2014/main" id="{6E9F055E-057F-C364-12DF-9F56027E7C9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007" y="3838976"/>
                              <a:ext cx="3384101" cy="253991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0" name="オブジェクト 49">
                  <a:extLst>
                    <a:ext uri="{FF2B5EF4-FFF2-40B4-BE49-F238E27FC236}">
                      <a16:creationId xmlns:a16="http://schemas.microsoft.com/office/drawing/2014/main" id="{6E9F055E-057F-C364-12DF-9F56027E7C9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60197722"/>
                    </p:ext>
                  </p:extLst>
                </p:nvPr>
              </p:nvGraphicFramePr>
              <p:xfrm>
                <a:off x="5234007" y="3838976"/>
                <a:ext cx="3384101" cy="253991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0" imgW="4390855" imgH="3295315" progId="Acrobat.Document.DC">
                        <p:embed/>
                      </p:oleObj>
                    </mc:Choice>
                    <mc:Fallback>
                      <p:oleObj name="Acrobat Document" r:id="rId10" imgW="4390855" imgH="3295315" progId="Acrobat.Document.DC">
                        <p:embed/>
                        <p:pic>
                          <p:nvPicPr>
                            <p:cNvPr id="50" name="オブジェクト 49">
                              <a:extLst>
                                <a:ext uri="{FF2B5EF4-FFF2-40B4-BE49-F238E27FC236}">
                                  <a16:creationId xmlns:a16="http://schemas.microsoft.com/office/drawing/2014/main" id="{6E9F055E-057F-C364-12DF-9F56027E7C9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007" y="3838976"/>
                              <a:ext cx="3384101" cy="253991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984E8B21-AEA2-D171-8884-71D159604E16}"/>
                </a:ext>
              </a:extLst>
            </p:cNvPr>
            <p:cNvSpPr/>
            <p:nvPr/>
          </p:nvSpPr>
          <p:spPr>
            <a:xfrm>
              <a:off x="5999228" y="4620806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32EC481F-09CD-3046-4572-3AB5BE849ABC}"/>
                </a:ext>
              </a:extLst>
            </p:cNvPr>
            <p:cNvSpPr/>
            <p:nvPr/>
          </p:nvSpPr>
          <p:spPr>
            <a:xfrm>
              <a:off x="6357082" y="4617857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DDCF2C9-186B-0146-C2C5-68DBA911AA12}"/>
                </a:ext>
              </a:extLst>
            </p:cNvPr>
            <p:cNvSpPr txBox="1"/>
            <p:nvPr/>
          </p:nvSpPr>
          <p:spPr>
            <a:xfrm>
              <a:off x="5662492" y="4488799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6A201EB-8D5B-A970-D967-1B135C1F74D9}"/>
                </a:ext>
              </a:extLst>
            </p:cNvPr>
            <p:cNvSpPr txBox="1"/>
            <p:nvPr/>
          </p:nvSpPr>
          <p:spPr>
            <a:xfrm>
              <a:off x="7275373" y="4528407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A965A3C8-0A0C-83F5-D8A0-5522B7391A58}"/>
                    </a:ext>
                  </a:extLst>
                </p:cNvPr>
                <p:cNvSpPr txBox="1"/>
                <p:nvPr/>
              </p:nvSpPr>
              <p:spPr>
                <a:xfrm>
                  <a:off x="7267388" y="4126606"/>
                  <a:ext cx="508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A965A3C8-0A0C-83F5-D8A0-5522B7391A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388" y="4126606"/>
                  <a:ext cx="50840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75D08A21-5BF0-6971-8311-8E0AC7F3E795}"/>
              </a:ext>
            </a:extLst>
          </p:cNvPr>
          <p:cNvGrpSpPr/>
          <p:nvPr/>
        </p:nvGrpSpPr>
        <p:grpSpPr>
          <a:xfrm>
            <a:off x="8731976" y="3864523"/>
            <a:ext cx="3468011" cy="2602889"/>
            <a:chOff x="8713929" y="3884203"/>
            <a:chExt cx="3468011" cy="2602889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7" name="オブジェクト 36">
                  <a:extLst>
                    <a:ext uri="{FF2B5EF4-FFF2-40B4-BE49-F238E27FC236}">
                      <a16:creationId xmlns:a16="http://schemas.microsoft.com/office/drawing/2014/main" id="{9F83B060-F569-AE7A-55D8-F9257A861B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713929" y="3884203"/>
                <a:ext cx="3468011" cy="260288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3" imgW="4390855" imgH="3295315" progId="Acrobat.Document.DC">
                        <p:embed/>
                      </p:oleObj>
                    </mc:Choice>
                    <mc:Fallback>
                      <p:oleObj name="Acrobat Document" r:id="rId13" imgW="4390855" imgH="3295315" progId="Acrobat.Document.DC">
                        <p:embed/>
                        <p:pic>
                          <p:nvPicPr>
                            <p:cNvPr id="37" name="オブジェクト 36">
                              <a:extLst>
                                <a:ext uri="{FF2B5EF4-FFF2-40B4-BE49-F238E27FC236}">
                                  <a16:creationId xmlns:a16="http://schemas.microsoft.com/office/drawing/2014/main" id="{9F83B060-F569-AE7A-55D8-F9257A861BE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13929" y="3884203"/>
                              <a:ext cx="3468011" cy="260288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7" name="オブジェクト 36">
                  <a:extLst>
                    <a:ext uri="{FF2B5EF4-FFF2-40B4-BE49-F238E27FC236}">
                      <a16:creationId xmlns:a16="http://schemas.microsoft.com/office/drawing/2014/main" id="{9F83B060-F569-AE7A-55D8-F9257A861BE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57820902"/>
                    </p:ext>
                  </p:extLst>
                </p:nvPr>
              </p:nvGraphicFramePr>
              <p:xfrm>
                <a:off x="8713929" y="3884203"/>
                <a:ext cx="3468011" cy="260288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5" imgW="4390855" imgH="3295315" progId="Acrobat.Document.DC">
                        <p:embed/>
                      </p:oleObj>
                    </mc:Choice>
                    <mc:Fallback>
                      <p:oleObj name="Acrobat Document" r:id="rId15" imgW="4390855" imgH="3295315" progId="Acrobat.Document.DC">
                        <p:embed/>
                        <p:pic>
                          <p:nvPicPr>
                            <p:cNvPr id="37" name="オブジェクト 36">
                              <a:extLst>
                                <a:ext uri="{FF2B5EF4-FFF2-40B4-BE49-F238E27FC236}">
                                  <a16:creationId xmlns:a16="http://schemas.microsoft.com/office/drawing/2014/main" id="{9F83B060-F569-AE7A-55D8-F9257A861BE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13929" y="3884203"/>
                              <a:ext cx="3468011" cy="260288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E92BC78D-88AF-44FF-1D9E-D347C5F9909C}"/>
                </a:ext>
              </a:extLst>
            </p:cNvPr>
            <p:cNvGrpSpPr/>
            <p:nvPr/>
          </p:nvGrpSpPr>
          <p:grpSpPr>
            <a:xfrm>
              <a:off x="9218105" y="4209575"/>
              <a:ext cx="2140002" cy="1467571"/>
              <a:chOff x="9211361" y="4126474"/>
              <a:chExt cx="2165530" cy="15086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7EBE0C32-DB66-4ABA-835C-46A56872D7E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62418" y="4126474"/>
                    <a:ext cx="514473" cy="37966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b="1" dirty="0"/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7EBE0C32-DB66-4ABA-835C-46A56872D7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62418" y="4126474"/>
                    <a:ext cx="514473" cy="37966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A7A1350C-04BC-42B4-6B5F-6CCB787AB34A}"/>
                  </a:ext>
                </a:extLst>
              </p:cNvPr>
              <p:cNvSpPr/>
              <p:nvPr/>
            </p:nvSpPr>
            <p:spPr>
              <a:xfrm>
                <a:off x="9494498" y="4636251"/>
                <a:ext cx="1049628" cy="99886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noFill/>
                </a:endParaRPr>
              </a:p>
            </p:txBody>
          </p:sp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A4757EC0-6D52-0AA7-2188-320A27D4E2EB}"/>
                  </a:ext>
                </a:extLst>
              </p:cNvPr>
              <p:cNvSpPr/>
              <p:nvPr/>
            </p:nvSpPr>
            <p:spPr>
              <a:xfrm>
                <a:off x="10006433" y="4759145"/>
                <a:ext cx="765573" cy="7412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noFill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B12B5ED-F58D-F938-D1A4-C0960605818C}"/>
                  </a:ext>
                </a:extLst>
              </p:cNvPr>
              <p:cNvSpPr txBox="1"/>
              <p:nvPr/>
            </p:nvSpPr>
            <p:spPr>
              <a:xfrm>
                <a:off x="9211361" y="4539220"/>
                <a:ext cx="468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Au</a:t>
                </a:r>
                <a:endParaRPr kumimoji="1" lang="ja-JP" altLang="en-US" dirty="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2502A07E-D7AF-D1EE-F4A0-AC8336D5889B}"/>
                  </a:ext>
                </a:extLst>
              </p:cNvPr>
              <p:cNvSpPr txBox="1"/>
              <p:nvPr/>
            </p:nvSpPr>
            <p:spPr>
              <a:xfrm>
                <a:off x="10703363" y="4537008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C</a:t>
                </a:r>
                <a:r>
                  <a:rPr kumimoji="1" lang="en-US" altLang="ja-JP" dirty="0"/>
                  <a:t>u</a:t>
                </a:r>
                <a:endParaRPr kumimoji="1" lang="ja-JP" alt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6B9727B-F029-47FA-8B9E-BB3A306684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9787" y="85725"/>
                <a:ext cx="12197276" cy="92800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dirty="0"/>
                  <a:t>Initial Condition</a:t>
                </a:r>
                <a:r>
                  <a:rPr lang="ja-JP" altLang="en-US"/>
                  <a:t>：</a:t>
                </a:r>
                <a:r>
                  <a:rPr lang="en-US" altLang="ja-JP" dirty="0"/>
                  <a:t>Electromagnetic Fields</a:t>
                </a:r>
                <a:r>
                  <a:rPr lang="ja-JP" altLang="en-US"/>
                  <a:t> </a:t>
                </a: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6B9727B-F029-47FA-8B9E-BB3A30668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9787" y="85725"/>
                <a:ext cx="12197276" cy="928008"/>
              </a:xfrm>
              <a:blipFill>
                <a:blip r:embed="rId18"/>
                <a:stretch>
                  <a:fillRect l="-1977" t="-6757"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C2D279-4B6D-4689-B44E-3637E55EBE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75932" y="1266731"/>
                <a:ext cx="5081592" cy="4686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2400" dirty="0"/>
                  <a:t>C</a:t>
                </a:r>
                <a:r>
                  <a:rPr kumimoji="1" lang="en-US" altLang="ja-JP" sz="2400" dirty="0"/>
                  <a:t>u</a:t>
                </a:r>
                <a:r>
                  <a:rPr kumimoji="1" lang="ja-JP" altLang="en-US" sz="2400" dirty="0"/>
                  <a:t>＋</a:t>
                </a:r>
                <a:r>
                  <a:rPr kumimoji="1" lang="en-US" altLang="ja-JP" sz="2400" dirty="0"/>
                  <a:t>Au</a:t>
                </a:r>
                <a:r>
                  <a:rPr kumimoji="1" lang="ja-JP" altLang="en-US" sz="2400" dirty="0"/>
                  <a:t>（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 err="1"/>
                  <a:t>fm</a:t>
                </a:r>
                <a:r>
                  <a:rPr kumimoji="1"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C2D279-4B6D-4689-B44E-3637E55EBE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75932" y="1266731"/>
                <a:ext cx="5081592" cy="4686386"/>
              </a:xfrm>
              <a:blipFill>
                <a:blip r:embed="rId19"/>
                <a:stretch>
                  <a:fillRect l="-1921" t="-14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67CABB-BDE0-4CDA-8EBC-CF535C40CB51}"/>
              </a:ext>
            </a:extLst>
          </p:cNvPr>
          <p:cNvSpPr txBox="1"/>
          <p:nvPr/>
        </p:nvSpPr>
        <p:spPr>
          <a:xfrm>
            <a:off x="9007368" y="973861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err="1"/>
              <a:t>Tuchin</a:t>
            </a:r>
            <a:r>
              <a:rPr kumimoji="1" lang="en-US" altLang="ja-JP" sz="1400" i="1"/>
              <a:t>, Phys.Rev.C88,024911(2013)</a:t>
            </a:r>
            <a:endParaRPr kumimoji="1" lang="ja-JP" altLang="en-US" sz="1400" i="1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E1C4C7E-85D0-6B64-EACC-7811CC8F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33</a:t>
            </a:fld>
            <a:endParaRPr kumimoji="1" lang="ja-JP" altLang="en-US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FEE9EA7F-E2C9-28F9-0797-FEDE344A741B}"/>
              </a:ext>
            </a:extLst>
          </p:cNvPr>
          <p:cNvGrpSpPr/>
          <p:nvPr/>
        </p:nvGrpSpPr>
        <p:grpSpPr>
          <a:xfrm>
            <a:off x="5174444" y="1439149"/>
            <a:ext cx="3412765" cy="2561424"/>
            <a:chOff x="5174444" y="1439149"/>
            <a:chExt cx="3412765" cy="256142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1" name="オブジェクト 40">
                  <a:extLst>
                    <a:ext uri="{FF2B5EF4-FFF2-40B4-BE49-F238E27FC236}">
                      <a16:creationId xmlns:a16="http://schemas.microsoft.com/office/drawing/2014/main" id="{1EFAF68E-F2AF-F2B6-B652-D9A8BE55D4F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174444" y="1439149"/>
                <a:ext cx="3412765" cy="25614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20" imgW="4390855" imgH="3295315" progId="Acrobat.Document.DC">
                        <p:embed/>
                      </p:oleObj>
                    </mc:Choice>
                    <mc:Fallback>
                      <p:oleObj name="Acrobat Document" r:id="rId20" imgW="4390855" imgH="3295315" progId="Acrobat.Document.DC">
                        <p:embed/>
                        <p:pic>
                          <p:nvPicPr>
                            <p:cNvPr id="41" name="オブジェクト 40">
                              <a:extLst>
                                <a:ext uri="{FF2B5EF4-FFF2-40B4-BE49-F238E27FC236}">
                                  <a16:creationId xmlns:a16="http://schemas.microsoft.com/office/drawing/2014/main" id="{1EFAF68E-F2AF-F2B6-B652-D9A8BE55D4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74444" y="1439149"/>
                              <a:ext cx="3412765" cy="256142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1" name="オブジェクト 40">
                  <a:extLst>
                    <a:ext uri="{FF2B5EF4-FFF2-40B4-BE49-F238E27FC236}">
                      <a16:creationId xmlns:a16="http://schemas.microsoft.com/office/drawing/2014/main" id="{1EFAF68E-F2AF-F2B6-B652-D9A8BE55D4F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916342"/>
                    </p:ext>
                  </p:extLst>
                </p:nvPr>
              </p:nvGraphicFramePr>
              <p:xfrm>
                <a:off x="5174444" y="1439149"/>
                <a:ext cx="3412765" cy="25614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22" imgW="4390855" imgH="3295315" progId="Acrobat.Document.DC">
                        <p:embed/>
                      </p:oleObj>
                    </mc:Choice>
                    <mc:Fallback>
                      <p:oleObj name="Acrobat Document" r:id="rId22" imgW="4390855" imgH="3295315" progId="Acrobat.Document.DC">
                        <p:embed/>
                        <p:pic>
                          <p:nvPicPr>
                            <p:cNvPr id="41" name="オブジェクト 40">
                              <a:extLst>
                                <a:ext uri="{FF2B5EF4-FFF2-40B4-BE49-F238E27FC236}">
                                  <a16:creationId xmlns:a16="http://schemas.microsoft.com/office/drawing/2014/main" id="{1EFAF68E-F2AF-F2B6-B652-D9A8BE55D4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74444" y="1439149"/>
                              <a:ext cx="3412765" cy="256142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2654ECD8-135D-468F-9E9A-677A33D65416}"/>
                    </a:ext>
                  </a:extLst>
                </p:cNvPr>
                <p:cNvSpPr txBox="1"/>
                <p:nvPr/>
              </p:nvSpPr>
              <p:spPr>
                <a:xfrm>
                  <a:off x="7188407" y="1711874"/>
                  <a:ext cx="527644" cy="3947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2654ECD8-135D-468F-9E9A-677A33D654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407" y="1711874"/>
                  <a:ext cx="527644" cy="394788"/>
                </a:xfrm>
                <a:prstGeom prst="rect">
                  <a:avLst/>
                </a:prstGeom>
                <a:blipFill>
                  <a:blip r:embed="rId24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96AAFAD5-5AE3-3B26-8E56-3B7EA860ECE8}"/>
                </a:ext>
              </a:extLst>
            </p:cNvPr>
            <p:cNvSpPr/>
            <p:nvPr/>
          </p:nvSpPr>
          <p:spPr>
            <a:xfrm>
              <a:off x="5936241" y="2219271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8FFD2855-23B4-27BC-955E-3FCEC9F34D06}"/>
                </a:ext>
              </a:extLst>
            </p:cNvPr>
            <p:cNvSpPr/>
            <p:nvPr/>
          </p:nvSpPr>
          <p:spPr>
            <a:xfrm>
              <a:off x="6327578" y="2224378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38193ED-2E92-EE5D-1720-0FA29B998DDC}"/>
                </a:ext>
              </a:extLst>
            </p:cNvPr>
            <p:cNvSpPr txBox="1"/>
            <p:nvPr/>
          </p:nvSpPr>
          <p:spPr>
            <a:xfrm>
              <a:off x="5611138" y="2132073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827CDF-CB1F-2F3D-4114-B84A73301D49}"/>
                </a:ext>
              </a:extLst>
            </p:cNvPr>
            <p:cNvSpPr txBox="1"/>
            <p:nvPr/>
          </p:nvSpPr>
          <p:spPr>
            <a:xfrm>
              <a:off x="7208894" y="2124808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CD3A7031-7A7D-4B83-BEAE-17817FB12D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6320" y="1231149"/>
                <a:ext cx="5081592" cy="46863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2400" dirty="0"/>
                  <a:t>Au</a:t>
                </a:r>
                <a:r>
                  <a:rPr lang="ja-JP" altLang="en-US" sz="2400" dirty="0"/>
                  <a:t>＋</a:t>
                </a:r>
                <a:r>
                  <a:rPr lang="en-US" altLang="ja-JP" sz="2400" dirty="0"/>
                  <a:t>Au</a:t>
                </a:r>
                <a:r>
                  <a:rPr lang="ja-JP" altLang="en-US" sz="2400" dirty="0"/>
                  <a:t>（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err="1"/>
                  <a:t>fm</a:t>
                </a:r>
                <a:r>
                  <a:rPr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CD3A7031-7A7D-4B83-BEAE-17817FB1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320" y="1231149"/>
                <a:ext cx="5081592" cy="4686386"/>
              </a:xfrm>
              <a:prstGeom prst="rect">
                <a:avLst/>
              </a:prstGeom>
              <a:blipFill>
                <a:blip r:embed="rId25"/>
                <a:stretch>
                  <a:fillRect l="-1799" t="-14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3132E35B-7ECF-D8A1-6921-99BD9CF4EB25}"/>
              </a:ext>
            </a:extLst>
          </p:cNvPr>
          <p:cNvSpPr txBox="1">
            <a:spLocks/>
          </p:cNvSpPr>
          <p:nvPr/>
        </p:nvSpPr>
        <p:spPr>
          <a:xfrm>
            <a:off x="21014" y="1380779"/>
            <a:ext cx="5342082" cy="508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800" dirty="0" err="1"/>
              <a:t>Au+Au</a:t>
            </a:r>
            <a:endParaRPr lang="en-US" altLang="ja-JP" sz="2800" dirty="0"/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Strong magnetic fields in QGP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Electric field </a:t>
            </a:r>
            <a:r>
              <a:rPr lang="ja-JP" altLang="en-US" sz="2400"/>
              <a:t>～０</a:t>
            </a:r>
            <a:r>
              <a:rPr lang="en-US" altLang="ja-JP" sz="2400" dirty="0"/>
              <a:t> in QGP</a:t>
            </a:r>
          </a:p>
          <a:p>
            <a:pPr>
              <a:lnSpc>
                <a:spcPct val="150000"/>
              </a:lnSpc>
            </a:pPr>
            <a:r>
              <a:rPr lang="en-US" altLang="ja-JP" sz="2800" dirty="0" err="1"/>
              <a:t>Cu+Au</a:t>
            </a:r>
            <a:endParaRPr lang="en-US" altLang="ja-JP" sz="2400" dirty="0"/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Strong magnetic field in QGP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Finite electric field in QGP</a:t>
            </a:r>
          </a:p>
          <a:p>
            <a:pPr marL="0" indent="0">
              <a:lnSpc>
                <a:spcPct val="150000"/>
              </a:lnSpc>
              <a:buNone/>
            </a:pPr>
            <a:endParaRPr lang="ja-JP" altLang="en-US" dirty="0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2A3D113-4F3D-12AB-B472-9FF301B2EDCB}"/>
              </a:ext>
            </a:extLst>
          </p:cNvPr>
          <p:cNvCxnSpPr>
            <a:cxnSpLocks/>
          </p:cNvCxnSpPr>
          <p:nvPr/>
        </p:nvCxnSpPr>
        <p:spPr>
          <a:xfrm>
            <a:off x="8651425" y="1494527"/>
            <a:ext cx="0" cy="48662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25EDF17-AAF9-4308-BF39-B5CE158C58CC}"/>
              </a:ext>
            </a:extLst>
          </p:cNvPr>
          <p:cNvCxnSpPr>
            <a:cxnSpLocks/>
          </p:cNvCxnSpPr>
          <p:nvPr/>
        </p:nvCxnSpPr>
        <p:spPr>
          <a:xfrm flipH="1">
            <a:off x="5521095" y="4053421"/>
            <a:ext cx="621785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3289180-8EB7-2839-EFCE-15472D2B2446}"/>
              </a:ext>
            </a:extLst>
          </p:cNvPr>
          <p:cNvSpPr txBox="1"/>
          <p:nvPr/>
        </p:nvSpPr>
        <p:spPr>
          <a:xfrm>
            <a:off x="7327872" y="6525487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Freezeout hypersurface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28124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100A914-123B-0AB9-95B0-89A22C209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43390"/>
              </p:ext>
            </p:extLst>
          </p:nvPr>
        </p:nvGraphicFramePr>
        <p:xfrm>
          <a:off x="1129359" y="2853132"/>
          <a:ext cx="4259512" cy="3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4100A914-123B-0AB9-95B0-89A22C209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9359" y="2853132"/>
                        <a:ext cx="4259512" cy="308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681AF816-64AA-D549-255D-7D8D9580B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768355"/>
              </p:ext>
            </p:extLst>
          </p:nvPr>
        </p:nvGraphicFramePr>
        <p:xfrm>
          <a:off x="6921863" y="2916762"/>
          <a:ext cx="4259512" cy="302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927305" imgH="2197009" progId="Acrobat.Document.DC">
                  <p:embed/>
                </p:oleObj>
              </mc:Choice>
              <mc:Fallback>
                <p:oleObj name="Acrobat Document" r:id="rId5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681AF816-64AA-D549-255D-7D8D9580B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863" y="2916762"/>
                        <a:ext cx="4259512" cy="3020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AF93C0BB-8744-C44E-0455-FED7F6FD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Directed Flow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  <a:blipFill>
                <a:blip r:embed="rId7"/>
                <a:stretch>
                  <a:fillRect l="-1879" t="-6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/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Cu-Au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Decreases with conductivity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Dissipation suppresses flow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                            in the Cu direction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blipFill>
                <a:blip r:embed="rId8"/>
                <a:stretch>
                  <a:fillRect l="-748" t="-2857" r="-249" b="-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4AEC55-6CFB-8BBC-360F-C5B4812DA16A}"/>
              </a:ext>
            </a:extLst>
          </p:cNvPr>
          <p:cNvSpPr txBox="1"/>
          <p:nvPr/>
        </p:nvSpPr>
        <p:spPr>
          <a:xfrm>
            <a:off x="8782492" y="4904336"/>
            <a:ext cx="2604074" cy="3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cs typeface="Times New Roman" panose="02020603050405020304" pitchFamily="18" charset="0"/>
              </a:rPr>
              <a:t>Dissipation suppresses flow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B4355F-6EEC-5B70-2697-0EE486B15226}"/>
              </a:ext>
            </a:extLst>
          </p:cNvPr>
          <p:cNvSpPr txBox="1"/>
          <p:nvPr/>
        </p:nvSpPr>
        <p:spPr>
          <a:xfrm>
            <a:off x="2759954" y="4822293"/>
            <a:ext cx="24529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Consistent with STAR data</a:t>
            </a:r>
            <a:endParaRPr lang="ja-JP" altLang="en-US" sz="135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/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</a:p>
              <a:p>
                <a:r>
                  <a:rPr lang="ja-JP" altLang="en-US" sz="1350"/>
                  <a:t>◦：</a:t>
                </a:r>
                <a:r>
                  <a:rPr lang="en-US" altLang="ja-JP" sz="1350" dirty="0"/>
                  <a:t>STAR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blipFill>
                <a:blip r:embed="rId9"/>
                <a:stretch>
                  <a:fillRect t="-1351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/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baseline="30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blipFill>
                <a:blip r:embed="rId10"/>
                <a:stretch>
                  <a:fillRect t="-1724"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71D6A5B-15CE-2D3C-06EA-84B6AD12777D}"/>
              </a:ext>
            </a:extLst>
          </p:cNvPr>
          <p:cNvSpPr/>
          <p:nvPr/>
        </p:nvSpPr>
        <p:spPr>
          <a:xfrm>
            <a:off x="8407762" y="4036991"/>
            <a:ext cx="1676767" cy="4831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/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/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/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/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05F25FBF-9544-7F8C-EF77-8FEC9031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073" y="2981365"/>
            <a:ext cx="3415037" cy="2740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000" dirty="0">
                <a:latin typeface="Arial Unicode MS"/>
                <a:ea typeface="SFMono-Regular"/>
              </a:rPr>
              <a:t>STAR</a:t>
            </a:r>
            <a:r>
              <a:rPr kumimoji="0" lang="en-US" altLang="ja-JP" sz="10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1000" dirty="0">
                <a:latin typeface="Arial Unicode MS"/>
                <a:ea typeface="SFMono-Regular"/>
              </a:rPr>
              <a:t>, Phys. Rev. Lett. </a:t>
            </a:r>
            <a:r>
              <a:rPr kumimoji="0" lang="ja-JP" altLang="ja-JP" sz="1000" b="1" dirty="0">
                <a:latin typeface="Arial Unicode MS"/>
                <a:ea typeface="SFMono-Regular"/>
              </a:rPr>
              <a:t>101</a:t>
            </a:r>
            <a:r>
              <a:rPr kumimoji="0" lang="ja-JP" altLang="ja-JP" sz="1000" dirty="0">
                <a:latin typeface="Arial Unicode MS"/>
                <a:ea typeface="SFMono-Regular"/>
              </a:rPr>
              <a:t> (2008), 252301</a:t>
            </a:r>
            <a:r>
              <a:rPr kumimoji="0" lang="ja-JP" altLang="ja-JP" sz="1000" dirty="0"/>
              <a:t> </a:t>
            </a:r>
            <a:endParaRPr kumimoji="0" lang="ja-JP" altLang="ja-JP" sz="10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/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797031CF-A975-637B-EF6B-2A2F3734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985" y="104796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/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Au-Au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Parameter fixed in initial condition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from comparison with STAR data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blipFill>
                <a:blip r:embed="rId16"/>
                <a:stretch>
                  <a:fillRect l="-1028" t="-3704" r="-514" b="-9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039FDB7-775C-04A6-C49E-7672BA96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723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5AAFD7-DA52-7312-9AA6-1D2B4784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ja-JP" dirty="0"/>
              <a:t>Energy Transfer by Ohm Dissipation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61D472-6E3A-BBE7-B632-7C8176178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Energy Transfer</a:t>
            </a:r>
            <a:endParaRPr kumimoji="1" lang="ja-JP" alt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F1752F-D228-E3F6-ABD6-63A8846CF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757" y="101373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DCEAC5EB-6D68-4511-3989-CA2B219BE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83897"/>
              </p:ext>
            </p:extLst>
          </p:nvPr>
        </p:nvGraphicFramePr>
        <p:xfrm>
          <a:off x="6980822" y="3734590"/>
          <a:ext cx="3365931" cy="2526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7305" imgH="2197009" progId="Acrobat.Document.DC">
                  <p:embed/>
                </p:oleObj>
              </mc:Choice>
              <mc:Fallback>
                <p:oleObj name="Acrobat Document" r:id="rId2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C4620B26-8B24-465F-7A90-C843E3AA6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80822" y="3734590"/>
                        <a:ext cx="3365931" cy="2526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6457FDFD-7DE4-E86A-A45D-7AF6525B38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144007"/>
              </p:ext>
            </p:extLst>
          </p:nvPr>
        </p:nvGraphicFramePr>
        <p:xfrm>
          <a:off x="2113615" y="3753753"/>
          <a:ext cx="3445400" cy="2585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927305" imgH="2197009" progId="Acrobat.Document.DC">
                  <p:embed/>
                </p:oleObj>
              </mc:Choice>
              <mc:Fallback>
                <p:oleObj name="Acrobat Document" r:id="rId4" imgW="2927305" imgH="2197009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F95AE1A0-8CF4-7326-BF53-4E131AD4E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3615" y="3753753"/>
                        <a:ext cx="3445400" cy="2585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BACDC85-0A30-529A-C18D-F11A00DA35AA}"/>
              </a:ext>
            </a:extLst>
          </p:cNvPr>
          <p:cNvCxnSpPr/>
          <p:nvPr/>
        </p:nvCxnSpPr>
        <p:spPr>
          <a:xfrm>
            <a:off x="8467353" y="4782717"/>
            <a:ext cx="714719" cy="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BC49C2C-F00F-D6E1-CC8E-4D873791F838}"/>
              </a:ext>
            </a:extLst>
          </p:cNvPr>
          <p:cNvCxnSpPr/>
          <p:nvPr/>
        </p:nvCxnSpPr>
        <p:spPr>
          <a:xfrm>
            <a:off x="3670866" y="4895620"/>
            <a:ext cx="714719" cy="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C379CB-8D3C-2554-66D7-6D889B6E3168}"/>
              </a:ext>
            </a:extLst>
          </p:cNvPr>
          <p:cNvSpPr txBox="1"/>
          <p:nvPr/>
        </p:nvSpPr>
        <p:spPr>
          <a:xfrm>
            <a:off x="3411311" y="4625611"/>
            <a:ext cx="21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Symmetric dissipation</a:t>
            </a:r>
            <a:endParaRPr lang="ja-JP" altLang="en-US" sz="1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7CB2591-2C6A-E655-4FED-F69B47F86E46}"/>
                  </a:ext>
                </a:extLst>
              </p:cNvPr>
              <p:cNvSpPr txBox="1"/>
              <p:nvPr/>
            </p:nvSpPr>
            <p:spPr>
              <a:xfrm>
                <a:off x="3908243" y="6153051"/>
                <a:ext cx="2523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ja-JP"/>
                            <m:t>no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contribution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to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 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7CB2591-2C6A-E655-4FED-F69B47F8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43" y="6153051"/>
                <a:ext cx="2523383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DE46DAF-C1FD-6C45-CD1E-0551B85CD3B5}"/>
                  </a:ext>
                </a:extLst>
              </p:cNvPr>
              <p:cNvSpPr txBox="1"/>
              <p:nvPr/>
            </p:nvSpPr>
            <p:spPr>
              <a:xfrm>
                <a:off x="8843677" y="6045940"/>
                <a:ext cx="2127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/>
                        <m:t>contribution</m:t>
                      </m:r>
                      <m:r>
                        <m:rPr>
                          <m:nor/>
                        </m:rPr>
                        <a:rPr lang="en-US" altLang="ja-JP"/>
                        <m:t> </m:t>
                      </m:r>
                      <m:r>
                        <m:rPr>
                          <m:nor/>
                        </m:rPr>
                        <a:rPr lang="en-US" altLang="ja-JP"/>
                        <m:t>to</m:t>
                      </m:r>
                      <m:r>
                        <m:rPr>
                          <m:nor/>
                        </m:rPr>
                        <a:rPr lang="en-US" altLang="ja-JP"/>
                        <m:t> </m:t>
                      </m:r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DE46DAF-C1FD-6C45-CD1E-0551B85C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7" y="6045940"/>
                <a:ext cx="2127442" cy="369332"/>
              </a:xfrm>
              <a:prstGeom prst="rect">
                <a:avLst/>
              </a:prstGeom>
              <a:blipFill>
                <a:blip r:embed="rId7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D87E19-4F98-60A3-EE88-A1030046A3B2}"/>
              </a:ext>
            </a:extLst>
          </p:cNvPr>
          <p:cNvSpPr/>
          <p:nvPr/>
        </p:nvSpPr>
        <p:spPr>
          <a:xfrm>
            <a:off x="3741185" y="4092849"/>
            <a:ext cx="1428750" cy="50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537391-0126-B1DA-DC59-6707E65FB284}"/>
              </a:ext>
            </a:extLst>
          </p:cNvPr>
          <p:cNvSpPr/>
          <p:nvPr/>
        </p:nvSpPr>
        <p:spPr>
          <a:xfrm>
            <a:off x="8539123" y="4046660"/>
            <a:ext cx="1428750" cy="50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FBBD506-90FB-EB57-21F7-EC96C936AB11}"/>
                  </a:ext>
                </a:extLst>
              </p:cNvPr>
              <p:cNvSpPr txBox="1"/>
              <p:nvPr/>
            </p:nvSpPr>
            <p:spPr>
              <a:xfrm>
                <a:off x="3950163" y="4182939"/>
                <a:ext cx="117634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FBBD506-90FB-EB57-21F7-EC96C936A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63" y="4182939"/>
                <a:ext cx="1176348" cy="300082"/>
              </a:xfrm>
              <a:prstGeom prst="rect">
                <a:avLst/>
              </a:prstGeom>
              <a:blipFill>
                <a:blip r:embed="rId8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CAD8F93-CA0D-A668-7766-F536F6B146E6}"/>
                  </a:ext>
                </a:extLst>
              </p:cNvPr>
              <p:cNvSpPr txBox="1"/>
              <p:nvPr/>
            </p:nvSpPr>
            <p:spPr>
              <a:xfrm>
                <a:off x="8663787" y="4126153"/>
                <a:ext cx="117634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CAD8F93-CA0D-A668-7766-F536F6B14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787" y="4126153"/>
                <a:ext cx="1176348" cy="300082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84CF6FE-68D2-2572-A903-DAB918B14730}"/>
                  </a:ext>
                </a:extLst>
              </p:cNvPr>
              <p:cNvSpPr txBox="1"/>
              <p:nvPr/>
            </p:nvSpPr>
            <p:spPr>
              <a:xfrm>
                <a:off x="3682069" y="5837707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84CF6FE-68D2-2572-A903-DAB918B14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069" y="5837707"/>
                <a:ext cx="674031" cy="300082"/>
              </a:xfrm>
              <a:prstGeom prst="rect">
                <a:avLst/>
              </a:prstGeom>
              <a:blipFill>
                <a:blip r:embed="rId10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21392B8-17AB-BE03-5024-BD5A5D96FD3A}"/>
                  </a:ext>
                </a:extLst>
              </p:cNvPr>
              <p:cNvSpPr txBox="1"/>
              <p:nvPr/>
            </p:nvSpPr>
            <p:spPr>
              <a:xfrm>
                <a:off x="8579467" y="5846706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21392B8-17AB-BE03-5024-BD5A5D96F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467" y="5846706"/>
                <a:ext cx="674031" cy="300082"/>
              </a:xfrm>
              <a:prstGeom prst="rect">
                <a:avLst/>
              </a:prstGeom>
              <a:blipFill>
                <a:blip r:embed="rId11"/>
                <a:stretch>
                  <a:fillRect t="-4167" r="-1852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879A433-3BBA-66EB-EB37-2F372CA1621E}"/>
              </a:ext>
            </a:extLst>
          </p:cNvPr>
          <p:cNvSpPr txBox="1"/>
          <p:nvPr/>
        </p:nvSpPr>
        <p:spPr>
          <a:xfrm>
            <a:off x="1605860" y="3481608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/>
              <a:t>Au+Au</a:t>
            </a:r>
            <a:r>
              <a:rPr lang="en-US" altLang="ja-JP" b="1" dirty="0"/>
              <a:t> collisions</a:t>
            </a:r>
            <a:endParaRPr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D762F3-3B73-8F19-CE4A-816AEAE8B76B}"/>
              </a:ext>
            </a:extLst>
          </p:cNvPr>
          <p:cNvSpPr txBox="1"/>
          <p:nvPr/>
        </p:nvSpPr>
        <p:spPr>
          <a:xfrm>
            <a:off x="6995185" y="348160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/>
              <a:t>Cu+Au</a:t>
            </a:r>
            <a:r>
              <a:rPr lang="en-US" altLang="ja-JP" b="1" dirty="0"/>
              <a:t> collisions</a:t>
            </a:r>
            <a:endParaRPr lang="ja-JP" altLang="en-US" b="1" dirty="0"/>
          </a:p>
        </p:txBody>
      </p:sp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AB81CBC5-C833-7E8D-9111-4F85AAF37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4228" y="1770389"/>
          <a:ext cx="1984868" cy="148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2927305" imgH="2197009" progId="Acrobat.Document.DC">
                  <p:embed/>
                </p:oleObj>
              </mc:Choice>
              <mc:Fallback>
                <p:oleObj name="Acrobat Document" r:id="rId12" imgW="2927305" imgH="2197009" progId="Acrobat.Document.DC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E74C7B7E-FA96-487E-A0DB-75D05ED41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44228" y="1770389"/>
                        <a:ext cx="1984868" cy="1489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6734B90-5062-62B7-8ED8-DC8B391ACA38}"/>
              </a:ext>
            </a:extLst>
          </p:cNvPr>
          <p:cNvSpPr txBox="1"/>
          <p:nvPr/>
        </p:nvSpPr>
        <p:spPr>
          <a:xfrm>
            <a:off x="6637836" y="1935262"/>
            <a:ext cx="477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/>
              <a:t>Ex</a:t>
            </a:r>
            <a:endParaRPr lang="ja-JP" altLang="en-US" sz="13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コンテンツ プレースホルダー 3">
                <a:extLst>
                  <a:ext uri="{FF2B5EF4-FFF2-40B4-BE49-F238E27FC236}">
                    <a16:creationId xmlns:a16="http://schemas.microsoft.com/office/drawing/2014/main" id="{2F3467E1-8264-22B5-5D2F-7F0A617EF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4131" y="1735125"/>
                <a:ext cx="1614932" cy="128155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350" dirty="0"/>
                  <a:t>Au</a:t>
                </a:r>
                <a:r>
                  <a:rPr lang="ja-JP" altLang="en-US" sz="1350"/>
                  <a:t> </a:t>
                </a:r>
                <a:r>
                  <a:rPr lang="en-US" altLang="ja-JP" sz="1350" dirty="0"/>
                  <a:t>+</a:t>
                </a:r>
                <a:r>
                  <a:rPr lang="ja-JP" altLang="en-US" sz="1350"/>
                  <a:t> </a:t>
                </a:r>
                <a:r>
                  <a:rPr lang="en-US" altLang="ja-JP" sz="1350" dirty="0"/>
                  <a:t>Au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1350" dirty="0"/>
                  <a:t>)</a:t>
                </a:r>
                <a:endParaRPr lang="ja-JP" altLang="en-US" sz="1350"/>
              </a:p>
            </p:txBody>
          </p:sp>
        </mc:Choice>
        <mc:Fallback xmlns="">
          <p:sp>
            <p:nvSpPr>
              <p:cNvPr id="28" name="コンテンツ プレースホルダー 3">
                <a:extLst>
                  <a:ext uri="{FF2B5EF4-FFF2-40B4-BE49-F238E27FC236}">
                    <a16:creationId xmlns:a16="http://schemas.microsoft.com/office/drawing/2014/main" id="{2F3467E1-8264-22B5-5D2F-7F0A617EF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31" y="1735125"/>
                <a:ext cx="1614932" cy="1281550"/>
              </a:xfrm>
              <a:prstGeom prst="rect">
                <a:avLst/>
              </a:prstGeom>
              <a:blipFill>
                <a:blip r:embed="rId14"/>
                <a:stretch>
                  <a:fillRect l="-2344" t="-1961" r="-15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楕円 5">
            <a:extLst>
              <a:ext uri="{FF2B5EF4-FFF2-40B4-BE49-F238E27FC236}">
                <a16:creationId xmlns:a16="http://schemas.microsoft.com/office/drawing/2014/main" id="{8BF8658B-2B86-999D-F23D-7B520CF91AD2}"/>
              </a:ext>
            </a:extLst>
          </p:cNvPr>
          <p:cNvSpPr/>
          <p:nvPr/>
        </p:nvSpPr>
        <p:spPr>
          <a:xfrm>
            <a:off x="6812385" y="2227748"/>
            <a:ext cx="677244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30" name="楕円 8">
            <a:extLst>
              <a:ext uri="{FF2B5EF4-FFF2-40B4-BE49-F238E27FC236}">
                <a16:creationId xmlns:a16="http://schemas.microsoft.com/office/drawing/2014/main" id="{569ACB19-6B00-BE3C-ED3A-2FB819328B23}"/>
              </a:ext>
            </a:extLst>
          </p:cNvPr>
          <p:cNvSpPr/>
          <p:nvPr/>
        </p:nvSpPr>
        <p:spPr>
          <a:xfrm>
            <a:off x="7105889" y="2231578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85EFF88-5F64-FB03-B2DF-DF74DDF761BF}"/>
              </a:ext>
            </a:extLst>
          </p:cNvPr>
          <p:cNvSpPr txBox="1"/>
          <p:nvPr/>
        </p:nvSpPr>
        <p:spPr>
          <a:xfrm>
            <a:off x="6707217" y="2118671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1C58F0-055C-82FD-4111-849EE111B459}"/>
              </a:ext>
            </a:extLst>
          </p:cNvPr>
          <p:cNvSpPr txBox="1"/>
          <p:nvPr/>
        </p:nvSpPr>
        <p:spPr>
          <a:xfrm>
            <a:off x="7583077" y="2118050"/>
            <a:ext cx="4001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E5FCE4E-D971-F93B-4938-513E4B01A52C}"/>
                  </a:ext>
                </a:extLst>
              </p:cNvPr>
              <p:cNvSpPr txBox="1"/>
              <p:nvPr/>
            </p:nvSpPr>
            <p:spPr>
              <a:xfrm>
                <a:off x="-150838" y="1693464"/>
                <a:ext cx="6120580" cy="39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 smtClean="0"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𝝁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E5FCE4E-D971-F93B-4938-513E4B01A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0838" y="1693464"/>
                <a:ext cx="6120580" cy="391839"/>
              </a:xfrm>
              <a:prstGeom prst="rect">
                <a:avLst/>
              </a:prstGeom>
              <a:blipFill>
                <a:blip r:embed="rId1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A3D11A7-BEAB-3348-8DEC-940C0107E267}"/>
              </a:ext>
            </a:extLst>
          </p:cNvPr>
          <p:cNvSpPr txBox="1"/>
          <p:nvPr/>
        </p:nvSpPr>
        <p:spPr>
          <a:xfrm>
            <a:off x="577079" y="2293778"/>
            <a:ext cx="3212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" altLang="ja-JP" sz="2000" dirty="0"/>
              <a:t>energy of </a:t>
            </a:r>
          </a:p>
          <a:p>
            <a:pPr marL="0" indent="0">
              <a:buNone/>
            </a:pPr>
            <a:r>
              <a:rPr lang="en" altLang="ja-JP" sz="2000" dirty="0"/>
              <a:t>the electromagnetic field</a:t>
            </a:r>
            <a:endParaRPr lang="en-US" altLang="ja-JP" sz="2000" dirty="0"/>
          </a:p>
        </p:txBody>
      </p:sp>
      <p:sp>
        <p:nvSpPr>
          <p:cNvPr id="48" name="矢印: 右 12">
            <a:extLst>
              <a:ext uri="{FF2B5EF4-FFF2-40B4-BE49-F238E27FC236}">
                <a16:creationId xmlns:a16="http://schemas.microsoft.com/office/drawing/2014/main" id="{653A85D8-7519-E5C1-21FE-EF1FB722C0A4}"/>
              </a:ext>
            </a:extLst>
          </p:cNvPr>
          <p:cNvSpPr/>
          <p:nvPr/>
        </p:nvSpPr>
        <p:spPr>
          <a:xfrm>
            <a:off x="3708437" y="2573846"/>
            <a:ext cx="271855" cy="28803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9" name="左中かっこ 48">
            <a:extLst>
              <a:ext uri="{FF2B5EF4-FFF2-40B4-BE49-F238E27FC236}">
                <a16:creationId xmlns:a16="http://schemas.microsoft.com/office/drawing/2014/main" id="{7F8A5A52-F0FD-F6A0-4AF5-5B955A3EFB88}"/>
              </a:ext>
            </a:extLst>
          </p:cNvPr>
          <p:cNvSpPr/>
          <p:nvPr/>
        </p:nvSpPr>
        <p:spPr>
          <a:xfrm>
            <a:off x="4021715" y="2391791"/>
            <a:ext cx="305302" cy="728468"/>
          </a:xfrm>
          <a:prstGeom prst="leftBrace">
            <a:avLst/>
          </a:prstGeom>
          <a:noFill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0FEDB1B-B900-9D3F-2E1E-E807133F96F7}"/>
              </a:ext>
            </a:extLst>
          </p:cNvPr>
          <p:cNvSpPr txBox="1"/>
          <p:nvPr/>
        </p:nvSpPr>
        <p:spPr>
          <a:xfrm>
            <a:off x="4351016" y="2395360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Thermal energy</a:t>
            </a:r>
            <a:endParaRPr lang="ja-JP" altLang="en-US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59A2C49-A081-C436-9ACF-E976414FA187}"/>
              </a:ext>
            </a:extLst>
          </p:cNvPr>
          <p:cNvSpPr txBox="1"/>
          <p:nvPr/>
        </p:nvSpPr>
        <p:spPr>
          <a:xfrm>
            <a:off x="4366461" y="2785660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Kinetic energy</a:t>
            </a:r>
            <a:endParaRPr lang="ja-JP" altLang="en-US" b="1" dirty="0"/>
          </a:p>
        </p:txBody>
      </p:sp>
      <p:graphicFrame>
        <p:nvGraphicFramePr>
          <p:cNvPr id="52" name="オブジェクト 51">
            <a:extLst>
              <a:ext uri="{FF2B5EF4-FFF2-40B4-BE49-F238E27FC236}">
                <a16:creationId xmlns:a16="http://schemas.microsoft.com/office/drawing/2014/main" id="{9C2E608F-A52D-E011-2CD7-FDAE7D0835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426921"/>
              </p:ext>
            </p:extLst>
          </p:nvPr>
        </p:nvGraphicFramePr>
        <p:xfrm>
          <a:off x="9102562" y="1820015"/>
          <a:ext cx="2107924" cy="15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927305" imgH="2197009" progId="Acrobat.Document.DC">
                  <p:embed/>
                </p:oleObj>
              </mc:Choice>
              <mc:Fallback>
                <p:oleObj name="Acrobat Document" r:id="rId16" imgW="2927305" imgH="2197009" progId="Acrobat.Document.DC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93300FB3-8D30-4F47-B458-E74D98FBF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102562" y="1820015"/>
                        <a:ext cx="2107924" cy="1582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41A9AB6-C0A5-519E-E625-9234093D0D28}"/>
              </a:ext>
            </a:extLst>
          </p:cNvPr>
          <p:cNvSpPr txBox="1"/>
          <p:nvPr/>
        </p:nvSpPr>
        <p:spPr>
          <a:xfrm>
            <a:off x="9315636" y="2001057"/>
            <a:ext cx="487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Ex</a:t>
            </a:r>
            <a:endParaRPr lang="ja-JP" altLang="en-US" sz="13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コンテンツ プレースホルダー 3">
                <a:extLst>
                  <a:ext uri="{FF2B5EF4-FFF2-40B4-BE49-F238E27FC236}">
                    <a16:creationId xmlns:a16="http://schemas.microsoft.com/office/drawing/2014/main" id="{48B4B53A-7599-2B04-2497-2EE4AC9BCA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2858" y="1679128"/>
                <a:ext cx="1986305" cy="191610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350" dirty="0"/>
                  <a:t>Cu + Au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1350" dirty="0"/>
                  <a:t>)</a:t>
                </a:r>
                <a:endParaRPr lang="ja-JP" altLang="en-US" sz="1350"/>
              </a:p>
            </p:txBody>
          </p:sp>
        </mc:Choice>
        <mc:Fallback xmlns="">
          <p:sp>
            <p:nvSpPr>
              <p:cNvPr id="54" name="コンテンツ プレースホルダー 3">
                <a:extLst>
                  <a:ext uri="{FF2B5EF4-FFF2-40B4-BE49-F238E27FC236}">
                    <a16:creationId xmlns:a16="http://schemas.microsoft.com/office/drawing/2014/main" id="{48B4B53A-7599-2B04-2497-2EE4AC9B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858" y="1679128"/>
                <a:ext cx="1986305" cy="1916108"/>
              </a:xfrm>
              <a:prstGeom prst="rect">
                <a:avLst/>
              </a:prstGeom>
              <a:blipFill>
                <a:blip r:embed="rId18"/>
                <a:stretch>
                  <a:fillRect l="-1911" t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楕円 11">
            <a:extLst>
              <a:ext uri="{FF2B5EF4-FFF2-40B4-BE49-F238E27FC236}">
                <a16:creationId xmlns:a16="http://schemas.microsoft.com/office/drawing/2014/main" id="{D9A9FE8C-BB1F-BA58-6190-B84C9B6C8644}"/>
              </a:ext>
            </a:extLst>
          </p:cNvPr>
          <p:cNvSpPr/>
          <p:nvPr/>
        </p:nvSpPr>
        <p:spPr>
          <a:xfrm>
            <a:off x="9581485" y="2324747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56" name="楕円 15">
            <a:extLst>
              <a:ext uri="{FF2B5EF4-FFF2-40B4-BE49-F238E27FC236}">
                <a16:creationId xmlns:a16="http://schemas.microsoft.com/office/drawing/2014/main" id="{7365A6B3-34BA-AA01-B170-F52BEFB86EBF}"/>
              </a:ext>
            </a:extLst>
          </p:cNvPr>
          <p:cNvSpPr/>
          <p:nvPr/>
        </p:nvSpPr>
        <p:spPr>
          <a:xfrm>
            <a:off x="9894096" y="2395360"/>
            <a:ext cx="437957" cy="4345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09DFD9B-8FEF-1F0E-37F9-2CF7A8E7AE14}"/>
              </a:ext>
            </a:extLst>
          </p:cNvPr>
          <p:cNvSpPr txBox="1"/>
          <p:nvPr/>
        </p:nvSpPr>
        <p:spPr>
          <a:xfrm>
            <a:off x="9449190" y="2202631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7813D5B-4D01-9559-D936-6592BB9338AE}"/>
              </a:ext>
            </a:extLst>
          </p:cNvPr>
          <p:cNvSpPr txBox="1"/>
          <p:nvPr/>
        </p:nvSpPr>
        <p:spPr>
          <a:xfrm>
            <a:off x="10195526" y="2210622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Cu</a:t>
            </a:r>
            <a:endParaRPr lang="ja-JP" altLang="en-US" sz="105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E283098-35E3-729B-D249-47B627B12E7C}"/>
              </a:ext>
            </a:extLst>
          </p:cNvPr>
          <p:cNvSpPr txBox="1"/>
          <p:nvPr/>
        </p:nvSpPr>
        <p:spPr>
          <a:xfrm>
            <a:off x="7775862" y="4433568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Asymmetric dissipation  </a:t>
            </a:r>
          </a:p>
          <a:p>
            <a:r>
              <a:rPr lang="en-US" altLang="ja-JP" sz="1400" b="1" dirty="0"/>
              <a:t>                              -&gt; reduces pressures gradient</a:t>
            </a:r>
            <a:endParaRPr lang="ja-JP" altLang="en-US" sz="1400" b="1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10158B-3AD3-D5CA-24B4-7107A23A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813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100A914-123B-0AB9-95B0-89A22C2095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9359" y="2853132"/>
          <a:ext cx="4259512" cy="3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4100A914-123B-0AB9-95B0-89A22C209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9359" y="2853132"/>
                        <a:ext cx="4259512" cy="308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681AF816-64AA-D549-255D-7D8D9580B7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1863" y="2916762"/>
          <a:ext cx="4259512" cy="302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927305" imgH="2197009" progId="Acrobat.Document.DC">
                  <p:embed/>
                </p:oleObj>
              </mc:Choice>
              <mc:Fallback>
                <p:oleObj name="Acrobat Document" r:id="rId5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681AF816-64AA-D549-255D-7D8D9580B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863" y="2916762"/>
                        <a:ext cx="4259512" cy="3020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AF93C0BB-8744-C44E-0455-FED7F6FD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Directed Flow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  <a:blipFill>
                <a:blip r:embed="rId7"/>
                <a:stretch>
                  <a:fillRect l="-1879" t="-6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/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Cu-Au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Decreases with conductivity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Dissipation suppresses flow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                            in the Cu direction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blipFill>
                <a:blip r:embed="rId8"/>
                <a:stretch>
                  <a:fillRect l="-748" t="-2857" r="-249" b="-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4AEC55-6CFB-8BBC-360F-C5B4812DA16A}"/>
              </a:ext>
            </a:extLst>
          </p:cNvPr>
          <p:cNvSpPr txBox="1"/>
          <p:nvPr/>
        </p:nvSpPr>
        <p:spPr>
          <a:xfrm>
            <a:off x="8782492" y="4904336"/>
            <a:ext cx="2604074" cy="3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cs typeface="Times New Roman" panose="02020603050405020304" pitchFamily="18" charset="0"/>
              </a:rPr>
              <a:t>Dissipation suppresses flow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B4355F-6EEC-5B70-2697-0EE486B15226}"/>
              </a:ext>
            </a:extLst>
          </p:cNvPr>
          <p:cNvSpPr txBox="1"/>
          <p:nvPr/>
        </p:nvSpPr>
        <p:spPr>
          <a:xfrm>
            <a:off x="2759954" y="4822293"/>
            <a:ext cx="24529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Consistent with STAR data</a:t>
            </a:r>
            <a:endParaRPr lang="ja-JP" altLang="en-US" sz="135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/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</a:p>
              <a:p>
                <a:r>
                  <a:rPr lang="ja-JP" altLang="en-US" sz="1350"/>
                  <a:t>◦：</a:t>
                </a:r>
                <a:r>
                  <a:rPr lang="en-US" altLang="ja-JP" sz="1350" dirty="0"/>
                  <a:t>STAR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blipFill>
                <a:blip r:embed="rId9"/>
                <a:stretch>
                  <a:fillRect t="-1351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/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baseline="30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blipFill>
                <a:blip r:embed="rId10"/>
                <a:stretch>
                  <a:fillRect t="-1724"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71D6A5B-15CE-2D3C-06EA-84B6AD12777D}"/>
              </a:ext>
            </a:extLst>
          </p:cNvPr>
          <p:cNvSpPr/>
          <p:nvPr/>
        </p:nvSpPr>
        <p:spPr>
          <a:xfrm>
            <a:off x="8407762" y="4036991"/>
            <a:ext cx="1676767" cy="4831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/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/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/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/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05F25FBF-9544-7F8C-EF77-8FEC9031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073" y="2981365"/>
            <a:ext cx="3415037" cy="2740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000" dirty="0">
                <a:latin typeface="Arial Unicode MS"/>
                <a:ea typeface="SFMono-Regular"/>
              </a:rPr>
              <a:t>STAR</a:t>
            </a:r>
            <a:r>
              <a:rPr kumimoji="0" lang="en-US" altLang="ja-JP" sz="10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1000" dirty="0">
                <a:latin typeface="Arial Unicode MS"/>
                <a:ea typeface="SFMono-Regular"/>
              </a:rPr>
              <a:t>, Phys. Rev. Lett. </a:t>
            </a:r>
            <a:r>
              <a:rPr kumimoji="0" lang="ja-JP" altLang="ja-JP" sz="1000" b="1" dirty="0">
                <a:latin typeface="Arial Unicode MS"/>
                <a:ea typeface="SFMono-Regular"/>
              </a:rPr>
              <a:t>101</a:t>
            </a:r>
            <a:r>
              <a:rPr kumimoji="0" lang="ja-JP" altLang="ja-JP" sz="1000" dirty="0">
                <a:latin typeface="Arial Unicode MS"/>
                <a:ea typeface="SFMono-Regular"/>
              </a:rPr>
              <a:t> (2008), 252301</a:t>
            </a:r>
            <a:r>
              <a:rPr kumimoji="0" lang="ja-JP" altLang="ja-JP" sz="1000" dirty="0"/>
              <a:t> </a:t>
            </a:r>
            <a:endParaRPr kumimoji="0" lang="ja-JP" altLang="ja-JP" sz="10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/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797031CF-A975-637B-EF6B-2A2F3734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985" y="104796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/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Au-Au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Parameter fixed in initial condition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from comparison with STAR data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blipFill>
                <a:blip r:embed="rId16"/>
                <a:stretch>
                  <a:fillRect l="-1028" t="-3704" r="-514" b="-9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039FDB7-775C-04A6-C49E-7672BA96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036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6EF7722E-699C-7612-8DB3-7A5DCC060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489680"/>
              </p:ext>
            </p:extLst>
          </p:nvPr>
        </p:nvGraphicFramePr>
        <p:xfrm>
          <a:off x="8804858" y="1512348"/>
          <a:ext cx="3354251" cy="251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90855" imgH="3295315" progId="Acrobat.Document.DC">
                  <p:embed/>
                </p:oleObj>
              </mc:Choice>
              <mc:Fallback>
                <p:oleObj name="Acrobat Document" r:id="rId3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6EF7722E-699C-7612-8DB3-7A5DCC060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04858" y="1512348"/>
                        <a:ext cx="3354251" cy="2517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392A160-D76E-CAF2-F2B3-B3C2FAE6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2</a:t>
            </a:r>
            <a:r>
              <a:rPr lang="ja-JP" altLang="en-US"/>
              <a:t>：</a:t>
            </a:r>
            <a:r>
              <a:rPr lang="en-US" altLang="ja-JP" dirty="0"/>
              <a:t>Au</a:t>
            </a:r>
            <a:r>
              <a:rPr lang="ja-JP" altLang="en-US" dirty="0"/>
              <a:t>＋</a:t>
            </a:r>
            <a:r>
              <a:rPr lang="en-US" altLang="ja-JP" dirty="0"/>
              <a:t>Au</a:t>
            </a:r>
            <a:endParaRPr kumimoji="1"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01BB1C2-1C14-E2B7-E8B7-1366BD6690B6}"/>
              </a:ext>
            </a:extLst>
          </p:cNvPr>
          <p:cNvGrpSpPr/>
          <p:nvPr/>
        </p:nvGrpSpPr>
        <p:grpSpPr>
          <a:xfrm>
            <a:off x="6373022" y="1567390"/>
            <a:ext cx="2258612" cy="1698611"/>
            <a:chOff x="6333881" y="1283536"/>
            <a:chExt cx="2646490" cy="1986303"/>
          </a:xfrm>
        </p:grpSpPr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3491A90E-5BA0-9C72-2ED4-683115259D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33881" y="1283536"/>
            <a:ext cx="2646490" cy="1986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5" imgW="2927305" imgH="2197009" progId="Acrobat.Document.DC">
                    <p:embed/>
                  </p:oleObj>
                </mc:Choice>
                <mc:Fallback>
                  <p:oleObj name="Acrobat Document" r:id="rId5" imgW="2927305" imgH="2197009" progId="Acrobat.Document.DC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3491A90E-5BA0-9C72-2ED4-683115259D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33881" y="1283536"/>
                          <a:ext cx="2646490" cy="19863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23B4A5D-5379-B401-83CA-89809D5D2217}"/>
                </a:ext>
              </a:extLst>
            </p:cNvPr>
            <p:cNvSpPr txBox="1"/>
            <p:nvPr/>
          </p:nvSpPr>
          <p:spPr>
            <a:xfrm>
              <a:off x="6592024" y="1524439"/>
              <a:ext cx="636356" cy="350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 b="1"/>
                <a:t>Ex</a:t>
              </a:r>
              <a:endParaRPr lang="ja-JP" altLang="en-US" sz="1350" b="1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8851F59A-55B4-68DD-3EC6-435EB65ADAAB}"/>
                </a:ext>
              </a:extLst>
            </p:cNvPr>
            <p:cNvSpPr/>
            <p:nvPr/>
          </p:nvSpPr>
          <p:spPr>
            <a:xfrm>
              <a:off x="6817716" y="1886305"/>
              <a:ext cx="902992" cy="79303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noFill/>
              </a:endParaRP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F1AC50A6-4349-E56A-CD75-C7253E72AE5E}"/>
                </a:ext>
              </a:extLst>
            </p:cNvPr>
            <p:cNvSpPr/>
            <p:nvPr/>
          </p:nvSpPr>
          <p:spPr>
            <a:xfrm>
              <a:off x="7209053" y="1891412"/>
              <a:ext cx="838598" cy="79303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noFill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C071BD2-7F53-8BE7-EA6F-4D69F57C1704}"/>
                </a:ext>
              </a:extLst>
            </p:cNvPr>
            <p:cNvSpPr txBox="1"/>
            <p:nvPr/>
          </p:nvSpPr>
          <p:spPr>
            <a:xfrm>
              <a:off x="6677492" y="1769444"/>
              <a:ext cx="541908" cy="296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/>
                <a:t>Au</a:t>
              </a:r>
              <a:endParaRPr lang="ja-JP" altLang="en-US" sz="1050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B550626-507D-35B7-4BF7-568E561A5216}"/>
                </a:ext>
              </a:extLst>
            </p:cNvPr>
            <p:cNvSpPr txBox="1"/>
            <p:nvPr/>
          </p:nvSpPr>
          <p:spPr>
            <a:xfrm>
              <a:off x="7845305" y="1768616"/>
              <a:ext cx="533481" cy="296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/>
                <a:t>Au</a:t>
              </a:r>
              <a:endParaRPr lang="ja-JP" altLang="en-US" sz="10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4B0ADF1-A829-F52C-604A-7F13F0E61896}"/>
                  </a:ext>
                </a:extLst>
              </p:cNvPr>
              <p:cNvSpPr txBox="1"/>
              <p:nvPr/>
            </p:nvSpPr>
            <p:spPr>
              <a:xfrm>
                <a:off x="10031633" y="4441750"/>
                <a:ext cx="1605625" cy="728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ja-JP" altLang="en-US" sz="1350" b="1" baseline="300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4B0ADF1-A829-F52C-604A-7F13F0E61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633" y="4441750"/>
                <a:ext cx="1605625" cy="728010"/>
              </a:xfrm>
              <a:prstGeom prst="rect">
                <a:avLst/>
              </a:prstGeom>
              <a:blipFill>
                <a:blip r:embed="rId7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6983853-0826-8B85-52E9-570D5E94F50E}"/>
                  </a:ext>
                </a:extLst>
              </p:cNvPr>
              <p:cNvSpPr txBox="1"/>
              <p:nvPr/>
            </p:nvSpPr>
            <p:spPr>
              <a:xfrm flipH="1">
                <a:off x="8156075" y="6243641"/>
                <a:ext cx="373180" cy="3287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5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5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6983853-0826-8B85-52E9-570D5E94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56075" y="6243641"/>
                <a:ext cx="373180" cy="328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12842BD-F362-0E61-E752-461E7DB20030}"/>
                  </a:ext>
                </a:extLst>
              </p:cNvPr>
              <p:cNvSpPr txBox="1"/>
              <p:nvPr/>
            </p:nvSpPr>
            <p:spPr>
              <a:xfrm>
                <a:off x="10149684" y="5347382"/>
                <a:ext cx="1247877" cy="433805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12842BD-F362-0E61-E752-461E7DB20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684" y="5347382"/>
                <a:ext cx="1247877" cy="4338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994BA16-6EED-8C56-5802-985E2C59F170}"/>
                  </a:ext>
                </a:extLst>
              </p:cNvPr>
              <p:cNvSpPr txBox="1"/>
              <p:nvPr/>
            </p:nvSpPr>
            <p:spPr>
              <a:xfrm rot="16200000">
                <a:off x="6015560" y="222726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994BA16-6EED-8C56-5802-985E2C59F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15560" y="2227268"/>
                <a:ext cx="676532" cy="300082"/>
              </a:xfrm>
              <a:prstGeom prst="rect">
                <a:avLst/>
              </a:prstGeom>
              <a:blipFill>
                <a:blip r:embed="rId10"/>
                <a:stretch>
                  <a:fillRect l="-4000" t="-1852" r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84E2703-4FE0-8BA0-DC28-F1C22265CEB0}"/>
                  </a:ext>
                </a:extLst>
              </p:cNvPr>
              <p:cNvSpPr txBox="1"/>
              <p:nvPr/>
            </p:nvSpPr>
            <p:spPr>
              <a:xfrm>
                <a:off x="10339262" y="3654169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84E2703-4FE0-8BA0-DC28-F1C22265C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262" y="3654169"/>
                <a:ext cx="674031" cy="300082"/>
              </a:xfrm>
              <a:prstGeom prst="rect">
                <a:avLst/>
              </a:prstGeom>
              <a:blipFill>
                <a:blip r:embed="rId11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">
            <a:extLst>
              <a:ext uri="{FF2B5EF4-FFF2-40B4-BE49-F238E27FC236}">
                <a16:creationId xmlns:a16="http://schemas.microsoft.com/office/drawing/2014/main" id="{D38632FB-B809-B076-BED1-29FAFAB0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428" y="1061288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715DD33-8F9F-F594-22BA-7AB759E799C8}"/>
              </a:ext>
            </a:extLst>
          </p:cNvPr>
          <p:cNvSpPr txBox="1"/>
          <p:nvPr/>
        </p:nvSpPr>
        <p:spPr>
          <a:xfrm>
            <a:off x="9290372" y="1315853"/>
            <a:ext cx="247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</a:t>
            </a:r>
          </a:p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on freezeout hypersurface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下矢印 27">
            <a:extLst>
              <a:ext uri="{FF2B5EF4-FFF2-40B4-BE49-F238E27FC236}">
                <a16:creationId xmlns:a16="http://schemas.microsoft.com/office/drawing/2014/main" id="{7E663922-D954-DAFE-C10D-19C4FF7F4309}"/>
              </a:ext>
            </a:extLst>
          </p:cNvPr>
          <p:cNvSpPr/>
          <p:nvPr/>
        </p:nvSpPr>
        <p:spPr>
          <a:xfrm>
            <a:off x="7292162" y="5040950"/>
            <a:ext cx="265753" cy="4797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スライド番号プレースホルダー 28">
            <a:extLst>
              <a:ext uri="{FF2B5EF4-FFF2-40B4-BE49-F238E27FC236}">
                <a16:creationId xmlns:a16="http://schemas.microsoft.com/office/drawing/2014/main" id="{0EEAD00A-DEC5-DE89-BF95-C448E00C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37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CB4DF3DD-E21E-9D4C-39A6-AC48473ACD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328" y="1345821"/>
                <a:ext cx="5530530" cy="46166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800" kern="1200">
                    <a:solidFill>
                      <a:srgbClr val="00009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ja-JP" b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ja-JP" b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altLang="ja-JP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b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lang="en-US" altLang="ja-JP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dirty="0"/>
              </a:p>
              <a:p>
                <a:pPr lvl="1">
                  <a:lnSpc>
                    <a:spcPct val="200000"/>
                  </a:lnSpc>
                </a:pPr>
                <a:r>
                  <a:rPr lang="en-US" altLang="ja-JP" b="1" dirty="0"/>
                  <a:t>Negative Elliptic Flow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altLang="ja-JP" dirty="0"/>
                  <a:t>Contribution of negative charge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on freezeout hypersurface </a:t>
                </a:r>
              </a:p>
              <a:p>
                <a:pPr lvl="2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Symmetric structure: 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 initial electric field to the     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 collision axis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b="1" dirty="0"/>
                  <a:t>Electric conductivity dependence is observed even in the symmetry system.</a:t>
                </a:r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CB4DF3DD-E21E-9D4C-39A6-AC48473A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28" y="1345821"/>
                <a:ext cx="5530530" cy="4616696"/>
              </a:xfrm>
              <a:prstGeom prst="rect">
                <a:avLst/>
              </a:prstGeom>
              <a:blipFill>
                <a:blip r:embed="rId12"/>
                <a:stretch>
                  <a:fillRect l="-16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9BF10B66-4718-817E-9761-3F7A06675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216360"/>
              </p:ext>
            </p:extLst>
          </p:nvPr>
        </p:nvGraphicFramePr>
        <p:xfrm>
          <a:off x="5627014" y="3523267"/>
          <a:ext cx="4309516" cy="323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390855" imgH="3295315" progId="Acrobat.Document.DC">
                  <p:embed/>
                </p:oleObj>
              </mc:Choice>
              <mc:Fallback>
                <p:oleObj name="Acrobat Document" r:id="rId13" imgW="4390855" imgH="3295315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9ECF84EF-FBB6-6528-7D0B-ABF57C94AD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27014" y="3523267"/>
                        <a:ext cx="4309516" cy="323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E8043A4-9AB5-3077-615A-D70381256C57}"/>
                  </a:ext>
                </a:extLst>
              </p:cNvPr>
              <p:cNvSpPr txBox="1"/>
              <p:nvPr/>
            </p:nvSpPr>
            <p:spPr>
              <a:xfrm>
                <a:off x="7080350" y="3178132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E8043A4-9AB5-3077-615A-D70381256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350" y="3178132"/>
                <a:ext cx="674031" cy="300082"/>
              </a:xfrm>
              <a:prstGeom prst="rect">
                <a:avLst/>
              </a:prstGeom>
              <a:blipFill>
                <a:blip r:embed="rId15"/>
                <a:stretch>
                  <a:fillRect t="-4000" r="-1852" b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B45D965-B056-C332-27BB-DBD5095A2A70}"/>
                  </a:ext>
                </a:extLst>
              </p:cNvPr>
              <p:cNvSpPr txBox="1"/>
              <p:nvPr/>
            </p:nvSpPr>
            <p:spPr>
              <a:xfrm rot="16200000" flipH="1">
                <a:off x="5644614" y="4955838"/>
                <a:ext cx="3503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B45D965-B056-C332-27BB-DBD5095A2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5644614" y="4955838"/>
                <a:ext cx="350311" cy="369332"/>
              </a:xfrm>
              <a:prstGeom prst="rect">
                <a:avLst/>
              </a:prstGeom>
              <a:blipFill>
                <a:blip r:embed="rId16"/>
                <a:stretch>
                  <a:fillRect t="-4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207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3A9BCCCC-A1E0-4231-998E-3BB4FA85D9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992989"/>
              </p:ext>
            </p:extLst>
          </p:nvPr>
        </p:nvGraphicFramePr>
        <p:xfrm>
          <a:off x="6391181" y="1443343"/>
          <a:ext cx="2107924" cy="15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7305" imgH="2197009" progId="Acrobat.Document.DC">
                  <p:embed/>
                </p:oleObj>
              </mc:Choice>
              <mc:Fallback>
                <p:oleObj name="Acrobat Document" r:id="rId2" imgW="2927305" imgH="2197009" progId="Acrobat.Document.DC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3A9BCCCC-A1E0-4231-998E-3BB4FA85D9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1181" y="1443343"/>
                        <a:ext cx="2107924" cy="1582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392A160-D76E-CAF2-F2B3-B3C2FAE6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58" y="107962"/>
            <a:ext cx="9876406" cy="928008"/>
          </a:xfrm>
        </p:spPr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2</a:t>
            </a:r>
            <a:r>
              <a:rPr lang="ja-JP" altLang="en-US"/>
              <a:t>：</a:t>
            </a:r>
            <a:r>
              <a:rPr lang="en-US" altLang="ja-JP" dirty="0"/>
              <a:t>Cu</a:t>
            </a:r>
            <a:r>
              <a:rPr lang="ja-JP" altLang="en-US" dirty="0"/>
              <a:t>＋</a:t>
            </a:r>
            <a:r>
              <a:rPr lang="en-US" altLang="ja-JP" dirty="0"/>
              <a:t>Au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3D3AF9E-ED7A-7869-A361-86086EDB226A}"/>
                  </a:ext>
                </a:extLst>
              </p:cNvPr>
              <p:cNvSpPr txBox="1"/>
              <p:nvPr/>
            </p:nvSpPr>
            <p:spPr>
              <a:xfrm>
                <a:off x="6592030" y="1687123"/>
                <a:ext cx="37379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ja-JP" sz="135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ja-JP" altLang="en-US" sz="1350" b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3D3AF9E-ED7A-7869-A361-86086EDB2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030" y="1687123"/>
                <a:ext cx="373798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楕円 12">
            <a:extLst>
              <a:ext uri="{FF2B5EF4-FFF2-40B4-BE49-F238E27FC236}">
                <a16:creationId xmlns:a16="http://schemas.microsoft.com/office/drawing/2014/main" id="{1254FB1B-8757-C32B-DF83-681EA2CF3F75}"/>
              </a:ext>
            </a:extLst>
          </p:cNvPr>
          <p:cNvSpPr/>
          <p:nvPr/>
        </p:nvSpPr>
        <p:spPr>
          <a:xfrm>
            <a:off x="6816194" y="2010813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BC1702E-CB89-F731-9C60-40CB2D797895}"/>
              </a:ext>
            </a:extLst>
          </p:cNvPr>
          <p:cNvSpPr/>
          <p:nvPr/>
        </p:nvSpPr>
        <p:spPr>
          <a:xfrm>
            <a:off x="7128805" y="2081427"/>
            <a:ext cx="437957" cy="4345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787775-C685-F2A1-68A0-561369A176EA}"/>
              </a:ext>
            </a:extLst>
          </p:cNvPr>
          <p:cNvSpPr txBox="1"/>
          <p:nvPr/>
        </p:nvSpPr>
        <p:spPr>
          <a:xfrm>
            <a:off x="6683899" y="1888697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0F8C10-B4B4-E27A-8D9D-AF0F4F03507A}"/>
              </a:ext>
            </a:extLst>
          </p:cNvPr>
          <p:cNvSpPr txBox="1"/>
          <p:nvPr/>
        </p:nvSpPr>
        <p:spPr>
          <a:xfrm>
            <a:off x="7430234" y="1896688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Cu</a:t>
            </a:r>
            <a:endParaRPr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162900C-C6B3-E076-404E-A391814E7799}"/>
                  </a:ext>
                </a:extLst>
              </p:cNvPr>
              <p:cNvSpPr txBox="1"/>
              <p:nvPr/>
            </p:nvSpPr>
            <p:spPr>
              <a:xfrm flipH="1">
                <a:off x="7686643" y="5747621"/>
                <a:ext cx="344330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5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5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162900C-C6B3-E076-404E-A391814E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86643" y="5747621"/>
                <a:ext cx="344330" cy="3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9AB15FB-B0C3-7DE9-D16E-CB5C65132D74}"/>
                  </a:ext>
                </a:extLst>
              </p:cNvPr>
              <p:cNvSpPr txBox="1"/>
              <p:nvPr/>
            </p:nvSpPr>
            <p:spPr>
              <a:xfrm>
                <a:off x="7137358" y="2949372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9AB15FB-B0C3-7DE9-D16E-CB5C65132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58" y="2949372"/>
                <a:ext cx="674031" cy="300082"/>
              </a:xfrm>
              <a:prstGeom prst="rect">
                <a:avLst/>
              </a:prstGeom>
              <a:blipFill>
                <a:blip r:embed="rId6"/>
                <a:stretch>
                  <a:fillRect t="-4167" r="-188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3">
            <a:extLst>
              <a:ext uri="{FF2B5EF4-FFF2-40B4-BE49-F238E27FC236}">
                <a16:creationId xmlns:a16="http://schemas.microsoft.com/office/drawing/2014/main" id="{C6C18CC7-0D2C-D230-1950-C16EAF4B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09" y="1505404"/>
            <a:ext cx="7095532" cy="3279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【</a:t>
            </a:r>
            <a:r>
              <a:rPr kumimoji="0" lang="ja-JP" altLang="en-US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副論文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3】</a:t>
            </a:r>
            <a:r>
              <a:rPr kumimoji="0" lang="ja-JP" altLang="en-US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K.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N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.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, T.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Miyoshi, C.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Nonaka and H.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R.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Takahashi, arXiv:2212.02124 [nucl-th]</a:t>
            </a:r>
            <a:r>
              <a:rPr kumimoji="0" lang="ja-JP" altLang="ja-JP" sz="750" b="1" dirty="0">
                <a:solidFill>
                  <a:schemeClr val="bg1"/>
                </a:solidFill>
              </a:rPr>
              <a:t> </a:t>
            </a:r>
            <a:endParaRPr kumimoji="0" lang="ja-JP" altLang="ja-JP" sz="3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7E521E7-83F5-557D-2A38-99B13A5E9279}"/>
                  </a:ext>
                </a:extLst>
              </p:cNvPr>
              <p:cNvSpPr txBox="1"/>
              <p:nvPr/>
            </p:nvSpPr>
            <p:spPr>
              <a:xfrm rot="16200000">
                <a:off x="6143173" y="212377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7E521E7-83F5-557D-2A38-99B13A5E9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43173" y="2123778"/>
                <a:ext cx="676532" cy="300082"/>
              </a:xfrm>
              <a:prstGeom prst="rect">
                <a:avLst/>
              </a:prstGeom>
              <a:blipFill>
                <a:blip r:embed="rId7"/>
                <a:stretch>
                  <a:fillRect l="-4000" t="-1852" r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A004D5BC-641E-A4A5-BCA6-BB6E5ED3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661" y="1001324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711AC0BF-2313-08FC-D91C-6A16E0E40D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563" y="1287509"/>
                <a:ext cx="5480808" cy="40858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  <a:p>
                <a:pPr lvl="1">
                  <a:lnSpc>
                    <a:spcPct val="200000"/>
                  </a:lnSpc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Negative Elliptic Flow </a:t>
                </a:r>
              </a:p>
              <a:p>
                <a:pPr lvl="2"/>
                <a:r>
                  <a:rPr lang="en-US" altLang="ja-JP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Contribution of negative charge</a:t>
                </a:r>
              </a:p>
              <a:p>
                <a:pPr marL="914400" lvl="2" indent="0">
                  <a:buNone/>
                </a:pPr>
                <a:r>
                  <a:rPr lang="en-US" altLang="ja-JP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on freezeout hypersurface 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Asymmetric structure: 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initial electric field to the     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collision axis</a:t>
                </a:r>
              </a:p>
              <a:p>
                <a:pPr lvl="2"/>
                <a:r>
                  <a:rPr kumimoji="1" lang="en-US" altLang="ja-JP" b="1" dirty="0"/>
                  <a:t>Electric conductivity dependence is observed.                 </a:t>
                </a:r>
              </a:p>
            </p:txBody>
          </p:sp>
        </mc:Choice>
        <mc:Fallback xmlns="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711AC0BF-2313-08FC-D91C-6A16E0E40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563" y="1287509"/>
                <a:ext cx="5480808" cy="4085840"/>
              </a:xfrm>
              <a:blipFill>
                <a:blip r:embed="rId8"/>
                <a:stretch>
                  <a:fillRect l="-1848" t="-621" r="-16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53A0479-03AA-5F63-D741-956E989DACAE}"/>
              </a:ext>
            </a:extLst>
          </p:cNvPr>
          <p:cNvSpPr txBox="1"/>
          <p:nvPr/>
        </p:nvSpPr>
        <p:spPr>
          <a:xfrm>
            <a:off x="861727" y="5270157"/>
            <a:ext cx="5117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initial electromagnetic field distribution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electrical conductivity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9E17F3-CFC5-6BA6-2BF2-3F8865827356}"/>
              </a:ext>
            </a:extLst>
          </p:cNvPr>
          <p:cNvSpPr txBox="1"/>
          <p:nvPr/>
        </p:nvSpPr>
        <p:spPr>
          <a:xfrm>
            <a:off x="49279" y="5172885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altLang="ja-JP" sz="3200" b="1" dirty="0">
                <a:solidFill>
                  <a:srgbClr val="FF0000"/>
                </a:solidFill>
              </a:rPr>
              <a:t>v</a:t>
            </a:r>
            <a:r>
              <a:rPr lang="en-US" altLang="ja-JP" sz="3200" b="1" baseline="-25000" dirty="0">
                <a:solidFill>
                  <a:srgbClr val="FF0000"/>
                </a:solidFill>
              </a:rPr>
              <a:t>2</a:t>
            </a:r>
            <a:r>
              <a:rPr lang="en-US" altLang="ja-JP" sz="3200" b="1" dirty="0">
                <a:solidFill>
                  <a:srgbClr val="FF0000"/>
                </a:solidFill>
              </a:rPr>
              <a:t>:</a:t>
            </a:r>
            <a:endParaRPr lang="ja-JP" altLang="en-US" sz="3200" b="1">
              <a:solidFill>
                <a:srgbClr val="FF0000"/>
              </a:solidFill>
            </a:endParaRP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ECC37EB3-D926-6E26-6F6D-3D322C09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38</a:t>
            </a:fld>
            <a:endParaRPr lang="ja-JP" altLang="en-US"/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82B58A8D-24B8-A66C-66BD-BBC5C8D99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266759"/>
              </p:ext>
            </p:extLst>
          </p:nvPr>
        </p:nvGraphicFramePr>
        <p:xfrm>
          <a:off x="5850920" y="3303764"/>
          <a:ext cx="3971490" cy="298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390855" imgH="3295315" progId="Acrobat.Document.DC">
                  <p:embed/>
                </p:oleObj>
              </mc:Choice>
              <mc:Fallback>
                <p:oleObj name="Acrobat Document" r:id="rId9" imgW="4390855" imgH="3295315" progId="Acrobat.Document.DC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8159DA00-85AF-81E8-5F94-26994828DC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0920" y="3303764"/>
                        <a:ext cx="3971490" cy="2980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下矢印 25">
            <a:extLst>
              <a:ext uri="{FF2B5EF4-FFF2-40B4-BE49-F238E27FC236}">
                <a16:creationId xmlns:a16="http://schemas.microsoft.com/office/drawing/2014/main" id="{39F7B28A-F808-D6AC-48A3-3E7F654A1D22}"/>
              </a:ext>
            </a:extLst>
          </p:cNvPr>
          <p:cNvSpPr/>
          <p:nvPr/>
        </p:nvSpPr>
        <p:spPr>
          <a:xfrm>
            <a:off x="6999716" y="4606714"/>
            <a:ext cx="204704" cy="300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13D68D5-0BEF-90BE-3D11-FADA34003F4D}"/>
                  </a:ext>
                </a:extLst>
              </p:cNvPr>
              <p:cNvSpPr txBox="1"/>
              <p:nvPr/>
            </p:nvSpPr>
            <p:spPr>
              <a:xfrm rot="16200000" flipH="1">
                <a:off x="5852096" y="4571346"/>
                <a:ext cx="3443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13D68D5-0BEF-90BE-3D11-FADA34003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5852096" y="4571346"/>
                <a:ext cx="344330" cy="369332"/>
              </a:xfrm>
              <a:prstGeom prst="rect">
                <a:avLst/>
              </a:prstGeom>
              <a:blipFill>
                <a:blip r:embed="rId11"/>
                <a:stretch>
                  <a:fillRect t="-4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2A725D2-BC12-8047-35A8-376B8FA777F7}"/>
                  </a:ext>
                </a:extLst>
              </p:cNvPr>
              <p:cNvSpPr txBox="1"/>
              <p:nvPr/>
            </p:nvSpPr>
            <p:spPr>
              <a:xfrm>
                <a:off x="9626575" y="4163901"/>
                <a:ext cx="1481496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ja-JP" altLang="en-US" sz="1350" b="1" baseline="30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2A725D2-BC12-8047-35A8-376B8FA77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575" y="4163901"/>
                <a:ext cx="1481496" cy="715581"/>
              </a:xfrm>
              <a:prstGeom prst="rect">
                <a:avLst/>
              </a:prstGeom>
              <a:blipFill>
                <a:blip r:embed="rId12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D61C991-9D15-F653-381E-13F9069B9665}"/>
                  </a:ext>
                </a:extLst>
              </p:cNvPr>
              <p:cNvSpPr txBox="1"/>
              <p:nvPr/>
            </p:nvSpPr>
            <p:spPr>
              <a:xfrm>
                <a:off x="9717539" y="5160149"/>
                <a:ext cx="1144649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D61C991-9D15-F653-381E-13F9069B9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539" y="5160149"/>
                <a:ext cx="1144649" cy="4263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オブジェクト 35">
            <a:extLst>
              <a:ext uri="{FF2B5EF4-FFF2-40B4-BE49-F238E27FC236}">
                <a16:creationId xmlns:a16="http://schemas.microsoft.com/office/drawing/2014/main" id="{4E7E0F87-B7A9-C274-BAEB-856B5DD6F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732127"/>
              </p:ext>
            </p:extLst>
          </p:nvPr>
        </p:nvGraphicFramePr>
        <p:xfrm>
          <a:off x="9062857" y="1534320"/>
          <a:ext cx="3187065" cy="2392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4390855" imgH="3295315" progId="Acrobat.Document.DC">
                  <p:embed/>
                </p:oleObj>
              </mc:Choice>
              <mc:Fallback>
                <p:oleObj name="Acrobat Document" r:id="rId14" imgW="4390855" imgH="3295315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E3877D06-9FA0-9020-245A-A8ED3EDA9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62857" y="1534320"/>
                        <a:ext cx="3187065" cy="2392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0698873-84D6-915C-FC59-C45FE95A6355}"/>
              </a:ext>
            </a:extLst>
          </p:cNvPr>
          <p:cNvSpPr txBox="1"/>
          <p:nvPr/>
        </p:nvSpPr>
        <p:spPr>
          <a:xfrm>
            <a:off x="9420837" y="1253653"/>
            <a:ext cx="261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</a:t>
            </a:r>
          </a:p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on freezeout hypersurface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97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7D510502-5AB4-F2F5-232E-00525FF24E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187254"/>
              </p:ext>
            </p:extLst>
          </p:nvPr>
        </p:nvGraphicFramePr>
        <p:xfrm>
          <a:off x="6169364" y="3308400"/>
          <a:ext cx="4473565" cy="335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90855" imgH="3295315" progId="Acrobat.Document.DC">
                  <p:embed/>
                </p:oleObj>
              </mc:Choice>
              <mc:Fallback>
                <p:oleObj name="Acrobat Document" r:id="rId3" imgW="4390855" imgH="3295315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7D510502-5AB4-F2F5-232E-00525FF24E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9364" y="3308400"/>
                        <a:ext cx="4473565" cy="335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AE14B7D6-5232-0A99-531C-A24C3EFB1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848773"/>
              </p:ext>
            </p:extLst>
          </p:nvPr>
        </p:nvGraphicFramePr>
        <p:xfrm>
          <a:off x="9178906" y="1312034"/>
          <a:ext cx="2928046" cy="2197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390855" imgH="3295315" progId="Acrobat.Document.DC">
                  <p:embed/>
                </p:oleObj>
              </mc:Choice>
              <mc:Fallback>
                <p:oleObj name="Acrobat Document" r:id="rId5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AE14B7D6-5232-0A99-531C-A24C3EFB1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78906" y="1312034"/>
                        <a:ext cx="2928046" cy="2197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7B699664-FC3A-B513-6DC9-0D76AF8D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kumimoji="1" lang="ja-JP" altLang="en-US"/>
              <a:t>：</a:t>
            </a:r>
            <a:r>
              <a:rPr kumimoji="1" lang="en-US" altLang="ja-JP" dirty="0"/>
              <a:t>Au</a:t>
            </a:r>
            <a:r>
              <a:rPr kumimoji="1" lang="ja-JP" altLang="en-US"/>
              <a:t>＋</a:t>
            </a:r>
            <a:r>
              <a:rPr kumimoji="1" lang="en-US" altLang="ja-JP" dirty="0"/>
              <a:t>Au</a:t>
            </a:r>
            <a:endParaRPr kumimoji="1" lang="ja-JP" altLang="en-US"/>
          </a:p>
        </p:txBody>
      </p:sp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2A4F51E9-5C10-F2AA-790B-BBC7B85644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032154"/>
              </p:ext>
            </p:extLst>
          </p:nvPr>
        </p:nvGraphicFramePr>
        <p:xfrm>
          <a:off x="6408662" y="1303241"/>
          <a:ext cx="3014154" cy="226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390855" imgH="3295315" progId="Acrobat.Document.DC">
                  <p:embed/>
                </p:oleObj>
              </mc:Choice>
              <mc:Fallback>
                <p:oleObj name="Acrobat Document" r:id="rId7" imgW="4390855" imgH="3295315" progId="Acrobat.Document.DC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2A4F51E9-5C10-F2AA-790B-BBC7B8564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08662" y="1303241"/>
                        <a:ext cx="3014154" cy="2262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52B8E-F0E3-58D6-099B-35672CBA8044}"/>
                  </a:ext>
                </a:extLst>
              </p:cNvPr>
              <p:cNvSpPr txBox="1"/>
              <p:nvPr/>
            </p:nvSpPr>
            <p:spPr>
              <a:xfrm>
                <a:off x="10365827" y="3780468"/>
                <a:ext cx="14962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</a:p>
              <a:p>
                <a:r>
                  <a:rPr lang="ja-JP" altLang="en-US" sz="1350" b="1"/>
                  <a:t>◦：</a:t>
                </a:r>
                <a:r>
                  <a:rPr lang="en-US" altLang="ja-JP" sz="1350" b="1" dirty="0"/>
                  <a:t>STAR data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52B8E-F0E3-58D6-099B-35672CBA8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827" y="3780468"/>
                <a:ext cx="1496297" cy="923330"/>
              </a:xfrm>
              <a:prstGeom prst="rect">
                <a:avLst/>
              </a:prstGeom>
              <a:blipFill>
                <a:blip r:embed="rId9"/>
                <a:stretch>
                  <a:fillRect l="-840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FD80132-C4BD-BDC9-74B9-34CD5447F31B}"/>
                  </a:ext>
                </a:extLst>
              </p:cNvPr>
              <p:cNvSpPr txBox="1"/>
              <p:nvPr/>
            </p:nvSpPr>
            <p:spPr>
              <a:xfrm rot="16200000" flipH="1">
                <a:off x="6119644" y="4771264"/>
                <a:ext cx="36497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FD80132-C4BD-BDC9-74B9-34CD5447F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6119644" y="4771264"/>
                <a:ext cx="364978" cy="369332"/>
              </a:xfrm>
              <a:prstGeom prst="rect">
                <a:avLst/>
              </a:prstGeom>
              <a:blipFill>
                <a:blip r:embed="rId10"/>
                <a:stretch>
                  <a:fillRect t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4D9E2F7-BFAC-6F6F-D25B-ED828A83EC21}"/>
                  </a:ext>
                </a:extLst>
              </p:cNvPr>
              <p:cNvSpPr txBox="1"/>
              <p:nvPr/>
            </p:nvSpPr>
            <p:spPr>
              <a:xfrm flipH="1">
                <a:off x="7976855" y="5382917"/>
                <a:ext cx="407798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35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4D9E2F7-BFAC-6F6F-D25B-ED828A83E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76855" y="5382917"/>
                <a:ext cx="407798" cy="300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B28DE1-5EDD-12CC-6E26-3B01E4D9081D}"/>
                  </a:ext>
                </a:extLst>
              </p:cNvPr>
              <p:cNvSpPr txBox="1"/>
              <p:nvPr/>
            </p:nvSpPr>
            <p:spPr>
              <a:xfrm>
                <a:off x="7793599" y="3227717"/>
                <a:ext cx="860898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B28DE1-5EDD-12CC-6E26-3B01E4D9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99" y="3227717"/>
                <a:ext cx="860898" cy="300082"/>
              </a:xfrm>
              <a:prstGeom prst="rect">
                <a:avLst/>
              </a:prstGeom>
              <a:blipFill>
                <a:blip r:embed="rId12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9CF2296-6617-FBE2-3711-B73ABFB29F0D}"/>
                  </a:ext>
                </a:extLst>
              </p:cNvPr>
              <p:cNvSpPr txBox="1"/>
              <p:nvPr/>
            </p:nvSpPr>
            <p:spPr>
              <a:xfrm>
                <a:off x="10471634" y="3182093"/>
                <a:ext cx="880374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9CF2296-6617-FBE2-3711-B73ABFB29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634" y="3182093"/>
                <a:ext cx="880374" cy="300082"/>
              </a:xfrm>
              <a:prstGeom prst="rect">
                <a:avLst/>
              </a:prstGeom>
              <a:blipFill>
                <a:blip r:embed="rId13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">
            <a:extLst>
              <a:ext uri="{FF2B5EF4-FFF2-40B4-BE49-F238E27FC236}">
                <a16:creationId xmlns:a16="http://schemas.microsoft.com/office/drawing/2014/main" id="{7F9984FA-244E-F018-6505-AA964B0F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482" y="4279033"/>
            <a:ext cx="1311898" cy="3971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STAR</a:t>
            </a:r>
            <a:r>
              <a:rPr kumimoji="0" lang="en-US" altLang="ja-JP" sz="6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600" dirty="0">
                <a:latin typeface="Arial Unicode MS"/>
                <a:ea typeface="SFMono-Regular"/>
              </a:rPr>
              <a:t>, </a:t>
            </a:r>
            <a:endParaRPr kumimoji="0" lang="en-US" altLang="ja-JP" sz="600" dirty="0">
              <a:latin typeface="Arial Unicode MS"/>
              <a:ea typeface="SFMono-Regular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Phys. Rev. Lett. </a:t>
            </a:r>
            <a:r>
              <a:rPr kumimoji="0" lang="ja-JP" altLang="ja-JP" sz="600" b="1" dirty="0">
                <a:latin typeface="Arial Unicode MS"/>
                <a:ea typeface="SFMono-Regular"/>
              </a:rPr>
              <a:t>112</a:t>
            </a:r>
            <a:r>
              <a:rPr kumimoji="0" lang="ja-JP" altLang="ja-JP" sz="600" dirty="0">
                <a:latin typeface="Arial Unicode MS"/>
                <a:ea typeface="SFMono-Regular"/>
              </a:rPr>
              <a:t> (2014) no.16,</a:t>
            </a:r>
            <a:endParaRPr kumimoji="0" lang="en-US" altLang="ja-JP" sz="600" dirty="0">
              <a:latin typeface="Arial Unicode MS"/>
              <a:ea typeface="SFMono-Regular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162301</a:t>
            </a:r>
            <a:r>
              <a:rPr kumimoji="0" lang="ja-JP" altLang="ja-JP" sz="450" dirty="0"/>
              <a:t> </a:t>
            </a:r>
            <a:endParaRPr kumimoji="0" lang="ja-JP" altLang="ja-JP" sz="105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14A72-D252-C29F-AF2F-682449A19CC5}"/>
                  </a:ext>
                </a:extLst>
              </p:cNvPr>
              <p:cNvSpPr txBox="1"/>
              <p:nvPr/>
            </p:nvSpPr>
            <p:spPr>
              <a:xfrm>
                <a:off x="10694826" y="5291033"/>
                <a:ext cx="1151405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14A72-D252-C29F-AF2F-682449A1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826" y="5291033"/>
                <a:ext cx="1151405" cy="4263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C6B425-9CF5-B734-DB6D-8CEEE4E93FB6}"/>
              </a:ext>
            </a:extLst>
          </p:cNvPr>
          <p:cNvSpPr txBox="1"/>
          <p:nvPr/>
        </p:nvSpPr>
        <p:spPr>
          <a:xfrm>
            <a:off x="7081269" y="1191001"/>
            <a:ext cx="461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on freezeout hypersurface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上矢印 21">
            <a:extLst>
              <a:ext uri="{FF2B5EF4-FFF2-40B4-BE49-F238E27FC236}">
                <a16:creationId xmlns:a16="http://schemas.microsoft.com/office/drawing/2014/main" id="{98878486-915C-FEDD-2EF3-F37945AA98C7}"/>
              </a:ext>
            </a:extLst>
          </p:cNvPr>
          <p:cNvSpPr/>
          <p:nvPr/>
        </p:nvSpPr>
        <p:spPr>
          <a:xfrm>
            <a:off x="7249206" y="4128992"/>
            <a:ext cx="232376" cy="3000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下矢印 22">
            <a:extLst>
              <a:ext uri="{FF2B5EF4-FFF2-40B4-BE49-F238E27FC236}">
                <a16:creationId xmlns:a16="http://schemas.microsoft.com/office/drawing/2014/main" id="{2652C05B-4E36-3C87-B5DF-87416DFAE9AD}"/>
              </a:ext>
            </a:extLst>
          </p:cNvPr>
          <p:cNvSpPr/>
          <p:nvPr/>
        </p:nvSpPr>
        <p:spPr>
          <a:xfrm>
            <a:off x="9370589" y="5430916"/>
            <a:ext cx="230269" cy="2669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コンテンツ プレースホルダー 2">
                <a:extLst>
                  <a:ext uri="{FF2B5EF4-FFF2-40B4-BE49-F238E27FC236}">
                    <a16:creationId xmlns:a16="http://schemas.microsoft.com/office/drawing/2014/main" id="{BB23A504-577B-6C26-1E00-064BD7F767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53" y="1210600"/>
                <a:ext cx="6195866" cy="56352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800" kern="1200">
                    <a:solidFill>
                      <a:srgbClr val="00009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ja-JP" sz="5100" b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sz="5100" b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ja-JP" sz="5100" b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endParaRPr lang="en-US" altLang="ja-JP" sz="5100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ja-JP" sz="4200" b="1" dirty="0"/>
                  <a:t>Clear dependence of charge conductivity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altLang="ja-JP" sz="3200" b="1" dirty="0"/>
                  <a:t>Proportion to electric conductivity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altLang="ja-JP" sz="3200" b="1" dirty="0"/>
                  <a:t>Negative charge induced in the opposite </a:t>
                </a:r>
              </a:p>
              <a:p>
                <a:pPr marL="914400" lvl="2" indent="0">
                  <a:lnSpc>
                    <a:spcPct val="120000"/>
                  </a:lnSpc>
                  <a:buNone/>
                </a:pPr>
                <a:r>
                  <a:rPr lang="en-US" altLang="ja-JP" sz="3200" b="1" dirty="0"/>
                  <a:t>      direction of fluid flow</a:t>
                </a:r>
              </a:p>
              <a:p>
                <a:pPr marL="914400" lvl="2" indent="0">
                  <a:lnSpc>
                    <a:spcPct val="120000"/>
                  </a:lnSpc>
                  <a:buNone/>
                </a:pPr>
                <a:r>
                  <a:rPr lang="en-US" altLang="ja-JP" sz="3200" b="1" dirty="0"/>
                  <a:t>                suppression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ja-JP" sz="3200" b="1" dirty="0"/>
                  <a:t>of negative charge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ja-JP" sz="3600" b="1" dirty="0">
                    <a:solidFill>
                      <a:schemeClr val="accent2"/>
                    </a:solidFill>
                    <a:latin typeface="Symbol" pitchFamily="2" charset="2"/>
                  </a:rPr>
                  <a:t>D</a:t>
                </a:r>
                <a:r>
                  <a:rPr lang="en-US" altLang="ja-JP" sz="3600" b="1" i="1" dirty="0">
                    <a:solidFill>
                      <a:schemeClr val="accent2"/>
                    </a:solidFill>
                  </a:rPr>
                  <a:t>v</a:t>
                </a:r>
                <a:r>
                  <a:rPr lang="en-US" altLang="ja-JP" sz="3600" b="1" baseline="-25000" dirty="0">
                    <a:solidFill>
                      <a:schemeClr val="accent2"/>
                    </a:solidFill>
                  </a:rPr>
                  <a:t>1</a:t>
                </a:r>
                <a:r>
                  <a:rPr lang="en-US" altLang="ja-JP" sz="3600" b="1" dirty="0">
                    <a:solidFill>
                      <a:schemeClr val="accent2"/>
                    </a:solidFill>
                  </a:rPr>
                  <a:t> with finite </a:t>
                </a:r>
                <a:r>
                  <a:rPr lang="en-US" altLang="ja-JP" sz="3600" b="1" dirty="0">
                    <a:solidFill>
                      <a:schemeClr val="accent2"/>
                    </a:solidFill>
                    <a:latin typeface="Symbol" pitchFamily="2" charset="2"/>
                  </a:rPr>
                  <a:t>s</a:t>
                </a:r>
                <a:r>
                  <a:rPr lang="en-US" altLang="ja-JP" sz="3600" b="1" dirty="0">
                    <a:solidFill>
                      <a:schemeClr val="accent2"/>
                    </a:solidFill>
                  </a:rPr>
                  <a:t> is consistent with STAR data</a:t>
                </a:r>
              </a:p>
              <a:p>
                <a:pPr lvl="2">
                  <a:lnSpc>
                    <a:spcPct val="12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=0.0058</m:t>
                    </m:r>
                  </m:oMath>
                </a14:m>
                <a:r>
                  <a:rPr lang="en-US" altLang="ja-JP" sz="42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en-US" altLang="ja-JP" sz="4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4200" b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dirty="0">
                    <a:cs typeface="Times New Roman" panose="02020603050405020304" pitchFamily="18" charset="0"/>
                  </a:rPr>
                  <a:t>   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m:rPr>
                            <m:sty m:val="p"/>
                          </m:rP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QCD</m:t>
                        </m:r>
                      </m:sub>
                    </m:sSub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=0.02</m:t>
                    </m:r>
                    <m:r>
                      <m:rPr>
                        <m:nor/>
                      </m:rPr>
                      <a:rPr lang="en-US" altLang="ja-JP" sz="4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3 </m:t>
                    </m:r>
                    <m:r>
                      <m:rPr>
                        <m:nor/>
                      </m:rPr>
                      <a:rPr lang="en-US" altLang="ja-JP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en-US" altLang="ja-JP" sz="4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:r>
                  <a:rPr lang="en-US" altLang="ja-JP" sz="4200" dirty="0">
                    <a:cs typeface="Times New Roman" panose="02020603050405020304" pitchFamily="18" charset="0"/>
                  </a:rPr>
                  <a:t>from lattice QCD</a:t>
                </a:r>
              </a:p>
              <a:p>
                <a:pPr lvl="2">
                  <a:lnSpc>
                    <a:spcPct val="110000"/>
                  </a:lnSpc>
                  <a:buClr>
                    <a:schemeClr val="tx1"/>
                  </a:buClr>
                </a:pPr>
                <a:endPara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ü"/>
                </a:pPr>
                <a:endPara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4200" b="1" dirty="0">
                    <a:cs typeface="Times New Roman" panose="02020603050405020304" pitchFamily="18" charset="0"/>
                  </a:rPr>
                  <a:t>QGP electrical conductivity from </a:t>
                </a: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b="1" dirty="0">
                    <a:cs typeface="Times New Roman" panose="02020603050405020304" pitchFamily="18" charset="0"/>
                  </a:rPr>
                  <a:t>    high-precision measurement of </a:t>
                </a:r>
                <a14:m>
                  <m:oMath xmlns:m="http://schemas.openxmlformats.org/officeDocument/2006/math">
                    <m:r>
                      <a:rPr lang="en-US" altLang="ja-JP" sz="4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ja-JP" sz="4200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コンテンツ プレースホルダー 2">
                <a:extLst>
                  <a:ext uri="{FF2B5EF4-FFF2-40B4-BE49-F238E27FC236}">
                    <a16:creationId xmlns:a16="http://schemas.microsoft.com/office/drawing/2014/main" id="{BB23A504-577B-6C26-1E00-064BD7F7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53" y="1210600"/>
                <a:ext cx="6195866" cy="5635202"/>
              </a:xfrm>
              <a:prstGeom prst="rect">
                <a:avLst/>
              </a:prstGeom>
              <a:blipFill>
                <a:blip r:embed="rId15"/>
                <a:stretch>
                  <a:fillRect l="-12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1C1FB96-C898-D132-9CDF-B9CED37BA4C2}"/>
              </a:ext>
            </a:extLst>
          </p:cNvPr>
          <p:cNvSpPr txBox="1"/>
          <p:nvPr/>
        </p:nvSpPr>
        <p:spPr>
          <a:xfrm>
            <a:off x="3112294" y="4615199"/>
            <a:ext cx="3007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dirty="0">
                <a:latin typeface="Arial" panose="020B0604020202020204" pitchFamily="34" charset="0"/>
              </a:rPr>
              <a:t>Gert </a:t>
            </a:r>
            <a:r>
              <a:rPr lang="en-US" altLang="ja-JP" sz="1400" i="1" dirty="0" err="1">
                <a:latin typeface="Arial" panose="020B0604020202020204" pitchFamily="34" charset="0"/>
              </a:rPr>
              <a:t>Aarts</a:t>
            </a:r>
            <a:r>
              <a:rPr lang="en-US" altLang="ja-JP" sz="1400" i="1" dirty="0">
                <a:latin typeface="Arial" panose="020B0604020202020204" pitchFamily="34" charset="0"/>
              </a:rPr>
              <a:t>, et al.</a:t>
            </a:r>
            <a:br>
              <a:rPr lang="en-US" altLang="ja-JP" sz="1400" i="1" dirty="0"/>
            </a:br>
            <a:r>
              <a:rPr lang="en-US" altLang="ja-JP" sz="1400" i="1" dirty="0">
                <a:latin typeface="Arial" panose="020B0604020202020204" pitchFamily="34" charset="0"/>
              </a:rPr>
              <a:t>Phys. Rev. Lett., 99:022002, 2007.</a:t>
            </a:r>
            <a:endParaRPr lang="ja-JP" altLang="en-US" sz="1400" i="1" dirty="0"/>
          </a:p>
        </p:txBody>
      </p:sp>
      <p:sp>
        <p:nvSpPr>
          <p:cNvPr id="3" name="スライド番号プレースホルダー 27">
            <a:extLst>
              <a:ext uri="{FF2B5EF4-FFF2-40B4-BE49-F238E27FC236}">
                <a16:creationId xmlns:a16="http://schemas.microsoft.com/office/drawing/2014/main" id="{B75E7F87-5688-1CE5-FFFE-194EEA57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7528" y="6392616"/>
            <a:ext cx="2057400" cy="365125"/>
          </a:xfr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98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Model 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8E4A010-D893-94EF-F3E1-E73B351E8CA0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4257827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E8CAB1E-6323-7C42-1962-2F17145465C7}"/>
              </a:ext>
            </a:extLst>
          </p:cNvPr>
          <p:cNvGrpSpPr/>
          <p:nvPr/>
        </p:nvGrpSpPr>
        <p:grpSpPr>
          <a:xfrm>
            <a:off x="6410846" y="3231128"/>
            <a:ext cx="4298796" cy="3276733"/>
            <a:chOff x="6758366" y="3152943"/>
            <a:chExt cx="4426139" cy="324155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オブジェクト 6">
                  <a:extLst>
                    <a:ext uri="{FF2B5EF4-FFF2-40B4-BE49-F238E27FC236}">
                      <a16:creationId xmlns:a16="http://schemas.microsoft.com/office/drawing/2014/main" id="{0710B5AA-7B89-ADA5-F082-1F48BC279E3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877016" y="3152943"/>
                <a:ext cx="4307489" cy="323295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3" imgW="4390855" imgH="3295315" progId="Acrobat.Document.DC">
                        <p:embed/>
                      </p:oleObj>
                    </mc:Choice>
                    <mc:Fallback>
                      <p:oleObj name="Acrobat Document" r:id="rId3" imgW="4390855" imgH="3295315" progId="Acrobat.Document.DC">
                        <p:embed/>
                        <p:pic>
                          <p:nvPicPr>
                            <p:cNvPr id="7" name="オブジェクト 6">
                              <a:extLst>
                                <a:ext uri="{FF2B5EF4-FFF2-40B4-BE49-F238E27FC236}">
                                  <a16:creationId xmlns:a16="http://schemas.microsoft.com/office/drawing/2014/main" id="{0710B5AA-7B89-ADA5-F082-1F48BC279E3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7016" y="3152943"/>
                              <a:ext cx="4307489" cy="323295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オブジェクト 6">
                  <a:extLst>
                    <a:ext uri="{FF2B5EF4-FFF2-40B4-BE49-F238E27FC236}">
                      <a16:creationId xmlns:a16="http://schemas.microsoft.com/office/drawing/2014/main" id="{0710B5AA-7B89-ADA5-F082-1F48BC279E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17594131"/>
                    </p:ext>
                  </p:extLst>
                </p:nvPr>
              </p:nvGraphicFramePr>
              <p:xfrm>
                <a:off x="6877016" y="3152943"/>
                <a:ext cx="4307489" cy="323295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0" imgW="4390855" imgH="3295315" progId="Acrobat.Document.DC">
                        <p:embed/>
                      </p:oleObj>
                    </mc:Choice>
                    <mc:Fallback>
                      <p:oleObj name="Acrobat Document" r:id="rId10" imgW="4390855" imgH="3295315" progId="Acrobat.Document.DC">
                        <p:embed/>
                        <p:pic>
                          <p:nvPicPr>
                            <p:cNvPr id="7" name="オブジェクト 6">
                              <a:extLst>
                                <a:ext uri="{FF2B5EF4-FFF2-40B4-BE49-F238E27FC236}">
                                  <a16:creationId xmlns:a16="http://schemas.microsoft.com/office/drawing/2014/main" id="{0710B5AA-7B89-ADA5-F082-1F48BC279E3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7016" y="3152943"/>
                              <a:ext cx="4307489" cy="323295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D6E8C3F-3680-C0A0-8021-FA4662194838}"/>
                </a:ext>
              </a:extLst>
            </p:cNvPr>
            <p:cNvCxnSpPr>
              <a:cxnSpLocks/>
            </p:cNvCxnSpPr>
            <p:nvPr/>
          </p:nvCxnSpPr>
          <p:spPr>
            <a:xfrm>
              <a:off x="7703529" y="5005385"/>
              <a:ext cx="298789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F45FDD-634F-4495-A020-C8877A765F08}"/>
                    </a:ext>
                  </a:extLst>
                </p:cNvPr>
                <p:cNvSpPr txBox="1"/>
                <p:nvPr/>
              </p:nvSpPr>
              <p:spPr>
                <a:xfrm flipH="1">
                  <a:off x="9021100" y="6045798"/>
                  <a:ext cx="459107" cy="348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500" i="1"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altLang="ja-JP" sz="1500" dirty="0"/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F45FDD-634F-4495-A020-C8877A765F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21100" y="6045798"/>
                  <a:ext cx="459107" cy="34870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331A7251-57D9-4337-D820-7AB87B2952FE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6739762" y="4605879"/>
                  <a:ext cx="459107" cy="4218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331A7251-57D9-4337-D820-7AB87B2952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6739762" y="4605879"/>
                  <a:ext cx="459107" cy="421899"/>
                </a:xfrm>
                <a:prstGeom prst="rect">
                  <a:avLst/>
                </a:prstGeom>
                <a:blipFill>
                  <a:blip r:embed="rId13"/>
                  <a:stretch>
                    <a:fillRect t="-526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BC7F0B37-9B09-D22E-C13D-4BFE438AF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75413"/>
              </p:ext>
            </p:extLst>
          </p:nvPr>
        </p:nvGraphicFramePr>
        <p:xfrm>
          <a:off x="8785308" y="1408192"/>
          <a:ext cx="2852218" cy="214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4390855" imgH="3295315" progId="Acrobat.Document.DC">
                  <p:embed/>
                </p:oleObj>
              </mc:Choice>
              <mc:Fallback>
                <p:oleObj name="Acrobat Document" r:id="rId14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BC7F0B37-9B09-D22E-C13D-4BFE438AF3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85308" y="1408192"/>
                        <a:ext cx="2852218" cy="2140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9371B43D-8838-BCFB-ED44-087508BE08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07230"/>
              </p:ext>
            </p:extLst>
          </p:nvPr>
        </p:nvGraphicFramePr>
        <p:xfrm>
          <a:off x="5864270" y="1404454"/>
          <a:ext cx="2927760" cy="219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4390855" imgH="3295315" progId="Acrobat.Document.DC">
                  <p:embed/>
                </p:oleObj>
              </mc:Choice>
              <mc:Fallback>
                <p:oleObj name="Acrobat Document" r:id="rId16" imgW="4390855" imgH="3295315" progId="Acrobat.Document.DC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9371B43D-8838-BCFB-ED44-087508BE0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64270" y="1404454"/>
                        <a:ext cx="2927760" cy="2197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F347D0D0-622B-445A-7F28-C90CF00D6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8768" y="1306599"/>
                <a:ext cx="5469438" cy="44438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endParaRPr lang="en-US" altLang="ja-JP" sz="1500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1800" b="1" dirty="0"/>
                  <a:t>Electric field created by initial condition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ja-JP" sz="1800" b="1" dirty="0">
                    <a:solidFill>
                      <a:schemeClr val="accent2"/>
                    </a:solidFill>
                    <a:latin typeface="Symbol" pitchFamily="2" charset="2"/>
                  </a:rPr>
                  <a:t>D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1800" b="1" i="1" baseline="-250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finite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ja-JP" sz="1800" b="1" dirty="0">
                  <a:solidFill>
                    <a:schemeClr val="accent2"/>
                  </a:solidFill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800" dirty="0"/>
                  <a:t>Asymmetry structure to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sz="1800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1800" b="1" dirty="0"/>
                  <a:t>Proportion to electric conductivity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800" dirty="0">
                    <a:latin typeface="Symbol" pitchFamily="2" charset="2"/>
                  </a:rPr>
                  <a:t>D</a:t>
                </a:r>
                <a:r>
                  <a:rPr lang="en-US" altLang="ja-JP" sz="1800" i="1" dirty="0"/>
                  <a:t>v</a:t>
                </a:r>
                <a:r>
                  <a:rPr lang="en-US" altLang="ja-JP" sz="1800" baseline="-25000" dirty="0"/>
                  <a:t>1</a:t>
                </a:r>
                <a:r>
                  <a:rPr lang="en-US" altLang="ja-JP" sz="1800" dirty="0"/>
                  <a:t> vanishes at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US" altLang="ja-JP" sz="18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sz="1350" dirty="0"/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ja-JP" sz="1800" b="1" dirty="0"/>
                  <a:t>Electrical conductivity &lt;- </a:t>
                </a:r>
                <a14:m>
                  <m:oMath xmlns:m="http://schemas.openxmlformats.org/officeDocument/2006/math">
                    <m:r>
                      <a:rPr lang="en-US" altLang="ja-JP" sz="1800" b="1" dirty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18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18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ja-JP" sz="1800" b="1" dirty="0"/>
                  <a:t> at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ja-JP" sz="1800" b="1" dirty="0"/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ja-JP" sz="1800" b="1" dirty="0"/>
                  <a:t>Initial electrical field from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𝐝𝐞𝐩𝐞𝐧𝐝𝐞𝐧𝐜𝐞</m:t>
                    </m:r>
                  </m:oMath>
                </a14:m>
                <a:endParaRPr lang="en-US" altLang="ja-JP" sz="1800" b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ja-JP" sz="1800" b="1" dirty="0"/>
                  <a:t>     </a:t>
                </a:r>
                <a14:m>
                  <m:oMath xmlns:m="http://schemas.openxmlformats.org/officeDocument/2006/math">
                    <m:r>
                      <a:rPr lang="en-US" altLang="ja-JP" sz="18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ja-JP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1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kumimoji="1"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F347D0D0-622B-445A-7F28-C90CF00D6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768" y="1306599"/>
                <a:ext cx="5469438" cy="4443863"/>
              </a:xfrm>
              <a:blipFill>
                <a:blip r:embed="rId18"/>
                <a:stretch>
                  <a:fillRect l="-2088" t="-2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90D80C7-BD3B-37AC-0608-F18D92F588D3}"/>
                  </a:ext>
                </a:extLst>
              </p:cNvPr>
              <p:cNvSpPr txBox="1"/>
              <p:nvPr/>
            </p:nvSpPr>
            <p:spPr>
              <a:xfrm>
                <a:off x="7163938" y="3294234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90D80C7-BD3B-37AC-0608-F18D92F58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938" y="3294234"/>
                <a:ext cx="674031" cy="300082"/>
              </a:xfrm>
              <a:prstGeom prst="rect">
                <a:avLst/>
              </a:prstGeom>
              <a:blipFill>
                <a:blip r:embed="rId19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F22A735-4F8A-B343-F351-8AC99B4265B7}"/>
                  </a:ext>
                </a:extLst>
              </p:cNvPr>
              <p:cNvSpPr txBox="1"/>
              <p:nvPr/>
            </p:nvSpPr>
            <p:spPr>
              <a:xfrm>
                <a:off x="10028785" y="3231128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F22A735-4F8A-B343-F351-8AC99B42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785" y="3231128"/>
                <a:ext cx="674031" cy="300082"/>
              </a:xfrm>
              <a:prstGeom prst="rect">
                <a:avLst/>
              </a:prstGeom>
              <a:blipFill>
                <a:blip r:embed="rId20"/>
                <a:stretch>
                  <a:fillRect t="-4167" r="-1852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FF130B8-749B-1675-D9A8-63DA36A9E2EE}"/>
                  </a:ext>
                </a:extLst>
              </p:cNvPr>
              <p:cNvSpPr txBox="1"/>
              <p:nvPr/>
            </p:nvSpPr>
            <p:spPr>
              <a:xfrm>
                <a:off x="10297028" y="3771126"/>
                <a:ext cx="128620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0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  <a:endParaRPr lang="en-US" altLang="ja-JP" sz="100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0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  <a:endParaRPr lang="en-US" altLang="ja-JP" sz="100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FF130B8-749B-1675-D9A8-63DA36A9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28" y="3771126"/>
                <a:ext cx="1286204" cy="553998"/>
              </a:xfrm>
              <a:prstGeom prst="rect">
                <a:avLst/>
              </a:prstGeom>
              <a:blipFill>
                <a:blip r:embed="rId2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0ED718-B64A-DDA4-4F16-AB57FDD79787}"/>
              </a:ext>
            </a:extLst>
          </p:cNvPr>
          <p:cNvSpPr txBox="1"/>
          <p:nvPr/>
        </p:nvSpPr>
        <p:spPr>
          <a:xfrm>
            <a:off x="1958766" y="6115778"/>
            <a:ext cx="6905930" cy="70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Asymmetric system has advantage in explore of 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QGP electrical conductivity.  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CCADDCC8-92D7-2BB6-44BC-38764AF0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40</a:t>
            </a:fld>
            <a:endParaRPr lang="ja-JP" alt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09DB1D2-7782-8B27-26FB-599C4FFB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225" y="1032499"/>
            <a:ext cx="6353021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T</a:t>
            </a:r>
            <a:r>
              <a:rPr kumimoji="0" lang="ja-JP" altLang="ja-JP" sz="1400" i="1">
                <a:latin typeface="Arial Unicode MS"/>
                <a:ea typeface="SFMono-Regular"/>
              </a:rPr>
              <a:t>akahashi</a:t>
            </a:r>
            <a:r>
              <a:rPr kumimoji="0" lang="ja-JP" altLang="ja-JP" sz="1400" b="1" i="1">
                <a:latin typeface="Arial Unicode MS"/>
                <a:ea typeface="SFMono-Regular"/>
              </a:rPr>
              <a:t>, 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Phys. Rev. C 107 (2023) 3, 034912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1CB2584-56BC-755A-E8EE-4DA4119A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85725"/>
            <a:ext cx="9876406" cy="928008"/>
          </a:xfrm>
        </p:spPr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kumimoji="1" lang="ja-JP" altLang="en-US"/>
              <a:t>：</a:t>
            </a:r>
            <a:r>
              <a:rPr lang="en-US" altLang="ja-JP" dirty="0"/>
              <a:t>C</a:t>
            </a:r>
            <a:r>
              <a:rPr kumimoji="1" lang="en-US" altLang="ja-JP" dirty="0"/>
              <a:t>u</a:t>
            </a:r>
            <a:r>
              <a:rPr kumimoji="1" lang="ja-JP" altLang="en-US"/>
              <a:t>＋</a:t>
            </a:r>
            <a:r>
              <a:rPr kumimoji="1" lang="en-US" altLang="ja-JP" dirty="0"/>
              <a:t>Au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A3443B-84A4-99FF-A7DE-F9DD8A952ABA}"/>
              </a:ext>
            </a:extLst>
          </p:cNvPr>
          <p:cNvSpPr txBox="1"/>
          <p:nvPr/>
        </p:nvSpPr>
        <p:spPr>
          <a:xfrm>
            <a:off x="7116213" y="1267389"/>
            <a:ext cx="461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on freezeout hypersurface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53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95F0FE4-9E75-9B00-6FDC-58A54AD542C2}"/>
              </a:ext>
            </a:extLst>
          </p:cNvPr>
          <p:cNvSpPr/>
          <p:nvPr/>
        </p:nvSpPr>
        <p:spPr>
          <a:xfrm>
            <a:off x="943956" y="3637935"/>
            <a:ext cx="9979729" cy="2290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E5EAA1F-D0B0-2777-36F0-35E06EBF7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878" y="1604001"/>
                <a:ext cx="11679195" cy="456071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ja-JP" dirty="0"/>
                  <a:t>Milne coordinates</a:t>
                </a:r>
                <a:endParaRPr kumimoji="1" lang="en-US" altLang="ja-JP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b="1" dirty="0"/>
                  <a:t>Expanding systems in the longitudinal direction</a:t>
                </a:r>
                <a:r>
                  <a:rPr lang="ja-JP" altLang="en-US" b="1"/>
                  <a:t>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b="1" dirty="0"/>
              </a:p>
              <a:p>
                <a:pPr lvl="2">
                  <a:lnSpc>
                    <a:spcPct val="150000"/>
                  </a:lnSpc>
                </a:pPr>
                <a:r>
                  <a:rPr lang="en-US" altLang="ja-JP" dirty="0"/>
                  <a:t>Strong expansion in the longitudinal direction is effectively included.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dirty="0"/>
                  <a:t>Number of grid of fluid is saved. </a:t>
                </a:r>
                <a:endParaRPr lang="en-US" altLang="ja-JP" sz="1800" dirty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n-US" altLang="ja-JP" sz="2400" b="1" dirty="0"/>
                  <a:t>    RRMHD Equation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1" lang="en-US" altLang="ja-JP" b="0" dirty="0"/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kumimoji="1" lang="en-US" altLang="ja-JP" b="0" dirty="0"/>
                  <a:t>                             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eqArr>
                              <m:eqArr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eqArr>
                          </m:den>
                        </m:f>
                      </m:e>
                    </m:d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num>
                          <m:den>
                            <m:eqArr>
                              <m:eqArr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𝑗𝑖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𝑗𝑖𝑘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𝑗𝑖𝑘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eqArr>
                          </m:den>
                        </m:f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num>
                          <m:den>
                            <m:eqArr>
                              <m:eqArr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den>
                        </m:f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E5EAA1F-D0B0-2777-36F0-35E06EBF7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878" y="1604001"/>
                <a:ext cx="11679195" cy="4560714"/>
              </a:xfrm>
              <a:blipFill>
                <a:blip r:embed="rId2"/>
                <a:stretch>
                  <a:fillRect l="-760" t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46909614-79E0-4233-D00C-B4893A9E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RRMHD Equation in Milne Coordinates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0468C4-7B89-0826-B695-6A99015B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41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54C88C4-F598-0576-73DF-DAA659D776A3}"/>
                  </a:ext>
                </a:extLst>
              </p:cNvPr>
              <p:cNvSpPr txBox="1"/>
              <p:nvPr/>
            </p:nvSpPr>
            <p:spPr>
              <a:xfrm>
                <a:off x="10139623" y="1544443"/>
                <a:ext cx="1653209" cy="958147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54C88C4-F598-0576-73DF-DAA659D77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623" y="1544443"/>
                <a:ext cx="1653209" cy="9581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2DA04F-01F6-3A48-181F-8A228DB6CAFA}"/>
              </a:ext>
            </a:extLst>
          </p:cNvPr>
          <p:cNvSpPr txBox="1"/>
          <p:nvPr/>
        </p:nvSpPr>
        <p:spPr>
          <a:xfrm>
            <a:off x="5756188" y="6008069"/>
            <a:ext cx="5614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The first RRMHD code in Milne coordinates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E1BEB9-5D75-1BEB-1C93-FB2D505203CD}"/>
              </a:ext>
            </a:extLst>
          </p:cNvPr>
          <p:cNvSpPr txBox="1"/>
          <p:nvPr/>
        </p:nvSpPr>
        <p:spPr>
          <a:xfrm flipH="1">
            <a:off x="692304" y="1234669"/>
            <a:ext cx="94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solidFill>
                  <a:srgbClr val="FF0000"/>
                </a:solidFill>
              </a:rPr>
              <a:t>New</a:t>
            </a:r>
            <a:endParaRPr kumimoji="1" lang="ja-JP" altLang="en-US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9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Model 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216" name="雲 215">
            <a:extLst>
              <a:ext uri="{FF2B5EF4-FFF2-40B4-BE49-F238E27FC236}">
                <a16:creationId xmlns:a16="http://schemas.microsoft.com/office/drawing/2014/main" id="{4C3E0979-EB69-CF72-5665-BE5EB596E8F3}"/>
              </a:ext>
            </a:extLst>
          </p:cNvPr>
          <p:cNvSpPr/>
          <p:nvPr/>
        </p:nvSpPr>
        <p:spPr>
          <a:xfrm>
            <a:off x="3772960" y="1837565"/>
            <a:ext cx="3401563" cy="1736205"/>
          </a:xfrm>
          <a:prstGeom prst="cloud">
            <a:avLst/>
          </a:prstGeom>
          <a:gradFill>
            <a:gsLst>
              <a:gs pos="0">
                <a:srgbClr val="FF9300"/>
              </a:gs>
              <a:gs pos="100000">
                <a:srgbClr val="FFFD78"/>
              </a:gs>
            </a:gsLst>
          </a:gradFill>
          <a:ln>
            <a:solidFill>
              <a:srgbClr val="FF9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QGP Production?</a:t>
            </a:r>
            <a:endParaRPr kumimoji="1" lang="ja-JP" altLang="en-US" sz="2800">
              <a:solidFill>
                <a:schemeClr val="tx1"/>
              </a:solidFill>
            </a:endParaRPr>
          </a:p>
        </p:txBody>
      </p: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6E70443F-F6AC-3B25-BAC0-1BD119899B8C}"/>
              </a:ext>
            </a:extLst>
          </p:cNvPr>
          <p:cNvSpPr txBox="1"/>
          <p:nvPr/>
        </p:nvSpPr>
        <p:spPr>
          <a:xfrm>
            <a:off x="1032914" y="3578344"/>
            <a:ext cx="3767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Multiple particle production </a:t>
            </a:r>
            <a:endParaRPr kumimoji="1" lang="ja-JP" altLang="en-US" sz="2400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BEE9FCA4-77D5-DC4A-E64E-A856E49DD4BF}"/>
              </a:ext>
            </a:extLst>
          </p:cNvPr>
          <p:cNvSpPr txBox="1"/>
          <p:nvPr/>
        </p:nvSpPr>
        <p:spPr>
          <a:xfrm>
            <a:off x="4668243" y="3976193"/>
            <a:ext cx="30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Hydrodynamic picture </a:t>
            </a:r>
            <a:endParaRPr kumimoji="1" lang="ja-JP" altLang="en-US" sz="2400"/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EE6FBE0F-8AD0-B06E-7BC1-E98955707461}"/>
              </a:ext>
            </a:extLst>
          </p:cNvPr>
          <p:cNvSpPr txBox="1"/>
          <p:nvPr/>
        </p:nvSpPr>
        <p:spPr>
          <a:xfrm>
            <a:off x="7739621" y="4422942"/>
            <a:ext cx="113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Landau</a:t>
            </a:r>
          </a:p>
          <a:p>
            <a:r>
              <a:rPr lang="en-US" altLang="ja-JP" sz="2400" dirty="0" err="1"/>
              <a:t>Bjorken</a:t>
            </a:r>
            <a:endParaRPr kumimoji="1" lang="ja-JP" altLang="en-US" sz="2400"/>
          </a:p>
        </p:txBody>
      </p:sp>
      <p:sp>
        <p:nvSpPr>
          <p:cNvPr id="220" name="右矢印 219">
            <a:extLst>
              <a:ext uri="{FF2B5EF4-FFF2-40B4-BE49-F238E27FC236}">
                <a16:creationId xmlns:a16="http://schemas.microsoft.com/office/drawing/2014/main" id="{AAE90881-9CFA-A9C4-AE86-F7C4992BF4C7}"/>
              </a:ext>
            </a:extLst>
          </p:cNvPr>
          <p:cNvSpPr/>
          <p:nvPr/>
        </p:nvSpPr>
        <p:spPr>
          <a:xfrm>
            <a:off x="4308203" y="4061642"/>
            <a:ext cx="360040" cy="2880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3766331E-52C1-8F9C-ADB9-C45177BDBA7C}"/>
              </a:ext>
            </a:extLst>
          </p:cNvPr>
          <p:cNvSpPr txBox="1"/>
          <p:nvPr/>
        </p:nvSpPr>
        <p:spPr>
          <a:xfrm>
            <a:off x="2867804" y="5459937"/>
            <a:ext cx="5790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Success of hydrodynamic model at RHIC</a:t>
            </a:r>
          </a:p>
          <a:p>
            <a:r>
              <a:rPr lang="en-US" altLang="ja-JP" sz="2400" dirty="0"/>
              <a:t>Relativistic viscous hydrodynamic model</a:t>
            </a:r>
          </a:p>
          <a:p>
            <a:r>
              <a:rPr lang="en-US" altLang="ja-JP" sz="2400" dirty="0"/>
              <a:t>One of important phenomenological models </a:t>
            </a:r>
            <a:endParaRPr kumimoji="1" lang="en-US" altLang="ja-JP" sz="2400" dirty="0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8E4A010-D893-94EF-F3E1-E73B351E8CA0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sp>
        <p:nvSpPr>
          <p:cNvPr id="223" name="テキスト ボックス 413">
            <a:extLst>
              <a:ext uri="{FF2B5EF4-FFF2-40B4-BE49-F238E27FC236}">
                <a16:creationId xmlns:a16="http://schemas.microsoft.com/office/drawing/2014/main" id="{8F7476F7-5894-8777-E6DA-712C3064C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245" y="1212938"/>
            <a:ext cx="793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Model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Model 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216" name="雲 215">
            <a:extLst>
              <a:ext uri="{FF2B5EF4-FFF2-40B4-BE49-F238E27FC236}">
                <a16:creationId xmlns:a16="http://schemas.microsoft.com/office/drawing/2014/main" id="{4C3E0979-EB69-CF72-5665-BE5EB596E8F3}"/>
              </a:ext>
            </a:extLst>
          </p:cNvPr>
          <p:cNvSpPr/>
          <p:nvPr/>
        </p:nvSpPr>
        <p:spPr>
          <a:xfrm>
            <a:off x="3772960" y="1837565"/>
            <a:ext cx="3401563" cy="1736205"/>
          </a:xfrm>
          <a:prstGeom prst="cloud">
            <a:avLst/>
          </a:prstGeom>
          <a:gradFill>
            <a:gsLst>
              <a:gs pos="0">
                <a:srgbClr val="FF9300"/>
              </a:gs>
              <a:gs pos="100000">
                <a:srgbClr val="FFFD78"/>
              </a:gs>
            </a:gsLst>
          </a:gradFill>
          <a:ln>
            <a:solidFill>
              <a:srgbClr val="FF9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Hydrodynamics</a:t>
            </a:r>
            <a:endParaRPr kumimoji="1" lang="ja-JP" altLang="en-US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8E4A010-D893-94EF-F3E1-E73B351E8CA0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sp>
        <p:nvSpPr>
          <p:cNvPr id="223" name="テキスト ボックス 413">
            <a:extLst>
              <a:ext uri="{FF2B5EF4-FFF2-40B4-BE49-F238E27FC236}">
                <a16:creationId xmlns:a16="http://schemas.microsoft.com/office/drawing/2014/main" id="{8F7476F7-5894-8777-E6DA-712C3064C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245" y="1212938"/>
            <a:ext cx="793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Model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FF6003-D102-1135-79C6-13906736C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66" y="3667244"/>
            <a:ext cx="1706149" cy="397752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57A7D68E-354B-EB55-F3C8-56C357D5B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68" y="4220816"/>
            <a:ext cx="5828817" cy="400123"/>
          </a:xfrm>
          <a:prstGeom prst="rect">
            <a:avLst/>
          </a:prstGeom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C9E75ECF-94AC-D5B7-97BE-4A7657D55FE4}"/>
              </a:ext>
            </a:extLst>
          </p:cNvPr>
          <p:cNvSpPr txBox="1"/>
          <p:nvPr/>
        </p:nvSpPr>
        <p:spPr>
          <a:xfrm>
            <a:off x="4205559" y="4750546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Equation of State 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3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364" y="1122260"/>
            <a:ext cx="11244943" cy="5094967"/>
          </a:xfrm>
        </p:spPr>
        <p:txBody>
          <a:bodyPr/>
          <a:lstStyle/>
          <a:p>
            <a:r>
              <a:rPr lang="en-US" dirty="0"/>
              <a:t>Equation of State</a:t>
            </a:r>
          </a:p>
          <a:p>
            <a:pPr lvl="1"/>
            <a:r>
              <a:rPr lang="en-US" dirty="0"/>
              <a:t>Lattice QCD </a:t>
            </a:r>
          </a:p>
          <a:p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1288" r="9002"/>
          <a:stretch/>
        </p:blipFill>
        <p:spPr>
          <a:xfrm>
            <a:off x="455745" y="2066345"/>
            <a:ext cx="4203968" cy="3204065"/>
          </a:xfrm>
          <a:prstGeom prst="rect">
            <a:avLst/>
          </a:prstGeom>
        </p:spPr>
      </p:pic>
      <p:sp>
        <p:nvSpPr>
          <p:cNvPr id="6" name="テキスト ボックス 6"/>
          <p:cNvSpPr txBox="1"/>
          <p:nvPr/>
        </p:nvSpPr>
        <p:spPr>
          <a:xfrm>
            <a:off x="2576401" y="1842805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i="1" dirty="0"/>
              <a:t>HotQCD,PRD90,094503(2014)</a:t>
            </a:r>
            <a:endParaRPr lang="ja-JP" altLang="en-US" sz="1600" i="1" dirty="0"/>
          </a:p>
        </p:txBody>
      </p:sp>
      <p:sp>
        <p:nvSpPr>
          <p:cNvPr id="7" name="テキスト ボックス 7"/>
          <p:cNvSpPr txBox="1"/>
          <p:nvPr/>
        </p:nvSpPr>
        <p:spPr>
          <a:xfrm>
            <a:off x="519262" y="5471199"/>
            <a:ext cx="611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(2+1) flavor, Highly improved staggered quark action</a:t>
            </a:r>
          </a:p>
          <a:p>
            <a:r>
              <a:rPr lang="en-US" altLang="ja-JP" dirty="0" err="1"/>
              <a:t>Nt</a:t>
            </a:r>
            <a:r>
              <a:rPr lang="en-US" altLang="ja-JP" dirty="0"/>
              <a:t>=6,8,10,12,Ns=4Nt</a:t>
            </a:r>
            <a:r>
              <a:rPr lang="ja-JP" altLang="en-US" dirty="0"/>
              <a:t>　→　</a:t>
            </a:r>
            <a:r>
              <a:rPr lang="en-US" altLang="ja-JP" dirty="0"/>
              <a:t>continuum limit</a:t>
            </a:r>
          </a:p>
          <a:p>
            <a:r>
              <a:rPr lang="en-US" altLang="ja-JP" dirty="0"/>
              <a:t>Parametrization of </a:t>
            </a:r>
            <a:r>
              <a:rPr lang="en-US" altLang="ja-JP" dirty="0" err="1"/>
              <a:t>EoS</a:t>
            </a:r>
            <a:r>
              <a:rPr lang="en-US" altLang="ja-JP" dirty="0"/>
              <a:t> </a:t>
            </a:r>
            <a:endParaRPr lang="ja-JP" altLang="en-US" dirty="0"/>
          </a:p>
        </p:txBody>
      </p:sp>
      <p:pic>
        <p:nvPicPr>
          <p:cNvPr id="10" name="図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18" y="6191915"/>
            <a:ext cx="1208867" cy="26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1"/>
          <p:cNvSpPr txBox="1"/>
          <p:nvPr/>
        </p:nvSpPr>
        <p:spPr>
          <a:xfrm>
            <a:off x="4920957" y="6120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40FF"/>
                </a:solidFill>
              </a:rPr>
              <a:t>MeV</a:t>
            </a:r>
            <a:endParaRPr lang="ja-JP" altLang="en-US" dirty="0">
              <a:solidFill>
                <a:srgbClr val="FF4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9697" y="6192043"/>
            <a:ext cx="361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finite </a:t>
            </a:r>
            <a:r>
              <a:rPr lang="en-US" sz="2400" i="1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0432FF"/>
                </a:solidFill>
              </a:rPr>
              <a:t>: sign problem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861259" y="1828650"/>
            <a:ext cx="7149117" cy="4171263"/>
            <a:chOff x="179512" y="2564904"/>
            <a:chExt cx="7552411" cy="4412289"/>
          </a:xfrm>
        </p:grpSpPr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494952" y="2852936"/>
              <a:ext cx="0" cy="354786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334865" y="5553075"/>
              <a:ext cx="1574688" cy="390673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rgbClr val="000000"/>
                  </a:solidFill>
                  <a:latin typeface="Calibri" charset="0"/>
                </a:rPr>
                <a:t>Hadron Phase</a:t>
              </a:r>
              <a:endParaRPr lang="ja-JP" alt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4184302" y="5410200"/>
              <a:ext cx="2362200" cy="381000"/>
            </a:xfrm>
            <a:custGeom>
              <a:avLst/>
              <a:gdLst>
                <a:gd name="T0" fmla="*/ 0 w 1872"/>
                <a:gd name="T1" fmla="*/ 2147483647 h 240"/>
                <a:gd name="T2" fmla="*/ 2147483647 w 1872"/>
                <a:gd name="T3" fmla="*/ 2147483647 h 240"/>
                <a:gd name="T4" fmla="*/ 2147483647 w 1872"/>
                <a:gd name="T5" fmla="*/ 0 h 240"/>
                <a:gd name="T6" fmla="*/ 0 60000 65536"/>
                <a:gd name="T7" fmla="*/ 0 60000 65536"/>
                <a:gd name="T8" fmla="*/ 0 60000 65536"/>
                <a:gd name="T9" fmla="*/ 0 w 1872"/>
                <a:gd name="T10" fmla="*/ 0 h 240"/>
                <a:gd name="T11" fmla="*/ 1872 w 187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2" h="240">
                  <a:moveTo>
                    <a:pt x="0" y="240"/>
                  </a:moveTo>
                  <a:cubicBezTo>
                    <a:pt x="612" y="164"/>
                    <a:pt x="1224" y="88"/>
                    <a:pt x="1536" y="48"/>
                  </a:cubicBezTo>
                  <a:cubicBezTo>
                    <a:pt x="1848" y="8"/>
                    <a:pt x="1860" y="4"/>
                    <a:pt x="1872" y="0"/>
                  </a:cubicBezTo>
                </a:path>
              </a:pathLst>
            </a:custGeom>
            <a:solidFill>
              <a:srgbClr val="BFFDFF"/>
            </a:solidFill>
            <a:ln w="317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5280173" y="5881653"/>
              <a:ext cx="2451750" cy="390673"/>
            </a:xfrm>
            <a:prstGeom prst="rect">
              <a:avLst/>
            </a:prstGeom>
            <a:solidFill>
              <a:srgbClr val="66FF66">
                <a:alpha val="3098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</a:rPr>
                <a:t>Color Super Conductor</a:t>
              </a:r>
              <a:endParaRPr lang="ja-JP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3193702" y="6205538"/>
              <a:ext cx="457200" cy="195262"/>
            </a:xfrm>
            <a:custGeom>
              <a:avLst/>
              <a:gdLst>
                <a:gd name="T0" fmla="*/ 0 w 288"/>
                <a:gd name="T1" fmla="*/ 2147483647 h 123"/>
                <a:gd name="T2" fmla="*/ 2147483647 w 288"/>
                <a:gd name="T3" fmla="*/ 2147483647 h 123"/>
                <a:gd name="T4" fmla="*/ 2147483647 w 288"/>
                <a:gd name="T5" fmla="*/ 2147483647 h 123"/>
                <a:gd name="T6" fmla="*/ 2147483647 w 288"/>
                <a:gd name="T7" fmla="*/ 2147483647 h 123"/>
                <a:gd name="T8" fmla="*/ 2147483647 w 288"/>
                <a:gd name="T9" fmla="*/ 2147483647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123"/>
                <a:gd name="T17" fmla="*/ 288 w 288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123">
                  <a:moveTo>
                    <a:pt x="0" y="123"/>
                  </a:moveTo>
                  <a:cubicBezTo>
                    <a:pt x="11" y="107"/>
                    <a:pt x="41" y="45"/>
                    <a:pt x="64" y="25"/>
                  </a:cubicBezTo>
                  <a:cubicBezTo>
                    <a:pt x="87" y="5"/>
                    <a:pt x="113" y="0"/>
                    <a:pt x="140" y="1"/>
                  </a:cubicBezTo>
                  <a:cubicBezTo>
                    <a:pt x="167" y="2"/>
                    <a:pt x="199" y="9"/>
                    <a:pt x="224" y="29"/>
                  </a:cubicBezTo>
                  <a:cubicBezTo>
                    <a:pt x="249" y="49"/>
                    <a:pt x="275" y="104"/>
                    <a:pt x="288" y="123"/>
                  </a:cubicBezTo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494952" y="6400799"/>
              <a:ext cx="4601461" cy="5002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Freeform 56"/>
            <p:cNvSpPr>
              <a:spLocks/>
            </p:cNvSpPr>
            <p:nvPr/>
          </p:nvSpPr>
          <p:spPr bwMode="auto">
            <a:xfrm rot="9209940">
              <a:off x="4031902" y="502920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2" name="Freeform 59"/>
            <p:cNvSpPr>
              <a:spLocks/>
            </p:cNvSpPr>
            <p:nvPr/>
          </p:nvSpPr>
          <p:spPr bwMode="auto">
            <a:xfrm rot="-2753394">
              <a:off x="3393727" y="479742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3" name="Oval 78"/>
            <p:cNvSpPr>
              <a:spLocks noChangeArrowheads="1"/>
            </p:cNvSpPr>
            <p:nvPr/>
          </p:nvSpPr>
          <p:spPr bwMode="auto">
            <a:xfrm>
              <a:off x="612427" y="4800600"/>
              <a:ext cx="981075" cy="990600"/>
            </a:xfrm>
            <a:prstGeom prst="ellipse">
              <a:avLst/>
            </a:prstGeom>
            <a:solidFill>
              <a:srgbClr val="FFFEBA">
                <a:alpha val="9686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grpSp>
          <p:nvGrpSpPr>
            <p:cNvPr id="24" name="図形グループ 17"/>
            <p:cNvGrpSpPr>
              <a:grpSpLocks/>
            </p:cNvGrpSpPr>
            <p:nvPr/>
          </p:nvGrpSpPr>
          <p:grpSpPr bwMode="auto">
            <a:xfrm>
              <a:off x="739427" y="4883150"/>
              <a:ext cx="736600" cy="762000"/>
              <a:chOff x="1311275" y="4883150"/>
              <a:chExt cx="736600" cy="762000"/>
            </a:xfrm>
          </p:grpSpPr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 rot="5400000">
                <a:off x="1527175" y="5108575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 rot="-1939197">
                <a:off x="1374775" y="5340350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 rot="-8190077">
                <a:off x="1676400" y="5337175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8" name="Oval 63"/>
              <p:cNvSpPr>
                <a:spLocks noChangeArrowheads="1"/>
              </p:cNvSpPr>
              <p:nvPr/>
            </p:nvSpPr>
            <p:spPr bwMode="auto">
              <a:xfrm>
                <a:off x="1566863" y="48831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FFD2D2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9" name="Oval 64"/>
              <p:cNvSpPr>
                <a:spLocks noChangeArrowheads="1"/>
              </p:cNvSpPr>
              <p:nvPr/>
            </p:nvSpPr>
            <p:spPr bwMode="auto">
              <a:xfrm>
                <a:off x="1311275" y="54292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E4FFE4"/>
                  </a:gs>
                  <a:gs pos="100000">
                    <a:srgbClr val="66FF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solidFill>
                    <a:srgbClr val="66FF66"/>
                  </a:solidFill>
                  <a:latin typeface="Calibri" charset="0"/>
                </a:endParaRPr>
              </a:p>
            </p:txBody>
          </p:sp>
          <p:sp>
            <p:nvSpPr>
              <p:cNvPr id="50" name="Oval 65"/>
              <p:cNvSpPr>
                <a:spLocks noChangeArrowheads="1"/>
              </p:cNvSpPr>
              <p:nvPr/>
            </p:nvSpPr>
            <p:spPr bwMode="auto">
              <a:xfrm>
                <a:off x="1831975" y="54292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D2D2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latin typeface="Calibri" charset="0"/>
                </a:endParaRPr>
              </a:p>
            </p:txBody>
          </p:sp>
        </p:grpSp>
        <p:sp>
          <p:nvSpPr>
            <p:cNvPr id="25" name="Oval 67"/>
            <p:cNvSpPr>
              <a:spLocks noChangeArrowheads="1"/>
            </p:cNvSpPr>
            <p:nvPr/>
          </p:nvSpPr>
          <p:spPr bwMode="auto">
            <a:xfrm>
              <a:off x="3695352" y="47371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4336702" y="52578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7" name="Oval 72"/>
            <p:cNvSpPr>
              <a:spLocks noChangeArrowheads="1"/>
            </p:cNvSpPr>
            <p:nvPr/>
          </p:nvSpPr>
          <p:spPr bwMode="auto">
            <a:xfrm>
              <a:off x="3098452" y="44323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8" name="Oval 74"/>
            <p:cNvSpPr>
              <a:spLocks noChangeArrowheads="1"/>
            </p:cNvSpPr>
            <p:nvPr/>
          </p:nvSpPr>
          <p:spPr bwMode="auto">
            <a:xfrm>
              <a:off x="4730402" y="49657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9" name="Oval 79"/>
            <p:cNvSpPr>
              <a:spLocks noChangeArrowheads="1"/>
            </p:cNvSpPr>
            <p:nvPr/>
          </p:nvSpPr>
          <p:spPr bwMode="auto">
            <a:xfrm>
              <a:off x="1441102" y="5715000"/>
              <a:ext cx="609600" cy="609600"/>
            </a:xfrm>
            <a:prstGeom prst="ellipse">
              <a:avLst/>
            </a:prstGeom>
            <a:solidFill>
              <a:srgbClr val="FFFEB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1669702" y="594360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31" name="Oval 70"/>
            <p:cNvSpPr>
              <a:spLocks noChangeArrowheads="1"/>
            </p:cNvSpPr>
            <p:nvPr/>
          </p:nvSpPr>
          <p:spPr bwMode="auto">
            <a:xfrm>
              <a:off x="1453802" y="59436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32" name="Oval 76"/>
            <p:cNvSpPr>
              <a:spLocks noChangeArrowheads="1"/>
            </p:cNvSpPr>
            <p:nvPr/>
          </p:nvSpPr>
          <p:spPr bwMode="auto">
            <a:xfrm>
              <a:off x="1834802" y="59436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33" name="Text Box 96"/>
            <p:cNvSpPr txBox="1">
              <a:spLocks noChangeArrowheads="1"/>
            </p:cNvSpPr>
            <p:nvPr/>
          </p:nvSpPr>
          <p:spPr bwMode="auto">
            <a:xfrm>
              <a:off x="1561752" y="5029200"/>
              <a:ext cx="1810617" cy="358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600">
                  <a:solidFill>
                    <a:schemeClr val="bg1"/>
                  </a:solidFill>
                  <a:latin typeface="Calibri" charset="0"/>
                </a:rPr>
                <a:t>陽子、中間子など</a:t>
              </a:r>
            </a:p>
          </p:txBody>
        </p:sp>
        <p:sp>
          <p:nvSpPr>
            <p:cNvPr id="34" name="テキスト ボックス 42"/>
            <p:cNvSpPr txBox="1">
              <a:spLocks noChangeArrowheads="1"/>
            </p:cNvSpPr>
            <p:nvPr/>
          </p:nvSpPr>
          <p:spPr bwMode="auto">
            <a:xfrm>
              <a:off x="179512" y="2564904"/>
              <a:ext cx="313623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latin typeface="Calibri" charset="0"/>
                </a:rPr>
                <a:t>T</a:t>
              </a:r>
              <a:endParaRPr lang="ja-JP" altLang="en-US" sz="1800" dirty="0">
                <a:latin typeface="Calibri" charset="0"/>
              </a:endParaRPr>
            </a:p>
          </p:txBody>
        </p:sp>
        <p:sp>
          <p:nvSpPr>
            <p:cNvPr id="35" name="テキスト ボックス 43"/>
            <p:cNvSpPr txBox="1">
              <a:spLocks noChangeArrowheads="1"/>
            </p:cNvSpPr>
            <p:nvPr/>
          </p:nvSpPr>
          <p:spPr bwMode="auto">
            <a:xfrm>
              <a:off x="4611591" y="5976937"/>
              <a:ext cx="416923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err="1">
                  <a:latin typeface="Symbol" charset="0"/>
                  <a:cs typeface="Symbol" charset="0"/>
                </a:rPr>
                <a:t>μ</a:t>
              </a:r>
              <a:r>
                <a:rPr lang="en-US" altLang="ja-JP" sz="1800" baseline="-25000" dirty="0" err="1">
                  <a:latin typeface="Calibri" charset="0"/>
                </a:rPr>
                <a:t>B</a:t>
              </a:r>
              <a:endParaRPr lang="ja-JP" altLang="en-US" sz="1800" baseline="-25000" dirty="0">
                <a:latin typeface="Calibri" charset="0"/>
              </a:endParaRPr>
            </a:p>
          </p:txBody>
        </p:sp>
        <p:sp>
          <p:nvSpPr>
            <p:cNvPr id="36" name="テキスト ボックス 6"/>
            <p:cNvSpPr txBox="1"/>
            <p:nvPr/>
          </p:nvSpPr>
          <p:spPr>
            <a:xfrm>
              <a:off x="3840282" y="6586520"/>
              <a:ext cx="1797792" cy="390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432FF"/>
                  </a:solidFill>
                </a:rPr>
                <a:t>Neutron star</a:t>
              </a:r>
              <a:endParaRPr lang="ja-JP" altLang="en-US" dirty="0">
                <a:solidFill>
                  <a:srgbClr val="0432FF"/>
                </a:solidFill>
              </a:endParaRPr>
            </a:p>
          </p:txBody>
        </p:sp>
        <p:sp>
          <p:nvSpPr>
            <p:cNvPr id="37" name="テキスト ボックス 10"/>
            <p:cNvSpPr txBox="1"/>
            <p:nvPr/>
          </p:nvSpPr>
          <p:spPr>
            <a:xfrm>
              <a:off x="3945067" y="5222813"/>
              <a:ext cx="1364606" cy="87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800"/>
                <a:t>?</a:t>
              </a:r>
              <a:endParaRPr lang="ja-JP" altLang="en-US" sz="4800" dirty="0"/>
            </a:p>
          </p:txBody>
        </p:sp>
        <p:sp>
          <p:nvSpPr>
            <p:cNvPr id="38" name="Text Box 89"/>
            <p:cNvSpPr txBox="1">
              <a:spLocks noChangeArrowheads="1"/>
            </p:cNvSpPr>
            <p:nvPr/>
          </p:nvSpPr>
          <p:spPr bwMode="auto">
            <a:xfrm>
              <a:off x="479549" y="3343237"/>
              <a:ext cx="3801007" cy="618565"/>
            </a:xfrm>
            <a:prstGeom prst="rect">
              <a:avLst/>
            </a:prstGeom>
            <a:solidFill>
              <a:srgbClr val="FF0000">
                <a:alpha val="27843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3200" dirty="0">
                  <a:solidFill>
                    <a:srgbClr val="000000"/>
                  </a:solidFill>
                  <a:latin typeface="Calibri" charset="0"/>
                </a:rPr>
                <a:t>Quark-Gluon Plasma</a:t>
              </a:r>
              <a:endParaRPr lang="ja-JP" altLang="en-US" sz="3200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418871" y="3881294"/>
              <a:ext cx="1930227" cy="915226"/>
            </a:xfrm>
            <a:prstGeom prst="ellipse">
              <a:avLst/>
            </a:prstGeom>
            <a:gradFill flip="none" rotWithShape="1">
              <a:gsLst>
                <a:gs pos="0">
                  <a:srgbClr val="FF008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1126554" y="4579032"/>
              <a:ext cx="1947107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solidFill>
                    <a:srgbClr val="FF0000"/>
                  </a:solidFill>
                  <a:latin typeface="Calibri" charset="0"/>
                </a:rPr>
                <a:t>QCD Critical Point</a:t>
              </a:r>
              <a:endParaRPr lang="ja-JP" altLang="en-US" sz="18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42" name="Freeform 18"/>
            <p:cNvSpPr>
              <a:spLocks/>
            </p:cNvSpPr>
            <p:nvPr/>
          </p:nvSpPr>
          <p:spPr bwMode="auto">
            <a:xfrm>
              <a:off x="1896870" y="4326656"/>
              <a:ext cx="2668432" cy="2074144"/>
            </a:xfrm>
            <a:custGeom>
              <a:avLst/>
              <a:gdLst>
                <a:gd name="T0" fmla="*/ 0 w 1824"/>
                <a:gd name="T1" fmla="*/ 0 h 1344"/>
                <a:gd name="T2" fmla="*/ 2147483647 w 1824"/>
                <a:gd name="T3" fmla="*/ 2147483647 h 1344"/>
                <a:gd name="T4" fmla="*/ 2147483647 w 1824"/>
                <a:gd name="T5" fmla="*/ 2147483647 h 1344"/>
                <a:gd name="T6" fmla="*/ 2147483647 w 1824"/>
                <a:gd name="T7" fmla="*/ 2147483647 h 1344"/>
                <a:gd name="T8" fmla="*/ 2147483647 w 1824"/>
                <a:gd name="T9" fmla="*/ 2147483647 h 1344"/>
                <a:gd name="T10" fmla="*/ 2147483647 w 1824"/>
                <a:gd name="T11" fmla="*/ 2147483647 h 1344"/>
                <a:gd name="T12" fmla="*/ 2147483647 w 1824"/>
                <a:gd name="T13" fmla="*/ 2147483647 h 1344"/>
                <a:gd name="T14" fmla="*/ 2147483647 w 1824"/>
                <a:gd name="T15" fmla="*/ 2147483647 h 1344"/>
                <a:gd name="T16" fmla="*/ 2147483647 w 1824"/>
                <a:gd name="T17" fmla="*/ 2147483647 h 1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4"/>
                <a:gd name="T28" fmla="*/ 0 h 1344"/>
                <a:gd name="T29" fmla="*/ 1824 w 1824"/>
                <a:gd name="T30" fmla="*/ 1344 h 13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4" h="1344">
                  <a:moveTo>
                    <a:pt x="0" y="0"/>
                  </a:moveTo>
                  <a:cubicBezTo>
                    <a:pt x="43" y="9"/>
                    <a:pt x="159" y="26"/>
                    <a:pt x="256" y="56"/>
                  </a:cubicBezTo>
                  <a:cubicBezTo>
                    <a:pt x="353" y="86"/>
                    <a:pt x="486" y="140"/>
                    <a:pt x="580" y="182"/>
                  </a:cubicBezTo>
                  <a:cubicBezTo>
                    <a:pt x="674" y="224"/>
                    <a:pt x="738" y="257"/>
                    <a:pt x="823" y="308"/>
                  </a:cubicBezTo>
                  <a:cubicBezTo>
                    <a:pt x="908" y="359"/>
                    <a:pt x="1005" y="421"/>
                    <a:pt x="1092" y="488"/>
                  </a:cubicBezTo>
                  <a:cubicBezTo>
                    <a:pt x="1179" y="555"/>
                    <a:pt x="1271" y="644"/>
                    <a:pt x="1344" y="713"/>
                  </a:cubicBezTo>
                  <a:cubicBezTo>
                    <a:pt x="1417" y="782"/>
                    <a:pt x="1472" y="833"/>
                    <a:pt x="1533" y="901"/>
                  </a:cubicBezTo>
                  <a:cubicBezTo>
                    <a:pt x="1594" y="969"/>
                    <a:pt x="1662" y="1046"/>
                    <a:pt x="1710" y="1120"/>
                  </a:cubicBezTo>
                  <a:cubicBezTo>
                    <a:pt x="1758" y="1194"/>
                    <a:pt x="1800" y="1273"/>
                    <a:pt x="1824" y="134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1870846" y="4271382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05D973-8A5D-19D0-872E-8773FCE0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596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Equation of State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220314" y="2869940"/>
            <a:ext cx="232934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42298" y="3770555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5193413" y="4460826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Transport coefficients ?</a:t>
            </a:r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D40E43FB-BD6D-1CF3-61B3-27543B6B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48" y="3393953"/>
            <a:ext cx="1706149" cy="397752"/>
          </a:xfrm>
          <a:prstGeom prst="rect">
            <a:avLst/>
          </a:prstGeom>
        </p:spPr>
      </p:pic>
      <p:sp>
        <p:nvSpPr>
          <p:cNvPr id="116" name="スライド番号プレースホルダー 115">
            <a:extLst>
              <a:ext uri="{FF2B5EF4-FFF2-40B4-BE49-F238E27FC236}">
                <a16:creationId xmlns:a16="http://schemas.microsoft.com/office/drawing/2014/main" id="{5B90690E-80A9-31B5-FC6C-4ED871D3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640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of QGP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28" y="1142345"/>
            <a:ext cx="11244943" cy="5094967"/>
          </a:xfrm>
        </p:spPr>
        <p:txBody>
          <a:bodyPr/>
          <a:lstStyle/>
          <a:p>
            <a:r>
              <a:rPr lang="en-US" dirty="0"/>
              <a:t>Status for transport coefficients from theories</a:t>
            </a:r>
          </a:p>
          <a:p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4" y="1785941"/>
            <a:ext cx="4519465" cy="3076743"/>
          </a:xfrm>
          <a:prstGeom prst="rect">
            <a:avLst/>
          </a:prstGeom>
        </p:spPr>
      </p:pic>
      <p:pic>
        <p:nvPicPr>
          <p:cNvPr id="6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56" y="1697906"/>
            <a:ext cx="4519464" cy="3076743"/>
          </a:xfrm>
          <a:prstGeom prst="rect">
            <a:avLst/>
          </a:prstGeom>
        </p:spPr>
      </p:pic>
      <p:sp>
        <p:nvSpPr>
          <p:cNvPr id="7" name="テキスト ボックス 21"/>
          <p:cNvSpPr txBox="1"/>
          <p:nvPr/>
        </p:nvSpPr>
        <p:spPr>
          <a:xfrm>
            <a:off x="7322183" y="4602689"/>
            <a:ext cx="46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  <a:buSzPct val="85000"/>
            </a:pPr>
            <a:r>
              <a:rPr lang="en-US" altLang="ja-JP" sz="1600" i="1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Chen,Deng,Dong,Wang,PRC87,024910(2013)</a:t>
            </a:r>
            <a:endParaRPr lang="ja-JP" altLang="en-US" sz="1600" i="1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676" y="1539197"/>
            <a:ext cx="239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shear viscosity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046" y="1467073"/>
            <a:ext cx="239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bulk viscosity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529" y="4929262"/>
            <a:ext cx="6305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Shear viscosity takes the minimum around </a:t>
            </a:r>
            <a:r>
              <a:rPr lang="en-US" sz="2000" i="1" dirty="0">
                <a:solidFill>
                  <a:srgbClr val="009051"/>
                </a:solidFill>
              </a:rPr>
              <a:t>T</a:t>
            </a:r>
            <a:r>
              <a:rPr lang="en-US" sz="2000" baseline="-25000" dirty="0">
                <a:solidFill>
                  <a:srgbClr val="009051"/>
                </a:solidFill>
              </a:rPr>
              <a:t>c</a:t>
            </a:r>
            <a:r>
              <a:rPr lang="en-US" sz="2000" dirty="0">
                <a:solidFill>
                  <a:srgbClr val="009051"/>
                </a:solidFill>
              </a:rPr>
              <a:t>.   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     Cf. </a:t>
            </a:r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>
                <a:solidFill>
                  <a:srgbClr val="009051"/>
                </a:solidFill>
              </a:rPr>
              <a:t>/s=</a:t>
            </a:r>
            <a:r>
              <a:rPr lang="en-US" sz="2000" dirty="0">
                <a:solidFill>
                  <a:srgbClr val="009051"/>
                </a:solidFill>
              </a:rPr>
              <a:t>1/4</a:t>
            </a:r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>
                <a:solidFill>
                  <a:srgbClr val="009051"/>
                </a:solidFill>
              </a:rPr>
              <a:t>  </a:t>
            </a:r>
            <a:r>
              <a:rPr lang="en-US" sz="2000" dirty="0" err="1">
                <a:solidFill>
                  <a:srgbClr val="009051"/>
                </a:solidFill>
              </a:rPr>
              <a:t>AdS</a:t>
            </a:r>
            <a:r>
              <a:rPr lang="en-US" sz="2000" dirty="0">
                <a:solidFill>
                  <a:srgbClr val="009051"/>
                </a:solidFill>
              </a:rPr>
              <a:t>/CFT</a:t>
            </a:r>
            <a:endParaRPr lang="en-US" sz="2000" baseline="-25000" dirty="0">
              <a:solidFill>
                <a:srgbClr val="00905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1449" y="4901217"/>
            <a:ext cx="522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Bulk viscosity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    Temperature dependence is unclear.</a:t>
            </a:r>
          </a:p>
        </p:txBody>
      </p:sp>
      <p:sp>
        <p:nvSpPr>
          <p:cNvPr id="11" name="Oval 10"/>
          <p:cNvSpPr/>
          <p:nvPr/>
        </p:nvSpPr>
        <p:spPr>
          <a:xfrm>
            <a:off x="2154233" y="3546352"/>
            <a:ext cx="1512168" cy="982851"/>
          </a:xfrm>
          <a:prstGeom prst="ellipse">
            <a:avLst/>
          </a:prstGeom>
          <a:solidFill>
            <a:srgbClr val="F4D6FF">
              <a:alpha val="21000"/>
            </a:srgbClr>
          </a:solidFill>
          <a:ln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5186" y="368922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80"/>
                </a:solidFill>
              </a:rPr>
              <a:t>Hydro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FF1DB04-2A69-884A-0D21-D33D90DB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A9C0E18E-F738-2F39-FDDF-5FB4F7FD11BA}"/>
              </a:ext>
            </a:extLst>
          </p:cNvPr>
          <p:cNvSpPr/>
          <p:nvPr/>
        </p:nvSpPr>
        <p:spPr>
          <a:xfrm>
            <a:off x="2247648" y="5831055"/>
            <a:ext cx="433754" cy="322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46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8592</TotalTime>
  <Words>2795</Words>
  <Application>Microsoft Macintosh PowerPoint</Application>
  <PresentationFormat>ワイド画面</PresentationFormat>
  <Paragraphs>719</Paragraphs>
  <Slides>41</Slides>
  <Notes>12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4" baseType="lpstr">
      <vt:lpstr>-apple-system</vt:lpstr>
      <vt:lpstr>Arial Unicode MS</vt:lpstr>
      <vt:lpstr>Meiryo</vt:lpstr>
      <vt:lpstr>游ゴシック</vt:lpstr>
      <vt:lpstr>游ゴシック Light</vt:lpstr>
      <vt:lpstr>Arial</vt:lpstr>
      <vt:lpstr>Calibri</vt:lpstr>
      <vt:lpstr>Cambria Math</vt:lpstr>
      <vt:lpstr>Symbol</vt:lpstr>
      <vt:lpstr>Times New Roman</vt:lpstr>
      <vt:lpstr>Wingdings</vt:lpstr>
      <vt:lpstr>Office テーマ</vt:lpstr>
      <vt:lpstr>Acrobat Document</vt:lpstr>
      <vt:lpstr>Hydrodynamics &amp; Bayesian Analysis </vt:lpstr>
      <vt:lpstr>Contents</vt:lpstr>
      <vt:lpstr>Success of Relativistic Hydrodynamic Model </vt:lpstr>
      <vt:lpstr>Hydrodynamic Model </vt:lpstr>
      <vt:lpstr>Hydrodynamic Model </vt:lpstr>
      <vt:lpstr>Hydrodynamic Model </vt:lpstr>
      <vt:lpstr>Equation of State</vt:lpstr>
      <vt:lpstr>Equation of State </vt:lpstr>
      <vt:lpstr>Property of QGP </vt:lpstr>
      <vt:lpstr>Initial Condition </vt:lpstr>
      <vt:lpstr>From Fluid to Particles </vt:lpstr>
      <vt:lpstr>Parameters in Hydrodynamic Model</vt:lpstr>
      <vt:lpstr>Parameters in Hydrodynamic Model</vt:lpstr>
      <vt:lpstr>Bayesian Analysis</vt:lpstr>
      <vt:lpstr>Blast Wave Model</vt:lpstr>
      <vt:lpstr>Blast Wave Model</vt:lpstr>
      <vt:lpstr>Results</vt:lpstr>
      <vt:lpstr>Applications</vt:lpstr>
      <vt:lpstr>Parameters in Hydrodynamic Model</vt:lpstr>
      <vt:lpstr>Electromagnetic Field  in Heavy Ion Collisions</vt:lpstr>
      <vt:lpstr>Relativistic Resistive                           Magneto-Hydrodynamics (RRMHD)</vt:lpstr>
      <vt:lpstr>Relativistic Resistive  Magneto-Hydrodynamics (RRMHD)</vt:lpstr>
      <vt:lpstr>Space-time Evolution</vt:lpstr>
      <vt:lpstr>Electromagnetic Field Effect</vt:lpstr>
      <vt:lpstr>Nuclear Structure</vt:lpstr>
      <vt:lpstr>Summary</vt:lpstr>
      <vt:lpstr>PowerPoint プレゼンテーション</vt:lpstr>
      <vt:lpstr>Symmetric and Asymmetric Systems</vt:lpstr>
      <vt:lpstr>Analysis on High-Energy Heavy-Ion Collisions</vt:lpstr>
      <vt:lpstr>Initial Condition：QGP Medium</vt:lpstr>
      <vt:lpstr>Initial Condition：Electromagnetic Fields</vt:lpstr>
      <vt:lpstr>Electromagnetic Field  in Symmetric and Asymmetric Systems </vt:lpstr>
      <vt:lpstr>Initial Condition：Electromagnetic Fields (η_s=0)</vt:lpstr>
      <vt:lpstr>Directed Flow</vt:lpstr>
      <vt:lpstr>Energy Transfer by Ohm Dissipation</vt:lpstr>
      <vt:lpstr>Directed Flow</vt:lpstr>
      <vt:lpstr>Charge Dependence of Dv2：Au＋Au</vt:lpstr>
      <vt:lpstr>Charge Dependence of Dv2：Cu＋Au</vt:lpstr>
      <vt:lpstr>Charge Dependence of Dv1：Au＋Au</vt:lpstr>
      <vt:lpstr>Charge Dependence of Dv1：Cu＋Au</vt:lpstr>
      <vt:lpstr>RRMHD Equation in Milne Coordinates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野中 千穂</dc:creator>
  <cp:lastModifiedBy>千穂 野中</cp:lastModifiedBy>
  <cp:revision>327</cp:revision>
  <dcterms:created xsi:type="dcterms:W3CDTF">2023-09-04T23:32:37Z</dcterms:created>
  <dcterms:modified xsi:type="dcterms:W3CDTF">2024-04-23T01:57:27Z</dcterms:modified>
</cp:coreProperties>
</file>