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264" r:id="rId2"/>
    <p:sldId id="422" r:id="rId3"/>
    <p:sldId id="428" r:id="rId4"/>
    <p:sldId id="456" r:id="rId5"/>
    <p:sldId id="423" r:id="rId6"/>
    <p:sldId id="424" r:id="rId7"/>
    <p:sldId id="425" r:id="rId8"/>
    <p:sldId id="426" r:id="rId9"/>
    <p:sldId id="427" r:id="rId10"/>
    <p:sldId id="429" r:id="rId11"/>
    <p:sldId id="454" r:id="rId12"/>
    <p:sldId id="432" r:id="rId13"/>
    <p:sldId id="460" r:id="rId14"/>
    <p:sldId id="433" r:id="rId15"/>
    <p:sldId id="434" r:id="rId16"/>
    <p:sldId id="435" r:id="rId17"/>
    <p:sldId id="436" r:id="rId18"/>
    <p:sldId id="437" r:id="rId19"/>
    <p:sldId id="438" r:id="rId20"/>
    <p:sldId id="439" r:id="rId21"/>
    <p:sldId id="440" r:id="rId22"/>
    <p:sldId id="459" r:id="rId23"/>
    <p:sldId id="441" r:id="rId24"/>
    <p:sldId id="447" r:id="rId25"/>
    <p:sldId id="442" r:id="rId26"/>
    <p:sldId id="458" r:id="rId27"/>
    <p:sldId id="444" r:id="rId28"/>
    <p:sldId id="464" r:id="rId29"/>
    <p:sldId id="465" r:id="rId30"/>
    <p:sldId id="470" r:id="rId31"/>
    <p:sldId id="471" r:id="rId32"/>
    <p:sldId id="472" r:id="rId33"/>
    <p:sldId id="474" r:id="rId34"/>
    <p:sldId id="476" r:id="rId35"/>
    <p:sldId id="475" r:id="rId36"/>
    <p:sldId id="463" r:id="rId37"/>
    <p:sldId id="261" r:id="rId38"/>
    <p:sldId id="306" r:id="rId39"/>
    <p:sldId id="450" r:id="rId40"/>
    <p:sldId id="451" r:id="rId41"/>
    <p:sldId id="457" r:id="rId42"/>
    <p:sldId id="455" r:id="rId43"/>
    <p:sldId id="467" r:id="rId44"/>
    <p:sldId id="469" r:id="rId45"/>
    <p:sldId id="468" r:id="rId46"/>
    <p:sldId id="452" r:id="rId47"/>
    <p:sldId id="477" r:id="rId48"/>
    <p:sldId id="473" r:id="rId49"/>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53A5BD4A-43D1-40B4-B5EA-CA5199F81596}">
          <p14:sldIdLst>
            <p14:sldId id="264"/>
            <p14:sldId id="422"/>
          </p14:sldIdLst>
        </p14:section>
        <p14:section name="Untitled Section" id="{35F9E567-CDD8-4A46-945F-A3A0DAE23CD8}">
          <p14:sldIdLst>
            <p14:sldId id="428"/>
            <p14:sldId id="456"/>
            <p14:sldId id="423"/>
            <p14:sldId id="424"/>
            <p14:sldId id="425"/>
            <p14:sldId id="426"/>
            <p14:sldId id="427"/>
          </p14:sldIdLst>
        </p14:section>
        <p14:section name="Untitled Section" id="{E8B1DB53-E56D-406B-A638-2311077327B4}">
          <p14:sldIdLst>
            <p14:sldId id="429"/>
            <p14:sldId id="454"/>
            <p14:sldId id="432"/>
            <p14:sldId id="460"/>
            <p14:sldId id="433"/>
            <p14:sldId id="434"/>
            <p14:sldId id="435"/>
            <p14:sldId id="436"/>
            <p14:sldId id="437"/>
            <p14:sldId id="438"/>
            <p14:sldId id="439"/>
            <p14:sldId id="440"/>
            <p14:sldId id="459"/>
            <p14:sldId id="441"/>
            <p14:sldId id="447"/>
            <p14:sldId id="442"/>
            <p14:sldId id="458"/>
            <p14:sldId id="444"/>
            <p14:sldId id="464"/>
            <p14:sldId id="465"/>
            <p14:sldId id="470"/>
            <p14:sldId id="471"/>
            <p14:sldId id="472"/>
            <p14:sldId id="474"/>
            <p14:sldId id="476"/>
            <p14:sldId id="475"/>
            <p14:sldId id="463"/>
            <p14:sldId id="261"/>
            <p14:sldId id="306"/>
            <p14:sldId id="450"/>
            <p14:sldId id="451"/>
            <p14:sldId id="457"/>
            <p14:sldId id="455"/>
            <p14:sldId id="467"/>
            <p14:sldId id="469"/>
            <p14:sldId id="468"/>
            <p14:sldId id="452"/>
            <p14:sldId id="477"/>
            <p14:sldId id="4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rene Huber" initials="I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474"/>
    <a:srgbClr val="FA8214"/>
    <a:srgbClr val="AFDC7E"/>
    <a:srgbClr val="567D27"/>
    <a:srgbClr val="82BE3C"/>
    <a:srgbClr val="9E0000"/>
    <a:srgbClr val="DCA01E"/>
    <a:srgbClr val="50AAE6"/>
    <a:srgbClr val="A00078"/>
    <a:srgbClr val="5A6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76078" autoAdjust="0"/>
  </p:normalViewPr>
  <p:slideViewPr>
    <p:cSldViewPr showGuides="1">
      <p:cViewPr varScale="1">
        <p:scale>
          <a:sx n="62" d="100"/>
          <a:sy n="62" d="100"/>
        </p:scale>
        <p:origin x="220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4" d="100"/>
          <a:sy n="54" d="100"/>
        </p:scale>
        <p:origin x="3413" y="6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8" name="Rectangle 4"/>
          <p:cNvSpPr>
            <a:spLocks noGrp="1" noChangeArrowheads="1"/>
          </p:cNvSpPr>
          <p:nvPr>
            <p:ph type="ftr" sz="quarter" idx="2"/>
          </p:nvPr>
        </p:nvSpPr>
        <p:spPr bwMode="auto">
          <a:xfrm>
            <a:off x="3628574" y="508397"/>
            <a:ext cx="2734806" cy="303314"/>
          </a:xfrm>
          <a:prstGeom prst="rect">
            <a:avLst/>
          </a:prstGeom>
          <a:noFill/>
          <a:ln w="9525">
            <a:noFill/>
            <a:miter lim="800000"/>
            <a:headEnd/>
            <a:tailEnd/>
          </a:ln>
          <a:effectLst/>
        </p:spPr>
        <p:txBody>
          <a:bodyPr vert="horz" wrap="square" lIns="95552" tIns="47776" rIns="95552" bIns="47776" numCol="1" anchor="b" anchorCtr="0" compatLnSpc="1">
            <a:prstTxWarp prst="textNoShape">
              <a:avLst/>
            </a:prstTxWarp>
          </a:bodyPr>
          <a:lstStyle>
            <a:lvl1pPr algn="r">
              <a:defRPr sz="900"/>
            </a:lvl1pPr>
          </a:lstStyle>
          <a:p>
            <a:pPr>
              <a:defRPr/>
            </a:pPr>
            <a:r>
              <a:rPr lang="de-DE"/>
              <a:t>Prof. Dr. Max Mustermann | Musterfakultät</a:t>
            </a:r>
          </a:p>
        </p:txBody>
      </p:sp>
      <p:sp>
        <p:nvSpPr>
          <p:cNvPr id="47111" name="Text Box 7"/>
          <p:cNvSpPr txBox="1">
            <a:spLocks noChangeArrowheads="1"/>
          </p:cNvSpPr>
          <p:nvPr/>
        </p:nvSpPr>
        <p:spPr bwMode="auto">
          <a:xfrm>
            <a:off x="536578" y="9263140"/>
            <a:ext cx="3076262" cy="343043"/>
          </a:xfrm>
          <a:prstGeom prst="rect">
            <a:avLst/>
          </a:prstGeom>
          <a:noFill/>
          <a:ln w="9525">
            <a:noFill/>
            <a:miter lim="800000"/>
            <a:headEnd/>
            <a:tailEnd/>
          </a:ln>
          <a:effectLst/>
        </p:spPr>
        <p:txBody>
          <a:bodyPr lIns="0" tIns="0" rIns="0" bIns="0">
            <a:spAutoFit/>
          </a:bodyPr>
          <a:lstStyle/>
          <a:p>
            <a:pPr>
              <a:lnSpc>
                <a:spcPct val="65000"/>
              </a:lnSpc>
              <a:spcBef>
                <a:spcPct val="50000"/>
              </a:spcBef>
            </a:pPr>
            <a:r>
              <a:rPr lang="de-DE" sz="900"/>
              <a:t>KIT – Universität des Landes Baden-Württemberg und </a:t>
            </a:r>
          </a:p>
          <a:p>
            <a:pPr>
              <a:lnSpc>
                <a:spcPct val="65000"/>
              </a:lnSpc>
              <a:spcBef>
                <a:spcPct val="50000"/>
              </a:spcBef>
            </a:pPr>
            <a:r>
              <a:rPr lang="de-DE" sz="900"/>
              <a:t>nationales Forschungszentrum in der Helmholtz-Gemeinschaft</a:t>
            </a:r>
          </a:p>
        </p:txBody>
      </p:sp>
      <p:pic>
        <p:nvPicPr>
          <p:cNvPr id="9223" name="Picture 11" descr="KIT-Logo-rgb_de"/>
          <p:cNvPicPr>
            <a:picLocks noChangeAspect="1" noChangeArrowheads="1"/>
          </p:cNvPicPr>
          <p:nvPr/>
        </p:nvPicPr>
        <p:blipFill>
          <a:blip r:embed="rId2" cstate="print"/>
          <a:srcRect/>
          <a:stretch>
            <a:fillRect/>
          </a:stretch>
        </p:blipFill>
        <p:spPr bwMode="auto">
          <a:xfrm>
            <a:off x="544444" y="205083"/>
            <a:ext cx="999196" cy="504947"/>
          </a:xfrm>
          <a:prstGeom prst="rect">
            <a:avLst/>
          </a:prstGeom>
          <a:noFill/>
          <a:ln w="9525">
            <a:noFill/>
            <a:miter lim="800000"/>
            <a:headEnd/>
            <a:tailEnd/>
          </a:ln>
        </p:spPr>
      </p:pic>
    </p:spTree>
    <p:extLst>
      <p:ext uri="{BB962C8B-B14F-4D97-AF65-F5344CB8AC3E}">
        <p14:creationId xmlns:p14="http://schemas.microsoft.com/office/powerpoint/2010/main" val="1093352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1"/>
            <a:ext cx="2945658" cy="496334"/>
          </a:xfrm>
          <a:prstGeom prst="rect">
            <a:avLst/>
          </a:prstGeom>
          <a:noFill/>
          <a:ln w="9525">
            <a:noFill/>
            <a:miter lim="800000"/>
            <a:headEnd/>
            <a:tailEnd/>
          </a:ln>
          <a:effectLst/>
        </p:spPr>
        <p:txBody>
          <a:bodyPr vert="horz" wrap="square" lIns="95552" tIns="47776" rIns="95552" bIns="47776" numCol="1" anchor="t" anchorCtr="0" compatLnSpc="1">
            <a:prstTxWarp prst="textNoShape">
              <a:avLst/>
            </a:prstTxWarp>
          </a:bodyPr>
          <a:lstStyle>
            <a:lvl1pPr>
              <a:defRPr sz="1300"/>
            </a:lvl1pPr>
          </a:lstStyle>
          <a:p>
            <a:pPr>
              <a:defRPr/>
            </a:pPr>
            <a:endParaRPr lang="de-DE"/>
          </a:p>
        </p:txBody>
      </p:sp>
      <p:sp>
        <p:nvSpPr>
          <p:cNvPr id="3075" name="Rectangle 3"/>
          <p:cNvSpPr>
            <a:spLocks noGrp="1" noChangeArrowheads="1"/>
          </p:cNvSpPr>
          <p:nvPr>
            <p:ph type="dt" idx="1"/>
          </p:nvPr>
        </p:nvSpPr>
        <p:spPr bwMode="auto">
          <a:xfrm>
            <a:off x="3850445" y="1"/>
            <a:ext cx="2945658" cy="496334"/>
          </a:xfrm>
          <a:prstGeom prst="rect">
            <a:avLst/>
          </a:prstGeom>
          <a:noFill/>
          <a:ln w="9525">
            <a:noFill/>
            <a:miter lim="800000"/>
            <a:headEnd/>
            <a:tailEnd/>
          </a:ln>
          <a:effectLst/>
        </p:spPr>
        <p:txBody>
          <a:bodyPr vert="horz" wrap="square" lIns="95552" tIns="47776" rIns="95552" bIns="47776" numCol="1" anchor="t" anchorCtr="0" compatLnSpc="1">
            <a:prstTxWarp prst="textNoShape">
              <a:avLst/>
            </a:prstTxWarp>
          </a:bodyPr>
          <a:lstStyle>
            <a:lvl1pPr algn="r">
              <a:defRPr sz="1300"/>
            </a:lvl1pPr>
          </a:lstStyle>
          <a:p>
            <a:pPr>
              <a:defRPr/>
            </a:pPr>
            <a:endParaRPr lang="de-DE"/>
          </a:p>
        </p:txBody>
      </p:sp>
      <p:sp>
        <p:nvSpPr>
          <p:cNvPr id="8196" name="Rectangle 4"/>
          <p:cNvSpPr>
            <a:spLocks noGrp="1" noRot="1" noChangeAspect="1" noChangeArrowheads="1" noTextEdit="1"/>
          </p:cNvSpPr>
          <p:nvPr>
            <p:ph type="sldImg" idx="2"/>
          </p:nvPr>
        </p:nvSpPr>
        <p:spPr bwMode="auto">
          <a:xfrm>
            <a:off x="922338" y="749300"/>
            <a:ext cx="4953000" cy="37163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5552" tIns="47776" rIns="95552" bIns="47776"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2" y="9428583"/>
            <a:ext cx="2945658" cy="496334"/>
          </a:xfrm>
          <a:prstGeom prst="rect">
            <a:avLst/>
          </a:prstGeom>
          <a:noFill/>
          <a:ln w="9525">
            <a:noFill/>
            <a:miter lim="800000"/>
            <a:headEnd/>
            <a:tailEnd/>
          </a:ln>
          <a:effectLst/>
        </p:spPr>
        <p:txBody>
          <a:bodyPr vert="horz" wrap="square" lIns="95552" tIns="47776" rIns="95552" bIns="47776" numCol="1" anchor="b" anchorCtr="0" compatLnSpc="1">
            <a:prstTxWarp prst="textNoShape">
              <a:avLst/>
            </a:prstTxWarp>
          </a:bodyPr>
          <a:lstStyle>
            <a:lvl1pPr>
              <a:defRPr sz="1300"/>
            </a:lvl1pPr>
          </a:lstStyle>
          <a:p>
            <a:pPr>
              <a:defRPr/>
            </a:pPr>
            <a:r>
              <a:rPr lang="de-DE"/>
              <a:t>Prof. Dr. Max Mustermann | Musterfakultät</a:t>
            </a:r>
          </a:p>
        </p:txBody>
      </p:sp>
      <p:sp>
        <p:nvSpPr>
          <p:cNvPr id="3079" name="Rectangle 7"/>
          <p:cNvSpPr>
            <a:spLocks noGrp="1" noChangeArrowheads="1"/>
          </p:cNvSpPr>
          <p:nvPr>
            <p:ph type="sldNum" sz="quarter" idx="5"/>
          </p:nvPr>
        </p:nvSpPr>
        <p:spPr bwMode="auto">
          <a:xfrm>
            <a:off x="3850445" y="9428583"/>
            <a:ext cx="2945658" cy="496334"/>
          </a:xfrm>
          <a:prstGeom prst="rect">
            <a:avLst/>
          </a:prstGeom>
          <a:noFill/>
          <a:ln w="9525">
            <a:noFill/>
            <a:miter lim="800000"/>
            <a:headEnd/>
            <a:tailEnd/>
          </a:ln>
          <a:effectLst/>
        </p:spPr>
        <p:txBody>
          <a:bodyPr vert="horz" wrap="square" lIns="95552" tIns="47776" rIns="95552" bIns="47776" numCol="1" anchor="b" anchorCtr="0" compatLnSpc="1">
            <a:prstTxWarp prst="textNoShape">
              <a:avLst/>
            </a:prstTxWarp>
          </a:bodyPr>
          <a:lstStyle>
            <a:lvl1pPr algn="r">
              <a:defRPr sz="1300"/>
            </a:lvl1pPr>
          </a:lstStyle>
          <a:p>
            <a:pPr>
              <a:defRPr/>
            </a:pPr>
            <a:fld id="{C527DC3E-3A27-4D23-9336-3EAB36224A06}" type="slidenum">
              <a:rPr lang="de-DE"/>
              <a:pPr>
                <a:defRPr/>
              </a:pPr>
              <a:t>‹Nr.›</a:t>
            </a:fld>
            <a:endParaRPr lang="de-DE"/>
          </a:p>
        </p:txBody>
      </p:sp>
    </p:spTree>
    <p:extLst>
      <p:ext uri="{BB962C8B-B14F-4D97-AF65-F5344CB8AC3E}">
        <p14:creationId xmlns:p14="http://schemas.microsoft.com/office/powerpoint/2010/main" val="410682698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1</a:t>
            </a:fld>
            <a:endParaRPr lang="de-DE"/>
          </a:p>
        </p:txBody>
      </p:sp>
    </p:spTree>
    <p:extLst>
      <p:ext uri="{BB962C8B-B14F-4D97-AF65-F5344CB8AC3E}">
        <p14:creationId xmlns:p14="http://schemas.microsoft.com/office/powerpoint/2010/main" val="397632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8938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通过漂移快速高效地收集电荷</a:t>
            </a:r>
            <a:endParaRPr lang="de-DE" altLang="zh-CN" dirty="0"/>
          </a:p>
          <a:p>
            <a:r>
              <a:rPr lang="de-DE" altLang="zh-CN" dirty="0"/>
              <a:t>p </a:t>
            </a:r>
            <a:r>
              <a:rPr lang="zh-CN" altLang="de-DE" dirty="0"/>
              <a:t>衬底和深 </a:t>
            </a:r>
            <a:r>
              <a:rPr lang="de-DE" altLang="zh-CN" dirty="0"/>
              <a:t>n </a:t>
            </a:r>
            <a:r>
              <a:rPr lang="zh-CN" altLang="de-DE" dirty="0"/>
              <a:t>阱之间的电荷收集</a:t>
            </a:r>
            <a:endParaRPr lang="de-DE" altLang="zh-CN" dirty="0"/>
          </a:p>
          <a:p>
            <a:r>
              <a:rPr lang="zh-CN" altLang="de-DE" dirty="0"/>
              <a:t>与 </a:t>
            </a:r>
            <a:r>
              <a:rPr lang="de-DE" altLang="zh-CN" dirty="0"/>
              <a:t>HV </a:t>
            </a:r>
            <a:r>
              <a:rPr lang="zh-CN" altLang="de-DE" dirty="0"/>
              <a:t>隔离的电子设备</a:t>
            </a:r>
            <a:endParaRPr lang="de-DE" altLang="zh-CN" dirty="0"/>
          </a:p>
          <a:p>
            <a:r>
              <a:rPr lang="zh-CN" altLang="de-DE" dirty="0"/>
              <a:t>在商业流程中实施，可提供大型工厂输出</a:t>
            </a:r>
            <a:endParaRPr lang="de-DE" altLang="zh-CN" dirty="0"/>
          </a:p>
          <a:p>
            <a:r>
              <a:rPr lang="zh-CN" altLang="de-DE" dirty="0"/>
              <a:t>耐辐射技术，通过特殊设计进一步提高</a:t>
            </a:r>
            <a:endParaRPr lang="de-DE" dirty="0"/>
          </a:p>
        </p:txBody>
      </p:sp>
    </p:spTree>
    <p:extLst>
      <p:ext uri="{BB962C8B-B14F-4D97-AF65-F5344CB8AC3E}">
        <p14:creationId xmlns:p14="http://schemas.microsoft.com/office/powerpoint/2010/main" val="94845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zh-CN" altLang="de-DE" dirty="0"/>
              <a:t>这些检测器和光像素检测器（如相机或智能手机）之间的区别在于我们检测的是单个粒子。粒子可以是：高能带电粒子或高能光子（</a:t>
            </a:r>
            <a:r>
              <a:rPr lang="de-DE" altLang="zh-CN" dirty="0"/>
              <a:t>70keV</a:t>
            </a:r>
            <a:r>
              <a:rPr lang="zh-CN" altLang="de-DE" dirty="0"/>
              <a:t>）。带电粒子在传感器上的相互作用和光子在传感器上的相互作用有点不同。</a:t>
            </a:r>
            <a:endParaRPr lang="de-DE" altLang="zh-CN" dirty="0"/>
          </a:p>
          <a:p>
            <a:pPr algn="just"/>
            <a:endParaRPr lang="de-DE" altLang="zh-CN" dirty="0"/>
          </a:p>
          <a:p>
            <a:pPr algn="just"/>
            <a:r>
              <a:rPr lang="zh-CN" altLang="de-DE" dirty="0"/>
              <a:t>高能带电粒子（</a:t>
            </a:r>
            <a:r>
              <a:rPr lang="de-DE" altLang="zh-CN" dirty="0"/>
              <a:t>~1GeV</a:t>
            </a:r>
            <a:r>
              <a:rPr lang="zh-CN" altLang="de-DE" dirty="0"/>
              <a:t>，</a:t>
            </a:r>
            <a:r>
              <a:rPr lang="de-DE" altLang="zh-CN" dirty="0"/>
              <a:t>mu3e 25MeV</a:t>
            </a:r>
            <a:r>
              <a:rPr lang="zh-CN" altLang="de-DE" dirty="0"/>
              <a:t>）穿过传感器并沿其轨道电离（形成 </a:t>
            </a:r>
            <a:r>
              <a:rPr lang="de-DE" altLang="zh-CN" dirty="0"/>
              <a:t>e-h </a:t>
            </a:r>
            <a:r>
              <a:rPr lang="zh-CN" altLang="de-DE" dirty="0"/>
              <a:t>对）传感器材料（硅）。 生成的</a:t>
            </a:r>
            <a:r>
              <a:rPr lang="de-DE" altLang="zh-CN" dirty="0"/>
              <a:t>e-h</a:t>
            </a:r>
            <a:r>
              <a:rPr lang="zh-CN" altLang="de-DE" dirty="0"/>
              <a:t>对的个数是随机值（有波动）</a:t>
            </a:r>
            <a:endParaRPr lang="en-GB" dirty="0"/>
          </a:p>
          <a:p>
            <a:pPr algn="just"/>
            <a:endParaRPr lang="en-GB" dirty="0"/>
          </a:p>
          <a:p>
            <a:pPr algn="just"/>
            <a:r>
              <a:rPr lang="zh-CN" altLang="de-DE" dirty="0"/>
              <a:t>中等能量 </a:t>
            </a:r>
            <a:r>
              <a:rPr lang="de-DE" altLang="zh-CN" dirty="0"/>
              <a:t>(&lt;70keV) </a:t>
            </a:r>
            <a:r>
              <a:rPr lang="zh-CN" altLang="de-DE" dirty="0"/>
              <a:t>的光子通常在一个点上将其所有能量提供给传感器材料 </a:t>
            </a:r>
            <a:r>
              <a:rPr lang="de-DE" altLang="zh-CN" dirty="0"/>
              <a:t>(</a:t>
            </a:r>
            <a:r>
              <a:rPr lang="de-DE" altLang="zh-CN" dirty="0" err="1"/>
              <a:t>CdTe</a:t>
            </a:r>
            <a:r>
              <a:rPr lang="de-DE" altLang="zh-CN" dirty="0"/>
              <a:t>)</a:t>
            </a:r>
            <a:r>
              <a:rPr lang="zh-CN" altLang="de-DE" dirty="0"/>
              <a:t>（光效应）。 </a:t>
            </a:r>
            <a:r>
              <a:rPr lang="de-DE" altLang="zh-CN" dirty="0"/>
              <a:t>e-h </a:t>
            </a:r>
            <a:r>
              <a:rPr lang="zh-CN" altLang="de-DE" dirty="0"/>
              <a:t>对的数量没有波动。</a:t>
            </a:r>
            <a:endParaRPr lang="en-GB" dirty="0"/>
          </a:p>
          <a:p>
            <a:endParaRPr lang="de-DE" dirty="0"/>
          </a:p>
        </p:txBody>
      </p:sp>
    </p:spTree>
    <p:extLst>
      <p:ext uri="{BB962C8B-B14F-4D97-AF65-F5344CB8AC3E}">
        <p14:creationId xmlns:p14="http://schemas.microsoft.com/office/powerpoint/2010/main" val="4248092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粒子检测器的典型应用是粒子跟踪</a:t>
            </a:r>
            <a:r>
              <a:rPr lang="de-DE" altLang="zh-CN" dirty="0"/>
              <a:t>——</a:t>
            </a:r>
            <a:r>
              <a:rPr lang="zh-CN" altLang="de-DE" dirty="0"/>
              <a:t>我们要测量粒子的轨迹（轨迹），</a:t>
            </a:r>
            <a:endParaRPr lang="de-DE" altLang="zh-CN" dirty="0"/>
          </a:p>
          <a:p>
            <a:endParaRPr lang="de-DE" altLang="zh-CN" dirty="0"/>
          </a:p>
          <a:p>
            <a:r>
              <a:rPr lang="zh-CN" altLang="de-DE" dirty="0"/>
              <a:t>它是在粒子物理实验中产生的粒子经过多层像素检测器。 每一层都为我们提供了粒子轨迹的二维信息。 使用所有层的信息，可以计算 </a:t>
            </a:r>
            <a:r>
              <a:rPr lang="de-DE" altLang="zh-CN" dirty="0"/>
              <a:t>3D </a:t>
            </a:r>
            <a:r>
              <a:rPr lang="zh-CN" altLang="de-DE" dirty="0"/>
              <a:t>轨迹。这些层应该很薄（通常为 </a:t>
            </a:r>
            <a:r>
              <a:rPr lang="de-DE" altLang="zh-CN" dirty="0"/>
              <a:t>100µm</a:t>
            </a:r>
            <a:r>
              <a:rPr lang="zh-CN" altLang="de-DE" dirty="0"/>
              <a:t>），这样粒子就不会偏转。</a:t>
            </a:r>
            <a:endParaRPr lang="de-DE" dirty="0"/>
          </a:p>
        </p:txBody>
      </p:sp>
    </p:spTree>
    <p:extLst>
      <p:ext uri="{BB962C8B-B14F-4D97-AF65-F5344CB8AC3E}">
        <p14:creationId xmlns:p14="http://schemas.microsoft.com/office/powerpoint/2010/main" val="398446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硅中的无源像素检测器基于 </a:t>
            </a:r>
            <a:r>
              <a:rPr lang="de-DE" altLang="zh-CN" dirty="0"/>
              <a:t>PN </a:t>
            </a:r>
            <a:r>
              <a:rPr lang="zh-CN" altLang="de-DE" dirty="0"/>
              <a:t>结，即 </a:t>
            </a:r>
            <a:r>
              <a:rPr lang="de-DE" altLang="zh-CN" dirty="0"/>
              <a:t>p </a:t>
            </a:r>
            <a:r>
              <a:rPr lang="zh-CN" altLang="de-DE" dirty="0"/>
              <a:t>衬底中的 </a:t>
            </a:r>
            <a:r>
              <a:rPr lang="de-DE" altLang="zh-CN" dirty="0"/>
              <a:t>n </a:t>
            </a:r>
            <a:r>
              <a:rPr lang="zh-CN" altLang="de-DE" dirty="0"/>
              <a:t>区。 交界处已耗尽。衬底被负电压偏置。</a:t>
            </a:r>
            <a:endParaRPr lang="de-DE" altLang="zh-CN" dirty="0"/>
          </a:p>
          <a:p>
            <a:r>
              <a:rPr lang="de-DE" altLang="zh-CN" dirty="0"/>
              <a:t>e-h </a:t>
            </a:r>
            <a:r>
              <a:rPr lang="zh-CN" altLang="de-DE" dirty="0"/>
              <a:t>对被电场分开，电子被最近的 </a:t>
            </a:r>
            <a:r>
              <a:rPr lang="de-DE" altLang="zh-CN" dirty="0"/>
              <a:t>n </a:t>
            </a:r>
            <a:r>
              <a:rPr lang="zh-CN" altLang="de-DE" dirty="0"/>
              <a:t>阱收集。</a:t>
            </a:r>
            <a:endParaRPr lang="de-DE" altLang="zh-CN" dirty="0"/>
          </a:p>
          <a:p>
            <a:r>
              <a:rPr lang="zh-CN" altLang="de-DE" dirty="0"/>
              <a:t>电子的运动产生电流。 电流的积分是</a:t>
            </a:r>
            <a:r>
              <a:rPr lang="de-DE" altLang="zh-CN" dirty="0"/>
              <a:t>e-h</a:t>
            </a:r>
            <a:r>
              <a:rPr lang="zh-CN" altLang="de-DE" dirty="0"/>
              <a:t>对（电荷）的数量。 在带电粒子的情况下，</a:t>
            </a:r>
            <a:r>
              <a:rPr lang="de-DE" altLang="zh-CN" dirty="0"/>
              <a:t>e-h </a:t>
            </a:r>
            <a:r>
              <a:rPr lang="zh-CN" altLang="de-DE" dirty="0"/>
              <a:t>对的数量取决于传感器和耗尽层的厚度。</a:t>
            </a:r>
            <a:endParaRPr lang="de-DE" altLang="zh-CN" dirty="0"/>
          </a:p>
          <a:p>
            <a:r>
              <a:rPr lang="zh-CN" altLang="de-DE" dirty="0"/>
              <a:t>信号采集速度快，采集时间约为</a:t>
            </a:r>
            <a:r>
              <a:rPr lang="de-DE" altLang="zh-CN" dirty="0"/>
              <a:t>1ns</a:t>
            </a:r>
            <a:r>
              <a:rPr lang="zh-CN" altLang="de-DE" dirty="0"/>
              <a:t>。 以这种方式，粒子撞击的精确时间测量是可能的。</a:t>
            </a:r>
            <a:endParaRPr lang="de-DE" altLang="zh-CN" dirty="0"/>
          </a:p>
          <a:p>
            <a:r>
              <a:rPr lang="zh-CN" altLang="de-DE" dirty="0"/>
              <a:t>我们得到多少电荷？ 电荷信号等于生成的 </a:t>
            </a:r>
            <a:r>
              <a:rPr lang="de-DE" altLang="zh-CN" dirty="0"/>
              <a:t>e-h </a:t>
            </a:r>
            <a:r>
              <a:rPr lang="zh-CN" altLang="de-DE" dirty="0"/>
              <a:t>对的数量。 在带电粒子的情况下，</a:t>
            </a:r>
            <a:r>
              <a:rPr lang="de-DE" altLang="zh-CN" dirty="0"/>
              <a:t>e-h </a:t>
            </a:r>
            <a:r>
              <a:rPr lang="zh-CN" altLang="de-DE" dirty="0"/>
              <a:t>对的数量取决于传感器和耗尽层的厚度。 示例 </a:t>
            </a:r>
            <a:r>
              <a:rPr lang="de-DE" altLang="zh-CN" dirty="0"/>
              <a:t>30µm = 3000e-h </a:t>
            </a:r>
            <a:r>
              <a:rPr lang="zh-CN" altLang="de-DE" dirty="0"/>
              <a:t>对 </a:t>
            </a:r>
            <a:r>
              <a:rPr lang="de-DE" altLang="zh-CN" dirty="0"/>
              <a:t>= </a:t>
            </a:r>
            <a:r>
              <a:rPr lang="zh-CN" altLang="de-DE" dirty="0"/>
              <a:t>平均 </a:t>
            </a:r>
            <a:r>
              <a:rPr lang="de-DE" altLang="zh-CN" dirty="0"/>
              <a:t>0.5fC</a:t>
            </a:r>
            <a:r>
              <a:rPr lang="zh-CN" altLang="de-DE" dirty="0"/>
              <a:t>。 实际数字随 </a:t>
            </a:r>
            <a:r>
              <a:rPr lang="de-DE" altLang="zh-CN" dirty="0"/>
              <a:t>Landau </a:t>
            </a:r>
            <a:r>
              <a:rPr lang="zh-CN" altLang="de-DE" dirty="0"/>
              <a:t>分布而波动。</a:t>
            </a:r>
            <a:endParaRPr lang="de-DE" dirty="0"/>
          </a:p>
        </p:txBody>
      </p:sp>
    </p:spTree>
    <p:extLst>
      <p:ext uri="{BB962C8B-B14F-4D97-AF65-F5344CB8AC3E}">
        <p14:creationId xmlns:p14="http://schemas.microsoft.com/office/powerpoint/2010/main" val="131709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3120">
              <a:defRPr/>
            </a:pPr>
            <a:r>
              <a:rPr lang="zh-CN" altLang="de-DE" dirty="0"/>
              <a:t>现在我展示了我组开发的一种有源像素检测器。</a:t>
            </a:r>
            <a:endParaRPr lang="de-DE" altLang="zh-CN" dirty="0"/>
          </a:p>
          <a:p>
            <a:pPr defTabSz="913120">
              <a:defRPr/>
            </a:pPr>
            <a:r>
              <a:rPr lang="zh-CN" altLang="de-DE" dirty="0"/>
              <a:t>它是</a:t>
            </a:r>
            <a:r>
              <a:rPr lang="de-DE" altLang="zh-CN" dirty="0"/>
              <a:t>HVCMOS</a:t>
            </a:r>
            <a:r>
              <a:rPr lang="zh-CN" altLang="de-DE" dirty="0"/>
              <a:t>检测器</a:t>
            </a:r>
            <a:endParaRPr lang="de-DE" altLang="zh-CN" dirty="0"/>
          </a:p>
          <a:p>
            <a:pPr defTabSz="913120">
              <a:defRPr/>
            </a:pPr>
            <a:r>
              <a:rPr lang="zh-CN" altLang="de-DE" dirty="0"/>
              <a:t>传感器位于 </a:t>
            </a:r>
            <a:r>
              <a:rPr lang="de-DE" altLang="zh-CN" dirty="0"/>
              <a:t>p </a:t>
            </a:r>
            <a:r>
              <a:rPr lang="zh-CN" altLang="de-DE" dirty="0"/>
              <a:t>衬底中的深 </a:t>
            </a:r>
            <a:r>
              <a:rPr lang="de-DE" altLang="zh-CN" dirty="0"/>
              <a:t>n </a:t>
            </a:r>
            <a:r>
              <a:rPr lang="zh-CN" altLang="de-DE" dirty="0"/>
              <a:t>阱中，像素电子器件放置在深 </a:t>
            </a:r>
            <a:r>
              <a:rPr lang="de-DE" altLang="zh-CN" dirty="0"/>
              <a:t>n </a:t>
            </a:r>
            <a:r>
              <a:rPr lang="zh-CN" altLang="de-DE" dirty="0"/>
              <a:t>阱中。</a:t>
            </a:r>
            <a:endParaRPr lang="de-DE" altLang="zh-CN" dirty="0"/>
          </a:p>
          <a:p>
            <a:pPr defTabSz="913120">
              <a:defRPr/>
            </a:pPr>
            <a:r>
              <a:rPr lang="zh-CN" altLang="de-DE" dirty="0"/>
              <a:t>像素包含放大器</a:t>
            </a:r>
            <a:r>
              <a:rPr lang="de-DE" altLang="zh-CN" dirty="0"/>
              <a:t>——</a:t>
            </a:r>
            <a:r>
              <a:rPr lang="zh-CN" altLang="de-DE" dirty="0"/>
              <a:t>因此被称为有源传感器。</a:t>
            </a:r>
            <a:endParaRPr lang="de-DE" dirty="0"/>
          </a:p>
        </p:txBody>
      </p:sp>
    </p:spTree>
    <p:extLst>
      <p:ext uri="{BB962C8B-B14F-4D97-AF65-F5344CB8AC3E}">
        <p14:creationId xmlns:p14="http://schemas.microsoft.com/office/powerpoint/2010/main" val="352564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21</a:t>
            </a:fld>
            <a:endParaRPr lang="de-DE"/>
          </a:p>
        </p:txBody>
      </p:sp>
    </p:spTree>
    <p:extLst>
      <p:ext uri="{BB962C8B-B14F-4D97-AF65-F5344CB8AC3E}">
        <p14:creationId xmlns:p14="http://schemas.microsoft.com/office/powerpoint/2010/main" val="3974625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这个公式被用来计算空间电荷区的宽度。通过分析我们可以指导，有两种方法可以扩大耗尽区的宽度</a:t>
            </a:r>
            <a:endParaRPr lang="de-DE" altLang="zh-CN" dirty="0"/>
          </a:p>
          <a:p>
            <a:r>
              <a:rPr lang="de-DE" altLang="zh-CN" dirty="0"/>
              <a:t>1. </a:t>
            </a:r>
            <a:r>
              <a:rPr lang="zh-CN" altLang="de-DE" dirty="0"/>
              <a:t>反向偏置电压，这个我们在前面已经提到。但是，更高的外部电压会带来更大的击穿风险。 可施加的最大电压受半导体电阻的限制。目前是</a:t>
            </a:r>
            <a:r>
              <a:rPr lang="de-DE" altLang="zh-CN" dirty="0"/>
              <a:t>120V</a:t>
            </a:r>
          </a:p>
          <a:p>
            <a:r>
              <a:rPr lang="de-DE" altLang="zh-CN" dirty="0"/>
              <a:t>2. </a:t>
            </a:r>
            <a:r>
              <a:rPr lang="zh-CN" altLang="de-DE" dirty="0"/>
              <a:t>需要更高电阻率的材料，也就是说使用更高纯度的半导体或补偿材料来提高掺杂密度。目前是</a:t>
            </a:r>
            <a:r>
              <a:rPr lang="de-DE" altLang="zh-CN" dirty="0"/>
              <a:t>1k</a:t>
            </a:r>
            <a:r>
              <a:rPr lang="zh-CN" altLang="de-DE" dirty="0"/>
              <a:t>，下一步我们想用</a:t>
            </a:r>
            <a:r>
              <a:rPr lang="de-DE" altLang="zh-CN" dirty="0"/>
              <a:t>20k</a:t>
            </a:r>
            <a:endParaRPr lang="de-DE" dirty="0"/>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22</a:t>
            </a:fld>
            <a:endParaRPr lang="de-DE"/>
          </a:p>
        </p:txBody>
      </p:sp>
    </p:spTree>
    <p:extLst>
      <p:ext uri="{BB962C8B-B14F-4D97-AF65-F5344CB8AC3E}">
        <p14:creationId xmlns:p14="http://schemas.microsoft.com/office/powerpoint/2010/main" val="3257567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23</a:t>
            </a:fld>
            <a:endParaRPr lang="de-DE"/>
          </a:p>
        </p:txBody>
      </p:sp>
    </p:spTree>
    <p:extLst>
      <p:ext uri="{BB962C8B-B14F-4D97-AF65-F5344CB8AC3E}">
        <p14:creationId xmlns:p14="http://schemas.microsoft.com/office/powerpoint/2010/main" val="4079205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精确的到达时间测量、精确的 </a:t>
            </a:r>
            <a:r>
              <a:rPr lang="de-DE" altLang="zh-CN" dirty="0" err="1"/>
              <a:t>ToT</a:t>
            </a:r>
            <a:r>
              <a:rPr lang="de-DE" altLang="zh-CN" dirty="0"/>
              <a:t> </a:t>
            </a:r>
            <a:r>
              <a:rPr lang="zh-CN" altLang="de-DE" dirty="0"/>
              <a:t>测量（在光子能量测量的情况下）</a:t>
            </a:r>
            <a:endParaRPr lang="de-DE" altLang="zh-CN" dirty="0"/>
          </a:p>
          <a:p>
            <a:r>
              <a:rPr lang="zh-CN" altLang="de-DE" dirty="0"/>
              <a:t>它们很难实现，因为放大器中的噪声电流源中的噪声</a:t>
            </a:r>
            <a:endParaRPr lang="de-DE" altLang="zh-CN" dirty="0"/>
          </a:p>
          <a:p>
            <a:r>
              <a:rPr lang="zh-CN" altLang="de-DE" dirty="0"/>
              <a:t>带电粒子情况下的信号波动。 因为生成的</a:t>
            </a:r>
            <a:r>
              <a:rPr lang="de-DE" altLang="zh-CN" dirty="0"/>
              <a:t>e-h</a:t>
            </a:r>
            <a:r>
              <a:rPr lang="zh-CN" altLang="de-DE" dirty="0"/>
              <a:t>对的个数是一个随机值，服从</a:t>
            </a:r>
            <a:r>
              <a:rPr lang="de-DE" altLang="zh-CN" dirty="0"/>
              <a:t>Landau</a:t>
            </a:r>
            <a:r>
              <a:rPr lang="zh-CN" altLang="de-DE" dirty="0"/>
              <a:t>分布。</a:t>
            </a:r>
            <a:endParaRPr lang="de-DE" altLang="zh-CN" dirty="0"/>
          </a:p>
          <a:p>
            <a:r>
              <a:rPr lang="zh-CN" altLang="de-DE" dirty="0"/>
              <a:t>阈值分散</a:t>
            </a:r>
            <a:endParaRPr lang="de-DE" dirty="0"/>
          </a:p>
        </p:txBody>
      </p:sp>
    </p:spTree>
    <p:extLst>
      <p:ext uri="{BB962C8B-B14F-4D97-AF65-F5344CB8AC3E}">
        <p14:creationId xmlns:p14="http://schemas.microsoft.com/office/powerpoint/2010/main" val="47137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1724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幻灯片显示了典型的前端电路我们通常将 </a:t>
            </a:r>
            <a:r>
              <a:rPr lang="de-DE" altLang="zh-CN" dirty="0"/>
              <a:t>n </a:t>
            </a:r>
            <a:r>
              <a:rPr lang="zh-CN" altLang="de-DE" dirty="0"/>
              <a:t>区（此处为 </a:t>
            </a:r>
            <a:r>
              <a:rPr lang="de-DE" altLang="zh-CN" dirty="0"/>
              <a:t>Cc</a:t>
            </a:r>
            <a:r>
              <a:rPr lang="zh-CN" altLang="de-DE" dirty="0"/>
              <a:t>）连接到电荷敏感放大器。 该放大器用作信号电流的积分器。 它产生等于电荷除以反馈电容的输出电压信号。 对于 </a:t>
            </a:r>
            <a:r>
              <a:rPr lang="de-DE" altLang="zh-CN" dirty="0" err="1"/>
              <a:t>pf</a:t>
            </a:r>
            <a:r>
              <a:rPr lang="de-DE" altLang="zh-CN" dirty="0"/>
              <a:t> </a:t>
            </a:r>
            <a:r>
              <a:rPr lang="zh-CN" altLang="de-DE" dirty="0"/>
              <a:t>像素检测器，典型的反馈电容为 </a:t>
            </a:r>
            <a:r>
              <a:rPr lang="de-DE" altLang="zh-CN" dirty="0"/>
              <a:t>2.5fF</a:t>
            </a:r>
            <a:r>
              <a:rPr lang="zh-CN" altLang="de-DE" dirty="0"/>
              <a:t>。示例 </a:t>
            </a:r>
            <a:r>
              <a:rPr lang="de-DE" altLang="zh-CN" dirty="0"/>
              <a:t>0.5fC / 2.5fF = 0.2V = 200mV</a:t>
            </a:r>
          </a:p>
          <a:p>
            <a:r>
              <a:rPr lang="zh-CN" altLang="de-DE" dirty="0"/>
              <a:t>然后 </a:t>
            </a:r>
            <a:r>
              <a:rPr lang="de-DE" altLang="zh-CN" dirty="0" err="1"/>
              <a:t>Cfb</a:t>
            </a:r>
            <a:r>
              <a:rPr lang="de-DE" altLang="zh-CN" dirty="0"/>
              <a:t> </a:t>
            </a:r>
            <a:r>
              <a:rPr lang="zh-CN" altLang="de-DE" dirty="0"/>
              <a:t>通过电阻器或电流源放电，因此在粒子撞击后我们会得到一个持续时间 </a:t>
            </a:r>
            <a:r>
              <a:rPr lang="de-DE" altLang="zh-CN" dirty="0"/>
              <a:t>&gt; 100ns </a:t>
            </a:r>
            <a:r>
              <a:rPr lang="zh-CN" altLang="de-DE" dirty="0"/>
              <a:t>的三角信号。</a:t>
            </a:r>
            <a:r>
              <a:rPr lang="de-DE" altLang="zh-CN" dirty="0"/>
              <a:t>CSA </a:t>
            </a:r>
            <a:r>
              <a:rPr lang="zh-CN" altLang="de-DE" dirty="0"/>
              <a:t>信号使用比较器进行数字化。</a:t>
            </a:r>
            <a:endParaRPr lang="de-DE" altLang="zh-CN" dirty="0"/>
          </a:p>
          <a:p>
            <a:endParaRPr lang="de-DE" dirty="0"/>
          </a:p>
          <a:p>
            <a:r>
              <a:rPr lang="zh-CN" altLang="de-DE" dirty="0"/>
              <a:t>数字电路测量信号的到达时间和与硅中沉积能量成比例的脉冲宽度（超过阈值时间 </a:t>
            </a:r>
            <a:r>
              <a:rPr lang="de-DE" altLang="zh-CN" dirty="0"/>
              <a:t>TOT</a:t>
            </a:r>
            <a:r>
              <a:rPr lang="zh-CN" altLang="de-DE" dirty="0"/>
              <a:t>）。</a:t>
            </a:r>
            <a:endParaRPr lang="de-DE" altLang="zh-CN" dirty="0"/>
          </a:p>
          <a:p>
            <a:r>
              <a:rPr lang="zh-CN" altLang="de-DE" dirty="0"/>
              <a:t>正如我所说，在带电粒子的情况下，信号电荷取决于结厚度。在光子检测的情况下，信号电荷与光子能量成正比。</a:t>
            </a:r>
            <a:endParaRPr lang="de-DE" dirty="0"/>
          </a:p>
        </p:txBody>
      </p:sp>
    </p:spTree>
    <p:extLst>
      <p:ext uri="{BB962C8B-B14F-4D97-AF65-F5344CB8AC3E}">
        <p14:creationId xmlns:p14="http://schemas.microsoft.com/office/powerpoint/2010/main" val="2905829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命中模式：计数器用于检测粒子到达时的时间。</a:t>
            </a:r>
            <a:endParaRPr lang="de-DE" altLang="zh-CN" dirty="0"/>
          </a:p>
          <a:p>
            <a:r>
              <a:rPr lang="de-DE" altLang="zh-CN" dirty="0" err="1"/>
              <a:t>ToT</a:t>
            </a:r>
            <a:r>
              <a:rPr lang="de-DE" altLang="zh-CN" dirty="0"/>
              <a:t> </a:t>
            </a:r>
            <a:r>
              <a:rPr lang="zh-CN" altLang="de-DE" dirty="0"/>
              <a:t>模式：计数器用作 </a:t>
            </a:r>
            <a:r>
              <a:rPr lang="de-DE" altLang="zh-CN" dirty="0"/>
              <a:t>ADC</a:t>
            </a:r>
            <a:r>
              <a:rPr lang="zh-CN" altLang="de-DE" dirty="0"/>
              <a:t>，允许在每个像素中直接测量能量。 比较器信号的长度与放大器输出的高度成正比，而放大器输出的高度与沉积在粒子像素中的电荷成正比。  </a:t>
            </a:r>
            <a:endParaRPr lang="de-DE" altLang="zh-CN" dirty="0"/>
          </a:p>
          <a:p>
            <a:r>
              <a:rPr lang="zh-CN" altLang="de-DE" dirty="0"/>
              <a:t>计数模式：</a:t>
            </a:r>
            <a:r>
              <a:rPr lang="de-DE" altLang="zh-CN" dirty="0"/>
              <a:t>ASIC </a:t>
            </a:r>
            <a:r>
              <a:rPr lang="zh-CN" altLang="de-DE" dirty="0"/>
              <a:t>对进入的粒子进行计数，将多次命中的数据整合到一个像素中。如果模拟信号超过阈值，比较器产生信号。</a:t>
            </a:r>
            <a:endParaRPr lang="de-DE" dirty="0"/>
          </a:p>
        </p:txBody>
      </p:sp>
    </p:spTree>
    <p:extLst>
      <p:ext uri="{BB962C8B-B14F-4D97-AF65-F5344CB8AC3E}">
        <p14:creationId xmlns:p14="http://schemas.microsoft.com/office/powerpoint/2010/main" val="4319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医学不是实验，失败的照射不能重复。</a:t>
            </a:r>
            <a:endParaRPr lang="de-DE" altLang="zh-CN" dirty="0"/>
          </a:p>
          <a:p>
            <a:r>
              <a:rPr lang="zh-CN" altLang="de-DE" dirty="0"/>
              <a:t> 我们直接测量光束，而不是从涡流中出现的粒子。 他有更高的通量和粒子率。</a:t>
            </a:r>
            <a:endParaRPr lang="de-DE"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de-DE" dirty="0"/>
              <a:t>延迟对于触发很重要，他限制了传感器的最大读出速率。这里我们需要</a:t>
            </a:r>
            <a:r>
              <a:rPr lang="de-DE" altLang="zh-CN" dirty="0"/>
              <a:t>100μs</a:t>
            </a:r>
            <a:r>
              <a:rPr lang="zh-CN" altLang="de-DE" dirty="0"/>
              <a:t>内的最终结果。</a:t>
            </a:r>
            <a:endParaRPr lang="de-DE" altLang="zh-CN" dirty="0"/>
          </a:p>
          <a:p>
            <a:r>
              <a:rPr lang="zh-CN" altLang="de-DE" dirty="0"/>
              <a:t>最后我们还需要一个同质检测器。 光束形状不依赖于位置。</a:t>
            </a:r>
            <a:endParaRPr lang="de-DE" altLang="zh-CN" dirty="0"/>
          </a:p>
          <a:p>
            <a:endParaRPr lang="de-DE" altLang="zh-CN" dirty="0"/>
          </a:p>
          <a:p>
            <a:r>
              <a:rPr lang="zh-CN" altLang="de-DE" dirty="0"/>
              <a:t>同时，一些需求并不再苛刻，如我们不跟踪单个粒子，而是跟踪光束。时间分辨率的数量级是 </a:t>
            </a:r>
            <a:r>
              <a:rPr lang="de-DE" altLang="zh-CN" dirty="0"/>
              <a:t>µs</a:t>
            </a:r>
            <a:r>
              <a:rPr lang="zh-CN" altLang="de-DE" dirty="0"/>
              <a:t>，而不是 </a:t>
            </a:r>
            <a:r>
              <a:rPr lang="de-DE" altLang="zh-CN" dirty="0" err="1"/>
              <a:t>ns</a:t>
            </a:r>
            <a:r>
              <a:rPr lang="zh-CN" altLang="de-DE" dirty="0"/>
              <a:t>。空间分辨率约为 </a:t>
            </a:r>
            <a:r>
              <a:rPr lang="de-DE" altLang="zh-CN" dirty="0"/>
              <a:t>100μm</a:t>
            </a:r>
            <a:r>
              <a:rPr lang="zh-CN" altLang="de-DE" dirty="0"/>
              <a:t>，而不是 </a:t>
            </a:r>
            <a:r>
              <a:rPr lang="de-DE" altLang="zh-CN" dirty="0"/>
              <a:t>&lt;1μm</a:t>
            </a:r>
            <a:endParaRPr lang="de-DE"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29</a:t>
            </a:fld>
            <a:endParaRPr lang="de-DE"/>
          </a:p>
        </p:txBody>
      </p:sp>
    </p:spTree>
    <p:extLst>
      <p:ext uri="{BB962C8B-B14F-4D97-AF65-F5344CB8AC3E}">
        <p14:creationId xmlns:p14="http://schemas.microsoft.com/office/powerpoint/2010/main" val="3912451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de-DE" dirty="0"/>
              <a:t>光束位置精度 </a:t>
            </a:r>
            <a:r>
              <a:rPr lang="de-DE" altLang="zh-CN" dirty="0"/>
              <a:t>&lt; 200 µm</a:t>
            </a:r>
            <a:r>
              <a:rPr lang="zh-CN" altLang="de-DE" dirty="0"/>
              <a:t>；有效面积 </a:t>
            </a:r>
            <a:r>
              <a:rPr lang="de-DE" altLang="zh-CN" dirty="0"/>
              <a:t>25 x 25 cm2</a:t>
            </a:r>
            <a:r>
              <a:rPr lang="zh-CN" altLang="de-DE" dirty="0"/>
              <a:t>；光束位置和形状的延迟为 </a:t>
            </a:r>
            <a:r>
              <a:rPr lang="de-DE" altLang="zh-CN" dirty="0"/>
              <a:t>100 µs</a:t>
            </a:r>
            <a:r>
              <a:rPr lang="zh-CN" altLang="de-DE" dirty="0"/>
              <a:t>；对注量粒子的抗辐射要高达 </a:t>
            </a:r>
            <a:r>
              <a:rPr lang="de-DE" altLang="zh-CN" dirty="0"/>
              <a:t>1015 cm-2</a:t>
            </a:r>
            <a:r>
              <a:rPr lang="zh-CN" altLang="de-DE" dirty="0"/>
              <a:t>（运行 </a:t>
            </a:r>
            <a:r>
              <a:rPr lang="de-DE" altLang="zh-CN" dirty="0"/>
              <a:t>5 </a:t>
            </a:r>
            <a:r>
              <a:rPr lang="zh-CN" altLang="de-DE" dirty="0"/>
              <a:t>年）；耐受噪声和磁场（至少 </a:t>
            </a:r>
            <a:r>
              <a:rPr lang="de-DE" altLang="zh-CN" dirty="0"/>
              <a:t>100 </a:t>
            </a:r>
            <a:r>
              <a:rPr lang="de-DE" altLang="zh-CN" dirty="0" err="1"/>
              <a:t>mT</a:t>
            </a:r>
            <a:r>
              <a:rPr lang="zh-CN" altLang="de-DE" dirty="0"/>
              <a:t>）</a:t>
            </a:r>
            <a:endParaRPr lang="en-CA"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30</a:t>
            </a:fld>
            <a:endParaRPr lang="de-DE"/>
          </a:p>
        </p:txBody>
      </p:sp>
    </p:spTree>
    <p:extLst>
      <p:ext uri="{BB962C8B-B14F-4D97-AF65-F5344CB8AC3E}">
        <p14:creationId xmlns:p14="http://schemas.microsoft.com/office/powerpoint/2010/main" val="392246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CA"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31</a:t>
            </a:fld>
            <a:endParaRPr lang="de-DE"/>
          </a:p>
        </p:txBody>
      </p:sp>
    </p:spTree>
    <p:extLst>
      <p:ext uri="{BB962C8B-B14F-4D97-AF65-F5344CB8AC3E}">
        <p14:creationId xmlns:p14="http://schemas.microsoft.com/office/powerpoint/2010/main" val="3732148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采用凸块键合连接的混合技术成本高昂，并且由于填料塌陷和空隙等因素导致良率问题（ </a:t>
            </a:r>
            <a:r>
              <a:rPr lang="de-DE" altLang="zh-CN" dirty="0"/>
              <a:t>CCPD</a:t>
            </a:r>
            <a:r>
              <a:rPr lang="zh-CN" altLang="de-DE" dirty="0"/>
              <a:t>）</a:t>
            </a:r>
            <a:endParaRPr lang="de-DE" altLang="zh-CN" dirty="0"/>
          </a:p>
          <a:p>
            <a:r>
              <a:rPr lang="zh-CN" altLang="de-DE" dirty="0"/>
              <a:t>使用能量色散</a:t>
            </a:r>
            <a:r>
              <a:rPr lang="de-DE" altLang="zh-CN" dirty="0"/>
              <a:t>X</a:t>
            </a:r>
            <a:r>
              <a:rPr lang="zh-CN" altLang="de-DE" dirty="0"/>
              <a:t>射线光谱间接法分析样品导致效率低</a:t>
            </a:r>
            <a:r>
              <a:rPr lang="de-DE" altLang="zh-CN" dirty="0"/>
              <a:t>. </a:t>
            </a:r>
            <a:r>
              <a:rPr lang="zh-CN" altLang="de-DE" dirty="0"/>
              <a:t>电子显微镜的典型 </a:t>
            </a:r>
            <a:r>
              <a:rPr lang="de-DE" altLang="zh-CN" dirty="0"/>
              <a:t>X </a:t>
            </a:r>
            <a:r>
              <a:rPr lang="zh-CN" altLang="de-DE" dirty="0"/>
              <a:t>射线探测器仅覆盖很小的立体角，这使得 </a:t>
            </a:r>
            <a:r>
              <a:rPr lang="de-DE" altLang="zh-CN" dirty="0"/>
              <a:t>X </a:t>
            </a:r>
            <a:r>
              <a:rPr lang="zh-CN" altLang="de-DE" dirty="0"/>
              <a:t>射线检测效率相对较低，因为 </a:t>
            </a:r>
            <a:r>
              <a:rPr lang="de-DE" altLang="zh-CN" dirty="0"/>
              <a:t>X </a:t>
            </a:r>
            <a:r>
              <a:rPr lang="zh-CN" altLang="de-DE" dirty="0"/>
              <a:t>射线从样品的各个方向发射。（动态范围）</a:t>
            </a:r>
            <a:endParaRPr lang="de-DE" altLang="zh-CN" dirty="0"/>
          </a:p>
          <a:p>
            <a:r>
              <a:rPr lang="de-DE" altLang="zh-CN" dirty="0"/>
              <a:t>ASIC </a:t>
            </a:r>
            <a:r>
              <a:rPr lang="zh-CN" altLang="de-DE" dirty="0"/>
              <a:t>中没有用户级灵活性选项，每个像素不能单独编程（ 例如，每个像素都有开关和本地阈值）</a:t>
            </a:r>
            <a:endParaRPr lang="de-DE" altLang="zh-CN" dirty="0"/>
          </a:p>
          <a:p>
            <a:r>
              <a:rPr lang="zh-CN" altLang="de-DE" dirty="0"/>
              <a:t>目前市场上最快的帧速度为 </a:t>
            </a:r>
            <a:r>
              <a:rPr lang="de-DE" altLang="zh-CN" dirty="0"/>
              <a:t>40 µs</a:t>
            </a:r>
            <a:r>
              <a:rPr lang="zh-CN" altLang="de-DE" dirty="0"/>
              <a:t>，但仍有改进的空间（ 快、慢读出逻辑）迄今为止已证实高达 </a:t>
            </a:r>
            <a:r>
              <a:rPr lang="de-DE" altLang="zh-CN" dirty="0"/>
              <a:t>300 keV</a:t>
            </a:r>
            <a:r>
              <a:rPr lang="zh-CN" altLang="de-DE" dirty="0"/>
              <a:t>。 </a:t>
            </a:r>
            <a:endParaRPr lang="de-DE" altLang="zh-CN" dirty="0"/>
          </a:p>
          <a:p>
            <a:r>
              <a:rPr lang="zh-CN" altLang="de-DE" dirty="0"/>
              <a:t>从</a:t>
            </a:r>
            <a:r>
              <a:rPr lang="de-DE" altLang="zh-CN" dirty="0"/>
              <a:t>ASIC</a:t>
            </a:r>
            <a:r>
              <a:rPr lang="zh-CN" altLang="de-DE" dirty="0"/>
              <a:t>设计的角度来看，耐辐射能力越高，像素和整机的寿命就越长。 </a:t>
            </a:r>
            <a:r>
              <a:rPr lang="de-DE" altLang="zh-CN" dirty="0"/>
              <a:t>(</a:t>
            </a:r>
            <a:r>
              <a:rPr lang="zh-CN" altLang="de-DE" dirty="0"/>
              <a:t>采用</a:t>
            </a:r>
            <a:r>
              <a:rPr lang="de-DE" altLang="zh-CN" dirty="0"/>
              <a:t>HVCMOS</a:t>
            </a:r>
            <a:r>
              <a:rPr lang="zh-CN" altLang="de-DE" dirty="0"/>
              <a:t>技术</a:t>
            </a:r>
            <a:r>
              <a:rPr lang="de-DE" altLang="zh-CN" dirty="0"/>
              <a:t>)</a:t>
            </a:r>
            <a:endParaRPr lang="en-CA"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35</a:t>
            </a:fld>
            <a:endParaRPr lang="de-DE"/>
          </a:p>
        </p:txBody>
      </p:sp>
    </p:spTree>
    <p:extLst>
      <p:ext uri="{BB962C8B-B14F-4D97-AF65-F5344CB8AC3E}">
        <p14:creationId xmlns:p14="http://schemas.microsoft.com/office/powerpoint/2010/main" val="1295072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469630" y="6426119"/>
            <a:ext cx="3757039" cy="52577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2:notes"/>
          <p:cNvSpPr>
            <a:spLocks noGrp="1" noRot="1" noChangeAspect="1"/>
          </p:cNvSpPr>
          <p:nvPr>
            <p:ph type="sldImg" idx="2"/>
          </p:nvPr>
        </p:nvSpPr>
        <p:spPr>
          <a:xfrm>
            <a:off x="-655638" y="1668463"/>
            <a:ext cx="6008688" cy="4506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533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zh-CN" sz="1800" dirty="0">
                <a:effectLst/>
                <a:latin typeface="Times New Roman" panose="02020603050405020304" pitchFamily="18" charset="0"/>
                <a:ea typeface="SimSun" panose="02010600030101010101" pitchFamily="2" charset="-122"/>
              </a:rPr>
              <a:t>ASIC </a:t>
            </a:r>
            <a:r>
              <a:rPr lang="zh-CN" altLang="de-DE" sz="1800" dirty="0">
                <a:effectLst/>
                <a:latin typeface="Times New Roman" panose="02020603050405020304" pitchFamily="18" charset="0"/>
                <a:ea typeface="SimSun" panose="02010600030101010101" pitchFamily="2" charset="-122"/>
              </a:rPr>
              <a:t>引线接合在载板上。 采用</a:t>
            </a:r>
            <a:r>
              <a:rPr lang="de-DE" altLang="zh-CN" sz="1800" dirty="0">
                <a:effectLst/>
                <a:latin typeface="Times New Roman" panose="02020603050405020304" pitchFamily="18" charset="0"/>
                <a:ea typeface="SimSun" panose="02010600030101010101" pitchFamily="2" charset="-122"/>
              </a:rPr>
              <a:t>GECCO</a:t>
            </a:r>
            <a:r>
              <a:rPr lang="zh-CN" altLang="de-DE" sz="1800" dirty="0">
                <a:effectLst/>
                <a:latin typeface="Times New Roman" panose="02020603050405020304" pitchFamily="18" charset="0"/>
                <a:ea typeface="SimSun" panose="02010600030101010101" pitchFamily="2" charset="-122"/>
              </a:rPr>
              <a:t>板作为接口。 </a:t>
            </a:r>
            <a:r>
              <a:rPr lang="de-DE" altLang="zh-CN" sz="1800" dirty="0">
                <a:effectLst/>
                <a:latin typeface="Times New Roman" panose="02020603050405020304" pitchFamily="18" charset="0"/>
                <a:ea typeface="SimSun" panose="02010600030101010101" pitchFamily="2" charset="-122"/>
              </a:rPr>
              <a:t>GECCO </a:t>
            </a:r>
            <a:r>
              <a:rPr lang="zh-CN" altLang="de-DE" sz="1800" dirty="0">
                <a:effectLst/>
                <a:latin typeface="Times New Roman" panose="02020603050405020304" pitchFamily="18" charset="0"/>
                <a:ea typeface="SimSun" panose="02010600030101010101" pitchFamily="2" charset="-122"/>
              </a:rPr>
              <a:t>板提供所有必需的电源电压以及测试信号，并在 </a:t>
            </a:r>
            <a:r>
              <a:rPr lang="de-DE" altLang="zh-CN" sz="1800" dirty="0">
                <a:effectLst/>
                <a:latin typeface="Times New Roman" panose="02020603050405020304" pitchFamily="18" charset="0"/>
                <a:ea typeface="SimSun" panose="02010600030101010101" pitchFamily="2" charset="-122"/>
              </a:rPr>
              <a:t>FPGA </a:t>
            </a:r>
            <a:r>
              <a:rPr lang="zh-CN" altLang="de-DE" sz="1800" dirty="0">
                <a:effectLst/>
                <a:latin typeface="Times New Roman" panose="02020603050405020304" pitchFamily="18" charset="0"/>
                <a:ea typeface="SimSun" panose="02010600030101010101" pitchFamily="2" charset="-122"/>
              </a:rPr>
              <a:t>之间路由数据线。</a:t>
            </a:r>
            <a:endParaRPr lang="en-CA"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38</a:t>
            </a:fld>
            <a:endParaRPr lang="de-DE"/>
          </a:p>
        </p:txBody>
      </p:sp>
    </p:spTree>
    <p:extLst>
      <p:ext uri="{BB962C8B-B14F-4D97-AF65-F5344CB8AC3E}">
        <p14:creationId xmlns:p14="http://schemas.microsoft.com/office/powerpoint/2010/main" val="140047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来自 </a:t>
            </a:r>
            <a:r>
              <a:rPr lang="de-DE" altLang="zh-CN" dirty="0"/>
              <a:t>X </a:t>
            </a:r>
            <a:r>
              <a:rPr lang="zh-CN" altLang="de-DE" dirty="0"/>
              <a:t>射线管的 </a:t>
            </a:r>
            <a:r>
              <a:rPr lang="de-DE" altLang="zh-CN" dirty="0"/>
              <a:t>X </a:t>
            </a:r>
            <a:r>
              <a:rPr lang="zh-CN" altLang="de-DE" dirty="0"/>
              <a:t>射线被发送到不同元素的靶上产生单色 </a:t>
            </a:r>
            <a:endParaRPr lang="de-DE" altLang="zh-CN" dirty="0"/>
          </a:p>
          <a:p>
            <a:r>
              <a:rPr lang="de-DE" altLang="zh-CN" dirty="0"/>
              <a:t>X </a:t>
            </a:r>
            <a:r>
              <a:rPr lang="zh-CN" altLang="de-DE" dirty="0"/>
              <a:t>射线辐射</a:t>
            </a:r>
            <a:r>
              <a:rPr lang="de-DE" altLang="zh-CN" dirty="0"/>
              <a:t>X</a:t>
            </a:r>
            <a:r>
              <a:rPr lang="zh-CN" altLang="de-DE" dirty="0"/>
              <a:t>射线能量对应于硅中产生的一定电荷</a:t>
            </a:r>
            <a:endParaRPr lang="de-DE" altLang="zh-CN" dirty="0"/>
          </a:p>
          <a:p>
            <a:r>
              <a:rPr lang="zh-CN" altLang="de-DE" dirty="0"/>
              <a:t>用于显示放大器的线性度</a:t>
            </a:r>
            <a:endParaRPr lang="de-DE" dirty="0"/>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41</a:t>
            </a:fld>
            <a:endParaRPr lang="de-DE"/>
          </a:p>
        </p:txBody>
      </p:sp>
    </p:spTree>
    <p:extLst>
      <p:ext uri="{BB962C8B-B14F-4D97-AF65-F5344CB8AC3E}">
        <p14:creationId xmlns:p14="http://schemas.microsoft.com/office/powerpoint/2010/main" val="1994740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放置锶 </a:t>
            </a:r>
            <a:r>
              <a:rPr lang="de-DE" altLang="zh-CN" dirty="0"/>
              <a:t>90 </a:t>
            </a:r>
            <a:r>
              <a:rPr lang="zh-CN" altLang="de-DE" dirty="0"/>
              <a:t>源传感器和闪烁体上方</a:t>
            </a:r>
            <a:endParaRPr lang="de-DE" altLang="zh-CN" dirty="0"/>
          </a:p>
          <a:p>
            <a:r>
              <a:rPr lang="zh-CN" altLang="de-DE" dirty="0"/>
              <a:t>它放射出的信号产生的时间戳（</a:t>
            </a:r>
            <a:r>
              <a:rPr lang="de-DE" altLang="zh-CN" dirty="0" err="1"/>
              <a:t>Timestamp</a:t>
            </a:r>
            <a:r>
              <a:rPr lang="zh-CN" altLang="de-DE" dirty="0"/>
              <a:t>）差值，就是时间分辨率</a:t>
            </a:r>
            <a:endParaRPr lang="de-DE" dirty="0"/>
          </a:p>
        </p:txBody>
      </p:sp>
      <p:sp>
        <p:nvSpPr>
          <p:cNvPr id="4" name="Fußzeilenplatzhalter 3"/>
          <p:cNvSpPr>
            <a:spLocks noGrp="1"/>
          </p:cNvSpPr>
          <p:nvPr>
            <p:ph type="ftr" sz="quarter" idx="10"/>
          </p:nvPr>
        </p:nvSpPr>
        <p:spPr/>
        <p:txBody>
          <a:bodyPr/>
          <a:lstStyle/>
          <a:p>
            <a:pPr>
              <a:defRPr/>
            </a:pPr>
            <a:r>
              <a:rPr lang="de-DE"/>
              <a:t>Prof. Dr. Max Mustermann | Musterfakultät</a:t>
            </a:r>
          </a:p>
        </p:txBody>
      </p:sp>
      <p:sp>
        <p:nvSpPr>
          <p:cNvPr id="5" name="Foliennummernplatzhalter 4"/>
          <p:cNvSpPr>
            <a:spLocks noGrp="1"/>
          </p:cNvSpPr>
          <p:nvPr>
            <p:ph type="sldNum" sz="quarter" idx="11"/>
          </p:nvPr>
        </p:nvSpPr>
        <p:spPr/>
        <p:txBody>
          <a:bodyPr/>
          <a:lstStyle/>
          <a:p>
            <a:pPr>
              <a:defRPr/>
            </a:pPr>
            <a:fld id="{C527DC3E-3A27-4D23-9336-3EAB36224A06}" type="slidenum">
              <a:rPr lang="de-DE" smtClean="0"/>
              <a:pPr>
                <a:defRPr/>
              </a:pPr>
              <a:t>42</a:t>
            </a:fld>
            <a:endParaRPr lang="de-DE"/>
          </a:p>
        </p:txBody>
      </p:sp>
    </p:spTree>
    <p:extLst>
      <p:ext uri="{BB962C8B-B14F-4D97-AF65-F5344CB8AC3E}">
        <p14:creationId xmlns:p14="http://schemas.microsoft.com/office/powerpoint/2010/main" val="275944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6419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为了检查该位的功能，生成了多个掩模图案并将其上传到传感器。在计数器模式下使用掩模像素测量的累积 </a:t>
            </a:r>
            <a:r>
              <a:rPr lang="de-DE" altLang="zh-CN" dirty="0"/>
              <a:t>Sr90 </a:t>
            </a:r>
            <a:r>
              <a:rPr lang="zh-CN" altLang="de-DE" dirty="0"/>
              <a:t>轮廓测量证实了掩蔽函数的功能。 </a:t>
            </a:r>
            <a:endParaRPr lang="de-DE" altLang="zh-CN" dirty="0"/>
          </a:p>
          <a:p>
            <a:r>
              <a:rPr lang="zh-CN" altLang="de-DE" dirty="0"/>
              <a:t>它将用于掩盖传感器的高噪声像素。 </a:t>
            </a:r>
            <a:endParaRPr lang="de-DE" altLang="zh-CN" dirty="0"/>
          </a:p>
          <a:p>
            <a:r>
              <a:rPr lang="zh-CN" altLang="de-DE" dirty="0"/>
              <a:t>该功能在传感器受到辐射损坏后变得特别有用。</a:t>
            </a:r>
            <a:endParaRPr lang="en-CA"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43</a:t>
            </a:fld>
            <a:endParaRPr lang="de-DE"/>
          </a:p>
        </p:txBody>
      </p:sp>
    </p:spTree>
    <p:extLst>
      <p:ext uri="{BB962C8B-B14F-4D97-AF65-F5344CB8AC3E}">
        <p14:creationId xmlns:p14="http://schemas.microsoft.com/office/powerpoint/2010/main" val="883893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CA"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44</a:t>
            </a:fld>
            <a:endParaRPr lang="de-DE"/>
          </a:p>
        </p:txBody>
      </p:sp>
    </p:spTree>
    <p:extLst>
      <p:ext uri="{BB962C8B-B14F-4D97-AF65-F5344CB8AC3E}">
        <p14:creationId xmlns:p14="http://schemas.microsoft.com/office/powerpoint/2010/main" val="3972441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像素阈值调整后，测量的轮廓变得更加平滑，因为像素阈值的偏差减少了 </a:t>
            </a:r>
            <a:r>
              <a:rPr lang="de-DE" altLang="zh-CN" dirty="0"/>
              <a:t>4 </a:t>
            </a:r>
            <a:r>
              <a:rPr lang="zh-CN" altLang="de-DE" dirty="0"/>
              <a:t>倍以上，因此大多数像素以相同的方式对传入粒子做出反应。 在加法器模式下测量的 </a:t>
            </a:r>
            <a:r>
              <a:rPr lang="de-DE" altLang="zh-CN" dirty="0"/>
              <a:t>Sr90 </a:t>
            </a:r>
            <a:r>
              <a:rPr lang="zh-CN" altLang="de-DE" dirty="0"/>
              <a:t>轮廓的累积 </a:t>
            </a:r>
            <a:r>
              <a:rPr lang="de-DE" altLang="zh-CN" dirty="0"/>
              <a:t>X </a:t>
            </a:r>
            <a:r>
              <a:rPr lang="zh-CN" altLang="de-DE" dirty="0"/>
              <a:t>和 </a:t>
            </a:r>
            <a:r>
              <a:rPr lang="de-DE" altLang="zh-CN" dirty="0"/>
              <a:t>Y </a:t>
            </a:r>
            <a:r>
              <a:rPr lang="zh-CN" altLang="de-DE" dirty="0"/>
              <a:t>投影中可以看到相同的效果</a:t>
            </a:r>
            <a:endParaRPr lang="de-DE" altLang="zh-CN" dirty="0"/>
          </a:p>
          <a:p>
            <a:endParaRPr lang="de-DE" dirty="0"/>
          </a:p>
          <a:p>
            <a:pPr algn="just"/>
            <a:r>
              <a:rPr lang="en-US" sz="1200" kern="150" dirty="0">
                <a:effectLst/>
                <a:latin typeface="Calibri" panose="020F0502020204030204" pitchFamily="34" charset="0"/>
                <a:ea typeface="DengXian" panose="02010600030101010101" pitchFamily="2" charset="-122"/>
                <a:cs typeface="Times New Roman" panose="02020603050405020304" pitchFamily="18" charset="0"/>
              </a:rPr>
              <a:t>Much smoother after the threshold tuning </a:t>
            </a:r>
          </a:p>
          <a:p>
            <a:pPr algn="just"/>
            <a:r>
              <a:rPr lang="en-US" sz="1200" kern="150" dirty="0">
                <a:effectLst/>
                <a:latin typeface="Calibri" panose="020F0502020204030204" pitchFamily="34" charset="0"/>
                <a:ea typeface="DengXian" panose="02010600030101010101" pitchFamily="2" charset="-122"/>
                <a:cs typeface="Times New Roman" panose="02020603050405020304" pitchFamily="18" charset="0"/>
              </a:rPr>
              <a:t>because the deviation of the pixel threshold reduced more than 4 times, therefore most of pixels reacts on the incoming particles in the same way</a:t>
            </a:r>
            <a:r>
              <a:rPr lang="de-DE" sz="1200" kern="150" dirty="0">
                <a:effectLst/>
                <a:latin typeface="Calibri" panose="020F0502020204030204" pitchFamily="34" charset="0"/>
                <a:ea typeface="DengXian" panose="02010600030101010101" pitchFamily="2" charset="-122"/>
                <a:cs typeface="Times New Roman" panose="02020603050405020304" pitchFamily="18" charset="0"/>
              </a:rPr>
              <a:t>.</a:t>
            </a:r>
            <a:endParaRPr lang="en-CA" dirty="0"/>
          </a:p>
        </p:txBody>
      </p:sp>
      <p:sp>
        <p:nvSpPr>
          <p:cNvPr id="4" name="Fußzeilenplatzhalter 3"/>
          <p:cNvSpPr>
            <a:spLocks noGrp="1"/>
          </p:cNvSpPr>
          <p:nvPr>
            <p:ph type="ftr" sz="quarter" idx="4"/>
          </p:nvPr>
        </p:nvSpPr>
        <p:spPr/>
        <p:txBody>
          <a:bodyPr/>
          <a:lstStyle/>
          <a:p>
            <a:pPr>
              <a:defRPr/>
            </a:pPr>
            <a:r>
              <a:rPr lang="de-DE"/>
              <a:t>Prof. Dr. Max Mustermann | Musterfakultät</a:t>
            </a:r>
          </a:p>
        </p:txBody>
      </p:sp>
      <p:sp>
        <p:nvSpPr>
          <p:cNvPr id="5" name="Foliennummernplatzhalter 4"/>
          <p:cNvSpPr>
            <a:spLocks noGrp="1"/>
          </p:cNvSpPr>
          <p:nvPr>
            <p:ph type="sldNum" sz="quarter" idx="5"/>
          </p:nvPr>
        </p:nvSpPr>
        <p:spPr/>
        <p:txBody>
          <a:bodyPr/>
          <a:lstStyle/>
          <a:p>
            <a:pPr>
              <a:defRPr/>
            </a:pPr>
            <a:fld id="{C527DC3E-3A27-4D23-9336-3EAB36224A06}" type="slidenum">
              <a:rPr lang="de-DE" smtClean="0"/>
              <a:pPr>
                <a:defRPr/>
              </a:pPr>
              <a:t>45</a:t>
            </a:fld>
            <a:endParaRPr lang="de-DE"/>
          </a:p>
        </p:txBody>
      </p:sp>
    </p:spTree>
    <p:extLst>
      <p:ext uri="{BB962C8B-B14F-4D97-AF65-F5344CB8AC3E}">
        <p14:creationId xmlns:p14="http://schemas.microsoft.com/office/powerpoint/2010/main" val="3763760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zh-CN" dirty="0"/>
              <a:t>HVCMOS </a:t>
            </a:r>
            <a:r>
              <a:rPr lang="zh-CN" altLang="de-DE" dirty="0"/>
              <a:t>是一种多功能技术</a:t>
            </a:r>
            <a:endParaRPr lang="de-DE" altLang="zh-CN" dirty="0"/>
          </a:p>
          <a:p>
            <a:r>
              <a:rPr lang="de-DE" altLang="zh-CN" dirty="0"/>
              <a:t>HVCMOS </a:t>
            </a:r>
            <a:r>
              <a:rPr lang="zh-CN" altLang="de-DE" dirty="0"/>
              <a:t>合作中正在进行大量研究</a:t>
            </a:r>
            <a:endParaRPr lang="de-DE" altLang="zh-CN" dirty="0"/>
          </a:p>
          <a:p>
            <a:r>
              <a:rPr lang="zh-CN" altLang="de-DE" dirty="0"/>
              <a:t>在某些年份，大多数跟踪器可能基于 </a:t>
            </a:r>
            <a:r>
              <a:rPr lang="de-DE" altLang="zh-CN" dirty="0"/>
              <a:t>HVCMOS </a:t>
            </a:r>
            <a:r>
              <a:rPr lang="zh-CN" altLang="de-DE" dirty="0"/>
              <a:t>传感器</a:t>
            </a:r>
            <a:endParaRPr lang="de-DE" altLang="zh-CN" dirty="0"/>
          </a:p>
          <a:p>
            <a:r>
              <a:rPr lang="zh-CN" altLang="de-DE" dirty="0"/>
              <a:t>一些影响尚未完全了解</a:t>
            </a:r>
            <a:endParaRPr lang="de-DE" altLang="zh-CN" dirty="0"/>
          </a:p>
          <a:p>
            <a:r>
              <a:rPr lang="zh-CN" altLang="de-DE" dirty="0"/>
              <a:t>需要完成大量的表征</a:t>
            </a:r>
            <a:endParaRPr lang="de-DE" dirty="0"/>
          </a:p>
        </p:txBody>
      </p:sp>
    </p:spTree>
    <p:extLst>
      <p:ext uri="{BB962C8B-B14F-4D97-AF65-F5344CB8AC3E}">
        <p14:creationId xmlns:p14="http://schemas.microsoft.com/office/powerpoint/2010/main" val="349160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035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在</a:t>
            </a:r>
            <a:r>
              <a:rPr lang="de-DE" altLang="zh-CN" dirty="0"/>
              <a:t>DRC</a:t>
            </a:r>
            <a:r>
              <a:rPr lang="zh-CN" altLang="de-DE" dirty="0"/>
              <a:t>和</a:t>
            </a:r>
            <a:r>
              <a:rPr lang="de-DE" altLang="zh-CN" dirty="0"/>
              <a:t>LVS</a:t>
            </a:r>
            <a:r>
              <a:rPr lang="zh-CN" altLang="de-DE" dirty="0"/>
              <a:t>满足之后，还需要考虑到几个问题，如</a:t>
            </a:r>
            <a:endParaRPr lang="de-DE" altLang="zh-CN" dirty="0"/>
          </a:p>
          <a:p>
            <a:pPr marL="228600" indent="-228600">
              <a:buAutoNum type="arabicPeriod"/>
            </a:pPr>
            <a:r>
              <a:rPr lang="zh-CN" altLang="de-DE" dirty="0"/>
              <a:t>看各层金属的覆盖面积是否符合要求，通常要大于</a:t>
            </a:r>
            <a:r>
              <a:rPr lang="de-DE" altLang="zh-CN" dirty="0"/>
              <a:t>30%</a:t>
            </a:r>
          </a:p>
          <a:p>
            <a:pPr marL="228600" indent="-228600">
              <a:buAutoNum type="arabicPeriod"/>
            </a:pPr>
            <a:r>
              <a:rPr lang="zh-CN" altLang="de-DE" dirty="0"/>
              <a:t>看各层金属的面积分布是否均匀。</a:t>
            </a:r>
            <a:endParaRPr lang="de-DE" altLang="zh-CN" dirty="0"/>
          </a:p>
          <a:p>
            <a:pPr marL="228600" indent="-228600">
              <a:buAutoNum type="arabicPeriod"/>
            </a:pPr>
            <a:r>
              <a:rPr lang="zh-CN" altLang="de-DE" dirty="0"/>
              <a:t>如果导线过长，需要在</a:t>
            </a:r>
            <a:r>
              <a:rPr lang="de-DE" altLang="zh-CN" dirty="0"/>
              <a:t>n</a:t>
            </a:r>
            <a:r>
              <a:rPr lang="zh-CN" altLang="de-DE" dirty="0"/>
              <a:t>井中加入</a:t>
            </a:r>
            <a:r>
              <a:rPr lang="de-DE" altLang="zh-CN" dirty="0"/>
              <a:t>p+</a:t>
            </a:r>
            <a:r>
              <a:rPr lang="zh-CN" altLang="de-DE" dirty="0"/>
              <a:t> </a:t>
            </a:r>
            <a:r>
              <a:rPr lang="de-DE" altLang="zh-CN" dirty="0" err="1"/>
              <a:t>attene</a:t>
            </a:r>
            <a:r>
              <a:rPr lang="de-DE" altLang="zh-CN" dirty="0"/>
              <a:t> </a:t>
            </a:r>
            <a:r>
              <a:rPr lang="de-DE" altLang="zh-CN" dirty="0" err="1"/>
              <a:t>diode</a:t>
            </a:r>
            <a:r>
              <a:rPr lang="de-DE" altLang="zh-CN" dirty="0"/>
              <a:t>. </a:t>
            </a:r>
            <a:r>
              <a:rPr lang="zh-CN" altLang="de-DE" dirty="0"/>
              <a:t>天线二极管，。。。</a:t>
            </a:r>
            <a:endParaRPr lang="de-DE" altLang="zh-CN" dirty="0"/>
          </a:p>
        </p:txBody>
      </p:sp>
    </p:spTree>
    <p:extLst>
      <p:ext uri="{BB962C8B-B14F-4D97-AF65-F5344CB8AC3E}">
        <p14:creationId xmlns:p14="http://schemas.microsoft.com/office/powerpoint/2010/main" val="33433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15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sz="1800" kern="100" dirty="0">
                <a:effectLst/>
                <a:latin typeface="Times New Roman" panose="02020603050405020304" pitchFamily="18" charset="0"/>
                <a:ea typeface="KaiTi_GB2312" panose="02010609060101010101" pitchFamily="49" charset="-122"/>
                <a:cs typeface="Times New Roman" panose="02020603050405020304" pitchFamily="18" charset="0"/>
              </a:rPr>
              <a:t>为了提高空间分辨率，像素阵列规模不断扩大而像素尺寸及其间距不断减小。</a:t>
            </a:r>
            <a:r>
              <a:rPr lang="zh-CN" sz="1800" b="1" kern="100" dirty="0">
                <a:effectLst/>
                <a:latin typeface="Times New Roman" panose="02020603050405020304" pitchFamily="18" charset="0"/>
                <a:ea typeface="KaiTi_GB2312" panose="02010609060101010101" pitchFamily="49" charset="-122"/>
                <a:cs typeface="Times New Roman" panose="02020603050405020304" pitchFamily="18" charset="0"/>
              </a:rPr>
              <a:t>由于倒装焊对芯片的共面性要求极为苛刻，焊球开路、短路、填充料塌陷空洞等故障率呈指数型增长。极大地降低了探测器的可靠性，也增加了芯片互连的难度和成本。</a:t>
            </a:r>
            <a:endParaRPr lang="en-US" dirty="0"/>
          </a:p>
        </p:txBody>
      </p:sp>
    </p:spTree>
    <p:extLst>
      <p:ext uri="{BB962C8B-B14F-4D97-AF65-F5344CB8AC3E}">
        <p14:creationId xmlns:p14="http://schemas.microsoft.com/office/powerpoint/2010/main" val="194166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84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zh-CN" altLang="de-DE" dirty="0"/>
              <a:t>它本质上是由 </a:t>
            </a:r>
            <a:r>
              <a:rPr lang="de-DE" altLang="zh-CN" dirty="0"/>
              <a:t>CMOS </a:t>
            </a:r>
            <a:r>
              <a:rPr lang="zh-CN" altLang="de-DE" dirty="0"/>
              <a:t>代工厂制造的标准 </a:t>
            </a:r>
            <a:r>
              <a:rPr lang="de-DE" altLang="zh-CN" dirty="0"/>
              <a:t>n-in-p </a:t>
            </a:r>
            <a:r>
              <a:rPr lang="zh-CN" altLang="de-DE" dirty="0"/>
              <a:t>传感器</a:t>
            </a:r>
            <a:endParaRPr lang="de-DE" altLang="zh-CN" dirty="0"/>
          </a:p>
          <a:p>
            <a:r>
              <a:rPr lang="zh-CN" altLang="de-DE" dirty="0"/>
              <a:t>他有高的阻抗衬底（可达</a:t>
            </a:r>
            <a:r>
              <a:rPr lang="de-DE" altLang="zh-CN" dirty="0"/>
              <a:t>1kOhmcm</a:t>
            </a:r>
            <a:r>
              <a:rPr lang="zh-CN" altLang="de-DE" dirty="0"/>
              <a:t>以上）</a:t>
            </a:r>
            <a:endParaRPr lang="de-DE" altLang="zh-CN" dirty="0"/>
          </a:p>
          <a:p>
            <a:r>
              <a:rPr lang="de-DE" altLang="zh-CN" dirty="0"/>
              <a:t>Electronics </a:t>
            </a:r>
            <a:r>
              <a:rPr lang="zh-CN" altLang="de-DE" dirty="0"/>
              <a:t>放置在像素内</a:t>
            </a:r>
            <a:endParaRPr lang="en-US" dirty="0"/>
          </a:p>
        </p:txBody>
      </p:sp>
    </p:spTree>
    <p:extLst>
      <p:ext uri="{BB962C8B-B14F-4D97-AF65-F5344CB8AC3E}">
        <p14:creationId xmlns:p14="http://schemas.microsoft.com/office/powerpoint/2010/main" val="1126913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6635" name="Picture 9" descr="II_rahmen_neu_titel"/>
          <p:cNvPicPr>
            <a:picLocks noChangeAspect="1" noChangeArrowheads="1"/>
          </p:cNvPicPr>
          <p:nvPr userDrawn="1"/>
        </p:nvPicPr>
        <p:blipFill>
          <a:blip r:embed="rId2" cstate="print"/>
          <a:srcRect/>
          <a:stretch>
            <a:fillRect/>
          </a:stretch>
        </p:blipFill>
        <p:spPr bwMode="auto">
          <a:xfrm>
            <a:off x="0" y="0"/>
            <a:ext cx="9144000" cy="6870700"/>
          </a:xfrm>
          <a:prstGeom prst="rect">
            <a:avLst/>
          </a:prstGeom>
          <a:noFill/>
          <a:ln w="9525">
            <a:noFill/>
            <a:miter lim="800000"/>
            <a:headEnd/>
            <a:tailEnd/>
          </a:ln>
        </p:spPr>
      </p:pic>
      <p:pic>
        <p:nvPicPr>
          <p:cNvPr id="8" name="Picture 2"/>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1947" y="2078182"/>
            <a:ext cx="4982512" cy="4239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4"/>
          <p:cNvSpPr txBox="1">
            <a:spLocks noChangeArrowheads="1"/>
          </p:cNvSpPr>
          <p:nvPr userDrawn="1"/>
        </p:nvSpPr>
        <p:spPr bwMode="auto">
          <a:xfrm>
            <a:off x="396875" y="6475413"/>
            <a:ext cx="3670300" cy="244475"/>
          </a:xfrm>
          <a:prstGeom prst="rect">
            <a:avLst/>
          </a:prstGeom>
          <a:noFill/>
          <a:ln w="9525">
            <a:noFill/>
            <a:miter lim="800000"/>
            <a:headEnd/>
            <a:tailEnd/>
          </a:ln>
          <a:effectLst/>
        </p:spPr>
        <p:txBody>
          <a:bodyPr lIns="0" tIns="0" rIns="0" bIns="0">
            <a:spAutoFit/>
          </a:bodyPr>
          <a:lstStyle/>
          <a:p>
            <a:r>
              <a:rPr lang="de-DE" sz="800"/>
              <a:t>KIT – Universität des Landes Baden-Württemberg und</a:t>
            </a:r>
          </a:p>
          <a:p>
            <a:r>
              <a:rPr lang="de-DE" sz="800"/>
              <a:t>nationales Forschungszentrum in der Helmholtz-Gemeinschaft</a:t>
            </a:r>
          </a:p>
        </p:txBody>
      </p:sp>
      <p:sp>
        <p:nvSpPr>
          <p:cNvPr id="14" name="Text Box 14"/>
          <p:cNvSpPr txBox="1">
            <a:spLocks noChangeArrowheads="1"/>
          </p:cNvSpPr>
          <p:nvPr userDrawn="1"/>
        </p:nvSpPr>
        <p:spPr bwMode="auto">
          <a:xfrm>
            <a:off x="7318375" y="6497638"/>
            <a:ext cx="1727200" cy="244475"/>
          </a:xfrm>
          <a:prstGeom prst="rect">
            <a:avLst/>
          </a:prstGeom>
          <a:noFill/>
          <a:ln w="9525">
            <a:noFill/>
            <a:miter lim="800000"/>
            <a:headEnd/>
            <a:tailEnd/>
          </a:ln>
          <a:effectLst/>
        </p:spPr>
        <p:txBody>
          <a:bodyPr lIns="0" tIns="0" rIns="0" bIns="0">
            <a:spAutoFit/>
          </a:bodyPr>
          <a:lstStyle/>
          <a:p>
            <a:pPr algn="r">
              <a:defRPr/>
            </a:pPr>
            <a:r>
              <a:rPr lang="de-DE" sz="1600" b="1">
                <a:solidFill>
                  <a:schemeClr val="bg1"/>
                </a:solidFill>
              </a:rPr>
              <a:t>www.kit.edu</a:t>
            </a:r>
          </a:p>
        </p:txBody>
      </p:sp>
      <p:pic>
        <p:nvPicPr>
          <p:cNvPr id="26639" name="Picture 11" descr="KIT-Logo-rgb_de"/>
          <p:cNvPicPr>
            <a:picLocks noChangeAspect="1" noChangeArrowheads="1"/>
          </p:cNvPicPr>
          <p:nvPr userDrawn="1"/>
        </p:nvPicPr>
        <p:blipFill>
          <a:blip r:embed="rId4" cstate="print"/>
          <a:srcRect/>
          <a:stretch>
            <a:fillRect/>
          </a:stretch>
        </p:blipFill>
        <p:spPr bwMode="auto">
          <a:xfrm>
            <a:off x="395288" y="333375"/>
            <a:ext cx="1619250" cy="747713"/>
          </a:xfrm>
          <a:prstGeom prst="rect">
            <a:avLst/>
          </a:prstGeom>
          <a:noFill/>
          <a:ln w="9525">
            <a:noFill/>
            <a:miter lim="800000"/>
            <a:headEnd/>
            <a:tailEnd/>
          </a:ln>
        </p:spPr>
      </p:pic>
      <p:sp>
        <p:nvSpPr>
          <p:cNvPr id="3" name="Rechteck 2"/>
          <p:cNvSpPr/>
          <p:nvPr userDrawn="1"/>
        </p:nvSpPr>
        <p:spPr>
          <a:xfrm>
            <a:off x="107504" y="3645025"/>
            <a:ext cx="8938071" cy="273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2"/>
          <p:cNvSpPr>
            <a:spLocks noGrp="1" noChangeArrowheads="1"/>
          </p:cNvSpPr>
          <p:nvPr>
            <p:ph type="ftr" sz="quarter" idx="10"/>
          </p:nvPr>
        </p:nvSpPr>
        <p:spPr>
          <a:xfrm>
            <a:off x="1701800" y="6445250"/>
            <a:ext cx="4248150" cy="360363"/>
          </a:xfrm>
          <a:prstGeom prst="rect">
            <a:avLst/>
          </a:prstGeom>
          <a:ln/>
        </p:spPr>
        <p:txBody>
          <a:bodyPr/>
          <a:lstStyle>
            <a:lvl1pPr>
              <a:defRPr/>
            </a:lvl1pPr>
          </a:lstStyle>
          <a:p>
            <a:r>
              <a:rPr lang="de-DE"/>
              <a:t>Das KIT-Leitbildprojekt</a:t>
            </a:r>
            <a:endParaRPr lang="de-DE" dirty="0"/>
          </a:p>
        </p:txBody>
      </p:sp>
      <p:sp>
        <p:nvSpPr>
          <p:cNvPr id="5" name="Datumsplatzhalter 10"/>
          <p:cNvSpPr>
            <a:spLocks noGrp="1"/>
          </p:cNvSpPr>
          <p:nvPr>
            <p:ph type="dt" sz="half" idx="2"/>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A7135E0E-D0BE-4444-84D3-8D668819B958}" type="datetime1">
              <a:rPr lang="de-DE" smtClean="0"/>
              <a:pPr/>
              <a:t>04.01.2024</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59563" y="333375"/>
            <a:ext cx="2089150" cy="57594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0525" y="333375"/>
            <a:ext cx="6116638" cy="57594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2"/>
          <p:cNvSpPr>
            <a:spLocks noGrp="1" noChangeArrowheads="1"/>
          </p:cNvSpPr>
          <p:nvPr>
            <p:ph type="ftr" sz="quarter" idx="10"/>
          </p:nvPr>
        </p:nvSpPr>
        <p:spPr>
          <a:xfrm>
            <a:off x="1701800" y="6445250"/>
            <a:ext cx="4248150" cy="360363"/>
          </a:xfrm>
          <a:prstGeom prst="rect">
            <a:avLst/>
          </a:prstGeom>
          <a:ln/>
        </p:spPr>
        <p:txBody>
          <a:bodyPr/>
          <a:lstStyle>
            <a:lvl1pPr>
              <a:defRPr/>
            </a:lvl1pPr>
          </a:lstStyle>
          <a:p>
            <a:r>
              <a:rPr lang="de-DE"/>
              <a:t>Das KIT-Leitbildprojekt</a:t>
            </a:r>
            <a:endParaRPr lang="de-DE" dirty="0"/>
          </a:p>
        </p:txBody>
      </p:sp>
      <p:sp>
        <p:nvSpPr>
          <p:cNvPr id="5" name="Datumsplatzhalter 10"/>
          <p:cNvSpPr>
            <a:spLocks noGrp="1"/>
          </p:cNvSpPr>
          <p:nvPr>
            <p:ph type="dt" sz="half" idx="2"/>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27242C17-CA45-407C-87B3-C8EC0C23A636}" type="datetime1">
              <a:rPr lang="de-DE" smtClean="0"/>
              <a:pPr/>
              <a:t>04.01.2024</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und Inhalt">
  <p:cSld name="1_Titel und Inhalt">
    <p:spTree>
      <p:nvGrpSpPr>
        <p:cNvPr id="1" name="Shape 23"/>
        <p:cNvGrpSpPr/>
        <p:nvPr/>
      </p:nvGrpSpPr>
      <p:grpSpPr>
        <a:xfrm>
          <a:off x="0" y="0"/>
          <a:ext cx="0" cy="0"/>
          <a:chOff x="0" y="0"/>
          <a:chExt cx="0" cy="0"/>
        </a:xfrm>
      </p:grpSpPr>
      <p:sp>
        <p:nvSpPr>
          <p:cNvPr id="24" name="Google Shape;24;p3"/>
          <p:cNvSpPr txBox="1">
            <a:spLocks noGrp="1"/>
          </p:cNvSpPr>
          <p:nvPr>
            <p:ph type="body" idx="1"/>
          </p:nvPr>
        </p:nvSpPr>
        <p:spPr>
          <a:xfrm>
            <a:off x="400050" y="1583512"/>
            <a:ext cx="8343900" cy="4486472"/>
          </a:xfrm>
          <a:prstGeom prst="rect">
            <a:avLst/>
          </a:prstGeom>
          <a:noFill/>
          <a:ln>
            <a:noFill/>
          </a:ln>
        </p:spPr>
        <p:txBody>
          <a:bodyPr spcFirstLastPara="1" wrap="square" lIns="0" tIns="0" rIns="0" bIns="0" anchor="t" anchorCtr="0">
            <a:normAutofit/>
          </a:bodyPr>
          <a:lstStyle>
            <a:lvl1pPr marL="342900" lvl="0" indent="-280415" algn="l">
              <a:lnSpc>
                <a:spcPct val="90000"/>
              </a:lnSpc>
              <a:spcBef>
                <a:spcPts val="360"/>
              </a:spcBef>
              <a:spcAft>
                <a:spcPts val="0"/>
              </a:spcAft>
              <a:buClr>
                <a:schemeClr val="dk1"/>
              </a:buClr>
              <a:buSzPts val="2288"/>
              <a:buFont typeface="Arial"/>
              <a:buChar char="•"/>
              <a:defRPr/>
            </a:lvl1pPr>
            <a:lvl2pPr marL="685800" lvl="1" indent="-271992" algn="l">
              <a:lnSpc>
                <a:spcPct val="90000"/>
              </a:lnSpc>
              <a:spcBef>
                <a:spcPts val="360"/>
              </a:spcBef>
              <a:spcAft>
                <a:spcPts val="0"/>
              </a:spcAft>
              <a:buClr>
                <a:schemeClr val="dk1"/>
              </a:buClr>
              <a:buSzPts val="2111"/>
              <a:buFont typeface="Arial"/>
              <a:buChar char="•"/>
              <a:defRPr/>
            </a:lvl2pPr>
            <a:lvl3pPr marL="1028700" lvl="2" indent="-259460" algn="l">
              <a:lnSpc>
                <a:spcPct val="90000"/>
              </a:lnSpc>
              <a:spcBef>
                <a:spcPts val="360"/>
              </a:spcBef>
              <a:spcAft>
                <a:spcPts val="0"/>
              </a:spcAft>
              <a:buClr>
                <a:schemeClr val="dk1"/>
              </a:buClr>
              <a:buSzPts val="1848"/>
              <a:buFont typeface="Arial"/>
              <a:buChar char="•"/>
              <a:defRPr/>
            </a:lvl3pPr>
            <a:lvl4pPr marL="1371600" lvl="3" indent="-259460" algn="l">
              <a:lnSpc>
                <a:spcPct val="90000"/>
              </a:lnSpc>
              <a:spcBef>
                <a:spcPts val="360"/>
              </a:spcBef>
              <a:spcAft>
                <a:spcPts val="0"/>
              </a:spcAft>
              <a:buClr>
                <a:schemeClr val="dk1"/>
              </a:buClr>
              <a:buSzPts val="1848"/>
              <a:buFont typeface="Arial"/>
              <a:buChar char="•"/>
              <a:defRPr/>
            </a:lvl4pPr>
            <a:lvl5pPr marL="1714500" lvl="4" indent="-259461" algn="l">
              <a:lnSpc>
                <a:spcPct val="90000"/>
              </a:lnSpc>
              <a:spcBef>
                <a:spcPts val="360"/>
              </a:spcBef>
              <a:spcAft>
                <a:spcPts val="0"/>
              </a:spcAft>
              <a:buClr>
                <a:schemeClr val="dk1"/>
              </a:buClr>
              <a:buSzPts val="1848"/>
              <a:buFont typeface="Arial"/>
              <a:buChar char="•"/>
              <a:defRPr sz="1575"/>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627235" y="6329812"/>
            <a:ext cx="1027755" cy="52818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ru-RU"/>
              <a:t>June 29, 2023</a:t>
            </a:r>
            <a:endParaRPr/>
          </a:p>
        </p:txBody>
      </p:sp>
      <p:sp>
        <p:nvSpPr>
          <p:cNvPr id="26" name="Google Shape;26;p3"/>
          <p:cNvSpPr txBox="1">
            <a:spLocks noGrp="1"/>
          </p:cNvSpPr>
          <p:nvPr>
            <p:ph type="sldNum" idx="12"/>
          </p:nvPr>
        </p:nvSpPr>
        <p:spPr>
          <a:xfrm>
            <a:off x="216000" y="6329812"/>
            <a:ext cx="326368" cy="528189"/>
          </a:xfrm>
          <a:prstGeom prst="rect">
            <a:avLst/>
          </a:prstGeom>
          <a:noFill/>
          <a:ln>
            <a:noFill/>
          </a:ln>
        </p:spPr>
        <p:txBody>
          <a:bodyPr spcFirstLastPara="1" wrap="square" lIns="0" tIns="0" rIns="0" bIns="0" anchor="ctr" anchorCtr="0">
            <a:noAutofit/>
          </a:bodyPr>
          <a:lstStyle>
            <a:lvl1pPr marL="0" lvl="0" indent="0" algn="l">
              <a:spcBef>
                <a:spcPts val="0"/>
              </a:spcBef>
              <a:buNone/>
              <a:defRPr sz="900" b="1">
                <a:solidFill>
                  <a:schemeClr val="dk1"/>
                </a:solidFill>
                <a:latin typeface="Arial"/>
                <a:ea typeface="Arial"/>
                <a:cs typeface="Arial"/>
                <a:sym typeface="Arial"/>
              </a:defRPr>
            </a:lvl1pPr>
            <a:lvl2pPr marL="0" lvl="1" indent="0" algn="l">
              <a:spcBef>
                <a:spcPts val="0"/>
              </a:spcBef>
              <a:buNone/>
              <a:defRPr sz="900" b="1">
                <a:solidFill>
                  <a:schemeClr val="dk1"/>
                </a:solidFill>
                <a:latin typeface="Arial"/>
                <a:ea typeface="Arial"/>
                <a:cs typeface="Arial"/>
                <a:sym typeface="Arial"/>
              </a:defRPr>
            </a:lvl2pPr>
            <a:lvl3pPr marL="0" lvl="2" indent="0" algn="l">
              <a:spcBef>
                <a:spcPts val="0"/>
              </a:spcBef>
              <a:buNone/>
              <a:defRPr sz="900" b="1">
                <a:solidFill>
                  <a:schemeClr val="dk1"/>
                </a:solidFill>
                <a:latin typeface="Arial"/>
                <a:ea typeface="Arial"/>
                <a:cs typeface="Arial"/>
                <a:sym typeface="Arial"/>
              </a:defRPr>
            </a:lvl3pPr>
            <a:lvl4pPr marL="0" lvl="3" indent="0" algn="l">
              <a:spcBef>
                <a:spcPts val="0"/>
              </a:spcBef>
              <a:buNone/>
              <a:defRPr sz="900" b="1">
                <a:solidFill>
                  <a:schemeClr val="dk1"/>
                </a:solidFill>
                <a:latin typeface="Arial"/>
                <a:ea typeface="Arial"/>
                <a:cs typeface="Arial"/>
                <a:sym typeface="Arial"/>
              </a:defRPr>
            </a:lvl4pPr>
            <a:lvl5pPr marL="0" lvl="4" indent="0" algn="l">
              <a:spcBef>
                <a:spcPts val="0"/>
              </a:spcBef>
              <a:buNone/>
              <a:defRPr sz="900" b="1">
                <a:solidFill>
                  <a:schemeClr val="dk1"/>
                </a:solidFill>
                <a:latin typeface="Arial"/>
                <a:ea typeface="Arial"/>
                <a:cs typeface="Arial"/>
                <a:sym typeface="Arial"/>
              </a:defRPr>
            </a:lvl5pPr>
            <a:lvl6pPr marL="0" lvl="5" indent="0" algn="l">
              <a:spcBef>
                <a:spcPts val="0"/>
              </a:spcBef>
              <a:buNone/>
              <a:defRPr sz="900" b="1">
                <a:solidFill>
                  <a:schemeClr val="dk1"/>
                </a:solidFill>
                <a:latin typeface="Arial"/>
                <a:ea typeface="Arial"/>
                <a:cs typeface="Arial"/>
                <a:sym typeface="Arial"/>
              </a:defRPr>
            </a:lvl6pPr>
            <a:lvl7pPr marL="0" lvl="6" indent="0" algn="l">
              <a:spcBef>
                <a:spcPts val="0"/>
              </a:spcBef>
              <a:buNone/>
              <a:defRPr sz="900" b="1">
                <a:solidFill>
                  <a:schemeClr val="dk1"/>
                </a:solidFill>
                <a:latin typeface="Arial"/>
                <a:ea typeface="Arial"/>
                <a:cs typeface="Arial"/>
                <a:sym typeface="Arial"/>
              </a:defRPr>
            </a:lvl7pPr>
            <a:lvl8pPr marL="0" lvl="7" indent="0" algn="l">
              <a:spcBef>
                <a:spcPts val="0"/>
              </a:spcBef>
              <a:buNone/>
              <a:defRPr sz="900" b="1">
                <a:solidFill>
                  <a:schemeClr val="dk1"/>
                </a:solidFill>
                <a:latin typeface="Arial"/>
                <a:ea typeface="Arial"/>
                <a:cs typeface="Arial"/>
                <a:sym typeface="Arial"/>
              </a:defRPr>
            </a:lvl8pPr>
            <a:lvl9pPr marL="0" lvl="8" indent="0" algn="l">
              <a:spcBef>
                <a:spcPts val="0"/>
              </a:spcBef>
              <a:buNone/>
              <a:defRPr sz="900" b="1">
                <a:solidFill>
                  <a:schemeClr val="dk1"/>
                </a:solidFill>
                <a:latin typeface="Arial"/>
                <a:ea typeface="Arial"/>
                <a:cs typeface="Arial"/>
                <a:sym typeface="Arial"/>
              </a:defRPr>
            </a:lvl9pPr>
          </a:lstStyle>
          <a:p>
            <a:pPr>
              <a:spcAft>
                <a:spcPts val="0"/>
              </a:spcAft>
            </a:pPr>
            <a:fld id="{00000000-1234-1234-1234-123412341234}" type="slidenum">
              <a:rPr lang="de-DE" smtClean="0"/>
              <a:pPr>
                <a:spcAft>
                  <a:spcPts val="0"/>
                </a:spcAft>
              </a:pPr>
              <a:t>‹Nr.›</a:t>
            </a:fld>
            <a:endParaRPr lang="de-DE"/>
          </a:p>
        </p:txBody>
      </p:sp>
      <p:sp>
        <p:nvSpPr>
          <p:cNvPr id="27" name="Google Shape;27;p3"/>
          <p:cNvSpPr txBox="1">
            <a:spLocks noGrp="1"/>
          </p:cNvSpPr>
          <p:nvPr>
            <p:ph type="title"/>
          </p:nvPr>
        </p:nvSpPr>
        <p:spPr>
          <a:xfrm>
            <a:off x="396000" y="394871"/>
            <a:ext cx="6869178" cy="767748"/>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199"/>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4591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1268760"/>
            <a:ext cx="8356600" cy="489426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2"/>
          <p:cNvSpPr>
            <a:spLocks noGrp="1" noChangeArrowheads="1"/>
          </p:cNvSpPr>
          <p:nvPr>
            <p:ph type="ftr" sz="quarter" idx="10"/>
          </p:nvPr>
        </p:nvSpPr>
        <p:spPr>
          <a:xfrm>
            <a:off x="1701800" y="6445250"/>
            <a:ext cx="4248150" cy="360363"/>
          </a:xfrm>
          <a:prstGeom prst="rect">
            <a:avLst/>
          </a:prstGeom>
          <a:ln/>
        </p:spPr>
        <p:txBody>
          <a:bodyPr/>
          <a:lstStyle>
            <a:lvl1pPr>
              <a:defRPr sz="1400" baseline="0"/>
            </a:lvl1pPr>
          </a:lstStyle>
          <a:p>
            <a:r>
              <a:rPr lang="de-DE" dirty="0"/>
              <a:t>HVCMOS Sensor</a:t>
            </a:r>
          </a:p>
        </p:txBody>
      </p:sp>
      <p:sp>
        <p:nvSpPr>
          <p:cNvPr id="6" name="Titel 5"/>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5" name="Datumsplatzhalter 10"/>
          <p:cNvSpPr>
            <a:spLocks noGrp="1"/>
          </p:cNvSpPr>
          <p:nvPr>
            <p:ph type="dt" sz="half" idx="2"/>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9C56AAAB-ADB4-4A78-9DBC-EE49598E6AD4}" type="datetime1">
              <a:rPr lang="de-DE" smtClean="0"/>
              <a:pPr/>
              <a:t>04.01.2024</a:t>
            </a:fld>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921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66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2"/>
          <p:cNvSpPr>
            <a:spLocks noGrp="1" noChangeArrowheads="1"/>
          </p:cNvSpPr>
          <p:nvPr>
            <p:ph type="ftr" sz="quarter" idx="10"/>
          </p:nvPr>
        </p:nvSpPr>
        <p:spPr>
          <a:xfrm>
            <a:off x="1701800" y="6445250"/>
            <a:ext cx="4248150" cy="360363"/>
          </a:xfrm>
          <a:prstGeom prst="rect">
            <a:avLst/>
          </a:prstGeom>
          <a:ln/>
        </p:spPr>
        <p:txBody>
          <a:bodyPr/>
          <a:lstStyle>
            <a:lvl1pPr>
              <a:defRPr sz="900" baseline="0"/>
            </a:lvl1pPr>
          </a:lstStyle>
          <a:p>
            <a:r>
              <a:rPr lang="de-DE"/>
              <a:t>Das KIT-Leitbildprojekt</a:t>
            </a:r>
            <a:endParaRPr lang="de-DE" dirty="0"/>
          </a:p>
        </p:txBody>
      </p:sp>
      <p:sp>
        <p:nvSpPr>
          <p:cNvPr id="6" name="Datumsplatzhalter 10"/>
          <p:cNvSpPr>
            <a:spLocks noGrp="1"/>
          </p:cNvSpPr>
          <p:nvPr>
            <p:ph type="dt" sz="half" idx="11"/>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18B2DDC3-0300-4B5F-8F42-E9DEBD8CD8D5}" type="datetime1">
              <a:rPr lang="de-DE" smtClean="0"/>
              <a:pPr/>
              <a:t>04.01.2024</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2"/>
          <p:cNvSpPr>
            <a:spLocks noGrp="1" noChangeArrowheads="1"/>
          </p:cNvSpPr>
          <p:nvPr>
            <p:ph type="ftr" sz="quarter" idx="10"/>
          </p:nvPr>
        </p:nvSpPr>
        <p:spPr>
          <a:xfrm>
            <a:off x="1701800" y="6445250"/>
            <a:ext cx="4248150" cy="360363"/>
          </a:xfrm>
          <a:prstGeom prst="rect">
            <a:avLst/>
          </a:prstGeom>
          <a:ln/>
        </p:spPr>
        <p:txBody>
          <a:bodyPr/>
          <a:lstStyle>
            <a:lvl1pPr>
              <a:defRPr/>
            </a:lvl1pPr>
          </a:lstStyle>
          <a:p>
            <a:r>
              <a:rPr lang="de-DE"/>
              <a:t>Das KIT-Leitbildprojekt</a:t>
            </a:r>
            <a:endParaRPr lang="de-DE" dirty="0"/>
          </a:p>
        </p:txBody>
      </p:sp>
      <p:sp>
        <p:nvSpPr>
          <p:cNvPr id="8" name="Datumsplatzhalter 10"/>
          <p:cNvSpPr>
            <a:spLocks noGrp="1"/>
          </p:cNvSpPr>
          <p:nvPr>
            <p:ph type="dt" sz="half" idx="11"/>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ED46CC15-511D-4007-9259-72A6B098FB43}" type="datetime1">
              <a:rPr lang="de-DE" smtClean="0"/>
              <a:pPr/>
              <a:t>04.01.2024</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2"/>
          <p:cNvSpPr>
            <a:spLocks noGrp="1" noChangeArrowheads="1"/>
          </p:cNvSpPr>
          <p:nvPr>
            <p:ph type="ftr" sz="quarter" idx="10"/>
          </p:nvPr>
        </p:nvSpPr>
        <p:spPr>
          <a:xfrm>
            <a:off x="1701800" y="6445250"/>
            <a:ext cx="4248150" cy="360363"/>
          </a:xfrm>
          <a:prstGeom prst="rect">
            <a:avLst/>
          </a:prstGeom>
          <a:ln/>
        </p:spPr>
        <p:txBody>
          <a:bodyPr/>
          <a:lstStyle>
            <a:lvl1pPr>
              <a:defRPr/>
            </a:lvl1pPr>
          </a:lstStyle>
          <a:p>
            <a:r>
              <a:rPr lang="de-DE"/>
              <a:t>Das KIT-Leitbildprojekt</a:t>
            </a:r>
            <a:endParaRPr lang="de-DE" dirty="0"/>
          </a:p>
        </p:txBody>
      </p:sp>
      <p:sp>
        <p:nvSpPr>
          <p:cNvPr id="4" name="Datumsplatzhalter 10"/>
          <p:cNvSpPr>
            <a:spLocks noGrp="1"/>
          </p:cNvSpPr>
          <p:nvPr>
            <p:ph type="dt" sz="half" idx="2"/>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C696437F-4622-4E14-81AE-53BE0D5E7E0A}" type="datetime1">
              <a:rPr lang="de-DE" smtClean="0"/>
              <a:pPr/>
              <a:t>04.01.2024</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xfrm>
            <a:off x="1701800" y="6445250"/>
            <a:ext cx="4248150" cy="360363"/>
          </a:xfrm>
          <a:prstGeom prst="rect">
            <a:avLst/>
          </a:prstGeom>
          <a:ln/>
        </p:spPr>
        <p:txBody>
          <a:bodyPr/>
          <a:lstStyle>
            <a:lvl1pPr>
              <a:defRPr/>
            </a:lvl1pPr>
          </a:lstStyle>
          <a:p>
            <a:r>
              <a:rPr lang="de-DE"/>
              <a:t>Das KIT-Leitbildprojekt</a:t>
            </a:r>
            <a:endParaRPr lang="de-DE" dirty="0"/>
          </a:p>
        </p:txBody>
      </p:sp>
      <p:sp>
        <p:nvSpPr>
          <p:cNvPr id="3" name="Datumsplatzhalter 10"/>
          <p:cNvSpPr>
            <a:spLocks noGrp="1"/>
          </p:cNvSpPr>
          <p:nvPr>
            <p:ph type="dt" sz="half" idx="2"/>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13D381C4-F446-4B24-9273-772AE64432F3}" type="datetime1">
              <a:rPr lang="de-DE" smtClean="0"/>
              <a:pPr/>
              <a:t>04.01.2024</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12"/>
          <p:cNvSpPr>
            <a:spLocks noGrp="1" noChangeArrowheads="1"/>
          </p:cNvSpPr>
          <p:nvPr>
            <p:ph type="ftr" sz="quarter" idx="10"/>
          </p:nvPr>
        </p:nvSpPr>
        <p:spPr>
          <a:xfrm>
            <a:off x="1701800" y="6445250"/>
            <a:ext cx="4248150" cy="360363"/>
          </a:xfrm>
          <a:prstGeom prst="rect">
            <a:avLst/>
          </a:prstGeom>
          <a:ln/>
        </p:spPr>
        <p:txBody>
          <a:bodyPr/>
          <a:lstStyle>
            <a:lvl1pPr>
              <a:defRPr/>
            </a:lvl1pPr>
          </a:lstStyle>
          <a:p>
            <a:r>
              <a:rPr lang="de-DE"/>
              <a:t>Das KIT-Leitbildprojekt</a:t>
            </a:r>
            <a:endParaRPr lang="de-DE" dirty="0"/>
          </a:p>
        </p:txBody>
      </p:sp>
      <p:sp>
        <p:nvSpPr>
          <p:cNvPr id="6" name="Datumsplatzhalter 10"/>
          <p:cNvSpPr>
            <a:spLocks noGrp="1"/>
          </p:cNvSpPr>
          <p:nvPr>
            <p:ph type="dt" sz="half" idx="11"/>
          </p:nvPr>
        </p:nvSpPr>
        <p:spPr>
          <a:xfrm>
            <a:off x="612000" y="6444000"/>
            <a:ext cx="86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2CA5289E-E964-4FA2-88A4-F95A847AB077}" type="datetime1">
              <a:rPr lang="de-DE" smtClean="0"/>
              <a:pPr/>
              <a:t>04.01.2024</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12"/>
          <p:cNvSpPr>
            <a:spLocks noGrp="1" noChangeArrowheads="1"/>
          </p:cNvSpPr>
          <p:nvPr>
            <p:ph type="ftr" sz="quarter" idx="10"/>
          </p:nvPr>
        </p:nvSpPr>
        <p:spPr>
          <a:xfrm>
            <a:off x="1701800" y="6445250"/>
            <a:ext cx="4248150" cy="360363"/>
          </a:xfrm>
          <a:prstGeom prst="rect">
            <a:avLst/>
          </a:prstGeom>
          <a:ln/>
        </p:spPr>
        <p:txBody>
          <a:bodyPr/>
          <a:lstStyle>
            <a:lvl1pPr>
              <a:defRPr/>
            </a:lvl1pPr>
          </a:lstStyle>
          <a:p>
            <a:r>
              <a:rPr lang="de-DE"/>
              <a:t>Das KIT-Leitbildprojekt</a:t>
            </a:r>
            <a:endParaRPr lang="de-DE" dirty="0"/>
          </a:p>
        </p:txBody>
      </p:sp>
      <p:sp>
        <p:nvSpPr>
          <p:cNvPr id="6" name="Datumsplatzhalter 10"/>
          <p:cNvSpPr>
            <a:spLocks noGrp="1"/>
          </p:cNvSpPr>
          <p:nvPr>
            <p:ph type="dt" sz="half" idx="11"/>
          </p:nvPr>
        </p:nvSpPr>
        <p:spPr>
          <a:xfrm>
            <a:off x="612000" y="6444000"/>
            <a:ext cx="1044000" cy="360000"/>
          </a:xfrm>
          <a:prstGeom prst="rect">
            <a:avLst/>
          </a:prstGeom>
        </p:spPr>
        <p:txBody>
          <a:bodyPr vert="horz" lIns="0" tIns="0" rIns="0" bIns="0" rtlCol="0" anchor="t" anchorCtr="0"/>
          <a:lstStyle>
            <a:lvl1pPr algn="l">
              <a:defRPr sz="900">
                <a:solidFill>
                  <a:schemeClr val="tx1">
                    <a:tint val="75000"/>
                  </a:schemeClr>
                </a:solidFill>
              </a:defRPr>
            </a:lvl1pPr>
          </a:lstStyle>
          <a:p>
            <a:fld id="{5591C5F7-AC90-4076-BA07-0205DF982C80}" type="datetime1">
              <a:rPr lang="de-DE" smtClean="0"/>
              <a:pPr/>
              <a:t>04.01.2024</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90525" y="333375"/>
            <a:ext cx="6911975" cy="5619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e-DE"/>
              <a:t>Folientitel durch klicken hinzufügen</a:t>
            </a:r>
          </a:p>
        </p:txBody>
      </p:sp>
      <p:sp>
        <p:nvSpPr>
          <p:cNvPr id="1028" name="Rectangle 3"/>
          <p:cNvSpPr>
            <a:spLocks noGrp="1" noChangeArrowheads="1"/>
          </p:cNvSpPr>
          <p:nvPr>
            <p:ph type="body" idx="1"/>
          </p:nvPr>
        </p:nvSpPr>
        <p:spPr bwMode="auto">
          <a:xfrm>
            <a:off x="392113" y="1198563"/>
            <a:ext cx="8356600" cy="48942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dirty="0"/>
              <a:t>Karlsruhe Institute </a:t>
            </a:r>
            <a:r>
              <a:rPr lang="de-DE" dirty="0" err="1"/>
              <a:t>of</a:t>
            </a:r>
            <a:r>
              <a:rPr lang="de-DE" dirty="0"/>
              <a:t> Technology (KIT).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34" name="Text Box 10"/>
          <p:cNvSpPr txBox="1">
            <a:spLocks noChangeArrowheads="1"/>
          </p:cNvSpPr>
          <p:nvPr/>
        </p:nvSpPr>
        <p:spPr bwMode="auto">
          <a:xfrm>
            <a:off x="6011863" y="6453188"/>
            <a:ext cx="2736850" cy="360362"/>
          </a:xfrm>
          <a:prstGeom prst="rect">
            <a:avLst/>
          </a:prstGeom>
          <a:noFill/>
          <a:ln w="9525">
            <a:noFill/>
            <a:miter lim="800000"/>
            <a:headEnd/>
            <a:tailEnd/>
          </a:ln>
          <a:effectLst/>
        </p:spPr>
        <p:txBody>
          <a:bodyPr lIns="0" tIns="0" rIns="0" bIns="0"/>
          <a:lstStyle/>
          <a:p>
            <a:pPr algn="r">
              <a:spcBef>
                <a:spcPct val="50000"/>
              </a:spcBef>
              <a:defRPr/>
            </a:pPr>
            <a:r>
              <a:rPr lang="de-DE" sz="1200" dirty="0"/>
              <a:t>Hui Zhang   </a:t>
            </a:r>
          </a:p>
        </p:txBody>
      </p:sp>
      <p:sp>
        <p:nvSpPr>
          <p:cNvPr id="1035"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p>
            <a:pPr>
              <a:spcBef>
                <a:spcPct val="50000"/>
              </a:spcBef>
              <a:defRPr/>
            </a:pPr>
            <a:fld id="{643774FD-E815-4B85-B421-6F4167BD583D}" type="slidenum">
              <a:rPr lang="de-DE" sz="900" b="1"/>
              <a:pPr>
                <a:spcBef>
                  <a:spcPct val="50000"/>
                </a:spcBef>
                <a:defRPr/>
              </a:pPr>
              <a:t>‹Nr.›</a:t>
            </a:fld>
            <a:endParaRPr lang="de-DE" sz="900" b="1"/>
          </a:p>
        </p:txBody>
      </p:sp>
      <p:pic>
        <p:nvPicPr>
          <p:cNvPr id="1032" name="Picture 13" descr="KIT-Logo-rgb_de"/>
          <p:cNvPicPr>
            <a:picLocks noChangeAspect="1" noChangeArrowheads="1"/>
          </p:cNvPicPr>
          <p:nvPr/>
        </p:nvPicPr>
        <p:blipFill>
          <a:blip r:embed="rId15" cstate="print"/>
          <a:srcRect/>
          <a:stretch>
            <a:fillRect/>
          </a:stretch>
        </p:blipFill>
        <p:spPr bwMode="auto">
          <a:xfrm>
            <a:off x="7667625" y="333375"/>
            <a:ext cx="1076325" cy="496888"/>
          </a:xfrm>
          <a:prstGeom prst="rect">
            <a:avLst/>
          </a:prstGeom>
          <a:noFill/>
          <a:ln w="9525">
            <a:noFill/>
            <a:miter lim="800000"/>
            <a:headEnd/>
            <a:tailEnd/>
          </a:ln>
        </p:spPr>
      </p:pic>
      <p:sp>
        <p:nvSpPr>
          <p:cNvPr id="11" name="Datumsplatzhalter 10"/>
          <p:cNvSpPr>
            <a:spLocks noGrp="1"/>
          </p:cNvSpPr>
          <p:nvPr>
            <p:ph type="dt" sz="half" idx="2"/>
          </p:nvPr>
        </p:nvSpPr>
        <p:spPr>
          <a:xfrm>
            <a:off x="683568" y="6453188"/>
            <a:ext cx="972432" cy="350812"/>
          </a:xfrm>
          <a:prstGeom prst="rect">
            <a:avLst/>
          </a:prstGeom>
        </p:spPr>
        <p:txBody>
          <a:bodyPr vert="horz" lIns="0" tIns="0" rIns="0" bIns="0" rtlCol="0" anchor="t" anchorCtr="0"/>
          <a:lstStyle>
            <a:lvl1pPr algn="l">
              <a:defRPr sz="900">
                <a:solidFill>
                  <a:schemeClr val="tx1">
                    <a:tint val="75000"/>
                  </a:schemeClr>
                </a:solidFill>
              </a:defRPr>
            </a:lvl1pPr>
          </a:lstStyle>
          <a:p>
            <a:fld id="{4C6E4BDA-DE3E-44E9-8217-A35F5594BCEE}" type="datetime1">
              <a:rPr lang="de-DE" smtClean="0"/>
              <a:pPr/>
              <a:t>04.01.2024</a:t>
            </a:fld>
            <a:endParaRPr lang="de-DE" dirty="0"/>
          </a:p>
        </p:txBody>
      </p:sp>
      <p:sp>
        <p:nvSpPr>
          <p:cNvPr id="9" name="Rectangle 12"/>
          <p:cNvSpPr>
            <a:spLocks noGrp="1" noChangeArrowheads="1"/>
          </p:cNvSpPr>
          <p:nvPr>
            <p:ph type="ftr" sz="quarter" idx="3"/>
          </p:nvPr>
        </p:nvSpPr>
        <p:spPr>
          <a:xfrm>
            <a:off x="1701800" y="6445250"/>
            <a:ext cx="4248150" cy="360363"/>
          </a:xfrm>
          <a:prstGeom prst="rect">
            <a:avLst/>
          </a:prstGeom>
          <a:ln/>
        </p:spPr>
        <p:txBody>
          <a:bodyPr/>
          <a:lstStyle>
            <a:lvl1pPr>
              <a:defRPr sz="1200" baseline="0"/>
            </a:lvl1pPr>
          </a:lstStyle>
          <a:p>
            <a:r>
              <a:rPr lang="de-DE" dirty="0"/>
              <a:t>HVCMOS Sensor</a:t>
            </a:r>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0" r:id="rId12"/>
  </p:sldLayoutIdLst>
  <p:hf sldNum="0" hdr="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16"/>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17"/>
        </a:buBlip>
        <a:defRPr>
          <a:solidFill>
            <a:schemeClr val="tx1"/>
          </a:solidFill>
          <a:latin typeface="+mn-lt"/>
        </a:defRPr>
      </a:lvl2pPr>
      <a:lvl3pPr marL="1209675" indent="-276225" algn="l" rtl="0" eaLnBrk="1" fontAlgn="base" hangingPunct="1">
        <a:spcBef>
          <a:spcPct val="20000"/>
        </a:spcBef>
        <a:spcAft>
          <a:spcPct val="0"/>
        </a:spcAft>
        <a:buBlip>
          <a:blip r:embed="rId18"/>
        </a:buBlip>
        <a:defRPr sz="1600">
          <a:solidFill>
            <a:schemeClr val="tx1"/>
          </a:solidFill>
          <a:latin typeface="+mn-lt"/>
        </a:defRPr>
      </a:lvl3pPr>
      <a:lvl4pPr marL="1657350" indent="-276225" algn="l" rtl="0" eaLnBrk="1" fontAlgn="base" hangingPunct="1">
        <a:spcBef>
          <a:spcPct val="20000"/>
        </a:spcBef>
        <a:spcAft>
          <a:spcPct val="0"/>
        </a:spcAft>
        <a:buBlip>
          <a:blip r:embed="rId18"/>
        </a:buBlip>
        <a:defRPr sz="1600">
          <a:solidFill>
            <a:schemeClr val="tx1"/>
          </a:solidFill>
          <a:latin typeface="+mn-lt"/>
        </a:defRPr>
      </a:lvl4pPr>
      <a:lvl5pPr marL="2095500" indent="-276225" algn="l" rtl="0" eaLnBrk="1" fontAlgn="base" hangingPunct="1">
        <a:spcBef>
          <a:spcPct val="20000"/>
        </a:spcBef>
        <a:spcAft>
          <a:spcPct val="0"/>
        </a:spcAft>
        <a:buBlip>
          <a:blip r:embed="rId18"/>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1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9"/>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jpe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ChangeArrowheads="1"/>
          </p:cNvSpPr>
          <p:nvPr/>
        </p:nvSpPr>
        <p:spPr bwMode="auto">
          <a:xfrm>
            <a:off x="395288" y="1412875"/>
            <a:ext cx="8389937" cy="720725"/>
          </a:xfrm>
          <a:prstGeom prst="rect">
            <a:avLst/>
          </a:prstGeom>
          <a:noFill/>
          <a:ln w="9525">
            <a:noFill/>
            <a:miter lim="800000"/>
            <a:headEnd/>
            <a:tailEnd/>
          </a:ln>
        </p:spPr>
        <p:txBody>
          <a:bodyPr lIns="0" tIns="0" rIns="0" bIns="0" anchor="b"/>
          <a:lstStyle/>
          <a:p>
            <a:pPr>
              <a:lnSpc>
                <a:spcPct val="90000"/>
              </a:lnSpc>
            </a:pPr>
            <a:r>
              <a:rPr lang="en-CA" sz="2600" b="1" dirty="0">
                <a:solidFill>
                  <a:schemeClr val="tx2"/>
                </a:solidFill>
              </a:rPr>
              <a:t>H</a:t>
            </a:r>
            <a:r>
              <a:rPr lang="en-CA" altLang="zh-CN" sz="2600" b="1" dirty="0">
                <a:solidFill>
                  <a:schemeClr val="tx2"/>
                </a:solidFill>
              </a:rPr>
              <a:t>igh </a:t>
            </a:r>
            <a:r>
              <a:rPr lang="en-CA" sz="2600" b="1" dirty="0">
                <a:solidFill>
                  <a:schemeClr val="tx2"/>
                </a:solidFill>
              </a:rPr>
              <a:t>V</a:t>
            </a:r>
            <a:r>
              <a:rPr lang="en-CA" altLang="zh-CN" sz="2600" b="1" dirty="0">
                <a:solidFill>
                  <a:schemeClr val="tx2"/>
                </a:solidFill>
              </a:rPr>
              <a:t>oltage </a:t>
            </a:r>
            <a:r>
              <a:rPr lang="en-CA" sz="2600" b="1" dirty="0">
                <a:solidFill>
                  <a:schemeClr val="tx2"/>
                </a:solidFill>
              </a:rPr>
              <a:t>CMOS Pixel Detector</a:t>
            </a:r>
          </a:p>
        </p:txBody>
      </p:sp>
      <p:sp>
        <p:nvSpPr>
          <p:cNvPr id="30725" name="Rectangle 3"/>
          <p:cNvSpPr>
            <a:spLocks noChangeArrowheads="1"/>
          </p:cNvSpPr>
          <p:nvPr/>
        </p:nvSpPr>
        <p:spPr bwMode="auto">
          <a:xfrm>
            <a:off x="396875" y="2349500"/>
            <a:ext cx="8370888" cy="620713"/>
          </a:xfrm>
          <a:prstGeom prst="rect">
            <a:avLst/>
          </a:prstGeom>
          <a:noFill/>
          <a:ln w="9525">
            <a:noFill/>
            <a:miter lim="800000"/>
            <a:headEnd/>
            <a:tailEnd/>
          </a:ln>
        </p:spPr>
        <p:txBody>
          <a:bodyPr lIns="0" tIns="0" rIns="0" bIns="0"/>
          <a:lstStyle/>
          <a:p>
            <a:pPr marL="285750" indent="-285750">
              <a:buFont typeface="Arial" pitchFamily="34" charset="0"/>
              <a:buChar char="•"/>
            </a:pPr>
            <a:endParaRPr lang="de-DE" b="1" dirty="0">
              <a:solidFill>
                <a:srgbClr val="000000"/>
              </a:solidFill>
            </a:endParaRPr>
          </a:p>
        </p:txBody>
      </p:sp>
      <p:sp>
        <p:nvSpPr>
          <p:cNvPr id="3" name="Rechteck 2"/>
          <p:cNvSpPr/>
          <p:nvPr/>
        </p:nvSpPr>
        <p:spPr>
          <a:xfrm>
            <a:off x="369860" y="3328928"/>
            <a:ext cx="3266036" cy="216024"/>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t>Hui Zhang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0.gstatic.com/images?q=tbn:ANd9GcQdLbO3a8ZDARdw8I3mJMV5xsO22SwnoJnO0Lw_6x2ksYCQx6iJ_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40" y="3774759"/>
            <a:ext cx="2438400"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1327340" y="3774758"/>
            <a:ext cx="3244661"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p:cNvSpPr/>
          <p:nvPr/>
        </p:nvSpPr>
        <p:spPr>
          <a:xfrm>
            <a:off x="1691680" y="3774758"/>
            <a:ext cx="3168352"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123728" y="3774758"/>
            <a:ext cx="3024336"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nhaltsplatzhalter 2"/>
          <p:cNvSpPr txBox="1">
            <a:spLocks/>
          </p:cNvSpPr>
          <p:nvPr/>
        </p:nvSpPr>
        <p:spPr bwMode="auto">
          <a:xfrm>
            <a:off x="2627784" y="4797152"/>
            <a:ext cx="6120680" cy="1295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14325" indent="-314325" algn="l" rtl="0" eaLnBrk="1" fontAlgn="base" hangingPunct="1">
              <a:spcBef>
                <a:spcPct val="20000"/>
              </a:spcBef>
              <a:spcAft>
                <a:spcPct val="0"/>
              </a:spcAft>
              <a:buBlip>
                <a:blip r:embed="rId3"/>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4"/>
              </a:buBlip>
              <a:defRPr>
                <a:solidFill>
                  <a:schemeClr val="tx1"/>
                </a:solidFill>
                <a:latin typeface="+mn-lt"/>
              </a:defRPr>
            </a:lvl2pPr>
            <a:lvl3pPr marL="1209675" indent="-276225" algn="l" rtl="0" eaLnBrk="1" fontAlgn="base" hangingPunct="1">
              <a:spcBef>
                <a:spcPct val="20000"/>
              </a:spcBef>
              <a:spcAft>
                <a:spcPct val="0"/>
              </a:spcAft>
              <a:buBlip>
                <a:blip r:embed="rId5"/>
              </a:buBlip>
              <a:defRPr sz="1600">
                <a:solidFill>
                  <a:schemeClr val="tx1"/>
                </a:solidFill>
                <a:latin typeface="+mn-lt"/>
              </a:defRPr>
            </a:lvl3pPr>
            <a:lvl4pPr marL="1657350" indent="-276225" algn="l" rtl="0" eaLnBrk="1" fontAlgn="base" hangingPunct="1">
              <a:spcBef>
                <a:spcPct val="20000"/>
              </a:spcBef>
              <a:spcAft>
                <a:spcPct val="0"/>
              </a:spcAft>
              <a:buBlip>
                <a:blip r:embed="rId5"/>
              </a:buBlip>
              <a:defRPr sz="1600">
                <a:solidFill>
                  <a:schemeClr val="tx1"/>
                </a:solidFill>
                <a:latin typeface="+mn-lt"/>
              </a:defRPr>
            </a:lvl4pPr>
            <a:lvl5pPr marL="2095500" indent="-276225" algn="l" rtl="0" eaLnBrk="1" fontAlgn="base" hangingPunct="1">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pPr marL="0" indent="0">
              <a:buFontTx/>
              <a:buNone/>
            </a:pPr>
            <a:r>
              <a:rPr lang="de-DE" sz="4200" b="1" kern="0" dirty="0">
                <a:latin typeface="Calibri" pitchFamily="34" charset="0"/>
              </a:rPr>
              <a:t>HVCMOS Technology</a:t>
            </a:r>
            <a:endParaRPr lang="en-US" sz="4200" b="1" kern="0" dirty="0">
              <a:latin typeface="Calibri" pitchFamily="34" charset="0"/>
            </a:endParaRPr>
          </a:p>
        </p:txBody>
      </p:sp>
      <p:cxnSp>
        <p:nvCxnSpPr>
          <p:cNvPr id="10" name="Gerade Verbindung 9"/>
          <p:cNvCxnSpPr/>
          <p:nvPr/>
        </p:nvCxnSpPr>
        <p:spPr>
          <a:xfrm>
            <a:off x="1907704" y="5517232"/>
            <a:ext cx="6480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517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45728" y="980728"/>
            <a:ext cx="8390768" cy="3379440"/>
          </a:xfrm>
        </p:spPr>
        <p:txBody>
          <a:bodyPr/>
          <a:lstStyle/>
          <a:p>
            <a:pPr>
              <a:lnSpc>
                <a:spcPct val="150000"/>
              </a:lnSpc>
            </a:pPr>
            <a:r>
              <a:rPr lang="en-US" dirty="0"/>
              <a:t>It is essentially a standard n-in-p sensor fabricated by a CMOS foundry</a:t>
            </a:r>
          </a:p>
          <a:p>
            <a:pPr>
              <a:lnSpc>
                <a:spcPct val="150000"/>
              </a:lnSpc>
            </a:pPr>
            <a:r>
              <a:rPr lang="en-US" dirty="0"/>
              <a:t>High resistivity substrate (up to 1kOhmcm or more)</a:t>
            </a:r>
          </a:p>
          <a:p>
            <a:r>
              <a:rPr lang="en-US" dirty="0"/>
              <a:t>Electronics placed inside the pixels</a:t>
            </a:r>
            <a:endParaRPr lang="de-DE" dirty="0"/>
          </a:p>
        </p:txBody>
      </p:sp>
      <p:sp>
        <p:nvSpPr>
          <p:cNvPr id="4" name="Titel 3"/>
          <p:cNvSpPr>
            <a:spLocks noGrp="1"/>
          </p:cNvSpPr>
          <p:nvPr>
            <p:ph type="title"/>
          </p:nvPr>
        </p:nvSpPr>
        <p:spPr/>
        <p:txBody>
          <a:bodyPr/>
          <a:lstStyle/>
          <a:p>
            <a:r>
              <a:rPr lang="de-DE" altLang="zh-CN" dirty="0" err="1"/>
              <a:t>What</a:t>
            </a:r>
            <a:r>
              <a:rPr lang="de-DE" altLang="zh-CN" dirty="0"/>
              <a:t> </a:t>
            </a:r>
            <a:r>
              <a:rPr lang="de-DE" altLang="zh-CN" dirty="0" err="1"/>
              <a:t>is</a:t>
            </a:r>
            <a:r>
              <a:rPr lang="de-DE" altLang="zh-CN" dirty="0"/>
              <a:t> HVCMOS</a:t>
            </a:r>
            <a:endParaRPr lang="en-US" dirty="0"/>
          </a:p>
        </p:txBody>
      </p:sp>
      <p:pic>
        <p:nvPicPr>
          <p:cNvPr id="9" name="Grafik 8"/>
          <p:cNvPicPr>
            <a:picLocks noChangeAspect="1"/>
          </p:cNvPicPr>
          <p:nvPr/>
        </p:nvPicPr>
        <p:blipFill>
          <a:blip r:embed="rId3"/>
          <a:stretch>
            <a:fillRect/>
          </a:stretch>
        </p:blipFill>
        <p:spPr>
          <a:xfrm>
            <a:off x="309490" y="2348880"/>
            <a:ext cx="4334518" cy="3949544"/>
          </a:xfrm>
          <a:prstGeom prst="rect">
            <a:avLst/>
          </a:prstGeom>
        </p:spPr>
      </p:pic>
      <p:pic>
        <p:nvPicPr>
          <p:cNvPr id="6" name="Grafik 5"/>
          <p:cNvPicPr>
            <a:picLocks noChangeAspect="1"/>
          </p:cNvPicPr>
          <p:nvPr/>
        </p:nvPicPr>
        <p:blipFill>
          <a:blip r:embed="rId4"/>
          <a:stretch>
            <a:fillRect/>
          </a:stretch>
        </p:blipFill>
        <p:spPr>
          <a:xfrm>
            <a:off x="5364088" y="1912158"/>
            <a:ext cx="3456384" cy="4250385"/>
          </a:xfrm>
          <a:prstGeom prst="rect">
            <a:avLst/>
          </a:prstGeom>
        </p:spPr>
      </p:pic>
    </p:spTree>
    <p:extLst>
      <p:ext uri="{BB962C8B-B14F-4D97-AF65-F5344CB8AC3E}">
        <p14:creationId xmlns:p14="http://schemas.microsoft.com/office/powerpoint/2010/main" val="2007220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467544" y="908720"/>
            <a:ext cx="3427830" cy="4034460"/>
          </a:xfrm>
        </p:spPr>
        <p:txBody>
          <a:bodyPr/>
          <a:lstStyle/>
          <a:p>
            <a:r>
              <a:rPr lang="en-US" sz="1800" dirty="0"/>
              <a:t>Particle physics experiments</a:t>
            </a:r>
          </a:p>
          <a:p>
            <a:pPr lvl="1"/>
            <a:r>
              <a:rPr lang="en-US" sz="1600" dirty="0"/>
              <a:t>LHC: ATLAS, </a:t>
            </a:r>
            <a:r>
              <a:rPr lang="en-US" sz="1600" dirty="0" err="1"/>
              <a:t>LHCb</a:t>
            </a:r>
            <a:r>
              <a:rPr lang="en-US" sz="1600" dirty="0"/>
              <a:t>, CMS, </a:t>
            </a:r>
            <a:r>
              <a:rPr lang="en-US" sz="1600" dirty="0" err="1"/>
              <a:t>LHCb</a:t>
            </a:r>
            <a:endParaRPr lang="en-US" sz="1600" dirty="0"/>
          </a:p>
          <a:p>
            <a:pPr lvl="1"/>
            <a:r>
              <a:rPr lang="en-US" sz="1600" dirty="0"/>
              <a:t>CLIC</a:t>
            </a:r>
          </a:p>
          <a:p>
            <a:pPr lvl="1"/>
            <a:r>
              <a:rPr lang="en-US" sz="1600" dirty="0"/>
              <a:t>CEPC</a:t>
            </a:r>
          </a:p>
          <a:p>
            <a:pPr lvl="1"/>
            <a:r>
              <a:rPr lang="en-US" sz="1600" dirty="0"/>
              <a:t>Mu3e</a:t>
            </a:r>
          </a:p>
          <a:p>
            <a:pPr lvl="1"/>
            <a:r>
              <a:rPr lang="en-US" sz="1600" dirty="0"/>
              <a:t>KATRIN</a:t>
            </a:r>
          </a:p>
          <a:p>
            <a:pPr lvl="1"/>
            <a:r>
              <a:rPr lang="en-US" sz="1600" dirty="0"/>
              <a:t>PANDA</a:t>
            </a:r>
          </a:p>
          <a:p>
            <a:r>
              <a:rPr lang="en-US" sz="1800" dirty="0"/>
              <a:t>Medicine</a:t>
            </a:r>
          </a:p>
          <a:p>
            <a:r>
              <a:rPr lang="en-US" sz="1800" dirty="0"/>
              <a:t>Electron microscope</a:t>
            </a:r>
          </a:p>
          <a:p>
            <a:endParaRPr lang="en-US" sz="1800" dirty="0"/>
          </a:p>
        </p:txBody>
      </p:sp>
      <p:sp>
        <p:nvSpPr>
          <p:cNvPr id="4" name="Titel 3"/>
          <p:cNvSpPr>
            <a:spLocks noGrp="1"/>
          </p:cNvSpPr>
          <p:nvPr>
            <p:ph type="title"/>
          </p:nvPr>
        </p:nvSpPr>
        <p:spPr>
          <a:xfrm>
            <a:off x="395536" y="116632"/>
            <a:ext cx="6911975" cy="561975"/>
          </a:xfrm>
        </p:spPr>
        <p:txBody>
          <a:bodyPr/>
          <a:lstStyle/>
          <a:p>
            <a:r>
              <a:rPr lang="en-US" sz="2400" b="1" dirty="0"/>
              <a:t>Applications</a:t>
            </a:r>
          </a:p>
        </p:txBody>
      </p:sp>
      <p:pic>
        <p:nvPicPr>
          <p:cNvPr id="3" name="Grafik 2"/>
          <p:cNvPicPr preferRelativeResize="0">
            <a:picLocks/>
          </p:cNvPicPr>
          <p:nvPr/>
        </p:nvPicPr>
        <p:blipFill>
          <a:blip r:embed="rId3"/>
          <a:stretch>
            <a:fillRect/>
          </a:stretch>
        </p:blipFill>
        <p:spPr>
          <a:xfrm>
            <a:off x="4343010" y="681120"/>
            <a:ext cx="2160000" cy="1800000"/>
          </a:xfrm>
          <a:prstGeom prst="rect">
            <a:avLst/>
          </a:prstGeom>
        </p:spPr>
      </p:pic>
      <p:pic>
        <p:nvPicPr>
          <p:cNvPr id="6" name="Grafik 5"/>
          <p:cNvPicPr preferRelativeResize="0">
            <a:picLocks/>
          </p:cNvPicPr>
          <p:nvPr/>
        </p:nvPicPr>
        <p:blipFill>
          <a:blip r:embed="rId4"/>
          <a:stretch>
            <a:fillRect/>
          </a:stretch>
        </p:blipFill>
        <p:spPr>
          <a:xfrm>
            <a:off x="4343260" y="3047350"/>
            <a:ext cx="2160000" cy="1800000"/>
          </a:xfrm>
          <a:prstGeom prst="rect">
            <a:avLst/>
          </a:prstGeom>
        </p:spPr>
      </p:pic>
      <p:pic>
        <p:nvPicPr>
          <p:cNvPr id="7" name="Grafik 6"/>
          <p:cNvPicPr preferRelativeResize="0">
            <a:picLocks/>
          </p:cNvPicPr>
          <p:nvPr/>
        </p:nvPicPr>
        <p:blipFill>
          <a:blip r:embed="rId5"/>
          <a:stretch>
            <a:fillRect/>
          </a:stretch>
        </p:blipFill>
        <p:spPr>
          <a:xfrm>
            <a:off x="6861900" y="3047350"/>
            <a:ext cx="2160000" cy="1800000"/>
          </a:xfrm>
          <a:prstGeom prst="rect">
            <a:avLst/>
          </a:prstGeom>
        </p:spPr>
      </p:pic>
      <p:pic>
        <p:nvPicPr>
          <p:cNvPr id="8" name="Grafik 7"/>
          <p:cNvPicPr preferRelativeResize="0">
            <a:picLocks/>
          </p:cNvPicPr>
          <p:nvPr/>
        </p:nvPicPr>
        <p:blipFill>
          <a:blip r:embed="rId6"/>
          <a:stretch>
            <a:fillRect/>
          </a:stretch>
        </p:blipFill>
        <p:spPr>
          <a:xfrm>
            <a:off x="6861900" y="757450"/>
            <a:ext cx="2160000" cy="1800000"/>
          </a:xfrm>
          <a:prstGeom prst="rect">
            <a:avLst/>
          </a:prstGeom>
        </p:spPr>
      </p:pic>
      <p:pic>
        <p:nvPicPr>
          <p:cNvPr id="10" name="Grafik 9"/>
          <p:cNvPicPr>
            <a:picLocks noChangeAspect="1"/>
          </p:cNvPicPr>
          <p:nvPr/>
        </p:nvPicPr>
        <p:blipFill>
          <a:blip r:embed="rId7"/>
          <a:stretch>
            <a:fillRect/>
          </a:stretch>
        </p:blipFill>
        <p:spPr>
          <a:xfrm>
            <a:off x="139723" y="4218510"/>
            <a:ext cx="2513925" cy="1783133"/>
          </a:xfrm>
          <a:prstGeom prst="rect">
            <a:avLst/>
          </a:prstGeom>
        </p:spPr>
      </p:pic>
      <p:sp>
        <p:nvSpPr>
          <p:cNvPr id="11" name="Inhaltsplatzhalter 4"/>
          <p:cNvSpPr txBox="1">
            <a:spLocks/>
          </p:cNvSpPr>
          <p:nvPr/>
        </p:nvSpPr>
        <p:spPr bwMode="auto">
          <a:xfrm>
            <a:off x="4954820" y="2513040"/>
            <a:ext cx="91596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8"/>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8"/>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8"/>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8"/>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8"/>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8"/>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8"/>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8"/>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8"/>
              </a:buBlip>
              <a:defRPr sz="1400">
                <a:solidFill>
                  <a:schemeClr val="tx1"/>
                </a:solidFill>
                <a:latin typeface="+mn-lt"/>
              </a:defRPr>
            </a:lvl9pPr>
          </a:lstStyle>
          <a:p>
            <a:pPr marL="0" indent="0">
              <a:buNone/>
            </a:pPr>
            <a:r>
              <a:rPr lang="en-US" sz="1800" kern="0" dirty="0"/>
              <a:t>ATLAS</a:t>
            </a:r>
          </a:p>
          <a:p>
            <a:pPr marL="0" indent="0">
              <a:buFontTx/>
              <a:buNone/>
            </a:pPr>
            <a:endParaRPr lang="en-US" sz="1600" kern="0" dirty="0"/>
          </a:p>
        </p:txBody>
      </p:sp>
      <p:sp>
        <p:nvSpPr>
          <p:cNvPr id="12" name="Inhaltsplatzhalter 4"/>
          <p:cNvSpPr txBox="1">
            <a:spLocks/>
          </p:cNvSpPr>
          <p:nvPr/>
        </p:nvSpPr>
        <p:spPr bwMode="auto">
          <a:xfrm>
            <a:off x="7625200" y="2513040"/>
            <a:ext cx="91596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8"/>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8"/>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8"/>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8"/>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8"/>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8"/>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8"/>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8"/>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8"/>
              </a:buBlip>
              <a:defRPr sz="1400">
                <a:solidFill>
                  <a:schemeClr val="tx1"/>
                </a:solidFill>
                <a:latin typeface="+mn-lt"/>
              </a:defRPr>
            </a:lvl9pPr>
          </a:lstStyle>
          <a:p>
            <a:pPr marL="0" indent="0">
              <a:buNone/>
            </a:pPr>
            <a:r>
              <a:rPr lang="en-US" sz="1800" kern="0" dirty="0"/>
              <a:t>CLIC</a:t>
            </a:r>
          </a:p>
          <a:p>
            <a:pPr marL="0" indent="0">
              <a:buFontTx/>
              <a:buNone/>
            </a:pPr>
            <a:endParaRPr lang="en-US" sz="1600" kern="0" dirty="0"/>
          </a:p>
        </p:txBody>
      </p:sp>
      <p:sp>
        <p:nvSpPr>
          <p:cNvPr id="15" name="Inhaltsplatzhalter 4"/>
          <p:cNvSpPr txBox="1">
            <a:spLocks/>
          </p:cNvSpPr>
          <p:nvPr/>
        </p:nvSpPr>
        <p:spPr bwMode="auto">
          <a:xfrm>
            <a:off x="7701530" y="4879270"/>
            <a:ext cx="91596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8"/>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8"/>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8"/>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8"/>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8"/>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8"/>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8"/>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8"/>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8"/>
              </a:buBlip>
              <a:defRPr sz="1400">
                <a:solidFill>
                  <a:schemeClr val="tx1"/>
                </a:solidFill>
                <a:latin typeface="+mn-lt"/>
              </a:defRPr>
            </a:lvl9pPr>
          </a:lstStyle>
          <a:p>
            <a:pPr marL="0" indent="0">
              <a:buNone/>
            </a:pPr>
            <a:r>
              <a:rPr lang="en-US" sz="1800" kern="0" dirty="0" err="1"/>
              <a:t>LHCb</a:t>
            </a:r>
            <a:endParaRPr lang="en-US" sz="1800" kern="0" dirty="0"/>
          </a:p>
          <a:p>
            <a:pPr marL="0" indent="0">
              <a:buFontTx/>
              <a:buNone/>
            </a:pPr>
            <a:endParaRPr lang="en-US" sz="1600" kern="0" dirty="0"/>
          </a:p>
        </p:txBody>
      </p:sp>
      <p:sp>
        <p:nvSpPr>
          <p:cNvPr id="16" name="Inhaltsplatzhalter 4"/>
          <p:cNvSpPr txBox="1">
            <a:spLocks/>
          </p:cNvSpPr>
          <p:nvPr/>
        </p:nvSpPr>
        <p:spPr bwMode="auto">
          <a:xfrm>
            <a:off x="4953650" y="4879270"/>
            <a:ext cx="9922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8"/>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8"/>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8"/>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8"/>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8"/>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8"/>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8"/>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8"/>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8"/>
              </a:buBlip>
              <a:defRPr sz="1400">
                <a:solidFill>
                  <a:schemeClr val="tx1"/>
                </a:solidFill>
                <a:latin typeface="+mn-lt"/>
              </a:defRPr>
            </a:lvl9pPr>
          </a:lstStyle>
          <a:p>
            <a:pPr marL="0" indent="0">
              <a:buNone/>
            </a:pPr>
            <a:r>
              <a:rPr lang="en-US" sz="1800" kern="0" dirty="0"/>
              <a:t>PANDA</a:t>
            </a:r>
          </a:p>
          <a:p>
            <a:pPr marL="0" indent="0">
              <a:buFontTx/>
              <a:buNone/>
            </a:pPr>
            <a:endParaRPr lang="en-US" sz="1600" kern="0" dirty="0"/>
          </a:p>
        </p:txBody>
      </p:sp>
      <p:sp>
        <p:nvSpPr>
          <p:cNvPr id="19" name="Inhaltsplatzhalter 4"/>
          <p:cNvSpPr txBox="1">
            <a:spLocks/>
          </p:cNvSpPr>
          <p:nvPr/>
        </p:nvSpPr>
        <p:spPr bwMode="auto">
          <a:xfrm>
            <a:off x="5106310" y="5489910"/>
            <a:ext cx="3358520" cy="3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8"/>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8"/>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8"/>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8"/>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8"/>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8"/>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8"/>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8"/>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8"/>
              </a:buBlip>
              <a:defRPr sz="1400">
                <a:solidFill>
                  <a:schemeClr val="tx1"/>
                </a:solidFill>
                <a:latin typeface="+mn-lt"/>
              </a:defRPr>
            </a:lvl9pPr>
          </a:lstStyle>
          <a:p>
            <a:pPr marL="0" indent="0">
              <a:buNone/>
            </a:pPr>
            <a:r>
              <a:rPr lang="en-US" kern="0" dirty="0"/>
              <a:t>Pictures of the respective collaborations</a:t>
            </a:r>
          </a:p>
          <a:p>
            <a:pPr marL="0" indent="0">
              <a:buFontTx/>
              <a:buNone/>
            </a:pPr>
            <a:endParaRPr lang="en-US" sz="1600" kern="0" dirty="0"/>
          </a:p>
        </p:txBody>
      </p:sp>
      <p:pic>
        <p:nvPicPr>
          <p:cNvPr id="9" name="Grafik 8">
            <a:extLst>
              <a:ext uri="{FF2B5EF4-FFF2-40B4-BE49-F238E27FC236}">
                <a16:creationId xmlns:a16="http://schemas.microsoft.com/office/drawing/2014/main" id="{23868BF9-AC80-2AB0-6E75-BFCBF6DC1057}"/>
              </a:ext>
            </a:extLst>
          </p:cNvPr>
          <p:cNvPicPr>
            <a:picLocks noChangeAspect="1"/>
          </p:cNvPicPr>
          <p:nvPr/>
        </p:nvPicPr>
        <p:blipFill>
          <a:blip r:embed="rId9"/>
          <a:stretch>
            <a:fillRect/>
          </a:stretch>
        </p:blipFill>
        <p:spPr>
          <a:xfrm>
            <a:off x="2814666" y="4211951"/>
            <a:ext cx="1497312" cy="1922684"/>
          </a:xfrm>
          <a:prstGeom prst="rect">
            <a:avLst/>
          </a:prstGeom>
        </p:spPr>
      </p:pic>
    </p:spTree>
    <p:extLst>
      <p:ext uri="{BB962C8B-B14F-4D97-AF65-F5344CB8AC3E}">
        <p14:creationId xmlns:p14="http://schemas.microsoft.com/office/powerpoint/2010/main" val="281065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D4E7EC-D331-51AD-D871-D4CE5DF861E1}"/>
              </a:ext>
            </a:extLst>
          </p:cNvPr>
          <p:cNvSpPr>
            <a:spLocks noGrp="1"/>
          </p:cNvSpPr>
          <p:nvPr>
            <p:ph idx="1"/>
          </p:nvPr>
        </p:nvSpPr>
        <p:spPr/>
        <p:txBody>
          <a:bodyPr/>
          <a:lstStyle/>
          <a:p>
            <a:r>
              <a:rPr lang="en-US" sz="2000" dirty="0"/>
              <a:t>High Voltage CMOS </a:t>
            </a:r>
            <a:r>
              <a:rPr lang="en-US" dirty="0"/>
              <a:t>Technology for </a:t>
            </a:r>
            <a:r>
              <a:rPr lang="en-US" sz="2000" dirty="0"/>
              <a:t>Particle </a:t>
            </a:r>
            <a:r>
              <a:rPr lang="en-US" dirty="0"/>
              <a:t>P</a:t>
            </a:r>
            <a:r>
              <a:rPr lang="en-US" sz="2000" dirty="0"/>
              <a:t>hysics Experiments</a:t>
            </a:r>
          </a:p>
          <a:p>
            <a:endParaRPr lang="en-US" dirty="0"/>
          </a:p>
          <a:p>
            <a:r>
              <a:rPr lang="en-US" dirty="0">
                <a:solidFill>
                  <a:schemeClr val="bg1">
                    <a:lumMod val="65000"/>
                  </a:schemeClr>
                </a:solidFill>
              </a:rPr>
              <a:t>High Voltage CMOS Technology for beam monitor with counting electronics for Heidelberg Ion Beam Therapy Centre</a:t>
            </a:r>
            <a:endParaRPr lang="en-US" sz="2000" dirty="0">
              <a:solidFill>
                <a:schemeClr val="bg1">
                  <a:lumMod val="65000"/>
                </a:schemeClr>
              </a:solidFill>
            </a:endParaRPr>
          </a:p>
          <a:p>
            <a:endParaRPr lang="en-US" sz="2000" dirty="0"/>
          </a:p>
          <a:p>
            <a:r>
              <a:rPr lang="en-US" dirty="0">
                <a:solidFill>
                  <a:schemeClr val="bg1">
                    <a:lumMod val="65000"/>
                  </a:schemeClr>
                </a:solidFill>
              </a:rPr>
              <a:t>High Voltage CMOS Technology for Scanning Transmission Electron Microscopy </a:t>
            </a:r>
            <a:endParaRPr lang="en-US" sz="2000" dirty="0">
              <a:solidFill>
                <a:schemeClr val="bg1">
                  <a:lumMod val="65000"/>
                </a:schemeClr>
              </a:solidFill>
            </a:endParaRPr>
          </a:p>
          <a:p>
            <a:endParaRPr lang="en-US" sz="2000" dirty="0"/>
          </a:p>
          <a:p>
            <a:endParaRPr lang="de-DE" dirty="0"/>
          </a:p>
        </p:txBody>
      </p:sp>
      <p:sp>
        <p:nvSpPr>
          <p:cNvPr id="4" name="Titel 3">
            <a:extLst>
              <a:ext uri="{FF2B5EF4-FFF2-40B4-BE49-F238E27FC236}">
                <a16:creationId xmlns:a16="http://schemas.microsoft.com/office/drawing/2014/main" id="{1DB3E159-14EE-D97C-EB0A-E26F410050A8}"/>
              </a:ext>
            </a:extLst>
          </p:cNvPr>
          <p:cNvSpPr>
            <a:spLocks noGrp="1"/>
          </p:cNvSpPr>
          <p:nvPr>
            <p:ph type="title"/>
          </p:nvPr>
        </p:nvSpPr>
        <p:spPr/>
        <p:txBody>
          <a:bodyPr/>
          <a:lstStyle/>
          <a:p>
            <a:r>
              <a:rPr lang="en-CA" dirty="0"/>
              <a:t>Applications</a:t>
            </a:r>
          </a:p>
        </p:txBody>
      </p:sp>
    </p:spTree>
    <p:extLst>
      <p:ext uri="{BB962C8B-B14F-4D97-AF65-F5344CB8AC3E}">
        <p14:creationId xmlns:p14="http://schemas.microsoft.com/office/powerpoint/2010/main" val="241416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gn="just">
              <a:spcBef>
                <a:spcPts val="1000"/>
              </a:spcBef>
            </a:pPr>
            <a:r>
              <a:rPr lang="en-US" sz="1800" dirty="0"/>
              <a:t>Fast and efficient charge collection by drift</a:t>
            </a:r>
          </a:p>
          <a:p>
            <a:pPr algn="just">
              <a:spcBef>
                <a:spcPts val="1000"/>
              </a:spcBef>
            </a:pPr>
            <a:r>
              <a:rPr lang="en-US" sz="1800" dirty="0"/>
              <a:t>Charge Collection between p-substrate and deep n-well</a:t>
            </a:r>
          </a:p>
          <a:p>
            <a:pPr algn="just">
              <a:spcBef>
                <a:spcPts val="1000"/>
              </a:spcBef>
            </a:pPr>
            <a:r>
              <a:rPr lang="en-US" sz="1800" dirty="0"/>
              <a:t>Electronics isolated against HV </a:t>
            </a:r>
          </a:p>
          <a:p>
            <a:pPr algn="just">
              <a:spcBef>
                <a:spcPts val="1000"/>
              </a:spcBef>
            </a:pPr>
            <a:r>
              <a:rPr lang="en-US" sz="1800" dirty="0"/>
              <a:t>Implemented in commercial processes</a:t>
            </a:r>
          </a:p>
          <a:p>
            <a:pPr algn="just">
              <a:spcBef>
                <a:spcPts val="1000"/>
              </a:spcBef>
            </a:pPr>
            <a:r>
              <a:rPr lang="en-US" sz="1800" dirty="0"/>
              <a:t>Radiation tolerant technology, further increased by special design</a:t>
            </a:r>
          </a:p>
          <a:p>
            <a:pPr lvl="1" algn="just">
              <a:spcBef>
                <a:spcPts val="1000"/>
              </a:spcBef>
            </a:pPr>
            <a:r>
              <a:rPr lang="en-US" sz="1400" dirty="0"/>
              <a:t>Radiation tolerant PMOS transistors</a:t>
            </a:r>
          </a:p>
          <a:p>
            <a:pPr lvl="1" algn="just">
              <a:spcBef>
                <a:spcPts val="1000"/>
              </a:spcBef>
            </a:pPr>
            <a:r>
              <a:rPr lang="en-US" sz="1400" dirty="0"/>
              <a:t>Deep submicron </a:t>
            </a:r>
          </a:p>
          <a:p>
            <a:pPr lvl="1" algn="just">
              <a:spcBef>
                <a:spcPts val="1000"/>
              </a:spcBef>
            </a:pPr>
            <a:r>
              <a:rPr lang="en-US" sz="1400" dirty="0"/>
              <a:t>Guard Ring</a:t>
            </a:r>
          </a:p>
          <a:p>
            <a:pPr lvl="1" algn="just">
              <a:spcBef>
                <a:spcPts val="1000"/>
              </a:spcBef>
            </a:pPr>
            <a:r>
              <a:rPr lang="en-US" sz="1400" dirty="0"/>
              <a:t>Shielding</a:t>
            </a:r>
          </a:p>
          <a:p>
            <a:pPr lvl="1" algn="just">
              <a:spcBef>
                <a:spcPts val="1000"/>
              </a:spcBef>
            </a:pPr>
            <a:endParaRPr lang="en-US" sz="1600" dirty="0"/>
          </a:p>
          <a:p>
            <a:pPr marL="0" indent="0">
              <a:spcBef>
                <a:spcPts val="1000"/>
              </a:spcBef>
              <a:buNone/>
            </a:pPr>
            <a:endParaRPr lang="de-DE" sz="1800" dirty="0"/>
          </a:p>
        </p:txBody>
      </p:sp>
      <p:sp>
        <p:nvSpPr>
          <p:cNvPr id="3" name="Titel 2"/>
          <p:cNvSpPr>
            <a:spLocks noGrp="1"/>
          </p:cNvSpPr>
          <p:nvPr>
            <p:ph type="title"/>
          </p:nvPr>
        </p:nvSpPr>
        <p:spPr/>
        <p:txBody>
          <a:bodyPr/>
          <a:lstStyle/>
          <a:p>
            <a:r>
              <a:rPr lang="en-US" sz="2400" b="1" dirty="0"/>
              <a:t>HVCMOS for High Energy Physics Experiments</a:t>
            </a:r>
          </a:p>
        </p:txBody>
      </p:sp>
      <p:pic>
        <p:nvPicPr>
          <p:cNvPr id="84" name="Grafik 83"/>
          <p:cNvPicPr>
            <a:picLocks noChangeAspect="1"/>
          </p:cNvPicPr>
          <p:nvPr/>
        </p:nvPicPr>
        <p:blipFill>
          <a:blip r:embed="rId3"/>
          <a:stretch>
            <a:fillRect/>
          </a:stretch>
        </p:blipFill>
        <p:spPr>
          <a:xfrm>
            <a:off x="2446535" y="3573016"/>
            <a:ext cx="6552903" cy="2675395"/>
          </a:xfrm>
          <a:prstGeom prst="rect">
            <a:avLst/>
          </a:prstGeom>
        </p:spPr>
      </p:pic>
    </p:spTree>
    <p:extLst>
      <p:ext uri="{BB962C8B-B14F-4D97-AF65-F5344CB8AC3E}">
        <p14:creationId xmlns:p14="http://schemas.microsoft.com/office/powerpoint/2010/main" val="932098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908720"/>
            <a:ext cx="8229600" cy="1820890"/>
          </a:xfrm>
        </p:spPr>
        <p:txBody>
          <a:bodyPr/>
          <a:lstStyle/>
          <a:p>
            <a:pPr algn="just"/>
            <a:r>
              <a:rPr lang="en-GB" kern="1200" dirty="0">
                <a:latin typeface="Arial" charset="0"/>
              </a:rPr>
              <a:t>High energy charged particle (</a:t>
            </a:r>
            <a:r>
              <a:rPr lang="en-US" dirty="0"/>
              <a:t>&gt; 1 GeV</a:t>
            </a:r>
            <a:r>
              <a:rPr lang="en-GB" kern="1200" dirty="0">
                <a:latin typeface="Arial" charset="0"/>
              </a:rPr>
              <a:t>) goes through senor and ionizes sensor material (silicon) along its track. T</a:t>
            </a:r>
            <a:r>
              <a:rPr lang="en-US" kern="1200" dirty="0">
                <a:latin typeface="Arial" charset="0"/>
              </a:rPr>
              <a:t>he number of generated e-h pairs is a random value, with Landau distribution.</a:t>
            </a:r>
            <a:endParaRPr lang="en-GB" kern="1200" dirty="0">
              <a:latin typeface="Arial" charset="0"/>
            </a:endParaRPr>
          </a:p>
          <a:p>
            <a:pPr algn="just"/>
            <a:endParaRPr lang="en-GB" kern="1200" dirty="0">
              <a:latin typeface="Arial" charset="0"/>
            </a:endParaRPr>
          </a:p>
          <a:p>
            <a:pPr algn="just"/>
            <a:r>
              <a:rPr lang="en-GB" kern="1200" dirty="0">
                <a:latin typeface="Arial" charset="0"/>
              </a:rPr>
              <a:t>Photon of moderate energy (</a:t>
            </a:r>
            <a:r>
              <a:rPr lang="en-US" dirty="0"/>
              <a:t>&lt; 70 </a:t>
            </a:r>
            <a:r>
              <a:rPr lang="en-US" dirty="0" err="1"/>
              <a:t>keV</a:t>
            </a:r>
            <a:r>
              <a:rPr lang="en-GB" kern="1200" dirty="0">
                <a:latin typeface="Arial" charset="0"/>
              </a:rPr>
              <a:t>) usually gives all its energy to sensor material (</a:t>
            </a:r>
            <a:r>
              <a:rPr lang="en-GB" kern="1200" dirty="0" err="1">
                <a:latin typeface="Arial" charset="0"/>
              </a:rPr>
              <a:t>CdTe</a:t>
            </a:r>
            <a:r>
              <a:rPr lang="en-GB" kern="1200" dirty="0">
                <a:latin typeface="Arial" charset="0"/>
              </a:rPr>
              <a:t>) in one point (Photo-effect). </a:t>
            </a:r>
            <a:r>
              <a:rPr lang="en-US" kern="1200" dirty="0">
                <a:latin typeface="Arial" charset="0"/>
              </a:rPr>
              <a:t>The number of generated e-h pairs has no </a:t>
            </a:r>
            <a:r>
              <a:rPr lang="en-US" sz="2000" kern="1200" dirty="0">
                <a:latin typeface="Arial" charset="0"/>
              </a:rPr>
              <a:t>fluctuations.</a:t>
            </a:r>
            <a:endParaRPr lang="de-DE" dirty="0"/>
          </a:p>
        </p:txBody>
      </p:sp>
      <p:sp>
        <p:nvSpPr>
          <p:cNvPr id="3" name="Titel 2"/>
          <p:cNvSpPr>
            <a:spLocks noGrp="1"/>
          </p:cNvSpPr>
          <p:nvPr>
            <p:ph type="title"/>
          </p:nvPr>
        </p:nvSpPr>
        <p:spPr>
          <a:xfrm>
            <a:off x="395536" y="260648"/>
            <a:ext cx="7938320" cy="346075"/>
          </a:xfrm>
        </p:spPr>
        <p:txBody>
          <a:bodyPr/>
          <a:lstStyle/>
          <a:p>
            <a:r>
              <a:rPr lang="en-US" sz="2200" b="1" dirty="0"/>
              <a:t>The </a:t>
            </a:r>
            <a:r>
              <a:rPr lang="en-US" altLang="zh-CN" sz="2200" b="1" dirty="0"/>
              <a:t>I</a:t>
            </a:r>
            <a:r>
              <a:rPr lang="en-US" sz="2200" b="1" dirty="0"/>
              <a:t>nteraction of Charged Particle/Photon on </a:t>
            </a:r>
            <a:r>
              <a:rPr lang="en-US" altLang="zh-CN" sz="2200" b="1" dirty="0"/>
              <a:t>Detector</a:t>
            </a:r>
            <a:endParaRPr lang="en-US" sz="2200" b="1" dirty="0"/>
          </a:p>
        </p:txBody>
      </p:sp>
      <p:grpSp>
        <p:nvGrpSpPr>
          <p:cNvPr id="4" name="Gruppieren 3"/>
          <p:cNvGrpSpPr/>
          <p:nvPr/>
        </p:nvGrpSpPr>
        <p:grpSpPr>
          <a:xfrm>
            <a:off x="1137150" y="3789040"/>
            <a:ext cx="6869700" cy="2442560"/>
            <a:chOff x="1137150" y="3047350"/>
            <a:chExt cx="6869700" cy="2442560"/>
          </a:xfrm>
        </p:grpSpPr>
        <p:sp>
          <p:nvSpPr>
            <p:cNvPr id="5" name="Rechteck 4"/>
            <p:cNvSpPr/>
            <p:nvPr/>
          </p:nvSpPr>
          <p:spPr>
            <a:xfrm>
              <a:off x="1137150" y="4115970"/>
              <a:ext cx="2747880" cy="68697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dirty="0">
                <a:solidFill>
                  <a:schemeClr val="tx1"/>
                </a:solidFill>
              </a:endParaRPr>
            </a:p>
          </p:txBody>
        </p:sp>
        <p:sp>
          <p:nvSpPr>
            <p:cNvPr id="12" name="Rechteck 11"/>
            <p:cNvSpPr/>
            <p:nvPr/>
          </p:nvSpPr>
          <p:spPr>
            <a:xfrm>
              <a:off x="5258970" y="4115970"/>
              <a:ext cx="2747880" cy="68697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dirty="0">
                <a:solidFill>
                  <a:schemeClr val="tx1"/>
                </a:solidFill>
              </a:endParaRPr>
            </a:p>
          </p:txBody>
        </p:sp>
        <p:cxnSp>
          <p:nvCxnSpPr>
            <p:cNvPr id="14" name="Gerade Verbindung mit Pfeil 13"/>
            <p:cNvCxnSpPr/>
            <p:nvPr/>
          </p:nvCxnSpPr>
          <p:spPr>
            <a:xfrm flipH="1">
              <a:off x="1824120" y="3429000"/>
              <a:ext cx="1373940" cy="20609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krümmte Verbindung 17"/>
            <p:cNvCxnSpPr/>
            <p:nvPr/>
          </p:nvCxnSpPr>
          <p:spPr>
            <a:xfrm rot="16200000" flipH="1">
              <a:off x="6289425" y="4154135"/>
              <a:ext cx="686970" cy="30532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krümmte Verbindung 22"/>
            <p:cNvCxnSpPr/>
            <p:nvPr/>
          </p:nvCxnSpPr>
          <p:spPr>
            <a:xfrm rot="16200000" flipV="1">
              <a:off x="6174930" y="3657990"/>
              <a:ext cx="457980" cy="152660"/>
            </a:xfrm>
            <a:prstGeom prst="curvedConnector3">
              <a:avLst>
                <a:gd name="adj1" fmla="val 50000"/>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0" name="Inhaltsplatzhalter 4"/>
            <p:cNvSpPr txBox="1">
              <a:spLocks/>
            </p:cNvSpPr>
            <p:nvPr/>
          </p:nvSpPr>
          <p:spPr bwMode="auto">
            <a:xfrm>
              <a:off x="1747790" y="3047350"/>
              <a:ext cx="297687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600" kern="0" dirty="0"/>
                <a:t>Charged Particle (&gt; 1 GeV)</a:t>
              </a:r>
            </a:p>
            <a:p>
              <a:pPr marL="0" indent="0">
                <a:buFontTx/>
                <a:buNone/>
              </a:pPr>
              <a:endParaRPr lang="en-US" sz="1600" kern="0" dirty="0"/>
            </a:p>
          </p:txBody>
        </p:sp>
        <p:sp>
          <p:nvSpPr>
            <p:cNvPr id="41" name="Inhaltsplatzhalter 4"/>
            <p:cNvSpPr txBox="1">
              <a:spLocks/>
            </p:cNvSpPr>
            <p:nvPr/>
          </p:nvSpPr>
          <p:spPr bwMode="auto">
            <a:xfrm>
              <a:off x="5487960" y="3047350"/>
              <a:ext cx="206091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600" kern="0" dirty="0"/>
                <a:t>Photon (&lt; 70 </a:t>
              </a:r>
              <a:r>
                <a:rPr lang="en-US" sz="1600" kern="0" dirty="0" err="1"/>
                <a:t>keV</a:t>
              </a:r>
              <a:r>
                <a:rPr lang="en-US" sz="1600" kern="0" dirty="0"/>
                <a:t>)</a:t>
              </a:r>
            </a:p>
            <a:p>
              <a:pPr marL="0" indent="0">
                <a:buFontTx/>
                <a:buNone/>
              </a:pPr>
              <a:endParaRPr lang="en-US" sz="1600" kern="0" dirty="0"/>
            </a:p>
          </p:txBody>
        </p:sp>
        <p:sp>
          <p:nvSpPr>
            <p:cNvPr id="42" name="Inhaltsplatzhalter 4"/>
            <p:cNvSpPr txBox="1">
              <a:spLocks/>
            </p:cNvSpPr>
            <p:nvPr/>
          </p:nvSpPr>
          <p:spPr bwMode="auto">
            <a:xfrm>
              <a:off x="2358430" y="403964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43" name="Inhaltsplatzhalter 4"/>
            <p:cNvSpPr txBox="1">
              <a:spLocks/>
            </p:cNvSpPr>
            <p:nvPr/>
          </p:nvSpPr>
          <p:spPr bwMode="auto">
            <a:xfrm>
              <a:off x="2205770" y="426863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46" name="Inhaltsplatzhalter 4"/>
            <p:cNvSpPr txBox="1">
              <a:spLocks/>
            </p:cNvSpPr>
            <p:nvPr/>
          </p:nvSpPr>
          <p:spPr bwMode="auto">
            <a:xfrm>
              <a:off x="2053110" y="449762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47" name="Inhaltsplatzhalter 4"/>
            <p:cNvSpPr txBox="1">
              <a:spLocks/>
            </p:cNvSpPr>
            <p:nvPr/>
          </p:nvSpPr>
          <p:spPr bwMode="auto">
            <a:xfrm>
              <a:off x="2663750" y="403964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48" name="Inhaltsplatzhalter 4"/>
            <p:cNvSpPr txBox="1">
              <a:spLocks/>
            </p:cNvSpPr>
            <p:nvPr/>
          </p:nvSpPr>
          <p:spPr bwMode="auto">
            <a:xfrm>
              <a:off x="2511090" y="426863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49" name="Inhaltsplatzhalter 4"/>
            <p:cNvSpPr txBox="1">
              <a:spLocks/>
            </p:cNvSpPr>
            <p:nvPr/>
          </p:nvSpPr>
          <p:spPr bwMode="auto">
            <a:xfrm>
              <a:off x="2358430" y="449762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52" name="Inhaltsplatzhalter 4"/>
            <p:cNvSpPr txBox="1">
              <a:spLocks/>
            </p:cNvSpPr>
            <p:nvPr/>
          </p:nvSpPr>
          <p:spPr bwMode="auto">
            <a:xfrm flipH="1">
              <a:off x="6709240" y="449762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56" name="Inhaltsplatzhalter 4"/>
            <p:cNvSpPr txBox="1">
              <a:spLocks/>
            </p:cNvSpPr>
            <p:nvPr/>
          </p:nvSpPr>
          <p:spPr bwMode="auto">
            <a:xfrm flipH="1">
              <a:off x="6480250" y="449762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24" name="Inhaltsplatzhalter 4"/>
            <p:cNvSpPr txBox="1">
              <a:spLocks/>
            </p:cNvSpPr>
            <p:nvPr/>
          </p:nvSpPr>
          <p:spPr bwMode="auto">
            <a:xfrm flipH="1">
              <a:off x="6480250" y="442129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sp>
          <p:nvSpPr>
            <p:cNvPr id="25" name="Inhaltsplatzhalter 4"/>
            <p:cNvSpPr txBox="1">
              <a:spLocks/>
            </p:cNvSpPr>
            <p:nvPr/>
          </p:nvSpPr>
          <p:spPr bwMode="auto">
            <a:xfrm flipH="1">
              <a:off x="6785570" y="4421290"/>
              <a:ext cx="2289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800" kern="0" dirty="0"/>
                <a:t>+</a:t>
              </a:r>
            </a:p>
            <a:p>
              <a:pPr marL="0" indent="0">
                <a:buFontTx/>
                <a:buNone/>
              </a:pPr>
              <a:endParaRPr lang="en-US" sz="1600" kern="0" dirty="0"/>
            </a:p>
          </p:txBody>
        </p:sp>
      </p:grpSp>
    </p:spTree>
    <p:extLst>
      <p:ext uri="{BB962C8B-B14F-4D97-AF65-F5344CB8AC3E}">
        <p14:creationId xmlns:p14="http://schemas.microsoft.com/office/powerpoint/2010/main" val="1272573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764704"/>
            <a:ext cx="8229600" cy="1362910"/>
          </a:xfrm>
        </p:spPr>
        <p:txBody>
          <a:bodyPr/>
          <a:lstStyle/>
          <a:p>
            <a:r>
              <a:rPr lang="en-GB" sz="1800" kern="1200" dirty="0">
                <a:latin typeface="Arial" charset="0"/>
              </a:rPr>
              <a:t>Typical application for particle detector is particle tracking</a:t>
            </a:r>
          </a:p>
          <a:p>
            <a:endParaRPr lang="en-GB" sz="1800" kern="1200" dirty="0">
              <a:latin typeface="Arial" charset="0"/>
            </a:endParaRPr>
          </a:p>
          <a:p>
            <a:r>
              <a:rPr lang="en-GB" sz="1800" kern="1200" dirty="0">
                <a:latin typeface="Arial" charset="0"/>
              </a:rPr>
              <a:t>Particle goes through many layers of pixel detectors.</a:t>
            </a:r>
          </a:p>
          <a:p>
            <a:pPr lvl="1"/>
            <a:r>
              <a:rPr lang="en-GB" sz="1800" kern="1200" dirty="0">
                <a:latin typeface="Arial" charset="0"/>
              </a:rPr>
              <a:t>Each layer gives us 2D information of particle track</a:t>
            </a:r>
          </a:p>
          <a:p>
            <a:pPr lvl="1"/>
            <a:r>
              <a:rPr lang="en-GB" sz="1800" kern="1200" dirty="0">
                <a:latin typeface="Arial" charset="0"/>
              </a:rPr>
              <a:t>Using information of all layers the 3D track can be calculated. </a:t>
            </a:r>
            <a:endParaRPr lang="de-DE" sz="1800" dirty="0"/>
          </a:p>
        </p:txBody>
      </p:sp>
      <p:sp>
        <p:nvSpPr>
          <p:cNvPr id="3" name="Titel 2"/>
          <p:cNvSpPr>
            <a:spLocks noGrp="1"/>
          </p:cNvSpPr>
          <p:nvPr>
            <p:ph type="title"/>
          </p:nvPr>
        </p:nvSpPr>
        <p:spPr>
          <a:xfrm>
            <a:off x="395536" y="17346"/>
            <a:ext cx="6911975" cy="561975"/>
          </a:xfrm>
        </p:spPr>
        <p:txBody>
          <a:bodyPr/>
          <a:lstStyle/>
          <a:p>
            <a:r>
              <a:rPr lang="de-DE" sz="2400" b="1" dirty="0" err="1"/>
              <a:t>Particle</a:t>
            </a:r>
            <a:r>
              <a:rPr lang="de-DE" sz="2400" b="1" dirty="0"/>
              <a:t> </a:t>
            </a:r>
            <a:r>
              <a:rPr lang="de-DE" sz="2400" b="1" dirty="0" err="1"/>
              <a:t>tracking</a:t>
            </a:r>
            <a:endParaRPr lang="de-DE" sz="2400" b="1" dirty="0"/>
          </a:p>
        </p:txBody>
      </p:sp>
      <p:sp>
        <p:nvSpPr>
          <p:cNvPr id="32" name="Rechteck 31"/>
          <p:cNvSpPr/>
          <p:nvPr/>
        </p:nvSpPr>
        <p:spPr>
          <a:xfrm>
            <a:off x="747860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84" name="Inhaltsplatzhalter 4"/>
          <p:cNvSpPr txBox="1">
            <a:spLocks/>
          </p:cNvSpPr>
          <p:nvPr/>
        </p:nvSpPr>
        <p:spPr bwMode="auto">
          <a:xfrm>
            <a:off x="7936580" y="5718900"/>
            <a:ext cx="1221280" cy="3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600" kern="0" dirty="0"/>
              <a:t>Pixels fires</a:t>
            </a:r>
          </a:p>
          <a:p>
            <a:pPr marL="0" indent="0">
              <a:buFontTx/>
              <a:buNone/>
            </a:pPr>
            <a:endParaRPr lang="en-US" sz="1600" kern="0" dirty="0"/>
          </a:p>
        </p:txBody>
      </p:sp>
      <p:sp>
        <p:nvSpPr>
          <p:cNvPr id="86" name="Rechteck 85"/>
          <p:cNvSpPr/>
          <p:nvPr/>
        </p:nvSpPr>
        <p:spPr>
          <a:xfrm>
            <a:off x="7478600" y="5795230"/>
            <a:ext cx="305320" cy="152660"/>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89" name="Inhaltsplatzhalter 4"/>
          <p:cNvSpPr txBox="1">
            <a:spLocks/>
          </p:cNvSpPr>
          <p:nvPr/>
        </p:nvSpPr>
        <p:spPr bwMode="auto">
          <a:xfrm>
            <a:off x="7936580" y="5413580"/>
            <a:ext cx="763300" cy="3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600" kern="0" dirty="0"/>
              <a:t>Pixels</a:t>
            </a:r>
          </a:p>
          <a:p>
            <a:pPr marL="0" indent="0">
              <a:buFontTx/>
              <a:buNone/>
            </a:pPr>
            <a:endParaRPr lang="en-US" sz="1600" kern="0" dirty="0"/>
          </a:p>
        </p:txBody>
      </p:sp>
      <p:grpSp>
        <p:nvGrpSpPr>
          <p:cNvPr id="95" name="Gruppieren 94"/>
          <p:cNvGrpSpPr/>
          <p:nvPr/>
        </p:nvGrpSpPr>
        <p:grpSpPr>
          <a:xfrm>
            <a:off x="1824120" y="3200010"/>
            <a:ext cx="5266770" cy="2976870"/>
            <a:chOff x="1824120" y="3200010"/>
            <a:chExt cx="5266770" cy="2976870"/>
          </a:xfrm>
        </p:grpSpPr>
        <p:sp>
          <p:nvSpPr>
            <p:cNvPr id="5" name="Rechteck 4"/>
            <p:cNvSpPr/>
            <p:nvPr/>
          </p:nvSpPr>
          <p:spPr>
            <a:xfrm>
              <a:off x="1824120" y="3429000"/>
              <a:ext cx="4121820" cy="38165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dirty="0">
                <a:solidFill>
                  <a:schemeClr val="tx1"/>
                </a:solidFill>
              </a:endParaRPr>
            </a:p>
          </p:txBody>
        </p:sp>
        <p:sp>
          <p:nvSpPr>
            <p:cNvPr id="7" name="Rechteck 6"/>
            <p:cNvSpPr/>
            <p:nvPr/>
          </p:nvSpPr>
          <p:spPr>
            <a:xfrm>
              <a:off x="197678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29" name="Rechteck 28"/>
            <p:cNvSpPr/>
            <p:nvPr/>
          </p:nvSpPr>
          <p:spPr>
            <a:xfrm>
              <a:off x="235843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1" name="Rechteck 30"/>
            <p:cNvSpPr/>
            <p:nvPr/>
          </p:nvSpPr>
          <p:spPr>
            <a:xfrm>
              <a:off x="274008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3" name="Rechteck 32"/>
            <p:cNvSpPr/>
            <p:nvPr/>
          </p:nvSpPr>
          <p:spPr>
            <a:xfrm>
              <a:off x="350338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4" name="Rechteck 33"/>
            <p:cNvSpPr/>
            <p:nvPr/>
          </p:nvSpPr>
          <p:spPr>
            <a:xfrm>
              <a:off x="388503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5" name="Rechteck 34"/>
            <p:cNvSpPr/>
            <p:nvPr/>
          </p:nvSpPr>
          <p:spPr>
            <a:xfrm>
              <a:off x="4266680" y="3429000"/>
              <a:ext cx="305320" cy="152660"/>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rgbClr val="FF0000"/>
                </a:solidFill>
              </a:endParaRPr>
            </a:p>
          </p:txBody>
        </p:sp>
        <p:sp>
          <p:nvSpPr>
            <p:cNvPr id="36" name="Rechteck 35"/>
            <p:cNvSpPr/>
            <p:nvPr/>
          </p:nvSpPr>
          <p:spPr>
            <a:xfrm>
              <a:off x="464833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7" name="Rechteck 36"/>
            <p:cNvSpPr/>
            <p:nvPr/>
          </p:nvSpPr>
          <p:spPr>
            <a:xfrm>
              <a:off x="502998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8" name="Rechteck 37"/>
            <p:cNvSpPr/>
            <p:nvPr/>
          </p:nvSpPr>
          <p:spPr>
            <a:xfrm>
              <a:off x="541163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53" name="Rechteck 52"/>
            <p:cNvSpPr/>
            <p:nvPr/>
          </p:nvSpPr>
          <p:spPr>
            <a:xfrm>
              <a:off x="1824120" y="4497620"/>
              <a:ext cx="4121820" cy="38165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dirty="0">
                <a:solidFill>
                  <a:schemeClr val="tx1"/>
                </a:solidFill>
              </a:endParaRPr>
            </a:p>
          </p:txBody>
        </p:sp>
        <p:sp>
          <p:nvSpPr>
            <p:cNvPr id="58" name="Rechteck 57"/>
            <p:cNvSpPr/>
            <p:nvPr/>
          </p:nvSpPr>
          <p:spPr>
            <a:xfrm>
              <a:off x="197678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59" name="Rechteck 58"/>
            <p:cNvSpPr/>
            <p:nvPr/>
          </p:nvSpPr>
          <p:spPr>
            <a:xfrm>
              <a:off x="235843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0" name="Rechteck 59"/>
            <p:cNvSpPr/>
            <p:nvPr/>
          </p:nvSpPr>
          <p:spPr>
            <a:xfrm>
              <a:off x="274008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1" name="Rechteck 60"/>
            <p:cNvSpPr/>
            <p:nvPr/>
          </p:nvSpPr>
          <p:spPr>
            <a:xfrm>
              <a:off x="312173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2" name="Rechteck 61"/>
            <p:cNvSpPr/>
            <p:nvPr/>
          </p:nvSpPr>
          <p:spPr>
            <a:xfrm>
              <a:off x="3503380" y="4497620"/>
              <a:ext cx="305320" cy="152660"/>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3" name="Rechteck 62"/>
            <p:cNvSpPr/>
            <p:nvPr/>
          </p:nvSpPr>
          <p:spPr>
            <a:xfrm>
              <a:off x="388503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4" name="Rechteck 63"/>
            <p:cNvSpPr/>
            <p:nvPr/>
          </p:nvSpPr>
          <p:spPr>
            <a:xfrm>
              <a:off x="426668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5" name="Rechteck 64"/>
            <p:cNvSpPr/>
            <p:nvPr/>
          </p:nvSpPr>
          <p:spPr>
            <a:xfrm>
              <a:off x="464833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6" name="Rechteck 65"/>
            <p:cNvSpPr/>
            <p:nvPr/>
          </p:nvSpPr>
          <p:spPr>
            <a:xfrm>
              <a:off x="502998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7" name="Rechteck 66"/>
            <p:cNvSpPr/>
            <p:nvPr/>
          </p:nvSpPr>
          <p:spPr>
            <a:xfrm>
              <a:off x="5411630" y="449762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69" name="Rechteck 68"/>
            <p:cNvSpPr/>
            <p:nvPr/>
          </p:nvSpPr>
          <p:spPr>
            <a:xfrm>
              <a:off x="1824120" y="5489910"/>
              <a:ext cx="4121820" cy="38165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dirty="0">
                <a:solidFill>
                  <a:schemeClr val="tx1"/>
                </a:solidFill>
              </a:endParaRPr>
            </a:p>
          </p:txBody>
        </p:sp>
        <p:sp>
          <p:nvSpPr>
            <p:cNvPr id="71" name="Rechteck 70"/>
            <p:cNvSpPr/>
            <p:nvPr/>
          </p:nvSpPr>
          <p:spPr>
            <a:xfrm>
              <a:off x="197678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2" name="Rechteck 71"/>
            <p:cNvSpPr/>
            <p:nvPr/>
          </p:nvSpPr>
          <p:spPr>
            <a:xfrm>
              <a:off x="235843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3" name="Rechteck 72"/>
            <p:cNvSpPr/>
            <p:nvPr/>
          </p:nvSpPr>
          <p:spPr>
            <a:xfrm>
              <a:off x="274008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4" name="Rechteck 73"/>
            <p:cNvSpPr/>
            <p:nvPr/>
          </p:nvSpPr>
          <p:spPr>
            <a:xfrm>
              <a:off x="3121730" y="5489910"/>
              <a:ext cx="305320" cy="152660"/>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5" name="Rechteck 74"/>
            <p:cNvSpPr/>
            <p:nvPr/>
          </p:nvSpPr>
          <p:spPr>
            <a:xfrm>
              <a:off x="350338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6" name="Rechteck 75"/>
            <p:cNvSpPr/>
            <p:nvPr/>
          </p:nvSpPr>
          <p:spPr>
            <a:xfrm>
              <a:off x="388503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7" name="Rechteck 76"/>
            <p:cNvSpPr/>
            <p:nvPr/>
          </p:nvSpPr>
          <p:spPr>
            <a:xfrm>
              <a:off x="426668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8" name="Rechteck 77"/>
            <p:cNvSpPr/>
            <p:nvPr/>
          </p:nvSpPr>
          <p:spPr>
            <a:xfrm>
              <a:off x="464833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9" name="Rechteck 78"/>
            <p:cNvSpPr/>
            <p:nvPr/>
          </p:nvSpPr>
          <p:spPr>
            <a:xfrm>
              <a:off x="502998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80" name="Rechteck 79"/>
            <p:cNvSpPr/>
            <p:nvPr/>
          </p:nvSpPr>
          <p:spPr>
            <a:xfrm>
              <a:off x="5411630" y="548991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24" name="Gerade Verbindung mit Pfeil 23"/>
            <p:cNvCxnSpPr/>
            <p:nvPr/>
          </p:nvCxnSpPr>
          <p:spPr>
            <a:xfrm flipH="1">
              <a:off x="2892740" y="3200010"/>
              <a:ext cx="1602930" cy="29768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6098600" y="5489910"/>
              <a:ext cx="0" cy="3816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Inhaltsplatzhalter 4"/>
            <p:cNvSpPr txBox="1">
              <a:spLocks/>
            </p:cNvSpPr>
            <p:nvPr/>
          </p:nvSpPr>
          <p:spPr bwMode="auto">
            <a:xfrm>
              <a:off x="6098600" y="5489910"/>
              <a:ext cx="9922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600" kern="0" dirty="0"/>
                <a:t>~100 µm</a:t>
              </a:r>
            </a:p>
            <a:p>
              <a:pPr marL="0" indent="0">
                <a:buFontTx/>
                <a:buNone/>
              </a:pPr>
              <a:endParaRPr lang="en-US" sz="1600" kern="0" dirty="0"/>
            </a:p>
          </p:txBody>
        </p:sp>
        <p:sp>
          <p:nvSpPr>
            <p:cNvPr id="90" name="Rechteck 89"/>
            <p:cNvSpPr/>
            <p:nvPr/>
          </p:nvSpPr>
          <p:spPr>
            <a:xfrm>
              <a:off x="3121730" y="3429000"/>
              <a:ext cx="305320" cy="15266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grpSp>
      <p:sp>
        <p:nvSpPr>
          <p:cNvPr id="96" name="Inhaltsplatzhalter 4"/>
          <p:cNvSpPr txBox="1">
            <a:spLocks/>
          </p:cNvSpPr>
          <p:nvPr/>
        </p:nvSpPr>
        <p:spPr bwMode="auto">
          <a:xfrm>
            <a:off x="2892740" y="6024220"/>
            <a:ext cx="175559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600" kern="0" dirty="0"/>
              <a:t>Charged Particle</a:t>
            </a:r>
          </a:p>
        </p:txBody>
      </p:sp>
    </p:spTree>
    <p:extLst>
      <p:ext uri="{BB962C8B-B14F-4D97-AF65-F5344CB8AC3E}">
        <p14:creationId xmlns:p14="http://schemas.microsoft.com/office/powerpoint/2010/main" val="3809891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96740" y="908720"/>
            <a:ext cx="8523732" cy="1668230"/>
          </a:xfrm>
        </p:spPr>
        <p:txBody>
          <a:bodyPr/>
          <a:lstStyle/>
          <a:p>
            <a:pPr algn="just"/>
            <a:r>
              <a:rPr lang="en-GB" sz="1800" kern="1200" dirty="0">
                <a:latin typeface="Arial" charset="0"/>
              </a:rPr>
              <a:t>The passive pixel detector in silicon (non CMOS) is based on PN junctions. </a:t>
            </a:r>
          </a:p>
          <a:p>
            <a:pPr algn="just"/>
            <a:r>
              <a:rPr lang="en-GB" sz="1800" kern="1200" dirty="0">
                <a:latin typeface="Arial" charset="0"/>
              </a:rPr>
              <a:t>The e-h pairs are separated by E-field and the movement of electrons makes current.</a:t>
            </a:r>
          </a:p>
          <a:p>
            <a:pPr algn="just"/>
            <a:r>
              <a:rPr lang="en-GB" sz="1800" kern="1200" dirty="0">
                <a:latin typeface="Arial" charset="0"/>
              </a:rPr>
              <a:t>Collection time (~1ns)</a:t>
            </a:r>
            <a:endParaRPr lang="de-DE" sz="1800" kern="1200" dirty="0">
              <a:latin typeface="Arial" charset="0"/>
            </a:endParaRPr>
          </a:p>
          <a:p>
            <a:pPr algn="just"/>
            <a:r>
              <a:rPr lang="en-GB" sz="1800" kern="1200" dirty="0">
                <a:latin typeface="Arial" charset="0"/>
              </a:rPr>
              <a:t>The charge signal is equal to number of generated e-h pairs. </a:t>
            </a:r>
          </a:p>
          <a:p>
            <a:pPr algn="just"/>
            <a:endParaRPr lang="de-DE" sz="1800" dirty="0"/>
          </a:p>
        </p:txBody>
      </p:sp>
      <p:sp>
        <p:nvSpPr>
          <p:cNvPr id="3" name="Titel 2"/>
          <p:cNvSpPr>
            <a:spLocks noGrp="1"/>
          </p:cNvSpPr>
          <p:nvPr>
            <p:ph type="title"/>
          </p:nvPr>
        </p:nvSpPr>
        <p:spPr>
          <a:xfrm>
            <a:off x="395536" y="188640"/>
            <a:ext cx="6911975" cy="561975"/>
          </a:xfrm>
        </p:spPr>
        <p:txBody>
          <a:bodyPr/>
          <a:lstStyle/>
          <a:p>
            <a:r>
              <a:rPr lang="de-DE" sz="2400" b="1" dirty="0"/>
              <a:t>Passive Pixel </a:t>
            </a:r>
            <a:r>
              <a:rPr lang="de-DE" sz="2400" b="1" dirty="0" err="1"/>
              <a:t>Detector</a:t>
            </a:r>
            <a:endParaRPr lang="de-DE" sz="2400" b="1" dirty="0"/>
          </a:p>
        </p:txBody>
      </p:sp>
      <p:grpSp>
        <p:nvGrpSpPr>
          <p:cNvPr id="5" name="Gruppieren 4"/>
          <p:cNvGrpSpPr/>
          <p:nvPr/>
        </p:nvGrpSpPr>
        <p:grpSpPr>
          <a:xfrm>
            <a:off x="255437" y="2564904"/>
            <a:ext cx="8633125" cy="3944618"/>
            <a:chOff x="218889" y="2360380"/>
            <a:chExt cx="8856581" cy="4476390"/>
          </a:xfrm>
        </p:grpSpPr>
        <p:sp>
          <p:nvSpPr>
            <p:cNvPr id="4" name="Ellipse 3"/>
            <p:cNvSpPr/>
            <p:nvPr/>
          </p:nvSpPr>
          <p:spPr>
            <a:xfrm>
              <a:off x="1518800" y="2360380"/>
              <a:ext cx="1068620" cy="992290"/>
            </a:xfrm>
            <a:prstGeom prst="ellipse">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120" name="Rechteck 119"/>
            <p:cNvSpPr/>
            <p:nvPr/>
          </p:nvSpPr>
          <p:spPr>
            <a:xfrm>
              <a:off x="218889" y="3352670"/>
              <a:ext cx="3769070" cy="2999895"/>
            </a:xfrm>
            <a:prstGeom prst="rect">
              <a:avLst/>
            </a:prstGeom>
            <a:solidFill>
              <a:srgbClr val="FFFF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1" name="Abgerundetes Rechteck 120"/>
            <p:cNvSpPr/>
            <p:nvPr/>
          </p:nvSpPr>
          <p:spPr>
            <a:xfrm>
              <a:off x="218889" y="3353502"/>
              <a:ext cx="3769070" cy="2976038"/>
            </a:xfrm>
            <a:prstGeom prst="roundRect">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2" name="Abgerundetes Rechteck 121"/>
            <p:cNvSpPr/>
            <p:nvPr/>
          </p:nvSpPr>
          <p:spPr>
            <a:xfrm>
              <a:off x="884019" y="3353503"/>
              <a:ext cx="2438810" cy="380818"/>
            </a:xfrm>
            <a:prstGeom prst="round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34" name="Textfeld 5"/>
            <p:cNvSpPr txBox="1">
              <a:spLocks noChangeArrowheads="1"/>
            </p:cNvSpPr>
            <p:nvPr/>
          </p:nvSpPr>
          <p:spPr bwMode="auto">
            <a:xfrm>
              <a:off x="292793" y="6139349"/>
              <a:ext cx="1079265"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P-type </a:t>
              </a:r>
              <a:r>
                <a:rPr lang="de-DE" altLang="de-DE" sz="1000" dirty="0" err="1"/>
                <a:t>substrate</a:t>
              </a:r>
              <a:endParaRPr lang="de-DE" altLang="de-DE" sz="1000" dirty="0"/>
            </a:p>
          </p:txBody>
        </p:sp>
        <p:sp>
          <p:nvSpPr>
            <p:cNvPr id="135" name="Textfeld 5"/>
            <p:cNvSpPr txBox="1">
              <a:spLocks noChangeArrowheads="1"/>
            </p:cNvSpPr>
            <p:nvPr/>
          </p:nvSpPr>
          <p:spPr bwMode="auto">
            <a:xfrm>
              <a:off x="1612319" y="6104496"/>
              <a:ext cx="975101"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err="1"/>
                <a:t>Depleted</a:t>
              </a:r>
              <a:r>
                <a:rPr lang="de-DE" altLang="de-DE" sz="1000" dirty="0"/>
                <a:t> </a:t>
              </a:r>
              <a:r>
                <a:rPr lang="de-DE" altLang="de-DE" sz="1000" dirty="0" err="1"/>
                <a:t>zone</a:t>
              </a:r>
              <a:endParaRPr lang="de-DE" altLang="de-DE" sz="1000" dirty="0"/>
            </a:p>
          </p:txBody>
        </p:sp>
        <p:sp>
          <p:nvSpPr>
            <p:cNvPr id="136" name="Textfeld 5"/>
            <p:cNvSpPr txBox="1">
              <a:spLocks noChangeArrowheads="1"/>
            </p:cNvSpPr>
            <p:nvPr/>
          </p:nvSpPr>
          <p:spPr bwMode="auto">
            <a:xfrm>
              <a:off x="1122267" y="3505330"/>
              <a:ext cx="6527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n-region</a:t>
              </a:r>
            </a:p>
          </p:txBody>
        </p:sp>
        <p:grpSp>
          <p:nvGrpSpPr>
            <p:cNvPr id="145" name="Gruppieren 144"/>
            <p:cNvGrpSpPr/>
            <p:nvPr/>
          </p:nvGrpSpPr>
          <p:grpSpPr>
            <a:xfrm>
              <a:off x="1181272" y="3992383"/>
              <a:ext cx="1924765" cy="1813890"/>
              <a:chOff x="1213480" y="3963310"/>
              <a:chExt cx="1984580" cy="1984580"/>
            </a:xfrm>
            <a:solidFill>
              <a:srgbClr val="0070C0"/>
            </a:solidFill>
          </p:grpSpPr>
          <p:sp>
            <p:nvSpPr>
              <p:cNvPr id="146" name="Ellipse 145"/>
              <p:cNvSpPr/>
              <p:nvPr/>
            </p:nvSpPr>
            <p:spPr>
              <a:xfrm>
                <a:off x="1213480" y="57952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47" name="Ellipse 146"/>
              <p:cNvSpPr/>
              <p:nvPr/>
            </p:nvSpPr>
            <p:spPr>
              <a:xfrm>
                <a:off x="1366140" y="56425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48" name="Ellipse 147"/>
              <p:cNvSpPr/>
              <p:nvPr/>
            </p:nvSpPr>
            <p:spPr>
              <a:xfrm>
                <a:off x="1518800" y="54899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49" name="Ellipse 148"/>
              <p:cNvSpPr/>
              <p:nvPr/>
            </p:nvSpPr>
            <p:spPr>
              <a:xfrm>
                <a:off x="1671460" y="53372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0" name="Ellipse 149"/>
              <p:cNvSpPr/>
              <p:nvPr/>
            </p:nvSpPr>
            <p:spPr>
              <a:xfrm>
                <a:off x="1824120" y="51845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1" name="Ellipse 150"/>
              <p:cNvSpPr/>
              <p:nvPr/>
            </p:nvSpPr>
            <p:spPr>
              <a:xfrm>
                <a:off x="1976780" y="50319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2" name="Ellipse 151"/>
              <p:cNvSpPr/>
              <p:nvPr/>
            </p:nvSpPr>
            <p:spPr>
              <a:xfrm>
                <a:off x="2129440" y="48792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3" name="Ellipse 152"/>
              <p:cNvSpPr/>
              <p:nvPr/>
            </p:nvSpPr>
            <p:spPr>
              <a:xfrm>
                <a:off x="2282100" y="47266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4" name="Ellipse 153"/>
              <p:cNvSpPr/>
              <p:nvPr/>
            </p:nvSpPr>
            <p:spPr>
              <a:xfrm>
                <a:off x="2434760" y="45739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5" name="Ellipse 154"/>
              <p:cNvSpPr/>
              <p:nvPr/>
            </p:nvSpPr>
            <p:spPr>
              <a:xfrm>
                <a:off x="2587420" y="44212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6" name="Ellipse 155"/>
              <p:cNvSpPr/>
              <p:nvPr/>
            </p:nvSpPr>
            <p:spPr>
              <a:xfrm>
                <a:off x="2740080" y="42686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7" name="Ellipse 156"/>
              <p:cNvSpPr/>
              <p:nvPr/>
            </p:nvSpPr>
            <p:spPr>
              <a:xfrm>
                <a:off x="2892740" y="41159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8" name="Ellipse 157"/>
              <p:cNvSpPr/>
              <p:nvPr/>
            </p:nvSpPr>
            <p:spPr>
              <a:xfrm>
                <a:off x="3045400" y="39633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grpSp>
        <p:grpSp>
          <p:nvGrpSpPr>
            <p:cNvPr id="159" name="Gruppieren 158"/>
            <p:cNvGrpSpPr/>
            <p:nvPr/>
          </p:nvGrpSpPr>
          <p:grpSpPr>
            <a:xfrm>
              <a:off x="1181272" y="4271443"/>
              <a:ext cx="1924765" cy="1813890"/>
              <a:chOff x="1213480" y="3963310"/>
              <a:chExt cx="1984580" cy="1984580"/>
            </a:xfrm>
            <a:solidFill>
              <a:srgbClr val="FF0000"/>
            </a:solidFill>
          </p:grpSpPr>
          <p:sp>
            <p:nvSpPr>
              <p:cNvPr id="160" name="Ellipse 159"/>
              <p:cNvSpPr/>
              <p:nvPr/>
            </p:nvSpPr>
            <p:spPr>
              <a:xfrm>
                <a:off x="1213480" y="57952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1" name="Ellipse 160"/>
              <p:cNvSpPr/>
              <p:nvPr/>
            </p:nvSpPr>
            <p:spPr>
              <a:xfrm>
                <a:off x="1366140" y="56425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2" name="Ellipse 161"/>
              <p:cNvSpPr/>
              <p:nvPr/>
            </p:nvSpPr>
            <p:spPr>
              <a:xfrm>
                <a:off x="1518800" y="54899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3" name="Ellipse 162"/>
              <p:cNvSpPr/>
              <p:nvPr/>
            </p:nvSpPr>
            <p:spPr>
              <a:xfrm>
                <a:off x="1671460" y="53372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4" name="Ellipse 163"/>
              <p:cNvSpPr/>
              <p:nvPr/>
            </p:nvSpPr>
            <p:spPr>
              <a:xfrm>
                <a:off x="1824120" y="51845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5" name="Ellipse 164"/>
              <p:cNvSpPr/>
              <p:nvPr/>
            </p:nvSpPr>
            <p:spPr>
              <a:xfrm>
                <a:off x="1976780" y="50319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6" name="Ellipse 165"/>
              <p:cNvSpPr/>
              <p:nvPr/>
            </p:nvSpPr>
            <p:spPr>
              <a:xfrm>
                <a:off x="2129440" y="48792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7" name="Ellipse 166"/>
              <p:cNvSpPr/>
              <p:nvPr/>
            </p:nvSpPr>
            <p:spPr>
              <a:xfrm>
                <a:off x="2282100" y="47266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8" name="Ellipse 167"/>
              <p:cNvSpPr/>
              <p:nvPr/>
            </p:nvSpPr>
            <p:spPr>
              <a:xfrm>
                <a:off x="2434760" y="45739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9" name="Ellipse 168"/>
              <p:cNvSpPr/>
              <p:nvPr/>
            </p:nvSpPr>
            <p:spPr>
              <a:xfrm>
                <a:off x="2587420" y="44212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70" name="Ellipse 169"/>
              <p:cNvSpPr/>
              <p:nvPr/>
            </p:nvSpPr>
            <p:spPr>
              <a:xfrm>
                <a:off x="2740080" y="42686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71" name="Ellipse 170"/>
              <p:cNvSpPr/>
              <p:nvPr/>
            </p:nvSpPr>
            <p:spPr>
              <a:xfrm>
                <a:off x="2892740" y="41159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72" name="Ellipse 171"/>
              <p:cNvSpPr/>
              <p:nvPr/>
            </p:nvSpPr>
            <p:spPr>
              <a:xfrm>
                <a:off x="3045400" y="39633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grpSp>
        <p:cxnSp>
          <p:nvCxnSpPr>
            <p:cNvPr id="173" name="Gerade Verbindung mit Pfeil 172"/>
            <p:cNvCxnSpPr/>
            <p:nvPr/>
          </p:nvCxnSpPr>
          <p:spPr>
            <a:xfrm flipH="1">
              <a:off x="218889" y="3107941"/>
              <a:ext cx="3997588" cy="3728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Rechteck 178"/>
            <p:cNvSpPr/>
            <p:nvPr/>
          </p:nvSpPr>
          <p:spPr>
            <a:xfrm>
              <a:off x="5299769" y="3352670"/>
              <a:ext cx="3769070" cy="2999895"/>
            </a:xfrm>
            <a:prstGeom prst="rect">
              <a:avLst/>
            </a:prstGeom>
            <a:solidFill>
              <a:srgbClr val="FFFF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0" name="Abgerundetes Rechteck 179"/>
            <p:cNvSpPr/>
            <p:nvPr/>
          </p:nvSpPr>
          <p:spPr>
            <a:xfrm>
              <a:off x="5299769" y="3353502"/>
              <a:ext cx="3769070" cy="2976038"/>
            </a:xfrm>
            <a:prstGeom prst="roundRect">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1" name="Abgerundetes Rechteck 180"/>
            <p:cNvSpPr/>
            <p:nvPr/>
          </p:nvSpPr>
          <p:spPr>
            <a:xfrm>
              <a:off x="5964899" y="3353503"/>
              <a:ext cx="2438810" cy="457148"/>
            </a:xfrm>
            <a:prstGeom prst="round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93" name="Textfeld 5"/>
            <p:cNvSpPr txBox="1">
              <a:spLocks noChangeArrowheads="1"/>
            </p:cNvSpPr>
            <p:nvPr/>
          </p:nvSpPr>
          <p:spPr bwMode="auto">
            <a:xfrm>
              <a:off x="5373673" y="6139349"/>
              <a:ext cx="1079265"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P-type </a:t>
              </a:r>
              <a:r>
                <a:rPr lang="de-DE" altLang="de-DE" sz="1000" dirty="0" err="1"/>
                <a:t>substrate</a:t>
              </a:r>
              <a:endParaRPr lang="de-DE" altLang="de-DE" sz="1000" dirty="0"/>
            </a:p>
          </p:txBody>
        </p:sp>
        <p:sp>
          <p:nvSpPr>
            <p:cNvPr id="204" name="Ellipse 203"/>
            <p:cNvSpPr/>
            <p:nvPr/>
          </p:nvSpPr>
          <p:spPr>
            <a:xfrm>
              <a:off x="6262152"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5" name="Ellipse 204"/>
            <p:cNvSpPr/>
            <p:nvPr/>
          </p:nvSpPr>
          <p:spPr>
            <a:xfrm>
              <a:off x="6410211"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6" name="Ellipse 205"/>
            <p:cNvSpPr/>
            <p:nvPr/>
          </p:nvSpPr>
          <p:spPr>
            <a:xfrm>
              <a:off x="6558269"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7" name="Ellipse 206"/>
            <p:cNvSpPr/>
            <p:nvPr/>
          </p:nvSpPr>
          <p:spPr>
            <a:xfrm>
              <a:off x="6706328"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8" name="Ellipse 207"/>
            <p:cNvSpPr/>
            <p:nvPr/>
          </p:nvSpPr>
          <p:spPr>
            <a:xfrm>
              <a:off x="6854387"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9" name="Ellipse 208"/>
            <p:cNvSpPr/>
            <p:nvPr/>
          </p:nvSpPr>
          <p:spPr>
            <a:xfrm>
              <a:off x="7002446"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0" name="Ellipse 209"/>
            <p:cNvSpPr/>
            <p:nvPr/>
          </p:nvSpPr>
          <p:spPr>
            <a:xfrm>
              <a:off x="7150505"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1" name="Ellipse 210"/>
            <p:cNvSpPr/>
            <p:nvPr/>
          </p:nvSpPr>
          <p:spPr>
            <a:xfrm>
              <a:off x="7298563"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2" name="Ellipse 211"/>
            <p:cNvSpPr/>
            <p:nvPr/>
          </p:nvSpPr>
          <p:spPr>
            <a:xfrm>
              <a:off x="7446622"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3" name="Ellipse 212"/>
            <p:cNvSpPr/>
            <p:nvPr/>
          </p:nvSpPr>
          <p:spPr>
            <a:xfrm>
              <a:off x="7594681"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4" name="Ellipse 213"/>
            <p:cNvSpPr/>
            <p:nvPr/>
          </p:nvSpPr>
          <p:spPr>
            <a:xfrm>
              <a:off x="7742740"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5" name="Ellipse 214"/>
            <p:cNvSpPr/>
            <p:nvPr/>
          </p:nvSpPr>
          <p:spPr>
            <a:xfrm>
              <a:off x="7890799"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6" name="Ellipse 215"/>
            <p:cNvSpPr/>
            <p:nvPr/>
          </p:nvSpPr>
          <p:spPr>
            <a:xfrm>
              <a:off x="8038857" y="3581660"/>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7" name="Ellipse 216"/>
            <p:cNvSpPr/>
            <p:nvPr/>
          </p:nvSpPr>
          <p:spPr>
            <a:xfrm>
              <a:off x="6262152"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8" name="Ellipse 217"/>
            <p:cNvSpPr/>
            <p:nvPr/>
          </p:nvSpPr>
          <p:spPr>
            <a:xfrm>
              <a:off x="6410211"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9" name="Ellipse 218"/>
            <p:cNvSpPr/>
            <p:nvPr/>
          </p:nvSpPr>
          <p:spPr>
            <a:xfrm>
              <a:off x="6558269"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0" name="Ellipse 219"/>
            <p:cNvSpPr/>
            <p:nvPr/>
          </p:nvSpPr>
          <p:spPr>
            <a:xfrm>
              <a:off x="6706328"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1" name="Ellipse 220"/>
            <p:cNvSpPr/>
            <p:nvPr/>
          </p:nvSpPr>
          <p:spPr>
            <a:xfrm>
              <a:off x="6854387"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2" name="Ellipse 221"/>
            <p:cNvSpPr/>
            <p:nvPr/>
          </p:nvSpPr>
          <p:spPr>
            <a:xfrm>
              <a:off x="7002446"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3" name="Ellipse 222"/>
            <p:cNvSpPr/>
            <p:nvPr/>
          </p:nvSpPr>
          <p:spPr>
            <a:xfrm>
              <a:off x="7150505"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4" name="Ellipse 223"/>
            <p:cNvSpPr/>
            <p:nvPr/>
          </p:nvSpPr>
          <p:spPr>
            <a:xfrm>
              <a:off x="7298563"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5" name="Ellipse 224"/>
            <p:cNvSpPr/>
            <p:nvPr/>
          </p:nvSpPr>
          <p:spPr>
            <a:xfrm>
              <a:off x="7446622"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6" name="Ellipse 225"/>
            <p:cNvSpPr/>
            <p:nvPr/>
          </p:nvSpPr>
          <p:spPr>
            <a:xfrm>
              <a:off x="7594681"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7" name="Ellipse 226"/>
            <p:cNvSpPr/>
            <p:nvPr/>
          </p:nvSpPr>
          <p:spPr>
            <a:xfrm>
              <a:off x="7742740"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8" name="Ellipse 227"/>
            <p:cNvSpPr/>
            <p:nvPr/>
          </p:nvSpPr>
          <p:spPr>
            <a:xfrm>
              <a:off x="7890799"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9" name="Ellipse 228"/>
            <p:cNvSpPr/>
            <p:nvPr/>
          </p:nvSpPr>
          <p:spPr>
            <a:xfrm>
              <a:off x="8038857" y="602422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14" name="Freihandform 113"/>
            <p:cNvSpPr/>
            <p:nvPr/>
          </p:nvSpPr>
          <p:spPr>
            <a:xfrm>
              <a:off x="3198060" y="2665700"/>
              <a:ext cx="1297610" cy="305320"/>
            </a:xfrm>
            <a:custGeom>
              <a:avLst/>
              <a:gdLst>
                <a:gd name="connsiteX0" fmla="*/ 0 w 1883664"/>
                <a:gd name="connsiteY0" fmla="*/ 280419 h 320767"/>
                <a:gd name="connsiteX1" fmla="*/ 426720 w 1883664"/>
                <a:gd name="connsiteY1" fmla="*/ 286515 h 320767"/>
                <a:gd name="connsiteX2" fmla="*/ 670560 w 1883664"/>
                <a:gd name="connsiteY2" fmla="*/ 3 h 320767"/>
                <a:gd name="connsiteX3" fmla="*/ 969264 w 1883664"/>
                <a:gd name="connsiteY3" fmla="*/ 292611 h 320767"/>
                <a:gd name="connsiteX4" fmla="*/ 1883664 w 1883664"/>
                <a:gd name="connsiteY4" fmla="*/ 292611 h 32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64" h="320767">
                  <a:moveTo>
                    <a:pt x="0" y="280419"/>
                  </a:moveTo>
                  <a:cubicBezTo>
                    <a:pt x="157480" y="306835"/>
                    <a:pt x="314960" y="333251"/>
                    <a:pt x="426720" y="286515"/>
                  </a:cubicBezTo>
                  <a:cubicBezTo>
                    <a:pt x="538480" y="239779"/>
                    <a:pt x="580136" y="-1013"/>
                    <a:pt x="670560" y="3"/>
                  </a:cubicBezTo>
                  <a:cubicBezTo>
                    <a:pt x="760984" y="1019"/>
                    <a:pt x="767080" y="243843"/>
                    <a:pt x="969264" y="292611"/>
                  </a:cubicBezTo>
                  <a:cubicBezTo>
                    <a:pt x="1171448" y="341379"/>
                    <a:pt x="1527556" y="316995"/>
                    <a:pt x="1883664" y="29261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Gerade Verbindung mit Pfeil 6"/>
            <p:cNvCxnSpPr>
              <a:endCxn id="114" idx="4"/>
            </p:cNvCxnSpPr>
            <p:nvPr/>
          </p:nvCxnSpPr>
          <p:spPr>
            <a:xfrm flipV="1">
              <a:off x="3274390" y="2944220"/>
              <a:ext cx="1221280" cy="26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3274390" y="2513040"/>
              <a:ext cx="0" cy="4579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Inhaltsplatzhalter 4"/>
            <p:cNvSpPr txBox="1">
              <a:spLocks/>
            </p:cNvSpPr>
            <p:nvPr/>
          </p:nvSpPr>
          <p:spPr bwMode="auto">
            <a:xfrm>
              <a:off x="3732370" y="2665700"/>
              <a:ext cx="534310" cy="34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1ns</a:t>
              </a:r>
            </a:p>
            <a:p>
              <a:pPr marL="0" indent="0">
                <a:buFontTx/>
                <a:buNone/>
              </a:pPr>
              <a:endParaRPr lang="en-US" sz="1600" kern="0" dirty="0"/>
            </a:p>
          </p:txBody>
        </p:sp>
        <p:sp>
          <p:nvSpPr>
            <p:cNvPr id="230" name="Inhaltsplatzhalter 4"/>
            <p:cNvSpPr txBox="1">
              <a:spLocks/>
            </p:cNvSpPr>
            <p:nvPr/>
          </p:nvSpPr>
          <p:spPr bwMode="auto">
            <a:xfrm>
              <a:off x="4304845" y="2894690"/>
              <a:ext cx="267155" cy="34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t</a:t>
              </a:r>
            </a:p>
            <a:p>
              <a:pPr marL="0" indent="0">
                <a:buFontTx/>
                <a:buNone/>
              </a:pPr>
              <a:endParaRPr lang="en-US" sz="1600" kern="0" dirty="0"/>
            </a:p>
          </p:txBody>
        </p:sp>
        <p:sp>
          <p:nvSpPr>
            <p:cNvPr id="231" name="Inhaltsplatzhalter 4"/>
            <p:cNvSpPr txBox="1">
              <a:spLocks/>
            </p:cNvSpPr>
            <p:nvPr/>
          </p:nvSpPr>
          <p:spPr bwMode="auto">
            <a:xfrm>
              <a:off x="3045400" y="2436710"/>
              <a:ext cx="267155" cy="34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err="1"/>
                <a:t>i</a:t>
              </a:r>
              <a:endParaRPr lang="en-US" kern="0" dirty="0"/>
            </a:p>
            <a:p>
              <a:pPr marL="0" indent="0">
                <a:buFontTx/>
                <a:buNone/>
              </a:pPr>
              <a:endParaRPr lang="en-US" sz="1600" kern="0" dirty="0"/>
            </a:p>
          </p:txBody>
        </p:sp>
        <p:sp>
          <p:nvSpPr>
            <p:cNvPr id="174" name="Ellipse 173"/>
            <p:cNvSpPr/>
            <p:nvPr/>
          </p:nvSpPr>
          <p:spPr>
            <a:xfrm>
              <a:off x="6632910" y="2360380"/>
              <a:ext cx="1068620" cy="992290"/>
            </a:xfrm>
            <a:prstGeom prst="ellipse">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175" name="Abgerundetes Rechteck 174"/>
            <p:cNvSpPr/>
            <p:nvPr/>
          </p:nvSpPr>
          <p:spPr>
            <a:xfrm>
              <a:off x="221190" y="6329540"/>
              <a:ext cx="3740170" cy="228990"/>
            </a:xfrm>
            <a:prstGeom prst="round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232" name="Abgerundetes Rechteck 231"/>
            <p:cNvSpPr/>
            <p:nvPr/>
          </p:nvSpPr>
          <p:spPr>
            <a:xfrm>
              <a:off x="5258970" y="6329540"/>
              <a:ext cx="3816500" cy="228990"/>
            </a:xfrm>
            <a:prstGeom prst="round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233" name="Inhaltsplatzhalter 4"/>
            <p:cNvSpPr txBox="1">
              <a:spLocks/>
            </p:cNvSpPr>
            <p:nvPr/>
          </p:nvSpPr>
          <p:spPr bwMode="auto">
            <a:xfrm>
              <a:off x="3961360" y="6329540"/>
              <a:ext cx="1221280"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HV contact</a:t>
              </a:r>
            </a:p>
            <a:p>
              <a:pPr marL="0" indent="0">
                <a:buFontTx/>
                <a:buNone/>
              </a:pPr>
              <a:endParaRPr lang="en-US" sz="1600" kern="0" dirty="0"/>
            </a:p>
          </p:txBody>
        </p:sp>
      </p:grpSp>
    </p:spTree>
    <p:extLst>
      <p:ext uri="{BB962C8B-B14F-4D97-AF65-F5344CB8AC3E}">
        <p14:creationId xmlns:p14="http://schemas.microsoft.com/office/powerpoint/2010/main" val="3566375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49308" y="908720"/>
            <a:ext cx="8445384" cy="1668230"/>
          </a:xfrm>
        </p:spPr>
        <p:txBody>
          <a:bodyPr/>
          <a:lstStyle/>
          <a:p>
            <a:pPr algn="just"/>
            <a:r>
              <a:rPr lang="en-GB" sz="1800" kern="1200" dirty="0">
                <a:latin typeface="Arial" charset="0"/>
              </a:rPr>
              <a:t>HVCMOS detector </a:t>
            </a:r>
          </a:p>
          <a:p>
            <a:pPr algn="just"/>
            <a:r>
              <a:rPr lang="en-GB" sz="1800" kern="1200" dirty="0">
                <a:latin typeface="Arial" charset="0"/>
              </a:rPr>
              <a:t>Pixel contains amplifier</a:t>
            </a:r>
          </a:p>
          <a:p>
            <a:pPr algn="just"/>
            <a:r>
              <a:rPr lang="en-GB" sz="1800" kern="1200" dirty="0">
                <a:latin typeface="Arial" charset="0"/>
              </a:rPr>
              <a:t>The sensor is deep n-well in p-substrate and the pixel electronics are placed inside the deep n-well</a:t>
            </a:r>
            <a:endParaRPr lang="de-DE" sz="1800" dirty="0"/>
          </a:p>
        </p:txBody>
      </p:sp>
      <p:sp>
        <p:nvSpPr>
          <p:cNvPr id="3" name="Titel 2"/>
          <p:cNvSpPr>
            <a:spLocks noGrp="1"/>
          </p:cNvSpPr>
          <p:nvPr>
            <p:ph type="title"/>
          </p:nvPr>
        </p:nvSpPr>
        <p:spPr>
          <a:xfrm>
            <a:off x="395536" y="188640"/>
            <a:ext cx="6911975" cy="561975"/>
          </a:xfrm>
        </p:spPr>
        <p:txBody>
          <a:bodyPr/>
          <a:lstStyle/>
          <a:p>
            <a:r>
              <a:rPr lang="en-GB" sz="2400" b="1" kern="1200" dirty="0">
                <a:latin typeface="Arial" charset="0"/>
              </a:rPr>
              <a:t>Active Pixel Detector </a:t>
            </a:r>
            <a:endParaRPr lang="de-DE" sz="2400" b="1" dirty="0"/>
          </a:p>
        </p:txBody>
      </p:sp>
      <p:grpSp>
        <p:nvGrpSpPr>
          <p:cNvPr id="4" name="Gruppieren 3"/>
          <p:cNvGrpSpPr/>
          <p:nvPr/>
        </p:nvGrpSpPr>
        <p:grpSpPr>
          <a:xfrm>
            <a:off x="110011" y="2207720"/>
            <a:ext cx="8854478" cy="4245616"/>
            <a:chOff x="144860" y="2436710"/>
            <a:chExt cx="8923979" cy="4400060"/>
          </a:xfrm>
        </p:grpSpPr>
        <p:grpSp>
          <p:nvGrpSpPr>
            <p:cNvPr id="5" name="Gruppieren 4"/>
            <p:cNvGrpSpPr/>
            <p:nvPr/>
          </p:nvGrpSpPr>
          <p:grpSpPr>
            <a:xfrm>
              <a:off x="144860" y="2818360"/>
              <a:ext cx="5114110" cy="4018410"/>
              <a:chOff x="-14070" y="2440221"/>
              <a:chExt cx="5273040" cy="4396549"/>
            </a:xfrm>
          </p:grpSpPr>
          <p:cxnSp>
            <p:nvCxnSpPr>
              <p:cNvPr id="11" name="Gerade Verbindung mit Pfeil 10"/>
              <p:cNvCxnSpPr/>
              <p:nvPr/>
            </p:nvCxnSpPr>
            <p:spPr>
              <a:xfrm>
                <a:off x="4107750" y="3050341"/>
                <a:ext cx="0" cy="29005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Inhaltsplatzhalter 4"/>
              <p:cNvSpPr txBox="1">
                <a:spLocks/>
              </p:cNvSpPr>
              <p:nvPr/>
            </p:nvSpPr>
            <p:spPr bwMode="auto">
              <a:xfrm>
                <a:off x="4107750" y="4195291"/>
                <a:ext cx="1151220" cy="91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sz="1600" kern="0" dirty="0"/>
                  <a:t>~ 30µm </a:t>
                </a:r>
              </a:p>
              <a:p>
                <a:pPr marL="0" indent="0">
                  <a:buNone/>
                </a:pPr>
                <a:r>
                  <a:rPr lang="en-US" sz="1600" kern="0" dirty="0"/>
                  <a:t>~ 3000e/h </a:t>
                </a:r>
              </a:p>
              <a:p>
                <a:pPr marL="0" indent="0">
                  <a:buNone/>
                </a:pPr>
                <a:r>
                  <a:rPr lang="en-US" sz="1600" kern="0" dirty="0"/>
                  <a:t>~ 0.5fC</a:t>
                </a:r>
              </a:p>
              <a:p>
                <a:pPr marL="0" indent="0">
                  <a:buFontTx/>
                  <a:buNone/>
                </a:pPr>
                <a:endParaRPr lang="en-US" sz="1600" kern="0" dirty="0"/>
              </a:p>
            </p:txBody>
          </p:sp>
          <p:sp>
            <p:nvSpPr>
              <p:cNvPr id="120" name="Rechteck 119"/>
              <p:cNvSpPr/>
              <p:nvPr/>
            </p:nvSpPr>
            <p:spPr>
              <a:xfrm>
                <a:off x="62260" y="3049431"/>
                <a:ext cx="3886201" cy="3482916"/>
              </a:xfrm>
              <a:prstGeom prst="rect">
                <a:avLst/>
              </a:prstGeom>
              <a:solidFill>
                <a:srgbClr val="FFFF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1" name="Abgerundetes Rechteck 120"/>
              <p:cNvSpPr/>
              <p:nvPr/>
            </p:nvSpPr>
            <p:spPr>
              <a:xfrm>
                <a:off x="62260" y="3050341"/>
                <a:ext cx="3886200" cy="2971800"/>
              </a:xfrm>
              <a:prstGeom prst="roundRect">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2" name="Abgerundetes Rechteck 121"/>
              <p:cNvSpPr/>
              <p:nvPr/>
            </p:nvSpPr>
            <p:spPr>
              <a:xfrm>
                <a:off x="748060" y="3050341"/>
                <a:ext cx="2514600" cy="1144950"/>
              </a:xfrm>
              <a:prstGeom prst="round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3" name="Abgerundetes Rechteck 122"/>
              <p:cNvSpPr/>
              <p:nvPr/>
            </p:nvSpPr>
            <p:spPr>
              <a:xfrm>
                <a:off x="1124380" y="3049431"/>
                <a:ext cx="992290" cy="305320"/>
              </a:xfrm>
              <a:prstGeom prst="round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4" name="Abgerundetes Rechteck 123"/>
              <p:cNvSpPr/>
              <p:nvPr/>
            </p:nvSpPr>
            <p:spPr>
              <a:xfrm>
                <a:off x="2116670" y="3049431"/>
                <a:ext cx="992290" cy="305320"/>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5" name="Rechteck 124"/>
              <p:cNvSpPr/>
              <p:nvPr/>
            </p:nvSpPr>
            <p:spPr>
              <a:xfrm>
                <a:off x="1277040" y="3049431"/>
                <a:ext cx="228990" cy="76330"/>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6" name="Rechteck 125"/>
              <p:cNvSpPr/>
              <p:nvPr/>
            </p:nvSpPr>
            <p:spPr>
              <a:xfrm>
                <a:off x="1735020" y="3049431"/>
                <a:ext cx="228990" cy="76330"/>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7" name="Rechteck 126"/>
              <p:cNvSpPr/>
              <p:nvPr/>
            </p:nvSpPr>
            <p:spPr>
              <a:xfrm>
                <a:off x="1506030" y="2973101"/>
                <a:ext cx="228990" cy="76330"/>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8" name="Rechteck 127"/>
              <p:cNvSpPr/>
              <p:nvPr/>
            </p:nvSpPr>
            <p:spPr>
              <a:xfrm>
                <a:off x="2269330" y="3049431"/>
                <a:ext cx="228990" cy="76330"/>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29" name="Rechteck 128"/>
              <p:cNvSpPr/>
              <p:nvPr/>
            </p:nvSpPr>
            <p:spPr>
              <a:xfrm>
                <a:off x="2727310" y="3049431"/>
                <a:ext cx="228990" cy="76330"/>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30" name="Rechteck 129"/>
              <p:cNvSpPr/>
              <p:nvPr/>
            </p:nvSpPr>
            <p:spPr>
              <a:xfrm>
                <a:off x="2498320" y="2973101"/>
                <a:ext cx="228990" cy="76330"/>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31" name="Abgerundetes Rechteck 130"/>
              <p:cNvSpPr/>
              <p:nvPr/>
            </p:nvSpPr>
            <p:spPr>
              <a:xfrm>
                <a:off x="900460" y="3050341"/>
                <a:ext cx="228990" cy="305320"/>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32" name="Textfeld 5"/>
              <p:cNvSpPr txBox="1">
                <a:spLocks noChangeArrowheads="1"/>
              </p:cNvSpPr>
              <p:nvPr/>
            </p:nvSpPr>
            <p:spPr bwMode="auto">
              <a:xfrm>
                <a:off x="1357660" y="2745541"/>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NMOS</a:t>
                </a:r>
              </a:p>
            </p:txBody>
          </p:sp>
          <p:sp>
            <p:nvSpPr>
              <p:cNvPr id="133" name="Textfeld 84"/>
              <p:cNvSpPr txBox="1">
                <a:spLocks noChangeArrowheads="1"/>
              </p:cNvSpPr>
              <p:nvPr/>
            </p:nvSpPr>
            <p:spPr bwMode="auto">
              <a:xfrm>
                <a:off x="2348260" y="2745541"/>
                <a:ext cx="5613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PMOS</a:t>
                </a:r>
              </a:p>
            </p:txBody>
          </p:sp>
          <p:sp>
            <p:nvSpPr>
              <p:cNvPr id="134" name="Textfeld 5"/>
              <p:cNvSpPr txBox="1">
                <a:spLocks noChangeArrowheads="1"/>
              </p:cNvSpPr>
              <p:nvPr/>
            </p:nvSpPr>
            <p:spPr bwMode="auto">
              <a:xfrm>
                <a:off x="138460" y="6098341"/>
                <a:ext cx="11128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P-type </a:t>
                </a:r>
                <a:r>
                  <a:rPr lang="de-DE" altLang="de-DE" sz="1000" dirty="0" err="1"/>
                  <a:t>substrate</a:t>
                </a:r>
                <a:endParaRPr lang="de-DE" altLang="de-DE" sz="1000" dirty="0"/>
              </a:p>
            </p:txBody>
          </p:sp>
          <p:sp>
            <p:nvSpPr>
              <p:cNvPr id="135" name="Textfeld 5"/>
              <p:cNvSpPr txBox="1">
                <a:spLocks noChangeArrowheads="1"/>
              </p:cNvSpPr>
              <p:nvPr/>
            </p:nvSpPr>
            <p:spPr bwMode="auto">
              <a:xfrm>
                <a:off x="748060" y="5793541"/>
                <a:ext cx="10054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err="1"/>
                  <a:t>Depleted</a:t>
                </a:r>
                <a:r>
                  <a:rPr lang="de-DE" altLang="de-DE" sz="1000" dirty="0"/>
                  <a:t> </a:t>
                </a:r>
                <a:r>
                  <a:rPr lang="de-DE" altLang="de-DE" sz="1000" dirty="0" err="1"/>
                  <a:t>zone</a:t>
                </a:r>
                <a:endParaRPr lang="de-DE" altLang="de-DE" sz="1000" dirty="0"/>
              </a:p>
            </p:txBody>
          </p:sp>
          <p:sp>
            <p:nvSpPr>
              <p:cNvPr id="136" name="Textfeld 5"/>
              <p:cNvSpPr txBox="1">
                <a:spLocks noChangeArrowheads="1"/>
              </p:cNvSpPr>
              <p:nvPr/>
            </p:nvSpPr>
            <p:spPr bwMode="auto">
              <a:xfrm>
                <a:off x="900460" y="3964741"/>
                <a:ext cx="8595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err="1"/>
                  <a:t>Deep</a:t>
                </a:r>
                <a:r>
                  <a:rPr lang="de-DE" altLang="de-DE" sz="1000" dirty="0"/>
                  <a:t> n-</a:t>
                </a:r>
                <a:r>
                  <a:rPr lang="de-DE" altLang="de-DE" sz="1000" dirty="0" err="1"/>
                  <a:t>well</a:t>
                </a:r>
                <a:endParaRPr lang="de-DE" altLang="de-DE" sz="1000" dirty="0"/>
              </a:p>
            </p:txBody>
          </p:sp>
          <p:sp>
            <p:nvSpPr>
              <p:cNvPr id="137" name="Textfeld 5"/>
              <p:cNvSpPr txBox="1">
                <a:spLocks noChangeArrowheads="1"/>
              </p:cNvSpPr>
              <p:nvPr/>
            </p:nvSpPr>
            <p:spPr bwMode="auto">
              <a:xfrm>
                <a:off x="2119660" y="3126541"/>
                <a:ext cx="519694"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solidFill>
                      <a:schemeClr val="bg1"/>
                    </a:solidFill>
                  </a:rPr>
                  <a:t>n-</a:t>
                </a:r>
                <a:r>
                  <a:rPr lang="de-DE" altLang="de-DE" sz="1000" dirty="0" err="1">
                    <a:solidFill>
                      <a:schemeClr val="bg1"/>
                    </a:solidFill>
                  </a:rPr>
                  <a:t>well</a:t>
                </a:r>
                <a:endParaRPr lang="de-DE" altLang="de-DE" sz="1000" dirty="0">
                  <a:solidFill>
                    <a:schemeClr val="bg1"/>
                  </a:solidFill>
                </a:endParaRPr>
              </a:p>
            </p:txBody>
          </p:sp>
          <p:sp>
            <p:nvSpPr>
              <p:cNvPr id="138" name="Textfeld 5"/>
              <p:cNvSpPr txBox="1">
                <a:spLocks noChangeArrowheads="1"/>
              </p:cNvSpPr>
              <p:nvPr/>
            </p:nvSpPr>
            <p:spPr bwMode="auto">
              <a:xfrm>
                <a:off x="1129060" y="3126541"/>
                <a:ext cx="5196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a:t>
                </a:r>
                <a:r>
                  <a:rPr lang="de-DE" altLang="de-DE" sz="1000" dirty="0" err="1"/>
                  <a:t>well</a:t>
                </a:r>
                <a:endParaRPr lang="de-DE" altLang="de-DE" sz="1000" dirty="0"/>
              </a:p>
            </p:txBody>
          </p:sp>
          <p:sp>
            <p:nvSpPr>
              <p:cNvPr id="139" name="Abgerundetes Rechteck 138"/>
              <p:cNvSpPr/>
              <p:nvPr/>
            </p:nvSpPr>
            <p:spPr>
              <a:xfrm>
                <a:off x="3643660" y="3050341"/>
                <a:ext cx="304800" cy="305320"/>
              </a:xfrm>
              <a:prstGeom prst="round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40" name="Abgerundetes Rechteck 139"/>
              <p:cNvSpPr/>
              <p:nvPr/>
            </p:nvSpPr>
            <p:spPr>
              <a:xfrm>
                <a:off x="62260" y="3050341"/>
                <a:ext cx="304800" cy="305320"/>
              </a:xfrm>
              <a:prstGeom prst="round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41" name="Textfeld 84"/>
              <p:cNvSpPr txBox="1">
                <a:spLocks noChangeArrowheads="1"/>
              </p:cNvSpPr>
              <p:nvPr/>
            </p:nvSpPr>
            <p:spPr bwMode="auto">
              <a:xfrm>
                <a:off x="3415060" y="2745541"/>
                <a:ext cx="362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HV</a:t>
                </a:r>
              </a:p>
            </p:txBody>
          </p:sp>
          <p:cxnSp>
            <p:nvCxnSpPr>
              <p:cNvPr id="142" name="Gerader Verbinder 141"/>
              <p:cNvCxnSpPr/>
              <p:nvPr/>
            </p:nvCxnSpPr>
            <p:spPr bwMode="auto">
              <a:xfrm flipV="1">
                <a:off x="3796060" y="2821741"/>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r Verbinder 142"/>
              <p:cNvCxnSpPr/>
              <p:nvPr/>
            </p:nvCxnSpPr>
            <p:spPr bwMode="auto">
              <a:xfrm flipV="1">
                <a:off x="214660" y="2821741"/>
                <a:ext cx="0" cy="2286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Textfeld 60"/>
              <p:cNvSpPr txBox="1"/>
              <p:nvPr/>
            </p:nvSpPr>
            <p:spPr>
              <a:xfrm>
                <a:off x="-14070" y="2451732"/>
                <a:ext cx="1094497" cy="336739"/>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de-DE" sz="1400" dirty="0"/>
                  <a:t>HV </a:t>
                </a:r>
                <a:r>
                  <a:rPr lang="de-DE" sz="1400" dirty="0" err="1"/>
                  <a:t>contact</a:t>
                </a:r>
                <a:endParaRPr lang="de-DE" sz="1400" dirty="0"/>
              </a:p>
            </p:txBody>
          </p:sp>
          <p:grpSp>
            <p:nvGrpSpPr>
              <p:cNvPr id="145" name="Gruppieren 144"/>
              <p:cNvGrpSpPr/>
              <p:nvPr/>
            </p:nvGrpSpPr>
            <p:grpSpPr>
              <a:xfrm>
                <a:off x="1054550" y="3749342"/>
                <a:ext cx="1984580" cy="1984580"/>
                <a:chOff x="1213480" y="3963310"/>
                <a:chExt cx="1984580" cy="1984580"/>
              </a:xfrm>
              <a:solidFill>
                <a:srgbClr val="0070C0"/>
              </a:solidFill>
            </p:grpSpPr>
            <p:sp>
              <p:nvSpPr>
                <p:cNvPr id="146" name="Ellipse 145"/>
                <p:cNvSpPr/>
                <p:nvPr/>
              </p:nvSpPr>
              <p:spPr>
                <a:xfrm>
                  <a:off x="1213480" y="57952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47" name="Ellipse 146"/>
                <p:cNvSpPr/>
                <p:nvPr/>
              </p:nvSpPr>
              <p:spPr>
                <a:xfrm>
                  <a:off x="1366140" y="56425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48" name="Ellipse 147"/>
                <p:cNvSpPr/>
                <p:nvPr/>
              </p:nvSpPr>
              <p:spPr>
                <a:xfrm>
                  <a:off x="1518800" y="54899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49" name="Ellipse 148"/>
                <p:cNvSpPr/>
                <p:nvPr/>
              </p:nvSpPr>
              <p:spPr>
                <a:xfrm>
                  <a:off x="1671460" y="53372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0" name="Ellipse 149"/>
                <p:cNvSpPr/>
                <p:nvPr/>
              </p:nvSpPr>
              <p:spPr>
                <a:xfrm>
                  <a:off x="1824120" y="51845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1" name="Ellipse 150"/>
                <p:cNvSpPr/>
                <p:nvPr/>
              </p:nvSpPr>
              <p:spPr>
                <a:xfrm>
                  <a:off x="1976780" y="50319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2" name="Ellipse 151"/>
                <p:cNvSpPr/>
                <p:nvPr/>
              </p:nvSpPr>
              <p:spPr>
                <a:xfrm>
                  <a:off x="2129440" y="48792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3" name="Ellipse 152"/>
                <p:cNvSpPr/>
                <p:nvPr/>
              </p:nvSpPr>
              <p:spPr>
                <a:xfrm>
                  <a:off x="2282100" y="47266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4" name="Ellipse 153"/>
                <p:cNvSpPr/>
                <p:nvPr/>
              </p:nvSpPr>
              <p:spPr>
                <a:xfrm>
                  <a:off x="2434760" y="45739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5" name="Ellipse 154"/>
                <p:cNvSpPr/>
                <p:nvPr/>
              </p:nvSpPr>
              <p:spPr>
                <a:xfrm>
                  <a:off x="2587420" y="44212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6" name="Ellipse 155"/>
                <p:cNvSpPr/>
                <p:nvPr/>
              </p:nvSpPr>
              <p:spPr>
                <a:xfrm>
                  <a:off x="2740080" y="42686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7" name="Ellipse 156"/>
                <p:cNvSpPr/>
                <p:nvPr/>
              </p:nvSpPr>
              <p:spPr>
                <a:xfrm>
                  <a:off x="2892740" y="41159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58" name="Ellipse 157"/>
                <p:cNvSpPr/>
                <p:nvPr/>
              </p:nvSpPr>
              <p:spPr>
                <a:xfrm>
                  <a:off x="3045400" y="39633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grpSp>
          <p:grpSp>
            <p:nvGrpSpPr>
              <p:cNvPr id="159" name="Gruppieren 158"/>
              <p:cNvGrpSpPr/>
              <p:nvPr/>
            </p:nvGrpSpPr>
            <p:grpSpPr>
              <a:xfrm>
                <a:off x="1054550" y="4054662"/>
                <a:ext cx="1984580" cy="1984580"/>
                <a:chOff x="1213480" y="3963310"/>
                <a:chExt cx="1984580" cy="1984580"/>
              </a:xfrm>
              <a:solidFill>
                <a:srgbClr val="FF0000"/>
              </a:solidFill>
            </p:grpSpPr>
            <p:sp>
              <p:nvSpPr>
                <p:cNvPr id="160" name="Ellipse 159"/>
                <p:cNvSpPr/>
                <p:nvPr/>
              </p:nvSpPr>
              <p:spPr>
                <a:xfrm>
                  <a:off x="1213480" y="57952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1" name="Ellipse 160"/>
                <p:cNvSpPr/>
                <p:nvPr/>
              </p:nvSpPr>
              <p:spPr>
                <a:xfrm>
                  <a:off x="1366140" y="56425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2" name="Ellipse 161"/>
                <p:cNvSpPr/>
                <p:nvPr/>
              </p:nvSpPr>
              <p:spPr>
                <a:xfrm>
                  <a:off x="1518800" y="54899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3" name="Ellipse 162"/>
                <p:cNvSpPr/>
                <p:nvPr/>
              </p:nvSpPr>
              <p:spPr>
                <a:xfrm>
                  <a:off x="1671460" y="53372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4" name="Ellipse 163"/>
                <p:cNvSpPr/>
                <p:nvPr/>
              </p:nvSpPr>
              <p:spPr>
                <a:xfrm>
                  <a:off x="1824120" y="51845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5" name="Ellipse 164"/>
                <p:cNvSpPr/>
                <p:nvPr/>
              </p:nvSpPr>
              <p:spPr>
                <a:xfrm>
                  <a:off x="1976780" y="50319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6" name="Ellipse 165"/>
                <p:cNvSpPr/>
                <p:nvPr/>
              </p:nvSpPr>
              <p:spPr>
                <a:xfrm>
                  <a:off x="2129440" y="48792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7" name="Ellipse 166"/>
                <p:cNvSpPr/>
                <p:nvPr/>
              </p:nvSpPr>
              <p:spPr>
                <a:xfrm>
                  <a:off x="2282100" y="47266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8" name="Ellipse 167"/>
                <p:cNvSpPr/>
                <p:nvPr/>
              </p:nvSpPr>
              <p:spPr>
                <a:xfrm>
                  <a:off x="2434760" y="457395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69" name="Ellipse 168"/>
                <p:cNvSpPr/>
                <p:nvPr/>
              </p:nvSpPr>
              <p:spPr>
                <a:xfrm>
                  <a:off x="2587420" y="442129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70" name="Ellipse 169"/>
                <p:cNvSpPr/>
                <p:nvPr/>
              </p:nvSpPr>
              <p:spPr>
                <a:xfrm>
                  <a:off x="2740080" y="426863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71" name="Ellipse 170"/>
                <p:cNvSpPr/>
                <p:nvPr/>
              </p:nvSpPr>
              <p:spPr>
                <a:xfrm>
                  <a:off x="2892740" y="411597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72" name="Ellipse 171"/>
                <p:cNvSpPr/>
                <p:nvPr/>
              </p:nvSpPr>
              <p:spPr>
                <a:xfrm>
                  <a:off x="3045400" y="3963310"/>
                  <a:ext cx="152660" cy="152660"/>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grpSp>
          <p:cxnSp>
            <p:nvCxnSpPr>
              <p:cNvPr id="173" name="Gerade Verbindung mit Pfeil 172"/>
              <p:cNvCxnSpPr/>
              <p:nvPr/>
            </p:nvCxnSpPr>
            <p:spPr>
              <a:xfrm flipH="1">
                <a:off x="62260" y="2757052"/>
                <a:ext cx="4121820" cy="40797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Inhaltsplatzhalter 4"/>
              <p:cNvSpPr txBox="1">
                <a:spLocks/>
              </p:cNvSpPr>
              <p:nvPr/>
            </p:nvSpPr>
            <p:spPr bwMode="auto">
              <a:xfrm>
                <a:off x="974320" y="2440221"/>
                <a:ext cx="1372672" cy="3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err="1"/>
                  <a:t>C</a:t>
                </a:r>
                <a:r>
                  <a:rPr lang="en-US" kern="0" baseline="-25000" dirty="0" err="1"/>
                  <a:t>nwell</a:t>
                </a:r>
                <a:r>
                  <a:rPr lang="en-US" kern="0" dirty="0"/>
                  <a:t> = 100 </a:t>
                </a:r>
                <a:r>
                  <a:rPr lang="en-US" kern="0" dirty="0" err="1"/>
                  <a:t>fF</a:t>
                </a:r>
                <a:endParaRPr lang="en-US" kern="0" dirty="0"/>
              </a:p>
              <a:p>
                <a:pPr marL="0" indent="0">
                  <a:buFontTx/>
                  <a:buNone/>
                </a:pPr>
                <a:endParaRPr lang="en-US" sz="1600" kern="0" dirty="0"/>
              </a:p>
            </p:txBody>
          </p:sp>
        </p:grpSp>
        <p:sp>
          <p:nvSpPr>
            <p:cNvPr id="179" name="Rechteck 178"/>
            <p:cNvSpPr/>
            <p:nvPr/>
          </p:nvSpPr>
          <p:spPr>
            <a:xfrm>
              <a:off x="5299769" y="3317816"/>
              <a:ext cx="3769070" cy="3317044"/>
            </a:xfrm>
            <a:prstGeom prst="rect">
              <a:avLst/>
            </a:prstGeom>
            <a:solidFill>
              <a:srgbClr val="FFFF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0" name="Abgerundetes Rechteck 179"/>
            <p:cNvSpPr/>
            <p:nvPr/>
          </p:nvSpPr>
          <p:spPr>
            <a:xfrm>
              <a:off x="5299769" y="3318648"/>
              <a:ext cx="3769070" cy="2716201"/>
            </a:xfrm>
            <a:prstGeom prst="roundRect">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1" name="Abgerundetes Rechteck 180"/>
            <p:cNvSpPr/>
            <p:nvPr/>
          </p:nvSpPr>
          <p:spPr>
            <a:xfrm>
              <a:off x="5964899" y="3318648"/>
              <a:ext cx="2438810" cy="1046475"/>
            </a:xfrm>
            <a:prstGeom prst="round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2" name="Abgerundetes Rechteck 181"/>
            <p:cNvSpPr/>
            <p:nvPr/>
          </p:nvSpPr>
          <p:spPr>
            <a:xfrm>
              <a:off x="6329877" y="3317816"/>
              <a:ext cx="962382" cy="279060"/>
            </a:xfrm>
            <a:prstGeom prst="round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3" name="Abgerundetes Rechteck 182"/>
            <p:cNvSpPr/>
            <p:nvPr/>
          </p:nvSpPr>
          <p:spPr>
            <a:xfrm>
              <a:off x="7292259" y="3317816"/>
              <a:ext cx="962382" cy="279060"/>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4" name="Rechteck 183"/>
            <p:cNvSpPr/>
            <p:nvPr/>
          </p:nvSpPr>
          <p:spPr>
            <a:xfrm>
              <a:off x="6477936" y="3317816"/>
              <a:ext cx="222088" cy="69765"/>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5" name="Rechteck 184"/>
            <p:cNvSpPr/>
            <p:nvPr/>
          </p:nvSpPr>
          <p:spPr>
            <a:xfrm>
              <a:off x="6922112" y="3317816"/>
              <a:ext cx="222088" cy="69765"/>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6" name="Rechteck 185"/>
            <p:cNvSpPr/>
            <p:nvPr/>
          </p:nvSpPr>
          <p:spPr>
            <a:xfrm>
              <a:off x="6700024" y="3248051"/>
              <a:ext cx="222088" cy="69765"/>
            </a:xfrm>
            <a:prstGeom prst="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7" name="Rechteck 186"/>
            <p:cNvSpPr/>
            <p:nvPr/>
          </p:nvSpPr>
          <p:spPr>
            <a:xfrm>
              <a:off x="7440318" y="3317816"/>
              <a:ext cx="222088" cy="69765"/>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8" name="Rechteck 187"/>
            <p:cNvSpPr/>
            <p:nvPr/>
          </p:nvSpPr>
          <p:spPr>
            <a:xfrm>
              <a:off x="7884495" y="3317816"/>
              <a:ext cx="222088" cy="69765"/>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89" name="Rechteck 188"/>
            <p:cNvSpPr/>
            <p:nvPr/>
          </p:nvSpPr>
          <p:spPr>
            <a:xfrm>
              <a:off x="7662406" y="3248051"/>
              <a:ext cx="222088" cy="69765"/>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90" name="Abgerundetes Rechteck 189"/>
            <p:cNvSpPr/>
            <p:nvPr/>
          </p:nvSpPr>
          <p:spPr>
            <a:xfrm>
              <a:off x="6112706" y="3318648"/>
              <a:ext cx="222088" cy="279060"/>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91" name="Textfeld 5"/>
            <p:cNvSpPr txBox="1">
              <a:spLocks noChangeArrowheads="1"/>
            </p:cNvSpPr>
            <p:nvPr/>
          </p:nvSpPr>
          <p:spPr bwMode="auto">
            <a:xfrm>
              <a:off x="6556126" y="3040063"/>
              <a:ext cx="552226"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NMOS</a:t>
              </a:r>
            </a:p>
          </p:txBody>
        </p:sp>
        <p:sp>
          <p:nvSpPr>
            <p:cNvPr id="192" name="Textfeld 84"/>
            <p:cNvSpPr txBox="1">
              <a:spLocks noChangeArrowheads="1"/>
            </p:cNvSpPr>
            <p:nvPr/>
          </p:nvSpPr>
          <p:spPr bwMode="auto">
            <a:xfrm>
              <a:off x="7516869" y="3040063"/>
              <a:ext cx="544451"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PMOS</a:t>
              </a:r>
            </a:p>
          </p:txBody>
        </p:sp>
        <p:sp>
          <p:nvSpPr>
            <p:cNvPr id="193" name="Textfeld 5"/>
            <p:cNvSpPr txBox="1">
              <a:spLocks noChangeArrowheads="1"/>
            </p:cNvSpPr>
            <p:nvPr/>
          </p:nvSpPr>
          <p:spPr bwMode="auto">
            <a:xfrm>
              <a:off x="5373673" y="6104495"/>
              <a:ext cx="1079265"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P-type </a:t>
              </a:r>
              <a:r>
                <a:rPr lang="de-DE" altLang="de-DE" sz="1000" dirty="0" err="1"/>
                <a:t>substrate</a:t>
              </a:r>
              <a:endParaRPr lang="de-DE" altLang="de-DE" sz="1000" dirty="0"/>
            </a:p>
          </p:txBody>
        </p:sp>
        <p:sp>
          <p:nvSpPr>
            <p:cNvPr id="194" name="Textfeld 5"/>
            <p:cNvSpPr txBox="1">
              <a:spLocks noChangeArrowheads="1"/>
            </p:cNvSpPr>
            <p:nvPr/>
          </p:nvSpPr>
          <p:spPr bwMode="auto">
            <a:xfrm>
              <a:off x="5964899" y="5825910"/>
              <a:ext cx="975101"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err="1"/>
                <a:t>Depleted</a:t>
              </a:r>
              <a:r>
                <a:rPr lang="de-DE" altLang="de-DE" sz="1000" dirty="0"/>
                <a:t> </a:t>
              </a:r>
              <a:r>
                <a:rPr lang="de-DE" altLang="de-DE" sz="1000" dirty="0" err="1"/>
                <a:t>zone</a:t>
              </a:r>
              <a:endParaRPr lang="de-DE" altLang="de-DE" sz="1000" dirty="0"/>
            </a:p>
          </p:txBody>
        </p:sp>
        <p:sp>
          <p:nvSpPr>
            <p:cNvPr id="195" name="Textfeld 5"/>
            <p:cNvSpPr txBox="1">
              <a:spLocks noChangeArrowheads="1"/>
            </p:cNvSpPr>
            <p:nvPr/>
          </p:nvSpPr>
          <p:spPr bwMode="auto">
            <a:xfrm>
              <a:off x="6112706" y="4154402"/>
              <a:ext cx="833625"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err="1"/>
                <a:t>Deep</a:t>
              </a:r>
              <a:r>
                <a:rPr lang="de-DE" altLang="de-DE" sz="1000" dirty="0"/>
                <a:t> n-</a:t>
              </a:r>
              <a:r>
                <a:rPr lang="de-DE" altLang="de-DE" sz="1000" dirty="0" err="1"/>
                <a:t>well</a:t>
              </a:r>
              <a:endParaRPr lang="de-DE" altLang="de-DE" sz="1000" dirty="0"/>
            </a:p>
          </p:txBody>
        </p:sp>
        <p:sp>
          <p:nvSpPr>
            <p:cNvPr id="196" name="Textfeld 5"/>
            <p:cNvSpPr txBox="1">
              <a:spLocks noChangeArrowheads="1"/>
            </p:cNvSpPr>
            <p:nvPr/>
          </p:nvSpPr>
          <p:spPr bwMode="auto">
            <a:xfrm>
              <a:off x="7295159" y="3388294"/>
              <a:ext cx="504030" cy="2250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solidFill>
                    <a:schemeClr val="bg1"/>
                  </a:solidFill>
                </a:rPr>
                <a:t>n-</a:t>
              </a:r>
              <a:r>
                <a:rPr lang="de-DE" altLang="de-DE" sz="1000" dirty="0" err="1">
                  <a:solidFill>
                    <a:schemeClr val="bg1"/>
                  </a:solidFill>
                </a:rPr>
                <a:t>well</a:t>
              </a:r>
              <a:endParaRPr lang="de-DE" altLang="de-DE" sz="1000" dirty="0">
                <a:solidFill>
                  <a:schemeClr val="bg1"/>
                </a:solidFill>
              </a:endParaRPr>
            </a:p>
          </p:txBody>
        </p:sp>
        <p:sp>
          <p:nvSpPr>
            <p:cNvPr id="197" name="Textfeld 5"/>
            <p:cNvSpPr txBox="1">
              <a:spLocks noChangeArrowheads="1"/>
            </p:cNvSpPr>
            <p:nvPr/>
          </p:nvSpPr>
          <p:spPr bwMode="auto">
            <a:xfrm>
              <a:off x="6334416" y="3388294"/>
              <a:ext cx="504030"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p-</a:t>
              </a:r>
              <a:r>
                <a:rPr lang="de-DE" altLang="de-DE" sz="1000" dirty="0" err="1"/>
                <a:t>well</a:t>
              </a:r>
              <a:endParaRPr lang="de-DE" altLang="de-DE" sz="1000" dirty="0"/>
            </a:p>
          </p:txBody>
        </p:sp>
        <p:sp>
          <p:nvSpPr>
            <p:cNvPr id="198" name="Abgerundetes Rechteck 197"/>
            <p:cNvSpPr/>
            <p:nvPr/>
          </p:nvSpPr>
          <p:spPr>
            <a:xfrm>
              <a:off x="8773226" y="3318648"/>
              <a:ext cx="295613" cy="279060"/>
            </a:xfrm>
            <a:prstGeom prst="round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199" name="Abgerundetes Rechteck 198"/>
            <p:cNvSpPr/>
            <p:nvPr/>
          </p:nvSpPr>
          <p:spPr>
            <a:xfrm>
              <a:off x="5299769" y="3318648"/>
              <a:ext cx="295613" cy="279060"/>
            </a:xfrm>
            <a:prstGeom prst="roundRect">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a:p>
          </p:txBody>
        </p:sp>
        <p:sp>
          <p:nvSpPr>
            <p:cNvPr id="200" name="Textfeld 84"/>
            <p:cNvSpPr txBox="1">
              <a:spLocks noChangeArrowheads="1"/>
            </p:cNvSpPr>
            <p:nvPr/>
          </p:nvSpPr>
          <p:spPr bwMode="auto">
            <a:xfrm>
              <a:off x="8551516" y="3040063"/>
              <a:ext cx="351671" cy="22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spcBef>
                  <a:spcPct val="0"/>
                </a:spcBef>
                <a:buFontTx/>
                <a:buNone/>
              </a:pPr>
              <a:r>
                <a:rPr lang="de-DE" altLang="de-DE" sz="1000" dirty="0"/>
                <a:t>HV</a:t>
              </a:r>
            </a:p>
          </p:txBody>
        </p:sp>
        <p:cxnSp>
          <p:nvCxnSpPr>
            <p:cNvPr id="201" name="Gerader Verbinder 200"/>
            <p:cNvCxnSpPr/>
            <p:nvPr/>
          </p:nvCxnSpPr>
          <p:spPr bwMode="auto">
            <a:xfrm flipV="1">
              <a:off x="8921032" y="3109709"/>
              <a:ext cx="0" cy="20893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p:cNvCxnSpPr/>
            <p:nvPr/>
          </p:nvCxnSpPr>
          <p:spPr bwMode="auto">
            <a:xfrm flipV="1">
              <a:off x="5447576" y="3109709"/>
              <a:ext cx="0" cy="20893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3" name="Textfeld 60"/>
            <p:cNvSpPr txBox="1"/>
            <p:nvPr/>
          </p:nvSpPr>
          <p:spPr>
            <a:xfrm>
              <a:off x="5225740" y="2771524"/>
              <a:ext cx="434734" cy="307777"/>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de-DE" sz="1400" dirty="0"/>
                <a:t>HV</a:t>
              </a:r>
            </a:p>
          </p:txBody>
        </p:sp>
        <p:sp>
          <p:nvSpPr>
            <p:cNvPr id="204" name="Ellipse 203"/>
            <p:cNvSpPr/>
            <p:nvPr/>
          </p:nvSpPr>
          <p:spPr>
            <a:xfrm>
              <a:off x="6262152"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5" name="Ellipse 204"/>
            <p:cNvSpPr/>
            <p:nvPr/>
          </p:nvSpPr>
          <p:spPr>
            <a:xfrm>
              <a:off x="6410211"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6" name="Ellipse 205"/>
            <p:cNvSpPr/>
            <p:nvPr/>
          </p:nvSpPr>
          <p:spPr>
            <a:xfrm>
              <a:off x="6558269"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7" name="Ellipse 206"/>
            <p:cNvSpPr/>
            <p:nvPr/>
          </p:nvSpPr>
          <p:spPr>
            <a:xfrm>
              <a:off x="6706328"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8" name="Ellipse 207"/>
            <p:cNvSpPr/>
            <p:nvPr/>
          </p:nvSpPr>
          <p:spPr>
            <a:xfrm>
              <a:off x="6854387"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09" name="Ellipse 208"/>
            <p:cNvSpPr/>
            <p:nvPr/>
          </p:nvSpPr>
          <p:spPr>
            <a:xfrm>
              <a:off x="7002446"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0" name="Ellipse 209"/>
            <p:cNvSpPr/>
            <p:nvPr/>
          </p:nvSpPr>
          <p:spPr>
            <a:xfrm>
              <a:off x="7150505"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1" name="Ellipse 210"/>
            <p:cNvSpPr/>
            <p:nvPr/>
          </p:nvSpPr>
          <p:spPr>
            <a:xfrm>
              <a:off x="7298563"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2" name="Ellipse 211"/>
            <p:cNvSpPr/>
            <p:nvPr/>
          </p:nvSpPr>
          <p:spPr>
            <a:xfrm>
              <a:off x="7446622"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3" name="Ellipse 212"/>
            <p:cNvSpPr/>
            <p:nvPr/>
          </p:nvSpPr>
          <p:spPr>
            <a:xfrm>
              <a:off x="7594681"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4" name="Ellipse 213"/>
            <p:cNvSpPr/>
            <p:nvPr/>
          </p:nvSpPr>
          <p:spPr>
            <a:xfrm>
              <a:off x="7742740"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5" name="Ellipse 214"/>
            <p:cNvSpPr/>
            <p:nvPr/>
          </p:nvSpPr>
          <p:spPr>
            <a:xfrm>
              <a:off x="7890799"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6" name="Ellipse 215"/>
            <p:cNvSpPr/>
            <p:nvPr/>
          </p:nvSpPr>
          <p:spPr>
            <a:xfrm>
              <a:off x="8038857" y="4027294"/>
              <a:ext cx="148059" cy="139530"/>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7" name="Ellipse 216"/>
            <p:cNvSpPr/>
            <p:nvPr/>
          </p:nvSpPr>
          <p:spPr>
            <a:xfrm>
              <a:off x="6262152"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8" name="Ellipse 217"/>
            <p:cNvSpPr/>
            <p:nvPr/>
          </p:nvSpPr>
          <p:spPr>
            <a:xfrm>
              <a:off x="6410211"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19" name="Ellipse 218"/>
            <p:cNvSpPr/>
            <p:nvPr/>
          </p:nvSpPr>
          <p:spPr>
            <a:xfrm>
              <a:off x="6558269"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0" name="Ellipse 219"/>
            <p:cNvSpPr/>
            <p:nvPr/>
          </p:nvSpPr>
          <p:spPr>
            <a:xfrm>
              <a:off x="6706328"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1" name="Ellipse 220"/>
            <p:cNvSpPr/>
            <p:nvPr/>
          </p:nvSpPr>
          <p:spPr>
            <a:xfrm>
              <a:off x="6854387"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2" name="Ellipse 221"/>
            <p:cNvSpPr/>
            <p:nvPr/>
          </p:nvSpPr>
          <p:spPr>
            <a:xfrm>
              <a:off x="7002446"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3" name="Ellipse 222"/>
            <p:cNvSpPr/>
            <p:nvPr/>
          </p:nvSpPr>
          <p:spPr>
            <a:xfrm>
              <a:off x="7150505"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4" name="Ellipse 223"/>
            <p:cNvSpPr/>
            <p:nvPr/>
          </p:nvSpPr>
          <p:spPr>
            <a:xfrm>
              <a:off x="7298563"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5" name="Ellipse 224"/>
            <p:cNvSpPr/>
            <p:nvPr/>
          </p:nvSpPr>
          <p:spPr>
            <a:xfrm>
              <a:off x="7446622"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6" name="Ellipse 225"/>
            <p:cNvSpPr/>
            <p:nvPr/>
          </p:nvSpPr>
          <p:spPr>
            <a:xfrm>
              <a:off x="7594681"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7" name="Ellipse 226"/>
            <p:cNvSpPr/>
            <p:nvPr/>
          </p:nvSpPr>
          <p:spPr>
            <a:xfrm>
              <a:off x="7742740"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8" name="Ellipse 227"/>
            <p:cNvSpPr/>
            <p:nvPr/>
          </p:nvSpPr>
          <p:spPr>
            <a:xfrm>
              <a:off x="7890799"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229" name="Ellipse 228"/>
            <p:cNvSpPr/>
            <p:nvPr/>
          </p:nvSpPr>
          <p:spPr>
            <a:xfrm>
              <a:off x="8038857" y="6342670"/>
              <a:ext cx="148059" cy="13953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sz="800" dirty="0">
                <a:solidFill>
                  <a:schemeClr val="tx1"/>
                </a:solidFill>
              </a:endParaRPr>
            </a:p>
          </p:txBody>
        </p:sp>
        <p:sp>
          <p:nvSpPr>
            <p:cNvPr id="114" name="Freihandform 113"/>
            <p:cNvSpPr/>
            <p:nvPr/>
          </p:nvSpPr>
          <p:spPr>
            <a:xfrm>
              <a:off x="3198060" y="2665700"/>
              <a:ext cx="1297610" cy="305320"/>
            </a:xfrm>
            <a:custGeom>
              <a:avLst/>
              <a:gdLst>
                <a:gd name="connsiteX0" fmla="*/ 0 w 1883664"/>
                <a:gd name="connsiteY0" fmla="*/ 280419 h 320767"/>
                <a:gd name="connsiteX1" fmla="*/ 426720 w 1883664"/>
                <a:gd name="connsiteY1" fmla="*/ 286515 h 320767"/>
                <a:gd name="connsiteX2" fmla="*/ 670560 w 1883664"/>
                <a:gd name="connsiteY2" fmla="*/ 3 h 320767"/>
                <a:gd name="connsiteX3" fmla="*/ 969264 w 1883664"/>
                <a:gd name="connsiteY3" fmla="*/ 292611 h 320767"/>
                <a:gd name="connsiteX4" fmla="*/ 1883664 w 1883664"/>
                <a:gd name="connsiteY4" fmla="*/ 292611 h 32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64" h="320767">
                  <a:moveTo>
                    <a:pt x="0" y="280419"/>
                  </a:moveTo>
                  <a:cubicBezTo>
                    <a:pt x="157480" y="306835"/>
                    <a:pt x="314960" y="333251"/>
                    <a:pt x="426720" y="286515"/>
                  </a:cubicBezTo>
                  <a:cubicBezTo>
                    <a:pt x="538480" y="239779"/>
                    <a:pt x="580136" y="-1013"/>
                    <a:pt x="670560" y="3"/>
                  </a:cubicBezTo>
                  <a:cubicBezTo>
                    <a:pt x="760984" y="1019"/>
                    <a:pt x="767080" y="243843"/>
                    <a:pt x="969264" y="292611"/>
                  </a:cubicBezTo>
                  <a:cubicBezTo>
                    <a:pt x="1171448" y="341379"/>
                    <a:pt x="1527556" y="316995"/>
                    <a:pt x="1883664" y="29261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Gerade Verbindung mit Pfeil 6"/>
            <p:cNvCxnSpPr>
              <a:endCxn id="114" idx="4"/>
            </p:cNvCxnSpPr>
            <p:nvPr/>
          </p:nvCxnSpPr>
          <p:spPr>
            <a:xfrm flipV="1">
              <a:off x="3274390" y="2944220"/>
              <a:ext cx="1221280" cy="26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3274390" y="2513040"/>
              <a:ext cx="0" cy="4579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Inhaltsplatzhalter 4"/>
            <p:cNvSpPr txBox="1">
              <a:spLocks/>
            </p:cNvSpPr>
            <p:nvPr/>
          </p:nvSpPr>
          <p:spPr bwMode="auto">
            <a:xfrm>
              <a:off x="3732370" y="2665700"/>
              <a:ext cx="534310" cy="34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1ns</a:t>
              </a:r>
            </a:p>
            <a:p>
              <a:pPr marL="0" indent="0">
                <a:buFontTx/>
                <a:buNone/>
              </a:pPr>
              <a:endParaRPr lang="en-US" sz="1600" kern="0" dirty="0"/>
            </a:p>
          </p:txBody>
        </p:sp>
        <p:sp>
          <p:nvSpPr>
            <p:cNvPr id="230" name="Inhaltsplatzhalter 4"/>
            <p:cNvSpPr txBox="1">
              <a:spLocks/>
            </p:cNvSpPr>
            <p:nvPr/>
          </p:nvSpPr>
          <p:spPr bwMode="auto">
            <a:xfrm>
              <a:off x="4304845" y="2894690"/>
              <a:ext cx="267155" cy="34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t</a:t>
              </a:r>
            </a:p>
            <a:p>
              <a:pPr marL="0" indent="0">
                <a:buFontTx/>
                <a:buNone/>
              </a:pPr>
              <a:endParaRPr lang="en-US" sz="1600" kern="0" dirty="0"/>
            </a:p>
          </p:txBody>
        </p:sp>
        <p:sp>
          <p:nvSpPr>
            <p:cNvPr id="231" name="Inhaltsplatzhalter 4"/>
            <p:cNvSpPr txBox="1">
              <a:spLocks/>
            </p:cNvSpPr>
            <p:nvPr/>
          </p:nvSpPr>
          <p:spPr bwMode="auto">
            <a:xfrm>
              <a:off x="3045400" y="2436710"/>
              <a:ext cx="267155" cy="34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err="1"/>
                <a:t>i</a:t>
              </a:r>
              <a:endParaRPr lang="en-US" kern="0" dirty="0"/>
            </a:p>
            <a:p>
              <a:pPr marL="0" indent="0">
                <a:buFontTx/>
                <a:buNone/>
              </a:pPr>
              <a:endParaRPr lang="en-US" sz="1600" kern="0" dirty="0"/>
            </a:p>
          </p:txBody>
        </p:sp>
      </p:grpSp>
    </p:spTree>
    <p:extLst>
      <p:ext uri="{BB962C8B-B14F-4D97-AF65-F5344CB8AC3E}">
        <p14:creationId xmlns:p14="http://schemas.microsoft.com/office/powerpoint/2010/main" val="4122908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3700" y="1124744"/>
            <a:ext cx="8356600" cy="4894262"/>
          </a:xfrm>
        </p:spPr>
        <p:txBody>
          <a:bodyPr/>
          <a:lstStyle/>
          <a:p>
            <a:pPr>
              <a:spcBef>
                <a:spcPts val="1000"/>
              </a:spcBef>
            </a:pPr>
            <a:r>
              <a:rPr lang="en-US" sz="1800" dirty="0"/>
              <a:t>Small fill-factor </a:t>
            </a:r>
          </a:p>
          <a:p>
            <a:pPr>
              <a:spcBef>
                <a:spcPts val="1000"/>
              </a:spcBef>
            </a:pPr>
            <a:r>
              <a:rPr lang="en-US" sz="1800" dirty="0"/>
              <a:t>Large fill-factor</a:t>
            </a:r>
          </a:p>
          <a:p>
            <a:pPr marL="0" indent="0">
              <a:spcBef>
                <a:spcPts val="1000"/>
              </a:spcBef>
              <a:buNone/>
            </a:pPr>
            <a:endParaRPr lang="en-US" sz="1800" dirty="0"/>
          </a:p>
          <a:p>
            <a:pPr>
              <a:spcBef>
                <a:spcPts val="1000"/>
              </a:spcBef>
            </a:pPr>
            <a:r>
              <a:rPr lang="en-US" sz="1800" dirty="0"/>
              <a:t>Monolithic Pixel Detector</a:t>
            </a:r>
          </a:p>
          <a:p>
            <a:pPr>
              <a:spcBef>
                <a:spcPts val="1000"/>
              </a:spcBef>
            </a:pPr>
            <a:r>
              <a:rPr lang="en-US" sz="1800" dirty="0"/>
              <a:t>Hybrid Pixel Detector</a:t>
            </a:r>
          </a:p>
          <a:p>
            <a:pPr>
              <a:spcBef>
                <a:spcPts val="1000"/>
              </a:spcBef>
            </a:pPr>
            <a:endParaRPr lang="en-US" sz="1800" dirty="0"/>
          </a:p>
          <a:p>
            <a:pPr>
              <a:spcBef>
                <a:spcPts val="1000"/>
              </a:spcBef>
            </a:pPr>
            <a:r>
              <a:rPr lang="en-US" altLang="zh-CN" sz="1800" dirty="0"/>
              <a:t>HRCMOS</a:t>
            </a:r>
            <a:r>
              <a:rPr lang="zh-CN" altLang="en-US" sz="1800" dirty="0"/>
              <a:t>：</a:t>
            </a:r>
            <a:r>
              <a:rPr lang="en-US" altLang="zh-CN" sz="1800" dirty="0"/>
              <a:t>focus on high resistive substrate </a:t>
            </a:r>
          </a:p>
          <a:p>
            <a:pPr>
              <a:spcBef>
                <a:spcPts val="1000"/>
              </a:spcBef>
            </a:pPr>
            <a:r>
              <a:rPr lang="en-US" sz="1800" dirty="0"/>
              <a:t>HVCMOS</a:t>
            </a:r>
            <a:r>
              <a:rPr lang="zh-CN" altLang="en-US" sz="1800" dirty="0"/>
              <a:t>：</a:t>
            </a:r>
            <a:r>
              <a:rPr lang="en-US" altLang="zh-CN" sz="1800" dirty="0"/>
              <a:t>focus on high depletion voltage</a:t>
            </a:r>
            <a:endParaRPr lang="en-US" sz="1800" dirty="0"/>
          </a:p>
        </p:txBody>
      </p:sp>
      <p:sp>
        <p:nvSpPr>
          <p:cNvPr id="3" name="Titel 2"/>
          <p:cNvSpPr>
            <a:spLocks noGrp="1"/>
          </p:cNvSpPr>
          <p:nvPr>
            <p:ph type="title"/>
          </p:nvPr>
        </p:nvSpPr>
        <p:spPr>
          <a:xfrm>
            <a:off x="395536" y="188640"/>
            <a:ext cx="6911975" cy="561975"/>
          </a:xfrm>
        </p:spPr>
        <p:txBody>
          <a:bodyPr/>
          <a:lstStyle/>
          <a:p>
            <a:r>
              <a:rPr lang="en-US" sz="2400" b="1" dirty="0"/>
              <a:t>Variants of HVCMOS</a:t>
            </a:r>
            <a:endParaRPr lang="de-DE" sz="2400" b="1" dirty="0"/>
          </a:p>
        </p:txBody>
      </p:sp>
    </p:spTree>
    <p:extLst>
      <p:ext uri="{BB962C8B-B14F-4D97-AF65-F5344CB8AC3E}">
        <p14:creationId xmlns:p14="http://schemas.microsoft.com/office/powerpoint/2010/main" val="301865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27584" y="1052736"/>
            <a:ext cx="7852544" cy="3379440"/>
          </a:xfrm>
        </p:spPr>
        <p:txBody>
          <a:bodyPr/>
          <a:lstStyle/>
          <a:p>
            <a:pPr>
              <a:lnSpc>
                <a:spcPct val="150000"/>
              </a:lnSpc>
            </a:pPr>
            <a:r>
              <a:rPr lang="en-US" altLang="zh-CN" sz="1800" dirty="0"/>
              <a:t>CMOS Development Flow</a:t>
            </a:r>
          </a:p>
          <a:p>
            <a:pPr lvl="1">
              <a:lnSpc>
                <a:spcPct val="150000"/>
              </a:lnSpc>
            </a:pPr>
            <a:r>
              <a:rPr lang="en-US" sz="1600" dirty="0"/>
              <a:t>Design Environment</a:t>
            </a:r>
          </a:p>
          <a:p>
            <a:pPr lvl="1">
              <a:lnSpc>
                <a:spcPct val="150000"/>
              </a:lnSpc>
            </a:pPr>
            <a:r>
              <a:rPr lang="en-US" sz="1600" dirty="0"/>
              <a:t>Design</a:t>
            </a:r>
          </a:p>
          <a:p>
            <a:pPr lvl="1">
              <a:lnSpc>
                <a:spcPct val="150000"/>
              </a:lnSpc>
            </a:pPr>
            <a:r>
              <a:rPr lang="en-US" sz="1600" dirty="0"/>
              <a:t>Production</a:t>
            </a:r>
          </a:p>
          <a:p>
            <a:pPr lvl="1">
              <a:lnSpc>
                <a:spcPct val="150000"/>
              </a:lnSpc>
            </a:pPr>
            <a:r>
              <a:rPr lang="en-US" sz="1600" dirty="0"/>
              <a:t>Package</a:t>
            </a:r>
          </a:p>
          <a:p>
            <a:pPr lvl="1">
              <a:lnSpc>
                <a:spcPct val="150000"/>
              </a:lnSpc>
            </a:pPr>
            <a:r>
              <a:rPr lang="en-US" sz="1600" dirty="0"/>
              <a:t>Measurements</a:t>
            </a:r>
          </a:p>
          <a:p>
            <a:pPr>
              <a:lnSpc>
                <a:spcPct val="150000"/>
              </a:lnSpc>
            </a:pPr>
            <a:r>
              <a:rPr lang="en-US" sz="1800" dirty="0"/>
              <a:t>High Voltage CMOS Pixel Detector </a:t>
            </a:r>
          </a:p>
          <a:p>
            <a:pPr lvl="1">
              <a:lnSpc>
                <a:spcPct val="150000"/>
              </a:lnSpc>
            </a:pPr>
            <a:r>
              <a:rPr lang="en-US" sz="1600" dirty="0"/>
              <a:t>What is HVCMOS</a:t>
            </a:r>
          </a:p>
          <a:p>
            <a:pPr lvl="1">
              <a:lnSpc>
                <a:spcPct val="150000"/>
              </a:lnSpc>
            </a:pPr>
            <a:r>
              <a:rPr lang="en-US" sz="1600" dirty="0"/>
              <a:t>Application</a:t>
            </a:r>
          </a:p>
          <a:p>
            <a:pPr lvl="1">
              <a:lnSpc>
                <a:spcPct val="150000"/>
              </a:lnSpc>
            </a:pPr>
            <a:r>
              <a:rPr lang="en-US" sz="1600" dirty="0"/>
              <a:t>Variants of HVCMOS</a:t>
            </a:r>
          </a:p>
          <a:p>
            <a:pPr lvl="1">
              <a:lnSpc>
                <a:spcPct val="150000"/>
              </a:lnSpc>
            </a:pPr>
            <a:r>
              <a:rPr lang="en-US" sz="1600" dirty="0"/>
              <a:t>Components of Pixel Detector</a:t>
            </a:r>
          </a:p>
          <a:p>
            <a:pPr lvl="1">
              <a:lnSpc>
                <a:spcPct val="150000"/>
              </a:lnSpc>
            </a:pPr>
            <a:r>
              <a:rPr lang="en-US" sz="1600" dirty="0"/>
              <a:t>Some Examples of Measurement Results</a:t>
            </a:r>
          </a:p>
        </p:txBody>
      </p:sp>
      <p:sp>
        <p:nvSpPr>
          <p:cNvPr id="4" name="Titel 3"/>
          <p:cNvSpPr>
            <a:spLocks noGrp="1"/>
          </p:cNvSpPr>
          <p:nvPr>
            <p:ph type="title"/>
          </p:nvPr>
        </p:nvSpPr>
        <p:spPr/>
        <p:txBody>
          <a:bodyPr/>
          <a:lstStyle/>
          <a:p>
            <a:r>
              <a:rPr lang="de-DE" altLang="zh-CN" dirty="0"/>
              <a:t>Contents</a:t>
            </a:r>
            <a:endParaRPr lang="en-US" dirty="0"/>
          </a:p>
        </p:txBody>
      </p:sp>
    </p:spTree>
    <p:extLst>
      <p:ext uri="{BB962C8B-B14F-4D97-AF65-F5344CB8AC3E}">
        <p14:creationId xmlns:p14="http://schemas.microsoft.com/office/powerpoint/2010/main" val="183547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528" y="1052736"/>
            <a:ext cx="8712968" cy="4894262"/>
          </a:xfrm>
        </p:spPr>
        <p:txBody>
          <a:bodyPr/>
          <a:lstStyle/>
          <a:p>
            <a:pPr>
              <a:spcBef>
                <a:spcPts val="1000"/>
              </a:spcBef>
            </a:pPr>
            <a:r>
              <a:rPr lang="en-US" sz="1800" dirty="0"/>
              <a:t>Small fill-factor </a:t>
            </a:r>
          </a:p>
          <a:p>
            <a:pPr lvl="1">
              <a:spcBef>
                <a:spcPts val="1000"/>
              </a:spcBef>
            </a:pPr>
            <a:r>
              <a:rPr lang="en-US" sz="1800" dirty="0"/>
              <a:t>Small collection electrode without electronics</a:t>
            </a:r>
          </a:p>
          <a:p>
            <a:pPr lvl="1">
              <a:spcBef>
                <a:spcPts val="1000"/>
              </a:spcBef>
            </a:pPr>
            <a:r>
              <a:rPr lang="en-US" sz="1800" dirty="0">
                <a:solidFill>
                  <a:srgbClr val="C00000"/>
                </a:solidFill>
              </a:rPr>
              <a:t>Smaller input node capacitance and less crosstalk from electronics to </a:t>
            </a:r>
            <a:r>
              <a:rPr lang="de-DE" dirty="0" err="1">
                <a:solidFill>
                  <a:srgbClr val="C00000"/>
                </a:solidFill>
              </a:rPr>
              <a:t>detector</a:t>
            </a:r>
            <a:r>
              <a:rPr lang="de-DE" sz="1800" dirty="0">
                <a:solidFill>
                  <a:srgbClr val="C00000"/>
                </a:solidFill>
              </a:rPr>
              <a:t>.</a:t>
            </a:r>
          </a:p>
          <a:p>
            <a:pPr lvl="1">
              <a:spcBef>
                <a:spcPts val="1000"/>
              </a:spcBef>
            </a:pPr>
            <a:r>
              <a:rPr lang="de-DE" sz="1800" dirty="0">
                <a:solidFill>
                  <a:srgbClr val="00B0F0"/>
                </a:solidFill>
              </a:rPr>
              <a:t>Not </a:t>
            </a:r>
            <a:r>
              <a:rPr lang="de-DE" sz="1800" dirty="0" err="1">
                <a:solidFill>
                  <a:srgbClr val="00B0F0"/>
                </a:solidFill>
              </a:rPr>
              <a:t>radiation</a:t>
            </a:r>
            <a:r>
              <a:rPr lang="de-DE" sz="1800" dirty="0">
                <a:solidFill>
                  <a:srgbClr val="00B0F0"/>
                </a:solidFill>
              </a:rPr>
              <a:t> </a:t>
            </a:r>
            <a:r>
              <a:rPr lang="de-DE" sz="1800" dirty="0" err="1">
                <a:solidFill>
                  <a:srgbClr val="00B0F0"/>
                </a:solidFill>
              </a:rPr>
              <a:t>hardness</a:t>
            </a:r>
            <a:endParaRPr lang="de-DE" sz="1800" dirty="0">
              <a:solidFill>
                <a:srgbClr val="00B0F0"/>
              </a:solidFill>
            </a:endParaRPr>
          </a:p>
          <a:p>
            <a:pPr>
              <a:spcBef>
                <a:spcPts val="1000"/>
              </a:spcBef>
            </a:pPr>
            <a:r>
              <a:rPr lang="en-US" sz="1800" dirty="0"/>
              <a:t>Large fill-factor </a:t>
            </a:r>
          </a:p>
          <a:p>
            <a:pPr lvl="1">
              <a:spcBef>
                <a:spcPts val="1000"/>
              </a:spcBef>
            </a:pPr>
            <a:r>
              <a:rPr lang="en-US" sz="1800" dirty="0"/>
              <a:t>Larger collection electrode with pixel electronics inside (</a:t>
            </a:r>
            <a:r>
              <a:rPr lang="de-DE" sz="1800" dirty="0"/>
              <a:t>1*10</a:t>
            </a:r>
            <a:r>
              <a:rPr lang="de-DE" sz="1800" baseline="30000" dirty="0"/>
              <a:t>16</a:t>
            </a:r>
            <a:r>
              <a:rPr lang="de-DE" sz="1800" dirty="0"/>
              <a:t> </a:t>
            </a:r>
            <a:r>
              <a:rPr lang="de-DE" sz="1800" dirty="0" err="1"/>
              <a:t>neq</a:t>
            </a:r>
            <a:r>
              <a:rPr lang="de-DE" sz="1800" dirty="0"/>
              <a:t>/cm</a:t>
            </a:r>
            <a:r>
              <a:rPr lang="de-DE" sz="1800" baseline="30000" dirty="0"/>
              <a:t>2</a:t>
            </a:r>
            <a:r>
              <a:rPr lang="en-US" sz="1800" dirty="0"/>
              <a:t>)</a:t>
            </a:r>
            <a:endParaRPr lang="de-DE" sz="1800" dirty="0"/>
          </a:p>
        </p:txBody>
      </p:sp>
      <p:sp>
        <p:nvSpPr>
          <p:cNvPr id="3" name="Titel 2"/>
          <p:cNvSpPr>
            <a:spLocks noGrp="1"/>
          </p:cNvSpPr>
          <p:nvPr>
            <p:ph type="title"/>
          </p:nvPr>
        </p:nvSpPr>
        <p:spPr/>
        <p:txBody>
          <a:bodyPr/>
          <a:lstStyle/>
          <a:p>
            <a:r>
              <a:rPr lang="en-US" sz="2400" b="1" dirty="0"/>
              <a:t>Small fill factor vs. large fill factor</a:t>
            </a:r>
            <a:endParaRPr lang="de-DE" sz="2400" b="1"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645024"/>
            <a:ext cx="4030485" cy="251889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3645024"/>
            <a:ext cx="4320480" cy="2518890"/>
          </a:xfrm>
          <a:prstGeom prst="rect">
            <a:avLst/>
          </a:prstGeom>
        </p:spPr>
      </p:pic>
    </p:spTree>
    <p:extLst>
      <p:ext uri="{BB962C8B-B14F-4D97-AF65-F5344CB8AC3E}">
        <p14:creationId xmlns:p14="http://schemas.microsoft.com/office/powerpoint/2010/main" val="132082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spcBef>
                <a:spcPts val="1000"/>
              </a:spcBef>
            </a:pPr>
            <a:r>
              <a:rPr lang="en-US" sz="1800" dirty="0"/>
              <a:t> Standard Hybrid pixel detector: </a:t>
            </a:r>
          </a:p>
          <a:p>
            <a:pPr marL="400050" lvl="1" indent="0">
              <a:spcBef>
                <a:spcPts val="1000"/>
              </a:spcBef>
            </a:pPr>
            <a:r>
              <a:rPr lang="en-US" sz="1400" dirty="0"/>
              <a:t> Bump bond for signal transmission </a:t>
            </a:r>
          </a:p>
          <a:p>
            <a:pPr marL="400050" lvl="1" indent="0">
              <a:spcBef>
                <a:spcPts val="1000"/>
              </a:spcBef>
            </a:pPr>
            <a:r>
              <a:rPr lang="en-US" sz="1400" dirty="0"/>
              <a:t> Passive sensor</a:t>
            </a:r>
          </a:p>
          <a:p>
            <a:pPr marL="400050" lvl="1" indent="0">
              <a:spcBef>
                <a:spcPts val="1000"/>
              </a:spcBef>
            </a:pPr>
            <a:r>
              <a:rPr lang="en-US" sz="1400" dirty="0"/>
              <a:t> </a:t>
            </a:r>
            <a:r>
              <a:rPr lang="en-US" sz="1400" dirty="0">
                <a:solidFill>
                  <a:srgbClr val="A01E28"/>
                </a:solidFill>
              </a:rPr>
              <a:t>Higher readout speed.</a:t>
            </a:r>
          </a:p>
          <a:p>
            <a:pPr marL="400050" lvl="1" indent="0">
              <a:spcBef>
                <a:spcPts val="1000"/>
              </a:spcBef>
            </a:pPr>
            <a:r>
              <a:rPr lang="en-US" sz="1400" dirty="0">
                <a:solidFill>
                  <a:srgbClr val="A01E28"/>
                </a:solidFill>
              </a:rPr>
              <a:t> Materials and technologies can be optimized</a:t>
            </a:r>
            <a:r>
              <a:rPr lang="en-US" dirty="0">
                <a:solidFill>
                  <a:srgbClr val="A01E28"/>
                </a:solidFill>
              </a:rPr>
              <a:t>.</a:t>
            </a:r>
          </a:p>
          <a:p>
            <a:pPr marL="400050" lvl="1" indent="0">
              <a:spcBef>
                <a:spcPts val="1000"/>
              </a:spcBef>
            </a:pPr>
            <a:r>
              <a:rPr lang="en-US" sz="1400" dirty="0"/>
              <a:t> </a:t>
            </a:r>
            <a:r>
              <a:rPr lang="en-US" sz="1400" dirty="0">
                <a:solidFill>
                  <a:srgbClr val="50AAE6"/>
                </a:solidFill>
              </a:rPr>
              <a:t>Higher power consumption. </a:t>
            </a:r>
            <a:r>
              <a:rPr lang="en-US" sz="1800" dirty="0"/>
              <a:t> </a:t>
            </a:r>
          </a:p>
          <a:p>
            <a:pPr marL="0" indent="0">
              <a:spcBef>
                <a:spcPts val="1000"/>
              </a:spcBef>
            </a:pPr>
            <a:r>
              <a:rPr lang="en-US" sz="1800" dirty="0"/>
              <a:t> Monolithic HV-CMOS Detector: </a:t>
            </a:r>
          </a:p>
          <a:p>
            <a:pPr marL="400050" lvl="1" indent="0">
              <a:spcBef>
                <a:spcPts val="1000"/>
              </a:spcBef>
            </a:pPr>
            <a:r>
              <a:rPr lang="en-US" sz="1400" dirty="0"/>
              <a:t> Sensor and readout electronics are on the same die</a:t>
            </a:r>
          </a:p>
          <a:p>
            <a:pPr marL="400050" lvl="1" indent="0">
              <a:spcBef>
                <a:spcPts val="1000"/>
              </a:spcBef>
            </a:pPr>
            <a:r>
              <a:rPr lang="en-US" sz="1400" dirty="0"/>
              <a:t> Electronics inside sensing diode </a:t>
            </a:r>
          </a:p>
          <a:p>
            <a:pPr marL="400050" lvl="1" indent="0">
              <a:spcBef>
                <a:spcPts val="1000"/>
              </a:spcBef>
            </a:pPr>
            <a:r>
              <a:rPr lang="en-US" sz="1400" dirty="0">
                <a:solidFill>
                  <a:srgbClr val="A01E28"/>
                </a:solidFill>
              </a:rPr>
              <a:t> Lower power consumption because of a small sensor capacitance</a:t>
            </a:r>
          </a:p>
          <a:p>
            <a:pPr marL="400050" lvl="1" indent="0">
              <a:spcBef>
                <a:spcPts val="1000"/>
              </a:spcBef>
            </a:pPr>
            <a:r>
              <a:rPr lang="en-US" sz="1400" dirty="0">
                <a:solidFill>
                  <a:srgbClr val="A01E28"/>
                </a:solidFill>
              </a:rPr>
              <a:t> Higher spatial resolution with simplified interconnections.</a:t>
            </a:r>
          </a:p>
          <a:p>
            <a:pPr marL="400050" lvl="1" indent="0">
              <a:spcBef>
                <a:spcPts val="1000"/>
              </a:spcBef>
            </a:pPr>
            <a:r>
              <a:rPr lang="en-US" sz="1400" dirty="0">
                <a:solidFill>
                  <a:srgbClr val="00B0F0"/>
                </a:solidFill>
              </a:rPr>
              <a:t> Numerous metal lines are needed</a:t>
            </a:r>
            <a:endParaRPr lang="de-DE" dirty="0"/>
          </a:p>
        </p:txBody>
      </p:sp>
      <p:sp>
        <p:nvSpPr>
          <p:cNvPr id="3" name="Titel 2"/>
          <p:cNvSpPr>
            <a:spLocks noGrp="1"/>
          </p:cNvSpPr>
          <p:nvPr>
            <p:ph type="title"/>
          </p:nvPr>
        </p:nvSpPr>
        <p:spPr/>
        <p:txBody>
          <a:bodyPr/>
          <a:lstStyle/>
          <a:p>
            <a:r>
              <a:rPr lang="en-US" sz="2400" b="1" dirty="0"/>
              <a:t>Hybrid </a:t>
            </a:r>
            <a:r>
              <a:rPr lang="en-US" dirty="0"/>
              <a:t>vs.</a:t>
            </a:r>
            <a:r>
              <a:rPr lang="en-US" sz="2400" b="1" dirty="0"/>
              <a:t> Monolithic</a:t>
            </a:r>
          </a:p>
        </p:txBody>
      </p:sp>
      <p:pic>
        <p:nvPicPr>
          <p:cNvPr id="5" name="Grafik 4"/>
          <p:cNvPicPr>
            <a:picLocks noChangeAspect="1"/>
          </p:cNvPicPr>
          <p:nvPr/>
        </p:nvPicPr>
        <p:blipFill>
          <a:blip r:embed="rId3"/>
          <a:stretch>
            <a:fillRect/>
          </a:stretch>
        </p:blipFill>
        <p:spPr>
          <a:xfrm>
            <a:off x="5014484" y="836712"/>
            <a:ext cx="4022011" cy="3384376"/>
          </a:xfrm>
          <a:prstGeom prst="rect">
            <a:avLst/>
          </a:prstGeom>
        </p:spPr>
      </p:pic>
      <p:grpSp>
        <p:nvGrpSpPr>
          <p:cNvPr id="4" name="Gruppieren 3"/>
          <p:cNvGrpSpPr/>
          <p:nvPr/>
        </p:nvGrpSpPr>
        <p:grpSpPr>
          <a:xfrm>
            <a:off x="5292080" y="5517232"/>
            <a:ext cx="1373940" cy="655206"/>
            <a:chOff x="5364088" y="5229200"/>
            <a:chExt cx="1373940" cy="655206"/>
          </a:xfrm>
        </p:grpSpPr>
        <p:sp>
          <p:nvSpPr>
            <p:cNvPr id="7" name="Rechteck 6"/>
            <p:cNvSpPr/>
            <p:nvPr/>
          </p:nvSpPr>
          <p:spPr>
            <a:xfrm>
              <a:off x="5364088" y="5229200"/>
              <a:ext cx="1373940" cy="22899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Sensor</a:t>
              </a:r>
              <a:endParaRPr lang="de-DE" sz="1400" dirty="0">
                <a:solidFill>
                  <a:schemeClr val="tx1"/>
                </a:solidFill>
              </a:endParaRPr>
            </a:p>
          </p:txBody>
        </p:sp>
        <p:sp>
          <p:nvSpPr>
            <p:cNvPr id="8" name="Rechteck 7"/>
            <p:cNvSpPr/>
            <p:nvPr/>
          </p:nvSpPr>
          <p:spPr>
            <a:xfrm>
              <a:off x="5364088" y="5655416"/>
              <a:ext cx="1373940" cy="22899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a:solidFill>
                    <a:schemeClr val="tx1"/>
                  </a:solidFill>
                </a:rPr>
                <a:t>RO</a:t>
              </a:r>
            </a:p>
          </p:txBody>
        </p:sp>
        <p:sp>
          <p:nvSpPr>
            <p:cNvPr id="9" name="Ellipse 8"/>
            <p:cNvSpPr/>
            <p:nvPr/>
          </p:nvSpPr>
          <p:spPr>
            <a:xfrm>
              <a:off x="5507340" y="5458190"/>
              <a:ext cx="197226" cy="197226"/>
            </a:xfrm>
            <a:prstGeom prst="ellipse">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10" name="Ellipse 9"/>
            <p:cNvSpPr/>
            <p:nvPr/>
          </p:nvSpPr>
          <p:spPr>
            <a:xfrm>
              <a:off x="5802859" y="5458190"/>
              <a:ext cx="197226" cy="197226"/>
            </a:xfrm>
            <a:prstGeom prst="ellipse">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11" name="Ellipse 10"/>
            <p:cNvSpPr/>
            <p:nvPr/>
          </p:nvSpPr>
          <p:spPr>
            <a:xfrm>
              <a:off x="6088119" y="5458190"/>
              <a:ext cx="197226" cy="197226"/>
            </a:xfrm>
            <a:prstGeom prst="ellipse">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12" name="Ellipse 11"/>
            <p:cNvSpPr/>
            <p:nvPr/>
          </p:nvSpPr>
          <p:spPr>
            <a:xfrm>
              <a:off x="6381894" y="5453431"/>
              <a:ext cx="197226" cy="197226"/>
            </a:xfrm>
            <a:prstGeom prst="ellipse">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grpSp>
      <p:grpSp>
        <p:nvGrpSpPr>
          <p:cNvPr id="18" name="Gruppieren 17"/>
          <p:cNvGrpSpPr/>
          <p:nvPr/>
        </p:nvGrpSpPr>
        <p:grpSpPr>
          <a:xfrm>
            <a:off x="6867414" y="5517232"/>
            <a:ext cx="1940633" cy="605293"/>
            <a:chOff x="6939422" y="5229200"/>
            <a:chExt cx="1940633" cy="605293"/>
          </a:xfrm>
        </p:grpSpPr>
        <p:sp>
          <p:nvSpPr>
            <p:cNvPr id="13" name="Rechteck 12"/>
            <p:cNvSpPr/>
            <p:nvPr/>
          </p:nvSpPr>
          <p:spPr>
            <a:xfrm>
              <a:off x="7308304" y="5229200"/>
              <a:ext cx="1373940" cy="22899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Sensor</a:t>
              </a:r>
            </a:p>
          </p:txBody>
        </p:sp>
        <p:sp>
          <p:nvSpPr>
            <p:cNvPr id="14" name="Rechteck 13"/>
            <p:cNvSpPr/>
            <p:nvPr/>
          </p:nvSpPr>
          <p:spPr>
            <a:xfrm>
              <a:off x="7316763" y="5595987"/>
              <a:ext cx="1373940" cy="228990"/>
            </a:xfrm>
            <a:prstGeom prst="rect">
              <a:avLst/>
            </a:prstGeom>
            <a:solidFill>
              <a:srgbClr val="FBFE80"/>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dirty="0">
                  <a:solidFill>
                    <a:schemeClr val="tx1"/>
                  </a:solidFill>
                </a:rPr>
                <a:t>RO</a:t>
              </a:r>
            </a:p>
          </p:txBody>
        </p:sp>
        <p:sp>
          <p:nvSpPr>
            <p:cNvPr id="15" name="Abgerundetes Rechteck 14"/>
            <p:cNvSpPr/>
            <p:nvPr/>
          </p:nvSpPr>
          <p:spPr>
            <a:xfrm>
              <a:off x="7308304" y="5458190"/>
              <a:ext cx="1382399" cy="137797"/>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16" name="Freihandform 15"/>
            <p:cNvSpPr/>
            <p:nvPr/>
          </p:nvSpPr>
          <p:spPr>
            <a:xfrm>
              <a:off x="8570869" y="5469499"/>
              <a:ext cx="309186" cy="364994"/>
            </a:xfrm>
            <a:custGeom>
              <a:avLst/>
              <a:gdLst>
                <a:gd name="connsiteX0" fmla="*/ 0 w 309186"/>
                <a:gd name="connsiteY0" fmla="*/ 134749 h 364994"/>
                <a:gd name="connsiteX1" fmla="*/ 151304 w 309186"/>
                <a:gd name="connsiteY1" fmla="*/ 9759 h 364994"/>
                <a:gd name="connsiteX2" fmla="*/ 309186 w 309186"/>
                <a:gd name="connsiteY2" fmla="*/ 364994 h 364994"/>
              </a:gdLst>
              <a:ahLst/>
              <a:cxnLst>
                <a:cxn ang="0">
                  <a:pos x="connsiteX0" y="connsiteY0"/>
                </a:cxn>
                <a:cxn ang="0">
                  <a:pos x="connsiteX1" y="connsiteY1"/>
                </a:cxn>
                <a:cxn ang="0">
                  <a:pos x="connsiteX2" y="connsiteY2"/>
                </a:cxn>
              </a:cxnLst>
              <a:rect l="l" t="t" r="r" b="b"/>
              <a:pathLst>
                <a:path w="309186" h="364994">
                  <a:moveTo>
                    <a:pt x="0" y="134749"/>
                  </a:moveTo>
                  <a:cubicBezTo>
                    <a:pt x="49886" y="53067"/>
                    <a:pt x="99773" y="-28615"/>
                    <a:pt x="151304" y="9759"/>
                  </a:cubicBezTo>
                  <a:cubicBezTo>
                    <a:pt x="202835" y="48133"/>
                    <a:pt x="256010" y="206563"/>
                    <a:pt x="309186" y="364994"/>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p:cNvSpPr/>
            <p:nvPr/>
          </p:nvSpPr>
          <p:spPr>
            <a:xfrm>
              <a:off x="6939422" y="5281906"/>
              <a:ext cx="447332" cy="484280"/>
            </a:xfrm>
            <a:custGeom>
              <a:avLst/>
              <a:gdLst>
                <a:gd name="connsiteX0" fmla="*/ 447332 w 447332"/>
                <a:gd name="connsiteY0" fmla="*/ 190774 h 484280"/>
                <a:gd name="connsiteX1" fmla="*/ 236823 w 447332"/>
                <a:gd name="connsiteY1" fmla="*/ 480224 h 484280"/>
                <a:gd name="connsiteX2" fmla="*/ 0 w 447332"/>
                <a:gd name="connsiteY2" fmla="*/ 0 h 484280"/>
              </a:gdLst>
              <a:ahLst/>
              <a:cxnLst>
                <a:cxn ang="0">
                  <a:pos x="connsiteX0" y="connsiteY0"/>
                </a:cxn>
                <a:cxn ang="0">
                  <a:pos x="connsiteX1" y="connsiteY1"/>
                </a:cxn>
                <a:cxn ang="0">
                  <a:pos x="connsiteX2" y="connsiteY2"/>
                </a:cxn>
              </a:cxnLst>
              <a:rect l="l" t="t" r="r" b="b"/>
              <a:pathLst>
                <a:path w="447332" h="484280">
                  <a:moveTo>
                    <a:pt x="447332" y="190774"/>
                  </a:moveTo>
                  <a:cubicBezTo>
                    <a:pt x="379355" y="351397"/>
                    <a:pt x="311378" y="512020"/>
                    <a:pt x="236823" y="480224"/>
                  </a:cubicBezTo>
                  <a:cubicBezTo>
                    <a:pt x="162268" y="448428"/>
                    <a:pt x="81134" y="224214"/>
                    <a:pt x="0" y="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055044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idx="1"/>
              </p:nvPr>
            </p:nvSpPr>
            <p:spPr/>
            <p:txBody>
              <a:bodyPr/>
              <a:lstStyle/>
              <a:p>
                <a:pPr>
                  <a:spcBef>
                    <a:spcPts val="1000"/>
                  </a:spcBef>
                </a:pPr>
                <a:r>
                  <a:rPr lang="en-US" sz="1800" dirty="0"/>
                  <a:t>The depletion depth </a:t>
                </a:r>
              </a:p>
              <a:p>
                <a:pPr lvl="1">
                  <a:spcBef>
                    <a:spcPts val="1000"/>
                  </a:spcBef>
                </a:pPr>
                <a14:m>
                  <m:oMath xmlns:m="http://schemas.openxmlformats.org/officeDocument/2006/math">
                    <m:sSub>
                      <m:sSubPr>
                        <m:ctrlPr>
                          <a:rPr lang="de-DE"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e>
                      <m:sub>
                        <m:r>
                          <a:rPr lang="de-DE" sz="2000" i="1">
                            <a:latin typeface="Cambria Math" panose="02040503050406030204" pitchFamily="18" charset="0"/>
                            <a:ea typeface="Cambria Math" panose="02040503050406030204" pitchFamily="18" charset="0"/>
                          </a:rPr>
                          <m:t>0</m:t>
                        </m:r>
                      </m:sub>
                    </m:sSub>
                  </m:oMath>
                </a14:m>
                <a:r>
                  <a:rPr lang="en-US" sz="2000" dirty="0"/>
                  <a:t> </a:t>
                </a:r>
                <a:r>
                  <a:rPr lang="en-US" sz="2000" dirty="0">
                    <a:sym typeface="Wingdings" panose="05000000000000000000" pitchFamily="2" charset="2"/>
                  </a:rPr>
                  <a:t> </a:t>
                </a:r>
                <a:r>
                  <a:rPr lang="en-US" sz="2000" dirty="0"/>
                  <a:t>120V </a:t>
                </a:r>
              </a:p>
              <a:p>
                <a:pPr lvl="1">
                  <a:spcBef>
                    <a:spcPts val="1000"/>
                  </a:spcBef>
                </a:pPr>
                <a14:m>
                  <m:oMath xmlns:m="http://schemas.openxmlformats.org/officeDocument/2006/math">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𝑁</m:t>
                        </m:r>
                      </m:e>
                      <m:sub>
                        <m:r>
                          <a:rPr lang="de-DE" sz="2000" i="1">
                            <a:latin typeface="Cambria Math" panose="02040503050406030204" pitchFamily="18" charset="0"/>
                            <a:ea typeface="Cambria Math" panose="02040503050406030204" pitchFamily="18" charset="0"/>
                          </a:rPr>
                          <m:t>𝐴</m:t>
                        </m:r>
                      </m:sub>
                    </m:sSub>
                  </m:oMath>
                </a14:m>
                <a:r>
                  <a:rPr lang="en-US" sz="2000" dirty="0"/>
                  <a:t> </a:t>
                </a:r>
                <a:r>
                  <a:rPr lang="en-US" sz="2000" dirty="0">
                    <a:sym typeface="Wingdings" panose="05000000000000000000" pitchFamily="2" charset="2"/>
                  </a:rPr>
                  <a:t> </a:t>
                </a:r>
                <a:r>
                  <a:rPr lang="en-US" sz="2000" dirty="0"/>
                  <a:t>1kOhmcm </a:t>
                </a:r>
              </a:p>
              <a:p>
                <a:pPr lvl="1">
                  <a:spcBef>
                    <a:spcPts val="1000"/>
                  </a:spcBef>
                </a:pPr>
                <a:endParaRPr lang="en-US" sz="1800" dirty="0"/>
              </a:p>
              <a:p>
                <a:pPr marL="0" indent="0">
                  <a:spcBef>
                    <a:spcPts val="1000"/>
                  </a:spcBef>
                  <a:buNone/>
                </a:pPr>
                <a14:m>
                  <m:oMathPara xmlns:m="http://schemas.openxmlformats.org/officeDocument/2006/math">
                    <m:oMathParaPr>
                      <m:jc m:val="centerGroup"/>
                    </m:oMathParaPr>
                    <m:oMath xmlns:m="http://schemas.openxmlformats.org/officeDocument/2006/math">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𝑥</m:t>
                          </m:r>
                        </m:e>
                        <m:sub>
                          <m:r>
                            <a:rPr lang="de-DE" sz="2800" b="0" i="1" smtClean="0">
                              <a:latin typeface="Cambria Math" panose="02040503050406030204" pitchFamily="18" charset="0"/>
                            </a:rPr>
                            <m:t>𝑛</m:t>
                          </m:r>
                        </m:sub>
                      </m:sSub>
                      <m:r>
                        <a:rPr lang="de-DE" sz="2800" b="0" i="1" smtClean="0">
                          <a:latin typeface="Cambria Math" panose="02040503050406030204" pitchFamily="18" charset="0"/>
                          <a:ea typeface="Cambria Math" panose="02040503050406030204" pitchFamily="18" charset="0"/>
                        </a:rPr>
                        <m:t>≈</m:t>
                      </m:r>
                      <m:rad>
                        <m:radPr>
                          <m:degHide m:val="on"/>
                          <m:ctrlPr>
                            <a:rPr lang="de-DE" sz="2800" b="0" i="1" smtClean="0">
                              <a:latin typeface="Cambria Math" panose="02040503050406030204" pitchFamily="18" charset="0"/>
                              <a:ea typeface="Cambria Math" panose="02040503050406030204" pitchFamily="18" charset="0"/>
                            </a:rPr>
                          </m:ctrlPr>
                        </m:radPr>
                        <m:deg/>
                        <m:e>
                          <m:f>
                            <m:fPr>
                              <m:ctrlPr>
                                <a:rPr lang="de-DE" sz="2800" b="0" i="1" smtClean="0">
                                  <a:latin typeface="Cambria Math" panose="02040503050406030204" pitchFamily="18" charset="0"/>
                                  <a:ea typeface="Cambria Math" panose="02040503050406030204" pitchFamily="18" charset="0"/>
                                </a:rPr>
                              </m:ctrlPr>
                            </m:fPr>
                            <m:num>
                              <m:r>
                                <a:rPr lang="de-DE" sz="2800" b="0" i="1" smtClean="0">
                                  <a:latin typeface="Cambria Math" panose="02040503050406030204" pitchFamily="18" charset="0"/>
                                  <a:ea typeface="Cambria Math" panose="02040503050406030204" pitchFamily="18" charset="0"/>
                                </a:rPr>
                                <m:t>2</m:t>
                              </m:r>
                              <m:sSub>
                                <m:sSubPr>
                                  <m:ctrlPr>
                                    <a:rPr lang="de-DE" sz="2800" b="0" i="1" smtClean="0">
                                      <a:latin typeface="Cambria Math" panose="02040503050406030204" pitchFamily="18" charset="0"/>
                                      <a:ea typeface="Cambria Math" panose="02040503050406030204" pitchFamily="18" charset="0"/>
                                    </a:rPr>
                                  </m:ctrlPr>
                                </m:sSubPr>
                                <m:e>
                                  <m:r>
                                    <a:rPr lang="de-DE" sz="2800" b="0" i="1" smtClean="0">
                                      <a:latin typeface="Cambria Math" panose="02040503050406030204" pitchFamily="18" charset="0"/>
                                      <a:ea typeface="Cambria Math" panose="02040503050406030204" pitchFamily="18" charset="0"/>
                                    </a:rPr>
                                    <m:t>𝜀</m:t>
                                  </m:r>
                                </m:e>
                                <m:sub>
                                  <m:r>
                                    <a:rPr lang="de-DE" sz="2800" b="0" i="1" smtClean="0">
                                      <a:latin typeface="Cambria Math" panose="02040503050406030204" pitchFamily="18" charset="0"/>
                                      <a:ea typeface="Cambria Math" panose="02040503050406030204" pitchFamily="18" charset="0"/>
                                    </a:rPr>
                                    <m:t>𝑠𝑖</m:t>
                                  </m:r>
                                </m:sub>
                              </m:sSub>
                            </m:num>
                            <m:den>
                              <m:r>
                                <a:rPr lang="de-DE" sz="2800" b="0" i="1" smtClean="0">
                                  <a:latin typeface="Cambria Math" panose="02040503050406030204" pitchFamily="18" charset="0"/>
                                  <a:ea typeface="Cambria Math" panose="02040503050406030204" pitchFamily="18" charset="0"/>
                                </a:rPr>
                                <m:t>𝑞</m:t>
                              </m:r>
                              <m:sSub>
                                <m:sSubPr>
                                  <m:ctrlPr>
                                    <a:rPr lang="de-DE" sz="2800" b="0" i="1" smtClean="0">
                                      <a:latin typeface="Cambria Math" panose="02040503050406030204" pitchFamily="18" charset="0"/>
                                      <a:ea typeface="Cambria Math" panose="02040503050406030204" pitchFamily="18" charset="0"/>
                                    </a:rPr>
                                  </m:ctrlPr>
                                </m:sSubPr>
                                <m:e>
                                  <m:r>
                                    <a:rPr lang="de-DE" sz="2800" b="0" i="1" smtClean="0">
                                      <a:latin typeface="Cambria Math" panose="02040503050406030204" pitchFamily="18" charset="0"/>
                                      <a:ea typeface="Cambria Math" panose="02040503050406030204" pitchFamily="18" charset="0"/>
                                    </a:rPr>
                                    <m:t>𝑁</m:t>
                                  </m:r>
                                </m:e>
                                <m:sub>
                                  <m:r>
                                    <a:rPr lang="de-DE" sz="2800" b="0" i="1" smtClean="0">
                                      <a:latin typeface="Cambria Math" panose="02040503050406030204" pitchFamily="18" charset="0"/>
                                      <a:ea typeface="Cambria Math" panose="02040503050406030204" pitchFamily="18" charset="0"/>
                                    </a:rPr>
                                    <m:t>𝐴</m:t>
                                  </m:r>
                                </m:sub>
                              </m:sSub>
                            </m:den>
                          </m:f>
                          <m:r>
                            <a:rPr lang="de-DE" sz="2800" b="0" i="1" smtClean="0">
                              <a:latin typeface="Cambria Math" panose="02040503050406030204" pitchFamily="18" charset="0"/>
                              <a:ea typeface="Cambria Math" panose="02040503050406030204" pitchFamily="18" charset="0"/>
                            </a:rPr>
                            <m:t>(</m:t>
                          </m:r>
                          <m:sSub>
                            <m:sSubPr>
                              <m:ctrlPr>
                                <a:rPr lang="de-DE"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de-DE" sz="2800" i="1">
                                  <a:latin typeface="Cambria Math" panose="02040503050406030204" pitchFamily="18" charset="0"/>
                                  <a:ea typeface="Cambria Math" panose="02040503050406030204" pitchFamily="18" charset="0"/>
                                </a:rPr>
                                <m:t>0</m:t>
                              </m:r>
                            </m:sub>
                          </m:sSub>
                          <m:r>
                            <a:rPr lang="de-DE" sz="2800" b="0" i="1" smtClean="0">
                              <a:latin typeface="Cambria Math" panose="02040503050406030204" pitchFamily="18" charset="0"/>
                              <a:ea typeface="Cambria Math" panose="02040503050406030204" pitchFamily="18" charset="0"/>
                            </a:rPr>
                            <m:t>−</m:t>
                          </m:r>
                          <m:sSub>
                            <m:sSubPr>
                              <m:ctrlPr>
                                <a:rPr lang="de-DE" sz="2800" b="0" i="1" smtClean="0">
                                  <a:latin typeface="Cambria Math" panose="02040503050406030204" pitchFamily="18" charset="0"/>
                                  <a:ea typeface="Cambria Math" panose="02040503050406030204" pitchFamily="18" charset="0"/>
                                </a:rPr>
                              </m:ctrlPr>
                            </m:sSubPr>
                            <m:e>
                              <m:r>
                                <a:rPr lang="de-DE" sz="2800" b="0" i="1" smtClean="0">
                                  <a:latin typeface="Cambria Math" panose="02040503050406030204" pitchFamily="18" charset="0"/>
                                  <a:ea typeface="Cambria Math" panose="02040503050406030204" pitchFamily="18" charset="0"/>
                                </a:rPr>
                                <m:t>𝑉</m:t>
                              </m:r>
                            </m:e>
                            <m:sub>
                              <m:r>
                                <a:rPr lang="de-DE" sz="2800" b="0" i="1" smtClean="0">
                                  <a:latin typeface="Cambria Math" panose="02040503050406030204" pitchFamily="18" charset="0"/>
                                  <a:ea typeface="Cambria Math" panose="02040503050406030204" pitchFamily="18" charset="0"/>
                                </a:rPr>
                                <m:t>0</m:t>
                              </m:r>
                            </m:sub>
                          </m:sSub>
                          <m:r>
                            <a:rPr lang="de-DE" sz="2800" b="0" i="1" smtClean="0">
                              <a:latin typeface="Cambria Math" panose="02040503050406030204" pitchFamily="18" charset="0"/>
                              <a:ea typeface="Cambria Math" panose="02040503050406030204" pitchFamily="18" charset="0"/>
                            </a:rPr>
                            <m:t>)</m:t>
                          </m:r>
                        </m:e>
                      </m:rad>
                    </m:oMath>
                  </m:oMathPara>
                </a14:m>
                <a:endParaRPr lang="en-US" sz="2800" dirty="0"/>
              </a:p>
              <a:p>
                <a:pPr>
                  <a:spcBef>
                    <a:spcPts val="1000"/>
                  </a:spcBef>
                </a:pPr>
                <a:endParaRPr lang="de-DE" sz="1800" dirty="0"/>
              </a:p>
              <a:p>
                <a:pPr marL="0" indent="0">
                  <a:spcBef>
                    <a:spcPts val="1000"/>
                  </a:spcBef>
                  <a:buNone/>
                </a:pPr>
                <a:endParaRPr lang="en-US" sz="1800" dirty="0"/>
              </a:p>
            </p:txBody>
          </p:sp>
        </mc:Choice>
        <mc:Fallback xmlns="">
          <p:sp>
            <p:nvSpPr>
              <p:cNvPr id="2" name="Inhaltsplatzhalter 1"/>
              <p:cNvSpPr>
                <a:spLocks noGrp="1" noRot="1" noChangeAspect="1" noMove="1" noResize="1" noEditPoints="1" noAdjustHandles="1" noChangeArrowheads="1" noChangeShapeType="1" noTextEdit="1"/>
              </p:cNvSpPr>
              <p:nvPr>
                <p:ph idx="1"/>
              </p:nvPr>
            </p:nvSpPr>
            <p:spPr>
              <a:blipFill rotWithShape="0">
                <a:blip r:embed="rId3"/>
                <a:stretch>
                  <a:fillRect t="-1619"/>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en-US" sz="2400" b="1" dirty="0"/>
              <a:t>HRCMOS vs. HVCMOS</a:t>
            </a:r>
            <a:endParaRPr lang="de-DE" sz="2400" b="1" dirty="0"/>
          </a:p>
        </p:txBody>
      </p:sp>
    </p:spTree>
    <p:extLst>
      <p:ext uri="{BB962C8B-B14F-4D97-AF65-F5344CB8AC3E}">
        <p14:creationId xmlns:p14="http://schemas.microsoft.com/office/powerpoint/2010/main" val="261879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7544" y="1124744"/>
            <a:ext cx="8568952" cy="4894262"/>
          </a:xfrm>
        </p:spPr>
        <p:txBody>
          <a:bodyPr/>
          <a:lstStyle/>
          <a:p>
            <a:pPr marL="0">
              <a:lnSpc>
                <a:spcPct val="150000"/>
              </a:lnSpc>
              <a:spcBef>
                <a:spcPts val="1000"/>
              </a:spcBef>
            </a:pPr>
            <a:r>
              <a:rPr lang="en-US" sz="1800" dirty="0"/>
              <a:t>Pixel electronics</a:t>
            </a:r>
          </a:p>
          <a:p>
            <a:pPr marL="819150" lvl="2">
              <a:lnSpc>
                <a:spcPct val="150000"/>
              </a:lnSpc>
              <a:spcBef>
                <a:spcPts val="1000"/>
              </a:spcBef>
            </a:pPr>
            <a:r>
              <a:rPr lang="en-US" sz="1200" dirty="0"/>
              <a:t>Pixel diode</a:t>
            </a:r>
          </a:p>
          <a:p>
            <a:pPr marL="819150" lvl="2">
              <a:lnSpc>
                <a:spcPct val="150000"/>
              </a:lnSpc>
              <a:spcBef>
                <a:spcPts val="1000"/>
              </a:spcBef>
            </a:pPr>
            <a:r>
              <a:rPr lang="en-US" sz="1200" dirty="0"/>
              <a:t>Amplifier </a:t>
            </a:r>
          </a:p>
          <a:p>
            <a:pPr marL="819150" lvl="2">
              <a:lnSpc>
                <a:spcPct val="150000"/>
              </a:lnSpc>
              <a:spcBef>
                <a:spcPts val="1000"/>
              </a:spcBef>
            </a:pPr>
            <a:r>
              <a:rPr lang="en-US" sz="1200" dirty="0"/>
              <a:t>Comparator (in pixel or periphery) </a:t>
            </a:r>
          </a:p>
          <a:p>
            <a:pPr marL="0">
              <a:lnSpc>
                <a:spcPct val="150000"/>
              </a:lnSpc>
              <a:spcBef>
                <a:spcPts val="1000"/>
              </a:spcBef>
            </a:pPr>
            <a:r>
              <a:rPr lang="en-US" sz="1800" dirty="0"/>
              <a:t>Readout (buffer, timestamp generation, encoder, </a:t>
            </a:r>
            <a:r>
              <a:rPr lang="en-US" sz="1800" dirty="0" err="1"/>
              <a:t>serializer</a:t>
            </a:r>
            <a:r>
              <a:rPr lang="en-US" sz="1800" dirty="0"/>
              <a:t>, </a:t>
            </a:r>
            <a:r>
              <a:rPr lang="de-DE" altLang="zh-CN" sz="1800" dirty="0"/>
              <a:t>PLL</a:t>
            </a:r>
            <a:r>
              <a:rPr lang="zh-CN" altLang="de-DE" sz="1800" dirty="0"/>
              <a:t>，</a:t>
            </a:r>
            <a:r>
              <a:rPr lang="en-US" sz="1800" dirty="0"/>
              <a:t>State machine) </a:t>
            </a:r>
          </a:p>
          <a:p>
            <a:pPr marL="0">
              <a:lnSpc>
                <a:spcPct val="150000"/>
              </a:lnSpc>
              <a:spcBef>
                <a:spcPts val="1000"/>
              </a:spcBef>
            </a:pPr>
            <a:r>
              <a:rPr lang="en-US" sz="1800" dirty="0"/>
              <a:t>Configuration </a:t>
            </a:r>
          </a:p>
          <a:p>
            <a:pPr marL="819150" lvl="2">
              <a:lnSpc>
                <a:spcPct val="150000"/>
              </a:lnSpc>
              <a:spcBef>
                <a:spcPts val="1000"/>
              </a:spcBef>
            </a:pPr>
            <a:r>
              <a:rPr lang="en-US" sz="1200" dirty="0"/>
              <a:t>Shift register (matrix configuration) </a:t>
            </a:r>
          </a:p>
          <a:p>
            <a:pPr marL="819150" lvl="2">
              <a:lnSpc>
                <a:spcPct val="150000"/>
              </a:lnSpc>
              <a:spcBef>
                <a:spcPts val="1000"/>
              </a:spcBef>
            </a:pPr>
            <a:r>
              <a:rPr lang="en-US" sz="1200" dirty="0"/>
              <a:t>RAM (pixel configuration) </a:t>
            </a:r>
          </a:p>
          <a:p>
            <a:pPr marL="0">
              <a:lnSpc>
                <a:spcPct val="150000"/>
              </a:lnSpc>
              <a:spcBef>
                <a:spcPts val="1000"/>
              </a:spcBef>
            </a:pPr>
            <a:r>
              <a:rPr lang="en-US" sz="1800" dirty="0"/>
              <a:t>Bias block </a:t>
            </a:r>
          </a:p>
          <a:p>
            <a:pPr marL="0">
              <a:lnSpc>
                <a:spcPct val="150000"/>
              </a:lnSpc>
              <a:spcBef>
                <a:spcPts val="1000"/>
              </a:spcBef>
            </a:pPr>
            <a:r>
              <a:rPr lang="en-US" sz="1800" dirty="0"/>
              <a:t>Pads</a:t>
            </a:r>
          </a:p>
        </p:txBody>
      </p:sp>
      <p:sp>
        <p:nvSpPr>
          <p:cNvPr id="3" name="Titel 2"/>
          <p:cNvSpPr>
            <a:spLocks noGrp="1"/>
          </p:cNvSpPr>
          <p:nvPr>
            <p:ph type="title"/>
          </p:nvPr>
        </p:nvSpPr>
        <p:spPr/>
        <p:txBody>
          <a:bodyPr/>
          <a:lstStyle/>
          <a:p>
            <a:r>
              <a:rPr lang="en-US" sz="2400" b="1" dirty="0"/>
              <a:t>Components of a HVCMOS Detector</a:t>
            </a:r>
          </a:p>
        </p:txBody>
      </p:sp>
      <p:pic>
        <p:nvPicPr>
          <p:cNvPr id="95" name="Grafik 94"/>
          <p:cNvPicPr>
            <a:picLocks noChangeAspect="1"/>
          </p:cNvPicPr>
          <p:nvPr/>
        </p:nvPicPr>
        <p:blipFill>
          <a:blip r:embed="rId3"/>
          <a:stretch>
            <a:fillRect/>
          </a:stretch>
        </p:blipFill>
        <p:spPr>
          <a:xfrm>
            <a:off x="3779912" y="980728"/>
            <a:ext cx="4752528" cy="1999864"/>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3356992"/>
            <a:ext cx="2592288" cy="2851981"/>
          </a:xfrm>
          <a:prstGeom prst="rect">
            <a:avLst/>
          </a:prstGeom>
        </p:spPr>
      </p:pic>
      <p:sp>
        <p:nvSpPr>
          <p:cNvPr id="7" name="Rechteck 6"/>
          <p:cNvSpPr/>
          <p:nvPr/>
        </p:nvSpPr>
        <p:spPr>
          <a:xfrm>
            <a:off x="4499992" y="3789040"/>
            <a:ext cx="115212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Matrix</a:t>
            </a:r>
          </a:p>
        </p:txBody>
      </p:sp>
      <p:cxnSp>
        <p:nvCxnSpPr>
          <p:cNvPr id="12" name="Gerade Verbindung mit Pfeil 11"/>
          <p:cNvCxnSpPr>
            <a:stCxn id="7" idx="3"/>
          </p:cNvCxnSpPr>
          <p:nvPr/>
        </p:nvCxnSpPr>
        <p:spPr>
          <a:xfrm>
            <a:off x="5652120" y="3933056"/>
            <a:ext cx="10081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4067944" y="4941168"/>
            <a:ext cx="158417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Configuration</a:t>
            </a:r>
          </a:p>
        </p:txBody>
      </p:sp>
      <p:cxnSp>
        <p:nvCxnSpPr>
          <p:cNvPr id="17" name="Gerade Verbindung mit Pfeil 16"/>
          <p:cNvCxnSpPr>
            <a:stCxn id="16" idx="3"/>
          </p:cNvCxnSpPr>
          <p:nvPr/>
        </p:nvCxnSpPr>
        <p:spPr>
          <a:xfrm>
            <a:off x="5652120" y="5085184"/>
            <a:ext cx="5760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4067944" y="5517232"/>
            <a:ext cx="158417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Bias DAC</a:t>
            </a:r>
          </a:p>
        </p:txBody>
      </p:sp>
      <p:cxnSp>
        <p:nvCxnSpPr>
          <p:cNvPr id="21" name="Gerade Verbindung mit Pfeil 20"/>
          <p:cNvCxnSpPr>
            <a:stCxn id="20" idx="3"/>
          </p:cNvCxnSpPr>
          <p:nvPr/>
        </p:nvCxnSpPr>
        <p:spPr>
          <a:xfrm>
            <a:off x="5652120" y="5661248"/>
            <a:ext cx="194421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4932040" y="5949280"/>
            <a:ext cx="720080"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Pads</a:t>
            </a:r>
          </a:p>
        </p:txBody>
      </p:sp>
      <p:cxnSp>
        <p:nvCxnSpPr>
          <p:cNvPr id="24" name="Gerade Verbindung mit Pfeil 23"/>
          <p:cNvCxnSpPr>
            <a:stCxn id="23" idx="3"/>
          </p:cNvCxnSpPr>
          <p:nvPr/>
        </p:nvCxnSpPr>
        <p:spPr>
          <a:xfrm>
            <a:off x="5652120" y="6093296"/>
            <a:ext cx="10801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768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gn="just">
              <a:lnSpc>
                <a:spcPct val="150000"/>
              </a:lnSpc>
            </a:pPr>
            <a:r>
              <a:rPr lang="en-US" sz="1800" kern="1200" dirty="0">
                <a:latin typeface="Arial" charset="0"/>
              </a:rPr>
              <a:t>Precise arrival time measurement, Precise </a:t>
            </a:r>
            <a:r>
              <a:rPr lang="en-US" sz="1800" kern="1200" dirty="0" err="1">
                <a:latin typeface="Arial" charset="0"/>
              </a:rPr>
              <a:t>ToT</a:t>
            </a:r>
            <a:r>
              <a:rPr lang="en-US" sz="1800" kern="1200" dirty="0">
                <a:latin typeface="Arial" charset="0"/>
              </a:rPr>
              <a:t> measurement (in case of photons energy measurement)</a:t>
            </a:r>
          </a:p>
          <a:p>
            <a:pPr algn="just">
              <a:lnSpc>
                <a:spcPct val="150000"/>
              </a:lnSpc>
            </a:pPr>
            <a:r>
              <a:rPr lang="en-US" sz="1800" kern="1200" dirty="0">
                <a:latin typeface="Arial" charset="0"/>
              </a:rPr>
              <a:t>They are difficult to achieve because</a:t>
            </a:r>
          </a:p>
          <a:p>
            <a:pPr lvl="1" algn="just">
              <a:lnSpc>
                <a:spcPct val="150000"/>
              </a:lnSpc>
            </a:pPr>
            <a:r>
              <a:rPr lang="en-US" sz="1800" kern="1200" dirty="0">
                <a:latin typeface="Arial" charset="0"/>
              </a:rPr>
              <a:t>Noise in amplifier</a:t>
            </a:r>
          </a:p>
          <a:p>
            <a:pPr lvl="1" algn="just">
              <a:lnSpc>
                <a:spcPct val="150000"/>
              </a:lnSpc>
            </a:pPr>
            <a:r>
              <a:rPr lang="en-US" sz="1800" kern="1200" dirty="0">
                <a:latin typeface="Arial" charset="0"/>
              </a:rPr>
              <a:t>Noise in current source</a:t>
            </a:r>
          </a:p>
          <a:p>
            <a:pPr algn="just">
              <a:lnSpc>
                <a:spcPct val="150000"/>
              </a:lnSpc>
            </a:pPr>
            <a:r>
              <a:rPr lang="en-US" sz="1800" kern="1200" dirty="0">
                <a:latin typeface="Arial" charset="0"/>
              </a:rPr>
              <a:t>Signal fluctuations in the case of charged particles. Because the number of generated e-h pairs is a random value, with Landau distribution. </a:t>
            </a:r>
          </a:p>
          <a:p>
            <a:pPr algn="just">
              <a:lnSpc>
                <a:spcPct val="150000"/>
              </a:lnSpc>
            </a:pPr>
            <a:r>
              <a:rPr lang="en-US" sz="1800" kern="1200" dirty="0">
                <a:latin typeface="Arial" charset="0"/>
              </a:rPr>
              <a:t>Threshold dispersion</a:t>
            </a:r>
          </a:p>
          <a:p>
            <a:endParaRPr lang="de-DE" dirty="0"/>
          </a:p>
        </p:txBody>
      </p:sp>
      <p:sp>
        <p:nvSpPr>
          <p:cNvPr id="3" name="Titel 2"/>
          <p:cNvSpPr>
            <a:spLocks noGrp="1"/>
          </p:cNvSpPr>
          <p:nvPr>
            <p:ph type="title"/>
          </p:nvPr>
        </p:nvSpPr>
        <p:spPr/>
        <p:txBody>
          <a:bodyPr/>
          <a:lstStyle/>
          <a:p>
            <a:r>
              <a:rPr lang="en-US" sz="2400" b="1" dirty="0"/>
              <a:t>Requirements on electronics</a:t>
            </a:r>
          </a:p>
        </p:txBody>
      </p:sp>
    </p:spTree>
    <p:extLst>
      <p:ext uri="{BB962C8B-B14F-4D97-AF65-F5344CB8AC3E}">
        <p14:creationId xmlns:p14="http://schemas.microsoft.com/office/powerpoint/2010/main" val="2053160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980728"/>
            <a:ext cx="8229600" cy="2049880"/>
          </a:xfrm>
        </p:spPr>
        <p:txBody>
          <a:bodyPr/>
          <a:lstStyle/>
          <a:p>
            <a:pPr algn="just"/>
            <a:r>
              <a:rPr lang="en-US" sz="1800" dirty="0"/>
              <a:t>A general front end circuit of a particle detector usually consists of a charge sensitive amplifier (CSA), a shaper, a comparator followed by digital processing cell.</a:t>
            </a:r>
            <a:endParaRPr lang="de-DE" sz="1800" dirty="0"/>
          </a:p>
        </p:txBody>
      </p:sp>
      <p:sp>
        <p:nvSpPr>
          <p:cNvPr id="3" name="Titel 2"/>
          <p:cNvSpPr>
            <a:spLocks noGrp="1"/>
          </p:cNvSpPr>
          <p:nvPr>
            <p:ph type="title"/>
          </p:nvPr>
        </p:nvSpPr>
        <p:spPr>
          <a:xfrm>
            <a:off x="395536" y="188640"/>
            <a:ext cx="6911975" cy="561975"/>
          </a:xfrm>
        </p:spPr>
        <p:txBody>
          <a:bodyPr/>
          <a:lstStyle/>
          <a:p>
            <a:r>
              <a:rPr lang="de-DE" sz="2400" b="1" dirty="0"/>
              <a:t>Pixel Electronics</a:t>
            </a:r>
          </a:p>
        </p:txBody>
      </p:sp>
      <p:grpSp>
        <p:nvGrpSpPr>
          <p:cNvPr id="5" name="Gruppieren 4"/>
          <p:cNvGrpSpPr/>
          <p:nvPr/>
        </p:nvGrpSpPr>
        <p:grpSpPr>
          <a:xfrm>
            <a:off x="3045400" y="5337250"/>
            <a:ext cx="1221280" cy="457980"/>
            <a:chOff x="5411630" y="2284050"/>
            <a:chExt cx="1221280" cy="457980"/>
          </a:xfrm>
        </p:grpSpPr>
        <p:cxnSp>
          <p:nvCxnSpPr>
            <p:cNvPr id="8" name="Gerader Verbinder 7"/>
            <p:cNvCxnSpPr/>
            <p:nvPr/>
          </p:nvCxnSpPr>
          <p:spPr>
            <a:xfrm flipV="1">
              <a:off x="5411630" y="2284050"/>
              <a:ext cx="0" cy="45798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H="1" flipV="1">
              <a:off x="5411630" y="2284050"/>
              <a:ext cx="1221280" cy="45798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 name="Group 4"/>
          <p:cNvGrpSpPr>
            <a:grpSpLocks noChangeAspect="1"/>
          </p:cNvGrpSpPr>
          <p:nvPr/>
        </p:nvGrpSpPr>
        <p:grpSpPr bwMode="auto">
          <a:xfrm>
            <a:off x="679450" y="2513013"/>
            <a:ext cx="8158163" cy="3665538"/>
            <a:chOff x="428" y="1583"/>
            <a:chExt cx="5139" cy="2309"/>
          </a:xfrm>
        </p:grpSpPr>
        <p:sp>
          <p:nvSpPr>
            <p:cNvPr id="6" name="AutoShape 3"/>
            <p:cNvSpPr>
              <a:spLocks noChangeAspect="1" noChangeArrowheads="1" noTextEdit="1"/>
            </p:cNvSpPr>
            <p:nvPr/>
          </p:nvSpPr>
          <p:spPr bwMode="auto">
            <a:xfrm>
              <a:off x="428" y="1583"/>
              <a:ext cx="5139" cy="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 name="Freeform 5"/>
            <p:cNvSpPr>
              <a:spLocks/>
            </p:cNvSpPr>
            <p:nvPr/>
          </p:nvSpPr>
          <p:spPr bwMode="auto">
            <a:xfrm>
              <a:off x="1205" y="2264"/>
              <a:ext cx="545" cy="629"/>
            </a:xfrm>
            <a:custGeom>
              <a:avLst/>
              <a:gdLst>
                <a:gd name="T0" fmla="*/ 0 w 545"/>
                <a:gd name="T1" fmla="*/ 0 h 629"/>
                <a:gd name="T2" fmla="*/ 545 w 545"/>
                <a:gd name="T3" fmla="*/ 315 h 629"/>
                <a:gd name="T4" fmla="*/ 0 w 545"/>
                <a:gd name="T5" fmla="*/ 629 h 629"/>
                <a:gd name="T6" fmla="*/ 0 w 545"/>
                <a:gd name="T7" fmla="*/ 0 h 629"/>
              </a:gdLst>
              <a:ahLst/>
              <a:cxnLst>
                <a:cxn ang="0">
                  <a:pos x="T0" y="T1"/>
                </a:cxn>
                <a:cxn ang="0">
                  <a:pos x="T2" y="T3"/>
                </a:cxn>
                <a:cxn ang="0">
                  <a:pos x="T4" y="T5"/>
                </a:cxn>
                <a:cxn ang="0">
                  <a:pos x="T6" y="T7"/>
                </a:cxn>
              </a:cxnLst>
              <a:rect l="0" t="0" r="r" b="b"/>
              <a:pathLst>
                <a:path w="545" h="629">
                  <a:moveTo>
                    <a:pt x="0" y="0"/>
                  </a:moveTo>
                  <a:lnTo>
                    <a:pt x="545" y="315"/>
                  </a:lnTo>
                  <a:lnTo>
                    <a:pt x="0" y="629"/>
                  </a:lnTo>
                  <a:lnTo>
                    <a:pt x="0" y="0"/>
                  </a:lnTo>
                  <a:close/>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Line 6"/>
            <p:cNvSpPr>
              <a:spLocks noChangeShapeType="1"/>
            </p:cNvSpPr>
            <p:nvPr/>
          </p:nvSpPr>
          <p:spPr bwMode="auto">
            <a:xfrm>
              <a:off x="1205" y="2129"/>
              <a:ext cx="136"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Line 7"/>
            <p:cNvSpPr>
              <a:spLocks noChangeShapeType="1"/>
            </p:cNvSpPr>
            <p:nvPr/>
          </p:nvSpPr>
          <p:spPr bwMode="auto">
            <a:xfrm flipV="1">
              <a:off x="1341" y="2038"/>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Line 8"/>
            <p:cNvSpPr>
              <a:spLocks noChangeShapeType="1"/>
            </p:cNvSpPr>
            <p:nvPr/>
          </p:nvSpPr>
          <p:spPr bwMode="auto">
            <a:xfrm flipV="1">
              <a:off x="1387" y="2038"/>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Line 9"/>
            <p:cNvSpPr>
              <a:spLocks noChangeShapeType="1"/>
            </p:cNvSpPr>
            <p:nvPr/>
          </p:nvSpPr>
          <p:spPr bwMode="auto">
            <a:xfrm>
              <a:off x="1387" y="2129"/>
              <a:ext cx="181"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 name="Rectangle 10"/>
            <p:cNvSpPr>
              <a:spLocks noChangeArrowheads="1"/>
            </p:cNvSpPr>
            <p:nvPr/>
          </p:nvSpPr>
          <p:spPr bwMode="auto">
            <a:xfrm>
              <a:off x="1296" y="1857"/>
              <a:ext cx="181" cy="91"/>
            </a:xfrm>
            <a:prstGeom prst="rect">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 name="Line 11"/>
            <p:cNvSpPr>
              <a:spLocks noChangeShapeType="1"/>
            </p:cNvSpPr>
            <p:nvPr/>
          </p:nvSpPr>
          <p:spPr bwMode="auto">
            <a:xfrm>
              <a:off x="1477" y="1903"/>
              <a:ext cx="18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 name="Line 12"/>
            <p:cNvSpPr>
              <a:spLocks noChangeShapeType="1"/>
            </p:cNvSpPr>
            <p:nvPr/>
          </p:nvSpPr>
          <p:spPr bwMode="auto">
            <a:xfrm>
              <a:off x="1114" y="1903"/>
              <a:ext cx="18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Line 13"/>
            <p:cNvSpPr>
              <a:spLocks noChangeShapeType="1"/>
            </p:cNvSpPr>
            <p:nvPr/>
          </p:nvSpPr>
          <p:spPr bwMode="auto">
            <a:xfrm>
              <a:off x="661" y="2581"/>
              <a:ext cx="136"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Line 14"/>
            <p:cNvSpPr>
              <a:spLocks noChangeShapeType="1"/>
            </p:cNvSpPr>
            <p:nvPr/>
          </p:nvSpPr>
          <p:spPr bwMode="auto">
            <a:xfrm flipV="1">
              <a:off x="797" y="2490"/>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 name="Line 15"/>
            <p:cNvSpPr>
              <a:spLocks noChangeShapeType="1"/>
            </p:cNvSpPr>
            <p:nvPr/>
          </p:nvSpPr>
          <p:spPr bwMode="auto">
            <a:xfrm flipV="1">
              <a:off x="842" y="2490"/>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 name="Line 16"/>
            <p:cNvSpPr>
              <a:spLocks noChangeShapeType="1"/>
            </p:cNvSpPr>
            <p:nvPr/>
          </p:nvSpPr>
          <p:spPr bwMode="auto">
            <a:xfrm>
              <a:off x="842" y="2581"/>
              <a:ext cx="18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 name="Rectangle 17"/>
            <p:cNvSpPr>
              <a:spLocks noChangeArrowheads="1"/>
            </p:cNvSpPr>
            <p:nvPr/>
          </p:nvSpPr>
          <p:spPr bwMode="auto">
            <a:xfrm>
              <a:off x="525" y="2219"/>
              <a:ext cx="90" cy="181"/>
            </a:xfrm>
            <a:prstGeom prst="rect">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Line 18"/>
            <p:cNvSpPr>
              <a:spLocks noChangeShapeType="1"/>
            </p:cNvSpPr>
            <p:nvPr/>
          </p:nvSpPr>
          <p:spPr bwMode="auto">
            <a:xfrm flipV="1">
              <a:off x="570" y="2038"/>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Line 19"/>
            <p:cNvSpPr>
              <a:spLocks noChangeShapeType="1"/>
            </p:cNvSpPr>
            <p:nvPr/>
          </p:nvSpPr>
          <p:spPr bwMode="auto">
            <a:xfrm flipV="1">
              <a:off x="570" y="2400"/>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 name="Line 20"/>
            <p:cNvSpPr>
              <a:spLocks noChangeShapeType="1"/>
            </p:cNvSpPr>
            <p:nvPr/>
          </p:nvSpPr>
          <p:spPr bwMode="auto">
            <a:xfrm>
              <a:off x="570" y="2581"/>
              <a:ext cx="0" cy="18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 name="Line 21"/>
            <p:cNvSpPr>
              <a:spLocks noChangeShapeType="1"/>
            </p:cNvSpPr>
            <p:nvPr/>
          </p:nvSpPr>
          <p:spPr bwMode="auto">
            <a:xfrm>
              <a:off x="434" y="2761"/>
              <a:ext cx="27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 name="Freeform 22"/>
            <p:cNvSpPr>
              <a:spLocks/>
            </p:cNvSpPr>
            <p:nvPr/>
          </p:nvSpPr>
          <p:spPr bwMode="auto">
            <a:xfrm>
              <a:off x="434" y="2761"/>
              <a:ext cx="272" cy="136"/>
            </a:xfrm>
            <a:custGeom>
              <a:avLst/>
              <a:gdLst>
                <a:gd name="T0" fmla="*/ 0 w 272"/>
                <a:gd name="T1" fmla="*/ 136 h 136"/>
                <a:gd name="T2" fmla="*/ 136 w 272"/>
                <a:gd name="T3" fmla="*/ 0 h 136"/>
                <a:gd name="T4" fmla="*/ 272 w 272"/>
                <a:gd name="T5" fmla="*/ 136 h 136"/>
                <a:gd name="T6" fmla="*/ 0 w 272"/>
                <a:gd name="T7" fmla="*/ 136 h 136"/>
              </a:gdLst>
              <a:ahLst/>
              <a:cxnLst>
                <a:cxn ang="0">
                  <a:pos x="T0" y="T1"/>
                </a:cxn>
                <a:cxn ang="0">
                  <a:pos x="T2" y="T3"/>
                </a:cxn>
                <a:cxn ang="0">
                  <a:pos x="T4" y="T5"/>
                </a:cxn>
                <a:cxn ang="0">
                  <a:pos x="T6" y="T7"/>
                </a:cxn>
              </a:cxnLst>
              <a:rect l="0" t="0" r="r" b="b"/>
              <a:pathLst>
                <a:path w="272" h="136">
                  <a:moveTo>
                    <a:pt x="0" y="136"/>
                  </a:moveTo>
                  <a:lnTo>
                    <a:pt x="136" y="0"/>
                  </a:lnTo>
                  <a:lnTo>
                    <a:pt x="272" y="136"/>
                  </a:lnTo>
                  <a:lnTo>
                    <a:pt x="0" y="136"/>
                  </a:lnTo>
                  <a:close/>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 name="Line 23"/>
            <p:cNvSpPr>
              <a:spLocks noChangeShapeType="1"/>
            </p:cNvSpPr>
            <p:nvPr/>
          </p:nvSpPr>
          <p:spPr bwMode="auto">
            <a:xfrm>
              <a:off x="570" y="2897"/>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 name="Rectangle 24"/>
            <p:cNvSpPr>
              <a:spLocks noChangeArrowheads="1"/>
            </p:cNvSpPr>
            <p:nvPr/>
          </p:nvSpPr>
          <p:spPr bwMode="auto">
            <a:xfrm>
              <a:off x="1445" y="2163"/>
              <a:ext cx="1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C</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 name="Rectangle 25"/>
            <p:cNvSpPr>
              <a:spLocks noChangeArrowheads="1"/>
            </p:cNvSpPr>
            <p:nvPr/>
          </p:nvSpPr>
          <p:spPr bwMode="auto">
            <a:xfrm>
              <a:off x="1505" y="2207"/>
              <a:ext cx="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a:ln>
                    <a:noFill/>
                  </a:ln>
                  <a:solidFill>
                    <a:srgbClr val="000000"/>
                  </a:solidFill>
                  <a:effectLst/>
                  <a:latin typeface="Arial" panose="020B0604020202020204" pitchFamily="34" charset="0"/>
                </a:rPr>
                <a:t>f</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 name="Rectangle 26"/>
            <p:cNvSpPr>
              <a:spLocks noChangeArrowheads="1"/>
            </p:cNvSpPr>
            <p:nvPr/>
          </p:nvSpPr>
          <p:spPr bwMode="auto">
            <a:xfrm>
              <a:off x="1536" y="1756"/>
              <a:ext cx="1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R</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1" name="Rectangle 27"/>
            <p:cNvSpPr>
              <a:spLocks noChangeArrowheads="1"/>
            </p:cNvSpPr>
            <p:nvPr/>
          </p:nvSpPr>
          <p:spPr bwMode="auto">
            <a:xfrm>
              <a:off x="1596" y="1800"/>
              <a:ext cx="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a:ln>
                    <a:noFill/>
                  </a:ln>
                  <a:solidFill>
                    <a:srgbClr val="000000"/>
                  </a:solidFill>
                  <a:effectLst/>
                  <a:latin typeface="Arial" panose="020B0604020202020204" pitchFamily="34" charset="0"/>
                </a:rPr>
                <a:t>f</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2" name="Rectangle 28"/>
            <p:cNvSpPr>
              <a:spLocks noChangeArrowheads="1"/>
            </p:cNvSpPr>
            <p:nvPr/>
          </p:nvSpPr>
          <p:spPr bwMode="auto">
            <a:xfrm>
              <a:off x="675" y="2615"/>
              <a:ext cx="10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C</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3" name="Rectangle 29"/>
            <p:cNvSpPr>
              <a:spLocks noChangeArrowheads="1"/>
            </p:cNvSpPr>
            <p:nvPr/>
          </p:nvSpPr>
          <p:spPr bwMode="auto">
            <a:xfrm>
              <a:off x="735" y="2659"/>
              <a:ext cx="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a:ln>
                    <a:noFill/>
                  </a:ln>
                  <a:solidFill>
                    <a:srgbClr val="000000"/>
                  </a:solidFill>
                  <a:effectLst/>
                  <a:latin typeface="Arial" panose="020B0604020202020204" pitchFamily="34" charset="0"/>
                </a:rPr>
                <a:t>c</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4" name="Rectangle 30"/>
            <p:cNvSpPr>
              <a:spLocks noChangeArrowheads="1"/>
            </p:cNvSpPr>
            <p:nvPr/>
          </p:nvSpPr>
          <p:spPr bwMode="auto">
            <a:xfrm>
              <a:off x="633" y="2072"/>
              <a:ext cx="1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R</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5" name="Rectangle 31"/>
            <p:cNvSpPr>
              <a:spLocks noChangeArrowheads="1"/>
            </p:cNvSpPr>
            <p:nvPr/>
          </p:nvSpPr>
          <p:spPr bwMode="auto">
            <a:xfrm>
              <a:off x="693" y="2115"/>
              <a:ext cx="12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a:ln>
                    <a:noFill/>
                  </a:ln>
                  <a:solidFill>
                    <a:srgbClr val="000000"/>
                  </a:solidFill>
                  <a:effectLst/>
                  <a:latin typeface="Arial" panose="020B0604020202020204" pitchFamily="34" charset="0"/>
                </a:rPr>
                <a:t>bias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6" name="Line 32"/>
            <p:cNvSpPr>
              <a:spLocks noChangeShapeType="1"/>
            </p:cNvSpPr>
            <p:nvPr/>
          </p:nvSpPr>
          <p:spPr bwMode="auto">
            <a:xfrm>
              <a:off x="1931" y="2581"/>
              <a:ext cx="136"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 name="Rectangle 33"/>
            <p:cNvSpPr>
              <a:spLocks noChangeArrowheads="1"/>
            </p:cNvSpPr>
            <p:nvPr/>
          </p:nvSpPr>
          <p:spPr bwMode="auto">
            <a:xfrm>
              <a:off x="2067" y="2535"/>
              <a:ext cx="182" cy="91"/>
            </a:xfrm>
            <a:prstGeom prst="rect">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 name="Line 34"/>
            <p:cNvSpPr>
              <a:spLocks noChangeShapeType="1"/>
            </p:cNvSpPr>
            <p:nvPr/>
          </p:nvSpPr>
          <p:spPr bwMode="auto">
            <a:xfrm>
              <a:off x="2385" y="2581"/>
              <a:ext cx="0" cy="135"/>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 name="Line 35"/>
            <p:cNvSpPr>
              <a:spLocks noChangeShapeType="1"/>
            </p:cNvSpPr>
            <p:nvPr/>
          </p:nvSpPr>
          <p:spPr bwMode="auto">
            <a:xfrm>
              <a:off x="2294" y="2716"/>
              <a:ext cx="18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 name="Line 36"/>
            <p:cNvSpPr>
              <a:spLocks noChangeShapeType="1"/>
            </p:cNvSpPr>
            <p:nvPr/>
          </p:nvSpPr>
          <p:spPr bwMode="auto">
            <a:xfrm>
              <a:off x="2294" y="2761"/>
              <a:ext cx="18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 name="Line 37"/>
            <p:cNvSpPr>
              <a:spLocks noChangeShapeType="1"/>
            </p:cNvSpPr>
            <p:nvPr/>
          </p:nvSpPr>
          <p:spPr bwMode="auto">
            <a:xfrm>
              <a:off x="2385" y="2761"/>
              <a:ext cx="0" cy="226"/>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 name="Line 38"/>
            <p:cNvSpPr>
              <a:spLocks noChangeShapeType="1"/>
            </p:cNvSpPr>
            <p:nvPr/>
          </p:nvSpPr>
          <p:spPr bwMode="auto">
            <a:xfrm>
              <a:off x="2249" y="2581"/>
              <a:ext cx="136"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 name="Line 39"/>
            <p:cNvSpPr>
              <a:spLocks noChangeShapeType="1"/>
            </p:cNvSpPr>
            <p:nvPr/>
          </p:nvSpPr>
          <p:spPr bwMode="auto">
            <a:xfrm>
              <a:off x="2385" y="2581"/>
              <a:ext cx="227"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 name="Line 40"/>
            <p:cNvSpPr>
              <a:spLocks noChangeShapeType="1"/>
            </p:cNvSpPr>
            <p:nvPr/>
          </p:nvSpPr>
          <p:spPr bwMode="auto">
            <a:xfrm flipV="1">
              <a:off x="2612" y="2490"/>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 name="Line 41"/>
            <p:cNvSpPr>
              <a:spLocks noChangeShapeType="1"/>
            </p:cNvSpPr>
            <p:nvPr/>
          </p:nvSpPr>
          <p:spPr bwMode="auto">
            <a:xfrm flipV="1">
              <a:off x="2657" y="2490"/>
              <a:ext cx="0" cy="18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 name="Line 42"/>
            <p:cNvSpPr>
              <a:spLocks noChangeShapeType="1"/>
            </p:cNvSpPr>
            <p:nvPr/>
          </p:nvSpPr>
          <p:spPr bwMode="auto">
            <a:xfrm>
              <a:off x="2657" y="2581"/>
              <a:ext cx="18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 name="Rectangle 43"/>
            <p:cNvSpPr>
              <a:spLocks noChangeArrowheads="1"/>
            </p:cNvSpPr>
            <p:nvPr/>
          </p:nvSpPr>
          <p:spPr bwMode="auto">
            <a:xfrm>
              <a:off x="2793" y="2671"/>
              <a:ext cx="91" cy="181"/>
            </a:xfrm>
            <a:prstGeom prst="rect">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 name="Line 44"/>
            <p:cNvSpPr>
              <a:spLocks noChangeShapeType="1"/>
            </p:cNvSpPr>
            <p:nvPr/>
          </p:nvSpPr>
          <p:spPr bwMode="auto">
            <a:xfrm flipV="1">
              <a:off x="2839" y="2852"/>
              <a:ext cx="0" cy="135"/>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 name="Line 45"/>
            <p:cNvSpPr>
              <a:spLocks noChangeShapeType="1"/>
            </p:cNvSpPr>
            <p:nvPr/>
          </p:nvSpPr>
          <p:spPr bwMode="auto">
            <a:xfrm flipV="1">
              <a:off x="2839" y="2581"/>
              <a:ext cx="0" cy="9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0" name="Line 46"/>
            <p:cNvSpPr>
              <a:spLocks noChangeShapeType="1"/>
            </p:cNvSpPr>
            <p:nvPr/>
          </p:nvSpPr>
          <p:spPr bwMode="auto">
            <a:xfrm>
              <a:off x="2839" y="2581"/>
              <a:ext cx="272"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1" name="Rectangle 47"/>
            <p:cNvSpPr>
              <a:spLocks noChangeArrowheads="1"/>
            </p:cNvSpPr>
            <p:nvPr/>
          </p:nvSpPr>
          <p:spPr bwMode="auto">
            <a:xfrm>
              <a:off x="2888" y="2886"/>
              <a:ext cx="14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BL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2" name="Rectangle 48"/>
            <p:cNvSpPr>
              <a:spLocks noChangeArrowheads="1"/>
            </p:cNvSpPr>
            <p:nvPr/>
          </p:nvSpPr>
          <p:spPr bwMode="auto">
            <a:xfrm>
              <a:off x="2450" y="2794"/>
              <a:ext cx="10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rgbClr val="000000"/>
                  </a:solidFill>
                  <a:effectLst/>
                  <a:latin typeface="Arial" panose="020B0604020202020204" pitchFamily="34" charset="0"/>
                </a:rPr>
                <a:t>C</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3" name="Rectangle 49"/>
            <p:cNvSpPr>
              <a:spLocks noChangeArrowheads="1"/>
            </p:cNvSpPr>
            <p:nvPr/>
          </p:nvSpPr>
          <p:spPr bwMode="auto">
            <a:xfrm>
              <a:off x="2510" y="2838"/>
              <a:ext cx="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a:ln>
                    <a:noFill/>
                  </a:ln>
                  <a:solidFill>
                    <a:srgbClr val="000000"/>
                  </a:solidFill>
                  <a:effectLst/>
                  <a:latin typeface="Arial" panose="020B0604020202020204" pitchFamily="34" charset="0"/>
                </a:rPr>
                <a:t>o</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4" name="Rectangle 50"/>
            <p:cNvSpPr>
              <a:spLocks noChangeArrowheads="1"/>
            </p:cNvSpPr>
            <p:nvPr/>
          </p:nvSpPr>
          <p:spPr bwMode="auto">
            <a:xfrm>
              <a:off x="2309" y="2434"/>
              <a:ext cx="10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000000"/>
                  </a:solidFill>
                  <a:effectLst/>
                  <a:latin typeface="Arial" panose="020B0604020202020204" pitchFamily="34" charset="0"/>
                </a:rPr>
                <a:t>R</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5" name="Rectangle 51"/>
            <p:cNvSpPr>
              <a:spLocks noChangeArrowheads="1"/>
            </p:cNvSpPr>
            <p:nvPr/>
          </p:nvSpPr>
          <p:spPr bwMode="auto">
            <a:xfrm>
              <a:off x="2368" y="2478"/>
              <a:ext cx="5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a:ln>
                    <a:noFill/>
                  </a:ln>
                  <a:solidFill>
                    <a:srgbClr val="000000"/>
                  </a:solidFill>
                  <a:effectLst/>
                  <a:latin typeface="Arial" panose="020B0604020202020204" pitchFamily="34" charset="0"/>
                </a:rPr>
                <a:t>o</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6" name="Rectangle 52"/>
            <p:cNvSpPr>
              <a:spLocks noChangeArrowheads="1"/>
            </p:cNvSpPr>
            <p:nvPr/>
          </p:nvSpPr>
          <p:spPr bwMode="auto">
            <a:xfrm>
              <a:off x="2703" y="2434"/>
              <a:ext cx="1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C</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7" name="Rectangle 53"/>
            <p:cNvSpPr>
              <a:spLocks noChangeArrowheads="1"/>
            </p:cNvSpPr>
            <p:nvPr/>
          </p:nvSpPr>
          <p:spPr bwMode="auto">
            <a:xfrm>
              <a:off x="2763" y="2478"/>
              <a:ext cx="8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a:ln>
                    <a:noFill/>
                  </a:ln>
                  <a:solidFill>
                    <a:srgbClr val="000000"/>
                  </a:solidFill>
                  <a:effectLst/>
                  <a:latin typeface="Arial" panose="020B0604020202020204" pitchFamily="34" charset="0"/>
                </a:rPr>
                <a:t>ac</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8" name="Freeform 54"/>
            <p:cNvSpPr>
              <a:spLocks/>
            </p:cNvSpPr>
            <p:nvPr/>
          </p:nvSpPr>
          <p:spPr bwMode="auto">
            <a:xfrm>
              <a:off x="3429" y="2381"/>
              <a:ext cx="544" cy="629"/>
            </a:xfrm>
            <a:custGeom>
              <a:avLst/>
              <a:gdLst>
                <a:gd name="T0" fmla="*/ 0 w 544"/>
                <a:gd name="T1" fmla="*/ 0 h 629"/>
                <a:gd name="T2" fmla="*/ 544 w 544"/>
                <a:gd name="T3" fmla="*/ 315 h 629"/>
                <a:gd name="T4" fmla="*/ 0 w 544"/>
                <a:gd name="T5" fmla="*/ 629 h 629"/>
                <a:gd name="T6" fmla="*/ 0 w 544"/>
                <a:gd name="T7" fmla="*/ 0 h 629"/>
              </a:gdLst>
              <a:ahLst/>
              <a:cxnLst>
                <a:cxn ang="0">
                  <a:pos x="T0" y="T1"/>
                </a:cxn>
                <a:cxn ang="0">
                  <a:pos x="T2" y="T3"/>
                </a:cxn>
                <a:cxn ang="0">
                  <a:pos x="T4" y="T5"/>
                </a:cxn>
                <a:cxn ang="0">
                  <a:pos x="T6" y="T7"/>
                </a:cxn>
              </a:cxnLst>
              <a:rect l="0" t="0" r="r" b="b"/>
              <a:pathLst>
                <a:path w="544" h="629">
                  <a:moveTo>
                    <a:pt x="0" y="0"/>
                  </a:moveTo>
                  <a:lnTo>
                    <a:pt x="544" y="315"/>
                  </a:lnTo>
                  <a:lnTo>
                    <a:pt x="0" y="629"/>
                  </a:lnTo>
                  <a:lnTo>
                    <a:pt x="0" y="0"/>
                  </a:lnTo>
                  <a:close/>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9" name="Line 55"/>
            <p:cNvSpPr>
              <a:spLocks noChangeShapeType="1"/>
            </p:cNvSpPr>
            <p:nvPr/>
          </p:nvSpPr>
          <p:spPr bwMode="auto">
            <a:xfrm>
              <a:off x="3066" y="2581"/>
              <a:ext cx="36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0" name="Line 56"/>
            <p:cNvSpPr>
              <a:spLocks noChangeShapeType="1"/>
            </p:cNvSpPr>
            <p:nvPr/>
          </p:nvSpPr>
          <p:spPr bwMode="auto">
            <a:xfrm>
              <a:off x="3202" y="2852"/>
              <a:ext cx="227"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1" name="Rectangle 57"/>
            <p:cNvSpPr>
              <a:spLocks noChangeArrowheads="1"/>
            </p:cNvSpPr>
            <p:nvPr/>
          </p:nvSpPr>
          <p:spPr bwMode="auto">
            <a:xfrm>
              <a:off x="3172" y="2750"/>
              <a:ext cx="15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TH</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2" name="Rectangle 58"/>
            <p:cNvSpPr>
              <a:spLocks noChangeArrowheads="1"/>
            </p:cNvSpPr>
            <p:nvPr/>
          </p:nvSpPr>
          <p:spPr bwMode="auto">
            <a:xfrm>
              <a:off x="3486" y="2524"/>
              <a:ext cx="9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3" name="Rectangle 59"/>
            <p:cNvSpPr>
              <a:spLocks noChangeArrowheads="1"/>
            </p:cNvSpPr>
            <p:nvPr/>
          </p:nvSpPr>
          <p:spPr bwMode="auto">
            <a:xfrm>
              <a:off x="3485" y="2794"/>
              <a:ext cx="6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a:ln>
                    <a:noFill/>
                  </a:ln>
                  <a:solidFill>
                    <a:srgbClr val="000000"/>
                  </a:solidFill>
                  <a:effectLst/>
                  <a:latin typeface="Arial" panose="020B060402020202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4" name="Freeform 60"/>
            <p:cNvSpPr>
              <a:spLocks noEditPoints="1"/>
            </p:cNvSpPr>
            <p:nvPr/>
          </p:nvSpPr>
          <p:spPr bwMode="auto">
            <a:xfrm>
              <a:off x="3633" y="2897"/>
              <a:ext cx="45" cy="362"/>
            </a:xfrm>
            <a:custGeom>
              <a:avLst/>
              <a:gdLst>
                <a:gd name="T0" fmla="*/ 26 w 45"/>
                <a:gd name="T1" fmla="*/ 362 h 362"/>
                <a:gd name="T2" fmla="*/ 26 w 45"/>
                <a:gd name="T3" fmla="*/ 38 h 362"/>
                <a:gd name="T4" fmla="*/ 19 w 45"/>
                <a:gd name="T5" fmla="*/ 38 h 362"/>
                <a:gd name="T6" fmla="*/ 19 w 45"/>
                <a:gd name="T7" fmla="*/ 362 h 362"/>
                <a:gd name="T8" fmla="*/ 26 w 45"/>
                <a:gd name="T9" fmla="*/ 362 h 362"/>
                <a:gd name="T10" fmla="*/ 45 w 45"/>
                <a:gd name="T11" fmla="*/ 45 h 362"/>
                <a:gd name="T12" fmla="*/ 22 w 45"/>
                <a:gd name="T13" fmla="*/ 0 h 362"/>
                <a:gd name="T14" fmla="*/ 0 w 45"/>
                <a:gd name="T15" fmla="*/ 45 h 362"/>
                <a:gd name="T16" fmla="*/ 45 w 45"/>
                <a:gd name="T17" fmla="*/ 4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62">
                  <a:moveTo>
                    <a:pt x="26" y="362"/>
                  </a:moveTo>
                  <a:lnTo>
                    <a:pt x="26" y="38"/>
                  </a:lnTo>
                  <a:lnTo>
                    <a:pt x="19" y="38"/>
                  </a:lnTo>
                  <a:lnTo>
                    <a:pt x="19" y="362"/>
                  </a:lnTo>
                  <a:lnTo>
                    <a:pt x="26" y="362"/>
                  </a:lnTo>
                  <a:close/>
                  <a:moveTo>
                    <a:pt x="45" y="45"/>
                  </a:moveTo>
                  <a:lnTo>
                    <a:pt x="22" y="0"/>
                  </a:lnTo>
                  <a:lnTo>
                    <a:pt x="0" y="45"/>
                  </a:lnTo>
                  <a:lnTo>
                    <a:pt x="45" y="4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5" name="Freeform 61"/>
            <p:cNvSpPr>
              <a:spLocks/>
            </p:cNvSpPr>
            <p:nvPr/>
          </p:nvSpPr>
          <p:spPr bwMode="auto">
            <a:xfrm>
              <a:off x="3429" y="3259"/>
              <a:ext cx="453" cy="587"/>
            </a:xfrm>
            <a:custGeom>
              <a:avLst/>
              <a:gdLst>
                <a:gd name="T0" fmla="*/ 453 w 453"/>
                <a:gd name="T1" fmla="*/ 587 h 587"/>
                <a:gd name="T2" fmla="*/ 0 w 453"/>
                <a:gd name="T3" fmla="*/ 587 h 587"/>
                <a:gd name="T4" fmla="*/ 0 w 453"/>
                <a:gd name="T5" fmla="*/ 117 h 587"/>
                <a:gd name="T6" fmla="*/ 226 w 453"/>
                <a:gd name="T7" fmla="*/ 0 h 587"/>
                <a:gd name="T8" fmla="*/ 453 w 453"/>
                <a:gd name="T9" fmla="*/ 117 h 587"/>
                <a:gd name="T10" fmla="*/ 453 w 453"/>
                <a:gd name="T11" fmla="*/ 587 h 587"/>
              </a:gdLst>
              <a:ahLst/>
              <a:cxnLst>
                <a:cxn ang="0">
                  <a:pos x="T0" y="T1"/>
                </a:cxn>
                <a:cxn ang="0">
                  <a:pos x="T2" y="T3"/>
                </a:cxn>
                <a:cxn ang="0">
                  <a:pos x="T4" y="T5"/>
                </a:cxn>
                <a:cxn ang="0">
                  <a:pos x="T6" y="T7"/>
                </a:cxn>
                <a:cxn ang="0">
                  <a:pos x="T8" y="T9"/>
                </a:cxn>
                <a:cxn ang="0">
                  <a:pos x="T10" y="T11"/>
                </a:cxn>
              </a:cxnLst>
              <a:rect l="0" t="0" r="r" b="b"/>
              <a:pathLst>
                <a:path w="453" h="587">
                  <a:moveTo>
                    <a:pt x="453" y="587"/>
                  </a:moveTo>
                  <a:lnTo>
                    <a:pt x="0" y="587"/>
                  </a:lnTo>
                  <a:lnTo>
                    <a:pt x="0" y="117"/>
                  </a:lnTo>
                  <a:lnTo>
                    <a:pt x="226" y="0"/>
                  </a:lnTo>
                  <a:lnTo>
                    <a:pt x="453" y="117"/>
                  </a:lnTo>
                  <a:lnTo>
                    <a:pt x="453" y="587"/>
                  </a:lnTo>
                  <a:close/>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6" name="Rectangle 62"/>
            <p:cNvSpPr>
              <a:spLocks noChangeArrowheads="1"/>
            </p:cNvSpPr>
            <p:nvPr/>
          </p:nvSpPr>
          <p:spPr bwMode="auto">
            <a:xfrm>
              <a:off x="3495" y="3745"/>
              <a:ext cx="28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TDAC</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7" name="Rectangle 63"/>
            <p:cNvSpPr>
              <a:spLocks noChangeArrowheads="1"/>
            </p:cNvSpPr>
            <p:nvPr/>
          </p:nvSpPr>
          <p:spPr bwMode="auto">
            <a:xfrm>
              <a:off x="4291" y="2490"/>
              <a:ext cx="1270" cy="407"/>
            </a:xfrm>
            <a:prstGeom prst="rect">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8" name="Rectangle 64"/>
            <p:cNvSpPr>
              <a:spLocks noChangeArrowheads="1"/>
            </p:cNvSpPr>
            <p:nvPr/>
          </p:nvSpPr>
          <p:spPr bwMode="auto">
            <a:xfrm>
              <a:off x="4811" y="2601"/>
              <a:ext cx="285"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Digital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9" name="Rectangle 65"/>
            <p:cNvSpPr>
              <a:spLocks noChangeArrowheads="1"/>
            </p:cNvSpPr>
            <p:nvPr/>
          </p:nvSpPr>
          <p:spPr bwMode="auto">
            <a:xfrm>
              <a:off x="4440" y="2701"/>
              <a:ext cx="28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(Pixel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0" name="Rectangle 66"/>
            <p:cNvSpPr>
              <a:spLocks noChangeArrowheads="1"/>
            </p:cNvSpPr>
            <p:nvPr/>
          </p:nvSpPr>
          <p:spPr bwMode="auto">
            <a:xfrm>
              <a:off x="4672" y="2701"/>
              <a:ext cx="3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address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1" name="Rectangle 67"/>
            <p:cNvSpPr>
              <a:spLocks noChangeArrowheads="1"/>
            </p:cNvSpPr>
            <p:nvPr/>
          </p:nvSpPr>
          <p:spPr bwMode="auto">
            <a:xfrm>
              <a:off x="4968" y="2701"/>
              <a:ext cx="50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 time, TOT)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2" name="Line 68"/>
            <p:cNvSpPr>
              <a:spLocks noChangeShapeType="1"/>
            </p:cNvSpPr>
            <p:nvPr/>
          </p:nvSpPr>
          <p:spPr bwMode="auto">
            <a:xfrm flipV="1">
              <a:off x="3973" y="2694"/>
              <a:ext cx="318" cy="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3" name="Rectangle 69"/>
            <p:cNvSpPr>
              <a:spLocks noChangeArrowheads="1"/>
            </p:cNvSpPr>
            <p:nvPr/>
          </p:nvSpPr>
          <p:spPr bwMode="auto">
            <a:xfrm>
              <a:off x="2135" y="1620"/>
              <a:ext cx="32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err="1">
                  <a:ln>
                    <a:noFill/>
                  </a:ln>
                  <a:solidFill>
                    <a:srgbClr val="000000"/>
                  </a:solidFill>
                  <a:effectLst/>
                  <a:latin typeface="Arial" panose="020B0604020202020204" pitchFamily="34" charset="0"/>
                </a:rPr>
                <a:t>Shaper</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4" name="Freeform 70"/>
            <p:cNvSpPr>
              <a:spLocks noEditPoints="1"/>
            </p:cNvSpPr>
            <p:nvPr/>
          </p:nvSpPr>
          <p:spPr bwMode="auto">
            <a:xfrm>
              <a:off x="930" y="1719"/>
              <a:ext cx="959" cy="1542"/>
            </a:xfrm>
            <a:custGeom>
              <a:avLst/>
              <a:gdLst>
                <a:gd name="T0" fmla="*/ 0 w 959"/>
                <a:gd name="T1" fmla="*/ 1280 h 1542"/>
                <a:gd name="T2" fmla="*/ 6 w 959"/>
                <a:gd name="T3" fmla="*/ 1223 h 1542"/>
                <a:gd name="T4" fmla="*/ 0 w 959"/>
                <a:gd name="T5" fmla="*/ 1105 h 1542"/>
                <a:gd name="T6" fmla="*/ 6 w 959"/>
                <a:gd name="T7" fmla="*/ 1003 h 1542"/>
                <a:gd name="T8" fmla="*/ 0 w 959"/>
                <a:gd name="T9" fmla="*/ 946 h 1542"/>
                <a:gd name="T10" fmla="*/ 0 w 959"/>
                <a:gd name="T11" fmla="*/ 805 h 1542"/>
                <a:gd name="T12" fmla="*/ 6 w 959"/>
                <a:gd name="T13" fmla="*/ 749 h 1542"/>
                <a:gd name="T14" fmla="*/ 0 w 959"/>
                <a:gd name="T15" fmla="*/ 630 h 1542"/>
                <a:gd name="T16" fmla="*/ 6 w 959"/>
                <a:gd name="T17" fmla="*/ 528 h 1542"/>
                <a:gd name="T18" fmla="*/ 0 w 959"/>
                <a:gd name="T19" fmla="*/ 472 h 1542"/>
                <a:gd name="T20" fmla="*/ 0 w 959"/>
                <a:gd name="T21" fmla="*/ 330 h 1542"/>
                <a:gd name="T22" fmla="*/ 6 w 959"/>
                <a:gd name="T23" fmla="*/ 274 h 1542"/>
                <a:gd name="T24" fmla="*/ 0 w 959"/>
                <a:gd name="T25" fmla="*/ 155 h 1542"/>
                <a:gd name="T26" fmla="*/ 7 w 959"/>
                <a:gd name="T27" fmla="*/ 113 h 1542"/>
                <a:gd name="T28" fmla="*/ 36 w 959"/>
                <a:gd name="T29" fmla="*/ 60 h 1542"/>
                <a:gd name="T30" fmla="*/ 80 w 959"/>
                <a:gd name="T31" fmla="*/ 23 h 1542"/>
                <a:gd name="T32" fmla="*/ 137 w 959"/>
                <a:gd name="T33" fmla="*/ 2 h 1542"/>
                <a:gd name="T34" fmla="*/ 162 w 959"/>
                <a:gd name="T35" fmla="*/ 6 h 1542"/>
                <a:gd name="T36" fmla="*/ 236 w 959"/>
                <a:gd name="T37" fmla="*/ 0 h 1542"/>
                <a:gd name="T38" fmla="*/ 378 w 959"/>
                <a:gd name="T39" fmla="*/ 0 h 1542"/>
                <a:gd name="T40" fmla="*/ 434 w 959"/>
                <a:gd name="T41" fmla="*/ 6 h 1542"/>
                <a:gd name="T42" fmla="*/ 553 w 959"/>
                <a:gd name="T43" fmla="*/ 0 h 1542"/>
                <a:gd name="T44" fmla="*/ 655 w 959"/>
                <a:gd name="T45" fmla="*/ 6 h 1542"/>
                <a:gd name="T46" fmla="*/ 712 w 959"/>
                <a:gd name="T47" fmla="*/ 0 h 1542"/>
                <a:gd name="T48" fmla="*/ 813 w 959"/>
                <a:gd name="T49" fmla="*/ 6 h 1542"/>
                <a:gd name="T50" fmla="*/ 844 w 959"/>
                <a:gd name="T51" fmla="*/ 13 h 1542"/>
                <a:gd name="T52" fmla="*/ 869 w 959"/>
                <a:gd name="T53" fmla="*/ 17 h 1542"/>
                <a:gd name="T54" fmla="*/ 937 w 959"/>
                <a:gd name="T55" fmla="*/ 92 h 1542"/>
                <a:gd name="T56" fmla="*/ 946 w 959"/>
                <a:gd name="T57" fmla="*/ 115 h 1542"/>
                <a:gd name="T58" fmla="*/ 952 w 959"/>
                <a:gd name="T59" fmla="*/ 145 h 1542"/>
                <a:gd name="T60" fmla="*/ 959 w 959"/>
                <a:gd name="T61" fmla="*/ 223 h 1542"/>
                <a:gd name="T62" fmla="*/ 959 w 959"/>
                <a:gd name="T63" fmla="*/ 365 h 1542"/>
                <a:gd name="T64" fmla="*/ 953 w 959"/>
                <a:gd name="T65" fmla="*/ 421 h 1542"/>
                <a:gd name="T66" fmla="*/ 959 w 959"/>
                <a:gd name="T67" fmla="*/ 540 h 1542"/>
                <a:gd name="T68" fmla="*/ 953 w 959"/>
                <a:gd name="T69" fmla="*/ 642 h 1542"/>
                <a:gd name="T70" fmla="*/ 959 w 959"/>
                <a:gd name="T71" fmla="*/ 698 h 1542"/>
                <a:gd name="T72" fmla="*/ 959 w 959"/>
                <a:gd name="T73" fmla="*/ 839 h 1542"/>
                <a:gd name="T74" fmla="*/ 953 w 959"/>
                <a:gd name="T75" fmla="*/ 896 h 1542"/>
                <a:gd name="T76" fmla="*/ 959 w 959"/>
                <a:gd name="T77" fmla="*/ 1014 h 1542"/>
                <a:gd name="T78" fmla="*/ 953 w 959"/>
                <a:gd name="T79" fmla="*/ 1116 h 1542"/>
                <a:gd name="T80" fmla="*/ 959 w 959"/>
                <a:gd name="T81" fmla="*/ 1173 h 1542"/>
                <a:gd name="T82" fmla="*/ 959 w 959"/>
                <a:gd name="T83" fmla="*/ 1314 h 1542"/>
                <a:gd name="T84" fmla="*/ 958 w 959"/>
                <a:gd name="T85" fmla="*/ 1393 h 1542"/>
                <a:gd name="T86" fmla="*/ 946 w 959"/>
                <a:gd name="T87" fmla="*/ 1428 h 1542"/>
                <a:gd name="T88" fmla="*/ 923 w 959"/>
                <a:gd name="T89" fmla="*/ 1483 h 1542"/>
                <a:gd name="T90" fmla="*/ 871 w 959"/>
                <a:gd name="T91" fmla="*/ 1518 h 1542"/>
                <a:gd name="T92" fmla="*/ 851 w 959"/>
                <a:gd name="T93" fmla="*/ 1527 h 1542"/>
                <a:gd name="T94" fmla="*/ 819 w 959"/>
                <a:gd name="T95" fmla="*/ 1535 h 1542"/>
                <a:gd name="T96" fmla="*/ 700 w 959"/>
                <a:gd name="T97" fmla="*/ 1542 h 1542"/>
                <a:gd name="T98" fmla="*/ 598 w 959"/>
                <a:gd name="T99" fmla="*/ 1537 h 1542"/>
                <a:gd name="T100" fmla="*/ 541 w 959"/>
                <a:gd name="T101" fmla="*/ 1542 h 1542"/>
                <a:gd name="T102" fmla="*/ 400 w 959"/>
                <a:gd name="T103" fmla="*/ 1542 h 1542"/>
                <a:gd name="T104" fmla="*/ 343 w 959"/>
                <a:gd name="T105" fmla="*/ 1537 h 1542"/>
                <a:gd name="T106" fmla="*/ 224 w 959"/>
                <a:gd name="T107" fmla="*/ 1542 h 1542"/>
                <a:gd name="T108" fmla="*/ 144 w 959"/>
                <a:gd name="T109" fmla="*/ 1542 h 1542"/>
                <a:gd name="T110" fmla="*/ 99 w 959"/>
                <a:gd name="T111" fmla="*/ 1530 h 1542"/>
                <a:gd name="T112" fmla="*/ 63 w 959"/>
                <a:gd name="T113" fmla="*/ 1501 h 1542"/>
                <a:gd name="T114" fmla="*/ 17 w 959"/>
                <a:gd name="T115" fmla="*/ 1453 h 1542"/>
                <a:gd name="T116" fmla="*/ 1 w 959"/>
                <a:gd name="T117" fmla="*/ 1398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9" h="1542">
                  <a:moveTo>
                    <a:pt x="0" y="1381"/>
                  </a:moveTo>
                  <a:lnTo>
                    <a:pt x="0" y="1359"/>
                  </a:lnTo>
                  <a:lnTo>
                    <a:pt x="6" y="1359"/>
                  </a:lnTo>
                  <a:lnTo>
                    <a:pt x="6" y="1381"/>
                  </a:lnTo>
                  <a:lnTo>
                    <a:pt x="0" y="1381"/>
                  </a:lnTo>
                  <a:close/>
                  <a:moveTo>
                    <a:pt x="0" y="1342"/>
                  </a:moveTo>
                  <a:lnTo>
                    <a:pt x="0" y="1319"/>
                  </a:lnTo>
                  <a:lnTo>
                    <a:pt x="6" y="1319"/>
                  </a:lnTo>
                  <a:lnTo>
                    <a:pt x="6" y="1342"/>
                  </a:lnTo>
                  <a:lnTo>
                    <a:pt x="0" y="1342"/>
                  </a:lnTo>
                  <a:close/>
                  <a:moveTo>
                    <a:pt x="0" y="1302"/>
                  </a:moveTo>
                  <a:lnTo>
                    <a:pt x="0" y="1280"/>
                  </a:lnTo>
                  <a:lnTo>
                    <a:pt x="6" y="1280"/>
                  </a:lnTo>
                  <a:lnTo>
                    <a:pt x="6" y="1302"/>
                  </a:lnTo>
                  <a:lnTo>
                    <a:pt x="0" y="1302"/>
                  </a:lnTo>
                  <a:close/>
                  <a:moveTo>
                    <a:pt x="0" y="1263"/>
                  </a:moveTo>
                  <a:lnTo>
                    <a:pt x="0" y="1240"/>
                  </a:lnTo>
                  <a:lnTo>
                    <a:pt x="6" y="1240"/>
                  </a:lnTo>
                  <a:lnTo>
                    <a:pt x="6" y="1263"/>
                  </a:lnTo>
                  <a:lnTo>
                    <a:pt x="0" y="1263"/>
                  </a:lnTo>
                  <a:close/>
                  <a:moveTo>
                    <a:pt x="0" y="1223"/>
                  </a:moveTo>
                  <a:lnTo>
                    <a:pt x="0" y="1201"/>
                  </a:lnTo>
                  <a:lnTo>
                    <a:pt x="6" y="1201"/>
                  </a:lnTo>
                  <a:lnTo>
                    <a:pt x="6" y="1223"/>
                  </a:lnTo>
                  <a:lnTo>
                    <a:pt x="0" y="1223"/>
                  </a:lnTo>
                  <a:close/>
                  <a:moveTo>
                    <a:pt x="0" y="1184"/>
                  </a:moveTo>
                  <a:lnTo>
                    <a:pt x="0" y="1161"/>
                  </a:lnTo>
                  <a:lnTo>
                    <a:pt x="6" y="1161"/>
                  </a:lnTo>
                  <a:lnTo>
                    <a:pt x="6" y="1184"/>
                  </a:lnTo>
                  <a:lnTo>
                    <a:pt x="0" y="1184"/>
                  </a:lnTo>
                  <a:close/>
                  <a:moveTo>
                    <a:pt x="0" y="1144"/>
                  </a:moveTo>
                  <a:lnTo>
                    <a:pt x="0" y="1121"/>
                  </a:lnTo>
                  <a:lnTo>
                    <a:pt x="6" y="1121"/>
                  </a:lnTo>
                  <a:lnTo>
                    <a:pt x="6" y="1144"/>
                  </a:lnTo>
                  <a:lnTo>
                    <a:pt x="0" y="1144"/>
                  </a:lnTo>
                  <a:close/>
                  <a:moveTo>
                    <a:pt x="0" y="1105"/>
                  </a:moveTo>
                  <a:lnTo>
                    <a:pt x="0" y="1082"/>
                  </a:lnTo>
                  <a:lnTo>
                    <a:pt x="6" y="1082"/>
                  </a:lnTo>
                  <a:lnTo>
                    <a:pt x="6" y="1105"/>
                  </a:lnTo>
                  <a:lnTo>
                    <a:pt x="0" y="1105"/>
                  </a:lnTo>
                  <a:close/>
                  <a:moveTo>
                    <a:pt x="0" y="1065"/>
                  </a:moveTo>
                  <a:lnTo>
                    <a:pt x="0" y="1042"/>
                  </a:lnTo>
                  <a:lnTo>
                    <a:pt x="6" y="1042"/>
                  </a:lnTo>
                  <a:lnTo>
                    <a:pt x="6" y="1065"/>
                  </a:lnTo>
                  <a:lnTo>
                    <a:pt x="0" y="1065"/>
                  </a:lnTo>
                  <a:close/>
                  <a:moveTo>
                    <a:pt x="0" y="1025"/>
                  </a:moveTo>
                  <a:lnTo>
                    <a:pt x="0" y="1003"/>
                  </a:lnTo>
                  <a:lnTo>
                    <a:pt x="6" y="1003"/>
                  </a:lnTo>
                  <a:lnTo>
                    <a:pt x="6" y="1025"/>
                  </a:lnTo>
                  <a:lnTo>
                    <a:pt x="0" y="1025"/>
                  </a:lnTo>
                  <a:close/>
                  <a:moveTo>
                    <a:pt x="0" y="986"/>
                  </a:moveTo>
                  <a:lnTo>
                    <a:pt x="0" y="963"/>
                  </a:lnTo>
                  <a:lnTo>
                    <a:pt x="6" y="963"/>
                  </a:lnTo>
                  <a:lnTo>
                    <a:pt x="6" y="986"/>
                  </a:lnTo>
                  <a:lnTo>
                    <a:pt x="0" y="986"/>
                  </a:lnTo>
                  <a:close/>
                  <a:moveTo>
                    <a:pt x="0" y="946"/>
                  </a:moveTo>
                  <a:lnTo>
                    <a:pt x="0" y="924"/>
                  </a:lnTo>
                  <a:lnTo>
                    <a:pt x="6" y="924"/>
                  </a:lnTo>
                  <a:lnTo>
                    <a:pt x="6" y="946"/>
                  </a:lnTo>
                  <a:lnTo>
                    <a:pt x="0" y="946"/>
                  </a:lnTo>
                  <a:close/>
                  <a:moveTo>
                    <a:pt x="0" y="907"/>
                  </a:moveTo>
                  <a:lnTo>
                    <a:pt x="0" y="884"/>
                  </a:lnTo>
                  <a:lnTo>
                    <a:pt x="6" y="884"/>
                  </a:lnTo>
                  <a:lnTo>
                    <a:pt x="6" y="907"/>
                  </a:lnTo>
                  <a:lnTo>
                    <a:pt x="0" y="907"/>
                  </a:lnTo>
                  <a:close/>
                  <a:moveTo>
                    <a:pt x="0" y="867"/>
                  </a:moveTo>
                  <a:lnTo>
                    <a:pt x="0" y="845"/>
                  </a:lnTo>
                  <a:lnTo>
                    <a:pt x="6" y="845"/>
                  </a:lnTo>
                  <a:lnTo>
                    <a:pt x="6" y="867"/>
                  </a:lnTo>
                  <a:lnTo>
                    <a:pt x="0" y="867"/>
                  </a:lnTo>
                  <a:close/>
                  <a:moveTo>
                    <a:pt x="0" y="828"/>
                  </a:moveTo>
                  <a:lnTo>
                    <a:pt x="0" y="805"/>
                  </a:lnTo>
                  <a:lnTo>
                    <a:pt x="6" y="805"/>
                  </a:lnTo>
                  <a:lnTo>
                    <a:pt x="6" y="828"/>
                  </a:lnTo>
                  <a:lnTo>
                    <a:pt x="0" y="828"/>
                  </a:lnTo>
                  <a:close/>
                  <a:moveTo>
                    <a:pt x="0" y="788"/>
                  </a:moveTo>
                  <a:lnTo>
                    <a:pt x="0" y="766"/>
                  </a:lnTo>
                  <a:lnTo>
                    <a:pt x="6" y="766"/>
                  </a:lnTo>
                  <a:lnTo>
                    <a:pt x="6" y="788"/>
                  </a:lnTo>
                  <a:lnTo>
                    <a:pt x="0" y="788"/>
                  </a:lnTo>
                  <a:close/>
                  <a:moveTo>
                    <a:pt x="0" y="749"/>
                  </a:moveTo>
                  <a:lnTo>
                    <a:pt x="0" y="726"/>
                  </a:lnTo>
                  <a:lnTo>
                    <a:pt x="6" y="726"/>
                  </a:lnTo>
                  <a:lnTo>
                    <a:pt x="6" y="749"/>
                  </a:lnTo>
                  <a:lnTo>
                    <a:pt x="0" y="749"/>
                  </a:lnTo>
                  <a:close/>
                  <a:moveTo>
                    <a:pt x="0" y="709"/>
                  </a:moveTo>
                  <a:lnTo>
                    <a:pt x="0" y="686"/>
                  </a:lnTo>
                  <a:lnTo>
                    <a:pt x="6" y="686"/>
                  </a:lnTo>
                  <a:lnTo>
                    <a:pt x="6" y="709"/>
                  </a:lnTo>
                  <a:lnTo>
                    <a:pt x="0" y="709"/>
                  </a:lnTo>
                  <a:close/>
                  <a:moveTo>
                    <a:pt x="0" y="669"/>
                  </a:moveTo>
                  <a:lnTo>
                    <a:pt x="0" y="647"/>
                  </a:lnTo>
                  <a:lnTo>
                    <a:pt x="6" y="647"/>
                  </a:lnTo>
                  <a:lnTo>
                    <a:pt x="6" y="669"/>
                  </a:lnTo>
                  <a:lnTo>
                    <a:pt x="0" y="669"/>
                  </a:lnTo>
                  <a:close/>
                  <a:moveTo>
                    <a:pt x="0" y="630"/>
                  </a:moveTo>
                  <a:lnTo>
                    <a:pt x="0" y="607"/>
                  </a:lnTo>
                  <a:lnTo>
                    <a:pt x="6" y="607"/>
                  </a:lnTo>
                  <a:lnTo>
                    <a:pt x="6" y="630"/>
                  </a:lnTo>
                  <a:lnTo>
                    <a:pt x="0" y="630"/>
                  </a:lnTo>
                  <a:close/>
                  <a:moveTo>
                    <a:pt x="0" y="590"/>
                  </a:moveTo>
                  <a:lnTo>
                    <a:pt x="0" y="568"/>
                  </a:lnTo>
                  <a:lnTo>
                    <a:pt x="6" y="568"/>
                  </a:lnTo>
                  <a:lnTo>
                    <a:pt x="6" y="590"/>
                  </a:lnTo>
                  <a:lnTo>
                    <a:pt x="0" y="590"/>
                  </a:lnTo>
                  <a:close/>
                  <a:moveTo>
                    <a:pt x="0" y="551"/>
                  </a:moveTo>
                  <a:lnTo>
                    <a:pt x="0" y="528"/>
                  </a:lnTo>
                  <a:lnTo>
                    <a:pt x="6" y="528"/>
                  </a:lnTo>
                  <a:lnTo>
                    <a:pt x="6" y="551"/>
                  </a:lnTo>
                  <a:lnTo>
                    <a:pt x="0" y="551"/>
                  </a:lnTo>
                  <a:close/>
                  <a:moveTo>
                    <a:pt x="0" y="511"/>
                  </a:moveTo>
                  <a:lnTo>
                    <a:pt x="0" y="489"/>
                  </a:lnTo>
                  <a:lnTo>
                    <a:pt x="6" y="489"/>
                  </a:lnTo>
                  <a:lnTo>
                    <a:pt x="6" y="511"/>
                  </a:lnTo>
                  <a:lnTo>
                    <a:pt x="0" y="511"/>
                  </a:lnTo>
                  <a:close/>
                  <a:moveTo>
                    <a:pt x="0" y="472"/>
                  </a:moveTo>
                  <a:lnTo>
                    <a:pt x="0" y="449"/>
                  </a:lnTo>
                  <a:lnTo>
                    <a:pt x="6" y="449"/>
                  </a:lnTo>
                  <a:lnTo>
                    <a:pt x="6" y="472"/>
                  </a:lnTo>
                  <a:lnTo>
                    <a:pt x="0" y="472"/>
                  </a:lnTo>
                  <a:close/>
                  <a:moveTo>
                    <a:pt x="0" y="432"/>
                  </a:moveTo>
                  <a:lnTo>
                    <a:pt x="0" y="410"/>
                  </a:lnTo>
                  <a:lnTo>
                    <a:pt x="6" y="410"/>
                  </a:lnTo>
                  <a:lnTo>
                    <a:pt x="6" y="432"/>
                  </a:lnTo>
                  <a:lnTo>
                    <a:pt x="0" y="432"/>
                  </a:lnTo>
                  <a:close/>
                  <a:moveTo>
                    <a:pt x="0" y="393"/>
                  </a:moveTo>
                  <a:lnTo>
                    <a:pt x="0" y="370"/>
                  </a:lnTo>
                  <a:lnTo>
                    <a:pt x="6" y="370"/>
                  </a:lnTo>
                  <a:lnTo>
                    <a:pt x="6" y="393"/>
                  </a:lnTo>
                  <a:lnTo>
                    <a:pt x="0" y="393"/>
                  </a:lnTo>
                  <a:close/>
                  <a:moveTo>
                    <a:pt x="0" y="353"/>
                  </a:moveTo>
                  <a:lnTo>
                    <a:pt x="0" y="330"/>
                  </a:lnTo>
                  <a:lnTo>
                    <a:pt x="6" y="330"/>
                  </a:lnTo>
                  <a:lnTo>
                    <a:pt x="6" y="353"/>
                  </a:lnTo>
                  <a:lnTo>
                    <a:pt x="0" y="353"/>
                  </a:lnTo>
                  <a:close/>
                  <a:moveTo>
                    <a:pt x="0" y="313"/>
                  </a:moveTo>
                  <a:lnTo>
                    <a:pt x="0" y="291"/>
                  </a:lnTo>
                  <a:lnTo>
                    <a:pt x="6" y="291"/>
                  </a:lnTo>
                  <a:lnTo>
                    <a:pt x="6" y="313"/>
                  </a:lnTo>
                  <a:lnTo>
                    <a:pt x="0" y="313"/>
                  </a:lnTo>
                  <a:close/>
                  <a:moveTo>
                    <a:pt x="0" y="274"/>
                  </a:moveTo>
                  <a:lnTo>
                    <a:pt x="0" y="251"/>
                  </a:lnTo>
                  <a:lnTo>
                    <a:pt x="6" y="251"/>
                  </a:lnTo>
                  <a:lnTo>
                    <a:pt x="6" y="274"/>
                  </a:lnTo>
                  <a:lnTo>
                    <a:pt x="0" y="274"/>
                  </a:lnTo>
                  <a:close/>
                  <a:moveTo>
                    <a:pt x="0" y="234"/>
                  </a:moveTo>
                  <a:lnTo>
                    <a:pt x="0" y="212"/>
                  </a:lnTo>
                  <a:lnTo>
                    <a:pt x="6" y="212"/>
                  </a:lnTo>
                  <a:lnTo>
                    <a:pt x="6" y="234"/>
                  </a:lnTo>
                  <a:lnTo>
                    <a:pt x="0" y="234"/>
                  </a:lnTo>
                  <a:close/>
                  <a:moveTo>
                    <a:pt x="0" y="195"/>
                  </a:moveTo>
                  <a:lnTo>
                    <a:pt x="0" y="172"/>
                  </a:lnTo>
                  <a:lnTo>
                    <a:pt x="6" y="172"/>
                  </a:lnTo>
                  <a:lnTo>
                    <a:pt x="6" y="195"/>
                  </a:lnTo>
                  <a:lnTo>
                    <a:pt x="0" y="195"/>
                  </a:lnTo>
                  <a:close/>
                  <a:moveTo>
                    <a:pt x="0" y="155"/>
                  </a:moveTo>
                  <a:lnTo>
                    <a:pt x="0" y="153"/>
                  </a:lnTo>
                  <a:lnTo>
                    <a:pt x="1" y="145"/>
                  </a:lnTo>
                  <a:lnTo>
                    <a:pt x="2" y="137"/>
                  </a:lnTo>
                  <a:lnTo>
                    <a:pt x="3" y="132"/>
                  </a:lnTo>
                  <a:lnTo>
                    <a:pt x="8" y="133"/>
                  </a:lnTo>
                  <a:lnTo>
                    <a:pt x="8" y="137"/>
                  </a:lnTo>
                  <a:lnTo>
                    <a:pt x="7" y="145"/>
                  </a:lnTo>
                  <a:lnTo>
                    <a:pt x="6" y="153"/>
                  </a:lnTo>
                  <a:lnTo>
                    <a:pt x="6" y="155"/>
                  </a:lnTo>
                  <a:lnTo>
                    <a:pt x="0" y="155"/>
                  </a:lnTo>
                  <a:close/>
                  <a:moveTo>
                    <a:pt x="7" y="116"/>
                  </a:moveTo>
                  <a:lnTo>
                    <a:pt x="7" y="113"/>
                  </a:lnTo>
                  <a:lnTo>
                    <a:pt x="10" y="106"/>
                  </a:lnTo>
                  <a:lnTo>
                    <a:pt x="13" y="98"/>
                  </a:lnTo>
                  <a:lnTo>
                    <a:pt x="15" y="94"/>
                  </a:lnTo>
                  <a:lnTo>
                    <a:pt x="20" y="96"/>
                  </a:lnTo>
                  <a:lnTo>
                    <a:pt x="18" y="100"/>
                  </a:lnTo>
                  <a:lnTo>
                    <a:pt x="15" y="107"/>
                  </a:lnTo>
                  <a:lnTo>
                    <a:pt x="13" y="115"/>
                  </a:lnTo>
                  <a:lnTo>
                    <a:pt x="12" y="117"/>
                  </a:lnTo>
                  <a:lnTo>
                    <a:pt x="7" y="116"/>
                  </a:lnTo>
                  <a:close/>
                  <a:moveTo>
                    <a:pt x="23" y="79"/>
                  </a:moveTo>
                  <a:lnTo>
                    <a:pt x="28" y="71"/>
                  </a:lnTo>
                  <a:lnTo>
                    <a:pt x="36" y="60"/>
                  </a:lnTo>
                  <a:lnTo>
                    <a:pt x="41" y="63"/>
                  </a:lnTo>
                  <a:lnTo>
                    <a:pt x="33" y="74"/>
                  </a:lnTo>
                  <a:lnTo>
                    <a:pt x="28" y="82"/>
                  </a:lnTo>
                  <a:lnTo>
                    <a:pt x="23" y="79"/>
                  </a:lnTo>
                  <a:close/>
                  <a:moveTo>
                    <a:pt x="48" y="47"/>
                  </a:moveTo>
                  <a:lnTo>
                    <a:pt x="59" y="37"/>
                  </a:lnTo>
                  <a:lnTo>
                    <a:pt x="65" y="32"/>
                  </a:lnTo>
                  <a:lnTo>
                    <a:pt x="69" y="37"/>
                  </a:lnTo>
                  <a:lnTo>
                    <a:pt x="63" y="41"/>
                  </a:lnTo>
                  <a:lnTo>
                    <a:pt x="52" y="51"/>
                  </a:lnTo>
                  <a:lnTo>
                    <a:pt x="48" y="47"/>
                  </a:lnTo>
                  <a:close/>
                  <a:moveTo>
                    <a:pt x="80" y="23"/>
                  </a:moveTo>
                  <a:lnTo>
                    <a:pt x="85" y="19"/>
                  </a:lnTo>
                  <a:lnTo>
                    <a:pt x="99" y="13"/>
                  </a:lnTo>
                  <a:lnTo>
                    <a:pt x="100" y="12"/>
                  </a:lnTo>
                  <a:lnTo>
                    <a:pt x="102" y="17"/>
                  </a:lnTo>
                  <a:lnTo>
                    <a:pt x="101" y="18"/>
                  </a:lnTo>
                  <a:lnTo>
                    <a:pt x="88" y="24"/>
                  </a:lnTo>
                  <a:lnTo>
                    <a:pt x="82" y="27"/>
                  </a:lnTo>
                  <a:lnTo>
                    <a:pt x="80" y="23"/>
                  </a:lnTo>
                  <a:close/>
                  <a:moveTo>
                    <a:pt x="116" y="6"/>
                  </a:moveTo>
                  <a:lnTo>
                    <a:pt x="121" y="5"/>
                  </a:lnTo>
                  <a:lnTo>
                    <a:pt x="129" y="3"/>
                  </a:lnTo>
                  <a:lnTo>
                    <a:pt x="137" y="2"/>
                  </a:lnTo>
                  <a:lnTo>
                    <a:pt x="139" y="2"/>
                  </a:lnTo>
                  <a:lnTo>
                    <a:pt x="140" y="7"/>
                  </a:lnTo>
                  <a:lnTo>
                    <a:pt x="138" y="7"/>
                  </a:lnTo>
                  <a:lnTo>
                    <a:pt x="130" y="9"/>
                  </a:lnTo>
                  <a:lnTo>
                    <a:pt x="123" y="10"/>
                  </a:lnTo>
                  <a:lnTo>
                    <a:pt x="118" y="12"/>
                  </a:lnTo>
                  <a:lnTo>
                    <a:pt x="116" y="6"/>
                  </a:lnTo>
                  <a:close/>
                  <a:moveTo>
                    <a:pt x="156" y="0"/>
                  </a:moveTo>
                  <a:lnTo>
                    <a:pt x="162" y="0"/>
                  </a:lnTo>
                  <a:lnTo>
                    <a:pt x="179" y="0"/>
                  </a:lnTo>
                  <a:lnTo>
                    <a:pt x="179" y="6"/>
                  </a:lnTo>
                  <a:lnTo>
                    <a:pt x="162" y="6"/>
                  </a:lnTo>
                  <a:lnTo>
                    <a:pt x="156" y="6"/>
                  </a:lnTo>
                  <a:lnTo>
                    <a:pt x="156" y="0"/>
                  </a:lnTo>
                  <a:close/>
                  <a:moveTo>
                    <a:pt x="196" y="0"/>
                  </a:moveTo>
                  <a:lnTo>
                    <a:pt x="219" y="0"/>
                  </a:lnTo>
                  <a:lnTo>
                    <a:pt x="219" y="6"/>
                  </a:lnTo>
                  <a:lnTo>
                    <a:pt x="196" y="6"/>
                  </a:lnTo>
                  <a:lnTo>
                    <a:pt x="196" y="0"/>
                  </a:lnTo>
                  <a:close/>
                  <a:moveTo>
                    <a:pt x="236" y="0"/>
                  </a:moveTo>
                  <a:lnTo>
                    <a:pt x="258" y="0"/>
                  </a:lnTo>
                  <a:lnTo>
                    <a:pt x="258" y="6"/>
                  </a:lnTo>
                  <a:lnTo>
                    <a:pt x="236" y="6"/>
                  </a:lnTo>
                  <a:lnTo>
                    <a:pt x="236" y="0"/>
                  </a:lnTo>
                  <a:close/>
                  <a:moveTo>
                    <a:pt x="275" y="0"/>
                  </a:moveTo>
                  <a:lnTo>
                    <a:pt x="298" y="0"/>
                  </a:lnTo>
                  <a:lnTo>
                    <a:pt x="298" y="6"/>
                  </a:lnTo>
                  <a:lnTo>
                    <a:pt x="275" y="6"/>
                  </a:lnTo>
                  <a:lnTo>
                    <a:pt x="275" y="0"/>
                  </a:lnTo>
                  <a:close/>
                  <a:moveTo>
                    <a:pt x="315" y="0"/>
                  </a:moveTo>
                  <a:lnTo>
                    <a:pt x="338" y="0"/>
                  </a:lnTo>
                  <a:lnTo>
                    <a:pt x="338" y="6"/>
                  </a:lnTo>
                  <a:lnTo>
                    <a:pt x="315" y="6"/>
                  </a:lnTo>
                  <a:lnTo>
                    <a:pt x="315" y="0"/>
                  </a:lnTo>
                  <a:close/>
                  <a:moveTo>
                    <a:pt x="355" y="0"/>
                  </a:moveTo>
                  <a:lnTo>
                    <a:pt x="378" y="0"/>
                  </a:lnTo>
                  <a:lnTo>
                    <a:pt x="378" y="6"/>
                  </a:lnTo>
                  <a:lnTo>
                    <a:pt x="355" y="6"/>
                  </a:lnTo>
                  <a:lnTo>
                    <a:pt x="355" y="0"/>
                  </a:lnTo>
                  <a:close/>
                  <a:moveTo>
                    <a:pt x="395" y="0"/>
                  </a:moveTo>
                  <a:lnTo>
                    <a:pt x="417" y="0"/>
                  </a:lnTo>
                  <a:lnTo>
                    <a:pt x="417" y="6"/>
                  </a:lnTo>
                  <a:lnTo>
                    <a:pt x="395" y="6"/>
                  </a:lnTo>
                  <a:lnTo>
                    <a:pt x="395" y="0"/>
                  </a:lnTo>
                  <a:close/>
                  <a:moveTo>
                    <a:pt x="434" y="0"/>
                  </a:moveTo>
                  <a:lnTo>
                    <a:pt x="457" y="0"/>
                  </a:lnTo>
                  <a:lnTo>
                    <a:pt x="457" y="6"/>
                  </a:lnTo>
                  <a:lnTo>
                    <a:pt x="434" y="6"/>
                  </a:lnTo>
                  <a:lnTo>
                    <a:pt x="434" y="0"/>
                  </a:lnTo>
                  <a:close/>
                  <a:moveTo>
                    <a:pt x="474" y="0"/>
                  </a:moveTo>
                  <a:lnTo>
                    <a:pt x="497" y="0"/>
                  </a:lnTo>
                  <a:lnTo>
                    <a:pt x="497" y="6"/>
                  </a:lnTo>
                  <a:lnTo>
                    <a:pt x="474" y="6"/>
                  </a:lnTo>
                  <a:lnTo>
                    <a:pt x="474" y="0"/>
                  </a:lnTo>
                  <a:close/>
                  <a:moveTo>
                    <a:pt x="514" y="0"/>
                  </a:moveTo>
                  <a:lnTo>
                    <a:pt x="536" y="0"/>
                  </a:lnTo>
                  <a:lnTo>
                    <a:pt x="536" y="6"/>
                  </a:lnTo>
                  <a:lnTo>
                    <a:pt x="514" y="6"/>
                  </a:lnTo>
                  <a:lnTo>
                    <a:pt x="514" y="0"/>
                  </a:lnTo>
                  <a:close/>
                  <a:moveTo>
                    <a:pt x="553" y="0"/>
                  </a:moveTo>
                  <a:lnTo>
                    <a:pt x="576" y="0"/>
                  </a:lnTo>
                  <a:lnTo>
                    <a:pt x="576" y="6"/>
                  </a:lnTo>
                  <a:lnTo>
                    <a:pt x="553" y="6"/>
                  </a:lnTo>
                  <a:lnTo>
                    <a:pt x="553" y="0"/>
                  </a:lnTo>
                  <a:close/>
                  <a:moveTo>
                    <a:pt x="593" y="0"/>
                  </a:moveTo>
                  <a:lnTo>
                    <a:pt x="616" y="0"/>
                  </a:lnTo>
                  <a:lnTo>
                    <a:pt x="616" y="6"/>
                  </a:lnTo>
                  <a:lnTo>
                    <a:pt x="593" y="6"/>
                  </a:lnTo>
                  <a:lnTo>
                    <a:pt x="593" y="0"/>
                  </a:lnTo>
                  <a:close/>
                  <a:moveTo>
                    <a:pt x="633" y="0"/>
                  </a:moveTo>
                  <a:lnTo>
                    <a:pt x="655" y="0"/>
                  </a:lnTo>
                  <a:lnTo>
                    <a:pt x="655" y="6"/>
                  </a:lnTo>
                  <a:lnTo>
                    <a:pt x="633" y="6"/>
                  </a:lnTo>
                  <a:lnTo>
                    <a:pt x="633" y="0"/>
                  </a:lnTo>
                  <a:close/>
                  <a:moveTo>
                    <a:pt x="672" y="0"/>
                  </a:moveTo>
                  <a:lnTo>
                    <a:pt x="695" y="0"/>
                  </a:lnTo>
                  <a:lnTo>
                    <a:pt x="695" y="6"/>
                  </a:lnTo>
                  <a:lnTo>
                    <a:pt x="672" y="6"/>
                  </a:lnTo>
                  <a:lnTo>
                    <a:pt x="672" y="0"/>
                  </a:lnTo>
                  <a:close/>
                  <a:moveTo>
                    <a:pt x="712" y="0"/>
                  </a:moveTo>
                  <a:lnTo>
                    <a:pt x="735" y="0"/>
                  </a:lnTo>
                  <a:lnTo>
                    <a:pt x="735" y="6"/>
                  </a:lnTo>
                  <a:lnTo>
                    <a:pt x="712" y="6"/>
                  </a:lnTo>
                  <a:lnTo>
                    <a:pt x="712" y="0"/>
                  </a:lnTo>
                  <a:close/>
                  <a:moveTo>
                    <a:pt x="752" y="0"/>
                  </a:moveTo>
                  <a:lnTo>
                    <a:pt x="775" y="0"/>
                  </a:lnTo>
                  <a:lnTo>
                    <a:pt x="775" y="6"/>
                  </a:lnTo>
                  <a:lnTo>
                    <a:pt x="752" y="6"/>
                  </a:lnTo>
                  <a:lnTo>
                    <a:pt x="752" y="0"/>
                  </a:lnTo>
                  <a:close/>
                  <a:moveTo>
                    <a:pt x="792" y="0"/>
                  </a:moveTo>
                  <a:lnTo>
                    <a:pt x="797" y="0"/>
                  </a:lnTo>
                  <a:lnTo>
                    <a:pt x="805" y="0"/>
                  </a:lnTo>
                  <a:lnTo>
                    <a:pt x="813" y="1"/>
                  </a:lnTo>
                  <a:lnTo>
                    <a:pt x="815" y="1"/>
                  </a:lnTo>
                  <a:lnTo>
                    <a:pt x="814" y="6"/>
                  </a:lnTo>
                  <a:lnTo>
                    <a:pt x="813" y="6"/>
                  </a:lnTo>
                  <a:lnTo>
                    <a:pt x="805" y="6"/>
                  </a:lnTo>
                  <a:lnTo>
                    <a:pt x="797" y="6"/>
                  </a:lnTo>
                  <a:lnTo>
                    <a:pt x="792" y="6"/>
                  </a:lnTo>
                  <a:lnTo>
                    <a:pt x="792" y="0"/>
                  </a:lnTo>
                  <a:close/>
                  <a:moveTo>
                    <a:pt x="832" y="4"/>
                  </a:moveTo>
                  <a:lnTo>
                    <a:pt x="837" y="5"/>
                  </a:lnTo>
                  <a:lnTo>
                    <a:pt x="845" y="7"/>
                  </a:lnTo>
                  <a:lnTo>
                    <a:pt x="853" y="10"/>
                  </a:lnTo>
                  <a:lnTo>
                    <a:pt x="854" y="10"/>
                  </a:lnTo>
                  <a:lnTo>
                    <a:pt x="852" y="15"/>
                  </a:lnTo>
                  <a:lnTo>
                    <a:pt x="851" y="15"/>
                  </a:lnTo>
                  <a:lnTo>
                    <a:pt x="844" y="13"/>
                  </a:lnTo>
                  <a:lnTo>
                    <a:pt x="836" y="10"/>
                  </a:lnTo>
                  <a:lnTo>
                    <a:pt x="830" y="9"/>
                  </a:lnTo>
                  <a:lnTo>
                    <a:pt x="832" y="4"/>
                  </a:lnTo>
                  <a:close/>
                  <a:moveTo>
                    <a:pt x="869" y="17"/>
                  </a:moveTo>
                  <a:lnTo>
                    <a:pt x="874" y="19"/>
                  </a:lnTo>
                  <a:lnTo>
                    <a:pt x="887" y="27"/>
                  </a:lnTo>
                  <a:lnTo>
                    <a:pt x="889" y="29"/>
                  </a:lnTo>
                  <a:lnTo>
                    <a:pt x="886" y="33"/>
                  </a:lnTo>
                  <a:lnTo>
                    <a:pt x="884" y="32"/>
                  </a:lnTo>
                  <a:lnTo>
                    <a:pt x="872" y="24"/>
                  </a:lnTo>
                  <a:lnTo>
                    <a:pt x="867" y="22"/>
                  </a:lnTo>
                  <a:lnTo>
                    <a:pt x="869" y="17"/>
                  </a:lnTo>
                  <a:close/>
                  <a:moveTo>
                    <a:pt x="903" y="40"/>
                  </a:moveTo>
                  <a:lnTo>
                    <a:pt x="911" y="47"/>
                  </a:lnTo>
                  <a:lnTo>
                    <a:pt x="919" y="56"/>
                  </a:lnTo>
                  <a:lnTo>
                    <a:pt x="915" y="60"/>
                  </a:lnTo>
                  <a:lnTo>
                    <a:pt x="907" y="51"/>
                  </a:lnTo>
                  <a:lnTo>
                    <a:pt x="899" y="44"/>
                  </a:lnTo>
                  <a:lnTo>
                    <a:pt x="903" y="40"/>
                  </a:lnTo>
                  <a:close/>
                  <a:moveTo>
                    <a:pt x="930" y="69"/>
                  </a:moveTo>
                  <a:lnTo>
                    <a:pt x="931" y="71"/>
                  </a:lnTo>
                  <a:lnTo>
                    <a:pt x="939" y="84"/>
                  </a:lnTo>
                  <a:lnTo>
                    <a:pt x="942" y="89"/>
                  </a:lnTo>
                  <a:lnTo>
                    <a:pt x="937" y="92"/>
                  </a:lnTo>
                  <a:lnTo>
                    <a:pt x="934" y="87"/>
                  </a:lnTo>
                  <a:lnTo>
                    <a:pt x="926" y="74"/>
                  </a:lnTo>
                  <a:lnTo>
                    <a:pt x="925" y="73"/>
                  </a:lnTo>
                  <a:lnTo>
                    <a:pt x="930" y="69"/>
                  </a:lnTo>
                  <a:close/>
                  <a:moveTo>
                    <a:pt x="949" y="105"/>
                  </a:moveTo>
                  <a:lnTo>
                    <a:pt x="949" y="106"/>
                  </a:lnTo>
                  <a:lnTo>
                    <a:pt x="951" y="113"/>
                  </a:lnTo>
                  <a:lnTo>
                    <a:pt x="954" y="121"/>
                  </a:lnTo>
                  <a:lnTo>
                    <a:pt x="955" y="127"/>
                  </a:lnTo>
                  <a:lnTo>
                    <a:pt x="950" y="128"/>
                  </a:lnTo>
                  <a:lnTo>
                    <a:pt x="948" y="122"/>
                  </a:lnTo>
                  <a:lnTo>
                    <a:pt x="946" y="115"/>
                  </a:lnTo>
                  <a:lnTo>
                    <a:pt x="944" y="108"/>
                  </a:lnTo>
                  <a:lnTo>
                    <a:pt x="943" y="107"/>
                  </a:lnTo>
                  <a:lnTo>
                    <a:pt x="949" y="105"/>
                  </a:lnTo>
                  <a:close/>
                  <a:moveTo>
                    <a:pt x="958" y="144"/>
                  </a:moveTo>
                  <a:lnTo>
                    <a:pt x="958" y="144"/>
                  </a:lnTo>
                  <a:lnTo>
                    <a:pt x="958" y="153"/>
                  </a:lnTo>
                  <a:lnTo>
                    <a:pt x="959" y="161"/>
                  </a:lnTo>
                  <a:lnTo>
                    <a:pt x="959" y="167"/>
                  </a:lnTo>
                  <a:lnTo>
                    <a:pt x="953" y="167"/>
                  </a:lnTo>
                  <a:lnTo>
                    <a:pt x="953" y="161"/>
                  </a:lnTo>
                  <a:lnTo>
                    <a:pt x="953" y="153"/>
                  </a:lnTo>
                  <a:lnTo>
                    <a:pt x="952" y="145"/>
                  </a:lnTo>
                  <a:lnTo>
                    <a:pt x="952" y="145"/>
                  </a:lnTo>
                  <a:lnTo>
                    <a:pt x="958" y="144"/>
                  </a:lnTo>
                  <a:close/>
                  <a:moveTo>
                    <a:pt x="959" y="184"/>
                  </a:moveTo>
                  <a:lnTo>
                    <a:pt x="959" y="206"/>
                  </a:lnTo>
                  <a:lnTo>
                    <a:pt x="953" y="206"/>
                  </a:lnTo>
                  <a:lnTo>
                    <a:pt x="953" y="184"/>
                  </a:lnTo>
                  <a:lnTo>
                    <a:pt x="959" y="184"/>
                  </a:lnTo>
                  <a:close/>
                  <a:moveTo>
                    <a:pt x="959" y="223"/>
                  </a:moveTo>
                  <a:lnTo>
                    <a:pt x="959" y="246"/>
                  </a:lnTo>
                  <a:lnTo>
                    <a:pt x="953" y="246"/>
                  </a:lnTo>
                  <a:lnTo>
                    <a:pt x="953" y="223"/>
                  </a:lnTo>
                  <a:lnTo>
                    <a:pt x="959" y="223"/>
                  </a:lnTo>
                  <a:close/>
                  <a:moveTo>
                    <a:pt x="959" y="263"/>
                  </a:moveTo>
                  <a:lnTo>
                    <a:pt x="959" y="286"/>
                  </a:lnTo>
                  <a:lnTo>
                    <a:pt x="953" y="286"/>
                  </a:lnTo>
                  <a:lnTo>
                    <a:pt x="953" y="263"/>
                  </a:lnTo>
                  <a:lnTo>
                    <a:pt x="959" y="263"/>
                  </a:lnTo>
                  <a:close/>
                  <a:moveTo>
                    <a:pt x="959" y="303"/>
                  </a:moveTo>
                  <a:lnTo>
                    <a:pt x="959" y="325"/>
                  </a:lnTo>
                  <a:lnTo>
                    <a:pt x="953" y="325"/>
                  </a:lnTo>
                  <a:lnTo>
                    <a:pt x="953" y="303"/>
                  </a:lnTo>
                  <a:lnTo>
                    <a:pt x="959" y="303"/>
                  </a:lnTo>
                  <a:close/>
                  <a:moveTo>
                    <a:pt x="959" y="342"/>
                  </a:moveTo>
                  <a:lnTo>
                    <a:pt x="959" y="365"/>
                  </a:lnTo>
                  <a:lnTo>
                    <a:pt x="953" y="365"/>
                  </a:lnTo>
                  <a:lnTo>
                    <a:pt x="953" y="342"/>
                  </a:lnTo>
                  <a:lnTo>
                    <a:pt x="959" y="342"/>
                  </a:lnTo>
                  <a:close/>
                  <a:moveTo>
                    <a:pt x="959" y="382"/>
                  </a:moveTo>
                  <a:lnTo>
                    <a:pt x="959" y="404"/>
                  </a:lnTo>
                  <a:lnTo>
                    <a:pt x="953" y="404"/>
                  </a:lnTo>
                  <a:lnTo>
                    <a:pt x="953" y="382"/>
                  </a:lnTo>
                  <a:lnTo>
                    <a:pt x="959" y="382"/>
                  </a:lnTo>
                  <a:close/>
                  <a:moveTo>
                    <a:pt x="959" y="421"/>
                  </a:moveTo>
                  <a:lnTo>
                    <a:pt x="959" y="444"/>
                  </a:lnTo>
                  <a:lnTo>
                    <a:pt x="953" y="444"/>
                  </a:lnTo>
                  <a:lnTo>
                    <a:pt x="953" y="421"/>
                  </a:lnTo>
                  <a:lnTo>
                    <a:pt x="959" y="421"/>
                  </a:lnTo>
                  <a:close/>
                  <a:moveTo>
                    <a:pt x="959" y="461"/>
                  </a:moveTo>
                  <a:lnTo>
                    <a:pt x="959" y="483"/>
                  </a:lnTo>
                  <a:lnTo>
                    <a:pt x="953" y="483"/>
                  </a:lnTo>
                  <a:lnTo>
                    <a:pt x="953" y="461"/>
                  </a:lnTo>
                  <a:lnTo>
                    <a:pt x="959" y="461"/>
                  </a:lnTo>
                  <a:close/>
                  <a:moveTo>
                    <a:pt x="959" y="500"/>
                  </a:moveTo>
                  <a:lnTo>
                    <a:pt x="959" y="523"/>
                  </a:lnTo>
                  <a:lnTo>
                    <a:pt x="953" y="523"/>
                  </a:lnTo>
                  <a:lnTo>
                    <a:pt x="953" y="500"/>
                  </a:lnTo>
                  <a:lnTo>
                    <a:pt x="959" y="500"/>
                  </a:lnTo>
                  <a:close/>
                  <a:moveTo>
                    <a:pt x="959" y="540"/>
                  </a:moveTo>
                  <a:lnTo>
                    <a:pt x="959" y="562"/>
                  </a:lnTo>
                  <a:lnTo>
                    <a:pt x="953" y="562"/>
                  </a:lnTo>
                  <a:lnTo>
                    <a:pt x="953" y="540"/>
                  </a:lnTo>
                  <a:lnTo>
                    <a:pt x="959" y="540"/>
                  </a:lnTo>
                  <a:close/>
                  <a:moveTo>
                    <a:pt x="959" y="579"/>
                  </a:moveTo>
                  <a:lnTo>
                    <a:pt x="959" y="602"/>
                  </a:lnTo>
                  <a:lnTo>
                    <a:pt x="953" y="602"/>
                  </a:lnTo>
                  <a:lnTo>
                    <a:pt x="953" y="579"/>
                  </a:lnTo>
                  <a:lnTo>
                    <a:pt x="959" y="579"/>
                  </a:lnTo>
                  <a:close/>
                  <a:moveTo>
                    <a:pt x="959" y="619"/>
                  </a:moveTo>
                  <a:lnTo>
                    <a:pt x="959" y="642"/>
                  </a:lnTo>
                  <a:lnTo>
                    <a:pt x="953" y="642"/>
                  </a:lnTo>
                  <a:lnTo>
                    <a:pt x="953" y="619"/>
                  </a:lnTo>
                  <a:lnTo>
                    <a:pt x="959" y="619"/>
                  </a:lnTo>
                  <a:close/>
                  <a:moveTo>
                    <a:pt x="959" y="658"/>
                  </a:moveTo>
                  <a:lnTo>
                    <a:pt x="959" y="681"/>
                  </a:lnTo>
                  <a:lnTo>
                    <a:pt x="953" y="681"/>
                  </a:lnTo>
                  <a:lnTo>
                    <a:pt x="953" y="658"/>
                  </a:lnTo>
                  <a:lnTo>
                    <a:pt x="959" y="658"/>
                  </a:lnTo>
                  <a:close/>
                  <a:moveTo>
                    <a:pt x="959" y="698"/>
                  </a:moveTo>
                  <a:lnTo>
                    <a:pt x="959" y="721"/>
                  </a:lnTo>
                  <a:lnTo>
                    <a:pt x="953" y="721"/>
                  </a:lnTo>
                  <a:lnTo>
                    <a:pt x="953" y="698"/>
                  </a:lnTo>
                  <a:lnTo>
                    <a:pt x="959" y="698"/>
                  </a:lnTo>
                  <a:close/>
                  <a:moveTo>
                    <a:pt x="959" y="738"/>
                  </a:moveTo>
                  <a:lnTo>
                    <a:pt x="959" y="760"/>
                  </a:lnTo>
                  <a:lnTo>
                    <a:pt x="953" y="760"/>
                  </a:lnTo>
                  <a:lnTo>
                    <a:pt x="953" y="738"/>
                  </a:lnTo>
                  <a:lnTo>
                    <a:pt x="959" y="738"/>
                  </a:lnTo>
                  <a:close/>
                  <a:moveTo>
                    <a:pt x="959" y="777"/>
                  </a:moveTo>
                  <a:lnTo>
                    <a:pt x="959" y="800"/>
                  </a:lnTo>
                  <a:lnTo>
                    <a:pt x="953" y="800"/>
                  </a:lnTo>
                  <a:lnTo>
                    <a:pt x="953" y="777"/>
                  </a:lnTo>
                  <a:lnTo>
                    <a:pt x="959" y="777"/>
                  </a:lnTo>
                  <a:close/>
                  <a:moveTo>
                    <a:pt x="959" y="817"/>
                  </a:moveTo>
                  <a:lnTo>
                    <a:pt x="959" y="839"/>
                  </a:lnTo>
                  <a:lnTo>
                    <a:pt x="953" y="839"/>
                  </a:lnTo>
                  <a:lnTo>
                    <a:pt x="953" y="817"/>
                  </a:lnTo>
                  <a:lnTo>
                    <a:pt x="959" y="817"/>
                  </a:lnTo>
                  <a:close/>
                  <a:moveTo>
                    <a:pt x="959" y="856"/>
                  </a:moveTo>
                  <a:lnTo>
                    <a:pt x="959" y="879"/>
                  </a:lnTo>
                  <a:lnTo>
                    <a:pt x="953" y="879"/>
                  </a:lnTo>
                  <a:lnTo>
                    <a:pt x="953" y="856"/>
                  </a:lnTo>
                  <a:lnTo>
                    <a:pt x="959" y="856"/>
                  </a:lnTo>
                  <a:close/>
                  <a:moveTo>
                    <a:pt x="959" y="896"/>
                  </a:moveTo>
                  <a:lnTo>
                    <a:pt x="959" y="918"/>
                  </a:lnTo>
                  <a:lnTo>
                    <a:pt x="953" y="918"/>
                  </a:lnTo>
                  <a:lnTo>
                    <a:pt x="953" y="896"/>
                  </a:lnTo>
                  <a:lnTo>
                    <a:pt x="959" y="896"/>
                  </a:lnTo>
                  <a:close/>
                  <a:moveTo>
                    <a:pt x="959" y="935"/>
                  </a:moveTo>
                  <a:lnTo>
                    <a:pt x="959" y="958"/>
                  </a:lnTo>
                  <a:lnTo>
                    <a:pt x="953" y="958"/>
                  </a:lnTo>
                  <a:lnTo>
                    <a:pt x="953" y="935"/>
                  </a:lnTo>
                  <a:lnTo>
                    <a:pt x="959" y="935"/>
                  </a:lnTo>
                  <a:close/>
                  <a:moveTo>
                    <a:pt x="959" y="975"/>
                  </a:moveTo>
                  <a:lnTo>
                    <a:pt x="959" y="998"/>
                  </a:lnTo>
                  <a:lnTo>
                    <a:pt x="953" y="998"/>
                  </a:lnTo>
                  <a:lnTo>
                    <a:pt x="953" y="975"/>
                  </a:lnTo>
                  <a:lnTo>
                    <a:pt x="959" y="975"/>
                  </a:lnTo>
                  <a:close/>
                  <a:moveTo>
                    <a:pt x="959" y="1014"/>
                  </a:moveTo>
                  <a:lnTo>
                    <a:pt x="959" y="1037"/>
                  </a:lnTo>
                  <a:lnTo>
                    <a:pt x="953" y="1037"/>
                  </a:lnTo>
                  <a:lnTo>
                    <a:pt x="953" y="1014"/>
                  </a:lnTo>
                  <a:lnTo>
                    <a:pt x="959" y="1014"/>
                  </a:lnTo>
                  <a:close/>
                  <a:moveTo>
                    <a:pt x="959" y="1054"/>
                  </a:moveTo>
                  <a:lnTo>
                    <a:pt x="959" y="1077"/>
                  </a:lnTo>
                  <a:lnTo>
                    <a:pt x="953" y="1077"/>
                  </a:lnTo>
                  <a:lnTo>
                    <a:pt x="953" y="1054"/>
                  </a:lnTo>
                  <a:lnTo>
                    <a:pt x="959" y="1054"/>
                  </a:lnTo>
                  <a:close/>
                  <a:moveTo>
                    <a:pt x="959" y="1094"/>
                  </a:moveTo>
                  <a:lnTo>
                    <a:pt x="959" y="1116"/>
                  </a:lnTo>
                  <a:lnTo>
                    <a:pt x="953" y="1116"/>
                  </a:lnTo>
                  <a:lnTo>
                    <a:pt x="953" y="1094"/>
                  </a:lnTo>
                  <a:lnTo>
                    <a:pt x="959" y="1094"/>
                  </a:lnTo>
                  <a:close/>
                  <a:moveTo>
                    <a:pt x="959" y="1133"/>
                  </a:moveTo>
                  <a:lnTo>
                    <a:pt x="959" y="1156"/>
                  </a:lnTo>
                  <a:lnTo>
                    <a:pt x="953" y="1156"/>
                  </a:lnTo>
                  <a:lnTo>
                    <a:pt x="953" y="1133"/>
                  </a:lnTo>
                  <a:lnTo>
                    <a:pt x="959" y="1133"/>
                  </a:lnTo>
                  <a:close/>
                  <a:moveTo>
                    <a:pt x="959" y="1173"/>
                  </a:moveTo>
                  <a:lnTo>
                    <a:pt x="959" y="1195"/>
                  </a:lnTo>
                  <a:lnTo>
                    <a:pt x="953" y="1195"/>
                  </a:lnTo>
                  <a:lnTo>
                    <a:pt x="953" y="1173"/>
                  </a:lnTo>
                  <a:lnTo>
                    <a:pt x="959" y="1173"/>
                  </a:lnTo>
                  <a:close/>
                  <a:moveTo>
                    <a:pt x="959" y="1212"/>
                  </a:moveTo>
                  <a:lnTo>
                    <a:pt x="959" y="1235"/>
                  </a:lnTo>
                  <a:lnTo>
                    <a:pt x="953" y="1235"/>
                  </a:lnTo>
                  <a:lnTo>
                    <a:pt x="953" y="1212"/>
                  </a:lnTo>
                  <a:lnTo>
                    <a:pt x="959" y="1212"/>
                  </a:lnTo>
                  <a:close/>
                  <a:moveTo>
                    <a:pt x="959" y="1252"/>
                  </a:moveTo>
                  <a:lnTo>
                    <a:pt x="959" y="1274"/>
                  </a:lnTo>
                  <a:lnTo>
                    <a:pt x="953" y="1274"/>
                  </a:lnTo>
                  <a:lnTo>
                    <a:pt x="953" y="1252"/>
                  </a:lnTo>
                  <a:lnTo>
                    <a:pt x="959" y="1252"/>
                  </a:lnTo>
                  <a:close/>
                  <a:moveTo>
                    <a:pt x="959" y="1291"/>
                  </a:moveTo>
                  <a:lnTo>
                    <a:pt x="959" y="1314"/>
                  </a:lnTo>
                  <a:lnTo>
                    <a:pt x="953" y="1314"/>
                  </a:lnTo>
                  <a:lnTo>
                    <a:pt x="953" y="1291"/>
                  </a:lnTo>
                  <a:lnTo>
                    <a:pt x="959" y="1291"/>
                  </a:lnTo>
                  <a:close/>
                  <a:moveTo>
                    <a:pt x="959" y="1331"/>
                  </a:moveTo>
                  <a:lnTo>
                    <a:pt x="959" y="1354"/>
                  </a:lnTo>
                  <a:lnTo>
                    <a:pt x="953" y="1354"/>
                  </a:lnTo>
                  <a:lnTo>
                    <a:pt x="953" y="1331"/>
                  </a:lnTo>
                  <a:lnTo>
                    <a:pt x="959" y="1331"/>
                  </a:lnTo>
                  <a:close/>
                  <a:moveTo>
                    <a:pt x="959" y="1370"/>
                  </a:moveTo>
                  <a:lnTo>
                    <a:pt x="959" y="1381"/>
                  </a:lnTo>
                  <a:lnTo>
                    <a:pt x="958" y="1390"/>
                  </a:lnTo>
                  <a:lnTo>
                    <a:pt x="958" y="1393"/>
                  </a:lnTo>
                  <a:lnTo>
                    <a:pt x="953" y="1393"/>
                  </a:lnTo>
                  <a:lnTo>
                    <a:pt x="953" y="1390"/>
                  </a:lnTo>
                  <a:lnTo>
                    <a:pt x="953" y="1381"/>
                  </a:lnTo>
                  <a:lnTo>
                    <a:pt x="953" y="1370"/>
                  </a:lnTo>
                  <a:lnTo>
                    <a:pt x="959" y="1370"/>
                  </a:lnTo>
                  <a:close/>
                  <a:moveTo>
                    <a:pt x="956" y="1410"/>
                  </a:moveTo>
                  <a:lnTo>
                    <a:pt x="955" y="1414"/>
                  </a:lnTo>
                  <a:lnTo>
                    <a:pt x="954" y="1422"/>
                  </a:lnTo>
                  <a:lnTo>
                    <a:pt x="951" y="1429"/>
                  </a:lnTo>
                  <a:lnTo>
                    <a:pt x="950" y="1433"/>
                  </a:lnTo>
                  <a:lnTo>
                    <a:pt x="945" y="1431"/>
                  </a:lnTo>
                  <a:lnTo>
                    <a:pt x="946" y="1428"/>
                  </a:lnTo>
                  <a:lnTo>
                    <a:pt x="948" y="1420"/>
                  </a:lnTo>
                  <a:lnTo>
                    <a:pt x="950" y="1413"/>
                  </a:lnTo>
                  <a:lnTo>
                    <a:pt x="950" y="1409"/>
                  </a:lnTo>
                  <a:lnTo>
                    <a:pt x="956" y="1410"/>
                  </a:lnTo>
                  <a:close/>
                  <a:moveTo>
                    <a:pt x="944" y="1449"/>
                  </a:moveTo>
                  <a:lnTo>
                    <a:pt x="939" y="1458"/>
                  </a:lnTo>
                  <a:lnTo>
                    <a:pt x="933" y="1469"/>
                  </a:lnTo>
                  <a:lnTo>
                    <a:pt x="928" y="1466"/>
                  </a:lnTo>
                  <a:lnTo>
                    <a:pt x="934" y="1456"/>
                  </a:lnTo>
                  <a:lnTo>
                    <a:pt x="939" y="1446"/>
                  </a:lnTo>
                  <a:lnTo>
                    <a:pt x="944" y="1449"/>
                  </a:lnTo>
                  <a:close/>
                  <a:moveTo>
                    <a:pt x="923" y="1483"/>
                  </a:moveTo>
                  <a:lnTo>
                    <a:pt x="922" y="1484"/>
                  </a:lnTo>
                  <a:lnTo>
                    <a:pt x="911" y="1495"/>
                  </a:lnTo>
                  <a:lnTo>
                    <a:pt x="907" y="1500"/>
                  </a:lnTo>
                  <a:lnTo>
                    <a:pt x="903" y="1495"/>
                  </a:lnTo>
                  <a:lnTo>
                    <a:pt x="907" y="1491"/>
                  </a:lnTo>
                  <a:lnTo>
                    <a:pt x="917" y="1480"/>
                  </a:lnTo>
                  <a:lnTo>
                    <a:pt x="918" y="1479"/>
                  </a:lnTo>
                  <a:lnTo>
                    <a:pt x="923" y="1483"/>
                  </a:lnTo>
                  <a:close/>
                  <a:moveTo>
                    <a:pt x="894" y="1510"/>
                  </a:moveTo>
                  <a:lnTo>
                    <a:pt x="888" y="1515"/>
                  </a:lnTo>
                  <a:lnTo>
                    <a:pt x="874" y="1523"/>
                  </a:lnTo>
                  <a:lnTo>
                    <a:pt x="871" y="1518"/>
                  </a:lnTo>
                  <a:lnTo>
                    <a:pt x="884" y="1510"/>
                  </a:lnTo>
                  <a:lnTo>
                    <a:pt x="890" y="1506"/>
                  </a:lnTo>
                  <a:lnTo>
                    <a:pt x="894" y="1510"/>
                  </a:lnTo>
                  <a:close/>
                  <a:moveTo>
                    <a:pt x="858" y="1530"/>
                  </a:moveTo>
                  <a:lnTo>
                    <a:pt x="853" y="1533"/>
                  </a:lnTo>
                  <a:lnTo>
                    <a:pt x="845" y="1535"/>
                  </a:lnTo>
                  <a:lnTo>
                    <a:pt x="837" y="1537"/>
                  </a:lnTo>
                  <a:lnTo>
                    <a:pt x="837" y="1538"/>
                  </a:lnTo>
                  <a:lnTo>
                    <a:pt x="835" y="1532"/>
                  </a:lnTo>
                  <a:lnTo>
                    <a:pt x="836" y="1532"/>
                  </a:lnTo>
                  <a:lnTo>
                    <a:pt x="843" y="1530"/>
                  </a:lnTo>
                  <a:lnTo>
                    <a:pt x="851" y="1527"/>
                  </a:lnTo>
                  <a:lnTo>
                    <a:pt x="856" y="1525"/>
                  </a:lnTo>
                  <a:lnTo>
                    <a:pt x="858" y="1530"/>
                  </a:lnTo>
                  <a:close/>
                  <a:moveTo>
                    <a:pt x="820" y="1541"/>
                  </a:moveTo>
                  <a:lnTo>
                    <a:pt x="814" y="1542"/>
                  </a:lnTo>
                  <a:lnTo>
                    <a:pt x="805" y="1542"/>
                  </a:lnTo>
                  <a:lnTo>
                    <a:pt x="797" y="1542"/>
                  </a:lnTo>
                  <a:lnTo>
                    <a:pt x="797" y="1542"/>
                  </a:lnTo>
                  <a:lnTo>
                    <a:pt x="797" y="1537"/>
                  </a:lnTo>
                  <a:lnTo>
                    <a:pt x="797" y="1537"/>
                  </a:lnTo>
                  <a:lnTo>
                    <a:pt x="805" y="1537"/>
                  </a:lnTo>
                  <a:lnTo>
                    <a:pt x="813" y="1536"/>
                  </a:lnTo>
                  <a:lnTo>
                    <a:pt x="819" y="1535"/>
                  </a:lnTo>
                  <a:lnTo>
                    <a:pt x="820" y="1541"/>
                  </a:lnTo>
                  <a:close/>
                  <a:moveTo>
                    <a:pt x="780" y="1542"/>
                  </a:moveTo>
                  <a:lnTo>
                    <a:pt x="757" y="1542"/>
                  </a:lnTo>
                  <a:lnTo>
                    <a:pt x="757" y="1537"/>
                  </a:lnTo>
                  <a:lnTo>
                    <a:pt x="780" y="1537"/>
                  </a:lnTo>
                  <a:lnTo>
                    <a:pt x="780" y="1542"/>
                  </a:lnTo>
                  <a:close/>
                  <a:moveTo>
                    <a:pt x="740" y="1542"/>
                  </a:moveTo>
                  <a:lnTo>
                    <a:pt x="717" y="1542"/>
                  </a:lnTo>
                  <a:lnTo>
                    <a:pt x="717" y="1537"/>
                  </a:lnTo>
                  <a:lnTo>
                    <a:pt x="740" y="1537"/>
                  </a:lnTo>
                  <a:lnTo>
                    <a:pt x="740" y="1542"/>
                  </a:lnTo>
                  <a:close/>
                  <a:moveTo>
                    <a:pt x="700" y="1542"/>
                  </a:moveTo>
                  <a:lnTo>
                    <a:pt x="678" y="1542"/>
                  </a:lnTo>
                  <a:lnTo>
                    <a:pt x="678" y="1537"/>
                  </a:lnTo>
                  <a:lnTo>
                    <a:pt x="700" y="1537"/>
                  </a:lnTo>
                  <a:lnTo>
                    <a:pt x="700" y="1542"/>
                  </a:lnTo>
                  <a:close/>
                  <a:moveTo>
                    <a:pt x="661" y="1542"/>
                  </a:moveTo>
                  <a:lnTo>
                    <a:pt x="638" y="1542"/>
                  </a:lnTo>
                  <a:lnTo>
                    <a:pt x="638" y="1537"/>
                  </a:lnTo>
                  <a:lnTo>
                    <a:pt x="661" y="1537"/>
                  </a:lnTo>
                  <a:lnTo>
                    <a:pt x="661" y="1542"/>
                  </a:lnTo>
                  <a:close/>
                  <a:moveTo>
                    <a:pt x="621" y="1542"/>
                  </a:moveTo>
                  <a:lnTo>
                    <a:pt x="598" y="1542"/>
                  </a:lnTo>
                  <a:lnTo>
                    <a:pt x="598" y="1537"/>
                  </a:lnTo>
                  <a:lnTo>
                    <a:pt x="621" y="1537"/>
                  </a:lnTo>
                  <a:lnTo>
                    <a:pt x="621" y="1542"/>
                  </a:lnTo>
                  <a:close/>
                  <a:moveTo>
                    <a:pt x="581" y="1542"/>
                  </a:moveTo>
                  <a:lnTo>
                    <a:pt x="558" y="1542"/>
                  </a:lnTo>
                  <a:lnTo>
                    <a:pt x="558" y="1537"/>
                  </a:lnTo>
                  <a:lnTo>
                    <a:pt x="581" y="1537"/>
                  </a:lnTo>
                  <a:lnTo>
                    <a:pt x="581" y="1542"/>
                  </a:lnTo>
                  <a:close/>
                  <a:moveTo>
                    <a:pt x="541" y="1542"/>
                  </a:moveTo>
                  <a:lnTo>
                    <a:pt x="519" y="1542"/>
                  </a:lnTo>
                  <a:lnTo>
                    <a:pt x="519" y="1537"/>
                  </a:lnTo>
                  <a:lnTo>
                    <a:pt x="541" y="1537"/>
                  </a:lnTo>
                  <a:lnTo>
                    <a:pt x="541" y="1542"/>
                  </a:lnTo>
                  <a:close/>
                  <a:moveTo>
                    <a:pt x="502" y="1542"/>
                  </a:moveTo>
                  <a:lnTo>
                    <a:pt x="479" y="1542"/>
                  </a:lnTo>
                  <a:lnTo>
                    <a:pt x="479" y="1537"/>
                  </a:lnTo>
                  <a:lnTo>
                    <a:pt x="502" y="1537"/>
                  </a:lnTo>
                  <a:lnTo>
                    <a:pt x="502" y="1542"/>
                  </a:lnTo>
                  <a:close/>
                  <a:moveTo>
                    <a:pt x="462" y="1542"/>
                  </a:moveTo>
                  <a:lnTo>
                    <a:pt x="439" y="1542"/>
                  </a:lnTo>
                  <a:lnTo>
                    <a:pt x="439" y="1537"/>
                  </a:lnTo>
                  <a:lnTo>
                    <a:pt x="462" y="1537"/>
                  </a:lnTo>
                  <a:lnTo>
                    <a:pt x="462" y="1542"/>
                  </a:lnTo>
                  <a:close/>
                  <a:moveTo>
                    <a:pt x="422" y="1542"/>
                  </a:moveTo>
                  <a:lnTo>
                    <a:pt x="400" y="1542"/>
                  </a:lnTo>
                  <a:lnTo>
                    <a:pt x="400" y="1537"/>
                  </a:lnTo>
                  <a:lnTo>
                    <a:pt x="422" y="1537"/>
                  </a:lnTo>
                  <a:lnTo>
                    <a:pt x="422" y="1542"/>
                  </a:lnTo>
                  <a:close/>
                  <a:moveTo>
                    <a:pt x="383" y="1542"/>
                  </a:moveTo>
                  <a:lnTo>
                    <a:pt x="360" y="1542"/>
                  </a:lnTo>
                  <a:lnTo>
                    <a:pt x="360" y="1537"/>
                  </a:lnTo>
                  <a:lnTo>
                    <a:pt x="383" y="1537"/>
                  </a:lnTo>
                  <a:lnTo>
                    <a:pt x="383" y="1542"/>
                  </a:lnTo>
                  <a:close/>
                  <a:moveTo>
                    <a:pt x="343" y="1542"/>
                  </a:moveTo>
                  <a:lnTo>
                    <a:pt x="320" y="1542"/>
                  </a:lnTo>
                  <a:lnTo>
                    <a:pt x="320" y="1537"/>
                  </a:lnTo>
                  <a:lnTo>
                    <a:pt x="343" y="1537"/>
                  </a:lnTo>
                  <a:lnTo>
                    <a:pt x="343" y="1542"/>
                  </a:lnTo>
                  <a:close/>
                  <a:moveTo>
                    <a:pt x="303" y="1542"/>
                  </a:moveTo>
                  <a:lnTo>
                    <a:pt x="281" y="1542"/>
                  </a:lnTo>
                  <a:lnTo>
                    <a:pt x="281" y="1537"/>
                  </a:lnTo>
                  <a:lnTo>
                    <a:pt x="303" y="1537"/>
                  </a:lnTo>
                  <a:lnTo>
                    <a:pt x="303" y="1542"/>
                  </a:lnTo>
                  <a:close/>
                  <a:moveTo>
                    <a:pt x="264" y="1542"/>
                  </a:moveTo>
                  <a:lnTo>
                    <a:pt x="241" y="1542"/>
                  </a:lnTo>
                  <a:lnTo>
                    <a:pt x="241" y="1537"/>
                  </a:lnTo>
                  <a:lnTo>
                    <a:pt x="264" y="1537"/>
                  </a:lnTo>
                  <a:lnTo>
                    <a:pt x="264" y="1542"/>
                  </a:lnTo>
                  <a:close/>
                  <a:moveTo>
                    <a:pt x="224" y="1542"/>
                  </a:moveTo>
                  <a:lnTo>
                    <a:pt x="201" y="1542"/>
                  </a:lnTo>
                  <a:lnTo>
                    <a:pt x="201" y="1537"/>
                  </a:lnTo>
                  <a:lnTo>
                    <a:pt x="224" y="1537"/>
                  </a:lnTo>
                  <a:lnTo>
                    <a:pt x="224" y="1542"/>
                  </a:lnTo>
                  <a:close/>
                  <a:moveTo>
                    <a:pt x="184" y="1542"/>
                  </a:moveTo>
                  <a:lnTo>
                    <a:pt x="162" y="1542"/>
                  </a:lnTo>
                  <a:lnTo>
                    <a:pt x="161" y="1542"/>
                  </a:lnTo>
                  <a:lnTo>
                    <a:pt x="162" y="1537"/>
                  </a:lnTo>
                  <a:lnTo>
                    <a:pt x="162" y="1537"/>
                  </a:lnTo>
                  <a:lnTo>
                    <a:pt x="184" y="1537"/>
                  </a:lnTo>
                  <a:lnTo>
                    <a:pt x="184" y="1542"/>
                  </a:lnTo>
                  <a:close/>
                  <a:moveTo>
                    <a:pt x="144" y="1542"/>
                  </a:moveTo>
                  <a:lnTo>
                    <a:pt x="137" y="1541"/>
                  </a:lnTo>
                  <a:lnTo>
                    <a:pt x="129" y="1539"/>
                  </a:lnTo>
                  <a:lnTo>
                    <a:pt x="122" y="1537"/>
                  </a:lnTo>
                  <a:lnTo>
                    <a:pt x="121" y="1537"/>
                  </a:lnTo>
                  <a:lnTo>
                    <a:pt x="123" y="1532"/>
                  </a:lnTo>
                  <a:lnTo>
                    <a:pt x="123" y="1532"/>
                  </a:lnTo>
                  <a:lnTo>
                    <a:pt x="130" y="1534"/>
                  </a:lnTo>
                  <a:lnTo>
                    <a:pt x="138" y="1535"/>
                  </a:lnTo>
                  <a:lnTo>
                    <a:pt x="145" y="1536"/>
                  </a:lnTo>
                  <a:lnTo>
                    <a:pt x="144" y="1542"/>
                  </a:lnTo>
                  <a:close/>
                  <a:moveTo>
                    <a:pt x="105" y="1532"/>
                  </a:moveTo>
                  <a:lnTo>
                    <a:pt x="99" y="1530"/>
                  </a:lnTo>
                  <a:lnTo>
                    <a:pt x="85" y="1523"/>
                  </a:lnTo>
                  <a:lnTo>
                    <a:pt x="84" y="1523"/>
                  </a:lnTo>
                  <a:lnTo>
                    <a:pt x="87" y="1518"/>
                  </a:lnTo>
                  <a:lnTo>
                    <a:pt x="87" y="1518"/>
                  </a:lnTo>
                  <a:lnTo>
                    <a:pt x="101" y="1525"/>
                  </a:lnTo>
                  <a:lnTo>
                    <a:pt x="107" y="1527"/>
                  </a:lnTo>
                  <a:lnTo>
                    <a:pt x="105" y="1532"/>
                  </a:lnTo>
                  <a:close/>
                  <a:moveTo>
                    <a:pt x="69" y="1513"/>
                  </a:moveTo>
                  <a:lnTo>
                    <a:pt x="59" y="1506"/>
                  </a:lnTo>
                  <a:lnTo>
                    <a:pt x="52" y="1499"/>
                  </a:lnTo>
                  <a:lnTo>
                    <a:pt x="55" y="1495"/>
                  </a:lnTo>
                  <a:lnTo>
                    <a:pt x="63" y="1501"/>
                  </a:lnTo>
                  <a:lnTo>
                    <a:pt x="73" y="1509"/>
                  </a:lnTo>
                  <a:lnTo>
                    <a:pt x="69" y="1513"/>
                  </a:lnTo>
                  <a:close/>
                  <a:moveTo>
                    <a:pt x="39" y="1487"/>
                  </a:moveTo>
                  <a:lnTo>
                    <a:pt x="37" y="1484"/>
                  </a:lnTo>
                  <a:lnTo>
                    <a:pt x="28" y="1472"/>
                  </a:lnTo>
                  <a:lnTo>
                    <a:pt x="26" y="1468"/>
                  </a:lnTo>
                  <a:lnTo>
                    <a:pt x="31" y="1465"/>
                  </a:lnTo>
                  <a:lnTo>
                    <a:pt x="32" y="1468"/>
                  </a:lnTo>
                  <a:lnTo>
                    <a:pt x="41" y="1480"/>
                  </a:lnTo>
                  <a:lnTo>
                    <a:pt x="44" y="1483"/>
                  </a:lnTo>
                  <a:lnTo>
                    <a:pt x="39" y="1487"/>
                  </a:lnTo>
                  <a:close/>
                  <a:moveTo>
                    <a:pt x="17" y="1453"/>
                  </a:moveTo>
                  <a:lnTo>
                    <a:pt x="13" y="1444"/>
                  </a:lnTo>
                  <a:lnTo>
                    <a:pt x="10" y="1437"/>
                  </a:lnTo>
                  <a:lnTo>
                    <a:pt x="8" y="1432"/>
                  </a:lnTo>
                  <a:lnTo>
                    <a:pt x="14" y="1430"/>
                  </a:lnTo>
                  <a:lnTo>
                    <a:pt x="15" y="1435"/>
                  </a:lnTo>
                  <a:lnTo>
                    <a:pt x="18" y="1442"/>
                  </a:lnTo>
                  <a:lnTo>
                    <a:pt x="22" y="1451"/>
                  </a:lnTo>
                  <a:lnTo>
                    <a:pt x="17" y="1453"/>
                  </a:lnTo>
                  <a:close/>
                  <a:moveTo>
                    <a:pt x="4" y="1415"/>
                  </a:moveTo>
                  <a:lnTo>
                    <a:pt x="4" y="1414"/>
                  </a:lnTo>
                  <a:lnTo>
                    <a:pt x="2" y="1406"/>
                  </a:lnTo>
                  <a:lnTo>
                    <a:pt x="1" y="1398"/>
                  </a:lnTo>
                  <a:lnTo>
                    <a:pt x="1" y="1392"/>
                  </a:lnTo>
                  <a:lnTo>
                    <a:pt x="6" y="1392"/>
                  </a:lnTo>
                  <a:lnTo>
                    <a:pt x="7" y="1397"/>
                  </a:lnTo>
                  <a:lnTo>
                    <a:pt x="8" y="1405"/>
                  </a:lnTo>
                  <a:lnTo>
                    <a:pt x="9" y="1413"/>
                  </a:lnTo>
                  <a:lnTo>
                    <a:pt x="9" y="1414"/>
                  </a:lnTo>
                  <a:lnTo>
                    <a:pt x="4" y="141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5" name="Rectangle 71"/>
            <p:cNvSpPr>
              <a:spLocks noChangeArrowheads="1"/>
            </p:cNvSpPr>
            <p:nvPr/>
          </p:nvSpPr>
          <p:spPr bwMode="auto">
            <a:xfrm>
              <a:off x="1088" y="1620"/>
              <a:ext cx="221"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CSA</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6" name="Rectangle 72"/>
            <p:cNvSpPr>
              <a:spLocks noChangeArrowheads="1"/>
            </p:cNvSpPr>
            <p:nvPr/>
          </p:nvSpPr>
          <p:spPr bwMode="auto">
            <a:xfrm>
              <a:off x="1195" y="2939"/>
              <a:ext cx="38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Cascode</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7" name="Rectangle 73"/>
            <p:cNvSpPr>
              <a:spLocks noChangeArrowheads="1"/>
            </p:cNvSpPr>
            <p:nvPr/>
          </p:nvSpPr>
          <p:spPr bwMode="auto">
            <a:xfrm>
              <a:off x="1546" y="2939"/>
              <a:ext cx="21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amp</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8" name="Rectangle 74"/>
            <p:cNvSpPr>
              <a:spLocks noChangeArrowheads="1"/>
            </p:cNvSpPr>
            <p:nvPr/>
          </p:nvSpPr>
          <p:spPr bwMode="auto">
            <a:xfrm>
              <a:off x="592" y="2939"/>
              <a:ext cx="31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Sensor</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9" name="Line 75"/>
            <p:cNvSpPr>
              <a:spLocks noChangeShapeType="1"/>
            </p:cNvSpPr>
            <p:nvPr/>
          </p:nvSpPr>
          <p:spPr bwMode="auto">
            <a:xfrm>
              <a:off x="1114" y="1903"/>
              <a:ext cx="0" cy="678"/>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0" name="Line 76"/>
            <p:cNvSpPr>
              <a:spLocks noChangeShapeType="1"/>
            </p:cNvSpPr>
            <p:nvPr/>
          </p:nvSpPr>
          <p:spPr bwMode="auto">
            <a:xfrm flipH="1">
              <a:off x="1024" y="2579"/>
              <a:ext cx="181" cy="2"/>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1" name="Line 77"/>
            <p:cNvSpPr>
              <a:spLocks noChangeShapeType="1"/>
            </p:cNvSpPr>
            <p:nvPr/>
          </p:nvSpPr>
          <p:spPr bwMode="auto">
            <a:xfrm flipH="1">
              <a:off x="1750" y="2581"/>
              <a:ext cx="181" cy="1"/>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2" name="Rectangle 78"/>
            <p:cNvSpPr>
              <a:spLocks noChangeArrowheads="1"/>
            </p:cNvSpPr>
            <p:nvPr/>
          </p:nvSpPr>
          <p:spPr bwMode="auto">
            <a:xfrm>
              <a:off x="1262" y="2524"/>
              <a:ext cx="6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000000"/>
                  </a:solidFill>
                  <a:effectLst/>
                  <a:latin typeface="Arial" panose="020B060402020202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83" name="Line 79"/>
            <p:cNvSpPr>
              <a:spLocks noChangeShapeType="1"/>
            </p:cNvSpPr>
            <p:nvPr/>
          </p:nvSpPr>
          <p:spPr bwMode="auto">
            <a:xfrm>
              <a:off x="1795" y="1903"/>
              <a:ext cx="0" cy="676"/>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4" name="Line 80"/>
            <p:cNvSpPr>
              <a:spLocks noChangeShapeType="1"/>
            </p:cNvSpPr>
            <p:nvPr/>
          </p:nvSpPr>
          <p:spPr bwMode="auto">
            <a:xfrm>
              <a:off x="1659" y="1903"/>
              <a:ext cx="136"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5" name="Line 81"/>
            <p:cNvSpPr>
              <a:spLocks noChangeShapeType="1"/>
            </p:cNvSpPr>
            <p:nvPr/>
          </p:nvSpPr>
          <p:spPr bwMode="auto">
            <a:xfrm flipH="1">
              <a:off x="570" y="2581"/>
              <a:ext cx="91"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6" name="Line 82"/>
            <p:cNvSpPr>
              <a:spLocks noChangeShapeType="1"/>
            </p:cNvSpPr>
            <p:nvPr/>
          </p:nvSpPr>
          <p:spPr bwMode="auto">
            <a:xfrm>
              <a:off x="525" y="2038"/>
              <a:ext cx="90"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7" name="Line 83"/>
            <p:cNvSpPr>
              <a:spLocks noChangeShapeType="1"/>
            </p:cNvSpPr>
            <p:nvPr/>
          </p:nvSpPr>
          <p:spPr bwMode="auto">
            <a:xfrm>
              <a:off x="1568" y="2129"/>
              <a:ext cx="227"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8" name="Line 84"/>
            <p:cNvSpPr>
              <a:spLocks noChangeShapeType="1"/>
            </p:cNvSpPr>
            <p:nvPr/>
          </p:nvSpPr>
          <p:spPr bwMode="auto">
            <a:xfrm>
              <a:off x="1114" y="2129"/>
              <a:ext cx="91"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9" name="Freeform 85"/>
            <p:cNvSpPr>
              <a:spLocks noEditPoints="1"/>
            </p:cNvSpPr>
            <p:nvPr/>
          </p:nvSpPr>
          <p:spPr bwMode="auto">
            <a:xfrm>
              <a:off x="1974" y="1719"/>
              <a:ext cx="1049" cy="1542"/>
            </a:xfrm>
            <a:custGeom>
              <a:avLst/>
              <a:gdLst>
                <a:gd name="T0" fmla="*/ 0 w 1049"/>
                <a:gd name="T1" fmla="*/ 1265 h 1542"/>
                <a:gd name="T2" fmla="*/ 5 w 1049"/>
                <a:gd name="T3" fmla="*/ 1208 h 1542"/>
                <a:gd name="T4" fmla="*/ 0 w 1049"/>
                <a:gd name="T5" fmla="*/ 1090 h 1542"/>
                <a:gd name="T6" fmla="*/ 5 w 1049"/>
                <a:gd name="T7" fmla="*/ 988 h 1542"/>
                <a:gd name="T8" fmla="*/ 0 w 1049"/>
                <a:gd name="T9" fmla="*/ 931 h 1542"/>
                <a:gd name="T10" fmla="*/ 0 w 1049"/>
                <a:gd name="T11" fmla="*/ 790 h 1542"/>
                <a:gd name="T12" fmla="*/ 5 w 1049"/>
                <a:gd name="T13" fmla="*/ 734 h 1542"/>
                <a:gd name="T14" fmla="*/ 0 w 1049"/>
                <a:gd name="T15" fmla="*/ 615 h 1542"/>
                <a:gd name="T16" fmla="*/ 5 w 1049"/>
                <a:gd name="T17" fmla="*/ 513 h 1542"/>
                <a:gd name="T18" fmla="*/ 0 w 1049"/>
                <a:gd name="T19" fmla="*/ 457 h 1542"/>
                <a:gd name="T20" fmla="*/ 0 w 1049"/>
                <a:gd name="T21" fmla="*/ 315 h 1542"/>
                <a:gd name="T22" fmla="*/ 5 w 1049"/>
                <a:gd name="T23" fmla="*/ 259 h 1542"/>
                <a:gd name="T24" fmla="*/ 6 w 1049"/>
                <a:gd name="T25" fmla="*/ 158 h 1542"/>
                <a:gd name="T26" fmla="*/ 11 w 1049"/>
                <a:gd name="T27" fmla="*/ 133 h 1542"/>
                <a:gd name="T28" fmla="*/ 21 w 1049"/>
                <a:gd name="T29" fmla="*/ 104 h 1542"/>
                <a:gd name="T30" fmla="*/ 78 w 1049"/>
                <a:gd name="T31" fmla="*/ 30 h 1542"/>
                <a:gd name="T32" fmla="*/ 118 w 1049"/>
                <a:gd name="T33" fmla="*/ 16 h 1542"/>
                <a:gd name="T34" fmla="*/ 151 w 1049"/>
                <a:gd name="T35" fmla="*/ 8 h 1542"/>
                <a:gd name="T36" fmla="*/ 217 w 1049"/>
                <a:gd name="T37" fmla="*/ 6 h 1542"/>
                <a:gd name="T38" fmla="*/ 336 w 1049"/>
                <a:gd name="T39" fmla="*/ 0 h 1542"/>
                <a:gd name="T40" fmla="*/ 438 w 1049"/>
                <a:gd name="T41" fmla="*/ 6 h 1542"/>
                <a:gd name="T42" fmla="*/ 495 w 1049"/>
                <a:gd name="T43" fmla="*/ 0 h 1542"/>
                <a:gd name="T44" fmla="*/ 637 w 1049"/>
                <a:gd name="T45" fmla="*/ 0 h 1542"/>
                <a:gd name="T46" fmla="*/ 694 w 1049"/>
                <a:gd name="T47" fmla="*/ 6 h 1542"/>
                <a:gd name="T48" fmla="*/ 813 w 1049"/>
                <a:gd name="T49" fmla="*/ 0 h 1542"/>
                <a:gd name="T50" fmla="*/ 892 w 1049"/>
                <a:gd name="T51" fmla="*/ 1 h 1542"/>
                <a:gd name="T52" fmla="*/ 949 w 1049"/>
                <a:gd name="T53" fmla="*/ 17 h 1542"/>
                <a:gd name="T54" fmla="*/ 983 w 1049"/>
                <a:gd name="T55" fmla="*/ 46 h 1542"/>
                <a:gd name="T56" fmla="*/ 1024 w 1049"/>
                <a:gd name="T57" fmla="*/ 85 h 1542"/>
                <a:gd name="T58" fmla="*/ 1045 w 1049"/>
                <a:gd name="T59" fmla="*/ 140 h 1542"/>
                <a:gd name="T60" fmla="*/ 1043 w 1049"/>
                <a:gd name="T61" fmla="*/ 184 h 1542"/>
                <a:gd name="T62" fmla="*/ 1043 w 1049"/>
                <a:gd name="T63" fmla="*/ 263 h 1542"/>
                <a:gd name="T64" fmla="*/ 1049 w 1049"/>
                <a:gd name="T65" fmla="*/ 319 h 1542"/>
                <a:gd name="T66" fmla="*/ 1049 w 1049"/>
                <a:gd name="T67" fmla="*/ 460 h 1542"/>
                <a:gd name="T68" fmla="*/ 1043 w 1049"/>
                <a:gd name="T69" fmla="*/ 517 h 1542"/>
                <a:gd name="T70" fmla="*/ 1049 w 1049"/>
                <a:gd name="T71" fmla="*/ 636 h 1542"/>
                <a:gd name="T72" fmla="*/ 1043 w 1049"/>
                <a:gd name="T73" fmla="*/ 737 h 1542"/>
                <a:gd name="T74" fmla="*/ 1049 w 1049"/>
                <a:gd name="T75" fmla="*/ 794 h 1542"/>
                <a:gd name="T76" fmla="*/ 1049 w 1049"/>
                <a:gd name="T77" fmla="*/ 935 h 1542"/>
                <a:gd name="T78" fmla="*/ 1043 w 1049"/>
                <a:gd name="T79" fmla="*/ 992 h 1542"/>
                <a:gd name="T80" fmla="*/ 1049 w 1049"/>
                <a:gd name="T81" fmla="*/ 1110 h 1542"/>
                <a:gd name="T82" fmla="*/ 1043 w 1049"/>
                <a:gd name="T83" fmla="*/ 1212 h 1542"/>
                <a:gd name="T84" fmla="*/ 1049 w 1049"/>
                <a:gd name="T85" fmla="*/ 1268 h 1542"/>
                <a:gd name="T86" fmla="*/ 1049 w 1049"/>
                <a:gd name="T87" fmla="*/ 1348 h 1542"/>
                <a:gd name="T88" fmla="*/ 1035 w 1049"/>
                <a:gd name="T89" fmla="*/ 1435 h 1542"/>
                <a:gd name="T90" fmla="*/ 1007 w 1049"/>
                <a:gd name="T91" fmla="*/ 1481 h 1542"/>
                <a:gd name="T92" fmla="*/ 995 w 1049"/>
                <a:gd name="T93" fmla="*/ 1493 h 1542"/>
                <a:gd name="T94" fmla="*/ 916 w 1049"/>
                <a:gd name="T95" fmla="*/ 1537 h 1542"/>
                <a:gd name="T96" fmla="*/ 864 w 1049"/>
                <a:gd name="T97" fmla="*/ 1542 h 1542"/>
                <a:gd name="T98" fmla="*/ 784 w 1049"/>
                <a:gd name="T99" fmla="*/ 1542 h 1542"/>
                <a:gd name="T100" fmla="*/ 728 w 1049"/>
                <a:gd name="T101" fmla="*/ 1537 h 1542"/>
                <a:gd name="T102" fmla="*/ 609 w 1049"/>
                <a:gd name="T103" fmla="*/ 1542 h 1542"/>
                <a:gd name="T104" fmla="*/ 507 w 1049"/>
                <a:gd name="T105" fmla="*/ 1537 h 1542"/>
                <a:gd name="T106" fmla="*/ 450 w 1049"/>
                <a:gd name="T107" fmla="*/ 1542 h 1542"/>
                <a:gd name="T108" fmla="*/ 308 w 1049"/>
                <a:gd name="T109" fmla="*/ 1542 h 1542"/>
                <a:gd name="T110" fmla="*/ 251 w 1049"/>
                <a:gd name="T111" fmla="*/ 1537 h 1542"/>
                <a:gd name="T112" fmla="*/ 150 w 1049"/>
                <a:gd name="T113" fmla="*/ 1535 h 1542"/>
                <a:gd name="T114" fmla="*/ 126 w 1049"/>
                <a:gd name="T115" fmla="*/ 1529 h 1542"/>
                <a:gd name="T116" fmla="*/ 97 w 1049"/>
                <a:gd name="T117" fmla="*/ 1517 h 1542"/>
                <a:gd name="T118" fmla="*/ 21 w 1049"/>
                <a:gd name="T119" fmla="*/ 1451 h 1542"/>
                <a:gd name="T120" fmla="*/ 13 w 1049"/>
                <a:gd name="T121" fmla="*/ 1417 h 1542"/>
                <a:gd name="T122" fmla="*/ 6 w 1049"/>
                <a:gd name="T123" fmla="*/ 1384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9" h="1542">
                  <a:moveTo>
                    <a:pt x="0" y="1366"/>
                  </a:moveTo>
                  <a:lnTo>
                    <a:pt x="0" y="1344"/>
                  </a:lnTo>
                  <a:lnTo>
                    <a:pt x="5" y="1344"/>
                  </a:lnTo>
                  <a:lnTo>
                    <a:pt x="5" y="1366"/>
                  </a:lnTo>
                  <a:lnTo>
                    <a:pt x="0" y="1366"/>
                  </a:lnTo>
                  <a:close/>
                  <a:moveTo>
                    <a:pt x="0" y="1327"/>
                  </a:moveTo>
                  <a:lnTo>
                    <a:pt x="0" y="1304"/>
                  </a:lnTo>
                  <a:lnTo>
                    <a:pt x="5" y="1304"/>
                  </a:lnTo>
                  <a:lnTo>
                    <a:pt x="5" y="1327"/>
                  </a:lnTo>
                  <a:lnTo>
                    <a:pt x="0" y="1327"/>
                  </a:lnTo>
                  <a:close/>
                  <a:moveTo>
                    <a:pt x="0" y="1287"/>
                  </a:moveTo>
                  <a:lnTo>
                    <a:pt x="0" y="1265"/>
                  </a:lnTo>
                  <a:lnTo>
                    <a:pt x="5" y="1265"/>
                  </a:lnTo>
                  <a:lnTo>
                    <a:pt x="5" y="1287"/>
                  </a:lnTo>
                  <a:lnTo>
                    <a:pt x="0" y="1287"/>
                  </a:lnTo>
                  <a:close/>
                  <a:moveTo>
                    <a:pt x="0" y="1248"/>
                  </a:moveTo>
                  <a:lnTo>
                    <a:pt x="0" y="1225"/>
                  </a:lnTo>
                  <a:lnTo>
                    <a:pt x="5" y="1225"/>
                  </a:lnTo>
                  <a:lnTo>
                    <a:pt x="5" y="1248"/>
                  </a:lnTo>
                  <a:lnTo>
                    <a:pt x="0" y="1248"/>
                  </a:lnTo>
                  <a:close/>
                  <a:moveTo>
                    <a:pt x="0" y="1208"/>
                  </a:moveTo>
                  <a:lnTo>
                    <a:pt x="0" y="1186"/>
                  </a:lnTo>
                  <a:lnTo>
                    <a:pt x="5" y="1186"/>
                  </a:lnTo>
                  <a:lnTo>
                    <a:pt x="5" y="1208"/>
                  </a:lnTo>
                  <a:lnTo>
                    <a:pt x="0" y="1208"/>
                  </a:lnTo>
                  <a:close/>
                  <a:moveTo>
                    <a:pt x="0" y="1169"/>
                  </a:moveTo>
                  <a:lnTo>
                    <a:pt x="0" y="1146"/>
                  </a:lnTo>
                  <a:lnTo>
                    <a:pt x="5" y="1146"/>
                  </a:lnTo>
                  <a:lnTo>
                    <a:pt x="5" y="1169"/>
                  </a:lnTo>
                  <a:lnTo>
                    <a:pt x="0" y="1169"/>
                  </a:lnTo>
                  <a:close/>
                  <a:moveTo>
                    <a:pt x="0" y="1129"/>
                  </a:moveTo>
                  <a:lnTo>
                    <a:pt x="0" y="1106"/>
                  </a:lnTo>
                  <a:lnTo>
                    <a:pt x="5" y="1106"/>
                  </a:lnTo>
                  <a:lnTo>
                    <a:pt x="5" y="1129"/>
                  </a:lnTo>
                  <a:lnTo>
                    <a:pt x="0" y="1129"/>
                  </a:lnTo>
                  <a:close/>
                  <a:moveTo>
                    <a:pt x="0" y="1090"/>
                  </a:moveTo>
                  <a:lnTo>
                    <a:pt x="0" y="1067"/>
                  </a:lnTo>
                  <a:lnTo>
                    <a:pt x="5" y="1067"/>
                  </a:lnTo>
                  <a:lnTo>
                    <a:pt x="5" y="1090"/>
                  </a:lnTo>
                  <a:lnTo>
                    <a:pt x="0" y="1090"/>
                  </a:lnTo>
                  <a:close/>
                  <a:moveTo>
                    <a:pt x="0" y="1050"/>
                  </a:moveTo>
                  <a:lnTo>
                    <a:pt x="0" y="1027"/>
                  </a:lnTo>
                  <a:lnTo>
                    <a:pt x="5" y="1027"/>
                  </a:lnTo>
                  <a:lnTo>
                    <a:pt x="5" y="1050"/>
                  </a:lnTo>
                  <a:lnTo>
                    <a:pt x="0" y="1050"/>
                  </a:lnTo>
                  <a:close/>
                  <a:moveTo>
                    <a:pt x="0" y="1010"/>
                  </a:moveTo>
                  <a:lnTo>
                    <a:pt x="0" y="988"/>
                  </a:lnTo>
                  <a:lnTo>
                    <a:pt x="5" y="988"/>
                  </a:lnTo>
                  <a:lnTo>
                    <a:pt x="5" y="1010"/>
                  </a:lnTo>
                  <a:lnTo>
                    <a:pt x="0" y="1010"/>
                  </a:lnTo>
                  <a:close/>
                  <a:moveTo>
                    <a:pt x="0" y="971"/>
                  </a:moveTo>
                  <a:lnTo>
                    <a:pt x="0" y="948"/>
                  </a:lnTo>
                  <a:lnTo>
                    <a:pt x="5" y="948"/>
                  </a:lnTo>
                  <a:lnTo>
                    <a:pt x="5" y="971"/>
                  </a:lnTo>
                  <a:lnTo>
                    <a:pt x="0" y="971"/>
                  </a:lnTo>
                  <a:close/>
                  <a:moveTo>
                    <a:pt x="0" y="931"/>
                  </a:moveTo>
                  <a:lnTo>
                    <a:pt x="0" y="909"/>
                  </a:lnTo>
                  <a:lnTo>
                    <a:pt x="5" y="909"/>
                  </a:lnTo>
                  <a:lnTo>
                    <a:pt x="5" y="931"/>
                  </a:lnTo>
                  <a:lnTo>
                    <a:pt x="0" y="931"/>
                  </a:lnTo>
                  <a:close/>
                  <a:moveTo>
                    <a:pt x="0" y="892"/>
                  </a:moveTo>
                  <a:lnTo>
                    <a:pt x="0" y="869"/>
                  </a:lnTo>
                  <a:lnTo>
                    <a:pt x="5" y="869"/>
                  </a:lnTo>
                  <a:lnTo>
                    <a:pt x="5" y="892"/>
                  </a:lnTo>
                  <a:lnTo>
                    <a:pt x="0" y="892"/>
                  </a:lnTo>
                  <a:close/>
                  <a:moveTo>
                    <a:pt x="0" y="852"/>
                  </a:moveTo>
                  <a:lnTo>
                    <a:pt x="0" y="830"/>
                  </a:lnTo>
                  <a:lnTo>
                    <a:pt x="5" y="830"/>
                  </a:lnTo>
                  <a:lnTo>
                    <a:pt x="5" y="852"/>
                  </a:lnTo>
                  <a:lnTo>
                    <a:pt x="0" y="852"/>
                  </a:lnTo>
                  <a:close/>
                  <a:moveTo>
                    <a:pt x="0" y="813"/>
                  </a:moveTo>
                  <a:lnTo>
                    <a:pt x="0" y="790"/>
                  </a:lnTo>
                  <a:lnTo>
                    <a:pt x="5" y="790"/>
                  </a:lnTo>
                  <a:lnTo>
                    <a:pt x="5" y="813"/>
                  </a:lnTo>
                  <a:lnTo>
                    <a:pt x="0" y="813"/>
                  </a:lnTo>
                  <a:close/>
                  <a:moveTo>
                    <a:pt x="0" y="773"/>
                  </a:moveTo>
                  <a:lnTo>
                    <a:pt x="0" y="750"/>
                  </a:lnTo>
                  <a:lnTo>
                    <a:pt x="5" y="750"/>
                  </a:lnTo>
                  <a:lnTo>
                    <a:pt x="5" y="773"/>
                  </a:lnTo>
                  <a:lnTo>
                    <a:pt x="0" y="773"/>
                  </a:lnTo>
                  <a:close/>
                  <a:moveTo>
                    <a:pt x="0" y="734"/>
                  </a:moveTo>
                  <a:lnTo>
                    <a:pt x="0" y="711"/>
                  </a:lnTo>
                  <a:lnTo>
                    <a:pt x="5" y="711"/>
                  </a:lnTo>
                  <a:lnTo>
                    <a:pt x="5" y="734"/>
                  </a:lnTo>
                  <a:lnTo>
                    <a:pt x="0" y="734"/>
                  </a:lnTo>
                  <a:close/>
                  <a:moveTo>
                    <a:pt x="0" y="694"/>
                  </a:moveTo>
                  <a:lnTo>
                    <a:pt x="0" y="671"/>
                  </a:lnTo>
                  <a:lnTo>
                    <a:pt x="5" y="671"/>
                  </a:lnTo>
                  <a:lnTo>
                    <a:pt x="5" y="694"/>
                  </a:lnTo>
                  <a:lnTo>
                    <a:pt x="0" y="694"/>
                  </a:lnTo>
                  <a:close/>
                  <a:moveTo>
                    <a:pt x="0" y="654"/>
                  </a:moveTo>
                  <a:lnTo>
                    <a:pt x="0" y="632"/>
                  </a:lnTo>
                  <a:lnTo>
                    <a:pt x="5" y="632"/>
                  </a:lnTo>
                  <a:lnTo>
                    <a:pt x="5" y="654"/>
                  </a:lnTo>
                  <a:lnTo>
                    <a:pt x="0" y="654"/>
                  </a:lnTo>
                  <a:close/>
                  <a:moveTo>
                    <a:pt x="0" y="615"/>
                  </a:moveTo>
                  <a:lnTo>
                    <a:pt x="0" y="592"/>
                  </a:lnTo>
                  <a:lnTo>
                    <a:pt x="5" y="592"/>
                  </a:lnTo>
                  <a:lnTo>
                    <a:pt x="5" y="615"/>
                  </a:lnTo>
                  <a:lnTo>
                    <a:pt x="0" y="615"/>
                  </a:lnTo>
                  <a:close/>
                  <a:moveTo>
                    <a:pt x="0" y="575"/>
                  </a:moveTo>
                  <a:lnTo>
                    <a:pt x="0" y="553"/>
                  </a:lnTo>
                  <a:lnTo>
                    <a:pt x="5" y="553"/>
                  </a:lnTo>
                  <a:lnTo>
                    <a:pt x="5" y="575"/>
                  </a:lnTo>
                  <a:lnTo>
                    <a:pt x="0" y="575"/>
                  </a:lnTo>
                  <a:close/>
                  <a:moveTo>
                    <a:pt x="0" y="536"/>
                  </a:moveTo>
                  <a:lnTo>
                    <a:pt x="0" y="513"/>
                  </a:lnTo>
                  <a:lnTo>
                    <a:pt x="5" y="513"/>
                  </a:lnTo>
                  <a:lnTo>
                    <a:pt x="5" y="536"/>
                  </a:lnTo>
                  <a:lnTo>
                    <a:pt x="0" y="536"/>
                  </a:lnTo>
                  <a:close/>
                  <a:moveTo>
                    <a:pt x="0" y="496"/>
                  </a:moveTo>
                  <a:lnTo>
                    <a:pt x="0" y="474"/>
                  </a:lnTo>
                  <a:lnTo>
                    <a:pt x="5" y="474"/>
                  </a:lnTo>
                  <a:lnTo>
                    <a:pt x="5" y="496"/>
                  </a:lnTo>
                  <a:lnTo>
                    <a:pt x="0" y="496"/>
                  </a:lnTo>
                  <a:close/>
                  <a:moveTo>
                    <a:pt x="0" y="457"/>
                  </a:moveTo>
                  <a:lnTo>
                    <a:pt x="0" y="434"/>
                  </a:lnTo>
                  <a:lnTo>
                    <a:pt x="5" y="434"/>
                  </a:lnTo>
                  <a:lnTo>
                    <a:pt x="5" y="457"/>
                  </a:lnTo>
                  <a:lnTo>
                    <a:pt x="0" y="457"/>
                  </a:lnTo>
                  <a:close/>
                  <a:moveTo>
                    <a:pt x="0" y="417"/>
                  </a:moveTo>
                  <a:lnTo>
                    <a:pt x="0" y="395"/>
                  </a:lnTo>
                  <a:lnTo>
                    <a:pt x="5" y="395"/>
                  </a:lnTo>
                  <a:lnTo>
                    <a:pt x="5" y="417"/>
                  </a:lnTo>
                  <a:lnTo>
                    <a:pt x="0" y="417"/>
                  </a:lnTo>
                  <a:close/>
                  <a:moveTo>
                    <a:pt x="0" y="378"/>
                  </a:moveTo>
                  <a:lnTo>
                    <a:pt x="0" y="355"/>
                  </a:lnTo>
                  <a:lnTo>
                    <a:pt x="5" y="355"/>
                  </a:lnTo>
                  <a:lnTo>
                    <a:pt x="5" y="378"/>
                  </a:lnTo>
                  <a:lnTo>
                    <a:pt x="0" y="378"/>
                  </a:lnTo>
                  <a:close/>
                  <a:moveTo>
                    <a:pt x="0" y="338"/>
                  </a:moveTo>
                  <a:lnTo>
                    <a:pt x="0" y="315"/>
                  </a:lnTo>
                  <a:lnTo>
                    <a:pt x="5" y="315"/>
                  </a:lnTo>
                  <a:lnTo>
                    <a:pt x="5" y="338"/>
                  </a:lnTo>
                  <a:lnTo>
                    <a:pt x="0" y="338"/>
                  </a:lnTo>
                  <a:close/>
                  <a:moveTo>
                    <a:pt x="0" y="298"/>
                  </a:moveTo>
                  <a:lnTo>
                    <a:pt x="0" y="276"/>
                  </a:lnTo>
                  <a:lnTo>
                    <a:pt x="5" y="276"/>
                  </a:lnTo>
                  <a:lnTo>
                    <a:pt x="5" y="298"/>
                  </a:lnTo>
                  <a:lnTo>
                    <a:pt x="0" y="298"/>
                  </a:lnTo>
                  <a:close/>
                  <a:moveTo>
                    <a:pt x="0" y="259"/>
                  </a:moveTo>
                  <a:lnTo>
                    <a:pt x="0" y="236"/>
                  </a:lnTo>
                  <a:lnTo>
                    <a:pt x="5" y="236"/>
                  </a:lnTo>
                  <a:lnTo>
                    <a:pt x="5" y="259"/>
                  </a:lnTo>
                  <a:lnTo>
                    <a:pt x="0" y="259"/>
                  </a:lnTo>
                  <a:close/>
                  <a:moveTo>
                    <a:pt x="0" y="219"/>
                  </a:moveTo>
                  <a:lnTo>
                    <a:pt x="0" y="197"/>
                  </a:lnTo>
                  <a:lnTo>
                    <a:pt x="5" y="197"/>
                  </a:lnTo>
                  <a:lnTo>
                    <a:pt x="5" y="219"/>
                  </a:lnTo>
                  <a:lnTo>
                    <a:pt x="0" y="219"/>
                  </a:lnTo>
                  <a:close/>
                  <a:moveTo>
                    <a:pt x="0" y="180"/>
                  </a:moveTo>
                  <a:lnTo>
                    <a:pt x="0" y="176"/>
                  </a:lnTo>
                  <a:lnTo>
                    <a:pt x="0" y="167"/>
                  </a:lnTo>
                  <a:lnTo>
                    <a:pt x="1" y="158"/>
                  </a:lnTo>
                  <a:lnTo>
                    <a:pt x="1" y="157"/>
                  </a:lnTo>
                  <a:lnTo>
                    <a:pt x="6" y="158"/>
                  </a:lnTo>
                  <a:lnTo>
                    <a:pt x="6" y="159"/>
                  </a:lnTo>
                  <a:lnTo>
                    <a:pt x="6" y="167"/>
                  </a:lnTo>
                  <a:lnTo>
                    <a:pt x="5" y="176"/>
                  </a:lnTo>
                  <a:lnTo>
                    <a:pt x="5" y="180"/>
                  </a:lnTo>
                  <a:lnTo>
                    <a:pt x="0" y="180"/>
                  </a:lnTo>
                  <a:close/>
                  <a:moveTo>
                    <a:pt x="3" y="140"/>
                  </a:moveTo>
                  <a:lnTo>
                    <a:pt x="5" y="132"/>
                  </a:lnTo>
                  <a:lnTo>
                    <a:pt x="8" y="124"/>
                  </a:lnTo>
                  <a:lnTo>
                    <a:pt x="10" y="118"/>
                  </a:lnTo>
                  <a:lnTo>
                    <a:pt x="15" y="120"/>
                  </a:lnTo>
                  <a:lnTo>
                    <a:pt x="13" y="125"/>
                  </a:lnTo>
                  <a:lnTo>
                    <a:pt x="11" y="133"/>
                  </a:lnTo>
                  <a:lnTo>
                    <a:pt x="9" y="141"/>
                  </a:lnTo>
                  <a:lnTo>
                    <a:pt x="3" y="140"/>
                  </a:lnTo>
                  <a:close/>
                  <a:moveTo>
                    <a:pt x="16" y="102"/>
                  </a:moveTo>
                  <a:lnTo>
                    <a:pt x="17" y="100"/>
                  </a:lnTo>
                  <a:lnTo>
                    <a:pt x="21" y="92"/>
                  </a:lnTo>
                  <a:lnTo>
                    <a:pt x="25" y="85"/>
                  </a:lnTo>
                  <a:lnTo>
                    <a:pt x="27" y="82"/>
                  </a:lnTo>
                  <a:lnTo>
                    <a:pt x="32" y="85"/>
                  </a:lnTo>
                  <a:lnTo>
                    <a:pt x="30" y="88"/>
                  </a:lnTo>
                  <a:lnTo>
                    <a:pt x="26" y="95"/>
                  </a:lnTo>
                  <a:lnTo>
                    <a:pt x="22" y="102"/>
                  </a:lnTo>
                  <a:lnTo>
                    <a:pt x="21" y="104"/>
                  </a:lnTo>
                  <a:lnTo>
                    <a:pt x="16" y="102"/>
                  </a:lnTo>
                  <a:close/>
                  <a:moveTo>
                    <a:pt x="37" y="68"/>
                  </a:moveTo>
                  <a:lnTo>
                    <a:pt x="40" y="64"/>
                  </a:lnTo>
                  <a:lnTo>
                    <a:pt x="51" y="52"/>
                  </a:lnTo>
                  <a:lnTo>
                    <a:pt x="53" y="51"/>
                  </a:lnTo>
                  <a:lnTo>
                    <a:pt x="56" y="55"/>
                  </a:lnTo>
                  <a:lnTo>
                    <a:pt x="56" y="55"/>
                  </a:lnTo>
                  <a:lnTo>
                    <a:pt x="45" y="67"/>
                  </a:lnTo>
                  <a:lnTo>
                    <a:pt x="42" y="71"/>
                  </a:lnTo>
                  <a:lnTo>
                    <a:pt x="37" y="68"/>
                  </a:lnTo>
                  <a:close/>
                  <a:moveTo>
                    <a:pt x="66" y="39"/>
                  </a:moveTo>
                  <a:lnTo>
                    <a:pt x="78" y="30"/>
                  </a:lnTo>
                  <a:lnTo>
                    <a:pt x="84" y="26"/>
                  </a:lnTo>
                  <a:lnTo>
                    <a:pt x="87" y="31"/>
                  </a:lnTo>
                  <a:lnTo>
                    <a:pt x="81" y="35"/>
                  </a:lnTo>
                  <a:lnTo>
                    <a:pt x="69" y="44"/>
                  </a:lnTo>
                  <a:lnTo>
                    <a:pt x="66" y="39"/>
                  </a:lnTo>
                  <a:close/>
                  <a:moveTo>
                    <a:pt x="99" y="18"/>
                  </a:moveTo>
                  <a:lnTo>
                    <a:pt x="100" y="17"/>
                  </a:lnTo>
                  <a:lnTo>
                    <a:pt x="108" y="14"/>
                  </a:lnTo>
                  <a:lnTo>
                    <a:pt x="116" y="11"/>
                  </a:lnTo>
                  <a:lnTo>
                    <a:pt x="121" y="9"/>
                  </a:lnTo>
                  <a:lnTo>
                    <a:pt x="123" y="14"/>
                  </a:lnTo>
                  <a:lnTo>
                    <a:pt x="118" y="16"/>
                  </a:lnTo>
                  <a:lnTo>
                    <a:pt x="110" y="19"/>
                  </a:lnTo>
                  <a:lnTo>
                    <a:pt x="102" y="22"/>
                  </a:lnTo>
                  <a:lnTo>
                    <a:pt x="102" y="23"/>
                  </a:lnTo>
                  <a:lnTo>
                    <a:pt x="99" y="18"/>
                  </a:lnTo>
                  <a:close/>
                  <a:moveTo>
                    <a:pt x="137" y="4"/>
                  </a:moveTo>
                  <a:lnTo>
                    <a:pt x="141" y="3"/>
                  </a:lnTo>
                  <a:lnTo>
                    <a:pt x="150" y="2"/>
                  </a:lnTo>
                  <a:lnTo>
                    <a:pt x="158" y="1"/>
                  </a:lnTo>
                  <a:lnTo>
                    <a:pt x="160" y="1"/>
                  </a:lnTo>
                  <a:lnTo>
                    <a:pt x="161" y="6"/>
                  </a:lnTo>
                  <a:lnTo>
                    <a:pt x="159" y="6"/>
                  </a:lnTo>
                  <a:lnTo>
                    <a:pt x="151" y="8"/>
                  </a:lnTo>
                  <a:lnTo>
                    <a:pt x="142" y="9"/>
                  </a:lnTo>
                  <a:lnTo>
                    <a:pt x="139" y="10"/>
                  </a:lnTo>
                  <a:lnTo>
                    <a:pt x="137" y="4"/>
                  </a:lnTo>
                  <a:close/>
                  <a:moveTo>
                    <a:pt x="177" y="0"/>
                  </a:moveTo>
                  <a:lnTo>
                    <a:pt x="200" y="0"/>
                  </a:lnTo>
                  <a:lnTo>
                    <a:pt x="200" y="6"/>
                  </a:lnTo>
                  <a:lnTo>
                    <a:pt x="177" y="6"/>
                  </a:lnTo>
                  <a:lnTo>
                    <a:pt x="177" y="0"/>
                  </a:lnTo>
                  <a:close/>
                  <a:moveTo>
                    <a:pt x="217" y="0"/>
                  </a:moveTo>
                  <a:lnTo>
                    <a:pt x="240" y="0"/>
                  </a:lnTo>
                  <a:lnTo>
                    <a:pt x="240" y="6"/>
                  </a:lnTo>
                  <a:lnTo>
                    <a:pt x="217" y="6"/>
                  </a:lnTo>
                  <a:lnTo>
                    <a:pt x="217" y="0"/>
                  </a:lnTo>
                  <a:close/>
                  <a:moveTo>
                    <a:pt x="257" y="0"/>
                  </a:moveTo>
                  <a:lnTo>
                    <a:pt x="280" y="0"/>
                  </a:lnTo>
                  <a:lnTo>
                    <a:pt x="280" y="6"/>
                  </a:lnTo>
                  <a:lnTo>
                    <a:pt x="257" y="6"/>
                  </a:lnTo>
                  <a:lnTo>
                    <a:pt x="257" y="0"/>
                  </a:lnTo>
                  <a:close/>
                  <a:moveTo>
                    <a:pt x="297" y="0"/>
                  </a:moveTo>
                  <a:lnTo>
                    <a:pt x="319" y="0"/>
                  </a:lnTo>
                  <a:lnTo>
                    <a:pt x="319" y="6"/>
                  </a:lnTo>
                  <a:lnTo>
                    <a:pt x="297" y="6"/>
                  </a:lnTo>
                  <a:lnTo>
                    <a:pt x="297" y="0"/>
                  </a:lnTo>
                  <a:close/>
                  <a:moveTo>
                    <a:pt x="336" y="0"/>
                  </a:moveTo>
                  <a:lnTo>
                    <a:pt x="359" y="0"/>
                  </a:lnTo>
                  <a:lnTo>
                    <a:pt x="359" y="6"/>
                  </a:lnTo>
                  <a:lnTo>
                    <a:pt x="336" y="6"/>
                  </a:lnTo>
                  <a:lnTo>
                    <a:pt x="336" y="0"/>
                  </a:lnTo>
                  <a:close/>
                  <a:moveTo>
                    <a:pt x="376" y="0"/>
                  </a:moveTo>
                  <a:lnTo>
                    <a:pt x="399" y="0"/>
                  </a:lnTo>
                  <a:lnTo>
                    <a:pt x="399" y="6"/>
                  </a:lnTo>
                  <a:lnTo>
                    <a:pt x="376" y="6"/>
                  </a:lnTo>
                  <a:lnTo>
                    <a:pt x="376" y="0"/>
                  </a:lnTo>
                  <a:close/>
                  <a:moveTo>
                    <a:pt x="416" y="0"/>
                  </a:moveTo>
                  <a:lnTo>
                    <a:pt x="438" y="0"/>
                  </a:lnTo>
                  <a:lnTo>
                    <a:pt x="438" y="6"/>
                  </a:lnTo>
                  <a:lnTo>
                    <a:pt x="416" y="6"/>
                  </a:lnTo>
                  <a:lnTo>
                    <a:pt x="416" y="0"/>
                  </a:lnTo>
                  <a:close/>
                  <a:moveTo>
                    <a:pt x="455" y="0"/>
                  </a:moveTo>
                  <a:lnTo>
                    <a:pt x="478" y="0"/>
                  </a:lnTo>
                  <a:lnTo>
                    <a:pt x="478" y="6"/>
                  </a:lnTo>
                  <a:lnTo>
                    <a:pt x="455" y="6"/>
                  </a:lnTo>
                  <a:lnTo>
                    <a:pt x="455" y="0"/>
                  </a:lnTo>
                  <a:close/>
                  <a:moveTo>
                    <a:pt x="495" y="0"/>
                  </a:moveTo>
                  <a:lnTo>
                    <a:pt x="518" y="0"/>
                  </a:lnTo>
                  <a:lnTo>
                    <a:pt x="518" y="6"/>
                  </a:lnTo>
                  <a:lnTo>
                    <a:pt x="495" y="6"/>
                  </a:lnTo>
                  <a:lnTo>
                    <a:pt x="495" y="0"/>
                  </a:lnTo>
                  <a:close/>
                  <a:moveTo>
                    <a:pt x="535" y="0"/>
                  </a:moveTo>
                  <a:lnTo>
                    <a:pt x="557" y="0"/>
                  </a:lnTo>
                  <a:lnTo>
                    <a:pt x="557" y="6"/>
                  </a:lnTo>
                  <a:lnTo>
                    <a:pt x="535" y="6"/>
                  </a:lnTo>
                  <a:lnTo>
                    <a:pt x="535" y="0"/>
                  </a:lnTo>
                  <a:close/>
                  <a:moveTo>
                    <a:pt x="574" y="0"/>
                  </a:moveTo>
                  <a:lnTo>
                    <a:pt x="597" y="0"/>
                  </a:lnTo>
                  <a:lnTo>
                    <a:pt x="597" y="6"/>
                  </a:lnTo>
                  <a:lnTo>
                    <a:pt x="574" y="6"/>
                  </a:lnTo>
                  <a:lnTo>
                    <a:pt x="574" y="0"/>
                  </a:lnTo>
                  <a:close/>
                  <a:moveTo>
                    <a:pt x="614" y="0"/>
                  </a:moveTo>
                  <a:lnTo>
                    <a:pt x="637" y="0"/>
                  </a:lnTo>
                  <a:lnTo>
                    <a:pt x="637" y="6"/>
                  </a:lnTo>
                  <a:lnTo>
                    <a:pt x="614" y="6"/>
                  </a:lnTo>
                  <a:lnTo>
                    <a:pt x="614" y="0"/>
                  </a:lnTo>
                  <a:close/>
                  <a:moveTo>
                    <a:pt x="654" y="0"/>
                  </a:moveTo>
                  <a:lnTo>
                    <a:pt x="677" y="0"/>
                  </a:lnTo>
                  <a:lnTo>
                    <a:pt x="677" y="6"/>
                  </a:lnTo>
                  <a:lnTo>
                    <a:pt x="654" y="6"/>
                  </a:lnTo>
                  <a:lnTo>
                    <a:pt x="654" y="0"/>
                  </a:lnTo>
                  <a:close/>
                  <a:moveTo>
                    <a:pt x="694" y="0"/>
                  </a:moveTo>
                  <a:lnTo>
                    <a:pt x="716" y="0"/>
                  </a:lnTo>
                  <a:lnTo>
                    <a:pt x="716" y="6"/>
                  </a:lnTo>
                  <a:lnTo>
                    <a:pt x="694" y="6"/>
                  </a:lnTo>
                  <a:lnTo>
                    <a:pt x="694" y="0"/>
                  </a:lnTo>
                  <a:close/>
                  <a:moveTo>
                    <a:pt x="733" y="0"/>
                  </a:moveTo>
                  <a:lnTo>
                    <a:pt x="756" y="0"/>
                  </a:lnTo>
                  <a:lnTo>
                    <a:pt x="756" y="6"/>
                  </a:lnTo>
                  <a:lnTo>
                    <a:pt x="733" y="6"/>
                  </a:lnTo>
                  <a:lnTo>
                    <a:pt x="733" y="0"/>
                  </a:lnTo>
                  <a:close/>
                  <a:moveTo>
                    <a:pt x="773" y="0"/>
                  </a:moveTo>
                  <a:lnTo>
                    <a:pt x="796" y="0"/>
                  </a:lnTo>
                  <a:lnTo>
                    <a:pt x="796" y="6"/>
                  </a:lnTo>
                  <a:lnTo>
                    <a:pt x="773" y="6"/>
                  </a:lnTo>
                  <a:lnTo>
                    <a:pt x="773" y="0"/>
                  </a:lnTo>
                  <a:close/>
                  <a:moveTo>
                    <a:pt x="813" y="0"/>
                  </a:moveTo>
                  <a:lnTo>
                    <a:pt x="835" y="0"/>
                  </a:lnTo>
                  <a:lnTo>
                    <a:pt x="835" y="6"/>
                  </a:lnTo>
                  <a:lnTo>
                    <a:pt x="813" y="6"/>
                  </a:lnTo>
                  <a:lnTo>
                    <a:pt x="813" y="0"/>
                  </a:lnTo>
                  <a:close/>
                  <a:moveTo>
                    <a:pt x="852" y="0"/>
                  </a:moveTo>
                  <a:lnTo>
                    <a:pt x="872" y="0"/>
                  </a:lnTo>
                  <a:lnTo>
                    <a:pt x="875" y="0"/>
                  </a:lnTo>
                  <a:lnTo>
                    <a:pt x="875" y="6"/>
                  </a:lnTo>
                  <a:lnTo>
                    <a:pt x="872" y="6"/>
                  </a:lnTo>
                  <a:lnTo>
                    <a:pt x="852" y="6"/>
                  </a:lnTo>
                  <a:lnTo>
                    <a:pt x="852" y="0"/>
                  </a:lnTo>
                  <a:close/>
                  <a:moveTo>
                    <a:pt x="892" y="1"/>
                  </a:moveTo>
                  <a:lnTo>
                    <a:pt x="899" y="2"/>
                  </a:lnTo>
                  <a:lnTo>
                    <a:pt x="908" y="3"/>
                  </a:lnTo>
                  <a:lnTo>
                    <a:pt x="915" y="5"/>
                  </a:lnTo>
                  <a:lnTo>
                    <a:pt x="914" y="11"/>
                  </a:lnTo>
                  <a:lnTo>
                    <a:pt x="907" y="9"/>
                  </a:lnTo>
                  <a:lnTo>
                    <a:pt x="898" y="8"/>
                  </a:lnTo>
                  <a:lnTo>
                    <a:pt x="892" y="7"/>
                  </a:lnTo>
                  <a:lnTo>
                    <a:pt x="892" y="1"/>
                  </a:lnTo>
                  <a:close/>
                  <a:moveTo>
                    <a:pt x="931" y="10"/>
                  </a:moveTo>
                  <a:lnTo>
                    <a:pt x="933" y="11"/>
                  </a:lnTo>
                  <a:lnTo>
                    <a:pt x="941" y="14"/>
                  </a:lnTo>
                  <a:lnTo>
                    <a:pt x="949" y="17"/>
                  </a:lnTo>
                  <a:lnTo>
                    <a:pt x="953" y="19"/>
                  </a:lnTo>
                  <a:lnTo>
                    <a:pt x="950" y="24"/>
                  </a:lnTo>
                  <a:lnTo>
                    <a:pt x="947" y="22"/>
                  </a:lnTo>
                  <a:lnTo>
                    <a:pt x="939" y="19"/>
                  </a:lnTo>
                  <a:lnTo>
                    <a:pt x="931" y="16"/>
                  </a:lnTo>
                  <a:lnTo>
                    <a:pt x="930" y="15"/>
                  </a:lnTo>
                  <a:lnTo>
                    <a:pt x="931" y="10"/>
                  </a:lnTo>
                  <a:close/>
                  <a:moveTo>
                    <a:pt x="968" y="28"/>
                  </a:moveTo>
                  <a:lnTo>
                    <a:pt x="971" y="30"/>
                  </a:lnTo>
                  <a:lnTo>
                    <a:pt x="985" y="40"/>
                  </a:lnTo>
                  <a:lnTo>
                    <a:pt x="986" y="42"/>
                  </a:lnTo>
                  <a:lnTo>
                    <a:pt x="983" y="46"/>
                  </a:lnTo>
                  <a:lnTo>
                    <a:pt x="981" y="45"/>
                  </a:lnTo>
                  <a:lnTo>
                    <a:pt x="968" y="35"/>
                  </a:lnTo>
                  <a:lnTo>
                    <a:pt x="965" y="33"/>
                  </a:lnTo>
                  <a:lnTo>
                    <a:pt x="968" y="28"/>
                  </a:lnTo>
                  <a:close/>
                  <a:moveTo>
                    <a:pt x="999" y="53"/>
                  </a:moveTo>
                  <a:lnTo>
                    <a:pt x="1009" y="64"/>
                  </a:lnTo>
                  <a:lnTo>
                    <a:pt x="1014" y="71"/>
                  </a:lnTo>
                  <a:lnTo>
                    <a:pt x="1009" y="74"/>
                  </a:lnTo>
                  <a:lnTo>
                    <a:pt x="1004" y="68"/>
                  </a:lnTo>
                  <a:lnTo>
                    <a:pt x="995" y="57"/>
                  </a:lnTo>
                  <a:lnTo>
                    <a:pt x="999" y="53"/>
                  </a:lnTo>
                  <a:close/>
                  <a:moveTo>
                    <a:pt x="1024" y="85"/>
                  </a:moveTo>
                  <a:lnTo>
                    <a:pt x="1028" y="92"/>
                  </a:lnTo>
                  <a:lnTo>
                    <a:pt x="1032" y="100"/>
                  </a:lnTo>
                  <a:lnTo>
                    <a:pt x="1034" y="105"/>
                  </a:lnTo>
                  <a:lnTo>
                    <a:pt x="1029" y="108"/>
                  </a:lnTo>
                  <a:lnTo>
                    <a:pt x="1027" y="102"/>
                  </a:lnTo>
                  <a:lnTo>
                    <a:pt x="1023" y="95"/>
                  </a:lnTo>
                  <a:lnTo>
                    <a:pt x="1019" y="88"/>
                  </a:lnTo>
                  <a:lnTo>
                    <a:pt x="1024" y="85"/>
                  </a:lnTo>
                  <a:close/>
                  <a:moveTo>
                    <a:pt x="1040" y="121"/>
                  </a:moveTo>
                  <a:lnTo>
                    <a:pt x="1041" y="124"/>
                  </a:lnTo>
                  <a:lnTo>
                    <a:pt x="1043" y="132"/>
                  </a:lnTo>
                  <a:lnTo>
                    <a:pt x="1045" y="140"/>
                  </a:lnTo>
                  <a:lnTo>
                    <a:pt x="1046" y="144"/>
                  </a:lnTo>
                  <a:lnTo>
                    <a:pt x="1040" y="145"/>
                  </a:lnTo>
                  <a:lnTo>
                    <a:pt x="1040" y="142"/>
                  </a:lnTo>
                  <a:lnTo>
                    <a:pt x="1038" y="133"/>
                  </a:lnTo>
                  <a:lnTo>
                    <a:pt x="1036" y="125"/>
                  </a:lnTo>
                  <a:lnTo>
                    <a:pt x="1035" y="123"/>
                  </a:lnTo>
                  <a:lnTo>
                    <a:pt x="1040" y="121"/>
                  </a:lnTo>
                  <a:close/>
                  <a:moveTo>
                    <a:pt x="1048" y="161"/>
                  </a:moveTo>
                  <a:lnTo>
                    <a:pt x="1049" y="167"/>
                  </a:lnTo>
                  <a:lnTo>
                    <a:pt x="1049" y="176"/>
                  </a:lnTo>
                  <a:lnTo>
                    <a:pt x="1049" y="184"/>
                  </a:lnTo>
                  <a:lnTo>
                    <a:pt x="1043" y="184"/>
                  </a:lnTo>
                  <a:lnTo>
                    <a:pt x="1043" y="176"/>
                  </a:lnTo>
                  <a:lnTo>
                    <a:pt x="1043" y="167"/>
                  </a:lnTo>
                  <a:lnTo>
                    <a:pt x="1043" y="161"/>
                  </a:lnTo>
                  <a:lnTo>
                    <a:pt x="1048" y="161"/>
                  </a:lnTo>
                  <a:close/>
                  <a:moveTo>
                    <a:pt x="1049" y="200"/>
                  </a:moveTo>
                  <a:lnTo>
                    <a:pt x="1049" y="223"/>
                  </a:lnTo>
                  <a:lnTo>
                    <a:pt x="1043" y="223"/>
                  </a:lnTo>
                  <a:lnTo>
                    <a:pt x="1043" y="200"/>
                  </a:lnTo>
                  <a:lnTo>
                    <a:pt x="1049" y="200"/>
                  </a:lnTo>
                  <a:close/>
                  <a:moveTo>
                    <a:pt x="1049" y="240"/>
                  </a:moveTo>
                  <a:lnTo>
                    <a:pt x="1049" y="263"/>
                  </a:lnTo>
                  <a:lnTo>
                    <a:pt x="1043" y="263"/>
                  </a:lnTo>
                  <a:lnTo>
                    <a:pt x="1043" y="240"/>
                  </a:lnTo>
                  <a:lnTo>
                    <a:pt x="1049" y="240"/>
                  </a:lnTo>
                  <a:close/>
                  <a:moveTo>
                    <a:pt x="1049" y="280"/>
                  </a:moveTo>
                  <a:lnTo>
                    <a:pt x="1049" y="302"/>
                  </a:lnTo>
                  <a:lnTo>
                    <a:pt x="1043" y="302"/>
                  </a:lnTo>
                  <a:lnTo>
                    <a:pt x="1043" y="280"/>
                  </a:lnTo>
                  <a:lnTo>
                    <a:pt x="1049" y="280"/>
                  </a:lnTo>
                  <a:close/>
                  <a:moveTo>
                    <a:pt x="1049" y="319"/>
                  </a:moveTo>
                  <a:lnTo>
                    <a:pt x="1049" y="342"/>
                  </a:lnTo>
                  <a:lnTo>
                    <a:pt x="1043" y="342"/>
                  </a:lnTo>
                  <a:lnTo>
                    <a:pt x="1043" y="319"/>
                  </a:lnTo>
                  <a:lnTo>
                    <a:pt x="1049" y="319"/>
                  </a:lnTo>
                  <a:close/>
                  <a:moveTo>
                    <a:pt x="1049" y="359"/>
                  </a:moveTo>
                  <a:lnTo>
                    <a:pt x="1049" y="381"/>
                  </a:lnTo>
                  <a:lnTo>
                    <a:pt x="1043" y="381"/>
                  </a:lnTo>
                  <a:lnTo>
                    <a:pt x="1043" y="359"/>
                  </a:lnTo>
                  <a:lnTo>
                    <a:pt x="1049" y="359"/>
                  </a:lnTo>
                  <a:close/>
                  <a:moveTo>
                    <a:pt x="1049" y="398"/>
                  </a:moveTo>
                  <a:lnTo>
                    <a:pt x="1049" y="421"/>
                  </a:lnTo>
                  <a:lnTo>
                    <a:pt x="1043" y="421"/>
                  </a:lnTo>
                  <a:lnTo>
                    <a:pt x="1043" y="398"/>
                  </a:lnTo>
                  <a:lnTo>
                    <a:pt x="1049" y="398"/>
                  </a:lnTo>
                  <a:close/>
                  <a:moveTo>
                    <a:pt x="1049" y="438"/>
                  </a:moveTo>
                  <a:lnTo>
                    <a:pt x="1049" y="460"/>
                  </a:lnTo>
                  <a:lnTo>
                    <a:pt x="1043" y="460"/>
                  </a:lnTo>
                  <a:lnTo>
                    <a:pt x="1043" y="438"/>
                  </a:lnTo>
                  <a:lnTo>
                    <a:pt x="1049" y="438"/>
                  </a:lnTo>
                  <a:close/>
                  <a:moveTo>
                    <a:pt x="1049" y="477"/>
                  </a:moveTo>
                  <a:lnTo>
                    <a:pt x="1049" y="500"/>
                  </a:lnTo>
                  <a:lnTo>
                    <a:pt x="1043" y="500"/>
                  </a:lnTo>
                  <a:lnTo>
                    <a:pt x="1043" y="477"/>
                  </a:lnTo>
                  <a:lnTo>
                    <a:pt x="1049" y="477"/>
                  </a:lnTo>
                  <a:close/>
                  <a:moveTo>
                    <a:pt x="1049" y="517"/>
                  </a:moveTo>
                  <a:lnTo>
                    <a:pt x="1049" y="539"/>
                  </a:lnTo>
                  <a:lnTo>
                    <a:pt x="1043" y="539"/>
                  </a:lnTo>
                  <a:lnTo>
                    <a:pt x="1043" y="517"/>
                  </a:lnTo>
                  <a:lnTo>
                    <a:pt x="1049" y="517"/>
                  </a:lnTo>
                  <a:close/>
                  <a:moveTo>
                    <a:pt x="1049" y="556"/>
                  </a:moveTo>
                  <a:lnTo>
                    <a:pt x="1049" y="579"/>
                  </a:lnTo>
                  <a:lnTo>
                    <a:pt x="1043" y="579"/>
                  </a:lnTo>
                  <a:lnTo>
                    <a:pt x="1043" y="556"/>
                  </a:lnTo>
                  <a:lnTo>
                    <a:pt x="1049" y="556"/>
                  </a:lnTo>
                  <a:close/>
                  <a:moveTo>
                    <a:pt x="1049" y="596"/>
                  </a:moveTo>
                  <a:lnTo>
                    <a:pt x="1049" y="619"/>
                  </a:lnTo>
                  <a:lnTo>
                    <a:pt x="1043" y="619"/>
                  </a:lnTo>
                  <a:lnTo>
                    <a:pt x="1043" y="596"/>
                  </a:lnTo>
                  <a:lnTo>
                    <a:pt x="1049" y="596"/>
                  </a:lnTo>
                  <a:close/>
                  <a:moveTo>
                    <a:pt x="1049" y="636"/>
                  </a:moveTo>
                  <a:lnTo>
                    <a:pt x="1049" y="658"/>
                  </a:lnTo>
                  <a:lnTo>
                    <a:pt x="1043" y="658"/>
                  </a:lnTo>
                  <a:lnTo>
                    <a:pt x="1043" y="636"/>
                  </a:lnTo>
                  <a:lnTo>
                    <a:pt x="1049" y="636"/>
                  </a:lnTo>
                  <a:close/>
                  <a:moveTo>
                    <a:pt x="1049" y="675"/>
                  </a:moveTo>
                  <a:lnTo>
                    <a:pt x="1049" y="698"/>
                  </a:lnTo>
                  <a:lnTo>
                    <a:pt x="1043" y="698"/>
                  </a:lnTo>
                  <a:lnTo>
                    <a:pt x="1043" y="675"/>
                  </a:lnTo>
                  <a:lnTo>
                    <a:pt x="1049" y="675"/>
                  </a:lnTo>
                  <a:close/>
                  <a:moveTo>
                    <a:pt x="1049" y="715"/>
                  </a:moveTo>
                  <a:lnTo>
                    <a:pt x="1049" y="737"/>
                  </a:lnTo>
                  <a:lnTo>
                    <a:pt x="1043" y="737"/>
                  </a:lnTo>
                  <a:lnTo>
                    <a:pt x="1043" y="715"/>
                  </a:lnTo>
                  <a:lnTo>
                    <a:pt x="1049" y="715"/>
                  </a:lnTo>
                  <a:close/>
                  <a:moveTo>
                    <a:pt x="1049" y="754"/>
                  </a:moveTo>
                  <a:lnTo>
                    <a:pt x="1049" y="777"/>
                  </a:lnTo>
                  <a:lnTo>
                    <a:pt x="1043" y="777"/>
                  </a:lnTo>
                  <a:lnTo>
                    <a:pt x="1043" y="754"/>
                  </a:lnTo>
                  <a:lnTo>
                    <a:pt x="1049" y="754"/>
                  </a:lnTo>
                  <a:close/>
                  <a:moveTo>
                    <a:pt x="1049" y="794"/>
                  </a:moveTo>
                  <a:lnTo>
                    <a:pt x="1049" y="816"/>
                  </a:lnTo>
                  <a:lnTo>
                    <a:pt x="1043" y="816"/>
                  </a:lnTo>
                  <a:lnTo>
                    <a:pt x="1043" y="794"/>
                  </a:lnTo>
                  <a:lnTo>
                    <a:pt x="1049" y="794"/>
                  </a:lnTo>
                  <a:close/>
                  <a:moveTo>
                    <a:pt x="1049" y="833"/>
                  </a:moveTo>
                  <a:lnTo>
                    <a:pt x="1049" y="856"/>
                  </a:lnTo>
                  <a:lnTo>
                    <a:pt x="1043" y="856"/>
                  </a:lnTo>
                  <a:lnTo>
                    <a:pt x="1043" y="833"/>
                  </a:lnTo>
                  <a:lnTo>
                    <a:pt x="1049" y="833"/>
                  </a:lnTo>
                  <a:close/>
                  <a:moveTo>
                    <a:pt x="1049" y="873"/>
                  </a:moveTo>
                  <a:lnTo>
                    <a:pt x="1049" y="895"/>
                  </a:lnTo>
                  <a:lnTo>
                    <a:pt x="1043" y="895"/>
                  </a:lnTo>
                  <a:lnTo>
                    <a:pt x="1043" y="873"/>
                  </a:lnTo>
                  <a:lnTo>
                    <a:pt x="1049" y="873"/>
                  </a:lnTo>
                  <a:close/>
                  <a:moveTo>
                    <a:pt x="1049" y="912"/>
                  </a:moveTo>
                  <a:lnTo>
                    <a:pt x="1049" y="935"/>
                  </a:lnTo>
                  <a:lnTo>
                    <a:pt x="1043" y="935"/>
                  </a:lnTo>
                  <a:lnTo>
                    <a:pt x="1043" y="912"/>
                  </a:lnTo>
                  <a:lnTo>
                    <a:pt x="1049" y="912"/>
                  </a:lnTo>
                  <a:close/>
                  <a:moveTo>
                    <a:pt x="1049" y="952"/>
                  </a:moveTo>
                  <a:lnTo>
                    <a:pt x="1049" y="975"/>
                  </a:lnTo>
                  <a:lnTo>
                    <a:pt x="1043" y="975"/>
                  </a:lnTo>
                  <a:lnTo>
                    <a:pt x="1043" y="952"/>
                  </a:lnTo>
                  <a:lnTo>
                    <a:pt x="1049" y="952"/>
                  </a:lnTo>
                  <a:close/>
                  <a:moveTo>
                    <a:pt x="1049" y="992"/>
                  </a:moveTo>
                  <a:lnTo>
                    <a:pt x="1049" y="1014"/>
                  </a:lnTo>
                  <a:lnTo>
                    <a:pt x="1043" y="1014"/>
                  </a:lnTo>
                  <a:lnTo>
                    <a:pt x="1043" y="992"/>
                  </a:lnTo>
                  <a:lnTo>
                    <a:pt x="1049" y="992"/>
                  </a:lnTo>
                  <a:close/>
                  <a:moveTo>
                    <a:pt x="1049" y="1031"/>
                  </a:moveTo>
                  <a:lnTo>
                    <a:pt x="1049" y="1054"/>
                  </a:lnTo>
                  <a:lnTo>
                    <a:pt x="1043" y="1054"/>
                  </a:lnTo>
                  <a:lnTo>
                    <a:pt x="1043" y="1031"/>
                  </a:lnTo>
                  <a:lnTo>
                    <a:pt x="1049" y="1031"/>
                  </a:lnTo>
                  <a:close/>
                  <a:moveTo>
                    <a:pt x="1049" y="1071"/>
                  </a:moveTo>
                  <a:lnTo>
                    <a:pt x="1049" y="1093"/>
                  </a:lnTo>
                  <a:lnTo>
                    <a:pt x="1043" y="1093"/>
                  </a:lnTo>
                  <a:lnTo>
                    <a:pt x="1043" y="1071"/>
                  </a:lnTo>
                  <a:lnTo>
                    <a:pt x="1049" y="1071"/>
                  </a:lnTo>
                  <a:close/>
                  <a:moveTo>
                    <a:pt x="1049" y="1110"/>
                  </a:moveTo>
                  <a:lnTo>
                    <a:pt x="1049" y="1133"/>
                  </a:lnTo>
                  <a:lnTo>
                    <a:pt x="1043" y="1133"/>
                  </a:lnTo>
                  <a:lnTo>
                    <a:pt x="1043" y="1110"/>
                  </a:lnTo>
                  <a:lnTo>
                    <a:pt x="1049" y="1110"/>
                  </a:lnTo>
                  <a:close/>
                  <a:moveTo>
                    <a:pt x="1049" y="1150"/>
                  </a:moveTo>
                  <a:lnTo>
                    <a:pt x="1049" y="1172"/>
                  </a:lnTo>
                  <a:lnTo>
                    <a:pt x="1043" y="1172"/>
                  </a:lnTo>
                  <a:lnTo>
                    <a:pt x="1043" y="1150"/>
                  </a:lnTo>
                  <a:lnTo>
                    <a:pt x="1049" y="1150"/>
                  </a:lnTo>
                  <a:close/>
                  <a:moveTo>
                    <a:pt x="1049" y="1189"/>
                  </a:moveTo>
                  <a:lnTo>
                    <a:pt x="1049" y="1212"/>
                  </a:lnTo>
                  <a:lnTo>
                    <a:pt x="1043" y="1212"/>
                  </a:lnTo>
                  <a:lnTo>
                    <a:pt x="1043" y="1189"/>
                  </a:lnTo>
                  <a:lnTo>
                    <a:pt x="1049" y="1189"/>
                  </a:lnTo>
                  <a:close/>
                  <a:moveTo>
                    <a:pt x="1049" y="1229"/>
                  </a:moveTo>
                  <a:lnTo>
                    <a:pt x="1049" y="1251"/>
                  </a:lnTo>
                  <a:lnTo>
                    <a:pt x="1043" y="1251"/>
                  </a:lnTo>
                  <a:lnTo>
                    <a:pt x="1043" y="1229"/>
                  </a:lnTo>
                  <a:lnTo>
                    <a:pt x="1049" y="1229"/>
                  </a:lnTo>
                  <a:close/>
                  <a:moveTo>
                    <a:pt x="1049" y="1268"/>
                  </a:moveTo>
                  <a:lnTo>
                    <a:pt x="1049" y="1291"/>
                  </a:lnTo>
                  <a:lnTo>
                    <a:pt x="1043" y="1291"/>
                  </a:lnTo>
                  <a:lnTo>
                    <a:pt x="1043" y="1268"/>
                  </a:lnTo>
                  <a:lnTo>
                    <a:pt x="1049" y="1268"/>
                  </a:lnTo>
                  <a:close/>
                  <a:moveTo>
                    <a:pt x="1049" y="1308"/>
                  </a:moveTo>
                  <a:lnTo>
                    <a:pt x="1049" y="1331"/>
                  </a:lnTo>
                  <a:lnTo>
                    <a:pt x="1043" y="1331"/>
                  </a:lnTo>
                  <a:lnTo>
                    <a:pt x="1043" y="1308"/>
                  </a:lnTo>
                  <a:lnTo>
                    <a:pt x="1049" y="1308"/>
                  </a:lnTo>
                  <a:close/>
                  <a:moveTo>
                    <a:pt x="1049" y="1348"/>
                  </a:moveTo>
                  <a:lnTo>
                    <a:pt x="1049" y="1366"/>
                  </a:lnTo>
                  <a:lnTo>
                    <a:pt x="1049" y="1370"/>
                  </a:lnTo>
                  <a:lnTo>
                    <a:pt x="1043" y="1370"/>
                  </a:lnTo>
                  <a:lnTo>
                    <a:pt x="1043" y="1366"/>
                  </a:lnTo>
                  <a:lnTo>
                    <a:pt x="1043" y="1348"/>
                  </a:lnTo>
                  <a:lnTo>
                    <a:pt x="1049" y="1348"/>
                  </a:lnTo>
                  <a:close/>
                  <a:moveTo>
                    <a:pt x="1048" y="1387"/>
                  </a:moveTo>
                  <a:lnTo>
                    <a:pt x="1047" y="1393"/>
                  </a:lnTo>
                  <a:lnTo>
                    <a:pt x="1045" y="1402"/>
                  </a:lnTo>
                  <a:lnTo>
                    <a:pt x="1044" y="1410"/>
                  </a:lnTo>
                  <a:lnTo>
                    <a:pt x="1038" y="1409"/>
                  </a:lnTo>
                  <a:lnTo>
                    <a:pt x="1040" y="1401"/>
                  </a:lnTo>
                  <a:lnTo>
                    <a:pt x="1041" y="1392"/>
                  </a:lnTo>
                  <a:lnTo>
                    <a:pt x="1042" y="1387"/>
                  </a:lnTo>
                  <a:lnTo>
                    <a:pt x="1048" y="1387"/>
                  </a:lnTo>
                  <a:close/>
                  <a:moveTo>
                    <a:pt x="1039" y="1426"/>
                  </a:moveTo>
                  <a:lnTo>
                    <a:pt x="1038" y="1427"/>
                  </a:lnTo>
                  <a:lnTo>
                    <a:pt x="1035" y="1435"/>
                  </a:lnTo>
                  <a:lnTo>
                    <a:pt x="1032" y="1443"/>
                  </a:lnTo>
                  <a:lnTo>
                    <a:pt x="1029" y="1447"/>
                  </a:lnTo>
                  <a:lnTo>
                    <a:pt x="1024" y="1445"/>
                  </a:lnTo>
                  <a:lnTo>
                    <a:pt x="1027" y="1440"/>
                  </a:lnTo>
                  <a:lnTo>
                    <a:pt x="1030" y="1433"/>
                  </a:lnTo>
                  <a:lnTo>
                    <a:pt x="1033" y="1425"/>
                  </a:lnTo>
                  <a:lnTo>
                    <a:pt x="1033" y="1424"/>
                  </a:lnTo>
                  <a:lnTo>
                    <a:pt x="1039" y="1426"/>
                  </a:lnTo>
                  <a:close/>
                  <a:moveTo>
                    <a:pt x="1021" y="1462"/>
                  </a:moveTo>
                  <a:lnTo>
                    <a:pt x="1019" y="1465"/>
                  </a:lnTo>
                  <a:lnTo>
                    <a:pt x="1009" y="1478"/>
                  </a:lnTo>
                  <a:lnTo>
                    <a:pt x="1007" y="1481"/>
                  </a:lnTo>
                  <a:lnTo>
                    <a:pt x="1002" y="1477"/>
                  </a:lnTo>
                  <a:lnTo>
                    <a:pt x="1004" y="1475"/>
                  </a:lnTo>
                  <a:lnTo>
                    <a:pt x="1014" y="1462"/>
                  </a:lnTo>
                  <a:lnTo>
                    <a:pt x="1016" y="1459"/>
                  </a:lnTo>
                  <a:lnTo>
                    <a:pt x="1021" y="1462"/>
                  </a:lnTo>
                  <a:close/>
                  <a:moveTo>
                    <a:pt x="995" y="1493"/>
                  </a:moveTo>
                  <a:lnTo>
                    <a:pt x="985" y="1502"/>
                  </a:lnTo>
                  <a:lnTo>
                    <a:pt x="977" y="1508"/>
                  </a:lnTo>
                  <a:lnTo>
                    <a:pt x="974" y="1503"/>
                  </a:lnTo>
                  <a:lnTo>
                    <a:pt x="981" y="1498"/>
                  </a:lnTo>
                  <a:lnTo>
                    <a:pt x="991" y="1489"/>
                  </a:lnTo>
                  <a:lnTo>
                    <a:pt x="995" y="1493"/>
                  </a:lnTo>
                  <a:close/>
                  <a:moveTo>
                    <a:pt x="963" y="1518"/>
                  </a:moveTo>
                  <a:lnTo>
                    <a:pt x="957" y="1521"/>
                  </a:lnTo>
                  <a:lnTo>
                    <a:pt x="949" y="1525"/>
                  </a:lnTo>
                  <a:lnTo>
                    <a:pt x="942" y="1528"/>
                  </a:lnTo>
                  <a:lnTo>
                    <a:pt x="940" y="1523"/>
                  </a:lnTo>
                  <a:lnTo>
                    <a:pt x="946" y="1520"/>
                  </a:lnTo>
                  <a:lnTo>
                    <a:pt x="954" y="1516"/>
                  </a:lnTo>
                  <a:lnTo>
                    <a:pt x="960" y="1513"/>
                  </a:lnTo>
                  <a:lnTo>
                    <a:pt x="963" y="1518"/>
                  </a:lnTo>
                  <a:close/>
                  <a:moveTo>
                    <a:pt x="926" y="1534"/>
                  </a:moveTo>
                  <a:lnTo>
                    <a:pt x="925" y="1535"/>
                  </a:lnTo>
                  <a:lnTo>
                    <a:pt x="916" y="1537"/>
                  </a:lnTo>
                  <a:lnTo>
                    <a:pt x="908" y="1539"/>
                  </a:lnTo>
                  <a:lnTo>
                    <a:pt x="904" y="1540"/>
                  </a:lnTo>
                  <a:lnTo>
                    <a:pt x="903" y="1534"/>
                  </a:lnTo>
                  <a:lnTo>
                    <a:pt x="907" y="1533"/>
                  </a:lnTo>
                  <a:lnTo>
                    <a:pt x="915" y="1531"/>
                  </a:lnTo>
                  <a:lnTo>
                    <a:pt x="923" y="1529"/>
                  </a:lnTo>
                  <a:lnTo>
                    <a:pt x="924" y="1529"/>
                  </a:lnTo>
                  <a:lnTo>
                    <a:pt x="926" y="1534"/>
                  </a:lnTo>
                  <a:close/>
                  <a:moveTo>
                    <a:pt x="887" y="1542"/>
                  </a:moveTo>
                  <a:lnTo>
                    <a:pt x="881" y="1542"/>
                  </a:lnTo>
                  <a:lnTo>
                    <a:pt x="872" y="1542"/>
                  </a:lnTo>
                  <a:lnTo>
                    <a:pt x="864" y="1542"/>
                  </a:lnTo>
                  <a:lnTo>
                    <a:pt x="864" y="1537"/>
                  </a:lnTo>
                  <a:lnTo>
                    <a:pt x="872" y="1537"/>
                  </a:lnTo>
                  <a:lnTo>
                    <a:pt x="881" y="1537"/>
                  </a:lnTo>
                  <a:lnTo>
                    <a:pt x="886" y="1536"/>
                  </a:lnTo>
                  <a:lnTo>
                    <a:pt x="887" y="1542"/>
                  </a:lnTo>
                  <a:close/>
                  <a:moveTo>
                    <a:pt x="847" y="1542"/>
                  </a:moveTo>
                  <a:lnTo>
                    <a:pt x="824" y="1542"/>
                  </a:lnTo>
                  <a:lnTo>
                    <a:pt x="824" y="1537"/>
                  </a:lnTo>
                  <a:lnTo>
                    <a:pt x="847" y="1537"/>
                  </a:lnTo>
                  <a:lnTo>
                    <a:pt x="847" y="1542"/>
                  </a:lnTo>
                  <a:close/>
                  <a:moveTo>
                    <a:pt x="807" y="1542"/>
                  </a:moveTo>
                  <a:lnTo>
                    <a:pt x="784" y="1542"/>
                  </a:lnTo>
                  <a:lnTo>
                    <a:pt x="784" y="1537"/>
                  </a:lnTo>
                  <a:lnTo>
                    <a:pt x="807" y="1537"/>
                  </a:lnTo>
                  <a:lnTo>
                    <a:pt x="807" y="1542"/>
                  </a:lnTo>
                  <a:close/>
                  <a:moveTo>
                    <a:pt x="767" y="1542"/>
                  </a:moveTo>
                  <a:lnTo>
                    <a:pt x="745" y="1542"/>
                  </a:lnTo>
                  <a:lnTo>
                    <a:pt x="745" y="1537"/>
                  </a:lnTo>
                  <a:lnTo>
                    <a:pt x="767" y="1537"/>
                  </a:lnTo>
                  <a:lnTo>
                    <a:pt x="767" y="1542"/>
                  </a:lnTo>
                  <a:close/>
                  <a:moveTo>
                    <a:pt x="728" y="1542"/>
                  </a:moveTo>
                  <a:lnTo>
                    <a:pt x="705" y="1542"/>
                  </a:lnTo>
                  <a:lnTo>
                    <a:pt x="705" y="1537"/>
                  </a:lnTo>
                  <a:lnTo>
                    <a:pt x="728" y="1537"/>
                  </a:lnTo>
                  <a:lnTo>
                    <a:pt x="728" y="1542"/>
                  </a:lnTo>
                  <a:close/>
                  <a:moveTo>
                    <a:pt x="688" y="1542"/>
                  </a:moveTo>
                  <a:lnTo>
                    <a:pt x="665" y="1542"/>
                  </a:lnTo>
                  <a:lnTo>
                    <a:pt x="665" y="1537"/>
                  </a:lnTo>
                  <a:lnTo>
                    <a:pt x="688" y="1537"/>
                  </a:lnTo>
                  <a:lnTo>
                    <a:pt x="688" y="1542"/>
                  </a:lnTo>
                  <a:close/>
                  <a:moveTo>
                    <a:pt x="648" y="1542"/>
                  </a:moveTo>
                  <a:lnTo>
                    <a:pt x="626" y="1542"/>
                  </a:lnTo>
                  <a:lnTo>
                    <a:pt x="626" y="1537"/>
                  </a:lnTo>
                  <a:lnTo>
                    <a:pt x="648" y="1537"/>
                  </a:lnTo>
                  <a:lnTo>
                    <a:pt x="648" y="1542"/>
                  </a:lnTo>
                  <a:close/>
                  <a:moveTo>
                    <a:pt x="609" y="1542"/>
                  </a:moveTo>
                  <a:lnTo>
                    <a:pt x="586" y="1542"/>
                  </a:lnTo>
                  <a:lnTo>
                    <a:pt x="586" y="1537"/>
                  </a:lnTo>
                  <a:lnTo>
                    <a:pt x="609" y="1537"/>
                  </a:lnTo>
                  <a:lnTo>
                    <a:pt x="609" y="1542"/>
                  </a:lnTo>
                  <a:close/>
                  <a:moveTo>
                    <a:pt x="569" y="1542"/>
                  </a:moveTo>
                  <a:lnTo>
                    <a:pt x="546" y="1542"/>
                  </a:lnTo>
                  <a:lnTo>
                    <a:pt x="546" y="1537"/>
                  </a:lnTo>
                  <a:lnTo>
                    <a:pt x="569" y="1537"/>
                  </a:lnTo>
                  <a:lnTo>
                    <a:pt x="569" y="1542"/>
                  </a:lnTo>
                  <a:close/>
                  <a:moveTo>
                    <a:pt x="529" y="1542"/>
                  </a:moveTo>
                  <a:lnTo>
                    <a:pt x="507" y="1542"/>
                  </a:lnTo>
                  <a:lnTo>
                    <a:pt x="507" y="1537"/>
                  </a:lnTo>
                  <a:lnTo>
                    <a:pt x="529" y="1537"/>
                  </a:lnTo>
                  <a:lnTo>
                    <a:pt x="529" y="1542"/>
                  </a:lnTo>
                  <a:close/>
                  <a:moveTo>
                    <a:pt x="490" y="1542"/>
                  </a:moveTo>
                  <a:lnTo>
                    <a:pt x="467" y="1542"/>
                  </a:lnTo>
                  <a:lnTo>
                    <a:pt x="467" y="1537"/>
                  </a:lnTo>
                  <a:lnTo>
                    <a:pt x="490" y="1537"/>
                  </a:lnTo>
                  <a:lnTo>
                    <a:pt x="490" y="1542"/>
                  </a:lnTo>
                  <a:close/>
                  <a:moveTo>
                    <a:pt x="450" y="1542"/>
                  </a:moveTo>
                  <a:lnTo>
                    <a:pt x="427" y="1542"/>
                  </a:lnTo>
                  <a:lnTo>
                    <a:pt x="427" y="1537"/>
                  </a:lnTo>
                  <a:lnTo>
                    <a:pt x="450" y="1537"/>
                  </a:lnTo>
                  <a:lnTo>
                    <a:pt x="450" y="1542"/>
                  </a:lnTo>
                  <a:close/>
                  <a:moveTo>
                    <a:pt x="410" y="1542"/>
                  </a:moveTo>
                  <a:lnTo>
                    <a:pt x="387" y="1542"/>
                  </a:lnTo>
                  <a:lnTo>
                    <a:pt x="387" y="1537"/>
                  </a:lnTo>
                  <a:lnTo>
                    <a:pt x="410" y="1537"/>
                  </a:lnTo>
                  <a:lnTo>
                    <a:pt x="410" y="1542"/>
                  </a:lnTo>
                  <a:close/>
                  <a:moveTo>
                    <a:pt x="370" y="1542"/>
                  </a:moveTo>
                  <a:lnTo>
                    <a:pt x="348" y="1542"/>
                  </a:lnTo>
                  <a:lnTo>
                    <a:pt x="348" y="1537"/>
                  </a:lnTo>
                  <a:lnTo>
                    <a:pt x="370" y="1537"/>
                  </a:lnTo>
                  <a:lnTo>
                    <a:pt x="370" y="1542"/>
                  </a:lnTo>
                  <a:close/>
                  <a:moveTo>
                    <a:pt x="331" y="1542"/>
                  </a:moveTo>
                  <a:lnTo>
                    <a:pt x="308" y="1542"/>
                  </a:lnTo>
                  <a:lnTo>
                    <a:pt x="308" y="1537"/>
                  </a:lnTo>
                  <a:lnTo>
                    <a:pt x="331" y="1537"/>
                  </a:lnTo>
                  <a:lnTo>
                    <a:pt x="331" y="1542"/>
                  </a:lnTo>
                  <a:close/>
                  <a:moveTo>
                    <a:pt x="291" y="1542"/>
                  </a:moveTo>
                  <a:lnTo>
                    <a:pt x="268" y="1542"/>
                  </a:lnTo>
                  <a:lnTo>
                    <a:pt x="268" y="1537"/>
                  </a:lnTo>
                  <a:lnTo>
                    <a:pt x="291" y="1537"/>
                  </a:lnTo>
                  <a:lnTo>
                    <a:pt x="291" y="1542"/>
                  </a:lnTo>
                  <a:close/>
                  <a:moveTo>
                    <a:pt x="251" y="1542"/>
                  </a:moveTo>
                  <a:lnTo>
                    <a:pt x="229" y="1542"/>
                  </a:lnTo>
                  <a:lnTo>
                    <a:pt x="229" y="1537"/>
                  </a:lnTo>
                  <a:lnTo>
                    <a:pt x="251" y="1537"/>
                  </a:lnTo>
                  <a:lnTo>
                    <a:pt x="251" y="1542"/>
                  </a:lnTo>
                  <a:close/>
                  <a:moveTo>
                    <a:pt x="212" y="1542"/>
                  </a:moveTo>
                  <a:lnTo>
                    <a:pt x="189" y="1542"/>
                  </a:lnTo>
                  <a:lnTo>
                    <a:pt x="189" y="1537"/>
                  </a:lnTo>
                  <a:lnTo>
                    <a:pt x="212" y="1537"/>
                  </a:lnTo>
                  <a:lnTo>
                    <a:pt x="212" y="1542"/>
                  </a:lnTo>
                  <a:close/>
                  <a:moveTo>
                    <a:pt x="172" y="1542"/>
                  </a:moveTo>
                  <a:lnTo>
                    <a:pt x="167" y="1542"/>
                  </a:lnTo>
                  <a:lnTo>
                    <a:pt x="159" y="1542"/>
                  </a:lnTo>
                  <a:lnTo>
                    <a:pt x="150" y="1541"/>
                  </a:lnTo>
                  <a:lnTo>
                    <a:pt x="149" y="1540"/>
                  </a:lnTo>
                  <a:lnTo>
                    <a:pt x="150" y="1535"/>
                  </a:lnTo>
                  <a:lnTo>
                    <a:pt x="150" y="1535"/>
                  </a:lnTo>
                  <a:lnTo>
                    <a:pt x="159" y="1536"/>
                  </a:lnTo>
                  <a:lnTo>
                    <a:pt x="168" y="1537"/>
                  </a:lnTo>
                  <a:lnTo>
                    <a:pt x="172" y="1537"/>
                  </a:lnTo>
                  <a:lnTo>
                    <a:pt x="172" y="1542"/>
                  </a:lnTo>
                  <a:close/>
                  <a:moveTo>
                    <a:pt x="132" y="1537"/>
                  </a:moveTo>
                  <a:lnTo>
                    <a:pt x="124" y="1535"/>
                  </a:lnTo>
                  <a:lnTo>
                    <a:pt x="116" y="1532"/>
                  </a:lnTo>
                  <a:lnTo>
                    <a:pt x="110" y="1530"/>
                  </a:lnTo>
                  <a:lnTo>
                    <a:pt x="112" y="1524"/>
                  </a:lnTo>
                  <a:lnTo>
                    <a:pt x="118" y="1527"/>
                  </a:lnTo>
                  <a:lnTo>
                    <a:pt x="126" y="1529"/>
                  </a:lnTo>
                  <a:lnTo>
                    <a:pt x="133" y="1531"/>
                  </a:lnTo>
                  <a:lnTo>
                    <a:pt x="132" y="1537"/>
                  </a:lnTo>
                  <a:close/>
                  <a:moveTo>
                    <a:pt x="94" y="1522"/>
                  </a:moveTo>
                  <a:lnTo>
                    <a:pt x="92" y="1521"/>
                  </a:lnTo>
                  <a:lnTo>
                    <a:pt x="85" y="1517"/>
                  </a:lnTo>
                  <a:lnTo>
                    <a:pt x="78" y="1513"/>
                  </a:lnTo>
                  <a:lnTo>
                    <a:pt x="75" y="1510"/>
                  </a:lnTo>
                  <a:lnTo>
                    <a:pt x="78" y="1506"/>
                  </a:lnTo>
                  <a:lnTo>
                    <a:pt x="81" y="1508"/>
                  </a:lnTo>
                  <a:lnTo>
                    <a:pt x="88" y="1512"/>
                  </a:lnTo>
                  <a:lnTo>
                    <a:pt x="95" y="1516"/>
                  </a:lnTo>
                  <a:lnTo>
                    <a:pt x="97" y="1517"/>
                  </a:lnTo>
                  <a:lnTo>
                    <a:pt x="94" y="1522"/>
                  </a:lnTo>
                  <a:close/>
                  <a:moveTo>
                    <a:pt x="61" y="1500"/>
                  </a:moveTo>
                  <a:lnTo>
                    <a:pt x="52" y="1491"/>
                  </a:lnTo>
                  <a:lnTo>
                    <a:pt x="45" y="1484"/>
                  </a:lnTo>
                  <a:lnTo>
                    <a:pt x="49" y="1480"/>
                  </a:lnTo>
                  <a:lnTo>
                    <a:pt x="55" y="1487"/>
                  </a:lnTo>
                  <a:lnTo>
                    <a:pt x="65" y="1495"/>
                  </a:lnTo>
                  <a:lnTo>
                    <a:pt x="61" y="1500"/>
                  </a:lnTo>
                  <a:close/>
                  <a:moveTo>
                    <a:pt x="34" y="1470"/>
                  </a:moveTo>
                  <a:lnTo>
                    <a:pt x="30" y="1465"/>
                  </a:lnTo>
                  <a:lnTo>
                    <a:pt x="25" y="1458"/>
                  </a:lnTo>
                  <a:lnTo>
                    <a:pt x="21" y="1451"/>
                  </a:lnTo>
                  <a:lnTo>
                    <a:pt x="26" y="1448"/>
                  </a:lnTo>
                  <a:lnTo>
                    <a:pt x="30" y="1455"/>
                  </a:lnTo>
                  <a:lnTo>
                    <a:pt x="35" y="1462"/>
                  </a:lnTo>
                  <a:lnTo>
                    <a:pt x="39" y="1467"/>
                  </a:lnTo>
                  <a:lnTo>
                    <a:pt x="34" y="1470"/>
                  </a:lnTo>
                  <a:close/>
                  <a:moveTo>
                    <a:pt x="14" y="1436"/>
                  </a:moveTo>
                  <a:lnTo>
                    <a:pt x="14" y="1435"/>
                  </a:lnTo>
                  <a:lnTo>
                    <a:pt x="10" y="1427"/>
                  </a:lnTo>
                  <a:lnTo>
                    <a:pt x="8" y="1419"/>
                  </a:lnTo>
                  <a:lnTo>
                    <a:pt x="6" y="1414"/>
                  </a:lnTo>
                  <a:lnTo>
                    <a:pt x="12" y="1412"/>
                  </a:lnTo>
                  <a:lnTo>
                    <a:pt x="13" y="1417"/>
                  </a:lnTo>
                  <a:lnTo>
                    <a:pt x="16" y="1425"/>
                  </a:lnTo>
                  <a:lnTo>
                    <a:pt x="19" y="1433"/>
                  </a:lnTo>
                  <a:lnTo>
                    <a:pt x="19" y="1433"/>
                  </a:lnTo>
                  <a:lnTo>
                    <a:pt x="14" y="1436"/>
                  </a:lnTo>
                  <a:close/>
                  <a:moveTo>
                    <a:pt x="2" y="1397"/>
                  </a:moveTo>
                  <a:lnTo>
                    <a:pt x="2" y="1393"/>
                  </a:lnTo>
                  <a:lnTo>
                    <a:pt x="1" y="1384"/>
                  </a:lnTo>
                  <a:lnTo>
                    <a:pt x="0" y="1376"/>
                  </a:lnTo>
                  <a:lnTo>
                    <a:pt x="0" y="1374"/>
                  </a:lnTo>
                  <a:lnTo>
                    <a:pt x="6" y="1374"/>
                  </a:lnTo>
                  <a:lnTo>
                    <a:pt x="6" y="1375"/>
                  </a:lnTo>
                  <a:lnTo>
                    <a:pt x="6" y="1384"/>
                  </a:lnTo>
                  <a:lnTo>
                    <a:pt x="7" y="1392"/>
                  </a:lnTo>
                  <a:lnTo>
                    <a:pt x="8" y="1396"/>
                  </a:lnTo>
                  <a:lnTo>
                    <a:pt x="2" y="139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90" name="Line 86"/>
            <p:cNvSpPr>
              <a:spLocks noChangeShapeType="1"/>
            </p:cNvSpPr>
            <p:nvPr/>
          </p:nvSpPr>
          <p:spPr bwMode="auto">
            <a:xfrm>
              <a:off x="2340" y="2987"/>
              <a:ext cx="90"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3" name="Rectangle 69"/>
            <p:cNvSpPr>
              <a:spLocks noChangeArrowheads="1"/>
            </p:cNvSpPr>
            <p:nvPr/>
          </p:nvSpPr>
          <p:spPr bwMode="auto">
            <a:xfrm>
              <a:off x="2111" y="3795"/>
              <a:ext cx="28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000" dirty="0">
                  <a:solidFill>
                    <a:srgbClr val="000000"/>
                  </a:solidFill>
                </a:rPr>
                <a:t>&gt; 100ns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pSp>
      <p:cxnSp>
        <p:nvCxnSpPr>
          <p:cNvPr id="92" name="Gerade Verbindung mit Pfeil 91"/>
          <p:cNvCxnSpPr/>
          <p:nvPr/>
        </p:nvCxnSpPr>
        <p:spPr>
          <a:xfrm>
            <a:off x="3045400" y="5947890"/>
            <a:ext cx="122128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4" name="Grafik 93"/>
          <p:cNvPicPr>
            <a:picLocks noChangeAspect="1"/>
          </p:cNvPicPr>
          <p:nvPr/>
        </p:nvPicPr>
        <p:blipFill>
          <a:blip r:embed="rId3"/>
          <a:stretch>
            <a:fillRect/>
          </a:stretch>
        </p:blipFill>
        <p:spPr>
          <a:xfrm>
            <a:off x="5869610" y="1673410"/>
            <a:ext cx="3084752" cy="1677847"/>
          </a:xfrm>
          <a:prstGeom prst="rect">
            <a:avLst/>
          </a:prstGeom>
        </p:spPr>
      </p:pic>
    </p:spTree>
    <p:extLst>
      <p:ext uri="{BB962C8B-B14F-4D97-AF65-F5344CB8AC3E}">
        <p14:creationId xmlns:p14="http://schemas.microsoft.com/office/powerpoint/2010/main" val="55985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980728"/>
            <a:ext cx="2746648" cy="4824536"/>
          </a:xfrm>
        </p:spPr>
        <p:txBody>
          <a:bodyPr/>
          <a:lstStyle/>
          <a:p>
            <a:pPr algn="just">
              <a:lnSpc>
                <a:spcPct val="150000"/>
              </a:lnSpc>
            </a:pPr>
            <a:r>
              <a:rPr lang="en-US" sz="1800" dirty="0"/>
              <a:t>Hit Mode</a:t>
            </a:r>
          </a:p>
          <a:p>
            <a:pPr algn="just">
              <a:lnSpc>
                <a:spcPct val="150000"/>
              </a:lnSpc>
            </a:pPr>
            <a:r>
              <a:rPr lang="en-US" sz="1800" dirty="0" err="1"/>
              <a:t>ToT</a:t>
            </a:r>
            <a:r>
              <a:rPr lang="en-US" sz="1800" dirty="0"/>
              <a:t> (Time to threshold) Mode</a:t>
            </a:r>
          </a:p>
          <a:p>
            <a:pPr algn="just">
              <a:lnSpc>
                <a:spcPct val="150000"/>
              </a:lnSpc>
            </a:pPr>
            <a:r>
              <a:rPr lang="en-US" sz="1800" dirty="0"/>
              <a:t>Counting Mode</a:t>
            </a:r>
            <a:endParaRPr lang="de-DE" sz="1800" dirty="0"/>
          </a:p>
        </p:txBody>
      </p:sp>
      <p:sp>
        <p:nvSpPr>
          <p:cNvPr id="3" name="Titel 2"/>
          <p:cNvSpPr>
            <a:spLocks noGrp="1"/>
          </p:cNvSpPr>
          <p:nvPr>
            <p:ph type="title"/>
          </p:nvPr>
        </p:nvSpPr>
        <p:spPr>
          <a:xfrm>
            <a:off x="395536" y="188640"/>
            <a:ext cx="6911975" cy="561975"/>
          </a:xfrm>
        </p:spPr>
        <p:txBody>
          <a:bodyPr/>
          <a:lstStyle/>
          <a:p>
            <a:r>
              <a:rPr lang="en-US" sz="2400" b="1" dirty="0"/>
              <a:t>Readout Cells – </a:t>
            </a:r>
            <a:r>
              <a:rPr lang="en-US" altLang="zh-CN" sz="2400" b="1" dirty="0"/>
              <a:t>Three Operation Modes</a:t>
            </a:r>
            <a:endParaRPr lang="en-US" sz="2400" b="1" dirty="0"/>
          </a:p>
        </p:txBody>
      </p:sp>
      <p:pic>
        <p:nvPicPr>
          <p:cNvPr id="91" name="Grafik 90"/>
          <p:cNvPicPr>
            <a:picLocks noChangeAspect="1"/>
          </p:cNvPicPr>
          <p:nvPr/>
        </p:nvPicPr>
        <p:blipFill>
          <a:blip r:embed="rId3"/>
          <a:stretch>
            <a:fillRect/>
          </a:stretch>
        </p:blipFill>
        <p:spPr>
          <a:xfrm>
            <a:off x="4572000" y="836712"/>
            <a:ext cx="4392488" cy="3965052"/>
          </a:xfrm>
          <a:prstGeom prst="rect">
            <a:avLst/>
          </a:prstGeom>
        </p:spPr>
      </p:pic>
      <p:pic>
        <p:nvPicPr>
          <p:cNvPr id="96" name="Grafik 95"/>
          <p:cNvPicPr>
            <a:picLocks noChangeAspect="1"/>
          </p:cNvPicPr>
          <p:nvPr/>
        </p:nvPicPr>
        <p:blipFill>
          <a:blip r:embed="rId4"/>
          <a:stretch>
            <a:fillRect/>
          </a:stretch>
        </p:blipFill>
        <p:spPr>
          <a:xfrm>
            <a:off x="179513" y="4581128"/>
            <a:ext cx="6048672" cy="1745547"/>
          </a:xfrm>
          <a:prstGeom prst="rect">
            <a:avLst/>
          </a:prstGeom>
        </p:spPr>
      </p:pic>
    </p:spTree>
    <p:extLst>
      <p:ext uri="{BB962C8B-B14F-4D97-AF65-F5344CB8AC3E}">
        <p14:creationId xmlns:p14="http://schemas.microsoft.com/office/powerpoint/2010/main" val="2302862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260648"/>
            <a:ext cx="6911975" cy="561975"/>
          </a:xfrm>
        </p:spPr>
        <p:txBody>
          <a:bodyPr/>
          <a:lstStyle/>
          <a:p>
            <a:r>
              <a:rPr lang="en-US" sz="2400" b="1" dirty="0"/>
              <a:t>Energy Resolution and Time resolution</a:t>
            </a:r>
          </a:p>
        </p:txBody>
      </p:sp>
      <p:sp>
        <p:nvSpPr>
          <p:cNvPr id="54" name="Freihandform 53"/>
          <p:cNvSpPr/>
          <p:nvPr/>
        </p:nvSpPr>
        <p:spPr>
          <a:xfrm>
            <a:off x="6938230" y="2207720"/>
            <a:ext cx="1761773" cy="612670"/>
          </a:xfrm>
          <a:custGeom>
            <a:avLst/>
            <a:gdLst>
              <a:gd name="connsiteX0" fmla="*/ 0 w 1894840"/>
              <a:gd name="connsiteY0" fmla="*/ 502964 h 612670"/>
              <a:gd name="connsiteX1" fmla="*/ 401320 w 1894840"/>
              <a:gd name="connsiteY1" fmla="*/ 508044 h 612670"/>
              <a:gd name="connsiteX2" fmla="*/ 609600 w 1894840"/>
              <a:gd name="connsiteY2" fmla="*/ 44 h 612670"/>
              <a:gd name="connsiteX3" fmla="*/ 1076960 w 1894840"/>
              <a:gd name="connsiteY3" fmla="*/ 538524 h 612670"/>
              <a:gd name="connsiteX4" fmla="*/ 1894840 w 1894840"/>
              <a:gd name="connsiteY4" fmla="*/ 594404 h 61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840" h="612670">
                <a:moveTo>
                  <a:pt x="0" y="502964"/>
                </a:moveTo>
                <a:cubicBezTo>
                  <a:pt x="149860" y="547414"/>
                  <a:pt x="299720" y="591864"/>
                  <a:pt x="401320" y="508044"/>
                </a:cubicBezTo>
                <a:cubicBezTo>
                  <a:pt x="502920" y="424224"/>
                  <a:pt x="496993" y="-5036"/>
                  <a:pt x="609600" y="44"/>
                </a:cubicBezTo>
                <a:cubicBezTo>
                  <a:pt x="722207" y="5124"/>
                  <a:pt x="862753" y="439464"/>
                  <a:pt x="1076960" y="538524"/>
                </a:cubicBezTo>
                <a:cubicBezTo>
                  <a:pt x="1291167" y="637584"/>
                  <a:pt x="1593003" y="615994"/>
                  <a:pt x="1894840" y="594404"/>
                </a:cubicBez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Freihandform 54"/>
          <p:cNvSpPr/>
          <p:nvPr/>
        </p:nvSpPr>
        <p:spPr>
          <a:xfrm>
            <a:off x="6855717" y="1749740"/>
            <a:ext cx="1894840" cy="1146980"/>
          </a:xfrm>
          <a:custGeom>
            <a:avLst/>
            <a:gdLst>
              <a:gd name="connsiteX0" fmla="*/ 0 w 1894840"/>
              <a:gd name="connsiteY0" fmla="*/ 502964 h 612670"/>
              <a:gd name="connsiteX1" fmla="*/ 401320 w 1894840"/>
              <a:gd name="connsiteY1" fmla="*/ 508044 h 612670"/>
              <a:gd name="connsiteX2" fmla="*/ 609600 w 1894840"/>
              <a:gd name="connsiteY2" fmla="*/ 44 h 612670"/>
              <a:gd name="connsiteX3" fmla="*/ 1076960 w 1894840"/>
              <a:gd name="connsiteY3" fmla="*/ 538524 h 612670"/>
              <a:gd name="connsiteX4" fmla="*/ 1894840 w 1894840"/>
              <a:gd name="connsiteY4" fmla="*/ 594404 h 61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840" h="612670">
                <a:moveTo>
                  <a:pt x="0" y="502964"/>
                </a:moveTo>
                <a:cubicBezTo>
                  <a:pt x="149860" y="547414"/>
                  <a:pt x="299720" y="591864"/>
                  <a:pt x="401320" y="508044"/>
                </a:cubicBezTo>
                <a:cubicBezTo>
                  <a:pt x="502920" y="424224"/>
                  <a:pt x="496993" y="-5036"/>
                  <a:pt x="609600" y="44"/>
                </a:cubicBezTo>
                <a:cubicBezTo>
                  <a:pt x="722207" y="5124"/>
                  <a:pt x="862753" y="439464"/>
                  <a:pt x="1076960" y="538524"/>
                </a:cubicBezTo>
                <a:cubicBezTo>
                  <a:pt x="1291167" y="637584"/>
                  <a:pt x="1593003" y="615994"/>
                  <a:pt x="1894840" y="594404"/>
                </a:cubicBez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6" name="Gerader Verbinder 55"/>
          <p:cNvCxnSpPr/>
          <p:nvPr/>
        </p:nvCxnSpPr>
        <p:spPr>
          <a:xfrm>
            <a:off x="7014560" y="2513040"/>
            <a:ext cx="1526600" cy="0"/>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a:off x="7090890" y="3429000"/>
            <a:ext cx="305320" cy="0"/>
          </a:xfrm>
          <a:prstGeom prst="line">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V="1">
            <a:off x="7396210" y="2894690"/>
            <a:ext cx="0" cy="534310"/>
          </a:xfrm>
          <a:prstGeom prst="line">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7396210" y="2894690"/>
            <a:ext cx="228990" cy="0"/>
          </a:xfrm>
          <a:prstGeom prst="line">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7625200" y="2894690"/>
            <a:ext cx="0" cy="534310"/>
          </a:xfrm>
          <a:prstGeom prst="line">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a:off x="7625200" y="3429000"/>
            <a:ext cx="381650" cy="0"/>
          </a:xfrm>
          <a:prstGeom prst="line">
            <a:avLst/>
          </a:prstGeom>
          <a:ln w="15875">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a:off x="7014560" y="3505330"/>
            <a:ext cx="305320" cy="0"/>
          </a:xfrm>
          <a:prstGeom prst="line">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flipV="1">
            <a:off x="7319880" y="2971020"/>
            <a:ext cx="0" cy="534310"/>
          </a:xfrm>
          <a:prstGeom prst="line">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7319880" y="2971020"/>
            <a:ext cx="457980" cy="0"/>
          </a:xfrm>
          <a:prstGeom prst="line">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a:off x="7777860" y="2971020"/>
            <a:ext cx="0" cy="534310"/>
          </a:xfrm>
          <a:prstGeom prst="line">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a:off x="7777860" y="3505330"/>
            <a:ext cx="305320" cy="0"/>
          </a:xfrm>
          <a:prstGeom prst="line">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pic>
        <p:nvPicPr>
          <p:cNvPr id="67" name="Grafik 66"/>
          <p:cNvPicPr>
            <a:picLocks noChangeAspect="1"/>
          </p:cNvPicPr>
          <p:nvPr/>
        </p:nvPicPr>
        <p:blipFill>
          <a:blip r:embed="rId2"/>
          <a:stretch>
            <a:fillRect/>
          </a:stretch>
        </p:blipFill>
        <p:spPr>
          <a:xfrm>
            <a:off x="6300192" y="4221088"/>
            <a:ext cx="2729740" cy="2055060"/>
          </a:xfrm>
          <a:prstGeom prst="rect">
            <a:avLst/>
          </a:prstGeom>
        </p:spPr>
      </p:pic>
      <p:sp>
        <p:nvSpPr>
          <p:cNvPr id="68" name="Inhaltsplatzhalter 2"/>
          <p:cNvSpPr txBox="1">
            <a:spLocks/>
          </p:cNvSpPr>
          <p:nvPr/>
        </p:nvSpPr>
        <p:spPr bwMode="auto">
          <a:xfrm>
            <a:off x="6938230" y="1291760"/>
            <a:ext cx="1602930" cy="3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FontTx/>
              <a:buNone/>
            </a:pPr>
            <a:r>
              <a:rPr lang="en-US" kern="0" dirty="0">
                <a:solidFill>
                  <a:srgbClr val="C00000"/>
                </a:solidFill>
              </a:rPr>
              <a:t>Energy resolution</a:t>
            </a:r>
          </a:p>
        </p:txBody>
      </p:sp>
      <p:sp>
        <p:nvSpPr>
          <p:cNvPr id="69" name="Inhaltsplatzhalter 2"/>
          <p:cNvSpPr txBox="1">
            <a:spLocks/>
          </p:cNvSpPr>
          <p:nvPr/>
        </p:nvSpPr>
        <p:spPr bwMode="auto">
          <a:xfrm>
            <a:off x="7020272" y="3861048"/>
            <a:ext cx="1602930" cy="3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FontTx/>
              <a:buNone/>
            </a:pPr>
            <a:r>
              <a:rPr lang="en-US" kern="0" dirty="0">
                <a:solidFill>
                  <a:srgbClr val="C00000"/>
                </a:solidFill>
              </a:rPr>
              <a:t>Time resolution</a:t>
            </a:r>
          </a:p>
        </p:txBody>
      </p:sp>
      <p:sp>
        <p:nvSpPr>
          <p:cNvPr id="77" name="Inhaltsplatzhalter 1"/>
          <p:cNvSpPr>
            <a:spLocks noGrp="1"/>
          </p:cNvSpPr>
          <p:nvPr>
            <p:ph idx="1"/>
          </p:nvPr>
        </p:nvSpPr>
        <p:spPr>
          <a:xfrm>
            <a:off x="323528" y="1196752"/>
            <a:ext cx="8229600" cy="2507860"/>
          </a:xfrm>
        </p:spPr>
        <p:txBody>
          <a:bodyPr/>
          <a:lstStyle/>
          <a:p>
            <a:pPr>
              <a:lnSpc>
                <a:spcPct val="150000"/>
              </a:lnSpc>
            </a:pPr>
            <a:r>
              <a:rPr lang="en-US" sz="1800" dirty="0"/>
              <a:t>Amplitude can be extracted from timing</a:t>
            </a:r>
          </a:p>
          <a:p>
            <a:pPr>
              <a:lnSpc>
                <a:spcPct val="150000"/>
              </a:lnSpc>
            </a:pPr>
            <a:r>
              <a:rPr lang="en-US" sz="1800" dirty="0"/>
              <a:t>Timing can be extracted from amplitude</a:t>
            </a:r>
          </a:p>
        </p:txBody>
      </p:sp>
      <p:grpSp>
        <p:nvGrpSpPr>
          <p:cNvPr id="88" name="Gruppieren 87"/>
          <p:cNvGrpSpPr/>
          <p:nvPr/>
        </p:nvGrpSpPr>
        <p:grpSpPr>
          <a:xfrm>
            <a:off x="107504" y="2492896"/>
            <a:ext cx="6536448" cy="2898375"/>
            <a:chOff x="0" y="2564904"/>
            <a:chExt cx="6536448" cy="2898375"/>
          </a:xfrm>
        </p:grpSpPr>
        <p:sp>
          <p:nvSpPr>
            <p:cNvPr id="31" name="Gleichschenkliges Dreieck 30"/>
            <p:cNvSpPr/>
            <p:nvPr/>
          </p:nvSpPr>
          <p:spPr>
            <a:xfrm rot="5400000">
              <a:off x="471162" y="2705302"/>
              <a:ext cx="882151" cy="745371"/>
            </a:xfrm>
            <a:prstGeom prst="triangl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2" name="Rechteck 31"/>
            <p:cNvSpPr/>
            <p:nvPr/>
          </p:nvSpPr>
          <p:spPr>
            <a:xfrm>
              <a:off x="1593187" y="2783937"/>
              <a:ext cx="1341667" cy="58810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33" name="Gerader Verbinder 32"/>
            <p:cNvCxnSpPr>
              <a:endCxn id="32" idx="1"/>
            </p:cNvCxnSpPr>
            <p:nvPr/>
          </p:nvCxnSpPr>
          <p:spPr>
            <a:xfrm>
              <a:off x="1259632" y="3068960"/>
              <a:ext cx="333555" cy="902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3531151" y="2783937"/>
              <a:ext cx="968982" cy="58810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35" name="Gerader Verbinder 34"/>
            <p:cNvCxnSpPr/>
            <p:nvPr/>
          </p:nvCxnSpPr>
          <p:spPr>
            <a:xfrm>
              <a:off x="2934854" y="3077988"/>
              <a:ext cx="59629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p:nvCxnSpPr>
          <p:spPr>
            <a:xfrm>
              <a:off x="4500132" y="3077988"/>
              <a:ext cx="59629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 name="Gleichschenkliges Dreieck 36"/>
            <p:cNvSpPr/>
            <p:nvPr/>
          </p:nvSpPr>
          <p:spPr>
            <a:xfrm rot="5400000">
              <a:off x="471162" y="4649518"/>
              <a:ext cx="882151" cy="745371"/>
            </a:xfrm>
            <a:prstGeom prst="triangl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38" name="Rechteck 37"/>
            <p:cNvSpPr/>
            <p:nvPr/>
          </p:nvSpPr>
          <p:spPr>
            <a:xfrm>
              <a:off x="1553916" y="4725144"/>
              <a:ext cx="1341667" cy="58810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39" name="Gerader Verbinder 38"/>
            <p:cNvCxnSpPr>
              <a:endCxn id="38" idx="1"/>
            </p:cNvCxnSpPr>
            <p:nvPr/>
          </p:nvCxnSpPr>
          <p:spPr>
            <a:xfrm>
              <a:off x="1259632" y="5013176"/>
              <a:ext cx="294284" cy="6019"/>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3491880" y="4725144"/>
              <a:ext cx="968982" cy="58810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41" name="Gerader Verbinder 40"/>
            <p:cNvCxnSpPr/>
            <p:nvPr/>
          </p:nvCxnSpPr>
          <p:spPr>
            <a:xfrm>
              <a:off x="2895583" y="5019194"/>
              <a:ext cx="59629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4460861" y="5019194"/>
              <a:ext cx="59629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5076056" y="2564904"/>
              <a:ext cx="819908" cy="280530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44" name="Inhaltsplatzhalter 2"/>
            <p:cNvSpPr txBox="1">
              <a:spLocks/>
            </p:cNvSpPr>
            <p:nvPr/>
          </p:nvSpPr>
          <p:spPr bwMode="auto">
            <a:xfrm>
              <a:off x="539552" y="2930962"/>
              <a:ext cx="59629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Amp</a:t>
              </a:r>
            </a:p>
          </p:txBody>
        </p:sp>
        <p:sp>
          <p:nvSpPr>
            <p:cNvPr id="45" name="Inhaltsplatzhalter 2"/>
            <p:cNvSpPr txBox="1">
              <a:spLocks/>
            </p:cNvSpPr>
            <p:nvPr/>
          </p:nvSpPr>
          <p:spPr bwMode="auto">
            <a:xfrm>
              <a:off x="1742261" y="2930962"/>
              <a:ext cx="111805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Shaper</a:t>
              </a:r>
            </a:p>
          </p:txBody>
        </p:sp>
        <p:sp>
          <p:nvSpPr>
            <p:cNvPr id="46" name="Inhaltsplatzhalter 2"/>
            <p:cNvSpPr txBox="1">
              <a:spLocks/>
            </p:cNvSpPr>
            <p:nvPr/>
          </p:nvSpPr>
          <p:spPr bwMode="auto">
            <a:xfrm>
              <a:off x="3754762" y="2930962"/>
              <a:ext cx="59629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ADC</a:t>
              </a:r>
            </a:p>
          </p:txBody>
        </p:sp>
        <p:sp>
          <p:nvSpPr>
            <p:cNvPr id="47" name="Inhaltsplatzhalter 2"/>
            <p:cNvSpPr txBox="1">
              <a:spLocks/>
            </p:cNvSpPr>
            <p:nvPr/>
          </p:nvSpPr>
          <p:spPr bwMode="auto">
            <a:xfrm rot="16200000">
              <a:off x="5030273" y="3626662"/>
              <a:ext cx="955664" cy="57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lgn="ctr">
                <a:buNone/>
              </a:pPr>
              <a:r>
                <a:rPr lang="en-US" kern="0" dirty="0"/>
                <a:t>Readout </a:t>
              </a:r>
            </a:p>
            <a:p>
              <a:pPr marL="0" indent="0" algn="ctr">
                <a:buNone/>
              </a:pPr>
              <a:r>
                <a:rPr lang="en-US" kern="0" dirty="0"/>
                <a:t>TDC</a:t>
              </a:r>
            </a:p>
          </p:txBody>
        </p:sp>
        <p:sp>
          <p:nvSpPr>
            <p:cNvPr id="48" name="Inhaltsplatzhalter 2"/>
            <p:cNvSpPr txBox="1">
              <a:spLocks/>
            </p:cNvSpPr>
            <p:nvPr/>
          </p:nvSpPr>
          <p:spPr bwMode="auto">
            <a:xfrm>
              <a:off x="539552" y="4875178"/>
              <a:ext cx="59629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Amp</a:t>
              </a:r>
            </a:p>
          </p:txBody>
        </p:sp>
        <p:sp>
          <p:nvSpPr>
            <p:cNvPr id="49" name="Inhaltsplatzhalter 2"/>
            <p:cNvSpPr txBox="1">
              <a:spLocks/>
            </p:cNvSpPr>
            <p:nvPr/>
          </p:nvSpPr>
          <p:spPr bwMode="auto">
            <a:xfrm>
              <a:off x="1702990" y="4872169"/>
              <a:ext cx="111805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Shaper</a:t>
              </a:r>
            </a:p>
          </p:txBody>
        </p:sp>
        <p:sp>
          <p:nvSpPr>
            <p:cNvPr id="50" name="Inhaltsplatzhalter 2"/>
            <p:cNvSpPr txBox="1">
              <a:spLocks/>
            </p:cNvSpPr>
            <p:nvPr/>
          </p:nvSpPr>
          <p:spPr bwMode="auto">
            <a:xfrm>
              <a:off x="3715491" y="4872169"/>
              <a:ext cx="59629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ADC</a:t>
              </a:r>
            </a:p>
          </p:txBody>
        </p:sp>
        <p:cxnSp>
          <p:nvCxnSpPr>
            <p:cNvPr id="51" name="Gerader Verbinder 50"/>
            <p:cNvCxnSpPr/>
            <p:nvPr/>
          </p:nvCxnSpPr>
          <p:spPr>
            <a:xfrm>
              <a:off x="5865614" y="3939074"/>
              <a:ext cx="596296"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2" name="Inhaltsplatzhalter 2"/>
            <p:cNvSpPr txBox="1">
              <a:spLocks/>
            </p:cNvSpPr>
            <p:nvPr/>
          </p:nvSpPr>
          <p:spPr bwMode="auto">
            <a:xfrm>
              <a:off x="5940152" y="3645024"/>
              <a:ext cx="59629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Out</a:t>
              </a:r>
            </a:p>
          </p:txBody>
        </p:sp>
        <p:sp>
          <p:nvSpPr>
            <p:cNvPr id="71" name="Ellipse 70"/>
            <p:cNvSpPr/>
            <p:nvPr/>
          </p:nvSpPr>
          <p:spPr>
            <a:xfrm>
              <a:off x="1426368" y="4077072"/>
              <a:ext cx="156487" cy="13123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2" name="Ellipse 71"/>
            <p:cNvSpPr/>
            <p:nvPr/>
          </p:nvSpPr>
          <p:spPr>
            <a:xfrm>
              <a:off x="1895830" y="4077072"/>
              <a:ext cx="156487" cy="13123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3" name="Ellipse 72"/>
            <p:cNvSpPr/>
            <p:nvPr/>
          </p:nvSpPr>
          <p:spPr>
            <a:xfrm>
              <a:off x="2365291" y="4077072"/>
              <a:ext cx="156487" cy="13123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4" name="Ellipse 73"/>
            <p:cNvSpPr/>
            <p:nvPr/>
          </p:nvSpPr>
          <p:spPr>
            <a:xfrm>
              <a:off x="2912997" y="4077072"/>
              <a:ext cx="156487" cy="13123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5" name="Ellipse 74"/>
            <p:cNvSpPr/>
            <p:nvPr/>
          </p:nvSpPr>
          <p:spPr>
            <a:xfrm>
              <a:off x="3382458" y="4077072"/>
              <a:ext cx="156487" cy="13123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sp>
          <p:nvSpPr>
            <p:cNvPr id="76" name="Ellipse 75"/>
            <p:cNvSpPr/>
            <p:nvPr/>
          </p:nvSpPr>
          <p:spPr>
            <a:xfrm>
              <a:off x="3851920" y="4077072"/>
              <a:ext cx="156487" cy="13123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800" dirty="0">
                <a:solidFill>
                  <a:schemeClr val="tx1"/>
                </a:solidFill>
              </a:endParaRPr>
            </a:p>
          </p:txBody>
        </p:sp>
        <p:cxnSp>
          <p:nvCxnSpPr>
            <p:cNvPr id="82" name="Gerader Verbinder 81"/>
            <p:cNvCxnSpPr/>
            <p:nvPr/>
          </p:nvCxnSpPr>
          <p:spPr>
            <a:xfrm>
              <a:off x="107504" y="3068960"/>
              <a:ext cx="45228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4" name="Inhaltsplatzhalter 2"/>
            <p:cNvSpPr txBox="1">
              <a:spLocks/>
            </p:cNvSpPr>
            <p:nvPr/>
          </p:nvSpPr>
          <p:spPr bwMode="auto">
            <a:xfrm>
              <a:off x="18336" y="2780928"/>
              <a:ext cx="59629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a:t>Sig1</a:t>
              </a:r>
            </a:p>
          </p:txBody>
        </p:sp>
        <p:sp>
          <p:nvSpPr>
            <p:cNvPr id="85" name="Inhaltsplatzhalter 2"/>
            <p:cNvSpPr txBox="1">
              <a:spLocks/>
            </p:cNvSpPr>
            <p:nvPr/>
          </p:nvSpPr>
          <p:spPr bwMode="auto">
            <a:xfrm>
              <a:off x="0" y="4797152"/>
              <a:ext cx="596296" cy="2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3"/>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3"/>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3"/>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3"/>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3"/>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3"/>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3"/>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3"/>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3"/>
                </a:buBlip>
                <a:defRPr sz="1400">
                  <a:solidFill>
                    <a:schemeClr val="tx1"/>
                  </a:solidFill>
                  <a:latin typeface="+mn-lt"/>
                </a:defRPr>
              </a:lvl9pPr>
            </a:lstStyle>
            <a:p>
              <a:pPr marL="0" indent="0">
                <a:buNone/>
              </a:pPr>
              <a:r>
                <a:rPr lang="en-US" kern="0" dirty="0" err="1"/>
                <a:t>SigN</a:t>
              </a:r>
              <a:endParaRPr lang="en-US" kern="0" dirty="0"/>
            </a:p>
          </p:txBody>
        </p:sp>
        <p:cxnSp>
          <p:nvCxnSpPr>
            <p:cNvPr id="86" name="Gerader Verbinder 85"/>
            <p:cNvCxnSpPr/>
            <p:nvPr/>
          </p:nvCxnSpPr>
          <p:spPr>
            <a:xfrm>
              <a:off x="77416" y="5085184"/>
              <a:ext cx="452280"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0412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D4E7EC-D331-51AD-D871-D4CE5DF861E1}"/>
              </a:ext>
            </a:extLst>
          </p:cNvPr>
          <p:cNvSpPr>
            <a:spLocks noGrp="1"/>
          </p:cNvSpPr>
          <p:nvPr>
            <p:ph idx="1"/>
          </p:nvPr>
        </p:nvSpPr>
        <p:spPr/>
        <p:txBody>
          <a:bodyPr/>
          <a:lstStyle/>
          <a:p>
            <a:r>
              <a:rPr lang="en-US" sz="2000" dirty="0">
                <a:solidFill>
                  <a:schemeClr val="bg1">
                    <a:lumMod val="65000"/>
                  </a:schemeClr>
                </a:solidFill>
              </a:rPr>
              <a:t>High Voltage CMOS </a:t>
            </a:r>
            <a:r>
              <a:rPr lang="en-US" dirty="0">
                <a:solidFill>
                  <a:schemeClr val="bg1">
                    <a:lumMod val="65000"/>
                  </a:schemeClr>
                </a:solidFill>
              </a:rPr>
              <a:t>Technology for </a:t>
            </a:r>
            <a:r>
              <a:rPr lang="en-US" sz="2000" dirty="0">
                <a:solidFill>
                  <a:schemeClr val="bg1">
                    <a:lumMod val="65000"/>
                  </a:schemeClr>
                </a:solidFill>
              </a:rPr>
              <a:t>Particle </a:t>
            </a:r>
            <a:r>
              <a:rPr lang="en-US" dirty="0">
                <a:solidFill>
                  <a:schemeClr val="bg1">
                    <a:lumMod val="65000"/>
                  </a:schemeClr>
                </a:solidFill>
              </a:rPr>
              <a:t>P</a:t>
            </a:r>
            <a:r>
              <a:rPr lang="en-US" sz="2000" dirty="0">
                <a:solidFill>
                  <a:schemeClr val="bg1">
                    <a:lumMod val="65000"/>
                  </a:schemeClr>
                </a:solidFill>
              </a:rPr>
              <a:t>hysics Experiments</a:t>
            </a:r>
          </a:p>
          <a:p>
            <a:endParaRPr lang="en-US" dirty="0"/>
          </a:p>
          <a:p>
            <a:r>
              <a:rPr lang="en-US" dirty="0"/>
              <a:t>High Voltage CMOS Technology for beam monitor with counting electronics for Heidelberg Ion Beam Therapy Centre</a:t>
            </a:r>
          </a:p>
          <a:p>
            <a:endParaRPr lang="en-US" sz="2000" dirty="0"/>
          </a:p>
          <a:p>
            <a:r>
              <a:rPr lang="en-US" dirty="0">
                <a:solidFill>
                  <a:schemeClr val="bg1">
                    <a:lumMod val="65000"/>
                  </a:schemeClr>
                </a:solidFill>
              </a:rPr>
              <a:t>High Voltage CMOS Technology for Scanning Transmission Electron Microscopy </a:t>
            </a:r>
            <a:endParaRPr lang="en-US" sz="2000" dirty="0"/>
          </a:p>
          <a:p>
            <a:endParaRPr lang="en-US" sz="2000" dirty="0"/>
          </a:p>
          <a:p>
            <a:endParaRPr lang="de-DE" dirty="0"/>
          </a:p>
        </p:txBody>
      </p:sp>
      <p:sp>
        <p:nvSpPr>
          <p:cNvPr id="4" name="Titel 3">
            <a:extLst>
              <a:ext uri="{FF2B5EF4-FFF2-40B4-BE49-F238E27FC236}">
                <a16:creationId xmlns:a16="http://schemas.microsoft.com/office/drawing/2014/main" id="{1DB3E159-14EE-D97C-EB0A-E26F410050A8}"/>
              </a:ext>
            </a:extLst>
          </p:cNvPr>
          <p:cNvSpPr>
            <a:spLocks noGrp="1"/>
          </p:cNvSpPr>
          <p:nvPr>
            <p:ph type="title"/>
          </p:nvPr>
        </p:nvSpPr>
        <p:spPr/>
        <p:txBody>
          <a:bodyPr/>
          <a:lstStyle/>
          <a:p>
            <a:r>
              <a:rPr lang="en-CA"/>
              <a:t>Applications</a:t>
            </a:r>
            <a:endParaRPr lang="en-CA" dirty="0"/>
          </a:p>
        </p:txBody>
      </p:sp>
    </p:spTree>
    <p:extLst>
      <p:ext uri="{BB962C8B-B14F-4D97-AF65-F5344CB8AC3E}">
        <p14:creationId xmlns:p14="http://schemas.microsoft.com/office/powerpoint/2010/main" val="789070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2D1A169-861B-A314-1CE8-AF1FDB841790}"/>
              </a:ext>
            </a:extLst>
          </p:cNvPr>
          <p:cNvSpPr>
            <a:spLocks noGrp="1"/>
          </p:cNvSpPr>
          <p:nvPr>
            <p:ph idx="1"/>
          </p:nvPr>
        </p:nvSpPr>
        <p:spPr>
          <a:xfrm>
            <a:off x="323528" y="1268760"/>
            <a:ext cx="8356600" cy="4894262"/>
          </a:xfrm>
        </p:spPr>
        <p:txBody>
          <a:bodyPr/>
          <a:lstStyle/>
          <a:p>
            <a:r>
              <a:rPr lang="en-CA" dirty="0"/>
              <a:t>Not an experiment: A failure can not be fixed by repetition</a:t>
            </a:r>
          </a:p>
          <a:p>
            <a:r>
              <a:rPr lang="en-CA" dirty="0"/>
              <a:t>Higher particle rate (&gt; 60 MHz/cm²)</a:t>
            </a:r>
          </a:p>
          <a:p>
            <a:r>
              <a:rPr lang="en-CA" dirty="0"/>
              <a:t>Smaller latency (100 µs)</a:t>
            </a:r>
          </a:p>
          <a:p>
            <a:r>
              <a:rPr lang="en-CA" dirty="0"/>
              <a:t>Homogeneity is important</a:t>
            </a:r>
          </a:p>
          <a:p>
            <a:endParaRPr lang="en-CA" dirty="0"/>
          </a:p>
          <a:p>
            <a:pPr marL="0" indent="0">
              <a:buNone/>
            </a:pPr>
            <a:endParaRPr lang="en-CA" dirty="0"/>
          </a:p>
          <a:p>
            <a:pPr marL="0" indent="0">
              <a:buNone/>
            </a:pPr>
            <a:endParaRPr lang="en-CA" dirty="0"/>
          </a:p>
          <a:p>
            <a:endParaRPr lang="en-CA" dirty="0"/>
          </a:p>
          <a:p>
            <a:endParaRPr lang="en-CA" dirty="0"/>
          </a:p>
          <a:p>
            <a:r>
              <a:rPr lang="en-CA" dirty="0"/>
              <a:t>No tracking of individual particles</a:t>
            </a:r>
          </a:p>
          <a:p>
            <a:r>
              <a:rPr lang="en-CA" dirty="0"/>
              <a:t>Relaxed time resolution (µs, not ns)</a:t>
            </a:r>
          </a:p>
          <a:p>
            <a:r>
              <a:rPr lang="en-CA" dirty="0"/>
              <a:t>Relaxed spatial resolution (200 µm, not &lt;1 µm)</a:t>
            </a:r>
          </a:p>
          <a:p>
            <a:endParaRPr lang="de-DE" dirty="0"/>
          </a:p>
        </p:txBody>
      </p:sp>
      <p:sp>
        <p:nvSpPr>
          <p:cNvPr id="4" name="Titel 3">
            <a:extLst>
              <a:ext uri="{FF2B5EF4-FFF2-40B4-BE49-F238E27FC236}">
                <a16:creationId xmlns:a16="http://schemas.microsoft.com/office/drawing/2014/main" id="{2924DEFD-3648-941B-4D9C-FA1FB46093E3}"/>
              </a:ext>
            </a:extLst>
          </p:cNvPr>
          <p:cNvSpPr>
            <a:spLocks noGrp="1"/>
          </p:cNvSpPr>
          <p:nvPr>
            <p:ph type="title"/>
          </p:nvPr>
        </p:nvSpPr>
        <p:spPr>
          <a:xfrm>
            <a:off x="390525" y="333375"/>
            <a:ext cx="8141915" cy="561975"/>
          </a:xfrm>
        </p:spPr>
        <p:txBody>
          <a:bodyPr/>
          <a:lstStyle/>
          <a:p>
            <a:r>
              <a:rPr lang="en-CA" sz="2200" dirty="0"/>
              <a:t>Differences to Pixel Detectors in High Energy Physics</a:t>
            </a:r>
          </a:p>
        </p:txBody>
      </p:sp>
      <p:pic>
        <p:nvPicPr>
          <p:cNvPr id="5" name="Grafik 4">
            <a:extLst>
              <a:ext uri="{FF2B5EF4-FFF2-40B4-BE49-F238E27FC236}">
                <a16:creationId xmlns:a16="http://schemas.microsoft.com/office/drawing/2014/main" id="{322BC7A1-EE75-E012-4D06-7C1EAD0570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085" y="2204864"/>
            <a:ext cx="3675387" cy="2691765"/>
          </a:xfrm>
          <a:prstGeom prst="rect">
            <a:avLst/>
          </a:prstGeom>
        </p:spPr>
      </p:pic>
    </p:spTree>
    <p:extLst>
      <p:ext uri="{BB962C8B-B14F-4D97-AF65-F5344CB8AC3E}">
        <p14:creationId xmlns:p14="http://schemas.microsoft.com/office/powerpoint/2010/main" val="114248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0.gstatic.com/images?q=tbn:ANd9GcQdLbO3a8ZDARdw8I3mJMV5xsO22SwnoJnO0Lw_6x2ksYCQx6iJ_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40" y="3774759"/>
            <a:ext cx="2438400"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1327340" y="3774758"/>
            <a:ext cx="3244661"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p:cNvSpPr/>
          <p:nvPr/>
        </p:nvSpPr>
        <p:spPr>
          <a:xfrm>
            <a:off x="1691680" y="3774758"/>
            <a:ext cx="3168352"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123728" y="3774758"/>
            <a:ext cx="3024336"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nhaltsplatzhalter 2"/>
          <p:cNvSpPr txBox="1">
            <a:spLocks/>
          </p:cNvSpPr>
          <p:nvPr/>
        </p:nvSpPr>
        <p:spPr bwMode="auto">
          <a:xfrm>
            <a:off x="1907704" y="4509120"/>
            <a:ext cx="7056784" cy="1295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14325" indent="-314325" algn="l" rtl="0" eaLnBrk="1" fontAlgn="base" hangingPunct="1">
              <a:spcBef>
                <a:spcPct val="20000"/>
              </a:spcBef>
              <a:spcAft>
                <a:spcPct val="0"/>
              </a:spcAft>
              <a:buBlip>
                <a:blip r:embed="rId3"/>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4"/>
              </a:buBlip>
              <a:defRPr>
                <a:solidFill>
                  <a:schemeClr val="tx1"/>
                </a:solidFill>
                <a:latin typeface="+mn-lt"/>
              </a:defRPr>
            </a:lvl2pPr>
            <a:lvl3pPr marL="1209675" indent="-276225" algn="l" rtl="0" eaLnBrk="1" fontAlgn="base" hangingPunct="1">
              <a:spcBef>
                <a:spcPct val="20000"/>
              </a:spcBef>
              <a:spcAft>
                <a:spcPct val="0"/>
              </a:spcAft>
              <a:buBlip>
                <a:blip r:embed="rId5"/>
              </a:buBlip>
              <a:defRPr sz="1600">
                <a:solidFill>
                  <a:schemeClr val="tx1"/>
                </a:solidFill>
                <a:latin typeface="+mn-lt"/>
              </a:defRPr>
            </a:lvl3pPr>
            <a:lvl4pPr marL="1657350" indent="-276225" algn="l" rtl="0" eaLnBrk="1" fontAlgn="base" hangingPunct="1">
              <a:spcBef>
                <a:spcPct val="20000"/>
              </a:spcBef>
              <a:spcAft>
                <a:spcPct val="0"/>
              </a:spcAft>
              <a:buBlip>
                <a:blip r:embed="rId5"/>
              </a:buBlip>
              <a:defRPr sz="1600">
                <a:solidFill>
                  <a:schemeClr val="tx1"/>
                </a:solidFill>
                <a:latin typeface="+mn-lt"/>
              </a:defRPr>
            </a:lvl4pPr>
            <a:lvl5pPr marL="2095500" indent="-276225" algn="l" rtl="0" eaLnBrk="1" fontAlgn="base" hangingPunct="1">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pPr marL="0" indent="0">
              <a:lnSpc>
                <a:spcPct val="150000"/>
              </a:lnSpc>
              <a:buNone/>
            </a:pPr>
            <a:r>
              <a:rPr lang="de-DE" sz="4200" b="1" kern="0" dirty="0">
                <a:latin typeface="Calibri" pitchFamily="34" charset="0"/>
              </a:rPr>
              <a:t>CMOS </a:t>
            </a:r>
            <a:r>
              <a:rPr lang="en-US" altLang="zh-CN" sz="4200" b="1" kern="0" dirty="0">
                <a:latin typeface="Calibri" pitchFamily="34" charset="0"/>
              </a:rPr>
              <a:t>Development Flow</a:t>
            </a:r>
            <a:endParaRPr lang="en-US" sz="4200" b="1" kern="0" dirty="0">
              <a:latin typeface="Calibri" pitchFamily="34" charset="0"/>
            </a:endParaRPr>
          </a:p>
        </p:txBody>
      </p:sp>
      <p:cxnSp>
        <p:nvCxnSpPr>
          <p:cNvPr id="10" name="Gerade Verbindung 9"/>
          <p:cNvCxnSpPr/>
          <p:nvPr/>
        </p:nvCxnSpPr>
        <p:spPr>
          <a:xfrm>
            <a:off x="1907704" y="5517232"/>
            <a:ext cx="6480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03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6E0C18-567B-20A8-3695-4B0E07BCCF88}"/>
              </a:ext>
            </a:extLst>
          </p:cNvPr>
          <p:cNvSpPr>
            <a:spLocks noGrp="1"/>
          </p:cNvSpPr>
          <p:nvPr>
            <p:ph idx="1"/>
          </p:nvPr>
        </p:nvSpPr>
        <p:spPr/>
        <p:txBody>
          <a:bodyPr/>
          <a:lstStyle/>
          <a:p>
            <a:pPr marL="214313" indent="-214313">
              <a:buClr>
                <a:schemeClr val="bg2"/>
              </a:buClr>
              <a:buFont typeface="Wingdings" panose="05000000000000000000" pitchFamily="2" charset="2"/>
              <a:buChar char="Ø"/>
            </a:pPr>
            <a:r>
              <a:rPr lang="en-US" sz="2000" dirty="0"/>
              <a:t>Accuracy of the beam position &lt; 200 µm;</a:t>
            </a:r>
          </a:p>
          <a:p>
            <a:pPr marL="214313" indent="-214313">
              <a:buClr>
                <a:schemeClr val="bg2"/>
              </a:buClr>
              <a:buFont typeface="Wingdings" panose="05000000000000000000" pitchFamily="2" charset="2"/>
              <a:buChar char="Ø"/>
            </a:pPr>
            <a:r>
              <a:rPr lang="en-US" sz="2000" dirty="0"/>
              <a:t>Active area 25 x 25 cm</a:t>
            </a:r>
            <a:r>
              <a:rPr lang="en-US" sz="2000" baseline="30000" dirty="0"/>
              <a:t>2</a:t>
            </a:r>
            <a:r>
              <a:rPr lang="en-US" sz="2000" dirty="0"/>
              <a:t>;</a:t>
            </a:r>
          </a:p>
          <a:p>
            <a:pPr marL="214313" indent="-214313">
              <a:buClr>
                <a:schemeClr val="bg2"/>
              </a:buClr>
              <a:buFont typeface="Wingdings" panose="05000000000000000000" pitchFamily="2" charset="2"/>
              <a:buChar char="Ø"/>
            </a:pPr>
            <a:r>
              <a:rPr lang="en-US" sz="2000" dirty="0"/>
              <a:t>100 µs latency for beam position and shape;</a:t>
            </a:r>
          </a:p>
          <a:p>
            <a:pPr marL="214313" indent="-214313">
              <a:buClr>
                <a:schemeClr val="bg2"/>
              </a:buClr>
              <a:buFont typeface="Wingdings" panose="05000000000000000000" pitchFamily="2" charset="2"/>
              <a:buChar char="Ø"/>
            </a:pPr>
            <a:r>
              <a:rPr lang="en-US" sz="2000" dirty="0"/>
              <a:t>Tolerance to particle fluence up to 10</a:t>
            </a:r>
            <a:r>
              <a:rPr lang="en-US" sz="2000" baseline="30000" dirty="0"/>
              <a:t>15</a:t>
            </a:r>
            <a:r>
              <a:rPr lang="en-US" sz="2000" dirty="0"/>
              <a:t> cm</a:t>
            </a:r>
            <a:r>
              <a:rPr lang="en-US" sz="2000" baseline="30000" dirty="0"/>
              <a:t>-2</a:t>
            </a:r>
            <a:r>
              <a:rPr lang="en-US" sz="2000" dirty="0"/>
              <a:t> (5 years of operation);</a:t>
            </a:r>
          </a:p>
          <a:p>
            <a:pPr marL="214313" indent="-214313">
              <a:buClr>
                <a:schemeClr val="bg2"/>
              </a:buClr>
              <a:buFont typeface="Wingdings" panose="05000000000000000000" pitchFamily="2" charset="2"/>
              <a:buChar char="Ø"/>
            </a:pPr>
            <a:r>
              <a:rPr lang="en-US" sz="2000" dirty="0"/>
              <a:t>Tolerance to acoustic noise and magnetic fields (at least 100 </a:t>
            </a:r>
            <a:r>
              <a:rPr lang="en-US" sz="2000" dirty="0" err="1"/>
              <a:t>mT</a:t>
            </a:r>
            <a:r>
              <a:rPr lang="en-US" sz="2000" dirty="0"/>
              <a:t>);</a:t>
            </a:r>
          </a:p>
          <a:p>
            <a:pPr marL="214313" indent="-214313">
              <a:buClr>
                <a:schemeClr val="bg2"/>
              </a:buClr>
              <a:buFont typeface="Wingdings" panose="05000000000000000000" pitchFamily="2" charset="2"/>
              <a:buChar char="Ø"/>
            </a:pPr>
            <a:r>
              <a:rPr lang="en-US" sz="2000" dirty="0"/>
              <a:t>Material budget</a:t>
            </a:r>
            <a:endParaRPr lang="en-CA" dirty="0"/>
          </a:p>
        </p:txBody>
      </p:sp>
      <p:sp>
        <p:nvSpPr>
          <p:cNvPr id="4" name="Titel 3">
            <a:extLst>
              <a:ext uri="{FF2B5EF4-FFF2-40B4-BE49-F238E27FC236}">
                <a16:creationId xmlns:a16="http://schemas.microsoft.com/office/drawing/2014/main" id="{93B12CED-FC5D-78D5-968F-84507B87557E}"/>
              </a:ext>
            </a:extLst>
          </p:cNvPr>
          <p:cNvSpPr>
            <a:spLocks noGrp="1"/>
          </p:cNvSpPr>
          <p:nvPr>
            <p:ph type="title"/>
          </p:nvPr>
        </p:nvSpPr>
        <p:spPr/>
        <p:txBody>
          <a:bodyPr/>
          <a:lstStyle/>
          <a:p>
            <a:r>
              <a:rPr lang="en-US" dirty="0"/>
              <a:t>Beam monitoring system requirements</a:t>
            </a:r>
            <a:endParaRPr lang="en-CA" dirty="0"/>
          </a:p>
        </p:txBody>
      </p:sp>
      <p:pic>
        <p:nvPicPr>
          <p:cNvPr id="5" name="Picture 4" descr="Chart&#10;&#10;Description automatically generated">
            <a:extLst>
              <a:ext uri="{FF2B5EF4-FFF2-40B4-BE49-F238E27FC236}">
                <a16:creationId xmlns:a16="http://schemas.microsoft.com/office/drawing/2014/main" id="{058BD717-D212-AC39-C169-CDC9DA24699F}"/>
              </a:ext>
            </a:extLst>
          </p:cNvPr>
          <p:cNvPicPr>
            <a:picLocks noChangeAspect="1"/>
          </p:cNvPicPr>
          <p:nvPr/>
        </p:nvPicPr>
        <p:blipFill>
          <a:blip r:embed="rId3"/>
          <a:stretch>
            <a:fillRect/>
          </a:stretch>
        </p:blipFill>
        <p:spPr>
          <a:xfrm>
            <a:off x="4994005" y="4069266"/>
            <a:ext cx="3466214" cy="1828714"/>
          </a:xfrm>
          <a:prstGeom prst="rect">
            <a:avLst/>
          </a:prstGeom>
        </p:spPr>
      </p:pic>
      <p:sp>
        <p:nvSpPr>
          <p:cNvPr id="6" name="TextBox 4">
            <a:extLst>
              <a:ext uri="{FF2B5EF4-FFF2-40B4-BE49-F238E27FC236}">
                <a16:creationId xmlns:a16="http://schemas.microsoft.com/office/drawing/2014/main" id="{29C5EFC2-8681-7F3F-7A66-20863AAADF7F}"/>
              </a:ext>
            </a:extLst>
          </p:cNvPr>
          <p:cNvSpPr txBox="1"/>
          <p:nvPr/>
        </p:nvSpPr>
        <p:spPr>
          <a:xfrm>
            <a:off x="5028193" y="5806368"/>
            <a:ext cx="339783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dirty="0"/>
              <a:t>3D view of the proposed new beam monitor</a:t>
            </a:r>
          </a:p>
        </p:txBody>
      </p:sp>
      <p:pic>
        <p:nvPicPr>
          <p:cNvPr id="7" name="Picture 8">
            <a:extLst>
              <a:ext uri="{FF2B5EF4-FFF2-40B4-BE49-F238E27FC236}">
                <a16:creationId xmlns:a16="http://schemas.microsoft.com/office/drawing/2014/main" id="{BE55BE8D-3CE5-2C4A-60AF-A8530DEBEEC4}"/>
              </a:ext>
            </a:extLst>
          </p:cNvPr>
          <p:cNvPicPr>
            <a:picLocks noChangeAspect="1"/>
          </p:cNvPicPr>
          <p:nvPr/>
        </p:nvPicPr>
        <p:blipFill>
          <a:blip r:embed="rId4"/>
          <a:stretch>
            <a:fillRect/>
          </a:stretch>
        </p:blipFill>
        <p:spPr>
          <a:xfrm>
            <a:off x="1192139" y="4027938"/>
            <a:ext cx="1652034" cy="1684086"/>
          </a:xfrm>
          <a:prstGeom prst="rect">
            <a:avLst/>
          </a:prstGeom>
        </p:spPr>
      </p:pic>
      <p:sp>
        <p:nvSpPr>
          <p:cNvPr id="8" name="TextBox 8">
            <a:extLst>
              <a:ext uri="{FF2B5EF4-FFF2-40B4-BE49-F238E27FC236}">
                <a16:creationId xmlns:a16="http://schemas.microsoft.com/office/drawing/2014/main" id="{400631F5-4CA3-C086-5E83-29C4DFCA127B}"/>
              </a:ext>
            </a:extLst>
          </p:cNvPr>
          <p:cNvSpPr txBox="1"/>
          <p:nvPr/>
        </p:nvSpPr>
        <p:spPr>
          <a:xfrm>
            <a:off x="479085" y="5768224"/>
            <a:ext cx="3080783"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dirty="0"/>
              <a:t>Existing beam monitoring system at HIT</a:t>
            </a:r>
          </a:p>
        </p:txBody>
      </p:sp>
      <p:cxnSp>
        <p:nvCxnSpPr>
          <p:cNvPr id="9" name="Straight Arrow Connector 9">
            <a:extLst>
              <a:ext uri="{FF2B5EF4-FFF2-40B4-BE49-F238E27FC236}">
                <a16:creationId xmlns:a16="http://schemas.microsoft.com/office/drawing/2014/main" id="{F302C802-4901-7E07-4360-A1C9EA19DC8A}"/>
              </a:ext>
            </a:extLst>
          </p:cNvPr>
          <p:cNvCxnSpPr/>
          <p:nvPr/>
        </p:nvCxnSpPr>
        <p:spPr>
          <a:xfrm flipV="1">
            <a:off x="881136" y="4907196"/>
            <a:ext cx="838643" cy="3176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0">
            <a:extLst>
              <a:ext uri="{FF2B5EF4-FFF2-40B4-BE49-F238E27FC236}">
                <a16:creationId xmlns:a16="http://schemas.microsoft.com/office/drawing/2014/main" id="{53A311ED-DF2A-B3AA-5595-9D45CA04810A}"/>
              </a:ext>
            </a:extLst>
          </p:cNvPr>
          <p:cNvSpPr txBox="1"/>
          <p:nvPr/>
        </p:nvSpPr>
        <p:spPr>
          <a:xfrm>
            <a:off x="532919" y="5248766"/>
            <a:ext cx="67516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a:t>Beam exit window</a:t>
            </a:r>
          </a:p>
        </p:txBody>
      </p:sp>
      <p:cxnSp>
        <p:nvCxnSpPr>
          <p:cNvPr id="11" name="Straight Arrow Connector 11">
            <a:extLst>
              <a:ext uri="{FF2B5EF4-FFF2-40B4-BE49-F238E27FC236}">
                <a16:creationId xmlns:a16="http://schemas.microsoft.com/office/drawing/2014/main" id="{126AF7A4-599A-0121-4B3D-B44D9A969BD0}"/>
              </a:ext>
            </a:extLst>
          </p:cNvPr>
          <p:cNvCxnSpPr>
            <a:cxnSpLocks/>
          </p:cNvCxnSpPr>
          <p:nvPr/>
        </p:nvCxnSpPr>
        <p:spPr>
          <a:xfrm flipH="1">
            <a:off x="1826104" y="4161589"/>
            <a:ext cx="1208124" cy="2272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2">
            <a:extLst>
              <a:ext uri="{FF2B5EF4-FFF2-40B4-BE49-F238E27FC236}">
                <a16:creationId xmlns:a16="http://schemas.microsoft.com/office/drawing/2014/main" id="{A7EEC4B5-5CCE-218B-3552-31A6115AC528}"/>
              </a:ext>
            </a:extLst>
          </p:cNvPr>
          <p:cNvCxnSpPr>
            <a:cxnSpLocks/>
          </p:cNvCxnSpPr>
          <p:nvPr/>
        </p:nvCxnSpPr>
        <p:spPr>
          <a:xfrm flipH="1">
            <a:off x="2277987" y="4161588"/>
            <a:ext cx="762887" cy="2737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3">
            <a:extLst>
              <a:ext uri="{FF2B5EF4-FFF2-40B4-BE49-F238E27FC236}">
                <a16:creationId xmlns:a16="http://schemas.microsoft.com/office/drawing/2014/main" id="{B167E57A-C138-5DD9-711F-062C3C775D6A}"/>
              </a:ext>
            </a:extLst>
          </p:cNvPr>
          <p:cNvSpPr txBox="1"/>
          <p:nvPr/>
        </p:nvSpPr>
        <p:spPr>
          <a:xfrm>
            <a:off x="3064797" y="4026022"/>
            <a:ext cx="921046"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a:t>MWPCs for the beam position measurements</a:t>
            </a:r>
          </a:p>
        </p:txBody>
      </p:sp>
    </p:spTree>
    <p:extLst>
      <p:ext uri="{BB962C8B-B14F-4D97-AF65-F5344CB8AC3E}">
        <p14:creationId xmlns:p14="http://schemas.microsoft.com/office/powerpoint/2010/main" val="197850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658132F-E40A-7F33-87A8-88A63656C196}"/>
              </a:ext>
            </a:extLst>
          </p:cNvPr>
          <p:cNvSpPr>
            <a:spLocks noGrp="1"/>
          </p:cNvSpPr>
          <p:nvPr>
            <p:ph idx="1"/>
          </p:nvPr>
        </p:nvSpPr>
        <p:spPr>
          <a:xfrm>
            <a:off x="323528" y="1268760"/>
            <a:ext cx="4536504" cy="4894262"/>
          </a:xfrm>
        </p:spPr>
        <p:txBody>
          <a:bodyPr/>
          <a:lstStyle/>
          <a:p>
            <a:pPr algn="just"/>
            <a:r>
              <a:rPr lang="en-US" sz="2000" b="1" dirty="0"/>
              <a:t>Beam monitoring specific design features:</a:t>
            </a:r>
          </a:p>
          <a:p>
            <a:pPr marL="285750" indent="-285750" algn="just">
              <a:buClr>
                <a:schemeClr val="bg2"/>
              </a:buClr>
              <a:buFont typeface="Wingdings" panose="05000000000000000000" pitchFamily="2" charset="2"/>
              <a:buChar char="Ø"/>
            </a:pPr>
            <a:r>
              <a:rPr lang="en-US" dirty="0"/>
              <a:t>High particle rate → frame-based hit counting</a:t>
            </a:r>
          </a:p>
          <a:p>
            <a:pPr marL="285750" indent="-285750" algn="just">
              <a:buClr>
                <a:schemeClr val="bg2"/>
              </a:buClr>
              <a:buFont typeface="Wingdings" panose="05000000000000000000" pitchFamily="2" charset="2"/>
              <a:buChar char="Ø"/>
            </a:pPr>
            <a:r>
              <a:rPr lang="en-US" dirty="0"/>
              <a:t>Fast data delivery → projection readout mode</a:t>
            </a:r>
          </a:p>
          <a:p>
            <a:pPr marL="285750" indent="-285750" algn="just">
              <a:buClr>
                <a:schemeClr val="bg2"/>
              </a:buClr>
              <a:buFont typeface="Wingdings" panose="05000000000000000000" pitchFamily="2" charset="2"/>
              <a:buChar char="Ø"/>
            </a:pPr>
            <a:r>
              <a:rPr lang="en-US" dirty="0"/>
              <a:t>Small inactive area → readout and configuration shift registers at the sensor edge</a:t>
            </a:r>
          </a:p>
          <a:p>
            <a:pPr marL="285750" indent="-285750" algn="just">
              <a:buClr>
                <a:schemeClr val="bg2"/>
              </a:buClr>
              <a:buFont typeface="Wingdings" panose="05000000000000000000" pitchFamily="2" charset="2"/>
              <a:buChar char="Ø"/>
            </a:pPr>
            <a:r>
              <a:rPr lang="en-US" dirty="0"/>
              <a:t>Minimal cooling infrastructure → low power consumption (</a:t>
            </a:r>
            <a:r>
              <a:rPr lang="en-US" b="0" i="0" u="none" strike="noStrike" baseline="0" dirty="0">
                <a:latin typeface="URWPalladioL-Roma"/>
              </a:rPr>
              <a:t>47 </a:t>
            </a:r>
            <a:r>
              <a:rPr lang="en-US" b="0" i="0" u="none" strike="noStrike" baseline="0" dirty="0" err="1">
                <a:latin typeface="URWPalladioL-Roma"/>
              </a:rPr>
              <a:t>mW</a:t>
            </a:r>
            <a:r>
              <a:rPr lang="en-US" b="0" i="0" u="none" strike="noStrike" baseline="0" dirty="0">
                <a:latin typeface="URWPalladioL-Roma"/>
              </a:rPr>
              <a:t>/cm</a:t>
            </a:r>
            <a:r>
              <a:rPr lang="en-US" b="0" i="0" u="none" strike="noStrike" baseline="30000" dirty="0">
                <a:latin typeface="CMSY10"/>
              </a:rPr>
              <a:t>−</a:t>
            </a:r>
            <a:r>
              <a:rPr lang="en-US" b="0" i="0" u="none" strike="noStrike" baseline="30000" dirty="0">
                <a:latin typeface="URWPalladioL-Roma"/>
              </a:rPr>
              <a:t>2</a:t>
            </a:r>
            <a:r>
              <a:rPr lang="en-US" b="0" i="0" u="none" strike="noStrike" baseline="0" dirty="0">
                <a:latin typeface="URWPalladioL-Roma"/>
              </a:rPr>
              <a:t>)</a:t>
            </a:r>
          </a:p>
          <a:p>
            <a:pPr marL="285750" indent="-285750" algn="just">
              <a:buClr>
                <a:schemeClr val="bg2"/>
              </a:buClr>
              <a:buFont typeface="Wingdings" panose="05000000000000000000" pitchFamily="2" charset="2"/>
              <a:buChar char="Ø"/>
            </a:pPr>
            <a:r>
              <a:rPr lang="en-US" dirty="0"/>
              <a:t>2</a:t>
            </a:r>
            <a:r>
              <a:rPr lang="de-DE" altLang="zh-CN" dirty="0"/>
              <a:t>D </a:t>
            </a:r>
            <a:r>
              <a:rPr lang="de-DE" altLang="zh-CN" dirty="0" err="1"/>
              <a:t>Projection</a:t>
            </a:r>
            <a:r>
              <a:rPr lang="de-DE" altLang="zh-CN" dirty="0"/>
              <a:t> </a:t>
            </a:r>
            <a:r>
              <a:rPr lang="de-DE" altLang="zh-CN" dirty="0" err="1"/>
              <a:t>informations</a:t>
            </a:r>
            <a:r>
              <a:rPr lang="de-DE" altLang="zh-CN" dirty="0"/>
              <a:t> </a:t>
            </a:r>
            <a:r>
              <a:rPr lang="en-US" dirty="0"/>
              <a:t>→ second adder in row direction</a:t>
            </a:r>
            <a:endParaRPr lang="de-DE" dirty="0"/>
          </a:p>
          <a:p>
            <a:pPr algn="just"/>
            <a:endParaRPr lang="de-DE" dirty="0"/>
          </a:p>
          <a:p>
            <a:pPr marL="0" indent="0">
              <a:buNone/>
            </a:pPr>
            <a:endParaRPr lang="en-CA" dirty="0"/>
          </a:p>
        </p:txBody>
      </p:sp>
      <p:sp>
        <p:nvSpPr>
          <p:cNvPr id="4" name="Titel 3">
            <a:extLst>
              <a:ext uri="{FF2B5EF4-FFF2-40B4-BE49-F238E27FC236}">
                <a16:creationId xmlns:a16="http://schemas.microsoft.com/office/drawing/2014/main" id="{463BC32D-BE30-E6AB-8161-F46BCFD943BA}"/>
              </a:ext>
            </a:extLst>
          </p:cNvPr>
          <p:cNvSpPr>
            <a:spLocks noGrp="1"/>
          </p:cNvSpPr>
          <p:nvPr>
            <p:ph type="title"/>
          </p:nvPr>
        </p:nvSpPr>
        <p:spPr/>
        <p:txBody>
          <a:bodyPr/>
          <a:lstStyle/>
          <a:p>
            <a:r>
              <a:rPr lang="de-DE" dirty="0"/>
              <a:t>Sensor Design</a:t>
            </a:r>
            <a:endParaRPr lang="en-CA" dirty="0"/>
          </a:p>
        </p:txBody>
      </p:sp>
      <p:pic>
        <p:nvPicPr>
          <p:cNvPr id="5" name="Рисунок 9">
            <a:extLst>
              <a:ext uri="{FF2B5EF4-FFF2-40B4-BE49-F238E27FC236}">
                <a16:creationId xmlns:a16="http://schemas.microsoft.com/office/drawing/2014/main" id="{FD216A3C-816C-088B-6C57-8CD1093C5856}"/>
              </a:ext>
            </a:extLst>
          </p:cNvPr>
          <p:cNvPicPr>
            <a:picLocks noChangeAspect="1"/>
          </p:cNvPicPr>
          <p:nvPr/>
        </p:nvPicPr>
        <p:blipFill>
          <a:blip r:embed="rId3"/>
          <a:srcRect/>
          <a:stretch/>
        </p:blipFill>
        <p:spPr>
          <a:xfrm>
            <a:off x="4895935" y="2352048"/>
            <a:ext cx="4025861" cy="3825376"/>
          </a:xfrm>
          <a:prstGeom prst="rect">
            <a:avLst/>
          </a:prstGeom>
        </p:spPr>
      </p:pic>
      <p:sp>
        <p:nvSpPr>
          <p:cNvPr id="6" name="Fußzeilenplatzhalter 2">
            <a:extLst>
              <a:ext uri="{FF2B5EF4-FFF2-40B4-BE49-F238E27FC236}">
                <a16:creationId xmlns:a16="http://schemas.microsoft.com/office/drawing/2014/main" id="{D9B6C062-26F2-7114-23D0-A6338DE019FD}"/>
              </a:ext>
            </a:extLst>
          </p:cNvPr>
          <p:cNvSpPr>
            <a:spLocks noGrp="1"/>
          </p:cNvSpPr>
          <p:nvPr>
            <p:ph type="ftr" sz="quarter" idx="10"/>
          </p:nvPr>
        </p:nvSpPr>
        <p:spPr>
          <a:xfrm>
            <a:off x="257020" y="5817205"/>
            <a:ext cx="4747028" cy="360363"/>
          </a:xfrm>
        </p:spPr>
        <p:txBody>
          <a:bodyPr/>
          <a:lstStyle/>
          <a:p>
            <a:r>
              <a:rPr lang="de-DE" sz="1000" dirty="0"/>
              <a:t>https://www.heika-research.de/en/research/medical-technology-health-mth/particle-therapy-beam-monitoring-hv-cmos-sensors</a:t>
            </a:r>
          </a:p>
        </p:txBody>
      </p:sp>
    </p:spTree>
    <p:extLst>
      <p:ext uri="{BB962C8B-B14F-4D97-AF65-F5344CB8AC3E}">
        <p14:creationId xmlns:p14="http://schemas.microsoft.com/office/powerpoint/2010/main" val="158474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A0FDEE8-7E77-8875-EE1B-2032B545F799}"/>
              </a:ext>
            </a:extLst>
          </p:cNvPr>
          <p:cNvSpPr>
            <a:spLocks noGrp="1"/>
          </p:cNvSpPr>
          <p:nvPr>
            <p:ph type="body" idx="1"/>
          </p:nvPr>
        </p:nvSpPr>
        <p:spPr>
          <a:xfrm>
            <a:off x="400048" y="1583512"/>
            <a:ext cx="3451871" cy="4486472"/>
          </a:xfrm>
        </p:spPr>
        <p:txBody>
          <a:bodyPr>
            <a:normAutofit/>
          </a:bodyPr>
          <a:lstStyle/>
          <a:p>
            <a:pPr algn="just"/>
            <a:r>
              <a:rPr lang="en-US" sz="2000" b="1" dirty="0"/>
              <a:t>Sensor properties:</a:t>
            </a:r>
          </a:p>
          <a:p>
            <a:pPr marL="285750" indent="-285750" algn="just">
              <a:buClr>
                <a:schemeClr val="bg2"/>
              </a:buClr>
              <a:buFont typeface="Wingdings" panose="05000000000000000000" pitchFamily="2" charset="2"/>
              <a:buChar char="Ø"/>
            </a:pPr>
            <a:r>
              <a:rPr lang="en-US" sz="2000" dirty="0"/>
              <a:t>HVCMOS 180 nm</a:t>
            </a:r>
          </a:p>
          <a:p>
            <a:pPr marL="285750" indent="-285750" algn="just">
              <a:buClr>
                <a:schemeClr val="bg2"/>
              </a:buClr>
              <a:buFont typeface="Wingdings" panose="05000000000000000000" pitchFamily="2" charset="2"/>
              <a:buChar char="Ø"/>
            </a:pPr>
            <a:r>
              <a:rPr lang="en-US" sz="2000" dirty="0"/>
              <a:t>Active area: 1 × 1 cm</a:t>
            </a:r>
            <a:r>
              <a:rPr lang="en-US" sz="2000" baseline="30000" dirty="0"/>
              <a:t>2</a:t>
            </a:r>
            <a:endParaRPr lang="en-US" sz="2000" dirty="0"/>
          </a:p>
          <a:p>
            <a:pPr marL="285750" indent="-285750" algn="just">
              <a:buClr>
                <a:schemeClr val="bg2"/>
              </a:buClr>
              <a:buFont typeface="Wingdings" panose="05000000000000000000" pitchFamily="2" charset="2"/>
              <a:buChar char="Ø"/>
            </a:pPr>
            <a:r>
              <a:rPr lang="en-US" sz="2000" dirty="0"/>
              <a:t>Thickness: 150 µm</a:t>
            </a:r>
          </a:p>
          <a:p>
            <a:pPr marL="285750" indent="-285750" algn="just">
              <a:buClr>
                <a:schemeClr val="bg2"/>
              </a:buClr>
              <a:buFont typeface="Wingdings" panose="05000000000000000000" pitchFamily="2" charset="2"/>
              <a:buChar char="Ø"/>
            </a:pPr>
            <a:r>
              <a:rPr lang="en-US" sz="2000" dirty="0"/>
              <a:t>Resistivity: 300 Ω × cm</a:t>
            </a:r>
          </a:p>
          <a:p>
            <a:pPr marL="285750" indent="-285750" algn="just">
              <a:buClr>
                <a:schemeClr val="bg2"/>
              </a:buClr>
              <a:buFont typeface="Wingdings" panose="05000000000000000000" pitchFamily="2" charset="2"/>
              <a:buChar char="Ø"/>
            </a:pPr>
            <a:r>
              <a:rPr lang="en-US" sz="2000" dirty="0"/>
              <a:t>Number of pixels: 48 × 48</a:t>
            </a:r>
          </a:p>
          <a:p>
            <a:pPr marL="285750" indent="-285750" algn="just">
              <a:buClr>
                <a:schemeClr val="bg2"/>
              </a:buClr>
              <a:buFont typeface="Wingdings" panose="05000000000000000000" pitchFamily="2" charset="2"/>
              <a:buChar char="Ø"/>
            </a:pPr>
            <a:r>
              <a:rPr lang="en-US" sz="2000" dirty="0"/>
              <a:t>Pixel size: 200 × 200 µm</a:t>
            </a:r>
            <a:r>
              <a:rPr lang="en-US" sz="2000" baseline="30000" dirty="0"/>
              <a:t>2</a:t>
            </a:r>
          </a:p>
          <a:p>
            <a:pPr marL="285750" indent="-285750" algn="just">
              <a:buClr>
                <a:schemeClr val="bg2"/>
              </a:buClr>
              <a:buFont typeface="Wingdings" panose="05000000000000000000" pitchFamily="2" charset="2"/>
              <a:buChar char="Ø"/>
            </a:pPr>
            <a:r>
              <a:rPr lang="en-US" dirty="0"/>
              <a:t>Frame readout (~10 µs)</a:t>
            </a:r>
          </a:p>
          <a:p>
            <a:pPr marL="285750" indent="-285750" algn="just">
              <a:buClr>
                <a:schemeClr val="bg2"/>
              </a:buClr>
              <a:buFont typeface="Wingdings" panose="05000000000000000000" pitchFamily="2" charset="2"/>
              <a:buChar char="Ø"/>
            </a:pPr>
            <a:r>
              <a:rPr lang="en-US" dirty="0"/>
              <a:t>Two modes: </a:t>
            </a:r>
          </a:p>
          <a:p>
            <a:pPr lvl="1" algn="just"/>
            <a:r>
              <a:rPr lang="en-US" dirty="0"/>
              <a:t>Readout of counter states (beam diagnostic)</a:t>
            </a:r>
          </a:p>
          <a:p>
            <a:pPr lvl="1" algn="just"/>
            <a:r>
              <a:rPr lang="en-US" dirty="0"/>
              <a:t>On-chip calculation of projections (quasi live)</a:t>
            </a:r>
          </a:p>
          <a:p>
            <a:endParaRPr lang="en-CA" dirty="0"/>
          </a:p>
        </p:txBody>
      </p:sp>
      <p:sp>
        <p:nvSpPr>
          <p:cNvPr id="4" name="Titel 3">
            <a:extLst>
              <a:ext uri="{FF2B5EF4-FFF2-40B4-BE49-F238E27FC236}">
                <a16:creationId xmlns:a16="http://schemas.microsoft.com/office/drawing/2014/main" id="{E1AEA618-E58D-27DC-105B-72203AA6FB4E}"/>
              </a:ext>
            </a:extLst>
          </p:cNvPr>
          <p:cNvSpPr>
            <a:spLocks noGrp="1"/>
          </p:cNvSpPr>
          <p:nvPr>
            <p:ph type="title"/>
          </p:nvPr>
        </p:nvSpPr>
        <p:spPr/>
        <p:txBody>
          <a:bodyPr/>
          <a:lstStyle/>
          <a:p>
            <a:r>
              <a:rPr lang="de-DE" dirty="0"/>
              <a:t>Sensor Design</a:t>
            </a:r>
            <a:endParaRPr lang="en-CA" dirty="0"/>
          </a:p>
        </p:txBody>
      </p:sp>
      <p:pic>
        <p:nvPicPr>
          <p:cNvPr id="5" name="Picture 7">
            <a:extLst>
              <a:ext uri="{FF2B5EF4-FFF2-40B4-BE49-F238E27FC236}">
                <a16:creationId xmlns:a16="http://schemas.microsoft.com/office/drawing/2014/main" id="{176236E3-09F9-FAC8-EC1F-40DC46910229}"/>
              </a:ext>
            </a:extLst>
          </p:cNvPr>
          <p:cNvPicPr>
            <a:picLocks noChangeAspect="1"/>
          </p:cNvPicPr>
          <p:nvPr/>
        </p:nvPicPr>
        <p:blipFill>
          <a:blip r:embed="rId2"/>
          <a:srcRect/>
          <a:stretch/>
        </p:blipFill>
        <p:spPr>
          <a:xfrm>
            <a:off x="3929215" y="868226"/>
            <a:ext cx="2488567" cy="2624820"/>
          </a:xfrm>
          <a:prstGeom prst="rect">
            <a:avLst/>
          </a:prstGeom>
          <a:ln>
            <a:noFill/>
          </a:ln>
        </p:spPr>
      </p:pic>
      <p:sp>
        <p:nvSpPr>
          <p:cNvPr id="6" name="TextBox 4">
            <a:extLst>
              <a:ext uri="{FF2B5EF4-FFF2-40B4-BE49-F238E27FC236}">
                <a16:creationId xmlns:a16="http://schemas.microsoft.com/office/drawing/2014/main" id="{AF211419-1AF5-8516-2183-B05483A44C36}"/>
              </a:ext>
            </a:extLst>
          </p:cNvPr>
          <p:cNvSpPr txBox="1"/>
          <p:nvPr/>
        </p:nvSpPr>
        <p:spPr>
          <a:xfrm>
            <a:off x="4260173" y="3489585"/>
            <a:ext cx="205740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dirty="0"/>
              <a:t>Simplified pixel structure</a:t>
            </a:r>
          </a:p>
        </p:txBody>
      </p:sp>
      <p:pic>
        <p:nvPicPr>
          <p:cNvPr id="7" name="Рисунок 3">
            <a:extLst>
              <a:ext uri="{FF2B5EF4-FFF2-40B4-BE49-F238E27FC236}">
                <a16:creationId xmlns:a16="http://schemas.microsoft.com/office/drawing/2014/main" id="{BE99D199-3011-81DF-CC18-D2E52B70A29F}"/>
              </a:ext>
            </a:extLst>
          </p:cNvPr>
          <p:cNvPicPr>
            <a:picLocks noChangeAspect="1"/>
          </p:cNvPicPr>
          <p:nvPr/>
        </p:nvPicPr>
        <p:blipFill>
          <a:blip r:embed="rId3"/>
          <a:srcRect/>
          <a:stretch/>
        </p:blipFill>
        <p:spPr>
          <a:xfrm>
            <a:off x="4286979" y="3966400"/>
            <a:ext cx="4759581" cy="2075524"/>
          </a:xfrm>
          <a:prstGeom prst="rect">
            <a:avLst/>
          </a:prstGeom>
        </p:spPr>
      </p:pic>
      <p:sp>
        <p:nvSpPr>
          <p:cNvPr id="8" name="TextBox 5">
            <a:extLst>
              <a:ext uri="{FF2B5EF4-FFF2-40B4-BE49-F238E27FC236}">
                <a16:creationId xmlns:a16="http://schemas.microsoft.com/office/drawing/2014/main" id="{4200A66E-1930-638A-A29B-DD853C89B090}"/>
              </a:ext>
            </a:extLst>
          </p:cNvPr>
          <p:cNvSpPr txBox="1"/>
          <p:nvPr/>
        </p:nvSpPr>
        <p:spPr>
          <a:xfrm>
            <a:off x="4653963" y="6054225"/>
            <a:ext cx="3812737"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dirty="0"/>
              <a:t>Simplified cross-section of </a:t>
            </a:r>
            <a:r>
              <a:rPr lang="en-US" sz="1200" dirty="0" err="1"/>
              <a:t>HitPix</a:t>
            </a:r>
            <a:r>
              <a:rPr lang="en-US" sz="1200" dirty="0"/>
              <a:t> v.2 pixel (STD cell)</a:t>
            </a:r>
            <a:endParaRPr lang="en-US" dirty="0"/>
          </a:p>
        </p:txBody>
      </p:sp>
      <p:pic>
        <p:nvPicPr>
          <p:cNvPr id="9" name="Grafik 8" descr="Ein Bild, das Text, Screenshot, Rechteck, Reihe enthält.&#10;&#10;Automatisch generierte Beschreibung">
            <a:extLst>
              <a:ext uri="{FF2B5EF4-FFF2-40B4-BE49-F238E27FC236}">
                <a16:creationId xmlns:a16="http://schemas.microsoft.com/office/drawing/2014/main" id="{C0EBB8BB-E42E-3B2D-F717-17ED0392F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1050524"/>
            <a:ext cx="2262422" cy="2260223"/>
          </a:xfrm>
          <a:prstGeom prst="rect">
            <a:avLst/>
          </a:prstGeom>
        </p:spPr>
      </p:pic>
      <p:sp>
        <p:nvSpPr>
          <p:cNvPr id="10" name="TextBox 4">
            <a:extLst>
              <a:ext uri="{FF2B5EF4-FFF2-40B4-BE49-F238E27FC236}">
                <a16:creationId xmlns:a16="http://schemas.microsoft.com/office/drawing/2014/main" id="{FB0E697F-FC43-6863-C08D-52E133FE4CFB}"/>
              </a:ext>
            </a:extLst>
          </p:cNvPr>
          <p:cNvSpPr txBox="1"/>
          <p:nvPr/>
        </p:nvSpPr>
        <p:spPr>
          <a:xfrm>
            <a:off x="6954882" y="3459768"/>
            <a:ext cx="205740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dirty="0"/>
              <a:t>Pixel layout</a:t>
            </a:r>
          </a:p>
        </p:txBody>
      </p:sp>
    </p:spTree>
    <p:extLst>
      <p:ext uri="{BB962C8B-B14F-4D97-AF65-F5344CB8AC3E}">
        <p14:creationId xmlns:p14="http://schemas.microsoft.com/office/powerpoint/2010/main" val="3519109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D4E7EC-D331-51AD-D871-D4CE5DF861E1}"/>
              </a:ext>
            </a:extLst>
          </p:cNvPr>
          <p:cNvSpPr>
            <a:spLocks noGrp="1"/>
          </p:cNvSpPr>
          <p:nvPr>
            <p:ph idx="1"/>
          </p:nvPr>
        </p:nvSpPr>
        <p:spPr/>
        <p:txBody>
          <a:bodyPr/>
          <a:lstStyle/>
          <a:p>
            <a:r>
              <a:rPr lang="en-US" sz="2000" dirty="0">
                <a:solidFill>
                  <a:schemeClr val="bg1">
                    <a:lumMod val="65000"/>
                  </a:schemeClr>
                </a:solidFill>
              </a:rPr>
              <a:t>High Voltage CMOS </a:t>
            </a:r>
            <a:r>
              <a:rPr lang="en-US" dirty="0">
                <a:solidFill>
                  <a:schemeClr val="bg1">
                    <a:lumMod val="65000"/>
                  </a:schemeClr>
                </a:solidFill>
              </a:rPr>
              <a:t>Technology for </a:t>
            </a:r>
            <a:r>
              <a:rPr lang="en-US" sz="2000" dirty="0">
                <a:solidFill>
                  <a:schemeClr val="bg1">
                    <a:lumMod val="65000"/>
                  </a:schemeClr>
                </a:solidFill>
              </a:rPr>
              <a:t>Particle </a:t>
            </a:r>
            <a:r>
              <a:rPr lang="en-US" dirty="0">
                <a:solidFill>
                  <a:schemeClr val="bg1">
                    <a:lumMod val="65000"/>
                  </a:schemeClr>
                </a:solidFill>
              </a:rPr>
              <a:t>P</a:t>
            </a:r>
            <a:r>
              <a:rPr lang="en-US" sz="2000" dirty="0">
                <a:solidFill>
                  <a:schemeClr val="bg1">
                    <a:lumMod val="65000"/>
                  </a:schemeClr>
                </a:solidFill>
              </a:rPr>
              <a:t>hysics Experiments</a:t>
            </a:r>
          </a:p>
          <a:p>
            <a:endParaRPr lang="en-US" dirty="0"/>
          </a:p>
          <a:p>
            <a:r>
              <a:rPr lang="en-US" dirty="0">
                <a:solidFill>
                  <a:schemeClr val="bg1">
                    <a:lumMod val="65000"/>
                  </a:schemeClr>
                </a:solidFill>
              </a:rPr>
              <a:t>High Voltage CMOS Technology for beam monitor with counting electronics for Heidelberg Ion Beam Therapy Centre</a:t>
            </a:r>
          </a:p>
          <a:p>
            <a:endParaRPr lang="en-US" sz="2000" dirty="0"/>
          </a:p>
          <a:p>
            <a:r>
              <a:rPr lang="en-US" dirty="0"/>
              <a:t>High Voltage CMOS Technology for Scanning Transmission Electron Microscopy </a:t>
            </a:r>
            <a:endParaRPr lang="en-US" sz="2000" dirty="0"/>
          </a:p>
          <a:p>
            <a:endParaRPr lang="en-US" sz="2000" dirty="0"/>
          </a:p>
          <a:p>
            <a:endParaRPr lang="en-US" sz="2000" dirty="0"/>
          </a:p>
          <a:p>
            <a:endParaRPr lang="de-DE" dirty="0"/>
          </a:p>
        </p:txBody>
      </p:sp>
      <p:sp>
        <p:nvSpPr>
          <p:cNvPr id="4" name="Titel 3">
            <a:extLst>
              <a:ext uri="{FF2B5EF4-FFF2-40B4-BE49-F238E27FC236}">
                <a16:creationId xmlns:a16="http://schemas.microsoft.com/office/drawing/2014/main" id="{1DB3E159-14EE-D97C-EB0A-E26F410050A8}"/>
              </a:ext>
            </a:extLst>
          </p:cNvPr>
          <p:cNvSpPr>
            <a:spLocks noGrp="1"/>
          </p:cNvSpPr>
          <p:nvPr>
            <p:ph type="title"/>
          </p:nvPr>
        </p:nvSpPr>
        <p:spPr/>
        <p:txBody>
          <a:bodyPr/>
          <a:lstStyle/>
          <a:p>
            <a:r>
              <a:rPr lang="en-CA"/>
              <a:t>Applications</a:t>
            </a:r>
            <a:endParaRPr lang="en-CA" dirty="0"/>
          </a:p>
        </p:txBody>
      </p:sp>
    </p:spTree>
    <p:extLst>
      <p:ext uri="{BB962C8B-B14F-4D97-AF65-F5344CB8AC3E}">
        <p14:creationId xmlns:p14="http://schemas.microsoft.com/office/powerpoint/2010/main" val="243811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CE665FE-EF2D-19C2-22B4-2FC6FB07184F}"/>
              </a:ext>
            </a:extLst>
          </p:cNvPr>
          <p:cNvSpPr>
            <a:spLocks noGrp="1"/>
          </p:cNvSpPr>
          <p:nvPr>
            <p:ph idx="1"/>
          </p:nvPr>
        </p:nvSpPr>
        <p:spPr/>
        <p:txBody>
          <a:bodyPr/>
          <a:lstStyle/>
          <a:p>
            <a:r>
              <a:rPr lang="en-CA" dirty="0"/>
              <a:t>Scanning Transmission Electron Microscopy (STEM)</a:t>
            </a:r>
          </a:p>
          <a:p>
            <a:pPr lvl="1"/>
            <a:r>
              <a:rPr lang="en-CA" dirty="0"/>
              <a:t>Applications: Materials Science</a:t>
            </a:r>
          </a:p>
          <a:p>
            <a:pPr lvl="1"/>
            <a:r>
              <a:rPr lang="en-CA" dirty="0"/>
              <a:t>Pixel size: 150µm x 150µm</a:t>
            </a:r>
          </a:p>
          <a:p>
            <a:pPr lvl="1"/>
            <a:r>
              <a:rPr lang="en-CA" dirty="0"/>
              <a:t>Pixel number: 128 x 128</a:t>
            </a:r>
          </a:p>
          <a:p>
            <a:pPr lvl="1"/>
            <a:r>
              <a:rPr lang="en-CA" dirty="0"/>
              <a:t>Frame speed: 40µs</a:t>
            </a:r>
          </a:p>
          <a:p>
            <a:pPr lvl="1"/>
            <a:r>
              <a:rPr lang="en-CA" dirty="0"/>
              <a:t>In pixel counting </a:t>
            </a:r>
          </a:p>
          <a:p>
            <a:pPr lvl="1"/>
            <a:endParaRPr lang="en-CA" dirty="0"/>
          </a:p>
          <a:p>
            <a:r>
              <a:rPr lang="en-CA" dirty="0"/>
              <a:t>Transmission Electron Microscopy (TEM)</a:t>
            </a:r>
          </a:p>
          <a:p>
            <a:pPr lvl="1"/>
            <a:r>
              <a:rPr lang="en-CA" dirty="0"/>
              <a:t>Applications: Biology</a:t>
            </a:r>
          </a:p>
          <a:p>
            <a:pPr lvl="1"/>
            <a:r>
              <a:rPr lang="en-CA" dirty="0"/>
              <a:t>Pixel size: 10µm x 10µm</a:t>
            </a:r>
          </a:p>
          <a:p>
            <a:pPr lvl="1"/>
            <a:r>
              <a:rPr lang="en-CA" dirty="0"/>
              <a:t>Pixel number: 4000 x 4000</a:t>
            </a:r>
          </a:p>
          <a:p>
            <a:pPr lvl="1"/>
            <a:r>
              <a:rPr lang="en-CA" dirty="0"/>
              <a:t>Frame speed: 1500 frames</a:t>
            </a:r>
            <a:r>
              <a:rPr lang="de-DE" dirty="0"/>
              <a:t>/s</a:t>
            </a:r>
            <a:endParaRPr lang="en-CA" dirty="0"/>
          </a:p>
          <a:p>
            <a:pPr lvl="1"/>
            <a:r>
              <a:rPr lang="en-CA" dirty="0"/>
              <a:t>Post processing counting </a:t>
            </a:r>
          </a:p>
          <a:p>
            <a:pPr lvl="1"/>
            <a:endParaRPr lang="en-CA" dirty="0"/>
          </a:p>
        </p:txBody>
      </p:sp>
      <p:sp>
        <p:nvSpPr>
          <p:cNvPr id="4" name="Titel 3">
            <a:extLst>
              <a:ext uri="{FF2B5EF4-FFF2-40B4-BE49-F238E27FC236}">
                <a16:creationId xmlns:a16="http://schemas.microsoft.com/office/drawing/2014/main" id="{5EF10615-3989-4F51-C536-689869C7E9E0}"/>
              </a:ext>
            </a:extLst>
          </p:cNvPr>
          <p:cNvSpPr>
            <a:spLocks noGrp="1"/>
          </p:cNvSpPr>
          <p:nvPr>
            <p:ph type="title"/>
          </p:nvPr>
        </p:nvSpPr>
        <p:spPr/>
        <p:txBody>
          <a:bodyPr/>
          <a:lstStyle/>
          <a:p>
            <a:r>
              <a:rPr lang="de-DE" dirty="0"/>
              <a:t>Scanning Transmission </a:t>
            </a:r>
            <a:r>
              <a:rPr lang="en-CA" dirty="0"/>
              <a:t>Electron Microscopy </a:t>
            </a:r>
          </a:p>
        </p:txBody>
      </p:sp>
      <p:pic>
        <p:nvPicPr>
          <p:cNvPr id="6" name="Grafik 5">
            <a:extLst>
              <a:ext uri="{FF2B5EF4-FFF2-40B4-BE49-F238E27FC236}">
                <a16:creationId xmlns:a16="http://schemas.microsoft.com/office/drawing/2014/main" id="{34191D44-1734-8D99-B126-AD0F2CA1E6E5}"/>
              </a:ext>
            </a:extLst>
          </p:cNvPr>
          <p:cNvPicPr>
            <a:picLocks noChangeAspect="1"/>
          </p:cNvPicPr>
          <p:nvPr/>
        </p:nvPicPr>
        <p:blipFill>
          <a:blip r:embed="rId2"/>
          <a:stretch>
            <a:fillRect/>
          </a:stretch>
        </p:blipFill>
        <p:spPr>
          <a:xfrm>
            <a:off x="5862340" y="1737499"/>
            <a:ext cx="2880320" cy="4454732"/>
          </a:xfrm>
          <a:prstGeom prst="rect">
            <a:avLst/>
          </a:prstGeom>
        </p:spPr>
      </p:pic>
    </p:spTree>
    <p:extLst>
      <p:ext uri="{BB962C8B-B14F-4D97-AF65-F5344CB8AC3E}">
        <p14:creationId xmlns:p14="http://schemas.microsoft.com/office/powerpoint/2010/main" val="1492535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6FA9F6-C82D-AA90-B21E-53A4E58DB85C}"/>
              </a:ext>
            </a:extLst>
          </p:cNvPr>
          <p:cNvSpPr>
            <a:spLocks noGrp="1"/>
          </p:cNvSpPr>
          <p:nvPr>
            <p:ph idx="1"/>
          </p:nvPr>
        </p:nvSpPr>
        <p:spPr/>
        <p:txBody>
          <a:bodyPr/>
          <a:lstStyle/>
          <a:p>
            <a:pPr algn="just">
              <a:lnSpc>
                <a:spcPct val="107000"/>
              </a:lnSpc>
              <a:spcAft>
                <a:spcPts val="600"/>
              </a:spcAft>
            </a:pPr>
            <a:r>
              <a:rPr lang="en-US" dirty="0"/>
              <a:t>Connection method: Hybrid technology with bump bonds (</a:t>
            </a:r>
            <a:r>
              <a:rPr lang="en-US" dirty="0">
                <a:sym typeface="Wingdings" panose="05000000000000000000" pitchFamily="2" charset="2"/>
              </a:rPr>
              <a:t></a:t>
            </a:r>
            <a:r>
              <a:rPr lang="en-US" dirty="0"/>
              <a:t> CCPD)</a:t>
            </a:r>
          </a:p>
          <a:p>
            <a:pPr algn="just">
              <a:lnSpc>
                <a:spcPct val="107000"/>
              </a:lnSpc>
              <a:spcAft>
                <a:spcPts val="600"/>
              </a:spcAft>
            </a:pPr>
            <a:r>
              <a:rPr lang="en-US" dirty="0"/>
              <a:t>Compositional analysis and elemental mapping of samples: Use energy-dispersive X-ray spectroscopy indirect method to analysis sample leads to low efficiency (</a:t>
            </a:r>
            <a:r>
              <a:rPr lang="en-US" dirty="0">
                <a:sym typeface="Wingdings" panose="05000000000000000000" pitchFamily="2" charset="2"/>
              </a:rPr>
              <a:t></a:t>
            </a:r>
            <a:r>
              <a:rPr lang="en-US" dirty="0"/>
              <a:t> dynamic range)</a:t>
            </a:r>
          </a:p>
          <a:p>
            <a:pPr algn="just">
              <a:lnSpc>
                <a:spcPct val="107000"/>
              </a:lnSpc>
              <a:spcAft>
                <a:spcPts val="600"/>
              </a:spcAft>
            </a:pPr>
            <a:r>
              <a:rPr lang="en-US" dirty="0"/>
              <a:t>Design option: no user-level flexibility options in ASIC, each pixel cannot individually programmable (</a:t>
            </a:r>
            <a:r>
              <a:rPr lang="en-US" dirty="0">
                <a:sym typeface="Wingdings" panose="05000000000000000000" pitchFamily="2" charset="2"/>
              </a:rPr>
              <a:t></a:t>
            </a:r>
            <a:r>
              <a:rPr lang="en-US" dirty="0"/>
              <a:t> switch and local threshold design in pixel)</a:t>
            </a:r>
          </a:p>
          <a:p>
            <a:pPr algn="just">
              <a:lnSpc>
                <a:spcPct val="107000"/>
              </a:lnSpc>
              <a:spcAft>
                <a:spcPts val="600"/>
              </a:spcAft>
            </a:pPr>
            <a:r>
              <a:rPr lang="en-US" dirty="0"/>
              <a:t>Frame speed: 40µs (</a:t>
            </a:r>
            <a:r>
              <a:rPr lang="en-US" dirty="0">
                <a:sym typeface="Wingdings" panose="05000000000000000000" pitchFamily="2" charset="2"/>
              </a:rPr>
              <a:t></a:t>
            </a:r>
            <a:r>
              <a:rPr lang="en-US" dirty="0"/>
              <a:t> fast and slow readout logic)</a:t>
            </a:r>
          </a:p>
          <a:p>
            <a:pPr algn="just">
              <a:lnSpc>
                <a:spcPct val="107000"/>
              </a:lnSpc>
              <a:spcAft>
                <a:spcPts val="600"/>
              </a:spcAft>
            </a:pPr>
            <a:r>
              <a:rPr lang="en-US" dirty="0"/>
              <a:t>Radiation tolerance: Up to 300 keV (</a:t>
            </a:r>
            <a:r>
              <a:rPr lang="en-US" dirty="0">
                <a:sym typeface="Wingdings" panose="05000000000000000000" pitchFamily="2" charset="2"/>
              </a:rPr>
              <a:t></a:t>
            </a:r>
            <a:r>
              <a:rPr lang="en-US" dirty="0"/>
              <a:t> use HVCMOS technology)</a:t>
            </a:r>
            <a:endParaRPr lang="de-DE" dirty="0"/>
          </a:p>
          <a:p>
            <a:endParaRPr lang="en-CA" dirty="0"/>
          </a:p>
        </p:txBody>
      </p:sp>
      <p:sp>
        <p:nvSpPr>
          <p:cNvPr id="4" name="Titel 3">
            <a:extLst>
              <a:ext uri="{FF2B5EF4-FFF2-40B4-BE49-F238E27FC236}">
                <a16:creationId xmlns:a16="http://schemas.microsoft.com/office/drawing/2014/main" id="{5CAF5CF4-7834-59BF-D6D4-B333AC19F357}"/>
              </a:ext>
            </a:extLst>
          </p:cNvPr>
          <p:cNvSpPr>
            <a:spLocks noGrp="1"/>
          </p:cNvSpPr>
          <p:nvPr>
            <p:ph type="title"/>
          </p:nvPr>
        </p:nvSpPr>
        <p:spPr/>
        <p:txBody>
          <a:bodyPr/>
          <a:lstStyle/>
          <a:p>
            <a:r>
              <a:rPr lang="en-CA" dirty="0"/>
              <a:t>Current </a:t>
            </a:r>
            <a:r>
              <a:rPr lang="de-DE" dirty="0"/>
              <a:t>Challenges in STEM</a:t>
            </a:r>
            <a:endParaRPr lang="en-CA" dirty="0"/>
          </a:p>
        </p:txBody>
      </p:sp>
    </p:spTree>
    <p:extLst>
      <p:ext uri="{BB962C8B-B14F-4D97-AF65-F5344CB8AC3E}">
        <p14:creationId xmlns:p14="http://schemas.microsoft.com/office/powerpoint/2010/main" val="296510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0.gstatic.com/images?q=tbn:ANd9GcQdLbO3a8ZDARdw8I3mJMV5xsO22SwnoJnO0Lw_6x2ksYCQx6iJ_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40" y="3774759"/>
            <a:ext cx="2438400"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1327340" y="3774758"/>
            <a:ext cx="3244661"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p:cNvSpPr/>
          <p:nvPr/>
        </p:nvSpPr>
        <p:spPr>
          <a:xfrm>
            <a:off x="1691680" y="3774758"/>
            <a:ext cx="3168352"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123728" y="3774758"/>
            <a:ext cx="3024336" cy="1876426"/>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nhaltsplatzhalter 2"/>
          <p:cNvSpPr txBox="1">
            <a:spLocks/>
          </p:cNvSpPr>
          <p:nvPr/>
        </p:nvSpPr>
        <p:spPr bwMode="auto">
          <a:xfrm>
            <a:off x="1907704" y="4509120"/>
            <a:ext cx="7056784" cy="1295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14325" indent="-314325" algn="l" rtl="0" eaLnBrk="1" fontAlgn="base" hangingPunct="1">
              <a:spcBef>
                <a:spcPct val="20000"/>
              </a:spcBef>
              <a:spcAft>
                <a:spcPct val="0"/>
              </a:spcAft>
              <a:buBlip>
                <a:blip r:embed="rId3"/>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4"/>
              </a:buBlip>
              <a:defRPr>
                <a:solidFill>
                  <a:schemeClr val="tx1"/>
                </a:solidFill>
                <a:latin typeface="+mn-lt"/>
              </a:defRPr>
            </a:lvl2pPr>
            <a:lvl3pPr marL="1209675" indent="-276225" algn="l" rtl="0" eaLnBrk="1" fontAlgn="base" hangingPunct="1">
              <a:spcBef>
                <a:spcPct val="20000"/>
              </a:spcBef>
              <a:spcAft>
                <a:spcPct val="0"/>
              </a:spcAft>
              <a:buBlip>
                <a:blip r:embed="rId5"/>
              </a:buBlip>
              <a:defRPr sz="1600">
                <a:solidFill>
                  <a:schemeClr val="tx1"/>
                </a:solidFill>
                <a:latin typeface="+mn-lt"/>
              </a:defRPr>
            </a:lvl3pPr>
            <a:lvl4pPr marL="1657350" indent="-276225" algn="l" rtl="0" eaLnBrk="1" fontAlgn="base" hangingPunct="1">
              <a:spcBef>
                <a:spcPct val="20000"/>
              </a:spcBef>
              <a:spcAft>
                <a:spcPct val="0"/>
              </a:spcAft>
              <a:buBlip>
                <a:blip r:embed="rId5"/>
              </a:buBlip>
              <a:defRPr sz="1600">
                <a:solidFill>
                  <a:schemeClr val="tx1"/>
                </a:solidFill>
                <a:latin typeface="+mn-lt"/>
              </a:defRPr>
            </a:lvl4pPr>
            <a:lvl5pPr marL="2095500" indent="-276225" algn="l" rtl="0" eaLnBrk="1" fontAlgn="base" hangingPunct="1">
              <a:spcBef>
                <a:spcPct val="20000"/>
              </a:spcBef>
              <a:spcAft>
                <a:spcPct val="0"/>
              </a:spcAft>
              <a:buBlip>
                <a:blip r:embed="rId5"/>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pPr marL="0" indent="0">
              <a:lnSpc>
                <a:spcPct val="150000"/>
              </a:lnSpc>
              <a:buNone/>
            </a:pPr>
            <a:r>
              <a:rPr lang="en-CA" sz="4200" b="1" kern="0" dirty="0">
                <a:latin typeface="Calibri" pitchFamily="34" charset="0"/>
              </a:rPr>
              <a:t>Measurement Results</a:t>
            </a:r>
          </a:p>
        </p:txBody>
      </p:sp>
      <p:cxnSp>
        <p:nvCxnSpPr>
          <p:cNvPr id="10" name="Gerade Verbindung 9"/>
          <p:cNvCxnSpPr/>
          <p:nvPr/>
        </p:nvCxnSpPr>
        <p:spPr>
          <a:xfrm>
            <a:off x="1907704" y="5517232"/>
            <a:ext cx="6480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636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9" name="Textplatzhalter 8">
            <a:extLst>
              <a:ext uri="{FF2B5EF4-FFF2-40B4-BE49-F238E27FC236}">
                <a16:creationId xmlns:a16="http://schemas.microsoft.com/office/drawing/2014/main" id="{59363C67-FECD-9FC8-2EEB-0DCCDD118831}"/>
              </a:ext>
            </a:extLst>
          </p:cNvPr>
          <p:cNvSpPr>
            <a:spLocks noGrp="1"/>
          </p:cNvSpPr>
          <p:nvPr>
            <p:ph type="body" idx="1"/>
          </p:nvPr>
        </p:nvSpPr>
        <p:spPr/>
        <p:txBody>
          <a:bodyPr/>
          <a:lstStyle/>
          <a:p>
            <a:endParaRPr lang="de-DE" dirty="0"/>
          </a:p>
        </p:txBody>
      </p:sp>
      <p:sp>
        <p:nvSpPr>
          <p:cNvPr id="125" name="Google Shape;125;p20"/>
          <p:cNvSpPr txBox="1">
            <a:spLocks noGrp="1"/>
          </p:cNvSpPr>
          <p:nvPr>
            <p:ph type="title"/>
          </p:nvPr>
        </p:nvSpPr>
        <p:spPr>
          <a:xfrm>
            <a:off x="396000" y="394871"/>
            <a:ext cx="6869178" cy="767748"/>
          </a:xfrm>
          <a:noFill/>
          <a:ln>
            <a:noFill/>
          </a:ln>
        </p:spPr>
        <p:txBody>
          <a:bodyPr spcFirstLastPara="1" vert="horz" wrap="square" lIns="0" tIns="0" rIns="0" bIns="0" numCol="1" anchor="b" anchorCtr="0" compatLnSpc="1">
            <a:prstTxWarp prst="textNoShape">
              <a:avLst/>
            </a:prstTxWarp>
            <a:normAutofit/>
          </a:bodyPr>
          <a:lstStyle/>
          <a:p>
            <a:r>
              <a:rPr lang="en-US"/>
              <a:t>Current data acquisition system</a:t>
            </a:r>
          </a:p>
        </p:txBody>
      </p:sp>
      <p:pic>
        <p:nvPicPr>
          <p:cNvPr id="2" name="Picture 2" descr="Diagram&#10;&#10;Description automatically generated">
            <a:extLst>
              <a:ext uri="{FF2B5EF4-FFF2-40B4-BE49-F238E27FC236}">
                <a16:creationId xmlns:a16="http://schemas.microsoft.com/office/drawing/2014/main" id="{3328BA28-4209-48F9-B79F-64CC838FB8BE}"/>
              </a:ext>
            </a:extLst>
          </p:cNvPr>
          <p:cNvPicPr>
            <a:picLocks noChangeAspect="1"/>
          </p:cNvPicPr>
          <p:nvPr/>
        </p:nvPicPr>
        <p:blipFill>
          <a:blip r:embed="rId3"/>
          <a:stretch>
            <a:fillRect/>
          </a:stretch>
        </p:blipFill>
        <p:spPr>
          <a:xfrm>
            <a:off x="539603" y="2360643"/>
            <a:ext cx="7825562" cy="2017100"/>
          </a:xfrm>
          <a:prstGeom prst="rect">
            <a:avLst/>
          </a:prstGeom>
        </p:spPr>
      </p:pic>
      <p:sp>
        <p:nvSpPr>
          <p:cNvPr id="3" name="TextBox 2">
            <a:extLst>
              <a:ext uri="{FF2B5EF4-FFF2-40B4-BE49-F238E27FC236}">
                <a16:creationId xmlns:a16="http://schemas.microsoft.com/office/drawing/2014/main" id="{4874DF72-324A-33AD-1F59-6DBE3C299ACE}"/>
              </a:ext>
            </a:extLst>
          </p:cNvPr>
          <p:cNvSpPr txBox="1"/>
          <p:nvPr/>
        </p:nvSpPr>
        <p:spPr>
          <a:xfrm>
            <a:off x="2703388" y="4491733"/>
            <a:ext cx="350220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dirty="0"/>
              <a:t>Block diagram of the data acquisition system</a:t>
            </a:r>
          </a:p>
        </p:txBody>
      </p:sp>
    </p:spTree>
    <p:extLst>
      <p:ext uri="{BB962C8B-B14F-4D97-AF65-F5344CB8AC3E}">
        <p14:creationId xmlns:p14="http://schemas.microsoft.com/office/powerpoint/2010/main" val="225142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3C5944F-7B6A-43E8-808F-BB071851FC94}"/>
              </a:ext>
            </a:extLst>
          </p:cNvPr>
          <p:cNvSpPr>
            <a:spLocks noGrp="1"/>
          </p:cNvSpPr>
          <p:nvPr>
            <p:ph type="title"/>
          </p:nvPr>
        </p:nvSpPr>
        <p:spPr/>
        <p:txBody>
          <a:bodyPr/>
          <a:lstStyle/>
          <a:p>
            <a:r>
              <a:rPr lang="en-US" dirty="0"/>
              <a:t>Test system</a:t>
            </a:r>
          </a:p>
        </p:txBody>
      </p:sp>
      <p:pic>
        <p:nvPicPr>
          <p:cNvPr id="2050" name="Picture 2" descr="A circuit board with many chips&#10;&#10;Description automatically generated with low confidence">
            <a:extLst>
              <a:ext uri="{FF2B5EF4-FFF2-40B4-BE49-F238E27FC236}">
                <a16:creationId xmlns:a16="http://schemas.microsoft.com/office/drawing/2014/main" id="{FA965443-00B3-44D4-9FDB-5B3887730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37" y="1729214"/>
            <a:ext cx="7435927" cy="3104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C16C2C3F-A1A3-49FF-80A1-1B3417101B8D}"/>
              </a:ext>
            </a:extLst>
          </p:cNvPr>
          <p:cNvSpPr txBox="1"/>
          <p:nvPr/>
        </p:nvSpPr>
        <p:spPr>
          <a:xfrm>
            <a:off x="217345" y="4652375"/>
            <a:ext cx="4570589" cy="646074"/>
          </a:xfrm>
          <a:prstGeom prst="rect">
            <a:avLst/>
          </a:prstGeom>
          <a:noFill/>
        </p:spPr>
        <p:txBody>
          <a:bodyPr wrap="square">
            <a:spAutoFit/>
          </a:bodyPr>
          <a:lstStyle/>
          <a:p>
            <a:pPr algn="ctr"/>
            <a:r>
              <a:rPr lang="en-US" sz="1799" dirty="0">
                <a:solidFill>
                  <a:srgbClr val="000000"/>
                </a:solidFill>
                <a:latin typeface="Arial" panose="020B0604020202020204" pitchFamily="34" charset="0"/>
              </a:rPr>
              <a:t>Artix-7 FPGA</a:t>
            </a:r>
            <a:endParaRPr lang="en-US" sz="2399" dirty="0"/>
          </a:p>
          <a:p>
            <a:pPr algn="ctr"/>
            <a:r>
              <a:rPr lang="en-US" sz="1799" dirty="0">
                <a:solidFill>
                  <a:srgbClr val="000000"/>
                </a:solidFill>
                <a:latin typeface="Arial" panose="020B0604020202020204" pitchFamily="34" charset="0"/>
              </a:rPr>
              <a:t>(custom firmware)</a:t>
            </a:r>
            <a:endParaRPr lang="en-US" sz="2399" dirty="0"/>
          </a:p>
        </p:txBody>
      </p:sp>
      <p:sp>
        <p:nvSpPr>
          <p:cNvPr id="12" name="Textfeld 11">
            <a:extLst>
              <a:ext uri="{FF2B5EF4-FFF2-40B4-BE49-F238E27FC236}">
                <a16:creationId xmlns:a16="http://schemas.microsoft.com/office/drawing/2014/main" id="{74617E5F-73BE-4BC6-BCFE-7E33177BCBE5}"/>
              </a:ext>
            </a:extLst>
          </p:cNvPr>
          <p:cNvSpPr txBox="1"/>
          <p:nvPr/>
        </p:nvSpPr>
        <p:spPr>
          <a:xfrm>
            <a:off x="3289075" y="4673709"/>
            <a:ext cx="4570589" cy="646074"/>
          </a:xfrm>
          <a:prstGeom prst="rect">
            <a:avLst/>
          </a:prstGeom>
          <a:noFill/>
        </p:spPr>
        <p:txBody>
          <a:bodyPr wrap="square">
            <a:spAutoFit/>
          </a:bodyPr>
          <a:lstStyle/>
          <a:p>
            <a:pPr algn="ctr"/>
            <a:r>
              <a:rPr lang="en-US" sz="1799" dirty="0">
                <a:solidFill>
                  <a:srgbClr val="000000"/>
                </a:solidFill>
                <a:latin typeface="Arial" panose="020B0604020202020204" pitchFamily="34" charset="0"/>
              </a:rPr>
              <a:t>GECCO adapter board</a:t>
            </a:r>
            <a:endParaRPr lang="en-US" sz="2399" dirty="0"/>
          </a:p>
          <a:p>
            <a:pPr algn="ctr"/>
            <a:r>
              <a:rPr lang="en-US" sz="1799" dirty="0">
                <a:solidFill>
                  <a:srgbClr val="000000"/>
                </a:solidFill>
                <a:latin typeface="Arial" panose="020B0604020202020204" pitchFamily="34" charset="0"/>
              </a:rPr>
              <a:t>(developed at IPE)</a:t>
            </a:r>
            <a:endParaRPr lang="en-US" sz="2399" dirty="0"/>
          </a:p>
        </p:txBody>
      </p:sp>
      <p:sp>
        <p:nvSpPr>
          <p:cNvPr id="14" name="Textfeld 13">
            <a:extLst>
              <a:ext uri="{FF2B5EF4-FFF2-40B4-BE49-F238E27FC236}">
                <a16:creationId xmlns:a16="http://schemas.microsoft.com/office/drawing/2014/main" id="{C275FE12-9F97-47AA-8EF8-176E3DC2AC4E}"/>
              </a:ext>
            </a:extLst>
          </p:cNvPr>
          <p:cNvSpPr txBox="1"/>
          <p:nvPr/>
        </p:nvSpPr>
        <p:spPr>
          <a:xfrm>
            <a:off x="5661223" y="4669427"/>
            <a:ext cx="4570589" cy="646074"/>
          </a:xfrm>
          <a:prstGeom prst="rect">
            <a:avLst/>
          </a:prstGeom>
          <a:noFill/>
        </p:spPr>
        <p:txBody>
          <a:bodyPr wrap="square">
            <a:spAutoFit/>
          </a:bodyPr>
          <a:lstStyle/>
          <a:p>
            <a:pPr algn="ctr"/>
            <a:r>
              <a:rPr lang="en-US" sz="1799" dirty="0" err="1">
                <a:solidFill>
                  <a:srgbClr val="000000"/>
                </a:solidFill>
                <a:latin typeface="Arial" panose="020B0604020202020204" pitchFamily="34" charset="0"/>
              </a:rPr>
              <a:t>HitPix</a:t>
            </a:r>
            <a:r>
              <a:rPr lang="en-US" sz="1799" dirty="0">
                <a:solidFill>
                  <a:srgbClr val="000000"/>
                </a:solidFill>
                <a:latin typeface="Arial" panose="020B0604020202020204" pitchFamily="34" charset="0"/>
              </a:rPr>
              <a:t> 2</a:t>
            </a:r>
            <a:endParaRPr lang="en-US" sz="2399" dirty="0"/>
          </a:p>
          <a:p>
            <a:pPr algn="ctr"/>
            <a:r>
              <a:rPr lang="en-US" sz="1799" dirty="0">
                <a:solidFill>
                  <a:srgbClr val="000000"/>
                </a:solidFill>
                <a:latin typeface="Arial" panose="020B0604020202020204" pitchFamily="34" charset="0"/>
              </a:rPr>
              <a:t>Carrier PCB</a:t>
            </a:r>
            <a:endParaRPr lang="en-US" sz="2399" dirty="0"/>
          </a:p>
        </p:txBody>
      </p:sp>
    </p:spTree>
    <p:extLst>
      <p:ext uri="{BB962C8B-B14F-4D97-AF65-F5344CB8AC3E}">
        <p14:creationId xmlns:p14="http://schemas.microsoft.com/office/powerpoint/2010/main" val="180979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US" sz="1800" dirty="0"/>
              <a:t>Functionality measurement</a:t>
            </a:r>
          </a:p>
          <a:p>
            <a:endParaRPr lang="de-DE" dirty="0"/>
          </a:p>
        </p:txBody>
      </p:sp>
      <p:sp>
        <p:nvSpPr>
          <p:cNvPr id="3" name="Titel 2"/>
          <p:cNvSpPr>
            <a:spLocks noGrp="1"/>
          </p:cNvSpPr>
          <p:nvPr>
            <p:ph type="title"/>
          </p:nvPr>
        </p:nvSpPr>
        <p:spPr/>
        <p:txBody>
          <a:bodyPr/>
          <a:lstStyle/>
          <a:p>
            <a:r>
              <a:rPr lang="en-US" sz="2400" b="1" dirty="0"/>
              <a:t>Some Examples of Measurement </a:t>
            </a:r>
            <a:r>
              <a:rPr lang="en-US" dirty="0"/>
              <a:t>R</a:t>
            </a:r>
            <a:r>
              <a:rPr lang="en-US" sz="2400" b="1" dirty="0"/>
              <a:t>esults</a:t>
            </a:r>
          </a:p>
        </p:txBody>
      </p:sp>
      <p:pic>
        <p:nvPicPr>
          <p:cNvPr id="4" name="Inhaltsplatzhalt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220072" y="3861048"/>
            <a:ext cx="3168352" cy="242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196752"/>
            <a:ext cx="3510745" cy="2627208"/>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3717032"/>
            <a:ext cx="3408801" cy="2608538"/>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5" y="1628801"/>
            <a:ext cx="3240360" cy="2051416"/>
          </a:xfrm>
          <a:prstGeom prst="rect">
            <a:avLst/>
          </a:prstGeom>
        </p:spPr>
      </p:pic>
    </p:spTree>
    <p:extLst>
      <p:ext uri="{BB962C8B-B14F-4D97-AF65-F5344CB8AC3E}">
        <p14:creationId xmlns:p14="http://schemas.microsoft.com/office/powerpoint/2010/main" val="215292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CMOS Development Flow</a:t>
            </a:r>
            <a:endParaRPr lang="en-US" dirty="0"/>
          </a:p>
        </p:txBody>
      </p:sp>
      <p:sp>
        <p:nvSpPr>
          <p:cNvPr id="19" name="Inhaltsplatzhalter 1"/>
          <p:cNvSpPr>
            <a:spLocks noGrp="1"/>
          </p:cNvSpPr>
          <p:nvPr>
            <p:ph idx="1"/>
          </p:nvPr>
        </p:nvSpPr>
        <p:spPr>
          <a:xfrm>
            <a:off x="827584" y="980728"/>
            <a:ext cx="7852544" cy="3096344"/>
          </a:xfrm>
        </p:spPr>
        <p:txBody>
          <a:bodyPr/>
          <a:lstStyle/>
          <a:p>
            <a:pPr lvl="1">
              <a:lnSpc>
                <a:spcPct val="150000"/>
              </a:lnSpc>
            </a:pPr>
            <a:endParaRPr lang="en-US" dirty="0"/>
          </a:p>
          <a:p>
            <a:pPr>
              <a:lnSpc>
                <a:spcPct val="150000"/>
              </a:lnSpc>
            </a:pPr>
            <a:endParaRPr lang="en-US" dirty="0"/>
          </a:p>
        </p:txBody>
      </p:sp>
      <p:grpSp>
        <p:nvGrpSpPr>
          <p:cNvPr id="5" name="Gruppieren 4"/>
          <p:cNvGrpSpPr/>
          <p:nvPr/>
        </p:nvGrpSpPr>
        <p:grpSpPr>
          <a:xfrm>
            <a:off x="197768" y="4005064"/>
            <a:ext cx="8748464" cy="936104"/>
            <a:chOff x="-468560" y="4437112"/>
            <a:chExt cx="10729192" cy="1080120"/>
          </a:xfrm>
        </p:grpSpPr>
        <p:sp>
          <p:nvSpPr>
            <p:cNvPr id="6" name="Richtungspfeil 5"/>
            <p:cNvSpPr/>
            <p:nvPr/>
          </p:nvSpPr>
          <p:spPr>
            <a:xfrm>
              <a:off x="-468560" y="4437112"/>
              <a:ext cx="2520280" cy="1080120"/>
            </a:xfrm>
            <a:prstGeom prst="homePlate">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hteck 6"/>
            <p:cNvSpPr/>
            <p:nvPr/>
          </p:nvSpPr>
          <p:spPr>
            <a:xfrm>
              <a:off x="0" y="4725144"/>
              <a:ext cx="1638501" cy="400110"/>
            </a:xfrm>
            <a:prstGeom prst="rect">
              <a:avLst/>
            </a:prstGeom>
          </p:spPr>
          <p:txBody>
            <a:bodyPr wrap="square">
              <a:spAutoFit/>
            </a:bodyPr>
            <a:lstStyle/>
            <a:p>
              <a:r>
                <a:rPr lang="de-DE" sz="2000" b="1" dirty="0">
                  <a:solidFill>
                    <a:schemeClr val="bg1"/>
                  </a:solidFill>
                </a:rPr>
                <a:t>Design</a:t>
              </a:r>
              <a:endParaRPr lang="en-US" sz="2000" b="1" dirty="0">
                <a:solidFill>
                  <a:schemeClr val="bg1"/>
                </a:solidFill>
              </a:endParaRPr>
            </a:p>
          </p:txBody>
        </p:sp>
        <p:sp>
          <p:nvSpPr>
            <p:cNvPr id="8" name="Richtungspfeil 7"/>
            <p:cNvSpPr/>
            <p:nvPr/>
          </p:nvSpPr>
          <p:spPr>
            <a:xfrm>
              <a:off x="2246699" y="4437112"/>
              <a:ext cx="2520280" cy="1080120"/>
            </a:xfrm>
            <a:prstGeom prst="homePlate">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hteck 8"/>
            <p:cNvSpPr/>
            <p:nvPr/>
          </p:nvSpPr>
          <p:spPr>
            <a:xfrm>
              <a:off x="2357400" y="4745718"/>
              <a:ext cx="1997198" cy="428689"/>
            </a:xfrm>
            <a:prstGeom prst="rect">
              <a:avLst/>
            </a:prstGeom>
          </p:spPr>
          <p:txBody>
            <a:bodyPr wrap="square">
              <a:spAutoFit/>
            </a:bodyPr>
            <a:lstStyle/>
            <a:p>
              <a:r>
                <a:rPr lang="en-US" sz="2000" b="1" dirty="0">
                  <a:solidFill>
                    <a:schemeClr val="bg1"/>
                  </a:solidFill>
                </a:rPr>
                <a:t>Production</a:t>
              </a:r>
            </a:p>
          </p:txBody>
        </p:sp>
        <p:sp>
          <p:nvSpPr>
            <p:cNvPr id="10" name="Richtungspfeil 9"/>
            <p:cNvSpPr/>
            <p:nvPr/>
          </p:nvSpPr>
          <p:spPr>
            <a:xfrm>
              <a:off x="5004048" y="4437112"/>
              <a:ext cx="2520280" cy="1080120"/>
            </a:xfrm>
            <a:prstGeom prst="homePlate">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hteck 10"/>
            <p:cNvSpPr/>
            <p:nvPr/>
          </p:nvSpPr>
          <p:spPr>
            <a:xfrm>
              <a:off x="5359981" y="4745718"/>
              <a:ext cx="1638502" cy="400110"/>
            </a:xfrm>
            <a:prstGeom prst="rect">
              <a:avLst/>
            </a:prstGeom>
          </p:spPr>
          <p:txBody>
            <a:bodyPr wrap="square">
              <a:spAutoFit/>
            </a:bodyPr>
            <a:lstStyle/>
            <a:p>
              <a:r>
                <a:rPr lang="de-DE" sz="2000" b="1" dirty="0">
                  <a:solidFill>
                    <a:schemeClr val="bg1"/>
                  </a:solidFill>
                </a:rPr>
                <a:t>Package</a:t>
              </a:r>
              <a:endParaRPr lang="en-US" sz="2000" b="1" dirty="0">
                <a:solidFill>
                  <a:schemeClr val="bg1"/>
                </a:solidFill>
              </a:endParaRPr>
            </a:p>
          </p:txBody>
        </p:sp>
        <p:sp>
          <p:nvSpPr>
            <p:cNvPr id="12" name="Richtungspfeil 11"/>
            <p:cNvSpPr/>
            <p:nvPr/>
          </p:nvSpPr>
          <p:spPr>
            <a:xfrm>
              <a:off x="7740352" y="4437112"/>
              <a:ext cx="2520280" cy="1080120"/>
            </a:xfrm>
            <a:prstGeom prst="homePlate">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hteck 12"/>
            <p:cNvSpPr/>
            <p:nvPr/>
          </p:nvSpPr>
          <p:spPr>
            <a:xfrm>
              <a:off x="8362563" y="4745718"/>
              <a:ext cx="1638502" cy="400110"/>
            </a:xfrm>
            <a:prstGeom prst="rect">
              <a:avLst/>
            </a:prstGeom>
          </p:spPr>
          <p:txBody>
            <a:bodyPr wrap="square">
              <a:spAutoFit/>
            </a:bodyPr>
            <a:lstStyle/>
            <a:p>
              <a:r>
                <a:rPr lang="de-DE" sz="2000" b="1" dirty="0">
                  <a:solidFill>
                    <a:schemeClr val="bg1"/>
                  </a:solidFill>
                </a:rPr>
                <a:t>Test</a:t>
              </a:r>
              <a:endParaRPr lang="en-US" sz="2000" b="1" dirty="0">
                <a:solidFill>
                  <a:schemeClr val="bg1"/>
                </a:solidFill>
              </a:endParaRPr>
            </a:p>
          </p:txBody>
        </p:sp>
      </p:grpSp>
      <p:sp>
        <p:nvSpPr>
          <p:cNvPr id="14" name="Ellipse 13"/>
          <p:cNvSpPr/>
          <p:nvPr/>
        </p:nvSpPr>
        <p:spPr>
          <a:xfrm>
            <a:off x="251520" y="2420888"/>
            <a:ext cx="1584176"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Foundry</a:t>
            </a:r>
          </a:p>
          <a:p>
            <a:pPr algn="ctr"/>
            <a:r>
              <a:rPr lang="de-DE" dirty="0"/>
              <a:t>EDA</a:t>
            </a:r>
          </a:p>
        </p:txBody>
      </p:sp>
      <p:sp>
        <p:nvSpPr>
          <p:cNvPr id="15" name="Pfeil nach rechts 14"/>
          <p:cNvSpPr/>
          <p:nvPr/>
        </p:nvSpPr>
        <p:spPr>
          <a:xfrm rot="5400000">
            <a:off x="719572" y="3537012"/>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 name="Gewinkelte Verbindung 2"/>
          <p:cNvCxnSpPr/>
          <p:nvPr/>
        </p:nvCxnSpPr>
        <p:spPr>
          <a:xfrm rot="5400000">
            <a:off x="4455994" y="1600790"/>
            <a:ext cx="12700" cy="6693456"/>
          </a:xfrm>
          <a:prstGeom prst="bentConnector3">
            <a:avLst>
              <a:gd name="adj1" fmla="val 4917528"/>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252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US" sz="1800" dirty="0"/>
              <a:t>Threshold tuning </a:t>
            </a:r>
          </a:p>
        </p:txBody>
      </p:sp>
      <p:sp>
        <p:nvSpPr>
          <p:cNvPr id="3" name="Titel 2"/>
          <p:cNvSpPr>
            <a:spLocks noGrp="1"/>
          </p:cNvSpPr>
          <p:nvPr>
            <p:ph type="title"/>
          </p:nvPr>
        </p:nvSpPr>
        <p:spPr/>
        <p:txBody>
          <a:bodyPr/>
          <a:lstStyle/>
          <a:p>
            <a:r>
              <a:rPr lang="en-US" dirty="0"/>
              <a:t>Some Examples of Measurement Results</a:t>
            </a:r>
            <a:endParaRPr lang="de-DE" sz="2400" b="1" dirty="0"/>
          </a:p>
        </p:txBody>
      </p:sp>
      <p:pic>
        <p:nvPicPr>
          <p:cNvPr id="11" name="Grafik 10"/>
          <p:cNvPicPr>
            <a:picLocks noChangeAspect="1"/>
          </p:cNvPicPr>
          <p:nvPr/>
        </p:nvPicPr>
        <p:blipFill>
          <a:blip r:embed="rId2"/>
          <a:stretch>
            <a:fillRect/>
          </a:stretch>
        </p:blipFill>
        <p:spPr>
          <a:xfrm>
            <a:off x="3851920" y="3339470"/>
            <a:ext cx="5042946" cy="2952955"/>
          </a:xfrm>
          <a:prstGeom prst="rect">
            <a:avLst/>
          </a:prstGeom>
        </p:spPr>
      </p:pic>
      <p:pic>
        <p:nvPicPr>
          <p:cNvPr id="7" name="Grafik 6"/>
          <p:cNvPicPr>
            <a:picLocks noChangeAspect="1"/>
          </p:cNvPicPr>
          <p:nvPr/>
        </p:nvPicPr>
        <p:blipFill>
          <a:blip r:embed="rId3"/>
          <a:stretch>
            <a:fillRect/>
          </a:stretch>
        </p:blipFill>
        <p:spPr>
          <a:xfrm>
            <a:off x="683568" y="1556792"/>
            <a:ext cx="2855327" cy="2548244"/>
          </a:xfrm>
          <a:prstGeom prst="rect">
            <a:avLst/>
          </a:prstGeom>
        </p:spPr>
      </p:pic>
      <p:pic>
        <p:nvPicPr>
          <p:cNvPr id="4" name="Grafik 3"/>
          <p:cNvPicPr>
            <a:picLocks noChangeAspect="1"/>
          </p:cNvPicPr>
          <p:nvPr/>
        </p:nvPicPr>
        <p:blipFill>
          <a:blip r:embed="rId4"/>
          <a:stretch>
            <a:fillRect/>
          </a:stretch>
        </p:blipFill>
        <p:spPr>
          <a:xfrm>
            <a:off x="3995936" y="1008406"/>
            <a:ext cx="4780948" cy="2206197"/>
          </a:xfrm>
          <a:prstGeom prst="rect">
            <a:avLst/>
          </a:prstGeom>
        </p:spPr>
      </p:pic>
      <p:pic>
        <p:nvPicPr>
          <p:cNvPr id="5" name="Grafik 4"/>
          <p:cNvPicPr>
            <a:picLocks noChangeAspect="1"/>
          </p:cNvPicPr>
          <p:nvPr/>
        </p:nvPicPr>
        <p:blipFill>
          <a:blip r:embed="rId5"/>
          <a:stretch>
            <a:fillRect/>
          </a:stretch>
        </p:blipFill>
        <p:spPr>
          <a:xfrm>
            <a:off x="971600" y="4005064"/>
            <a:ext cx="2090167" cy="2265115"/>
          </a:xfrm>
          <a:prstGeom prst="rect">
            <a:avLst/>
          </a:prstGeom>
        </p:spPr>
      </p:pic>
    </p:spTree>
    <p:extLst>
      <p:ext uri="{BB962C8B-B14F-4D97-AF65-F5344CB8AC3E}">
        <p14:creationId xmlns:p14="http://schemas.microsoft.com/office/powerpoint/2010/main" val="4187153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B7917A-8E87-4625-B5AD-C3B597658440}"/>
              </a:ext>
            </a:extLst>
          </p:cNvPr>
          <p:cNvSpPr>
            <a:spLocks noGrp="1"/>
          </p:cNvSpPr>
          <p:nvPr>
            <p:ph idx="1"/>
          </p:nvPr>
        </p:nvSpPr>
        <p:spPr/>
        <p:txBody>
          <a:bodyPr/>
          <a:lstStyle/>
          <a:p>
            <a:r>
              <a:rPr lang="en-US" dirty="0"/>
              <a:t>Use X-ray Spectrum</a:t>
            </a:r>
            <a:endParaRPr lang="de-DE" dirty="0"/>
          </a:p>
        </p:txBody>
      </p:sp>
      <p:sp>
        <p:nvSpPr>
          <p:cNvPr id="4" name="Title 3">
            <a:extLst>
              <a:ext uri="{FF2B5EF4-FFF2-40B4-BE49-F238E27FC236}">
                <a16:creationId xmlns:a16="http://schemas.microsoft.com/office/drawing/2014/main" id="{F2EDE408-EB41-44CF-B0FF-E6FA8FB5C86C}"/>
              </a:ext>
            </a:extLst>
          </p:cNvPr>
          <p:cNvSpPr>
            <a:spLocks noGrp="1"/>
          </p:cNvSpPr>
          <p:nvPr>
            <p:ph type="title"/>
          </p:nvPr>
        </p:nvSpPr>
        <p:spPr/>
        <p:txBody>
          <a:bodyPr/>
          <a:lstStyle/>
          <a:p>
            <a:r>
              <a:rPr lang="de-DE" dirty="0" err="1"/>
              <a:t>Energy</a:t>
            </a:r>
            <a:r>
              <a:rPr lang="de-DE" dirty="0"/>
              <a:t> Resolution</a:t>
            </a:r>
          </a:p>
        </p:txBody>
      </p:sp>
      <p:pic>
        <p:nvPicPr>
          <p:cNvPr id="5" name="Picture 4">
            <a:extLst>
              <a:ext uri="{FF2B5EF4-FFF2-40B4-BE49-F238E27FC236}">
                <a16:creationId xmlns:a16="http://schemas.microsoft.com/office/drawing/2014/main" id="{8E55C874-C30E-4194-8F99-032CA1783A75}"/>
              </a:ext>
            </a:extLst>
          </p:cNvPr>
          <p:cNvPicPr>
            <a:picLocks noChangeAspect="1"/>
          </p:cNvPicPr>
          <p:nvPr/>
        </p:nvPicPr>
        <p:blipFill>
          <a:blip r:embed="rId3"/>
          <a:stretch>
            <a:fillRect/>
          </a:stretch>
        </p:blipFill>
        <p:spPr>
          <a:xfrm>
            <a:off x="3779912" y="2708920"/>
            <a:ext cx="5036336" cy="3240360"/>
          </a:xfrm>
          <a:prstGeom prst="rect">
            <a:avLst/>
          </a:prstGeom>
        </p:spPr>
      </p:pic>
    </p:spTree>
    <p:extLst>
      <p:ext uri="{BB962C8B-B14F-4D97-AF65-F5344CB8AC3E}">
        <p14:creationId xmlns:p14="http://schemas.microsoft.com/office/powerpoint/2010/main" val="2624304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B7917A-8E87-4625-B5AD-C3B597658440}"/>
              </a:ext>
            </a:extLst>
          </p:cNvPr>
          <p:cNvSpPr>
            <a:spLocks noGrp="1"/>
          </p:cNvSpPr>
          <p:nvPr>
            <p:ph idx="1"/>
          </p:nvPr>
        </p:nvSpPr>
        <p:spPr/>
        <p:txBody>
          <a:bodyPr/>
          <a:lstStyle/>
          <a:p>
            <a:r>
              <a:rPr lang="de-DE" dirty="0"/>
              <a:t>Strontium-90 Source</a:t>
            </a:r>
          </a:p>
        </p:txBody>
      </p:sp>
      <p:sp>
        <p:nvSpPr>
          <p:cNvPr id="4" name="Title 3">
            <a:extLst>
              <a:ext uri="{FF2B5EF4-FFF2-40B4-BE49-F238E27FC236}">
                <a16:creationId xmlns:a16="http://schemas.microsoft.com/office/drawing/2014/main" id="{F2EDE408-EB41-44CF-B0FF-E6FA8FB5C86C}"/>
              </a:ext>
            </a:extLst>
          </p:cNvPr>
          <p:cNvSpPr>
            <a:spLocks noGrp="1"/>
          </p:cNvSpPr>
          <p:nvPr>
            <p:ph type="title"/>
          </p:nvPr>
        </p:nvSpPr>
        <p:spPr/>
        <p:txBody>
          <a:bodyPr/>
          <a:lstStyle/>
          <a:p>
            <a:r>
              <a:rPr lang="de-DE" dirty="0"/>
              <a:t>Time Resolution</a:t>
            </a:r>
          </a:p>
        </p:txBody>
      </p:sp>
      <p:pic>
        <p:nvPicPr>
          <p:cNvPr id="6" name="Picture 5">
            <a:extLst>
              <a:ext uri="{FF2B5EF4-FFF2-40B4-BE49-F238E27FC236}">
                <a16:creationId xmlns:a16="http://schemas.microsoft.com/office/drawing/2014/main" id="{A65D2255-996E-41D2-B106-E73D7F695E05}"/>
              </a:ext>
            </a:extLst>
          </p:cNvPr>
          <p:cNvPicPr>
            <a:picLocks noChangeAspect="1"/>
          </p:cNvPicPr>
          <p:nvPr/>
        </p:nvPicPr>
        <p:blipFill>
          <a:blip r:embed="rId3"/>
          <a:stretch>
            <a:fillRect/>
          </a:stretch>
        </p:blipFill>
        <p:spPr>
          <a:xfrm>
            <a:off x="4140422" y="2564904"/>
            <a:ext cx="4471320" cy="3356223"/>
          </a:xfrm>
          <a:prstGeom prst="rect">
            <a:avLst/>
          </a:prstGeom>
        </p:spPr>
      </p:pic>
    </p:spTree>
    <p:extLst>
      <p:ext uri="{BB962C8B-B14F-4D97-AF65-F5344CB8AC3E}">
        <p14:creationId xmlns:p14="http://schemas.microsoft.com/office/powerpoint/2010/main" val="3917852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036E995-0504-F4F0-670D-A3943A147AC2}"/>
              </a:ext>
            </a:extLst>
          </p:cNvPr>
          <p:cNvSpPr>
            <a:spLocks noGrp="1"/>
          </p:cNvSpPr>
          <p:nvPr>
            <p:ph idx="1"/>
          </p:nvPr>
        </p:nvSpPr>
        <p:spPr>
          <a:xfrm>
            <a:off x="323528" y="1268760"/>
            <a:ext cx="4512500" cy="4894262"/>
          </a:xfrm>
        </p:spPr>
        <p:txBody>
          <a:bodyPr/>
          <a:lstStyle/>
          <a:p>
            <a:pPr algn="just"/>
            <a:r>
              <a:rPr lang="en-US" sz="1800" dirty="0"/>
              <a:t>Check pixel masking functionality: several mask patterns generated and uploaded to the sensor </a:t>
            </a:r>
          </a:p>
          <a:p>
            <a:pPr algn="just"/>
            <a:r>
              <a:rPr lang="en-US" sz="1800" dirty="0"/>
              <a:t>The cumulative Sr90 profile measured in the counter mode with masked pixels </a:t>
            </a:r>
          </a:p>
          <a:p>
            <a:pPr algn="just"/>
            <a:endParaRPr lang="en-US" sz="1800" dirty="0"/>
          </a:p>
          <a:p>
            <a:pPr algn="just"/>
            <a:r>
              <a:rPr lang="en-US" sz="1800" dirty="0"/>
              <a:t>Mask the high noise pixel of the sensor. </a:t>
            </a:r>
          </a:p>
          <a:p>
            <a:pPr algn="just"/>
            <a:r>
              <a:rPr lang="en-US" sz="1800" dirty="0"/>
              <a:t>This function especially useful after radiation damage of the sensor.</a:t>
            </a:r>
            <a:endParaRPr lang="de-DE" sz="1800" dirty="0"/>
          </a:p>
          <a:p>
            <a:endParaRPr lang="de-DE" dirty="0"/>
          </a:p>
        </p:txBody>
      </p:sp>
      <p:sp>
        <p:nvSpPr>
          <p:cNvPr id="4" name="Titel 3">
            <a:extLst>
              <a:ext uri="{FF2B5EF4-FFF2-40B4-BE49-F238E27FC236}">
                <a16:creationId xmlns:a16="http://schemas.microsoft.com/office/drawing/2014/main" id="{6EB348FC-B08D-F519-34BA-70C65DB72A6D}"/>
              </a:ext>
            </a:extLst>
          </p:cNvPr>
          <p:cNvSpPr>
            <a:spLocks noGrp="1"/>
          </p:cNvSpPr>
          <p:nvPr>
            <p:ph type="title"/>
          </p:nvPr>
        </p:nvSpPr>
        <p:spPr/>
        <p:txBody>
          <a:bodyPr/>
          <a:lstStyle/>
          <a:p>
            <a:r>
              <a:rPr lang="de-DE" dirty="0"/>
              <a:t>Pixel </a:t>
            </a:r>
            <a:r>
              <a:rPr lang="de-DE" dirty="0" err="1"/>
              <a:t>Masking</a:t>
            </a:r>
            <a:endParaRPr lang="de-DE" dirty="0"/>
          </a:p>
        </p:txBody>
      </p:sp>
      <p:pic>
        <p:nvPicPr>
          <p:cNvPr id="5" name="Grafik 4">
            <a:extLst>
              <a:ext uri="{FF2B5EF4-FFF2-40B4-BE49-F238E27FC236}">
                <a16:creationId xmlns:a16="http://schemas.microsoft.com/office/drawing/2014/main" id="{31546471-3BCB-8F4E-94E7-C83CB85EF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555" y="2996952"/>
            <a:ext cx="4128458" cy="3096344"/>
          </a:xfrm>
          <a:prstGeom prst="rect">
            <a:avLst/>
          </a:prstGeom>
        </p:spPr>
      </p:pic>
    </p:spTree>
    <p:extLst>
      <p:ext uri="{BB962C8B-B14F-4D97-AF65-F5344CB8AC3E}">
        <p14:creationId xmlns:p14="http://schemas.microsoft.com/office/powerpoint/2010/main" val="734244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42111B-75A4-812F-A79D-0EA43CF16A93}"/>
              </a:ext>
            </a:extLst>
          </p:cNvPr>
          <p:cNvSpPr>
            <a:spLocks noGrp="1"/>
          </p:cNvSpPr>
          <p:nvPr>
            <p:ph idx="1"/>
          </p:nvPr>
        </p:nvSpPr>
        <p:spPr/>
        <p:txBody>
          <a:bodyPr/>
          <a:lstStyle/>
          <a:p>
            <a:pPr algn="just"/>
            <a:r>
              <a:rPr lang="en-US" sz="1800" dirty="0"/>
              <a:t>Bias Voltage: –90 V</a:t>
            </a:r>
          </a:p>
          <a:p>
            <a:pPr algn="just"/>
            <a:r>
              <a:rPr lang="en-US" sz="1800" dirty="0"/>
              <a:t>Frame Size: 5 </a:t>
            </a:r>
            <a:r>
              <a:rPr lang="en-US" sz="1800" dirty="0" err="1"/>
              <a:t>ms</a:t>
            </a:r>
            <a:r>
              <a:rPr lang="en-US" sz="1800" dirty="0"/>
              <a:t> </a:t>
            </a:r>
          </a:p>
          <a:p>
            <a:pPr algn="just"/>
            <a:r>
              <a:rPr lang="en-US" sz="1800" dirty="0"/>
              <a:t>Readout speed to 180 Mbit/s</a:t>
            </a:r>
          </a:p>
          <a:p>
            <a:pPr algn="just"/>
            <a:r>
              <a:rPr lang="en-US" sz="1800" dirty="0"/>
              <a:t>Number of Frames: 3000 </a:t>
            </a:r>
          </a:p>
          <a:p>
            <a:pPr algn="just"/>
            <a:r>
              <a:rPr lang="en-US" sz="1800" dirty="0" err="1"/>
              <a:t>Dac.vth</a:t>
            </a:r>
            <a:r>
              <a:rPr lang="en-US" sz="1800" dirty="0"/>
              <a:t> = 164</a:t>
            </a:r>
          </a:p>
          <a:p>
            <a:endParaRPr lang="en-CA" dirty="0"/>
          </a:p>
        </p:txBody>
      </p:sp>
      <p:sp>
        <p:nvSpPr>
          <p:cNvPr id="4" name="Titel 3">
            <a:extLst>
              <a:ext uri="{FF2B5EF4-FFF2-40B4-BE49-F238E27FC236}">
                <a16:creationId xmlns:a16="http://schemas.microsoft.com/office/drawing/2014/main" id="{092D53D1-1B18-39E2-DEE1-CEFB091AA503}"/>
              </a:ext>
            </a:extLst>
          </p:cNvPr>
          <p:cNvSpPr>
            <a:spLocks noGrp="1"/>
          </p:cNvSpPr>
          <p:nvPr>
            <p:ph type="title"/>
          </p:nvPr>
        </p:nvSpPr>
        <p:spPr/>
        <p:txBody>
          <a:bodyPr/>
          <a:lstStyle/>
          <a:p>
            <a:r>
              <a:rPr lang="de-DE" dirty="0"/>
              <a:t>Counter </a:t>
            </a:r>
            <a:r>
              <a:rPr lang="de-DE" dirty="0" err="1"/>
              <a:t>mode</a:t>
            </a:r>
            <a:endParaRPr lang="en-CA" dirty="0"/>
          </a:p>
        </p:txBody>
      </p:sp>
      <p:pic>
        <p:nvPicPr>
          <p:cNvPr id="7" name="Grafik 6">
            <a:extLst>
              <a:ext uri="{FF2B5EF4-FFF2-40B4-BE49-F238E27FC236}">
                <a16:creationId xmlns:a16="http://schemas.microsoft.com/office/drawing/2014/main" id="{86E2E938-3493-E97C-F89A-3CF6C2B55C6F}"/>
              </a:ext>
            </a:extLst>
          </p:cNvPr>
          <p:cNvPicPr>
            <a:picLocks noChangeAspect="1"/>
          </p:cNvPicPr>
          <p:nvPr/>
        </p:nvPicPr>
        <p:blipFill>
          <a:blip r:embed="rId3"/>
          <a:stretch>
            <a:fillRect/>
          </a:stretch>
        </p:blipFill>
        <p:spPr>
          <a:xfrm>
            <a:off x="2267744" y="3438391"/>
            <a:ext cx="6427410" cy="2790384"/>
          </a:xfrm>
          <a:prstGeom prst="rect">
            <a:avLst/>
          </a:prstGeom>
        </p:spPr>
      </p:pic>
    </p:spTree>
    <p:extLst>
      <p:ext uri="{BB962C8B-B14F-4D97-AF65-F5344CB8AC3E}">
        <p14:creationId xmlns:p14="http://schemas.microsoft.com/office/powerpoint/2010/main" val="2632524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036E995-0504-F4F0-670D-A3943A147AC2}"/>
              </a:ext>
            </a:extLst>
          </p:cNvPr>
          <p:cNvSpPr>
            <a:spLocks noGrp="1"/>
          </p:cNvSpPr>
          <p:nvPr>
            <p:ph idx="1"/>
          </p:nvPr>
        </p:nvSpPr>
        <p:spPr/>
        <p:txBody>
          <a:bodyPr/>
          <a:lstStyle/>
          <a:p>
            <a:pPr algn="just"/>
            <a:r>
              <a:rPr lang="en-US" sz="1800" dirty="0"/>
              <a:t>Bias Voltage: –90 V</a:t>
            </a:r>
          </a:p>
          <a:p>
            <a:pPr algn="just"/>
            <a:r>
              <a:rPr lang="en-US" sz="1800" dirty="0"/>
              <a:t>Frame Size: 5 </a:t>
            </a:r>
            <a:r>
              <a:rPr lang="en-US" sz="1800" dirty="0" err="1"/>
              <a:t>ms</a:t>
            </a:r>
            <a:r>
              <a:rPr lang="en-US" sz="1800" dirty="0"/>
              <a:t> </a:t>
            </a:r>
          </a:p>
          <a:p>
            <a:pPr algn="just"/>
            <a:r>
              <a:rPr lang="en-US" sz="1800" dirty="0"/>
              <a:t>Readout speed to 180 Mbit/s</a:t>
            </a:r>
          </a:p>
          <a:p>
            <a:pPr algn="just"/>
            <a:r>
              <a:rPr lang="en-US" sz="1800" dirty="0"/>
              <a:t>Number of Frames: 3000 </a:t>
            </a:r>
          </a:p>
          <a:p>
            <a:pPr algn="just"/>
            <a:r>
              <a:rPr lang="en-US" sz="1800" dirty="0" err="1"/>
              <a:t>Dac.vth</a:t>
            </a:r>
            <a:r>
              <a:rPr lang="en-US" sz="1800" dirty="0"/>
              <a:t> = 164</a:t>
            </a:r>
          </a:p>
        </p:txBody>
      </p:sp>
      <p:sp>
        <p:nvSpPr>
          <p:cNvPr id="4" name="Titel 3">
            <a:extLst>
              <a:ext uri="{FF2B5EF4-FFF2-40B4-BE49-F238E27FC236}">
                <a16:creationId xmlns:a16="http://schemas.microsoft.com/office/drawing/2014/main" id="{6EB348FC-B08D-F519-34BA-70C65DB72A6D}"/>
              </a:ext>
            </a:extLst>
          </p:cNvPr>
          <p:cNvSpPr>
            <a:spLocks noGrp="1"/>
          </p:cNvSpPr>
          <p:nvPr>
            <p:ph type="title"/>
          </p:nvPr>
        </p:nvSpPr>
        <p:spPr/>
        <p:txBody>
          <a:bodyPr/>
          <a:lstStyle/>
          <a:p>
            <a:r>
              <a:rPr lang="de-DE" dirty="0" err="1"/>
              <a:t>Adder</a:t>
            </a:r>
            <a:r>
              <a:rPr lang="de-DE" dirty="0"/>
              <a:t> </a:t>
            </a:r>
            <a:r>
              <a:rPr lang="de-DE" dirty="0" err="1"/>
              <a:t>mode</a:t>
            </a:r>
            <a:endParaRPr lang="de-DE" dirty="0"/>
          </a:p>
        </p:txBody>
      </p:sp>
      <p:pic>
        <p:nvPicPr>
          <p:cNvPr id="3" name="Grafik 2">
            <a:extLst>
              <a:ext uri="{FF2B5EF4-FFF2-40B4-BE49-F238E27FC236}">
                <a16:creationId xmlns:a16="http://schemas.microsoft.com/office/drawing/2014/main" id="{ECD6336E-3FE4-17A4-7387-5348977F3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425" y="3314204"/>
            <a:ext cx="7122047" cy="2848818"/>
          </a:xfrm>
          <a:prstGeom prst="rect">
            <a:avLst/>
          </a:prstGeom>
        </p:spPr>
      </p:pic>
    </p:spTree>
    <p:extLst>
      <p:ext uri="{BB962C8B-B14F-4D97-AF65-F5344CB8AC3E}">
        <p14:creationId xmlns:p14="http://schemas.microsoft.com/office/powerpoint/2010/main" val="315787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gn="just">
              <a:spcBef>
                <a:spcPts val="1000"/>
              </a:spcBef>
            </a:pPr>
            <a:r>
              <a:rPr lang="en-US" sz="1800" dirty="0"/>
              <a:t>HVCMOS is based on standard CMOS technology</a:t>
            </a:r>
          </a:p>
          <a:p>
            <a:pPr algn="just">
              <a:spcBef>
                <a:spcPts val="1000"/>
              </a:spcBef>
            </a:pPr>
            <a:r>
              <a:rPr lang="en-US" sz="1800" dirty="0"/>
              <a:t>A lot of research is going on in the HVCMOS collaborations </a:t>
            </a:r>
          </a:p>
          <a:p>
            <a:pPr algn="just">
              <a:spcBef>
                <a:spcPts val="1000"/>
              </a:spcBef>
            </a:pPr>
            <a:r>
              <a:rPr lang="en-US" sz="1800" dirty="0"/>
              <a:t>In recent years, most trackers and medical applications might be based on HVCMOS sensors </a:t>
            </a:r>
          </a:p>
        </p:txBody>
      </p:sp>
      <p:sp>
        <p:nvSpPr>
          <p:cNvPr id="3" name="Titel 2"/>
          <p:cNvSpPr>
            <a:spLocks noGrp="1"/>
          </p:cNvSpPr>
          <p:nvPr>
            <p:ph type="title"/>
          </p:nvPr>
        </p:nvSpPr>
        <p:spPr/>
        <p:txBody>
          <a:bodyPr/>
          <a:lstStyle/>
          <a:p>
            <a:r>
              <a:rPr lang="en-US" sz="2400" b="1" dirty="0"/>
              <a:t>Conclusion</a:t>
            </a:r>
          </a:p>
        </p:txBody>
      </p:sp>
    </p:spTree>
    <p:extLst>
      <p:ext uri="{BB962C8B-B14F-4D97-AF65-F5344CB8AC3E}">
        <p14:creationId xmlns:p14="http://schemas.microsoft.com/office/powerpoint/2010/main" val="2963922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FC870D-B3E5-5CB5-20DA-9F86F5EABE05}"/>
              </a:ext>
            </a:extLst>
          </p:cNvPr>
          <p:cNvSpPr>
            <a:spLocks noGrp="1"/>
          </p:cNvSpPr>
          <p:nvPr>
            <p:ph idx="1"/>
          </p:nvPr>
        </p:nvSpPr>
        <p:spPr/>
        <p:txBody>
          <a:bodyPr/>
          <a:lstStyle/>
          <a:p>
            <a:r>
              <a:rPr lang="de-DE" dirty="0"/>
              <a:t> </a:t>
            </a:r>
            <a:r>
              <a:rPr lang="en-US" sz="2000" dirty="0"/>
              <a:t>These chips what I designed (part)</a:t>
            </a:r>
          </a:p>
          <a:p>
            <a:endParaRPr lang="en-CA" dirty="0"/>
          </a:p>
        </p:txBody>
      </p:sp>
      <p:sp>
        <p:nvSpPr>
          <p:cNvPr id="4" name="Titel 3">
            <a:extLst>
              <a:ext uri="{FF2B5EF4-FFF2-40B4-BE49-F238E27FC236}">
                <a16:creationId xmlns:a16="http://schemas.microsoft.com/office/drawing/2014/main" id="{61377DB2-5D8D-9293-F487-DA2ED1324A0F}"/>
              </a:ext>
            </a:extLst>
          </p:cNvPr>
          <p:cNvSpPr>
            <a:spLocks noGrp="1"/>
          </p:cNvSpPr>
          <p:nvPr>
            <p:ph type="title"/>
          </p:nvPr>
        </p:nvSpPr>
        <p:spPr/>
        <p:txBody>
          <a:bodyPr/>
          <a:lstStyle/>
          <a:p>
            <a:r>
              <a:rPr lang="en-CA" dirty="0"/>
              <a:t>Successfully taped out chip</a:t>
            </a:r>
            <a:r>
              <a:rPr lang="zh-CN" altLang="de-DE" dirty="0"/>
              <a:t>（</a:t>
            </a:r>
            <a:r>
              <a:rPr lang="de-DE" altLang="zh-CN" dirty="0" err="1"/>
              <a:t>part</a:t>
            </a:r>
            <a:r>
              <a:rPr lang="zh-CN" altLang="de-DE" dirty="0"/>
              <a:t>）</a:t>
            </a:r>
            <a:endParaRPr lang="en-CA" dirty="0"/>
          </a:p>
        </p:txBody>
      </p:sp>
      <p:pic>
        <p:nvPicPr>
          <p:cNvPr id="21" name="Grafik 20">
            <a:extLst>
              <a:ext uri="{FF2B5EF4-FFF2-40B4-BE49-F238E27FC236}">
                <a16:creationId xmlns:a16="http://schemas.microsoft.com/office/drawing/2014/main" id="{68CAEAB5-A687-AF93-EE14-9DAA5D8B5FF0}"/>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rot="10800000">
            <a:off x="215017" y="4189702"/>
            <a:ext cx="2192493" cy="1851089"/>
          </a:xfrm>
          <a:prstGeom prst="rect">
            <a:avLst/>
          </a:prstGeom>
        </p:spPr>
      </p:pic>
      <p:pic>
        <p:nvPicPr>
          <p:cNvPr id="22" name="Grafik 21">
            <a:extLst>
              <a:ext uri="{FF2B5EF4-FFF2-40B4-BE49-F238E27FC236}">
                <a16:creationId xmlns:a16="http://schemas.microsoft.com/office/drawing/2014/main" id="{0738929C-FDD6-F86A-1D24-32C74B3C6A04}"/>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2771800" y="1763480"/>
            <a:ext cx="2192493" cy="1851089"/>
          </a:xfrm>
          <a:prstGeom prst="rect">
            <a:avLst/>
          </a:prstGeom>
        </p:spPr>
      </p:pic>
      <p:pic>
        <p:nvPicPr>
          <p:cNvPr id="23" name="Grafik 22">
            <a:extLst>
              <a:ext uri="{FF2B5EF4-FFF2-40B4-BE49-F238E27FC236}">
                <a16:creationId xmlns:a16="http://schemas.microsoft.com/office/drawing/2014/main" id="{EB1B17B5-86F5-FC69-E09B-491DAC0B6D10}"/>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215018" y="1784295"/>
            <a:ext cx="2192493" cy="1851089"/>
          </a:xfrm>
          <a:prstGeom prst="rect">
            <a:avLst/>
          </a:prstGeom>
        </p:spPr>
      </p:pic>
      <p:pic>
        <p:nvPicPr>
          <p:cNvPr id="24" name="Grafik 23">
            <a:extLst>
              <a:ext uri="{FF2B5EF4-FFF2-40B4-BE49-F238E27FC236}">
                <a16:creationId xmlns:a16="http://schemas.microsoft.com/office/drawing/2014/main" id="{9FDF5F0D-D4DE-527D-601F-F1139F22633D}"/>
              </a:ext>
            </a:extLst>
          </p:cNvPr>
          <p:cNvPicPr preferRelativeResize="0">
            <a:picLocks/>
          </p:cNvPicPr>
          <p:nvPr/>
        </p:nvPicPr>
        <p:blipFill>
          <a:blip r:embed="rId5"/>
          <a:stretch>
            <a:fillRect/>
          </a:stretch>
        </p:blipFill>
        <p:spPr>
          <a:xfrm>
            <a:off x="4853703" y="4189702"/>
            <a:ext cx="2192493" cy="1851089"/>
          </a:xfrm>
          <a:prstGeom prst="rect">
            <a:avLst/>
          </a:prstGeom>
        </p:spPr>
      </p:pic>
      <p:pic>
        <p:nvPicPr>
          <p:cNvPr id="25" name="Grafik 24">
            <a:extLst>
              <a:ext uri="{FF2B5EF4-FFF2-40B4-BE49-F238E27FC236}">
                <a16:creationId xmlns:a16="http://schemas.microsoft.com/office/drawing/2014/main" id="{B7197DA6-55BF-FFBA-4DC6-2C5D5E2E7B74}"/>
              </a:ext>
            </a:extLst>
          </p:cNvPr>
          <p:cNvPicPr>
            <a:picLocks noChangeAspect="1"/>
          </p:cNvPicPr>
          <p:nvPr/>
        </p:nvPicPr>
        <p:blipFill>
          <a:blip r:embed="rId6"/>
          <a:stretch>
            <a:fillRect/>
          </a:stretch>
        </p:blipFill>
        <p:spPr>
          <a:xfrm>
            <a:off x="5328581" y="1193001"/>
            <a:ext cx="1701618" cy="2497813"/>
          </a:xfrm>
          <a:prstGeom prst="rect">
            <a:avLst/>
          </a:prstGeom>
        </p:spPr>
      </p:pic>
      <p:sp>
        <p:nvSpPr>
          <p:cNvPr id="26" name="Inhaltsplatzhalter 1">
            <a:extLst>
              <a:ext uri="{FF2B5EF4-FFF2-40B4-BE49-F238E27FC236}">
                <a16:creationId xmlns:a16="http://schemas.microsoft.com/office/drawing/2014/main" id="{13296FDE-D9D6-9A41-B101-A0C62F6404E0}"/>
              </a:ext>
            </a:extLst>
          </p:cNvPr>
          <p:cNvSpPr txBox="1">
            <a:spLocks/>
          </p:cNvSpPr>
          <p:nvPr/>
        </p:nvSpPr>
        <p:spPr bwMode="auto">
          <a:xfrm>
            <a:off x="854312" y="3741708"/>
            <a:ext cx="1394608"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MPROC</a:t>
            </a:r>
          </a:p>
        </p:txBody>
      </p:sp>
      <p:sp>
        <p:nvSpPr>
          <p:cNvPr id="27" name="Inhaltsplatzhalter 1">
            <a:extLst>
              <a:ext uri="{FF2B5EF4-FFF2-40B4-BE49-F238E27FC236}">
                <a16:creationId xmlns:a16="http://schemas.microsoft.com/office/drawing/2014/main" id="{501367C7-3D07-FEE7-F505-8CED54F9B90B}"/>
              </a:ext>
            </a:extLst>
          </p:cNvPr>
          <p:cNvSpPr txBox="1">
            <a:spLocks/>
          </p:cNvSpPr>
          <p:nvPr/>
        </p:nvSpPr>
        <p:spPr bwMode="auto">
          <a:xfrm>
            <a:off x="621009" y="6025925"/>
            <a:ext cx="1859477"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HVMAPS25</a:t>
            </a:r>
          </a:p>
        </p:txBody>
      </p:sp>
      <p:sp>
        <p:nvSpPr>
          <p:cNvPr id="28" name="Inhaltsplatzhalter 1">
            <a:extLst>
              <a:ext uri="{FF2B5EF4-FFF2-40B4-BE49-F238E27FC236}">
                <a16:creationId xmlns:a16="http://schemas.microsoft.com/office/drawing/2014/main" id="{D2B364F4-7C1B-8864-F8F9-8F4FCD0511FF}"/>
              </a:ext>
            </a:extLst>
          </p:cNvPr>
          <p:cNvSpPr txBox="1">
            <a:spLocks/>
          </p:cNvSpPr>
          <p:nvPr/>
        </p:nvSpPr>
        <p:spPr bwMode="auto">
          <a:xfrm>
            <a:off x="3244365" y="3741708"/>
            <a:ext cx="1549565"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CCPD53</a:t>
            </a:r>
          </a:p>
        </p:txBody>
      </p:sp>
      <p:sp>
        <p:nvSpPr>
          <p:cNvPr id="29" name="Inhaltsplatzhalter 1">
            <a:extLst>
              <a:ext uri="{FF2B5EF4-FFF2-40B4-BE49-F238E27FC236}">
                <a16:creationId xmlns:a16="http://schemas.microsoft.com/office/drawing/2014/main" id="{B104E96E-820E-D366-AE5B-EA2AE12CCF48}"/>
              </a:ext>
            </a:extLst>
          </p:cNvPr>
          <p:cNvSpPr txBox="1">
            <a:spLocks/>
          </p:cNvSpPr>
          <p:nvPr/>
        </p:nvSpPr>
        <p:spPr bwMode="auto">
          <a:xfrm>
            <a:off x="5328581" y="6025925"/>
            <a:ext cx="1859477"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ATLASPix3</a:t>
            </a:r>
          </a:p>
        </p:txBody>
      </p:sp>
      <p:sp>
        <p:nvSpPr>
          <p:cNvPr id="30" name="Inhaltsplatzhalter 1">
            <a:extLst>
              <a:ext uri="{FF2B5EF4-FFF2-40B4-BE49-F238E27FC236}">
                <a16:creationId xmlns:a16="http://schemas.microsoft.com/office/drawing/2014/main" id="{1E9791F5-C09D-3390-7F10-DFC6B1BBBE6C}"/>
              </a:ext>
            </a:extLst>
          </p:cNvPr>
          <p:cNvSpPr txBox="1">
            <a:spLocks/>
          </p:cNvSpPr>
          <p:nvPr/>
        </p:nvSpPr>
        <p:spPr bwMode="auto">
          <a:xfrm>
            <a:off x="5483538" y="3741708"/>
            <a:ext cx="1859477"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ATLASPix1</a:t>
            </a:r>
          </a:p>
        </p:txBody>
      </p:sp>
      <p:pic>
        <p:nvPicPr>
          <p:cNvPr id="31" name="Grafik 30">
            <a:extLst>
              <a:ext uri="{FF2B5EF4-FFF2-40B4-BE49-F238E27FC236}">
                <a16:creationId xmlns:a16="http://schemas.microsoft.com/office/drawing/2014/main" id="{078D6F08-5FD6-4705-04B3-A4638FE2A4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912601" y="1766307"/>
            <a:ext cx="2289480" cy="1273695"/>
          </a:xfrm>
          <a:prstGeom prst="rect">
            <a:avLst/>
          </a:prstGeom>
        </p:spPr>
      </p:pic>
      <p:sp>
        <p:nvSpPr>
          <p:cNvPr id="32" name="Inhaltsplatzhalter 1">
            <a:extLst>
              <a:ext uri="{FF2B5EF4-FFF2-40B4-BE49-F238E27FC236}">
                <a16:creationId xmlns:a16="http://schemas.microsoft.com/office/drawing/2014/main" id="{3AA9DC5E-1FD8-98ED-FADD-03C307B340E7}"/>
              </a:ext>
            </a:extLst>
          </p:cNvPr>
          <p:cNvSpPr txBox="1">
            <a:spLocks/>
          </p:cNvSpPr>
          <p:nvPr/>
        </p:nvSpPr>
        <p:spPr bwMode="auto">
          <a:xfrm>
            <a:off x="7584436" y="3741708"/>
            <a:ext cx="1340557"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MuPix8</a:t>
            </a:r>
          </a:p>
        </p:txBody>
      </p:sp>
      <p:pic>
        <p:nvPicPr>
          <p:cNvPr id="33" name="Grafik 32">
            <a:extLst>
              <a:ext uri="{FF2B5EF4-FFF2-40B4-BE49-F238E27FC236}">
                <a16:creationId xmlns:a16="http://schemas.microsoft.com/office/drawing/2014/main" id="{638D1ABE-142E-ACAD-64D1-5D1B0579BDBD}"/>
              </a:ext>
            </a:extLst>
          </p:cNvPr>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589093" y="4189702"/>
            <a:ext cx="2204838" cy="1851089"/>
          </a:xfrm>
          <a:prstGeom prst="rect">
            <a:avLst/>
          </a:prstGeom>
        </p:spPr>
      </p:pic>
      <p:sp>
        <p:nvSpPr>
          <p:cNvPr id="34" name="Inhaltsplatzhalter 1">
            <a:extLst>
              <a:ext uri="{FF2B5EF4-FFF2-40B4-BE49-F238E27FC236}">
                <a16:creationId xmlns:a16="http://schemas.microsoft.com/office/drawing/2014/main" id="{FC95079D-D269-2FD7-5A58-1D3142669ADC}"/>
              </a:ext>
            </a:extLst>
          </p:cNvPr>
          <p:cNvSpPr txBox="1">
            <a:spLocks/>
          </p:cNvSpPr>
          <p:nvPr/>
        </p:nvSpPr>
        <p:spPr bwMode="auto">
          <a:xfrm>
            <a:off x="3249165" y="6025925"/>
            <a:ext cx="1317130"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PANDA</a:t>
            </a:r>
          </a:p>
        </p:txBody>
      </p:sp>
      <p:pic>
        <p:nvPicPr>
          <p:cNvPr id="36" name="Grafik 35" descr="Ein Bild, das Elektronisches Bauteil, Elektrisches Bauelement, passives Bauelement, Elektronik enthält.&#10;&#10;Automatisch generierte Beschreibung">
            <a:extLst>
              <a:ext uri="{FF2B5EF4-FFF2-40B4-BE49-F238E27FC236}">
                <a16:creationId xmlns:a16="http://schemas.microsoft.com/office/drawing/2014/main" id="{52FE1C25-66B7-5408-83D3-D5AE922455CB}"/>
              </a:ext>
            </a:extLst>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7154352" y="4189702"/>
            <a:ext cx="1884108" cy="1839615"/>
          </a:xfrm>
          <a:prstGeom prst="rect">
            <a:avLst/>
          </a:prstGeom>
        </p:spPr>
      </p:pic>
      <p:sp>
        <p:nvSpPr>
          <p:cNvPr id="37" name="Inhaltsplatzhalter 1">
            <a:extLst>
              <a:ext uri="{FF2B5EF4-FFF2-40B4-BE49-F238E27FC236}">
                <a16:creationId xmlns:a16="http://schemas.microsoft.com/office/drawing/2014/main" id="{F873AE68-F7A3-8648-6D94-2968D0311BDF}"/>
              </a:ext>
            </a:extLst>
          </p:cNvPr>
          <p:cNvSpPr txBox="1">
            <a:spLocks/>
          </p:cNvSpPr>
          <p:nvPr/>
        </p:nvSpPr>
        <p:spPr bwMode="auto">
          <a:xfrm>
            <a:off x="7818577" y="6025925"/>
            <a:ext cx="921324" cy="3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70000"/>
              <a:buBlip>
                <a:blip r:embed="rId7"/>
              </a:buBlip>
              <a:defRPr sz="1400">
                <a:solidFill>
                  <a:schemeClr val="tx1"/>
                </a:solidFill>
                <a:latin typeface="+mn-lt"/>
                <a:ea typeface="+mn-ea"/>
                <a:cs typeface="+mn-cs"/>
              </a:defRPr>
            </a:lvl1pPr>
            <a:lvl2pPr marL="742950" indent="-285750" algn="l" rtl="0" eaLnBrk="1" fontAlgn="base" hangingPunct="1">
              <a:spcBef>
                <a:spcPct val="20000"/>
              </a:spcBef>
              <a:spcAft>
                <a:spcPct val="0"/>
              </a:spcAft>
              <a:buSzPct val="60000"/>
              <a:buBlip>
                <a:blip r:embed="rId7"/>
              </a:buBlip>
              <a:defRPr sz="1200">
                <a:solidFill>
                  <a:schemeClr val="tx1"/>
                </a:solidFill>
                <a:latin typeface="+mn-lt"/>
              </a:defRPr>
            </a:lvl2pPr>
            <a:lvl3pPr marL="1143000" indent="-228600" algn="l" rtl="0" eaLnBrk="1" fontAlgn="base" hangingPunct="1">
              <a:spcBef>
                <a:spcPct val="20000"/>
              </a:spcBef>
              <a:spcAft>
                <a:spcPct val="0"/>
              </a:spcAft>
              <a:buSzPct val="60000"/>
              <a:buBlip>
                <a:blip r:embed="rId7"/>
              </a:buBlip>
              <a:defRPr sz="2400">
                <a:solidFill>
                  <a:schemeClr val="tx1"/>
                </a:solidFill>
                <a:latin typeface="+mn-lt"/>
              </a:defRPr>
            </a:lvl3pPr>
            <a:lvl4pPr marL="1600200" indent="-228600" algn="l" rtl="0" eaLnBrk="1" fontAlgn="base" hangingPunct="1">
              <a:spcBef>
                <a:spcPct val="20000"/>
              </a:spcBef>
              <a:spcAft>
                <a:spcPct val="0"/>
              </a:spcAft>
              <a:buSzPct val="60000"/>
              <a:buBlip>
                <a:blip r:embed="rId7"/>
              </a:buBlip>
              <a:defRPr sz="1600">
                <a:solidFill>
                  <a:schemeClr val="tx1"/>
                </a:solidFill>
                <a:latin typeface="+mn-lt"/>
              </a:defRPr>
            </a:lvl4pPr>
            <a:lvl5pPr marL="2057400" indent="-228600" algn="l" rtl="0" eaLnBrk="1" fontAlgn="base" hangingPunct="1">
              <a:spcBef>
                <a:spcPct val="20000"/>
              </a:spcBef>
              <a:spcAft>
                <a:spcPct val="0"/>
              </a:spcAft>
              <a:buSzPct val="60000"/>
              <a:buBlip>
                <a:blip r:embed="rId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7"/>
              </a:buBlip>
              <a:defRPr sz="1400">
                <a:solidFill>
                  <a:schemeClr val="tx1"/>
                </a:solidFill>
                <a:latin typeface="+mn-lt"/>
              </a:defRPr>
            </a:lvl9pPr>
          </a:lstStyle>
          <a:p>
            <a:pPr marL="0" indent="0">
              <a:buNone/>
            </a:pPr>
            <a:r>
              <a:rPr lang="de-DE" sz="1800" b="1" kern="0" dirty="0">
                <a:solidFill>
                  <a:srgbClr val="0070C0"/>
                </a:solidFill>
              </a:rPr>
              <a:t>HIT</a:t>
            </a:r>
          </a:p>
        </p:txBody>
      </p:sp>
    </p:spTree>
    <p:extLst>
      <p:ext uri="{BB962C8B-B14F-4D97-AF65-F5344CB8AC3E}">
        <p14:creationId xmlns:p14="http://schemas.microsoft.com/office/powerpoint/2010/main" val="1537373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528" y="1124744"/>
            <a:ext cx="8356600" cy="4894262"/>
          </a:xfrm>
        </p:spPr>
        <p:txBody>
          <a:bodyPr/>
          <a:lstStyle/>
          <a:p>
            <a:endParaRPr lang="de-DE" sz="1000" dirty="0"/>
          </a:p>
        </p:txBody>
      </p:sp>
      <p:sp>
        <p:nvSpPr>
          <p:cNvPr id="4" name="Titel 3"/>
          <p:cNvSpPr>
            <a:spLocks noGrp="1"/>
          </p:cNvSpPr>
          <p:nvPr>
            <p:ph type="title"/>
          </p:nvPr>
        </p:nvSpPr>
        <p:spPr/>
        <p:txBody>
          <a:bodyPr/>
          <a:lstStyle/>
          <a:p>
            <a:endParaRPr lang="de-DE" dirty="0"/>
          </a:p>
        </p:txBody>
      </p:sp>
      <p:pic>
        <p:nvPicPr>
          <p:cNvPr id="5" name="Grafik 4"/>
          <p:cNvPicPr>
            <a:picLocks noChangeAspect="1"/>
          </p:cNvPicPr>
          <p:nvPr/>
        </p:nvPicPr>
        <p:blipFill>
          <a:blip r:embed="rId2"/>
          <a:stretch>
            <a:fillRect/>
          </a:stretch>
        </p:blipFill>
        <p:spPr>
          <a:xfrm>
            <a:off x="313311" y="2852936"/>
            <a:ext cx="8365803" cy="2714625"/>
          </a:xfrm>
          <a:prstGeom prst="rect">
            <a:avLst/>
          </a:prstGeom>
        </p:spPr>
      </p:pic>
    </p:spTree>
    <p:extLst>
      <p:ext uri="{BB962C8B-B14F-4D97-AF65-F5344CB8AC3E}">
        <p14:creationId xmlns:p14="http://schemas.microsoft.com/office/powerpoint/2010/main" val="3156868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Design </a:t>
            </a:r>
            <a:r>
              <a:rPr lang="en-US" dirty="0"/>
              <a:t>Environment</a:t>
            </a:r>
          </a:p>
        </p:txBody>
      </p:sp>
      <p:sp>
        <p:nvSpPr>
          <p:cNvPr id="19" name="Inhaltsplatzhalter 1"/>
          <p:cNvSpPr>
            <a:spLocks noGrp="1"/>
          </p:cNvSpPr>
          <p:nvPr>
            <p:ph idx="1"/>
          </p:nvPr>
        </p:nvSpPr>
        <p:spPr>
          <a:xfrm>
            <a:off x="827584" y="980728"/>
            <a:ext cx="7852544" cy="3096344"/>
          </a:xfrm>
        </p:spPr>
        <p:txBody>
          <a:bodyPr/>
          <a:lstStyle/>
          <a:p>
            <a:pPr>
              <a:lnSpc>
                <a:spcPct val="150000"/>
              </a:lnSpc>
            </a:pPr>
            <a:r>
              <a:rPr lang="en-US" altLang="zh-CN" dirty="0"/>
              <a:t>Foundries and PDKs (Package Design Kit)</a:t>
            </a:r>
            <a:endParaRPr lang="en-US" dirty="0"/>
          </a:p>
          <a:p>
            <a:pPr lvl="1"/>
            <a:r>
              <a:rPr lang="en-US" dirty="0"/>
              <a:t>Foundry: TSMC, </a:t>
            </a:r>
            <a:r>
              <a:rPr lang="de-DE" dirty="0"/>
              <a:t>UMC, TSI, </a:t>
            </a:r>
            <a:r>
              <a:rPr lang="de-DE" dirty="0" err="1"/>
              <a:t>Lfoundry</a:t>
            </a:r>
            <a:r>
              <a:rPr lang="de-DE" dirty="0"/>
              <a:t>, SMIC…</a:t>
            </a:r>
            <a:endParaRPr lang="en-US" dirty="0"/>
          </a:p>
          <a:p>
            <a:pPr lvl="1"/>
            <a:r>
              <a:rPr lang="de-DE" dirty="0"/>
              <a:t>CMOS, HVCMOS, </a:t>
            </a:r>
            <a:r>
              <a:rPr lang="de-DE" dirty="0" err="1"/>
              <a:t>BiCMOS</a:t>
            </a:r>
            <a:r>
              <a:rPr lang="de-DE" dirty="0"/>
              <a:t>, </a:t>
            </a:r>
            <a:r>
              <a:rPr lang="de-DE" dirty="0" err="1"/>
              <a:t>FinFET</a:t>
            </a:r>
            <a:r>
              <a:rPr lang="de-DE" dirty="0"/>
              <a:t> …</a:t>
            </a:r>
            <a:endParaRPr lang="de-DE" altLang="zh-CN" dirty="0"/>
          </a:p>
          <a:p>
            <a:pPr lvl="1"/>
            <a:r>
              <a:rPr lang="de-DE" dirty="0"/>
              <a:t>350nm, 180nm, 65nm, 55nm, …. </a:t>
            </a:r>
          </a:p>
          <a:p>
            <a:pPr>
              <a:lnSpc>
                <a:spcPct val="150000"/>
              </a:lnSpc>
            </a:pPr>
            <a:r>
              <a:rPr lang="en-US" dirty="0"/>
              <a:t>EDA Tools</a:t>
            </a:r>
          </a:p>
          <a:p>
            <a:pPr lvl="1"/>
            <a:r>
              <a:rPr lang="en-US" dirty="0"/>
              <a:t>Cadence Virtuoso, Cadence Assure</a:t>
            </a:r>
          </a:p>
          <a:p>
            <a:pPr lvl="1"/>
            <a:r>
              <a:rPr lang="en-US" dirty="0"/>
              <a:t>License costs for industrial use &gt; 100k€/project</a:t>
            </a:r>
            <a:endParaRPr lang="de-DE" dirty="0"/>
          </a:p>
          <a:p>
            <a:pPr lvl="1">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8636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ltLang="zh-CN" dirty="0"/>
              <a:t>Design</a:t>
            </a:r>
            <a:endParaRPr lang="en-US"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124744"/>
            <a:ext cx="2842514" cy="5093033"/>
          </a:xfrm>
          <a:prstGeom prst="rect">
            <a:avLst/>
          </a:prstGeom>
        </p:spPr>
      </p:pic>
      <p:pic>
        <p:nvPicPr>
          <p:cNvPr id="6" name="Grafik 5"/>
          <p:cNvPicPr>
            <a:picLocks noChangeAspect="1"/>
          </p:cNvPicPr>
          <p:nvPr/>
        </p:nvPicPr>
        <p:blipFill>
          <a:blip r:embed="rId4"/>
          <a:stretch>
            <a:fillRect/>
          </a:stretch>
        </p:blipFill>
        <p:spPr>
          <a:xfrm>
            <a:off x="179512" y="1700808"/>
            <a:ext cx="5932797" cy="4608512"/>
          </a:xfrm>
          <a:prstGeom prst="rect">
            <a:avLst/>
          </a:prstGeom>
        </p:spPr>
      </p:pic>
    </p:spTree>
    <p:extLst>
      <p:ext uri="{BB962C8B-B14F-4D97-AF65-F5344CB8AC3E}">
        <p14:creationId xmlns:p14="http://schemas.microsoft.com/office/powerpoint/2010/main" val="1573070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45728" y="980728"/>
            <a:ext cx="7852544" cy="3379440"/>
          </a:xfrm>
        </p:spPr>
        <p:txBody>
          <a:bodyPr/>
          <a:lstStyle/>
          <a:p>
            <a:pPr>
              <a:lnSpc>
                <a:spcPct val="150000"/>
              </a:lnSpc>
            </a:pPr>
            <a:r>
              <a:rPr lang="en-US" altLang="zh-CN" dirty="0"/>
              <a:t>Engineering Run</a:t>
            </a:r>
          </a:p>
          <a:p>
            <a:pPr>
              <a:lnSpc>
                <a:spcPct val="150000"/>
              </a:lnSpc>
            </a:pPr>
            <a:r>
              <a:rPr lang="en-US" altLang="zh-CN" dirty="0"/>
              <a:t>MPW (Multi-P</a:t>
            </a:r>
            <a:r>
              <a:rPr lang="de-DE" altLang="zh-CN" dirty="0" err="1"/>
              <a:t>roject</a:t>
            </a:r>
            <a:r>
              <a:rPr lang="en-US" altLang="zh-CN" dirty="0"/>
              <a:t> Wafer)</a:t>
            </a:r>
          </a:p>
        </p:txBody>
      </p:sp>
      <p:sp>
        <p:nvSpPr>
          <p:cNvPr id="4" name="Titel 3"/>
          <p:cNvSpPr>
            <a:spLocks noGrp="1"/>
          </p:cNvSpPr>
          <p:nvPr>
            <p:ph type="title"/>
          </p:nvPr>
        </p:nvSpPr>
        <p:spPr/>
        <p:txBody>
          <a:bodyPr/>
          <a:lstStyle/>
          <a:p>
            <a:r>
              <a:rPr lang="en-US" altLang="zh-CN" dirty="0"/>
              <a:t>Production</a:t>
            </a:r>
            <a:endParaRPr lang="en-US"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140968"/>
            <a:ext cx="4187210" cy="3140408"/>
          </a:xfrm>
          <a:prstGeom prst="rect">
            <a:avLst/>
          </a:prstGeom>
        </p:spPr>
      </p:pic>
      <p:pic>
        <p:nvPicPr>
          <p:cNvPr id="7" name="Grafik 9">
            <a:extLst>
              <a:ext uri="{FF2B5EF4-FFF2-40B4-BE49-F238E27FC236}">
                <a16:creationId xmlns:a16="http://schemas.microsoft.com/office/drawing/2014/main" id="{B9347BDA-B479-446C-B288-BAE1E083BEF0}"/>
              </a:ext>
            </a:extLst>
          </p:cNvPr>
          <p:cNvPicPr>
            <a:picLocks noChangeAspect="1"/>
          </p:cNvPicPr>
          <p:nvPr/>
        </p:nvPicPr>
        <p:blipFill>
          <a:blip r:embed="rId4"/>
          <a:stretch>
            <a:fillRect/>
          </a:stretch>
        </p:blipFill>
        <p:spPr>
          <a:xfrm>
            <a:off x="323528" y="3140968"/>
            <a:ext cx="4316744" cy="3096667"/>
          </a:xfrm>
          <a:prstGeom prst="rect">
            <a:avLst/>
          </a:prstGeom>
        </p:spPr>
      </p:pic>
    </p:spTree>
    <p:extLst>
      <p:ext uri="{BB962C8B-B14F-4D97-AF65-F5344CB8AC3E}">
        <p14:creationId xmlns:p14="http://schemas.microsoft.com/office/powerpoint/2010/main" val="30894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nSpc>
                <a:spcPct val="150000"/>
              </a:lnSpc>
            </a:pPr>
            <a:r>
              <a:rPr lang="en-US" altLang="zh-CN" dirty="0"/>
              <a:t>Wire Bonding</a:t>
            </a:r>
          </a:p>
          <a:p>
            <a:pPr>
              <a:lnSpc>
                <a:spcPct val="150000"/>
              </a:lnSpc>
            </a:pPr>
            <a:r>
              <a:rPr lang="en-US" altLang="zh-CN" dirty="0"/>
              <a:t>Flip Chips</a:t>
            </a:r>
          </a:p>
        </p:txBody>
      </p:sp>
      <p:sp>
        <p:nvSpPr>
          <p:cNvPr id="4" name="Titel 3"/>
          <p:cNvSpPr>
            <a:spLocks noGrp="1"/>
          </p:cNvSpPr>
          <p:nvPr>
            <p:ph type="title"/>
          </p:nvPr>
        </p:nvSpPr>
        <p:spPr/>
        <p:txBody>
          <a:bodyPr/>
          <a:lstStyle/>
          <a:p>
            <a:r>
              <a:rPr lang="de-DE" altLang="zh-CN" dirty="0"/>
              <a:t>Package</a:t>
            </a:r>
            <a:endParaRPr lang="en-US" dirty="0"/>
          </a:p>
        </p:txBody>
      </p:sp>
      <p:pic>
        <p:nvPicPr>
          <p:cNvPr id="13" name="Grafik 12"/>
          <p:cNvPicPr>
            <a:picLocks noChangeAspect="1"/>
          </p:cNvPicPr>
          <p:nvPr/>
        </p:nvPicPr>
        <p:blipFill>
          <a:blip r:embed="rId3"/>
          <a:stretch>
            <a:fillRect/>
          </a:stretch>
        </p:blipFill>
        <p:spPr>
          <a:xfrm>
            <a:off x="2642829" y="1427074"/>
            <a:ext cx="2792641" cy="2288817"/>
          </a:xfrm>
          <a:prstGeom prst="rect">
            <a:avLst/>
          </a:prstGeom>
        </p:spPr>
      </p:pic>
      <p:pic>
        <p:nvPicPr>
          <p:cNvPr id="5" name="Grafik 4"/>
          <p:cNvPicPr>
            <a:picLocks noChangeAspect="1"/>
          </p:cNvPicPr>
          <p:nvPr/>
        </p:nvPicPr>
        <p:blipFill>
          <a:blip r:embed="rId4"/>
          <a:stretch>
            <a:fillRect/>
          </a:stretch>
        </p:blipFill>
        <p:spPr>
          <a:xfrm>
            <a:off x="2606767" y="3981753"/>
            <a:ext cx="6325369" cy="2267252"/>
          </a:xfrm>
          <a:prstGeom prst="rect">
            <a:avLst/>
          </a:prstGeom>
        </p:spPr>
      </p:pic>
      <p:pic>
        <p:nvPicPr>
          <p:cNvPr id="6" name="Grafik 5" descr="Ein Bild, das Text, Screenshot, Schrift, Diagramm enthält.&#10;&#10;Automatisch generierte Beschreibung">
            <a:extLst>
              <a:ext uri="{FF2B5EF4-FFF2-40B4-BE49-F238E27FC236}">
                <a16:creationId xmlns:a16="http://schemas.microsoft.com/office/drawing/2014/main" id="{B8AD2FDA-1025-76EA-9B61-3C28D464F4ED}"/>
              </a:ext>
            </a:extLst>
          </p:cNvPr>
          <p:cNvPicPr preferRelativeResize="0">
            <a:picLocks/>
          </p:cNvPicPr>
          <p:nvPr/>
        </p:nvPicPr>
        <p:blipFill>
          <a:blip r:embed="rId5"/>
          <a:stretch>
            <a:fillRect/>
          </a:stretch>
        </p:blipFill>
        <p:spPr>
          <a:xfrm>
            <a:off x="5435470" y="1124744"/>
            <a:ext cx="3564376" cy="2591147"/>
          </a:xfrm>
          <a:prstGeom prst="rect">
            <a:avLst/>
          </a:prstGeom>
        </p:spPr>
      </p:pic>
    </p:spTree>
    <p:extLst>
      <p:ext uri="{BB962C8B-B14F-4D97-AF65-F5344CB8AC3E}">
        <p14:creationId xmlns:p14="http://schemas.microsoft.com/office/powerpoint/2010/main" val="2003327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45728" y="980728"/>
            <a:ext cx="7852544" cy="3379440"/>
          </a:xfrm>
        </p:spPr>
        <p:txBody>
          <a:bodyPr/>
          <a:lstStyle/>
          <a:p>
            <a:pPr>
              <a:lnSpc>
                <a:spcPct val="150000"/>
              </a:lnSpc>
            </a:pPr>
            <a:r>
              <a:rPr lang="en-US" altLang="zh-CN" dirty="0"/>
              <a:t>P</a:t>
            </a:r>
            <a:r>
              <a:rPr lang="en-GB" dirty="0"/>
              <a:t>CB design</a:t>
            </a:r>
          </a:p>
          <a:p>
            <a:pPr>
              <a:lnSpc>
                <a:spcPct val="150000"/>
              </a:lnSpc>
            </a:pPr>
            <a:r>
              <a:rPr lang="en-GB" sz="2000" dirty="0">
                <a:ea typeface="+mn-ea"/>
                <a:cs typeface="+mn-cs"/>
              </a:rPr>
              <a:t>Firmware Development</a:t>
            </a:r>
          </a:p>
          <a:p>
            <a:pPr>
              <a:lnSpc>
                <a:spcPct val="150000"/>
              </a:lnSpc>
            </a:pPr>
            <a:r>
              <a:rPr lang="en-GB" sz="2000" dirty="0">
                <a:ea typeface="+mn-ea"/>
                <a:cs typeface="+mn-cs"/>
              </a:rPr>
              <a:t>Software </a:t>
            </a:r>
            <a:r>
              <a:rPr lang="en-GB" dirty="0"/>
              <a:t>Development</a:t>
            </a:r>
            <a:endParaRPr lang="en-GB" sz="2000" dirty="0">
              <a:ea typeface="+mn-ea"/>
              <a:cs typeface="+mn-cs"/>
            </a:endParaRPr>
          </a:p>
          <a:p>
            <a:pPr>
              <a:lnSpc>
                <a:spcPct val="150000"/>
              </a:lnSpc>
            </a:pPr>
            <a:r>
              <a:rPr lang="en-GB" sz="2000" dirty="0">
                <a:ea typeface="+mn-ea"/>
                <a:cs typeface="+mn-cs"/>
              </a:rPr>
              <a:t>Build up </a:t>
            </a:r>
            <a:r>
              <a:rPr lang="en-GB" dirty="0"/>
              <a:t>Measuring</a:t>
            </a:r>
            <a:r>
              <a:rPr lang="en-GB" sz="2000" dirty="0">
                <a:ea typeface="+mn-ea"/>
                <a:cs typeface="+mn-cs"/>
              </a:rPr>
              <a:t> System</a:t>
            </a:r>
          </a:p>
          <a:p>
            <a:pPr lvl="1">
              <a:lnSpc>
                <a:spcPct val="150000"/>
              </a:lnSpc>
            </a:pPr>
            <a:endParaRPr lang="en-GB" sz="1600" spc="-1" dirty="0">
              <a:solidFill>
                <a:srgbClr val="000000"/>
              </a:solidFill>
              <a:ea typeface="DejaVu Sans"/>
            </a:endParaRPr>
          </a:p>
        </p:txBody>
      </p:sp>
      <p:sp>
        <p:nvSpPr>
          <p:cNvPr id="4" name="Titel 3"/>
          <p:cNvSpPr>
            <a:spLocks noGrp="1"/>
          </p:cNvSpPr>
          <p:nvPr>
            <p:ph type="title"/>
          </p:nvPr>
        </p:nvSpPr>
        <p:spPr/>
        <p:txBody>
          <a:bodyPr/>
          <a:lstStyle/>
          <a:p>
            <a:r>
              <a:rPr lang="en-US" altLang="zh-CN" dirty="0"/>
              <a:t>Measurements</a:t>
            </a:r>
            <a:endParaRPr lang="en-US" dirty="0"/>
          </a:p>
        </p:txBody>
      </p:sp>
      <p:pic>
        <p:nvPicPr>
          <p:cNvPr id="14" name="Grafik 13">
            <a:extLst>
              <a:ext uri="{FF2B5EF4-FFF2-40B4-BE49-F238E27FC236}">
                <a16:creationId xmlns:a16="http://schemas.microsoft.com/office/drawing/2014/main" id="{FFFAD70C-F1C5-40EA-B99B-65C3173E8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249" y="3645024"/>
            <a:ext cx="4790548" cy="2615917"/>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7918" y="985004"/>
            <a:ext cx="4772582" cy="2443996"/>
          </a:xfrm>
          <a:prstGeom prst="rect">
            <a:avLst/>
          </a:prstGeom>
        </p:spPr>
      </p:pic>
    </p:spTree>
    <p:extLst>
      <p:ext uri="{BB962C8B-B14F-4D97-AF65-F5344CB8AC3E}">
        <p14:creationId xmlns:p14="http://schemas.microsoft.com/office/powerpoint/2010/main" val="699573668"/>
      </p:ext>
    </p:extLst>
  </p:cSld>
  <p:clrMapOvr>
    <a:masterClrMapping/>
  </p:clrMapOvr>
</p:sld>
</file>

<file path=ppt/theme/theme1.xml><?xml version="1.0" encoding="utf-8"?>
<a:theme xmlns:a="http://schemas.openxmlformats.org/drawingml/2006/main" name="Präsentation Internationales">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4337</Words>
  <Application>Microsoft Office PowerPoint</Application>
  <PresentationFormat>Bildschirmpräsentation (4:3)</PresentationFormat>
  <Paragraphs>493</Paragraphs>
  <Slides>48</Slides>
  <Notes>33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48</vt:i4>
      </vt:variant>
    </vt:vector>
  </HeadingPairs>
  <TitlesOfParts>
    <vt:vector size="56" baseType="lpstr">
      <vt:lpstr>CMSY10</vt:lpstr>
      <vt:lpstr>URWPalladioL-Roma</vt:lpstr>
      <vt:lpstr>Arial</vt:lpstr>
      <vt:lpstr>Calibri</vt:lpstr>
      <vt:lpstr>Cambria Math</vt:lpstr>
      <vt:lpstr>Times New Roman</vt:lpstr>
      <vt:lpstr>Wingdings</vt:lpstr>
      <vt:lpstr>Präsentation Internationales</vt:lpstr>
      <vt:lpstr>PowerPoint-Präsentation</vt:lpstr>
      <vt:lpstr>Contents</vt:lpstr>
      <vt:lpstr>PowerPoint-Präsentation</vt:lpstr>
      <vt:lpstr>CMOS Development Flow</vt:lpstr>
      <vt:lpstr>Design Environment</vt:lpstr>
      <vt:lpstr>Design</vt:lpstr>
      <vt:lpstr>Production</vt:lpstr>
      <vt:lpstr>Package</vt:lpstr>
      <vt:lpstr>Measurements</vt:lpstr>
      <vt:lpstr>PowerPoint-Präsentation</vt:lpstr>
      <vt:lpstr>What is HVCMOS</vt:lpstr>
      <vt:lpstr>Applications</vt:lpstr>
      <vt:lpstr>Applications</vt:lpstr>
      <vt:lpstr>HVCMOS for High Energy Physics Experiments</vt:lpstr>
      <vt:lpstr>The Interaction of Charged Particle/Photon on Detector</vt:lpstr>
      <vt:lpstr>Particle tracking</vt:lpstr>
      <vt:lpstr>Passive Pixel Detector</vt:lpstr>
      <vt:lpstr>Active Pixel Detector </vt:lpstr>
      <vt:lpstr>Variants of HVCMOS</vt:lpstr>
      <vt:lpstr>Small fill factor vs. large fill factor</vt:lpstr>
      <vt:lpstr>Hybrid vs. Monolithic</vt:lpstr>
      <vt:lpstr>HRCMOS vs. HVCMOS</vt:lpstr>
      <vt:lpstr>Components of a HVCMOS Detector</vt:lpstr>
      <vt:lpstr>Requirements on electronics</vt:lpstr>
      <vt:lpstr>Pixel Electronics</vt:lpstr>
      <vt:lpstr>Readout Cells – Three Operation Modes</vt:lpstr>
      <vt:lpstr>Energy Resolution and Time resolution</vt:lpstr>
      <vt:lpstr>Applications</vt:lpstr>
      <vt:lpstr>Differences to Pixel Detectors in High Energy Physics</vt:lpstr>
      <vt:lpstr>Beam monitoring system requirements</vt:lpstr>
      <vt:lpstr>Sensor Design</vt:lpstr>
      <vt:lpstr>Sensor Design</vt:lpstr>
      <vt:lpstr>Applications</vt:lpstr>
      <vt:lpstr>Scanning Transmission Electron Microscopy </vt:lpstr>
      <vt:lpstr>Current Challenges in STEM</vt:lpstr>
      <vt:lpstr>PowerPoint-Präsentation</vt:lpstr>
      <vt:lpstr>Current data acquisition system</vt:lpstr>
      <vt:lpstr>Test system</vt:lpstr>
      <vt:lpstr>Some Examples of Measurement Results</vt:lpstr>
      <vt:lpstr>Some Examples of Measurement Results</vt:lpstr>
      <vt:lpstr>Energy Resolution</vt:lpstr>
      <vt:lpstr>Time Resolution</vt:lpstr>
      <vt:lpstr>Pixel Masking</vt:lpstr>
      <vt:lpstr>Counter mode</vt:lpstr>
      <vt:lpstr>Adder mode</vt:lpstr>
      <vt:lpstr>Conclusion</vt:lpstr>
      <vt:lpstr>Successfully taped out chip（part）</vt:lpstr>
      <vt:lpstr>PowerPoint-Präsentation</vt:lpstr>
    </vt:vector>
  </TitlesOfParts>
  <Company>Karlsruhe Institute of Technology (KIT)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Default</dc:creator>
  <cp:lastModifiedBy>Hui Zhang</cp:lastModifiedBy>
  <cp:revision>417</cp:revision>
  <cp:lastPrinted>2024-01-04T05:27:04Z</cp:lastPrinted>
  <dcterms:created xsi:type="dcterms:W3CDTF">2011-08-02T06:26:10Z</dcterms:created>
  <dcterms:modified xsi:type="dcterms:W3CDTF">2024-01-04T08:28:28Z</dcterms:modified>
</cp:coreProperties>
</file>