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sldIdLst>
    <p:sldId id="381" r:id="rId2"/>
    <p:sldId id="658" r:id="rId3"/>
    <p:sldId id="659" r:id="rId4"/>
    <p:sldId id="379" r:id="rId5"/>
    <p:sldId id="654" r:id="rId6"/>
    <p:sldId id="380" r:id="rId7"/>
    <p:sldId id="648" r:id="rId8"/>
    <p:sldId id="594" r:id="rId9"/>
    <p:sldId id="661" r:id="rId10"/>
    <p:sldId id="593" r:id="rId11"/>
    <p:sldId id="599" r:id="rId12"/>
    <p:sldId id="657" r:id="rId13"/>
    <p:sldId id="656" r:id="rId14"/>
    <p:sldId id="630" r:id="rId15"/>
    <p:sldId id="662" r:id="rId16"/>
    <p:sldId id="597" r:id="rId17"/>
    <p:sldId id="602" r:id="rId18"/>
    <p:sldId id="635" r:id="rId19"/>
    <p:sldId id="605" r:id="rId20"/>
    <p:sldId id="636" r:id="rId21"/>
    <p:sldId id="607" r:id="rId22"/>
    <p:sldId id="663" r:id="rId23"/>
    <p:sldId id="623" r:id="rId24"/>
    <p:sldId id="621" r:id="rId25"/>
    <p:sldId id="613" r:id="rId26"/>
    <p:sldId id="617" r:id="rId27"/>
    <p:sldId id="615" r:id="rId28"/>
    <p:sldId id="616" r:id="rId29"/>
    <p:sldId id="619" r:id="rId30"/>
    <p:sldId id="618" r:id="rId31"/>
    <p:sldId id="608" r:id="rId32"/>
    <p:sldId id="664" r:id="rId33"/>
    <p:sldId id="667" r:id="rId34"/>
    <p:sldId id="603" r:id="rId35"/>
    <p:sldId id="665" r:id="rId36"/>
    <p:sldId id="611" r:id="rId37"/>
    <p:sldId id="645" r:id="rId38"/>
    <p:sldId id="646" r:id="rId39"/>
    <p:sldId id="647" r:id="rId40"/>
    <p:sldId id="666" r:id="rId41"/>
    <p:sldId id="610" r:id="rId42"/>
    <p:sldId id="640" r:id="rId43"/>
    <p:sldId id="650" r:id="rId44"/>
    <p:sldId id="644" r:id="rId45"/>
    <p:sldId id="293" r:id="rId46"/>
    <p:sldId id="651" r:id="rId47"/>
    <p:sldId id="669" r:id="rId48"/>
    <p:sldId id="652" r:id="rId49"/>
    <p:sldId id="668" r:id="rId50"/>
    <p:sldId id="638" r:id="rId51"/>
    <p:sldId id="670" r:id="rId5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2CCBD820-1F48-4B07-9A25-1DE973E4218D}">
          <p14:sldIdLst>
            <p14:sldId id="381"/>
            <p14:sldId id="658"/>
          </p14:sldIdLst>
        </p14:section>
        <p14:section name="pp" id="{EB1004A9-3B1C-491C-BD9E-6AE8208165A3}">
          <p14:sldIdLst>
            <p14:sldId id="659"/>
            <p14:sldId id="379"/>
            <p14:sldId id="654"/>
            <p14:sldId id="380"/>
            <p14:sldId id="648"/>
            <p14:sldId id="594"/>
          </p14:sldIdLst>
        </p14:section>
        <p14:section name="pandax" id="{10209967-27B9-439F-BD8C-A20E42240B6F}">
          <p14:sldIdLst>
            <p14:sldId id="661"/>
            <p14:sldId id="593"/>
            <p14:sldId id="599"/>
            <p14:sldId id="657"/>
            <p14:sldId id="656"/>
            <p14:sldId id="630"/>
          </p14:sldIdLst>
        </p14:section>
        <p14:section name="data" id="{975A0B5E-FC84-4205-A9A2-EB95DE798151}">
          <p14:sldIdLst>
            <p14:sldId id="662"/>
            <p14:sldId id="597"/>
            <p14:sldId id="602"/>
            <p14:sldId id="635"/>
            <p14:sldId id="605"/>
            <p14:sldId id="636"/>
            <p14:sldId id="607"/>
          </p14:sldIdLst>
        </p14:section>
        <p14:section name="bkg" id="{DF25D63D-9FA6-4857-9D3B-1FA9475BBDDE}">
          <p14:sldIdLst>
            <p14:sldId id="663"/>
            <p14:sldId id="623"/>
            <p14:sldId id="621"/>
            <p14:sldId id="613"/>
            <p14:sldId id="617"/>
            <p14:sldId id="615"/>
            <p14:sldId id="616"/>
            <p14:sldId id="619"/>
            <p14:sldId id="618"/>
            <p14:sldId id="608"/>
          </p14:sldIdLst>
        </p14:section>
        <p14:section name="fit" id="{3E51F694-0D4F-4610-B20C-EAF394A654DB}">
          <p14:sldIdLst>
            <p14:sldId id="664"/>
            <p14:sldId id="667"/>
            <p14:sldId id="603"/>
          </p14:sldIdLst>
        </p14:section>
        <p14:section name="sys" id="{0D231CC7-0603-4EF4-9632-9D7554C74B30}">
          <p14:sldIdLst>
            <p14:sldId id="665"/>
            <p14:sldId id="611"/>
            <p14:sldId id="645"/>
            <p14:sldId id="646"/>
            <p14:sldId id="647"/>
          </p14:sldIdLst>
        </p14:section>
        <p14:section name="result" id="{FF2704ED-B613-4973-9AED-DF643CDDED95}">
          <p14:sldIdLst>
            <p14:sldId id="666"/>
            <p14:sldId id="610"/>
            <p14:sldId id="640"/>
            <p14:sldId id="650"/>
            <p14:sldId id="644"/>
          </p14:sldIdLst>
        </p14:section>
        <p14:section name="back up" id="{301C0F6A-7460-4004-A12B-25F098E335F6}">
          <p14:sldIdLst>
            <p14:sldId id="293"/>
            <p14:sldId id="651"/>
            <p14:sldId id="669"/>
            <p14:sldId id="652"/>
            <p14:sldId id="668"/>
            <p14:sldId id="638"/>
            <p14:sldId id="6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芦 晓盈" initials="芦" lastIdx="5" clrIdx="0">
    <p:extLst>
      <p:ext uri="{19B8F6BF-5375-455C-9EA6-DF929625EA0E}">
        <p15:presenceInfo xmlns:p15="http://schemas.microsoft.com/office/powerpoint/2012/main" userId="33719888ae2c7eb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DD2817"/>
    <a:srgbClr val="FF00FF"/>
    <a:srgbClr val="45D385"/>
    <a:srgbClr val="FF6600"/>
    <a:srgbClr val="FF9900"/>
    <a:srgbClr val="33CCFF"/>
    <a:srgbClr val="D8A71E"/>
    <a:srgbClr val="333333"/>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8" autoAdjust="0"/>
    <p:restoredTop sz="77483" autoAdjust="0"/>
  </p:normalViewPr>
  <p:slideViewPr>
    <p:cSldViewPr snapToGrid="0">
      <p:cViewPr varScale="1">
        <p:scale>
          <a:sx n="75" d="100"/>
          <a:sy n="75" d="100"/>
        </p:scale>
        <p:origin x="1099" y="67"/>
      </p:cViewPr>
      <p:guideLst/>
    </p:cSldViewPr>
  </p:slideViewPr>
  <p:notesTextViewPr>
    <p:cViewPr>
      <p:scale>
        <a:sx n="1" d="1"/>
        <a:sy n="1" d="1"/>
      </p:scale>
      <p:origin x="0" y="0"/>
    </p:cViewPr>
  </p:notesTextViewPr>
  <p:sorterViewPr>
    <p:cViewPr varScale="1">
      <p:scale>
        <a:sx n="100" d="100"/>
        <a:sy n="100" d="100"/>
      </p:scale>
      <p:origin x="0" y="-2986"/>
    </p:cViewPr>
  </p:sorterViewPr>
  <p:notesViewPr>
    <p:cSldViewPr snapToGrid="0">
      <p:cViewPr varScale="1">
        <p:scale>
          <a:sx n="74" d="100"/>
          <a:sy n="74" d="100"/>
        </p:scale>
        <p:origin x="297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3FDE2-6FAA-4233-81A4-8110B3B6FB83}" type="datetimeFigureOut">
              <a:rPr lang="zh-CN" altLang="en-US" smtClean="0"/>
              <a:t>2024/1/20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D7A92E-F5F2-418E-A97E-896280106941}" type="slidenum">
              <a:rPr lang="zh-CN" altLang="en-US" smtClean="0"/>
              <a:t>‹#›</a:t>
            </a:fld>
            <a:endParaRPr lang="zh-CN" altLang="en-US"/>
          </a:p>
        </p:txBody>
      </p:sp>
    </p:spTree>
    <p:extLst>
      <p:ext uri="{BB962C8B-B14F-4D97-AF65-F5344CB8AC3E}">
        <p14:creationId xmlns:p14="http://schemas.microsoft.com/office/powerpoint/2010/main" val="2049078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各位老师大家好，我是来自山东大学的</a:t>
            </a:r>
            <a:r>
              <a:rPr lang="en-US" altLang="zh-CN"/>
              <a:t>lxy</a:t>
            </a:r>
            <a:r>
              <a:rPr lang="zh-CN" altLang="en-US"/>
              <a:t>，很荣幸参加此次研讨会，并代表</a:t>
            </a:r>
            <a:r>
              <a:rPr lang="en-US" altLang="zh-CN"/>
              <a:t>PandaX</a:t>
            </a:r>
            <a:r>
              <a:rPr lang="zh-CN" altLang="en-US"/>
              <a:t>合作组汇报我 们在太阳</a:t>
            </a:r>
            <a:r>
              <a:rPr lang="en-US" altLang="zh-CN"/>
              <a:t>pp</a:t>
            </a:r>
            <a:r>
              <a:rPr lang="zh-CN" altLang="en-US"/>
              <a:t>中微子方面的研究进展。</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1</a:t>
            </a:fld>
            <a:endParaRPr lang="zh-CN" altLang="en-US"/>
          </a:p>
        </p:txBody>
      </p:sp>
    </p:spTree>
    <p:extLst>
      <p:ext uri="{BB962C8B-B14F-4D97-AF65-F5344CB8AC3E}">
        <p14:creationId xmlns:p14="http://schemas.microsoft.com/office/powerpoint/2010/main" val="3576440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a:t>
            </a:r>
            <a:r>
              <a:rPr lang="zh-CN" altLang="en-US"/>
              <a:t>前面林老师已经介绍过了</a:t>
            </a:r>
            <a:r>
              <a:rPr lang="en-US" altLang="zh-CN"/>
              <a:t>)</a:t>
            </a:r>
            <a:r>
              <a:rPr lang="zh-CN" altLang="en-US"/>
              <a:t>这里是我们的合作组成员以及不同的合作单位。</a:t>
            </a:r>
            <a:endParaRPr lang="en-US" altLang="zh-CN"/>
          </a:p>
        </p:txBody>
      </p:sp>
      <p:sp>
        <p:nvSpPr>
          <p:cNvPr id="4" name="灯片编号占位符 3"/>
          <p:cNvSpPr>
            <a:spLocks noGrp="1"/>
          </p:cNvSpPr>
          <p:nvPr>
            <p:ph type="sldNum" sz="quarter" idx="5"/>
          </p:nvPr>
        </p:nvSpPr>
        <p:spPr/>
        <p:txBody>
          <a:bodyPr/>
          <a:lstStyle/>
          <a:p>
            <a:fld id="{AED7A92E-F5F2-418E-A97E-896280106941}" type="slidenum">
              <a:rPr lang="zh-CN" altLang="en-US" smtClean="0"/>
              <a:t>10</a:t>
            </a:fld>
            <a:endParaRPr lang="zh-CN" altLang="en-US"/>
          </a:p>
        </p:txBody>
      </p:sp>
    </p:spTree>
    <p:extLst>
      <p:ext uri="{BB962C8B-B14F-4D97-AF65-F5344CB8AC3E}">
        <p14:creationId xmlns:p14="http://schemas.microsoft.com/office/powerpoint/2010/main" val="1465256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我们的实验位于四川锦屏山下，</a:t>
            </a:r>
            <a:r>
              <a:rPr lang="en-US" altLang="zh-CN"/>
              <a:t>2400</a:t>
            </a:r>
            <a:r>
              <a:rPr lang="zh-CN" altLang="en-US"/>
              <a:t>米的岩石覆盖有效屏蔽了宇宙线的 干扰。</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11</a:t>
            </a:fld>
            <a:endParaRPr lang="zh-CN" altLang="en-US"/>
          </a:p>
        </p:txBody>
      </p:sp>
    </p:spTree>
    <p:extLst>
      <p:ext uri="{BB962C8B-B14F-4D97-AF65-F5344CB8AC3E}">
        <p14:creationId xmlns:p14="http://schemas.microsoft.com/office/powerpoint/2010/main" val="2928413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这里展示实验室各个系统。 在洁净间内，是电子学系统和制冷循环系统以及位于超纯水屏蔽体内部的核心探测器</a:t>
            </a:r>
            <a:r>
              <a:rPr lang="en-US" altLang="zh-CN"/>
              <a:t>TPC</a:t>
            </a:r>
            <a:r>
              <a:rPr lang="zh-CN" altLang="en-US"/>
              <a:t>， 另外还有精馏塔，氙气存储系统。 </a:t>
            </a:r>
            <a:endParaRPr lang="en-US" altLang="zh-CN"/>
          </a:p>
          <a:p>
            <a:endParaRPr lang="en-US" altLang="zh-CN"/>
          </a:p>
          <a:p>
            <a:r>
              <a:rPr lang="zh-CN" altLang="en-US" b="0" i="1"/>
              <a:t>紧急回收</a:t>
            </a:r>
            <a:r>
              <a:rPr lang="en-US" altLang="zh-CN" b="0" i="1"/>
              <a:t>: </a:t>
            </a:r>
          </a:p>
          <a:p>
            <a:r>
              <a:rPr lang="zh-CN" altLang="en-US" b="0" i="1"/>
              <a:t>內罐气压太大的时候，把氙抽出来，用液氮冻在这里</a:t>
            </a:r>
            <a:endParaRPr lang="en-US" altLang="zh-CN" b="0" i="1"/>
          </a:p>
          <a:p>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12</a:t>
            </a:fld>
            <a:endParaRPr lang="zh-CN" altLang="en-US"/>
          </a:p>
        </p:txBody>
      </p:sp>
    </p:spTree>
    <p:extLst>
      <p:ext uri="{BB962C8B-B14F-4D97-AF65-F5344CB8AC3E}">
        <p14:creationId xmlns:p14="http://schemas.microsoft.com/office/powerpoint/2010/main" val="1197985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这一页的动画展示探测原理。 我们</a:t>
            </a:r>
            <a:r>
              <a:rPr lang="en-US" altLang="zh-CN"/>
              <a:t>TPC</a:t>
            </a:r>
            <a:r>
              <a:rPr lang="zh-CN" altLang="en-US"/>
              <a:t>内的氙分为气氙和液氙两层。 当有入射粒子打进来等过程，会产生沉积能量。 这些能量使得氙激发或电离，产生闪烁光信号</a:t>
            </a:r>
            <a:r>
              <a:rPr lang="en-US" altLang="zh-CN"/>
              <a:t>S1</a:t>
            </a:r>
            <a:r>
              <a:rPr lang="zh-CN" altLang="en-US"/>
              <a:t>；电离电子漂移到气氙层，通过电致发光，产生</a:t>
            </a:r>
            <a:r>
              <a:rPr lang="en-US" altLang="zh-CN"/>
              <a:t>S2 </a:t>
            </a:r>
            <a:r>
              <a:rPr lang="zh-CN" altLang="en-US"/>
              <a:t>信号，被顶部和底部的</a:t>
            </a:r>
            <a:r>
              <a:rPr lang="en-US" altLang="zh-CN"/>
              <a:t>PMT</a:t>
            </a:r>
            <a:r>
              <a:rPr lang="zh-CN" altLang="en-US"/>
              <a:t>探测。 我们通过</a:t>
            </a:r>
            <a:r>
              <a:rPr lang="en-US" altLang="zh-CN"/>
              <a:t>S1S2</a:t>
            </a:r>
            <a:r>
              <a:rPr lang="zh-CN" altLang="en-US"/>
              <a:t>信号进行能量重建以及三维位置重建。</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13</a:t>
            </a:fld>
            <a:endParaRPr lang="zh-CN" altLang="en-US"/>
          </a:p>
        </p:txBody>
      </p:sp>
    </p:spTree>
    <p:extLst>
      <p:ext uri="{BB962C8B-B14F-4D97-AF65-F5344CB8AC3E}">
        <p14:creationId xmlns:p14="http://schemas.microsoft.com/office/powerpoint/2010/main" val="1287927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pandax-4T</a:t>
            </a:r>
            <a:r>
              <a:rPr lang="zh-CN" altLang="en-US"/>
              <a:t>在不同的能区开展了不同的物理研究课题。</a:t>
            </a:r>
            <a:endParaRPr lang="en-US" altLang="zh-CN"/>
          </a:p>
          <a:p>
            <a:r>
              <a:rPr lang="zh-CN" altLang="en-US"/>
              <a:t>林老师刚刚介绍的</a:t>
            </a:r>
            <a:r>
              <a:rPr lang="en-US" altLang="zh-CN"/>
              <a:t>keV </a:t>
            </a:r>
            <a:r>
              <a:rPr lang="zh-CN" altLang="en-US"/>
              <a:t>能区的</a:t>
            </a:r>
            <a:r>
              <a:rPr lang="en-US" altLang="zh-CN"/>
              <a:t>B8</a:t>
            </a:r>
            <a:r>
              <a:rPr lang="zh-CN" altLang="en-US"/>
              <a:t>中微子研究；</a:t>
            </a:r>
            <a:endParaRPr lang="en-US" altLang="zh-CN"/>
          </a:p>
          <a:p>
            <a:r>
              <a:rPr lang="en-US" altLang="zh-CN"/>
              <a:t>MeV</a:t>
            </a:r>
            <a:r>
              <a:rPr lang="zh-CN" altLang="en-US"/>
              <a:t> 能区的</a:t>
            </a:r>
            <a:r>
              <a:rPr lang="en-US" altLang="zh-CN"/>
              <a:t>DBD</a:t>
            </a:r>
            <a:r>
              <a:rPr lang="zh-CN" altLang="en-US"/>
              <a:t>双贝塔衰变研究；</a:t>
            </a:r>
            <a:endParaRPr lang="en-US" altLang="zh-CN"/>
          </a:p>
          <a:p>
            <a:r>
              <a:rPr lang="zh-CN" altLang="en-US"/>
              <a:t>我们</a:t>
            </a:r>
            <a:r>
              <a:rPr lang="en-US" altLang="zh-CN"/>
              <a:t>pp</a:t>
            </a:r>
            <a:r>
              <a:rPr lang="zh-CN" altLang="en-US"/>
              <a:t>中微子的研究能区在这个位置，我们有很多信息来着</a:t>
            </a:r>
            <a:r>
              <a:rPr lang="en-US" altLang="zh-CN"/>
              <a:t>MeV</a:t>
            </a:r>
            <a:r>
              <a:rPr lang="zh-CN" altLang="en-US"/>
              <a:t>的</a:t>
            </a:r>
            <a:r>
              <a:rPr lang="en-US" altLang="zh-CN"/>
              <a:t>DBD</a:t>
            </a:r>
            <a:r>
              <a:rPr lang="zh-CN" altLang="en-US"/>
              <a:t>分析。</a:t>
            </a:r>
            <a:endParaRPr lang="en-US" altLang="zh-CN"/>
          </a:p>
          <a:p>
            <a:endParaRPr lang="en-US" altLang="zh-CN" b="0" i="1"/>
          </a:p>
          <a:p>
            <a:r>
              <a:rPr lang="zh-CN" altLang="en-US" b="0" i="1"/>
              <a:t>丰度：</a:t>
            </a:r>
            <a:r>
              <a:rPr lang="en-US" altLang="zh-CN" b="0" i="1" baseline="30000"/>
              <a:t>136</a:t>
            </a:r>
            <a:r>
              <a:rPr lang="en-US" altLang="zh-CN" b="0" i="1"/>
              <a:t>Xe </a:t>
            </a:r>
            <a:r>
              <a:rPr lang="en-US" altLang="zh-CN" b="0" i="1">
                <a:effectLst/>
              </a:rPr>
              <a:t>8.86%</a:t>
            </a:r>
            <a:r>
              <a:rPr lang="zh-CN" altLang="en-US" b="0" i="1">
                <a:effectLst/>
              </a:rPr>
              <a:t>；</a:t>
            </a:r>
            <a:r>
              <a:rPr lang="en-US" altLang="zh-CN" b="0" i="1" baseline="30000"/>
              <a:t>134</a:t>
            </a:r>
            <a:r>
              <a:rPr lang="en-US" altLang="zh-CN" b="0" i="1"/>
              <a:t>Xe </a:t>
            </a:r>
            <a:r>
              <a:rPr lang="en-US" altLang="zh-CN" b="0" i="1">
                <a:effectLst/>
              </a:rPr>
              <a:t>10.4%</a:t>
            </a:r>
            <a:r>
              <a:rPr lang="zh-CN" altLang="en-US" b="0" i="1" baseline="0">
                <a:effectLst/>
              </a:rPr>
              <a:t>；</a:t>
            </a:r>
            <a:r>
              <a:rPr lang="en-US" altLang="zh-CN" b="0" i="1" baseline="30000"/>
              <a:t>124</a:t>
            </a:r>
            <a:r>
              <a:rPr lang="en-US" altLang="zh-CN" b="0" i="1"/>
              <a:t>Xe </a:t>
            </a:r>
            <a:r>
              <a:rPr lang="en-US" altLang="zh-CN" b="0" i="1">
                <a:effectLst/>
              </a:rPr>
              <a:t>0.095%</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14</a:t>
            </a:fld>
            <a:endParaRPr lang="zh-CN" altLang="en-US"/>
          </a:p>
        </p:txBody>
      </p:sp>
    </p:spTree>
    <p:extLst>
      <p:ext uri="{BB962C8B-B14F-4D97-AF65-F5344CB8AC3E}">
        <p14:creationId xmlns:p14="http://schemas.microsoft.com/office/powerpoint/2010/main" val="730544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下面介绍实验数据部分</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15</a:t>
            </a:fld>
            <a:endParaRPr lang="zh-CN" altLang="en-US"/>
          </a:p>
        </p:txBody>
      </p:sp>
    </p:spTree>
    <p:extLst>
      <p:ext uri="{BB962C8B-B14F-4D97-AF65-F5344CB8AC3E}">
        <p14:creationId xmlns:p14="http://schemas.microsoft.com/office/powerpoint/2010/main" val="2849021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在试运行取数阶段，我们通过电子寿命的变化来监控探测器的运行状态，左图是试运行阶段电子寿 命随时间的变化曲线。 </a:t>
            </a:r>
            <a:endParaRPr lang="en-US" altLang="zh-CN"/>
          </a:p>
          <a:p>
            <a:r>
              <a:rPr lang="zh-CN" altLang="en-US"/>
              <a:t>这里的电子寿命描述的是电子在液氙中被电负性杂质捕获的效应。 </a:t>
            </a:r>
            <a:endParaRPr lang="en-US" altLang="zh-CN"/>
          </a:p>
          <a:p>
            <a:r>
              <a:rPr lang="zh-CN" altLang="en-US"/>
              <a:t>分别使用两种长寿命的单能事例，</a:t>
            </a:r>
            <a:r>
              <a:rPr lang="en-US" altLang="zh-CN"/>
              <a:t>164keV</a:t>
            </a:r>
            <a:r>
              <a:rPr lang="zh-CN" altLang="en-US"/>
              <a:t>和阿尔法事例，得到了一致的变化趋势。 取数中间，停止了循环系统，更换了循环泵的膜片，导致了电子寿命的降低。</a:t>
            </a:r>
            <a:endParaRPr lang="en-US" altLang="zh-CN"/>
          </a:p>
          <a:p>
            <a:r>
              <a:rPr lang="zh-CN" altLang="en-US"/>
              <a:t> 现在已经完成了试运行数据的稳定取数，一共取数</a:t>
            </a:r>
            <a:r>
              <a:rPr lang="en-US" altLang="zh-CN"/>
              <a:t>94.9</a:t>
            </a:r>
            <a:r>
              <a:rPr lang="zh-CN" altLang="en-US"/>
              <a:t>天，有</a:t>
            </a:r>
            <a:r>
              <a:rPr lang="en-US" altLang="zh-CN"/>
              <a:t>0.63</a:t>
            </a:r>
            <a:r>
              <a:rPr lang="zh-CN" altLang="en-US"/>
              <a:t>吨年的曝光量。 </a:t>
            </a:r>
            <a:endParaRPr lang="en-US" altLang="zh-CN"/>
          </a:p>
          <a:p>
            <a:r>
              <a:rPr lang="zh-CN" altLang="en-US"/>
              <a:t>考虑不同的运行条件，比如电极电压、液位等， 共分为</a:t>
            </a:r>
            <a:r>
              <a:rPr lang="en-US" altLang="zh-CN"/>
              <a:t>5</a:t>
            </a:r>
            <a:r>
              <a:rPr lang="zh-CN" altLang="en-US"/>
              <a:t>个数据集。</a:t>
            </a:r>
            <a:endParaRPr lang="en-US" altLang="zh-CN"/>
          </a:p>
          <a:p>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1">
                <a:latin typeface="Times New Roman" panose="02020603050405020304" pitchFamily="18" charset="0"/>
                <a:cs typeface="Times New Roman" panose="02020603050405020304" pitchFamily="18" charset="0"/>
              </a:rPr>
              <a:t>2.67* 86/365. = 0.629</a:t>
            </a:r>
          </a:p>
          <a:p>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16</a:t>
            </a:fld>
            <a:endParaRPr lang="zh-CN" altLang="en-US"/>
          </a:p>
        </p:txBody>
      </p:sp>
    </p:spTree>
    <p:extLst>
      <p:ext uri="{BB962C8B-B14F-4D97-AF65-F5344CB8AC3E}">
        <p14:creationId xmlns:p14="http://schemas.microsoft.com/office/powerpoint/2010/main" val="196838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我们通过</a:t>
            </a:r>
            <a:r>
              <a:rPr lang="en-US" altLang="zh-CN"/>
              <a:t>PMT</a:t>
            </a:r>
            <a:r>
              <a:rPr lang="zh-CN" altLang="en-US"/>
              <a:t>探测</a:t>
            </a:r>
            <a:r>
              <a:rPr lang="en-US" altLang="zh-CN"/>
              <a:t>S1S2</a:t>
            </a:r>
            <a:r>
              <a:rPr lang="zh-CN" altLang="en-US"/>
              <a:t>产生的光信号。</a:t>
            </a:r>
            <a:endParaRPr lang="en-US" altLang="zh-CN"/>
          </a:p>
          <a:p>
            <a:r>
              <a:rPr lang="zh-CN" altLang="en-US"/>
              <a:t>对于</a:t>
            </a:r>
            <a:r>
              <a:rPr lang="en-US" altLang="zh-CN"/>
              <a:t>PMT </a:t>
            </a:r>
            <a:r>
              <a:rPr lang="zh-CN" altLang="en-US"/>
              <a:t>增益的刻度。 之前采用的是每周的 </a:t>
            </a:r>
            <a:r>
              <a:rPr lang="en-US" altLang="zh-CN"/>
              <a:t>LED </a:t>
            </a:r>
            <a:r>
              <a:rPr lang="zh-CN" altLang="en-US"/>
              <a:t>刻度，缺点是不能实时的进行</a:t>
            </a:r>
            <a:r>
              <a:rPr lang="en-US" altLang="zh-CN"/>
              <a:t>PMT</a:t>
            </a:r>
            <a:r>
              <a:rPr lang="zh-CN" altLang="en-US"/>
              <a:t>增益的监控。 现在采用了一种自刻度的方式，在每个</a:t>
            </a:r>
            <a:r>
              <a:rPr lang="en-US" altLang="zh-CN"/>
              <a:t>run</a:t>
            </a:r>
            <a:r>
              <a:rPr lang="zh-CN" altLang="en-US"/>
              <a:t>中自己刻度自己的</a:t>
            </a:r>
            <a:r>
              <a:rPr lang="en-US" altLang="zh-CN"/>
              <a:t>PMT </a:t>
            </a:r>
            <a:r>
              <a:rPr lang="zh-CN" altLang="en-US"/>
              <a:t>增益。 使用物理数据进行增益刻度，增大了数据量，提高了刻度精度。 右图是我们试运行数据在两种刻度方式下</a:t>
            </a:r>
            <a:r>
              <a:rPr lang="en-US" altLang="zh-CN"/>
              <a:t>PMT</a:t>
            </a:r>
            <a:r>
              <a:rPr lang="zh-CN" altLang="en-US"/>
              <a:t>增益变化情况的对比。 对于所有</a:t>
            </a:r>
            <a:r>
              <a:rPr lang="en-US" altLang="zh-CN"/>
              <a:t>PMT</a:t>
            </a:r>
            <a:r>
              <a:rPr lang="zh-CN" altLang="en-US"/>
              <a:t>通道，两种结果的差别在</a:t>
            </a:r>
            <a:r>
              <a:rPr lang="en-US" altLang="zh-CN"/>
              <a:t>1.7%</a:t>
            </a:r>
            <a:r>
              <a:rPr lang="zh-CN" altLang="en-US"/>
              <a:t>。</a:t>
            </a:r>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1"/>
              <a:t>这个图里纵轴在</a:t>
            </a:r>
            <a:r>
              <a:rPr lang="en-US" altLang="zh-CN" b="0" i="1"/>
              <a:t>120</a:t>
            </a:r>
            <a:r>
              <a:rPr lang="zh-CN" altLang="en-US" b="0" i="1"/>
              <a:t>附近的话，</a:t>
            </a:r>
            <a:r>
              <a:rPr lang="en-US" altLang="zh-CN" b="0" i="1"/>
              <a:t>1PE </a:t>
            </a:r>
            <a:r>
              <a:rPr lang="zh-CN" altLang="en-US" b="0" i="1"/>
              <a:t>对应 </a:t>
            </a:r>
            <a:r>
              <a:rPr lang="en-US" altLang="zh-CN" b="0" i="1"/>
              <a:t>120 ADC </a:t>
            </a:r>
            <a:r>
              <a:rPr lang="zh-CN" altLang="en-US" b="0" i="1"/>
              <a:t>对应 </a:t>
            </a:r>
            <a:r>
              <a:rPr lang="en-US" altLang="zh-CN" b="0" i="1"/>
              <a:t>5.5*1e6 </a:t>
            </a:r>
            <a:r>
              <a:rPr lang="zh-CN" altLang="en-US" b="0" i="1"/>
              <a:t>电子</a:t>
            </a:r>
            <a:endParaRPr lang="en-US" altLang="zh-CN" b="0" i="1"/>
          </a:p>
          <a:p>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17</a:t>
            </a:fld>
            <a:endParaRPr lang="zh-CN" altLang="en-US"/>
          </a:p>
        </p:txBody>
      </p:sp>
    </p:spTree>
    <p:extLst>
      <p:ext uri="{BB962C8B-B14F-4D97-AF65-F5344CB8AC3E}">
        <p14:creationId xmlns:p14="http://schemas.microsoft.com/office/powerpoint/2010/main" val="204127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当我们把能区从之前林老师介绍的几</a:t>
            </a:r>
            <a:r>
              <a:rPr lang="en-US" altLang="zh-CN"/>
              <a:t>keV</a:t>
            </a:r>
            <a:r>
              <a:rPr lang="zh-CN" altLang="en-US"/>
              <a:t>，扩展到百</a:t>
            </a:r>
            <a:r>
              <a:rPr lang="en-US" altLang="zh-CN"/>
              <a:t>keV</a:t>
            </a:r>
            <a:r>
              <a:rPr lang="zh-CN" altLang="en-US"/>
              <a:t>能区时，</a:t>
            </a:r>
            <a:r>
              <a:rPr lang="en-US" altLang="zh-CN"/>
              <a:t>PMT</a:t>
            </a:r>
            <a:r>
              <a:rPr lang="zh-CN" altLang="en-US"/>
              <a:t>会发生饱和效应。 因此，我们开发了一套去饱和算法。 对于</a:t>
            </a:r>
            <a:r>
              <a:rPr lang="en-US" altLang="zh-CN"/>
              <a:t>900PE</a:t>
            </a:r>
            <a:r>
              <a:rPr lang="zh-CN" altLang="en-US"/>
              <a:t>以上的饱和波形，如紫色波形所示；在同一个事例中，使用未饱和的</a:t>
            </a:r>
            <a:r>
              <a:rPr lang="en-US" altLang="zh-CN"/>
              <a:t>50</a:t>
            </a:r>
            <a:r>
              <a:rPr lang="zh-CN" altLang="en-US"/>
              <a:t>到</a:t>
            </a:r>
            <a:r>
              <a:rPr lang="en-US" altLang="zh-CN"/>
              <a:t>500PE</a:t>
            </a:r>
            <a:r>
              <a:rPr lang="zh-CN" altLang="en-US"/>
              <a:t>的波形 作为参考波形，如绿色波形所示，在一个动态窗口中匹配上升沿，以此进行去饱和修正，得到修正 后的电荷量，即修正后的红色波形。</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18</a:t>
            </a:fld>
            <a:endParaRPr lang="zh-CN" altLang="en-US"/>
          </a:p>
        </p:txBody>
      </p:sp>
    </p:spTree>
    <p:extLst>
      <p:ext uri="{BB962C8B-B14F-4D97-AF65-F5344CB8AC3E}">
        <p14:creationId xmlns:p14="http://schemas.microsoft.com/office/powerpoint/2010/main" val="2906226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pp</a:t>
            </a:r>
            <a:r>
              <a:rPr lang="zh-CN" altLang="en-US"/>
              <a:t>的分析中，采用了上述开发的去饱和算法。</a:t>
            </a:r>
            <a:endParaRPr lang="en-US" altLang="zh-CN"/>
          </a:p>
          <a:p>
            <a:r>
              <a:rPr lang="zh-CN" altLang="en-US"/>
              <a:t> 左图是我们去饱和前后，位置重建随</a:t>
            </a:r>
            <a:r>
              <a:rPr lang="en-US" altLang="zh-CN"/>
              <a:t>R2</a:t>
            </a:r>
            <a:r>
              <a:rPr lang="zh-CN" altLang="en-US"/>
              <a:t>分布的对比，去饱和算法提高了位置重建的均匀性。 </a:t>
            </a:r>
            <a:endParaRPr lang="en-US" altLang="zh-CN"/>
          </a:p>
          <a:p>
            <a:r>
              <a:rPr lang="zh-CN" altLang="en-US"/>
              <a:t>右图是我们的</a:t>
            </a:r>
            <a:r>
              <a:rPr lang="en-US" altLang="zh-CN"/>
              <a:t>FV</a:t>
            </a:r>
            <a:r>
              <a:rPr lang="zh-CN" altLang="en-US"/>
              <a:t>设置，与暗物质分析使用的</a:t>
            </a:r>
            <a:r>
              <a:rPr lang="en-US" altLang="zh-CN"/>
              <a:t>FV</a:t>
            </a:r>
            <a:r>
              <a:rPr lang="zh-CN" altLang="en-US"/>
              <a:t>，在几何上一致，只是我们使用了考虑去饱和修正的 位置重建。 </a:t>
            </a:r>
            <a:endParaRPr lang="en-US" altLang="zh-CN"/>
          </a:p>
          <a:p>
            <a:r>
              <a:rPr lang="en-US" altLang="zh-CN"/>
              <a:t>FV </a:t>
            </a:r>
            <a:r>
              <a:rPr lang="zh-CN" altLang="en-US"/>
              <a:t>中液氙质量共有</a:t>
            </a:r>
            <a:r>
              <a:rPr lang="en-US" altLang="zh-CN"/>
              <a:t>2.66ton</a:t>
            </a:r>
            <a:r>
              <a:rPr lang="zh-CN" altLang="en-US"/>
              <a:t>。</a:t>
            </a:r>
            <a:endParaRPr lang="en-US" altLang="zh-CN"/>
          </a:p>
          <a:p>
            <a:endParaRPr lang="en-US" altLang="zh-CN"/>
          </a:p>
          <a:p>
            <a:r>
              <a:rPr lang="en-US" altLang="zh-CN" i="1"/>
              <a:t>Kr</a:t>
            </a:r>
            <a:r>
              <a:rPr lang="zh-CN" altLang="en-US" i="1"/>
              <a:t>在两种能区给出的</a:t>
            </a:r>
            <a:r>
              <a:rPr lang="en-US" altLang="zh-CN" i="1"/>
              <a:t>r2 ratio</a:t>
            </a:r>
            <a:r>
              <a:rPr lang="zh-CN" altLang="en-US" i="1"/>
              <a:t>的误差</a:t>
            </a:r>
            <a:endParaRPr lang="en-US" altLang="zh-CN" i="1"/>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i="1"/>
              <a:t>总质量的计算误差，包括体积误差和密度误差</a:t>
            </a:r>
            <a:endParaRPr lang="en-US" altLang="zh-CN" i="1"/>
          </a:p>
        </p:txBody>
      </p:sp>
      <p:sp>
        <p:nvSpPr>
          <p:cNvPr id="4" name="灯片编号占位符 3"/>
          <p:cNvSpPr>
            <a:spLocks noGrp="1"/>
          </p:cNvSpPr>
          <p:nvPr>
            <p:ph type="sldNum" sz="quarter" idx="5"/>
          </p:nvPr>
        </p:nvSpPr>
        <p:spPr/>
        <p:txBody>
          <a:bodyPr/>
          <a:lstStyle/>
          <a:p>
            <a:fld id="{AED7A92E-F5F2-418E-A97E-896280106941}" type="slidenum">
              <a:rPr lang="zh-CN" altLang="en-US" smtClean="0"/>
              <a:t>19</a:t>
            </a:fld>
            <a:endParaRPr lang="zh-CN" altLang="en-US"/>
          </a:p>
        </p:txBody>
      </p:sp>
    </p:spTree>
    <p:extLst>
      <p:ext uri="{BB962C8B-B14F-4D97-AF65-F5344CB8AC3E}">
        <p14:creationId xmlns:p14="http://schemas.microsoft.com/office/powerpoint/2010/main" val="1349813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我的报告主要包括这几部分，对</a:t>
            </a:r>
            <a:r>
              <a:rPr lang="en-US" altLang="zh-CN"/>
              <a:t>pp</a:t>
            </a:r>
            <a:r>
              <a:rPr lang="zh-CN" altLang="en-US"/>
              <a:t>中微子的介绍，</a:t>
            </a:r>
            <a:r>
              <a:rPr lang="en-US" altLang="zh-CN"/>
              <a:t>pandax</a:t>
            </a:r>
            <a:r>
              <a:rPr lang="zh-CN" altLang="en-US"/>
              <a:t>实验，数据的选取和重建，本底模型， 能谱拟合，系统误差，结果，未来预期及总结。</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2</a:t>
            </a:fld>
            <a:endParaRPr lang="zh-CN" altLang="en-US"/>
          </a:p>
        </p:txBody>
      </p:sp>
    </p:spTree>
    <p:extLst>
      <p:ext uri="{BB962C8B-B14F-4D97-AF65-F5344CB8AC3E}">
        <p14:creationId xmlns:p14="http://schemas.microsoft.com/office/powerpoint/2010/main" val="204605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相对于暗物质能区的分析，我们在</a:t>
            </a:r>
            <a:r>
              <a:rPr lang="en-US" altLang="zh-CN"/>
              <a:t>quality cut</a:t>
            </a:r>
            <a:r>
              <a:rPr lang="zh-CN" altLang="en-US"/>
              <a:t>的设置部分，也进行了相应更新。</a:t>
            </a:r>
            <a:endParaRPr lang="en-US" altLang="zh-CN"/>
          </a:p>
          <a:p>
            <a:r>
              <a:rPr lang="zh-CN" altLang="en-US"/>
              <a:t> 改动比较大的，是顶部与底部探测到的</a:t>
            </a:r>
            <a:r>
              <a:rPr lang="en-US" altLang="zh-CN"/>
              <a:t>S2</a:t>
            </a:r>
            <a:r>
              <a:rPr lang="zh-CN" altLang="en-US"/>
              <a:t>信号大小的非对称关系随总</a:t>
            </a:r>
            <a:r>
              <a:rPr lang="en-US" altLang="zh-CN"/>
              <a:t>S2</a:t>
            </a:r>
            <a:r>
              <a:rPr lang="zh-CN" altLang="en-US"/>
              <a:t>电荷量的选择条件。 </a:t>
            </a:r>
            <a:endParaRPr lang="en-US" altLang="zh-CN"/>
          </a:p>
          <a:p>
            <a:r>
              <a:rPr lang="zh-CN" altLang="en-US"/>
              <a:t>考虑</a:t>
            </a:r>
            <a:r>
              <a:rPr lang="en-US" altLang="zh-CN"/>
              <a:t>pmt</a:t>
            </a:r>
            <a:r>
              <a:rPr lang="zh-CN" altLang="en-US"/>
              <a:t>的饱和和抑制效应，顶部</a:t>
            </a:r>
            <a:r>
              <a:rPr lang="en-US" altLang="zh-CN"/>
              <a:t>PMT</a:t>
            </a:r>
            <a:r>
              <a:rPr lang="zh-CN" altLang="en-US"/>
              <a:t>接收到的</a:t>
            </a:r>
            <a:r>
              <a:rPr lang="en-US" altLang="zh-CN"/>
              <a:t>S2</a:t>
            </a:r>
            <a:r>
              <a:rPr lang="zh-CN" altLang="en-US"/>
              <a:t>的电荷量会减小，于是我们放松了这个选择条 件，从蓝线变到了紫线。 </a:t>
            </a:r>
            <a:endParaRPr lang="en-US" altLang="zh-CN"/>
          </a:p>
          <a:p>
            <a:r>
              <a:rPr lang="zh-CN" altLang="en-US"/>
              <a:t>最后，使用</a:t>
            </a:r>
            <a:r>
              <a:rPr lang="en-US" altLang="zh-CN"/>
              <a:t>Rn </a:t>
            </a:r>
            <a:r>
              <a:rPr lang="zh-CN" altLang="en-US"/>
              <a:t>的刻度数据，给出了</a:t>
            </a:r>
            <a:r>
              <a:rPr lang="en-US" altLang="zh-CN"/>
              <a:t>99.1%</a:t>
            </a:r>
            <a:r>
              <a:rPr lang="zh-CN" altLang="en-US"/>
              <a:t>的效率。 </a:t>
            </a:r>
            <a:endParaRPr lang="en-US" altLang="zh-CN"/>
          </a:p>
          <a:p>
            <a:r>
              <a:rPr lang="zh-CN" altLang="en-US"/>
              <a:t>对单次散射事例，我们通过</a:t>
            </a:r>
            <a:r>
              <a:rPr lang="en-US" altLang="zh-CN"/>
              <a:t>PMT</a:t>
            </a:r>
            <a:r>
              <a:rPr lang="zh-CN" altLang="en-US"/>
              <a:t>的波形特征来识别。 </a:t>
            </a:r>
            <a:endParaRPr lang="en-US" altLang="zh-CN"/>
          </a:p>
          <a:p>
            <a:r>
              <a:rPr lang="zh-CN" altLang="en-US"/>
              <a:t>由</a:t>
            </a:r>
            <a:r>
              <a:rPr lang="en-US" altLang="zh-CN"/>
              <a:t>Rn</a:t>
            </a:r>
            <a:r>
              <a:rPr lang="zh-CN" altLang="en-US"/>
              <a:t>的刻度数据，给出了</a:t>
            </a:r>
            <a:r>
              <a:rPr lang="en-US" altLang="zh-CN"/>
              <a:t>99.74%</a:t>
            </a:r>
            <a:r>
              <a:rPr lang="zh-CN" altLang="en-US"/>
              <a:t>的单次散射比例，与模拟结果一致。</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20</a:t>
            </a:fld>
            <a:endParaRPr lang="zh-CN" altLang="en-US"/>
          </a:p>
        </p:txBody>
      </p:sp>
    </p:spTree>
    <p:extLst>
      <p:ext uri="{BB962C8B-B14F-4D97-AF65-F5344CB8AC3E}">
        <p14:creationId xmlns:p14="http://schemas.microsoft.com/office/powerpoint/2010/main" val="2629602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这里介绍下能量重建和能量分辨率情况。</a:t>
            </a:r>
            <a:endParaRPr lang="en-US" altLang="zh-CN"/>
          </a:p>
          <a:p>
            <a:r>
              <a:rPr lang="zh-CN" altLang="en-US"/>
              <a:t> 如前所述，</a:t>
            </a:r>
            <a:r>
              <a:rPr lang="en-US" altLang="zh-CN"/>
              <a:t>PandaX</a:t>
            </a:r>
            <a:r>
              <a:rPr lang="zh-CN" altLang="en-US"/>
              <a:t>实验探测</a:t>
            </a:r>
            <a:r>
              <a:rPr lang="en-US" altLang="zh-CN"/>
              <a:t>S1</a:t>
            </a:r>
            <a:r>
              <a:rPr lang="zh-CN" altLang="en-US"/>
              <a:t>光信号和</a:t>
            </a:r>
            <a:r>
              <a:rPr lang="en-US" altLang="zh-CN"/>
              <a:t>S2</a:t>
            </a:r>
            <a:r>
              <a:rPr lang="zh-CN" altLang="en-US"/>
              <a:t>电信号来进行能量重建。 </a:t>
            </a:r>
            <a:endParaRPr lang="en-US" altLang="zh-CN"/>
          </a:p>
          <a:p>
            <a:r>
              <a:rPr lang="zh-CN" altLang="en-US"/>
              <a:t>这就需要考虑</a:t>
            </a:r>
            <a:r>
              <a:rPr lang="en-US" altLang="zh-CN"/>
              <a:t>S1</a:t>
            </a:r>
            <a:r>
              <a:rPr lang="zh-CN" altLang="en-US"/>
              <a:t>的</a:t>
            </a:r>
            <a:r>
              <a:rPr lang="en-US" altLang="zh-CN"/>
              <a:t>pde</a:t>
            </a:r>
            <a:r>
              <a:rPr lang="zh-CN" altLang="en-US"/>
              <a:t>光探测效率，</a:t>
            </a:r>
            <a:r>
              <a:rPr lang="en-US" altLang="zh-CN"/>
              <a:t>S2</a:t>
            </a:r>
            <a:r>
              <a:rPr lang="zh-CN" altLang="en-US"/>
              <a:t>的</a:t>
            </a:r>
            <a:r>
              <a:rPr lang="en-US" altLang="zh-CN"/>
              <a:t>eee</a:t>
            </a:r>
            <a:r>
              <a:rPr lang="zh-CN" altLang="en-US"/>
              <a:t>电子萃取效率以及单电子增益，即可重建出能量。 </a:t>
            </a:r>
            <a:endParaRPr lang="en-US" altLang="zh-CN"/>
          </a:p>
          <a:p>
            <a:r>
              <a:rPr lang="zh-CN" altLang="en-US"/>
              <a:t>其中</a:t>
            </a:r>
            <a:r>
              <a:rPr lang="en-US" altLang="zh-CN"/>
              <a:t>13.7eV</a:t>
            </a:r>
            <a:r>
              <a:rPr lang="zh-CN" altLang="en-US"/>
              <a:t>表示产生一个受激发氙原子或一对电子离子对所需要的平均能量。 </a:t>
            </a:r>
            <a:endParaRPr lang="en-US" altLang="zh-CN"/>
          </a:p>
          <a:p>
            <a:r>
              <a:rPr lang="zh-CN" altLang="en-US"/>
              <a:t>为了避开</a:t>
            </a:r>
            <a:r>
              <a:rPr lang="en-US" altLang="zh-CN"/>
              <a:t>164keV</a:t>
            </a:r>
            <a:r>
              <a:rPr lang="zh-CN" altLang="en-US"/>
              <a:t>的特征能峰，</a:t>
            </a:r>
            <a:r>
              <a:rPr lang="en-US" altLang="zh-CN"/>
              <a:t>pp</a:t>
            </a:r>
            <a:r>
              <a:rPr lang="zh-CN" altLang="en-US"/>
              <a:t>中微子分析使用的</a:t>
            </a:r>
            <a:r>
              <a:rPr lang="en-US" altLang="zh-CN"/>
              <a:t>ROI</a:t>
            </a:r>
            <a:r>
              <a:rPr lang="zh-CN" altLang="en-US"/>
              <a:t>是</a:t>
            </a:r>
            <a:r>
              <a:rPr lang="en-US" altLang="zh-CN"/>
              <a:t>24</a:t>
            </a:r>
            <a:r>
              <a:rPr lang="zh-CN" altLang="en-US"/>
              <a:t>～</a:t>
            </a:r>
            <a:r>
              <a:rPr lang="en-US" altLang="zh-CN"/>
              <a:t>144keV</a:t>
            </a:r>
            <a:r>
              <a:rPr lang="zh-CN" altLang="en-US"/>
              <a:t>。 </a:t>
            </a:r>
            <a:endParaRPr lang="en-US" altLang="zh-CN"/>
          </a:p>
          <a:p>
            <a:r>
              <a:rPr lang="zh-CN" altLang="en-US"/>
              <a:t>最终的能谱重建结果在</a:t>
            </a:r>
            <a:r>
              <a:rPr lang="en-US" altLang="zh-CN"/>
              <a:t>ROI</a:t>
            </a:r>
            <a:r>
              <a:rPr lang="zh-CN" altLang="en-US"/>
              <a:t>内小于</a:t>
            </a:r>
            <a:r>
              <a:rPr lang="en-US" altLang="zh-CN"/>
              <a:t>1 keV</a:t>
            </a:r>
            <a:r>
              <a:rPr lang="zh-CN" altLang="en-US"/>
              <a:t>。</a:t>
            </a:r>
            <a:endParaRPr lang="en-US" altLang="zh-CN"/>
          </a:p>
          <a:p>
            <a:r>
              <a:rPr lang="zh-CN" altLang="en-US"/>
              <a:t> 右图的红线是能量分辨率曲线，函数形式是</a:t>
            </a:r>
            <a:r>
              <a:rPr lang="en-US" altLang="zh-CN"/>
              <a:t>a/sqrt(E)+b</a:t>
            </a:r>
            <a:r>
              <a:rPr lang="zh-CN" altLang="en-US"/>
              <a:t>。 </a:t>
            </a:r>
            <a:endParaRPr lang="en-US" altLang="zh-CN"/>
          </a:p>
          <a:p>
            <a:r>
              <a:rPr lang="zh-CN" altLang="en-US"/>
              <a:t>在</a:t>
            </a:r>
            <a:r>
              <a:rPr lang="en-US" altLang="zh-CN"/>
              <a:t>24keV</a:t>
            </a:r>
            <a:r>
              <a:rPr lang="zh-CN" altLang="en-US"/>
              <a:t>和</a:t>
            </a:r>
            <a:r>
              <a:rPr lang="en-US" altLang="zh-CN"/>
              <a:t>144keV</a:t>
            </a:r>
            <a:r>
              <a:rPr lang="zh-CN" altLang="en-US"/>
              <a:t>的能量分辨率分别是</a:t>
            </a:r>
            <a:r>
              <a:rPr lang="en-US" altLang="zh-CN"/>
              <a:t>8.8% </a:t>
            </a:r>
            <a:r>
              <a:rPr lang="zh-CN" altLang="en-US"/>
              <a:t>和 </a:t>
            </a:r>
            <a:r>
              <a:rPr lang="en-US" altLang="zh-CN"/>
              <a:t>3.9%</a:t>
            </a:r>
            <a:r>
              <a:rPr lang="zh-CN" altLang="en-US"/>
              <a:t>。</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21</a:t>
            </a:fld>
            <a:endParaRPr lang="zh-CN" altLang="en-US"/>
          </a:p>
        </p:txBody>
      </p:sp>
    </p:spTree>
    <p:extLst>
      <p:ext uri="{BB962C8B-B14F-4D97-AF65-F5344CB8AC3E}">
        <p14:creationId xmlns:p14="http://schemas.microsoft.com/office/powerpoint/2010/main" val="4078678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下面介绍本底模型部分 我们的本底成分大体上分为四种 </a:t>
            </a:r>
            <a:endParaRPr lang="en-US" altLang="zh-CN"/>
          </a:p>
          <a:p>
            <a:r>
              <a:rPr lang="en-US" altLang="zh-CN"/>
              <a:t>• </a:t>
            </a:r>
            <a:r>
              <a:rPr lang="zh-CN" altLang="en-US"/>
              <a:t>中子或宇宙线激发产生的本底成分 </a:t>
            </a:r>
            <a:endParaRPr lang="en-US" altLang="zh-CN"/>
          </a:p>
          <a:p>
            <a:r>
              <a:rPr lang="en-US" altLang="zh-CN"/>
              <a:t>• </a:t>
            </a:r>
            <a:r>
              <a:rPr lang="zh-CN" altLang="en-US"/>
              <a:t>液氙中混入的一些杂质，比如</a:t>
            </a:r>
            <a:r>
              <a:rPr lang="en-US" altLang="zh-CN"/>
              <a:t>Pb</a:t>
            </a:r>
            <a:r>
              <a:rPr lang="zh-CN" altLang="en-US"/>
              <a:t>和</a:t>
            </a:r>
            <a:r>
              <a:rPr lang="en-US" altLang="zh-CN"/>
              <a:t>Kr</a:t>
            </a:r>
            <a:r>
              <a:rPr lang="zh-CN" altLang="en-US"/>
              <a:t>； </a:t>
            </a:r>
            <a:endParaRPr lang="en-US" altLang="zh-CN"/>
          </a:p>
          <a:p>
            <a:r>
              <a:rPr lang="en-US" altLang="zh-CN"/>
              <a:t>• </a:t>
            </a:r>
            <a:r>
              <a:rPr lang="zh-CN" altLang="en-US"/>
              <a:t>氙固有的同位素本底，</a:t>
            </a:r>
            <a:r>
              <a:rPr lang="en-US" altLang="zh-CN"/>
              <a:t>xe136</a:t>
            </a:r>
            <a:r>
              <a:rPr lang="zh-CN" altLang="en-US"/>
              <a:t>和</a:t>
            </a:r>
            <a:r>
              <a:rPr lang="en-US" altLang="zh-CN"/>
              <a:t>xe124</a:t>
            </a:r>
            <a:r>
              <a:rPr lang="zh-CN" altLang="en-US"/>
              <a:t>。 </a:t>
            </a:r>
            <a:endParaRPr lang="en-US" altLang="zh-CN"/>
          </a:p>
          <a:p>
            <a:r>
              <a:rPr lang="en-US" altLang="zh-CN"/>
              <a:t>• </a:t>
            </a:r>
            <a:r>
              <a:rPr lang="zh-CN" altLang="en-US"/>
              <a:t>探测器材料带来的本底</a:t>
            </a:r>
            <a:endParaRPr lang="en-US" altLang="zh-CN"/>
          </a:p>
          <a:p>
            <a:endParaRPr lang="en-US" altLang="zh-CN"/>
          </a:p>
          <a:p>
            <a:r>
              <a:rPr lang="en-US" altLang="zh-CN" b="0" i="1"/>
              <a:t>Rn: </a:t>
            </a:r>
            <a:r>
              <a:rPr lang="zh-CN" altLang="en-US" b="0" i="1"/>
              <a:t>材料、循环管路等</a:t>
            </a:r>
            <a:endParaRPr lang="en-US" altLang="zh-CN" b="0" i="1"/>
          </a:p>
          <a:p>
            <a:r>
              <a:rPr lang="en-US" altLang="zh-CN" b="0" i="1"/>
              <a:t>Kr</a:t>
            </a:r>
            <a:r>
              <a:rPr lang="zh-CN" altLang="en-US" b="0" i="1"/>
              <a:t>： 原料氙中残留，放气等</a:t>
            </a:r>
            <a:endParaRPr lang="en-US" altLang="zh-CN" b="0" i="1"/>
          </a:p>
          <a:p>
            <a:r>
              <a:rPr lang="zh-CN" altLang="en-US" b="0" i="1"/>
              <a:t>材料</a:t>
            </a:r>
            <a:r>
              <a:rPr lang="en-US" altLang="zh-CN" b="0" i="1"/>
              <a:t>: </a:t>
            </a:r>
            <a:r>
              <a:rPr lang="zh-CN" altLang="en-US" b="0" i="1"/>
              <a:t>放射性杂质</a:t>
            </a:r>
            <a:endParaRPr lang="en-US" altLang="zh-CN" b="0" i="1"/>
          </a:p>
          <a:p>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22</a:t>
            </a:fld>
            <a:endParaRPr lang="zh-CN" altLang="en-US"/>
          </a:p>
        </p:txBody>
      </p:sp>
    </p:spTree>
    <p:extLst>
      <p:ext uri="{BB962C8B-B14F-4D97-AF65-F5344CB8AC3E}">
        <p14:creationId xmlns:p14="http://schemas.microsoft.com/office/powerpoint/2010/main" val="1710521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a:t>材料或循环管路产生的</a:t>
            </a:r>
            <a:r>
              <a:rPr lang="en-US" altLang="zh-CN" b="1"/>
              <a:t>Rn</a:t>
            </a:r>
            <a:r>
              <a:rPr lang="zh-CN" altLang="en-US"/>
              <a:t>衰变链的 </a:t>
            </a:r>
            <a:r>
              <a:rPr lang="en-US" altLang="zh-CN"/>
              <a:t>Pb214 </a:t>
            </a:r>
            <a:r>
              <a:rPr lang="zh-CN" altLang="en-US"/>
              <a:t>是我们的主要本底。 </a:t>
            </a:r>
            <a:endParaRPr lang="en-US" altLang="zh-CN"/>
          </a:p>
          <a:p>
            <a:r>
              <a:rPr lang="zh-CN" altLang="en-US"/>
              <a:t>会发生贝塔衰变，</a:t>
            </a:r>
            <a:r>
              <a:rPr lang="en-US" altLang="zh-CN"/>
              <a:t>Q</a:t>
            </a:r>
            <a:r>
              <a:rPr lang="zh-CN" altLang="en-US"/>
              <a:t>值是</a:t>
            </a:r>
            <a:r>
              <a:rPr lang="en-US" altLang="zh-CN"/>
              <a:t>1018 keV</a:t>
            </a:r>
            <a:r>
              <a:rPr lang="zh-CN" altLang="en-US"/>
              <a:t>。 </a:t>
            </a:r>
            <a:endParaRPr lang="en-US" altLang="zh-CN"/>
          </a:p>
          <a:p>
            <a:r>
              <a:rPr lang="zh-CN" altLang="en-US"/>
              <a:t>这张图是使用</a:t>
            </a:r>
            <a:r>
              <a:rPr lang="en-US" altLang="zh-CN"/>
              <a:t>Pb214</a:t>
            </a:r>
            <a:r>
              <a:rPr lang="zh-CN" altLang="en-US"/>
              <a:t>理论计算谱作为输入，对刻度数据的拟合，以此获得</a:t>
            </a:r>
            <a:r>
              <a:rPr lang="en-US" altLang="zh-CN"/>
              <a:t>Pb214</a:t>
            </a:r>
            <a:r>
              <a:rPr lang="zh-CN" altLang="en-US"/>
              <a:t>能谱在</a:t>
            </a:r>
            <a:r>
              <a:rPr lang="en-US" altLang="zh-CN"/>
              <a:t>Xe134DBD</a:t>
            </a:r>
            <a:r>
              <a:rPr lang="zh-CN" altLang="en-US"/>
              <a:t>能 区到</a:t>
            </a:r>
            <a:r>
              <a:rPr lang="en-US" altLang="zh-CN"/>
              <a:t>pp ROI</a:t>
            </a:r>
            <a:r>
              <a:rPr lang="zh-CN" altLang="en-US"/>
              <a:t>的事例比例。 </a:t>
            </a:r>
            <a:endParaRPr lang="en-US" altLang="zh-CN"/>
          </a:p>
          <a:p>
            <a:r>
              <a:rPr lang="zh-CN" altLang="en-US"/>
              <a:t>这样，由</a:t>
            </a:r>
            <a:r>
              <a:rPr lang="en-US" altLang="zh-CN"/>
              <a:t>Xe134DBD</a:t>
            </a:r>
            <a:r>
              <a:rPr lang="zh-CN" altLang="en-US"/>
              <a:t>能区分析得到的</a:t>
            </a:r>
            <a:r>
              <a:rPr lang="en-US" altLang="zh-CN"/>
              <a:t>Pb214 rate</a:t>
            </a:r>
            <a:r>
              <a:rPr lang="zh-CN" altLang="en-US"/>
              <a:t>，即可得到在</a:t>
            </a:r>
            <a:r>
              <a:rPr lang="en-US" altLang="zh-CN"/>
              <a:t>pp ROI</a:t>
            </a:r>
            <a:r>
              <a:rPr lang="zh-CN" altLang="en-US"/>
              <a:t>的期望本底事例数 </a:t>
            </a:r>
            <a:r>
              <a:rPr lang="en-US" altLang="zh-CN"/>
              <a:t>1865</a:t>
            </a:r>
            <a:r>
              <a:rPr lang="zh-CN" altLang="en-US"/>
              <a:t>个。</a:t>
            </a:r>
            <a:endParaRPr lang="en-US" altLang="zh-CN"/>
          </a:p>
          <a:p>
            <a:r>
              <a:rPr lang="zh-CN" altLang="en-US"/>
              <a:t> 这里的理论谱也被用到后续的能谱拟合中，理论谱与刻度数据谱的差别会作为系统误差。</a:t>
            </a:r>
            <a:endParaRPr lang="en-US" altLang="zh-CN"/>
          </a:p>
          <a:p>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1"/>
              <a:t>data </a:t>
            </a:r>
            <a:r>
              <a:rPr lang="zh-CN" altLang="en-US" b="0" i="1"/>
              <a:t>与 </a:t>
            </a:r>
            <a:r>
              <a:rPr lang="en-US" altLang="zh-CN" b="0" i="1"/>
              <a:t>theory</a:t>
            </a:r>
            <a:r>
              <a:rPr lang="zh-CN" altLang="en-US" b="0" i="1"/>
              <a:t>：</a:t>
            </a:r>
            <a:r>
              <a:rPr lang="en-US" altLang="zh-CN" b="0" i="1"/>
              <a:t>mean</a:t>
            </a:r>
            <a:r>
              <a:rPr lang="zh-CN" altLang="en-US" b="0" i="1"/>
              <a:t>为中心值，差别作为系统误差</a:t>
            </a:r>
            <a:endParaRPr lang="en-US" altLang="zh-CN" b="0" i="1"/>
          </a:p>
          <a:p>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23</a:t>
            </a:fld>
            <a:endParaRPr lang="zh-CN" altLang="en-US"/>
          </a:p>
        </p:txBody>
      </p:sp>
    </p:spTree>
    <p:extLst>
      <p:ext uri="{BB962C8B-B14F-4D97-AF65-F5344CB8AC3E}">
        <p14:creationId xmlns:p14="http://schemas.microsoft.com/office/powerpoint/2010/main" val="1292103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Rn222 </a:t>
            </a:r>
            <a:r>
              <a:rPr lang="zh-CN" altLang="en-US"/>
              <a:t>衰变链中的</a:t>
            </a:r>
            <a:r>
              <a:rPr lang="en-US" altLang="zh-CN"/>
              <a:t>Bi214</a:t>
            </a:r>
            <a:r>
              <a:rPr lang="zh-CN" altLang="en-US"/>
              <a:t>也是贝塔衰变，成为本底。 </a:t>
            </a:r>
            <a:endParaRPr lang="en-US" altLang="zh-CN"/>
          </a:p>
          <a:p>
            <a:r>
              <a:rPr lang="zh-CN" altLang="en-US"/>
              <a:t>但是衰变产物</a:t>
            </a:r>
            <a:r>
              <a:rPr lang="en-US" altLang="zh-CN"/>
              <a:t>Po214</a:t>
            </a:r>
            <a:r>
              <a:rPr lang="zh-CN" altLang="en-US"/>
              <a:t>的半衰期短，因此可通过</a:t>
            </a:r>
            <a:r>
              <a:rPr lang="en-US" altLang="zh-CN"/>
              <a:t>Bi-Po</a:t>
            </a:r>
            <a:r>
              <a:rPr lang="zh-CN" altLang="en-US"/>
              <a:t>符合进行去除。 </a:t>
            </a:r>
            <a:endParaRPr lang="en-US" altLang="zh-CN"/>
          </a:p>
          <a:p>
            <a:r>
              <a:rPr lang="zh-CN" altLang="en-US"/>
              <a:t>我们在电子反冲事例后面开</a:t>
            </a:r>
            <a:r>
              <a:rPr lang="en-US" altLang="zh-CN"/>
              <a:t>5ms</a:t>
            </a:r>
            <a:r>
              <a:rPr lang="zh-CN" altLang="en-US"/>
              <a:t>的时间窗口，寻找是否有阿尔法事 例，以此来去除漏入的</a:t>
            </a:r>
            <a:r>
              <a:rPr lang="en-US" altLang="zh-CN"/>
              <a:t>Bi214</a:t>
            </a:r>
            <a:r>
              <a:rPr lang="zh-CN" altLang="en-US"/>
              <a:t>本底事例。 </a:t>
            </a:r>
            <a:endParaRPr lang="en-US" altLang="zh-CN"/>
          </a:p>
          <a:p>
            <a:r>
              <a:rPr lang="zh-CN" altLang="en-US"/>
              <a:t>通过电荷量、波形的高度和宽度来筛选阿尔法事例。</a:t>
            </a:r>
            <a:endParaRPr lang="en-US" altLang="zh-CN"/>
          </a:p>
          <a:p>
            <a:r>
              <a:rPr lang="zh-CN" altLang="en-US"/>
              <a:t> 左下图是找到的一个例子，前面的事例是漏入的</a:t>
            </a:r>
            <a:r>
              <a:rPr lang="en-US" altLang="zh-CN"/>
              <a:t>Bi214</a:t>
            </a:r>
            <a:r>
              <a:rPr lang="zh-CN" altLang="en-US"/>
              <a:t>事例，后面的事例是</a:t>
            </a:r>
            <a:r>
              <a:rPr lang="en-US" altLang="zh-CN"/>
              <a:t>Po214</a:t>
            </a:r>
            <a:r>
              <a:rPr lang="zh-CN" altLang="en-US"/>
              <a:t>的阿尔法事例。</a:t>
            </a:r>
            <a:endParaRPr lang="en-US" altLang="zh-CN"/>
          </a:p>
          <a:p>
            <a:r>
              <a:rPr lang="zh-CN" altLang="en-US"/>
              <a:t> 右下图是选出来的阿尔法事例的</a:t>
            </a:r>
            <a:r>
              <a:rPr lang="en-US" altLang="zh-CN"/>
              <a:t>S2 </a:t>
            </a:r>
            <a:r>
              <a:rPr lang="zh-CN" altLang="en-US"/>
              <a:t>与</a:t>
            </a:r>
            <a:r>
              <a:rPr lang="en-US" altLang="zh-CN"/>
              <a:t>S2</a:t>
            </a:r>
            <a:r>
              <a:rPr lang="zh-CN" altLang="en-US"/>
              <a:t>的关系图。</a:t>
            </a:r>
            <a:endParaRPr lang="en-US" altLang="zh-CN"/>
          </a:p>
          <a:p>
            <a:r>
              <a:rPr lang="zh-CN" altLang="en-US"/>
              <a:t>后续能谱拟合中不考虑该本底成分。</a:t>
            </a:r>
            <a:endParaRPr lang="en-US" altLang="zh-CN"/>
          </a:p>
        </p:txBody>
      </p:sp>
      <p:sp>
        <p:nvSpPr>
          <p:cNvPr id="4" name="灯片编号占位符 3"/>
          <p:cNvSpPr>
            <a:spLocks noGrp="1"/>
          </p:cNvSpPr>
          <p:nvPr>
            <p:ph type="sldNum" sz="quarter" idx="5"/>
          </p:nvPr>
        </p:nvSpPr>
        <p:spPr/>
        <p:txBody>
          <a:bodyPr/>
          <a:lstStyle/>
          <a:p>
            <a:fld id="{AED7A92E-F5F2-418E-A97E-896280106941}" type="slidenum">
              <a:rPr lang="zh-CN" altLang="en-US" smtClean="0"/>
              <a:t>24</a:t>
            </a:fld>
            <a:endParaRPr lang="zh-CN" altLang="en-US"/>
          </a:p>
        </p:txBody>
      </p:sp>
    </p:spTree>
    <p:extLst>
      <p:ext uri="{BB962C8B-B14F-4D97-AF65-F5344CB8AC3E}">
        <p14:creationId xmlns:p14="http://schemas.microsoft.com/office/powerpoint/2010/main" val="2151426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a:t>来自</a:t>
                </a:r>
                <a:r>
                  <a:rPr lang="en-US" altLang="zh-CN"/>
                  <a:t>Rn220</a:t>
                </a:r>
                <a:r>
                  <a:rPr lang="zh-CN" altLang="en-US"/>
                  <a:t>的</a:t>
                </a:r>
                <a:r>
                  <a:rPr lang="en-US" altLang="zh-CN"/>
                  <a:t>Pb212</a:t>
                </a:r>
                <a:r>
                  <a:rPr lang="zh-CN" altLang="en-US"/>
                  <a:t>，也会发生贝塔衰变，</a:t>
                </a:r>
                <a:r>
                  <a:rPr lang="en-US" altLang="zh-CN"/>
                  <a:t>Q</a:t>
                </a:r>
                <a:r>
                  <a:rPr lang="zh-CN" altLang="en-US"/>
                  <a:t>值</a:t>
                </a:r>
                <a:r>
                  <a:rPr lang="en-US" altLang="zh-CN"/>
                  <a:t>569 keV</a:t>
                </a:r>
                <a:r>
                  <a:rPr lang="zh-CN" altLang="en-US"/>
                  <a:t>，成为本底。 </a:t>
                </a:r>
                <a:endParaRPr lang="en-US" altLang="zh-CN"/>
              </a:p>
              <a:p>
                <a:r>
                  <a:rPr lang="zh-CN" altLang="en-US"/>
                  <a:t>但是由于</a:t>
                </a:r>
                <a:r>
                  <a:rPr lang="en-US" altLang="zh-CN"/>
                  <a:t>Rn220  Po216</a:t>
                </a:r>
                <a:r>
                  <a:rPr lang="zh-CN" altLang="en-US"/>
                  <a:t>半衰期太短，秒量级，进入探测器前已经衰变，只有</a:t>
                </a:r>
                <a:r>
                  <a:rPr lang="en-US" altLang="zh-CN"/>
                  <a:t>Pb212</a:t>
                </a:r>
                <a:r>
                  <a:rPr lang="zh-CN" altLang="en-US"/>
                  <a:t>继续进入探测器。</a:t>
                </a:r>
                <a:endParaRPr lang="en-US" altLang="zh-CN"/>
              </a:p>
              <a:p>
                <a:r>
                  <a:rPr lang="zh-CN" altLang="en-US"/>
                  <a:t>不能用于</a:t>
                </a:r>
                <a:r>
                  <a:rPr lang="en-US" altLang="zh-CN"/>
                  <a:t>Pb212</a:t>
                </a:r>
                <a:r>
                  <a:rPr lang="zh-CN" altLang="en-US"/>
                  <a:t>本底的估计，所以采用了一种子核推母核的方法。 </a:t>
                </a:r>
                <a:endParaRPr lang="en-US" altLang="zh-CN"/>
              </a:p>
              <a:p>
                <a:r>
                  <a:rPr lang="zh-CN" altLang="en-US"/>
                  <a:t>使用阿尔法事例给出，</a:t>
                </a:r>
                <a:r>
                  <a:rPr lang="en-US" altLang="zh-CN"/>
                  <a:t>Po212</a:t>
                </a:r>
                <a:r>
                  <a:rPr lang="zh-CN" altLang="en-US"/>
                  <a:t>子核的</a:t>
                </a:r>
                <a:r>
                  <a:rPr lang="en-US" altLang="zh-CN"/>
                  <a:t>rate</a:t>
                </a:r>
                <a:r>
                  <a:rPr lang="zh-CN" altLang="en-US"/>
                  <a:t>是</a:t>
                </a:r>
                <a:r>
                  <a:rPr lang="en-US" altLang="zh-CN"/>
                  <a:t>0.11 uBq/kg</a:t>
                </a:r>
                <a:r>
                  <a:rPr lang="zh-CN" altLang="en-US"/>
                  <a:t>。 </a:t>
                </a:r>
                <a:endParaRPr lang="en-US" altLang="zh-CN"/>
              </a:p>
              <a:p>
                <a:r>
                  <a:rPr lang="zh-CN" altLang="en-US"/>
                  <a:t>使用</a:t>
                </a:r>
                <a:r>
                  <a:rPr lang="en-US" altLang="zh-CN"/>
                  <a:t>Rn220</a:t>
                </a:r>
                <a:r>
                  <a:rPr lang="zh-CN" altLang="en-US"/>
                  <a:t>的刻度数据，</a:t>
                </a:r>
                <a:r>
                  <a:rPr lang="en-US" altLang="zh-CN"/>
                  <a:t>Pb212/Po212</a:t>
                </a:r>
                <a:r>
                  <a:rPr lang="zh-CN" altLang="en-US"/>
                  <a:t>的比例是</a:t>
                </a:r>
                <a:r>
                  <a:rPr lang="en-US" altLang="zh-CN"/>
                  <a:t>2.5</a:t>
                </a:r>
                <a:r>
                  <a:rPr lang="zh-CN" altLang="en-US"/>
                  <a:t>。 </a:t>
                </a:r>
                <a:endParaRPr lang="en-US" altLang="zh-CN"/>
              </a:p>
              <a:p>
                <a:r>
                  <a:rPr lang="zh-CN" altLang="en-US"/>
                  <a:t>结合</a:t>
                </a:r>
                <a:r>
                  <a:rPr lang="en-US" altLang="zh-CN"/>
                  <a:t>Po212</a:t>
                </a:r>
                <a:r>
                  <a:rPr lang="zh-CN" altLang="en-US"/>
                  <a:t>的选择效率和</a:t>
                </a:r>
                <a:r>
                  <a:rPr lang="en-US" altLang="zh-CN"/>
                  <a:t>Xe134DBD</a:t>
                </a:r>
                <a:r>
                  <a:rPr lang="zh-CN" altLang="en-US"/>
                  <a:t>分析能谱拟合的结果，得到</a:t>
                </a:r>
                <a:r>
                  <a:rPr lang="en-US" altLang="zh-CN"/>
                  <a:t>0.3+-0.08uBq/kg</a:t>
                </a:r>
                <a:r>
                  <a:rPr lang="zh-CN" altLang="en-US"/>
                  <a:t>的</a:t>
                </a:r>
                <a:r>
                  <a:rPr lang="en-US" altLang="zh-CN"/>
                  <a:t>Pb212 rate </a:t>
                </a:r>
                <a:r>
                  <a:rPr lang="zh-CN" altLang="en-US"/>
                  <a:t>值。</a:t>
                </a:r>
                <a:endParaRPr lang="en-US" altLang="zh-CN"/>
              </a:p>
              <a:p>
                <a:r>
                  <a:rPr lang="zh-CN" altLang="en-US"/>
                  <a:t> 由此，在</a:t>
                </a:r>
                <a:r>
                  <a:rPr lang="en-US" altLang="zh-CN"/>
                  <a:t>pp </a:t>
                </a:r>
                <a:r>
                  <a:rPr lang="zh-CN" altLang="en-US"/>
                  <a:t>分析的</a:t>
                </a:r>
                <a:r>
                  <a:rPr lang="en-US" altLang="zh-CN"/>
                  <a:t>ROI</a:t>
                </a:r>
                <a:r>
                  <a:rPr lang="zh-CN" altLang="en-US"/>
                  <a:t>里预期有</a:t>
                </a:r>
                <a:r>
                  <a:rPr lang="en-US" altLang="zh-CN"/>
                  <a:t>276+-71</a:t>
                </a:r>
                <a:r>
                  <a:rPr lang="zh-CN" altLang="en-US"/>
                  <a:t>个本底事例。</a:t>
                </a:r>
              </a:p>
            </p:txBody>
          </p:sp>
        </mc:Choice>
        <mc:Fallback xmlns="">
          <p:sp>
            <p:nvSpPr>
              <p:cNvPr id="3" name="备注占位符 2"/>
              <p:cNvSpPr>
                <a:spLocks noGrp="1"/>
              </p:cNvSpPr>
              <p:nvPr>
                <p:ph type="body" idx="1"/>
              </p:nvPr>
            </p:nvSpPr>
            <p:spPr/>
            <p:txBody>
              <a:bodyPr/>
              <a:lstStyle/>
              <a:p>
                <a:r>
                  <a:rPr lang="en-US" altLang="zh-CN"/>
                  <a:t>0.08/0.28 = 0.2857</a:t>
                </a:r>
              </a:p>
              <a:p>
                <a:r>
                  <a:rPr lang="en-US" altLang="zh-CN"/>
                  <a:t>Po212 selection cut efficiency 89.4%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latin typeface="Times New Roman" panose="02020603050405020304" pitchFamily="18" charset="0"/>
                    <a:cs typeface="Times New Roman" panose="02020603050405020304" pitchFamily="18" charset="0"/>
                  </a:rPr>
                  <a:t>During </a:t>
                </a:r>
                <a:r>
                  <a:rPr lang="en-US" altLang="zh-CN" sz="1200" i="0">
                    <a:latin typeface="Cambria Math" panose="02040503050406030204" pitchFamily="18" charset="0"/>
                    <a:cs typeface="Times New Roman" panose="02020603050405020304" pitchFamily="18" charset="0"/>
                  </a:rPr>
                  <a:t>(_^220)Rn</a:t>
                </a:r>
                <a:r>
                  <a:rPr lang="en-US" altLang="zh-CN" sz="1200">
                    <a:latin typeface="Times New Roman" panose="02020603050405020304" pitchFamily="18" charset="0"/>
                    <a:cs typeface="Times New Roman" panose="02020603050405020304" pitchFamily="18" charset="0"/>
                  </a:rPr>
                  <a:t> calibration, the maximum deviation throughout the calibration period and stable decay period is considered as the uncertainty.</a:t>
                </a:r>
              </a:p>
              <a:p>
                <a:endParaRPr lang="zh-CN" altLang="en-US"/>
              </a:p>
            </p:txBody>
          </p:sp>
        </mc:Fallback>
      </mc:AlternateContent>
      <p:sp>
        <p:nvSpPr>
          <p:cNvPr id="4" name="灯片编号占位符 3"/>
          <p:cNvSpPr>
            <a:spLocks noGrp="1"/>
          </p:cNvSpPr>
          <p:nvPr>
            <p:ph type="sldNum" sz="quarter" idx="5"/>
          </p:nvPr>
        </p:nvSpPr>
        <p:spPr/>
        <p:txBody>
          <a:bodyPr/>
          <a:lstStyle/>
          <a:p>
            <a:fld id="{AED7A92E-F5F2-418E-A97E-896280106941}" type="slidenum">
              <a:rPr lang="zh-CN" altLang="en-US" smtClean="0"/>
              <a:t>25</a:t>
            </a:fld>
            <a:endParaRPr lang="zh-CN" altLang="en-US"/>
          </a:p>
        </p:txBody>
      </p:sp>
    </p:spTree>
    <p:extLst>
      <p:ext uri="{BB962C8B-B14F-4D97-AF65-F5344CB8AC3E}">
        <p14:creationId xmlns:p14="http://schemas.microsoft.com/office/powerpoint/2010/main" val="2476930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a:t>原料氙中会残留</a:t>
            </a:r>
            <a:r>
              <a:rPr lang="en-US" altLang="zh-CN" b="1"/>
              <a:t>Kr85</a:t>
            </a:r>
            <a:r>
              <a:rPr lang="zh-CN" altLang="en-US" b="1"/>
              <a:t>，</a:t>
            </a:r>
            <a:endParaRPr lang="en-US" altLang="zh-CN" b="1"/>
          </a:p>
          <a:p>
            <a:r>
              <a:rPr lang="en-US" altLang="zh-CN"/>
              <a:t>Kr85 </a:t>
            </a:r>
            <a:r>
              <a:rPr lang="zh-CN" altLang="en-US"/>
              <a:t>发生贝塔衰变时，产生的铷</a:t>
            </a:r>
            <a:r>
              <a:rPr lang="en-US" altLang="zh-CN"/>
              <a:t>85</a:t>
            </a:r>
            <a:r>
              <a:rPr lang="zh-CN" altLang="en-US"/>
              <a:t>有</a:t>
            </a:r>
            <a:r>
              <a:rPr lang="en-US" altLang="zh-CN"/>
              <a:t>0.4%</a:t>
            </a:r>
            <a:r>
              <a:rPr lang="zh-CN" altLang="en-US"/>
              <a:t>的概率处于激发态，放出伽马射线。</a:t>
            </a:r>
            <a:endParaRPr lang="en-US" altLang="zh-CN"/>
          </a:p>
          <a:p>
            <a:r>
              <a:rPr lang="zh-CN" altLang="en-US"/>
              <a:t>在暗物质分析中，使用贝塔</a:t>
            </a:r>
            <a:r>
              <a:rPr lang="en-US" altLang="zh-CN"/>
              <a:t>gamma</a:t>
            </a:r>
            <a:r>
              <a:rPr lang="zh-CN" altLang="en-US"/>
              <a:t>的符合来定含量，看到了</a:t>
            </a:r>
            <a:r>
              <a:rPr lang="en-US" altLang="zh-CN"/>
              <a:t>4</a:t>
            </a:r>
            <a:r>
              <a:rPr lang="zh-CN" altLang="en-US"/>
              <a:t>个符合事例，位置分布如右图； 根据</a:t>
            </a:r>
            <a:r>
              <a:rPr lang="en-US" altLang="zh-CN"/>
              <a:t>Kr85</a:t>
            </a:r>
            <a:r>
              <a:rPr lang="zh-CN" altLang="en-US"/>
              <a:t>在自然</a:t>
            </a:r>
            <a:r>
              <a:rPr lang="en-US" altLang="zh-CN"/>
              <a:t>Kr</a:t>
            </a:r>
            <a:r>
              <a:rPr lang="zh-CN" altLang="en-US"/>
              <a:t>中的丰度，得到</a:t>
            </a:r>
            <a:r>
              <a:rPr lang="en-US" altLang="zh-CN"/>
              <a:t>Kr85</a:t>
            </a:r>
            <a:r>
              <a:rPr lang="zh-CN" altLang="en-US"/>
              <a:t>所占的 </a:t>
            </a:r>
            <a:r>
              <a:rPr lang="en-US" altLang="zh-CN"/>
              <a:t>ppt </a:t>
            </a:r>
            <a:r>
              <a:rPr lang="zh-CN" altLang="en-US"/>
              <a:t>含量</a:t>
            </a:r>
            <a:r>
              <a:rPr lang="en-US" altLang="zh-CN"/>
              <a:t>0.52+-0.27</a:t>
            </a:r>
            <a:r>
              <a:rPr lang="zh-CN" altLang="en-US"/>
              <a:t>。 在</a:t>
            </a:r>
            <a:r>
              <a:rPr lang="en-US" altLang="zh-CN"/>
              <a:t>pp ROI </a:t>
            </a:r>
            <a:r>
              <a:rPr lang="zh-CN" altLang="en-US"/>
              <a:t>中预期共有</a:t>
            </a:r>
            <a:r>
              <a:rPr lang="en-US" altLang="zh-CN"/>
              <a:t>…</a:t>
            </a:r>
            <a:r>
              <a:rPr lang="zh-CN" altLang="en-US"/>
              <a:t>个事例。</a:t>
            </a:r>
            <a:endParaRPr lang="en-US" altLang="zh-CN"/>
          </a:p>
          <a:p>
            <a:endParaRPr lang="en-US" altLang="zh-CN"/>
          </a:p>
          <a:p>
            <a:r>
              <a:rPr lang="en-US" altLang="zh-CN" b="0" i="1"/>
              <a:t>0.27/0.52 = 0.52</a:t>
            </a:r>
          </a:p>
          <a:p>
            <a:r>
              <a:rPr lang="en-US" altLang="zh-CN" b="0" i="1"/>
              <a:t>4</a:t>
            </a:r>
            <a:r>
              <a:rPr lang="zh-CN" altLang="en-US" b="0" i="1"/>
              <a:t>个符合 </a:t>
            </a:r>
            <a:r>
              <a:rPr lang="en-US" altLang="zh-CN" b="0" i="1"/>
              <a:t>-&gt; kr85</a:t>
            </a:r>
            <a:r>
              <a:rPr lang="zh-CN" altLang="en-US" b="0" i="1"/>
              <a:t>在自然</a:t>
            </a:r>
            <a:r>
              <a:rPr lang="en-US" altLang="zh-CN" b="0" i="1"/>
              <a:t>Kr</a:t>
            </a:r>
            <a:r>
              <a:rPr lang="zh-CN" altLang="en-US" b="0" i="1"/>
              <a:t>中的丰度</a:t>
            </a:r>
            <a:r>
              <a:rPr lang="en-US" altLang="zh-CN" b="0" i="1"/>
              <a:t> -&gt;Kr/Xe</a:t>
            </a:r>
            <a:r>
              <a:rPr lang="zh-CN" altLang="en-US" b="0" i="1"/>
              <a:t>比 </a:t>
            </a:r>
            <a:r>
              <a:rPr lang="en-US" altLang="zh-CN" b="0" i="1"/>
              <a:t>-&gt; pp ROI</a:t>
            </a:r>
          </a:p>
          <a:p>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26</a:t>
            </a:fld>
            <a:endParaRPr lang="zh-CN" altLang="en-US"/>
          </a:p>
        </p:txBody>
      </p:sp>
    </p:spTree>
    <p:extLst>
      <p:ext uri="{BB962C8B-B14F-4D97-AF65-F5344CB8AC3E}">
        <p14:creationId xmlns:p14="http://schemas.microsoft.com/office/powerpoint/2010/main" val="3617157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探测器材料放射性核素的衰变，比如</a:t>
            </a:r>
            <a:r>
              <a:rPr lang="en-US" altLang="zh-CN"/>
              <a:t>Co K Th U</a:t>
            </a:r>
            <a:r>
              <a:rPr lang="zh-CN" altLang="en-US"/>
              <a:t>，也会在成为本底。 我们把探测器分为顶部、侧面和底部三部分。 顶部包括内外罐的穹顶、法兰和螺套，以及顶部</a:t>
            </a:r>
            <a:r>
              <a:rPr lang="en-US" altLang="zh-CN"/>
              <a:t>PMT</a:t>
            </a:r>
            <a:r>
              <a:rPr lang="zh-CN" altLang="en-US"/>
              <a:t>、高压</a:t>
            </a:r>
            <a:r>
              <a:rPr lang="en-US" altLang="zh-CN"/>
              <a:t>base</a:t>
            </a:r>
            <a:r>
              <a:rPr lang="zh-CN" altLang="en-US"/>
              <a:t>电路板和固定使用的弹簧； 侧面包括内外罐的不锈钢罐体； 底部包括内外罐的底座、底部</a:t>
            </a:r>
            <a:r>
              <a:rPr lang="en-US" altLang="zh-CN"/>
              <a:t>PMT</a:t>
            </a:r>
            <a:r>
              <a:rPr lang="zh-CN" altLang="en-US"/>
              <a:t>、</a:t>
            </a:r>
            <a:r>
              <a:rPr lang="en-US" altLang="zh-CN"/>
              <a:t>base</a:t>
            </a:r>
            <a:r>
              <a:rPr lang="zh-CN" altLang="en-US"/>
              <a:t>电路板和弹簧。 采用了基于</a:t>
            </a:r>
            <a:r>
              <a:rPr lang="en-US" altLang="zh-CN"/>
              <a:t>Geant4 </a:t>
            </a:r>
            <a:r>
              <a:rPr lang="zh-CN" altLang="en-US"/>
              <a:t>的</a:t>
            </a:r>
            <a:r>
              <a:rPr lang="en-US" altLang="zh-CN"/>
              <a:t>BambooMC</a:t>
            </a:r>
            <a:r>
              <a:rPr lang="zh-CN" altLang="en-US"/>
              <a:t>模拟软件包进行模拟。 从高能分析得到我们</a:t>
            </a:r>
            <a:r>
              <a:rPr lang="en-US" altLang="zh-CN"/>
              <a:t>ROI </a:t>
            </a:r>
            <a:r>
              <a:rPr lang="zh-CN" altLang="en-US"/>
              <a:t>的事例数</a:t>
            </a:r>
            <a:r>
              <a:rPr lang="en-US" altLang="zh-CN"/>
              <a:t>683+-27</a:t>
            </a:r>
            <a:r>
              <a:rPr lang="zh-CN" altLang="en-US"/>
              <a:t>个。 </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27</a:t>
            </a:fld>
            <a:endParaRPr lang="zh-CN" altLang="en-US"/>
          </a:p>
        </p:txBody>
      </p:sp>
    </p:spTree>
    <p:extLst>
      <p:ext uri="{BB962C8B-B14F-4D97-AF65-F5344CB8AC3E}">
        <p14:creationId xmlns:p14="http://schemas.microsoft.com/office/powerpoint/2010/main" val="156526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Xe136</a:t>
            </a:r>
            <a:r>
              <a:rPr lang="zh-CN" altLang="en-US"/>
              <a:t>本底，会发生双贝塔衰变，</a:t>
            </a:r>
            <a:r>
              <a:rPr lang="en-US" altLang="zh-CN"/>
              <a:t>Q</a:t>
            </a:r>
            <a:r>
              <a:rPr lang="zh-CN" altLang="en-US"/>
              <a:t>值</a:t>
            </a:r>
            <a:r>
              <a:rPr lang="en-US" altLang="zh-CN"/>
              <a:t>2457.8 keV</a:t>
            </a:r>
            <a:r>
              <a:rPr lang="zh-CN" altLang="en-US"/>
              <a:t>。</a:t>
            </a:r>
            <a:endParaRPr lang="en-US" altLang="zh-CN"/>
          </a:p>
          <a:p>
            <a:r>
              <a:rPr lang="en-US" altLang="zh-CN"/>
              <a:t>Pandax-4T</a:t>
            </a:r>
            <a:r>
              <a:rPr lang="zh-CN" altLang="en-US"/>
              <a:t>在</a:t>
            </a:r>
            <a:r>
              <a:rPr lang="en-US" altLang="zh-CN"/>
              <a:t>2022</a:t>
            </a:r>
            <a:r>
              <a:rPr lang="zh-CN" altLang="en-US"/>
              <a:t>年进行了对</a:t>
            </a:r>
            <a:r>
              <a:rPr lang="en-US" altLang="zh-CN"/>
              <a:t>Xe136 </a:t>
            </a:r>
            <a:r>
              <a:rPr lang="zh-CN" altLang="en-US"/>
              <a:t>双贝塔衰变过程半衰期的测量研究， 左图是能谱拟合，右图是测量结果。</a:t>
            </a:r>
            <a:endParaRPr lang="en-US" altLang="zh-CN"/>
          </a:p>
          <a:p>
            <a:r>
              <a:rPr lang="zh-CN" altLang="en-US"/>
              <a:t>使用该半衰期的测量值，计算得到</a:t>
            </a:r>
            <a:r>
              <a:rPr lang="en-US" altLang="zh-CN"/>
              <a:t>pp ROI </a:t>
            </a:r>
            <a:r>
              <a:rPr lang="zh-CN" altLang="en-US"/>
              <a:t>的预期本底事例数为</a:t>
            </a:r>
            <a:r>
              <a:rPr lang="en-US" altLang="zh-CN"/>
              <a:t>1009+-46</a:t>
            </a:r>
            <a:r>
              <a:rPr lang="zh-CN" altLang="en-US"/>
              <a:t>个。</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28</a:t>
            </a:fld>
            <a:endParaRPr lang="zh-CN" altLang="en-US"/>
          </a:p>
        </p:txBody>
      </p:sp>
    </p:spTree>
    <p:extLst>
      <p:ext uri="{BB962C8B-B14F-4D97-AF65-F5344CB8AC3E}">
        <p14:creationId xmlns:p14="http://schemas.microsoft.com/office/powerpoint/2010/main" val="642138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Xe133</a:t>
            </a:r>
            <a:r>
              <a:rPr lang="zh-CN" altLang="en-US"/>
              <a:t>本底，来自中子刻度，半衰期</a:t>
            </a:r>
            <a:r>
              <a:rPr lang="en-US" altLang="zh-CN"/>
              <a:t>5</a:t>
            </a:r>
            <a:r>
              <a:rPr lang="zh-CN" altLang="en-US"/>
              <a:t>天多。 会发生贝塔衰变，</a:t>
            </a:r>
            <a:r>
              <a:rPr lang="en-US" altLang="zh-CN"/>
              <a:t>Q</a:t>
            </a:r>
            <a:r>
              <a:rPr lang="zh-CN" altLang="en-US"/>
              <a:t>值四百多</a:t>
            </a:r>
            <a:r>
              <a:rPr lang="en-US" altLang="zh-CN"/>
              <a:t>keV</a:t>
            </a:r>
            <a:r>
              <a:rPr lang="zh-CN" altLang="en-US"/>
              <a:t>，产生的子核退激发会产生</a:t>
            </a:r>
            <a:r>
              <a:rPr lang="en-US" altLang="zh-CN"/>
              <a:t>81keV</a:t>
            </a:r>
            <a:r>
              <a:rPr lang="zh-CN" altLang="en-US"/>
              <a:t>的</a:t>
            </a:r>
            <a:r>
              <a:rPr lang="en-US" altLang="zh-CN"/>
              <a:t>gamma</a:t>
            </a:r>
            <a:r>
              <a:rPr lang="zh-CN" altLang="en-US"/>
              <a:t>，在</a:t>
            </a:r>
            <a:r>
              <a:rPr lang="en-US" altLang="zh-CN"/>
              <a:t>Xe133</a:t>
            </a:r>
            <a:r>
              <a:rPr lang="zh-CN" altLang="en-US"/>
              <a:t>的能谱中， 就会有一个</a:t>
            </a:r>
            <a:r>
              <a:rPr lang="en-US" altLang="zh-CN"/>
              <a:t>80</a:t>
            </a:r>
            <a:r>
              <a:rPr lang="zh-CN" altLang="en-US"/>
              <a:t>多</a:t>
            </a:r>
            <a:r>
              <a:rPr lang="en-US" altLang="zh-CN"/>
              <a:t>keV</a:t>
            </a:r>
            <a:r>
              <a:rPr lang="zh-CN" altLang="en-US"/>
              <a:t>处的台阶。 左下图展示了中子刻度附近与远离中子刻度数据的能谱对比，在</a:t>
            </a:r>
            <a:r>
              <a:rPr lang="en-US" altLang="zh-CN"/>
              <a:t>80</a:t>
            </a:r>
            <a:r>
              <a:rPr lang="zh-CN" altLang="en-US"/>
              <a:t>多</a:t>
            </a:r>
            <a:r>
              <a:rPr lang="en-US" altLang="zh-CN"/>
              <a:t>keV</a:t>
            </a:r>
            <a:r>
              <a:rPr lang="zh-CN" altLang="en-US"/>
              <a:t>处有明显的抬升。 在后续的能谱拟合中，我们去掉了刻度附近</a:t>
            </a:r>
            <a:r>
              <a:rPr lang="en-US" altLang="zh-CN"/>
              <a:t>8.4</a:t>
            </a:r>
            <a:r>
              <a:rPr lang="zh-CN" altLang="en-US"/>
              <a:t>天的数据，即右图阴影部分所示。</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29</a:t>
            </a:fld>
            <a:endParaRPr lang="zh-CN" altLang="en-US"/>
          </a:p>
        </p:txBody>
      </p:sp>
    </p:spTree>
    <p:extLst>
      <p:ext uri="{BB962C8B-B14F-4D97-AF65-F5344CB8AC3E}">
        <p14:creationId xmlns:p14="http://schemas.microsoft.com/office/powerpoint/2010/main" val="1135581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a:t>
            </a:r>
            <a:r>
              <a:rPr lang="zh-CN" altLang="en-US"/>
              <a:t>首先介绍下太阳</a:t>
            </a:r>
            <a:r>
              <a:rPr lang="en-US" altLang="zh-CN"/>
              <a:t>pp</a:t>
            </a:r>
            <a:r>
              <a:rPr lang="zh-CN" altLang="en-US"/>
              <a:t>中微子</a:t>
            </a:r>
            <a:r>
              <a:rPr lang="en-US" altLang="zh-CN"/>
              <a:t>] </a:t>
            </a:r>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3</a:t>
            </a:fld>
            <a:endParaRPr lang="zh-CN" altLang="en-US"/>
          </a:p>
        </p:txBody>
      </p:sp>
    </p:spTree>
    <p:extLst>
      <p:ext uri="{BB962C8B-B14F-4D97-AF65-F5344CB8AC3E}">
        <p14:creationId xmlns:p14="http://schemas.microsoft.com/office/powerpoint/2010/main" val="3431286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a:t>宇宙线或中子刻度</a:t>
            </a:r>
            <a:r>
              <a:rPr lang="zh-CN" altLang="en-US"/>
              <a:t>都会在氙中产生一些高斯本底。 </a:t>
            </a:r>
            <a:r>
              <a:rPr lang="en-US" altLang="zh-CN"/>
              <a:t>Xe127</a:t>
            </a:r>
            <a:r>
              <a:rPr lang="zh-CN" altLang="en-US"/>
              <a:t>的电子俘获过程，如果俘获</a:t>
            </a:r>
            <a:r>
              <a:rPr lang="en-US" altLang="zh-CN"/>
              <a:t>K</a:t>
            </a:r>
            <a:r>
              <a:rPr lang="zh-CN" altLang="en-US"/>
              <a:t>壳层的电子，</a:t>
            </a:r>
            <a:r>
              <a:rPr lang="zh-CN" altLang="en-US" b="1"/>
              <a:t>产生的空穴被填充时，</a:t>
            </a:r>
            <a:r>
              <a:rPr lang="zh-CN" altLang="en-US"/>
              <a:t>会有</a:t>
            </a:r>
            <a:r>
              <a:rPr lang="en-US" altLang="zh-CN"/>
              <a:t>33.2keV</a:t>
            </a:r>
            <a:r>
              <a:rPr lang="zh-CN" altLang="en-US"/>
              <a:t>的能量沉积。 中子刻度产生</a:t>
            </a:r>
            <a:r>
              <a:rPr lang="en-US" altLang="zh-CN"/>
              <a:t>Xe125</a:t>
            </a:r>
            <a:r>
              <a:rPr lang="zh-CN" altLang="en-US"/>
              <a:t>，经过电子俘获过程也会沉积不同的能量。 </a:t>
            </a:r>
            <a:r>
              <a:rPr lang="en-US" altLang="zh-CN"/>
              <a:t>Xe</a:t>
            </a:r>
            <a:r>
              <a:rPr lang="zh-CN" altLang="en-US"/>
              <a:t>中固有的</a:t>
            </a:r>
            <a:r>
              <a:rPr lang="en-US" altLang="zh-CN"/>
              <a:t>Xe124</a:t>
            </a:r>
            <a:r>
              <a:rPr lang="zh-CN" altLang="en-US"/>
              <a:t>会发生双电子俘获沉积能量。 对于这些本底成份，我们在</a:t>
            </a:r>
            <a:r>
              <a:rPr lang="en-US" altLang="zh-CN"/>
              <a:t>ROI</a:t>
            </a:r>
            <a:r>
              <a:rPr lang="zh-CN" altLang="en-US"/>
              <a:t>以外没有有效的控制方法，分别在</a:t>
            </a:r>
            <a:r>
              <a:rPr lang="en-US" altLang="zh-CN"/>
              <a:t>30</a:t>
            </a:r>
            <a:r>
              <a:rPr lang="zh-CN" altLang="en-US"/>
              <a:t>多和</a:t>
            </a:r>
            <a:r>
              <a:rPr lang="en-US" altLang="zh-CN"/>
              <a:t>60</a:t>
            </a:r>
            <a:r>
              <a:rPr lang="zh-CN" altLang="en-US"/>
              <a:t>多</a:t>
            </a:r>
            <a:r>
              <a:rPr lang="en-US" altLang="zh-CN"/>
              <a:t>keV</a:t>
            </a:r>
            <a:r>
              <a:rPr lang="zh-CN" altLang="en-US"/>
              <a:t>处使用一个高斯函 数作为本底模型。</a:t>
            </a:r>
            <a:endParaRPr lang="en-US" altLang="zh-CN"/>
          </a:p>
          <a:p>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1"/>
              <a:t>Xe124 </a:t>
            </a:r>
            <a:r>
              <a:rPr lang="zh-CN" altLang="en-US" b="0" i="1"/>
              <a:t> </a:t>
            </a:r>
            <a:r>
              <a:rPr lang="en-US" altLang="zh-CN" b="0" i="1"/>
              <a:t>-&gt; </a:t>
            </a:r>
            <a:r>
              <a:rPr lang="zh-CN" altLang="en-US" b="0" i="1"/>
              <a:t>中子刻度 </a:t>
            </a:r>
            <a:r>
              <a:rPr lang="en-US" altLang="zh-CN" b="0" i="1"/>
              <a:t>-&gt; Xe125</a:t>
            </a:r>
            <a:r>
              <a:rPr lang="zh-CN" altLang="en-US" b="0" i="1"/>
              <a:t> </a:t>
            </a:r>
            <a:r>
              <a:rPr lang="en-US" altLang="zh-CN" b="0" i="1"/>
              <a:t>-&gt; EC </a:t>
            </a:r>
            <a:r>
              <a:rPr lang="zh-CN" altLang="en-US" b="0" i="1"/>
              <a:t> </a:t>
            </a:r>
            <a:r>
              <a:rPr lang="en-US" altLang="zh-CN" b="0" i="1"/>
              <a:t>-&gt; I125</a:t>
            </a:r>
            <a:r>
              <a:rPr lang="zh-CN" altLang="en-US" b="0" i="1"/>
              <a:t> </a:t>
            </a:r>
            <a:r>
              <a:rPr lang="en-US" altLang="zh-CN" b="0" i="1"/>
              <a:t>-&gt; EC</a:t>
            </a:r>
            <a:r>
              <a:rPr lang="zh-CN" altLang="en-US" b="0" i="1"/>
              <a:t> </a:t>
            </a:r>
            <a:r>
              <a:rPr lang="en-US" altLang="zh-CN" b="0" i="1"/>
              <a:t>-&gt; Te125</a:t>
            </a:r>
          </a:p>
          <a:p>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30</a:t>
            </a:fld>
            <a:endParaRPr lang="zh-CN" altLang="en-US"/>
          </a:p>
        </p:txBody>
      </p:sp>
    </p:spTree>
    <p:extLst>
      <p:ext uri="{BB962C8B-B14F-4D97-AF65-F5344CB8AC3E}">
        <p14:creationId xmlns:p14="http://schemas.microsoft.com/office/powerpoint/2010/main" val="2282754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这里是本底模型的总结。 获得了各种本底预期值和误差值。</a:t>
            </a:r>
            <a:endParaRPr lang="en-US" altLang="zh-CN"/>
          </a:p>
          <a:p>
            <a:r>
              <a:rPr lang="en-US" altLang="zh-CN" b="1"/>
              <a:t>Pb214 </a:t>
            </a:r>
            <a:r>
              <a:rPr lang="zh-CN" altLang="en-US" b="1"/>
              <a:t>和</a:t>
            </a:r>
            <a:r>
              <a:rPr lang="en-US" altLang="zh-CN" b="1"/>
              <a:t>Xe136</a:t>
            </a:r>
            <a:r>
              <a:rPr lang="zh-CN" altLang="en-US" b="1"/>
              <a:t>贡献的最多的本底含量，</a:t>
            </a:r>
            <a:r>
              <a:rPr lang="en-US" altLang="zh-CN" b="1"/>
              <a:t>Kr</a:t>
            </a:r>
            <a:r>
              <a:rPr lang="zh-CN" altLang="en-US" b="1"/>
              <a:t>贡献了最大的测量误差</a:t>
            </a:r>
            <a:r>
              <a:rPr lang="zh-CN" altLang="en-US"/>
              <a:t>。 </a:t>
            </a:r>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i="1"/>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1"/>
              <a:t>Rn rate -&gt;</a:t>
            </a:r>
            <a:r>
              <a:rPr lang="zh-CN" altLang="en-US" i="1"/>
              <a:t>考虑</a:t>
            </a:r>
            <a:r>
              <a:rPr lang="en-US" altLang="zh-CN" i="1"/>
              <a:t> FV mass </a:t>
            </a:r>
            <a:r>
              <a:rPr lang="zh-CN" altLang="en-US" i="1"/>
              <a:t>和</a:t>
            </a:r>
            <a:r>
              <a:rPr lang="en-US" altLang="zh-CN" i="1"/>
              <a:t>duration</a:t>
            </a:r>
            <a:r>
              <a:rPr lang="zh-CN" altLang="en-US" i="1"/>
              <a:t>，以及高低能</a:t>
            </a:r>
            <a:r>
              <a:rPr lang="en-US" altLang="zh-CN" i="1"/>
              <a:t>ratio</a:t>
            </a:r>
            <a:r>
              <a:rPr lang="zh-CN" altLang="en-US" i="1"/>
              <a:t>，计算</a:t>
            </a:r>
            <a:r>
              <a:rPr lang="en-US" altLang="zh-CN" i="1"/>
              <a:t>input </a:t>
            </a:r>
            <a:r>
              <a:rPr lang="zh-CN" altLang="en-US" i="1"/>
              <a:t>值</a:t>
            </a:r>
            <a:endParaRPr lang="en-US" altLang="zh-CN" i="1"/>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1"/>
              <a:t>110/1865. = 0.06</a:t>
            </a:r>
            <a:endParaRPr lang="en-US" altLang="zh-CN" i="1"/>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1"/>
              <a:t>0.08/0.28 = 0.29</a:t>
            </a:r>
          </a:p>
          <a:p>
            <a:r>
              <a:rPr lang="en-US" altLang="zh-CN"/>
              <a:t>254/489. = 0.52</a:t>
            </a:r>
          </a:p>
          <a:p>
            <a:r>
              <a:rPr lang="zh-CN" altLang="en-US"/>
              <a:t>材料：来自高能拟合的误差</a:t>
            </a:r>
            <a:endParaRPr lang="en-US" altLang="zh-CN"/>
          </a:p>
          <a:p>
            <a:r>
              <a:rPr lang="en-US" altLang="zh-CN"/>
              <a:t>27/683. = 0.0395</a:t>
            </a:r>
          </a:p>
          <a:p>
            <a:r>
              <a:rPr lang="en-US" altLang="zh-CN"/>
              <a:t>46/1009. = 0.046</a:t>
            </a:r>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31</a:t>
            </a:fld>
            <a:endParaRPr lang="zh-CN" altLang="en-US"/>
          </a:p>
        </p:txBody>
      </p:sp>
    </p:spTree>
    <p:extLst>
      <p:ext uri="{BB962C8B-B14F-4D97-AF65-F5344CB8AC3E}">
        <p14:creationId xmlns:p14="http://schemas.microsoft.com/office/powerpoint/2010/main" val="3047720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下面介绍能谱拟合部分</a:t>
            </a:r>
            <a:endParaRPr lang="en-US" altLang="zh-CN"/>
          </a:p>
          <a:p>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32</a:t>
            </a:fld>
            <a:endParaRPr lang="zh-CN" altLang="en-US"/>
          </a:p>
        </p:txBody>
      </p:sp>
    </p:spTree>
    <p:extLst>
      <p:ext uri="{BB962C8B-B14F-4D97-AF65-F5344CB8AC3E}">
        <p14:creationId xmlns:p14="http://schemas.microsoft.com/office/powerpoint/2010/main" val="1974938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左图是能谱拟合图，黑色的是数据点，红色的是信号谱，对于与信号谱谱型类似的本底成份，根据 本底预期的误差做了限制； 对于高斯本底的宽度，根据探测器能量分辨率进行了限制。 下图是拟合结果，虚线是输入值，信号的拟合结果在一倍</a:t>
            </a:r>
            <a:r>
              <a:rPr lang="en-US" altLang="zh-CN"/>
              <a:t>sigma</a:t>
            </a:r>
            <a:r>
              <a:rPr lang="zh-CN" altLang="en-US"/>
              <a:t>以内与预期值符合；本底的拟合结果 与预期值也符合的很好。</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33</a:t>
            </a:fld>
            <a:endParaRPr lang="zh-CN" altLang="en-US"/>
          </a:p>
        </p:txBody>
      </p:sp>
    </p:spTree>
    <p:extLst>
      <p:ext uri="{BB962C8B-B14F-4D97-AF65-F5344CB8AC3E}">
        <p14:creationId xmlns:p14="http://schemas.microsoft.com/office/powerpoint/2010/main" val="3767415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这一页是具体的拟合数值，信号</a:t>
            </a:r>
            <a:r>
              <a:rPr lang="en-US" altLang="zh-CN"/>
              <a:t>297+-260</a:t>
            </a:r>
            <a:r>
              <a:rPr lang="zh-CN" altLang="en-US"/>
              <a:t>。 固定所有有限制的本底成份到</a:t>
            </a:r>
            <a:r>
              <a:rPr lang="en-US" altLang="zh-CN"/>
              <a:t>baseline </a:t>
            </a:r>
            <a:r>
              <a:rPr lang="zh-CN" altLang="en-US"/>
              <a:t>拟合值，给出</a:t>
            </a:r>
            <a:r>
              <a:rPr lang="en-US" altLang="zh-CN"/>
              <a:t>107</a:t>
            </a:r>
            <a:r>
              <a:rPr lang="zh-CN" altLang="en-US"/>
              <a:t>的统计误差。</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34</a:t>
            </a:fld>
            <a:endParaRPr lang="zh-CN" altLang="en-US"/>
          </a:p>
        </p:txBody>
      </p:sp>
    </p:spTree>
    <p:extLst>
      <p:ext uri="{BB962C8B-B14F-4D97-AF65-F5344CB8AC3E}">
        <p14:creationId xmlns:p14="http://schemas.microsoft.com/office/powerpoint/2010/main" val="1755995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下面介绍系统误差部分</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35</a:t>
            </a:fld>
            <a:endParaRPr lang="zh-CN" altLang="en-US"/>
          </a:p>
        </p:txBody>
      </p:sp>
    </p:spTree>
    <p:extLst>
      <p:ext uri="{BB962C8B-B14F-4D97-AF65-F5344CB8AC3E}">
        <p14:creationId xmlns:p14="http://schemas.microsoft.com/office/powerpoint/2010/main" val="36317779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我们把系统误差分为两部分，与</a:t>
            </a:r>
            <a:r>
              <a:rPr lang="en-US" altLang="zh-CN"/>
              <a:t>constrain</a:t>
            </a:r>
            <a:r>
              <a:rPr lang="zh-CN" altLang="en-US"/>
              <a:t>项相关的误差</a:t>
            </a:r>
            <a:r>
              <a:rPr lang="en-US" altLang="zh-CN"/>
              <a:t>sigmaConstraint</a:t>
            </a:r>
            <a:r>
              <a:rPr lang="zh-CN" altLang="en-US"/>
              <a:t>以及手动改变拟合设置带 来的误差</a:t>
            </a:r>
            <a:r>
              <a:rPr lang="en-US" altLang="zh-CN"/>
              <a:t>sigmaManual</a:t>
            </a:r>
            <a:r>
              <a:rPr lang="zh-CN" altLang="en-US"/>
              <a:t>。 首先介绍</a:t>
            </a:r>
            <a:r>
              <a:rPr lang="en-US" altLang="zh-CN"/>
              <a:t>sigmaConstraint</a:t>
            </a:r>
            <a:r>
              <a:rPr lang="zh-CN" altLang="en-US"/>
              <a:t>。 假设各个参数无关联，把所有</a:t>
            </a:r>
            <a:r>
              <a:rPr lang="en-US" altLang="zh-CN"/>
              <a:t>constraint</a:t>
            </a:r>
            <a:r>
              <a:rPr lang="zh-CN" altLang="en-US"/>
              <a:t>参数固定到 </a:t>
            </a:r>
            <a:r>
              <a:rPr lang="en-US" altLang="zh-CN"/>
              <a:t>baseline </a:t>
            </a:r>
            <a:r>
              <a:rPr lang="zh-CN" altLang="en-US"/>
              <a:t>拟合值，每次放开一个参数，重新拟 合，给出各个参数带来的系统误差。 </a:t>
            </a:r>
            <a:r>
              <a:rPr lang="en-US" altLang="zh-CN"/>
              <a:t>Kr</a:t>
            </a:r>
            <a:r>
              <a:rPr lang="zh-CN" altLang="en-US"/>
              <a:t>本底给出的误差最大。 这里的</a:t>
            </a:r>
            <a:r>
              <a:rPr lang="en-US" altLang="zh-CN"/>
              <a:t>Data selection </a:t>
            </a:r>
            <a:r>
              <a:rPr lang="zh-CN" altLang="en-US"/>
              <a:t>包括</a:t>
            </a:r>
            <a:r>
              <a:rPr lang="en-US" altLang="zh-CN"/>
              <a:t>FV</a:t>
            </a:r>
            <a:r>
              <a:rPr lang="zh-CN" altLang="en-US"/>
              <a:t>， </a:t>
            </a:r>
            <a:r>
              <a:rPr lang="en-US" altLang="zh-CN"/>
              <a:t>quality cut</a:t>
            </a:r>
            <a:r>
              <a:rPr lang="zh-CN" altLang="en-US"/>
              <a:t>和单次散射的事例筛选。 考虑所有</a:t>
            </a:r>
            <a:r>
              <a:rPr lang="en-US" altLang="zh-CN"/>
              <a:t>constraint</a:t>
            </a:r>
            <a:r>
              <a:rPr lang="zh-CN" altLang="en-US"/>
              <a:t>项的关联性，给出总的</a:t>
            </a:r>
            <a:r>
              <a:rPr lang="en-US" altLang="zh-CN"/>
              <a:t>sigma Constraint</a:t>
            </a:r>
            <a:r>
              <a:rPr lang="zh-CN" altLang="en-US"/>
              <a:t>项误差值</a:t>
            </a:r>
            <a:r>
              <a:rPr lang="en-US" altLang="zh-CN"/>
              <a:t>237.</a:t>
            </a:r>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36</a:t>
            </a:fld>
            <a:endParaRPr lang="zh-CN" altLang="en-US"/>
          </a:p>
        </p:txBody>
      </p:sp>
    </p:spTree>
    <p:extLst>
      <p:ext uri="{BB962C8B-B14F-4D97-AF65-F5344CB8AC3E}">
        <p14:creationId xmlns:p14="http://schemas.microsoft.com/office/powerpoint/2010/main" val="24195618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这里介绍</a:t>
            </a:r>
            <a:r>
              <a:rPr lang="en-US" altLang="zh-CN"/>
              <a:t>sigmaManual</a:t>
            </a:r>
            <a:r>
              <a:rPr lang="zh-CN" altLang="en-US"/>
              <a:t>部分。 对于</a:t>
            </a:r>
            <a:r>
              <a:rPr lang="en-US" altLang="zh-CN"/>
              <a:t>energy scale</a:t>
            </a:r>
            <a:r>
              <a:rPr lang="zh-CN" altLang="en-US"/>
              <a:t>，</a:t>
            </a:r>
            <a:r>
              <a:rPr lang="zh-CN" altLang="en-US" b="1"/>
              <a:t>考虑我们能谱重建结果有</a:t>
            </a:r>
            <a:r>
              <a:rPr lang="en-US" altLang="zh-CN" b="1"/>
              <a:t>1keV</a:t>
            </a:r>
            <a:r>
              <a:rPr lang="zh-CN" altLang="en-US" b="1"/>
              <a:t>的偏离</a:t>
            </a:r>
            <a:r>
              <a:rPr lang="zh-CN" altLang="en-US"/>
              <a:t>，这里把数据谱左右各平移</a:t>
            </a:r>
            <a:r>
              <a:rPr lang="en-US" altLang="zh-CN"/>
              <a:t>1keV</a:t>
            </a:r>
            <a:r>
              <a:rPr lang="zh-CN" altLang="en-US"/>
              <a:t>，重新拟 合，给出的系统误差为 </a:t>
            </a:r>
            <a:r>
              <a:rPr lang="en-US" altLang="zh-CN"/>
              <a:t>111.</a:t>
            </a:r>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37</a:t>
            </a:fld>
            <a:endParaRPr lang="zh-CN" altLang="en-US"/>
          </a:p>
        </p:txBody>
      </p:sp>
    </p:spTree>
    <p:extLst>
      <p:ext uri="{BB962C8B-B14F-4D97-AF65-F5344CB8AC3E}">
        <p14:creationId xmlns:p14="http://schemas.microsoft.com/office/powerpoint/2010/main" val="8543737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对于能量分辨率曲线，有两个参数</a:t>
            </a:r>
            <a:r>
              <a:rPr lang="en-US" altLang="zh-CN"/>
              <a:t>a</a:t>
            </a:r>
            <a:r>
              <a:rPr lang="zh-CN" altLang="en-US"/>
              <a:t>和</a:t>
            </a:r>
            <a:r>
              <a:rPr lang="en-US" altLang="zh-CN"/>
              <a:t>b</a:t>
            </a:r>
            <a:r>
              <a:rPr lang="zh-CN" altLang="en-US"/>
              <a:t>，分别把</a:t>
            </a:r>
            <a:r>
              <a:rPr lang="en-US" altLang="zh-CN"/>
              <a:t>a b </a:t>
            </a:r>
            <a:r>
              <a:rPr lang="zh-CN" altLang="en-US"/>
              <a:t>都加减一倍误差值，给出这里能量分辨率浮动 范围对应的虚线。 分别用这两个虚线产生对应的本底模型后拟合，给出系统误差值</a:t>
            </a:r>
            <a:r>
              <a:rPr lang="en-US" altLang="zh-CN"/>
              <a:t>19</a:t>
            </a:r>
            <a:r>
              <a:rPr lang="zh-CN" altLang="en-US"/>
              <a:t>。 把</a:t>
            </a:r>
            <a:r>
              <a:rPr lang="en-US" altLang="zh-CN"/>
              <a:t>ROI</a:t>
            </a:r>
            <a:r>
              <a:rPr lang="zh-CN" altLang="en-US"/>
              <a:t>分别扩大和缩小</a:t>
            </a:r>
            <a:r>
              <a:rPr lang="en-US" altLang="zh-CN"/>
              <a:t>1keV</a:t>
            </a:r>
            <a:r>
              <a:rPr lang="zh-CN" altLang="en-US"/>
              <a:t>，给出拟合范围的系统误差</a:t>
            </a:r>
            <a:r>
              <a:rPr lang="en-US" altLang="zh-CN"/>
              <a:t>32.</a:t>
            </a:r>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38</a:t>
            </a:fld>
            <a:endParaRPr lang="zh-CN" altLang="en-US"/>
          </a:p>
        </p:txBody>
      </p:sp>
    </p:spTree>
    <p:extLst>
      <p:ext uri="{BB962C8B-B14F-4D97-AF65-F5344CB8AC3E}">
        <p14:creationId xmlns:p14="http://schemas.microsoft.com/office/powerpoint/2010/main" val="38637258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a:t>本底谱的谱型也会带来系统误差</a:t>
                </a:r>
                <a:r>
                  <a:rPr lang="zh-CN" altLang="en-US"/>
                  <a:t>。 </a:t>
                </a:r>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Pb214 </a:t>
                </a:r>
                <a:r>
                  <a:rPr lang="zh-CN" altLang="en-US"/>
                  <a:t>由理论谱改为刻度数据谱，给出</a:t>
                </a:r>
                <a:r>
                  <a:rPr lang="en-US" altLang="zh-CN"/>
                  <a:t>82</a:t>
                </a:r>
                <a:r>
                  <a:rPr lang="zh-CN" altLang="en-US"/>
                  <a:t>的系统误差； </a:t>
                </a:r>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考虑</a:t>
                </a:r>
                <a:r>
                  <a:rPr lang="en-US" altLang="zh-CN"/>
                  <a:t>Pb212</a:t>
                </a:r>
                <a:r>
                  <a:rPr lang="zh-CN" altLang="en-US"/>
                  <a:t>和</a:t>
                </a:r>
                <a:r>
                  <a:rPr lang="en-US" altLang="zh-CN"/>
                  <a:t>Kr85</a:t>
                </a:r>
                <a:r>
                  <a:rPr lang="zh-CN" altLang="en-US"/>
                  <a:t>的理论谱，比如下图展示了理论计算的</a:t>
                </a:r>
                <a:r>
                  <a:rPr lang="en-US" altLang="zh-CN"/>
                  <a:t>Pb212</a:t>
                </a:r>
                <a:r>
                  <a:rPr lang="zh-CN" altLang="en-US"/>
                  <a:t>谱，分别给出</a:t>
                </a:r>
                <a:r>
                  <a:rPr lang="en-US" altLang="zh-CN"/>
                  <a:t>17</a:t>
                </a:r>
                <a:r>
                  <a:rPr lang="zh-CN" altLang="en-US"/>
                  <a:t>和</a:t>
                </a:r>
                <a:r>
                  <a:rPr lang="en-US" altLang="zh-CN"/>
                  <a:t>6</a:t>
                </a:r>
                <a:r>
                  <a:rPr lang="zh-CN" altLang="en-US"/>
                  <a:t>的系统误差。 </a:t>
                </a:r>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t>最终，拟合得到的</a:t>
                </a:r>
                <a:r>
                  <a:rPr lang="en-US" altLang="zh-CN"/>
                  <a:t>pp+Be7</a:t>
                </a:r>
                <a:r>
                  <a:rPr lang="zh-CN" altLang="en-US"/>
                  <a:t>中微子的个数是</a:t>
                </a:r>
                <a:r>
                  <a:rPr lang="en-US" altLang="zh-CN"/>
                  <a:t>…</a:t>
                </a:r>
                <a:endParaRPr lang="zh-CN" altLang="en-US"/>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latin typeface="Times New Roman" panose="02020603050405020304" pitchFamily="18" charset="0"/>
                    <a:cs typeface="Times New Roman" panose="02020603050405020304" pitchFamily="18" charset="0"/>
                  </a:rPr>
                  <a:t>Overall:     277</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i="0">
                    <a:latin typeface="Cambria Math" panose="02040503050406030204" pitchFamily="18" charset="0"/>
                    <a:cs typeface="Times New Roman" panose="02020603050405020304" pitchFamily="18" charset="0"/>
                  </a:rPr>
                  <a:t>𝜎</a:t>
                </a:r>
                <a:r>
                  <a:rPr lang="en-US" altLang="zh-CN" sz="1200" i="0">
                    <a:latin typeface="Cambria Math" panose="02040503050406030204" pitchFamily="18" charset="0"/>
                    <a:cs typeface="Times New Roman" panose="02020603050405020304" pitchFamily="18" charset="0"/>
                  </a:rPr>
                  <a:t>_"</a:t>
                </a:r>
                <a:r>
                  <a:rPr lang="en-US" altLang="zh-CN" sz="1200" i="0">
                    <a:latin typeface="Times New Roman" panose="02020603050405020304" pitchFamily="18" charset="0"/>
                    <a:cs typeface="Times New Roman" panose="02020603050405020304" pitchFamily="18" charset="0"/>
                  </a:rPr>
                  <a:t>manual</a:t>
                </a:r>
                <a:r>
                  <a:rPr lang="en-US" altLang="zh-CN" sz="1200" i="0">
                    <a:latin typeface="Cambria Math" panose="02040503050406030204" pitchFamily="18" charset="0"/>
                    <a:cs typeface="Times New Roman" panose="02020603050405020304" pitchFamily="18" charset="0"/>
                  </a:rPr>
                  <a:t>" </a:t>
                </a:r>
                <a:r>
                  <a:rPr lang="en-US" altLang="zh-CN" sz="1200">
                    <a:latin typeface="Times New Roman" panose="02020603050405020304" pitchFamily="18" charset="0"/>
                    <a:cs typeface="Times New Roman" panose="02020603050405020304" pitchFamily="18" charset="0"/>
                  </a:rPr>
                  <a:t>:  144</a:t>
                </a:r>
              </a:p>
              <a:p>
                <a:endParaRPr lang="zh-CN" altLang="en-US"/>
              </a:p>
            </p:txBody>
          </p:sp>
        </mc:Fallback>
      </mc:AlternateContent>
      <p:sp>
        <p:nvSpPr>
          <p:cNvPr id="4" name="灯片编号占位符 3"/>
          <p:cNvSpPr>
            <a:spLocks noGrp="1"/>
          </p:cNvSpPr>
          <p:nvPr>
            <p:ph type="sldNum" sz="quarter" idx="5"/>
          </p:nvPr>
        </p:nvSpPr>
        <p:spPr/>
        <p:txBody>
          <a:bodyPr/>
          <a:lstStyle/>
          <a:p>
            <a:fld id="{AED7A92E-F5F2-418E-A97E-896280106941}" type="slidenum">
              <a:rPr lang="zh-CN" altLang="en-US" smtClean="0"/>
              <a:t>39</a:t>
            </a:fld>
            <a:endParaRPr lang="zh-CN" altLang="en-US"/>
          </a:p>
        </p:txBody>
      </p:sp>
    </p:spTree>
    <p:extLst>
      <p:ext uri="{BB962C8B-B14F-4D97-AF65-F5344CB8AC3E}">
        <p14:creationId xmlns:p14="http://schemas.microsoft.com/office/powerpoint/2010/main" val="4252701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a:t>左边展示了太阳能量来源的一系列核聚变过程，其中两个质子聚变产生氘核的过程会产生电子型中 微子，即太阳</a:t>
                </a:r>
                <a:r>
                  <a:rPr lang="en-US" altLang="zh-CN"/>
                  <a:t>pp</a:t>
                </a:r>
                <a:r>
                  <a:rPr lang="zh-CN" altLang="en-US"/>
                  <a:t>中微子，它的能量小于</a:t>
                </a:r>
                <a:r>
                  <a:rPr lang="en-US" altLang="zh-CN"/>
                  <a:t>420 keV</a:t>
                </a:r>
                <a:r>
                  <a:rPr lang="zh-CN" altLang="en-US"/>
                  <a:t>。 </a:t>
                </a:r>
                <a:endParaRPr lang="en-US" altLang="zh-CN"/>
              </a:p>
              <a:p>
                <a:r>
                  <a:rPr lang="en-US" altLang="zh-CN"/>
                  <a:t>Be7</a:t>
                </a:r>
                <a:r>
                  <a:rPr lang="zh-CN" altLang="en-US"/>
                  <a:t>的电子俘获过程也会产生中微子，即</a:t>
                </a:r>
                <a:r>
                  <a:rPr lang="en-US" altLang="zh-CN"/>
                  <a:t>Be7</a:t>
                </a:r>
                <a:r>
                  <a:rPr lang="zh-CN" altLang="en-US"/>
                  <a:t>（铍 </a:t>
                </a:r>
                <a:r>
                  <a:rPr lang="en-US" altLang="zh-CN"/>
                  <a:t>Beryllium</a:t>
                </a:r>
                <a:r>
                  <a:rPr lang="zh-CN" altLang="en-US"/>
                  <a:t>）中微子。 </a:t>
                </a:r>
                <a:endParaRPr lang="en-US" altLang="zh-CN"/>
              </a:p>
              <a:p>
                <a:r>
                  <a:rPr lang="zh-CN" altLang="en-US"/>
                  <a:t>此外，还有林老师刚刚介绍的</a:t>
                </a:r>
                <a:r>
                  <a:rPr lang="en-US" altLang="zh-CN"/>
                  <a:t>B8</a:t>
                </a:r>
                <a:r>
                  <a:rPr lang="zh-CN" altLang="en-US"/>
                  <a:t>中微子和</a:t>
                </a:r>
                <a:r>
                  <a:rPr lang="en-US" altLang="zh-CN"/>
                  <a:t>pep</a:t>
                </a:r>
                <a:r>
                  <a:rPr lang="zh-CN" altLang="en-US"/>
                  <a:t>中微子。</a:t>
                </a:r>
                <a:endParaRPr lang="en-US" altLang="zh-CN"/>
              </a:p>
              <a:p>
                <a:r>
                  <a:rPr lang="zh-CN" altLang="en-US"/>
                  <a:t> 这些中微子中，</a:t>
                </a:r>
                <a:r>
                  <a:rPr lang="en-US" altLang="zh-CN"/>
                  <a:t>91%</a:t>
                </a:r>
                <a:r>
                  <a:rPr lang="zh-CN" altLang="en-US"/>
                  <a:t>来自</a:t>
                </a:r>
                <a:r>
                  <a:rPr lang="en-US" altLang="zh-CN"/>
                  <a:t>pp</a:t>
                </a:r>
                <a:r>
                  <a:rPr lang="zh-CN" altLang="en-US"/>
                  <a:t>中微子，</a:t>
                </a:r>
                <a:r>
                  <a:rPr lang="en-US" altLang="zh-CN"/>
                  <a:t>7%</a:t>
                </a:r>
                <a:r>
                  <a:rPr lang="zh-CN" altLang="en-US"/>
                  <a:t>来自</a:t>
                </a:r>
                <a:r>
                  <a:rPr lang="en-US" altLang="zh-CN"/>
                  <a:t>Be7</a:t>
                </a:r>
                <a:r>
                  <a:rPr lang="zh-CN" altLang="en-US"/>
                  <a:t>中微子。 </a:t>
                </a:r>
                <a:endParaRPr lang="en-US" altLang="zh-CN"/>
              </a:p>
              <a:p>
                <a:r>
                  <a:rPr lang="zh-CN" altLang="en-US"/>
                  <a:t>右图是产生的中微子能谱，红色的是</a:t>
                </a:r>
                <a:r>
                  <a:rPr lang="en-US" altLang="zh-CN"/>
                  <a:t>pp</a:t>
                </a:r>
                <a:r>
                  <a:rPr lang="zh-CN" altLang="en-US"/>
                  <a:t>中微子，深蓝色的是</a:t>
                </a:r>
                <a:r>
                  <a:rPr lang="en-US" altLang="zh-CN"/>
                  <a:t>Be7</a:t>
                </a:r>
                <a:r>
                  <a:rPr lang="zh-CN" altLang="en-US"/>
                  <a:t>中微子。 </a:t>
                </a:r>
                <a:endParaRPr lang="en-US" altLang="zh-CN"/>
              </a:p>
              <a:p>
                <a:r>
                  <a:rPr lang="zh-CN" altLang="en-US"/>
                  <a:t>标准太阳模型对</a:t>
                </a:r>
                <a:r>
                  <a:rPr lang="en-US" altLang="zh-CN"/>
                  <a:t>pp </a:t>
                </a:r>
                <a:r>
                  <a:rPr lang="zh-CN" altLang="en-US"/>
                  <a:t>中微子流强的预测精度达到的了百分之几。</a:t>
                </a:r>
                <a:endParaRPr lang="en-US" altLang="zh-CN"/>
              </a:p>
              <a:p>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1"/>
                  <a:t>Be7 EC</a:t>
                </a:r>
              </a:p>
              <a:p>
                <a:endParaRPr lang="zh-CN" altLang="en-US"/>
              </a:p>
            </p:txBody>
          </p:sp>
        </mc:Choice>
        <mc:Fallback xmlns="">
          <p:sp>
            <p:nvSpPr>
              <p:cNvPr id="3" name="备注占位符 2"/>
              <p:cNvSpPr>
                <a:spLocks noGrp="1"/>
              </p:cNvSpPr>
              <p:nvPr>
                <p:ph type="body" idx="1"/>
              </p:nvPr>
            </p:nvSpPr>
            <p:spPr/>
            <p:txBody>
              <a:bodyPr/>
              <a:lstStyle/>
              <a:p>
                <a:r>
                  <a:rPr lang="en-US" altLang="zh-CN"/>
                  <a:t>pic: https://www.energy.gov/science/doe-explainsneutrinos </a:t>
                </a:r>
              </a:p>
              <a:p>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Times New Roman" panose="02020603050405020304" pitchFamily="18" charset="0"/>
                    <a:cs typeface="Times New Roman" panose="02020603050405020304" pitchFamily="18" charset="0"/>
                  </a:rPr>
                  <a:t>Energy of stars is produced by nuclear fusion</a:t>
                </a:r>
              </a:p>
              <a:p>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latin typeface="Times New Roman" panose="02020603050405020304" pitchFamily="18" charset="0"/>
                    <a:cs typeface="Times New Roman" panose="02020603050405020304" pitchFamily="18" charset="0"/>
                  </a:rPr>
                  <a:t>Power of the Sun is </a:t>
                </a:r>
                <a:r>
                  <a:rPr lang="en-US" altLang="zh-CN" i="0">
                    <a:latin typeface="Cambria Math" panose="02040503050406030204" pitchFamily="18" charset="0"/>
                  </a:rPr>
                  <a:t>〖3.84</a:t>
                </a:r>
                <a:r>
                  <a:rPr lang="en-US" altLang="zh-CN" i="0">
                    <a:latin typeface="Cambria Math" panose="02040503050406030204" pitchFamily="18" charset="0"/>
                    <a:ea typeface="Cambria Math" panose="02040503050406030204" pitchFamily="18" charset="0"/>
                  </a:rPr>
                  <a:t>×10〗^</a:t>
                </a:r>
                <a:r>
                  <a:rPr lang="en-US" altLang="zh-CN" i="0">
                    <a:latin typeface="Cambria Math" panose="02040503050406030204" pitchFamily="18" charset="0"/>
                  </a:rPr>
                  <a:t>3</a:t>
                </a:r>
                <a:r>
                  <a:rPr lang="en-US" altLang="zh-CN" b="0" i="0">
                    <a:latin typeface="Cambria Math" panose="02040503050406030204" pitchFamily="18" charset="0"/>
                  </a:rPr>
                  <a:t>3</a:t>
                </a:r>
                <a:r>
                  <a:rPr lang="en-US" altLang="zh-CN">
                    <a:latin typeface="Times New Roman" panose="02020603050405020304" pitchFamily="18" charset="0"/>
                    <a:cs typeface="Times New Roman" panose="02020603050405020304" pitchFamily="18" charset="0"/>
                  </a:rPr>
                  <a:t> erg/sec (1erg = </a:t>
                </a:r>
                <a:r>
                  <a:rPr lang="en-US" altLang="zh-CN" b="0" i="0">
                    <a:latin typeface="Cambria Math" panose="02040503050406030204" pitchFamily="18" charset="0"/>
                  </a:rPr>
                  <a:t>10^(−7)</a:t>
                </a:r>
                <a:r>
                  <a:rPr lang="en-US" altLang="zh-CN">
                    <a:latin typeface="Times New Roman" panose="02020603050405020304" pitchFamily="18" charset="0"/>
                    <a:cs typeface="Times New Roman" panose="02020603050405020304" pitchFamily="18" charset="0"/>
                  </a:rPr>
                  <a:t>J)</a:t>
                </a:r>
              </a:p>
              <a:p>
                <a:endParaRPr lang="en-US" altLang="zh-CN"/>
              </a:p>
              <a:p>
                <a:endParaRPr lang="en-US" altLang="zh-CN"/>
              </a:p>
              <a:p>
                <a:r>
                  <a:rPr lang="en-US" altLang="zh-CN">
                    <a:latin typeface="Times New Roman" panose="02020603050405020304" pitchFamily="18" charset="0"/>
                    <a:cs typeface="Times New Roman" panose="02020603050405020304" pitchFamily="18" charset="0"/>
                  </a:rPr>
                  <a:t>Significance</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Verifying the SSM</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Shedding light on the solar metallicity puzzle</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The matter effect of neutrino oscillation</a:t>
                </a:r>
              </a:p>
              <a:p>
                <a:endParaRPr lang="zh-CN" altLang="en-US"/>
              </a:p>
            </p:txBody>
          </p:sp>
        </mc:Fallback>
      </mc:AlternateContent>
      <p:sp>
        <p:nvSpPr>
          <p:cNvPr id="4" name="灯片编号占位符 3"/>
          <p:cNvSpPr>
            <a:spLocks noGrp="1"/>
          </p:cNvSpPr>
          <p:nvPr>
            <p:ph type="sldNum" sz="quarter" idx="5"/>
          </p:nvPr>
        </p:nvSpPr>
        <p:spPr/>
        <p:txBody>
          <a:bodyPr/>
          <a:lstStyle/>
          <a:p>
            <a:fld id="{AED7A92E-F5F2-418E-A97E-896280106941}" type="slidenum">
              <a:rPr lang="zh-CN" altLang="en-US" smtClean="0"/>
              <a:t>4</a:t>
            </a:fld>
            <a:endParaRPr lang="zh-CN" altLang="en-US"/>
          </a:p>
        </p:txBody>
      </p:sp>
    </p:spTree>
    <p:extLst>
      <p:ext uri="{BB962C8B-B14F-4D97-AF65-F5344CB8AC3E}">
        <p14:creationId xmlns:p14="http://schemas.microsoft.com/office/powerpoint/2010/main" val="24366973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下面介绍测量结果和未来预期部分</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40</a:t>
            </a:fld>
            <a:endParaRPr lang="zh-CN" altLang="en-US"/>
          </a:p>
        </p:txBody>
      </p:sp>
    </p:spTree>
    <p:extLst>
      <p:ext uri="{BB962C8B-B14F-4D97-AF65-F5344CB8AC3E}">
        <p14:creationId xmlns:p14="http://schemas.microsoft.com/office/powerpoint/2010/main" val="1890331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这是首次在 </a:t>
            </a:r>
            <a:r>
              <a:rPr lang="en-US" altLang="zh-CN"/>
              <a:t>165 keV </a:t>
            </a:r>
            <a:r>
              <a:rPr lang="zh-CN" altLang="en-US"/>
              <a:t>以下对太阳</a:t>
            </a:r>
            <a:r>
              <a:rPr lang="en-US" altLang="zh-CN"/>
              <a:t>pp</a:t>
            </a:r>
            <a:r>
              <a:rPr lang="zh-CN" altLang="en-US"/>
              <a:t>中微子的测量。 图中竖直的虚线是标准太阳模型的理论值，上面的结果来自</a:t>
            </a:r>
            <a:r>
              <a:rPr lang="en-US" altLang="zh-CN"/>
              <a:t>Borexino</a:t>
            </a:r>
            <a:r>
              <a:rPr lang="zh-CN" altLang="en-US"/>
              <a:t>的测量，红色是我们的测量结 果，</a:t>
            </a:r>
            <a:r>
              <a:rPr lang="en-US" altLang="zh-CN"/>
              <a:t>pp</a:t>
            </a:r>
            <a:r>
              <a:rPr lang="zh-CN" altLang="en-US"/>
              <a:t>中微子流强</a:t>
            </a:r>
            <a:r>
              <a:rPr lang="en-US" altLang="zh-CN"/>
              <a:t>10.3… </a:t>
            </a:r>
            <a:r>
              <a:rPr lang="zh-CN" altLang="en-US"/>
              <a:t>表明多吨级的液氙探测器可以开展太阳</a:t>
            </a:r>
            <a:r>
              <a:rPr lang="en-US" altLang="zh-CN"/>
              <a:t>pp</a:t>
            </a:r>
            <a:r>
              <a:rPr lang="zh-CN" altLang="en-US"/>
              <a:t>中微子的研究</a:t>
            </a:r>
            <a:endParaRPr lang="en-US" altLang="zh-CN"/>
          </a:p>
          <a:p>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1"/>
              <a:t>2.66* 86.5/365. = 0.63</a:t>
            </a:r>
          </a:p>
          <a:p>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41</a:t>
            </a:fld>
            <a:endParaRPr lang="zh-CN" altLang="en-US"/>
          </a:p>
        </p:txBody>
      </p:sp>
    </p:spTree>
    <p:extLst>
      <p:ext uri="{BB962C8B-B14F-4D97-AF65-F5344CB8AC3E}">
        <p14:creationId xmlns:p14="http://schemas.microsoft.com/office/powerpoint/2010/main" val="1944741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a:t>下一步，</a:t>
                </a:r>
                <a:r>
                  <a:rPr lang="en-US" altLang="zh-CN"/>
                  <a:t>PandaX-4T</a:t>
                </a:r>
                <a:r>
                  <a:rPr lang="zh-CN" altLang="en-US"/>
                  <a:t>探测器会进一步升级，降低本底成分，比如优化在线精馏系统、更换</a:t>
                </a:r>
                <a:r>
                  <a:rPr lang="en-US" altLang="zh-CN"/>
                  <a:t>TPC</a:t>
                </a:r>
                <a:r>
                  <a:rPr lang="zh-CN" altLang="en-US"/>
                  <a:t>材料 和循环泵膜片。 假设，</a:t>
                </a:r>
                <a:r>
                  <a:rPr lang="en-US" altLang="zh-CN"/>
                  <a:t>Rn222</a:t>
                </a:r>
                <a:r>
                  <a:rPr lang="zh-CN" altLang="en-US"/>
                  <a:t>本底</a:t>
                </a:r>
                <a:r>
                  <a:rPr lang="en-US" altLang="zh-CN"/>
                  <a:t>3.5uBq/kg, Kr. 0.25ppt</a:t>
                </a:r>
                <a:r>
                  <a:rPr lang="zh-CN" altLang="en-US"/>
                  <a:t>，没有活化带来的</a:t>
                </a:r>
                <a:r>
                  <a:rPr lang="en-US" altLang="zh-CN"/>
                  <a:t>Xe</a:t>
                </a:r>
                <a:r>
                  <a:rPr lang="zh-CN" altLang="en-US"/>
                  <a:t>同位素本底，我们对本底的测量误 差达到 </a:t>
                </a:r>
                <a:r>
                  <a:rPr lang="en-US" altLang="zh-CN"/>
                  <a:t>5%</a:t>
                </a:r>
                <a:r>
                  <a:rPr lang="zh-CN" altLang="en-US"/>
                  <a:t>，累计</a:t>
                </a:r>
                <a:r>
                  <a:rPr lang="en-US" altLang="zh-CN"/>
                  <a:t>6</a:t>
                </a:r>
                <a:r>
                  <a:rPr lang="zh-CN" altLang="en-US"/>
                  <a:t>吨年的曝光量，测量精度会达到</a:t>
                </a:r>
                <a:r>
                  <a:rPr lang="en-US" altLang="zh-CN"/>
                  <a:t>30%</a:t>
                </a:r>
                <a:r>
                  <a:rPr lang="zh-CN" altLang="en-US"/>
                  <a:t>，如右图下面的虚线所示。</a:t>
                </a:r>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cs typeface="Times New Roman" panose="02020603050405020304" pitchFamily="18" charset="0"/>
                  </a:rPr>
                  <a:t>Reduce </a:t>
                </a:r>
                <a:r>
                  <a:rPr lang="en-US" altLang="zh-CN" sz="1200" i="0">
                    <a:latin typeface="Cambria Math" panose="02040503050406030204" pitchFamily="18" charset="0"/>
                  </a:rPr>
                  <a:t>(_^85)Kr</a:t>
                </a:r>
                <a:r>
                  <a:rPr lang="en-US" altLang="zh-CN" sz="1200" b="0" i="0">
                    <a:latin typeface="Cambria Math" panose="02040503050406030204" pitchFamily="18" charset="0"/>
                  </a:rPr>
                  <a:t>  and </a:t>
                </a:r>
                <a:r>
                  <a:rPr lang="en-US" altLang="zh-CN" sz="1200" i="0">
                    <a:latin typeface="Cambria Math" panose="02040503050406030204" pitchFamily="18" charset="0"/>
                  </a:rPr>
                  <a:t>(_^222)Rn</a:t>
                </a:r>
                <a:r>
                  <a:rPr lang="en-US" altLang="zh-CN" sz="1200">
                    <a:cs typeface="Times New Roman" panose="02020603050405020304" pitchFamily="18" charset="0"/>
                  </a:rPr>
                  <a:t> &gt;1.8</a:t>
                </a:r>
              </a:p>
              <a:p>
                <a:r>
                  <a:rPr lang="en-US" altLang="zh-CN" sz="1200">
                    <a:cs typeface="Times New Roman" panose="02020603050405020304" pitchFamily="18" charset="0"/>
                  </a:rPr>
                  <a:t>=&gt; Solar </a:t>
                </a:r>
                <a:r>
                  <a:rPr lang="en-US" altLang="zh-CN" sz="1200" i="1">
                    <a:cs typeface="Times New Roman" panose="02020603050405020304" pitchFamily="18" charset="0"/>
                  </a:rPr>
                  <a:t>pp</a:t>
                </a:r>
                <a:r>
                  <a:rPr lang="en-US" altLang="zh-CN" sz="1200">
                    <a:cs typeface="Times New Roman" panose="02020603050405020304" pitchFamily="18" charset="0"/>
                  </a:rPr>
                  <a:t> neutrino flux measurement uncertainty: ~30% @ 6 ton</a:t>
                </a:r>
                <a:r>
                  <a:rPr lang="en-US" altLang="zh-CN" sz="1200" i="0">
                    <a:latin typeface="Cambria Math" panose="02040503050406030204" pitchFamily="18" charset="0"/>
                    <a:ea typeface="Cambria Math" panose="02040503050406030204" pitchFamily="18" charset="0"/>
                  </a:rPr>
                  <a:t>×</a:t>
                </a:r>
                <a:r>
                  <a:rPr lang="en-US" altLang="zh-CN" sz="1200">
                    <a:cs typeface="Times New Roman" panose="02020603050405020304" pitchFamily="18" charset="0"/>
                  </a:rPr>
                  <a:t>year</a:t>
                </a:r>
                <a:endParaRPr lang="zh-CN" altLang="en-US" sz="1200">
                  <a:cs typeface="Times New Roman" panose="02020603050405020304" pitchFamily="18" charset="0"/>
                </a:endParaRPr>
              </a:p>
              <a:p>
                <a:endParaRPr lang="zh-CN" altLang="en-US"/>
              </a:p>
            </p:txBody>
          </p:sp>
        </mc:Fallback>
      </mc:AlternateContent>
      <p:sp>
        <p:nvSpPr>
          <p:cNvPr id="4" name="灯片编号占位符 3"/>
          <p:cNvSpPr>
            <a:spLocks noGrp="1"/>
          </p:cNvSpPr>
          <p:nvPr>
            <p:ph type="sldNum" sz="quarter" idx="5"/>
          </p:nvPr>
        </p:nvSpPr>
        <p:spPr/>
        <p:txBody>
          <a:bodyPr/>
          <a:lstStyle/>
          <a:p>
            <a:fld id="{AED7A92E-F5F2-418E-A97E-896280106941}" type="slidenum">
              <a:rPr lang="zh-CN" altLang="en-US" smtClean="0"/>
              <a:t>42</a:t>
            </a:fld>
            <a:endParaRPr lang="zh-CN" altLang="en-US"/>
          </a:p>
        </p:txBody>
      </p:sp>
    </p:spTree>
    <p:extLst>
      <p:ext uri="{BB962C8B-B14F-4D97-AF65-F5344CB8AC3E}">
        <p14:creationId xmlns:p14="http://schemas.microsoft.com/office/powerpoint/2010/main" val="909672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未来的 </a:t>
            </a:r>
            <a:r>
              <a:rPr lang="en-US" altLang="zh-CN"/>
              <a:t>30T </a:t>
            </a:r>
            <a:r>
              <a:rPr lang="zh-CN" altLang="en-US"/>
              <a:t>实验，本底含量将进一步降低。 在这些本底含量的假设下，液氙中固有的</a:t>
            </a:r>
            <a:r>
              <a:rPr lang="en-US" altLang="zh-CN"/>
              <a:t>Xe136</a:t>
            </a:r>
            <a:r>
              <a:rPr lang="zh-CN" altLang="en-US"/>
              <a:t>将成为主要本底成分。 累计</a:t>
            </a:r>
            <a:r>
              <a:rPr lang="en-US" altLang="zh-CN"/>
              <a:t>6</a:t>
            </a:r>
            <a:r>
              <a:rPr lang="zh-CN" altLang="en-US"/>
              <a:t>吨年的曝光量，测量精度预期达到</a:t>
            </a:r>
            <a:r>
              <a:rPr lang="en-US" altLang="zh-CN"/>
              <a:t>10%</a:t>
            </a:r>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43</a:t>
            </a:fld>
            <a:endParaRPr lang="zh-CN" altLang="en-US"/>
          </a:p>
        </p:txBody>
      </p:sp>
    </p:spTree>
    <p:extLst>
      <p:ext uri="{BB962C8B-B14F-4D97-AF65-F5344CB8AC3E}">
        <p14:creationId xmlns:p14="http://schemas.microsoft.com/office/powerpoint/2010/main" val="31868964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最后是总结。 现在 </a:t>
            </a:r>
            <a:r>
              <a:rPr lang="en-US" altLang="zh-CN"/>
              <a:t>PandaX-4T </a:t>
            </a:r>
            <a:r>
              <a:rPr lang="zh-CN" altLang="en-US"/>
              <a:t>探测器可以探测太阳</a:t>
            </a:r>
            <a:r>
              <a:rPr lang="en-US" altLang="zh-CN"/>
              <a:t>pp</a:t>
            </a:r>
            <a:r>
              <a:rPr lang="zh-CN" altLang="en-US"/>
              <a:t>中微子， 也在 </a:t>
            </a:r>
            <a:r>
              <a:rPr lang="en-US" altLang="zh-CN"/>
              <a:t>165 keV </a:t>
            </a:r>
            <a:r>
              <a:rPr lang="zh-CN" altLang="en-US"/>
              <a:t>以下给出了首次测量结果。 在未来，更低本底的条件下， 预期给出更准确的测量结果。 谢谢！</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44</a:t>
            </a:fld>
            <a:endParaRPr lang="zh-CN" altLang="en-US"/>
          </a:p>
        </p:txBody>
      </p:sp>
    </p:spTree>
    <p:extLst>
      <p:ext uri="{BB962C8B-B14F-4D97-AF65-F5344CB8AC3E}">
        <p14:creationId xmlns:p14="http://schemas.microsoft.com/office/powerpoint/2010/main" val="376095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虽然产生的都是电子型中微子，但是由于中微子振荡，也会有另外两种味道的中微子到达我们的探 测器。 </a:t>
            </a:r>
            <a:endParaRPr lang="en-US" altLang="zh-CN"/>
          </a:p>
          <a:p>
            <a:r>
              <a:rPr lang="zh-CN" altLang="en-US"/>
              <a:t>电子型中微子可以与探测介质中的电子发生中性流和带电流两种过程，分别通过</a:t>
            </a:r>
            <a:r>
              <a:rPr lang="en-US" altLang="zh-CN"/>
              <a:t>Z</a:t>
            </a:r>
            <a:r>
              <a:rPr lang="zh-CN" altLang="en-US"/>
              <a:t>和</a:t>
            </a:r>
            <a:r>
              <a:rPr lang="en-US" altLang="zh-CN"/>
              <a:t>W</a:t>
            </a:r>
            <a:r>
              <a:rPr lang="zh-CN" altLang="en-US"/>
              <a:t>玻色子传递； 另外两种味道的中微子只有中性流过程。 </a:t>
            </a:r>
            <a:endParaRPr lang="en-US" altLang="zh-CN"/>
          </a:p>
          <a:p>
            <a:r>
              <a:rPr lang="zh-CN" altLang="en-US"/>
              <a:t>右图是不同味道的</a:t>
            </a:r>
            <a:r>
              <a:rPr lang="en-US" altLang="zh-CN"/>
              <a:t>pp</a:t>
            </a:r>
            <a:r>
              <a:rPr lang="zh-CN" altLang="en-US"/>
              <a:t>中微子和</a:t>
            </a:r>
            <a:r>
              <a:rPr lang="en-US" altLang="zh-CN"/>
              <a:t>Be7</a:t>
            </a:r>
            <a:r>
              <a:rPr lang="zh-CN" altLang="en-US"/>
              <a:t>中微子在液氙中的电子反冲谱， 虚线是电子型中微子、点线是另外两种味道的中微子，实线是所有味道的加和。</a:t>
            </a:r>
            <a:endParaRPr lang="en-US" altLang="zh-CN"/>
          </a:p>
          <a:p>
            <a:r>
              <a:rPr lang="zh-CN" altLang="en-US" b="1"/>
              <a:t>不同味道的中微子事例率有一定的比例</a:t>
            </a:r>
            <a:r>
              <a:rPr lang="zh-CN" altLang="en-US"/>
              <a:t>。</a:t>
            </a:r>
            <a:endParaRPr lang="en-US" altLang="zh-CN"/>
          </a:p>
          <a:p>
            <a:r>
              <a:rPr lang="zh-CN" altLang="en-US"/>
              <a:t> </a:t>
            </a:r>
            <a:r>
              <a:rPr lang="en-US" altLang="zh-CN"/>
              <a:t>pp</a:t>
            </a:r>
            <a:r>
              <a:rPr lang="zh-CN" altLang="en-US"/>
              <a:t>中微子的最大反冲能是</a:t>
            </a:r>
            <a:r>
              <a:rPr lang="en-US" altLang="zh-CN"/>
              <a:t>264keV</a:t>
            </a:r>
            <a:r>
              <a:rPr lang="zh-CN" altLang="en-US"/>
              <a:t>。</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5</a:t>
            </a:fld>
            <a:endParaRPr lang="zh-CN" altLang="en-US"/>
          </a:p>
        </p:txBody>
      </p:sp>
    </p:spTree>
    <p:extLst>
      <p:ext uri="{BB962C8B-B14F-4D97-AF65-F5344CB8AC3E}">
        <p14:creationId xmlns:p14="http://schemas.microsoft.com/office/powerpoint/2010/main" val="289540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这里介绍下专注于太阳中微子探测的</a:t>
            </a:r>
            <a:r>
              <a:rPr lang="en-US" altLang="zh-CN"/>
              <a:t>Borexino</a:t>
            </a:r>
            <a:r>
              <a:rPr lang="zh-CN" altLang="en-US"/>
              <a:t>实验，该实验位于意大利</a:t>
            </a:r>
            <a:r>
              <a:rPr lang="en-US" altLang="zh-CN"/>
              <a:t>gran sasso</a:t>
            </a:r>
            <a:r>
              <a:rPr lang="zh-CN" altLang="en-US"/>
              <a:t>。 </a:t>
            </a:r>
            <a:endParaRPr lang="en-US" altLang="zh-CN"/>
          </a:p>
          <a:p>
            <a:r>
              <a:rPr lang="zh-CN" altLang="en-US"/>
              <a:t>下图是</a:t>
            </a:r>
            <a:r>
              <a:rPr lang="en-US" altLang="zh-CN"/>
              <a:t>Borexino</a:t>
            </a:r>
            <a:r>
              <a:rPr lang="zh-CN" altLang="en-US"/>
              <a:t>的探测器，使用液闪作为探测介质，</a:t>
            </a:r>
            <a:r>
              <a:rPr lang="zh-CN" altLang="en-US" b="1"/>
              <a:t>探测</a:t>
            </a:r>
            <a:r>
              <a:rPr lang="en-US" altLang="zh-CN" b="1"/>
              <a:t>pp</a:t>
            </a:r>
            <a:r>
              <a:rPr lang="zh-CN" altLang="en-US" b="1"/>
              <a:t>中微子与电子散射过程的能量沉积</a:t>
            </a:r>
            <a:r>
              <a:rPr lang="zh-CN" altLang="en-US"/>
              <a:t>，由 周围的</a:t>
            </a:r>
            <a:r>
              <a:rPr lang="en-US" altLang="zh-CN"/>
              <a:t>pmt</a:t>
            </a:r>
            <a:r>
              <a:rPr lang="zh-CN" altLang="en-US"/>
              <a:t>记录产生的光信号。 </a:t>
            </a:r>
            <a:endParaRPr lang="en-US" altLang="zh-CN"/>
          </a:p>
          <a:p>
            <a:r>
              <a:rPr lang="en-US" altLang="zh-CN"/>
              <a:t>2014</a:t>
            </a:r>
            <a:r>
              <a:rPr lang="zh-CN" altLang="en-US"/>
              <a:t>年，</a:t>
            </a:r>
            <a:r>
              <a:rPr lang="en-US" altLang="zh-CN"/>
              <a:t>Borexino</a:t>
            </a:r>
            <a:r>
              <a:rPr lang="zh-CN" altLang="en-US"/>
              <a:t>利用</a:t>
            </a:r>
            <a:r>
              <a:rPr lang="en-US" altLang="zh-CN"/>
              <a:t>84 ton*year</a:t>
            </a:r>
            <a:r>
              <a:rPr lang="zh-CN" altLang="en-US"/>
              <a:t>的曝光量，在</a:t>
            </a:r>
            <a:r>
              <a:rPr lang="en-US" altLang="zh-CN"/>
              <a:t>165keV</a:t>
            </a:r>
            <a:r>
              <a:rPr lang="zh-CN" altLang="en-US"/>
              <a:t>以上，首次探测到了太阳</a:t>
            </a:r>
            <a:r>
              <a:rPr lang="en-US" altLang="zh-CN"/>
              <a:t>pp</a:t>
            </a:r>
            <a:r>
              <a:rPr lang="zh-CN" altLang="en-US"/>
              <a:t>中微子。</a:t>
            </a:r>
            <a:endParaRPr lang="en-US" altLang="zh-CN"/>
          </a:p>
          <a:p>
            <a:r>
              <a:rPr lang="zh-CN" altLang="en-US"/>
              <a:t> 右图是他们的能谱拟合结果，红色是</a:t>
            </a:r>
            <a:r>
              <a:rPr lang="en-US" altLang="zh-CN"/>
              <a:t>pp</a:t>
            </a:r>
            <a:r>
              <a:rPr lang="zh-CN" altLang="en-US"/>
              <a:t>中微子的信号谱，拟合得到</a:t>
            </a:r>
            <a:r>
              <a:rPr lang="en-US" altLang="zh-CN"/>
              <a:t>144 13</a:t>
            </a:r>
            <a:r>
              <a:rPr lang="zh-CN" altLang="en-US"/>
              <a:t>个</a:t>
            </a:r>
            <a:r>
              <a:rPr lang="en-US" altLang="zh-CN"/>
              <a:t>pp</a:t>
            </a:r>
            <a:r>
              <a:rPr lang="zh-CN" altLang="en-US"/>
              <a:t>中微子。 最终给出了</a:t>
            </a:r>
            <a:r>
              <a:rPr lang="en-US" altLang="zh-CN"/>
              <a:t>6.6 0.7(</a:t>
            </a:r>
            <a:r>
              <a:rPr lang="zh-CN" altLang="en-US"/>
              <a:t>念完整</a:t>
            </a:r>
            <a:r>
              <a:rPr lang="en-US" altLang="zh-CN"/>
              <a:t>)…</a:t>
            </a:r>
            <a:r>
              <a:rPr lang="zh-CN" altLang="en-US"/>
              <a:t>的</a:t>
            </a:r>
            <a:r>
              <a:rPr lang="en-US" altLang="zh-CN"/>
              <a:t>pp</a:t>
            </a:r>
            <a:r>
              <a:rPr lang="zh-CN" altLang="en-US"/>
              <a:t>中微子流强，在误差范围内与</a:t>
            </a:r>
            <a:r>
              <a:rPr lang="en-US" altLang="zh-CN"/>
              <a:t>SSM</a:t>
            </a:r>
            <a:r>
              <a:rPr lang="zh-CN" altLang="en-US"/>
              <a:t>预期一致，探测精度为</a:t>
            </a:r>
            <a:r>
              <a:rPr lang="en-US" altLang="zh-CN"/>
              <a:t>10%</a:t>
            </a:r>
            <a:r>
              <a:rPr lang="zh-CN" altLang="en-US"/>
              <a:t>量 级。</a:t>
            </a:r>
            <a:endParaRPr lang="en-US" altLang="zh-CN"/>
          </a:p>
          <a:p>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1"/>
              <a:t>counts per day (c.p.d.)</a:t>
            </a:r>
          </a:p>
          <a:p>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6</a:t>
            </a:fld>
            <a:endParaRPr lang="zh-CN" altLang="en-US"/>
          </a:p>
        </p:txBody>
      </p:sp>
    </p:spTree>
    <p:extLst>
      <p:ext uri="{BB962C8B-B14F-4D97-AF65-F5344CB8AC3E}">
        <p14:creationId xmlns:p14="http://schemas.microsoft.com/office/powerpoint/2010/main" val="3194625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随着液氙实验进入吨量级，比如</a:t>
            </a:r>
            <a:r>
              <a:rPr lang="en-US" altLang="zh-CN"/>
              <a:t>LZ</a:t>
            </a:r>
            <a:r>
              <a:rPr lang="zh-CN" altLang="en-US"/>
              <a:t>， </a:t>
            </a:r>
            <a:r>
              <a:rPr lang="en-US" altLang="zh-CN"/>
              <a:t>XENONnT</a:t>
            </a:r>
            <a:r>
              <a:rPr lang="zh-CN" altLang="en-US"/>
              <a:t>和我们的</a:t>
            </a:r>
            <a:r>
              <a:rPr lang="en-US" altLang="zh-CN"/>
              <a:t>pandax-4T</a:t>
            </a:r>
            <a:r>
              <a:rPr lang="zh-CN" altLang="en-US"/>
              <a:t>这些暗物质探测实验，对电子 反冲能谱的测量可以扩展到百</a:t>
            </a:r>
            <a:r>
              <a:rPr lang="en-US" altLang="zh-CN"/>
              <a:t>keV</a:t>
            </a:r>
            <a:r>
              <a:rPr lang="zh-CN" altLang="en-US"/>
              <a:t>，覆盖了太阳</a:t>
            </a:r>
            <a:r>
              <a:rPr lang="en-US" altLang="zh-CN"/>
              <a:t>pp</a:t>
            </a:r>
            <a:r>
              <a:rPr lang="zh-CN" altLang="en-US"/>
              <a:t>中微子的反冲谱能区，也可以开展对</a:t>
            </a:r>
            <a:r>
              <a:rPr lang="en-US" altLang="zh-CN"/>
              <a:t>pp</a:t>
            </a:r>
            <a:r>
              <a:rPr lang="zh-CN" altLang="en-US"/>
              <a:t>中微子的 研究。 并且可以在更低阈值下进行探测。 </a:t>
            </a:r>
            <a:endParaRPr lang="en-US" altLang="zh-CN"/>
          </a:p>
          <a:p>
            <a:endParaRPr lang="en-US" altLang="zh-CN">
              <a:highlight>
                <a:srgbClr val="FFFF00"/>
              </a:highlight>
            </a:endParaRPr>
          </a:p>
          <a:p>
            <a:r>
              <a:rPr lang="en-US" altLang="zh-CN" b="1" i="1">
                <a:highlight>
                  <a:srgbClr val="FFFF00"/>
                </a:highlight>
              </a:rPr>
              <a:t>[ In TPC ]:</a:t>
            </a:r>
          </a:p>
          <a:p>
            <a:r>
              <a:rPr lang="en-US" altLang="zh-CN" i="1">
                <a:highlight>
                  <a:srgbClr val="FFFF00"/>
                </a:highlight>
              </a:rPr>
              <a:t>pandax: 3.7 ton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i="1"/>
              <a:t>LZ: 7 ton</a:t>
            </a:r>
            <a:endParaRPr lang="en-US" altLang="zh-CN" i="1">
              <a:highlight>
                <a:srgbClr val="FFFF00"/>
              </a:highlight>
            </a:endParaRPr>
          </a:p>
          <a:p>
            <a:r>
              <a:rPr lang="en-US" altLang="zh-CN" i="1">
                <a:highlight>
                  <a:srgbClr val="FFFF00"/>
                </a:highlight>
              </a:rPr>
              <a:t>XENONnT: 5.9 ton</a:t>
            </a:r>
          </a:p>
          <a:p>
            <a:endParaRPr lang="zh-CN" altLang="en-US">
              <a:highlight>
                <a:srgbClr val="FFFF00"/>
              </a:highlight>
            </a:endParaRPr>
          </a:p>
        </p:txBody>
      </p:sp>
      <p:sp>
        <p:nvSpPr>
          <p:cNvPr id="4" name="灯片编号占位符 3"/>
          <p:cNvSpPr>
            <a:spLocks noGrp="1"/>
          </p:cNvSpPr>
          <p:nvPr>
            <p:ph type="sldNum" sz="quarter" idx="5"/>
          </p:nvPr>
        </p:nvSpPr>
        <p:spPr/>
        <p:txBody>
          <a:bodyPr/>
          <a:lstStyle/>
          <a:p>
            <a:fld id="{AED7A92E-F5F2-418E-A97E-896280106941}" type="slidenum">
              <a:rPr lang="zh-CN" altLang="en-US" smtClean="0"/>
              <a:t>7</a:t>
            </a:fld>
            <a:endParaRPr lang="zh-CN" altLang="en-US"/>
          </a:p>
        </p:txBody>
      </p:sp>
    </p:spTree>
    <p:extLst>
      <p:ext uri="{BB962C8B-B14F-4D97-AF65-F5344CB8AC3E}">
        <p14:creationId xmlns:p14="http://schemas.microsoft.com/office/powerpoint/2010/main" val="3295110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这里介绍下太阳</a:t>
            </a:r>
            <a:r>
              <a:rPr lang="en-US" altLang="zh-CN"/>
              <a:t>pp</a:t>
            </a:r>
            <a:r>
              <a:rPr lang="zh-CN" altLang="en-US"/>
              <a:t>和</a:t>
            </a:r>
            <a:r>
              <a:rPr lang="en-US" altLang="zh-CN"/>
              <a:t>Be7</a:t>
            </a:r>
            <a:r>
              <a:rPr lang="zh-CN" altLang="en-US"/>
              <a:t>中微子在液氙探测器中的响应。 </a:t>
            </a:r>
            <a:endParaRPr lang="en-US" altLang="zh-CN"/>
          </a:p>
          <a:p>
            <a:r>
              <a:rPr lang="zh-CN" altLang="en-US"/>
              <a:t>每单位的反冲能产生的事例率，如该公式所示。 </a:t>
            </a:r>
            <a:endParaRPr lang="en-US" altLang="zh-CN"/>
          </a:p>
          <a:p>
            <a:r>
              <a:rPr lang="zh-CN" altLang="en-US"/>
              <a:t>右图是这两种中微子在液氙中的电子反冲能谱，紫色的是</a:t>
            </a:r>
            <a:r>
              <a:rPr lang="en-US" altLang="zh-CN"/>
              <a:t>pp</a:t>
            </a:r>
            <a:r>
              <a:rPr lang="zh-CN" altLang="en-US"/>
              <a:t>中微子、蓝色的是</a:t>
            </a:r>
            <a:r>
              <a:rPr lang="en-US" altLang="zh-CN"/>
              <a:t>Be7</a:t>
            </a:r>
            <a:r>
              <a:rPr lang="zh-CN" altLang="en-US"/>
              <a:t>中微子，绿 色是两种中微子的加和。 </a:t>
            </a:r>
            <a:r>
              <a:rPr lang="en-US" altLang="zh-CN"/>
              <a:t>FE</a:t>
            </a:r>
            <a:r>
              <a:rPr lang="zh-CN" altLang="en-US"/>
              <a:t>表示自由电子。 </a:t>
            </a:r>
            <a:endParaRPr lang="en-US" altLang="zh-CN"/>
          </a:p>
          <a:p>
            <a:r>
              <a:rPr lang="zh-CN" altLang="en-US"/>
              <a:t>而在后续的分析中，我们也考虑了氙核外电子的壳层效应，如图中的红色谱，事例率会减少一些。</a:t>
            </a:r>
            <a:endParaRPr lang="en-US" altLang="zh-CN"/>
          </a:p>
          <a:p>
            <a:endParaRPr lang="en-US" altLang="zh-CN"/>
          </a:p>
          <a:p>
            <a:r>
              <a:rPr lang="en-US" altLang="zh-CN"/>
              <a:t>N is the number of target electrons, ϕ(Ev) is the neutrino flux as a function of neutrino energy, dσj is the differential cross-section</a:t>
            </a:r>
            <a:endParaRPr lang="zh-CN" altLang="en-US"/>
          </a:p>
        </p:txBody>
      </p:sp>
      <p:sp>
        <p:nvSpPr>
          <p:cNvPr id="4" name="灯片编号占位符 3"/>
          <p:cNvSpPr>
            <a:spLocks noGrp="1"/>
          </p:cNvSpPr>
          <p:nvPr>
            <p:ph type="sldNum" sz="quarter" idx="5"/>
          </p:nvPr>
        </p:nvSpPr>
        <p:spPr/>
        <p:txBody>
          <a:bodyPr/>
          <a:lstStyle/>
          <a:p>
            <a:fld id="{AED7A92E-F5F2-418E-A97E-896280106941}" type="slidenum">
              <a:rPr lang="zh-CN" altLang="en-US" smtClean="0"/>
              <a:t>8</a:t>
            </a:fld>
            <a:endParaRPr lang="zh-CN" altLang="en-US"/>
          </a:p>
        </p:txBody>
      </p:sp>
    </p:spTree>
    <p:extLst>
      <p:ext uri="{BB962C8B-B14F-4D97-AF65-F5344CB8AC3E}">
        <p14:creationId xmlns:p14="http://schemas.microsoft.com/office/powerpoint/2010/main" val="4202327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下面介绍下</a:t>
            </a:r>
            <a:r>
              <a:rPr lang="en-US" altLang="zh-CN"/>
              <a:t>pandax</a:t>
            </a:r>
            <a:r>
              <a:rPr lang="zh-CN" altLang="en-US"/>
              <a:t>实验</a:t>
            </a:r>
          </a:p>
        </p:txBody>
      </p:sp>
      <p:sp>
        <p:nvSpPr>
          <p:cNvPr id="4" name="灯片编号占位符 3"/>
          <p:cNvSpPr>
            <a:spLocks noGrp="1"/>
          </p:cNvSpPr>
          <p:nvPr>
            <p:ph type="sldNum" sz="quarter" idx="5"/>
          </p:nvPr>
        </p:nvSpPr>
        <p:spPr/>
        <p:txBody>
          <a:bodyPr/>
          <a:lstStyle/>
          <a:p>
            <a:fld id="{AED7A92E-F5F2-418E-A97E-896280106941}" type="slidenum">
              <a:rPr lang="zh-CN" altLang="en-US" smtClean="0"/>
              <a:t>9</a:t>
            </a:fld>
            <a:endParaRPr lang="zh-CN" altLang="en-US"/>
          </a:p>
        </p:txBody>
      </p:sp>
    </p:spTree>
    <p:extLst>
      <p:ext uri="{BB962C8B-B14F-4D97-AF65-F5344CB8AC3E}">
        <p14:creationId xmlns:p14="http://schemas.microsoft.com/office/powerpoint/2010/main" val="494110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B20B5D-BAED-46AD-BEE8-4EBFBF315537}"/>
              </a:ext>
            </a:extLst>
          </p:cNvPr>
          <p:cNvSpPr>
            <a:spLocks noGrp="1"/>
          </p:cNvSpPr>
          <p:nvPr>
            <p:ph type="ctrTitle" hasCustomPrompt="1"/>
          </p:nvPr>
        </p:nvSpPr>
        <p:spPr>
          <a:xfrm>
            <a:off x="1523999" y="1122363"/>
            <a:ext cx="9390077" cy="2387600"/>
          </a:xfrm>
        </p:spPr>
        <p:txBody>
          <a:bodyPr anchor="b"/>
          <a:lstStyle>
            <a:lvl1pPr algn="ctr">
              <a:defRPr sz="6000"/>
            </a:lvl1pPr>
          </a:lstStyle>
          <a:p>
            <a:r>
              <a:rPr lang="zh-CN" altLang="en-US"/>
              <a:t>标题</a:t>
            </a:r>
            <a:endParaRPr lang="zh-CN" altLang="en-US" dirty="0"/>
          </a:p>
        </p:txBody>
      </p:sp>
      <p:sp>
        <p:nvSpPr>
          <p:cNvPr id="3" name="副标题 2">
            <a:extLst>
              <a:ext uri="{FF2B5EF4-FFF2-40B4-BE49-F238E27FC236}">
                <a16:creationId xmlns:a16="http://schemas.microsoft.com/office/drawing/2014/main" id="{4B30399A-29E7-4B30-9909-0A2828560D16}"/>
              </a:ext>
            </a:extLst>
          </p:cNvPr>
          <p:cNvSpPr>
            <a:spLocks noGrp="1"/>
          </p:cNvSpPr>
          <p:nvPr>
            <p:ph type="subTitle" idx="1" hasCustomPrompt="1"/>
          </p:nvPr>
        </p:nvSpPr>
        <p:spPr>
          <a:xfrm>
            <a:off x="3583709" y="4331853"/>
            <a:ext cx="5024582" cy="501073"/>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luxy</a:t>
            </a:r>
            <a:endParaRPr lang="zh-CN" altLang="en-US"/>
          </a:p>
        </p:txBody>
      </p:sp>
      <p:sp>
        <p:nvSpPr>
          <p:cNvPr id="4" name="日期占位符 3">
            <a:extLst>
              <a:ext uri="{FF2B5EF4-FFF2-40B4-BE49-F238E27FC236}">
                <a16:creationId xmlns:a16="http://schemas.microsoft.com/office/drawing/2014/main" id="{2F029935-DCA4-4375-80C6-37185EFB2DE0}"/>
              </a:ext>
            </a:extLst>
          </p:cNvPr>
          <p:cNvSpPr>
            <a:spLocks noGrp="1"/>
          </p:cNvSpPr>
          <p:nvPr>
            <p:ph type="dt" sz="half" idx="10"/>
          </p:nvPr>
        </p:nvSpPr>
        <p:spPr>
          <a:xfrm>
            <a:off x="101350" y="6471761"/>
            <a:ext cx="2743200" cy="365125"/>
          </a:xfrm>
        </p:spPr>
        <p:txBody>
          <a:bodyPr/>
          <a:lstStyle/>
          <a:p>
            <a:fld id="{121D2036-5A40-424C-8DED-B1AEB421388A}" type="datetime1">
              <a:rPr lang="zh-CN" altLang="en-US" smtClean="0"/>
              <a:t>2024/1/20</a:t>
            </a:fld>
            <a:endParaRPr lang="zh-CN" altLang="en-US"/>
          </a:p>
        </p:txBody>
      </p:sp>
      <p:sp>
        <p:nvSpPr>
          <p:cNvPr id="5" name="页脚占位符 4">
            <a:extLst>
              <a:ext uri="{FF2B5EF4-FFF2-40B4-BE49-F238E27FC236}">
                <a16:creationId xmlns:a16="http://schemas.microsoft.com/office/drawing/2014/main" id="{F30C43A7-C86E-4525-BFB4-0C3880A08345}"/>
              </a:ext>
            </a:extLst>
          </p:cNvPr>
          <p:cNvSpPr>
            <a:spLocks noGrp="1"/>
          </p:cNvSpPr>
          <p:nvPr>
            <p:ph type="ftr" sz="quarter" idx="11"/>
          </p:nvPr>
        </p:nvSpPr>
        <p:spPr>
          <a:xfrm>
            <a:off x="4038600" y="6471761"/>
            <a:ext cx="4114800" cy="365125"/>
          </a:xfrm>
        </p:spPr>
        <p:txBody>
          <a:bodyPr/>
          <a:lstStyle/>
          <a:p>
            <a:r>
              <a:rPr lang="zh-CN" altLang="en-US"/>
              <a:t>小型太阳中微子研讨会 </a:t>
            </a:r>
            <a:r>
              <a:rPr lang="en-US" altLang="zh-CN"/>
              <a:t>2024 01 19</a:t>
            </a:r>
            <a:endParaRPr lang="zh-CN" altLang="en-US"/>
          </a:p>
        </p:txBody>
      </p:sp>
      <p:sp>
        <p:nvSpPr>
          <p:cNvPr id="6" name="灯片编号占位符 5">
            <a:extLst>
              <a:ext uri="{FF2B5EF4-FFF2-40B4-BE49-F238E27FC236}">
                <a16:creationId xmlns:a16="http://schemas.microsoft.com/office/drawing/2014/main" id="{C40EE9A3-62FB-434D-B9B9-329EFC8D55D7}"/>
              </a:ext>
            </a:extLst>
          </p:cNvPr>
          <p:cNvSpPr>
            <a:spLocks noGrp="1"/>
          </p:cNvSpPr>
          <p:nvPr>
            <p:ph type="sldNum" sz="quarter" idx="12"/>
          </p:nvPr>
        </p:nvSpPr>
        <p:spPr>
          <a:xfrm>
            <a:off x="9320816" y="6471761"/>
            <a:ext cx="2743200" cy="365125"/>
          </a:xfrm>
        </p:spPr>
        <p:txBody>
          <a:bodyPr/>
          <a:lstStyle/>
          <a:p>
            <a:fld id="{36938283-425C-4351-A14E-9CA3B2BE78DA}" type="slidenum">
              <a:rPr lang="zh-CN" altLang="en-US" smtClean="0"/>
              <a:t>‹#›</a:t>
            </a:fld>
            <a:endParaRPr lang="zh-CN" altLang="en-US"/>
          </a:p>
        </p:txBody>
      </p:sp>
    </p:spTree>
    <p:extLst>
      <p:ext uri="{BB962C8B-B14F-4D97-AF65-F5344CB8AC3E}">
        <p14:creationId xmlns:p14="http://schemas.microsoft.com/office/powerpoint/2010/main" val="766551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D6E8A159-0D18-4B41-8693-000D4FA38E09}"/>
              </a:ext>
            </a:extLst>
          </p:cNvPr>
          <p:cNvSpPr>
            <a:spLocks noGrp="1"/>
          </p:cNvSpPr>
          <p:nvPr>
            <p:ph idx="1"/>
          </p:nvPr>
        </p:nvSpPr>
        <p:spPr>
          <a:xfrm>
            <a:off x="419100" y="1355091"/>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8" name="日期占位符 3">
            <a:extLst>
              <a:ext uri="{FF2B5EF4-FFF2-40B4-BE49-F238E27FC236}">
                <a16:creationId xmlns:a16="http://schemas.microsoft.com/office/drawing/2014/main" id="{98FA2FDD-3DCE-540B-5C19-9C36D15A4CBB}"/>
              </a:ext>
            </a:extLst>
          </p:cNvPr>
          <p:cNvSpPr>
            <a:spLocks noGrp="1"/>
          </p:cNvSpPr>
          <p:nvPr>
            <p:ph type="dt" sz="half" idx="10"/>
          </p:nvPr>
        </p:nvSpPr>
        <p:spPr>
          <a:xfrm>
            <a:off x="101350" y="6471761"/>
            <a:ext cx="2743200" cy="365125"/>
          </a:xfrm>
        </p:spPr>
        <p:txBody>
          <a:bodyPr/>
          <a:lstStyle/>
          <a:p>
            <a:fld id="{5C1BFDAD-C3D1-4719-B509-8C4CB1AAA779}" type="datetime1">
              <a:rPr lang="zh-CN" altLang="en-US" smtClean="0"/>
              <a:t>2024/1/20</a:t>
            </a:fld>
            <a:endParaRPr lang="zh-CN" altLang="en-US"/>
          </a:p>
        </p:txBody>
      </p:sp>
      <p:sp>
        <p:nvSpPr>
          <p:cNvPr id="9" name="页脚占位符 4">
            <a:extLst>
              <a:ext uri="{FF2B5EF4-FFF2-40B4-BE49-F238E27FC236}">
                <a16:creationId xmlns:a16="http://schemas.microsoft.com/office/drawing/2014/main" id="{EB712389-C07A-3A00-1911-5FD8B2AD7F2D}"/>
              </a:ext>
            </a:extLst>
          </p:cNvPr>
          <p:cNvSpPr>
            <a:spLocks noGrp="1"/>
          </p:cNvSpPr>
          <p:nvPr>
            <p:ph type="ftr" sz="quarter" idx="11"/>
          </p:nvPr>
        </p:nvSpPr>
        <p:spPr>
          <a:xfrm>
            <a:off x="4038600" y="6471761"/>
            <a:ext cx="4114800" cy="365125"/>
          </a:xfrm>
        </p:spPr>
        <p:txBody>
          <a:bodyPr/>
          <a:lstStyle/>
          <a:p>
            <a:r>
              <a:rPr lang="zh-CN" altLang="en-US"/>
              <a:t>小型太阳中微子研讨会 </a:t>
            </a:r>
            <a:r>
              <a:rPr lang="en-US" altLang="zh-CN"/>
              <a:t>2024 01 19</a:t>
            </a:r>
            <a:endParaRPr lang="zh-CN" altLang="en-US"/>
          </a:p>
        </p:txBody>
      </p:sp>
      <p:sp>
        <p:nvSpPr>
          <p:cNvPr id="10" name="灯片编号占位符 5">
            <a:extLst>
              <a:ext uri="{FF2B5EF4-FFF2-40B4-BE49-F238E27FC236}">
                <a16:creationId xmlns:a16="http://schemas.microsoft.com/office/drawing/2014/main" id="{0ABE18E6-1F27-896C-C641-512654E8492E}"/>
              </a:ext>
            </a:extLst>
          </p:cNvPr>
          <p:cNvSpPr>
            <a:spLocks noGrp="1"/>
          </p:cNvSpPr>
          <p:nvPr>
            <p:ph type="sldNum" sz="quarter" idx="12"/>
          </p:nvPr>
        </p:nvSpPr>
        <p:spPr>
          <a:xfrm>
            <a:off x="9320816" y="6471761"/>
            <a:ext cx="2743200" cy="365125"/>
          </a:xfrm>
        </p:spPr>
        <p:txBody>
          <a:bodyPr/>
          <a:lstStyle/>
          <a:p>
            <a:fld id="{36938283-425C-4351-A14E-9CA3B2BE78DA}" type="slidenum">
              <a:rPr lang="zh-CN" altLang="en-US" smtClean="0"/>
              <a:t>‹#›</a:t>
            </a:fld>
            <a:endParaRPr lang="zh-CN" altLang="en-US"/>
          </a:p>
        </p:txBody>
      </p:sp>
      <p:sp>
        <p:nvSpPr>
          <p:cNvPr id="5" name="标题 1">
            <a:extLst>
              <a:ext uri="{FF2B5EF4-FFF2-40B4-BE49-F238E27FC236}">
                <a16:creationId xmlns:a16="http://schemas.microsoft.com/office/drawing/2014/main" id="{9E245A00-B223-80EC-2F43-0953641061FD}"/>
              </a:ext>
            </a:extLst>
          </p:cNvPr>
          <p:cNvSpPr>
            <a:spLocks noGrp="1"/>
          </p:cNvSpPr>
          <p:nvPr>
            <p:ph type="title" hasCustomPrompt="1"/>
          </p:nvPr>
        </p:nvSpPr>
        <p:spPr>
          <a:xfrm>
            <a:off x="419100" y="246024"/>
            <a:ext cx="11353800" cy="687469"/>
          </a:xfrm>
          <a:noFill/>
          <a:ln w="38100">
            <a:noFill/>
          </a:ln>
        </p:spPr>
        <p:txBody>
          <a:bodyPr>
            <a:normAutofit/>
          </a:bodyPr>
          <a:lstStyle>
            <a:lvl1pPr>
              <a:defRPr sz="3600" b="1">
                <a:solidFill>
                  <a:srgbClr val="FF6600"/>
                </a:solidFill>
                <a:latin typeface="+mn-lt"/>
                <a:ea typeface="华文新魏" panose="02010800040101010101" pitchFamily="2" charset="-122"/>
                <a:cs typeface="Times New Roman" panose="02020603050405020304" pitchFamily="18" charset="0"/>
              </a:defRPr>
            </a:lvl1pPr>
          </a:lstStyle>
          <a:p>
            <a:r>
              <a:rPr lang="zh-CN" altLang="en-US"/>
              <a:t>标题</a:t>
            </a:r>
            <a:endParaRPr lang="zh-CN" altLang="en-US" dirty="0"/>
          </a:p>
        </p:txBody>
      </p:sp>
      <p:pic>
        <p:nvPicPr>
          <p:cNvPr id="6" name="图片 5">
            <a:extLst>
              <a:ext uri="{FF2B5EF4-FFF2-40B4-BE49-F238E27FC236}">
                <a16:creationId xmlns:a16="http://schemas.microsoft.com/office/drawing/2014/main" id="{477C839A-46BF-E0AF-8DD0-A8728CE29A0D}"/>
              </a:ext>
            </a:extLst>
          </p:cNvPr>
          <p:cNvPicPr>
            <a:picLocks noChangeAspect="1"/>
          </p:cNvPicPr>
          <p:nvPr userDrawn="1"/>
        </p:nvPicPr>
        <p:blipFill rotWithShape="1">
          <a:blip r:embed="rId2"/>
          <a:srcRect r="67389"/>
          <a:stretch/>
        </p:blipFill>
        <p:spPr>
          <a:xfrm>
            <a:off x="11089328" y="0"/>
            <a:ext cx="557109" cy="540000"/>
          </a:xfrm>
          <a:prstGeom prst="rect">
            <a:avLst/>
          </a:prstGeom>
        </p:spPr>
      </p:pic>
      <p:pic>
        <p:nvPicPr>
          <p:cNvPr id="7" name="Picture 8">
            <a:extLst>
              <a:ext uri="{FF2B5EF4-FFF2-40B4-BE49-F238E27FC236}">
                <a16:creationId xmlns:a16="http://schemas.microsoft.com/office/drawing/2014/main" id="{0841A127-95A3-84C2-B4B4-4D62B4786F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46437" y="0"/>
            <a:ext cx="545563" cy="540000"/>
          </a:xfrm>
          <a:prstGeom prst="rect">
            <a:avLst/>
          </a:prstGeom>
        </p:spPr>
      </p:pic>
    </p:spTree>
    <p:extLst>
      <p:ext uri="{BB962C8B-B14F-4D97-AF65-F5344CB8AC3E}">
        <p14:creationId xmlns:p14="http://schemas.microsoft.com/office/powerpoint/2010/main" val="584426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3286D-F497-B713-29D1-170CD71AD71B}"/>
              </a:ext>
            </a:extLst>
          </p:cNvPr>
          <p:cNvSpPr>
            <a:spLocks noGrp="1"/>
          </p:cNvSpPr>
          <p:nvPr>
            <p:ph type="title" hasCustomPrompt="1"/>
          </p:nvPr>
        </p:nvSpPr>
        <p:spPr>
          <a:xfrm>
            <a:off x="419100" y="246024"/>
            <a:ext cx="11353800" cy="687469"/>
          </a:xfrm>
          <a:noFill/>
          <a:ln w="38100">
            <a:noFill/>
          </a:ln>
        </p:spPr>
        <p:txBody>
          <a:bodyPr>
            <a:normAutofit/>
          </a:bodyPr>
          <a:lstStyle>
            <a:lvl1pPr>
              <a:defRPr sz="3600" b="1">
                <a:solidFill>
                  <a:srgbClr val="FF6600"/>
                </a:solidFill>
                <a:latin typeface="+mn-lt"/>
                <a:ea typeface="华文新魏" panose="02010800040101010101" pitchFamily="2" charset="-122"/>
                <a:cs typeface="Times New Roman" panose="02020603050405020304" pitchFamily="18" charset="0"/>
              </a:defRPr>
            </a:lvl1pPr>
          </a:lstStyle>
          <a:p>
            <a:r>
              <a:rPr lang="zh-CN" altLang="en-US"/>
              <a:t>标题</a:t>
            </a:r>
            <a:endParaRPr lang="zh-CN" altLang="en-US" dirty="0"/>
          </a:p>
        </p:txBody>
      </p:sp>
      <p:sp>
        <p:nvSpPr>
          <p:cNvPr id="6" name="日期占位符 3">
            <a:extLst>
              <a:ext uri="{FF2B5EF4-FFF2-40B4-BE49-F238E27FC236}">
                <a16:creationId xmlns:a16="http://schemas.microsoft.com/office/drawing/2014/main" id="{9942649A-4E96-EAD7-4642-DA4D36447BB0}"/>
              </a:ext>
            </a:extLst>
          </p:cNvPr>
          <p:cNvSpPr>
            <a:spLocks noGrp="1"/>
          </p:cNvSpPr>
          <p:nvPr>
            <p:ph type="dt" sz="half" idx="10"/>
          </p:nvPr>
        </p:nvSpPr>
        <p:spPr>
          <a:xfrm>
            <a:off x="101350" y="6471761"/>
            <a:ext cx="2743200" cy="365125"/>
          </a:xfrm>
        </p:spPr>
        <p:txBody>
          <a:bodyPr/>
          <a:lstStyle>
            <a:lvl1pPr>
              <a:defRPr>
                <a:latin typeface="+mn-lt"/>
              </a:defRPr>
            </a:lvl1pPr>
          </a:lstStyle>
          <a:p>
            <a:fld id="{26C99A9B-7441-4904-91DD-B1D8CADAED56}" type="datetime1">
              <a:rPr lang="zh-CN" altLang="en-US" smtClean="0"/>
              <a:pPr/>
              <a:t>2024/1/20</a:t>
            </a:fld>
            <a:endParaRPr lang="zh-CN" altLang="en-US"/>
          </a:p>
        </p:txBody>
      </p:sp>
      <p:sp>
        <p:nvSpPr>
          <p:cNvPr id="7" name="页脚占位符 4">
            <a:extLst>
              <a:ext uri="{FF2B5EF4-FFF2-40B4-BE49-F238E27FC236}">
                <a16:creationId xmlns:a16="http://schemas.microsoft.com/office/drawing/2014/main" id="{9888E375-34C2-ED25-0AAF-1C81B4A9C8E3}"/>
              </a:ext>
            </a:extLst>
          </p:cNvPr>
          <p:cNvSpPr>
            <a:spLocks noGrp="1"/>
          </p:cNvSpPr>
          <p:nvPr>
            <p:ph type="ftr" sz="quarter" idx="11"/>
          </p:nvPr>
        </p:nvSpPr>
        <p:spPr>
          <a:xfrm>
            <a:off x="4038600" y="6471761"/>
            <a:ext cx="4114800" cy="365125"/>
          </a:xfrm>
        </p:spPr>
        <p:txBody>
          <a:bodyPr/>
          <a:lstStyle>
            <a:lvl1pPr>
              <a:defRPr>
                <a:latin typeface="+mn-lt"/>
              </a:defRPr>
            </a:lvl1pPr>
          </a:lstStyle>
          <a:p>
            <a:r>
              <a:rPr lang="zh-CN" altLang="en-US"/>
              <a:t>小型太阳中微子研讨会 </a:t>
            </a:r>
            <a:r>
              <a:rPr lang="en-US" altLang="zh-CN"/>
              <a:t>2024 01 19</a:t>
            </a:r>
            <a:endParaRPr lang="zh-CN" altLang="en-US"/>
          </a:p>
        </p:txBody>
      </p:sp>
      <p:sp>
        <p:nvSpPr>
          <p:cNvPr id="8" name="灯片编号占位符 5">
            <a:extLst>
              <a:ext uri="{FF2B5EF4-FFF2-40B4-BE49-F238E27FC236}">
                <a16:creationId xmlns:a16="http://schemas.microsoft.com/office/drawing/2014/main" id="{FC85866F-D249-0B02-5632-A62CE49AF0A8}"/>
              </a:ext>
            </a:extLst>
          </p:cNvPr>
          <p:cNvSpPr>
            <a:spLocks noGrp="1"/>
          </p:cNvSpPr>
          <p:nvPr>
            <p:ph type="sldNum" sz="quarter" idx="12"/>
          </p:nvPr>
        </p:nvSpPr>
        <p:spPr>
          <a:xfrm>
            <a:off x="9320816" y="6471761"/>
            <a:ext cx="2743200" cy="365125"/>
          </a:xfrm>
        </p:spPr>
        <p:txBody>
          <a:bodyPr/>
          <a:lstStyle/>
          <a:p>
            <a:fld id="{36938283-425C-4351-A14E-9CA3B2BE78DA}" type="slidenum">
              <a:rPr lang="zh-CN" altLang="en-US" smtClean="0"/>
              <a:t>‹#›</a:t>
            </a:fld>
            <a:endParaRPr lang="zh-CN" altLang="en-US"/>
          </a:p>
        </p:txBody>
      </p:sp>
      <p:pic>
        <p:nvPicPr>
          <p:cNvPr id="4" name="图片 3">
            <a:extLst>
              <a:ext uri="{FF2B5EF4-FFF2-40B4-BE49-F238E27FC236}">
                <a16:creationId xmlns:a16="http://schemas.microsoft.com/office/drawing/2014/main" id="{5D4D3AC1-7640-CF89-8F2A-64A131D900EF}"/>
              </a:ext>
            </a:extLst>
          </p:cNvPr>
          <p:cNvPicPr>
            <a:picLocks noChangeAspect="1"/>
          </p:cNvPicPr>
          <p:nvPr userDrawn="1"/>
        </p:nvPicPr>
        <p:blipFill rotWithShape="1">
          <a:blip r:embed="rId2"/>
          <a:srcRect r="67389"/>
          <a:stretch/>
        </p:blipFill>
        <p:spPr>
          <a:xfrm>
            <a:off x="11089328" y="0"/>
            <a:ext cx="557109" cy="540000"/>
          </a:xfrm>
          <a:prstGeom prst="rect">
            <a:avLst/>
          </a:prstGeom>
        </p:spPr>
      </p:pic>
      <p:pic>
        <p:nvPicPr>
          <p:cNvPr id="5" name="Picture 8">
            <a:extLst>
              <a:ext uri="{FF2B5EF4-FFF2-40B4-BE49-F238E27FC236}">
                <a16:creationId xmlns:a16="http://schemas.microsoft.com/office/drawing/2014/main" id="{57C59ECA-6AA2-D405-0DDD-D7AFAB27CA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46437" y="0"/>
            <a:ext cx="545563" cy="540000"/>
          </a:xfrm>
          <a:prstGeom prst="rect">
            <a:avLst/>
          </a:prstGeom>
        </p:spPr>
      </p:pic>
    </p:spTree>
    <p:extLst>
      <p:ext uri="{BB962C8B-B14F-4D97-AF65-F5344CB8AC3E}">
        <p14:creationId xmlns:p14="http://schemas.microsoft.com/office/powerpoint/2010/main" val="3273318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4D1D91-5668-44B1-A7FD-DA5BD4636579}"/>
              </a:ext>
            </a:extLst>
          </p:cNvPr>
          <p:cNvSpPr>
            <a:spLocks noGrp="1"/>
          </p:cNvSpPr>
          <p:nvPr>
            <p:ph type="title" hasCustomPrompt="1"/>
          </p:nvPr>
        </p:nvSpPr>
        <p:spPr>
          <a:xfrm>
            <a:off x="2438400" y="2766218"/>
            <a:ext cx="7370618" cy="1325563"/>
          </a:xfrm>
        </p:spPr>
        <p:txBody>
          <a:bodyPr>
            <a:normAutofit/>
          </a:bodyPr>
          <a:lstStyle>
            <a:lvl1pPr algn="ctr">
              <a:defRPr sz="8000" b="1">
                <a:latin typeface="MV Boli" panose="02000500030200090000" pitchFamily="2" charset="0"/>
                <a:cs typeface="MV Boli" panose="02000500030200090000" pitchFamily="2" charset="0"/>
              </a:defRPr>
            </a:lvl1pPr>
          </a:lstStyle>
          <a:p>
            <a:r>
              <a:rPr lang="en-US" altLang="zh-CN"/>
              <a:t>Thanks!</a:t>
            </a:r>
            <a:endParaRPr lang="zh-CN" altLang="en-US"/>
          </a:p>
        </p:txBody>
      </p:sp>
      <p:pic>
        <p:nvPicPr>
          <p:cNvPr id="6" name="图片 5">
            <a:extLst>
              <a:ext uri="{FF2B5EF4-FFF2-40B4-BE49-F238E27FC236}">
                <a16:creationId xmlns:a16="http://schemas.microsoft.com/office/drawing/2014/main" id="{E7E42E38-FA80-4E46-85A9-F4E9A8D1FD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814" t="23116" r="7785" b="24286"/>
          <a:stretch/>
        </p:blipFill>
        <p:spPr>
          <a:xfrm>
            <a:off x="9982200" y="0"/>
            <a:ext cx="2215278" cy="973276"/>
          </a:xfrm>
          <a:prstGeom prst="rect">
            <a:avLst/>
          </a:prstGeom>
          <a:solidFill>
            <a:schemeClr val="bg1"/>
          </a:solidFill>
        </p:spPr>
      </p:pic>
      <p:pic>
        <p:nvPicPr>
          <p:cNvPr id="7" name="图片 6">
            <a:extLst>
              <a:ext uri="{FF2B5EF4-FFF2-40B4-BE49-F238E27FC236}">
                <a16:creationId xmlns:a16="http://schemas.microsoft.com/office/drawing/2014/main" id="{F84E726A-18F2-45C0-8380-874632284B83}"/>
              </a:ext>
            </a:extLst>
          </p:cNvPr>
          <p:cNvPicPr>
            <a:picLocks noChangeAspect="1"/>
          </p:cNvPicPr>
          <p:nvPr userDrawn="1"/>
        </p:nvPicPr>
        <p:blipFill>
          <a:blip r:embed="rId3"/>
          <a:stretch>
            <a:fillRect/>
          </a:stretch>
        </p:blipFill>
        <p:spPr>
          <a:xfrm>
            <a:off x="1" y="1"/>
            <a:ext cx="2277769" cy="720000"/>
          </a:xfrm>
          <a:prstGeom prst="rect">
            <a:avLst/>
          </a:prstGeom>
        </p:spPr>
      </p:pic>
      <p:sp>
        <p:nvSpPr>
          <p:cNvPr id="8" name="日期占位符 3">
            <a:extLst>
              <a:ext uri="{FF2B5EF4-FFF2-40B4-BE49-F238E27FC236}">
                <a16:creationId xmlns:a16="http://schemas.microsoft.com/office/drawing/2014/main" id="{94F17D46-ADB3-ADB9-811B-2800FE23AA81}"/>
              </a:ext>
            </a:extLst>
          </p:cNvPr>
          <p:cNvSpPr>
            <a:spLocks noGrp="1"/>
          </p:cNvSpPr>
          <p:nvPr>
            <p:ph type="dt" sz="half" idx="10"/>
          </p:nvPr>
        </p:nvSpPr>
        <p:spPr>
          <a:xfrm>
            <a:off x="101350" y="6471761"/>
            <a:ext cx="2743200" cy="365125"/>
          </a:xfrm>
        </p:spPr>
        <p:txBody>
          <a:bodyPr/>
          <a:lstStyle/>
          <a:p>
            <a:fld id="{6942FFCB-01CB-4E44-B1B2-1F4ECC92453C}" type="datetime1">
              <a:rPr lang="zh-CN" altLang="en-US" smtClean="0"/>
              <a:t>2024/1/20</a:t>
            </a:fld>
            <a:endParaRPr lang="zh-CN" altLang="en-US"/>
          </a:p>
        </p:txBody>
      </p:sp>
      <p:sp>
        <p:nvSpPr>
          <p:cNvPr id="9" name="页脚占位符 4">
            <a:extLst>
              <a:ext uri="{FF2B5EF4-FFF2-40B4-BE49-F238E27FC236}">
                <a16:creationId xmlns:a16="http://schemas.microsoft.com/office/drawing/2014/main" id="{B5F9E531-8C8B-BAB1-AC11-BC50B7C2501A}"/>
              </a:ext>
            </a:extLst>
          </p:cNvPr>
          <p:cNvSpPr>
            <a:spLocks noGrp="1"/>
          </p:cNvSpPr>
          <p:nvPr>
            <p:ph type="ftr" sz="quarter" idx="11"/>
          </p:nvPr>
        </p:nvSpPr>
        <p:spPr>
          <a:xfrm>
            <a:off x="4038600" y="6471761"/>
            <a:ext cx="4114800" cy="365125"/>
          </a:xfrm>
        </p:spPr>
        <p:txBody>
          <a:bodyPr/>
          <a:lstStyle/>
          <a:p>
            <a:r>
              <a:rPr lang="zh-CN" altLang="en-US"/>
              <a:t>小型太阳中微子研讨会 </a:t>
            </a:r>
            <a:r>
              <a:rPr lang="en-US" altLang="zh-CN"/>
              <a:t>2024 01 19</a:t>
            </a:r>
            <a:endParaRPr lang="zh-CN" altLang="en-US"/>
          </a:p>
        </p:txBody>
      </p:sp>
      <p:sp>
        <p:nvSpPr>
          <p:cNvPr id="10" name="灯片编号占位符 5">
            <a:extLst>
              <a:ext uri="{FF2B5EF4-FFF2-40B4-BE49-F238E27FC236}">
                <a16:creationId xmlns:a16="http://schemas.microsoft.com/office/drawing/2014/main" id="{CE01755B-AE5D-DE67-0E7B-176865FC7A42}"/>
              </a:ext>
            </a:extLst>
          </p:cNvPr>
          <p:cNvSpPr>
            <a:spLocks noGrp="1"/>
          </p:cNvSpPr>
          <p:nvPr>
            <p:ph type="sldNum" sz="quarter" idx="12"/>
          </p:nvPr>
        </p:nvSpPr>
        <p:spPr>
          <a:xfrm>
            <a:off x="9320816" y="6471761"/>
            <a:ext cx="2743200" cy="365125"/>
          </a:xfrm>
        </p:spPr>
        <p:txBody>
          <a:bodyPr/>
          <a:lstStyle/>
          <a:p>
            <a:fld id="{36938283-425C-4351-A14E-9CA3B2BE78DA}" type="slidenum">
              <a:rPr lang="zh-CN" altLang="en-US" smtClean="0"/>
              <a:t>‹#›</a:t>
            </a:fld>
            <a:endParaRPr lang="zh-CN" altLang="en-US"/>
          </a:p>
        </p:txBody>
      </p:sp>
    </p:spTree>
    <p:extLst>
      <p:ext uri="{BB962C8B-B14F-4D97-AF65-F5344CB8AC3E}">
        <p14:creationId xmlns:p14="http://schemas.microsoft.com/office/powerpoint/2010/main" val="6004125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94BB66D-84E6-46AD-912C-70B26C65BB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28B975F-6D0F-4FC6-AFCE-89F16853FE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02A2C9-C49E-4DD6-AC1B-E5748F3A0B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39746E-F272-4813-A18A-11480364893F}" type="datetime1">
              <a:rPr lang="zh-CN" altLang="en-US" smtClean="0"/>
              <a:t>2024/1/20</a:t>
            </a:fld>
            <a:endParaRPr lang="zh-CN" altLang="en-US"/>
          </a:p>
        </p:txBody>
      </p:sp>
      <p:sp>
        <p:nvSpPr>
          <p:cNvPr id="5" name="页脚占位符 4">
            <a:extLst>
              <a:ext uri="{FF2B5EF4-FFF2-40B4-BE49-F238E27FC236}">
                <a16:creationId xmlns:a16="http://schemas.microsoft.com/office/drawing/2014/main" id="{6A9ED5E2-C2B9-4679-AC9A-372E6F74C1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CN" altLang="en-US"/>
              <a:t>小型太阳中微子研讨会 </a:t>
            </a:r>
            <a:r>
              <a:rPr lang="en-US" altLang="zh-CN"/>
              <a:t>2024 01 19</a:t>
            </a:r>
            <a:endParaRPr lang="zh-CN" altLang="en-US"/>
          </a:p>
        </p:txBody>
      </p:sp>
      <p:sp>
        <p:nvSpPr>
          <p:cNvPr id="6" name="灯片编号占位符 5">
            <a:extLst>
              <a:ext uri="{FF2B5EF4-FFF2-40B4-BE49-F238E27FC236}">
                <a16:creationId xmlns:a16="http://schemas.microsoft.com/office/drawing/2014/main" id="{2F0F30AD-B312-4909-837E-E934B5218F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938283-425C-4351-A14E-9CA3B2BE78DA}" type="slidenum">
              <a:rPr lang="zh-CN" altLang="en-US" smtClean="0"/>
              <a:t>‹#›</a:t>
            </a:fld>
            <a:endParaRPr lang="zh-CN" altLang="en-US"/>
          </a:p>
        </p:txBody>
      </p:sp>
    </p:spTree>
    <p:extLst>
      <p:ext uri="{BB962C8B-B14F-4D97-AF65-F5344CB8AC3E}">
        <p14:creationId xmlns:p14="http://schemas.microsoft.com/office/powerpoint/2010/main" val="93782228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4" r:id="rId3"/>
    <p:sldLayoutId id="2147483659"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tiff"/><Relationship Id="rId13" Type="http://schemas.openxmlformats.org/officeDocument/2006/relationships/image" Target="../media/image37.tiff"/><Relationship Id="rId18" Type="http://schemas.openxmlformats.org/officeDocument/2006/relationships/image" Target="../media/image42.tiff"/><Relationship Id="rId3" Type="http://schemas.openxmlformats.org/officeDocument/2006/relationships/image" Target="../media/image28.jpg"/><Relationship Id="rId7" Type="http://schemas.openxmlformats.org/officeDocument/2006/relationships/image" Target="../media/image31.tiff"/><Relationship Id="rId12" Type="http://schemas.openxmlformats.org/officeDocument/2006/relationships/image" Target="../media/image36.png"/><Relationship Id="rId17" Type="http://schemas.openxmlformats.org/officeDocument/2006/relationships/image" Target="../media/image41.tiff"/><Relationship Id="rId2" Type="http://schemas.openxmlformats.org/officeDocument/2006/relationships/notesSlide" Target="../notesSlides/notesSlide10.xml"/><Relationship Id="rId16" Type="http://schemas.openxmlformats.org/officeDocument/2006/relationships/image" Target="../media/image40.tiff"/><Relationship Id="rId1" Type="http://schemas.openxmlformats.org/officeDocument/2006/relationships/slideLayout" Target="../slideLayouts/slideLayout3.xml"/><Relationship Id="rId6" Type="http://schemas.openxmlformats.org/officeDocument/2006/relationships/image" Target="../media/image30.tiff"/><Relationship Id="rId11" Type="http://schemas.openxmlformats.org/officeDocument/2006/relationships/image" Target="../media/image35.tiff"/><Relationship Id="rId5" Type="http://schemas.openxmlformats.org/officeDocument/2006/relationships/image" Target="../media/image29.tiff"/><Relationship Id="rId15" Type="http://schemas.openxmlformats.org/officeDocument/2006/relationships/image" Target="../media/image39.tiff"/><Relationship Id="rId10" Type="http://schemas.openxmlformats.org/officeDocument/2006/relationships/image" Target="../media/image34.tiff"/><Relationship Id="rId4" Type="http://schemas.openxmlformats.org/officeDocument/2006/relationships/image" Target="../media/image2.tiff"/><Relationship Id="rId9" Type="http://schemas.openxmlformats.org/officeDocument/2006/relationships/image" Target="../media/image33.tiff"/><Relationship Id="rId14" Type="http://schemas.openxmlformats.org/officeDocument/2006/relationships/image" Target="../media/image38.tiff"/></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6.emf"/><Relationship Id="rId5" Type="http://schemas.openxmlformats.org/officeDocument/2006/relationships/image" Target="../media/image45.pn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20.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8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10.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0.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4.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4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06.png"/><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6C51FFAE-DAB5-639E-629B-3817BC7D5165}"/>
              </a:ext>
            </a:extLst>
          </p:cNvPr>
          <p:cNvPicPr>
            <a:picLocks noChangeAspect="1"/>
          </p:cNvPicPr>
          <p:nvPr/>
        </p:nvPicPr>
        <p:blipFill rotWithShape="1">
          <a:blip r:embed="rId3">
            <a:extLst>
              <a:ext uri="{28A0092B-C50C-407E-A947-70E740481C1C}">
                <a14:useLocalDpi xmlns:a14="http://schemas.microsoft.com/office/drawing/2010/main" val="0"/>
              </a:ext>
            </a:extLst>
          </a:blip>
          <a:srcRect t="41377" b="16436"/>
          <a:stretch/>
        </p:blipFill>
        <p:spPr>
          <a:xfrm>
            <a:off x="0" y="0"/>
            <a:ext cx="12192000" cy="6858000"/>
          </a:xfrm>
          <a:prstGeom prst="rect">
            <a:avLst/>
          </a:prstGeom>
        </p:spPr>
      </p:pic>
      <p:sp>
        <p:nvSpPr>
          <p:cNvPr id="3" name="标题 2">
            <a:extLst>
              <a:ext uri="{FF2B5EF4-FFF2-40B4-BE49-F238E27FC236}">
                <a16:creationId xmlns:a16="http://schemas.microsoft.com/office/drawing/2014/main" id="{CD625831-5CD2-E48F-F48E-36BA6D32946F}"/>
              </a:ext>
            </a:extLst>
          </p:cNvPr>
          <p:cNvSpPr>
            <a:spLocks noGrp="1"/>
          </p:cNvSpPr>
          <p:nvPr>
            <p:ph type="ctrTitle"/>
          </p:nvPr>
        </p:nvSpPr>
        <p:spPr>
          <a:xfrm>
            <a:off x="1400958" y="1862137"/>
            <a:ext cx="9390077" cy="1566863"/>
          </a:xfrm>
          <a:solidFill>
            <a:srgbClr val="DDDDDD">
              <a:alpha val="50196"/>
            </a:srgbClr>
          </a:solidFill>
        </p:spPr>
        <p:txBody>
          <a:bodyPr>
            <a:normAutofit fontScale="90000"/>
          </a:bodyPr>
          <a:lstStyle/>
          <a:p>
            <a:r>
              <a:rPr lang="en-US" altLang="zh-CN" b="1" i="0">
                <a:solidFill>
                  <a:srgbClr val="333333"/>
                </a:solidFill>
                <a:effectLst/>
                <a:latin typeface="+mn-lt"/>
                <a:cs typeface="Times New Roman" panose="02020603050405020304" pitchFamily="18" charset="0"/>
              </a:rPr>
              <a:t>Measurement of the Solar </a:t>
            </a:r>
            <a:r>
              <a:rPr lang="en-US" altLang="zh-CN" b="1" i="1">
                <a:solidFill>
                  <a:srgbClr val="333333"/>
                </a:solidFill>
                <a:effectLst/>
                <a:latin typeface="+mn-lt"/>
                <a:cs typeface="Times New Roman" panose="02020603050405020304" pitchFamily="18" charset="0"/>
              </a:rPr>
              <a:t>pp</a:t>
            </a:r>
            <a:r>
              <a:rPr lang="en-US" altLang="zh-CN" b="1" i="0">
                <a:solidFill>
                  <a:srgbClr val="333333"/>
                </a:solidFill>
                <a:effectLst/>
                <a:latin typeface="+mn-lt"/>
                <a:cs typeface="Times New Roman" panose="02020603050405020304" pitchFamily="18" charset="0"/>
              </a:rPr>
              <a:t> Neutrino Flux in PandaX-4T</a:t>
            </a:r>
            <a:endParaRPr lang="zh-CN" altLang="en-US">
              <a:solidFill>
                <a:srgbClr val="333333"/>
              </a:solidFill>
              <a:latin typeface="+mn-lt"/>
              <a:cs typeface="Times New Roman" panose="02020603050405020304" pitchFamily="18" charset="0"/>
            </a:endParaRPr>
          </a:p>
        </p:txBody>
      </p:sp>
      <p:sp>
        <p:nvSpPr>
          <p:cNvPr id="4" name="副标题 3">
            <a:extLst>
              <a:ext uri="{FF2B5EF4-FFF2-40B4-BE49-F238E27FC236}">
                <a16:creationId xmlns:a16="http://schemas.microsoft.com/office/drawing/2014/main" id="{F8D84ADD-0A55-78D9-8B27-3AAD4990BB3E}"/>
              </a:ext>
            </a:extLst>
          </p:cNvPr>
          <p:cNvSpPr>
            <a:spLocks noGrp="1"/>
          </p:cNvSpPr>
          <p:nvPr>
            <p:ph type="subTitle" idx="1"/>
          </p:nvPr>
        </p:nvSpPr>
        <p:spPr>
          <a:xfrm>
            <a:off x="4452033" y="4386100"/>
            <a:ext cx="3287922" cy="1297516"/>
          </a:xfrm>
          <a:solidFill>
            <a:srgbClr val="DDDDDD">
              <a:alpha val="50196"/>
            </a:srgbClr>
          </a:solidFill>
        </p:spPr>
        <p:txBody>
          <a:bodyPr>
            <a:noAutofit/>
          </a:bodyPr>
          <a:lstStyle/>
          <a:p>
            <a:r>
              <a:rPr lang="zh-CN" altLang="en-US" b="1">
                <a:solidFill>
                  <a:srgbClr val="333333"/>
                </a:solidFill>
                <a:latin typeface="+mn-lt"/>
              </a:rPr>
              <a:t>芦晓盈 </a:t>
            </a:r>
            <a:endParaRPr lang="en-US" altLang="zh-CN" b="1">
              <a:solidFill>
                <a:srgbClr val="333333"/>
              </a:solidFill>
              <a:latin typeface="+mn-lt"/>
            </a:endParaRPr>
          </a:p>
          <a:p>
            <a:r>
              <a:rPr lang="en-US" altLang="zh-CN" b="1">
                <a:solidFill>
                  <a:srgbClr val="333333"/>
                </a:solidFill>
                <a:latin typeface="+mn-lt"/>
              </a:rPr>
              <a:t>(Shandong University)</a:t>
            </a:r>
          </a:p>
          <a:p>
            <a:r>
              <a:rPr lang="en-US" altLang="zh-CN" b="1">
                <a:solidFill>
                  <a:srgbClr val="333333"/>
                </a:solidFill>
                <a:latin typeface="+mn-lt"/>
              </a:rPr>
              <a:t>2024/01/20</a:t>
            </a:r>
            <a:endParaRPr lang="zh-CN" altLang="en-US" b="1">
              <a:solidFill>
                <a:srgbClr val="333333"/>
              </a:solidFill>
              <a:latin typeface="+mn-lt"/>
            </a:endParaRPr>
          </a:p>
        </p:txBody>
      </p:sp>
      <p:sp>
        <p:nvSpPr>
          <p:cNvPr id="5" name="文本框 4">
            <a:extLst>
              <a:ext uri="{FF2B5EF4-FFF2-40B4-BE49-F238E27FC236}">
                <a16:creationId xmlns:a16="http://schemas.microsoft.com/office/drawing/2014/main" id="{1F0F9241-568C-43A3-CC5C-C4AA60CA05F6}"/>
              </a:ext>
            </a:extLst>
          </p:cNvPr>
          <p:cNvSpPr txBox="1"/>
          <p:nvPr/>
        </p:nvSpPr>
        <p:spPr>
          <a:xfrm>
            <a:off x="4702718" y="6240606"/>
            <a:ext cx="2786551" cy="400110"/>
          </a:xfrm>
          <a:prstGeom prst="rect">
            <a:avLst/>
          </a:prstGeom>
          <a:solidFill>
            <a:srgbClr val="DDDDDD">
              <a:alpha val="50196"/>
            </a:srgbClr>
          </a:solidFill>
        </p:spPr>
        <p:txBody>
          <a:bodyPr wrap="square">
            <a:spAutoFit/>
          </a:bodyPr>
          <a:lstStyle/>
          <a:p>
            <a:pPr algn="ctr"/>
            <a:r>
              <a:rPr lang="zh-CN" altLang="en-US" sz="2000" b="1">
                <a:solidFill>
                  <a:srgbClr val="333333"/>
                </a:solidFill>
                <a:cs typeface="Times New Roman" panose="02020603050405020304" pitchFamily="18" charset="0"/>
              </a:rPr>
              <a:t>小型太阳中微子研讨会</a:t>
            </a:r>
          </a:p>
        </p:txBody>
      </p:sp>
    </p:spTree>
    <p:extLst>
      <p:ext uri="{BB962C8B-B14F-4D97-AF65-F5344CB8AC3E}">
        <p14:creationId xmlns:p14="http://schemas.microsoft.com/office/powerpoint/2010/main" val="1680760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C77C77-9923-99CC-950A-A27EA18965F9}"/>
              </a:ext>
            </a:extLst>
          </p:cNvPr>
          <p:cNvSpPr>
            <a:spLocks noGrp="1"/>
          </p:cNvSpPr>
          <p:nvPr>
            <p:ph type="title"/>
          </p:nvPr>
        </p:nvSpPr>
        <p:spPr/>
        <p:txBody>
          <a:bodyPr>
            <a:normAutofit/>
          </a:bodyPr>
          <a:lstStyle/>
          <a:p>
            <a:r>
              <a:rPr lang="en-US" altLang="zh-CN"/>
              <a:t>PandaX Collaboration</a:t>
            </a:r>
            <a:endParaRPr lang="zh-CN" altLang="en-US"/>
          </a:p>
        </p:txBody>
      </p:sp>
      <p:sp>
        <p:nvSpPr>
          <p:cNvPr id="3" name="日期占位符 2">
            <a:extLst>
              <a:ext uri="{FF2B5EF4-FFF2-40B4-BE49-F238E27FC236}">
                <a16:creationId xmlns:a16="http://schemas.microsoft.com/office/drawing/2014/main" id="{2FDB0A87-9705-74B3-251F-760103DB3CC4}"/>
              </a:ext>
            </a:extLst>
          </p:cNvPr>
          <p:cNvSpPr>
            <a:spLocks noGrp="1"/>
          </p:cNvSpPr>
          <p:nvPr>
            <p:ph type="dt" sz="half" idx="10"/>
          </p:nvPr>
        </p:nvSpPr>
        <p:spPr/>
        <p:txBody>
          <a:bodyPr/>
          <a:lstStyle/>
          <a:p>
            <a:fld id="{7D285674-A4B2-4ED6-B300-DC2D8287943C}" type="datetime1">
              <a:rPr lang="zh-CN" altLang="en-US" smtClean="0"/>
              <a:t>2024/1/20</a:t>
            </a:fld>
            <a:endParaRPr lang="zh-CN" altLang="en-US"/>
          </a:p>
        </p:txBody>
      </p:sp>
      <p:sp>
        <p:nvSpPr>
          <p:cNvPr id="4" name="页脚占位符 3">
            <a:extLst>
              <a:ext uri="{FF2B5EF4-FFF2-40B4-BE49-F238E27FC236}">
                <a16:creationId xmlns:a16="http://schemas.microsoft.com/office/drawing/2014/main" id="{07A8914B-A811-FE9F-CB35-AB57EC07D9CC}"/>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AAE445C4-1A68-AEBE-68F1-4DB5B517F707}"/>
              </a:ext>
            </a:extLst>
          </p:cNvPr>
          <p:cNvSpPr>
            <a:spLocks noGrp="1"/>
          </p:cNvSpPr>
          <p:nvPr>
            <p:ph type="sldNum" sz="quarter" idx="12"/>
          </p:nvPr>
        </p:nvSpPr>
        <p:spPr/>
        <p:txBody>
          <a:bodyPr/>
          <a:lstStyle/>
          <a:p>
            <a:fld id="{36938283-425C-4351-A14E-9CA3B2BE78DA}" type="slidenum">
              <a:rPr lang="zh-CN" altLang="en-US" smtClean="0"/>
              <a:t>10</a:t>
            </a:fld>
            <a:endParaRPr lang="zh-CN" altLang="en-US"/>
          </a:p>
        </p:txBody>
      </p:sp>
      <p:pic>
        <p:nvPicPr>
          <p:cNvPr id="9" name="图片 8">
            <a:extLst>
              <a:ext uri="{FF2B5EF4-FFF2-40B4-BE49-F238E27FC236}">
                <a16:creationId xmlns:a16="http://schemas.microsoft.com/office/drawing/2014/main" id="{EDFA19E3-4699-8C10-3CD2-09DC5E89C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409" y="1381166"/>
            <a:ext cx="6581280" cy="4393010"/>
          </a:xfrm>
          <a:prstGeom prst="rect">
            <a:avLst/>
          </a:prstGeom>
        </p:spPr>
      </p:pic>
      <p:sp>
        <p:nvSpPr>
          <p:cNvPr id="15" name="文本框 14">
            <a:extLst>
              <a:ext uri="{FF2B5EF4-FFF2-40B4-BE49-F238E27FC236}">
                <a16:creationId xmlns:a16="http://schemas.microsoft.com/office/drawing/2014/main" id="{A71A52A2-4D49-0ED6-7591-85BB09510F17}"/>
              </a:ext>
            </a:extLst>
          </p:cNvPr>
          <p:cNvSpPr txBox="1"/>
          <p:nvPr/>
        </p:nvSpPr>
        <p:spPr>
          <a:xfrm>
            <a:off x="508352" y="790102"/>
            <a:ext cx="7241414" cy="461665"/>
          </a:xfrm>
          <a:prstGeom prst="rect">
            <a:avLst/>
          </a:prstGeom>
          <a:noFill/>
        </p:spPr>
        <p:txBody>
          <a:bodyPr wrap="square">
            <a:spAutoFit/>
          </a:bodyPr>
          <a:lstStyle/>
          <a:p>
            <a:r>
              <a:rPr lang="en-US" altLang="zh-CN" sz="2400">
                <a:solidFill>
                  <a:srgbClr val="FF6600"/>
                </a:solidFill>
                <a:cs typeface="Times New Roman" panose="02020603050405020304" pitchFamily="18" charset="0"/>
              </a:rPr>
              <a:t>P</a:t>
            </a:r>
            <a:r>
              <a:rPr lang="en-US" altLang="zh-CN" sz="2400">
                <a:cs typeface="Times New Roman" panose="02020603050405020304" pitchFamily="18" charset="0"/>
              </a:rPr>
              <a:t>article </a:t>
            </a:r>
            <a:r>
              <a:rPr lang="en-US" altLang="zh-CN" sz="2400">
                <a:solidFill>
                  <a:srgbClr val="FF6600"/>
                </a:solidFill>
                <a:cs typeface="Times New Roman" panose="02020603050405020304" pitchFamily="18" charset="0"/>
              </a:rPr>
              <a:t>and A</a:t>
            </a:r>
            <a:r>
              <a:rPr lang="en-US" altLang="zh-CN" sz="2400">
                <a:cs typeface="Times New Roman" panose="02020603050405020304" pitchFamily="18" charset="0"/>
              </a:rPr>
              <a:t>strophysical </a:t>
            </a:r>
            <a:r>
              <a:rPr lang="en-US" altLang="zh-CN" sz="2400">
                <a:solidFill>
                  <a:srgbClr val="FF6600"/>
                </a:solidFill>
                <a:cs typeface="Times New Roman" panose="02020603050405020304" pitchFamily="18" charset="0"/>
              </a:rPr>
              <a:t>X</a:t>
            </a:r>
            <a:r>
              <a:rPr lang="en-US" altLang="zh-CN" sz="2400">
                <a:cs typeface="Times New Roman" panose="02020603050405020304" pitchFamily="18" charset="0"/>
              </a:rPr>
              <a:t>enon Experiments</a:t>
            </a:r>
            <a:endParaRPr lang="zh-CN" altLang="en-US" sz="2400">
              <a:cs typeface="Times New Roman" panose="02020603050405020304" pitchFamily="18" charset="0"/>
            </a:endParaRPr>
          </a:p>
        </p:txBody>
      </p:sp>
      <p:grpSp>
        <p:nvGrpSpPr>
          <p:cNvPr id="7" name="组合 6">
            <a:extLst>
              <a:ext uri="{FF2B5EF4-FFF2-40B4-BE49-F238E27FC236}">
                <a16:creationId xmlns:a16="http://schemas.microsoft.com/office/drawing/2014/main" id="{C773DF58-872E-FD12-206D-D170B3B2E352}"/>
              </a:ext>
            </a:extLst>
          </p:cNvPr>
          <p:cNvGrpSpPr/>
          <p:nvPr/>
        </p:nvGrpSpPr>
        <p:grpSpPr>
          <a:xfrm>
            <a:off x="8153400" y="1257725"/>
            <a:ext cx="2925509" cy="4342549"/>
            <a:chOff x="7145453" y="2098020"/>
            <a:chExt cx="2925509" cy="4342549"/>
          </a:xfrm>
        </p:grpSpPr>
        <p:pic>
          <p:nvPicPr>
            <p:cNvPr id="16" name="Picture 8">
              <a:extLst>
                <a:ext uri="{FF2B5EF4-FFF2-40B4-BE49-F238E27FC236}">
                  <a16:creationId xmlns:a16="http://schemas.microsoft.com/office/drawing/2014/main" id="{51035A43-59F5-A7E7-6562-A108DA5636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5488" y="2134971"/>
              <a:ext cx="751753" cy="744087"/>
            </a:xfrm>
            <a:prstGeom prst="rect">
              <a:avLst/>
            </a:prstGeom>
          </p:spPr>
        </p:pic>
        <p:pic>
          <p:nvPicPr>
            <p:cNvPr id="17" name="Picture 9">
              <a:extLst>
                <a:ext uri="{FF2B5EF4-FFF2-40B4-BE49-F238E27FC236}">
                  <a16:creationId xmlns:a16="http://schemas.microsoft.com/office/drawing/2014/main" id="{70170109-AEA3-E516-2969-2F4EA6A261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04054" y="2944994"/>
              <a:ext cx="692378" cy="685317"/>
            </a:xfrm>
            <a:prstGeom prst="rect">
              <a:avLst/>
            </a:prstGeom>
          </p:spPr>
        </p:pic>
        <p:pic>
          <p:nvPicPr>
            <p:cNvPr id="18" name="Picture 10">
              <a:extLst>
                <a:ext uri="{FF2B5EF4-FFF2-40B4-BE49-F238E27FC236}">
                  <a16:creationId xmlns:a16="http://schemas.microsoft.com/office/drawing/2014/main" id="{04AC7474-B253-E52D-934D-5034C8A94F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25487" y="3678287"/>
              <a:ext cx="751753" cy="738534"/>
            </a:xfrm>
            <a:prstGeom prst="rect">
              <a:avLst/>
            </a:prstGeom>
          </p:spPr>
        </p:pic>
        <p:pic>
          <p:nvPicPr>
            <p:cNvPr id="19" name="Picture 11">
              <a:extLst>
                <a:ext uri="{FF2B5EF4-FFF2-40B4-BE49-F238E27FC236}">
                  <a16:creationId xmlns:a16="http://schemas.microsoft.com/office/drawing/2014/main" id="{FA15AA28-FCCC-F896-566E-EA4F4951ED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4407" y="3680514"/>
              <a:ext cx="692378" cy="685317"/>
            </a:xfrm>
            <a:prstGeom prst="rect">
              <a:avLst/>
            </a:prstGeom>
          </p:spPr>
        </p:pic>
        <p:pic>
          <p:nvPicPr>
            <p:cNvPr id="20" name="Picture 12">
              <a:extLst>
                <a:ext uri="{FF2B5EF4-FFF2-40B4-BE49-F238E27FC236}">
                  <a16:creationId xmlns:a16="http://schemas.microsoft.com/office/drawing/2014/main" id="{922114DB-4A96-00D9-CF15-C6C31E978A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04054" y="2142445"/>
              <a:ext cx="692378" cy="685317"/>
            </a:xfrm>
            <a:prstGeom prst="rect">
              <a:avLst/>
            </a:prstGeom>
          </p:spPr>
        </p:pic>
        <p:pic>
          <p:nvPicPr>
            <p:cNvPr id="21" name="Picture 13">
              <a:extLst>
                <a:ext uri="{FF2B5EF4-FFF2-40B4-BE49-F238E27FC236}">
                  <a16:creationId xmlns:a16="http://schemas.microsoft.com/office/drawing/2014/main" id="{0179A588-5E3E-DF01-4199-24C067C03AD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84863" y="2953077"/>
              <a:ext cx="692378" cy="685317"/>
            </a:xfrm>
            <a:prstGeom prst="rect">
              <a:avLst/>
            </a:prstGeom>
          </p:spPr>
        </p:pic>
        <p:pic>
          <p:nvPicPr>
            <p:cNvPr id="22" name="Picture 14">
              <a:extLst>
                <a:ext uri="{FF2B5EF4-FFF2-40B4-BE49-F238E27FC236}">
                  <a16:creationId xmlns:a16="http://schemas.microsoft.com/office/drawing/2014/main" id="{F78B6AB7-CDD6-1361-C4D9-18A58BE6B24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30566" y="2956384"/>
              <a:ext cx="660065" cy="653334"/>
            </a:xfrm>
            <a:prstGeom prst="rect">
              <a:avLst/>
            </a:prstGeom>
          </p:spPr>
        </p:pic>
        <p:pic>
          <p:nvPicPr>
            <p:cNvPr id="23" name="Picture 15">
              <a:extLst>
                <a:ext uri="{FF2B5EF4-FFF2-40B4-BE49-F238E27FC236}">
                  <a16:creationId xmlns:a16="http://schemas.microsoft.com/office/drawing/2014/main" id="{173F5CAD-E9AD-16A7-F62F-3F29BB4EF5F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83334" y="5527273"/>
              <a:ext cx="848727" cy="840072"/>
            </a:xfrm>
            <a:prstGeom prst="rect">
              <a:avLst/>
            </a:prstGeom>
          </p:spPr>
        </p:pic>
        <p:pic>
          <p:nvPicPr>
            <p:cNvPr id="24" name="Picture 22">
              <a:extLst>
                <a:ext uri="{FF2B5EF4-FFF2-40B4-BE49-F238E27FC236}">
                  <a16:creationId xmlns:a16="http://schemas.microsoft.com/office/drawing/2014/main" id="{7E109100-19BC-C1F3-406F-9EADECF2A6AB}"/>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7145453" y="2098020"/>
              <a:ext cx="830293" cy="821826"/>
            </a:xfrm>
            <a:prstGeom prst="rect">
              <a:avLst/>
            </a:prstGeom>
          </p:spPr>
        </p:pic>
        <p:pic>
          <p:nvPicPr>
            <p:cNvPr id="25" name="Picture 6">
              <a:extLst>
                <a:ext uri="{FF2B5EF4-FFF2-40B4-BE49-F238E27FC236}">
                  <a16:creationId xmlns:a16="http://schemas.microsoft.com/office/drawing/2014/main" id="{7D45EA5A-DE70-AB98-124E-2AD39FF5698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033587" y="4413671"/>
              <a:ext cx="1037375" cy="1026796"/>
            </a:xfrm>
            <a:prstGeom prst="rect">
              <a:avLst/>
            </a:prstGeom>
          </p:spPr>
        </p:pic>
        <p:pic>
          <p:nvPicPr>
            <p:cNvPr id="26" name="Picture 16">
              <a:extLst>
                <a:ext uri="{FF2B5EF4-FFF2-40B4-BE49-F238E27FC236}">
                  <a16:creationId xmlns:a16="http://schemas.microsoft.com/office/drawing/2014/main" id="{496E2E52-CB32-E76A-BD19-08E67B60D36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125487" y="4574527"/>
              <a:ext cx="848727" cy="840072"/>
            </a:xfrm>
            <a:prstGeom prst="rect">
              <a:avLst/>
            </a:prstGeom>
          </p:spPr>
        </p:pic>
        <p:pic>
          <p:nvPicPr>
            <p:cNvPr id="27" name="Picture 17">
              <a:extLst>
                <a:ext uri="{FF2B5EF4-FFF2-40B4-BE49-F238E27FC236}">
                  <a16:creationId xmlns:a16="http://schemas.microsoft.com/office/drawing/2014/main" id="{2D89BD3F-1534-ADBA-D34D-DBA726422A8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152261" y="5660396"/>
              <a:ext cx="748672" cy="601299"/>
            </a:xfrm>
            <a:prstGeom prst="rect">
              <a:avLst/>
            </a:prstGeom>
          </p:spPr>
        </p:pic>
        <p:pic>
          <p:nvPicPr>
            <p:cNvPr id="28" name="Picture 18">
              <a:extLst>
                <a:ext uri="{FF2B5EF4-FFF2-40B4-BE49-F238E27FC236}">
                  <a16:creationId xmlns:a16="http://schemas.microsoft.com/office/drawing/2014/main" id="{9ECD32D0-F169-BB1A-46FF-CEF3605DD8CD}"/>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6452" t="6452" r="6932" b="6932"/>
            <a:stretch/>
          </p:blipFill>
          <p:spPr>
            <a:xfrm>
              <a:off x="7218279" y="4515061"/>
              <a:ext cx="898546" cy="889382"/>
            </a:xfrm>
            <a:prstGeom prst="rect">
              <a:avLst/>
            </a:prstGeom>
          </p:spPr>
        </p:pic>
        <p:pic>
          <p:nvPicPr>
            <p:cNvPr id="29" name="Picture 19">
              <a:extLst>
                <a:ext uri="{FF2B5EF4-FFF2-40B4-BE49-F238E27FC236}">
                  <a16:creationId xmlns:a16="http://schemas.microsoft.com/office/drawing/2014/main" id="{7A14FC03-BAAD-AE1B-EB92-3C9A62EB6F1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214407" y="5481523"/>
              <a:ext cx="968927" cy="959046"/>
            </a:xfrm>
            <a:prstGeom prst="rect">
              <a:avLst/>
            </a:prstGeom>
          </p:spPr>
        </p:pic>
        <p:pic>
          <p:nvPicPr>
            <p:cNvPr id="30" name="Picture 20">
              <a:extLst>
                <a:ext uri="{FF2B5EF4-FFF2-40B4-BE49-F238E27FC236}">
                  <a16:creationId xmlns:a16="http://schemas.microsoft.com/office/drawing/2014/main" id="{3B32E010-CD48-2F84-590F-BEC7E2437738}"/>
                </a:ext>
              </a:extLst>
            </p:cNvPr>
            <p:cNvPicPr>
              <a:picLocks noChangeAspect="1"/>
            </p:cNvPicPr>
            <p:nvPr/>
          </p:nvPicPr>
          <p:blipFill>
            <a:blip r:embed="rId18"/>
            <a:stretch>
              <a:fillRect/>
            </a:stretch>
          </p:blipFill>
          <p:spPr>
            <a:xfrm>
              <a:off x="9033587" y="3674992"/>
              <a:ext cx="833311" cy="811925"/>
            </a:xfrm>
            <a:prstGeom prst="rect">
              <a:avLst/>
            </a:prstGeom>
          </p:spPr>
        </p:pic>
      </p:grpSp>
    </p:spTree>
    <p:extLst>
      <p:ext uri="{BB962C8B-B14F-4D97-AF65-F5344CB8AC3E}">
        <p14:creationId xmlns:p14="http://schemas.microsoft.com/office/powerpoint/2010/main" val="1174517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F6866C-A7C4-6B26-AF65-48DB33E7C5DF}"/>
              </a:ext>
            </a:extLst>
          </p:cNvPr>
          <p:cNvSpPr>
            <a:spLocks noGrp="1"/>
          </p:cNvSpPr>
          <p:nvPr>
            <p:ph type="title"/>
          </p:nvPr>
        </p:nvSpPr>
        <p:spPr/>
        <p:txBody>
          <a:bodyPr>
            <a:normAutofit/>
          </a:bodyPr>
          <a:lstStyle/>
          <a:p>
            <a:r>
              <a:rPr lang="en-US" altLang="zh-CN"/>
              <a:t>China Jinping Underground Laboratory</a:t>
            </a:r>
            <a:endParaRPr lang="zh-CN" altLang="en-US"/>
          </a:p>
        </p:txBody>
      </p:sp>
      <p:sp>
        <p:nvSpPr>
          <p:cNvPr id="3" name="日期占位符 2">
            <a:extLst>
              <a:ext uri="{FF2B5EF4-FFF2-40B4-BE49-F238E27FC236}">
                <a16:creationId xmlns:a16="http://schemas.microsoft.com/office/drawing/2014/main" id="{DD5F06DC-441E-2FF7-82C4-616688A9B36D}"/>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709635E9-F972-4C4A-920B-232158FABB55}"/>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B7006194-0214-32FA-C46B-CF3891E9E25A}"/>
              </a:ext>
            </a:extLst>
          </p:cNvPr>
          <p:cNvSpPr>
            <a:spLocks noGrp="1"/>
          </p:cNvSpPr>
          <p:nvPr>
            <p:ph type="sldNum" sz="quarter" idx="12"/>
          </p:nvPr>
        </p:nvSpPr>
        <p:spPr/>
        <p:txBody>
          <a:bodyPr/>
          <a:lstStyle/>
          <a:p>
            <a:fld id="{36938283-425C-4351-A14E-9CA3B2BE78DA}" type="slidenum">
              <a:rPr lang="zh-CN" altLang="en-US" smtClean="0"/>
              <a:t>11</a:t>
            </a:fld>
            <a:endParaRPr lang="zh-CN" altLang="en-US"/>
          </a:p>
        </p:txBody>
      </p:sp>
      <p:pic>
        <p:nvPicPr>
          <p:cNvPr id="6" name="图片 5">
            <a:extLst>
              <a:ext uri="{FF2B5EF4-FFF2-40B4-BE49-F238E27FC236}">
                <a16:creationId xmlns:a16="http://schemas.microsoft.com/office/drawing/2014/main" id="{938208BA-FDFB-0B84-05F3-79056038F1C2}"/>
              </a:ext>
            </a:extLst>
          </p:cNvPr>
          <p:cNvPicPr>
            <a:picLocks noChangeAspect="1"/>
          </p:cNvPicPr>
          <p:nvPr/>
        </p:nvPicPr>
        <p:blipFill>
          <a:blip r:embed="rId3"/>
          <a:stretch>
            <a:fillRect/>
          </a:stretch>
        </p:blipFill>
        <p:spPr>
          <a:xfrm>
            <a:off x="7278897" y="1081361"/>
            <a:ext cx="4235805" cy="2705484"/>
          </a:xfrm>
          <a:prstGeom prst="rect">
            <a:avLst/>
          </a:prstGeom>
        </p:spPr>
      </p:pic>
      <p:grpSp>
        <p:nvGrpSpPr>
          <p:cNvPr id="10" name="Group 15">
            <a:extLst>
              <a:ext uri="{FF2B5EF4-FFF2-40B4-BE49-F238E27FC236}">
                <a16:creationId xmlns:a16="http://schemas.microsoft.com/office/drawing/2014/main" id="{CA0E97BC-C492-AF2A-C837-DE2C3627681E}"/>
              </a:ext>
            </a:extLst>
          </p:cNvPr>
          <p:cNvGrpSpPr/>
          <p:nvPr/>
        </p:nvGrpSpPr>
        <p:grpSpPr>
          <a:xfrm>
            <a:off x="598677" y="3844823"/>
            <a:ext cx="5027332" cy="2683096"/>
            <a:chOff x="3627287" y="2167711"/>
            <a:chExt cx="5741599" cy="3346397"/>
          </a:xfrm>
        </p:grpSpPr>
        <p:grpSp>
          <p:nvGrpSpPr>
            <p:cNvPr id="11" name="Group 21">
              <a:extLst>
                <a:ext uri="{FF2B5EF4-FFF2-40B4-BE49-F238E27FC236}">
                  <a16:creationId xmlns:a16="http://schemas.microsoft.com/office/drawing/2014/main" id="{C83AB32D-9735-4F56-CD1F-A81F4B12594A}"/>
                </a:ext>
              </a:extLst>
            </p:cNvPr>
            <p:cNvGrpSpPr/>
            <p:nvPr/>
          </p:nvGrpSpPr>
          <p:grpSpPr>
            <a:xfrm>
              <a:off x="3627287" y="2167711"/>
              <a:ext cx="5741599" cy="3346397"/>
              <a:chOff x="1506694" y="1453095"/>
              <a:chExt cx="7973965" cy="4867225"/>
            </a:xfrm>
          </p:grpSpPr>
          <p:pic>
            <p:nvPicPr>
              <p:cNvPr id="13" name="Picture 23">
                <a:extLst>
                  <a:ext uri="{FF2B5EF4-FFF2-40B4-BE49-F238E27FC236}">
                    <a16:creationId xmlns:a16="http://schemas.microsoft.com/office/drawing/2014/main" id="{5B1B6312-1F65-D7D5-EC03-195E7DC486E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06694" y="1453095"/>
                <a:ext cx="7973965" cy="48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24">
                <a:extLst>
                  <a:ext uri="{FF2B5EF4-FFF2-40B4-BE49-F238E27FC236}">
                    <a16:creationId xmlns:a16="http://schemas.microsoft.com/office/drawing/2014/main" id="{3425F2F8-7B4C-42AE-8C14-D96DA713E6AE}"/>
                  </a:ext>
                </a:extLst>
              </p:cNvPr>
              <p:cNvCxnSpPr>
                <a:cxnSpLocks/>
              </p:cNvCxnSpPr>
              <p:nvPr/>
            </p:nvCxnSpPr>
            <p:spPr>
              <a:xfrm flipH="1" flipV="1">
                <a:off x="3973070" y="2246093"/>
                <a:ext cx="122529" cy="1881411"/>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25">
                <a:extLst>
                  <a:ext uri="{FF2B5EF4-FFF2-40B4-BE49-F238E27FC236}">
                    <a16:creationId xmlns:a16="http://schemas.microsoft.com/office/drawing/2014/main" id="{CBA06973-EC91-DFED-4176-F9DF5848E262}"/>
                  </a:ext>
                </a:extLst>
              </p:cNvPr>
              <p:cNvSpPr txBox="1"/>
              <p:nvPr/>
            </p:nvSpPr>
            <p:spPr>
              <a:xfrm>
                <a:off x="4111087" y="3093444"/>
                <a:ext cx="1939673" cy="639837"/>
              </a:xfrm>
              <a:prstGeom prst="rect">
                <a:avLst/>
              </a:prstGeom>
              <a:noFill/>
            </p:spPr>
            <p:txBody>
              <a:bodyPr wrap="square" rtlCol="0">
                <a:spAutoFit/>
              </a:bodyPr>
              <a:lstStyle/>
              <a:p>
                <a:r>
                  <a:rPr lang="en-US" altLang="zh-CN">
                    <a:solidFill>
                      <a:schemeClr val="bg1"/>
                    </a:solidFill>
                    <a:latin typeface="Cambria" panose="02040503050406030204" pitchFamily="18" charset="0"/>
                  </a:rPr>
                  <a:t>2400m</a:t>
                </a:r>
                <a:endParaRPr lang="en-US" dirty="0">
                  <a:solidFill>
                    <a:schemeClr val="bg1"/>
                  </a:solidFill>
                  <a:latin typeface="Cambria" panose="02040503050406030204" pitchFamily="18" charset="0"/>
                </a:endParaRPr>
              </a:p>
            </p:txBody>
          </p:sp>
          <p:sp>
            <p:nvSpPr>
              <p:cNvPr id="16" name="TextBox 26">
                <a:extLst>
                  <a:ext uri="{FF2B5EF4-FFF2-40B4-BE49-F238E27FC236}">
                    <a16:creationId xmlns:a16="http://schemas.microsoft.com/office/drawing/2014/main" id="{66C4B455-ED40-2F70-DE75-DE5272F6472B}"/>
                  </a:ext>
                </a:extLst>
              </p:cNvPr>
              <p:cNvSpPr txBox="1"/>
              <p:nvPr/>
            </p:nvSpPr>
            <p:spPr>
              <a:xfrm>
                <a:off x="5567448" y="3817831"/>
                <a:ext cx="2432069" cy="537181"/>
              </a:xfrm>
              <a:prstGeom prst="rect">
                <a:avLst/>
              </a:prstGeom>
              <a:noFill/>
            </p:spPr>
            <p:txBody>
              <a:bodyPr wrap="square" rtlCol="0">
                <a:spAutoFit/>
              </a:bodyPr>
              <a:lstStyle/>
              <a:p>
                <a:r>
                  <a:rPr lang="en-US" dirty="0">
                    <a:solidFill>
                      <a:schemeClr val="bg1"/>
                    </a:solidFill>
                    <a:latin typeface="Cambria" panose="02040503050406030204" pitchFamily="18" charset="0"/>
                  </a:rPr>
                  <a:t>8750m</a:t>
                </a:r>
              </a:p>
            </p:txBody>
          </p:sp>
        </p:grpSp>
        <p:cxnSp>
          <p:nvCxnSpPr>
            <p:cNvPr id="12" name="Straight Arrow Connector 22">
              <a:extLst>
                <a:ext uri="{FF2B5EF4-FFF2-40B4-BE49-F238E27FC236}">
                  <a16:creationId xmlns:a16="http://schemas.microsoft.com/office/drawing/2014/main" id="{B6B18553-7B96-39EF-A93D-4F6F2F605DB9}"/>
                </a:ext>
              </a:extLst>
            </p:cNvPr>
            <p:cNvCxnSpPr>
              <a:cxnSpLocks/>
            </p:cNvCxnSpPr>
            <p:nvPr/>
          </p:nvCxnSpPr>
          <p:spPr>
            <a:xfrm>
              <a:off x="5447297" y="4011989"/>
              <a:ext cx="2635647" cy="629412"/>
            </a:xfrm>
            <a:prstGeom prst="straightConnector1">
              <a:avLst/>
            </a:prstGeom>
            <a:ln w="57150">
              <a:solidFill>
                <a:schemeClr val="bg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23" name="组合 22">
            <a:extLst>
              <a:ext uri="{FF2B5EF4-FFF2-40B4-BE49-F238E27FC236}">
                <a16:creationId xmlns:a16="http://schemas.microsoft.com/office/drawing/2014/main" id="{474492A8-3130-6853-6E60-727BA5978991}"/>
              </a:ext>
            </a:extLst>
          </p:cNvPr>
          <p:cNvGrpSpPr/>
          <p:nvPr/>
        </p:nvGrpSpPr>
        <p:grpSpPr>
          <a:xfrm>
            <a:off x="683182" y="1063313"/>
            <a:ext cx="6304097" cy="2779690"/>
            <a:chOff x="5785823" y="3638146"/>
            <a:chExt cx="6304097" cy="2779690"/>
          </a:xfrm>
        </p:grpSpPr>
        <p:pic>
          <p:nvPicPr>
            <p:cNvPr id="17" name="Picture 6">
              <a:extLst>
                <a:ext uri="{FF2B5EF4-FFF2-40B4-BE49-F238E27FC236}">
                  <a16:creationId xmlns:a16="http://schemas.microsoft.com/office/drawing/2014/main" id="{C842163A-8A7B-CD62-DEAC-7C39DF876D3C}"/>
                </a:ext>
              </a:extLst>
            </p:cNvPr>
            <p:cNvPicPr>
              <a:picLocks noChangeAspect="1"/>
            </p:cNvPicPr>
            <p:nvPr/>
          </p:nvPicPr>
          <p:blipFill rotWithShape="1">
            <a:blip r:embed="rId5">
              <a:clrChange>
                <a:clrFrom>
                  <a:srgbClr val="FFB3FF"/>
                </a:clrFrom>
                <a:clrTo>
                  <a:srgbClr val="FFB3FF">
                    <a:alpha val="0"/>
                  </a:srgbClr>
                </a:clrTo>
              </a:clrChange>
            </a:blip>
            <a:srcRect l="5049" t="18442" r="7350" b="18463"/>
            <a:stretch/>
          </p:blipFill>
          <p:spPr>
            <a:xfrm>
              <a:off x="7997205" y="3638146"/>
              <a:ext cx="4092715" cy="2779690"/>
            </a:xfrm>
            <a:prstGeom prst="rect">
              <a:avLst/>
            </a:prstGeom>
          </p:spPr>
        </p:pic>
        <p:pic>
          <p:nvPicPr>
            <p:cNvPr id="18" name="Picture 20">
              <a:extLst>
                <a:ext uri="{FF2B5EF4-FFF2-40B4-BE49-F238E27FC236}">
                  <a16:creationId xmlns:a16="http://schemas.microsoft.com/office/drawing/2014/main" id="{64BA63DB-CB94-3B63-B1FA-CD7A3B5C547D}"/>
                </a:ext>
              </a:extLst>
            </p:cNvPr>
            <p:cNvPicPr>
              <a:picLocks noChangeAspect="1"/>
            </p:cNvPicPr>
            <p:nvPr/>
          </p:nvPicPr>
          <p:blipFill rotWithShape="1">
            <a:blip r:embed="rId6"/>
            <a:srcRect l="32763" t="53903" r="48877" b="12854"/>
            <a:stretch/>
          </p:blipFill>
          <p:spPr>
            <a:xfrm>
              <a:off x="5785823" y="3656194"/>
              <a:ext cx="2134130" cy="2705484"/>
            </a:xfrm>
            <a:prstGeom prst="rect">
              <a:avLst/>
            </a:prstGeom>
            <a:ln w="19050">
              <a:solidFill>
                <a:srgbClr val="FF6600"/>
              </a:solidFill>
            </a:ln>
          </p:spPr>
        </p:pic>
        <p:sp>
          <p:nvSpPr>
            <p:cNvPr id="19" name="Rectangle 10">
              <a:extLst>
                <a:ext uri="{FF2B5EF4-FFF2-40B4-BE49-F238E27FC236}">
                  <a16:creationId xmlns:a16="http://schemas.microsoft.com/office/drawing/2014/main" id="{91EF838A-C34E-18A3-324D-551A48AED456}"/>
                </a:ext>
              </a:extLst>
            </p:cNvPr>
            <p:cNvSpPr/>
            <p:nvPr/>
          </p:nvSpPr>
          <p:spPr>
            <a:xfrm>
              <a:off x="9601200" y="5456321"/>
              <a:ext cx="180474" cy="222584"/>
            </a:xfrm>
            <a:prstGeom prst="rect">
              <a:avLst/>
            </a:prstGeom>
            <a:noFill/>
            <a:ln w="9525">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dirty="0"/>
            </a:p>
          </p:txBody>
        </p:sp>
        <p:cxnSp>
          <p:nvCxnSpPr>
            <p:cNvPr id="20" name="Straight Connector 12">
              <a:extLst>
                <a:ext uri="{FF2B5EF4-FFF2-40B4-BE49-F238E27FC236}">
                  <a16:creationId xmlns:a16="http://schemas.microsoft.com/office/drawing/2014/main" id="{BDD4A6B0-8951-6CA9-682D-18D9FDBE7B1A}"/>
                </a:ext>
              </a:extLst>
            </p:cNvPr>
            <p:cNvCxnSpPr>
              <a:cxnSpLocks/>
              <a:stCxn id="19" idx="0"/>
            </p:cNvCxnSpPr>
            <p:nvPr/>
          </p:nvCxnSpPr>
          <p:spPr>
            <a:xfrm flipH="1" flipV="1">
              <a:off x="7919953" y="3656194"/>
              <a:ext cx="1771484" cy="1800127"/>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1" name="Straight Connector 27">
              <a:extLst>
                <a:ext uri="{FF2B5EF4-FFF2-40B4-BE49-F238E27FC236}">
                  <a16:creationId xmlns:a16="http://schemas.microsoft.com/office/drawing/2014/main" id="{7E669E94-8008-0783-3CA8-189F8360D159}"/>
                </a:ext>
              </a:extLst>
            </p:cNvPr>
            <p:cNvCxnSpPr>
              <a:cxnSpLocks/>
              <a:stCxn id="19" idx="2"/>
            </p:cNvCxnSpPr>
            <p:nvPr/>
          </p:nvCxnSpPr>
          <p:spPr>
            <a:xfrm flipH="1">
              <a:off x="7936494" y="5678905"/>
              <a:ext cx="1754943" cy="682773"/>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22" name="5-Point Star 2">
              <a:extLst>
                <a:ext uri="{FF2B5EF4-FFF2-40B4-BE49-F238E27FC236}">
                  <a16:creationId xmlns:a16="http://schemas.microsoft.com/office/drawing/2014/main" id="{692C7395-7C6D-AAF5-6329-96538CDAE79A}"/>
                </a:ext>
              </a:extLst>
            </p:cNvPr>
            <p:cNvSpPr/>
            <p:nvPr/>
          </p:nvSpPr>
          <p:spPr>
            <a:xfrm>
              <a:off x="6724891" y="4953961"/>
              <a:ext cx="180000" cy="180000"/>
            </a:xfrm>
            <a:prstGeom prst="star5">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sp>
        <p:nvSpPr>
          <p:cNvPr id="24" name="Content Placeholder 2">
            <a:extLst>
              <a:ext uri="{FF2B5EF4-FFF2-40B4-BE49-F238E27FC236}">
                <a16:creationId xmlns:a16="http://schemas.microsoft.com/office/drawing/2014/main" id="{D5264E11-0F10-57F3-AABD-AD7A062C89E3}"/>
              </a:ext>
            </a:extLst>
          </p:cNvPr>
          <p:cNvSpPr txBox="1">
            <a:spLocks/>
          </p:cNvSpPr>
          <p:nvPr/>
        </p:nvSpPr>
        <p:spPr>
          <a:xfrm>
            <a:off x="5800102" y="4184294"/>
            <a:ext cx="5972798" cy="19461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altLang="zh-CN" sz="2400">
                <a:cs typeface="Times New Roman" panose="02020603050405020304" pitchFamily="18" charset="0"/>
              </a:rPr>
              <a:t>Sichuan Province</a:t>
            </a:r>
          </a:p>
          <a:p>
            <a:pPr>
              <a:buFont typeface="Wingdings" panose="05000000000000000000" pitchFamily="2" charset="2"/>
              <a:buChar char="Ø"/>
            </a:pPr>
            <a:r>
              <a:rPr lang="en-US" altLang="zh-CN" sz="2400">
                <a:cs typeface="Times New Roman" panose="02020603050405020304" pitchFamily="18" charset="0"/>
              </a:rPr>
              <a:t>Deepest underground lab: </a:t>
            </a:r>
          </a:p>
          <a:p>
            <a:pPr lvl="1"/>
            <a:r>
              <a:rPr lang="en-US" altLang="zh-CN" sz="2000">
                <a:cs typeface="Times New Roman" panose="02020603050405020304" pitchFamily="18" charset="0"/>
              </a:rPr>
              <a:t>2400 m rock coverage</a:t>
            </a:r>
          </a:p>
          <a:p>
            <a:pPr lvl="1"/>
            <a:r>
              <a:rPr lang="en-US" altLang="zh-CN" sz="2000">
                <a:cs typeface="Times New Roman" panose="02020603050405020304" pitchFamily="18" charset="0"/>
              </a:rPr>
              <a:t>6720 m.w.e (meter water equivalent)</a:t>
            </a:r>
          </a:p>
          <a:p>
            <a:pPr>
              <a:buFont typeface="Wingdings" panose="05000000000000000000" pitchFamily="2" charset="2"/>
              <a:buChar char="Ø"/>
            </a:pPr>
            <a:r>
              <a:rPr lang="en-US" altLang="zh-CN" sz="2400">
                <a:cs typeface="Times New Roman" panose="02020603050405020304" pitchFamily="18" charset="0"/>
              </a:rPr>
              <a:t>Low cosmic ray background: 0.17/m</a:t>
            </a:r>
            <a:r>
              <a:rPr lang="en-US" altLang="zh-CN" sz="2400" baseline="31999">
                <a:cs typeface="Times New Roman" panose="02020603050405020304" pitchFamily="18" charset="0"/>
              </a:rPr>
              <a:t>2</a:t>
            </a:r>
            <a:r>
              <a:rPr lang="en-US" altLang="zh-CN" sz="2400">
                <a:cs typeface="Times New Roman" panose="02020603050405020304" pitchFamily="18" charset="0"/>
              </a:rPr>
              <a:t>/day</a:t>
            </a:r>
          </a:p>
        </p:txBody>
      </p:sp>
    </p:spTree>
    <p:extLst>
      <p:ext uri="{BB962C8B-B14F-4D97-AF65-F5344CB8AC3E}">
        <p14:creationId xmlns:p14="http://schemas.microsoft.com/office/powerpoint/2010/main" val="1590353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9DAC3C-E393-8CAC-96FF-5A2EECD23043}"/>
              </a:ext>
            </a:extLst>
          </p:cNvPr>
          <p:cNvSpPr>
            <a:spLocks noGrp="1"/>
          </p:cNvSpPr>
          <p:nvPr>
            <p:ph type="title"/>
          </p:nvPr>
        </p:nvSpPr>
        <p:spPr/>
        <p:txBody>
          <a:bodyPr/>
          <a:lstStyle/>
          <a:p>
            <a:endParaRPr lang="zh-CN" altLang="en-US"/>
          </a:p>
        </p:txBody>
      </p:sp>
      <p:sp>
        <p:nvSpPr>
          <p:cNvPr id="3" name="日期占位符 2">
            <a:extLst>
              <a:ext uri="{FF2B5EF4-FFF2-40B4-BE49-F238E27FC236}">
                <a16:creationId xmlns:a16="http://schemas.microsoft.com/office/drawing/2014/main" id="{E33AFFBD-C2B1-E94D-1B87-A0EFB204A36D}"/>
              </a:ext>
            </a:extLst>
          </p:cNvPr>
          <p:cNvSpPr>
            <a:spLocks noGrp="1"/>
          </p:cNvSpPr>
          <p:nvPr>
            <p:ph type="dt" sz="half" idx="10"/>
          </p:nvPr>
        </p:nvSpPr>
        <p:spPr/>
        <p:txBody>
          <a:bodyPr/>
          <a:lstStyle/>
          <a:p>
            <a:fld id="{26C99A9B-7441-4904-91DD-B1D8CADAED56}" type="datetime1">
              <a:rPr lang="zh-CN" altLang="en-US" smtClean="0"/>
              <a:pPr/>
              <a:t>2024/1/20</a:t>
            </a:fld>
            <a:endParaRPr lang="zh-CN" altLang="en-US"/>
          </a:p>
        </p:txBody>
      </p:sp>
      <p:sp>
        <p:nvSpPr>
          <p:cNvPr id="4" name="页脚占位符 3">
            <a:extLst>
              <a:ext uri="{FF2B5EF4-FFF2-40B4-BE49-F238E27FC236}">
                <a16:creationId xmlns:a16="http://schemas.microsoft.com/office/drawing/2014/main" id="{2ECB1D5E-8FB0-1089-80DE-950AE73ED6A3}"/>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FD902FE6-0665-1915-599A-E245188C9FB6}"/>
              </a:ext>
            </a:extLst>
          </p:cNvPr>
          <p:cNvSpPr>
            <a:spLocks noGrp="1"/>
          </p:cNvSpPr>
          <p:nvPr>
            <p:ph type="sldNum" sz="quarter" idx="12"/>
          </p:nvPr>
        </p:nvSpPr>
        <p:spPr/>
        <p:txBody>
          <a:bodyPr/>
          <a:lstStyle/>
          <a:p>
            <a:fld id="{36938283-425C-4351-A14E-9CA3B2BE78DA}" type="slidenum">
              <a:rPr lang="zh-CN" altLang="en-US" smtClean="0"/>
              <a:t>12</a:t>
            </a:fld>
            <a:endParaRPr lang="zh-CN" altLang="en-US"/>
          </a:p>
        </p:txBody>
      </p:sp>
      <p:pic>
        <p:nvPicPr>
          <p:cNvPr id="6" name="Picture 2" descr="page7image2231968">
            <a:extLst>
              <a:ext uri="{FF2B5EF4-FFF2-40B4-BE49-F238E27FC236}">
                <a16:creationId xmlns:a16="http://schemas.microsoft.com/office/drawing/2014/main" id="{883B9EDD-998C-08FD-E95D-BB3798CF4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36242"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7">
            <a:extLst>
              <a:ext uri="{FF2B5EF4-FFF2-40B4-BE49-F238E27FC236}">
                <a16:creationId xmlns:a16="http://schemas.microsoft.com/office/drawing/2014/main" id="{1B86F458-6E1D-21FF-E197-188F910BB427}"/>
              </a:ext>
            </a:extLst>
          </p:cNvPr>
          <p:cNvSpPr txBox="1">
            <a:spLocks/>
          </p:cNvSpPr>
          <p:nvPr/>
        </p:nvSpPr>
        <p:spPr>
          <a:xfrm>
            <a:off x="8501225" y="6109503"/>
            <a:ext cx="2568852" cy="365125"/>
          </a:xfrm>
          <a:prstGeom prst="rect">
            <a:avLst/>
          </a:prstGeom>
          <a:noFill/>
          <a:ln w="38100">
            <a:noFill/>
          </a:ln>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600" b="1" kern="1200">
                <a:solidFill>
                  <a:srgbClr val="FF6600"/>
                </a:solidFill>
                <a:latin typeface="+mn-lt"/>
                <a:ea typeface="华文新魏" panose="02010800040101010101" pitchFamily="2" charset="-122"/>
                <a:cs typeface="Times New Roman" panose="02020603050405020304" pitchFamily="18" charset="0"/>
              </a:defRPr>
            </a:lvl1pPr>
          </a:lstStyle>
          <a:p>
            <a:pPr algn="ctr"/>
            <a:r>
              <a:rPr lang="en-CN" sz="2400">
                <a:solidFill>
                  <a:srgbClr val="FF9900"/>
                </a:solidFill>
                <a:ea typeface="+mn-ea"/>
              </a:rPr>
              <a:t>PandaX-4T @ CJPL-II</a:t>
            </a:r>
            <a:endParaRPr lang="en-CN" sz="2400" dirty="0">
              <a:solidFill>
                <a:srgbClr val="FF9900"/>
              </a:solidFill>
              <a:ea typeface="+mn-ea"/>
            </a:endParaRPr>
          </a:p>
        </p:txBody>
      </p:sp>
    </p:spTree>
    <p:extLst>
      <p:ext uri="{BB962C8B-B14F-4D97-AF65-F5344CB8AC3E}">
        <p14:creationId xmlns:p14="http://schemas.microsoft.com/office/powerpoint/2010/main" val="4055886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821DD6-0DC2-94AF-DEA2-682E8135A742}"/>
              </a:ext>
            </a:extLst>
          </p:cNvPr>
          <p:cNvSpPr>
            <a:spLocks noGrp="1"/>
          </p:cNvSpPr>
          <p:nvPr>
            <p:ph type="title"/>
          </p:nvPr>
        </p:nvSpPr>
        <p:spPr/>
        <p:txBody>
          <a:bodyPr/>
          <a:lstStyle/>
          <a:p>
            <a:r>
              <a:rPr lang="en-US" altLang="zh-CN"/>
              <a:t>Dual-phase xenon TPC</a:t>
            </a:r>
            <a:endParaRPr lang="zh-CN" altLang="en-US"/>
          </a:p>
        </p:txBody>
      </p:sp>
      <p:sp>
        <p:nvSpPr>
          <p:cNvPr id="3" name="日期占位符 2">
            <a:extLst>
              <a:ext uri="{FF2B5EF4-FFF2-40B4-BE49-F238E27FC236}">
                <a16:creationId xmlns:a16="http://schemas.microsoft.com/office/drawing/2014/main" id="{02EC07F5-4A2B-38EE-7156-5BECE35130E2}"/>
              </a:ext>
            </a:extLst>
          </p:cNvPr>
          <p:cNvSpPr>
            <a:spLocks noGrp="1"/>
          </p:cNvSpPr>
          <p:nvPr>
            <p:ph type="dt" sz="half" idx="10"/>
          </p:nvPr>
        </p:nvSpPr>
        <p:spPr/>
        <p:txBody>
          <a:bodyPr/>
          <a:lstStyle/>
          <a:p>
            <a:fld id="{26C99A9B-7441-4904-91DD-B1D8CADAED56}" type="datetime1">
              <a:rPr lang="zh-CN" altLang="en-US" smtClean="0"/>
              <a:pPr/>
              <a:t>2024/1/20</a:t>
            </a:fld>
            <a:endParaRPr lang="zh-CN" altLang="en-US"/>
          </a:p>
        </p:txBody>
      </p:sp>
      <p:sp>
        <p:nvSpPr>
          <p:cNvPr id="4" name="页脚占位符 3">
            <a:extLst>
              <a:ext uri="{FF2B5EF4-FFF2-40B4-BE49-F238E27FC236}">
                <a16:creationId xmlns:a16="http://schemas.microsoft.com/office/drawing/2014/main" id="{414AD09B-CE7C-D104-50CB-24573AB96A04}"/>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87121749-C85E-4C14-E66C-AA25B9374ED1}"/>
              </a:ext>
            </a:extLst>
          </p:cNvPr>
          <p:cNvSpPr>
            <a:spLocks noGrp="1"/>
          </p:cNvSpPr>
          <p:nvPr>
            <p:ph type="sldNum" sz="quarter" idx="12"/>
          </p:nvPr>
        </p:nvSpPr>
        <p:spPr/>
        <p:txBody>
          <a:bodyPr/>
          <a:lstStyle/>
          <a:p>
            <a:fld id="{36938283-425C-4351-A14E-9CA3B2BE78DA}" type="slidenum">
              <a:rPr lang="zh-CN" altLang="en-US" smtClean="0"/>
              <a:t>13</a:t>
            </a:fld>
            <a:endParaRPr lang="zh-CN" altLang="en-US"/>
          </a:p>
        </p:txBody>
      </p:sp>
      <p:pic>
        <p:nvPicPr>
          <p:cNvPr id="7" name="图片 7">
            <a:extLst>
              <a:ext uri="{FF2B5EF4-FFF2-40B4-BE49-F238E27FC236}">
                <a16:creationId xmlns:a16="http://schemas.microsoft.com/office/drawing/2014/main" id="{DE057B4C-DFAA-B9C0-C7A2-004397635B86}"/>
              </a:ext>
            </a:extLst>
          </p:cNvPr>
          <p:cNvPicPr>
            <a:picLocks noChangeAspect="1"/>
          </p:cNvPicPr>
          <p:nvPr/>
        </p:nvPicPr>
        <p:blipFill>
          <a:blip r:embed="rId3"/>
          <a:stretch>
            <a:fillRect/>
          </a:stretch>
        </p:blipFill>
        <p:spPr>
          <a:xfrm>
            <a:off x="7327853" y="909143"/>
            <a:ext cx="3985926" cy="5039714"/>
          </a:xfrm>
          <a:prstGeom prst="rect">
            <a:avLst/>
          </a:prstGeom>
        </p:spPr>
      </p:pic>
      <p:sp>
        <p:nvSpPr>
          <p:cNvPr id="9" name="文本框 8">
            <a:extLst>
              <a:ext uri="{FF2B5EF4-FFF2-40B4-BE49-F238E27FC236}">
                <a16:creationId xmlns:a16="http://schemas.microsoft.com/office/drawing/2014/main" id="{06718A4D-7965-4208-8D75-BFD23CBF07BE}"/>
              </a:ext>
            </a:extLst>
          </p:cNvPr>
          <p:cNvSpPr txBox="1"/>
          <p:nvPr/>
        </p:nvSpPr>
        <p:spPr>
          <a:xfrm>
            <a:off x="337725" y="4128064"/>
            <a:ext cx="6929151" cy="1697068"/>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en-US" altLang="zh-CN" sz="2400"/>
              <a:t>Paired scintillation (S1) and ionization (S2) signals</a:t>
            </a:r>
          </a:p>
          <a:p>
            <a:pPr marL="342900" indent="-342900">
              <a:lnSpc>
                <a:spcPct val="150000"/>
              </a:lnSpc>
              <a:buFont typeface="Wingdings" panose="05000000000000000000" pitchFamily="2" charset="2"/>
              <a:buChar char="Ø"/>
            </a:pPr>
            <a:r>
              <a:rPr lang="en-US" altLang="zh-CN" sz="2400"/>
              <a:t>Precise energy measurement</a:t>
            </a:r>
          </a:p>
          <a:p>
            <a:pPr marL="342900" indent="-342900">
              <a:lnSpc>
                <a:spcPct val="150000"/>
              </a:lnSpc>
              <a:buFont typeface="Wingdings" panose="05000000000000000000" pitchFamily="2" charset="2"/>
              <a:buChar char="Ø"/>
            </a:pPr>
            <a:r>
              <a:rPr lang="en-US" altLang="zh-CN" sz="2400"/>
              <a:t>3-D position reconstruction</a:t>
            </a:r>
          </a:p>
        </p:txBody>
      </p:sp>
      <p:grpSp>
        <p:nvGrpSpPr>
          <p:cNvPr id="22" name="组合 21">
            <a:extLst>
              <a:ext uri="{FF2B5EF4-FFF2-40B4-BE49-F238E27FC236}">
                <a16:creationId xmlns:a16="http://schemas.microsoft.com/office/drawing/2014/main" id="{BCC69C71-DDDA-1A58-E745-AFA465385305}"/>
              </a:ext>
            </a:extLst>
          </p:cNvPr>
          <p:cNvGrpSpPr/>
          <p:nvPr/>
        </p:nvGrpSpPr>
        <p:grpSpPr>
          <a:xfrm>
            <a:off x="1089247" y="1456397"/>
            <a:ext cx="4039436" cy="2593088"/>
            <a:chOff x="1089247" y="1456397"/>
            <a:chExt cx="4039436" cy="2593088"/>
          </a:xfrm>
        </p:grpSpPr>
        <p:sp>
          <p:nvSpPr>
            <p:cNvPr id="15" name="等腰三角形 14">
              <a:extLst>
                <a:ext uri="{FF2B5EF4-FFF2-40B4-BE49-F238E27FC236}">
                  <a16:creationId xmlns:a16="http://schemas.microsoft.com/office/drawing/2014/main" id="{0F5F5FA7-8534-730C-7E6E-98DBC4F7DA1A}"/>
                </a:ext>
              </a:extLst>
            </p:cNvPr>
            <p:cNvSpPr/>
            <p:nvPr/>
          </p:nvSpPr>
          <p:spPr>
            <a:xfrm flipV="1">
              <a:off x="1336431" y="2205774"/>
              <a:ext cx="311499" cy="1223226"/>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0EE6669E-B3CA-D603-226F-24E0AE8764CF}"/>
                </a:ext>
              </a:extLst>
            </p:cNvPr>
            <p:cNvSpPr/>
            <p:nvPr/>
          </p:nvSpPr>
          <p:spPr>
            <a:xfrm flipV="1">
              <a:off x="3802301" y="2205772"/>
              <a:ext cx="1010859" cy="1843713"/>
            </a:xfrm>
            <a:prstGeom prst="triangle">
              <a:avLst/>
            </a:prstGeom>
            <a:solidFill>
              <a:srgbClr val="006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a:extLst>
                <a:ext uri="{FF2B5EF4-FFF2-40B4-BE49-F238E27FC236}">
                  <a16:creationId xmlns:a16="http://schemas.microsoft.com/office/drawing/2014/main" id="{9A0C80A3-2F98-D705-535D-06145C4FD702}"/>
                </a:ext>
              </a:extLst>
            </p:cNvPr>
            <p:cNvCxnSpPr/>
            <p:nvPr/>
          </p:nvCxnSpPr>
          <p:spPr>
            <a:xfrm>
              <a:off x="1089247" y="2215820"/>
              <a:ext cx="40394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CEDD180B-F66F-31D3-C742-B629C7092110}"/>
                </a:ext>
              </a:extLst>
            </p:cNvPr>
            <p:cNvSpPr txBox="1"/>
            <p:nvPr/>
          </p:nvSpPr>
          <p:spPr>
            <a:xfrm>
              <a:off x="1125415" y="1720616"/>
              <a:ext cx="793820" cy="461665"/>
            </a:xfrm>
            <a:prstGeom prst="rect">
              <a:avLst/>
            </a:prstGeom>
            <a:noFill/>
          </p:spPr>
          <p:txBody>
            <a:bodyPr wrap="square" rtlCol="0">
              <a:spAutoFit/>
            </a:bodyPr>
            <a:lstStyle/>
            <a:p>
              <a:pPr algn="ctr"/>
              <a:r>
                <a:rPr lang="en-US" altLang="zh-CN" sz="2400" b="1">
                  <a:solidFill>
                    <a:srgbClr val="FF0000"/>
                  </a:solidFill>
                  <a:cs typeface="Times New Roman" panose="02020603050405020304" pitchFamily="18" charset="0"/>
                </a:rPr>
                <a:t>S1</a:t>
              </a:r>
              <a:endParaRPr lang="zh-CN" altLang="en-US" sz="2400" b="1">
                <a:solidFill>
                  <a:srgbClr val="FF0000"/>
                </a:solidFill>
                <a:cs typeface="Times New Roman" panose="02020603050405020304" pitchFamily="18" charset="0"/>
              </a:endParaRPr>
            </a:p>
          </p:txBody>
        </p:sp>
        <p:sp>
          <p:nvSpPr>
            <p:cNvPr id="18" name="文本框 17">
              <a:extLst>
                <a:ext uri="{FF2B5EF4-FFF2-40B4-BE49-F238E27FC236}">
                  <a16:creationId xmlns:a16="http://schemas.microsoft.com/office/drawing/2014/main" id="{EA83A018-5377-AFBE-2124-E7EF574E4F0C}"/>
                </a:ext>
              </a:extLst>
            </p:cNvPr>
            <p:cNvSpPr txBox="1"/>
            <p:nvPr/>
          </p:nvSpPr>
          <p:spPr>
            <a:xfrm>
              <a:off x="3910820" y="1720615"/>
              <a:ext cx="793820" cy="461665"/>
            </a:xfrm>
            <a:prstGeom prst="rect">
              <a:avLst/>
            </a:prstGeom>
            <a:noFill/>
          </p:spPr>
          <p:txBody>
            <a:bodyPr wrap="square" rtlCol="0">
              <a:spAutoFit/>
            </a:bodyPr>
            <a:lstStyle/>
            <a:p>
              <a:pPr algn="ctr"/>
              <a:r>
                <a:rPr lang="en-US" altLang="zh-CN" sz="2400" b="1">
                  <a:solidFill>
                    <a:srgbClr val="0066FF"/>
                  </a:solidFill>
                  <a:cs typeface="Times New Roman" panose="02020603050405020304" pitchFamily="18" charset="0"/>
                </a:rPr>
                <a:t>S2</a:t>
              </a:r>
              <a:endParaRPr lang="zh-CN" altLang="en-US" sz="2400" b="1">
                <a:solidFill>
                  <a:srgbClr val="0066FF"/>
                </a:solidFill>
                <a:cs typeface="Times New Roman" panose="02020603050405020304" pitchFamily="18" charset="0"/>
              </a:endParaRPr>
            </a:p>
          </p:txBody>
        </p:sp>
        <p:cxnSp>
          <p:nvCxnSpPr>
            <p:cNvPr id="20" name="直接箭头连接符 19">
              <a:extLst>
                <a:ext uri="{FF2B5EF4-FFF2-40B4-BE49-F238E27FC236}">
                  <a16:creationId xmlns:a16="http://schemas.microsoft.com/office/drawing/2014/main" id="{4FE46652-C9D0-9537-22F5-BBA36CDB0C5F}"/>
                </a:ext>
              </a:extLst>
            </p:cNvPr>
            <p:cNvCxnSpPr>
              <a:stCxn id="17" idx="3"/>
              <a:endCxn id="18" idx="1"/>
            </p:cNvCxnSpPr>
            <p:nvPr/>
          </p:nvCxnSpPr>
          <p:spPr>
            <a:xfrm flipV="1">
              <a:off x="1919235" y="1951448"/>
              <a:ext cx="1991585"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428FC44C-FDA5-88CB-E0A7-030025C3460C}"/>
                </a:ext>
              </a:extLst>
            </p:cNvPr>
            <p:cNvSpPr txBox="1"/>
            <p:nvPr/>
          </p:nvSpPr>
          <p:spPr>
            <a:xfrm>
              <a:off x="2016387" y="1456397"/>
              <a:ext cx="1650710" cy="461665"/>
            </a:xfrm>
            <a:prstGeom prst="rect">
              <a:avLst/>
            </a:prstGeom>
            <a:noFill/>
          </p:spPr>
          <p:txBody>
            <a:bodyPr wrap="square" rtlCol="0">
              <a:spAutoFit/>
            </a:bodyPr>
            <a:lstStyle/>
            <a:p>
              <a:pPr algn="ctr"/>
              <a:r>
                <a:rPr lang="en-US" altLang="zh-CN" sz="2400" b="1">
                  <a:cs typeface="Times New Roman" panose="02020603050405020304" pitchFamily="18" charset="0"/>
                </a:rPr>
                <a:t>Drift time</a:t>
              </a:r>
              <a:endParaRPr lang="zh-CN" altLang="en-US" sz="2400" b="1">
                <a:cs typeface="Times New Roman" panose="02020603050405020304" pitchFamily="18" charset="0"/>
              </a:endParaRPr>
            </a:p>
          </p:txBody>
        </p:sp>
      </p:grpSp>
    </p:spTree>
    <p:extLst>
      <p:ext uri="{BB962C8B-B14F-4D97-AF65-F5344CB8AC3E}">
        <p14:creationId xmlns:p14="http://schemas.microsoft.com/office/powerpoint/2010/main" val="1250477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307BE3-D1FC-E440-DAC5-9ECC5B0D9C0C}"/>
              </a:ext>
            </a:extLst>
          </p:cNvPr>
          <p:cNvSpPr>
            <a:spLocks noGrp="1"/>
          </p:cNvSpPr>
          <p:nvPr>
            <p:ph type="title"/>
          </p:nvPr>
        </p:nvSpPr>
        <p:spPr/>
        <p:txBody>
          <a:bodyPr/>
          <a:lstStyle/>
          <a:p>
            <a:r>
              <a:rPr kumimoji="1" lang="en-US" altLang="zh-CN" sz="3600"/>
              <a:t>Multiple physics in a wide energy range</a:t>
            </a:r>
            <a:endParaRPr lang="zh-CN" altLang="en-US"/>
          </a:p>
        </p:txBody>
      </p:sp>
      <p:sp>
        <p:nvSpPr>
          <p:cNvPr id="3" name="日期占位符 2">
            <a:extLst>
              <a:ext uri="{FF2B5EF4-FFF2-40B4-BE49-F238E27FC236}">
                <a16:creationId xmlns:a16="http://schemas.microsoft.com/office/drawing/2014/main" id="{AF34DEFC-DF36-86F0-7BB3-98143798BD45}"/>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D4D5D31E-EEDE-CDBB-945C-CD6C9EB6C90A}"/>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351859D6-FAD7-1185-CC0C-1E0BAB121F39}"/>
              </a:ext>
            </a:extLst>
          </p:cNvPr>
          <p:cNvSpPr>
            <a:spLocks noGrp="1"/>
          </p:cNvSpPr>
          <p:nvPr>
            <p:ph type="sldNum" sz="quarter" idx="12"/>
          </p:nvPr>
        </p:nvSpPr>
        <p:spPr/>
        <p:txBody>
          <a:bodyPr/>
          <a:lstStyle/>
          <a:p>
            <a:fld id="{36938283-425C-4351-A14E-9CA3B2BE78DA}" type="slidenum">
              <a:rPr lang="zh-CN" altLang="en-US" smtClean="0"/>
              <a:t>14</a:t>
            </a:fld>
            <a:endParaRPr lang="zh-CN" altLang="en-US"/>
          </a:p>
        </p:txBody>
      </p:sp>
      <p:grpSp>
        <p:nvGrpSpPr>
          <p:cNvPr id="6" name="组合 5">
            <a:extLst>
              <a:ext uri="{FF2B5EF4-FFF2-40B4-BE49-F238E27FC236}">
                <a16:creationId xmlns:a16="http://schemas.microsoft.com/office/drawing/2014/main" id="{652D58ED-40D7-886C-0C4E-E97F315721DE}"/>
              </a:ext>
            </a:extLst>
          </p:cNvPr>
          <p:cNvGrpSpPr/>
          <p:nvPr/>
        </p:nvGrpSpPr>
        <p:grpSpPr>
          <a:xfrm>
            <a:off x="870858" y="1292907"/>
            <a:ext cx="10450284" cy="4272186"/>
            <a:chOff x="0" y="1155032"/>
            <a:chExt cx="10450284" cy="4272186"/>
          </a:xfrm>
        </p:grpSpPr>
        <mc:AlternateContent xmlns:mc="http://schemas.openxmlformats.org/markup-compatibility/2006" xmlns:a14="http://schemas.microsoft.com/office/drawing/2010/main">
          <mc:Choice Requires="a14">
            <p:graphicFrame>
              <p:nvGraphicFramePr>
                <p:cNvPr id="24" name="Table 7">
                  <a:extLst>
                    <a:ext uri="{FF2B5EF4-FFF2-40B4-BE49-F238E27FC236}">
                      <a16:creationId xmlns:a16="http://schemas.microsoft.com/office/drawing/2014/main" id="{890163B2-ADD9-505E-0F6C-C95ECF656BC7}"/>
                    </a:ext>
                  </a:extLst>
                </p:cNvPr>
                <p:cNvGraphicFramePr>
                  <a:graphicFrameLocks/>
                </p:cNvGraphicFramePr>
                <p:nvPr>
                  <p:extLst>
                    <p:ext uri="{D42A27DB-BD31-4B8C-83A1-F6EECF244321}">
                      <p14:modId xmlns:p14="http://schemas.microsoft.com/office/powerpoint/2010/main" val="1971481354"/>
                    </p:ext>
                  </p:extLst>
                </p:nvPr>
              </p:nvGraphicFramePr>
              <p:xfrm>
                <a:off x="0" y="1155032"/>
                <a:ext cx="10450284" cy="4272186"/>
              </p:xfrm>
              <a:graphic>
                <a:graphicData uri="http://schemas.openxmlformats.org/drawingml/2006/table">
                  <a:tbl>
                    <a:tblPr firstRow="1">
                      <a:tableStyleId>{0660B408-B3CF-4A94-85FC-2B1E0A45F4A2}</a:tableStyleId>
                    </a:tblPr>
                    <a:tblGrid>
                      <a:gridCol w="1741714">
                        <a:extLst>
                          <a:ext uri="{9D8B030D-6E8A-4147-A177-3AD203B41FA5}">
                            <a16:colId xmlns:a16="http://schemas.microsoft.com/office/drawing/2014/main" val="2366962397"/>
                          </a:ext>
                        </a:extLst>
                      </a:gridCol>
                      <a:gridCol w="1741714">
                        <a:extLst>
                          <a:ext uri="{9D8B030D-6E8A-4147-A177-3AD203B41FA5}">
                            <a16:colId xmlns:a16="http://schemas.microsoft.com/office/drawing/2014/main" val="3746546110"/>
                          </a:ext>
                        </a:extLst>
                      </a:gridCol>
                      <a:gridCol w="1741714">
                        <a:extLst>
                          <a:ext uri="{9D8B030D-6E8A-4147-A177-3AD203B41FA5}">
                            <a16:colId xmlns:a16="http://schemas.microsoft.com/office/drawing/2014/main" val="2098755748"/>
                          </a:ext>
                        </a:extLst>
                      </a:gridCol>
                      <a:gridCol w="1741714">
                        <a:extLst>
                          <a:ext uri="{9D8B030D-6E8A-4147-A177-3AD203B41FA5}">
                            <a16:colId xmlns:a16="http://schemas.microsoft.com/office/drawing/2014/main" val="2463769708"/>
                          </a:ext>
                        </a:extLst>
                      </a:gridCol>
                      <a:gridCol w="1741714">
                        <a:extLst>
                          <a:ext uri="{9D8B030D-6E8A-4147-A177-3AD203B41FA5}">
                            <a16:colId xmlns:a16="http://schemas.microsoft.com/office/drawing/2014/main" val="1017617802"/>
                          </a:ext>
                        </a:extLst>
                      </a:gridCol>
                      <a:gridCol w="1741714">
                        <a:extLst>
                          <a:ext uri="{9D8B030D-6E8A-4147-A177-3AD203B41FA5}">
                            <a16:colId xmlns:a16="http://schemas.microsoft.com/office/drawing/2014/main" val="2610534181"/>
                          </a:ext>
                        </a:extLst>
                      </a:gridCol>
                    </a:tblGrid>
                    <a:tr h="726678">
                      <a:tc>
                        <a:txBody>
                          <a:bodyPr/>
                          <a:lstStyle/>
                          <a:p>
                            <a:pPr algn="ctr"/>
                            <a:endParaRPr lang="en-US" sz="2400" dirty="0">
                              <a:latin typeface="Times New Roman" panose="02020603050405020304" pitchFamily="18" charset="0"/>
                              <a:cs typeface="Times New Roman" panose="02020603050405020304" pitchFamily="18" charset="0"/>
                            </a:endParaRPr>
                          </a:p>
                        </a:txBody>
                        <a:tcPr marL="251999" anchor="ctr">
                          <a:lnB w="12700" cap="flat" cmpd="sng" algn="ctr">
                            <a:solidFill>
                              <a:schemeClr val="tx1"/>
                            </a:solidFill>
                            <a:prstDash val="solid"/>
                            <a:round/>
                            <a:headEnd type="none" w="med" len="med"/>
                            <a:tailEnd type="none" w="med" len="med"/>
                          </a:lnB>
                        </a:tcPr>
                      </a:tc>
                      <a:tc>
                        <a:txBody>
                          <a:bodyPr/>
                          <a:lstStyle/>
                          <a:p>
                            <a:pPr algn="l"/>
                            <a:r>
                              <a:rPr lang="en-US" sz="2400" dirty="0">
                                <a:latin typeface="Times New Roman" panose="02020603050405020304" pitchFamily="18" charset="0"/>
                                <a:cs typeface="Times New Roman" panose="02020603050405020304" pitchFamily="18" charset="0"/>
                              </a:rPr>
                              <a:t>Sub</a:t>
                            </a:r>
                            <a:r>
                              <a:rPr lang="en-US" altLang="zh-CN" sz="2400" dirty="0">
                                <a:latin typeface="Times New Roman" panose="02020603050405020304" pitchFamily="18" charset="0"/>
                                <a:cs typeface="Times New Roman" panose="02020603050405020304" pitchFamily="18" charset="0"/>
                              </a:rPr>
                              <a:t>-keV</a:t>
                            </a:r>
                            <a:endParaRPr lang="en-US" sz="240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tc>
                        <a:txBody>
                          <a:bodyPr/>
                          <a:lstStyle/>
                          <a:p>
                            <a:pPr algn="l"/>
                            <a:r>
                              <a:rPr lang="en-US" sz="2400" dirty="0">
                                <a:latin typeface="Times New Roman" panose="02020603050405020304" pitchFamily="18" charset="0"/>
                                <a:cs typeface="Times New Roman" panose="02020603050405020304" pitchFamily="18" charset="0"/>
                              </a:rPr>
                              <a:t>1 keV</a:t>
                            </a:r>
                          </a:p>
                        </a:txBody>
                        <a:tcPr anchor="ctr">
                          <a:lnB w="12700" cap="flat" cmpd="sng" algn="ctr">
                            <a:solidFill>
                              <a:schemeClr val="tx1"/>
                            </a:solidFill>
                            <a:prstDash val="solid"/>
                            <a:round/>
                            <a:headEnd type="none" w="med" len="med"/>
                            <a:tailEnd type="none" w="med" len="med"/>
                          </a:lnB>
                        </a:tcPr>
                      </a:tc>
                      <a:tc>
                        <a:txBody>
                          <a:bodyPr/>
                          <a:lstStyle/>
                          <a:p>
                            <a:pPr algn="l"/>
                            <a:r>
                              <a:rPr lang="en-US" altLang="zh-CN" sz="2400" dirty="0">
                                <a:latin typeface="Times New Roman" panose="02020603050405020304" pitchFamily="18" charset="0"/>
                                <a:cs typeface="Times New Roman" panose="02020603050405020304" pitchFamily="18" charset="0"/>
                              </a:rPr>
                              <a:t>10</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keV</a:t>
                            </a:r>
                            <a:endParaRPr lang="en-US" sz="240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tc>
                        <a:txBody>
                          <a:bodyPr/>
                          <a:lstStyle/>
                          <a:p>
                            <a:pPr algn="l"/>
                            <a:r>
                              <a:rPr lang="en-US" altLang="zh-CN" sz="2400" dirty="0">
                                <a:latin typeface="Times New Roman" panose="02020603050405020304" pitchFamily="18" charset="0"/>
                                <a:cs typeface="Times New Roman" panose="02020603050405020304" pitchFamily="18" charset="0"/>
                              </a:rPr>
                              <a:t>100</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keV</a:t>
                            </a:r>
                            <a:endParaRPr lang="en-US" sz="240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tc>
                        <a:txBody>
                          <a:bodyPr/>
                          <a:lstStyle/>
                          <a:p>
                            <a:pPr algn="l"/>
                            <a:r>
                              <a:rPr lang="en-US" altLang="zh-CN" sz="2400" dirty="0">
                                <a:latin typeface="Times New Roman" panose="02020603050405020304" pitchFamily="18" charset="0"/>
                                <a:cs typeface="Times New Roman" panose="02020603050405020304" pitchFamily="18" charset="0"/>
                              </a:rPr>
                              <a:t>1</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MeV</a:t>
                            </a:r>
                            <a:endParaRPr lang="en-US" sz="240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6963249"/>
                        </a:ext>
                      </a:extLst>
                    </a:tr>
                    <a:tr h="886377">
                      <a:tc>
                        <a:txBody>
                          <a:bodyPr/>
                          <a:lstStyle/>
                          <a:p>
                            <a:r>
                              <a:rPr lang="en-US" sz="2400" dirty="0">
                                <a:latin typeface="Times New Roman" panose="02020603050405020304" pitchFamily="18" charset="0"/>
                                <a:cs typeface="Times New Roman" panose="02020603050405020304" pitchFamily="18" charset="0"/>
                              </a:rPr>
                              <a:t>Xe-136 </a:t>
                            </a:r>
                          </a:p>
                          <a:p>
                            <a:r>
                              <a:rPr lang="en-US" sz="2400" dirty="0">
                                <a:latin typeface="Times New Roman" panose="02020603050405020304" pitchFamily="18" charset="0"/>
                                <a:cs typeface="Times New Roman" panose="02020603050405020304" pitchFamily="18" charset="0"/>
                              </a:rPr>
                              <a:t>(~9%)</a:t>
                            </a:r>
                          </a:p>
                        </a:txBody>
                        <a:tcPr marL="251999"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5692625"/>
                        </a:ext>
                      </a:extLst>
                    </a:tr>
                    <a:tr h="886377">
                      <a:tc>
                        <a:txBody>
                          <a:bodyPr/>
                          <a:lstStyle/>
                          <a:p>
                            <a:r>
                              <a:rPr lang="en-US" sz="2400" dirty="0">
                                <a:latin typeface="Times New Roman" panose="02020603050405020304" pitchFamily="18" charset="0"/>
                                <a:cs typeface="Times New Roman" panose="02020603050405020304" pitchFamily="18" charset="0"/>
                              </a:rPr>
                              <a:t>Xe-134 </a:t>
                            </a:r>
                          </a:p>
                          <a:p>
                            <a:r>
                              <a:rPr lang="en-US" sz="2400" dirty="0">
                                <a:latin typeface="Times New Roman" panose="02020603050405020304" pitchFamily="18" charset="0"/>
                                <a:cs typeface="Times New Roman" panose="02020603050405020304" pitchFamily="18" charset="0"/>
                              </a:rPr>
                              <a:t>(~10%)</a:t>
                            </a:r>
                          </a:p>
                        </a:txBody>
                        <a:tcPr marL="251999"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5217589"/>
                        </a:ext>
                      </a:extLst>
                    </a:tr>
                    <a:tr h="886377">
                      <a:tc>
                        <a:txBody>
                          <a:bodyPr/>
                          <a:lstStyle/>
                          <a:p>
                            <a:r>
                              <a:rPr lang="en-US" sz="2400" dirty="0">
                                <a:latin typeface="Times New Roman" panose="02020603050405020304" pitchFamily="18" charset="0"/>
                                <a:cs typeface="Times New Roman" panose="02020603050405020304" pitchFamily="18" charset="0"/>
                              </a:rPr>
                              <a:t>Xe-124 </a:t>
                            </a:r>
                          </a:p>
                          <a:p>
                            <a:r>
                              <a:rPr lang="en-US" sz="2400" dirty="0">
                                <a:latin typeface="Times New Roman" panose="02020603050405020304" pitchFamily="18" charset="0"/>
                                <a:cs typeface="Times New Roman" panose="02020603050405020304" pitchFamily="18" charset="0"/>
                              </a:rPr>
                              <a:t>(~0.1%)</a:t>
                            </a:r>
                          </a:p>
                        </a:txBody>
                        <a:tcPr marL="251999"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6192859"/>
                        </a:ext>
                      </a:extLst>
                    </a:tr>
                    <a:tr h="886377">
                      <a:tc>
                        <a:txBody>
                          <a:bodyPr/>
                          <a:lstStyle/>
                          <a:p>
                            <a:r>
                              <a:rPr lang="en-US" sz="2400" dirty="0">
                                <a:latin typeface="Times New Roman" panose="02020603050405020304" pitchFamily="18" charset="0"/>
                                <a:cs typeface="Times New Roman" panose="02020603050405020304" pitchFamily="18" charset="0"/>
                              </a:rPr>
                              <a:t>Xe all isotopes</a:t>
                            </a:r>
                          </a:p>
                        </a:txBody>
                        <a:tcPr marL="251999"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6417713"/>
                        </a:ext>
                      </a:extLst>
                    </a:tr>
                  </a:tbl>
                </a:graphicData>
              </a:graphic>
            </p:graphicFrame>
          </mc:Choice>
          <mc:Fallback xmlns="">
            <p:graphicFrame>
              <p:nvGraphicFramePr>
                <p:cNvPr id="24" name="Table 7">
                  <a:extLst>
                    <a:ext uri="{FF2B5EF4-FFF2-40B4-BE49-F238E27FC236}">
                      <a16:creationId xmlns:a16="http://schemas.microsoft.com/office/drawing/2014/main" id="{890163B2-ADD9-505E-0F6C-C95ECF656BC7}"/>
                    </a:ext>
                  </a:extLst>
                </p:cNvPr>
                <p:cNvGraphicFramePr>
                  <a:graphicFrameLocks/>
                </p:cNvGraphicFramePr>
                <p:nvPr>
                  <p:extLst>
                    <p:ext uri="{D42A27DB-BD31-4B8C-83A1-F6EECF244321}">
                      <p14:modId xmlns:p14="http://schemas.microsoft.com/office/powerpoint/2010/main" val="1971481354"/>
                    </p:ext>
                  </p:extLst>
                </p:nvPr>
              </p:nvGraphicFramePr>
              <p:xfrm>
                <a:off x="0" y="1155032"/>
                <a:ext cx="10450284" cy="4272186"/>
              </p:xfrm>
              <a:graphic>
                <a:graphicData uri="http://schemas.openxmlformats.org/drawingml/2006/table">
                  <a:tbl>
                    <a:tblPr firstRow="1">
                      <a:tableStyleId>{0660B408-B3CF-4A94-85FC-2B1E0A45F4A2}</a:tableStyleId>
                    </a:tblPr>
                    <a:tblGrid>
                      <a:gridCol w="1741714">
                        <a:extLst>
                          <a:ext uri="{9D8B030D-6E8A-4147-A177-3AD203B41FA5}">
                            <a16:colId xmlns:a16="http://schemas.microsoft.com/office/drawing/2014/main" val="2366962397"/>
                          </a:ext>
                        </a:extLst>
                      </a:gridCol>
                      <a:gridCol w="1741714">
                        <a:extLst>
                          <a:ext uri="{9D8B030D-6E8A-4147-A177-3AD203B41FA5}">
                            <a16:colId xmlns:a16="http://schemas.microsoft.com/office/drawing/2014/main" val="3746546110"/>
                          </a:ext>
                        </a:extLst>
                      </a:gridCol>
                      <a:gridCol w="1741714">
                        <a:extLst>
                          <a:ext uri="{9D8B030D-6E8A-4147-A177-3AD203B41FA5}">
                            <a16:colId xmlns:a16="http://schemas.microsoft.com/office/drawing/2014/main" val="2098755748"/>
                          </a:ext>
                        </a:extLst>
                      </a:gridCol>
                      <a:gridCol w="1741714">
                        <a:extLst>
                          <a:ext uri="{9D8B030D-6E8A-4147-A177-3AD203B41FA5}">
                            <a16:colId xmlns:a16="http://schemas.microsoft.com/office/drawing/2014/main" val="2463769708"/>
                          </a:ext>
                        </a:extLst>
                      </a:gridCol>
                      <a:gridCol w="1741714">
                        <a:extLst>
                          <a:ext uri="{9D8B030D-6E8A-4147-A177-3AD203B41FA5}">
                            <a16:colId xmlns:a16="http://schemas.microsoft.com/office/drawing/2014/main" val="1017617802"/>
                          </a:ext>
                        </a:extLst>
                      </a:gridCol>
                      <a:gridCol w="1741714">
                        <a:extLst>
                          <a:ext uri="{9D8B030D-6E8A-4147-A177-3AD203B41FA5}">
                            <a16:colId xmlns:a16="http://schemas.microsoft.com/office/drawing/2014/main" val="2610534181"/>
                          </a:ext>
                        </a:extLst>
                      </a:gridCol>
                    </a:tblGrid>
                    <a:tr h="726678">
                      <a:tc>
                        <a:txBody>
                          <a:bodyPr/>
                          <a:lstStyle/>
                          <a:p>
                            <a:pPr algn="ctr"/>
                            <a:endParaRPr lang="en-US" sz="2400" dirty="0">
                              <a:latin typeface="Times New Roman" panose="02020603050405020304" pitchFamily="18" charset="0"/>
                              <a:cs typeface="Times New Roman" panose="02020603050405020304" pitchFamily="18" charset="0"/>
                            </a:endParaRPr>
                          </a:p>
                        </a:txBody>
                        <a:tcPr marL="251999" anchor="ctr">
                          <a:lnB w="12700" cap="flat" cmpd="sng" algn="ctr">
                            <a:solidFill>
                              <a:schemeClr val="tx1"/>
                            </a:solidFill>
                            <a:prstDash val="solid"/>
                            <a:round/>
                            <a:headEnd type="none" w="med" len="med"/>
                            <a:tailEnd type="none" w="med" len="med"/>
                          </a:lnB>
                        </a:tcPr>
                      </a:tc>
                      <a:tc>
                        <a:txBody>
                          <a:bodyPr/>
                          <a:lstStyle/>
                          <a:p>
                            <a:pPr algn="l"/>
                            <a:r>
                              <a:rPr lang="en-US" sz="2400" dirty="0">
                                <a:latin typeface="Times New Roman" panose="02020603050405020304" pitchFamily="18" charset="0"/>
                                <a:cs typeface="Times New Roman" panose="02020603050405020304" pitchFamily="18" charset="0"/>
                              </a:rPr>
                              <a:t>Sub</a:t>
                            </a:r>
                            <a:r>
                              <a:rPr lang="en-US" altLang="zh-CN" sz="2400" dirty="0">
                                <a:latin typeface="Times New Roman" panose="02020603050405020304" pitchFamily="18" charset="0"/>
                                <a:cs typeface="Times New Roman" panose="02020603050405020304" pitchFamily="18" charset="0"/>
                              </a:rPr>
                              <a:t>-keV</a:t>
                            </a:r>
                            <a:endParaRPr lang="en-US" sz="240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tc>
                        <a:txBody>
                          <a:bodyPr/>
                          <a:lstStyle/>
                          <a:p>
                            <a:pPr algn="l"/>
                            <a:r>
                              <a:rPr lang="en-US" sz="2400" dirty="0">
                                <a:latin typeface="Times New Roman" panose="02020603050405020304" pitchFamily="18" charset="0"/>
                                <a:cs typeface="Times New Roman" panose="02020603050405020304" pitchFamily="18" charset="0"/>
                              </a:rPr>
                              <a:t>1 keV</a:t>
                            </a:r>
                          </a:p>
                        </a:txBody>
                        <a:tcPr anchor="ctr">
                          <a:lnB w="12700" cap="flat" cmpd="sng" algn="ctr">
                            <a:solidFill>
                              <a:schemeClr val="tx1"/>
                            </a:solidFill>
                            <a:prstDash val="solid"/>
                            <a:round/>
                            <a:headEnd type="none" w="med" len="med"/>
                            <a:tailEnd type="none" w="med" len="med"/>
                          </a:lnB>
                        </a:tcPr>
                      </a:tc>
                      <a:tc>
                        <a:txBody>
                          <a:bodyPr/>
                          <a:lstStyle/>
                          <a:p>
                            <a:pPr algn="l"/>
                            <a:r>
                              <a:rPr lang="en-US" altLang="zh-CN" sz="2400" dirty="0">
                                <a:latin typeface="Times New Roman" panose="02020603050405020304" pitchFamily="18" charset="0"/>
                                <a:cs typeface="Times New Roman" panose="02020603050405020304" pitchFamily="18" charset="0"/>
                              </a:rPr>
                              <a:t>10</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keV</a:t>
                            </a:r>
                            <a:endParaRPr lang="en-US" sz="240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tc>
                        <a:txBody>
                          <a:bodyPr/>
                          <a:lstStyle/>
                          <a:p>
                            <a:pPr algn="l"/>
                            <a:r>
                              <a:rPr lang="en-US" altLang="zh-CN" sz="2400" dirty="0">
                                <a:latin typeface="Times New Roman" panose="02020603050405020304" pitchFamily="18" charset="0"/>
                                <a:cs typeface="Times New Roman" panose="02020603050405020304" pitchFamily="18" charset="0"/>
                              </a:rPr>
                              <a:t>100</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keV</a:t>
                            </a:r>
                            <a:endParaRPr lang="en-US" sz="240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tc>
                        <a:txBody>
                          <a:bodyPr/>
                          <a:lstStyle/>
                          <a:p>
                            <a:pPr algn="l"/>
                            <a:r>
                              <a:rPr lang="en-US" altLang="zh-CN" sz="2400" dirty="0">
                                <a:latin typeface="Times New Roman" panose="02020603050405020304" pitchFamily="18" charset="0"/>
                                <a:cs typeface="Times New Roman" panose="02020603050405020304" pitchFamily="18" charset="0"/>
                              </a:rPr>
                              <a:t>1</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MeV</a:t>
                            </a:r>
                            <a:endParaRPr lang="en-US" sz="240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6963249"/>
                        </a:ext>
                      </a:extLst>
                    </a:tr>
                    <a:tr h="886377">
                      <a:tc>
                        <a:txBody>
                          <a:bodyPr/>
                          <a:lstStyle/>
                          <a:p>
                            <a:r>
                              <a:rPr lang="en-US" sz="2400" dirty="0">
                                <a:latin typeface="Times New Roman" panose="02020603050405020304" pitchFamily="18" charset="0"/>
                                <a:cs typeface="Times New Roman" panose="02020603050405020304" pitchFamily="18" charset="0"/>
                              </a:rPr>
                              <a:t>Xe-136 </a:t>
                            </a:r>
                          </a:p>
                          <a:p>
                            <a:r>
                              <a:rPr lang="en-US" sz="2400" dirty="0">
                                <a:latin typeface="Times New Roman" panose="02020603050405020304" pitchFamily="18" charset="0"/>
                                <a:cs typeface="Times New Roman" panose="02020603050405020304" pitchFamily="18" charset="0"/>
                              </a:rPr>
                              <a:t>(~9%)</a:t>
                            </a:r>
                          </a:p>
                        </a:txBody>
                        <a:tcPr marL="251999"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5692625"/>
                        </a:ext>
                      </a:extLst>
                    </a:tr>
                    <a:tr h="886377">
                      <a:tc>
                        <a:txBody>
                          <a:bodyPr/>
                          <a:lstStyle/>
                          <a:p>
                            <a:r>
                              <a:rPr lang="en-US" sz="2400" dirty="0">
                                <a:latin typeface="Times New Roman" panose="02020603050405020304" pitchFamily="18" charset="0"/>
                                <a:cs typeface="Times New Roman" panose="02020603050405020304" pitchFamily="18" charset="0"/>
                              </a:rPr>
                              <a:t>Xe-134 </a:t>
                            </a:r>
                          </a:p>
                          <a:p>
                            <a:r>
                              <a:rPr lang="en-US" sz="2400" dirty="0">
                                <a:latin typeface="Times New Roman" panose="02020603050405020304" pitchFamily="18" charset="0"/>
                                <a:cs typeface="Times New Roman" panose="02020603050405020304" pitchFamily="18" charset="0"/>
                              </a:rPr>
                              <a:t>(~10%)</a:t>
                            </a:r>
                          </a:p>
                        </a:txBody>
                        <a:tcPr marL="251999"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5217589"/>
                        </a:ext>
                      </a:extLst>
                    </a:tr>
                    <a:tr h="886377">
                      <a:tc>
                        <a:txBody>
                          <a:bodyPr/>
                          <a:lstStyle/>
                          <a:p>
                            <a:r>
                              <a:rPr lang="en-US" sz="2400" dirty="0">
                                <a:latin typeface="Times New Roman" panose="02020603050405020304" pitchFamily="18" charset="0"/>
                                <a:cs typeface="Times New Roman" panose="02020603050405020304" pitchFamily="18" charset="0"/>
                              </a:rPr>
                              <a:t>Xe-124 </a:t>
                            </a:r>
                          </a:p>
                          <a:p>
                            <a:r>
                              <a:rPr lang="en-US" sz="2400" dirty="0">
                                <a:latin typeface="Times New Roman" panose="02020603050405020304" pitchFamily="18" charset="0"/>
                                <a:cs typeface="Times New Roman" panose="02020603050405020304" pitchFamily="18" charset="0"/>
                              </a:rPr>
                              <a:t>(~0.1%)</a:t>
                            </a:r>
                          </a:p>
                        </a:txBody>
                        <a:tcPr marL="251999"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6192859"/>
                        </a:ext>
                      </a:extLst>
                    </a:tr>
                    <a:tr h="886377">
                      <a:tc>
                        <a:txBody>
                          <a:bodyPr/>
                          <a:lstStyle/>
                          <a:p>
                            <a:r>
                              <a:rPr lang="en-US" sz="2400" dirty="0">
                                <a:latin typeface="Times New Roman" panose="02020603050405020304" pitchFamily="18" charset="0"/>
                                <a:cs typeface="Times New Roman" panose="02020603050405020304" pitchFamily="18" charset="0"/>
                              </a:rPr>
                              <a:t>Xe all isotopes</a:t>
                            </a:r>
                          </a:p>
                        </a:txBody>
                        <a:tcPr marL="251999"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6417713"/>
                        </a:ext>
                      </a:extLst>
                    </a:tr>
                  </a:tbl>
                </a:graphicData>
              </a:graphic>
            </p:graphicFrame>
          </mc:Fallback>
        </mc:AlternateContent>
        <p:sp>
          <p:nvSpPr>
            <p:cNvPr id="25" name="Rectangle 24">
              <a:extLst>
                <a:ext uri="{FF2B5EF4-FFF2-40B4-BE49-F238E27FC236}">
                  <a16:creationId xmlns:a16="http://schemas.microsoft.com/office/drawing/2014/main" id="{25085636-B0FB-480B-5EED-4767BB85C60C}"/>
                </a:ext>
              </a:extLst>
            </p:cNvPr>
            <p:cNvSpPr/>
            <p:nvPr/>
          </p:nvSpPr>
          <p:spPr>
            <a:xfrm>
              <a:off x="1761424" y="4548428"/>
              <a:ext cx="1288629" cy="867600"/>
            </a:xfrm>
            <a:prstGeom prst="rect">
              <a:avLst/>
            </a:prstGeom>
            <a:solidFill>
              <a:srgbClr val="5EE947">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74E19"/>
                  </a:solidFill>
                  <a:latin typeface="Times New Roman" panose="02020603050405020304" pitchFamily="18" charset="0"/>
                  <a:cs typeface="Times New Roman" panose="02020603050405020304" pitchFamily="18" charset="0"/>
                </a:rPr>
                <a:t>Solar </a:t>
              </a:r>
              <a:r>
                <a:rPr lang="en-US" altLang="zh-CN" sz="2000" b="1" baseline="30000">
                  <a:solidFill>
                    <a:srgbClr val="F74E19"/>
                  </a:solidFill>
                  <a:latin typeface="Times New Roman" panose="02020603050405020304" pitchFamily="18" charset="0"/>
                  <a:cs typeface="Times New Roman" panose="02020603050405020304" pitchFamily="18" charset="0"/>
                </a:rPr>
                <a:t>8</a:t>
              </a:r>
              <a:r>
                <a:rPr lang="en-US" altLang="zh-CN" sz="2000" b="1">
                  <a:solidFill>
                    <a:srgbClr val="F74E19"/>
                  </a:solidFill>
                  <a:latin typeface="Times New Roman" panose="02020603050405020304" pitchFamily="18" charset="0"/>
                  <a:cs typeface="Times New Roman" panose="02020603050405020304" pitchFamily="18" charset="0"/>
                </a:rPr>
                <a:t>B neutrino</a:t>
              </a:r>
              <a:endParaRPr lang="en-US" sz="2000" b="1" dirty="0">
                <a:solidFill>
                  <a:srgbClr val="F74E19"/>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A1BC5336-71F7-18A1-7F8F-B522AD0B795A}"/>
                </a:ext>
              </a:extLst>
            </p:cNvPr>
            <p:cNvSpPr/>
            <p:nvPr/>
          </p:nvSpPr>
          <p:spPr>
            <a:xfrm>
              <a:off x="3130970" y="4548428"/>
              <a:ext cx="2881611" cy="867600"/>
            </a:xfrm>
            <a:prstGeom prst="rect">
              <a:avLst/>
            </a:prstGeom>
            <a:solidFill>
              <a:srgbClr val="6BDCD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lumMod val="50000"/>
                    </a:schemeClr>
                  </a:solidFill>
                  <a:latin typeface="Times New Roman" panose="02020603050405020304" pitchFamily="18" charset="0"/>
                  <a:cs typeface="Times New Roman" panose="02020603050405020304" pitchFamily="18" charset="0"/>
                </a:rPr>
                <a:t>WIMP and other DM models</a:t>
              </a: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885E9B41-7E6F-8CF5-AB95-C34F93A9A833}"/>
                    </a:ext>
                  </a:extLst>
                </p:cNvPr>
                <p:cNvSpPr/>
                <p:nvPr/>
              </p:nvSpPr>
              <p:spPr>
                <a:xfrm>
                  <a:off x="6093498" y="3659474"/>
                  <a:ext cx="1291131" cy="869850"/>
                </a:xfrm>
                <a:prstGeom prst="rect">
                  <a:avLst/>
                </a:prstGeom>
                <a:solidFill>
                  <a:srgbClr val="6BDCD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altLang="zh-CN" sz="2000" b="1" i="1" smtClean="0">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2</m:t>
                      </m:r>
                      <m:r>
                        <a:rPr lang="el-GR" altLang="zh-CN" sz="2000" b="1" i="1" smtClean="0">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𝝂</m:t>
                      </m:r>
                    </m:oMath>
                  </a14:m>
                  <a:r>
                    <a:rPr lang="en-US" altLang="zh-CN" sz="2000" b="1" dirty="0">
                      <a:solidFill>
                        <a:schemeClr val="bg2">
                          <a:lumMod val="50000"/>
                        </a:schemeClr>
                      </a:solidFill>
                      <a:latin typeface="Times New Roman" panose="02020603050405020304" pitchFamily="18" charset="0"/>
                      <a:cs typeface="Times New Roman" panose="02020603050405020304" pitchFamily="18" charset="0"/>
                    </a:rPr>
                    <a:t>ECEC</a:t>
                  </a:r>
                </a:p>
              </p:txBody>
            </p:sp>
          </mc:Choice>
          <mc:Fallback xmlns="">
            <p:sp>
              <p:nvSpPr>
                <p:cNvPr id="27" name="Rectangle 26">
                  <a:extLst>
                    <a:ext uri="{FF2B5EF4-FFF2-40B4-BE49-F238E27FC236}">
                      <a16:creationId xmlns:a16="http://schemas.microsoft.com/office/drawing/2014/main" id="{885E9B41-7E6F-8CF5-AB95-C34F93A9A833}"/>
                    </a:ext>
                  </a:extLst>
                </p:cNvPr>
                <p:cNvSpPr>
                  <a:spLocks noRot="1" noChangeAspect="1" noMove="1" noResize="1" noEditPoints="1" noAdjustHandles="1" noChangeArrowheads="1" noChangeShapeType="1" noTextEdit="1"/>
                </p:cNvSpPr>
                <p:nvPr/>
              </p:nvSpPr>
              <p:spPr>
                <a:xfrm>
                  <a:off x="6093498" y="3659474"/>
                  <a:ext cx="1291131" cy="869850"/>
                </a:xfrm>
                <a:prstGeom prst="rect">
                  <a:avLst/>
                </a:prstGeom>
                <a:blipFill>
                  <a:blip r:embed="rId3"/>
                  <a:stretch>
                    <a:fillRect r="-472"/>
                  </a:stretch>
                </a:blipFill>
                <a:ln>
                  <a:noFill/>
                </a:ln>
              </p:spPr>
              <p:txBody>
                <a:bodyPr/>
                <a:lstStyle/>
                <a:p>
                  <a:r>
                    <a:rPr lang="zh-CN" altLang="en-US">
                      <a:noFill/>
                    </a:rPr>
                    <a:t> </a:t>
                  </a:r>
                </a:p>
              </p:txBody>
            </p:sp>
          </mc:Fallback>
        </mc:AlternateContent>
        <p:sp>
          <p:nvSpPr>
            <p:cNvPr id="28" name="Rectangle 27">
              <a:extLst>
                <a:ext uri="{FF2B5EF4-FFF2-40B4-BE49-F238E27FC236}">
                  <a16:creationId xmlns:a16="http://schemas.microsoft.com/office/drawing/2014/main" id="{01F7D6B2-9B64-2BF6-1D43-B4C8845347A6}"/>
                </a:ext>
              </a:extLst>
            </p:cNvPr>
            <p:cNvSpPr/>
            <p:nvPr/>
          </p:nvSpPr>
          <p:spPr>
            <a:xfrm>
              <a:off x="6093498" y="4548428"/>
              <a:ext cx="1866595" cy="867600"/>
            </a:xfrm>
            <a:prstGeom prst="rect">
              <a:avLst/>
            </a:prstGeom>
            <a:solidFill>
              <a:srgbClr val="88EA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rgbClr val="F74E19"/>
                  </a:solidFill>
                  <a:latin typeface="Times New Roman" panose="02020603050405020304" pitchFamily="18" charset="0"/>
                  <a:cs typeface="Times New Roman" panose="02020603050405020304" pitchFamily="18" charset="0"/>
                </a:rPr>
                <a:t>S</a:t>
              </a:r>
              <a:r>
                <a:rPr lang="en-US" sz="2000" b="1">
                  <a:solidFill>
                    <a:srgbClr val="F74E19"/>
                  </a:solidFill>
                  <a:latin typeface="Times New Roman" panose="02020603050405020304" pitchFamily="18" charset="0"/>
                  <a:cs typeface="Times New Roman" panose="02020603050405020304" pitchFamily="18" charset="0"/>
                </a:rPr>
                <a:t>olar pp </a:t>
              </a:r>
              <a:r>
                <a:rPr lang="en-US" altLang="zh-CN" sz="2000" b="1">
                  <a:solidFill>
                    <a:srgbClr val="F74E19"/>
                  </a:solidFill>
                  <a:latin typeface="Times New Roman" panose="02020603050405020304" pitchFamily="18" charset="0"/>
                  <a:cs typeface="Times New Roman" panose="02020603050405020304" pitchFamily="18" charset="0"/>
                </a:rPr>
                <a:t>neutrino</a:t>
              </a:r>
              <a:endParaRPr lang="en-US" sz="2000" b="1" dirty="0">
                <a:solidFill>
                  <a:srgbClr val="F74E19"/>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773ADBC5-75B4-1AA3-2925-46A189E2FAAF}"/>
                    </a:ext>
                  </a:extLst>
                </p:cNvPr>
                <p:cNvSpPr/>
                <p:nvPr/>
              </p:nvSpPr>
              <p:spPr>
                <a:xfrm>
                  <a:off x="7748339" y="2779333"/>
                  <a:ext cx="1572477" cy="868407"/>
                </a:xfrm>
                <a:prstGeom prst="rect">
                  <a:avLst/>
                </a:prstGeom>
                <a:solidFill>
                  <a:srgbClr val="6BDCD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altLang="zh-CN" sz="2000" b="1" i="1" smtClean="0">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2</m:t>
                      </m:r>
                      <m:r>
                        <a:rPr lang="el-GR" altLang="zh-CN" sz="2000" b="1" i="1" smtClean="0">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𝝂</m:t>
                      </m:r>
                      <m:r>
                        <a:rPr lang="el-GR" altLang="zh-CN" sz="2000" b="1" i="1">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𝜷</m:t>
                      </m:r>
                      <m:r>
                        <a:rPr lang="el-GR" altLang="zh-CN" sz="2000" b="1" i="1" smtClean="0">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𝜷</m:t>
                      </m:r>
                    </m:oMath>
                  </a14:m>
                  <a:r>
                    <a:rPr lang="en-US" altLang="zh-CN" sz="2000" b="1">
                      <a:solidFill>
                        <a:schemeClr val="bg2">
                          <a:lumMod val="50000"/>
                        </a:schemeClr>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2000" b="1" i="1">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0</m:t>
                      </m:r>
                      <m:r>
                        <a:rPr lang="el-GR" altLang="zh-CN" sz="2000" b="1" i="1">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𝝂𝜷𝜷</m:t>
                      </m:r>
                    </m:oMath>
                  </a14:m>
                  <a:endParaRPr lang="en-US" altLang="zh-CN" sz="2000" b="1" dirty="0">
                    <a:solidFill>
                      <a:schemeClr val="bg2">
                        <a:lumMod val="50000"/>
                      </a:schemeClr>
                    </a:solidFill>
                    <a:latin typeface="Times New Roman" panose="02020603050405020304" pitchFamily="18" charset="0"/>
                    <a:cs typeface="Times New Roman" panose="02020603050405020304" pitchFamily="18" charset="0"/>
                  </a:endParaRPr>
                </a:p>
              </p:txBody>
            </p:sp>
          </mc:Choice>
          <mc:Fallback xmlns="">
            <p:sp>
              <p:nvSpPr>
                <p:cNvPr id="29" name="Rectangle 28">
                  <a:extLst>
                    <a:ext uri="{FF2B5EF4-FFF2-40B4-BE49-F238E27FC236}">
                      <a16:creationId xmlns:a16="http://schemas.microsoft.com/office/drawing/2014/main" id="{773ADBC5-75B4-1AA3-2925-46A189E2FAAF}"/>
                    </a:ext>
                  </a:extLst>
                </p:cNvPr>
                <p:cNvSpPr>
                  <a:spLocks noRot="1" noChangeAspect="1" noMove="1" noResize="1" noEditPoints="1" noAdjustHandles="1" noChangeArrowheads="1" noChangeShapeType="1" noTextEdit="1"/>
                </p:cNvSpPr>
                <p:nvPr/>
              </p:nvSpPr>
              <p:spPr>
                <a:xfrm>
                  <a:off x="7748339" y="2779333"/>
                  <a:ext cx="1572477" cy="868407"/>
                </a:xfrm>
                <a:prstGeom prst="rect">
                  <a:avLst/>
                </a:prstGeom>
                <a:blipFill>
                  <a:blip r:embed="rId4"/>
                  <a:stretch>
                    <a:fillRect/>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6EE04A12-B6E2-0141-3AB2-2C341F5D625C}"/>
                    </a:ext>
                  </a:extLst>
                </p:cNvPr>
                <p:cNvSpPr/>
                <p:nvPr/>
              </p:nvSpPr>
              <p:spPr>
                <a:xfrm>
                  <a:off x="7748339" y="1889760"/>
                  <a:ext cx="2002053" cy="868407"/>
                </a:xfrm>
                <a:prstGeom prst="rect">
                  <a:avLst/>
                </a:prstGeom>
                <a:solidFill>
                  <a:srgbClr val="6BDCD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altLang="zh-CN" sz="2000" b="1" i="1">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2</m:t>
                      </m:r>
                      <m:r>
                        <a:rPr lang="el-GR" sz="2000" b="1" i="1" smtClean="0">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𝝂</m:t>
                      </m:r>
                      <m:r>
                        <a:rPr lang="el-GR" altLang="zh-CN" sz="2000" b="1" i="1">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𝜷</m:t>
                      </m:r>
                      <m:r>
                        <a:rPr lang="el-GR" sz="2000" b="1" i="1" smtClean="0">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𝜷</m:t>
                      </m:r>
                    </m:oMath>
                  </a14:m>
                  <a:r>
                    <a:rPr lang="en-US" sz="2000" b="1">
                      <a:solidFill>
                        <a:schemeClr val="bg2">
                          <a:lumMod val="50000"/>
                        </a:schemeClr>
                      </a:solidFill>
                      <a:latin typeface="Times New Roman" panose="02020603050405020304" pitchFamily="18" charset="0"/>
                      <a:cs typeface="Times New Roman" panose="02020603050405020304" pitchFamily="18" charset="0"/>
                    </a:rPr>
                    <a:t>/</a:t>
                  </a:r>
                  <a14:m>
                    <m:oMath xmlns:m="http://schemas.openxmlformats.org/officeDocument/2006/math">
                      <m:r>
                        <a:rPr lang="en-US" altLang="zh-CN" sz="2000" b="1" i="1">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0</m:t>
                      </m:r>
                      <m:r>
                        <a:rPr lang="el-GR" altLang="zh-CN" sz="2000" b="1" i="1">
                          <a:solidFill>
                            <a:schemeClr val="bg2">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𝝂𝜷𝜷</m:t>
                      </m:r>
                    </m:oMath>
                  </a14:m>
                  <a:endParaRPr lang="en-US" sz="2000" b="1" dirty="0">
                    <a:solidFill>
                      <a:schemeClr val="bg2">
                        <a:lumMod val="50000"/>
                      </a:schemeClr>
                    </a:solidFill>
                    <a:latin typeface="Times New Roman" panose="02020603050405020304" pitchFamily="18" charset="0"/>
                    <a:cs typeface="Times New Roman" panose="02020603050405020304" pitchFamily="18" charset="0"/>
                  </a:endParaRPr>
                </a:p>
              </p:txBody>
            </p:sp>
          </mc:Choice>
          <mc:Fallback xmlns="">
            <p:sp>
              <p:nvSpPr>
                <p:cNvPr id="30" name="Rectangle 29">
                  <a:extLst>
                    <a:ext uri="{FF2B5EF4-FFF2-40B4-BE49-F238E27FC236}">
                      <a16:creationId xmlns:a16="http://schemas.microsoft.com/office/drawing/2014/main" id="{6EE04A12-B6E2-0141-3AB2-2C341F5D625C}"/>
                    </a:ext>
                  </a:extLst>
                </p:cNvPr>
                <p:cNvSpPr>
                  <a:spLocks noRot="1" noChangeAspect="1" noMove="1" noResize="1" noEditPoints="1" noAdjustHandles="1" noChangeArrowheads="1" noChangeShapeType="1" noTextEdit="1"/>
                </p:cNvSpPr>
                <p:nvPr/>
              </p:nvSpPr>
              <p:spPr>
                <a:xfrm>
                  <a:off x="7748339" y="1889760"/>
                  <a:ext cx="2002053" cy="868407"/>
                </a:xfrm>
                <a:prstGeom prst="rect">
                  <a:avLst/>
                </a:prstGeom>
                <a:blipFill>
                  <a:blip r:embed="rId5"/>
                  <a:stretch>
                    <a:fillRect/>
                  </a:stretch>
                </a:blipFill>
                <a:ln>
                  <a:noFill/>
                </a:ln>
              </p:spPr>
              <p:txBody>
                <a:bodyPr/>
                <a:lstStyle/>
                <a:p>
                  <a:r>
                    <a:rPr lang="zh-CN" altLang="en-US">
                      <a:noFill/>
                    </a:rPr>
                    <a:t> </a:t>
                  </a:r>
                </a:p>
              </p:txBody>
            </p:sp>
          </mc:Fallback>
        </mc:AlternateContent>
      </p:grpSp>
    </p:spTree>
    <p:extLst>
      <p:ext uri="{BB962C8B-B14F-4D97-AF65-F5344CB8AC3E}">
        <p14:creationId xmlns:p14="http://schemas.microsoft.com/office/powerpoint/2010/main" val="2977065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7102B22-F6D4-1777-7ADB-1B89B514ED66}"/>
              </a:ext>
            </a:extLst>
          </p:cNvPr>
          <p:cNvSpPr>
            <a:spLocks noGrp="1"/>
          </p:cNvSpPr>
          <p:nvPr>
            <p:ph idx="1"/>
          </p:nvPr>
        </p:nvSpPr>
        <p:spPr>
          <a:xfrm>
            <a:off x="728662" y="1104760"/>
            <a:ext cx="6619875" cy="4351338"/>
          </a:xfrm>
        </p:spPr>
        <p:txBody>
          <a:bodyPr>
            <a:normAutofit/>
          </a:bodyPr>
          <a:lstStyle/>
          <a:p>
            <a:r>
              <a:rPr lang="en-US" altLang="zh-CN">
                <a:solidFill>
                  <a:schemeClr val="bg1">
                    <a:lumMod val="75000"/>
                  </a:schemeClr>
                </a:solidFill>
              </a:rPr>
              <a:t>Introduction of solar pp neutrino</a:t>
            </a:r>
          </a:p>
          <a:p>
            <a:r>
              <a:rPr lang="en-US" altLang="zh-CN">
                <a:solidFill>
                  <a:schemeClr val="bg1">
                    <a:lumMod val="75000"/>
                  </a:schemeClr>
                </a:solidFill>
              </a:rPr>
              <a:t>PandaX experiment</a:t>
            </a:r>
          </a:p>
          <a:p>
            <a:r>
              <a:rPr lang="en-US" altLang="zh-CN"/>
              <a:t>Data selection &amp; reconstruction </a:t>
            </a:r>
          </a:p>
          <a:p>
            <a:r>
              <a:rPr lang="en-US" altLang="zh-CN">
                <a:solidFill>
                  <a:schemeClr val="bg1">
                    <a:lumMod val="75000"/>
                  </a:schemeClr>
                </a:solidFill>
              </a:rPr>
              <a:t>Background model</a:t>
            </a:r>
          </a:p>
          <a:p>
            <a:r>
              <a:rPr lang="en-US" altLang="zh-CN">
                <a:solidFill>
                  <a:schemeClr val="bg1">
                    <a:lumMod val="75000"/>
                  </a:schemeClr>
                </a:solidFill>
              </a:rPr>
              <a:t>Energy spectrum fit</a:t>
            </a:r>
          </a:p>
          <a:p>
            <a:r>
              <a:rPr lang="en-US" altLang="zh-CN">
                <a:solidFill>
                  <a:schemeClr val="bg1">
                    <a:lumMod val="75000"/>
                  </a:schemeClr>
                </a:solidFill>
              </a:rPr>
              <a:t>Systematic error</a:t>
            </a:r>
          </a:p>
          <a:p>
            <a:r>
              <a:rPr lang="en-US" altLang="zh-CN">
                <a:solidFill>
                  <a:schemeClr val="bg1">
                    <a:lumMod val="75000"/>
                  </a:schemeClr>
                </a:solidFill>
              </a:rPr>
              <a:t>Result and outlook</a:t>
            </a:r>
          </a:p>
          <a:p>
            <a:r>
              <a:rPr lang="en-US" altLang="zh-CN">
                <a:solidFill>
                  <a:schemeClr val="bg1">
                    <a:lumMod val="75000"/>
                  </a:schemeClr>
                </a:solidFill>
              </a:rPr>
              <a:t>Summary</a:t>
            </a:r>
            <a:endParaRPr lang="zh-CN" altLang="en-US">
              <a:solidFill>
                <a:schemeClr val="bg1">
                  <a:lumMod val="75000"/>
                </a:schemeClr>
              </a:solidFill>
            </a:endParaRPr>
          </a:p>
        </p:txBody>
      </p:sp>
      <p:sp>
        <p:nvSpPr>
          <p:cNvPr id="3" name="日期占位符 2">
            <a:extLst>
              <a:ext uri="{FF2B5EF4-FFF2-40B4-BE49-F238E27FC236}">
                <a16:creationId xmlns:a16="http://schemas.microsoft.com/office/drawing/2014/main" id="{06CAF3BE-264F-8967-1315-F708056D5BF5}"/>
              </a:ext>
            </a:extLst>
          </p:cNvPr>
          <p:cNvSpPr>
            <a:spLocks noGrp="1"/>
          </p:cNvSpPr>
          <p:nvPr>
            <p:ph type="dt" sz="half" idx="10"/>
          </p:nvPr>
        </p:nvSpPr>
        <p:spPr/>
        <p:txBody>
          <a:bodyPr/>
          <a:lstStyle/>
          <a:p>
            <a:fld id="{5C1BFDAD-C3D1-4719-B509-8C4CB1AAA779}" type="datetime1">
              <a:rPr lang="zh-CN" altLang="en-US" smtClean="0"/>
              <a:t>2024/1/20</a:t>
            </a:fld>
            <a:endParaRPr lang="zh-CN" altLang="en-US"/>
          </a:p>
        </p:txBody>
      </p:sp>
      <p:sp>
        <p:nvSpPr>
          <p:cNvPr id="4" name="页脚占位符 3">
            <a:extLst>
              <a:ext uri="{FF2B5EF4-FFF2-40B4-BE49-F238E27FC236}">
                <a16:creationId xmlns:a16="http://schemas.microsoft.com/office/drawing/2014/main" id="{18F92DAA-ABA5-CC7B-8094-75BC01272DC0}"/>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8D949386-8CDD-B3D3-41BB-5437425B7B6C}"/>
              </a:ext>
            </a:extLst>
          </p:cNvPr>
          <p:cNvSpPr>
            <a:spLocks noGrp="1"/>
          </p:cNvSpPr>
          <p:nvPr>
            <p:ph type="sldNum" sz="quarter" idx="12"/>
          </p:nvPr>
        </p:nvSpPr>
        <p:spPr/>
        <p:txBody>
          <a:bodyPr/>
          <a:lstStyle/>
          <a:p>
            <a:fld id="{36938283-425C-4351-A14E-9CA3B2BE78DA}" type="slidenum">
              <a:rPr lang="zh-CN" altLang="en-US" smtClean="0"/>
              <a:t>15</a:t>
            </a:fld>
            <a:endParaRPr lang="zh-CN" altLang="en-US"/>
          </a:p>
        </p:txBody>
      </p:sp>
      <p:sp>
        <p:nvSpPr>
          <p:cNvPr id="6" name="标题 5">
            <a:extLst>
              <a:ext uri="{FF2B5EF4-FFF2-40B4-BE49-F238E27FC236}">
                <a16:creationId xmlns:a16="http://schemas.microsoft.com/office/drawing/2014/main" id="{FD68D9E8-86F1-E9E2-671B-9AA8BB9C1D33}"/>
              </a:ext>
            </a:extLst>
          </p:cNvPr>
          <p:cNvSpPr>
            <a:spLocks noGrp="1"/>
          </p:cNvSpPr>
          <p:nvPr>
            <p:ph type="title"/>
          </p:nvPr>
        </p:nvSpPr>
        <p:spPr/>
        <p:txBody>
          <a:bodyPr/>
          <a:lstStyle/>
          <a:p>
            <a:r>
              <a:rPr lang="en-US" altLang="zh-CN">
                <a:cs typeface="Times New Roman" panose="02020603050405020304" pitchFamily="18" charset="0"/>
              </a:rPr>
              <a:t>Outline</a:t>
            </a:r>
            <a:endParaRPr lang="zh-CN" altLang="en-US"/>
          </a:p>
        </p:txBody>
      </p:sp>
    </p:spTree>
    <p:extLst>
      <p:ext uri="{BB962C8B-B14F-4D97-AF65-F5344CB8AC3E}">
        <p14:creationId xmlns:p14="http://schemas.microsoft.com/office/powerpoint/2010/main" val="1800725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22C9CC-ADDB-53B8-62E0-948738B67B01}"/>
              </a:ext>
            </a:extLst>
          </p:cNvPr>
          <p:cNvSpPr>
            <a:spLocks noGrp="1"/>
          </p:cNvSpPr>
          <p:nvPr>
            <p:ph type="title"/>
          </p:nvPr>
        </p:nvSpPr>
        <p:spPr/>
        <p:txBody>
          <a:bodyPr>
            <a:normAutofit/>
          </a:bodyPr>
          <a:lstStyle/>
          <a:p>
            <a:r>
              <a:rPr lang="en-US" altLang="zh-CN"/>
              <a:t>PandaX-4T Stable data taking </a:t>
            </a:r>
            <a:endParaRPr lang="zh-CN" altLang="en-US"/>
          </a:p>
        </p:txBody>
      </p:sp>
      <p:sp>
        <p:nvSpPr>
          <p:cNvPr id="3" name="日期占位符 2">
            <a:extLst>
              <a:ext uri="{FF2B5EF4-FFF2-40B4-BE49-F238E27FC236}">
                <a16:creationId xmlns:a16="http://schemas.microsoft.com/office/drawing/2014/main" id="{CED13869-A0D3-38D9-16DE-30B9C4A6B249}"/>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DE21EDC6-265B-4EA8-2E35-4A4D40759EF8}"/>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D16694C4-BAE3-2A45-92A0-376773FC6850}"/>
              </a:ext>
            </a:extLst>
          </p:cNvPr>
          <p:cNvSpPr>
            <a:spLocks noGrp="1"/>
          </p:cNvSpPr>
          <p:nvPr>
            <p:ph type="sldNum" sz="quarter" idx="12"/>
          </p:nvPr>
        </p:nvSpPr>
        <p:spPr/>
        <p:txBody>
          <a:bodyPr/>
          <a:lstStyle/>
          <a:p>
            <a:fld id="{36938283-425C-4351-A14E-9CA3B2BE78DA}" type="slidenum">
              <a:rPr lang="zh-CN" altLang="en-US" smtClean="0"/>
              <a:t>16</a:t>
            </a:fld>
            <a:endParaRPr lang="zh-CN" altLang="en-US"/>
          </a:p>
        </p:txBody>
      </p:sp>
      <p:pic>
        <p:nvPicPr>
          <p:cNvPr id="23" name="图片 8" descr="图表, 散点图&#10;&#10;已自动生成说明">
            <a:extLst>
              <a:ext uri="{FF2B5EF4-FFF2-40B4-BE49-F238E27FC236}">
                <a16:creationId xmlns:a16="http://schemas.microsoft.com/office/drawing/2014/main" id="{EEB540CA-D6AF-07F9-02B2-CFF20942D458}"/>
              </a:ext>
            </a:extLst>
          </p:cNvPr>
          <p:cNvPicPr>
            <a:picLocks noChangeAspect="1"/>
          </p:cNvPicPr>
          <p:nvPr/>
        </p:nvPicPr>
        <p:blipFill>
          <a:blip r:embed="rId3"/>
          <a:stretch>
            <a:fillRect/>
          </a:stretch>
        </p:blipFill>
        <p:spPr>
          <a:xfrm>
            <a:off x="1826325" y="1002444"/>
            <a:ext cx="6327075" cy="5265782"/>
          </a:xfrm>
          <a:prstGeom prst="rect">
            <a:avLst/>
          </a:prstGeom>
        </p:spPr>
      </p:pic>
      <p:sp>
        <p:nvSpPr>
          <p:cNvPr id="9" name="文本框 8">
            <a:extLst>
              <a:ext uri="{FF2B5EF4-FFF2-40B4-BE49-F238E27FC236}">
                <a16:creationId xmlns:a16="http://schemas.microsoft.com/office/drawing/2014/main" id="{8EF372A6-E99A-F827-1BA0-447B69E29FF7}"/>
              </a:ext>
            </a:extLst>
          </p:cNvPr>
          <p:cNvSpPr txBox="1"/>
          <p:nvPr/>
        </p:nvSpPr>
        <p:spPr>
          <a:xfrm>
            <a:off x="7372539" y="5640764"/>
            <a:ext cx="4400361" cy="830997"/>
          </a:xfrm>
          <a:prstGeom prst="rect">
            <a:avLst/>
          </a:prstGeom>
          <a:noFill/>
        </p:spPr>
        <p:txBody>
          <a:bodyPr wrap="square">
            <a:spAutoFit/>
          </a:bodyPr>
          <a:lstStyle/>
          <a:p>
            <a:pPr marL="342900" indent="-342900">
              <a:buFont typeface="Wingdings" panose="05000000000000000000" pitchFamily="2" charset="2"/>
              <a:buChar char="Ø"/>
            </a:pPr>
            <a:r>
              <a:rPr lang="en-US" altLang="zh-CN" sz="2400"/>
              <a:t>94.9 days stable data taking</a:t>
            </a:r>
          </a:p>
          <a:p>
            <a:pPr marL="342900" indent="-342900">
              <a:buFont typeface="Wingdings" panose="05000000000000000000" pitchFamily="2" charset="2"/>
              <a:buChar char="Ø"/>
            </a:pPr>
            <a:r>
              <a:rPr lang="en-US" altLang="zh-CN" sz="2400"/>
              <a:t>0.63 ton×year exposure</a:t>
            </a:r>
          </a:p>
        </p:txBody>
      </p:sp>
    </p:spTree>
    <p:extLst>
      <p:ext uri="{BB962C8B-B14F-4D97-AF65-F5344CB8AC3E}">
        <p14:creationId xmlns:p14="http://schemas.microsoft.com/office/powerpoint/2010/main" val="3070827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433EEA6B-64A0-5EE0-340C-FBDDAAD88030}"/>
              </a:ext>
            </a:extLst>
          </p:cNvPr>
          <p:cNvPicPr>
            <a:picLocks noChangeAspect="1"/>
          </p:cNvPicPr>
          <p:nvPr/>
        </p:nvPicPr>
        <p:blipFill>
          <a:blip r:embed="rId3"/>
          <a:stretch>
            <a:fillRect/>
          </a:stretch>
        </p:blipFill>
        <p:spPr>
          <a:xfrm>
            <a:off x="4952411" y="2253286"/>
            <a:ext cx="7229310" cy="2341889"/>
          </a:xfrm>
          <a:prstGeom prst="rect">
            <a:avLst/>
          </a:prstGeom>
        </p:spPr>
      </p:pic>
      <p:sp>
        <p:nvSpPr>
          <p:cNvPr id="46" name="文本框 45">
            <a:extLst>
              <a:ext uri="{FF2B5EF4-FFF2-40B4-BE49-F238E27FC236}">
                <a16:creationId xmlns:a16="http://schemas.microsoft.com/office/drawing/2014/main" id="{6C8F5BCE-DC7F-BB97-C78C-50B588C5F223}"/>
              </a:ext>
            </a:extLst>
          </p:cNvPr>
          <p:cNvSpPr txBox="1"/>
          <p:nvPr/>
        </p:nvSpPr>
        <p:spPr>
          <a:xfrm>
            <a:off x="597694" y="1562182"/>
            <a:ext cx="4381876" cy="3724096"/>
          </a:xfrm>
          <a:prstGeom prst="rect">
            <a:avLst/>
          </a:prstGeom>
          <a:noFill/>
        </p:spPr>
        <p:txBody>
          <a:bodyPr wrap="square">
            <a:spAutoFit/>
          </a:bodyPr>
          <a:lstStyle/>
          <a:p>
            <a:r>
              <a:rPr lang="en-US" altLang="zh-CN" sz="2400">
                <a:cs typeface="Times New Roman" panose="02020603050405020304" pitchFamily="18" charset="0"/>
              </a:rPr>
              <a:t>Some PMTs degrading with time</a:t>
            </a:r>
          </a:p>
          <a:p>
            <a:r>
              <a:rPr lang="en-US" altLang="zh-CN" sz="2400" b="1">
                <a:cs typeface="Times New Roman" panose="02020603050405020304" pitchFamily="18" charset="0"/>
              </a:rPr>
              <a:t>LED calibration</a:t>
            </a:r>
            <a:r>
              <a:rPr lang="en-US" altLang="zh-CN" sz="2400">
                <a:cs typeface="Times New Roman" panose="02020603050405020304" pitchFamily="18" charset="0"/>
              </a:rPr>
              <a:t>: ×</a:t>
            </a:r>
          </a:p>
          <a:p>
            <a:pPr marL="742950" lvl="1" indent="-285750">
              <a:buFont typeface="Arial" panose="020B0604020202020204" pitchFamily="34" charset="0"/>
              <a:buChar char="•"/>
            </a:pPr>
            <a:r>
              <a:rPr lang="en-US" altLang="zh-CN" sz="2000">
                <a:cs typeface="Times New Roman" panose="02020603050405020304" pitchFamily="18" charset="0"/>
              </a:rPr>
              <a:t>once a week </a:t>
            </a:r>
          </a:p>
          <a:p>
            <a:pPr marL="742950" lvl="1" indent="-285750">
              <a:buFont typeface="Arial" panose="020B0604020202020204" pitchFamily="34" charset="0"/>
              <a:buChar char="•"/>
            </a:pPr>
            <a:r>
              <a:rPr lang="en-US" altLang="zh-CN" sz="2000">
                <a:cs typeface="Times New Roman" panose="02020603050405020304" pitchFamily="18" charset="0"/>
              </a:rPr>
              <a:t>not instant monitoring</a:t>
            </a:r>
          </a:p>
          <a:p>
            <a:r>
              <a:rPr lang="en-US" altLang="zh-CN" sz="2400" b="1">
                <a:cs typeface="Times New Roman" panose="02020603050405020304" pitchFamily="18" charset="0"/>
              </a:rPr>
              <a:t>Self-calibration</a:t>
            </a:r>
            <a:r>
              <a:rPr lang="en-US" altLang="zh-CN" sz="2400">
                <a:cs typeface="Times New Roman" panose="02020603050405020304" pitchFamily="18" charset="0"/>
              </a:rPr>
              <a:t>: </a:t>
            </a:r>
            <a:r>
              <a:rPr lang="zh-CN" altLang="en-US" sz="2400">
                <a:cs typeface="Times New Roman" panose="02020603050405020304" pitchFamily="18" charset="0"/>
              </a:rPr>
              <a:t>√</a:t>
            </a:r>
            <a:endParaRPr lang="en-US" altLang="zh-CN" sz="2400">
              <a:cs typeface="Times New Roman" panose="02020603050405020304" pitchFamily="18" charset="0"/>
            </a:endParaRPr>
          </a:p>
          <a:p>
            <a:pPr marL="742950" lvl="1" indent="-285750">
              <a:buFont typeface="Arial" panose="020B0604020202020204" pitchFamily="34" charset="0"/>
              <a:buChar char="•"/>
            </a:pPr>
            <a:r>
              <a:rPr lang="en-US" altLang="zh-CN" sz="2000">
                <a:cs typeface="Times New Roman" panose="02020603050405020304" pitchFamily="18" charset="0"/>
              </a:rPr>
              <a:t>run by run with physics data</a:t>
            </a:r>
          </a:p>
          <a:p>
            <a:pPr marL="742950" lvl="1" indent="-285750">
              <a:buFont typeface="Arial" panose="020B0604020202020204" pitchFamily="34" charset="0"/>
              <a:buChar char="•"/>
            </a:pPr>
            <a:r>
              <a:rPr lang="en-US" altLang="zh-CN" sz="2000">
                <a:cs typeface="Times New Roman" panose="02020603050405020304" pitchFamily="18" charset="0"/>
              </a:rPr>
              <a:t>large samples of SPE</a:t>
            </a:r>
          </a:p>
          <a:p>
            <a:pPr lvl="1"/>
            <a:r>
              <a:rPr lang="en-US" altLang="zh-CN" sz="2000">
                <a:cs typeface="Times New Roman" panose="02020603050405020304" pitchFamily="18" charset="0"/>
              </a:rPr>
              <a:t>(single photoelectron)</a:t>
            </a:r>
          </a:p>
          <a:p>
            <a:r>
              <a:rPr lang="en-US" altLang="zh-CN" sz="2400" b="1">
                <a:cs typeface="Times New Roman" panose="02020603050405020304" pitchFamily="18" charset="0"/>
              </a:rPr>
              <a:t>Comparison</a:t>
            </a:r>
          </a:p>
          <a:p>
            <a:pPr marL="742950" lvl="1" indent="-285750">
              <a:buFont typeface="Arial" panose="020B0604020202020204" pitchFamily="34" charset="0"/>
              <a:buChar char="•"/>
            </a:pPr>
            <a:r>
              <a:rPr lang="en-US" altLang="zh-CN" sz="2000">
                <a:cs typeface="Times New Roman" panose="02020603050405020304" pitchFamily="18" charset="0"/>
              </a:rPr>
              <a:t>offset 1.7% </a:t>
            </a:r>
          </a:p>
          <a:p>
            <a:pPr marL="742950" lvl="1" indent="-285750">
              <a:buFont typeface="Arial" panose="020B0604020202020204" pitchFamily="34" charset="0"/>
              <a:buChar char="•"/>
            </a:pPr>
            <a:r>
              <a:rPr lang="en-US" altLang="zh-CN" sz="2000">
                <a:cs typeface="Times New Roman" panose="02020603050405020304" pitchFamily="18" charset="0"/>
              </a:rPr>
              <a:t>variation 4.5%</a:t>
            </a:r>
            <a:endParaRPr lang="zh-CN" altLang="en-US" sz="2000">
              <a:cs typeface="Times New Roman" panose="02020603050405020304" pitchFamily="18" charset="0"/>
            </a:endParaRPr>
          </a:p>
        </p:txBody>
      </p:sp>
      <p:sp>
        <p:nvSpPr>
          <p:cNvPr id="2" name="标题 1">
            <a:extLst>
              <a:ext uri="{FF2B5EF4-FFF2-40B4-BE49-F238E27FC236}">
                <a16:creationId xmlns:a16="http://schemas.microsoft.com/office/drawing/2014/main" id="{E63F16A3-DA0C-8CA2-1605-69F09065C2CA}"/>
              </a:ext>
            </a:extLst>
          </p:cNvPr>
          <p:cNvSpPr>
            <a:spLocks noGrp="1"/>
          </p:cNvSpPr>
          <p:nvPr>
            <p:ph type="title"/>
          </p:nvPr>
        </p:nvSpPr>
        <p:spPr/>
        <p:txBody>
          <a:bodyPr/>
          <a:lstStyle/>
          <a:p>
            <a:r>
              <a:rPr lang="en-US" altLang="zh-CN"/>
              <a:t>PMT gain calibration</a:t>
            </a:r>
            <a:endParaRPr lang="zh-CN" altLang="en-US"/>
          </a:p>
        </p:txBody>
      </p:sp>
      <p:sp>
        <p:nvSpPr>
          <p:cNvPr id="3" name="日期占位符 2">
            <a:extLst>
              <a:ext uri="{FF2B5EF4-FFF2-40B4-BE49-F238E27FC236}">
                <a16:creationId xmlns:a16="http://schemas.microsoft.com/office/drawing/2014/main" id="{0AC6DA5F-CB81-89B3-7B6B-0D2F934D4979}"/>
              </a:ext>
            </a:extLst>
          </p:cNvPr>
          <p:cNvSpPr>
            <a:spLocks noGrp="1"/>
          </p:cNvSpPr>
          <p:nvPr>
            <p:ph type="dt" sz="half" idx="10"/>
          </p:nvPr>
        </p:nvSpPr>
        <p:spPr>
          <a:xfrm>
            <a:off x="-596741" y="6289198"/>
            <a:ext cx="2743200" cy="365125"/>
          </a:xfrm>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606D3639-123B-01D9-F278-83CEF83996D4}"/>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31DC4755-BD9C-C04D-5867-1BBDCE3C4B37}"/>
              </a:ext>
            </a:extLst>
          </p:cNvPr>
          <p:cNvSpPr>
            <a:spLocks noGrp="1"/>
          </p:cNvSpPr>
          <p:nvPr>
            <p:ph type="sldNum" sz="quarter" idx="12"/>
          </p:nvPr>
        </p:nvSpPr>
        <p:spPr/>
        <p:txBody>
          <a:bodyPr/>
          <a:lstStyle/>
          <a:p>
            <a:fld id="{36938283-425C-4351-A14E-9CA3B2BE78DA}" type="slidenum">
              <a:rPr lang="zh-CN" altLang="en-US" smtClean="0"/>
              <a:t>17</a:t>
            </a:fld>
            <a:endParaRPr lang="zh-CN" altLang="en-US"/>
          </a:p>
        </p:txBody>
      </p:sp>
      <p:sp>
        <p:nvSpPr>
          <p:cNvPr id="50" name="文本框 49">
            <a:extLst>
              <a:ext uri="{FF2B5EF4-FFF2-40B4-BE49-F238E27FC236}">
                <a16:creationId xmlns:a16="http://schemas.microsoft.com/office/drawing/2014/main" id="{91B057CD-E3E3-8FBC-CB46-4A835116221B}"/>
              </a:ext>
            </a:extLst>
          </p:cNvPr>
          <p:cNvSpPr txBox="1"/>
          <p:nvPr/>
        </p:nvSpPr>
        <p:spPr>
          <a:xfrm>
            <a:off x="7476549" y="1761808"/>
            <a:ext cx="3957971" cy="400110"/>
          </a:xfrm>
          <a:prstGeom prst="rect">
            <a:avLst/>
          </a:prstGeom>
          <a:noFill/>
        </p:spPr>
        <p:txBody>
          <a:bodyPr wrap="square" rtlCol="0">
            <a:spAutoFit/>
          </a:bodyPr>
          <a:lstStyle/>
          <a:p>
            <a:r>
              <a:rPr kumimoji="1" lang="en-US" altLang="zh-CN" sz="2000" dirty="0">
                <a:ea typeface="Helvetica Neue" panose="02000503000000020004" pitchFamily="2" charset="0"/>
                <a:cs typeface="Times New Roman" panose="02020603050405020304" pitchFamily="18" charset="0"/>
              </a:rPr>
              <a:t>LED </a:t>
            </a:r>
            <a:r>
              <a:rPr kumimoji="1" lang="en-US" altLang="zh-CN" sz="2000">
                <a:ea typeface="Helvetica Neue" panose="02000503000000020004" pitchFamily="2" charset="0"/>
                <a:cs typeface="Times New Roman" panose="02020603050405020304" pitchFamily="18" charset="0"/>
              </a:rPr>
              <a:t>calibration  vs   </a:t>
            </a:r>
            <a:r>
              <a:rPr kumimoji="1" lang="en-US" altLang="zh-CN" sz="2000">
                <a:solidFill>
                  <a:srgbClr val="BE15C6"/>
                </a:solidFill>
                <a:ea typeface="Helvetica Neue" panose="02000503000000020004" pitchFamily="2" charset="0"/>
                <a:cs typeface="Times New Roman" panose="02020603050405020304" pitchFamily="18" charset="0"/>
              </a:rPr>
              <a:t>Self-calibration</a:t>
            </a:r>
            <a:endParaRPr kumimoji="1" lang="zh-CN" altLang="en-US" sz="2000" dirty="0">
              <a:solidFill>
                <a:srgbClr val="BE15C6"/>
              </a:solidFill>
              <a:cs typeface="Times New Roman" panose="02020603050405020304" pitchFamily="18" charset="0"/>
            </a:endParaRPr>
          </a:p>
        </p:txBody>
      </p:sp>
      <p:cxnSp>
        <p:nvCxnSpPr>
          <p:cNvPr id="51" name="直线箭头连接符 15">
            <a:extLst>
              <a:ext uri="{FF2B5EF4-FFF2-40B4-BE49-F238E27FC236}">
                <a16:creationId xmlns:a16="http://schemas.microsoft.com/office/drawing/2014/main" id="{366B91FC-3B98-F41F-C5A0-32F74844B5C9}"/>
              </a:ext>
            </a:extLst>
          </p:cNvPr>
          <p:cNvCxnSpPr>
            <a:cxnSpLocks/>
          </p:cNvCxnSpPr>
          <p:nvPr/>
        </p:nvCxnSpPr>
        <p:spPr>
          <a:xfrm>
            <a:off x="8300366" y="2147320"/>
            <a:ext cx="0" cy="1266802"/>
          </a:xfrm>
          <a:prstGeom prst="straightConnector1">
            <a:avLst/>
          </a:prstGeom>
          <a:ln w="28575">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52" name="直线箭头连接符 16">
            <a:extLst>
              <a:ext uri="{FF2B5EF4-FFF2-40B4-BE49-F238E27FC236}">
                <a16:creationId xmlns:a16="http://schemas.microsoft.com/office/drawing/2014/main" id="{FFC4B5E5-419A-525E-39EA-E64D72253B7D}"/>
              </a:ext>
            </a:extLst>
          </p:cNvPr>
          <p:cNvCxnSpPr>
            <a:cxnSpLocks/>
          </p:cNvCxnSpPr>
          <p:nvPr/>
        </p:nvCxnSpPr>
        <p:spPr>
          <a:xfrm>
            <a:off x="10465223" y="2161918"/>
            <a:ext cx="0" cy="1171353"/>
          </a:xfrm>
          <a:prstGeom prst="straightConnector1">
            <a:avLst/>
          </a:prstGeom>
          <a:ln w="28575">
            <a:solidFill>
              <a:srgbClr val="BE15C6"/>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9" name="文本框 8">
            <a:extLst>
              <a:ext uri="{FF2B5EF4-FFF2-40B4-BE49-F238E27FC236}">
                <a16:creationId xmlns:a16="http://schemas.microsoft.com/office/drawing/2014/main" id="{FBCA2B12-F2BB-E375-393C-44D36686545D}"/>
              </a:ext>
            </a:extLst>
          </p:cNvPr>
          <p:cNvSpPr txBox="1"/>
          <p:nvPr/>
        </p:nvSpPr>
        <p:spPr>
          <a:xfrm>
            <a:off x="7816707" y="4564638"/>
            <a:ext cx="1527877" cy="338554"/>
          </a:xfrm>
          <a:prstGeom prst="rect">
            <a:avLst/>
          </a:prstGeom>
          <a:noFill/>
        </p:spPr>
        <p:txBody>
          <a:bodyPr wrap="square" rtlCol="0">
            <a:spAutoFit/>
          </a:bodyPr>
          <a:lstStyle/>
          <a:p>
            <a:pPr algn="l"/>
            <a:r>
              <a:rPr lang="en-US" altLang="zh-CN" sz="1600">
                <a:cs typeface="Times New Roman" panose="02020603050405020304" pitchFamily="18" charset="0"/>
              </a:rPr>
              <a:t>Channel 10303</a:t>
            </a:r>
            <a:endParaRPr lang="zh-CN" altLang="en-US" sz="1600">
              <a:cs typeface="Times New Roman" panose="02020603050405020304" pitchFamily="18" charset="0"/>
            </a:endParaRPr>
          </a:p>
        </p:txBody>
      </p:sp>
      <p:sp>
        <p:nvSpPr>
          <p:cNvPr id="6" name="文本框 5">
            <a:extLst>
              <a:ext uri="{FF2B5EF4-FFF2-40B4-BE49-F238E27FC236}">
                <a16:creationId xmlns:a16="http://schemas.microsoft.com/office/drawing/2014/main" id="{B82F8E94-60AF-D57B-86AB-EB580784659E}"/>
              </a:ext>
            </a:extLst>
          </p:cNvPr>
          <p:cNvSpPr txBox="1"/>
          <p:nvPr/>
        </p:nvSpPr>
        <p:spPr>
          <a:xfrm flipV="1">
            <a:off x="4487131" y="2161918"/>
            <a:ext cx="492443" cy="1740888"/>
          </a:xfrm>
          <a:prstGeom prst="rect">
            <a:avLst/>
          </a:prstGeom>
          <a:noFill/>
        </p:spPr>
        <p:txBody>
          <a:bodyPr vert="eaVert" wrap="square" rtlCol="0">
            <a:spAutoFit/>
          </a:bodyPr>
          <a:lstStyle/>
          <a:p>
            <a:pPr algn="l"/>
            <a:r>
              <a:rPr lang="en-US" altLang="zh-CN" sz="2000">
                <a:cs typeface="Times New Roman" panose="02020603050405020304" pitchFamily="18" charset="0"/>
              </a:rPr>
              <a:t>Gain [ADC]</a:t>
            </a:r>
            <a:endParaRPr lang="zh-CN" altLang="en-US" sz="2000">
              <a:cs typeface="Times New Roman" panose="02020603050405020304" pitchFamily="18" charset="0"/>
            </a:endParaRPr>
          </a:p>
        </p:txBody>
      </p:sp>
    </p:spTree>
    <p:extLst>
      <p:ext uri="{BB962C8B-B14F-4D97-AF65-F5344CB8AC3E}">
        <p14:creationId xmlns:p14="http://schemas.microsoft.com/office/powerpoint/2010/main" val="3685554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ED4B91-3E0D-DBEB-3AEA-E3ED42B2572B}"/>
              </a:ext>
            </a:extLst>
          </p:cNvPr>
          <p:cNvSpPr>
            <a:spLocks noGrp="1"/>
          </p:cNvSpPr>
          <p:nvPr>
            <p:ph type="title"/>
          </p:nvPr>
        </p:nvSpPr>
        <p:spPr/>
        <p:txBody>
          <a:bodyPr>
            <a:normAutofit/>
          </a:bodyPr>
          <a:lstStyle/>
          <a:p>
            <a:r>
              <a:rPr lang="en-US" altLang="zh-CN"/>
              <a:t>PMT pulse saturation and desaturation</a:t>
            </a:r>
            <a:endParaRPr lang="zh-CN" altLang="en-US" strike="sngStrike"/>
          </a:p>
        </p:txBody>
      </p:sp>
      <p:sp>
        <p:nvSpPr>
          <p:cNvPr id="3" name="日期占位符 2">
            <a:extLst>
              <a:ext uri="{FF2B5EF4-FFF2-40B4-BE49-F238E27FC236}">
                <a16:creationId xmlns:a16="http://schemas.microsoft.com/office/drawing/2014/main" id="{5BDCA330-F9E5-3CA7-C905-34BA01FF046C}"/>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BD16B4A3-A726-3D4B-B06D-4F08D18F80B7}"/>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E7986111-67F9-4343-C504-0BC18E6849E9}"/>
              </a:ext>
            </a:extLst>
          </p:cNvPr>
          <p:cNvSpPr>
            <a:spLocks noGrp="1"/>
          </p:cNvSpPr>
          <p:nvPr>
            <p:ph type="sldNum" sz="quarter" idx="12"/>
          </p:nvPr>
        </p:nvSpPr>
        <p:spPr/>
        <p:txBody>
          <a:bodyPr/>
          <a:lstStyle/>
          <a:p>
            <a:fld id="{36938283-425C-4351-A14E-9CA3B2BE78DA}" type="slidenum">
              <a:rPr lang="zh-CN" altLang="en-US" smtClean="0"/>
              <a:t>18</a:t>
            </a:fld>
            <a:endParaRPr lang="zh-CN" altLang="en-US"/>
          </a:p>
        </p:txBody>
      </p:sp>
      <p:sp>
        <p:nvSpPr>
          <p:cNvPr id="6" name="文本框 5">
            <a:extLst>
              <a:ext uri="{FF2B5EF4-FFF2-40B4-BE49-F238E27FC236}">
                <a16:creationId xmlns:a16="http://schemas.microsoft.com/office/drawing/2014/main" id="{363EFCDE-E845-EB81-A281-B7027F1335DC}"/>
              </a:ext>
            </a:extLst>
          </p:cNvPr>
          <p:cNvSpPr txBox="1"/>
          <p:nvPr/>
        </p:nvSpPr>
        <p:spPr>
          <a:xfrm>
            <a:off x="2145258" y="1318629"/>
            <a:ext cx="9071986" cy="1200329"/>
          </a:xfrm>
          <a:prstGeom prst="rect">
            <a:avLst/>
          </a:prstGeom>
          <a:noFill/>
        </p:spPr>
        <p:txBody>
          <a:bodyPr wrap="square">
            <a:spAutoFit/>
          </a:bodyPr>
          <a:lstStyle/>
          <a:p>
            <a:pPr marL="342900" indent="-342900">
              <a:buFont typeface="Wingdings" panose="05000000000000000000" pitchFamily="2" charset="2"/>
              <a:buChar char="Ø"/>
            </a:pPr>
            <a:r>
              <a:rPr lang="en-US" altLang="zh-CN" sz="2400"/>
              <a:t>PMT bases suffer saturation</a:t>
            </a:r>
            <a:endParaRPr lang="en-US" altLang="zh-CN" sz="2400">
              <a:cs typeface="Times New Roman" panose="02020603050405020304" pitchFamily="18" charset="0"/>
            </a:endParaRPr>
          </a:p>
          <a:p>
            <a:pPr marL="342900" indent="-342900">
              <a:buFont typeface="Wingdings" panose="05000000000000000000" pitchFamily="2" charset="2"/>
              <a:buChar char="Ø"/>
            </a:pPr>
            <a:r>
              <a:rPr lang="en-US" altLang="zh-CN" sz="2400">
                <a:cs typeface="Times New Roman" panose="02020603050405020304" pitchFamily="18" charset="0"/>
              </a:rPr>
              <a:t>Match the rising slope of the saturated waveforms to the non-saturated templates in the same events → True charge collected</a:t>
            </a:r>
          </a:p>
        </p:txBody>
      </p:sp>
      <p:grpSp>
        <p:nvGrpSpPr>
          <p:cNvPr id="14" name="组合 13">
            <a:extLst>
              <a:ext uri="{FF2B5EF4-FFF2-40B4-BE49-F238E27FC236}">
                <a16:creationId xmlns:a16="http://schemas.microsoft.com/office/drawing/2014/main" id="{CA7D11EE-D7F1-9D85-7206-E69B613EB7D1}"/>
              </a:ext>
            </a:extLst>
          </p:cNvPr>
          <p:cNvGrpSpPr/>
          <p:nvPr/>
        </p:nvGrpSpPr>
        <p:grpSpPr>
          <a:xfrm>
            <a:off x="1947368" y="2728737"/>
            <a:ext cx="8297262" cy="2834926"/>
            <a:chOff x="559198" y="3692106"/>
            <a:chExt cx="6989468" cy="2388092"/>
          </a:xfrm>
        </p:grpSpPr>
        <p:grpSp>
          <p:nvGrpSpPr>
            <p:cNvPr id="27" name="组合 26">
              <a:extLst>
                <a:ext uri="{FF2B5EF4-FFF2-40B4-BE49-F238E27FC236}">
                  <a16:creationId xmlns:a16="http://schemas.microsoft.com/office/drawing/2014/main" id="{4D3E78C1-445D-D252-8CE8-1350721EE046}"/>
                </a:ext>
              </a:extLst>
            </p:cNvPr>
            <p:cNvGrpSpPr/>
            <p:nvPr/>
          </p:nvGrpSpPr>
          <p:grpSpPr>
            <a:xfrm>
              <a:off x="559198" y="3692106"/>
              <a:ext cx="6989468" cy="2388092"/>
              <a:chOff x="226422" y="1244022"/>
              <a:chExt cx="5869578" cy="2005459"/>
            </a:xfrm>
          </p:grpSpPr>
          <p:pic>
            <p:nvPicPr>
              <p:cNvPr id="8" name="图片 7">
                <a:extLst>
                  <a:ext uri="{FF2B5EF4-FFF2-40B4-BE49-F238E27FC236}">
                    <a16:creationId xmlns:a16="http://schemas.microsoft.com/office/drawing/2014/main" id="{270F2F03-6CA8-E433-F64D-43FBA58178DE}"/>
                  </a:ext>
                </a:extLst>
              </p:cNvPr>
              <p:cNvPicPr>
                <a:picLocks noChangeAspect="1"/>
              </p:cNvPicPr>
              <p:nvPr/>
            </p:nvPicPr>
            <p:blipFill>
              <a:blip r:embed="rId3"/>
              <a:stretch>
                <a:fillRect/>
              </a:stretch>
            </p:blipFill>
            <p:spPr>
              <a:xfrm>
                <a:off x="226422" y="1244022"/>
                <a:ext cx="5869578" cy="2005459"/>
              </a:xfrm>
              <a:prstGeom prst="rect">
                <a:avLst/>
              </a:prstGeom>
            </p:spPr>
          </p:pic>
          <p:sp>
            <p:nvSpPr>
              <p:cNvPr id="15" name="文本框 14">
                <a:extLst>
                  <a:ext uri="{FF2B5EF4-FFF2-40B4-BE49-F238E27FC236}">
                    <a16:creationId xmlns:a16="http://schemas.microsoft.com/office/drawing/2014/main" id="{57F434CA-E92E-3CCB-DE81-F93E27F6B77D}"/>
                  </a:ext>
                </a:extLst>
              </p:cNvPr>
              <p:cNvSpPr txBox="1"/>
              <p:nvPr/>
            </p:nvSpPr>
            <p:spPr>
              <a:xfrm>
                <a:off x="2470250" y="2094553"/>
                <a:ext cx="944880" cy="283042"/>
              </a:xfrm>
              <a:prstGeom prst="rect">
                <a:avLst/>
              </a:prstGeom>
              <a:noFill/>
            </p:spPr>
            <p:txBody>
              <a:bodyPr wrap="square">
                <a:spAutoFit/>
              </a:bodyPr>
              <a:lstStyle/>
              <a:p>
                <a:r>
                  <a:rPr lang="en-US" altLang="zh-CN" sz="2000">
                    <a:solidFill>
                      <a:srgbClr val="5F5FFF"/>
                    </a:solidFill>
                    <a:cs typeface="Times New Roman" panose="02020603050405020304" pitchFamily="18" charset="0"/>
                  </a:rPr>
                  <a:t>&gt; 900 PE</a:t>
                </a:r>
                <a:endParaRPr lang="zh-CN" altLang="en-US" sz="2000">
                  <a:solidFill>
                    <a:srgbClr val="5F5FFF"/>
                  </a:solidFill>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018CC3A6-002F-05B9-11FB-24BA54FEAD84}"/>
                      </a:ext>
                    </a:extLst>
                  </p:cNvPr>
                  <p:cNvSpPr txBox="1"/>
                  <p:nvPr/>
                </p:nvSpPr>
                <p:spPr>
                  <a:xfrm>
                    <a:off x="993768" y="2094553"/>
                    <a:ext cx="1171833" cy="505711"/>
                  </a:xfrm>
                  <a:prstGeom prst="rect">
                    <a:avLst/>
                  </a:prstGeom>
                  <a:noFill/>
                </p:spPr>
                <p:txBody>
                  <a:bodyPr wrap="square" rtlCol="0">
                    <a:spAutoFit/>
                  </a:bodyPr>
                  <a:lstStyle/>
                  <a:p>
                    <a:r>
                      <a:rPr lang="en-US" altLang="zh-CN" sz="2000">
                        <a:solidFill>
                          <a:srgbClr val="00B050"/>
                        </a:solidFill>
                        <a:cs typeface="Times New Roman" panose="02020603050405020304" pitchFamily="18" charset="0"/>
                      </a:rPr>
                      <a:t>Minimizing</a:t>
                    </a:r>
                  </a:p>
                  <a:p>
                    <a:r>
                      <a:rPr lang="en-US" altLang="zh-CN" sz="2000">
                        <a:solidFill>
                          <a:srgbClr val="00B050"/>
                        </a:solidFill>
                        <a:cs typeface="Times New Roman" panose="02020603050405020304" pitchFamily="18" charset="0"/>
                      </a:rPr>
                      <a:t>reduced </a:t>
                    </a:r>
                    <a14:m>
                      <m:oMath xmlns:m="http://schemas.openxmlformats.org/officeDocument/2006/math">
                        <m:sSup>
                          <m:sSupPr>
                            <m:ctrlPr>
                              <a:rPr lang="en-US" altLang="zh-CN" sz="2000" i="1" smtClean="0">
                                <a:solidFill>
                                  <a:srgbClr val="00B050"/>
                                </a:solidFill>
                                <a:latin typeface="Cambria Math" panose="02040503050406030204" pitchFamily="18" charset="0"/>
                              </a:rPr>
                            </m:ctrlPr>
                          </m:sSupPr>
                          <m:e>
                            <m:r>
                              <m:rPr>
                                <m:sty m:val="p"/>
                              </m:rPr>
                              <a:rPr lang="el-GR" altLang="zh-CN" sz="2000" i="1" smtClean="0">
                                <a:solidFill>
                                  <a:srgbClr val="00B050"/>
                                </a:solidFill>
                                <a:latin typeface="Cambria Math" panose="02040503050406030204" pitchFamily="18" charset="0"/>
                              </a:rPr>
                              <m:t>χ</m:t>
                            </m:r>
                          </m:e>
                          <m:sup>
                            <m:r>
                              <a:rPr lang="en-US" altLang="zh-CN" sz="2000" i="1" smtClean="0">
                                <a:solidFill>
                                  <a:srgbClr val="00B050"/>
                                </a:solidFill>
                                <a:latin typeface="Cambria Math" panose="02040503050406030204" pitchFamily="18" charset="0"/>
                              </a:rPr>
                              <m:t>2</m:t>
                            </m:r>
                          </m:sup>
                        </m:sSup>
                      </m:oMath>
                    </a14:m>
                    <a:endParaRPr lang="zh-CN" altLang="en-US" sz="2000">
                      <a:solidFill>
                        <a:srgbClr val="00B050"/>
                      </a:solidFill>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018CC3A6-002F-05B9-11FB-24BA54FEAD84}"/>
                      </a:ext>
                    </a:extLst>
                  </p:cNvPr>
                  <p:cNvSpPr txBox="1">
                    <a:spLocks noRot="1" noChangeAspect="1" noMove="1" noResize="1" noEditPoints="1" noAdjustHandles="1" noChangeArrowheads="1" noChangeShapeType="1" noTextEdit="1"/>
                  </p:cNvSpPr>
                  <p:nvPr/>
                </p:nvSpPr>
                <p:spPr>
                  <a:xfrm>
                    <a:off x="993768" y="2094553"/>
                    <a:ext cx="1171833" cy="505711"/>
                  </a:xfrm>
                  <a:prstGeom prst="rect">
                    <a:avLst/>
                  </a:prstGeom>
                  <a:blipFill>
                    <a:blip r:embed="rId4"/>
                    <a:stretch>
                      <a:fillRect l="-3676" t="-5128" b="-15385"/>
                    </a:stretch>
                  </a:blipFill>
                </p:spPr>
                <p:txBody>
                  <a:bodyPr/>
                  <a:lstStyle/>
                  <a:p>
                    <a:r>
                      <a:rPr lang="zh-CN" altLang="en-US">
                        <a:noFill/>
                      </a:rPr>
                      <a:t> </a:t>
                    </a:r>
                  </a:p>
                </p:txBody>
              </p:sp>
            </mc:Fallback>
          </mc:AlternateContent>
        </p:grpSp>
        <p:sp>
          <p:nvSpPr>
            <p:cNvPr id="12" name="文本框 11">
              <a:extLst>
                <a:ext uri="{FF2B5EF4-FFF2-40B4-BE49-F238E27FC236}">
                  <a16:creationId xmlns:a16="http://schemas.microsoft.com/office/drawing/2014/main" id="{80FF7EF4-34BF-38E0-0E3E-98FAC8D788D7}"/>
                </a:ext>
              </a:extLst>
            </p:cNvPr>
            <p:cNvSpPr txBox="1"/>
            <p:nvPr/>
          </p:nvSpPr>
          <p:spPr>
            <a:xfrm>
              <a:off x="5345603" y="4590392"/>
              <a:ext cx="1285348" cy="337046"/>
            </a:xfrm>
            <a:prstGeom prst="rect">
              <a:avLst/>
            </a:prstGeom>
            <a:noFill/>
          </p:spPr>
          <p:txBody>
            <a:bodyPr wrap="square">
              <a:spAutoFit/>
            </a:bodyPr>
            <a:lstStyle/>
            <a:p>
              <a:r>
                <a:rPr lang="en-US" altLang="zh-CN" sz="2000">
                  <a:solidFill>
                    <a:srgbClr val="00B050"/>
                  </a:solidFill>
                  <a:cs typeface="Times New Roman" panose="02020603050405020304" pitchFamily="18" charset="0"/>
                </a:rPr>
                <a:t>50-500 PE</a:t>
              </a:r>
              <a:endParaRPr lang="zh-CN" altLang="en-US" sz="2000"/>
            </a:p>
          </p:txBody>
        </p:sp>
      </p:grpSp>
    </p:spTree>
    <p:extLst>
      <p:ext uri="{BB962C8B-B14F-4D97-AF65-F5344CB8AC3E}">
        <p14:creationId xmlns:p14="http://schemas.microsoft.com/office/powerpoint/2010/main" val="1457837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9AEB14-9036-157A-D3D4-085A7F4AFD0C}"/>
              </a:ext>
            </a:extLst>
          </p:cNvPr>
          <p:cNvSpPr>
            <a:spLocks noGrp="1"/>
          </p:cNvSpPr>
          <p:nvPr>
            <p:ph type="title"/>
          </p:nvPr>
        </p:nvSpPr>
        <p:spPr/>
        <p:txBody>
          <a:bodyPr/>
          <a:lstStyle/>
          <a:p>
            <a:r>
              <a:rPr lang="en-US" altLang="zh-CN"/>
              <a:t>Position reconstruction</a:t>
            </a:r>
            <a:endParaRPr lang="zh-CN" altLang="en-US"/>
          </a:p>
        </p:txBody>
      </p:sp>
      <p:sp>
        <p:nvSpPr>
          <p:cNvPr id="3" name="日期占位符 2">
            <a:extLst>
              <a:ext uri="{FF2B5EF4-FFF2-40B4-BE49-F238E27FC236}">
                <a16:creationId xmlns:a16="http://schemas.microsoft.com/office/drawing/2014/main" id="{4A107EEC-D0AE-7B73-1A46-82E3570F2E34}"/>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8E7343A1-824F-9386-251D-D77B7AE5B8BF}"/>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8B1DD3B1-6152-9618-4300-691739FA0F98}"/>
              </a:ext>
            </a:extLst>
          </p:cNvPr>
          <p:cNvSpPr>
            <a:spLocks noGrp="1"/>
          </p:cNvSpPr>
          <p:nvPr>
            <p:ph type="sldNum" sz="quarter" idx="12"/>
          </p:nvPr>
        </p:nvSpPr>
        <p:spPr/>
        <p:txBody>
          <a:bodyPr/>
          <a:lstStyle/>
          <a:p>
            <a:fld id="{36938283-425C-4351-A14E-9CA3B2BE78DA}" type="slidenum">
              <a:rPr lang="zh-CN" altLang="en-US" smtClean="0"/>
              <a:t>19</a:t>
            </a:fld>
            <a:endParaRPr lang="zh-CN" altLang="en-US"/>
          </a:p>
        </p:txBody>
      </p:sp>
      <p:sp>
        <p:nvSpPr>
          <p:cNvPr id="6" name="文本框 5">
            <a:extLst>
              <a:ext uri="{FF2B5EF4-FFF2-40B4-BE49-F238E27FC236}">
                <a16:creationId xmlns:a16="http://schemas.microsoft.com/office/drawing/2014/main" id="{2EF1B97F-3212-D946-67A6-3FC2EC4BB4D8}"/>
              </a:ext>
            </a:extLst>
          </p:cNvPr>
          <p:cNvSpPr txBox="1"/>
          <p:nvPr/>
        </p:nvSpPr>
        <p:spPr>
          <a:xfrm>
            <a:off x="6693826" y="4389737"/>
            <a:ext cx="4936780" cy="830997"/>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a:cs typeface="Times New Roman" panose="02020603050405020304" pitchFamily="18" charset="0"/>
              </a:rPr>
              <a:t>Sensitive volume: 3.7±0.01 tonne</a:t>
            </a:r>
          </a:p>
          <a:p>
            <a:pPr marL="342900" indent="-342900">
              <a:buFont typeface="Wingdings" panose="05000000000000000000" pitchFamily="2" charset="2"/>
              <a:buChar char="Ø"/>
            </a:pPr>
            <a:r>
              <a:rPr lang="en-US" altLang="zh-CN" sz="2400">
                <a:cs typeface="Times New Roman" panose="02020603050405020304" pitchFamily="18" charset="0"/>
              </a:rPr>
              <a:t>FV mass: 2.66±0.02 tonne</a:t>
            </a:r>
          </a:p>
        </p:txBody>
      </p:sp>
      <p:pic>
        <p:nvPicPr>
          <p:cNvPr id="8" name="图片 7">
            <a:extLst>
              <a:ext uri="{FF2B5EF4-FFF2-40B4-BE49-F238E27FC236}">
                <a16:creationId xmlns:a16="http://schemas.microsoft.com/office/drawing/2014/main" id="{4A006F58-618B-7657-6F63-6B4EBCEE47F4}"/>
              </a:ext>
            </a:extLst>
          </p:cNvPr>
          <p:cNvPicPr>
            <a:picLocks noChangeAspect="1"/>
          </p:cNvPicPr>
          <p:nvPr/>
        </p:nvPicPr>
        <p:blipFill>
          <a:blip r:embed="rId3"/>
          <a:stretch>
            <a:fillRect/>
          </a:stretch>
        </p:blipFill>
        <p:spPr>
          <a:xfrm>
            <a:off x="5704350" y="1870674"/>
            <a:ext cx="3183159" cy="2520000"/>
          </a:xfrm>
          <a:prstGeom prst="rect">
            <a:avLst/>
          </a:prstGeom>
        </p:spPr>
      </p:pic>
      <p:pic>
        <p:nvPicPr>
          <p:cNvPr id="10" name="图片 9">
            <a:extLst>
              <a:ext uri="{FF2B5EF4-FFF2-40B4-BE49-F238E27FC236}">
                <a16:creationId xmlns:a16="http://schemas.microsoft.com/office/drawing/2014/main" id="{6BB7DB4C-0720-32BC-8F9D-F292BD274807}"/>
              </a:ext>
            </a:extLst>
          </p:cNvPr>
          <p:cNvPicPr>
            <a:picLocks noChangeAspect="1"/>
          </p:cNvPicPr>
          <p:nvPr/>
        </p:nvPicPr>
        <p:blipFill>
          <a:blip r:embed="rId4"/>
          <a:stretch>
            <a:fillRect/>
          </a:stretch>
        </p:blipFill>
        <p:spPr>
          <a:xfrm>
            <a:off x="8977975" y="1870674"/>
            <a:ext cx="2652631" cy="2520000"/>
          </a:xfrm>
          <a:prstGeom prst="rect">
            <a:avLst/>
          </a:prstGeom>
        </p:spPr>
      </p:pic>
      <p:pic>
        <p:nvPicPr>
          <p:cNvPr id="11" name="图片 10">
            <a:extLst>
              <a:ext uri="{FF2B5EF4-FFF2-40B4-BE49-F238E27FC236}">
                <a16:creationId xmlns:a16="http://schemas.microsoft.com/office/drawing/2014/main" id="{3DFE26D6-8C89-2FE6-17A8-0E9D260D065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358906" y="1870674"/>
            <a:ext cx="5254978" cy="2520000"/>
          </a:xfrm>
          <a:prstGeom prst="rect">
            <a:avLst/>
          </a:prstGeom>
        </p:spPr>
      </p:pic>
      <p:sp>
        <p:nvSpPr>
          <p:cNvPr id="13" name="文本框 12">
            <a:extLst>
              <a:ext uri="{FF2B5EF4-FFF2-40B4-BE49-F238E27FC236}">
                <a16:creationId xmlns:a16="http://schemas.microsoft.com/office/drawing/2014/main" id="{A1309D98-74E2-0115-1ED5-02A0BDF730C1}"/>
              </a:ext>
            </a:extLst>
          </p:cNvPr>
          <p:cNvSpPr txBox="1"/>
          <p:nvPr/>
        </p:nvSpPr>
        <p:spPr>
          <a:xfrm>
            <a:off x="638482" y="4390674"/>
            <a:ext cx="5065868" cy="830997"/>
          </a:xfrm>
          <a:prstGeom prst="rect">
            <a:avLst/>
          </a:prstGeom>
          <a:noFill/>
        </p:spPr>
        <p:txBody>
          <a:bodyPr wrap="square">
            <a:spAutoFit/>
          </a:bodyPr>
          <a:lstStyle/>
          <a:p>
            <a:pPr marL="342900" indent="-342900">
              <a:buFont typeface="Wingdings" panose="05000000000000000000" pitchFamily="2" charset="2"/>
              <a:buChar char="Ø"/>
            </a:pPr>
            <a:r>
              <a:rPr lang="en-US" altLang="zh-CN" sz="2400">
                <a:cs typeface="Times New Roman" panose="02020603050405020304" pitchFamily="18" charset="0"/>
              </a:rPr>
              <a:t>Desaturation improved uniformity of X-Y position reconstruction</a:t>
            </a:r>
            <a:endParaRPr lang="zh-CN" altLang="en-US" sz="2400">
              <a:cs typeface="Times New Roman" panose="02020603050405020304" pitchFamily="18" charset="0"/>
            </a:endParaRPr>
          </a:p>
        </p:txBody>
      </p:sp>
    </p:spTree>
    <p:extLst>
      <p:ext uri="{BB962C8B-B14F-4D97-AF65-F5344CB8AC3E}">
        <p14:creationId xmlns:p14="http://schemas.microsoft.com/office/powerpoint/2010/main" val="631722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7102B22-F6D4-1777-7ADB-1B89B514ED66}"/>
              </a:ext>
            </a:extLst>
          </p:cNvPr>
          <p:cNvSpPr>
            <a:spLocks noGrp="1"/>
          </p:cNvSpPr>
          <p:nvPr>
            <p:ph idx="1"/>
          </p:nvPr>
        </p:nvSpPr>
        <p:spPr>
          <a:xfrm>
            <a:off x="728662" y="1104760"/>
            <a:ext cx="6619875" cy="4351338"/>
          </a:xfrm>
        </p:spPr>
        <p:txBody>
          <a:bodyPr>
            <a:normAutofit/>
          </a:bodyPr>
          <a:lstStyle/>
          <a:p>
            <a:r>
              <a:rPr lang="en-US" altLang="zh-CN"/>
              <a:t>Introduction of solar pp neutrino</a:t>
            </a:r>
          </a:p>
          <a:p>
            <a:r>
              <a:rPr lang="en-US" altLang="zh-CN"/>
              <a:t>PandaX experiment</a:t>
            </a:r>
          </a:p>
          <a:p>
            <a:r>
              <a:rPr lang="en-US" altLang="zh-CN"/>
              <a:t>Data selection &amp; reconstruction </a:t>
            </a:r>
          </a:p>
          <a:p>
            <a:r>
              <a:rPr lang="en-US" altLang="zh-CN"/>
              <a:t>Background model</a:t>
            </a:r>
          </a:p>
          <a:p>
            <a:r>
              <a:rPr lang="en-US" altLang="zh-CN"/>
              <a:t>Energy spectrum fit</a:t>
            </a:r>
          </a:p>
          <a:p>
            <a:r>
              <a:rPr lang="en-US" altLang="zh-CN"/>
              <a:t>Systematic error</a:t>
            </a:r>
          </a:p>
          <a:p>
            <a:r>
              <a:rPr lang="en-US" altLang="zh-CN"/>
              <a:t>Result and outlook</a:t>
            </a:r>
          </a:p>
          <a:p>
            <a:r>
              <a:rPr lang="en-US" altLang="zh-CN"/>
              <a:t>Summary</a:t>
            </a:r>
            <a:endParaRPr lang="zh-CN" altLang="en-US"/>
          </a:p>
        </p:txBody>
      </p:sp>
      <p:sp>
        <p:nvSpPr>
          <p:cNvPr id="3" name="日期占位符 2">
            <a:extLst>
              <a:ext uri="{FF2B5EF4-FFF2-40B4-BE49-F238E27FC236}">
                <a16:creationId xmlns:a16="http://schemas.microsoft.com/office/drawing/2014/main" id="{06CAF3BE-264F-8967-1315-F708056D5BF5}"/>
              </a:ext>
            </a:extLst>
          </p:cNvPr>
          <p:cNvSpPr>
            <a:spLocks noGrp="1"/>
          </p:cNvSpPr>
          <p:nvPr>
            <p:ph type="dt" sz="half" idx="10"/>
          </p:nvPr>
        </p:nvSpPr>
        <p:spPr/>
        <p:txBody>
          <a:bodyPr/>
          <a:lstStyle/>
          <a:p>
            <a:fld id="{5C1BFDAD-C3D1-4719-B509-8C4CB1AAA779}" type="datetime1">
              <a:rPr lang="zh-CN" altLang="en-US" smtClean="0"/>
              <a:t>2024/1/20</a:t>
            </a:fld>
            <a:endParaRPr lang="zh-CN" altLang="en-US"/>
          </a:p>
        </p:txBody>
      </p:sp>
      <p:sp>
        <p:nvSpPr>
          <p:cNvPr id="4" name="页脚占位符 3">
            <a:extLst>
              <a:ext uri="{FF2B5EF4-FFF2-40B4-BE49-F238E27FC236}">
                <a16:creationId xmlns:a16="http://schemas.microsoft.com/office/drawing/2014/main" id="{18F92DAA-ABA5-CC7B-8094-75BC01272DC0}"/>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8D949386-8CDD-B3D3-41BB-5437425B7B6C}"/>
              </a:ext>
            </a:extLst>
          </p:cNvPr>
          <p:cNvSpPr>
            <a:spLocks noGrp="1"/>
          </p:cNvSpPr>
          <p:nvPr>
            <p:ph type="sldNum" sz="quarter" idx="12"/>
          </p:nvPr>
        </p:nvSpPr>
        <p:spPr/>
        <p:txBody>
          <a:bodyPr/>
          <a:lstStyle/>
          <a:p>
            <a:fld id="{36938283-425C-4351-A14E-9CA3B2BE78DA}" type="slidenum">
              <a:rPr lang="zh-CN" altLang="en-US" smtClean="0"/>
              <a:t>2</a:t>
            </a:fld>
            <a:endParaRPr lang="zh-CN" altLang="en-US"/>
          </a:p>
        </p:txBody>
      </p:sp>
      <p:sp>
        <p:nvSpPr>
          <p:cNvPr id="6" name="标题 5">
            <a:extLst>
              <a:ext uri="{FF2B5EF4-FFF2-40B4-BE49-F238E27FC236}">
                <a16:creationId xmlns:a16="http://schemas.microsoft.com/office/drawing/2014/main" id="{FD68D9E8-86F1-E9E2-671B-9AA8BB9C1D33}"/>
              </a:ext>
            </a:extLst>
          </p:cNvPr>
          <p:cNvSpPr>
            <a:spLocks noGrp="1"/>
          </p:cNvSpPr>
          <p:nvPr>
            <p:ph type="title"/>
          </p:nvPr>
        </p:nvSpPr>
        <p:spPr/>
        <p:txBody>
          <a:bodyPr/>
          <a:lstStyle/>
          <a:p>
            <a:r>
              <a:rPr lang="en-US" altLang="zh-CN">
                <a:cs typeface="Times New Roman" panose="02020603050405020304" pitchFamily="18" charset="0"/>
              </a:rPr>
              <a:t>Outline</a:t>
            </a:r>
            <a:endParaRPr lang="zh-CN" altLang="en-US"/>
          </a:p>
        </p:txBody>
      </p:sp>
    </p:spTree>
    <p:extLst>
      <p:ext uri="{BB962C8B-B14F-4D97-AF65-F5344CB8AC3E}">
        <p14:creationId xmlns:p14="http://schemas.microsoft.com/office/powerpoint/2010/main" val="3300193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8ADA2D-3ACC-5628-AA10-6EAC034C92D8}"/>
              </a:ext>
            </a:extLst>
          </p:cNvPr>
          <p:cNvSpPr>
            <a:spLocks noGrp="1"/>
          </p:cNvSpPr>
          <p:nvPr>
            <p:ph type="title"/>
          </p:nvPr>
        </p:nvSpPr>
        <p:spPr/>
        <p:txBody>
          <a:bodyPr/>
          <a:lstStyle/>
          <a:p>
            <a:r>
              <a:rPr lang="en-US" altLang="zh-CN"/>
              <a:t>Event selection</a:t>
            </a:r>
            <a:endParaRPr lang="zh-CN" altLang="en-US"/>
          </a:p>
        </p:txBody>
      </p:sp>
      <p:sp>
        <p:nvSpPr>
          <p:cNvPr id="3" name="日期占位符 2">
            <a:extLst>
              <a:ext uri="{FF2B5EF4-FFF2-40B4-BE49-F238E27FC236}">
                <a16:creationId xmlns:a16="http://schemas.microsoft.com/office/drawing/2014/main" id="{EFE9C3D9-71BC-AB19-991E-E7A627B2EC01}"/>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4B18D029-D19E-E2E6-4E81-5451EDC3A0BC}"/>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D6F4D3CB-B3D3-4507-B9F5-A18B2E7D5523}"/>
              </a:ext>
            </a:extLst>
          </p:cNvPr>
          <p:cNvSpPr>
            <a:spLocks noGrp="1"/>
          </p:cNvSpPr>
          <p:nvPr>
            <p:ph type="sldNum" sz="quarter" idx="12"/>
          </p:nvPr>
        </p:nvSpPr>
        <p:spPr/>
        <p:txBody>
          <a:bodyPr/>
          <a:lstStyle/>
          <a:p>
            <a:fld id="{36938283-425C-4351-A14E-9CA3B2BE78DA}" type="slidenum">
              <a:rPr lang="zh-CN" altLang="en-US" smtClean="0"/>
              <a:t>20</a:t>
            </a:fld>
            <a:endParaRPr lang="zh-CN" altLang="en-US"/>
          </a:p>
        </p:txBody>
      </p:sp>
      <p:sp>
        <p:nvSpPr>
          <p:cNvPr id="10" name="文本框 9">
            <a:extLst>
              <a:ext uri="{FF2B5EF4-FFF2-40B4-BE49-F238E27FC236}">
                <a16:creationId xmlns:a16="http://schemas.microsoft.com/office/drawing/2014/main" id="{ABD04411-F561-49F6-E41B-E1006DFD908B}"/>
              </a:ext>
            </a:extLst>
          </p:cNvPr>
          <p:cNvSpPr txBox="1"/>
          <p:nvPr/>
        </p:nvSpPr>
        <p:spPr>
          <a:xfrm>
            <a:off x="596979" y="1037565"/>
            <a:ext cx="10068004" cy="2369880"/>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a:cs typeface="Times New Roman" panose="02020603050405020304" pitchFamily="18" charset="0"/>
              </a:rPr>
              <a:t>Quality cut</a:t>
            </a:r>
          </a:p>
          <a:p>
            <a:pPr marL="742950" lvl="1" indent="-285750">
              <a:buFont typeface="Arial" panose="020B0604020202020204" pitchFamily="34" charset="0"/>
              <a:buChar char="•"/>
            </a:pPr>
            <a:r>
              <a:rPr lang="en-US" altLang="zh-CN" sz="2000">
                <a:cs typeface="Times New Roman" panose="02020603050405020304" pitchFamily="18" charset="0"/>
              </a:rPr>
              <a:t>Modify ~keV analysis cuts, main difference is S2TBA cut considering PMT saturation</a:t>
            </a:r>
          </a:p>
          <a:p>
            <a:pPr marL="742950" lvl="1" indent="-285750">
              <a:buFont typeface="Arial" panose="020B0604020202020204" pitchFamily="34" charset="0"/>
              <a:buChar char="•"/>
            </a:pPr>
            <a:r>
              <a:rPr lang="en-US" altLang="zh-CN" sz="2000">
                <a:cs typeface="Times New Roman" panose="02020603050405020304" pitchFamily="18" charset="0"/>
              </a:rPr>
              <a:t>Efficiency is 99.1%±0.1% using Rn220 calibration data</a:t>
            </a:r>
          </a:p>
          <a:p>
            <a:pPr marL="342900" indent="-342900">
              <a:buFont typeface="Wingdings" panose="05000000000000000000" pitchFamily="2" charset="2"/>
              <a:buChar char="Ø"/>
            </a:pPr>
            <a:r>
              <a:rPr lang="en-US" altLang="zh-CN" sz="2400" b="1">
                <a:cs typeface="Times New Roman" panose="02020603050405020304" pitchFamily="18" charset="0"/>
              </a:rPr>
              <a:t>SS(single site) event selection</a:t>
            </a:r>
          </a:p>
          <a:p>
            <a:pPr marL="742950" lvl="1" indent="-285750">
              <a:buFont typeface="Arial" panose="020B0604020202020204" pitchFamily="34" charset="0"/>
              <a:buChar char="•"/>
            </a:pPr>
            <a:r>
              <a:rPr lang="en-US" altLang="zh-CN" sz="2000">
                <a:cs typeface="Times New Roman" panose="02020603050405020304" pitchFamily="18" charset="0"/>
              </a:rPr>
              <a:t>Identify using PMT waveform characters</a:t>
            </a:r>
            <a:endParaRPr lang="en-US" altLang="zh-CN" sz="2000" u="sng">
              <a:cs typeface="Times New Roman" panose="02020603050405020304" pitchFamily="18" charset="0"/>
            </a:endParaRPr>
          </a:p>
          <a:p>
            <a:pPr marL="742950" lvl="1" indent="-285750">
              <a:buFont typeface="Arial" panose="020B0604020202020204" pitchFamily="34" charset="0"/>
              <a:buChar char="•"/>
            </a:pPr>
            <a:r>
              <a:rPr lang="zh-CN" altLang="en-US" sz="2000">
                <a:cs typeface="Times New Roman" panose="02020603050405020304" pitchFamily="18" charset="0"/>
              </a:rPr>
              <a:t>SS </a:t>
            </a:r>
            <a:r>
              <a:rPr lang="en-US" altLang="zh-CN" sz="2000">
                <a:cs typeface="Times New Roman" panose="02020603050405020304" pitchFamily="18" charset="0"/>
              </a:rPr>
              <a:t>ratio is 99.74%±0.04% using Rn calibration data</a:t>
            </a:r>
          </a:p>
          <a:p>
            <a:pPr marL="742950" lvl="1" indent="-285750">
              <a:buFont typeface="Arial" panose="020B0604020202020204" pitchFamily="34" charset="0"/>
              <a:buChar char="•"/>
            </a:pPr>
            <a:r>
              <a:rPr lang="en-US" altLang="zh-CN" sz="2000">
                <a:cs typeface="Times New Roman" panose="02020603050405020304" pitchFamily="18" charset="0"/>
              </a:rPr>
              <a:t>Consistent with simulated result</a:t>
            </a:r>
            <a:endParaRPr lang="zh-CN" altLang="en-US" sz="2000">
              <a:cs typeface="Times New Roman" panose="02020603050405020304" pitchFamily="18" charset="0"/>
            </a:endParaRPr>
          </a:p>
        </p:txBody>
      </p:sp>
      <p:grpSp>
        <p:nvGrpSpPr>
          <p:cNvPr id="20" name="组合 19">
            <a:extLst>
              <a:ext uri="{FF2B5EF4-FFF2-40B4-BE49-F238E27FC236}">
                <a16:creationId xmlns:a16="http://schemas.microsoft.com/office/drawing/2014/main" id="{23E853E1-5AFE-979B-5E4D-AA76F6F758C0}"/>
              </a:ext>
            </a:extLst>
          </p:cNvPr>
          <p:cNvGrpSpPr/>
          <p:nvPr/>
        </p:nvGrpSpPr>
        <p:grpSpPr>
          <a:xfrm>
            <a:off x="2737013" y="3429000"/>
            <a:ext cx="6717973" cy="2946196"/>
            <a:chOff x="2737013" y="3429000"/>
            <a:chExt cx="6717973" cy="2946196"/>
          </a:xfrm>
        </p:grpSpPr>
        <p:grpSp>
          <p:nvGrpSpPr>
            <p:cNvPr id="17" name="组合 16">
              <a:extLst>
                <a:ext uri="{FF2B5EF4-FFF2-40B4-BE49-F238E27FC236}">
                  <a16:creationId xmlns:a16="http://schemas.microsoft.com/office/drawing/2014/main" id="{1BE613A7-D15D-4D9E-3C11-15B6B224E95A}"/>
                </a:ext>
              </a:extLst>
            </p:cNvPr>
            <p:cNvGrpSpPr/>
            <p:nvPr/>
          </p:nvGrpSpPr>
          <p:grpSpPr>
            <a:xfrm>
              <a:off x="2737013" y="3429000"/>
              <a:ext cx="6717973" cy="2946196"/>
              <a:chOff x="-628836" y="3868458"/>
              <a:chExt cx="4925273" cy="2160000"/>
            </a:xfrm>
          </p:grpSpPr>
          <p:grpSp>
            <p:nvGrpSpPr>
              <p:cNvPr id="14" name="组合 13">
                <a:extLst>
                  <a:ext uri="{FF2B5EF4-FFF2-40B4-BE49-F238E27FC236}">
                    <a16:creationId xmlns:a16="http://schemas.microsoft.com/office/drawing/2014/main" id="{3293153A-C4EE-C870-44D5-022BA0D82773}"/>
                  </a:ext>
                </a:extLst>
              </p:cNvPr>
              <p:cNvGrpSpPr/>
              <p:nvPr/>
            </p:nvGrpSpPr>
            <p:grpSpPr>
              <a:xfrm>
                <a:off x="-628836" y="3868458"/>
                <a:ext cx="4925273" cy="2160000"/>
                <a:chOff x="-628836" y="3868458"/>
                <a:chExt cx="4925273" cy="2160000"/>
              </a:xfrm>
            </p:grpSpPr>
            <p:pic>
              <p:nvPicPr>
                <p:cNvPr id="16" name="图片 15">
                  <a:extLst>
                    <a:ext uri="{FF2B5EF4-FFF2-40B4-BE49-F238E27FC236}">
                      <a16:creationId xmlns:a16="http://schemas.microsoft.com/office/drawing/2014/main" id="{5BF6B5A7-9A38-4D43-43B8-15998E4A74CC}"/>
                    </a:ext>
                  </a:extLst>
                </p:cNvPr>
                <p:cNvPicPr>
                  <a:picLocks noChangeAspect="1"/>
                </p:cNvPicPr>
                <p:nvPr/>
              </p:nvPicPr>
              <p:blipFill rotWithShape="1">
                <a:blip r:embed="rId3"/>
                <a:srcRect t="8345" r="6720" b="17888"/>
                <a:stretch/>
              </p:blipFill>
              <p:spPr>
                <a:xfrm>
                  <a:off x="-628836" y="3868458"/>
                  <a:ext cx="4925273" cy="2160000"/>
                </a:xfrm>
                <a:prstGeom prst="rect">
                  <a:avLst/>
                </a:prstGeom>
              </p:spPr>
            </p:pic>
            <p:sp>
              <p:nvSpPr>
                <p:cNvPr id="13" name="矩形 12">
                  <a:extLst>
                    <a:ext uri="{FF2B5EF4-FFF2-40B4-BE49-F238E27FC236}">
                      <a16:creationId xmlns:a16="http://schemas.microsoft.com/office/drawing/2014/main" id="{4DCFD076-3601-19E8-68C2-19BA9F57EB7D}"/>
                    </a:ext>
                  </a:extLst>
                </p:cNvPr>
                <p:cNvSpPr/>
                <p:nvPr/>
              </p:nvSpPr>
              <p:spPr>
                <a:xfrm>
                  <a:off x="1559169" y="4005697"/>
                  <a:ext cx="1016977" cy="2937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a:extLst>
                  <a:ext uri="{FF2B5EF4-FFF2-40B4-BE49-F238E27FC236}">
                    <a16:creationId xmlns:a16="http://schemas.microsoft.com/office/drawing/2014/main" id="{D7F3DD40-5B16-325B-1EEA-7697CD0C38F3}"/>
                  </a:ext>
                </a:extLst>
              </p:cNvPr>
              <p:cNvSpPr txBox="1"/>
              <p:nvPr/>
            </p:nvSpPr>
            <p:spPr>
              <a:xfrm>
                <a:off x="1348237" y="3938203"/>
                <a:ext cx="1764396" cy="518986"/>
              </a:xfrm>
              <a:prstGeom prst="rect">
                <a:avLst/>
              </a:prstGeom>
              <a:solidFill>
                <a:schemeClr val="bg1"/>
              </a:solidFill>
            </p:spPr>
            <p:txBody>
              <a:bodyPr wrap="square" rtlCol="0">
                <a:spAutoFit/>
              </a:bodyPr>
              <a:lstStyle/>
              <a:p>
                <a:pPr algn="l"/>
                <a:r>
                  <a:rPr lang="en-US" altLang="zh-CN" sz="2000">
                    <a:solidFill>
                      <a:srgbClr val="1312FF"/>
                    </a:solidFill>
                    <a:cs typeface="Times New Roman" panose="02020603050405020304" pitchFamily="18" charset="0"/>
                  </a:rPr>
                  <a:t>~keV analysis</a:t>
                </a:r>
              </a:p>
              <a:p>
                <a:pPr algn="l"/>
                <a:r>
                  <a:rPr lang="en-US" altLang="zh-CN" sz="2000">
                    <a:solidFill>
                      <a:srgbClr val="FF00FF"/>
                    </a:solidFill>
                    <a:cs typeface="Times New Roman" panose="02020603050405020304" pitchFamily="18" charset="0"/>
                  </a:rPr>
                  <a:t>solar </a:t>
                </a:r>
                <a:r>
                  <a:rPr lang="en-US" altLang="zh-CN" sz="2000" i="1">
                    <a:solidFill>
                      <a:srgbClr val="FF00FF"/>
                    </a:solidFill>
                    <a:cs typeface="Times New Roman" panose="02020603050405020304" pitchFamily="18" charset="0"/>
                  </a:rPr>
                  <a:t>pp</a:t>
                </a:r>
                <a:r>
                  <a:rPr lang="en-US" altLang="zh-CN" sz="2000">
                    <a:solidFill>
                      <a:srgbClr val="FF00FF"/>
                    </a:solidFill>
                    <a:cs typeface="Times New Roman" panose="02020603050405020304" pitchFamily="18" charset="0"/>
                  </a:rPr>
                  <a:t> analysis </a:t>
                </a:r>
                <a:endParaRPr lang="zh-CN" altLang="en-US" sz="2000">
                  <a:solidFill>
                    <a:srgbClr val="FF00FF"/>
                  </a:solidFill>
                  <a:cs typeface="Times New Roman" panose="02020603050405020304" pitchFamily="18" charset="0"/>
                </a:endParaRPr>
              </a:p>
            </p:txBody>
          </p:sp>
        </p:grpSp>
        <p:sp>
          <p:nvSpPr>
            <p:cNvPr id="19" name="矩形 18">
              <a:extLst>
                <a:ext uri="{FF2B5EF4-FFF2-40B4-BE49-F238E27FC236}">
                  <a16:creationId xmlns:a16="http://schemas.microsoft.com/office/drawing/2014/main" id="{43E54CF6-B560-EF6D-4840-9C36D6DCFCFC}"/>
                </a:ext>
              </a:extLst>
            </p:cNvPr>
            <p:cNvSpPr/>
            <p:nvPr/>
          </p:nvSpPr>
          <p:spPr>
            <a:xfrm>
              <a:off x="3552825" y="3616191"/>
              <a:ext cx="904875" cy="2509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24859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CC0619-C145-536D-00C8-2E31BB6A9F63}"/>
              </a:ext>
            </a:extLst>
          </p:cNvPr>
          <p:cNvSpPr>
            <a:spLocks noGrp="1"/>
          </p:cNvSpPr>
          <p:nvPr>
            <p:ph type="title"/>
          </p:nvPr>
        </p:nvSpPr>
        <p:spPr/>
        <p:txBody>
          <a:bodyPr/>
          <a:lstStyle/>
          <a:p>
            <a:r>
              <a:rPr lang="en-US" altLang="zh-CN"/>
              <a:t>Energy reconstruction and resolution</a:t>
            </a:r>
            <a:endParaRPr lang="zh-CN" altLang="en-US"/>
          </a:p>
        </p:txBody>
      </p:sp>
      <p:sp>
        <p:nvSpPr>
          <p:cNvPr id="3" name="日期占位符 2">
            <a:extLst>
              <a:ext uri="{FF2B5EF4-FFF2-40B4-BE49-F238E27FC236}">
                <a16:creationId xmlns:a16="http://schemas.microsoft.com/office/drawing/2014/main" id="{6A202B9A-9B87-7582-38D8-D8A94A88015E}"/>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EE9B0734-1341-87E2-0C2A-055703CE47B3}"/>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76494B44-1986-2B95-3376-CF26AA7472E9}"/>
              </a:ext>
            </a:extLst>
          </p:cNvPr>
          <p:cNvSpPr>
            <a:spLocks noGrp="1"/>
          </p:cNvSpPr>
          <p:nvPr>
            <p:ph type="sldNum" sz="quarter" idx="12"/>
          </p:nvPr>
        </p:nvSpPr>
        <p:spPr/>
        <p:txBody>
          <a:bodyPr/>
          <a:lstStyle/>
          <a:p>
            <a:fld id="{36938283-425C-4351-A14E-9CA3B2BE78DA}" type="slidenum">
              <a:rPr lang="zh-CN" altLang="en-US" smtClean="0"/>
              <a:t>21</a:t>
            </a:fld>
            <a:endParaRPr lang="zh-CN" altLang="en-US"/>
          </a:p>
        </p:txBody>
      </p:sp>
      <p:pic>
        <p:nvPicPr>
          <p:cNvPr id="7" name="图片 6">
            <a:extLst>
              <a:ext uri="{FF2B5EF4-FFF2-40B4-BE49-F238E27FC236}">
                <a16:creationId xmlns:a16="http://schemas.microsoft.com/office/drawing/2014/main" id="{0D5F9688-4818-3575-75E2-D6C81396A99E}"/>
              </a:ext>
            </a:extLst>
          </p:cNvPr>
          <p:cNvPicPr>
            <a:picLocks noChangeAspect="1"/>
          </p:cNvPicPr>
          <p:nvPr/>
        </p:nvPicPr>
        <p:blipFill>
          <a:blip r:embed="rId3"/>
          <a:stretch>
            <a:fillRect/>
          </a:stretch>
        </p:blipFill>
        <p:spPr>
          <a:xfrm>
            <a:off x="6096000" y="1449001"/>
            <a:ext cx="5554999" cy="3960000"/>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02C2A1D5-4D37-25C8-02D8-3C19FF342EF4}"/>
                  </a:ext>
                </a:extLst>
              </p:cNvPr>
              <p:cNvSpPr txBox="1"/>
              <p:nvPr/>
            </p:nvSpPr>
            <p:spPr>
              <a:xfrm>
                <a:off x="879583" y="3663206"/>
                <a:ext cx="6281708" cy="2383729"/>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a:cs typeface="Times New Roman" panose="02020603050405020304" pitchFamily="18" charset="0"/>
                  </a:rPr>
                  <a:t>ROI (region of interest): 24~144 keV</a:t>
                </a:r>
              </a:p>
              <a:p>
                <a:pPr marL="342900" indent="-342900">
                  <a:buFont typeface="Wingdings" panose="05000000000000000000" pitchFamily="2" charset="2"/>
                  <a:buChar char="Ø"/>
                </a:pPr>
                <a:r>
                  <a:rPr lang="en-US" altLang="zh-CN" sz="2400">
                    <a:cs typeface="Times New Roman" panose="02020603050405020304" pitchFamily="18" charset="0"/>
                  </a:rPr>
                  <a:t>Offset in the ROI &lt; 1 keV</a:t>
                </a:r>
              </a:p>
              <a:p>
                <a:pPr marL="342900" indent="-342900">
                  <a:buFont typeface="Wingdings" panose="05000000000000000000" pitchFamily="2" charset="2"/>
                  <a:buChar char="Ø"/>
                </a:pPr>
                <a:r>
                  <a:rPr lang="en-US" altLang="zh-CN" sz="2400">
                    <a:cs typeface="Times New Roman" panose="02020603050405020304" pitchFamily="18" charset="0"/>
                  </a:rPr>
                  <a:t>Fit with </a:t>
                </a:r>
                <a14:m>
                  <m:oMath xmlns:m="http://schemas.openxmlformats.org/officeDocument/2006/math">
                    <m:f>
                      <m:fPr>
                        <m:ctrlPr>
                          <a:rPr lang="en-US" altLang="zh-CN" sz="2400" b="0" i="1" smtClean="0">
                            <a:latin typeface="Cambria Math" panose="02040503050406030204" pitchFamily="18" charset="0"/>
                          </a:rPr>
                        </m:ctrlPr>
                      </m:fPr>
                      <m:num>
                        <m:r>
                          <a:rPr lang="zh-CN" altLang="en-US" sz="2400" i="1" smtClean="0">
                            <a:latin typeface="Cambria Math" panose="02040503050406030204" pitchFamily="18" charset="0"/>
                          </a:rPr>
                          <m:t>𝜎</m:t>
                        </m:r>
                      </m:num>
                      <m:den>
                        <m:r>
                          <a:rPr lang="en-US" altLang="zh-CN" sz="2400" b="0" i="1" smtClean="0">
                            <a:latin typeface="Cambria Math" panose="02040503050406030204" pitchFamily="18" charset="0"/>
                          </a:rPr>
                          <m:t>𝐸</m:t>
                        </m:r>
                      </m:den>
                    </m:f>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r>
                          <m:rPr>
                            <m:sty m:val="p"/>
                          </m:rPr>
                          <a:rPr lang="en-US" altLang="zh-CN" sz="2400" i="1">
                            <a:latin typeface="Cambria Math" panose="02040503050406030204" pitchFamily="18" charset="0"/>
                          </a:rPr>
                          <m:t>a</m:t>
                        </m:r>
                      </m:num>
                      <m:den>
                        <m:rad>
                          <m:radPr>
                            <m:degHide m:val="on"/>
                            <m:ctrlPr>
                              <a:rPr lang="en-US" altLang="zh-CN" sz="2400" b="0" i="1" smtClean="0">
                                <a:latin typeface="Cambria Math" panose="02040503050406030204" pitchFamily="18" charset="0"/>
                              </a:rPr>
                            </m:ctrlPr>
                          </m:radPr>
                          <m:deg/>
                          <m:e>
                            <m:r>
                              <a:rPr lang="en-US" altLang="zh-CN" sz="2400" b="0" i="1" smtClean="0">
                                <a:latin typeface="Cambria Math" panose="02040503050406030204" pitchFamily="18" charset="0"/>
                              </a:rPr>
                              <m:t>𝐸</m:t>
                            </m:r>
                            <m:d>
                              <m:dPr>
                                <m:begChr m:val="["/>
                                <m:endChr m:val="]"/>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𝑘𝑒𝑉</m:t>
                                </m:r>
                              </m:e>
                            </m:d>
                          </m:e>
                        </m:rad>
                      </m:den>
                    </m:f>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𝑏</m:t>
                    </m:r>
                  </m:oMath>
                </a14:m>
                <a:endParaRPr lang="en-US" altLang="zh-CN" sz="2400" b="0">
                  <a:cs typeface="Times New Roman" panose="02020603050405020304" pitchFamily="18" charset="0"/>
                </a:endParaRPr>
              </a:p>
              <a:p>
                <a:pPr marL="742950" lvl="1" indent="-285750">
                  <a:buFont typeface="Arial" panose="020B0604020202020204" pitchFamily="34" charset="0"/>
                  <a:buChar char="•"/>
                </a:pPr>
                <a:r>
                  <a:rPr lang="en-US" altLang="zh-CN" sz="2000">
                    <a:cs typeface="Times New Roman" panose="02020603050405020304" pitchFamily="18" charset="0"/>
                  </a:rPr>
                  <a:t>a = </a:t>
                </a:r>
                <a14:m>
                  <m:oMath xmlns:m="http://schemas.openxmlformats.org/officeDocument/2006/math">
                    <m:r>
                      <a:rPr lang="en-US" altLang="zh-CN" sz="2000" b="0" i="1" smtClean="0">
                        <a:latin typeface="Cambria Math" panose="02040503050406030204" pitchFamily="18" charset="0"/>
                      </a:rPr>
                      <m:t>0.401</m:t>
                    </m:r>
                    <m:r>
                      <a:rPr lang="en-US" altLang="zh-CN" sz="2000" b="0" i="1" smtClean="0">
                        <a:latin typeface="Cambria Math" panose="02040503050406030204" pitchFamily="18" charset="0"/>
                        <a:ea typeface="Cambria Math" panose="02040503050406030204" pitchFamily="18" charset="0"/>
                      </a:rPr>
                      <m:t>±0.016</m:t>
                    </m:r>
                  </m:oMath>
                </a14:m>
                <a:endParaRPr lang="en-US" altLang="zh-CN" sz="2000">
                  <a:cs typeface="Times New Roman" panose="02020603050405020304" pitchFamily="18" charset="0"/>
                </a:endParaRPr>
              </a:p>
              <a:p>
                <a:pPr marL="742950" lvl="1" indent="-285750">
                  <a:buFont typeface="Arial" panose="020B0604020202020204" pitchFamily="34" charset="0"/>
                  <a:buChar char="•"/>
                </a:pPr>
                <a:r>
                  <a:rPr lang="en-US" altLang="zh-CN" sz="2000">
                    <a:cs typeface="Times New Roman" panose="02020603050405020304" pitchFamily="18" charset="0"/>
                  </a:rPr>
                  <a:t>b = </a:t>
                </a:r>
                <a14:m>
                  <m:oMath xmlns:m="http://schemas.openxmlformats.org/officeDocument/2006/math">
                    <m:r>
                      <a:rPr lang="en-US" altLang="zh-CN" sz="2000" b="0" i="1" smtClean="0">
                        <a:latin typeface="Cambria Math" panose="02040503050406030204" pitchFamily="18" charset="0"/>
                      </a:rPr>
                      <m:t>0.0061</m:t>
                    </m:r>
                    <m:r>
                      <a:rPr lang="en-US" altLang="zh-CN" sz="2000" b="0" i="1" smtClean="0">
                        <a:latin typeface="Cambria Math" panose="02040503050406030204" pitchFamily="18" charset="0"/>
                        <a:ea typeface="Cambria Math" panose="02040503050406030204" pitchFamily="18" charset="0"/>
                      </a:rPr>
                      <m:t>±0.0016</m:t>
                    </m:r>
                  </m:oMath>
                </a14:m>
                <a:endParaRPr lang="en-US" altLang="zh-CN" sz="2000">
                  <a:cs typeface="Times New Roman" panose="02020603050405020304" pitchFamily="18" charset="0"/>
                </a:endParaRPr>
              </a:p>
              <a:p>
                <a:pPr marL="342900" indent="-342900">
                  <a:buFont typeface="Wingdings" panose="05000000000000000000" pitchFamily="2" charset="2"/>
                  <a:buChar char="Ø"/>
                </a:pPr>
                <a:r>
                  <a:rPr lang="en-US" altLang="zh-CN" sz="2400">
                    <a:cs typeface="Times New Roman" panose="02020603050405020304" pitchFamily="18" charset="0"/>
                  </a:rPr>
                  <a:t>Resolution at 24 keV (144 keV) is 8.8% (3.9%)</a:t>
                </a:r>
              </a:p>
            </p:txBody>
          </p:sp>
        </mc:Choice>
        <mc:Fallback xmlns="">
          <p:sp>
            <p:nvSpPr>
              <p:cNvPr id="10" name="文本框 9">
                <a:extLst>
                  <a:ext uri="{FF2B5EF4-FFF2-40B4-BE49-F238E27FC236}">
                    <a16:creationId xmlns:a16="http://schemas.microsoft.com/office/drawing/2014/main" id="{02C2A1D5-4D37-25C8-02D8-3C19FF342EF4}"/>
                  </a:ext>
                </a:extLst>
              </p:cNvPr>
              <p:cNvSpPr txBox="1">
                <a:spLocks noRot="1" noChangeAspect="1" noMove="1" noResize="1" noEditPoints="1" noAdjustHandles="1" noChangeArrowheads="1" noChangeShapeType="1" noTextEdit="1"/>
              </p:cNvSpPr>
              <p:nvPr/>
            </p:nvSpPr>
            <p:spPr>
              <a:xfrm>
                <a:off x="879583" y="3663206"/>
                <a:ext cx="6281708" cy="2383729"/>
              </a:xfrm>
              <a:prstGeom prst="rect">
                <a:avLst/>
              </a:prstGeom>
              <a:blipFill>
                <a:blip r:embed="rId4"/>
                <a:stretch>
                  <a:fillRect l="-1261" t="-2046" b="-4859"/>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31F1C5EF-1B2F-11F6-67F6-1C57D4C1AEB5}"/>
              </a:ext>
            </a:extLst>
          </p:cNvPr>
          <p:cNvSpPr txBox="1"/>
          <p:nvPr/>
        </p:nvSpPr>
        <p:spPr>
          <a:xfrm>
            <a:off x="879583" y="2179132"/>
            <a:ext cx="4661043" cy="1015663"/>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cs typeface="Times New Roman" panose="02020603050405020304" pitchFamily="18" charset="0"/>
              </a:rPr>
              <a:t>PDE: photon detection efficiency for S1</a:t>
            </a:r>
          </a:p>
          <a:p>
            <a:pPr marL="285750" indent="-285750">
              <a:buFont typeface="Arial" panose="020B0604020202020204" pitchFamily="34" charset="0"/>
              <a:buChar char="•"/>
            </a:pPr>
            <a:r>
              <a:rPr lang="en-US" altLang="zh-CN" sz="2000" dirty="0">
                <a:cs typeface="Times New Roman" panose="02020603050405020304" pitchFamily="18" charset="0"/>
              </a:rPr>
              <a:t>EEE: electron extraction efficiency</a:t>
            </a:r>
          </a:p>
          <a:p>
            <a:pPr marL="285750" indent="-285750">
              <a:buFont typeface="Arial" panose="020B0604020202020204" pitchFamily="34" charset="0"/>
              <a:buChar char="•"/>
            </a:pPr>
            <a:r>
              <a:rPr lang="en-US" altLang="zh-CN" sz="2000" dirty="0">
                <a:cs typeface="Times New Roman" panose="02020603050405020304" pitchFamily="18" charset="0"/>
              </a:rPr>
              <a:t>SEG</a:t>
            </a:r>
            <a:r>
              <a:rPr lang="en-US" altLang="zh-CN" sz="2000" baseline="-25000" dirty="0">
                <a:cs typeface="Times New Roman" panose="02020603050405020304" pitchFamily="18" charset="0"/>
              </a:rPr>
              <a:t>B</a:t>
            </a:r>
            <a:r>
              <a:rPr lang="en-US" altLang="zh-CN" sz="2000" dirty="0">
                <a:cs typeface="Times New Roman" panose="02020603050405020304" pitchFamily="18" charset="0"/>
              </a:rPr>
              <a:t>: single-electron gain for S2</a:t>
            </a:r>
            <a:r>
              <a:rPr lang="en-US" altLang="zh-CN" sz="2000" baseline="-25000" dirty="0">
                <a:cs typeface="Times New Roman" panose="02020603050405020304" pitchFamily="18" charset="0"/>
              </a:rPr>
              <a:t>B</a:t>
            </a:r>
            <a:endParaRPr lang="zh-CN" altLang="en-US" sz="2000" baseline="-25000" dirty="0">
              <a:cs typeface="Times New Roman" panose="02020603050405020304" pitchFamily="18" charset="0"/>
            </a:endParaRPr>
          </a:p>
        </p:txBody>
      </p:sp>
      <p:pic>
        <p:nvPicPr>
          <p:cNvPr id="15" name="图片 14">
            <a:extLst>
              <a:ext uri="{FF2B5EF4-FFF2-40B4-BE49-F238E27FC236}">
                <a16:creationId xmlns:a16="http://schemas.microsoft.com/office/drawing/2014/main" id="{DB0C9C46-41B1-9B49-05E3-21E1B22A323B}"/>
              </a:ext>
            </a:extLst>
          </p:cNvPr>
          <p:cNvPicPr>
            <a:picLocks noChangeAspect="1"/>
          </p:cNvPicPr>
          <p:nvPr/>
        </p:nvPicPr>
        <p:blipFill>
          <a:blip r:embed="rId5"/>
          <a:stretch>
            <a:fillRect/>
          </a:stretch>
        </p:blipFill>
        <p:spPr>
          <a:xfrm>
            <a:off x="879583" y="1389141"/>
            <a:ext cx="4307361" cy="687469"/>
          </a:xfrm>
          <a:prstGeom prst="rect">
            <a:avLst/>
          </a:prstGeom>
        </p:spPr>
      </p:pic>
      <p:sp>
        <p:nvSpPr>
          <p:cNvPr id="8" name="矩形 7">
            <a:extLst>
              <a:ext uri="{FF2B5EF4-FFF2-40B4-BE49-F238E27FC236}">
                <a16:creationId xmlns:a16="http://schemas.microsoft.com/office/drawing/2014/main" id="{DB61D500-E0D0-E26C-2975-1F3D2BCE962A}"/>
              </a:ext>
            </a:extLst>
          </p:cNvPr>
          <p:cNvSpPr/>
          <p:nvPr/>
        </p:nvSpPr>
        <p:spPr>
          <a:xfrm>
            <a:off x="6696075" y="1552575"/>
            <a:ext cx="2505074" cy="3343275"/>
          </a:xfrm>
          <a:prstGeom prst="rect">
            <a:avLst/>
          </a:prstGeom>
          <a:solidFill>
            <a:srgbClr val="FF66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F7579A5-25A0-D506-98A1-A7A881551DC2}"/>
              </a:ext>
            </a:extLst>
          </p:cNvPr>
          <p:cNvSpPr txBox="1"/>
          <p:nvPr/>
        </p:nvSpPr>
        <p:spPr>
          <a:xfrm>
            <a:off x="8433048" y="1037067"/>
            <a:ext cx="768101" cy="461665"/>
          </a:xfrm>
          <a:prstGeom prst="rect">
            <a:avLst/>
          </a:prstGeom>
          <a:noFill/>
        </p:spPr>
        <p:txBody>
          <a:bodyPr wrap="square" rtlCol="0">
            <a:spAutoFit/>
          </a:bodyPr>
          <a:lstStyle/>
          <a:p>
            <a:pPr algn="l"/>
            <a:r>
              <a:rPr lang="en-US" altLang="zh-CN" sz="2400" b="1">
                <a:cs typeface="Times New Roman" panose="02020603050405020304" pitchFamily="18" charset="0"/>
              </a:rPr>
              <a:t>ROI</a:t>
            </a:r>
            <a:endParaRPr lang="zh-CN" altLang="en-US" sz="2000" b="1">
              <a:cs typeface="Times New Roman" panose="02020603050405020304" pitchFamily="18" charset="0"/>
            </a:endParaRPr>
          </a:p>
        </p:txBody>
      </p:sp>
      <p:cxnSp>
        <p:nvCxnSpPr>
          <p:cNvPr id="12" name="直接箭头连接符 11">
            <a:extLst>
              <a:ext uri="{FF2B5EF4-FFF2-40B4-BE49-F238E27FC236}">
                <a16:creationId xmlns:a16="http://schemas.microsoft.com/office/drawing/2014/main" id="{8FF52ECC-7430-F97E-CD21-B78AAFB2042C}"/>
              </a:ext>
            </a:extLst>
          </p:cNvPr>
          <p:cNvCxnSpPr>
            <a:stCxn id="6" idx="1"/>
          </p:cNvCxnSpPr>
          <p:nvPr/>
        </p:nvCxnSpPr>
        <p:spPr>
          <a:xfrm flipH="1">
            <a:off x="7948612" y="1267900"/>
            <a:ext cx="484436" cy="5699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657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7102B22-F6D4-1777-7ADB-1B89B514ED66}"/>
              </a:ext>
            </a:extLst>
          </p:cNvPr>
          <p:cNvSpPr>
            <a:spLocks noGrp="1"/>
          </p:cNvSpPr>
          <p:nvPr>
            <p:ph idx="1"/>
          </p:nvPr>
        </p:nvSpPr>
        <p:spPr>
          <a:xfrm>
            <a:off x="728662" y="1104760"/>
            <a:ext cx="6619875" cy="4351338"/>
          </a:xfrm>
        </p:spPr>
        <p:txBody>
          <a:bodyPr>
            <a:normAutofit/>
          </a:bodyPr>
          <a:lstStyle/>
          <a:p>
            <a:r>
              <a:rPr lang="en-US" altLang="zh-CN">
                <a:solidFill>
                  <a:schemeClr val="bg1">
                    <a:lumMod val="75000"/>
                  </a:schemeClr>
                </a:solidFill>
              </a:rPr>
              <a:t>Introduction of solar pp neutrino</a:t>
            </a:r>
          </a:p>
          <a:p>
            <a:r>
              <a:rPr lang="en-US" altLang="zh-CN">
                <a:solidFill>
                  <a:schemeClr val="bg1">
                    <a:lumMod val="75000"/>
                  </a:schemeClr>
                </a:solidFill>
              </a:rPr>
              <a:t>PandaX experiment</a:t>
            </a:r>
          </a:p>
          <a:p>
            <a:r>
              <a:rPr lang="en-US" altLang="zh-CN">
                <a:solidFill>
                  <a:schemeClr val="bg1">
                    <a:lumMod val="75000"/>
                  </a:schemeClr>
                </a:solidFill>
              </a:rPr>
              <a:t>Data selection &amp; reconstruction </a:t>
            </a:r>
          </a:p>
          <a:p>
            <a:r>
              <a:rPr lang="en-US" altLang="zh-CN"/>
              <a:t>Background model</a:t>
            </a:r>
          </a:p>
          <a:p>
            <a:r>
              <a:rPr lang="en-US" altLang="zh-CN">
                <a:solidFill>
                  <a:schemeClr val="bg1">
                    <a:lumMod val="75000"/>
                  </a:schemeClr>
                </a:solidFill>
              </a:rPr>
              <a:t>Energy spectrum fit</a:t>
            </a:r>
          </a:p>
          <a:p>
            <a:r>
              <a:rPr lang="en-US" altLang="zh-CN">
                <a:solidFill>
                  <a:schemeClr val="bg1">
                    <a:lumMod val="75000"/>
                  </a:schemeClr>
                </a:solidFill>
              </a:rPr>
              <a:t>Systematic error</a:t>
            </a:r>
          </a:p>
          <a:p>
            <a:r>
              <a:rPr lang="en-US" altLang="zh-CN">
                <a:solidFill>
                  <a:schemeClr val="bg1">
                    <a:lumMod val="75000"/>
                  </a:schemeClr>
                </a:solidFill>
              </a:rPr>
              <a:t>Result and outlook</a:t>
            </a:r>
          </a:p>
          <a:p>
            <a:r>
              <a:rPr lang="en-US" altLang="zh-CN">
                <a:solidFill>
                  <a:schemeClr val="bg1">
                    <a:lumMod val="75000"/>
                  </a:schemeClr>
                </a:solidFill>
              </a:rPr>
              <a:t>Summary</a:t>
            </a:r>
            <a:endParaRPr lang="zh-CN" altLang="en-US">
              <a:solidFill>
                <a:schemeClr val="bg1">
                  <a:lumMod val="75000"/>
                </a:schemeClr>
              </a:solidFill>
            </a:endParaRPr>
          </a:p>
        </p:txBody>
      </p:sp>
      <p:sp>
        <p:nvSpPr>
          <p:cNvPr id="3" name="日期占位符 2">
            <a:extLst>
              <a:ext uri="{FF2B5EF4-FFF2-40B4-BE49-F238E27FC236}">
                <a16:creationId xmlns:a16="http://schemas.microsoft.com/office/drawing/2014/main" id="{06CAF3BE-264F-8967-1315-F708056D5BF5}"/>
              </a:ext>
            </a:extLst>
          </p:cNvPr>
          <p:cNvSpPr>
            <a:spLocks noGrp="1"/>
          </p:cNvSpPr>
          <p:nvPr>
            <p:ph type="dt" sz="half" idx="10"/>
          </p:nvPr>
        </p:nvSpPr>
        <p:spPr/>
        <p:txBody>
          <a:bodyPr/>
          <a:lstStyle/>
          <a:p>
            <a:fld id="{5C1BFDAD-C3D1-4719-B509-8C4CB1AAA779}" type="datetime1">
              <a:rPr lang="zh-CN" altLang="en-US" smtClean="0"/>
              <a:t>2024/1/20</a:t>
            </a:fld>
            <a:endParaRPr lang="zh-CN" altLang="en-US"/>
          </a:p>
        </p:txBody>
      </p:sp>
      <p:sp>
        <p:nvSpPr>
          <p:cNvPr id="4" name="页脚占位符 3">
            <a:extLst>
              <a:ext uri="{FF2B5EF4-FFF2-40B4-BE49-F238E27FC236}">
                <a16:creationId xmlns:a16="http://schemas.microsoft.com/office/drawing/2014/main" id="{18F92DAA-ABA5-CC7B-8094-75BC01272DC0}"/>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8D949386-8CDD-B3D3-41BB-5437425B7B6C}"/>
              </a:ext>
            </a:extLst>
          </p:cNvPr>
          <p:cNvSpPr>
            <a:spLocks noGrp="1"/>
          </p:cNvSpPr>
          <p:nvPr>
            <p:ph type="sldNum" sz="quarter" idx="12"/>
          </p:nvPr>
        </p:nvSpPr>
        <p:spPr/>
        <p:txBody>
          <a:bodyPr/>
          <a:lstStyle/>
          <a:p>
            <a:fld id="{36938283-425C-4351-A14E-9CA3B2BE78DA}" type="slidenum">
              <a:rPr lang="zh-CN" altLang="en-US" smtClean="0"/>
              <a:t>22</a:t>
            </a:fld>
            <a:endParaRPr lang="zh-CN" altLang="en-US"/>
          </a:p>
        </p:txBody>
      </p:sp>
      <p:sp>
        <p:nvSpPr>
          <p:cNvPr id="6" name="标题 5">
            <a:extLst>
              <a:ext uri="{FF2B5EF4-FFF2-40B4-BE49-F238E27FC236}">
                <a16:creationId xmlns:a16="http://schemas.microsoft.com/office/drawing/2014/main" id="{FD68D9E8-86F1-E9E2-671B-9AA8BB9C1D33}"/>
              </a:ext>
            </a:extLst>
          </p:cNvPr>
          <p:cNvSpPr>
            <a:spLocks noGrp="1"/>
          </p:cNvSpPr>
          <p:nvPr>
            <p:ph type="title"/>
          </p:nvPr>
        </p:nvSpPr>
        <p:spPr/>
        <p:txBody>
          <a:bodyPr/>
          <a:lstStyle/>
          <a:p>
            <a:r>
              <a:rPr lang="en-US" altLang="zh-CN">
                <a:cs typeface="Times New Roman" panose="02020603050405020304" pitchFamily="18" charset="0"/>
              </a:rPr>
              <a:t>Outline</a:t>
            </a:r>
            <a:endParaRPr lang="zh-CN" altLang="en-US"/>
          </a:p>
        </p:txBody>
      </p:sp>
      <p:grpSp>
        <p:nvGrpSpPr>
          <p:cNvPr id="24" name="组合 23">
            <a:extLst>
              <a:ext uri="{FF2B5EF4-FFF2-40B4-BE49-F238E27FC236}">
                <a16:creationId xmlns:a16="http://schemas.microsoft.com/office/drawing/2014/main" id="{183290A0-E961-3DE9-E362-E5C64AA53E75}"/>
              </a:ext>
            </a:extLst>
          </p:cNvPr>
          <p:cNvGrpSpPr/>
          <p:nvPr/>
        </p:nvGrpSpPr>
        <p:grpSpPr>
          <a:xfrm>
            <a:off x="5446158" y="2567993"/>
            <a:ext cx="4769579" cy="3059372"/>
            <a:chOff x="5272737" y="2829246"/>
            <a:chExt cx="4769579" cy="3059372"/>
          </a:xfrm>
        </p:grpSpPr>
        <p:pic>
          <p:nvPicPr>
            <p:cNvPr id="23" name="图片 22">
              <a:extLst>
                <a:ext uri="{FF2B5EF4-FFF2-40B4-BE49-F238E27FC236}">
                  <a16:creationId xmlns:a16="http://schemas.microsoft.com/office/drawing/2014/main" id="{02A7E3E6-4505-4D24-83F9-AF0D28FE3BC8}"/>
                </a:ext>
              </a:extLst>
            </p:cNvPr>
            <p:cNvPicPr>
              <a:picLocks noChangeAspect="1"/>
            </p:cNvPicPr>
            <p:nvPr/>
          </p:nvPicPr>
          <p:blipFill rotWithShape="1">
            <a:blip r:embed="rId3"/>
            <a:srcRect l="2327" r="29863"/>
            <a:stretch/>
          </p:blipFill>
          <p:spPr>
            <a:xfrm>
              <a:off x="6407870" y="3157528"/>
              <a:ext cx="2483070" cy="2420884"/>
            </a:xfrm>
            <a:prstGeom prst="rect">
              <a:avLst/>
            </a:prstGeom>
          </p:spPr>
        </p:pic>
        <p:sp>
          <p:nvSpPr>
            <p:cNvPr id="12" name="文本框 11">
              <a:extLst>
                <a:ext uri="{FF2B5EF4-FFF2-40B4-BE49-F238E27FC236}">
                  <a16:creationId xmlns:a16="http://schemas.microsoft.com/office/drawing/2014/main" id="{709F9170-C25B-CF81-7D82-CC0CA9AE007B}"/>
                </a:ext>
              </a:extLst>
            </p:cNvPr>
            <p:cNvSpPr txBox="1"/>
            <p:nvPr/>
          </p:nvSpPr>
          <p:spPr>
            <a:xfrm>
              <a:off x="5272737" y="3767805"/>
              <a:ext cx="1317730" cy="1200329"/>
            </a:xfrm>
            <a:prstGeom prst="rect">
              <a:avLst/>
            </a:prstGeom>
            <a:noFill/>
          </p:spPr>
          <p:txBody>
            <a:bodyPr wrap="square" rtlCol="0">
              <a:spAutoFit/>
            </a:bodyPr>
            <a:lstStyle/>
            <a:p>
              <a:r>
                <a:rPr lang="en-US" altLang="zh-CN" b="1">
                  <a:solidFill>
                    <a:srgbClr val="0066FF"/>
                  </a:solidFill>
                  <a:latin typeface="Times New Roman" panose="02020603050405020304" pitchFamily="18" charset="0"/>
                  <a:cs typeface="Times New Roman" panose="02020603050405020304" pitchFamily="18" charset="0"/>
                </a:rPr>
                <a:t>Activation</a:t>
              </a:r>
              <a:endParaRPr lang="en-US" altLang="zh-CN">
                <a:solidFill>
                  <a:srgbClr val="0066FF"/>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I-125</a:t>
              </a:r>
            </a:p>
            <a:p>
              <a:pPr marL="285750" indent="-285750" algn="l">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Xe-133</a:t>
              </a:r>
            </a:p>
            <a:p>
              <a:pPr marL="285750" indent="-285750" algn="l">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Xe-127</a:t>
              </a:r>
            </a:p>
          </p:txBody>
        </p:sp>
        <p:sp>
          <p:nvSpPr>
            <p:cNvPr id="13" name="文本框 12">
              <a:extLst>
                <a:ext uri="{FF2B5EF4-FFF2-40B4-BE49-F238E27FC236}">
                  <a16:creationId xmlns:a16="http://schemas.microsoft.com/office/drawing/2014/main" id="{2ACB8C55-E1C4-51B2-E094-512EA4BC2BF8}"/>
                </a:ext>
              </a:extLst>
            </p:cNvPr>
            <p:cNvSpPr txBox="1"/>
            <p:nvPr/>
          </p:nvSpPr>
          <p:spPr>
            <a:xfrm>
              <a:off x="8778939" y="4558686"/>
              <a:ext cx="1263377" cy="923330"/>
            </a:xfrm>
            <a:prstGeom prst="rect">
              <a:avLst/>
            </a:prstGeom>
            <a:noFill/>
          </p:spPr>
          <p:txBody>
            <a:bodyPr wrap="square" rtlCol="0">
              <a:spAutoFit/>
            </a:bodyPr>
            <a:lstStyle/>
            <a:p>
              <a:r>
                <a:rPr lang="en-US" altLang="zh-CN" b="1">
                  <a:solidFill>
                    <a:srgbClr val="FF00FF"/>
                  </a:solidFill>
                  <a:latin typeface="Times New Roman" panose="02020603050405020304" pitchFamily="18" charset="0"/>
                  <a:cs typeface="Times New Roman" panose="02020603050405020304" pitchFamily="18" charset="0"/>
                </a:rPr>
                <a:t>Intrinsic</a:t>
              </a:r>
            </a:p>
            <a:p>
              <a:pPr marL="285750" indent="-285750" algn="l">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Xe-136</a:t>
              </a:r>
            </a:p>
            <a:p>
              <a:pPr marL="285750" indent="-285750" algn="l">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Xe-124</a:t>
              </a:r>
            </a:p>
          </p:txBody>
        </p:sp>
        <p:sp>
          <p:nvSpPr>
            <p:cNvPr id="15" name="文本框 14">
              <a:extLst>
                <a:ext uri="{FF2B5EF4-FFF2-40B4-BE49-F238E27FC236}">
                  <a16:creationId xmlns:a16="http://schemas.microsoft.com/office/drawing/2014/main" id="{E41F1282-8864-C536-4020-75B19E0DC188}"/>
                </a:ext>
              </a:extLst>
            </p:cNvPr>
            <p:cNvSpPr txBox="1"/>
            <p:nvPr/>
          </p:nvSpPr>
          <p:spPr>
            <a:xfrm>
              <a:off x="7712041" y="5519286"/>
              <a:ext cx="1066898" cy="369332"/>
            </a:xfrm>
            <a:prstGeom prst="rect">
              <a:avLst/>
            </a:prstGeom>
            <a:noFill/>
          </p:spPr>
          <p:txBody>
            <a:bodyPr wrap="square" rtlCol="0">
              <a:spAutoFit/>
            </a:bodyPr>
            <a:lstStyle/>
            <a:p>
              <a:r>
                <a:rPr lang="en-US" altLang="zh-CN" b="1">
                  <a:solidFill>
                    <a:srgbClr val="00B050"/>
                  </a:solidFill>
                  <a:latin typeface="Times New Roman" panose="02020603050405020304" pitchFamily="18" charset="0"/>
                  <a:cs typeface="Times New Roman" panose="02020603050405020304" pitchFamily="18" charset="0"/>
                </a:rPr>
                <a:t>Material</a:t>
              </a:r>
            </a:p>
          </p:txBody>
        </p:sp>
        <p:sp>
          <p:nvSpPr>
            <p:cNvPr id="14" name="文本框 13">
              <a:extLst>
                <a:ext uri="{FF2B5EF4-FFF2-40B4-BE49-F238E27FC236}">
                  <a16:creationId xmlns:a16="http://schemas.microsoft.com/office/drawing/2014/main" id="{F75DE1F6-75F9-07B3-BD8C-EAFEECBA7838}"/>
                </a:ext>
              </a:extLst>
            </p:cNvPr>
            <p:cNvSpPr txBox="1"/>
            <p:nvPr/>
          </p:nvSpPr>
          <p:spPr>
            <a:xfrm>
              <a:off x="8613401" y="2829246"/>
              <a:ext cx="1218998" cy="1200329"/>
            </a:xfrm>
            <a:prstGeom prst="rect">
              <a:avLst/>
            </a:prstGeom>
            <a:noFill/>
          </p:spPr>
          <p:txBody>
            <a:bodyPr wrap="square" rtlCol="0">
              <a:spAutoFit/>
            </a:bodyPr>
            <a:lstStyle/>
            <a:p>
              <a:r>
                <a:rPr lang="en-US" altLang="zh-CN" b="1">
                  <a:solidFill>
                    <a:srgbClr val="F97045"/>
                  </a:solidFill>
                  <a:latin typeface="Times New Roman" panose="02020603050405020304" pitchFamily="18" charset="0"/>
                  <a:cs typeface="Times New Roman" panose="02020603050405020304" pitchFamily="18" charset="0"/>
                </a:rPr>
                <a:t>Impurity</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Pb-214</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Pb-212</a:t>
              </a:r>
            </a:p>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Kr-85</a:t>
              </a:r>
            </a:p>
          </p:txBody>
        </p:sp>
      </p:grpSp>
    </p:spTree>
    <p:extLst>
      <p:ext uri="{BB962C8B-B14F-4D97-AF65-F5344CB8AC3E}">
        <p14:creationId xmlns:p14="http://schemas.microsoft.com/office/powerpoint/2010/main" val="1000725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AE6CA8-0E5D-DB6E-94A0-DF1C943B7143}"/>
              </a:ext>
            </a:extLst>
          </p:cNvPr>
          <p:cNvSpPr>
            <a:spLocks noGrp="1"/>
          </p:cNvSpPr>
          <p:nvPr>
            <p:ph type="title"/>
          </p:nvPr>
        </p:nvSpPr>
        <p:spPr/>
        <p:txBody>
          <a:bodyPr>
            <a:normAutofit/>
          </a:bodyPr>
          <a:lstStyle/>
          <a:p>
            <a:r>
              <a:rPr lang="en-US" altLang="zh-CN"/>
              <a:t>Pb-214: Main background</a:t>
            </a:r>
            <a:endParaRPr lang="zh-CN" altLang="en-US"/>
          </a:p>
        </p:txBody>
      </p:sp>
      <p:sp>
        <p:nvSpPr>
          <p:cNvPr id="3" name="日期占位符 2">
            <a:extLst>
              <a:ext uri="{FF2B5EF4-FFF2-40B4-BE49-F238E27FC236}">
                <a16:creationId xmlns:a16="http://schemas.microsoft.com/office/drawing/2014/main" id="{1EE8EADA-788E-0368-3ADE-17251D313C3B}"/>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8C9C0F38-79C6-CF5E-EAA4-1BA3AF84B234}"/>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7788697A-3E8F-9663-CE03-DD9166162389}"/>
              </a:ext>
            </a:extLst>
          </p:cNvPr>
          <p:cNvSpPr>
            <a:spLocks noGrp="1"/>
          </p:cNvSpPr>
          <p:nvPr>
            <p:ph type="sldNum" sz="quarter" idx="12"/>
          </p:nvPr>
        </p:nvSpPr>
        <p:spPr/>
        <p:txBody>
          <a:bodyPr/>
          <a:lstStyle/>
          <a:p>
            <a:fld id="{36938283-425C-4351-A14E-9CA3B2BE78DA}" type="slidenum">
              <a:rPr lang="zh-CN" altLang="en-US" smtClean="0"/>
              <a:t>23</a:t>
            </a:fld>
            <a:endParaRPr lang="zh-CN" altLang="en-US"/>
          </a:p>
        </p:txBody>
      </p:sp>
      <p:grpSp>
        <p:nvGrpSpPr>
          <p:cNvPr id="23" name="组合 22">
            <a:extLst>
              <a:ext uri="{FF2B5EF4-FFF2-40B4-BE49-F238E27FC236}">
                <a16:creationId xmlns:a16="http://schemas.microsoft.com/office/drawing/2014/main" id="{CAEF9C26-FA4C-9572-E14A-236AD09E898E}"/>
              </a:ext>
            </a:extLst>
          </p:cNvPr>
          <p:cNvGrpSpPr/>
          <p:nvPr/>
        </p:nvGrpSpPr>
        <p:grpSpPr>
          <a:xfrm>
            <a:off x="506397" y="1934768"/>
            <a:ext cx="6310244" cy="3600000"/>
            <a:chOff x="190686" y="1082588"/>
            <a:chExt cx="6310244" cy="3600000"/>
          </a:xfrm>
        </p:grpSpPr>
        <p:pic>
          <p:nvPicPr>
            <p:cNvPr id="6" name="Picture 8">
              <a:extLst>
                <a:ext uri="{FF2B5EF4-FFF2-40B4-BE49-F238E27FC236}">
                  <a16:creationId xmlns:a16="http://schemas.microsoft.com/office/drawing/2014/main" id="{29A68CC0-718B-DD46-F97A-84CAF27EEF8C}"/>
                </a:ext>
              </a:extLst>
            </p:cNvPr>
            <p:cNvPicPr>
              <a:picLocks noChangeAspect="1"/>
            </p:cNvPicPr>
            <p:nvPr/>
          </p:nvPicPr>
          <p:blipFill>
            <a:blip r:embed="rId3"/>
            <a:stretch>
              <a:fillRect/>
            </a:stretch>
          </p:blipFill>
          <p:spPr>
            <a:xfrm>
              <a:off x="190686" y="1082588"/>
              <a:ext cx="6310244" cy="3600000"/>
            </a:xfrm>
            <a:prstGeom prst="rect">
              <a:avLst/>
            </a:prstGeom>
          </p:spPr>
        </p:pic>
        <p:sp>
          <p:nvSpPr>
            <p:cNvPr id="20" name="文本框 19">
              <a:extLst>
                <a:ext uri="{FF2B5EF4-FFF2-40B4-BE49-F238E27FC236}">
                  <a16:creationId xmlns:a16="http://schemas.microsoft.com/office/drawing/2014/main" id="{D2CF78BE-8A53-9C6E-FD2E-0AC84058F6A6}"/>
                </a:ext>
              </a:extLst>
            </p:cNvPr>
            <p:cNvSpPr txBox="1"/>
            <p:nvPr/>
          </p:nvSpPr>
          <p:spPr>
            <a:xfrm rot="19251631">
              <a:off x="2105830" y="2340738"/>
              <a:ext cx="2624483" cy="707886"/>
            </a:xfrm>
            <a:prstGeom prst="rect">
              <a:avLst/>
            </a:prstGeom>
            <a:noFill/>
          </p:spPr>
          <p:txBody>
            <a:bodyPr wrap="square">
              <a:spAutoFit/>
            </a:bodyPr>
            <a:lstStyle/>
            <a:p>
              <a:r>
                <a:rPr lang="en-US" altLang="zh-CN" sz="4000" dirty="0">
                  <a:solidFill>
                    <a:schemeClr val="bg1">
                      <a:lumMod val="75000"/>
                    </a:schemeClr>
                  </a:solidFill>
                </a:rPr>
                <a:t>P</a:t>
              </a:r>
              <a:r>
                <a:rPr lang="zh-CN" altLang="en-US" sz="4000" dirty="0">
                  <a:solidFill>
                    <a:schemeClr val="bg1">
                      <a:lumMod val="75000"/>
                    </a:schemeClr>
                  </a:solidFill>
                </a:rPr>
                <a:t>reliminary</a:t>
              </a:r>
            </a:p>
          </p:txBody>
        </p:sp>
        <p:sp>
          <p:nvSpPr>
            <p:cNvPr id="8" name="文本框 7">
              <a:extLst>
                <a:ext uri="{FF2B5EF4-FFF2-40B4-BE49-F238E27FC236}">
                  <a16:creationId xmlns:a16="http://schemas.microsoft.com/office/drawing/2014/main" id="{A3A302E0-82E1-A63B-A397-DD34C59A5EA0}"/>
                </a:ext>
              </a:extLst>
            </p:cNvPr>
            <p:cNvSpPr txBox="1"/>
            <p:nvPr/>
          </p:nvSpPr>
          <p:spPr>
            <a:xfrm>
              <a:off x="3102105" y="1407192"/>
              <a:ext cx="1730470" cy="369332"/>
            </a:xfrm>
            <a:prstGeom prst="rect">
              <a:avLst/>
            </a:prstGeom>
            <a:noFill/>
          </p:spPr>
          <p:txBody>
            <a:bodyPr wrap="square" rtlCol="0">
              <a:spAutoFit/>
            </a:bodyPr>
            <a:lstStyle/>
            <a:p>
              <a:pPr algn="l"/>
              <a:r>
                <a:rPr lang="en-US" altLang="zh-CN">
                  <a:latin typeface="Times New Roman" panose="02020603050405020304" pitchFamily="18" charset="0"/>
                  <a:cs typeface="Times New Roman" panose="02020603050405020304" pitchFamily="18" charset="0"/>
                </a:rPr>
                <a:t>Calibration data</a:t>
              </a:r>
              <a:endParaRPr lang="zh-CN" altLang="en-US">
                <a:latin typeface="Times New Roman" panose="02020603050405020304" pitchFamily="18" charset="0"/>
                <a:cs typeface="Times New Roman" panose="02020603050405020304" pitchFamily="18" charset="0"/>
              </a:endParaRPr>
            </a:p>
          </p:txBody>
        </p:sp>
      </p:grpSp>
      <p:sp>
        <p:nvSpPr>
          <p:cNvPr id="16" name="箭头: 燕尾形 15">
            <a:extLst>
              <a:ext uri="{FF2B5EF4-FFF2-40B4-BE49-F238E27FC236}">
                <a16:creationId xmlns:a16="http://schemas.microsoft.com/office/drawing/2014/main" id="{3446EF42-2C97-6583-F923-755F57991AD6}"/>
              </a:ext>
            </a:extLst>
          </p:cNvPr>
          <p:cNvSpPr/>
          <p:nvPr/>
        </p:nvSpPr>
        <p:spPr>
          <a:xfrm>
            <a:off x="6963071" y="3550102"/>
            <a:ext cx="904875" cy="369332"/>
          </a:xfrm>
          <a:prstGeom prst="notchedRightArrow">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598C70EE-5305-0660-4B2D-D9F23D3D7264}"/>
              </a:ext>
            </a:extLst>
          </p:cNvPr>
          <p:cNvGrpSpPr/>
          <p:nvPr/>
        </p:nvGrpSpPr>
        <p:grpSpPr>
          <a:xfrm>
            <a:off x="8091796" y="1452641"/>
            <a:ext cx="2935667" cy="4151425"/>
            <a:chOff x="8466300" y="1216988"/>
            <a:chExt cx="2935667" cy="4151425"/>
          </a:xfrm>
        </p:grpSpPr>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61C98D83-87B2-311E-E226-7BE5051D049B}"/>
                    </a:ext>
                  </a:extLst>
                </p:cNvPr>
                <p:cNvSpPr txBox="1"/>
                <p:nvPr/>
              </p:nvSpPr>
              <p:spPr>
                <a:xfrm>
                  <a:off x="9084690" y="1641373"/>
                  <a:ext cx="1698891" cy="830997"/>
                </a:xfrm>
                <a:prstGeom prst="rect">
                  <a:avLst/>
                </a:prstGeom>
                <a:noFill/>
                <a:ln w="28575">
                  <a:solidFill>
                    <a:schemeClr val="tx1"/>
                  </a:solidFill>
                </a:ln>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en-US" altLang="zh-CN" sz="2400">
                      <a:solidFill>
                        <a:schemeClr val="tx1"/>
                      </a:solidFill>
                      <a:cs typeface="Times New Roman" panose="02020603050405020304" pitchFamily="18" charset="0"/>
                    </a:rPr>
                    <a:t>Pb-214 rate:</a:t>
                  </a:r>
                </a:p>
                <a:p>
                  <a:pPr algn="ctr"/>
                  <a14:m>
                    <m:oMathPara xmlns:m="http://schemas.openxmlformats.org/officeDocument/2006/math">
                      <m:oMathParaPr>
                        <m:jc m:val="centerGroup"/>
                      </m:oMathParaPr>
                      <m:oMath xmlns:m="http://schemas.openxmlformats.org/officeDocument/2006/math">
                        <m:r>
                          <a:rPr lang="en-US" altLang="zh-CN" sz="2400">
                            <a:solidFill>
                              <a:schemeClr val="tx1"/>
                            </a:solidFill>
                            <a:latin typeface="Cambria Math" panose="02040503050406030204" pitchFamily="18" charset="0"/>
                          </a:rPr>
                          <m:t>4.5 </m:t>
                        </m:r>
                        <m:r>
                          <m:rPr>
                            <m:sty m:val="p"/>
                          </m:rPr>
                          <a:rPr lang="zh-CN" altLang="en-US" sz="2400">
                            <a:solidFill>
                              <a:schemeClr val="tx1"/>
                            </a:solidFill>
                            <a:latin typeface="Cambria Math" panose="02040503050406030204" pitchFamily="18" charset="0"/>
                          </a:rPr>
                          <m:t>μ</m:t>
                        </m:r>
                        <m:r>
                          <m:rPr>
                            <m:sty m:val="p"/>
                          </m:rPr>
                          <a:rPr lang="en-US" altLang="zh-CN" sz="2400">
                            <a:solidFill>
                              <a:schemeClr val="tx1"/>
                            </a:solidFill>
                            <a:latin typeface="Cambria Math" panose="02040503050406030204" pitchFamily="18" charset="0"/>
                          </a:rPr>
                          <m:t>Bq</m:t>
                        </m:r>
                        <m:r>
                          <a:rPr lang="en-US" altLang="zh-CN" sz="2400">
                            <a:solidFill>
                              <a:schemeClr val="tx1"/>
                            </a:solidFill>
                            <a:latin typeface="Cambria Math" panose="02040503050406030204" pitchFamily="18" charset="0"/>
                          </a:rPr>
                          <m:t>/</m:t>
                        </m:r>
                        <m:r>
                          <m:rPr>
                            <m:sty m:val="p"/>
                          </m:rPr>
                          <a:rPr lang="en-US" altLang="zh-CN" sz="2400">
                            <a:solidFill>
                              <a:schemeClr val="tx1"/>
                            </a:solidFill>
                            <a:latin typeface="Cambria Math" panose="02040503050406030204" pitchFamily="18" charset="0"/>
                          </a:rPr>
                          <m:t>kg</m:t>
                        </m:r>
                      </m:oMath>
                    </m:oMathPara>
                  </a14:m>
                  <a:endParaRPr lang="en-US" altLang="zh-CN" sz="2400">
                    <a:solidFill>
                      <a:schemeClr val="tx1"/>
                    </a:solidFill>
                    <a:cs typeface="Times New Roman" panose="02020603050405020304" pitchFamily="18" charset="0"/>
                  </a:endParaRPr>
                </a:p>
              </p:txBody>
            </p:sp>
          </mc:Choice>
          <mc:Fallback xmlns="">
            <p:sp>
              <p:nvSpPr>
                <p:cNvPr id="12" name="文本框 11">
                  <a:extLst>
                    <a:ext uri="{FF2B5EF4-FFF2-40B4-BE49-F238E27FC236}">
                      <a16:creationId xmlns:a16="http://schemas.microsoft.com/office/drawing/2014/main" id="{61C98D83-87B2-311E-E226-7BE5051D049B}"/>
                    </a:ext>
                  </a:extLst>
                </p:cNvPr>
                <p:cNvSpPr txBox="1">
                  <a:spLocks noRot="1" noChangeAspect="1" noMove="1" noResize="1" noEditPoints="1" noAdjustHandles="1" noChangeArrowheads="1" noChangeShapeType="1" noTextEdit="1"/>
                </p:cNvSpPr>
                <p:nvPr/>
              </p:nvSpPr>
              <p:spPr>
                <a:xfrm>
                  <a:off x="9084690" y="1641373"/>
                  <a:ext cx="1698891" cy="830997"/>
                </a:xfrm>
                <a:prstGeom prst="rect">
                  <a:avLst/>
                </a:prstGeom>
                <a:blipFill>
                  <a:blip r:embed="rId4"/>
                  <a:stretch>
                    <a:fillRect l="-4577" t="-4255" r="-3521" b="-7092"/>
                  </a:stretch>
                </a:blipFill>
                <a:ln w="28575">
                  <a:solidFill>
                    <a:schemeClr val="tx1"/>
                  </a:solidFill>
                </a:ln>
              </p:spPr>
              <p:txBody>
                <a:bodyPr/>
                <a:lstStyle/>
                <a:p>
                  <a:r>
                    <a:rPr lang="zh-CN" altLang="en-US">
                      <a:noFill/>
                    </a:rPr>
                    <a:t> </a:t>
                  </a:r>
                </a:p>
              </p:txBody>
            </p:sp>
          </mc:Fallback>
        </mc:AlternateContent>
        <p:sp>
          <p:nvSpPr>
            <p:cNvPr id="15" name="文本框 14">
              <a:extLst>
                <a:ext uri="{FF2B5EF4-FFF2-40B4-BE49-F238E27FC236}">
                  <a16:creationId xmlns:a16="http://schemas.microsoft.com/office/drawing/2014/main" id="{A3F4F25D-56C1-E675-8979-D900817F7CF3}"/>
                </a:ext>
              </a:extLst>
            </p:cNvPr>
            <p:cNvSpPr txBox="1"/>
            <p:nvPr/>
          </p:nvSpPr>
          <p:spPr>
            <a:xfrm>
              <a:off x="8607180" y="3148759"/>
              <a:ext cx="2653917" cy="830997"/>
            </a:xfrm>
            <a:prstGeom prst="rect">
              <a:avLst/>
            </a:prstGeom>
            <a:noFill/>
            <a:ln w="28575">
              <a:solidFill>
                <a:schemeClr val="tx1"/>
              </a:solidFill>
            </a:ln>
          </p:spPr>
          <p:txBody>
            <a:bodyPr wrap="square" rtlCol="0">
              <a:spAutoFit/>
            </a:bodyPr>
            <a:lstStyle/>
            <a:p>
              <a:pPr algn="ctr"/>
              <a:r>
                <a:rPr lang="en-US" altLang="zh-CN" sz="2400">
                  <a:cs typeface="Times New Roman" panose="02020603050405020304" pitchFamily="18" charset="0"/>
                </a:rPr>
                <a:t>Extrapolation ratio: </a:t>
              </a:r>
            </a:p>
            <a:p>
              <a:pPr algn="ctr"/>
              <a:r>
                <a:rPr lang="en-US" altLang="zh-CN" sz="2400">
                  <a:cs typeface="Times New Roman" panose="02020603050405020304" pitchFamily="18" charset="0"/>
                </a:rPr>
                <a:t>0.039±0.001</a:t>
              </a:r>
              <a:endParaRPr lang="zh-CN" altLang="en-US" sz="2400">
                <a:cs typeface="Times New Roman" panose="02020603050405020304" pitchFamily="18" charset="0"/>
              </a:endParaRPr>
            </a:p>
          </p:txBody>
        </p:sp>
        <p:sp>
          <p:nvSpPr>
            <p:cNvPr id="17" name="文本框 16">
              <a:extLst>
                <a:ext uri="{FF2B5EF4-FFF2-40B4-BE49-F238E27FC236}">
                  <a16:creationId xmlns:a16="http://schemas.microsoft.com/office/drawing/2014/main" id="{9111C8B6-BC63-DE1B-5F09-40E6BB14901E}"/>
                </a:ext>
              </a:extLst>
            </p:cNvPr>
            <p:cNvSpPr txBox="1"/>
            <p:nvPr/>
          </p:nvSpPr>
          <p:spPr>
            <a:xfrm>
              <a:off x="8715113" y="4537416"/>
              <a:ext cx="2438047" cy="830997"/>
            </a:xfrm>
            <a:prstGeom prst="rect">
              <a:avLst/>
            </a:prstGeom>
            <a:noFill/>
            <a:ln w="28575">
              <a:solidFill>
                <a:schemeClr val="tx1"/>
              </a:solidFill>
            </a:ln>
          </p:spPr>
          <p:txBody>
            <a:bodyPr wrap="square" rtlCol="0">
              <a:spAutoFit/>
            </a:bodyPr>
            <a:lstStyle/>
            <a:p>
              <a:pPr algn="ctr"/>
              <a:r>
                <a:rPr lang="en-US" altLang="zh-CN" sz="2400">
                  <a:cs typeface="Times New Roman" panose="02020603050405020304" pitchFamily="18" charset="0"/>
                </a:rPr>
                <a:t>ROI (24-144 keV):</a:t>
              </a:r>
            </a:p>
            <a:p>
              <a:pPr algn="ctr"/>
              <a:r>
                <a:rPr lang="en-US" altLang="zh-CN" sz="2400">
                  <a:cs typeface="Times New Roman" panose="02020603050405020304" pitchFamily="18" charset="0"/>
                </a:rPr>
                <a:t>1865±110 </a:t>
              </a:r>
              <a:endParaRPr lang="zh-CN" altLang="en-US" sz="2400">
                <a:cs typeface="Times New Roman" panose="02020603050405020304" pitchFamily="18" charset="0"/>
              </a:endParaRPr>
            </a:p>
          </p:txBody>
        </p:sp>
        <p:sp>
          <p:nvSpPr>
            <p:cNvPr id="19" name="文本框 18">
              <a:extLst>
                <a:ext uri="{FF2B5EF4-FFF2-40B4-BE49-F238E27FC236}">
                  <a16:creationId xmlns:a16="http://schemas.microsoft.com/office/drawing/2014/main" id="{F35723DC-C264-F79E-0447-4683971B0C9B}"/>
                </a:ext>
              </a:extLst>
            </p:cNvPr>
            <p:cNvSpPr txBox="1"/>
            <p:nvPr/>
          </p:nvSpPr>
          <p:spPr>
            <a:xfrm>
              <a:off x="8466300" y="1216988"/>
              <a:ext cx="2935667" cy="400110"/>
            </a:xfrm>
            <a:prstGeom prst="rect">
              <a:avLst/>
            </a:prstGeom>
            <a:noFill/>
          </p:spPr>
          <p:txBody>
            <a:bodyPr wrap="square">
              <a:spAutoFit/>
            </a:bodyPr>
            <a:lstStyle/>
            <a:p>
              <a:r>
                <a:rPr lang="en-US" altLang="zh-CN" sz="2000"/>
                <a:t>from Xe134DBD analysis</a:t>
              </a:r>
            </a:p>
          </p:txBody>
        </p:sp>
        <p:sp>
          <p:nvSpPr>
            <p:cNvPr id="21" name="加号 20">
              <a:extLst>
                <a:ext uri="{FF2B5EF4-FFF2-40B4-BE49-F238E27FC236}">
                  <a16:creationId xmlns:a16="http://schemas.microsoft.com/office/drawing/2014/main" id="{F53C847D-9A4E-D65A-6FE7-2A215C77EAAA}"/>
                </a:ext>
              </a:extLst>
            </p:cNvPr>
            <p:cNvSpPr/>
            <p:nvPr/>
          </p:nvSpPr>
          <p:spPr>
            <a:xfrm>
              <a:off x="9649730" y="2546787"/>
              <a:ext cx="568808" cy="527554"/>
            </a:xfrm>
            <a:prstGeom prst="mathPlus">
              <a:avLst>
                <a:gd name="adj1" fmla="val 23827"/>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V 形 21">
              <a:extLst>
                <a:ext uri="{FF2B5EF4-FFF2-40B4-BE49-F238E27FC236}">
                  <a16:creationId xmlns:a16="http://schemas.microsoft.com/office/drawing/2014/main" id="{2DA4F7CE-FEFD-B329-88BC-AAC117AFE235}"/>
                </a:ext>
              </a:extLst>
            </p:cNvPr>
            <p:cNvSpPr/>
            <p:nvPr/>
          </p:nvSpPr>
          <p:spPr>
            <a:xfrm rot="5400000">
              <a:off x="9800787" y="4166274"/>
              <a:ext cx="266700" cy="238125"/>
            </a:xfrm>
            <a:prstGeom prst="chevron">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6" name="文本框 25">
            <a:extLst>
              <a:ext uri="{FF2B5EF4-FFF2-40B4-BE49-F238E27FC236}">
                <a16:creationId xmlns:a16="http://schemas.microsoft.com/office/drawing/2014/main" id="{38C2AEE3-CF25-FBAA-0B0E-968995C3B566}"/>
              </a:ext>
            </a:extLst>
          </p:cNvPr>
          <p:cNvSpPr txBox="1"/>
          <p:nvPr/>
        </p:nvSpPr>
        <p:spPr>
          <a:xfrm>
            <a:off x="505689" y="882565"/>
            <a:ext cx="4156845" cy="461665"/>
          </a:xfrm>
          <a:prstGeom prst="rect">
            <a:avLst/>
          </a:prstGeom>
          <a:noFill/>
        </p:spPr>
        <p:txBody>
          <a:bodyPr wrap="square" rtlCol="0">
            <a:spAutoFit/>
          </a:bodyPr>
          <a:lstStyle/>
          <a:p>
            <a:pPr algn="l"/>
            <a:r>
              <a:rPr lang="en-US" altLang="zh-CN" sz="2400">
                <a:cs typeface="Times New Roman" panose="02020603050405020304" pitchFamily="18" charset="0"/>
              </a:rPr>
              <a:t>β decay with Q value 1018 keV</a:t>
            </a:r>
            <a:endParaRPr lang="zh-CN" altLang="en-US" sz="2400">
              <a:cs typeface="Times New Roman" panose="02020603050405020304" pitchFamily="18" charset="0"/>
            </a:endParaRPr>
          </a:p>
        </p:txBody>
      </p:sp>
      <p:sp>
        <p:nvSpPr>
          <p:cNvPr id="14" name="文本框 13">
            <a:extLst>
              <a:ext uri="{FF2B5EF4-FFF2-40B4-BE49-F238E27FC236}">
                <a16:creationId xmlns:a16="http://schemas.microsoft.com/office/drawing/2014/main" id="{3B50C204-A4EE-D400-1755-E507DB6FE903}"/>
              </a:ext>
            </a:extLst>
          </p:cNvPr>
          <p:cNvSpPr txBox="1"/>
          <p:nvPr/>
        </p:nvSpPr>
        <p:spPr>
          <a:xfrm>
            <a:off x="10420438" y="2444038"/>
            <a:ext cx="1643578" cy="338554"/>
          </a:xfrm>
          <a:prstGeom prst="rect">
            <a:avLst/>
          </a:prstGeom>
          <a:noFill/>
        </p:spPr>
        <p:txBody>
          <a:bodyPr wrap="square">
            <a:spAutoFit/>
          </a:bodyPr>
          <a:lstStyle/>
          <a:p>
            <a:r>
              <a:rPr lang="en-US" altLang="zh-CN" sz="1600" b="1"/>
              <a:t>arXiv:2312.15632</a:t>
            </a:r>
            <a:endParaRPr lang="zh-CN" altLang="en-US" sz="1600" b="1"/>
          </a:p>
        </p:txBody>
      </p:sp>
      <p:sp>
        <p:nvSpPr>
          <p:cNvPr id="9" name="文本框 8">
            <a:extLst>
              <a:ext uri="{FF2B5EF4-FFF2-40B4-BE49-F238E27FC236}">
                <a16:creationId xmlns:a16="http://schemas.microsoft.com/office/drawing/2014/main" id="{B2260455-0C56-4C14-69BB-A4B331E7B894}"/>
              </a:ext>
            </a:extLst>
          </p:cNvPr>
          <p:cNvSpPr txBox="1"/>
          <p:nvPr/>
        </p:nvSpPr>
        <p:spPr>
          <a:xfrm>
            <a:off x="505689" y="5511104"/>
            <a:ext cx="9415305" cy="830997"/>
          </a:xfrm>
          <a:prstGeom prst="rect">
            <a:avLst/>
          </a:prstGeom>
          <a:noFill/>
        </p:spPr>
        <p:txBody>
          <a:bodyPr wrap="square" rtlCol="0">
            <a:spAutoFit/>
          </a:bodyPr>
          <a:lstStyle/>
          <a:p>
            <a:pPr marL="342900" indent="-342900" algn="l">
              <a:buFont typeface="Wingdings" panose="05000000000000000000" pitchFamily="2" charset="2"/>
              <a:buChar char="Ø"/>
            </a:pPr>
            <a:r>
              <a:rPr lang="en-US" altLang="zh-CN" sz="2400">
                <a:cs typeface="Times New Roman" panose="02020603050405020304" pitchFamily="18" charset="0"/>
              </a:rPr>
              <a:t>Theoretical spectrum as input</a:t>
            </a:r>
          </a:p>
          <a:p>
            <a:pPr marL="342900" indent="-342900" algn="l">
              <a:buFont typeface="Wingdings" panose="05000000000000000000" pitchFamily="2" charset="2"/>
              <a:buChar char="Ø"/>
            </a:pPr>
            <a:r>
              <a:rPr lang="en-US" altLang="zh-CN" sz="2400">
                <a:cs typeface="Times New Roman" panose="02020603050405020304" pitchFamily="18" charset="0"/>
              </a:rPr>
              <a:t>Difference of theoretical and calibration spectrum is system error </a:t>
            </a:r>
            <a:endParaRPr lang="zh-CN" altLang="en-US" sz="2400">
              <a:cs typeface="Times New Roman" panose="02020603050405020304" pitchFamily="18" charset="0"/>
            </a:endParaRPr>
          </a:p>
        </p:txBody>
      </p:sp>
    </p:spTree>
    <p:extLst>
      <p:ext uri="{BB962C8B-B14F-4D97-AF65-F5344CB8AC3E}">
        <p14:creationId xmlns:p14="http://schemas.microsoft.com/office/powerpoint/2010/main" val="1450452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6E5BB2-51E1-285F-66C6-A4F763A50E3C}"/>
              </a:ext>
            </a:extLst>
          </p:cNvPr>
          <p:cNvSpPr>
            <a:spLocks noGrp="1"/>
          </p:cNvSpPr>
          <p:nvPr>
            <p:ph type="title"/>
          </p:nvPr>
        </p:nvSpPr>
        <p:spPr/>
        <p:txBody>
          <a:bodyPr/>
          <a:lstStyle/>
          <a:p>
            <a:r>
              <a:rPr lang="en-US" altLang="zh-CN"/>
              <a:t>Remove leaked Bi-214 events</a:t>
            </a:r>
            <a:endParaRPr lang="zh-CN" altLang="en-US"/>
          </a:p>
        </p:txBody>
      </p:sp>
      <p:sp>
        <p:nvSpPr>
          <p:cNvPr id="3" name="日期占位符 2">
            <a:extLst>
              <a:ext uri="{FF2B5EF4-FFF2-40B4-BE49-F238E27FC236}">
                <a16:creationId xmlns:a16="http://schemas.microsoft.com/office/drawing/2014/main" id="{87233DE8-AC95-23A9-CCB8-C9E364176899}"/>
              </a:ext>
            </a:extLst>
          </p:cNvPr>
          <p:cNvSpPr>
            <a:spLocks noGrp="1"/>
          </p:cNvSpPr>
          <p:nvPr>
            <p:ph type="dt" sz="half" idx="10"/>
          </p:nvPr>
        </p:nvSpPr>
        <p:spPr/>
        <p:txBody>
          <a:bodyPr/>
          <a:lstStyle/>
          <a:p>
            <a:fld id="{1EB87DC7-DBFD-4BB8-922A-8638721F7EBF}" type="datetime1">
              <a:rPr lang="zh-CN" altLang="en-US" smtClean="0"/>
              <a:t>2024/1/20</a:t>
            </a:fld>
            <a:endParaRPr lang="zh-CN" altLang="en-US"/>
          </a:p>
        </p:txBody>
      </p:sp>
      <p:sp>
        <p:nvSpPr>
          <p:cNvPr id="4" name="页脚占位符 3">
            <a:extLst>
              <a:ext uri="{FF2B5EF4-FFF2-40B4-BE49-F238E27FC236}">
                <a16:creationId xmlns:a16="http://schemas.microsoft.com/office/drawing/2014/main" id="{2EBD3692-AE24-43FE-7C0D-125F771165A2}"/>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D6C3D9F4-A944-9797-0C40-35162534415C}"/>
              </a:ext>
            </a:extLst>
          </p:cNvPr>
          <p:cNvSpPr>
            <a:spLocks noGrp="1"/>
          </p:cNvSpPr>
          <p:nvPr>
            <p:ph type="sldNum" sz="quarter" idx="12"/>
          </p:nvPr>
        </p:nvSpPr>
        <p:spPr/>
        <p:txBody>
          <a:bodyPr/>
          <a:lstStyle/>
          <a:p>
            <a:fld id="{36938283-425C-4351-A14E-9CA3B2BE78DA}" type="slidenum">
              <a:rPr lang="zh-CN" altLang="en-US" smtClean="0"/>
              <a:t>24</a:t>
            </a:fld>
            <a:endParaRPr lang="zh-CN" altLang="en-US"/>
          </a:p>
        </p:txBody>
      </p:sp>
      <p:pic>
        <p:nvPicPr>
          <p:cNvPr id="8" name="图片 7">
            <a:extLst>
              <a:ext uri="{FF2B5EF4-FFF2-40B4-BE49-F238E27FC236}">
                <a16:creationId xmlns:a16="http://schemas.microsoft.com/office/drawing/2014/main" id="{A807748D-6F7D-41C2-B91C-96D8B0F67C76}"/>
              </a:ext>
            </a:extLst>
          </p:cNvPr>
          <p:cNvPicPr>
            <a:picLocks noChangeAspect="1"/>
          </p:cNvPicPr>
          <p:nvPr/>
        </p:nvPicPr>
        <p:blipFill>
          <a:blip r:embed="rId3"/>
          <a:stretch>
            <a:fillRect/>
          </a:stretch>
        </p:blipFill>
        <p:spPr>
          <a:xfrm>
            <a:off x="6217681" y="1434460"/>
            <a:ext cx="5193854" cy="1703067"/>
          </a:xfrm>
          <a:prstGeom prst="rect">
            <a:avLst/>
          </a:prstGeom>
        </p:spPr>
      </p:pic>
      <p:grpSp>
        <p:nvGrpSpPr>
          <p:cNvPr id="17" name="组合 16">
            <a:extLst>
              <a:ext uri="{FF2B5EF4-FFF2-40B4-BE49-F238E27FC236}">
                <a16:creationId xmlns:a16="http://schemas.microsoft.com/office/drawing/2014/main" id="{56C9E264-6C94-B583-F949-2AB3B265AFAD}"/>
              </a:ext>
            </a:extLst>
          </p:cNvPr>
          <p:cNvGrpSpPr/>
          <p:nvPr/>
        </p:nvGrpSpPr>
        <p:grpSpPr>
          <a:xfrm>
            <a:off x="798859" y="3452990"/>
            <a:ext cx="5217074" cy="2913603"/>
            <a:chOff x="450405" y="3867152"/>
            <a:chExt cx="5217074" cy="2913603"/>
          </a:xfrm>
        </p:grpSpPr>
        <p:sp>
          <p:nvSpPr>
            <p:cNvPr id="18" name="等腰三角形 17">
              <a:extLst>
                <a:ext uri="{FF2B5EF4-FFF2-40B4-BE49-F238E27FC236}">
                  <a16:creationId xmlns:a16="http://schemas.microsoft.com/office/drawing/2014/main" id="{0DBCC6D4-FCA1-8AE7-0E5D-B50B5D1855C6}"/>
                </a:ext>
              </a:extLst>
            </p:cNvPr>
            <p:cNvSpPr/>
            <p:nvPr/>
          </p:nvSpPr>
          <p:spPr>
            <a:xfrm flipV="1">
              <a:off x="4237451" y="4687393"/>
              <a:ext cx="1015114" cy="590749"/>
            </a:xfrm>
            <a:prstGeom prst="triangle">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a:extLst>
                <a:ext uri="{FF2B5EF4-FFF2-40B4-BE49-F238E27FC236}">
                  <a16:creationId xmlns:a16="http://schemas.microsoft.com/office/drawing/2014/main" id="{D74A5BB3-EEA7-A992-BE81-A32E27585B3E}"/>
                </a:ext>
              </a:extLst>
            </p:cNvPr>
            <p:cNvSpPr/>
            <p:nvPr/>
          </p:nvSpPr>
          <p:spPr>
            <a:xfrm flipV="1">
              <a:off x="3526143" y="4684612"/>
              <a:ext cx="436446" cy="1819139"/>
            </a:xfrm>
            <a:prstGeom prst="triangle">
              <a:avLst/>
            </a:prstGeom>
            <a:solidFill>
              <a:srgbClr val="66FF33">
                <a:alpha val="36078"/>
              </a:srgbClr>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a:extLst>
                <a:ext uri="{FF2B5EF4-FFF2-40B4-BE49-F238E27FC236}">
                  <a16:creationId xmlns:a16="http://schemas.microsoft.com/office/drawing/2014/main" id="{074C2C7E-E1EC-0F22-7079-A0638B102B02}"/>
                </a:ext>
              </a:extLst>
            </p:cNvPr>
            <p:cNvSpPr/>
            <p:nvPr/>
          </p:nvSpPr>
          <p:spPr>
            <a:xfrm flipV="1">
              <a:off x="961873" y="4678358"/>
              <a:ext cx="155304" cy="290350"/>
            </a:xfrm>
            <a:prstGeom prst="triangl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a:extLst>
                <a:ext uri="{FF2B5EF4-FFF2-40B4-BE49-F238E27FC236}">
                  <a16:creationId xmlns:a16="http://schemas.microsoft.com/office/drawing/2014/main" id="{0C3C64FB-9BE8-1E06-9B17-86D36D140A30}"/>
                </a:ext>
              </a:extLst>
            </p:cNvPr>
            <p:cNvSpPr/>
            <p:nvPr/>
          </p:nvSpPr>
          <p:spPr>
            <a:xfrm flipV="1">
              <a:off x="1994569" y="4687394"/>
              <a:ext cx="650302" cy="343334"/>
            </a:xfrm>
            <a:prstGeom prst="triangle">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a:extLst>
                <a:ext uri="{FF2B5EF4-FFF2-40B4-BE49-F238E27FC236}">
                  <a16:creationId xmlns:a16="http://schemas.microsoft.com/office/drawing/2014/main" id="{9E44D2AB-E58A-D6D0-FF9F-F9E69B20331C}"/>
                </a:ext>
              </a:extLst>
            </p:cNvPr>
            <p:cNvCxnSpPr>
              <a:cxnSpLocks/>
            </p:cNvCxnSpPr>
            <p:nvPr/>
          </p:nvCxnSpPr>
          <p:spPr>
            <a:xfrm>
              <a:off x="531968" y="4678358"/>
              <a:ext cx="51355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F05B67CD-F051-E51C-5095-6B9C4A90E269}"/>
                </a:ext>
              </a:extLst>
            </p:cNvPr>
            <p:cNvSpPr txBox="1"/>
            <p:nvPr/>
          </p:nvSpPr>
          <p:spPr>
            <a:xfrm>
              <a:off x="857771" y="4329324"/>
              <a:ext cx="455941" cy="338554"/>
            </a:xfrm>
            <a:prstGeom prst="rect">
              <a:avLst/>
            </a:prstGeom>
            <a:noFill/>
          </p:spPr>
          <p:txBody>
            <a:bodyPr wrap="square">
              <a:spAutoFit/>
            </a:bodyPr>
            <a:lstStyle>
              <a:defPPr>
                <a:defRPr lang="zh-CN"/>
              </a:defPPr>
              <a:lvl1pPr>
                <a:defRPr sz="1600">
                  <a:cs typeface="Times New Roman" panose="02020603050405020304" pitchFamily="18" charset="0"/>
                </a:defRPr>
              </a:lvl1pPr>
            </a:lstStyle>
            <a:p>
              <a:r>
                <a:rPr lang="en-US" altLang="zh-CN"/>
                <a:t>S1</a:t>
              </a:r>
              <a:endParaRPr lang="zh-CN" altLang="en-US"/>
            </a:p>
          </p:txBody>
        </p:sp>
        <p:sp>
          <p:nvSpPr>
            <p:cNvPr id="24" name="文本框 23">
              <a:extLst>
                <a:ext uri="{FF2B5EF4-FFF2-40B4-BE49-F238E27FC236}">
                  <a16:creationId xmlns:a16="http://schemas.microsoft.com/office/drawing/2014/main" id="{B64DCD8C-5B4E-9395-60F4-11E36C972096}"/>
                </a:ext>
              </a:extLst>
            </p:cNvPr>
            <p:cNvSpPr txBox="1"/>
            <p:nvPr/>
          </p:nvSpPr>
          <p:spPr>
            <a:xfrm>
              <a:off x="2155836" y="4288380"/>
              <a:ext cx="416626" cy="338554"/>
            </a:xfrm>
            <a:prstGeom prst="rect">
              <a:avLst/>
            </a:prstGeom>
            <a:noFill/>
          </p:spPr>
          <p:txBody>
            <a:bodyPr wrap="square">
              <a:spAutoFit/>
            </a:bodyPr>
            <a:lstStyle>
              <a:defPPr>
                <a:defRPr lang="zh-CN"/>
              </a:defPPr>
              <a:lvl1pPr>
                <a:defRPr sz="1600">
                  <a:cs typeface="Times New Roman" panose="02020603050405020304" pitchFamily="18" charset="0"/>
                </a:defRPr>
              </a:lvl1pPr>
            </a:lstStyle>
            <a:p>
              <a:r>
                <a:rPr lang="en-US" altLang="zh-CN"/>
                <a:t>S2</a:t>
              </a:r>
              <a:endParaRPr lang="zh-CN" altLang="en-US"/>
            </a:p>
          </p:txBody>
        </p:sp>
        <p:sp>
          <p:nvSpPr>
            <p:cNvPr id="25" name="文本框 24">
              <a:extLst>
                <a:ext uri="{FF2B5EF4-FFF2-40B4-BE49-F238E27FC236}">
                  <a16:creationId xmlns:a16="http://schemas.microsoft.com/office/drawing/2014/main" id="{73085B02-58F6-1E20-A851-0BC91A6FADF2}"/>
                </a:ext>
              </a:extLst>
            </p:cNvPr>
            <p:cNvSpPr txBox="1"/>
            <p:nvPr/>
          </p:nvSpPr>
          <p:spPr>
            <a:xfrm>
              <a:off x="450405" y="4966741"/>
              <a:ext cx="1200888" cy="584775"/>
            </a:xfrm>
            <a:prstGeom prst="rect">
              <a:avLst/>
            </a:prstGeom>
            <a:noFill/>
          </p:spPr>
          <p:txBody>
            <a:bodyPr wrap="square">
              <a:spAutoFit/>
            </a:bodyPr>
            <a:lstStyle>
              <a:defPPr>
                <a:defRPr lang="zh-CN"/>
              </a:defPPr>
              <a:lvl1pPr>
                <a:defRPr sz="1600">
                  <a:cs typeface="Times New Roman" panose="02020603050405020304" pitchFamily="18" charset="0"/>
                </a:defRPr>
              </a:lvl1pPr>
            </a:lstStyle>
            <a:p>
              <a:r>
                <a:rPr lang="en-US" altLang="zh-CN"/>
                <a:t>Q:  586 PE</a:t>
              </a:r>
            </a:p>
            <a:p>
              <a:r>
                <a:rPr lang="en-US" altLang="zh-CN"/>
                <a:t>h:  30 PE</a:t>
              </a:r>
              <a:endParaRPr lang="zh-CN" altLang="en-US"/>
            </a:p>
          </p:txBody>
        </p:sp>
        <p:sp>
          <p:nvSpPr>
            <p:cNvPr id="26" name="文本框 25">
              <a:extLst>
                <a:ext uri="{FF2B5EF4-FFF2-40B4-BE49-F238E27FC236}">
                  <a16:creationId xmlns:a16="http://schemas.microsoft.com/office/drawing/2014/main" id="{F0C03E6E-119C-8D2D-80AC-DB6950B188BE}"/>
                </a:ext>
              </a:extLst>
            </p:cNvPr>
            <p:cNvSpPr txBox="1"/>
            <p:nvPr/>
          </p:nvSpPr>
          <p:spPr>
            <a:xfrm>
              <a:off x="1900541" y="4968825"/>
              <a:ext cx="1263235" cy="584775"/>
            </a:xfrm>
            <a:prstGeom prst="rect">
              <a:avLst/>
            </a:prstGeom>
            <a:noFill/>
          </p:spPr>
          <p:txBody>
            <a:bodyPr wrap="square">
              <a:spAutoFit/>
            </a:bodyPr>
            <a:lstStyle>
              <a:defPPr>
                <a:defRPr lang="zh-CN"/>
              </a:defPPr>
              <a:lvl1pPr>
                <a:defRPr sz="1600">
                  <a:cs typeface="Times New Roman" panose="02020603050405020304" pitchFamily="18" charset="0"/>
                </a:defRPr>
              </a:lvl1pPr>
            </a:lstStyle>
            <a:p>
              <a:r>
                <a:rPr lang="en-US" altLang="zh-CN"/>
                <a:t>Q: 20211 PE</a:t>
              </a:r>
            </a:p>
            <a:p>
              <a:r>
                <a:rPr lang="en-US" altLang="zh-CN"/>
                <a:t>h: 36 PE</a:t>
              </a:r>
              <a:endParaRPr lang="zh-CN" altLang="en-US"/>
            </a:p>
          </p:txBody>
        </p:sp>
        <p:sp>
          <p:nvSpPr>
            <p:cNvPr id="27" name="文本框 26">
              <a:extLst>
                <a:ext uri="{FF2B5EF4-FFF2-40B4-BE49-F238E27FC236}">
                  <a16:creationId xmlns:a16="http://schemas.microsoft.com/office/drawing/2014/main" id="{6E4363D0-7A3E-4D4E-76BF-8871D7A23324}"/>
                </a:ext>
              </a:extLst>
            </p:cNvPr>
            <p:cNvSpPr txBox="1"/>
            <p:nvPr/>
          </p:nvSpPr>
          <p:spPr>
            <a:xfrm>
              <a:off x="812506" y="3913025"/>
              <a:ext cx="1474450" cy="400110"/>
            </a:xfrm>
            <a:prstGeom prst="rect">
              <a:avLst/>
            </a:prstGeom>
            <a:noFill/>
          </p:spPr>
          <p:txBody>
            <a:bodyPr wrap="square" rtlCol="0">
              <a:spAutoFit/>
            </a:bodyPr>
            <a:lstStyle/>
            <a:p>
              <a:pPr algn="ctr"/>
              <a:r>
                <a:rPr lang="en-US" altLang="zh-CN" sz="2000">
                  <a:cs typeface="Times New Roman" panose="02020603050405020304" pitchFamily="18" charset="0"/>
                </a:rPr>
                <a:t>Bi-214 event</a:t>
              </a:r>
              <a:endParaRPr lang="zh-CN" altLang="en-US" sz="2000">
                <a:cs typeface="Times New Roman" panose="02020603050405020304" pitchFamily="18" charset="0"/>
              </a:endParaRPr>
            </a:p>
          </p:txBody>
        </p:sp>
        <p:sp>
          <p:nvSpPr>
            <p:cNvPr id="28" name="文本框 27">
              <a:extLst>
                <a:ext uri="{FF2B5EF4-FFF2-40B4-BE49-F238E27FC236}">
                  <a16:creationId xmlns:a16="http://schemas.microsoft.com/office/drawing/2014/main" id="{9AD03A8E-279C-4DE4-E637-39C216609F46}"/>
                </a:ext>
              </a:extLst>
            </p:cNvPr>
            <p:cNvSpPr txBox="1"/>
            <p:nvPr/>
          </p:nvSpPr>
          <p:spPr>
            <a:xfrm>
              <a:off x="3799860" y="5949758"/>
              <a:ext cx="1330145" cy="830997"/>
            </a:xfrm>
            <a:prstGeom prst="rect">
              <a:avLst/>
            </a:prstGeom>
            <a:noFill/>
          </p:spPr>
          <p:txBody>
            <a:bodyPr wrap="square">
              <a:spAutoFit/>
            </a:bodyPr>
            <a:lstStyle/>
            <a:p>
              <a:r>
                <a:rPr lang="en-US" altLang="zh-CN" sz="1600">
                  <a:solidFill>
                    <a:srgbClr val="FF00FF"/>
                  </a:solidFill>
                  <a:cs typeface="Times New Roman" panose="02020603050405020304" pitchFamily="18" charset="0"/>
                </a:rPr>
                <a:t>Q: 53974 PE</a:t>
              </a:r>
            </a:p>
            <a:p>
              <a:r>
                <a:rPr lang="en-US" altLang="zh-CN" sz="1600">
                  <a:solidFill>
                    <a:srgbClr val="FF00FF"/>
                  </a:solidFill>
                  <a:cs typeface="Times New Roman" panose="02020603050405020304" pitchFamily="18" charset="0"/>
                </a:rPr>
                <a:t>H: 3678 PE</a:t>
              </a:r>
            </a:p>
            <a:p>
              <a:r>
                <a:rPr lang="en-US" altLang="zh-CN" sz="1600">
                  <a:solidFill>
                    <a:srgbClr val="FF00FF"/>
                  </a:solidFill>
                  <a:cs typeface="Times New Roman" panose="02020603050405020304" pitchFamily="18" charset="0"/>
                </a:rPr>
                <a:t>FWHM: 60 ns</a:t>
              </a:r>
              <a:endParaRPr lang="zh-CN" altLang="en-US" sz="1600">
                <a:solidFill>
                  <a:srgbClr val="FF00FF"/>
                </a:solidFill>
                <a:cs typeface="Times New Roman" panose="02020603050405020304" pitchFamily="18" charset="0"/>
              </a:endParaRPr>
            </a:p>
          </p:txBody>
        </p:sp>
        <p:sp>
          <p:nvSpPr>
            <p:cNvPr id="29" name="文本框 28">
              <a:extLst>
                <a:ext uri="{FF2B5EF4-FFF2-40B4-BE49-F238E27FC236}">
                  <a16:creationId xmlns:a16="http://schemas.microsoft.com/office/drawing/2014/main" id="{1A12C5AE-27EF-BD9E-D77B-657DFF7E4B6E}"/>
                </a:ext>
              </a:extLst>
            </p:cNvPr>
            <p:cNvSpPr txBox="1"/>
            <p:nvPr/>
          </p:nvSpPr>
          <p:spPr>
            <a:xfrm>
              <a:off x="3461457" y="3908146"/>
              <a:ext cx="1593335" cy="400110"/>
            </a:xfrm>
            <a:prstGeom prst="rect">
              <a:avLst/>
            </a:prstGeom>
            <a:noFill/>
          </p:spPr>
          <p:txBody>
            <a:bodyPr wrap="square" rtlCol="0">
              <a:spAutoFit/>
            </a:bodyPr>
            <a:lstStyle/>
            <a:p>
              <a:pPr algn="ctr"/>
              <a:r>
                <a:rPr lang="en-US" altLang="zh-CN" sz="2000">
                  <a:cs typeface="Times New Roman" panose="02020603050405020304" pitchFamily="18" charset="0"/>
                </a:rPr>
                <a:t>Po-214 event</a:t>
              </a:r>
              <a:endParaRPr lang="zh-CN" altLang="en-US" sz="2000">
                <a:cs typeface="Times New Roman" panose="02020603050405020304" pitchFamily="18" charset="0"/>
              </a:endParaRPr>
            </a:p>
          </p:txBody>
        </p:sp>
        <p:sp>
          <p:nvSpPr>
            <p:cNvPr id="30" name="文本框 29">
              <a:extLst>
                <a:ext uri="{FF2B5EF4-FFF2-40B4-BE49-F238E27FC236}">
                  <a16:creationId xmlns:a16="http://schemas.microsoft.com/office/drawing/2014/main" id="{6F8845BC-CFED-DEF1-1781-CF98D78DAD5E}"/>
                </a:ext>
              </a:extLst>
            </p:cNvPr>
            <p:cNvSpPr txBox="1"/>
            <p:nvPr/>
          </p:nvSpPr>
          <p:spPr>
            <a:xfrm>
              <a:off x="3522263" y="4313545"/>
              <a:ext cx="397532" cy="338554"/>
            </a:xfrm>
            <a:prstGeom prst="rect">
              <a:avLst/>
            </a:prstGeom>
            <a:noFill/>
          </p:spPr>
          <p:txBody>
            <a:bodyPr wrap="square">
              <a:spAutoFit/>
            </a:bodyPr>
            <a:lstStyle>
              <a:defPPr>
                <a:defRPr lang="zh-CN"/>
              </a:defPPr>
              <a:lvl1pPr>
                <a:defRPr sz="1600">
                  <a:cs typeface="Times New Roman" panose="02020603050405020304" pitchFamily="18" charset="0"/>
                </a:defRPr>
              </a:lvl1pPr>
            </a:lstStyle>
            <a:p>
              <a:r>
                <a:rPr lang="en-US" altLang="zh-CN"/>
                <a:t>S1</a:t>
              </a:r>
              <a:endParaRPr lang="zh-CN" altLang="en-US"/>
            </a:p>
          </p:txBody>
        </p:sp>
        <p:sp>
          <p:nvSpPr>
            <p:cNvPr id="31" name="文本框 30">
              <a:extLst>
                <a:ext uri="{FF2B5EF4-FFF2-40B4-BE49-F238E27FC236}">
                  <a16:creationId xmlns:a16="http://schemas.microsoft.com/office/drawing/2014/main" id="{8A4B4C12-3777-DFE9-7303-A6C7AD40CFA9}"/>
                </a:ext>
              </a:extLst>
            </p:cNvPr>
            <p:cNvSpPr txBox="1"/>
            <p:nvPr/>
          </p:nvSpPr>
          <p:spPr>
            <a:xfrm>
              <a:off x="4161977" y="5197573"/>
              <a:ext cx="1255300" cy="584775"/>
            </a:xfrm>
            <a:prstGeom prst="rect">
              <a:avLst/>
            </a:prstGeom>
            <a:noFill/>
          </p:spPr>
          <p:txBody>
            <a:bodyPr wrap="square">
              <a:spAutoFit/>
            </a:bodyPr>
            <a:lstStyle/>
            <a:p>
              <a:r>
                <a:rPr lang="en-US" altLang="zh-CN" sz="1600">
                  <a:cs typeface="Times New Roman" panose="02020603050405020304" pitchFamily="18" charset="0"/>
                </a:rPr>
                <a:t>Q: 37405 PE</a:t>
              </a:r>
            </a:p>
            <a:p>
              <a:r>
                <a:rPr lang="en-US" altLang="zh-CN" sz="1600">
                  <a:cs typeface="Times New Roman" panose="02020603050405020304" pitchFamily="18" charset="0"/>
                </a:rPr>
                <a:t>h: 63 PE</a:t>
              </a:r>
              <a:endParaRPr lang="zh-CN" altLang="en-US" sz="1600">
                <a:cs typeface="Times New Roman" panose="02020603050405020304" pitchFamily="18" charset="0"/>
              </a:endParaRPr>
            </a:p>
          </p:txBody>
        </p:sp>
        <p:sp>
          <p:nvSpPr>
            <p:cNvPr id="32" name="文本框 31">
              <a:extLst>
                <a:ext uri="{FF2B5EF4-FFF2-40B4-BE49-F238E27FC236}">
                  <a16:creationId xmlns:a16="http://schemas.microsoft.com/office/drawing/2014/main" id="{3324FEE8-BE3F-D622-6EF7-125711EA3548}"/>
                </a:ext>
              </a:extLst>
            </p:cNvPr>
            <p:cNvSpPr txBox="1"/>
            <p:nvPr/>
          </p:nvSpPr>
          <p:spPr>
            <a:xfrm>
              <a:off x="4671064" y="4305248"/>
              <a:ext cx="383730" cy="338554"/>
            </a:xfrm>
            <a:prstGeom prst="rect">
              <a:avLst/>
            </a:prstGeom>
            <a:noFill/>
          </p:spPr>
          <p:txBody>
            <a:bodyPr wrap="square">
              <a:spAutoFit/>
            </a:bodyPr>
            <a:lstStyle>
              <a:defPPr>
                <a:defRPr lang="zh-CN"/>
              </a:defPPr>
              <a:lvl1pPr>
                <a:defRPr sz="1600">
                  <a:cs typeface="Times New Roman" panose="02020603050405020304" pitchFamily="18" charset="0"/>
                </a:defRPr>
              </a:lvl1pPr>
            </a:lstStyle>
            <a:p>
              <a:r>
                <a:rPr lang="en-US" altLang="zh-CN"/>
                <a:t>S2</a:t>
              </a:r>
              <a:endParaRPr lang="zh-CN" altLang="en-US"/>
            </a:p>
          </p:txBody>
        </p:sp>
        <p:cxnSp>
          <p:nvCxnSpPr>
            <p:cNvPr id="33" name="直接箭头连接符 32">
              <a:extLst>
                <a:ext uri="{FF2B5EF4-FFF2-40B4-BE49-F238E27FC236}">
                  <a16:creationId xmlns:a16="http://schemas.microsoft.com/office/drawing/2014/main" id="{96621A33-D048-347A-B1C5-69A6E1252C48}"/>
                </a:ext>
              </a:extLst>
            </p:cNvPr>
            <p:cNvCxnSpPr>
              <a:cxnSpLocks/>
            </p:cNvCxnSpPr>
            <p:nvPr/>
          </p:nvCxnSpPr>
          <p:spPr>
            <a:xfrm>
              <a:off x="852962" y="5819659"/>
              <a:ext cx="1466758"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E56913F8-78E6-4180-BABF-C91C9A2EEAA7}"/>
                </a:ext>
              </a:extLst>
            </p:cNvPr>
            <p:cNvSpPr txBox="1"/>
            <p:nvPr/>
          </p:nvSpPr>
          <p:spPr>
            <a:xfrm>
              <a:off x="1161886" y="5459183"/>
              <a:ext cx="864034" cy="338554"/>
            </a:xfrm>
            <a:prstGeom prst="rect">
              <a:avLst/>
            </a:prstGeom>
            <a:noFill/>
          </p:spPr>
          <p:txBody>
            <a:bodyPr wrap="square">
              <a:spAutoFit/>
            </a:bodyPr>
            <a:lstStyle>
              <a:defPPr>
                <a:defRPr lang="zh-CN"/>
              </a:defPPr>
              <a:lvl1pPr>
                <a:defRPr sz="1600">
                  <a:cs typeface="Times New Roman" panose="02020603050405020304" pitchFamily="18" charset="0"/>
                </a:defRPr>
              </a:lvl1pPr>
            </a:lstStyle>
            <a:p>
              <a:r>
                <a:rPr lang="en-US" altLang="zh-CN"/>
                <a:t> 558us</a:t>
              </a:r>
              <a:endParaRPr lang="zh-CN" altLang="en-US"/>
            </a:p>
          </p:txBody>
        </p:sp>
        <p:cxnSp>
          <p:nvCxnSpPr>
            <p:cNvPr id="35" name="直接箭头连接符 34">
              <a:extLst>
                <a:ext uri="{FF2B5EF4-FFF2-40B4-BE49-F238E27FC236}">
                  <a16:creationId xmlns:a16="http://schemas.microsoft.com/office/drawing/2014/main" id="{A9776A04-9975-7A72-DB21-031FFE1A60AC}"/>
                </a:ext>
              </a:extLst>
            </p:cNvPr>
            <p:cNvCxnSpPr>
              <a:cxnSpLocks/>
            </p:cNvCxnSpPr>
            <p:nvPr/>
          </p:nvCxnSpPr>
          <p:spPr>
            <a:xfrm>
              <a:off x="2319720" y="6048828"/>
              <a:ext cx="1315759"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C68C0C00-863E-0892-0F9F-ED1C46F34A5C}"/>
                </a:ext>
              </a:extLst>
            </p:cNvPr>
            <p:cNvSpPr txBox="1"/>
            <p:nvPr/>
          </p:nvSpPr>
          <p:spPr>
            <a:xfrm>
              <a:off x="2572462" y="5647947"/>
              <a:ext cx="885931" cy="338554"/>
            </a:xfrm>
            <a:prstGeom prst="rect">
              <a:avLst/>
            </a:prstGeom>
            <a:noFill/>
          </p:spPr>
          <p:txBody>
            <a:bodyPr wrap="square">
              <a:spAutoFit/>
            </a:bodyPr>
            <a:lstStyle>
              <a:defPPr>
                <a:defRPr lang="zh-CN"/>
              </a:defPPr>
              <a:lvl1pPr>
                <a:defRPr sz="1600">
                  <a:cs typeface="Times New Roman" panose="02020603050405020304" pitchFamily="18" charset="0"/>
                </a:defRPr>
              </a:lvl1pPr>
            </a:lstStyle>
            <a:p>
              <a:r>
                <a:rPr lang="en-US" altLang="zh-CN"/>
                <a:t>124 us</a:t>
              </a:r>
              <a:endParaRPr lang="zh-CN" altLang="en-US"/>
            </a:p>
          </p:txBody>
        </p:sp>
        <p:cxnSp>
          <p:nvCxnSpPr>
            <p:cNvPr id="37" name="直接连接符 36">
              <a:extLst>
                <a:ext uri="{FF2B5EF4-FFF2-40B4-BE49-F238E27FC236}">
                  <a16:creationId xmlns:a16="http://schemas.microsoft.com/office/drawing/2014/main" id="{D2E096B4-EDAD-B6B6-9987-2CEDB3DEBDAF}"/>
                </a:ext>
              </a:extLst>
            </p:cNvPr>
            <p:cNvCxnSpPr>
              <a:cxnSpLocks/>
            </p:cNvCxnSpPr>
            <p:nvPr/>
          </p:nvCxnSpPr>
          <p:spPr>
            <a:xfrm>
              <a:off x="2894120" y="3867152"/>
              <a:ext cx="0" cy="1145559"/>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8" name="图片 37">
            <a:extLst>
              <a:ext uri="{FF2B5EF4-FFF2-40B4-BE49-F238E27FC236}">
                <a16:creationId xmlns:a16="http://schemas.microsoft.com/office/drawing/2014/main" id="{D88B782D-119E-57FD-1C20-9DB22C6EA067}"/>
              </a:ext>
            </a:extLst>
          </p:cNvPr>
          <p:cNvPicPr>
            <a:picLocks noChangeAspect="1"/>
          </p:cNvPicPr>
          <p:nvPr/>
        </p:nvPicPr>
        <p:blipFill>
          <a:blip r:embed="rId4"/>
          <a:stretch>
            <a:fillRect/>
          </a:stretch>
        </p:blipFill>
        <p:spPr>
          <a:xfrm>
            <a:off x="6674693" y="3493984"/>
            <a:ext cx="4279830" cy="2896176"/>
          </a:xfrm>
          <a:prstGeom prst="rect">
            <a:avLst/>
          </a:prstGeom>
        </p:spPr>
      </p:pic>
      <p:sp>
        <p:nvSpPr>
          <p:cNvPr id="7" name="文本框 6">
            <a:extLst>
              <a:ext uri="{FF2B5EF4-FFF2-40B4-BE49-F238E27FC236}">
                <a16:creationId xmlns:a16="http://schemas.microsoft.com/office/drawing/2014/main" id="{5A48F905-2B1B-FEB6-C8AE-0B0142690B7B}"/>
              </a:ext>
            </a:extLst>
          </p:cNvPr>
          <p:cNvSpPr txBox="1"/>
          <p:nvPr/>
        </p:nvSpPr>
        <p:spPr>
          <a:xfrm>
            <a:off x="1201416" y="1100227"/>
            <a:ext cx="4894582" cy="2123658"/>
          </a:xfrm>
          <a:prstGeom prst="rect">
            <a:avLst/>
          </a:prstGeom>
          <a:noFill/>
        </p:spPr>
        <p:txBody>
          <a:bodyPr wrap="square">
            <a:spAutoFit/>
          </a:bodyPr>
          <a:lstStyle/>
          <a:p>
            <a:pPr marL="342900" indent="-342900">
              <a:buFont typeface="Wingdings" panose="05000000000000000000" pitchFamily="2" charset="2"/>
              <a:buChar char="Ø"/>
            </a:pPr>
            <a:r>
              <a:rPr lang="en-US" altLang="zh-CN" sz="2400">
                <a:cs typeface="Times New Roman" panose="02020603050405020304" pitchFamily="18" charset="0"/>
              </a:rPr>
              <a:t>Scan Po-214 α events within 5 ms by waveform characters</a:t>
            </a:r>
          </a:p>
          <a:p>
            <a:pPr marL="742950" lvl="1" indent="-285750">
              <a:buFont typeface="Arial" panose="020B0604020202020204" pitchFamily="34" charset="0"/>
              <a:buChar char="•"/>
            </a:pPr>
            <a:r>
              <a:rPr lang="en-US" altLang="zh-CN" sz="2000">
                <a:cs typeface="Times New Roman" panose="02020603050405020304" pitchFamily="18" charset="0"/>
              </a:rPr>
              <a:t>charge &gt; 30e3 PE</a:t>
            </a:r>
          </a:p>
          <a:p>
            <a:pPr marL="742950" lvl="1" indent="-285750">
              <a:buFont typeface="Arial" panose="020B0604020202020204" pitchFamily="34" charset="0"/>
              <a:buChar char="•"/>
            </a:pPr>
            <a:r>
              <a:rPr lang="en-US" altLang="zh-CN" sz="2000">
                <a:cs typeface="Times New Roman" panose="02020603050405020304" pitchFamily="18" charset="0"/>
              </a:rPr>
              <a:t>height &gt; 1000 PE</a:t>
            </a:r>
          </a:p>
          <a:p>
            <a:pPr marL="742950" lvl="1" indent="-285750">
              <a:buFont typeface="Arial" panose="020B0604020202020204" pitchFamily="34" charset="0"/>
              <a:buChar char="•"/>
            </a:pPr>
            <a:r>
              <a:rPr lang="en-US" altLang="zh-CN" sz="2000">
                <a:cs typeface="Times New Roman" panose="02020603050405020304" pitchFamily="18" charset="0"/>
              </a:rPr>
              <a:t>wFWHM &lt; 200 ns </a:t>
            </a:r>
          </a:p>
          <a:p>
            <a:pPr marL="342900" indent="-342900">
              <a:buFont typeface="Wingdings" panose="05000000000000000000" pitchFamily="2" charset="2"/>
              <a:buChar char="Ø"/>
            </a:pPr>
            <a:r>
              <a:rPr lang="en-US" altLang="zh-CN" sz="2400">
                <a:cs typeface="Times New Roman" panose="02020603050405020304" pitchFamily="18" charset="0"/>
              </a:rPr>
              <a:t>Not include in bkg model</a:t>
            </a:r>
            <a:endParaRPr lang="zh-CN" altLang="en-US" sz="2400">
              <a:cs typeface="Times New Roman" panose="02020603050405020304" pitchFamily="18" charset="0"/>
            </a:endParaRPr>
          </a:p>
        </p:txBody>
      </p:sp>
      <p:sp>
        <p:nvSpPr>
          <p:cNvPr id="9" name="文本框 8">
            <a:extLst>
              <a:ext uri="{FF2B5EF4-FFF2-40B4-BE49-F238E27FC236}">
                <a16:creationId xmlns:a16="http://schemas.microsoft.com/office/drawing/2014/main" id="{711BF3F4-EE74-C230-5943-111C826FEDD6}"/>
              </a:ext>
            </a:extLst>
          </p:cNvPr>
          <p:cNvSpPr txBox="1"/>
          <p:nvPr/>
        </p:nvSpPr>
        <p:spPr>
          <a:xfrm>
            <a:off x="8307532" y="3625659"/>
            <a:ext cx="1600200" cy="461665"/>
          </a:xfrm>
          <a:prstGeom prst="rect">
            <a:avLst/>
          </a:prstGeom>
          <a:noFill/>
        </p:spPr>
        <p:txBody>
          <a:bodyPr wrap="square" rtlCol="0">
            <a:spAutoFit/>
          </a:bodyPr>
          <a:lstStyle/>
          <a:p>
            <a:pPr algn="l"/>
            <a:r>
              <a:rPr lang="en-US" altLang="zh-CN" sz="2400">
                <a:cs typeface="Times New Roman" panose="02020603050405020304" pitchFamily="18" charset="0"/>
              </a:rPr>
              <a:t>α events</a:t>
            </a:r>
            <a:endParaRPr lang="zh-CN" altLang="en-US" sz="2400">
              <a:cs typeface="Times New Roman" panose="02020603050405020304" pitchFamily="18" charset="0"/>
            </a:endParaRPr>
          </a:p>
        </p:txBody>
      </p:sp>
    </p:spTree>
    <p:extLst>
      <p:ext uri="{BB962C8B-B14F-4D97-AF65-F5344CB8AC3E}">
        <p14:creationId xmlns:p14="http://schemas.microsoft.com/office/powerpoint/2010/main" val="2125966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4C6714-4FFD-556F-AE00-DD5C8D472962}"/>
              </a:ext>
            </a:extLst>
          </p:cNvPr>
          <p:cNvSpPr>
            <a:spLocks noGrp="1"/>
          </p:cNvSpPr>
          <p:nvPr>
            <p:ph type="title"/>
          </p:nvPr>
        </p:nvSpPr>
        <p:spPr/>
        <p:txBody>
          <a:bodyPr/>
          <a:lstStyle/>
          <a:p>
            <a:r>
              <a:rPr lang="en-US" altLang="zh-CN"/>
              <a:t>Background: Pb-212</a:t>
            </a:r>
            <a:endParaRPr lang="zh-CN" altLang="en-US"/>
          </a:p>
        </p:txBody>
      </p:sp>
      <p:sp>
        <p:nvSpPr>
          <p:cNvPr id="3" name="日期占位符 2">
            <a:extLst>
              <a:ext uri="{FF2B5EF4-FFF2-40B4-BE49-F238E27FC236}">
                <a16:creationId xmlns:a16="http://schemas.microsoft.com/office/drawing/2014/main" id="{85F8C808-CD76-2214-BD3F-4C44856304DF}"/>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9B89036B-D171-1AF9-D26E-CDE22DBEC802}"/>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F4116A61-4EAF-34FF-E545-25498D6FF679}"/>
              </a:ext>
            </a:extLst>
          </p:cNvPr>
          <p:cNvSpPr>
            <a:spLocks noGrp="1"/>
          </p:cNvSpPr>
          <p:nvPr>
            <p:ph type="sldNum" sz="quarter" idx="12"/>
          </p:nvPr>
        </p:nvSpPr>
        <p:spPr/>
        <p:txBody>
          <a:bodyPr/>
          <a:lstStyle/>
          <a:p>
            <a:fld id="{36938283-425C-4351-A14E-9CA3B2BE78DA}" type="slidenum">
              <a:rPr lang="zh-CN" altLang="en-US" smtClean="0"/>
              <a:t>25</a:t>
            </a:fld>
            <a:endParaRPr lang="zh-CN" altLang="en-US"/>
          </a:p>
        </p:txBody>
      </p:sp>
      <p:grpSp>
        <p:nvGrpSpPr>
          <p:cNvPr id="57" name="组合 56">
            <a:extLst>
              <a:ext uri="{FF2B5EF4-FFF2-40B4-BE49-F238E27FC236}">
                <a16:creationId xmlns:a16="http://schemas.microsoft.com/office/drawing/2014/main" id="{45868314-FB8B-7A06-CFDD-7FA843F928DB}"/>
              </a:ext>
            </a:extLst>
          </p:cNvPr>
          <p:cNvGrpSpPr/>
          <p:nvPr/>
        </p:nvGrpSpPr>
        <p:grpSpPr>
          <a:xfrm>
            <a:off x="424657" y="2091579"/>
            <a:ext cx="5178192" cy="2677349"/>
            <a:chOff x="314394" y="1444844"/>
            <a:chExt cx="5178192" cy="2677349"/>
          </a:xfrm>
        </p:grpSpPr>
        <p:pic>
          <p:nvPicPr>
            <p:cNvPr id="8" name="图片 7">
              <a:extLst>
                <a:ext uri="{FF2B5EF4-FFF2-40B4-BE49-F238E27FC236}">
                  <a16:creationId xmlns:a16="http://schemas.microsoft.com/office/drawing/2014/main" id="{447DDEC6-2664-C401-9BF6-B61B04DC0A37}"/>
                </a:ext>
              </a:extLst>
            </p:cNvPr>
            <p:cNvPicPr>
              <a:picLocks noChangeAspect="1"/>
            </p:cNvPicPr>
            <p:nvPr/>
          </p:nvPicPr>
          <p:blipFill>
            <a:blip r:embed="rId3"/>
            <a:stretch>
              <a:fillRect/>
            </a:stretch>
          </p:blipFill>
          <p:spPr>
            <a:xfrm>
              <a:off x="314394" y="1444844"/>
              <a:ext cx="4965507" cy="2677349"/>
            </a:xfrm>
            <a:prstGeom prst="rect">
              <a:avLst/>
            </a:prstGeom>
          </p:spPr>
        </p:pic>
        <p:sp>
          <p:nvSpPr>
            <p:cNvPr id="19" name="文本框 18">
              <a:extLst>
                <a:ext uri="{FF2B5EF4-FFF2-40B4-BE49-F238E27FC236}">
                  <a16:creationId xmlns:a16="http://schemas.microsoft.com/office/drawing/2014/main" id="{3D7801AB-3B6F-A3B3-ABD9-4D0A4B34C4B5}"/>
                </a:ext>
              </a:extLst>
            </p:cNvPr>
            <p:cNvSpPr txBox="1"/>
            <p:nvPr/>
          </p:nvSpPr>
          <p:spPr>
            <a:xfrm>
              <a:off x="3834470" y="1904949"/>
              <a:ext cx="1658116" cy="369332"/>
            </a:xfrm>
            <a:prstGeom prst="rect">
              <a:avLst/>
            </a:prstGeom>
            <a:noFill/>
          </p:spPr>
          <p:txBody>
            <a:bodyPr wrap="square">
              <a:spAutoFit/>
            </a:bodyPr>
            <a:lstStyle/>
            <a:p>
              <a:r>
                <a:rPr lang="en-US" altLang="zh-CN">
                  <a:solidFill>
                    <a:srgbClr val="0066FF"/>
                  </a:solidFill>
                </a:rPr>
                <a:t>short half-life</a:t>
              </a:r>
              <a:endParaRPr lang="zh-CN" altLang="en-US">
                <a:solidFill>
                  <a:srgbClr val="0066FF"/>
                </a:solidFill>
              </a:endParaRPr>
            </a:p>
          </p:txBody>
        </p:sp>
      </p:grpSp>
      <p:sp>
        <p:nvSpPr>
          <p:cNvPr id="58" name="文本框 57">
            <a:extLst>
              <a:ext uri="{FF2B5EF4-FFF2-40B4-BE49-F238E27FC236}">
                <a16:creationId xmlns:a16="http://schemas.microsoft.com/office/drawing/2014/main" id="{66D5AE0B-A51A-9384-E56E-BAF343D3B369}"/>
              </a:ext>
            </a:extLst>
          </p:cNvPr>
          <p:cNvSpPr txBox="1"/>
          <p:nvPr/>
        </p:nvSpPr>
        <p:spPr>
          <a:xfrm>
            <a:off x="505689" y="882565"/>
            <a:ext cx="4057257" cy="461665"/>
          </a:xfrm>
          <a:prstGeom prst="rect">
            <a:avLst/>
          </a:prstGeom>
          <a:noFill/>
        </p:spPr>
        <p:txBody>
          <a:bodyPr wrap="square" rtlCol="0">
            <a:spAutoFit/>
          </a:bodyPr>
          <a:lstStyle/>
          <a:p>
            <a:pPr algn="l"/>
            <a:r>
              <a:rPr lang="en-US" altLang="zh-CN" sz="2400">
                <a:cs typeface="Times New Roman" panose="02020603050405020304" pitchFamily="18" charset="0"/>
              </a:rPr>
              <a:t>β decay with Q value 569 keV</a:t>
            </a:r>
            <a:endParaRPr lang="zh-CN" altLang="en-US" sz="2400">
              <a:cs typeface="Times New Roman" panose="02020603050405020304" pitchFamily="18" charset="0"/>
            </a:endParaRPr>
          </a:p>
        </p:txBody>
      </p:sp>
      <p:grpSp>
        <p:nvGrpSpPr>
          <p:cNvPr id="95" name="组合 94">
            <a:extLst>
              <a:ext uri="{FF2B5EF4-FFF2-40B4-BE49-F238E27FC236}">
                <a16:creationId xmlns:a16="http://schemas.microsoft.com/office/drawing/2014/main" id="{429C6031-8723-8E8E-4985-7550C360F98A}"/>
              </a:ext>
            </a:extLst>
          </p:cNvPr>
          <p:cNvGrpSpPr/>
          <p:nvPr/>
        </p:nvGrpSpPr>
        <p:grpSpPr>
          <a:xfrm>
            <a:off x="5093334" y="882565"/>
            <a:ext cx="6674004" cy="5029905"/>
            <a:chOff x="5093334" y="882565"/>
            <a:chExt cx="6674004" cy="5029905"/>
          </a:xfrm>
        </p:grpSpPr>
        <p:sp>
          <p:nvSpPr>
            <p:cNvPr id="10" name="文本框 9">
              <a:extLst>
                <a:ext uri="{FF2B5EF4-FFF2-40B4-BE49-F238E27FC236}">
                  <a16:creationId xmlns:a16="http://schemas.microsoft.com/office/drawing/2014/main" id="{7FE5D096-D009-610C-580A-92C2008CD42A}"/>
                </a:ext>
              </a:extLst>
            </p:cNvPr>
            <p:cNvSpPr txBox="1"/>
            <p:nvPr/>
          </p:nvSpPr>
          <p:spPr>
            <a:xfrm>
              <a:off x="9494330" y="4255359"/>
              <a:ext cx="1949253" cy="338554"/>
            </a:xfrm>
            <a:prstGeom prst="rect">
              <a:avLst/>
            </a:prstGeom>
            <a:noFill/>
          </p:spPr>
          <p:txBody>
            <a:bodyPr wrap="square">
              <a:spAutoFit/>
            </a:bodyPr>
            <a:lstStyle/>
            <a:p>
              <a:r>
                <a:rPr lang="en-US" altLang="zh-CN" sz="1600" b="1">
                  <a:cs typeface="Times New Roman" panose="02020603050405020304" pitchFamily="18" charset="0"/>
                </a:rPr>
                <a:t>arXiv:2312.15632v1 </a:t>
              </a:r>
              <a:endParaRPr lang="zh-CN" altLang="en-US" sz="1600" b="1">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B287924E-554B-6E76-AE81-E815460FBF33}"/>
                    </a:ext>
                  </a:extLst>
                </p:cNvPr>
                <p:cNvSpPr txBox="1"/>
                <p:nvPr/>
              </p:nvSpPr>
              <p:spPr>
                <a:xfrm>
                  <a:off x="6751130" y="3762916"/>
                  <a:ext cx="2743200" cy="830997"/>
                </a:xfrm>
                <a:prstGeom prst="rect">
                  <a:avLst/>
                </a:prstGeom>
                <a:noFill/>
                <a:ln w="28575">
                  <a:solidFill>
                    <a:schemeClr val="tx1"/>
                  </a:solidFill>
                </a:ln>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en-US" altLang="zh-CN" sz="2400">
                      <a:solidFill>
                        <a:schemeClr val="tx1"/>
                      </a:solidFill>
                      <a:cs typeface="Times New Roman" panose="02020603050405020304" pitchFamily="18" charset="0"/>
                    </a:rPr>
                    <a:t>Pb-212 rate:</a:t>
                  </a:r>
                </a:p>
                <a:p>
                  <a:pPr algn="ctr"/>
                  <a:r>
                    <a:rPr lang="en-US" altLang="zh-CN" sz="2400">
                      <a:solidFill>
                        <a:schemeClr val="tx1"/>
                      </a:solidFill>
                      <a:cs typeface="Times New Roman" panose="02020603050405020304" pitchFamily="18" charset="0"/>
                    </a:rPr>
                    <a:t> </a:t>
                  </a:r>
                  <a14:m>
                    <m:oMath xmlns:m="http://schemas.openxmlformats.org/officeDocument/2006/math">
                      <m:r>
                        <a:rPr lang="en-US" altLang="zh-CN" sz="2400">
                          <a:solidFill>
                            <a:schemeClr val="tx1"/>
                          </a:solidFill>
                          <a:latin typeface="Cambria Math" panose="02040503050406030204" pitchFamily="18" charset="0"/>
                        </a:rPr>
                        <m:t>0.30±0.08</m:t>
                      </m:r>
                      <m:r>
                        <m:rPr>
                          <m:sty m:val="p"/>
                        </m:rPr>
                        <a:rPr lang="zh-CN" altLang="en-US" sz="2400">
                          <a:solidFill>
                            <a:schemeClr val="tx1"/>
                          </a:solidFill>
                          <a:latin typeface="Cambria Math" panose="02040503050406030204" pitchFamily="18" charset="0"/>
                        </a:rPr>
                        <m:t>μ</m:t>
                      </m:r>
                      <m:r>
                        <m:rPr>
                          <m:sty m:val="p"/>
                        </m:rPr>
                        <a:rPr lang="en-US" altLang="zh-CN" sz="2400">
                          <a:solidFill>
                            <a:schemeClr val="tx1"/>
                          </a:solidFill>
                          <a:latin typeface="Cambria Math" panose="02040503050406030204" pitchFamily="18" charset="0"/>
                        </a:rPr>
                        <m:t>Bq</m:t>
                      </m:r>
                      <m:r>
                        <a:rPr lang="en-US" altLang="zh-CN" sz="2400">
                          <a:solidFill>
                            <a:schemeClr val="tx1"/>
                          </a:solidFill>
                          <a:latin typeface="Cambria Math" panose="02040503050406030204" pitchFamily="18" charset="0"/>
                        </a:rPr>
                        <m:t>/</m:t>
                      </m:r>
                      <m:r>
                        <m:rPr>
                          <m:sty m:val="p"/>
                        </m:rPr>
                        <a:rPr lang="en-US" altLang="zh-CN" sz="2400">
                          <a:solidFill>
                            <a:schemeClr val="tx1"/>
                          </a:solidFill>
                          <a:latin typeface="Cambria Math" panose="02040503050406030204" pitchFamily="18" charset="0"/>
                        </a:rPr>
                        <m:t>kg</m:t>
                      </m:r>
                    </m:oMath>
                  </a14:m>
                  <a:endParaRPr lang="en-US" altLang="zh-CN" sz="2400">
                    <a:solidFill>
                      <a:schemeClr val="tx1"/>
                    </a:solidFill>
                    <a:cs typeface="Times New Roman" panose="02020603050405020304" pitchFamily="18" charset="0"/>
                  </a:endParaRPr>
                </a:p>
              </p:txBody>
            </p:sp>
          </mc:Choice>
          <mc:Fallback xmlns="">
            <p:sp>
              <p:nvSpPr>
                <p:cNvPr id="9" name="文本框 8">
                  <a:extLst>
                    <a:ext uri="{FF2B5EF4-FFF2-40B4-BE49-F238E27FC236}">
                      <a16:creationId xmlns:a16="http://schemas.microsoft.com/office/drawing/2014/main" id="{B287924E-554B-6E76-AE81-E815460FBF33}"/>
                    </a:ext>
                  </a:extLst>
                </p:cNvPr>
                <p:cNvSpPr txBox="1">
                  <a:spLocks noRot="1" noChangeAspect="1" noMove="1" noResize="1" noEditPoints="1" noAdjustHandles="1" noChangeArrowheads="1" noChangeShapeType="1" noTextEdit="1"/>
                </p:cNvSpPr>
                <p:nvPr/>
              </p:nvSpPr>
              <p:spPr>
                <a:xfrm>
                  <a:off x="6751130" y="3762916"/>
                  <a:ext cx="2743200" cy="830997"/>
                </a:xfrm>
                <a:prstGeom prst="rect">
                  <a:avLst/>
                </a:prstGeom>
                <a:blipFill>
                  <a:blip r:embed="rId4"/>
                  <a:stretch>
                    <a:fillRect t="-4225" r="-1099" b="-6338"/>
                  </a:stretch>
                </a:blipFill>
                <a:ln w="28575">
                  <a:solidFill>
                    <a:schemeClr val="tx1"/>
                  </a:solidFill>
                </a:ln>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414B3FD7-1882-E1E2-57AD-E8345722E81C}"/>
                </a:ext>
              </a:extLst>
            </p:cNvPr>
            <p:cNvSpPr txBox="1"/>
            <p:nvPr/>
          </p:nvSpPr>
          <p:spPr>
            <a:xfrm>
              <a:off x="6893163" y="5081473"/>
              <a:ext cx="2459133" cy="830997"/>
            </a:xfrm>
            <a:prstGeom prst="rect">
              <a:avLst/>
            </a:prstGeom>
            <a:noFill/>
            <a:ln w="28575">
              <a:solidFill>
                <a:schemeClr val="tx1"/>
              </a:solidFill>
            </a:ln>
          </p:spPr>
          <p:txBody>
            <a:bodyPr wrap="square" rtlCol="0">
              <a:spAutoFit/>
            </a:bodyPr>
            <a:lstStyle/>
            <a:p>
              <a:pPr algn="ctr"/>
              <a:r>
                <a:rPr lang="en-US" altLang="zh-CN" sz="2400">
                  <a:cs typeface="Times New Roman" panose="02020603050405020304" pitchFamily="18" charset="0"/>
                </a:rPr>
                <a:t>ROI (24-144 keV):</a:t>
              </a:r>
            </a:p>
            <a:p>
              <a:pPr algn="ctr"/>
              <a:r>
                <a:rPr lang="en-US" altLang="zh-CN" sz="2400">
                  <a:cs typeface="Times New Roman" panose="02020603050405020304" pitchFamily="18" charset="0"/>
                </a:rPr>
                <a:t>276±71 </a:t>
              </a:r>
              <a:endParaRPr lang="zh-CN" altLang="en-US" sz="240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6BFC8EE8-896C-228D-9846-B0A7AF7B7A3D}"/>
                    </a:ext>
                  </a:extLst>
                </p:cNvPr>
                <p:cNvSpPr txBox="1"/>
                <p:nvPr/>
              </p:nvSpPr>
              <p:spPr>
                <a:xfrm>
                  <a:off x="5093334" y="1301968"/>
                  <a:ext cx="2674535" cy="830997"/>
                </a:xfrm>
                <a:prstGeom prst="rect">
                  <a:avLst/>
                </a:prstGeom>
                <a:noFill/>
                <a:ln w="28575">
                  <a:solidFill>
                    <a:schemeClr val="tx1"/>
                  </a:solidFill>
                </a:ln>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en-US" altLang="zh-CN" sz="2400">
                      <a:solidFill>
                        <a:schemeClr val="tx1"/>
                      </a:solidFill>
                      <a:cs typeface="Times New Roman" panose="02020603050405020304" pitchFamily="18" charset="0"/>
                    </a:rPr>
                    <a:t>Po-212 rate: </a:t>
                  </a:r>
                </a:p>
                <a:p>
                  <a:pPr algn="ctr"/>
                  <a14:m>
                    <m:oMathPara xmlns:m="http://schemas.openxmlformats.org/officeDocument/2006/math">
                      <m:oMathParaPr>
                        <m:jc m:val="centerGroup"/>
                      </m:oMathParaPr>
                      <m:oMath xmlns:m="http://schemas.openxmlformats.org/officeDocument/2006/math">
                        <m:r>
                          <a:rPr lang="en-US" altLang="zh-CN" sz="2400">
                            <a:solidFill>
                              <a:schemeClr val="tx1"/>
                            </a:solidFill>
                            <a:latin typeface="Cambria Math" panose="02040503050406030204" pitchFamily="18" charset="0"/>
                          </a:rPr>
                          <m:t>0.11±0.01</m:t>
                        </m:r>
                        <m:r>
                          <m:rPr>
                            <m:sty m:val="p"/>
                          </m:rPr>
                          <a:rPr lang="zh-CN" altLang="en-US" sz="2400">
                            <a:solidFill>
                              <a:schemeClr val="tx1"/>
                            </a:solidFill>
                            <a:latin typeface="Cambria Math" panose="02040503050406030204" pitchFamily="18" charset="0"/>
                          </a:rPr>
                          <m:t>μ</m:t>
                        </m:r>
                        <m:r>
                          <m:rPr>
                            <m:sty m:val="p"/>
                          </m:rPr>
                          <a:rPr lang="en-US" altLang="zh-CN" sz="2400">
                            <a:solidFill>
                              <a:schemeClr val="tx1"/>
                            </a:solidFill>
                            <a:latin typeface="Cambria Math" panose="02040503050406030204" pitchFamily="18" charset="0"/>
                          </a:rPr>
                          <m:t>Bq</m:t>
                        </m:r>
                        <m:r>
                          <a:rPr lang="en-US" altLang="zh-CN" sz="2400">
                            <a:solidFill>
                              <a:schemeClr val="tx1"/>
                            </a:solidFill>
                            <a:latin typeface="Cambria Math" panose="02040503050406030204" pitchFamily="18" charset="0"/>
                          </a:rPr>
                          <m:t>/</m:t>
                        </m:r>
                        <m:r>
                          <m:rPr>
                            <m:sty m:val="p"/>
                          </m:rPr>
                          <a:rPr lang="en-US" altLang="zh-CN" sz="2400">
                            <a:solidFill>
                              <a:schemeClr val="tx1"/>
                            </a:solidFill>
                            <a:latin typeface="Cambria Math" panose="02040503050406030204" pitchFamily="18" charset="0"/>
                          </a:rPr>
                          <m:t>kg</m:t>
                        </m:r>
                      </m:oMath>
                    </m:oMathPara>
                  </a14:m>
                  <a:endParaRPr lang="zh-CN" altLang="en-US" sz="2400">
                    <a:solidFill>
                      <a:schemeClr val="tx1"/>
                    </a:solidFill>
                    <a:cs typeface="Times New Roman" panose="02020603050405020304" pitchFamily="18" charset="0"/>
                  </a:endParaRPr>
                </a:p>
              </p:txBody>
            </p:sp>
          </mc:Choice>
          <mc:Fallback xmlns="">
            <p:sp>
              <p:nvSpPr>
                <p:cNvPr id="21" name="文本框 20">
                  <a:extLst>
                    <a:ext uri="{FF2B5EF4-FFF2-40B4-BE49-F238E27FC236}">
                      <a16:creationId xmlns:a16="http://schemas.microsoft.com/office/drawing/2014/main" id="{6BFC8EE8-896C-228D-9846-B0A7AF7B7A3D}"/>
                    </a:ext>
                  </a:extLst>
                </p:cNvPr>
                <p:cNvSpPr txBox="1">
                  <a:spLocks noRot="1" noChangeAspect="1" noMove="1" noResize="1" noEditPoints="1" noAdjustHandles="1" noChangeArrowheads="1" noChangeShapeType="1" noTextEdit="1"/>
                </p:cNvSpPr>
                <p:nvPr/>
              </p:nvSpPr>
              <p:spPr>
                <a:xfrm>
                  <a:off x="5093334" y="1301968"/>
                  <a:ext cx="2674535" cy="830997"/>
                </a:xfrm>
                <a:prstGeom prst="rect">
                  <a:avLst/>
                </a:prstGeom>
                <a:blipFill>
                  <a:blip r:embed="rId5"/>
                  <a:stretch>
                    <a:fillRect t="-4255" r="-1129" b="-7092"/>
                  </a:stretch>
                </a:blipFill>
                <a:ln w="28575">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A537C135-A525-8142-5579-C9DA67377022}"/>
                    </a:ext>
                  </a:extLst>
                </p:cNvPr>
                <p:cNvSpPr txBox="1"/>
                <p:nvPr/>
              </p:nvSpPr>
              <p:spPr>
                <a:xfrm>
                  <a:off x="8812133" y="1301391"/>
                  <a:ext cx="2340000" cy="830997"/>
                </a:xfrm>
                <a:prstGeom prst="rect">
                  <a:avLst/>
                </a:prstGeom>
                <a:noFill/>
                <a:ln w="28575">
                  <a:solidFill>
                    <a:schemeClr val="tx1"/>
                  </a:solidFill>
                </a:ln>
              </p:spPr>
              <p:txBody>
                <a:bodyPr wrap="square" rtlCol="0">
                  <a:spAutoFit/>
                </a:bodyPr>
                <a:lstStyle/>
                <a:p>
                  <a:pPr algn="ctr"/>
                  <a:r>
                    <a:rPr lang="en-US" altLang="zh-CN" sz="2400">
                      <a:cs typeface="Times New Roman" panose="02020603050405020304" pitchFamily="18" charset="0"/>
                    </a:rPr>
                    <a:t>Pb-212 /Po-212: </a:t>
                  </a:r>
                </a:p>
                <a:p>
                  <a:pPr algn="l"/>
                  <a14:m>
                    <m:oMathPara xmlns:m="http://schemas.openxmlformats.org/officeDocument/2006/math">
                      <m:oMathParaPr>
                        <m:jc m:val="centerGroup"/>
                      </m:oMathParaPr>
                      <m:oMath xmlns:m="http://schemas.openxmlformats.org/officeDocument/2006/math">
                        <m:r>
                          <a:rPr lang="en-US" altLang="zh-CN" sz="2400">
                            <a:latin typeface="Cambria Math" panose="02040503050406030204" pitchFamily="18" charset="0"/>
                          </a:rPr>
                          <m:t>2.5±0.8</m:t>
                        </m:r>
                      </m:oMath>
                    </m:oMathPara>
                  </a14:m>
                  <a:endParaRPr lang="zh-CN" altLang="en-US" sz="2400">
                    <a:cs typeface="Times New Roman" panose="02020603050405020304" pitchFamily="18" charset="0"/>
                  </a:endParaRPr>
                </a:p>
              </p:txBody>
            </p:sp>
          </mc:Choice>
          <mc:Fallback xmlns="">
            <p:sp>
              <p:nvSpPr>
                <p:cNvPr id="22" name="文本框 21">
                  <a:extLst>
                    <a:ext uri="{FF2B5EF4-FFF2-40B4-BE49-F238E27FC236}">
                      <a16:creationId xmlns:a16="http://schemas.microsoft.com/office/drawing/2014/main" id="{A537C135-A525-8142-5579-C9DA67377022}"/>
                    </a:ext>
                  </a:extLst>
                </p:cNvPr>
                <p:cNvSpPr txBox="1">
                  <a:spLocks noRot="1" noChangeAspect="1" noMove="1" noResize="1" noEditPoints="1" noAdjustHandles="1" noChangeArrowheads="1" noChangeShapeType="1" noTextEdit="1"/>
                </p:cNvSpPr>
                <p:nvPr/>
              </p:nvSpPr>
              <p:spPr>
                <a:xfrm>
                  <a:off x="8812133" y="1301391"/>
                  <a:ext cx="2340000" cy="830997"/>
                </a:xfrm>
                <a:prstGeom prst="rect">
                  <a:avLst/>
                </a:prstGeom>
                <a:blipFill>
                  <a:blip r:embed="rId6"/>
                  <a:stretch>
                    <a:fillRect t="-4225"/>
                  </a:stretch>
                </a:blipFill>
                <a:ln w="28575">
                  <a:solidFill>
                    <a:schemeClr val="tx1"/>
                  </a:solidFill>
                </a:ln>
              </p:spPr>
              <p:txBody>
                <a:bodyPr/>
                <a:lstStyle/>
                <a:p>
                  <a:r>
                    <a:rPr lang="zh-CN" altLang="en-US">
                      <a:noFill/>
                    </a:rPr>
                    <a:t> </a:t>
                  </a:r>
                </a:p>
              </p:txBody>
            </p:sp>
          </mc:Fallback>
        </mc:AlternateContent>
        <p:sp>
          <p:nvSpPr>
            <p:cNvPr id="38" name="文本框 37">
              <a:extLst>
                <a:ext uri="{FF2B5EF4-FFF2-40B4-BE49-F238E27FC236}">
                  <a16:creationId xmlns:a16="http://schemas.microsoft.com/office/drawing/2014/main" id="{F5D2556A-DAEA-84E4-D638-278945F1256C}"/>
                </a:ext>
              </a:extLst>
            </p:cNvPr>
            <p:cNvSpPr txBox="1"/>
            <p:nvPr/>
          </p:nvSpPr>
          <p:spPr>
            <a:xfrm>
              <a:off x="8671206" y="882565"/>
              <a:ext cx="2862909" cy="400110"/>
            </a:xfrm>
            <a:prstGeom prst="rect">
              <a:avLst/>
            </a:prstGeom>
            <a:noFill/>
          </p:spPr>
          <p:txBody>
            <a:bodyPr wrap="square">
              <a:spAutoFit/>
            </a:bodyPr>
            <a:lstStyle/>
            <a:p>
              <a:r>
                <a:rPr lang="en-US" altLang="zh-CN" sz="2000">
                  <a:cs typeface="Times New Roman" panose="02020603050405020304" pitchFamily="18" charset="0"/>
                </a:rPr>
                <a:t>Rn-220 calibration data</a:t>
              </a:r>
              <a:endParaRPr lang="zh-CN" altLang="en-US" sz="2000">
                <a:cs typeface="Times New Roman" panose="02020603050405020304" pitchFamily="18" charset="0"/>
              </a:endParaRPr>
            </a:p>
          </p:txBody>
        </p:sp>
        <p:sp>
          <p:nvSpPr>
            <p:cNvPr id="40" name="文本框 39">
              <a:extLst>
                <a:ext uri="{FF2B5EF4-FFF2-40B4-BE49-F238E27FC236}">
                  <a16:creationId xmlns:a16="http://schemas.microsoft.com/office/drawing/2014/main" id="{E39BDAE2-53AC-E070-09D4-36E320D23E56}"/>
                </a:ext>
              </a:extLst>
            </p:cNvPr>
            <p:cNvSpPr txBox="1"/>
            <p:nvPr/>
          </p:nvSpPr>
          <p:spPr>
            <a:xfrm>
              <a:off x="8153399" y="2547450"/>
              <a:ext cx="3613939" cy="1015663"/>
            </a:xfrm>
            <a:prstGeom prst="rect">
              <a:avLst/>
            </a:prstGeom>
            <a:noFill/>
          </p:spPr>
          <p:txBody>
            <a:bodyPr wrap="square">
              <a:spAutoFit/>
            </a:bodyPr>
            <a:lstStyle/>
            <a:p>
              <a:pPr marL="285750" indent="-285750">
                <a:buFont typeface="Arial" panose="020B0604020202020204" pitchFamily="34" charset="0"/>
                <a:buChar char="•"/>
              </a:pPr>
              <a:r>
                <a:rPr lang="en-US" altLang="zh-CN" sz="2000">
                  <a:cs typeface="Times New Roman" panose="02020603050405020304" pitchFamily="18" charset="0"/>
                </a:rPr>
                <a:t>Po-212 selection efficiency</a:t>
              </a:r>
            </a:p>
            <a:p>
              <a:pPr marL="285750" indent="-285750">
                <a:buFont typeface="Arial" panose="020B0604020202020204" pitchFamily="34" charset="0"/>
                <a:buChar char="•"/>
              </a:pPr>
              <a:r>
                <a:rPr lang="en-US" altLang="zh-CN" sz="2000">
                  <a:cs typeface="Times New Roman" panose="02020603050405020304" pitchFamily="18" charset="0"/>
                </a:rPr>
                <a:t>Energy spectrum fit in </a:t>
              </a:r>
              <a:r>
                <a:rPr lang="en-US" altLang="zh-CN" sz="2000"/>
                <a:t>Xe134DBD</a:t>
              </a:r>
              <a:r>
                <a:rPr lang="en-US" altLang="zh-CN" sz="2000">
                  <a:cs typeface="Times New Roman" panose="02020603050405020304" pitchFamily="18" charset="0"/>
                </a:rPr>
                <a:t> analysis</a:t>
              </a:r>
              <a:endParaRPr lang="zh-CN" altLang="en-US" sz="2000">
                <a:cs typeface="Times New Roman" panose="02020603050405020304" pitchFamily="18" charset="0"/>
              </a:endParaRPr>
            </a:p>
          </p:txBody>
        </p:sp>
        <p:cxnSp>
          <p:nvCxnSpPr>
            <p:cNvPr id="66" name="连接符: 肘形 65">
              <a:extLst>
                <a:ext uri="{FF2B5EF4-FFF2-40B4-BE49-F238E27FC236}">
                  <a16:creationId xmlns:a16="http://schemas.microsoft.com/office/drawing/2014/main" id="{36048E2A-3E89-6E4D-76E0-1811FDC59E7E}"/>
                </a:ext>
              </a:extLst>
            </p:cNvPr>
            <p:cNvCxnSpPr>
              <a:cxnSpLocks/>
              <a:stCxn id="21" idx="2"/>
              <a:endCxn id="22" idx="2"/>
            </p:cNvCxnSpPr>
            <p:nvPr/>
          </p:nvCxnSpPr>
          <p:spPr>
            <a:xfrm rot="5400000" flipH="1" flipV="1">
              <a:off x="8206078" y="356911"/>
              <a:ext cx="577" cy="3551531"/>
            </a:xfrm>
            <a:prstGeom prst="bentConnector3">
              <a:avLst>
                <a:gd name="adj1" fmla="val -39618718"/>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接箭头连接符 89">
              <a:extLst>
                <a:ext uri="{FF2B5EF4-FFF2-40B4-BE49-F238E27FC236}">
                  <a16:creationId xmlns:a16="http://schemas.microsoft.com/office/drawing/2014/main" id="{1698CD34-E804-4D67-C663-FE26052E8830}"/>
                </a:ext>
              </a:extLst>
            </p:cNvPr>
            <p:cNvCxnSpPr>
              <a:cxnSpLocks/>
              <a:endCxn id="9" idx="0"/>
            </p:cNvCxnSpPr>
            <p:nvPr/>
          </p:nvCxnSpPr>
          <p:spPr>
            <a:xfrm>
              <a:off x="8122730" y="2344848"/>
              <a:ext cx="0" cy="14180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6" name="直接箭头连接符 95">
            <a:extLst>
              <a:ext uri="{FF2B5EF4-FFF2-40B4-BE49-F238E27FC236}">
                <a16:creationId xmlns:a16="http://schemas.microsoft.com/office/drawing/2014/main" id="{04610CF7-F843-6F3A-CB44-9581CF2C0CD8}"/>
              </a:ext>
            </a:extLst>
          </p:cNvPr>
          <p:cNvCxnSpPr>
            <a:cxnSpLocks/>
            <a:stCxn id="9" idx="2"/>
            <a:endCxn id="14" idx="0"/>
          </p:cNvCxnSpPr>
          <p:nvPr/>
        </p:nvCxnSpPr>
        <p:spPr>
          <a:xfrm>
            <a:off x="8122730" y="4593913"/>
            <a:ext cx="0" cy="4875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F13887DD-2D36-8B53-0669-6D6B09907350}"/>
              </a:ext>
            </a:extLst>
          </p:cNvPr>
          <p:cNvSpPr/>
          <p:nvPr/>
        </p:nvSpPr>
        <p:spPr>
          <a:xfrm>
            <a:off x="1379483" y="2919762"/>
            <a:ext cx="614855" cy="627585"/>
          </a:xfrm>
          <a:prstGeom prst="rect">
            <a:avLst/>
          </a:prstGeom>
          <a:noFill/>
          <a:ln w="38100">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B87E1FD-A7A9-9591-4A9D-F147E9BC4AC5}"/>
              </a:ext>
            </a:extLst>
          </p:cNvPr>
          <p:cNvSpPr/>
          <p:nvPr/>
        </p:nvSpPr>
        <p:spPr>
          <a:xfrm>
            <a:off x="2284286" y="3821495"/>
            <a:ext cx="560264" cy="537670"/>
          </a:xfrm>
          <a:prstGeom prst="rect">
            <a:avLst/>
          </a:prstGeom>
          <a:noFill/>
          <a:ln w="38100">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14410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1814A6-9B17-AB83-9E5B-3F16AF5635D3}"/>
              </a:ext>
            </a:extLst>
          </p:cNvPr>
          <p:cNvSpPr>
            <a:spLocks noGrp="1"/>
          </p:cNvSpPr>
          <p:nvPr>
            <p:ph type="title"/>
          </p:nvPr>
        </p:nvSpPr>
        <p:spPr/>
        <p:txBody>
          <a:bodyPr/>
          <a:lstStyle/>
          <a:p>
            <a:r>
              <a:rPr lang="en-US" altLang="zh-CN"/>
              <a:t>Background: Kr-85</a:t>
            </a:r>
            <a:endParaRPr lang="zh-CN" altLang="en-US"/>
          </a:p>
        </p:txBody>
      </p:sp>
      <p:sp>
        <p:nvSpPr>
          <p:cNvPr id="3" name="日期占位符 2">
            <a:extLst>
              <a:ext uri="{FF2B5EF4-FFF2-40B4-BE49-F238E27FC236}">
                <a16:creationId xmlns:a16="http://schemas.microsoft.com/office/drawing/2014/main" id="{0C8D94BC-7A8C-8649-3FCD-71283FE5DC2E}"/>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402D9B30-910B-1CE9-FBAE-DF8DB9E352D5}"/>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2FB00E4B-E25E-0649-34EC-451EE0A471B5}"/>
              </a:ext>
            </a:extLst>
          </p:cNvPr>
          <p:cNvSpPr>
            <a:spLocks noGrp="1"/>
          </p:cNvSpPr>
          <p:nvPr>
            <p:ph type="sldNum" sz="quarter" idx="12"/>
          </p:nvPr>
        </p:nvSpPr>
        <p:spPr/>
        <p:txBody>
          <a:bodyPr/>
          <a:lstStyle/>
          <a:p>
            <a:fld id="{36938283-425C-4351-A14E-9CA3B2BE78DA}" type="slidenum">
              <a:rPr lang="zh-CN" altLang="en-US" smtClean="0"/>
              <a:t>26</a:t>
            </a:fld>
            <a:endParaRPr lang="zh-CN" altLang="en-US"/>
          </a:p>
        </p:txBody>
      </p:sp>
      <p:pic>
        <p:nvPicPr>
          <p:cNvPr id="7" name="图片 6">
            <a:extLst>
              <a:ext uri="{FF2B5EF4-FFF2-40B4-BE49-F238E27FC236}">
                <a16:creationId xmlns:a16="http://schemas.microsoft.com/office/drawing/2014/main" id="{B59D4766-0F35-71E8-DC8A-D1C1DBB411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023" y="1318987"/>
            <a:ext cx="4930303" cy="3037065"/>
          </a:xfrm>
          <a:prstGeom prst="rect">
            <a:avLst/>
          </a:prstGeom>
        </p:spPr>
      </p:pic>
      <p:pic>
        <p:nvPicPr>
          <p:cNvPr id="10" name="图片 9">
            <a:extLst>
              <a:ext uri="{FF2B5EF4-FFF2-40B4-BE49-F238E27FC236}">
                <a16:creationId xmlns:a16="http://schemas.microsoft.com/office/drawing/2014/main" id="{2BFFFCD5-3016-EB99-B3A5-20E6DD837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1160" y="1318987"/>
            <a:ext cx="4170538" cy="3932744"/>
          </a:xfrm>
          <a:prstGeom prst="rect">
            <a:avLst/>
          </a:prstGeom>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1CB0D620-DD43-A4EF-578C-8BF45EEFEE45}"/>
                  </a:ext>
                </a:extLst>
              </p:cNvPr>
              <p:cNvSpPr txBox="1"/>
              <p:nvPr/>
            </p:nvSpPr>
            <p:spPr>
              <a:xfrm>
                <a:off x="904023" y="4513707"/>
                <a:ext cx="5213571" cy="1200329"/>
              </a:xfrm>
              <a:prstGeom prst="rect">
                <a:avLst/>
              </a:prstGeom>
              <a:noFill/>
            </p:spPr>
            <p:txBody>
              <a:bodyPr wrap="square">
                <a:spAutoFit/>
              </a:bodyPr>
              <a:lstStyle/>
              <a:p>
                <a:pPr marL="342900" indent="-342900">
                  <a:buFont typeface="Wingdings" panose="05000000000000000000" pitchFamily="2" charset="2"/>
                  <a:buChar char="Ø"/>
                </a:pPr>
                <a:r>
                  <a:rPr lang="zh-CN" altLang="en-US" sz="2400">
                    <a:cs typeface="Times New Roman" panose="02020603050405020304" pitchFamily="18" charset="0"/>
                  </a:rPr>
                  <a:t>𝛽</a:t>
                </a:r>
                <a:r>
                  <a:rPr lang="en-US" altLang="zh-CN" sz="2400">
                    <a:cs typeface="Times New Roman" panose="02020603050405020304" pitchFamily="18" charset="0"/>
                  </a:rPr>
                  <a:t>−</a:t>
                </a:r>
                <a:r>
                  <a:rPr lang="zh-CN" altLang="en-US" sz="2400">
                    <a:cs typeface="Times New Roman" panose="02020603050405020304" pitchFamily="18" charset="0"/>
                  </a:rPr>
                  <a:t>𝛾 </a:t>
                </a:r>
                <a:r>
                  <a:rPr lang="en-US" altLang="zh-CN" sz="2400">
                    <a:cs typeface="Times New Roman" panose="02020603050405020304" pitchFamily="18" charset="0"/>
                  </a:rPr>
                  <a:t>events in ~keV analysis: 4</a:t>
                </a:r>
              </a:p>
              <a:p>
                <a:pPr marL="342900" indent="-342900">
                  <a:buFont typeface="Wingdings" panose="05000000000000000000" pitchFamily="2" charset="2"/>
                  <a:buChar char="Ø"/>
                </a:pPr>
                <a:r>
                  <a:rPr lang="da-DK" altLang="zh-CN" sz="2400">
                    <a:cs typeface="Times New Roman" panose="02020603050405020304" pitchFamily="18" charset="0"/>
                  </a:rPr>
                  <a:t>Kr/Xe [ppt (</a:t>
                </a:r>
                <a14:m>
                  <m:oMath xmlns:m="http://schemas.openxmlformats.org/officeDocument/2006/math">
                    <m:sSup>
                      <m:sSupPr>
                        <m:ctrlPr>
                          <a:rPr lang="da-DK" altLang="zh-CN" sz="2400" i="1" smtClean="0">
                            <a:latin typeface="Cambria Math" panose="02040503050406030204" pitchFamily="18" charset="0"/>
                            <a:cs typeface="Times New Roman" panose="02020603050405020304" pitchFamily="18" charset="0"/>
                          </a:rPr>
                        </m:ctrlPr>
                      </m:sSupPr>
                      <m:e>
                        <m:r>
                          <a:rPr lang="en-US" altLang="zh-CN" sz="2400" b="0" i="1" smtClean="0">
                            <a:latin typeface="Cambria Math" panose="02040503050406030204" pitchFamily="18" charset="0"/>
                            <a:cs typeface="Times New Roman" panose="02020603050405020304" pitchFamily="18" charset="0"/>
                          </a:rPr>
                          <m:t>10</m:t>
                        </m:r>
                      </m:e>
                      <m:sup>
                        <m:r>
                          <a:rPr lang="en-US" altLang="zh-CN" sz="2400" b="0" i="1" smtClean="0">
                            <a:latin typeface="Cambria Math" panose="02040503050406030204" pitchFamily="18" charset="0"/>
                            <a:cs typeface="Times New Roman" panose="02020603050405020304" pitchFamily="18" charset="0"/>
                          </a:rPr>
                          <m:t>−12</m:t>
                        </m:r>
                      </m:sup>
                    </m:sSup>
                  </m:oMath>
                </a14:m>
                <a:r>
                  <a:rPr lang="da-DK" altLang="zh-CN" sz="2400">
                    <a:cs typeface="Times New Roman" panose="02020603050405020304" pitchFamily="18" charset="0"/>
                  </a:rPr>
                  <a:t>)]: </a:t>
                </a:r>
                <a:r>
                  <a:rPr lang="en-US" altLang="zh-CN" sz="2400" b="0" kern="1200">
                    <a:solidFill>
                      <a:schemeClr val="tx1"/>
                    </a:solidFill>
                    <a:latin typeface="+mn-lt"/>
                    <a:ea typeface="Helvetica Neue" panose="02000503000000020004" pitchFamily="2" charset="0"/>
                    <a:cs typeface="Times New Roman" panose="02020603050405020304" pitchFamily="18" charset="0"/>
                  </a:rPr>
                  <a:t>0.52 ± 0.27</a:t>
                </a:r>
                <a:endParaRPr lang="en-US" altLang="zh-CN" sz="2400">
                  <a:cs typeface="Times New Roman" panose="02020603050405020304" pitchFamily="18" charset="0"/>
                </a:endParaRPr>
              </a:p>
              <a:p>
                <a:pPr marL="342900" indent="-342900">
                  <a:buFont typeface="Wingdings" panose="05000000000000000000" pitchFamily="2" charset="2"/>
                  <a:buChar char="Ø"/>
                </a:pPr>
                <a:r>
                  <a:rPr lang="en-US" altLang="zh-CN" sz="2400">
                    <a:cs typeface="Times New Roman" panose="02020603050405020304" pitchFamily="18" charset="0"/>
                  </a:rPr>
                  <a:t>In ROI: 489</a:t>
                </a:r>
                <a14:m>
                  <m:oMath xmlns:m="http://schemas.openxmlformats.org/officeDocument/2006/math">
                    <m:r>
                      <a:rPr lang="en-US" altLang="zh-CN" sz="2400" i="1" smtClean="0">
                        <a:latin typeface="Cambria Math" panose="02040503050406030204" pitchFamily="18" charset="0"/>
                        <a:ea typeface="Cambria Math" panose="02040503050406030204" pitchFamily="18" charset="0"/>
                      </a:rPr>
                      <m:t>±</m:t>
                    </m:r>
                  </m:oMath>
                </a14:m>
                <a:r>
                  <a:rPr lang="en-US" altLang="zh-CN" sz="2400">
                    <a:cs typeface="Times New Roman" panose="02020603050405020304" pitchFamily="18" charset="0"/>
                  </a:rPr>
                  <a:t>254</a:t>
                </a:r>
                <a:endParaRPr lang="zh-CN" altLang="en-US" sz="2400">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1CB0D620-DD43-A4EF-578C-8BF45EEFEE45}"/>
                  </a:ext>
                </a:extLst>
              </p:cNvPr>
              <p:cNvSpPr txBox="1">
                <a:spLocks noRot="1" noChangeAspect="1" noMove="1" noResize="1" noEditPoints="1" noAdjustHandles="1" noChangeArrowheads="1" noChangeShapeType="1" noTextEdit="1"/>
              </p:cNvSpPr>
              <p:nvPr/>
            </p:nvSpPr>
            <p:spPr>
              <a:xfrm>
                <a:off x="904023" y="4513707"/>
                <a:ext cx="5213571" cy="1200329"/>
              </a:xfrm>
              <a:prstGeom prst="rect">
                <a:avLst/>
              </a:prstGeom>
              <a:blipFill>
                <a:blip r:embed="rId5"/>
                <a:stretch>
                  <a:fillRect l="-1519" t="-5076" b="-1066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67894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4C6714-4FFD-556F-AE00-DD5C8D472962}"/>
              </a:ext>
            </a:extLst>
          </p:cNvPr>
          <p:cNvSpPr>
            <a:spLocks noGrp="1"/>
          </p:cNvSpPr>
          <p:nvPr>
            <p:ph type="title"/>
          </p:nvPr>
        </p:nvSpPr>
        <p:spPr/>
        <p:txBody>
          <a:bodyPr/>
          <a:lstStyle/>
          <a:p>
            <a:r>
              <a:rPr lang="en-US" altLang="zh-CN"/>
              <a:t>Background: material</a:t>
            </a:r>
            <a:endParaRPr lang="zh-CN" altLang="en-US"/>
          </a:p>
        </p:txBody>
      </p:sp>
      <p:sp>
        <p:nvSpPr>
          <p:cNvPr id="3" name="日期占位符 2">
            <a:extLst>
              <a:ext uri="{FF2B5EF4-FFF2-40B4-BE49-F238E27FC236}">
                <a16:creationId xmlns:a16="http://schemas.microsoft.com/office/drawing/2014/main" id="{85F8C808-CD76-2214-BD3F-4C44856304DF}"/>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9B89036B-D171-1AF9-D26E-CDE22DBEC802}"/>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F4116A61-4EAF-34FF-E545-25498D6FF679}"/>
              </a:ext>
            </a:extLst>
          </p:cNvPr>
          <p:cNvSpPr>
            <a:spLocks noGrp="1"/>
          </p:cNvSpPr>
          <p:nvPr>
            <p:ph type="sldNum" sz="quarter" idx="12"/>
          </p:nvPr>
        </p:nvSpPr>
        <p:spPr/>
        <p:txBody>
          <a:bodyPr/>
          <a:lstStyle/>
          <a:p>
            <a:fld id="{36938283-425C-4351-A14E-9CA3B2BE78DA}" type="slidenum">
              <a:rPr lang="zh-CN" altLang="en-US" smtClean="0"/>
              <a:t>27</a:t>
            </a:fld>
            <a:endParaRPr lang="zh-CN" altLang="en-US"/>
          </a:p>
        </p:txBody>
      </p:sp>
      <p:pic>
        <p:nvPicPr>
          <p:cNvPr id="12" name="图片 11">
            <a:extLst>
              <a:ext uri="{FF2B5EF4-FFF2-40B4-BE49-F238E27FC236}">
                <a16:creationId xmlns:a16="http://schemas.microsoft.com/office/drawing/2014/main" id="{5243D2E5-75D7-3FD2-0B3A-AB6C236BFD2A}"/>
              </a:ext>
            </a:extLst>
          </p:cNvPr>
          <p:cNvPicPr>
            <a:picLocks noChangeAspect="1"/>
          </p:cNvPicPr>
          <p:nvPr/>
        </p:nvPicPr>
        <p:blipFill>
          <a:blip r:embed="rId3"/>
          <a:stretch>
            <a:fillRect/>
          </a:stretch>
        </p:blipFill>
        <p:spPr>
          <a:xfrm>
            <a:off x="3355988" y="2522081"/>
            <a:ext cx="5004117" cy="3269411"/>
          </a:xfrm>
          <a:prstGeom prst="rect">
            <a:avLst/>
          </a:prstGeom>
        </p:spPr>
      </p:pic>
      <p:sp>
        <p:nvSpPr>
          <p:cNvPr id="13" name="文本框 12">
            <a:extLst>
              <a:ext uri="{FF2B5EF4-FFF2-40B4-BE49-F238E27FC236}">
                <a16:creationId xmlns:a16="http://schemas.microsoft.com/office/drawing/2014/main" id="{EBDB08F8-E8D2-B5D9-9AAA-C3249EC7907F}"/>
              </a:ext>
            </a:extLst>
          </p:cNvPr>
          <p:cNvSpPr txBox="1"/>
          <p:nvPr/>
        </p:nvSpPr>
        <p:spPr>
          <a:xfrm>
            <a:off x="4946563" y="5924507"/>
            <a:ext cx="1822966" cy="338554"/>
          </a:xfrm>
          <a:prstGeom prst="rect">
            <a:avLst/>
          </a:prstGeom>
          <a:noFill/>
        </p:spPr>
        <p:txBody>
          <a:bodyPr wrap="square">
            <a:spAutoFit/>
          </a:bodyPr>
          <a:lstStyle/>
          <a:p>
            <a:r>
              <a:rPr lang="en-US" altLang="zh-CN" sz="1600" b="1">
                <a:cs typeface="Times New Roman" panose="02020603050405020304" pitchFamily="18" charset="0"/>
              </a:rPr>
              <a:t>JHEP06(2022)147</a:t>
            </a: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3684EF0E-7FBB-63F6-9142-FFD0FC3E83D4}"/>
                  </a:ext>
                </a:extLst>
              </p:cNvPr>
              <p:cNvSpPr txBox="1"/>
              <p:nvPr/>
            </p:nvSpPr>
            <p:spPr>
              <a:xfrm>
                <a:off x="1435878" y="933493"/>
                <a:ext cx="9320244" cy="1569660"/>
              </a:xfrm>
              <a:prstGeom prst="rect">
                <a:avLst/>
              </a:prstGeom>
              <a:noFill/>
            </p:spPr>
            <p:txBody>
              <a:bodyPr wrap="square" rtlCol="0">
                <a:spAutoFit/>
              </a:bodyPr>
              <a:lstStyle/>
              <a:p>
                <a:pPr marL="285750" indent="-285750">
                  <a:buFont typeface="Wingdings" panose="05000000000000000000" pitchFamily="2" charset="2"/>
                  <a:buChar char="Ø"/>
                </a:pPr>
                <a:r>
                  <a:rPr lang="en-US" altLang="zh-CN" sz="2400">
                    <a:cs typeface="Times New Roman" panose="02020603050405020304" pitchFamily="18" charset="0"/>
                  </a:rPr>
                  <a:t>Long-lived radioactive isotopes K-40, Th-232, U-238 and Co-60</a:t>
                </a:r>
              </a:p>
              <a:p>
                <a:pPr marL="285750" indent="-285750" algn="l">
                  <a:buFont typeface="Wingdings" panose="05000000000000000000" pitchFamily="2" charset="2"/>
                  <a:buChar char="Ø"/>
                </a:pPr>
                <a:r>
                  <a:rPr lang="en-US" altLang="zh-CN" sz="2400">
                    <a:cs typeface="Times New Roman" panose="02020603050405020304" pitchFamily="18" charset="0"/>
                  </a:rPr>
                  <a:t>Simulated using BambooMC, Geant4-based MC simulation package</a:t>
                </a:r>
              </a:p>
              <a:p>
                <a:pPr marL="285750" indent="-285750" algn="l">
                  <a:buFont typeface="Wingdings" panose="05000000000000000000" pitchFamily="2" charset="2"/>
                  <a:buChar char="Ø"/>
                </a:pPr>
                <a:r>
                  <a:rPr lang="en-US" altLang="zh-CN" sz="2400">
                    <a:cs typeface="Times New Roman" panose="02020603050405020304" pitchFamily="18" charset="0"/>
                  </a:rPr>
                  <a:t>Using Xe-136DBD analysis fit result.</a:t>
                </a:r>
              </a:p>
              <a:p>
                <a:pPr marL="285750" indent="-285750" algn="l">
                  <a:buFont typeface="Wingdings" panose="05000000000000000000" pitchFamily="2" charset="2"/>
                  <a:buChar char="Ø"/>
                </a:pPr>
                <a:r>
                  <a:rPr lang="en-US" altLang="zh-CN" sz="2400">
                    <a:cs typeface="Times New Roman" panose="02020603050405020304" pitchFamily="18" charset="0"/>
                  </a:rPr>
                  <a:t>In ROI: 683</a:t>
                </a:r>
                <a14:m>
                  <m:oMath xmlns:m="http://schemas.openxmlformats.org/officeDocument/2006/math">
                    <m:r>
                      <a:rPr lang="en-US" altLang="zh-CN" sz="2400" i="1" smtClean="0">
                        <a:latin typeface="Cambria Math" panose="02040503050406030204" pitchFamily="18" charset="0"/>
                        <a:ea typeface="Cambria Math" panose="02040503050406030204" pitchFamily="18" charset="0"/>
                      </a:rPr>
                      <m:t>±</m:t>
                    </m:r>
                  </m:oMath>
                </a14:m>
                <a:r>
                  <a:rPr lang="en-US" altLang="zh-CN" sz="2400">
                    <a:cs typeface="Times New Roman" panose="02020603050405020304" pitchFamily="18" charset="0"/>
                  </a:rPr>
                  <a:t>27</a:t>
                </a:r>
              </a:p>
            </p:txBody>
          </p:sp>
        </mc:Choice>
        <mc:Fallback xmlns="">
          <p:sp>
            <p:nvSpPr>
              <p:cNvPr id="10" name="文本框 9">
                <a:extLst>
                  <a:ext uri="{FF2B5EF4-FFF2-40B4-BE49-F238E27FC236}">
                    <a16:creationId xmlns:a16="http://schemas.microsoft.com/office/drawing/2014/main" id="{3684EF0E-7FBB-63F6-9142-FFD0FC3E83D4}"/>
                  </a:ext>
                </a:extLst>
              </p:cNvPr>
              <p:cNvSpPr txBox="1">
                <a:spLocks noRot="1" noChangeAspect="1" noMove="1" noResize="1" noEditPoints="1" noAdjustHandles="1" noChangeArrowheads="1" noChangeShapeType="1" noTextEdit="1"/>
              </p:cNvSpPr>
              <p:nvPr/>
            </p:nvSpPr>
            <p:spPr>
              <a:xfrm>
                <a:off x="1435878" y="933493"/>
                <a:ext cx="9320244" cy="1569660"/>
              </a:xfrm>
              <a:prstGeom prst="rect">
                <a:avLst/>
              </a:prstGeom>
              <a:blipFill>
                <a:blip r:embed="rId4"/>
                <a:stretch>
                  <a:fillRect l="-916" t="-3101" b="-775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39610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050D61-B6A5-688F-BAC2-0C77182E1039}"/>
              </a:ext>
            </a:extLst>
          </p:cNvPr>
          <p:cNvSpPr>
            <a:spLocks noGrp="1"/>
          </p:cNvSpPr>
          <p:nvPr>
            <p:ph type="title"/>
          </p:nvPr>
        </p:nvSpPr>
        <p:spPr/>
        <p:txBody>
          <a:bodyPr/>
          <a:lstStyle/>
          <a:p>
            <a:r>
              <a:rPr lang="en-US" altLang="zh-CN"/>
              <a:t>Background: Xe-136</a:t>
            </a:r>
            <a:endParaRPr lang="zh-CN" altLang="en-US"/>
          </a:p>
        </p:txBody>
      </p:sp>
      <p:sp>
        <p:nvSpPr>
          <p:cNvPr id="3" name="日期占位符 2">
            <a:extLst>
              <a:ext uri="{FF2B5EF4-FFF2-40B4-BE49-F238E27FC236}">
                <a16:creationId xmlns:a16="http://schemas.microsoft.com/office/drawing/2014/main" id="{FEE92A71-62EA-42C1-9468-3F80EC9205E2}"/>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8FE3A444-7D06-BE7B-BF50-039961405010}"/>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24AF520C-16DC-D599-B812-67860062745E}"/>
              </a:ext>
            </a:extLst>
          </p:cNvPr>
          <p:cNvSpPr>
            <a:spLocks noGrp="1"/>
          </p:cNvSpPr>
          <p:nvPr>
            <p:ph type="sldNum" sz="quarter" idx="12"/>
          </p:nvPr>
        </p:nvSpPr>
        <p:spPr/>
        <p:txBody>
          <a:bodyPr/>
          <a:lstStyle/>
          <a:p>
            <a:fld id="{36938283-425C-4351-A14E-9CA3B2BE78DA}" type="slidenum">
              <a:rPr lang="zh-CN" altLang="en-US" smtClean="0"/>
              <a:t>28</a:t>
            </a:fld>
            <a:endParaRPr lang="zh-CN" altLang="en-US"/>
          </a:p>
        </p:txBody>
      </p:sp>
      <p:pic>
        <p:nvPicPr>
          <p:cNvPr id="11" name="图片 10">
            <a:extLst>
              <a:ext uri="{FF2B5EF4-FFF2-40B4-BE49-F238E27FC236}">
                <a16:creationId xmlns:a16="http://schemas.microsoft.com/office/drawing/2014/main" id="{E41FA81E-2C4B-7AD7-FC47-4F1F21229E5B}"/>
              </a:ext>
            </a:extLst>
          </p:cNvPr>
          <p:cNvPicPr>
            <a:picLocks noChangeAspect="1"/>
          </p:cNvPicPr>
          <p:nvPr/>
        </p:nvPicPr>
        <p:blipFill>
          <a:blip r:embed="rId3"/>
          <a:stretch>
            <a:fillRect/>
          </a:stretch>
        </p:blipFill>
        <p:spPr>
          <a:xfrm>
            <a:off x="6218896" y="2774326"/>
            <a:ext cx="5400000" cy="3205928"/>
          </a:xfrm>
          <a:prstGeom prst="rect">
            <a:avLst/>
          </a:prstGeom>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69DAA86A-FBE8-C86D-2984-509D21F6D397}"/>
                  </a:ext>
                </a:extLst>
              </p:cNvPr>
              <p:cNvSpPr txBox="1"/>
              <p:nvPr/>
            </p:nvSpPr>
            <p:spPr>
              <a:xfrm>
                <a:off x="1296138" y="1272047"/>
                <a:ext cx="9912051" cy="1208664"/>
              </a:xfrm>
              <a:prstGeom prst="rect">
                <a:avLst/>
              </a:prstGeom>
              <a:noFill/>
            </p:spPr>
            <p:txBody>
              <a:bodyPr wrap="square" rtlCol="0">
                <a:spAutoFit/>
              </a:bodyPr>
              <a:lstStyle/>
              <a:p>
                <a:pPr marL="342900" indent="-342900" algn="l">
                  <a:buFont typeface="Wingdings" panose="05000000000000000000" pitchFamily="2" charset="2"/>
                  <a:buChar char="Ø"/>
                </a:pPr>
                <a:r>
                  <a:rPr lang="en-US" altLang="zh-CN" sz="2400">
                    <a:cs typeface="Times New Roman" panose="02020603050405020304" pitchFamily="18" charset="0"/>
                  </a:rPr>
                  <a:t>DBD Q value: </a:t>
                </a:r>
                <a:r>
                  <a:rPr lang="zh-CN" altLang="en-US" sz="2400"/>
                  <a:t> </a:t>
                </a:r>
                <a:r>
                  <a:rPr lang="en-US" altLang="zh-CN" sz="2400"/>
                  <a:t>2457.8 keV</a:t>
                </a:r>
                <a:endParaRPr lang="en-US" altLang="zh-CN" sz="2400">
                  <a:cs typeface="Times New Roman" panose="02020603050405020304" pitchFamily="18" charset="0"/>
                </a:endParaRPr>
              </a:p>
              <a:p>
                <a:pPr marL="342900" indent="-342900" algn="l">
                  <a:buFont typeface="Wingdings" panose="05000000000000000000" pitchFamily="2" charset="2"/>
                  <a:buChar char="Ø"/>
                </a:pPr>
                <a:r>
                  <a:rPr lang="en-US" altLang="zh-CN" sz="2400">
                    <a:cs typeface="Times New Roman" panose="02020603050405020304" pitchFamily="18" charset="0"/>
                  </a:rPr>
                  <a:t>Calculate using half life:</a:t>
                </a:r>
                <a:r>
                  <a:rPr lang="en-US" altLang="zh-CN" sz="2400" b="0">
                    <a:ea typeface="Cambria Math" panose="02040503050406030204" pitchFamily="18" charset="0"/>
                    <a:cs typeface="Times New Roman" panose="02020603050405020304" pitchFamily="18" charset="0"/>
                  </a:rPr>
                  <a:t> </a:t>
                </a:r>
                <a14:m>
                  <m:oMath xmlns:m="http://schemas.openxmlformats.org/officeDocument/2006/math">
                    <m:r>
                      <a:rPr lang="en-US" altLang="zh-CN" sz="2400" b="0" i="0" smtClean="0">
                        <a:latin typeface="Cambria Math" panose="02040503050406030204" pitchFamily="18" charset="0"/>
                        <a:ea typeface="Cambria Math" panose="02040503050406030204" pitchFamily="18" charset="0"/>
                      </a:rPr>
                      <m:t>2.27</m:t>
                    </m:r>
                    <m:r>
                      <a:rPr lang="en-US" altLang="zh-CN" sz="2400" i="0" smtClean="0">
                        <a:latin typeface="Cambria Math" panose="02040503050406030204" pitchFamily="18" charset="0"/>
                        <a:ea typeface="Cambria Math" panose="02040503050406030204" pitchFamily="18" charset="0"/>
                      </a:rPr>
                      <m:t>±</m:t>
                    </m:r>
                    <m:r>
                      <a:rPr lang="en-US" altLang="zh-CN" sz="2400" b="0" i="0" smtClean="0">
                        <a:latin typeface="Cambria Math" panose="02040503050406030204" pitchFamily="18" charset="0"/>
                        <a:ea typeface="Cambria Math" panose="02040503050406030204" pitchFamily="18" charset="0"/>
                      </a:rPr>
                      <m:t>0.03</m:t>
                    </m:r>
                    <m:d>
                      <m:dPr>
                        <m:ctrlPr>
                          <a:rPr lang="en-US" altLang="zh-CN" sz="2400" b="0" i="1" smtClean="0">
                            <a:latin typeface="Cambria Math" panose="02040503050406030204" pitchFamily="18" charset="0"/>
                            <a:ea typeface="Cambria Math" panose="02040503050406030204" pitchFamily="18" charset="0"/>
                          </a:rPr>
                        </m:ctrlPr>
                      </m:dPr>
                      <m:e>
                        <m:r>
                          <m:rPr>
                            <m:sty m:val="p"/>
                          </m:rPr>
                          <a:rPr lang="en-US" altLang="zh-CN" sz="2400" b="0" i="0" smtClean="0">
                            <a:latin typeface="Cambria Math" panose="02040503050406030204" pitchFamily="18" charset="0"/>
                            <a:ea typeface="Cambria Math" panose="02040503050406030204" pitchFamily="18" charset="0"/>
                          </a:rPr>
                          <m:t>stat</m:t>
                        </m:r>
                        <m:r>
                          <a:rPr lang="en-US" altLang="zh-CN" sz="2400" b="0" i="0" smtClean="0">
                            <a:latin typeface="Cambria Math" panose="02040503050406030204" pitchFamily="18" charset="0"/>
                            <a:ea typeface="Cambria Math" panose="02040503050406030204" pitchFamily="18" charset="0"/>
                          </a:rPr>
                          <m:t>.</m:t>
                        </m:r>
                      </m:e>
                    </m:d>
                    <m:r>
                      <a:rPr lang="en-US" altLang="zh-CN" sz="2400" i="0">
                        <a:latin typeface="Cambria Math" panose="02040503050406030204" pitchFamily="18" charset="0"/>
                        <a:ea typeface="Cambria Math" panose="02040503050406030204" pitchFamily="18" charset="0"/>
                      </a:rPr>
                      <m:t>±</m:t>
                    </m:r>
                    <m:r>
                      <a:rPr lang="en-US" altLang="zh-CN" sz="2400" b="0" i="0" smtClean="0">
                        <a:latin typeface="Cambria Math" panose="02040503050406030204" pitchFamily="18" charset="0"/>
                        <a:ea typeface="Cambria Math" panose="02040503050406030204" pitchFamily="18" charset="0"/>
                      </a:rPr>
                      <m:t>0.10</m:t>
                    </m:r>
                    <m:d>
                      <m:dPr>
                        <m:ctrlPr>
                          <a:rPr lang="en-US" altLang="zh-CN" sz="2400" b="0" i="1" smtClean="0">
                            <a:latin typeface="Cambria Math" panose="02040503050406030204" pitchFamily="18" charset="0"/>
                            <a:ea typeface="Cambria Math" panose="02040503050406030204" pitchFamily="18" charset="0"/>
                          </a:rPr>
                        </m:ctrlPr>
                      </m:dPr>
                      <m:e>
                        <m:r>
                          <m:rPr>
                            <m:sty m:val="p"/>
                          </m:rPr>
                          <a:rPr lang="en-US" altLang="zh-CN" sz="2400" b="0" i="0" smtClean="0">
                            <a:latin typeface="Cambria Math" panose="02040503050406030204" pitchFamily="18" charset="0"/>
                            <a:ea typeface="Cambria Math" panose="02040503050406030204" pitchFamily="18" charset="0"/>
                          </a:rPr>
                          <m:t>syst</m:t>
                        </m:r>
                        <m:r>
                          <a:rPr lang="en-US" altLang="zh-CN" sz="2400" b="0" i="0" smtClean="0">
                            <a:latin typeface="Cambria Math" panose="02040503050406030204" pitchFamily="18" charset="0"/>
                            <a:ea typeface="Cambria Math" panose="02040503050406030204" pitchFamily="18" charset="0"/>
                          </a:rPr>
                          <m:t>.</m:t>
                        </m:r>
                      </m:e>
                    </m:d>
                    <m:r>
                      <a:rPr lang="en-US" altLang="zh-CN" sz="2400" i="0">
                        <a:latin typeface="Cambria Math" panose="02040503050406030204" pitchFamily="18" charset="0"/>
                        <a:ea typeface="Cambria Math" panose="02040503050406030204" pitchFamily="18" charset="0"/>
                      </a:rPr>
                      <m:t>×</m:t>
                    </m:r>
                    <m:sSup>
                      <m:sSupPr>
                        <m:ctrlPr>
                          <a:rPr lang="en-US" altLang="zh-CN" sz="2400" i="1" smtClean="0">
                            <a:latin typeface="Cambria Math" panose="02040503050406030204" pitchFamily="18" charset="0"/>
                            <a:ea typeface="Cambria Math" panose="02040503050406030204" pitchFamily="18" charset="0"/>
                          </a:rPr>
                        </m:ctrlPr>
                      </m:sSupPr>
                      <m:e>
                        <m:r>
                          <a:rPr lang="en-US" altLang="zh-CN" sz="2400" b="0" i="0" smtClean="0">
                            <a:latin typeface="Cambria Math" panose="02040503050406030204" pitchFamily="18" charset="0"/>
                            <a:ea typeface="Cambria Math" panose="02040503050406030204" pitchFamily="18" charset="0"/>
                          </a:rPr>
                          <m:t>10</m:t>
                        </m:r>
                      </m:e>
                      <m:sup>
                        <m:r>
                          <a:rPr lang="en-US" altLang="zh-CN" sz="2400" b="0" i="0" smtClean="0">
                            <a:latin typeface="Cambria Math" panose="02040503050406030204" pitchFamily="18" charset="0"/>
                            <a:ea typeface="Cambria Math" panose="02040503050406030204" pitchFamily="18" charset="0"/>
                          </a:rPr>
                          <m:t>21</m:t>
                        </m:r>
                      </m:sup>
                    </m:sSup>
                    <m:r>
                      <m:rPr>
                        <m:sty m:val="p"/>
                      </m:rPr>
                      <a:rPr lang="en-US" altLang="zh-CN" sz="2400" b="0" i="0" smtClean="0">
                        <a:latin typeface="Cambria Math" panose="02040503050406030204" pitchFamily="18" charset="0"/>
                        <a:ea typeface="Cambria Math" panose="02040503050406030204" pitchFamily="18" charset="0"/>
                      </a:rPr>
                      <m:t>years</m:t>
                    </m:r>
                  </m:oMath>
                </a14:m>
                <a:endParaRPr lang="en-US" altLang="zh-CN" sz="2400">
                  <a:cs typeface="Times New Roman" panose="02020603050405020304" pitchFamily="18" charset="0"/>
                </a:endParaRPr>
              </a:p>
              <a:p>
                <a:pPr marL="342900" indent="-342900">
                  <a:buFont typeface="Wingdings" panose="05000000000000000000" pitchFamily="2" charset="2"/>
                  <a:buChar char="Ø"/>
                </a:pPr>
                <a:r>
                  <a:rPr lang="en-US" altLang="zh-CN" sz="2400">
                    <a:cs typeface="Times New Roman" panose="02020603050405020304" pitchFamily="18" charset="0"/>
                  </a:rPr>
                  <a:t>In ROI: 1009±46</a:t>
                </a:r>
              </a:p>
            </p:txBody>
          </p:sp>
        </mc:Choice>
        <mc:Fallback xmlns="">
          <p:sp>
            <p:nvSpPr>
              <p:cNvPr id="14" name="文本框 13">
                <a:extLst>
                  <a:ext uri="{FF2B5EF4-FFF2-40B4-BE49-F238E27FC236}">
                    <a16:creationId xmlns:a16="http://schemas.microsoft.com/office/drawing/2014/main" id="{69DAA86A-FBE8-C86D-2984-509D21F6D397}"/>
                  </a:ext>
                </a:extLst>
              </p:cNvPr>
              <p:cNvSpPr txBox="1">
                <a:spLocks noRot="1" noChangeAspect="1" noMove="1" noResize="1" noEditPoints="1" noAdjustHandles="1" noChangeArrowheads="1" noChangeShapeType="1" noTextEdit="1"/>
              </p:cNvSpPr>
              <p:nvPr/>
            </p:nvSpPr>
            <p:spPr>
              <a:xfrm>
                <a:off x="1296138" y="1272047"/>
                <a:ext cx="9912051" cy="1208664"/>
              </a:xfrm>
              <a:prstGeom prst="rect">
                <a:avLst/>
              </a:prstGeom>
              <a:blipFill>
                <a:blip r:embed="rId4"/>
                <a:stretch>
                  <a:fillRect l="-861" t="-4040" b="-11111"/>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C45CD09A-7BBB-AB72-5703-AE9D23AC4837}"/>
              </a:ext>
            </a:extLst>
          </p:cNvPr>
          <p:cNvPicPr>
            <a:picLocks noChangeAspect="1"/>
          </p:cNvPicPr>
          <p:nvPr/>
        </p:nvPicPr>
        <p:blipFill>
          <a:blip r:embed="rId5"/>
          <a:stretch>
            <a:fillRect/>
          </a:stretch>
        </p:blipFill>
        <p:spPr>
          <a:xfrm>
            <a:off x="573104" y="2646817"/>
            <a:ext cx="5400000" cy="3333437"/>
          </a:xfrm>
          <a:prstGeom prst="rect">
            <a:avLst/>
          </a:prstGeom>
        </p:spPr>
      </p:pic>
      <p:pic>
        <p:nvPicPr>
          <p:cNvPr id="12" name="图片 11">
            <a:extLst>
              <a:ext uri="{FF2B5EF4-FFF2-40B4-BE49-F238E27FC236}">
                <a16:creationId xmlns:a16="http://schemas.microsoft.com/office/drawing/2014/main" id="{BBC97053-B569-F9C6-FC1B-8C7D4A4279B6}"/>
              </a:ext>
            </a:extLst>
          </p:cNvPr>
          <p:cNvPicPr>
            <a:picLocks noChangeAspect="1"/>
          </p:cNvPicPr>
          <p:nvPr/>
        </p:nvPicPr>
        <p:blipFill rotWithShape="1">
          <a:blip r:embed="rId6"/>
          <a:srcRect r="70263"/>
          <a:stretch/>
        </p:blipFill>
        <p:spPr>
          <a:xfrm>
            <a:off x="3606922" y="3250093"/>
            <a:ext cx="863355" cy="900000"/>
          </a:xfrm>
          <a:prstGeom prst="rect">
            <a:avLst/>
          </a:prstGeom>
        </p:spPr>
      </p:pic>
      <p:pic>
        <p:nvPicPr>
          <p:cNvPr id="15" name="图片 14">
            <a:extLst>
              <a:ext uri="{FF2B5EF4-FFF2-40B4-BE49-F238E27FC236}">
                <a16:creationId xmlns:a16="http://schemas.microsoft.com/office/drawing/2014/main" id="{DA5606D1-3E31-5E84-9097-CC8017D9B545}"/>
              </a:ext>
            </a:extLst>
          </p:cNvPr>
          <p:cNvPicPr>
            <a:picLocks noChangeAspect="1"/>
          </p:cNvPicPr>
          <p:nvPr/>
        </p:nvPicPr>
        <p:blipFill rotWithShape="1">
          <a:blip r:embed="rId6"/>
          <a:srcRect l="66378"/>
          <a:stretch/>
        </p:blipFill>
        <p:spPr>
          <a:xfrm>
            <a:off x="4853625" y="3245025"/>
            <a:ext cx="976154" cy="900000"/>
          </a:xfrm>
          <a:prstGeom prst="rect">
            <a:avLst/>
          </a:prstGeom>
        </p:spPr>
      </p:pic>
      <p:sp>
        <p:nvSpPr>
          <p:cNvPr id="13" name="文本框 12">
            <a:extLst>
              <a:ext uri="{FF2B5EF4-FFF2-40B4-BE49-F238E27FC236}">
                <a16:creationId xmlns:a16="http://schemas.microsoft.com/office/drawing/2014/main" id="{6B157617-B51F-5CD1-0AAD-8F03253F1570}"/>
              </a:ext>
            </a:extLst>
          </p:cNvPr>
          <p:cNvSpPr txBox="1"/>
          <p:nvPr/>
        </p:nvSpPr>
        <p:spPr>
          <a:xfrm>
            <a:off x="4694489" y="5708102"/>
            <a:ext cx="2803021" cy="338554"/>
          </a:xfrm>
          <a:prstGeom prst="rect">
            <a:avLst/>
          </a:prstGeom>
          <a:noFill/>
        </p:spPr>
        <p:txBody>
          <a:bodyPr wrap="square">
            <a:spAutoFit/>
          </a:bodyPr>
          <a:lstStyle/>
          <a:p>
            <a:r>
              <a:rPr lang="en-US" altLang="zh-CN" sz="1600" b="1">
                <a:cs typeface="Times New Roman" panose="02020603050405020304" pitchFamily="18" charset="0"/>
              </a:rPr>
              <a:t>Research 2022, 9798721 (2022)</a:t>
            </a:r>
            <a:endParaRPr lang="zh-CN" altLang="en-US" sz="1600" b="1">
              <a:cs typeface="Times New Roman" panose="02020603050405020304" pitchFamily="18" charset="0"/>
            </a:endParaRPr>
          </a:p>
        </p:txBody>
      </p:sp>
      <p:sp>
        <p:nvSpPr>
          <p:cNvPr id="6" name="文本框 5">
            <a:extLst>
              <a:ext uri="{FF2B5EF4-FFF2-40B4-BE49-F238E27FC236}">
                <a16:creationId xmlns:a16="http://schemas.microsoft.com/office/drawing/2014/main" id="{52A394EE-C263-D034-66C4-745D05274C85}"/>
              </a:ext>
            </a:extLst>
          </p:cNvPr>
          <p:cNvSpPr txBox="1"/>
          <p:nvPr/>
        </p:nvSpPr>
        <p:spPr>
          <a:xfrm>
            <a:off x="2371724" y="4188956"/>
            <a:ext cx="863355" cy="400110"/>
          </a:xfrm>
          <a:prstGeom prst="rect">
            <a:avLst/>
          </a:prstGeom>
          <a:noFill/>
        </p:spPr>
        <p:txBody>
          <a:bodyPr wrap="square" rtlCol="0">
            <a:spAutoFit/>
          </a:bodyPr>
          <a:lstStyle/>
          <a:p>
            <a:pPr algn="l"/>
            <a:r>
              <a:rPr lang="en-US" altLang="zh-CN" sz="2000">
                <a:solidFill>
                  <a:srgbClr val="DD2817"/>
                </a:solidFill>
                <a:cs typeface="Times New Roman" panose="02020603050405020304" pitchFamily="18" charset="0"/>
              </a:rPr>
              <a:t>Xe136</a:t>
            </a:r>
            <a:endParaRPr lang="zh-CN" altLang="en-US" sz="2000">
              <a:solidFill>
                <a:srgbClr val="DD2817"/>
              </a:solidFill>
              <a:cs typeface="Times New Roman" panose="02020603050405020304" pitchFamily="18" charset="0"/>
            </a:endParaRPr>
          </a:p>
        </p:txBody>
      </p:sp>
      <p:cxnSp>
        <p:nvCxnSpPr>
          <p:cNvPr id="8" name="直接箭头连接符 7">
            <a:extLst>
              <a:ext uri="{FF2B5EF4-FFF2-40B4-BE49-F238E27FC236}">
                <a16:creationId xmlns:a16="http://schemas.microsoft.com/office/drawing/2014/main" id="{B5B8E65E-5E0C-D608-17AA-2127ECA6437C}"/>
              </a:ext>
            </a:extLst>
          </p:cNvPr>
          <p:cNvCxnSpPr>
            <a:cxnSpLocks/>
          </p:cNvCxnSpPr>
          <p:nvPr/>
        </p:nvCxnSpPr>
        <p:spPr>
          <a:xfrm flipH="1" flipV="1">
            <a:off x="2104095" y="4022850"/>
            <a:ext cx="334305" cy="290685"/>
          </a:xfrm>
          <a:prstGeom prst="straightConnector1">
            <a:avLst/>
          </a:prstGeom>
          <a:ln w="28575">
            <a:solidFill>
              <a:srgbClr val="DD281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735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9162E-2087-7767-2DA4-A9F529F864DC}"/>
              </a:ext>
            </a:extLst>
          </p:cNvPr>
          <p:cNvSpPr>
            <a:spLocks noGrp="1"/>
          </p:cNvSpPr>
          <p:nvPr>
            <p:ph type="title"/>
          </p:nvPr>
        </p:nvSpPr>
        <p:spPr/>
        <p:txBody>
          <a:bodyPr/>
          <a:lstStyle/>
          <a:p>
            <a:r>
              <a:rPr lang="en-US" altLang="zh-CN"/>
              <a:t>Background: Xe-133</a:t>
            </a:r>
            <a:endParaRPr lang="zh-CN" altLang="en-US"/>
          </a:p>
        </p:txBody>
      </p:sp>
      <p:sp>
        <p:nvSpPr>
          <p:cNvPr id="3" name="日期占位符 2">
            <a:extLst>
              <a:ext uri="{FF2B5EF4-FFF2-40B4-BE49-F238E27FC236}">
                <a16:creationId xmlns:a16="http://schemas.microsoft.com/office/drawing/2014/main" id="{F53F3CA4-A3D2-A82A-0104-6E5CED4D27D1}"/>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7C55D9E1-1421-87B9-9A4B-A9C0B1B8D766}"/>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6A38C465-4AC4-C3D6-A50D-F2CBFDE19B30}"/>
              </a:ext>
            </a:extLst>
          </p:cNvPr>
          <p:cNvSpPr>
            <a:spLocks noGrp="1"/>
          </p:cNvSpPr>
          <p:nvPr>
            <p:ph type="sldNum" sz="quarter" idx="12"/>
          </p:nvPr>
        </p:nvSpPr>
        <p:spPr/>
        <p:txBody>
          <a:bodyPr/>
          <a:lstStyle/>
          <a:p>
            <a:fld id="{36938283-425C-4351-A14E-9CA3B2BE78DA}" type="slidenum">
              <a:rPr lang="zh-CN" altLang="en-US" smtClean="0"/>
              <a:t>29</a:t>
            </a:fld>
            <a:endParaRPr lang="zh-CN" altLang="en-US"/>
          </a:p>
        </p:txBody>
      </p:sp>
      <p:sp>
        <p:nvSpPr>
          <p:cNvPr id="8" name="文本框 7">
            <a:extLst>
              <a:ext uri="{FF2B5EF4-FFF2-40B4-BE49-F238E27FC236}">
                <a16:creationId xmlns:a16="http://schemas.microsoft.com/office/drawing/2014/main" id="{3F731E82-1F06-DAFE-DE30-4031DF320780}"/>
              </a:ext>
            </a:extLst>
          </p:cNvPr>
          <p:cNvSpPr txBox="1"/>
          <p:nvPr/>
        </p:nvSpPr>
        <p:spPr>
          <a:xfrm>
            <a:off x="670152" y="1035756"/>
            <a:ext cx="11217047" cy="1569660"/>
          </a:xfrm>
          <a:prstGeom prst="rect">
            <a:avLst/>
          </a:prstGeom>
          <a:noFill/>
        </p:spPr>
        <p:txBody>
          <a:bodyPr wrap="square" rtlCol="0">
            <a:spAutoFit/>
          </a:bodyPr>
          <a:lstStyle/>
          <a:p>
            <a:pPr marL="342900" indent="-342900" algn="l">
              <a:buFont typeface="Wingdings" panose="05000000000000000000" pitchFamily="2" charset="2"/>
              <a:buChar char="Ø"/>
            </a:pPr>
            <a:r>
              <a:rPr lang="en-US" altLang="zh-CN" sz="2400">
                <a:cs typeface="Times New Roman" panose="02020603050405020304" pitchFamily="18" charset="0"/>
              </a:rPr>
              <a:t>From neutron calibration with 5.25</a:t>
            </a:r>
            <a:r>
              <a:rPr lang="zh-CN" altLang="en-US" sz="2400">
                <a:cs typeface="Times New Roman" panose="02020603050405020304" pitchFamily="18" charset="0"/>
              </a:rPr>
              <a:t> </a:t>
            </a:r>
            <a:r>
              <a:rPr lang="en-US" altLang="zh-CN" sz="2400">
                <a:cs typeface="Times New Roman" panose="02020603050405020304" pitchFamily="18" charset="0"/>
              </a:rPr>
              <a:t>days’ half life</a:t>
            </a:r>
          </a:p>
          <a:p>
            <a:pPr marL="342900" indent="-342900" algn="l">
              <a:buFont typeface="Wingdings" panose="05000000000000000000" pitchFamily="2" charset="2"/>
              <a:buChar char="Ø"/>
            </a:pPr>
            <a:r>
              <a:rPr lang="en-US" altLang="zh-CN" sz="2400">
                <a:cs typeface="Times New Roman" panose="02020603050405020304" pitchFamily="18" charset="0"/>
              </a:rPr>
              <a:t>Q value of β decay: 427.4 keV</a:t>
            </a:r>
          </a:p>
          <a:p>
            <a:pPr marL="342900" indent="-342900">
              <a:buFont typeface="Wingdings" panose="05000000000000000000" pitchFamily="2" charset="2"/>
              <a:buChar char="Ø"/>
            </a:pPr>
            <a:r>
              <a:rPr lang="en-US" altLang="zh-CN" sz="2400">
                <a:cs typeface="Times New Roman" panose="02020603050405020304" pitchFamily="18" charset="0"/>
              </a:rPr>
              <a:t>Daughter nuclei Cs-133</a:t>
            </a:r>
            <a:r>
              <a:rPr lang="zh-CN" altLang="en-US" sz="2400">
                <a:cs typeface="Times New Roman" panose="02020603050405020304" pitchFamily="18" charset="0"/>
              </a:rPr>
              <a:t> </a:t>
            </a:r>
            <a:r>
              <a:rPr lang="en-US" altLang="zh-CN" sz="2400">
                <a:cs typeface="Times New Roman" panose="02020603050405020304" pitchFamily="18" charset="0"/>
              </a:rPr>
              <a:t>will deexcitation with 81keV (36.9%) γ ray</a:t>
            </a:r>
          </a:p>
          <a:p>
            <a:pPr marL="342900" indent="-342900">
              <a:buFont typeface="Wingdings" panose="05000000000000000000" pitchFamily="2" charset="2"/>
              <a:buChar char="Ø"/>
            </a:pPr>
            <a:r>
              <a:rPr lang="en-US" altLang="zh-CN" sz="2400">
                <a:cs typeface="Times New Roman" panose="02020603050405020304" pitchFamily="18" charset="0"/>
              </a:rPr>
              <a:t>Remove 8.4 days data following neutron calibration with high Xe-133 concentration</a:t>
            </a:r>
            <a:endParaRPr lang="zh-CN" altLang="en-US" sz="2400">
              <a:cs typeface="Times New Roman" panose="02020603050405020304" pitchFamily="18" charset="0"/>
            </a:endParaRPr>
          </a:p>
        </p:txBody>
      </p:sp>
      <p:grpSp>
        <p:nvGrpSpPr>
          <p:cNvPr id="9" name="组合 8">
            <a:extLst>
              <a:ext uri="{FF2B5EF4-FFF2-40B4-BE49-F238E27FC236}">
                <a16:creationId xmlns:a16="http://schemas.microsoft.com/office/drawing/2014/main" id="{D78211FC-E53B-9600-F2C8-E95F13879743}"/>
              </a:ext>
            </a:extLst>
          </p:cNvPr>
          <p:cNvGrpSpPr/>
          <p:nvPr/>
        </p:nvGrpSpPr>
        <p:grpSpPr>
          <a:xfrm>
            <a:off x="6376968" y="2741234"/>
            <a:ext cx="4921107" cy="3600000"/>
            <a:chOff x="623391" y="1636487"/>
            <a:chExt cx="4921107" cy="4220909"/>
          </a:xfrm>
        </p:grpSpPr>
        <p:pic>
          <p:nvPicPr>
            <p:cNvPr id="16" name="图片 8" descr="图表, 散点图&#10;&#10;已自动生成说明">
              <a:extLst>
                <a:ext uri="{FF2B5EF4-FFF2-40B4-BE49-F238E27FC236}">
                  <a16:creationId xmlns:a16="http://schemas.microsoft.com/office/drawing/2014/main" id="{4E7CB13D-3D3C-9C91-E424-74E753695DF2}"/>
                </a:ext>
              </a:extLst>
            </p:cNvPr>
            <p:cNvPicPr>
              <a:picLocks noChangeAspect="1"/>
            </p:cNvPicPr>
            <p:nvPr/>
          </p:nvPicPr>
          <p:blipFill>
            <a:blip r:embed="rId3"/>
            <a:stretch>
              <a:fillRect/>
            </a:stretch>
          </p:blipFill>
          <p:spPr>
            <a:xfrm>
              <a:off x="623391" y="1761747"/>
              <a:ext cx="4921107" cy="4095649"/>
            </a:xfrm>
            <a:prstGeom prst="rect">
              <a:avLst/>
            </a:prstGeom>
          </p:spPr>
        </p:pic>
        <p:sp>
          <p:nvSpPr>
            <p:cNvPr id="17" name="矩形 8">
              <a:extLst>
                <a:ext uri="{FF2B5EF4-FFF2-40B4-BE49-F238E27FC236}">
                  <a16:creationId xmlns:a16="http://schemas.microsoft.com/office/drawing/2014/main" id="{2EDC6464-CDE2-BA44-812A-B74FFC8E32EE}"/>
                </a:ext>
              </a:extLst>
            </p:cNvPr>
            <p:cNvSpPr/>
            <p:nvPr/>
          </p:nvSpPr>
          <p:spPr>
            <a:xfrm>
              <a:off x="4132821" y="2309854"/>
              <a:ext cx="264477" cy="2764345"/>
            </a:xfrm>
            <a:prstGeom prst="rect">
              <a:avLst/>
            </a:prstGeom>
            <a:solidFill>
              <a:srgbClr val="FF33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箭头连接符 13">
              <a:extLst>
                <a:ext uri="{FF2B5EF4-FFF2-40B4-BE49-F238E27FC236}">
                  <a16:creationId xmlns:a16="http://schemas.microsoft.com/office/drawing/2014/main" id="{B7B48861-EB28-C20A-3BB5-259320ABE324}"/>
                </a:ext>
              </a:extLst>
            </p:cNvPr>
            <p:cNvCxnSpPr>
              <a:cxnSpLocks/>
              <a:endCxn id="17" idx="0"/>
            </p:cNvCxnSpPr>
            <p:nvPr/>
          </p:nvCxnSpPr>
          <p:spPr>
            <a:xfrm>
              <a:off x="4265060" y="1636487"/>
              <a:ext cx="0" cy="673367"/>
            </a:xfrm>
            <a:prstGeom prst="straightConnector1">
              <a:avLst/>
            </a:prstGeom>
            <a:ln w="38100">
              <a:solidFill>
                <a:srgbClr val="FF3300">
                  <a:alpha val="50196"/>
                </a:srgbClr>
              </a:solidFill>
              <a:prstDash val="sysDash"/>
              <a:tailEnd type="triangle"/>
            </a:ln>
          </p:spPr>
          <p:style>
            <a:lnRef idx="2">
              <a:schemeClr val="accent2"/>
            </a:lnRef>
            <a:fillRef idx="0">
              <a:schemeClr val="accent2"/>
            </a:fillRef>
            <a:effectRef idx="1">
              <a:schemeClr val="accent2"/>
            </a:effectRef>
            <a:fontRef idx="minor">
              <a:schemeClr val="tx1"/>
            </a:fontRef>
          </p:style>
        </p:cxnSp>
      </p:grpSp>
      <p:pic>
        <p:nvPicPr>
          <p:cNvPr id="7" name="图片 6">
            <a:extLst>
              <a:ext uri="{FF2B5EF4-FFF2-40B4-BE49-F238E27FC236}">
                <a16:creationId xmlns:a16="http://schemas.microsoft.com/office/drawing/2014/main" id="{9D74978D-F30F-2632-0E5B-8369E2B0B37E}"/>
              </a:ext>
            </a:extLst>
          </p:cNvPr>
          <p:cNvPicPr>
            <a:picLocks noChangeAspect="1"/>
          </p:cNvPicPr>
          <p:nvPr/>
        </p:nvPicPr>
        <p:blipFill>
          <a:blip r:embed="rId4"/>
          <a:stretch>
            <a:fillRect/>
          </a:stretch>
        </p:blipFill>
        <p:spPr>
          <a:xfrm>
            <a:off x="426077" y="2741234"/>
            <a:ext cx="5388957" cy="3600000"/>
          </a:xfrm>
          <a:prstGeom prst="rect">
            <a:avLst/>
          </a:prstGeom>
        </p:spPr>
      </p:pic>
    </p:spTree>
    <p:extLst>
      <p:ext uri="{BB962C8B-B14F-4D97-AF65-F5344CB8AC3E}">
        <p14:creationId xmlns:p14="http://schemas.microsoft.com/office/powerpoint/2010/main" val="982080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7102B22-F6D4-1777-7ADB-1B89B514ED66}"/>
              </a:ext>
            </a:extLst>
          </p:cNvPr>
          <p:cNvSpPr>
            <a:spLocks noGrp="1"/>
          </p:cNvSpPr>
          <p:nvPr>
            <p:ph idx="1"/>
          </p:nvPr>
        </p:nvSpPr>
        <p:spPr>
          <a:xfrm>
            <a:off x="728662" y="1104760"/>
            <a:ext cx="6619875" cy="4351338"/>
          </a:xfrm>
        </p:spPr>
        <p:txBody>
          <a:bodyPr>
            <a:normAutofit/>
          </a:bodyPr>
          <a:lstStyle/>
          <a:p>
            <a:r>
              <a:rPr lang="en-US" altLang="zh-CN"/>
              <a:t>Introduction of solar pp neutrino</a:t>
            </a:r>
          </a:p>
          <a:p>
            <a:r>
              <a:rPr lang="en-US" altLang="zh-CN">
                <a:solidFill>
                  <a:schemeClr val="bg1">
                    <a:lumMod val="75000"/>
                  </a:schemeClr>
                </a:solidFill>
              </a:rPr>
              <a:t>PandaX experiment</a:t>
            </a:r>
          </a:p>
          <a:p>
            <a:r>
              <a:rPr lang="en-US" altLang="zh-CN">
                <a:solidFill>
                  <a:schemeClr val="bg1">
                    <a:lumMod val="75000"/>
                  </a:schemeClr>
                </a:solidFill>
              </a:rPr>
              <a:t>Data selection &amp; reconstruction </a:t>
            </a:r>
          </a:p>
          <a:p>
            <a:r>
              <a:rPr lang="en-US" altLang="zh-CN">
                <a:solidFill>
                  <a:schemeClr val="bg1">
                    <a:lumMod val="75000"/>
                  </a:schemeClr>
                </a:solidFill>
              </a:rPr>
              <a:t>Background model</a:t>
            </a:r>
          </a:p>
          <a:p>
            <a:r>
              <a:rPr lang="en-US" altLang="zh-CN">
                <a:solidFill>
                  <a:schemeClr val="bg1">
                    <a:lumMod val="75000"/>
                  </a:schemeClr>
                </a:solidFill>
              </a:rPr>
              <a:t>Energy spectrum fit</a:t>
            </a:r>
          </a:p>
          <a:p>
            <a:r>
              <a:rPr lang="en-US" altLang="zh-CN">
                <a:solidFill>
                  <a:schemeClr val="bg1">
                    <a:lumMod val="75000"/>
                  </a:schemeClr>
                </a:solidFill>
              </a:rPr>
              <a:t>Systematic error</a:t>
            </a:r>
          </a:p>
          <a:p>
            <a:r>
              <a:rPr lang="en-US" altLang="zh-CN">
                <a:solidFill>
                  <a:schemeClr val="bg1">
                    <a:lumMod val="75000"/>
                  </a:schemeClr>
                </a:solidFill>
              </a:rPr>
              <a:t>Result and outlook</a:t>
            </a:r>
          </a:p>
          <a:p>
            <a:r>
              <a:rPr lang="en-US" altLang="zh-CN">
                <a:solidFill>
                  <a:schemeClr val="bg1">
                    <a:lumMod val="75000"/>
                  </a:schemeClr>
                </a:solidFill>
              </a:rPr>
              <a:t>Summary</a:t>
            </a:r>
            <a:endParaRPr lang="zh-CN" altLang="en-US">
              <a:solidFill>
                <a:schemeClr val="bg1">
                  <a:lumMod val="75000"/>
                </a:schemeClr>
              </a:solidFill>
            </a:endParaRPr>
          </a:p>
        </p:txBody>
      </p:sp>
      <p:sp>
        <p:nvSpPr>
          <p:cNvPr id="3" name="日期占位符 2">
            <a:extLst>
              <a:ext uri="{FF2B5EF4-FFF2-40B4-BE49-F238E27FC236}">
                <a16:creationId xmlns:a16="http://schemas.microsoft.com/office/drawing/2014/main" id="{06CAF3BE-264F-8967-1315-F708056D5BF5}"/>
              </a:ext>
            </a:extLst>
          </p:cNvPr>
          <p:cNvSpPr>
            <a:spLocks noGrp="1"/>
          </p:cNvSpPr>
          <p:nvPr>
            <p:ph type="dt" sz="half" idx="10"/>
          </p:nvPr>
        </p:nvSpPr>
        <p:spPr/>
        <p:txBody>
          <a:bodyPr/>
          <a:lstStyle/>
          <a:p>
            <a:fld id="{5C1BFDAD-C3D1-4719-B509-8C4CB1AAA779}" type="datetime1">
              <a:rPr lang="zh-CN" altLang="en-US" smtClean="0"/>
              <a:t>2024/1/20</a:t>
            </a:fld>
            <a:endParaRPr lang="zh-CN" altLang="en-US"/>
          </a:p>
        </p:txBody>
      </p:sp>
      <p:sp>
        <p:nvSpPr>
          <p:cNvPr id="4" name="页脚占位符 3">
            <a:extLst>
              <a:ext uri="{FF2B5EF4-FFF2-40B4-BE49-F238E27FC236}">
                <a16:creationId xmlns:a16="http://schemas.microsoft.com/office/drawing/2014/main" id="{18F92DAA-ABA5-CC7B-8094-75BC01272DC0}"/>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8D949386-8CDD-B3D3-41BB-5437425B7B6C}"/>
              </a:ext>
            </a:extLst>
          </p:cNvPr>
          <p:cNvSpPr>
            <a:spLocks noGrp="1"/>
          </p:cNvSpPr>
          <p:nvPr>
            <p:ph type="sldNum" sz="quarter" idx="12"/>
          </p:nvPr>
        </p:nvSpPr>
        <p:spPr/>
        <p:txBody>
          <a:bodyPr/>
          <a:lstStyle/>
          <a:p>
            <a:fld id="{36938283-425C-4351-A14E-9CA3B2BE78DA}" type="slidenum">
              <a:rPr lang="zh-CN" altLang="en-US" smtClean="0"/>
              <a:t>3</a:t>
            </a:fld>
            <a:endParaRPr lang="zh-CN" altLang="en-US"/>
          </a:p>
        </p:txBody>
      </p:sp>
      <p:sp>
        <p:nvSpPr>
          <p:cNvPr id="6" name="标题 5">
            <a:extLst>
              <a:ext uri="{FF2B5EF4-FFF2-40B4-BE49-F238E27FC236}">
                <a16:creationId xmlns:a16="http://schemas.microsoft.com/office/drawing/2014/main" id="{FD68D9E8-86F1-E9E2-671B-9AA8BB9C1D33}"/>
              </a:ext>
            </a:extLst>
          </p:cNvPr>
          <p:cNvSpPr>
            <a:spLocks noGrp="1"/>
          </p:cNvSpPr>
          <p:nvPr>
            <p:ph type="title"/>
          </p:nvPr>
        </p:nvSpPr>
        <p:spPr/>
        <p:txBody>
          <a:bodyPr/>
          <a:lstStyle/>
          <a:p>
            <a:r>
              <a:rPr lang="en-US" altLang="zh-CN">
                <a:cs typeface="Times New Roman" panose="02020603050405020304" pitchFamily="18" charset="0"/>
              </a:rPr>
              <a:t>Outline</a:t>
            </a:r>
            <a:endParaRPr lang="zh-CN" altLang="en-US"/>
          </a:p>
        </p:txBody>
      </p:sp>
      <p:pic>
        <p:nvPicPr>
          <p:cNvPr id="8" name="图片 7">
            <a:extLst>
              <a:ext uri="{FF2B5EF4-FFF2-40B4-BE49-F238E27FC236}">
                <a16:creationId xmlns:a16="http://schemas.microsoft.com/office/drawing/2014/main" id="{C6F15D89-2AE3-DF66-55AA-6F34419C3850}"/>
              </a:ext>
            </a:extLst>
          </p:cNvPr>
          <p:cNvPicPr>
            <a:picLocks noChangeAspect="1"/>
          </p:cNvPicPr>
          <p:nvPr/>
        </p:nvPicPr>
        <p:blipFill>
          <a:blip r:embed="rId3"/>
          <a:stretch>
            <a:fillRect/>
          </a:stretch>
        </p:blipFill>
        <p:spPr>
          <a:xfrm>
            <a:off x="6571196" y="1189971"/>
            <a:ext cx="2372082" cy="1868913"/>
          </a:xfrm>
          <a:prstGeom prst="rect">
            <a:avLst/>
          </a:prstGeom>
        </p:spPr>
      </p:pic>
    </p:spTree>
    <p:extLst>
      <p:ext uri="{BB962C8B-B14F-4D97-AF65-F5344CB8AC3E}">
        <p14:creationId xmlns:p14="http://schemas.microsoft.com/office/powerpoint/2010/main" val="1183391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22032C-A2DD-5FCF-17DD-617600BF0BDC}"/>
              </a:ext>
            </a:extLst>
          </p:cNvPr>
          <p:cNvSpPr>
            <a:spLocks noGrp="1"/>
          </p:cNvSpPr>
          <p:nvPr>
            <p:ph type="title"/>
          </p:nvPr>
        </p:nvSpPr>
        <p:spPr/>
        <p:txBody>
          <a:bodyPr/>
          <a:lstStyle/>
          <a:p>
            <a:r>
              <a:rPr lang="en-US" altLang="zh-CN"/>
              <a:t>Background: Gaussian model</a:t>
            </a:r>
            <a:endParaRPr lang="zh-CN" altLang="en-US"/>
          </a:p>
        </p:txBody>
      </p:sp>
      <p:sp>
        <p:nvSpPr>
          <p:cNvPr id="3" name="日期占位符 2">
            <a:extLst>
              <a:ext uri="{FF2B5EF4-FFF2-40B4-BE49-F238E27FC236}">
                <a16:creationId xmlns:a16="http://schemas.microsoft.com/office/drawing/2014/main" id="{B0F412BF-ABA1-117C-63B6-DBFC920946A7}"/>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3AACE017-6855-377D-D61F-A84E21DD0A11}"/>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2B0A2C9C-2A7D-5C4C-60EB-03BC9611BC2C}"/>
              </a:ext>
            </a:extLst>
          </p:cNvPr>
          <p:cNvSpPr>
            <a:spLocks noGrp="1"/>
          </p:cNvSpPr>
          <p:nvPr>
            <p:ph type="sldNum" sz="quarter" idx="12"/>
          </p:nvPr>
        </p:nvSpPr>
        <p:spPr/>
        <p:txBody>
          <a:bodyPr/>
          <a:lstStyle/>
          <a:p>
            <a:fld id="{36938283-425C-4351-A14E-9CA3B2BE78DA}" type="slidenum">
              <a:rPr lang="zh-CN" altLang="en-US" smtClean="0"/>
              <a:t>30</a:t>
            </a:fld>
            <a:endParaRPr lang="zh-CN" altLang="en-US"/>
          </a:p>
        </p:txBody>
      </p:sp>
      <p:grpSp>
        <p:nvGrpSpPr>
          <p:cNvPr id="24" name="组合 23">
            <a:extLst>
              <a:ext uri="{FF2B5EF4-FFF2-40B4-BE49-F238E27FC236}">
                <a16:creationId xmlns:a16="http://schemas.microsoft.com/office/drawing/2014/main" id="{55ABF567-5D30-6A07-382F-3E99D043CC52}"/>
              </a:ext>
            </a:extLst>
          </p:cNvPr>
          <p:cNvGrpSpPr/>
          <p:nvPr/>
        </p:nvGrpSpPr>
        <p:grpSpPr>
          <a:xfrm>
            <a:off x="716069" y="1412430"/>
            <a:ext cx="4415492" cy="1009313"/>
            <a:chOff x="505313" y="2449027"/>
            <a:chExt cx="4415492" cy="1009313"/>
          </a:xfrm>
        </p:grpSpPr>
        <p:grpSp>
          <p:nvGrpSpPr>
            <p:cNvPr id="6" name="组合 5">
              <a:extLst>
                <a:ext uri="{FF2B5EF4-FFF2-40B4-BE49-F238E27FC236}">
                  <a16:creationId xmlns:a16="http://schemas.microsoft.com/office/drawing/2014/main" id="{F9AD0A75-69E9-A090-B023-F18B7EA1121A}"/>
                </a:ext>
              </a:extLst>
            </p:cNvPr>
            <p:cNvGrpSpPr/>
            <p:nvPr/>
          </p:nvGrpSpPr>
          <p:grpSpPr>
            <a:xfrm>
              <a:off x="505313" y="2449027"/>
              <a:ext cx="3908077" cy="631859"/>
              <a:chOff x="-199811" y="2574753"/>
              <a:chExt cx="3908077" cy="631859"/>
            </a:xfrm>
          </p:grpSpPr>
          <p:sp>
            <p:nvSpPr>
              <p:cNvPr id="7" name="文本框 6">
                <a:extLst>
                  <a:ext uri="{FF2B5EF4-FFF2-40B4-BE49-F238E27FC236}">
                    <a16:creationId xmlns:a16="http://schemas.microsoft.com/office/drawing/2014/main" id="{A54F9AA6-A762-E6B5-924F-4721B9D82ED9}"/>
                  </a:ext>
                </a:extLst>
              </p:cNvPr>
              <p:cNvSpPr txBox="1"/>
              <p:nvPr/>
            </p:nvSpPr>
            <p:spPr>
              <a:xfrm>
                <a:off x="-199811" y="2744947"/>
                <a:ext cx="1509122" cy="461665"/>
              </a:xfrm>
              <a:prstGeom prst="rect">
                <a:avLst/>
              </a:prstGeom>
              <a:noFill/>
              <a:ln w="19050">
                <a:solidFill>
                  <a:schemeClr val="tx1"/>
                </a:solidFill>
              </a:ln>
            </p:spPr>
            <p:txBody>
              <a:bodyPr wrap="square" rtlCol="0">
                <a:spAutoFit/>
              </a:bodyPr>
              <a:lstStyle/>
              <a:p>
                <a:pPr algn="ctr"/>
                <a:r>
                  <a:rPr lang="en-US" altLang="zh-CN" sz="2400">
                    <a:cs typeface="Times New Roman" panose="02020603050405020304" pitchFamily="18" charset="0"/>
                  </a:rPr>
                  <a:t>comic</a:t>
                </a:r>
                <a:r>
                  <a:rPr lang="en-US" altLang="zh-CN" sz="2400"/>
                  <a:t> </a:t>
                </a:r>
                <a:r>
                  <a:rPr lang="en-US" altLang="zh-CN" sz="2400">
                    <a:cs typeface="Times New Roman" panose="02020603050405020304" pitchFamily="18" charset="0"/>
                  </a:rPr>
                  <a:t>ray</a:t>
                </a:r>
                <a:r>
                  <a:rPr lang="en-US" altLang="zh-CN" sz="2400"/>
                  <a:t> </a:t>
                </a:r>
                <a:endParaRPr lang="zh-CN" altLang="en-US" sz="2400"/>
              </a:p>
            </p:txBody>
          </p:sp>
          <p:sp>
            <p:nvSpPr>
              <p:cNvPr id="8" name="文本框 7">
                <a:extLst>
                  <a:ext uri="{FF2B5EF4-FFF2-40B4-BE49-F238E27FC236}">
                    <a16:creationId xmlns:a16="http://schemas.microsoft.com/office/drawing/2014/main" id="{82E6EEBE-25CB-4D29-5CA0-60AB62F08777}"/>
                  </a:ext>
                </a:extLst>
              </p:cNvPr>
              <p:cNvSpPr txBox="1"/>
              <p:nvPr/>
            </p:nvSpPr>
            <p:spPr>
              <a:xfrm>
                <a:off x="2521305" y="2744947"/>
                <a:ext cx="1186961" cy="461665"/>
              </a:xfrm>
              <a:prstGeom prst="rect">
                <a:avLst/>
              </a:prstGeom>
              <a:noFill/>
              <a:ln w="19050">
                <a:solidFill>
                  <a:schemeClr val="tx1"/>
                </a:solidFill>
              </a:ln>
            </p:spPr>
            <p:txBody>
              <a:bodyPr wrap="square" rtlCol="0">
                <a:spAutoFit/>
              </a:bodyPr>
              <a:lstStyle/>
              <a:p>
                <a:pPr algn="ctr"/>
                <a:r>
                  <a:rPr lang="en-US" altLang="zh-CN" sz="2400">
                    <a:cs typeface="Times New Roman" panose="02020603050405020304" pitchFamily="18" charset="0"/>
                  </a:rPr>
                  <a:t>Xe-127</a:t>
                </a:r>
                <a:endParaRPr lang="zh-CN" altLang="en-US" sz="2400">
                  <a:cs typeface="Times New Roman" panose="02020603050405020304" pitchFamily="18" charset="0"/>
                </a:endParaRPr>
              </a:p>
            </p:txBody>
          </p:sp>
          <p:cxnSp>
            <p:nvCxnSpPr>
              <p:cNvPr id="9" name="直接箭头连接符 8">
                <a:extLst>
                  <a:ext uri="{FF2B5EF4-FFF2-40B4-BE49-F238E27FC236}">
                    <a16:creationId xmlns:a16="http://schemas.microsoft.com/office/drawing/2014/main" id="{ECEE1ADC-4459-78B4-48F7-9B94940C5ED1}"/>
                  </a:ext>
                </a:extLst>
              </p:cNvPr>
              <p:cNvCxnSpPr>
                <a:cxnSpLocks/>
                <a:stCxn id="7" idx="3"/>
                <a:endCxn id="8" idx="1"/>
              </p:cNvCxnSpPr>
              <p:nvPr/>
            </p:nvCxnSpPr>
            <p:spPr>
              <a:xfrm>
                <a:off x="1309311" y="2975780"/>
                <a:ext cx="121199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B3A54809-A9E6-1F3F-A4C1-DEA10EC34FAF}"/>
                  </a:ext>
                </a:extLst>
              </p:cNvPr>
              <p:cNvSpPr txBox="1"/>
              <p:nvPr/>
            </p:nvSpPr>
            <p:spPr>
              <a:xfrm>
                <a:off x="1326159" y="2574753"/>
                <a:ext cx="1275883" cy="400110"/>
              </a:xfrm>
              <a:prstGeom prst="rect">
                <a:avLst/>
              </a:prstGeom>
              <a:noFill/>
            </p:spPr>
            <p:txBody>
              <a:bodyPr wrap="square">
                <a:spAutoFit/>
              </a:bodyPr>
              <a:lstStyle/>
              <a:p>
                <a:pPr algn="ctr"/>
                <a:r>
                  <a:rPr lang="en-US" altLang="zh-CN" sz="2000">
                    <a:cs typeface="Times New Roman" panose="02020603050405020304" pitchFamily="18" charset="0"/>
                  </a:rPr>
                  <a:t>activate</a:t>
                </a:r>
                <a:endParaRPr lang="zh-CN" altLang="en-US" sz="2400">
                  <a:cs typeface="Times New Roman" panose="02020603050405020304" pitchFamily="18" charset="0"/>
                </a:endParaRPr>
              </a:p>
            </p:txBody>
          </p:sp>
        </p:grpSp>
        <p:sp>
          <p:nvSpPr>
            <p:cNvPr id="11" name="文本框 10">
              <a:extLst>
                <a:ext uri="{FF2B5EF4-FFF2-40B4-BE49-F238E27FC236}">
                  <a16:creationId xmlns:a16="http://schemas.microsoft.com/office/drawing/2014/main" id="{F25884D9-E708-0943-CA1D-0401701E44C0}"/>
                </a:ext>
              </a:extLst>
            </p:cNvPr>
            <p:cNvSpPr txBox="1"/>
            <p:nvPr/>
          </p:nvSpPr>
          <p:spPr>
            <a:xfrm>
              <a:off x="2719013" y="3058230"/>
              <a:ext cx="2201792" cy="400110"/>
            </a:xfrm>
            <a:prstGeom prst="rect">
              <a:avLst/>
            </a:prstGeom>
            <a:noFill/>
          </p:spPr>
          <p:txBody>
            <a:bodyPr wrap="square" rtlCol="0">
              <a:spAutoFit/>
            </a:bodyPr>
            <a:lstStyle/>
            <a:p>
              <a:pPr marL="285750" indent="-285750">
                <a:buFont typeface="Arial" panose="020B0604020202020204" pitchFamily="34" charset="0"/>
                <a:buChar char="•"/>
              </a:pPr>
              <a:r>
                <a:rPr lang="en-US" altLang="zh-CN" sz="2000">
                  <a:cs typeface="Times New Roman" panose="02020603050405020304" pitchFamily="18" charset="0"/>
                </a:rPr>
                <a:t>33.2 keV K shell </a:t>
              </a:r>
              <a:endParaRPr lang="zh-CN" altLang="en-US" sz="2000">
                <a:cs typeface="Times New Roman" panose="02020603050405020304" pitchFamily="18" charset="0"/>
              </a:endParaRPr>
            </a:p>
          </p:txBody>
        </p:sp>
      </p:grpSp>
      <p:grpSp>
        <p:nvGrpSpPr>
          <p:cNvPr id="26" name="组合 25">
            <a:extLst>
              <a:ext uri="{FF2B5EF4-FFF2-40B4-BE49-F238E27FC236}">
                <a16:creationId xmlns:a16="http://schemas.microsoft.com/office/drawing/2014/main" id="{2BCDB0D3-0293-DC35-0EF9-3C65F62BAD63}"/>
              </a:ext>
            </a:extLst>
          </p:cNvPr>
          <p:cNvGrpSpPr/>
          <p:nvPr/>
        </p:nvGrpSpPr>
        <p:grpSpPr>
          <a:xfrm>
            <a:off x="5564947" y="1582624"/>
            <a:ext cx="6056768" cy="1415773"/>
            <a:chOff x="5716381" y="1521951"/>
            <a:chExt cx="6056768" cy="1415773"/>
          </a:xfrm>
        </p:grpSpPr>
        <p:grpSp>
          <p:nvGrpSpPr>
            <p:cNvPr id="12" name="组合 11">
              <a:extLst>
                <a:ext uri="{FF2B5EF4-FFF2-40B4-BE49-F238E27FC236}">
                  <a16:creationId xmlns:a16="http://schemas.microsoft.com/office/drawing/2014/main" id="{4C79A33E-345E-0A9E-19D7-5FC1B6D0087B}"/>
                </a:ext>
              </a:extLst>
            </p:cNvPr>
            <p:cNvGrpSpPr/>
            <p:nvPr/>
          </p:nvGrpSpPr>
          <p:grpSpPr>
            <a:xfrm>
              <a:off x="5716381" y="1521951"/>
              <a:ext cx="4306340" cy="461665"/>
              <a:chOff x="11702184" y="1588712"/>
              <a:chExt cx="4306340" cy="461665"/>
            </a:xfrm>
          </p:grpSpPr>
          <p:sp>
            <p:nvSpPr>
              <p:cNvPr id="13" name="文本框 12">
                <a:extLst>
                  <a:ext uri="{FF2B5EF4-FFF2-40B4-BE49-F238E27FC236}">
                    <a16:creationId xmlns:a16="http://schemas.microsoft.com/office/drawing/2014/main" id="{DC955E5A-1168-7C06-F08F-2D207DE7737B}"/>
                  </a:ext>
                </a:extLst>
              </p:cNvPr>
              <p:cNvSpPr txBox="1"/>
              <p:nvPr/>
            </p:nvSpPr>
            <p:spPr>
              <a:xfrm>
                <a:off x="11702184" y="1588712"/>
                <a:ext cx="2385957" cy="461665"/>
              </a:xfrm>
              <a:prstGeom prst="rect">
                <a:avLst/>
              </a:prstGeom>
              <a:noFill/>
              <a:ln w="19050">
                <a:solidFill>
                  <a:schemeClr val="tx1"/>
                </a:solidFill>
              </a:ln>
            </p:spPr>
            <p:txBody>
              <a:bodyPr wrap="square" rtlCol="0">
                <a:spAutoFit/>
              </a:bodyPr>
              <a:lstStyle/>
              <a:p>
                <a:pPr algn="ctr"/>
                <a:r>
                  <a:rPr lang="en-US" altLang="zh-CN" sz="2400">
                    <a:cs typeface="Times New Roman" panose="02020603050405020304" pitchFamily="18" charset="0"/>
                  </a:rPr>
                  <a:t>neutron capture</a:t>
                </a:r>
                <a:endParaRPr lang="zh-CN" altLang="en-US" sz="2400">
                  <a:cs typeface="Times New Roman" panose="02020603050405020304" pitchFamily="18" charset="0"/>
                </a:endParaRPr>
              </a:p>
            </p:txBody>
          </p:sp>
          <p:sp>
            <p:nvSpPr>
              <p:cNvPr id="14" name="文本框 13">
                <a:extLst>
                  <a:ext uri="{FF2B5EF4-FFF2-40B4-BE49-F238E27FC236}">
                    <a16:creationId xmlns:a16="http://schemas.microsoft.com/office/drawing/2014/main" id="{76B27751-D4C7-E6A6-FB0C-E1F6CF7B7126}"/>
                  </a:ext>
                </a:extLst>
              </p:cNvPr>
              <p:cNvSpPr txBox="1"/>
              <p:nvPr/>
            </p:nvSpPr>
            <p:spPr>
              <a:xfrm>
                <a:off x="14821563" y="1588712"/>
                <a:ext cx="1186961" cy="461665"/>
              </a:xfrm>
              <a:prstGeom prst="rect">
                <a:avLst/>
              </a:prstGeom>
              <a:noFill/>
              <a:ln w="19050">
                <a:solidFill>
                  <a:schemeClr val="tx1"/>
                </a:solidFill>
              </a:ln>
            </p:spPr>
            <p:txBody>
              <a:bodyPr wrap="square" rtlCol="0">
                <a:spAutoFit/>
              </a:bodyPr>
              <a:lstStyle/>
              <a:p>
                <a:pPr algn="ctr"/>
                <a:r>
                  <a:rPr lang="en-US" altLang="zh-CN" sz="2400">
                    <a:cs typeface="Times New Roman" panose="02020603050405020304" pitchFamily="18" charset="0"/>
                  </a:rPr>
                  <a:t>Xe-125</a:t>
                </a:r>
                <a:endParaRPr lang="zh-CN" altLang="en-US" sz="2400">
                  <a:cs typeface="Times New Roman" panose="02020603050405020304" pitchFamily="18" charset="0"/>
                </a:endParaRPr>
              </a:p>
            </p:txBody>
          </p:sp>
          <p:cxnSp>
            <p:nvCxnSpPr>
              <p:cNvPr id="15" name="直接箭头连接符 14">
                <a:extLst>
                  <a:ext uri="{FF2B5EF4-FFF2-40B4-BE49-F238E27FC236}">
                    <a16:creationId xmlns:a16="http://schemas.microsoft.com/office/drawing/2014/main" id="{75993792-0F7E-6FFD-4029-776B4882089D}"/>
                  </a:ext>
                </a:extLst>
              </p:cNvPr>
              <p:cNvCxnSpPr>
                <a:cxnSpLocks/>
                <a:stCxn id="13" idx="3"/>
                <a:endCxn id="14" idx="1"/>
              </p:cNvCxnSpPr>
              <p:nvPr/>
            </p:nvCxnSpPr>
            <p:spPr>
              <a:xfrm>
                <a:off x="14088141" y="1819545"/>
                <a:ext cx="73342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文本框 15">
              <a:extLst>
                <a:ext uri="{FF2B5EF4-FFF2-40B4-BE49-F238E27FC236}">
                  <a16:creationId xmlns:a16="http://schemas.microsoft.com/office/drawing/2014/main" id="{8FAE7DF5-F362-DE7B-AF91-E9BD5DF58A50}"/>
                </a:ext>
              </a:extLst>
            </p:cNvPr>
            <p:cNvSpPr txBox="1"/>
            <p:nvPr/>
          </p:nvSpPr>
          <p:spPr>
            <a:xfrm>
              <a:off x="8686800" y="1922061"/>
              <a:ext cx="3086349" cy="1015663"/>
            </a:xfrm>
            <a:prstGeom prst="rect">
              <a:avLst/>
            </a:prstGeom>
            <a:noFill/>
          </p:spPr>
          <p:txBody>
            <a:bodyPr wrap="square" rtlCol="0">
              <a:spAutoFit/>
            </a:bodyPr>
            <a:lstStyle/>
            <a:p>
              <a:pPr indent="-285750">
                <a:buFont typeface="Arial" panose="020B0604020202020204" pitchFamily="34" charset="0"/>
                <a:buChar char="•"/>
              </a:pPr>
              <a:r>
                <a:rPr lang="en-US" altLang="zh-CN" sz="2000">
                  <a:cs typeface="Times New Roman" panose="02020603050405020304" pitchFamily="18" charset="0"/>
                </a:rPr>
                <a:t>67.3 keV K shell + γ</a:t>
              </a:r>
            </a:p>
            <a:p>
              <a:pPr indent="-285750">
                <a:buFont typeface="Arial" panose="020B0604020202020204" pitchFamily="34" charset="0"/>
                <a:buChar char="•"/>
              </a:pPr>
              <a:r>
                <a:rPr lang="en-US" altLang="zh-CN" sz="2000">
                  <a:cs typeface="Times New Roman" panose="02020603050405020304" pitchFamily="18" charset="0"/>
                </a:rPr>
                <a:t>40.4 keV L shell + γ</a:t>
              </a:r>
            </a:p>
            <a:p>
              <a:pPr indent="-285750">
                <a:buFont typeface="Arial" panose="020B0604020202020204" pitchFamily="34" charset="0"/>
                <a:buChar char="•"/>
              </a:pPr>
              <a:r>
                <a:rPr lang="en-US" altLang="zh-CN" sz="2000">
                  <a:cs typeface="Times New Roman" panose="02020603050405020304" pitchFamily="18" charset="0"/>
                </a:rPr>
                <a:t>36.5 keV M shell + γ</a:t>
              </a:r>
              <a:endParaRPr lang="zh-CN" altLang="en-US" sz="2400">
                <a:cs typeface="Times New Roman" panose="02020603050405020304" pitchFamily="18" charset="0"/>
              </a:endParaRPr>
            </a:p>
          </p:txBody>
        </p:sp>
      </p:grpSp>
      <p:grpSp>
        <p:nvGrpSpPr>
          <p:cNvPr id="25" name="组合 24">
            <a:extLst>
              <a:ext uri="{FF2B5EF4-FFF2-40B4-BE49-F238E27FC236}">
                <a16:creationId xmlns:a16="http://schemas.microsoft.com/office/drawing/2014/main" id="{1A3BE1BE-F753-E183-CC42-255024E6FEF1}"/>
              </a:ext>
            </a:extLst>
          </p:cNvPr>
          <p:cNvGrpSpPr/>
          <p:nvPr/>
        </p:nvGrpSpPr>
        <p:grpSpPr>
          <a:xfrm>
            <a:off x="5564947" y="3246671"/>
            <a:ext cx="5280756" cy="707886"/>
            <a:chOff x="827473" y="1422871"/>
            <a:chExt cx="5280756" cy="707886"/>
          </a:xfrm>
        </p:grpSpPr>
        <p:sp>
          <p:nvSpPr>
            <p:cNvPr id="17" name="文本框 16">
              <a:extLst>
                <a:ext uri="{FF2B5EF4-FFF2-40B4-BE49-F238E27FC236}">
                  <a16:creationId xmlns:a16="http://schemas.microsoft.com/office/drawing/2014/main" id="{64FCB5D9-FB04-3A49-401C-9DB1E09DDA22}"/>
                </a:ext>
              </a:extLst>
            </p:cNvPr>
            <p:cNvSpPr txBox="1"/>
            <p:nvPr/>
          </p:nvSpPr>
          <p:spPr>
            <a:xfrm>
              <a:off x="827473" y="1561831"/>
              <a:ext cx="1186961" cy="461665"/>
            </a:xfrm>
            <a:prstGeom prst="rect">
              <a:avLst/>
            </a:prstGeom>
            <a:noFill/>
            <a:ln w="19050">
              <a:solidFill>
                <a:schemeClr val="tx1"/>
              </a:solidFill>
            </a:ln>
          </p:spPr>
          <p:txBody>
            <a:bodyPr wrap="square" rtlCol="0">
              <a:spAutoFit/>
            </a:bodyPr>
            <a:lstStyle/>
            <a:p>
              <a:pPr algn="ctr"/>
              <a:r>
                <a:rPr lang="en-US" altLang="zh-CN" sz="2400">
                  <a:cs typeface="Times New Roman" panose="02020603050405020304" pitchFamily="18" charset="0"/>
                </a:rPr>
                <a:t>Xe-124</a:t>
              </a:r>
              <a:endParaRPr lang="zh-CN" altLang="en-US" sz="2400">
                <a:cs typeface="Times New Roman" panose="02020603050405020304" pitchFamily="18" charset="0"/>
              </a:endParaRPr>
            </a:p>
          </p:txBody>
        </p:sp>
        <p:sp>
          <p:nvSpPr>
            <p:cNvPr id="18" name="文本框 17">
              <a:extLst>
                <a:ext uri="{FF2B5EF4-FFF2-40B4-BE49-F238E27FC236}">
                  <a16:creationId xmlns:a16="http://schemas.microsoft.com/office/drawing/2014/main" id="{A43A8041-3477-A502-C1F7-2EC2B288E890}"/>
                </a:ext>
              </a:extLst>
            </p:cNvPr>
            <p:cNvSpPr txBox="1"/>
            <p:nvPr/>
          </p:nvSpPr>
          <p:spPr>
            <a:xfrm>
              <a:off x="2167597" y="1422871"/>
              <a:ext cx="3940632" cy="70788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a:cs typeface="Times New Roman" panose="02020603050405020304" pitchFamily="18" charset="0"/>
                </a:rPr>
                <a:t>KK-ECEC: 64.3 keV</a:t>
              </a:r>
            </a:p>
            <a:p>
              <a:pPr marL="285750" indent="-285750">
                <a:buFont typeface="Arial" panose="020B0604020202020204" pitchFamily="34" charset="0"/>
                <a:buChar char="•"/>
              </a:pPr>
              <a:r>
                <a:rPr lang="en-US" altLang="zh-CN" sz="2000">
                  <a:cs typeface="Times New Roman" panose="02020603050405020304" pitchFamily="18" charset="0"/>
                </a:rPr>
                <a:t>KL,KM,KN: 32.3 ~ 37.3 keV</a:t>
              </a:r>
              <a:endParaRPr lang="zh-CN" altLang="en-US" sz="2000">
                <a:cs typeface="Times New Roman" panose="02020603050405020304" pitchFamily="18" charset="0"/>
              </a:endParaRPr>
            </a:p>
          </p:txBody>
        </p:sp>
      </p:grpSp>
      <p:sp>
        <p:nvSpPr>
          <p:cNvPr id="21" name="文本框 20">
            <a:extLst>
              <a:ext uri="{FF2B5EF4-FFF2-40B4-BE49-F238E27FC236}">
                <a16:creationId xmlns:a16="http://schemas.microsoft.com/office/drawing/2014/main" id="{B4F38BAA-17FD-9C2F-8A23-7A49D21FD02C}"/>
              </a:ext>
            </a:extLst>
          </p:cNvPr>
          <p:cNvSpPr txBox="1"/>
          <p:nvPr/>
        </p:nvSpPr>
        <p:spPr>
          <a:xfrm>
            <a:off x="1875539" y="4668355"/>
            <a:ext cx="8440922" cy="1200329"/>
          </a:xfrm>
          <a:prstGeom prst="rect">
            <a:avLst/>
          </a:prstGeom>
          <a:noFill/>
        </p:spPr>
        <p:txBody>
          <a:bodyPr wrap="square">
            <a:spAutoFit/>
          </a:bodyPr>
          <a:lstStyle/>
          <a:p>
            <a:pPr marL="342900" indent="-342900">
              <a:buFont typeface="Wingdings" panose="05000000000000000000" pitchFamily="2" charset="2"/>
              <a:buChar char="Ø"/>
            </a:pPr>
            <a:r>
              <a:rPr lang="en-US" altLang="zh-CN" sz="2400">
                <a:cs typeface="Times New Roman" panose="02020603050405020304" pitchFamily="18" charset="0"/>
              </a:rPr>
              <a:t>No constraints outside ROI.</a:t>
            </a:r>
          </a:p>
          <a:p>
            <a:pPr marL="342900" indent="-342900">
              <a:buFont typeface="Wingdings" panose="05000000000000000000" pitchFamily="2" charset="2"/>
              <a:buChar char="Ø"/>
            </a:pPr>
            <a:r>
              <a:rPr lang="en-US" altLang="zh-CN" sz="2400">
                <a:cs typeface="Times New Roman" panose="02020603050405020304" pitchFamily="18" charset="0"/>
              </a:rPr>
              <a:t>Multiple mono-energetic peaks around 67 keV(33 keV) are grouped and modeled using a Gaussian function.</a:t>
            </a:r>
          </a:p>
        </p:txBody>
      </p:sp>
      <p:pic>
        <p:nvPicPr>
          <p:cNvPr id="23" name="图片 22">
            <a:extLst>
              <a:ext uri="{FF2B5EF4-FFF2-40B4-BE49-F238E27FC236}">
                <a16:creationId xmlns:a16="http://schemas.microsoft.com/office/drawing/2014/main" id="{C5022199-0F66-129C-A71D-BCFA158D5C99}"/>
              </a:ext>
            </a:extLst>
          </p:cNvPr>
          <p:cNvPicPr>
            <a:picLocks noChangeAspect="1"/>
          </p:cNvPicPr>
          <p:nvPr/>
        </p:nvPicPr>
        <p:blipFill>
          <a:blip r:embed="rId3"/>
          <a:stretch>
            <a:fillRect/>
          </a:stretch>
        </p:blipFill>
        <p:spPr>
          <a:xfrm>
            <a:off x="909663" y="2523226"/>
            <a:ext cx="3940633" cy="1743087"/>
          </a:xfrm>
          <a:prstGeom prst="rect">
            <a:avLst/>
          </a:prstGeom>
        </p:spPr>
      </p:pic>
    </p:spTree>
    <p:extLst>
      <p:ext uri="{BB962C8B-B14F-4D97-AF65-F5344CB8AC3E}">
        <p14:creationId xmlns:p14="http://schemas.microsoft.com/office/powerpoint/2010/main" val="3222500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772CA6-8C65-FE72-3EA4-6951605218DD}"/>
              </a:ext>
            </a:extLst>
          </p:cNvPr>
          <p:cNvSpPr>
            <a:spLocks noGrp="1"/>
          </p:cNvSpPr>
          <p:nvPr>
            <p:ph type="title"/>
          </p:nvPr>
        </p:nvSpPr>
        <p:spPr/>
        <p:txBody>
          <a:bodyPr/>
          <a:lstStyle/>
          <a:p>
            <a:r>
              <a:rPr lang="en-US" altLang="zh-CN"/>
              <a:t>Background model</a:t>
            </a:r>
            <a:endParaRPr lang="zh-CN" altLang="en-US"/>
          </a:p>
        </p:txBody>
      </p:sp>
      <p:sp>
        <p:nvSpPr>
          <p:cNvPr id="3" name="日期占位符 2">
            <a:extLst>
              <a:ext uri="{FF2B5EF4-FFF2-40B4-BE49-F238E27FC236}">
                <a16:creationId xmlns:a16="http://schemas.microsoft.com/office/drawing/2014/main" id="{0A044A50-9D6C-5EEB-4C9E-BF7EA8FBB581}"/>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947D59AC-C277-24D0-E334-663E89E44872}"/>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115E3521-C373-CF9F-5B95-5D2DC41D498A}"/>
              </a:ext>
            </a:extLst>
          </p:cNvPr>
          <p:cNvSpPr>
            <a:spLocks noGrp="1"/>
          </p:cNvSpPr>
          <p:nvPr>
            <p:ph type="sldNum" sz="quarter" idx="12"/>
          </p:nvPr>
        </p:nvSpPr>
        <p:spPr/>
        <p:txBody>
          <a:bodyPr/>
          <a:lstStyle/>
          <a:p>
            <a:fld id="{36938283-425C-4351-A14E-9CA3B2BE78DA}" type="slidenum">
              <a:rPr lang="zh-CN" altLang="en-US" smtClean="0"/>
              <a:t>31</a:t>
            </a:fld>
            <a:endParaRPr lang="zh-CN" altLang="en-US"/>
          </a:p>
        </p:txBody>
      </p:sp>
      <p:graphicFrame>
        <p:nvGraphicFramePr>
          <p:cNvPr id="8" name="表格 7">
            <a:extLst>
              <a:ext uri="{FF2B5EF4-FFF2-40B4-BE49-F238E27FC236}">
                <a16:creationId xmlns:a16="http://schemas.microsoft.com/office/drawing/2014/main" id="{C3C1F067-41DD-2983-B4F5-119B42DC23A8}"/>
              </a:ext>
            </a:extLst>
          </p:cNvPr>
          <p:cNvGraphicFramePr>
            <a:graphicFrameLocks noGrp="1"/>
          </p:cNvGraphicFramePr>
          <p:nvPr>
            <p:extLst>
              <p:ext uri="{D42A27DB-BD31-4B8C-83A1-F6EECF244321}">
                <p14:modId xmlns:p14="http://schemas.microsoft.com/office/powerpoint/2010/main" val="315500025"/>
              </p:ext>
            </p:extLst>
          </p:nvPr>
        </p:nvGraphicFramePr>
        <p:xfrm>
          <a:off x="1515530" y="1645920"/>
          <a:ext cx="9290924" cy="3566160"/>
        </p:xfrm>
        <a:graphic>
          <a:graphicData uri="http://schemas.openxmlformats.org/drawingml/2006/table">
            <a:tbl>
              <a:tblPr firstRow="1" bandRow="1">
                <a:tableStyleId>{0E3FDE45-AF77-4B5C-9715-49D594BDF05E}</a:tableStyleId>
              </a:tblPr>
              <a:tblGrid>
                <a:gridCol w="2248217">
                  <a:extLst>
                    <a:ext uri="{9D8B030D-6E8A-4147-A177-3AD203B41FA5}">
                      <a16:colId xmlns:a16="http://schemas.microsoft.com/office/drawing/2014/main" val="2527660262"/>
                    </a:ext>
                  </a:extLst>
                </a:gridCol>
                <a:gridCol w="2016443">
                  <a:extLst>
                    <a:ext uri="{9D8B030D-6E8A-4147-A177-3AD203B41FA5}">
                      <a16:colId xmlns:a16="http://schemas.microsoft.com/office/drawing/2014/main" val="4253347757"/>
                    </a:ext>
                  </a:extLst>
                </a:gridCol>
                <a:gridCol w="3723005">
                  <a:extLst>
                    <a:ext uri="{9D8B030D-6E8A-4147-A177-3AD203B41FA5}">
                      <a16:colId xmlns:a16="http://schemas.microsoft.com/office/drawing/2014/main" val="3640481293"/>
                    </a:ext>
                  </a:extLst>
                </a:gridCol>
                <a:gridCol w="1303259">
                  <a:extLst>
                    <a:ext uri="{9D8B030D-6E8A-4147-A177-3AD203B41FA5}">
                      <a16:colId xmlns:a16="http://schemas.microsoft.com/office/drawing/2014/main" val="1065752873"/>
                    </a:ext>
                  </a:extLst>
                </a:gridCol>
              </a:tblGrid>
              <a:tr h="370840">
                <a:tc>
                  <a:txBody>
                    <a:bodyPr/>
                    <a:lstStyle/>
                    <a:p>
                      <a:pPr algn="ctr"/>
                      <a:r>
                        <a:rPr lang="en-US" altLang="zh-CN" sz="2000">
                          <a:latin typeface="+mn-lt"/>
                          <a:cs typeface="Times New Roman" panose="02020603050405020304" pitchFamily="18" charset="0"/>
                        </a:rPr>
                        <a:t>Components</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Expected counts</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Method</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constraint</a:t>
                      </a:r>
                      <a:endParaRPr lang="zh-CN" altLang="en-US" sz="2000">
                        <a:latin typeface="+mn-lt"/>
                        <a:cs typeface="Times New Roman" panose="02020603050405020304" pitchFamily="18" charset="0"/>
                      </a:endParaRPr>
                    </a:p>
                  </a:txBody>
                  <a:tcPr/>
                </a:tc>
                <a:extLst>
                  <a:ext uri="{0D108BD9-81ED-4DB2-BD59-A6C34878D82A}">
                    <a16:rowId xmlns:a16="http://schemas.microsoft.com/office/drawing/2014/main" val="869075517"/>
                  </a:ext>
                </a:extLst>
              </a:tr>
              <a:tr h="370840">
                <a:tc>
                  <a:txBody>
                    <a:bodyPr/>
                    <a:lstStyle/>
                    <a:p>
                      <a:pPr algn="ctr"/>
                      <a:r>
                        <a:rPr lang="en-US" altLang="zh-CN" sz="2000">
                          <a:latin typeface="+mn-lt"/>
                          <a:cs typeface="Times New Roman" panose="02020603050405020304" pitchFamily="18" charset="0"/>
                        </a:rPr>
                        <a:t>Pb-214</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1865 ± 110</a:t>
                      </a:r>
                      <a:endParaRPr lang="zh-CN" altLang="en-US" sz="2000">
                        <a:latin typeface="+mn-lt"/>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a:latin typeface="+mn-lt"/>
                          <a:cs typeface="Times New Roman" panose="02020603050405020304" pitchFamily="18" charset="0"/>
                        </a:rPr>
                        <a:t>from Xe-134DBD analysis</a:t>
                      </a:r>
                      <a:endParaRPr lang="zh-CN" altLang="en-US" sz="2000">
                        <a:latin typeface="+mn-lt"/>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a:latin typeface="+mn-lt"/>
                          <a:cs typeface="Times New Roman" panose="02020603050405020304" pitchFamily="18" charset="0"/>
                        </a:rPr>
                        <a:t>0.06</a:t>
                      </a:r>
                      <a:endParaRPr lang="zh-CN" altLang="en-US" sz="2000">
                        <a:latin typeface="+mn-lt"/>
                        <a:cs typeface="Times New Roman" panose="02020603050405020304" pitchFamily="18" charset="0"/>
                      </a:endParaRPr>
                    </a:p>
                  </a:txBody>
                  <a:tcPr/>
                </a:tc>
                <a:extLst>
                  <a:ext uri="{0D108BD9-81ED-4DB2-BD59-A6C34878D82A}">
                    <a16:rowId xmlns:a16="http://schemas.microsoft.com/office/drawing/2014/main" val="1849007753"/>
                  </a:ext>
                </a:extLst>
              </a:tr>
              <a:tr h="370840">
                <a:tc>
                  <a:txBody>
                    <a:bodyPr/>
                    <a:lstStyle/>
                    <a:p>
                      <a:pPr algn="ctr"/>
                      <a:r>
                        <a:rPr lang="en-US" altLang="zh-CN" sz="2000">
                          <a:latin typeface="+mn-lt"/>
                          <a:cs typeface="Times New Roman" panose="02020603050405020304" pitchFamily="18" charset="0"/>
                        </a:rPr>
                        <a:t>Pb-212</a:t>
                      </a:r>
                      <a:endParaRPr lang="zh-CN" altLang="en-US" sz="2000">
                        <a:latin typeface="+mn-lt"/>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a:latin typeface="+mn-lt"/>
                          <a:cs typeface="Times New Roman" panose="02020603050405020304" pitchFamily="18" charset="0"/>
                        </a:rPr>
                        <a:t>276±71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a:latin typeface="+mn-lt"/>
                          <a:cs typeface="Times New Roman" panose="02020603050405020304" pitchFamily="18" charset="0"/>
                        </a:rPr>
                        <a:t>from Xe-134DBD analysis</a:t>
                      </a:r>
                      <a:endParaRPr lang="zh-CN" altLang="en-US" sz="2000">
                        <a:latin typeface="+mn-lt"/>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a:latin typeface="+mn-lt"/>
                          <a:cs typeface="Times New Roman" panose="02020603050405020304" pitchFamily="18" charset="0"/>
                        </a:rPr>
                        <a:t>0.29</a:t>
                      </a:r>
                      <a:endParaRPr lang="zh-CN" altLang="en-US" sz="2000">
                        <a:latin typeface="+mn-lt"/>
                        <a:cs typeface="Times New Roman" panose="02020603050405020304" pitchFamily="18" charset="0"/>
                      </a:endParaRPr>
                    </a:p>
                  </a:txBody>
                  <a:tcPr/>
                </a:tc>
                <a:extLst>
                  <a:ext uri="{0D108BD9-81ED-4DB2-BD59-A6C34878D82A}">
                    <a16:rowId xmlns:a16="http://schemas.microsoft.com/office/drawing/2014/main" val="208016100"/>
                  </a:ext>
                </a:extLst>
              </a:tr>
              <a:tr h="370840">
                <a:tc>
                  <a:txBody>
                    <a:bodyPr/>
                    <a:lstStyle/>
                    <a:p>
                      <a:pPr algn="ctr"/>
                      <a:r>
                        <a:rPr lang="en-US" altLang="zh-CN" sz="2000">
                          <a:latin typeface="+mn-lt"/>
                          <a:cs typeface="Times New Roman" panose="02020603050405020304" pitchFamily="18" charset="0"/>
                        </a:rPr>
                        <a:t>Kr-85</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489±254</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β-γ coincidence analysis</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0.52</a:t>
                      </a:r>
                      <a:endParaRPr lang="zh-CN" altLang="en-US" sz="2000">
                        <a:latin typeface="+mn-lt"/>
                        <a:cs typeface="Times New Roman" panose="02020603050405020304" pitchFamily="18" charset="0"/>
                      </a:endParaRPr>
                    </a:p>
                  </a:txBody>
                  <a:tcPr/>
                </a:tc>
                <a:extLst>
                  <a:ext uri="{0D108BD9-81ED-4DB2-BD59-A6C34878D82A}">
                    <a16:rowId xmlns:a16="http://schemas.microsoft.com/office/drawing/2014/main" val="3105503011"/>
                  </a:ext>
                </a:extLst>
              </a:tr>
              <a:tr h="370840">
                <a:tc>
                  <a:txBody>
                    <a:bodyPr/>
                    <a:lstStyle/>
                    <a:p>
                      <a:pPr algn="ctr"/>
                      <a:r>
                        <a:rPr lang="en-US" altLang="zh-CN" sz="2000">
                          <a:latin typeface="+mn-lt"/>
                          <a:cs typeface="Times New Roman" panose="02020603050405020304" pitchFamily="18" charset="0"/>
                        </a:rPr>
                        <a:t>Material</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683± 27</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from Xe-136DBD analysis</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0.039</a:t>
                      </a:r>
                      <a:endParaRPr lang="zh-CN" altLang="en-US" sz="2000">
                        <a:latin typeface="+mn-lt"/>
                        <a:cs typeface="Times New Roman" panose="02020603050405020304" pitchFamily="18" charset="0"/>
                      </a:endParaRPr>
                    </a:p>
                  </a:txBody>
                  <a:tcPr/>
                </a:tc>
                <a:extLst>
                  <a:ext uri="{0D108BD9-81ED-4DB2-BD59-A6C34878D82A}">
                    <a16:rowId xmlns:a16="http://schemas.microsoft.com/office/drawing/2014/main" val="2126849726"/>
                  </a:ext>
                </a:extLst>
              </a:tr>
              <a:tr h="370840">
                <a:tc>
                  <a:txBody>
                    <a:bodyPr/>
                    <a:lstStyle/>
                    <a:p>
                      <a:pPr algn="ctr"/>
                      <a:r>
                        <a:rPr lang="en-US" altLang="zh-CN" sz="2000">
                          <a:latin typeface="+mn-lt"/>
                          <a:cs typeface="Times New Roman" panose="02020603050405020304" pitchFamily="18" charset="0"/>
                        </a:rPr>
                        <a:t>Xe-136</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1009 ± 46</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from Xe-136DBD analysis</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0.046</a:t>
                      </a:r>
                      <a:endParaRPr lang="zh-CN" altLang="en-US" sz="2000">
                        <a:latin typeface="+mn-lt"/>
                        <a:cs typeface="Times New Roman" panose="02020603050405020304" pitchFamily="18" charset="0"/>
                      </a:endParaRPr>
                    </a:p>
                  </a:txBody>
                  <a:tcPr/>
                </a:tc>
                <a:extLst>
                  <a:ext uri="{0D108BD9-81ED-4DB2-BD59-A6C34878D82A}">
                    <a16:rowId xmlns:a16="http://schemas.microsoft.com/office/drawing/2014/main" val="1360927687"/>
                  </a:ext>
                </a:extLst>
              </a:tr>
              <a:tr h="370840">
                <a:tc>
                  <a:txBody>
                    <a:bodyPr/>
                    <a:lstStyle/>
                    <a:p>
                      <a:pPr algn="ctr"/>
                      <a:r>
                        <a:rPr lang="en-US" altLang="zh-CN" sz="2000">
                          <a:latin typeface="+mn-lt"/>
                          <a:cs typeface="Times New Roman" panose="02020603050405020304" pitchFamily="18" charset="0"/>
                        </a:rPr>
                        <a:t>Xe-133</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free</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a:t>
                      </a:r>
                      <a:endParaRPr lang="zh-CN" altLang="en-US" sz="2000">
                        <a:latin typeface="+mn-lt"/>
                        <a:cs typeface="Times New Roman" panose="02020603050405020304" pitchFamily="18" charset="0"/>
                      </a:endParaRPr>
                    </a:p>
                  </a:txBody>
                  <a:tcPr/>
                </a:tc>
                <a:tc>
                  <a:txBody>
                    <a:bodyPr/>
                    <a:lstStyle/>
                    <a:p>
                      <a:pPr algn="ctr"/>
                      <a:endParaRPr lang="zh-CN" altLang="en-US" sz="2000">
                        <a:latin typeface="+mn-lt"/>
                        <a:cs typeface="Times New Roman" panose="02020603050405020304" pitchFamily="18" charset="0"/>
                      </a:endParaRPr>
                    </a:p>
                  </a:txBody>
                  <a:tcPr/>
                </a:tc>
                <a:extLst>
                  <a:ext uri="{0D108BD9-81ED-4DB2-BD59-A6C34878D82A}">
                    <a16:rowId xmlns:a16="http://schemas.microsoft.com/office/drawing/2014/main" val="3677011888"/>
                  </a:ext>
                </a:extLst>
              </a:tr>
              <a:tr h="370840">
                <a:tc>
                  <a:txBody>
                    <a:bodyPr/>
                    <a:lstStyle/>
                    <a:p>
                      <a:pPr algn="ctr"/>
                      <a:r>
                        <a:rPr lang="en-US" altLang="zh-CN" sz="2000">
                          <a:latin typeface="+mn-lt"/>
                          <a:cs typeface="Times New Roman" panose="02020603050405020304" pitchFamily="18" charset="0"/>
                        </a:rPr>
                        <a:t>Peak1: [32-41] keV</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free</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a:t>
                      </a:r>
                      <a:endParaRPr lang="zh-CN" altLang="en-US" sz="2000">
                        <a:latin typeface="+mn-lt"/>
                        <a:cs typeface="Times New Roman" panose="02020603050405020304" pitchFamily="18" charset="0"/>
                      </a:endParaRPr>
                    </a:p>
                  </a:txBody>
                  <a:tcPr/>
                </a:tc>
                <a:tc>
                  <a:txBody>
                    <a:bodyPr/>
                    <a:lstStyle/>
                    <a:p>
                      <a:pPr algn="ctr"/>
                      <a:endParaRPr lang="zh-CN" altLang="en-US" sz="2000">
                        <a:latin typeface="+mn-lt"/>
                        <a:cs typeface="Times New Roman" panose="02020603050405020304" pitchFamily="18" charset="0"/>
                      </a:endParaRPr>
                    </a:p>
                  </a:txBody>
                  <a:tcPr/>
                </a:tc>
                <a:extLst>
                  <a:ext uri="{0D108BD9-81ED-4DB2-BD59-A6C34878D82A}">
                    <a16:rowId xmlns:a16="http://schemas.microsoft.com/office/drawing/2014/main" val="72204462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a:latin typeface="+mn-lt"/>
                          <a:cs typeface="Times New Roman" panose="02020603050405020304" pitchFamily="18" charset="0"/>
                        </a:rPr>
                        <a:t>Peak2: [64-68] keV</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free</a:t>
                      </a:r>
                      <a:endParaRPr lang="zh-CN" altLang="en-US" sz="2000">
                        <a:latin typeface="+mn-lt"/>
                        <a:cs typeface="Times New Roman" panose="02020603050405020304" pitchFamily="18" charset="0"/>
                      </a:endParaRPr>
                    </a:p>
                  </a:txBody>
                  <a:tcPr/>
                </a:tc>
                <a:tc>
                  <a:txBody>
                    <a:bodyPr/>
                    <a:lstStyle/>
                    <a:p>
                      <a:pPr algn="ctr"/>
                      <a:r>
                        <a:rPr lang="en-US" altLang="zh-CN" sz="2000">
                          <a:latin typeface="+mn-lt"/>
                          <a:cs typeface="Times New Roman" panose="02020603050405020304" pitchFamily="18" charset="0"/>
                        </a:rPr>
                        <a:t>-</a:t>
                      </a:r>
                      <a:endParaRPr lang="zh-CN" altLang="en-US" sz="2000">
                        <a:latin typeface="+mn-lt"/>
                        <a:cs typeface="Times New Roman" panose="02020603050405020304" pitchFamily="18" charset="0"/>
                      </a:endParaRPr>
                    </a:p>
                  </a:txBody>
                  <a:tcPr/>
                </a:tc>
                <a:tc>
                  <a:txBody>
                    <a:bodyPr/>
                    <a:lstStyle/>
                    <a:p>
                      <a:pPr algn="ctr"/>
                      <a:endParaRPr lang="zh-CN" altLang="en-US" sz="2000">
                        <a:latin typeface="+mn-lt"/>
                        <a:cs typeface="Times New Roman" panose="02020603050405020304" pitchFamily="18" charset="0"/>
                      </a:endParaRPr>
                    </a:p>
                  </a:txBody>
                  <a:tcPr/>
                </a:tc>
                <a:extLst>
                  <a:ext uri="{0D108BD9-81ED-4DB2-BD59-A6C34878D82A}">
                    <a16:rowId xmlns:a16="http://schemas.microsoft.com/office/drawing/2014/main" val="1259748264"/>
                  </a:ext>
                </a:extLst>
              </a:tr>
            </a:tbl>
          </a:graphicData>
        </a:graphic>
      </p:graphicFrame>
    </p:spTree>
    <p:extLst>
      <p:ext uri="{BB962C8B-B14F-4D97-AF65-F5344CB8AC3E}">
        <p14:creationId xmlns:p14="http://schemas.microsoft.com/office/powerpoint/2010/main" val="1316690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7102B22-F6D4-1777-7ADB-1B89B514ED66}"/>
              </a:ext>
            </a:extLst>
          </p:cNvPr>
          <p:cNvSpPr>
            <a:spLocks noGrp="1"/>
          </p:cNvSpPr>
          <p:nvPr>
            <p:ph idx="1"/>
          </p:nvPr>
        </p:nvSpPr>
        <p:spPr>
          <a:xfrm>
            <a:off x="728662" y="1104760"/>
            <a:ext cx="6619875" cy="4351338"/>
          </a:xfrm>
        </p:spPr>
        <p:txBody>
          <a:bodyPr>
            <a:normAutofit/>
          </a:bodyPr>
          <a:lstStyle/>
          <a:p>
            <a:r>
              <a:rPr lang="en-US" altLang="zh-CN">
                <a:solidFill>
                  <a:schemeClr val="bg1">
                    <a:lumMod val="75000"/>
                  </a:schemeClr>
                </a:solidFill>
              </a:rPr>
              <a:t>Introduction of solar pp neutrino</a:t>
            </a:r>
          </a:p>
          <a:p>
            <a:r>
              <a:rPr lang="en-US" altLang="zh-CN">
                <a:solidFill>
                  <a:schemeClr val="bg1">
                    <a:lumMod val="75000"/>
                  </a:schemeClr>
                </a:solidFill>
              </a:rPr>
              <a:t>PandaX experiment</a:t>
            </a:r>
          </a:p>
          <a:p>
            <a:r>
              <a:rPr lang="en-US" altLang="zh-CN">
                <a:solidFill>
                  <a:schemeClr val="bg1">
                    <a:lumMod val="75000"/>
                  </a:schemeClr>
                </a:solidFill>
              </a:rPr>
              <a:t>Data selection &amp; reconstruction </a:t>
            </a:r>
          </a:p>
          <a:p>
            <a:r>
              <a:rPr lang="en-US" altLang="zh-CN">
                <a:solidFill>
                  <a:schemeClr val="bg1">
                    <a:lumMod val="75000"/>
                  </a:schemeClr>
                </a:solidFill>
              </a:rPr>
              <a:t>Background model</a:t>
            </a:r>
          </a:p>
          <a:p>
            <a:r>
              <a:rPr lang="en-US" altLang="zh-CN"/>
              <a:t>Energy spectrum fit</a:t>
            </a:r>
          </a:p>
          <a:p>
            <a:r>
              <a:rPr lang="en-US" altLang="zh-CN">
                <a:solidFill>
                  <a:schemeClr val="bg1">
                    <a:lumMod val="75000"/>
                  </a:schemeClr>
                </a:solidFill>
              </a:rPr>
              <a:t>Systematic error</a:t>
            </a:r>
          </a:p>
          <a:p>
            <a:r>
              <a:rPr lang="en-US" altLang="zh-CN">
                <a:solidFill>
                  <a:schemeClr val="bg1">
                    <a:lumMod val="75000"/>
                  </a:schemeClr>
                </a:solidFill>
              </a:rPr>
              <a:t>Result and outlook</a:t>
            </a:r>
          </a:p>
          <a:p>
            <a:r>
              <a:rPr lang="en-US" altLang="zh-CN">
                <a:solidFill>
                  <a:schemeClr val="bg1">
                    <a:lumMod val="75000"/>
                  </a:schemeClr>
                </a:solidFill>
              </a:rPr>
              <a:t>Summary</a:t>
            </a:r>
            <a:endParaRPr lang="zh-CN" altLang="en-US">
              <a:solidFill>
                <a:schemeClr val="bg1">
                  <a:lumMod val="75000"/>
                </a:schemeClr>
              </a:solidFill>
            </a:endParaRPr>
          </a:p>
        </p:txBody>
      </p:sp>
      <p:sp>
        <p:nvSpPr>
          <p:cNvPr id="3" name="日期占位符 2">
            <a:extLst>
              <a:ext uri="{FF2B5EF4-FFF2-40B4-BE49-F238E27FC236}">
                <a16:creationId xmlns:a16="http://schemas.microsoft.com/office/drawing/2014/main" id="{06CAF3BE-264F-8967-1315-F708056D5BF5}"/>
              </a:ext>
            </a:extLst>
          </p:cNvPr>
          <p:cNvSpPr>
            <a:spLocks noGrp="1"/>
          </p:cNvSpPr>
          <p:nvPr>
            <p:ph type="dt" sz="half" idx="10"/>
          </p:nvPr>
        </p:nvSpPr>
        <p:spPr/>
        <p:txBody>
          <a:bodyPr/>
          <a:lstStyle/>
          <a:p>
            <a:fld id="{5C1BFDAD-C3D1-4719-B509-8C4CB1AAA779}" type="datetime1">
              <a:rPr lang="zh-CN" altLang="en-US" smtClean="0"/>
              <a:t>2024/1/20</a:t>
            </a:fld>
            <a:endParaRPr lang="zh-CN" altLang="en-US"/>
          </a:p>
        </p:txBody>
      </p:sp>
      <p:sp>
        <p:nvSpPr>
          <p:cNvPr id="4" name="页脚占位符 3">
            <a:extLst>
              <a:ext uri="{FF2B5EF4-FFF2-40B4-BE49-F238E27FC236}">
                <a16:creationId xmlns:a16="http://schemas.microsoft.com/office/drawing/2014/main" id="{18F92DAA-ABA5-CC7B-8094-75BC01272DC0}"/>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8D949386-8CDD-B3D3-41BB-5437425B7B6C}"/>
              </a:ext>
            </a:extLst>
          </p:cNvPr>
          <p:cNvSpPr>
            <a:spLocks noGrp="1"/>
          </p:cNvSpPr>
          <p:nvPr>
            <p:ph type="sldNum" sz="quarter" idx="12"/>
          </p:nvPr>
        </p:nvSpPr>
        <p:spPr/>
        <p:txBody>
          <a:bodyPr/>
          <a:lstStyle/>
          <a:p>
            <a:fld id="{36938283-425C-4351-A14E-9CA3B2BE78DA}" type="slidenum">
              <a:rPr lang="zh-CN" altLang="en-US" smtClean="0"/>
              <a:t>32</a:t>
            </a:fld>
            <a:endParaRPr lang="zh-CN" altLang="en-US"/>
          </a:p>
        </p:txBody>
      </p:sp>
      <p:sp>
        <p:nvSpPr>
          <p:cNvPr id="6" name="标题 5">
            <a:extLst>
              <a:ext uri="{FF2B5EF4-FFF2-40B4-BE49-F238E27FC236}">
                <a16:creationId xmlns:a16="http://schemas.microsoft.com/office/drawing/2014/main" id="{FD68D9E8-86F1-E9E2-671B-9AA8BB9C1D33}"/>
              </a:ext>
            </a:extLst>
          </p:cNvPr>
          <p:cNvSpPr>
            <a:spLocks noGrp="1"/>
          </p:cNvSpPr>
          <p:nvPr>
            <p:ph type="title"/>
          </p:nvPr>
        </p:nvSpPr>
        <p:spPr/>
        <p:txBody>
          <a:bodyPr/>
          <a:lstStyle/>
          <a:p>
            <a:r>
              <a:rPr lang="en-US" altLang="zh-CN">
                <a:cs typeface="Times New Roman" panose="02020603050405020304" pitchFamily="18" charset="0"/>
              </a:rPr>
              <a:t>Outline</a:t>
            </a:r>
            <a:endParaRPr lang="zh-CN" altLang="en-US"/>
          </a:p>
        </p:txBody>
      </p:sp>
    </p:spTree>
    <p:extLst>
      <p:ext uri="{BB962C8B-B14F-4D97-AF65-F5344CB8AC3E}">
        <p14:creationId xmlns:p14="http://schemas.microsoft.com/office/powerpoint/2010/main" val="4039884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1CA530-1E4B-0F06-0F48-AE7CF099275A}"/>
              </a:ext>
            </a:extLst>
          </p:cNvPr>
          <p:cNvSpPr>
            <a:spLocks noGrp="1"/>
          </p:cNvSpPr>
          <p:nvPr>
            <p:ph type="title"/>
          </p:nvPr>
        </p:nvSpPr>
        <p:spPr/>
        <p:txBody>
          <a:bodyPr/>
          <a:lstStyle/>
          <a:p>
            <a:r>
              <a:rPr lang="en-US" altLang="zh-CN"/>
              <a:t>Baseline fit</a:t>
            </a:r>
            <a:endParaRPr lang="zh-CN" altLang="en-US"/>
          </a:p>
        </p:txBody>
      </p:sp>
      <p:sp>
        <p:nvSpPr>
          <p:cNvPr id="3" name="日期占位符 2">
            <a:extLst>
              <a:ext uri="{FF2B5EF4-FFF2-40B4-BE49-F238E27FC236}">
                <a16:creationId xmlns:a16="http://schemas.microsoft.com/office/drawing/2014/main" id="{955DBAF1-4F53-A87E-6FAE-AC815C1B6C1E}"/>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55F370A0-1BE4-34B0-E10C-0093A3219B13}"/>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B64AB514-0483-97A3-F619-801931217894}"/>
              </a:ext>
            </a:extLst>
          </p:cNvPr>
          <p:cNvSpPr>
            <a:spLocks noGrp="1"/>
          </p:cNvSpPr>
          <p:nvPr>
            <p:ph type="sldNum" sz="quarter" idx="12"/>
          </p:nvPr>
        </p:nvSpPr>
        <p:spPr/>
        <p:txBody>
          <a:bodyPr/>
          <a:lstStyle/>
          <a:p>
            <a:fld id="{36938283-425C-4351-A14E-9CA3B2BE78DA}" type="slidenum">
              <a:rPr lang="zh-CN" altLang="en-US" smtClean="0"/>
              <a:t>33</a:t>
            </a:fld>
            <a:endParaRPr lang="zh-CN" altLang="en-US"/>
          </a:p>
        </p:txBody>
      </p:sp>
      <p:pic>
        <p:nvPicPr>
          <p:cNvPr id="7" name="图片 6">
            <a:extLst>
              <a:ext uri="{FF2B5EF4-FFF2-40B4-BE49-F238E27FC236}">
                <a16:creationId xmlns:a16="http://schemas.microsoft.com/office/drawing/2014/main" id="{7BB1A0D0-EEA7-0515-94D2-784C86910758}"/>
              </a:ext>
            </a:extLst>
          </p:cNvPr>
          <p:cNvPicPr>
            <a:picLocks noChangeAspect="1"/>
          </p:cNvPicPr>
          <p:nvPr/>
        </p:nvPicPr>
        <p:blipFill>
          <a:blip r:embed="rId3"/>
          <a:stretch>
            <a:fillRect/>
          </a:stretch>
        </p:blipFill>
        <p:spPr>
          <a:xfrm>
            <a:off x="1811717" y="4565061"/>
            <a:ext cx="4013031" cy="1800000"/>
          </a:xfrm>
          <a:prstGeom prst="rect">
            <a:avLst/>
          </a:prstGeom>
        </p:spPr>
      </p:pic>
      <p:pic>
        <p:nvPicPr>
          <p:cNvPr id="8" name="图片 7">
            <a:extLst>
              <a:ext uri="{FF2B5EF4-FFF2-40B4-BE49-F238E27FC236}">
                <a16:creationId xmlns:a16="http://schemas.microsoft.com/office/drawing/2014/main" id="{C3590417-00DF-736C-219E-A1E57A55B4AB}"/>
              </a:ext>
            </a:extLst>
          </p:cNvPr>
          <p:cNvPicPr>
            <a:picLocks noChangeAspect="1"/>
          </p:cNvPicPr>
          <p:nvPr/>
        </p:nvPicPr>
        <p:blipFill>
          <a:blip r:embed="rId4"/>
          <a:stretch>
            <a:fillRect/>
          </a:stretch>
        </p:blipFill>
        <p:spPr>
          <a:xfrm>
            <a:off x="6367253" y="4565061"/>
            <a:ext cx="3963025" cy="1800000"/>
          </a:xfrm>
          <a:prstGeom prst="rect">
            <a:avLst/>
          </a:prstGeom>
        </p:spPr>
      </p:pic>
      <p:sp>
        <p:nvSpPr>
          <p:cNvPr id="9" name="文本框 8">
            <a:extLst>
              <a:ext uri="{FF2B5EF4-FFF2-40B4-BE49-F238E27FC236}">
                <a16:creationId xmlns:a16="http://schemas.microsoft.com/office/drawing/2014/main" id="{76CC8A07-5B45-C736-4B90-20ED5ACE14DA}"/>
              </a:ext>
            </a:extLst>
          </p:cNvPr>
          <p:cNvSpPr txBox="1"/>
          <p:nvPr/>
        </p:nvSpPr>
        <p:spPr>
          <a:xfrm>
            <a:off x="6801724" y="1804035"/>
            <a:ext cx="5806282" cy="1754326"/>
          </a:xfrm>
          <a:prstGeom prst="rect">
            <a:avLst/>
          </a:prstGeom>
          <a:noFill/>
        </p:spPr>
        <p:txBody>
          <a:bodyPr wrap="square">
            <a:spAutoFit/>
          </a:bodyPr>
          <a:lstStyle/>
          <a:p>
            <a:pPr marL="342900" indent="-342900">
              <a:buFont typeface="Wingdings" panose="05000000000000000000" pitchFamily="2" charset="2"/>
              <a:buChar char="Ø"/>
            </a:pPr>
            <a:r>
              <a:rPr lang="en-US" altLang="zh-CN" sz="2400">
                <a:cs typeface="Times New Roman" panose="02020603050405020304" pitchFamily="18" charset="0"/>
              </a:rPr>
              <a:t>Flat bkgs</a:t>
            </a:r>
          </a:p>
          <a:p>
            <a:pPr marL="800100" lvl="1" indent="-342900">
              <a:buFont typeface="Arial" panose="020B0604020202020204" pitchFamily="34" charset="0"/>
              <a:buChar char="•"/>
            </a:pPr>
            <a:r>
              <a:rPr lang="en-US" altLang="zh-CN" sz="2000">
                <a:cs typeface="Times New Roman" panose="02020603050405020304" pitchFamily="18" charset="0"/>
              </a:rPr>
              <a:t>constraint</a:t>
            </a:r>
          </a:p>
          <a:p>
            <a:pPr marL="342900" indent="-342900">
              <a:buFont typeface="Wingdings" panose="05000000000000000000" pitchFamily="2" charset="2"/>
              <a:buChar char="Ø"/>
            </a:pPr>
            <a:r>
              <a:rPr lang="en-US" altLang="zh-CN" sz="2400">
                <a:cs typeface="Times New Roman" panose="02020603050405020304" pitchFamily="18" charset="0"/>
              </a:rPr>
              <a:t>Gaussian bkgs</a:t>
            </a:r>
          </a:p>
          <a:p>
            <a:pPr marL="800100" lvl="1" indent="-342900">
              <a:buFont typeface="Arial" panose="020B0604020202020204" pitchFamily="34" charset="0"/>
              <a:buChar char="•"/>
            </a:pPr>
            <a:r>
              <a:rPr lang="en-US" altLang="zh-CN" sz="2000">
                <a:cs typeface="Times New Roman" panose="02020603050405020304" pitchFamily="18" charset="0"/>
              </a:rPr>
              <a:t>means: free</a:t>
            </a:r>
          </a:p>
          <a:p>
            <a:pPr marL="800100" lvl="1" indent="-342900">
              <a:buFont typeface="Arial" panose="020B0604020202020204" pitchFamily="34" charset="0"/>
              <a:buChar char="•"/>
            </a:pPr>
            <a:r>
              <a:rPr lang="en-US" altLang="zh-CN" sz="2000">
                <a:cs typeface="Times New Roman" panose="02020603050405020304" pitchFamily="18" charset="0"/>
              </a:rPr>
              <a:t>sigmas: constraint by 20% resolution</a:t>
            </a:r>
          </a:p>
        </p:txBody>
      </p:sp>
      <p:pic>
        <p:nvPicPr>
          <p:cNvPr id="6" name="图片 5">
            <a:extLst>
              <a:ext uri="{FF2B5EF4-FFF2-40B4-BE49-F238E27FC236}">
                <a16:creationId xmlns:a16="http://schemas.microsoft.com/office/drawing/2014/main" id="{D1D1F7FF-0A92-3A4C-88B2-26B8CA84740C}"/>
              </a:ext>
            </a:extLst>
          </p:cNvPr>
          <p:cNvPicPr>
            <a:picLocks noChangeAspect="1"/>
          </p:cNvPicPr>
          <p:nvPr/>
        </p:nvPicPr>
        <p:blipFill>
          <a:blip r:embed="rId5"/>
          <a:stretch>
            <a:fillRect/>
          </a:stretch>
        </p:blipFill>
        <p:spPr>
          <a:xfrm>
            <a:off x="1449214" y="933493"/>
            <a:ext cx="4738035" cy="3600000"/>
          </a:xfrm>
          <a:prstGeom prst="rect">
            <a:avLst/>
          </a:prstGeom>
        </p:spPr>
      </p:pic>
    </p:spTree>
    <p:extLst>
      <p:ext uri="{BB962C8B-B14F-4D97-AF65-F5344CB8AC3E}">
        <p14:creationId xmlns:p14="http://schemas.microsoft.com/office/powerpoint/2010/main" val="2209257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6E958D-784D-EC2B-E7DB-BE7425174217}"/>
              </a:ext>
            </a:extLst>
          </p:cNvPr>
          <p:cNvSpPr>
            <a:spLocks noGrp="1"/>
          </p:cNvSpPr>
          <p:nvPr>
            <p:ph type="title"/>
          </p:nvPr>
        </p:nvSpPr>
        <p:spPr/>
        <p:txBody>
          <a:bodyPr/>
          <a:lstStyle/>
          <a:p>
            <a:r>
              <a:rPr lang="en-US" altLang="zh-CN"/>
              <a:t>Fit result</a:t>
            </a:r>
            <a:endParaRPr lang="zh-CN" altLang="en-US"/>
          </a:p>
        </p:txBody>
      </p:sp>
      <p:sp>
        <p:nvSpPr>
          <p:cNvPr id="3" name="日期占位符 2">
            <a:extLst>
              <a:ext uri="{FF2B5EF4-FFF2-40B4-BE49-F238E27FC236}">
                <a16:creationId xmlns:a16="http://schemas.microsoft.com/office/drawing/2014/main" id="{76BA89FB-7454-CEB9-6EEC-BC305C6DB96B}"/>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403DDD2C-6FAB-5EEA-0EB3-5D6D85B923B5}"/>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6702257D-5105-E3BF-1473-EE50A3FEEE69}"/>
              </a:ext>
            </a:extLst>
          </p:cNvPr>
          <p:cNvSpPr>
            <a:spLocks noGrp="1"/>
          </p:cNvSpPr>
          <p:nvPr>
            <p:ph type="sldNum" sz="quarter" idx="12"/>
          </p:nvPr>
        </p:nvSpPr>
        <p:spPr/>
        <p:txBody>
          <a:bodyPr/>
          <a:lstStyle/>
          <a:p>
            <a:fld id="{36938283-425C-4351-A14E-9CA3B2BE78DA}" type="slidenum">
              <a:rPr lang="zh-CN" altLang="en-US" smtClean="0"/>
              <a:t>34</a:t>
            </a:fld>
            <a:endParaRPr lang="zh-CN" altLang="en-US"/>
          </a:p>
        </p:txBody>
      </p:sp>
      <p:sp>
        <p:nvSpPr>
          <p:cNvPr id="11" name="文本框 10">
            <a:extLst>
              <a:ext uri="{FF2B5EF4-FFF2-40B4-BE49-F238E27FC236}">
                <a16:creationId xmlns:a16="http://schemas.microsoft.com/office/drawing/2014/main" id="{4BAC6BB0-85CF-E4CE-8733-FC0B2BBF5C90}"/>
              </a:ext>
            </a:extLst>
          </p:cNvPr>
          <p:cNvSpPr txBox="1"/>
          <p:nvPr/>
        </p:nvSpPr>
        <p:spPr>
          <a:xfrm>
            <a:off x="1239142" y="5198621"/>
            <a:ext cx="9713714" cy="461665"/>
          </a:xfrm>
          <a:prstGeom prst="rect">
            <a:avLst/>
          </a:prstGeom>
          <a:noFill/>
        </p:spPr>
        <p:txBody>
          <a:bodyPr wrap="square">
            <a:spAutoFit/>
          </a:bodyPr>
          <a:lstStyle/>
          <a:p>
            <a:r>
              <a:rPr lang="en-US" altLang="zh-CN" sz="2400">
                <a:cs typeface="Times New Roman" panose="02020603050405020304" pitchFamily="18" charset="0"/>
              </a:rPr>
              <a:t>Fix all constrained bkgs to baseline fit count,</a:t>
            </a:r>
            <a:r>
              <a:rPr lang="zh-CN" altLang="en-US" sz="2400">
                <a:cs typeface="Times New Roman" panose="02020603050405020304" pitchFamily="18" charset="0"/>
              </a:rPr>
              <a:t> </a:t>
            </a:r>
            <a:r>
              <a:rPr lang="en-US" altLang="zh-CN" sz="2400">
                <a:cs typeface="Times New Roman" panose="02020603050405020304" pitchFamily="18" charset="0"/>
              </a:rPr>
              <a:t>signal statistical error is </a:t>
            </a:r>
            <a:r>
              <a:rPr lang="en-US" altLang="zh-CN" sz="2400" b="1">
                <a:solidFill>
                  <a:srgbClr val="00B050"/>
                </a:solidFill>
                <a:cs typeface="Times New Roman" panose="02020603050405020304" pitchFamily="18" charset="0"/>
              </a:rPr>
              <a:t>107</a:t>
            </a:r>
            <a:endParaRPr lang="en-US" altLang="zh-CN" sz="2400">
              <a:cs typeface="Times New Roman" panose="02020603050405020304" pitchFamily="18" charset="0"/>
            </a:endParaRPr>
          </a:p>
        </p:txBody>
      </p:sp>
      <p:pic>
        <p:nvPicPr>
          <p:cNvPr id="7" name="图片 6">
            <a:extLst>
              <a:ext uri="{FF2B5EF4-FFF2-40B4-BE49-F238E27FC236}">
                <a16:creationId xmlns:a16="http://schemas.microsoft.com/office/drawing/2014/main" id="{4F8540E3-FA64-56B8-EC45-1DC360FAF243}"/>
              </a:ext>
            </a:extLst>
          </p:cNvPr>
          <p:cNvPicPr>
            <a:picLocks noChangeAspect="1"/>
          </p:cNvPicPr>
          <p:nvPr/>
        </p:nvPicPr>
        <p:blipFill>
          <a:blip r:embed="rId3"/>
          <a:stretch>
            <a:fillRect/>
          </a:stretch>
        </p:blipFill>
        <p:spPr>
          <a:xfrm>
            <a:off x="2261917" y="1113827"/>
            <a:ext cx="7668163" cy="3904460"/>
          </a:xfrm>
          <a:prstGeom prst="rect">
            <a:avLst/>
          </a:prstGeom>
        </p:spPr>
      </p:pic>
    </p:spTree>
    <p:extLst>
      <p:ext uri="{BB962C8B-B14F-4D97-AF65-F5344CB8AC3E}">
        <p14:creationId xmlns:p14="http://schemas.microsoft.com/office/powerpoint/2010/main" val="565158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7102B22-F6D4-1777-7ADB-1B89B514ED66}"/>
              </a:ext>
            </a:extLst>
          </p:cNvPr>
          <p:cNvSpPr>
            <a:spLocks noGrp="1"/>
          </p:cNvSpPr>
          <p:nvPr>
            <p:ph idx="1"/>
          </p:nvPr>
        </p:nvSpPr>
        <p:spPr>
          <a:xfrm>
            <a:off x="728662" y="1104760"/>
            <a:ext cx="6619875" cy="4351338"/>
          </a:xfrm>
        </p:spPr>
        <p:txBody>
          <a:bodyPr>
            <a:normAutofit/>
          </a:bodyPr>
          <a:lstStyle/>
          <a:p>
            <a:r>
              <a:rPr lang="en-US" altLang="zh-CN">
                <a:solidFill>
                  <a:schemeClr val="bg1">
                    <a:lumMod val="75000"/>
                  </a:schemeClr>
                </a:solidFill>
              </a:rPr>
              <a:t>Introduction of solar pp neutrino</a:t>
            </a:r>
          </a:p>
          <a:p>
            <a:r>
              <a:rPr lang="en-US" altLang="zh-CN">
                <a:solidFill>
                  <a:schemeClr val="bg1">
                    <a:lumMod val="75000"/>
                  </a:schemeClr>
                </a:solidFill>
              </a:rPr>
              <a:t>PandaX experiment</a:t>
            </a:r>
          </a:p>
          <a:p>
            <a:r>
              <a:rPr lang="en-US" altLang="zh-CN">
                <a:solidFill>
                  <a:schemeClr val="bg1">
                    <a:lumMod val="75000"/>
                  </a:schemeClr>
                </a:solidFill>
              </a:rPr>
              <a:t>Data selection &amp; reconstruction </a:t>
            </a:r>
          </a:p>
          <a:p>
            <a:r>
              <a:rPr lang="en-US" altLang="zh-CN">
                <a:solidFill>
                  <a:schemeClr val="bg1">
                    <a:lumMod val="75000"/>
                  </a:schemeClr>
                </a:solidFill>
              </a:rPr>
              <a:t>Background model</a:t>
            </a:r>
          </a:p>
          <a:p>
            <a:r>
              <a:rPr lang="en-US" altLang="zh-CN">
                <a:solidFill>
                  <a:schemeClr val="bg1">
                    <a:lumMod val="75000"/>
                  </a:schemeClr>
                </a:solidFill>
              </a:rPr>
              <a:t>Energy spectrum fit</a:t>
            </a:r>
          </a:p>
          <a:p>
            <a:r>
              <a:rPr lang="en-US" altLang="zh-CN"/>
              <a:t>Systematic error</a:t>
            </a:r>
          </a:p>
          <a:p>
            <a:r>
              <a:rPr lang="en-US" altLang="zh-CN">
                <a:solidFill>
                  <a:schemeClr val="bg1">
                    <a:lumMod val="75000"/>
                  </a:schemeClr>
                </a:solidFill>
              </a:rPr>
              <a:t>Result and outlook</a:t>
            </a:r>
          </a:p>
          <a:p>
            <a:r>
              <a:rPr lang="en-US" altLang="zh-CN">
                <a:solidFill>
                  <a:schemeClr val="bg1">
                    <a:lumMod val="75000"/>
                  </a:schemeClr>
                </a:solidFill>
              </a:rPr>
              <a:t>Summary</a:t>
            </a:r>
            <a:endParaRPr lang="zh-CN" altLang="en-US">
              <a:solidFill>
                <a:schemeClr val="bg1">
                  <a:lumMod val="75000"/>
                </a:schemeClr>
              </a:solidFill>
            </a:endParaRPr>
          </a:p>
        </p:txBody>
      </p:sp>
      <p:sp>
        <p:nvSpPr>
          <p:cNvPr id="3" name="日期占位符 2">
            <a:extLst>
              <a:ext uri="{FF2B5EF4-FFF2-40B4-BE49-F238E27FC236}">
                <a16:creationId xmlns:a16="http://schemas.microsoft.com/office/drawing/2014/main" id="{06CAF3BE-264F-8967-1315-F708056D5BF5}"/>
              </a:ext>
            </a:extLst>
          </p:cNvPr>
          <p:cNvSpPr>
            <a:spLocks noGrp="1"/>
          </p:cNvSpPr>
          <p:nvPr>
            <p:ph type="dt" sz="half" idx="10"/>
          </p:nvPr>
        </p:nvSpPr>
        <p:spPr/>
        <p:txBody>
          <a:bodyPr/>
          <a:lstStyle/>
          <a:p>
            <a:fld id="{5C1BFDAD-C3D1-4719-B509-8C4CB1AAA779}" type="datetime1">
              <a:rPr lang="zh-CN" altLang="en-US" smtClean="0"/>
              <a:t>2024/1/20</a:t>
            </a:fld>
            <a:endParaRPr lang="zh-CN" altLang="en-US"/>
          </a:p>
        </p:txBody>
      </p:sp>
      <p:sp>
        <p:nvSpPr>
          <p:cNvPr id="4" name="页脚占位符 3">
            <a:extLst>
              <a:ext uri="{FF2B5EF4-FFF2-40B4-BE49-F238E27FC236}">
                <a16:creationId xmlns:a16="http://schemas.microsoft.com/office/drawing/2014/main" id="{18F92DAA-ABA5-CC7B-8094-75BC01272DC0}"/>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8D949386-8CDD-B3D3-41BB-5437425B7B6C}"/>
              </a:ext>
            </a:extLst>
          </p:cNvPr>
          <p:cNvSpPr>
            <a:spLocks noGrp="1"/>
          </p:cNvSpPr>
          <p:nvPr>
            <p:ph type="sldNum" sz="quarter" idx="12"/>
          </p:nvPr>
        </p:nvSpPr>
        <p:spPr/>
        <p:txBody>
          <a:bodyPr/>
          <a:lstStyle/>
          <a:p>
            <a:fld id="{36938283-425C-4351-A14E-9CA3B2BE78DA}" type="slidenum">
              <a:rPr lang="zh-CN" altLang="en-US" smtClean="0"/>
              <a:t>35</a:t>
            </a:fld>
            <a:endParaRPr lang="zh-CN" altLang="en-US"/>
          </a:p>
        </p:txBody>
      </p:sp>
      <p:sp>
        <p:nvSpPr>
          <p:cNvPr id="6" name="标题 5">
            <a:extLst>
              <a:ext uri="{FF2B5EF4-FFF2-40B4-BE49-F238E27FC236}">
                <a16:creationId xmlns:a16="http://schemas.microsoft.com/office/drawing/2014/main" id="{FD68D9E8-86F1-E9E2-671B-9AA8BB9C1D33}"/>
              </a:ext>
            </a:extLst>
          </p:cNvPr>
          <p:cNvSpPr>
            <a:spLocks noGrp="1"/>
          </p:cNvSpPr>
          <p:nvPr>
            <p:ph type="title"/>
          </p:nvPr>
        </p:nvSpPr>
        <p:spPr/>
        <p:txBody>
          <a:bodyPr/>
          <a:lstStyle/>
          <a:p>
            <a:r>
              <a:rPr lang="en-US" altLang="zh-CN">
                <a:cs typeface="Times New Roman" panose="02020603050405020304" pitchFamily="18" charset="0"/>
              </a:rPr>
              <a:t>Outline</a:t>
            </a:r>
            <a:endParaRPr lang="zh-CN" altLang="en-US"/>
          </a:p>
        </p:txBody>
      </p:sp>
    </p:spTree>
    <p:extLst>
      <p:ext uri="{BB962C8B-B14F-4D97-AF65-F5344CB8AC3E}">
        <p14:creationId xmlns:p14="http://schemas.microsoft.com/office/powerpoint/2010/main" val="3298980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A3CAE94D-061A-6EEF-2F4D-40AABBE20350}"/>
              </a:ext>
            </a:extLst>
          </p:cNvPr>
          <p:cNvPicPr>
            <a:picLocks noChangeAspect="1"/>
          </p:cNvPicPr>
          <p:nvPr/>
        </p:nvPicPr>
        <p:blipFill>
          <a:blip r:embed="rId3"/>
          <a:stretch>
            <a:fillRect/>
          </a:stretch>
        </p:blipFill>
        <p:spPr>
          <a:xfrm>
            <a:off x="725143" y="1575247"/>
            <a:ext cx="4951488" cy="4069857"/>
          </a:xfrm>
          <a:prstGeom prst="rect">
            <a:avLst/>
          </a:prstGeom>
        </p:spPr>
      </p:pic>
      <p:sp>
        <p:nvSpPr>
          <p:cNvPr id="2" name="标题 1">
            <a:extLst>
              <a:ext uri="{FF2B5EF4-FFF2-40B4-BE49-F238E27FC236}">
                <a16:creationId xmlns:a16="http://schemas.microsoft.com/office/drawing/2014/main" id="{FDD87ED3-1CDE-26C3-02EF-91B5B0D80163}"/>
              </a:ext>
            </a:extLst>
          </p:cNvPr>
          <p:cNvSpPr>
            <a:spLocks noGrp="1"/>
          </p:cNvSpPr>
          <p:nvPr>
            <p:ph type="title"/>
          </p:nvPr>
        </p:nvSpPr>
        <p:spPr/>
        <p:txBody>
          <a:bodyPr/>
          <a:lstStyle/>
          <a:p>
            <a:r>
              <a:rPr lang="en-US" altLang="zh-CN">
                <a:cs typeface="Times New Roman" panose="02020603050405020304" pitchFamily="18" charset="0"/>
              </a:rPr>
              <a:t>Systematic</a:t>
            </a:r>
            <a:r>
              <a:rPr lang="en-US" altLang="zh-CN">
                <a:latin typeface="Times New Roman" panose="02020603050405020304" pitchFamily="18" charset="0"/>
                <a:cs typeface="Times New Roman" panose="02020603050405020304" pitchFamily="18" charset="0"/>
              </a:rPr>
              <a:t> </a:t>
            </a:r>
            <a:r>
              <a:rPr lang="en-US" altLang="zh-CN"/>
              <a:t>Uncertainties</a:t>
            </a:r>
            <a:endParaRPr lang="zh-CN" altLang="en-US"/>
          </a:p>
        </p:txBody>
      </p:sp>
      <p:sp>
        <p:nvSpPr>
          <p:cNvPr id="3" name="日期占位符 2">
            <a:extLst>
              <a:ext uri="{FF2B5EF4-FFF2-40B4-BE49-F238E27FC236}">
                <a16:creationId xmlns:a16="http://schemas.microsoft.com/office/drawing/2014/main" id="{126E603C-7693-7F0C-05AD-8AECC7EF4D04}"/>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81EC9D56-7D4A-D9A5-E6C4-2A1A9E55C2B8}"/>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E7B417FF-235E-68B0-1853-2C199A278B7F}"/>
              </a:ext>
            </a:extLst>
          </p:cNvPr>
          <p:cNvSpPr>
            <a:spLocks noGrp="1"/>
          </p:cNvSpPr>
          <p:nvPr>
            <p:ph type="sldNum" sz="quarter" idx="12"/>
          </p:nvPr>
        </p:nvSpPr>
        <p:spPr/>
        <p:txBody>
          <a:bodyPr/>
          <a:lstStyle/>
          <a:p>
            <a:fld id="{36938283-425C-4351-A14E-9CA3B2BE78DA}" type="slidenum">
              <a:rPr lang="zh-CN" altLang="en-US" smtClean="0"/>
              <a:t>36</a:t>
            </a:fld>
            <a:endParaRPr lang="zh-CN" altLang="en-US"/>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E9B49AAD-3220-D98A-F57F-4F1DB501D79B}"/>
                  </a:ext>
                </a:extLst>
              </p:cNvPr>
              <p:cNvSpPr txBox="1"/>
              <p:nvPr/>
            </p:nvSpPr>
            <p:spPr>
              <a:xfrm>
                <a:off x="6002913" y="1716544"/>
                <a:ext cx="5463944" cy="1569660"/>
              </a:xfrm>
              <a:prstGeom prst="rect">
                <a:avLst/>
              </a:prstGeom>
              <a:noFill/>
            </p:spPr>
            <p:txBody>
              <a:bodyPr wrap="square" rtlCol="0">
                <a:spAutoFit/>
              </a:bodyPr>
              <a:lstStyle/>
              <a:p>
                <a:pPr marL="342900" indent="-342900" algn="l">
                  <a:buFont typeface="Wingdings" panose="05000000000000000000" pitchFamily="2" charset="2"/>
                  <a:buChar char="Ø"/>
                </a:pPr>
                <a14:m>
                  <m:oMath xmlns:m="http://schemas.openxmlformats.org/officeDocument/2006/math">
                    <m:r>
                      <m:rPr>
                        <m:sty m:val="p"/>
                      </m:rPr>
                      <a:rPr lang="en-US" altLang="zh-CN" sz="2400">
                        <a:latin typeface="Cambria Math" panose="02040503050406030204" pitchFamily="18" charset="0"/>
                        <a:cs typeface="Times New Roman" panose="02020603050405020304" pitchFamily="18" charset="0"/>
                      </a:rPr>
                      <m:t>A</m:t>
                    </m:r>
                  </m:oMath>
                </a14:m>
                <a:r>
                  <a:rPr lang="en-US" altLang="zh-CN" sz="2400">
                    <a:cs typeface="Times New Roman" panose="02020603050405020304" pitchFamily="18" charset="0"/>
                  </a:rPr>
                  <a:t>ssume no correlation, loose one constraint parameter each time</a:t>
                </a:r>
              </a:p>
              <a:p>
                <a:pPr marL="342900" indent="-342900">
                  <a:buFont typeface="Wingdings" panose="05000000000000000000" pitchFamily="2" charset="2"/>
                  <a:buChar char="Ø"/>
                </a:pPr>
                <a:r>
                  <a:rPr lang="en-US" altLang="zh-CN" sz="2400">
                    <a:cs typeface="Times New Roman" panose="02020603050405020304" pitchFamily="18" charset="0"/>
                  </a:rPr>
                  <a:t>Data selection: </a:t>
                </a:r>
              </a:p>
              <a:p>
                <a:r>
                  <a:rPr lang="en-US" altLang="zh-CN" sz="2400">
                    <a:cs typeface="Times New Roman" panose="02020603050405020304" pitchFamily="18" charset="0"/>
                  </a:rPr>
                  <a:t>	FV, quality cuts, and SS fraction</a:t>
                </a:r>
                <a:endParaRPr lang="zh-CN" altLang="en-US" sz="2400"/>
              </a:p>
            </p:txBody>
          </p:sp>
        </mc:Choice>
        <mc:Fallback xmlns="">
          <p:sp>
            <p:nvSpPr>
              <p:cNvPr id="17" name="文本框 16">
                <a:extLst>
                  <a:ext uri="{FF2B5EF4-FFF2-40B4-BE49-F238E27FC236}">
                    <a16:creationId xmlns:a16="http://schemas.microsoft.com/office/drawing/2014/main" id="{E9B49AAD-3220-D98A-F57F-4F1DB501D79B}"/>
                  </a:ext>
                </a:extLst>
              </p:cNvPr>
              <p:cNvSpPr txBox="1">
                <a:spLocks noRot="1" noChangeAspect="1" noMove="1" noResize="1" noEditPoints="1" noAdjustHandles="1" noChangeArrowheads="1" noChangeShapeType="1" noTextEdit="1"/>
              </p:cNvSpPr>
              <p:nvPr/>
            </p:nvSpPr>
            <p:spPr>
              <a:xfrm>
                <a:off x="6002913" y="1716544"/>
                <a:ext cx="5463944" cy="1569660"/>
              </a:xfrm>
              <a:prstGeom prst="rect">
                <a:avLst/>
              </a:prstGeom>
              <a:blipFill>
                <a:blip r:embed="rId4"/>
                <a:stretch>
                  <a:fillRect l="-1563" t="-3113" b="-8171"/>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A9385323-7A5F-1259-C94C-833D3CD431A2}"/>
              </a:ext>
            </a:extLst>
          </p:cNvPr>
          <p:cNvSpPr txBox="1"/>
          <p:nvPr/>
        </p:nvSpPr>
        <p:spPr>
          <a:xfrm>
            <a:off x="6002913" y="3517059"/>
            <a:ext cx="3563651" cy="461665"/>
          </a:xfrm>
          <a:prstGeom prst="rect">
            <a:avLst/>
          </a:prstGeom>
          <a:noFill/>
        </p:spPr>
        <p:txBody>
          <a:bodyPr wrap="square">
            <a:spAutoFit/>
          </a:bodyPr>
          <a:lstStyle/>
          <a:p>
            <a:r>
              <a:rPr lang="en-US" altLang="zh-CN" sz="2400">
                <a:cs typeface="Times New Roman" panose="02020603050405020304" pitchFamily="18" charset="0"/>
              </a:rPr>
              <a:t>Consider all correlations</a:t>
            </a:r>
            <a:r>
              <a:rPr lang="zh-CN" altLang="en-US" sz="2400">
                <a:cs typeface="Times New Roman" panose="02020603050405020304" pitchFamily="18" charset="0"/>
              </a:rPr>
              <a:t> </a:t>
            </a:r>
            <a:endParaRPr lang="zh-CN" altLang="en-US" sz="2400"/>
          </a:p>
        </p:txBody>
      </p:sp>
      <p:sp>
        <p:nvSpPr>
          <p:cNvPr id="29" name="矩形: 圆角 28">
            <a:extLst>
              <a:ext uri="{FF2B5EF4-FFF2-40B4-BE49-F238E27FC236}">
                <a16:creationId xmlns:a16="http://schemas.microsoft.com/office/drawing/2014/main" id="{48ADF902-8364-4F20-9026-6ED8DFCA74A9}"/>
              </a:ext>
            </a:extLst>
          </p:cNvPr>
          <p:cNvSpPr/>
          <p:nvPr/>
        </p:nvSpPr>
        <p:spPr>
          <a:xfrm>
            <a:off x="1051425" y="2802701"/>
            <a:ext cx="1048324" cy="280689"/>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箭头连接符 35">
            <a:extLst>
              <a:ext uri="{FF2B5EF4-FFF2-40B4-BE49-F238E27FC236}">
                <a16:creationId xmlns:a16="http://schemas.microsoft.com/office/drawing/2014/main" id="{3C78DC85-756B-EBF5-C366-3CF0E6CABC5D}"/>
              </a:ext>
            </a:extLst>
          </p:cNvPr>
          <p:cNvCxnSpPr>
            <a:cxnSpLocks/>
            <a:endCxn id="7" idx="1"/>
          </p:cNvCxnSpPr>
          <p:nvPr/>
        </p:nvCxnSpPr>
        <p:spPr>
          <a:xfrm>
            <a:off x="5169529" y="3747892"/>
            <a:ext cx="83338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453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5C9F664-342B-A050-C871-CF0DBD2C870F}"/>
              </a:ext>
            </a:extLst>
          </p:cNvPr>
          <p:cNvPicPr>
            <a:picLocks noChangeAspect="1"/>
          </p:cNvPicPr>
          <p:nvPr/>
        </p:nvPicPr>
        <p:blipFill>
          <a:blip r:embed="rId3"/>
          <a:stretch>
            <a:fillRect/>
          </a:stretch>
        </p:blipFill>
        <p:spPr>
          <a:xfrm>
            <a:off x="725143" y="1575247"/>
            <a:ext cx="4951488" cy="4069857"/>
          </a:xfrm>
          <a:prstGeom prst="rect">
            <a:avLst/>
          </a:prstGeom>
        </p:spPr>
      </p:pic>
      <p:sp>
        <p:nvSpPr>
          <p:cNvPr id="2" name="标题 1">
            <a:extLst>
              <a:ext uri="{FF2B5EF4-FFF2-40B4-BE49-F238E27FC236}">
                <a16:creationId xmlns:a16="http://schemas.microsoft.com/office/drawing/2014/main" id="{7C3D80B7-3A60-5BCF-1691-675465472473}"/>
              </a:ext>
            </a:extLst>
          </p:cNvPr>
          <p:cNvSpPr>
            <a:spLocks noGrp="1"/>
          </p:cNvSpPr>
          <p:nvPr>
            <p:ph type="title"/>
          </p:nvPr>
        </p:nvSpPr>
        <p:spPr/>
        <p:txBody>
          <a:bodyPr/>
          <a:lstStyle/>
          <a:p>
            <a:r>
              <a:rPr lang="en-US" altLang="zh-CN">
                <a:cs typeface="Times New Roman" panose="02020603050405020304" pitchFamily="18" charset="0"/>
              </a:rPr>
              <a:t>Systematic</a:t>
            </a:r>
            <a:r>
              <a:rPr lang="en-US" altLang="zh-CN">
                <a:latin typeface="Times New Roman" panose="02020603050405020304" pitchFamily="18" charset="0"/>
                <a:cs typeface="Times New Roman" panose="02020603050405020304" pitchFamily="18" charset="0"/>
              </a:rPr>
              <a:t> </a:t>
            </a:r>
            <a:r>
              <a:rPr lang="en-US" altLang="zh-CN"/>
              <a:t>Uncertainty</a:t>
            </a:r>
            <a:endParaRPr lang="zh-CN" altLang="en-US"/>
          </a:p>
        </p:txBody>
      </p:sp>
      <p:sp>
        <p:nvSpPr>
          <p:cNvPr id="3" name="日期占位符 2">
            <a:extLst>
              <a:ext uri="{FF2B5EF4-FFF2-40B4-BE49-F238E27FC236}">
                <a16:creationId xmlns:a16="http://schemas.microsoft.com/office/drawing/2014/main" id="{104F9BCC-D8A9-D5A9-81F3-E861A82EAA7F}"/>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67686BE6-4E88-F997-EB22-3A0CA9BF6C7B}"/>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6FCF6D02-54E6-D822-6A7C-2FBFC2A0E28D}"/>
              </a:ext>
            </a:extLst>
          </p:cNvPr>
          <p:cNvSpPr>
            <a:spLocks noGrp="1"/>
          </p:cNvSpPr>
          <p:nvPr>
            <p:ph type="sldNum" sz="quarter" idx="12"/>
          </p:nvPr>
        </p:nvSpPr>
        <p:spPr/>
        <p:txBody>
          <a:bodyPr/>
          <a:lstStyle/>
          <a:p>
            <a:fld id="{36938283-425C-4351-A14E-9CA3B2BE78DA}" type="slidenum">
              <a:rPr lang="zh-CN" altLang="en-US" smtClean="0"/>
              <a:t>37</a:t>
            </a:fld>
            <a:endParaRPr lang="zh-CN" altLang="en-US"/>
          </a:p>
        </p:txBody>
      </p:sp>
      <p:sp>
        <p:nvSpPr>
          <p:cNvPr id="8" name="矩形: 圆角 7">
            <a:extLst>
              <a:ext uri="{FF2B5EF4-FFF2-40B4-BE49-F238E27FC236}">
                <a16:creationId xmlns:a16="http://schemas.microsoft.com/office/drawing/2014/main" id="{ECE3A4C8-D4A1-835D-9B9B-199EA9C29EC3}"/>
              </a:ext>
            </a:extLst>
          </p:cNvPr>
          <p:cNvSpPr/>
          <p:nvPr/>
        </p:nvSpPr>
        <p:spPr>
          <a:xfrm>
            <a:off x="2708988" y="3858784"/>
            <a:ext cx="2659223" cy="190701"/>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093D2E8F-A040-BF41-4984-DE33F86CB6A1}"/>
              </a:ext>
            </a:extLst>
          </p:cNvPr>
          <p:cNvPicPr>
            <a:picLocks noChangeAspect="1"/>
          </p:cNvPicPr>
          <p:nvPr/>
        </p:nvPicPr>
        <p:blipFill>
          <a:blip r:embed="rId4"/>
          <a:stretch>
            <a:fillRect/>
          </a:stretch>
        </p:blipFill>
        <p:spPr>
          <a:xfrm>
            <a:off x="6515371" y="2198952"/>
            <a:ext cx="4514896" cy="3446152"/>
          </a:xfrm>
          <a:prstGeom prst="rect">
            <a:avLst/>
          </a:prstGeom>
        </p:spPr>
      </p:pic>
      <p:sp>
        <p:nvSpPr>
          <p:cNvPr id="12" name="文本框 11">
            <a:extLst>
              <a:ext uri="{FF2B5EF4-FFF2-40B4-BE49-F238E27FC236}">
                <a16:creationId xmlns:a16="http://schemas.microsoft.com/office/drawing/2014/main" id="{E0D1424D-0914-5EED-5205-824994C2FA4B}"/>
              </a:ext>
            </a:extLst>
          </p:cNvPr>
          <p:cNvSpPr txBox="1"/>
          <p:nvPr/>
        </p:nvSpPr>
        <p:spPr>
          <a:xfrm>
            <a:off x="6788911" y="1737287"/>
            <a:ext cx="3967816" cy="461665"/>
          </a:xfrm>
          <a:prstGeom prst="rect">
            <a:avLst/>
          </a:prstGeom>
          <a:noFill/>
        </p:spPr>
        <p:txBody>
          <a:bodyPr wrap="square" rtlCol="0">
            <a:spAutoFit/>
          </a:bodyPr>
          <a:lstStyle/>
          <a:p>
            <a:pPr algn="ctr"/>
            <a:r>
              <a:rPr lang="en-US" altLang="zh-CN" sz="2400">
                <a:cs typeface="Times New Roman" panose="02020603050405020304" pitchFamily="18" charset="0"/>
              </a:rPr>
              <a:t>Shift the data spectrum 1 keV</a:t>
            </a:r>
          </a:p>
        </p:txBody>
      </p:sp>
    </p:spTree>
    <p:extLst>
      <p:ext uri="{BB962C8B-B14F-4D97-AF65-F5344CB8AC3E}">
        <p14:creationId xmlns:p14="http://schemas.microsoft.com/office/powerpoint/2010/main" val="3225586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71ED46DE-BEEE-CF46-1F6E-65A73FFCB1F5}"/>
              </a:ext>
            </a:extLst>
          </p:cNvPr>
          <p:cNvPicPr>
            <a:picLocks noChangeAspect="1"/>
          </p:cNvPicPr>
          <p:nvPr/>
        </p:nvPicPr>
        <p:blipFill>
          <a:blip r:embed="rId3"/>
          <a:stretch>
            <a:fillRect/>
          </a:stretch>
        </p:blipFill>
        <p:spPr>
          <a:xfrm>
            <a:off x="725143" y="1575247"/>
            <a:ext cx="4951488" cy="4069857"/>
          </a:xfrm>
          <a:prstGeom prst="rect">
            <a:avLst/>
          </a:prstGeom>
        </p:spPr>
      </p:pic>
      <p:sp>
        <p:nvSpPr>
          <p:cNvPr id="2" name="标题 1">
            <a:extLst>
              <a:ext uri="{FF2B5EF4-FFF2-40B4-BE49-F238E27FC236}">
                <a16:creationId xmlns:a16="http://schemas.microsoft.com/office/drawing/2014/main" id="{7C3D80B7-3A60-5BCF-1691-675465472473}"/>
              </a:ext>
            </a:extLst>
          </p:cNvPr>
          <p:cNvSpPr>
            <a:spLocks noGrp="1"/>
          </p:cNvSpPr>
          <p:nvPr>
            <p:ph type="title"/>
          </p:nvPr>
        </p:nvSpPr>
        <p:spPr/>
        <p:txBody>
          <a:bodyPr/>
          <a:lstStyle/>
          <a:p>
            <a:r>
              <a:rPr lang="en-US" altLang="zh-CN">
                <a:cs typeface="Times New Roman" panose="02020603050405020304" pitchFamily="18" charset="0"/>
              </a:rPr>
              <a:t>Systematic</a:t>
            </a:r>
            <a:r>
              <a:rPr lang="en-US" altLang="zh-CN">
                <a:latin typeface="Times New Roman" panose="02020603050405020304" pitchFamily="18" charset="0"/>
                <a:cs typeface="Times New Roman" panose="02020603050405020304" pitchFamily="18" charset="0"/>
              </a:rPr>
              <a:t> </a:t>
            </a:r>
            <a:r>
              <a:rPr lang="en-US" altLang="zh-CN"/>
              <a:t>Uncertainty</a:t>
            </a:r>
            <a:endParaRPr lang="zh-CN" altLang="en-US"/>
          </a:p>
        </p:txBody>
      </p:sp>
      <p:sp>
        <p:nvSpPr>
          <p:cNvPr id="3" name="日期占位符 2">
            <a:extLst>
              <a:ext uri="{FF2B5EF4-FFF2-40B4-BE49-F238E27FC236}">
                <a16:creationId xmlns:a16="http://schemas.microsoft.com/office/drawing/2014/main" id="{104F9BCC-D8A9-D5A9-81F3-E861A82EAA7F}"/>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67686BE6-4E88-F997-EB22-3A0CA9BF6C7B}"/>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6FCF6D02-54E6-D822-6A7C-2FBFC2A0E28D}"/>
              </a:ext>
            </a:extLst>
          </p:cNvPr>
          <p:cNvSpPr>
            <a:spLocks noGrp="1"/>
          </p:cNvSpPr>
          <p:nvPr>
            <p:ph type="sldNum" sz="quarter" idx="12"/>
          </p:nvPr>
        </p:nvSpPr>
        <p:spPr/>
        <p:txBody>
          <a:bodyPr/>
          <a:lstStyle/>
          <a:p>
            <a:fld id="{36938283-425C-4351-A14E-9CA3B2BE78DA}" type="slidenum">
              <a:rPr lang="zh-CN" altLang="en-US" smtClean="0"/>
              <a:t>38</a:t>
            </a:fld>
            <a:endParaRPr lang="zh-CN" altLang="en-US"/>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73AAB43D-4300-2073-9744-ED89CBBE84D3}"/>
                  </a:ext>
                </a:extLst>
              </p:cNvPr>
              <p:cNvSpPr txBox="1"/>
              <p:nvPr/>
            </p:nvSpPr>
            <p:spPr>
              <a:xfrm>
                <a:off x="5879794" y="4267017"/>
                <a:ext cx="6051992" cy="1645066"/>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a:cs typeface="Times New Roman" panose="02020603050405020304" pitchFamily="18" charset="0"/>
                  </a:rPr>
                  <a:t>The resolution function is </a:t>
                </a:r>
                <a14:m>
                  <m:oMath xmlns:m="http://schemas.openxmlformats.org/officeDocument/2006/math">
                    <m:f>
                      <m:fPr>
                        <m:ctrlPr>
                          <a:rPr lang="en-US" altLang="zh-CN" sz="2400" b="0" i="1" smtClean="0">
                            <a:latin typeface="Cambria Math" panose="02040503050406030204" pitchFamily="18" charset="0"/>
                          </a:rPr>
                        </m:ctrlPr>
                      </m:fPr>
                      <m:num>
                        <m:r>
                          <a:rPr lang="zh-CN" altLang="en-US" sz="2400" i="1" smtClean="0">
                            <a:latin typeface="Cambria Math" panose="02040503050406030204" pitchFamily="18" charset="0"/>
                          </a:rPr>
                          <m:t>𝜎</m:t>
                        </m:r>
                      </m:num>
                      <m:den>
                        <m:r>
                          <a:rPr lang="en-US" altLang="zh-CN" sz="2400" b="0" i="1" smtClean="0">
                            <a:latin typeface="Cambria Math" panose="02040503050406030204" pitchFamily="18" charset="0"/>
                          </a:rPr>
                          <m:t>𝐸</m:t>
                        </m:r>
                      </m:den>
                    </m:f>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r>
                          <m:rPr>
                            <m:sty m:val="p"/>
                          </m:rPr>
                          <a:rPr lang="en-US" altLang="zh-CN" sz="2400" i="1">
                            <a:latin typeface="Cambria Math" panose="02040503050406030204" pitchFamily="18" charset="0"/>
                          </a:rPr>
                          <m:t>a</m:t>
                        </m:r>
                      </m:num>
                      <m:den>
                        <m:rad>
                          <m:radPr>
                            <m:degHide m:val="on"/>
                            <m:ctrlPr>
                              <a:rPr lang="en-US" altLang="zh-CN" sz="2400" b="0" i="1" smtClean="0">
                                <a:latin typeface="Cambria Math" panose="02040503050406030204" pitchFamily="18" charset="0"/>
                              </a:rPr>
                            </m:ctrlPr>
                          </m:radPr>
                          <m:deg/>
                          <m:e>
                            <m:r>
                              <a:rPr lang="en-US" altLang="zh-CN" sz="2400" b="0" i="1" smtClean="0">
                                <a:latin typeface="Cambria Math" panose="02040503050406030204" pitchFamily="18" charset="0"/>
                              </a:rPr>
                              <m:t>𝐸</m:t>
                            </m:r>
                            <m:d>
                              <m:dPr>
                                <m:begChr m:val="["/>
                                <m:endChr m:val="]"/>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𝑘𝑒𝑉</m:t>
                                </m:r>
                              </m:e>
                            </m:d>
                          </m:e>
                        </m:rad>
                      </m:den>
                    </m:f>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𝑏</m:t>
                    </m:r>
                  </m:oMath>
                </a14:m>
                <a:endParaRPr lang="en-US" altLang="zh-CN" sz="2400" b="0">
                  <a:cs typeface="Times New Roman" panose="02020603050405020304" pitchFamily="18" charset="0"/>
                </a:endParaRPr>
              </a:p>
              <a:p>
                <a:pPr marL="742950" lvl="1" indent="-285750">
                  <a:buFont typeface="Arial" panose="020B0604020202020204" pitchFamily="34" charset="0"/>
                  <a:buChar char="•"/>
                </a:pPr>
                <a14:m>
                  <m:oMath xmlns:m="http://schemas.openxmlformats.org/officeDocument/2006/math">
                    <m:r>
                      <m:rPr>
                        <m:sty m:val="p"/>
                      </m:rPr>
                      <a:rPr lang="en-US" altLang="zh-CN" sz="2000" b="0" i="0" smtClean="0">
                        <a:latin typeface="Cambria Math" panose="02040503050406030204" pitchFamily="18" charset="0"/>
                      </a:rPr>
                      <m:t>a</m:t>
                    </m:r>
                    <m:r>
                      <a:rPr lang="en-US" altLang="zh-CN" sz="2000" b="0" i="0" smtClean="0">
                        <a:latin typeface="Cambria Math" panose="02040503050406030204" pitchFamily="18" charset="0"/>
                      </a:rPr>
                      <m:t>=</m:t>
                    </m:r>
                    <m:r>
                      <a:rPr lang="en-US" altLang="zh-CN" sz="2000" b="0" i="1" smtClean="0">
                        <a:latin typeface="Cambria Math" panose="02040503050406030204" pitchFamily="18" charset="0"/>
                      </a:rPr>
                      <m:t>0.401</m:t>
                    </m:r>
                    <m:r>
                      <a:rPr lang="en-US" altLang="zh-CN" sz="2000" b="0" i="1" smtClean="0">
                        <a:latin typeface="Cambria Math" panose="02040503050406030204" pitchFamily="18" charset="0"/>
                        <a:ea typeface="Cambria Math" panose="02040503050406030204" pitchFamily="18" charset="0"/>
                      </a:rPr>
                      <m:t>±0.016</m:t>
                    </m:r>
                  </m:oMath>
                </a14:m>
                <a:endParaRPr lang="en-US" altLang="zh-CN" sz="2000">
                  <a:cs typeface="Times New Roman" panose="02020603050405020304" pitchFamily="18" charset="0"/>
                </a:endParaRPr>
              </a:p>
              <a:p>
                <a:pPr marL="742950" lvl="1" indent="-285750">
                  <a:buFont typeface="Arial" panose="020B0604020202020204" pitchFamily="34" charset="0"/>
                  <a:buChar char="•"/>
                </a:pPr>
                <a14:m>
                  <m:oMath xmlns:m="http://schemas.openxmlformats.org/officeDocument/2006/math">
                    <m:r>
                      <m:rPr>
                        <m:sty m:val="p"/>
                      </m:rPr>
                      <a:rPr lang="en-US" altLang="zh-CN" sz="2000" b="0" i="0" smtClean="0">
                        <a:latin typeface="Cambria Math" panose="02040503050406030204" pitchFamily="18" charset="0"/>
                      </a:rPr>
                      <m:t>b</m:t>
                    </m:r>
                    <m:r>
                      <a:rPr lang="en-US" altLang="zh-CN" sz="2000" b="0" i="0" smtClean="0">
                        <a:latin typeface="Cambria Math" panose="02040503050406030204" pitchFamily="18" charset="0"/>
                      </a:rPr>
                      <m:t>=</m:t>
                    </m:r>
                    <m:r>
                      <a:rPr lang="en-US" altLang="zh-CN" sz="2000" b="0" i="1" smtClean="0">
                        <a:latin typeface="Cambria Math" panose="02040503050406030204" pitchFamily="18" charset="0"/>
                      </a:rPr>
                      <m:t>0.0061</m:t>
                    </m:r>
                    <m:r>
                      <a:rPr lang="en-US" altLang="zh-CN" sz="2000" b="0" i="1" smtClean="0">
                        <a:latin typeface="Cambria Math" panose="02040503050406030204" pitchFamily="18" charset="0"/>
                        <a:ea typeface="Cambria Math" panose="02040503050406030204" pitchFamily="18" charset="0"/>
                      </a:rPr>
                      <m:t>±0.0016</m:t>
                    </m:r>
                  </m:oMath>
                </a14:m>
                <a:endParaRPr lang="en-US" altLang="zh-CN" sz="2000">
                  <a:cs typeface="Times New Roman" panose="02020603050405020304" pitchFamily="18" charset="0"/>
                </a:endParaRPr>
              </a:p>
              <a:p>
                <a:pPr marL="342900" indent="-342900">
                  <a:buFont typeface="Wingdings" panose="05000000000000000000" pitchFamily="2" charset="2"/>
                  <a:buChar char="Ø"/>
                </a:pPr>
                <a:r>
                  <a:rPr lang="en-US" altLang="zh-CN" sz="2400">
                    <a:cs typeface="Times New Roman" panose="02020603050405020304" pitchFamily="18" charset="0"/>
                  </a:rPr>
                  <a:t>Enlarged and reduced ROI by 1 keV</a:t>
                </a:r>
                <a:endParaRPr lang="zh-CN" altLang="en-US" sz="2400"/>
              </a:p>
            </p:txBody>
          </p:sp>
        </mc:Choice>
        <mc:Fallback xmlns="">
          <p:sp>
            <p:nvSpPr>
              <p:cNvPr id="13" name="文本框 12">
                <a:extLst>
                  <a:ext uri="{FF2B5EF4-FFF2-40B4-BE49-F238E27FC236}">
                    <a16:creationId xmlns:a16="http://schemas.microsoft.com/office/drawing/2014/main" id="{73AAB43D-4300-2073-9744-ED89CBBE84D3}"/>
                  </a:ext>
                </a:extLst>
              </p:cNvPr>
              <p:cNvSpPr txBox="1">
                <a:spLocks noRot="1" noChangeAspect="1" noMove="1" noResize="1" noEditPoints="1" noAdjustHandles="1" noChangeArrowheads="1" noChangeShapeType="1" noTextEdit="1"/>
              </p:cNvSpPr>
              <p:nvPr/>
            </p:nvSpPr>
            <p:spPr>
              <a:xfrm>
                <a:off x="5879794" y="4267017"/>
                <a:ext cx="6051992" cy="1645066"/>
              </a:xfrm>
              <a:prstGeom prst="rect">
                <a:avLst/>
              </a:prstGeom>
              <a:blipFill>
                <a:blip r:embed="rId4"/>
                <a:stretch>
                  <a:fillRect l="-1411" t="-370" b="-7407"/>
                </a:stretch>
              </a:blipFill>
            </p:spPr>
            <p:txBody>
              <a:bodyPr/>
              <a:lstStyle/>
              <a:p>
                <a:r>
                  <a:rPr lang="zh-CN" altLang="en-US">
                    <a:noFill/>
                  </a:rPr>
                  <a:t> </a:t>
                </a:r>
              </a:p>
            </p:txBody>
          </p:sp>
        </mc:Fallback>
      </mc:AlternateContent>
      <p:sp>
        <p:nvSpPr>
          <p:cNvPr id="11" name="矩形: 圆角 10">
            <a:extLst>
              <a:ext uri="{FF2B5EF4-FFF2-40B4-BE49-F238E27FC236}">
                <a16:creationId xmlns:a16="http://schemas.microsoft.com/office/drawing/2014/main" id="{2D546D1E-0251-D39A-FBAB-F89265135C95}"/>
              </a:ext>
            </a:extLst>
          </p:cNvPr>
          <p:cNvSpPr/>
          <p:nvPr/>
        </p:nvSpPr>
        <p:spPr>
          <a:xfrm>
            <a:off x="2528596" y="4074002"/>
            <a:ext cx="2659223" cy="386031"/>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a:extLst>
              <a:ext uri="{FF2B5EF4-FFF2-40B4-BE49-F238E27FC236}">
                <a16:creationId xmlns:a16="http://schemas.microsoft.com/office/drawing/2014/main" id="{71FBD04F-6D7F-A748-6D08-4A3EF0D5F4B7}"/>
              </a:ext>
            </a:extLst>
          </p:cNvPr>
          <p:cNvGrpSpPr/>
          <p:nvPr/>
        </p:nvGrpSpPr>
        <p:grpSpPr>
          <a:xfrm>
            <a:off x="6012024" y="1097689"/>
            <a:ext cx="4802301" cy="3107156"/>
            <a:chOff x="5890115" y="1911150"/>
            <a:chExt cx="4802301" cy="3107156"/>
          </a:xfrm>
        </p:grpSpPr>
        <p:pic>
          <p:nvPicPr>
            <p:cNvPr id="9" name="图片 8">
              <a:extLst>
                <a:ext uri="{FF2B5EF4-FFF2-40B4-BE49-F238E27FC236}">
                  <a16:creationId xmlns:a16="http://schemas.microsoft.com/office/drawing/2014/main" id="{EFFC5561-C860-4277-AB5A-E142B503E0CE}"/>
                </a:ext>
              </a:extLst>
            </p:cNvPr>
            <p:cNvPicPr>
              <a:picLocks noChangeAspect="1"/>
            </p:cNvPicPr>
            <p:nvPr/>
          </p:nvPicPr>
          <p:blipFill rotWithShape="1">
            <a:blip r:embed="rId5"/>
            <a:srcRect l="762"/>
            <a:stretch/>
          </p:blipFill>
          <p:spPr>
            <a:xfrm>
              <a:off x="6382558" y="1911150"/>
              <a:ext cx="4309858" cy="2744379"/>
            </a:xfrm>
            <a:prstGeom prst="rect">
              <a:avLst/>
            </a:prstGeom>
          </p:spPr>
        </p:pic>
        <p:sp>
          <p:nvSpPr>
            <p:cNvPr id="12" name="文本框 11">
              <a:extLst>
                <a:ext uri="{FF2B5EF4-FFF2-40B4-BE49-F238E27FC236}">
                  <a16:creationId xmlns:a16="http://schemas.microsoft.com/office/drawing/2014/main" id="{C1A6B764-7C70-A91A-CEF5-F7EDD0B4E64B}"/>
                </a:ext>
              </a:extLst>
            </p:cNvPr>
            <p:cNvSpPr txBox="1"/>
            <p:nvPr/>
          </p:nvSpPr>
          <p:spPr>
            <a:xfrm>
              <a:off x="8033000" y="4618196"/>
              <a:ext cx="1501763" cy="400110"/>
            </a:xfrm>
            <a:prstGeom prst="rect">
              <a:avLst/>
            </a:prstGeom>
            <a:noFill/>
          </p:spPr>
          <p:txBody>
            <a:bodyPr wrap="square" rtlCol="0">
              <a:spAutoFit/>
            </a:bodyPr>
            <a:lstStyle/>
            <a:p>
              <a:pPr algn="l"/>
              <a:r>
                <a:rPr lang="en-US" altLang="zh-CN" sz="2000">
                  <a:cs typeface="Times New Roman" panose="02020603050405020304" pitchFamily="18" charset="0"/>
                </a:rPr>
                <a:t>Energy [keV]</a:t>
              </a:r>
              <a:endParaRPr lang="zh-CN" altLang="en-US" sz="2000">
                <a:cs typeface="Times New Roman" panose="02020603050405020304" pitchFamily="18" charset="0"/>
              </a:endParaRPr>
            </a:p>
          </p:txBody>
        </p:sp>
        <p:sp>
          <p:nvSpPr>
            <p:cNvPr id="14" name="文本框 13">
              <a:extLst>
                <a:ext uri="{FF2B5EF4-FFF2-40B4-BE49-F238E27FC236}">
                  <a16:creationId xmlns:a16="http://schemas.microsoft.com/office/drawing/2014/main" id="{4A652715-327D-2723-EB86-E79D590E50F2}"/>
                </a:ext>
              </a:extLst>
            </p:cNvPr>
            <p:cNvSpPr txBox="1"/>
            <p:nvPr/>
          </p:nvSpPr>
          <p:spPr>
            <a:xfrm flipV="1">
              <a:off x="5890115" y="2412895"/>
              <a:ext cx="492443" cy="1740888"/>
            </a:xfrm>
            <a:prstGeom prst="rect">
              <a:avLst/>
            </a:prstGeom>
            <a:noFill/>
          </p:spPr>
          <p:txBody>
            <a:bodyPr vert="eaVert" wrap="square" rtlCol="0">
              <a:spAutoFit/>
            </a:bodyPr>
            <a:lstStyle/>
            <a:p>
              <a:pPr algn="l"/>
              <a:r>
                <a:rPr lang="en-US" altLang="zh-CN" sz="2000">
                  <a:cs typeface="Times New Roman" panose="02020603050405020304" pitchFamily="18" charset="0"/>
                </a:rPr>
                <a:t>Resolution[%]</a:t>
              </a:r>
              <a:endParaRPr lang="zh-CN" altLang="en-US" sz="2000">
                <a:cs typeface="Times New Roman" panose="02020603050405020304" pitchFamily="18" charset="0"/>
              </a:endParaRPr>
            </a:p>
          </p:txBody>
        </p:sp>
      </p:grpSp>
    </p:spTree>
    <p:extLst>
      <p:ext uri="{BB962C8B-B14F-4D97-AF65-F5344CB8AC3E}">
        <p14:creationId xmlns:p14="http://schemas.microsoft.com/office/powerpoint/2010/main" val="2004159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BD74640-A351-2C13-F301-D6B2D4C30FFA}"/>
              </a:ext>
            </a:extLst>
          </p:cNvPr>
          <p:cNvPicPr>
            <a:picLocks noChangeAspect="1"/>
          </p:cNvPicPr>
          <p:nvPr/>
        </p:nvPicPr>
        <p:blipFill>
          <a:blip r:embed="rId3"/>
          <a:stretch>
            <a:fillRect/>
          </a:stretch>
        </p:blipFill>
        <p:spPr>
          <a:xfrm>
            <a:off x="725143" y="1575247"/>
            <a:ext cx="4951488" cy="4069857"/>
          </a:xfrm>
          <a:prstGeom prst="rect">
            <a:avLst/>
          </a:prstGeom>
        </p:spPr>
      </p:pic>
      <p:sp>
        <p:nvSpPr>
          <p:cNvPr id="2" name="标题 1">
            <a:extLst>
              <a:ext uri="{FF2B5EF4-FFF2-40B4-BE49-F238E27FC236}">
                <a16:creationId xmlns:a16="http://schemas.microsoft.com/office/drawing/2014/main" id="{7C3D80B7-3A60-5BCF-1691-675465472473}"/>
              </a:ext>
            </a:extLst>
          </p:cNvPr>
          <p:cNvSpPr>
            <a:spLocks noGrp="1"/>
          </p:cNvSpPr>
          <p:nvPr>
            <p:ph type="title"/>
          </p:nvPr>
        </p:nvSpPr>
        <p:spPr/>
        <p:txBody>
          <a:bodyPr/>
          <a:lstStyle/>
          <a:p>
            <a:r>
              <a:rPr lang="en-US" altLang="zh-CN">
                <a:cs typeface="Times New Roman" panose="02020603050405020304" pitchFamily="18" charset="0"/>
              </a:rPr>
              <a:t>Systematic</a:t>
            </a:r>
            <a:r>
              <a:rPr lang="en-US" altLang="zh-CN">
                <a:latin typeface="Times New Roman" panose="02020603050405020304" pitchFamily="18" charset="0"/>
                <a:cs typeface="Times New Roman" panose="02020603050405020304" pitchFamily="18" charset="0"/>
              </a:rPr>
              <a:t> </a:t>
            </a:r>
            <a:r>
              <a:rPr lang="en-US" altLang="zh-CN"/>
              <a:t>Uncertainty</a:t>
            </a:r>
            <a:endParaRPr lang="zh-CN" altLang="en-US"/>
          </a:p>
        </p:txBody>
      </p:sp>
      <p:sp>
        <p:nvSpPr>
          <p:cNvPr id="3" name="日期占位符 2">
            <a:extLst>
              <a:ext uri="{FF2B5EF4-FFF2-40B4-BE49-F238E27FC236}">
                <a16:creationId xmlns:a16="http://schemas.microsoft.com/office/drawing/2014/main" id="{104F9BCC-D8A9-D5A9-81F3-E861A82EAA7F}"/>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67686BE6-4E88-F997-EB22-3A0CA9BF6C7B}"/>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6FCF6D02-54E6-D822-6A7C-2FBFC2A0E28D}"/>
              </a:ext>
            </a:extLst>
          </p:cNvPr>
          <p:cNvSpPr>
            <a:spLocks noGrp="1"/>
          </p:cNvSpPr>
          <p:nvPr>
            <p:ph type="sldNum" sz="quarter" idx="12"/>
          </p:nvPr>
        </p:nvSpPr>
        <p:spPr/>
        <p:txBody>
          <a:bodyPr/>
          <a:lstStyle/>
          <a:p>
            <a:fld id="{36938283-425C-4351-A14E-9CA3B2BE78DA}" type="slidenum">
              <a:rPr lang="zh-CN" altLang="en-US" smtClean="0"/>
              <a:t>39</a:t>
            </a:fld>
            <a:endParaRPr lang="zh-CN" altLang="en-US"/>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CCD03125-A21F-BCB0-92EB-8C23BEADA442}"/>
                  </a:ext>
                </a:extLst>
              </p:cNvPr>
              <p:cNvSpPr txBox="1"/>
              <p:nvPr/>
            </p:nvSpPr>
            <p:spPr>
              <a:xfrm>
                <a:off x="2305548" y="5896654"/>
                <a:ext cx="7580903" cy="461665"/>
              </a:xfrm>
              <a:prstGeom prst="rect">
                <a:avLst/>
              </a:prstGeom>
              <a:noFill/>
            </p:spPr>
            <p:txBody>
              <a:bodyPr wrap="square" rtlCol="0">
                <a:spAutoFit/>
              </a:bodyPr>
              <a:lstStyle/>
              <a:p>
                <a:r>
                  <a:rPr lang="en-US" altLang="zh-CN" sz="2400">
                    <a:cs typeface="Times New Roman" panose="02020603050405020304" pitchFamily="18" charset="0"/>
                  </a:rPr>
                  <a:t>Fitted </a:t>
                </a:r>
                <a:r>
                  <a:rPr lang="en-US" altLang="zh-CN" sz="2400" i="1">
                    <a:cs typeface="Times New Roman" panose="02020603050405020304" pitchFamily="18" charset="0"/>
                  </a:rPr>
                  <a:t>pp</a:t>
                </a:r>
                <a:r>
                  <a:rPr lang="en-US" altLang="zh-CN" sz="2400">
                    <a:cs typeface="Times New Roman" panose="02020603050405020304" pitchFamily="18" charset="0"/>
                  </a:rPr>
                  <a:t>+Be7</a:t>
                </a:r>
                <a:r>
                  <a:rPr lang="zh-CN" altLang="en-US" sz="2400">
                    <a:cs typeface="Times New Roman" panose="02020603050405020304" pitchFamily="18" charset="0"/>
                  </a:rPr>
                  <a:t> </a:t>
                </a:r>
                <a:r>
                  <a:rPr lang="en-US" altLang="zh-CN" sz="2400">
                    <a:cs typeface="Times New Roman" panose="02020603050405020304" pitchFamily="18" charset="0"/>
                  </a:rPr>
                  <a:t>neutrinos: </a:t>
                </a:r>
                <a14:m>
                  <m:oMath xmlns:m="http://schemas.openxmlformats.org/officeDocument/2006/math">
                    <m:r>
                      <m:rPr>
                        <m:nor/>
                      </m:rPr>
                      <a:rPr lang="en-US" altLang="zh-CN" sz="2400" smtClean="0">
                        <a:cs typeface="Times New Roman" panose="02020603050405020304" pitchFamily="18" charset="0"/>
                      </a:rPr>
                      <m:t>2</m:t>
                    </m:r>
                    <m:r>
                      <m:rPr>
                        <m:nor/>
                      </m:rPr>
                      <a:rPr lang="en-US" altLang="zh-CN" sz="2400" b="0" smtClean="0">
                        <a:cs typeface="Times New Roman" panose="02020603050405020304" pitchFamily="18" charset="0"/>
                      </a:rPr>
                      <m:t>97</m:t>
                    </m:r>
                    <m:r>
                      <a:rPr lang="en-US" altLang="zh-CN" sz="2400" i="0">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i="0" smtClean="0">
                        <a:latin typeface="Cambria Math" panose="02040503050406030204" pitchFamily="18" charset="0"/>
                        <a:ea typeface="Cambria Math" panose="02040503050406030204" pitchFamily="18" charset="0"/>
                        <a:cs typeface="Times New Roman" panose="02020603050405020304" pitchFamily="18" charset="0"/>
                      </a:rPr>
                      <m:t>1</m:t>
                    </m:r>
                    <m:r>
                      <a:rPr lang="en-US" altLang="zh-CN" sz="2400" i="0">
                        <a:latin typeface="Cambria Math" panose="02040503050406030204" pitchFamily="18" charset="0"/>
                        <a:ea typeface="Cambria Math" panose="02040503050406030204" pitchFamily="18" charset="0"/>
                        <a:cs typeface="Times New Roman" panose="02020603050405020304" pitchFamily="18" charset="0"/>
                      </a:rPr>
                      <m:t>0</m:t>
                    </m:r>
                    <m:r>
                      <a:rPr lang="en-US" altLang="zh-CN" sz="2400" i="0" smtClean="0">
                        <a:latin typeface="Cambria Math" panose="02040503050406030204" pitchFamily="18" charset="0"/>
                        <a:ea typeface="Cambria Math" panose="02040503050406030204" pitchFamily="18" charset="0"/>
                        <a:cs typeface="Times New Roman" panose="02020603050405020304" pitchFamily="18" charset="0"/>
                      </a:rPr>
                      <m:t>7</m:t>
                    </m:r>
                    <m:r>
                      <a:rPr lang="en-US" altLang="zh-CN" sz="2400" b="0" i="0" smtClean="0">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altLang="zh-CN" sz="2400" b="0" i="0" smtClean="0">
                        <a:latin typeface="Cambria Math" panose="02040503050406030204" pitchFamily="18" charset="0"/>
                        <a:ea typeface="Cambria Math" panose="02040503050406030204" pitchFamily="18" charset="0"/>
                        <a:cs typeface="Times New Roman" panose="02020603050405020304" pitchFamily="18" charset="0"/>
                      </a:rPr>
                      <m:t>stat</m:t>
                    </m:r>
                    <m:r>
                      <a:rPr lang="en-US" altLang="zh-CN" sz="2400" b="0" i="0" smtClean="0">
                        <a:latin typeface="Cambria Math" panose="02040503050406030204" pitchFamily="18" charset="0"/>
                        <a:ea typeface="Cambria Math" panose="02040503050406030204" pitchFamily="18" charset="0"/>
                        <a:cs typeface="Times New Roman" panose="02020603050405020304" pitchFamily="18" charset="0"/>
                      </a:rPr>
                      <m:t>.)±</m:t>
                    </m:r>
                    <m:r>
                      <m:rPr>
                        <m:nor/>
                      </m:rPr>
                      <a:rPr lang="en-US" altLang="zh-CN" sz="2400">
                        <a:cs typeface="Times New Roman" panose="02020603050405020304" pitchFamily="18" charset="0"/>
                      </a:rPr>
                      <m:t>2</m:t>
                    </m:r>
                    <m:r>
                      <m:rPr>
                        <m:nor/>
                      </m:rPr>
                      <a:rPr lang="en-US" altLang="zh-CN" sz="2400" b="0" smtClean="0">
                        <a:cs typeface="Times New Roman" panose="02020603050405020304" pitchFamily="18" charset="0"/>
                      </a:rPr>
                      <m:t>77(</m:t>
                    </m:r>
                    <m:r>
                      <m:rPr>
                        <m:nor/>
                      </m:rPr>
                      <a:rPr lang="en-US" altLang="zh-CN" sz="2400" b="0" smtClean="0">
                        <a:cs typeface="Times New Roman" panose="02020603050405020304" pitchFamily="18" charset="0"/>
                      </a:rPr>
                      <m:t>syst</m:t>
                    </m:r>
                    <m:r>
                      <m:rPr>
                        <m:nor/>
                      </m:rPr>
                      <a:rPr lang="en-US" altLang="zh-CN" sz="2400" b="0" smtClean="0">
                        <a:cs typeface="Times New Roman" panose="02020603050405020304" pitchFamily="18" charset="0"/>
                      </a:rPr>
                      <m:t>.)</m:t>
                    </m:r>
                  </m:oMath>
                </a14:m>
                <a:endParaRPr lang="zh-CN" altLang="en-US" sz="2400">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CCD03125-A21F-BCB0-92EB-8C23BEADA442}"/>
                  </a:ext>
                </a:extLst>
              </p:cNvPr>
              <p:cNvSpPr txBox="1">
                <a:spLocks noRot="1" noChangeAspect="1" noMove="1" noResize="1" noEditPoints="1" noAdjustHandles="1" noChangeArrowheads="1" noChangeShapeType="1" noTextEdit="1"/>
              </p:cNvSpPr>
              <p:nvPr/>
            </p:nvSpPr>
            <p:spPr>
              <a:xfrm>
                <a:off x="2305548" y="5896654"/>
                <a:ext cx="7580903" cy="461665"/>
              </a:xfrm>
              <a:prstGeom prst="rect">
                <a:avLst/>
              </a:prstGeom>
              <a:blipFill>
                <a:blip r:embed="rId4"/>
                <a:stretch>
                  <a:fillRect l="-1206" t="-10526" b="-28947"/>
                </a:stretch>
              </a:blipFill>
            </p:spPr>
            <p:txBody>
              <a:bodyPr/>
              <a:lstStyle/>
              <a:p>
                <a:r>
                  <a:rPr lang="zh-CN" altLang="en-US">
                    <a:noFill/>
                  </a:rPr>
                  <a:t> </a:t>
                </a:r>
              </a:p>
            </p:txBody>
          </p:sp>
        </mc:Fallback>
      </mc:AlternateContent>
      <p:sp>
        <p:nvSpPr>
          <p:cNvPr id="9" name="矩形: 圆角 8">
            <a:extLst>
              <a:ext uri="{FF2B5EF4-FFF2-40B4-BE49-F238E27FC236}">
                <a16:creationId xmlns:a16="http://schemas.microsoft.com/office/drawing/2014/main" id="{EC087722-EB03-49BD-082A-C72C082D36D4}"/>
              </a:ext>
            </a:extLst>
          </p:cNvPr>
          <p:cNvSpPr/>
          <p:nvPr/>
        </p:nvSpPr>
        <p:spPr>
          <a:xfrm>
            <a:off x="2528596" y="4441371"/>
            <a:ext cx="2659223" cy="665934"/>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A12811BF-C863-9070-819B-223C9FF3AF9B}"/>
              </a:ext>
            </a:extLst>
          </p:cNvPr>
          <p:cNvSpPr txBox="1"/>
          <p:nvPr/>
        </p:nvSpPr>
        <p:spPr>
          <a:xfrm>
            <a:off x="5931183" y="1360340"/>
            <a:ext cx="5048165" cy="1384995"/>
          </a:xfrm>
          <a:prstGeom prst="rect">
            <a:avLst/>
          </a:prstGeom>
          <a:noFill/>
        </p:spPr>
        <p:txBody>
          <a:bodyPr wrap="square" rtlCol="0">
            <a:spAutoFit/>
          </a:bodyPr>
          <a:lstStyle/>
          <a:p>
            <a:pPr algn="l"/>
            <a:r>
              <a:rPr lang="en-US" altLang="zh-CN" sz="2400">
                <a:cs typeface="Times New Roman" panose="02020603050405020304" pitchFamily="18" charset="0"/>
              </a:rPr>
              <a:t>Change input spectrum</a:t>
            </a:r>
          </a:p>
          <a:p>
            <a:pPr marL="800100" lvl="1" indent="-342900">
              <a:buFont typeface="Arial" panose="020B0604020202020204" pitchFamily="34" charset="0"/>
              <a:buChar char="•"/>
            </a:pPr>
            <a:r>
              <a:rPr lang="en-US" altLang="zh-CN" sz="2000">
                <a:cs typeface="Times New Roman" panose="02020603050405020304" pitchFamily="18" charset="0"/>
              </a:rPr>
              <a:t>Pb-214: theoretical -&gt; calibration</a:t>
            </a:r>
          </a:p>
          <a:p>
            <a:pPr marL="800100" lvl="1" indent="-342900">
              <a:buFont typeface="Arial" panose="020B0604020202020204" pitchFamily="34" charset="0"/>
              <a:buChar char="•"/>
            </a:pPr>
            <a:r>
              <a:rPr lang="en-US" altLang="zh-CN" sz="2000">
                <a:cs typeface="Times New Roman" panose="02020603050405020304" pitchFamily="18" charset="0"/>
              </a:rPr>
              <a:t>Pb-212: Geant4 -&gt; theoretical</a:t>
            </a:r>
          </a:p>
          <a:p>
            <a:pPr marL="800100" lvl="1" indent="-342900">
              <a:buFont typeface="Arial" panose="020B0604020202020204" pitchFamily="34" charset="0"/>
              <a:buChar char="•"/>
            </a:pPr>
            <a:r>
              <a:rPr lang="en-US" altLang="zh-CN" sz="2000">
                <a:cs typeface="Times New Roman" panose="02020603050405020304" pitchFamily="18" charset="0"/>
              </a:rPr>
              <a:t>Kr-85: Geant4 -&gt; theoretical</a:t>
            </a:r>
            <a:endParaRPr lang="zh-CN" altLang="en-US" sz="2400"/>
          </a:p>
        </p:txBody>
      </p:sp>
      <p:grpSp>
        <p:nvGrpSpPr>
          <p:cNvPr id="58" name="组合 57">
            <a:extLst>
              <a:ext uri="{FF2B5EF4-FFF2-40B4-BE49-F238E27FC236}">
                <a16:creationId xmlns:a16="http://schemas.microsoft.com/office/drawing/2014/main" id="{64BA75DD-2F18-4934-2FA7-65CD8D701E35}"/>
              </a:ext>
            </a:extLst>
          </p:cNvPr>
          <p:cNvGrpSpPr/>
          <p:nvPr/>
        </p:nvGrpSpPr>
        <p:grpSpPr>
          <a:xfrm>
            <a:off x="6515371" y="2911619"/>
            <a:ext cx="3879793" cy="2413948"/>
            <a:chOff x="5587635" y="2938861"/>
            <a:chExt cx="3879793" cy="2413948"/>
          </a:xfrm>
        </p:grpSpPr>
        <p:pic>
          <p:nvPicPr>
            <p:cNvPr id="51" name="图片 50">
              <a:extLst>
                <a:ext uri="{FF2B5EF4-FFF2-40B4-BE49-F238E27FC236}">
                  <a16:creationId xmlns:a16="http://schemas.microsoft.com/office/drawing/2014/main" id="{A314A803-FC7E-9220-ED2B-CA36C906F4B1}"/>
                </a:ext>
              </a:extLst>
            </p:cNvPr>
            <p:cNvPicPr>
              <a:picLocks noChangeAspect="1"/>
            </p:cNvPicPr>
            <p:nvPr/>
          </p:nvPicPr>
          <p:blipFill>
            <a:blip r:embed="rId5"/>
            <a:stretch>
              <a:fillRect/>
            </a:stretch>
          </p:blipFill>
          <p:spPr>
            <a:xfrm>
              <a:off x="5587635" y="3138916"/>
              <a:ext cx="3879793" cy="2213893"/>
            </a:xfrm>
            <a:prstGeom prst="rect">
              <a:avLst/>
            </a:prstGeom>
          </p:spPr>
        </p:pic>
        <p:sp>
          <p:nvSpPr>
            <p:cNvPr id="52" name="文本框 51">
              <a:extLst>
                <a:ext uri="{FF2B5EF4-FFF2-40B4-BE49-F238E27FC236}">
                  <a16:creationId xmlns:a16="http://schemas.microsoft.com/office/drawing/2014/main" id="{EC62EFC5-75C8-8654-934D-4ACBEEC1034D}"/>
                </a:ext>
              </a:extLst>
            </p:cNvPr>
            <p:cNvSpPr txBox="1"/>
            <p:nvPr/>
          </p:nvSpPr>
          <p:spPr>
            <a:xfrm>
              <a:off x="7069928" y="2938861"/>
              <a:ext cx="916182" cy="400110"/>
            </a:xfrm>
            <a:prstGeom prst="rect">
              <a:avLst/>
            </a:prstGeom>
            <a:noFill/>
          </p:spPr>
          <p:txBody>
            <a:bodyPr wrap="square" rtlCol="0">
              <a:spAutoFit/>
            </a:bodyPr>
            <a:lstStyle/>
            <a:p>
              <a:pPr algn="l"/>
              <a:endParaRPr lang="zh-CN" altLang="en-US" sz="2000">
                <a:cs typeface="Times New Roman" panose="02020603050405020304" pitchFamily="18" charset="0"/>
              </a:endParaRPr>
            </a:p>
          </p:txBody>
        </p:sp>
        <p:sp>
          <p:nvSpPr>
            <p:cNvPr id="53" name="文本框 52">
              <a:extLst>
                <a:ext uri="{FF2B5EF4-FFF2-40B4-BE49-F238E27FC236}">
                  <a16:creationId xmlns:a16="http://schemas.microsoft.com/office/drawing/2014/main" id="{A9A21FFF-0A47-E5A2-BBE3-2AE8E3C319E4}"/>
                </a:ext>
              </a:extLst>
            </p:cNvPr>
            <p:cNvSpPr txBox="1"/>
            <p:nvPr/>
          </p:nvSpPr>
          <p:spPr>
            <a:xfrm>
              <a:off x="6082185" y="4337036"/>
              <a:ext cx="1903925" cy="400110"/>
            </a:xfrm>
            <a:prstGeom prst="rect">
              <a:avLst/>
            </a:prstGeom>
            <a:noFill/>
          </p:spPr>
          <p:txBody>
            <a:bodyPr wrap="square" rtlCol="0">
              <a:spAutoFit/>
            </a:bodyPr>
            <a:lstStyle/>
            <a:p>
              <a:pPr algn="l"/>
              <a:r>
                <a:rPr lang="en-US" altLang="zh-CN" sz="2000">
                  <a:solidFill>
                    <a:srgbClr val="FF0000"/>
                  </a:solidFill>
                  <a:cs typeface="Times New Roman" panose="02020603050405020304" pitchFamily="18" charset="0"/>
                </a:rPr>
                <a:t>used for Pb-212</a:t>
              </a:r>
              <a:endParaRPr lang="zh-CN" altLang="en-US" sz="2000">
                <a:solidFill>
                  <a:srgbClr val="FF0000"/>
                </a:solidFill>
                <a:cs typeface="Times New Roman" panose="02020603050405020304" pitchFamily="18" charset="0"/>
              </a:endParaRPr>
            </a:p>
          </p:txBody>
        </p:sp>
        <p:cxnSp>
          <p:nvCxnSpPr>
            <p:cNvPr id="55" name="直接箭头连接符 54">
              <a:extLst>
                <a:ext uri="{FF2B5EF4-FFF2-40B4-BE49-F238E27FC236}">
                  <a16:creationId xmlns:a16="http://schemas.microsoft.com/office/drawing/2014/main" id="{A7A99529-B03D-AFF3-FC3E-EC4C84FFE1D3}"/>
                </a:ext>
              </a:extLst>
            </p:cNvPr>
            <p:cNvCxnSpPr>
              <a:cxnSpLocks/>
              <a:stCxn id="53" idx="0"/>
            </p:cNvCxnSpPr>
            <p:nvPr/>
          </p:nvCxnSpPr>
          <p:spPr>
            <a:xfrm flipH="1" flipV="1">
              <a:off x="6613801" y="3730109"/>
              <a:ext cx="420347" cy="6069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0" name="文本框 59">
            <a:extLst>
              <a:ext uri="{FF2B5EF4-FFF2-40B4-BE49-F238E27FC236}">
                <a16:creationId xmlns:a16="http://schemas.microsoft.com/office/drawing/2014/main" id="{69185DCD-08B3-CE64-0106-279F074DA8A9}"/>
              </a:ext>
            </a:extLst>
          </p:cNvPr>
          <p:cNvSpPr txBox="1"/>
          <p:nvPr/>
        </p:nvSpPr>
        <p:spPr>
          <a:xfrm>
            <a:off x="6681284" y="5308236"/>
            <a:ext cx="3547965" cy="338554"/>
          </a:xfrm>
          <a:prstGeom prst="rect">
            <a:avLst/>
          </a:prstGeom>
          <a:noFill/>
        </p:spPr>
        <p:txBody>
          <a:bodyPr wrap="square">
            <a:spAutoFit/>
          </a:bodyPr>
          <a:lstStyle/>
          <a:p>
            <a:r>
              <a:rPr lang="en-US" altLang="zh-CN" sz="1600" b="1"/>
              <a:t>PHYSICAL REVIEW C 102, 065501 (2020)</a:t>
            </a:r>
            <a:endParaRPr lang="zh-CN" altLang="en-US" sz="1600" b="1"/>
          </a:p>
        </p:txBody>
      </p:sp>
    </p:spTree>
    <p:extLst>
      <p:ext uri="{BB962C8B-B14F-4D97-AF65-F5344CB8AC3E}">
        <p14:creationId xmlns:p14="http://schemas.microsoft.com/office/powerpoint/2010/main" val="2883468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A5C113-96F7-7766-D8BA-A6F9259550BF}"/>
              </a:ext>
            </a:extLst>
          </p:cNvPr>
          <p:cNvSpPr>
            <a:spLocks noGrp="1"/>
          </p:cNvSpPr>
          <p:nvPr>
            <p:ph type="title"/>
          </p:nvPr>
        </p:nvSpPr>
        <p:spPr/>
        <p:txBody>
          <a:bodyPr/>
          <a:lstStyle/>
          <a:p>
            <a:r>
              <a:rPr lang="en-US" altLang="zh-CN"/>
              <a:t>Origin of Solar </a:t>
            </a:r>
            <a:r>
              <a:rPr lang="en-US" altLang="zh-CN" i="1"/>
              <a:t>pp</a:t>
            </a:r>
            <a:r>
              <a:rPr lang="en-US" altLang="zh-CN"/>
              <a:t> neutrinos</a:t>
            </a:r>
            <a:endParaRPr lang="zh-CN" altLang="en-US"/>
          </a:p>
        </p:txBody>
      </p:sp>
      <p:grpSp>
        <p:nvGrpSpPr>
          <p:cNvPr id="6" name="组合 5">
            <a:extLst>
              <a:ext uri="{FF2B5EF4-FFF2-40B4-BE49-F238E27FC236}">
                <a16:creationId xmlns:a16="http://schemas.microsoft.com/office/drawing/2014/main" id="{0B2B269B-F84C-9039-E3C6-A7A8F0A946C5}"/>
              </a:ext>
            </a:extLst>
          </p:cNvPr>
          <p:cNvGrpSpPr/>
          <p:nvPr/>
        </p:nvGrpSpPr>
        <p:grpSpPr>
          <a:xfrm>
            <a:off x="759568" y="998666"/>
            <a:ext cx="4977326" cy="4365588"/>
            <a:chOff x="257985" y="1047421"/>
            <a:chExt cx="5726005" cy="5022249"/>
          </a:xfrm>
        </p:grpSpPr>
        <p:grpSp>
          <p:nvGrpSpPr>
            <p:cNvPr id="4" name="组合 3">
              <a:extLst>
                <a:ext uri="{FF2B5EF4-FFF2-40B4-BE49-F238E27FC236}">
                  <a16:creationId xmlns:a16="http://schemas.microsoft.com/office/drawing/2014/main" id="{4AF088DE-746E-A550-5D90-D228137F69FE}"/>
                </a:ext>
              </a:extLst>
            </p:cNvPr>
            <p:cNvGrpSpPr/>
            <p:nvPr/>
          </p:nvGrpSpPr>
          <p:grpSpPr>
            <a:xfrm>
              <a:off x="257985" y="1047421"/>
              <a:ext cx="5726005" cy="5022249"/>
              <a:chOff x="257985" y="1047421"/>
              <a:chExt cx="5726005" cy="5022249"/>
            </a:xfrm>
          </p:grpSpPr>
          <p:pic>
            <p:nvPicPr>
              <p:cNvPr id="5" name="图片 4">
                <a:extLst>
                  <a:ext uri="{FF2B5EF4-FFF2-40B4-BE49-F238E27FC236}">
                    <a16:creationId xmlns:a16="http://schemas.microsoft.com/office/drawing/2014/main" id="{093E9DF9-0892-8F60-D2F1-D2F60A0D6DD7}"/>
                  </a:ext>
                </a:extLst>
              </p:cNvPr>
              <p:cNvPicPr>
                <a:picLocks noChangeAspect="1"/>
              </p:cNvPicPr>
              <p:nvPr/>
            </p:nvPicPr>
            <p:blipFill>
              <a:blip r:embed="rId3"/>
              <a:stretch>
                <a:fillRect/>
              </a:stretch>
            </p:blipFill>
            <p:spPr>
              <a:xfrm>
                <a:off x="257985" y="1833357"/>
                <a:ext cx="5726005" cy="4236313"/>
              </a:xfrm>
              <a:prstGeom prst="rect">
                <a:avLst/>
              </a:prstGeom>
            </p:spPr>
          </p:pic>
          <p:sp>
            <p:nvSpPr>
              <p:cNvPr id="10" name="椭圆 9">
                <a:extLst>
                  <a:ext uri="{FF2B5EF4-FFF2-40B4-BE49-F238E27FC236}">
                    <a16:creationId xmlns:a16="http://schemas.microsoft.com/office/drawing/2014/main" id="{7BC4D85D-32FD-DD4D-DDEF-2818213507B6}"/>
                  </a:ext>
                </a:extLst>
              </p:cNvPr>
              <p:cNvSpPr/>
              <p:nvPr/>
            </p:nvSpPr>
            <p:spPr>
              <a:xfrm>
                <a:off x="5516496" y="2031639"/>
                <a:ext cx="320808" cy="320808"/>
              </a:xfrm>
              <a:prstGeom prst="ellipse">
                <a:avLst/>
              </a:prstGeom>
              <a:solidFill>
                <a:srgbClr val="66FFFF">
                  <a:alpha val="49804"/>
                </a:srgb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FFA1F77D-32EA-E46F-CC19-B0812A110C2F}"/>
                  </a:ext>
                </a:extLst>
              </p:cNvPr>
              <p:cNvSpPr/>
              <p:nvPr/>
            </p:nvSpPr>
            <p:spPr>
              <a:xfrm>
                <a:off x="5437084" y="4345150"/>
                <a:ext cx="320808" cy="320808"/>
              </a:xfrm>
              <a:prstGeom prst="ellipse">
                <a:avLst/>
              </a:prstGeom>
              <a:solidFill>
                <a:srgbClr val="FF9933">
                  <a:alpha val="49804"/>
                </a:srgb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CCE0F093-0D55-D3E5-7269-CAFAD42AF70D}"/>
                  </a:ext>
                </a:extLst>
              </p:cNvPr>
              <p:cNvSpPr/>
              <p:nvPr/>
            </p:nvSpPr>
            <p:spPr>
              <a:xfrm>
                <a:off x="3606714" y="4826869"/>
                <a:ext cx="320808" cy="320808"/>
              </a:xfrm>
              <a:prstGeom prst="ellipse">
                <a:avLst/>
              </a:prstGeom>
              <a:solidFill>
                <a:srgbClr val="66FFFF">
                  <a:alpha val="49804"/>
                </a:srgb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8596B658-4FAA-5A08-73C8-41D9675F2607}"/>
                      </a:ext>
                    </a:extLst>
                  </p:cNvPr>
                  <p:cNvSpPr txBox="1"/>
                  <p:nvPr/>
                </p:nvSpPr>
                <p:spPr>
                  <a:xfrm>
                    <a:off x="452172" y="1047421"/>
                    <a:ext cx="2900635" cy="955994"/>
                  </a:xfrm>
                  <a:prstGeom prst="rect">
                    <a:avLst/>
                  </a:prstGeom>
                  <a:noFill/>
                </p:spPr>
                <p:txBody>
                  <a:bodyPr wrap="square" rtlCol="0">
                    <a:spAutoFit/>
                  </a:bodyPr>
                  <a:lstStyle/>
                  <a:p>
                    <a:r>
                      <a:rPr lang="en-US" altLang="zh-CN" sz="2400" b="1">
                        <a:solidFill>
                          <a:srgbClr val="C00000"/>
                        </a:solidFill>
                        <a:cs typeface="Times New Roman" panose="02020603050405020304" pitchFamily="18" charset="0"/>
                      </a:rPr>
                      <a:t>Solar </a:t>
                    </a:r>
                    <a:r>
                      <a:rPr lang="en-US" altLang="zh-CN" sz="2400" b="1" i="1">
                        <a:solidFill>
                          <a:srgbClr val="C00000"/>
                        </a:solidFill>
                        <a:cs typeface="Times New Roman" panose="02020603050405020304" pitchFamily="18" charset="0"/>
                      </a:rPr>
                      <a:t>pp </a:t>
                    </a:r>
                    <a14:m>
                      <m:oMath xmlns:m="http://schemas.openxmlformats.org/officeDocument/2006/math">
                        <m:r>
                          <a:rPr lang="zh-CN" altLang="en-US" sz="2400" b="1" i="1" smtClean="0">
                            <a:solidFill>
                              <a:srgbClr val="C00000"/>
                            </a:solidFill>
                            <a:latin typeface="Cambria Math" panose="02040503050406030204" pitchFamily="18" charset="0"/>
                            <a:cs typeface="Times New Roman" panose="02020603050405020304" pitchFamily="18" charset="0"/>
                          </a:rPr>
                          <m:t>𝝂</m:t>
                        </m:r>
                      </m:oMath>
                    </a14:m>
                    <a:r>
                      <a:rPr lang="en-US" altLang="zh-CN" sz="2400" b="1">
                        <a:solidFill>
                          <a:srgbClr val="C00000"/>
                        </a:solidFill>
                        <a:cs typeface="Times New Roman" panose="02020603050405020304" pitchFamily="18" charset="0"/>
                      </a:rPr>
                      <a:t> (~91%)</a:t>
                    </a:r>
                  </a:p>
                  <a:p>
                    <a:r>
                      <a:rPr lang="en-US" altLang="zh-CN" sz="2400" b="1">
                        <a:solidFill>
                          <a:srgbClr val="C00000"/>
                        </a:solidFill>
                        <a:cs typeface="Times New Roman" panose="02020603050405020304" pitchFamily="18" charset="0"/>
                      </a:rPr>
                      <a:t>E &lt; 420 keV</a:t>
                    </a:r>
                  </a:p>
                </p:txBody>
              </p:sp>
            </mc:Choice>
            <mc:Fallback xmlns="">
              <p:sp>
                <p:nvSpPr>
                  <p:cNvPr id="13" name="文本框 12">
                    <a:extLst>
                      <a:ext uri="{FF2B5EF4-FFF2-40B4-BE49-F238E27FC236}">
                        <a16:creationId xmlns:a16="http://schemas.microsoft.com/office/drawing/2014/main" id="{8596B658-4FAA-5A08-73C8-41D9675F2607}"/>
                      </a:ext>
                    </a:extLst>
                  </p:cNvPr>
                  <p:cNvSpPr txBox="1">
                    <a:spLocks noRot="1" noChangeAspect="1" noMove="1" noResize="1" noEditPoints="1" noAdjustHandles="1" noChangeArrowheads="1" noChangeShapeType="1" noTextEdit="1"/>
                  </p:cNvSpPr>
                  <p:nvPr/>
                </p:nvSpPr>
                <p:spPr>
                  <a:xfrm>
                    <a:off x="452172" y="1047421"/>
                    <a:ext cx="2900635" cy="955994"/>
                  </a:xfrm>
                  <a:prstGeom prst="rect">
                    <a:avLst/>
                  </a:prstGeom>
                  <a:blipFill>
                    <a:blip r:embed="rId4"/>
                    <a:stretch>
                      <a:fillRect l="-3623" t="-5882" b="-16176"/>
                    </a:stretch>
                  </a:blipFill>
                </p:spPr>
                <p:txBody>
                  <a:bodyPr/>
                  <a:lstStyle/>
                  <a:p>
                    <a:r>
                      <a:rPr lang="zh-CN" altLang="en-US">
                        <a:noFill/>
                      </a:rPr>
                      <a:t> </a:t>
                    </a:r>
                  </a:p>
                </p:txBody>
              </p:sp>
            </mc:Fallback>
          </mc:AlternateContent>
        </p:grpSp>
        <p:sp>
          <p:nvSpPr>
            <p:cNvPr id="9" name="椭圆 8">
              <a:extLst>
                <a:ext uri="{FF2B5EF4-FFF2-40B4-BE49-F238E27FC236}">
                  <a16:creationId xmlns:a16="http://schemas.microsoft.com/office/drawing/2014/main" id="{4957B8F2-08C9-8FF9-BA6A-23D8A1718E04}"/>
                </a:ext>
              </a:extLst>
            </p:cNvPr>
            <p:cNvSpPr/>
            <p:nvPr/>
          </p:nvSpPr>
          <p:spPr>
            <a:xfrm>
              <a:off x="1742086" y="2031639"/>
              <a:ext cx="320808" cy="320808"/>
            </a:xfrm>
            <a:prstGeom prst="ellipse">
              <a:avLst/>
            </a:prstGeom>
            <a:solidFill>
              <a:srgbClr val="FF6600">
                <a:alpha val="5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日期占位符 13">
            <a:extLst>
              <a:ext uri="{FF2B5EF4-FFF2-40B4-BE49-F238E27FC236}">
                <a16:creationId xmlns:a16="http://schemas.microsoft.com/office/drawing/2014/main" id="{7E4FBF7A-06E8-72FC-B5EF-BC6F218B7DE0}"/>
              </a:ext>
            </a:extLst>
          </p:cNvPr>
          <p:cNvSpPr>
            <a:spLocks noGrp="1"/>
          </p:cNvSpPr>
          <p:nvPr>
            <p:ph type="dt" sz="half" idx="10"/>
          </p:nvPr>
        </p:nvSpPr>
        <p:spPr/>
        <p:txBody>
          <a:bodyPr/>
          <a:lstStyle/>
          <a:p>
            <a:fld id="{E2566981-D98E-4C9D-A681-AEE71050035B}" type="datetime1">
              <a:rPr lang="zh-CN" altLang="en-US" smtClean="0"/>
              <a:t>2024/1/20</a:t>
            </a:fld>
            <a:endParaRPr lang="zh-CN" altLang="en-US"/>
          </a:p>
        </p:txBody>
      </p:sp>
      <p:sp>
        <p:nvSpPr>
          <p:cNvPr id="15" name="页脚占位符 14">
            <a:extLst>
              <a:ext uri="{FF2B5EF4-FFF2-40B4-BE49-F238E27FC236}">
                <a16:creationId xmlns:a16="http://schemas.microsoft.com/office/drawing/2014/main" id="{667A0CA4-AB0A-8F1F-0BD8-7F484C406A85}"/>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3" name="灯片编号占位符 2">
            <a:extLst>
              <a:ext uri="{FF2B5EF4-FFF2-40B4-BE49-F238E27FC236}">
                <a16:creationId xmlns:a16="http://schemas.microsoft.com/office/drawing/2014/main" id="{1BC3E801-FCFC-578B-9306-D8B373C2BCB9}"/>
              </a:ext>
            </a:extLst>
          </p:cNvPr>
          <p:cNvSpPr>
            <a:spLocks noGrp="1"/>
          </p:cNvSpPr>
          <p:nvPr>
            <p:ph type="sldNum" sz="quarter" idx="12"/>
          </p:nvPr>
        </p:nvSpPr>
        <p:spPr/>
        <p:txBody>
          <a:bodyPr/>
          <a:lstStyle/>
          <a:p>
            <a:fld id="{36938283-425C-4351-A14E-9CA3B2BE78DA}" type="slidenum">
              <a:rPr lang="zh-CN" altLang="en-US" smtClean="0"/>
              <a:t>4</a:t>
            </a:fld>
            <a:endParaRPr lang="zh-CN" altLang="en-US"/>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C26681C3-F785-0931-25DB-24F53F7495C8}"/>
                  </a:ext>
                </a:extLst>
              </p:cNvPr>
              <p:cNvSpPr txBox="1"/>
              <p:nvPr/>
            </p:nvSpPr>
            <p:spPr>
              <a:xfrm>
                <a:off x="4050671" y="4143943"/>
                <a:ext cx="2498260" cy="461665"/>
              </a:xfrm>
              <a:prstGeom prst="rect">
                <a:avLst/>
              </a:prstGeom>
              <a:noFill/>
            </p:spPr>
            <p:txBody>
              <a:bodyPr wrap="square" rtlCol="0">
                <a:spAutoFit/>
              </a:bodyPr>
              <a:lstStyle/>
              <a:p>
                <a:pPr algn="l"/>
                <a:r>
                  <a:rPr lang="en-US" altLang="zh-CN" sz="2400" b="1">
                    <a:solidFill>
                      <a:srgbClr val="C00000"/>
                    </a:solidFill>
                    <a:cs typeface="Times New Roman" panose="02020603050405020304" pitchFamily="18" charset="0"/>
                  </a:rPr>
                  <a:t>Solar Be7 </a:t>
                </a:r>
                <a14:m>
                  <m:oMath xmlns:m="http://schemas.openxmlformats.org/officeDocument/2006/math">
                    <m:r>
                      <a:rPr lang="zh-CN" altLang="en-US" sz="2400" b="1" i="1" smtClean="0">
                        <a:solidFill>
                          <a:srgbClr val="C00000"/>
                        </a:solidFill>
                        <a:latin typeface="Cambria Math" panose="02040503050406030204" pitchFamily="18" charset="0"/>
                        <a:cs typeface="Times New Roman" panose="02020603050405020304" pitchFamily="18" charset="0"/>
                      </a:rPr>
                      <m:t>𝝂</m:t>
                    </m:r>
                  </m:oMath>
                </a14:m>
                <a:r>
                  <a:rPr lang="en-US" altLang="zh-CN" sz="2400" b="1">
                    <a:solidFill>
                      <a:srgbClr val="C00000"/>
                    </a:solidFill>
                    <a:cs typeface="Times New Roman" panose="02020603050405020304" pitchFamily="18" charset="0"/>
                  </a:rPr>
                  <a:t> (~7%)</a:t>
                </a:r>
                <a:endParaRPr lang="zh-CN" altLang="en-US" sz="2400" b="1">
                  <a:solidFill>
                    <a:srgbClr val="C00000"/>
                  </a:solidFill>
                  <a:cs typeface="Times New Roman" panose="02020603050405020304" pitchFamily="18" charset="0"/>
                </a:endParaRPr>
              </a:p>
            </p:txBody>
          </p:sp>
        </mc:Choice>
        <mc:Fallback xmlns="">
          <p:sp>
            <p:nvSpPr>
              <p:cNvPr id="17" name="文本框 16">
                <a:extLst>
                  <a:ext uri="{FF2B5EF4-FFF2-40B4-BE49-F238E27FC236}">
                    <a16:creationId xmlns:a16="http://schemas.microsoft.com/office/drawing/2014/main" id="{C26681C3-F785-0931-25DB-24F53F7495C8}"/>
                  </a:ext>
                </a:extLst>
              </p:cNvPr>
              <p:cNvSpPr txBox="1">
                <a:spLocks noRot="1" noChangeAspect="1" noMove="1" noResize="1" noEditPoints="1" noAdjustHandles="1" noChangeArrowheads="1" noChangeShapeType="1" noTextEdit="1"/>
              </p:cNvSpPr>
              <p:nvPr/>
            </p:nvSpPr>
            <p:spPr>
              <a:xfrm>
                <a:off x="4050671" y="4143943"/>
                <a:ext cx="2498260" cy="461665"/>
              </a:xfrm>
              <a:prstGeom prst="rect">
                <a:avLst/>
              </a:prstGeom>
              <a:blipFill>
                <a:blip r:embed="rId5"/>
                <a:stretch>
                  <a:fillRect l="-3659" t="-10526" b="-28947"/>
                </a:stretch>
              </a:blipFill>
            </p:spPr>
            <p:txBody>
              <a:bodyPr/>
              <a:lstStyle/>
              <a:p>
                <a:r>
                  <a:rPr lang="zh-CN" altLang="en-US">
                    <a:noFill/>
                  </a:rPr>
                  <a:t> </a:t>
                </a:r>
              </a:p>
            </p:txBody>
          </p:sp>
        </mc:Fallback>
      </mc:AlternateContent>
      <p:sp>
        <p:nvSpPr>
          <p:cNvPr id="29" name="文本框 28">
            <a:extLst>
              <a:ext uri="{FF2B5EF4-FFF2-40B4-BE49-F238E27FC236}">
                <a16:creationId xmlns:a16="http://schemas.microsoft.com/office/drawing/2014/main" id="{71BEF3B8-E408-DD65-BC3C-6E4342746316}"/>
              </a:ext>
            </a:extLst>
          </p:cNvPr>
          <p:cNvSpPr txBox="1"/>
          <p:nvPr/>
        </p:nvSpPr>
        <p:spPr>
          <a:xfrm>
            <a:off x="4200525" y="6112602"/>
            <a:ext cx="3790950" cy="338554"/>
          </a:xfrm>
          <a:prstGeom prst="rect">
            <a:avLst/>
          </a:prstGeom>
          <a:noFill/>
        </p:spPr>
        <p:txBody>
          <a:bodyPr wrap="square">
            <a:spAutoFit/>
          </a:bodyPr>
          <a:lstStyle/>
          <a:p>
            <a:pPr algn="ctr"/>
            <a:r>
              <a:rPr lang="pt-BR" altLang="zh-CN" sz="1600" b="1">
                <a:cs typeface="Times New Roman" panose="02020603050405020304" pitchFamily="18" charset="0"/>
              </a:rPr>
              <a:t>[</a:t>
            </a:r>
            <a:r>
              <a:rPr lang="fr-FR" altLang="zh-CN" sz="1600" b="1">
                <a:cs typeface="Times New Roman" panose="02020603050405020304" pitchFamily="18" charset="0"/>
              </a:rPr>
              <a:t>Nature volume 512, pages 383–386(2014)</a:t>
            </a:r>
            <a:r>
              <a:rPr lang="pt-BR" altLang="zh-CN" sz="1600" b="1">
                <a:cs typeface="Times New Roman" panose="02020603050405020304" pitchFamily="18" charset="0"/>
              </a:rPr>
              <a:t>]</a:t>
            </a:r>
            <a:endParaRPr lang="en-US" altLang="zh-CN" sz="1600" b="1">
              <a:cs typeface="Times New Roman" panose="02020603050405020304" pitchFamily="18" charset="0"/>
            </a:endParaRPr>
          </a:p>
        </p:txBody>
      </p:sp>
      <p:pic>
        <p:nvPicPr>
          <p:cNvPr id="33" name="图片 32">
            <a:extLst>
              <a:ext uri="{FF2B5EF4-FFF2-40B4-BE49-F238E27FC236}">
                <a16:creationId xmlns:a16="http://schemas.microsoft.com/office/drawing/2014/main" id="{ECA12E48-8BD0-2128-04C5-0CCBA0DB7118}"/>
              </a:ext>
            </a:extLst>
          </p:cNvPr>
          <p:cNvPicPr>
            <a:picLocks noChangeAspect="1"/>
          </p:cNvPicPr>
          <p:nvPr/>
        </p:nvPicPr>
        <p:blipFill>
          <a:blip r:embed="rId6"/>
          <a:stretch>
            <a:fillRect/>
          </a:stretch>
        </p:blipFill>
        <p:spPr>
          <a:xfrm>
            <a:off x="6455108" y="1764254"/>
            <a:ext cx="5078117" cy="3600000"/>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B84DD60F-3B7E-D3DD-09C4-5BA2E5D23E80}"/>
                  </a:ext>
                </a:extLst>
              </p:cNvPr>
              <p:cNvSpPr txBox="1"/>
              <p:nvPr/>
            </p:nvSpPr>
            <p:spPr>
              <a:xfrm>
                <a:off x="6548931" y="547673"/>
                <a:ext cx="4812287" cy="1077218"/>
              </a:xfrm>
              <a:prstGeom prst="rect">
                <a:avLst/>
              </a:prstGeom>
              <a:noFill/>
            </p:spPr>
            <p:txBody>
              <a:bodyPr wrap="square">
                <a:spAutoFit/>
              </a:bodyPr>
              <a:lstStyle/>
              <a:p>
                <a:r>
                  <a:rPr lang="en-US" altLang="zh-CN" sz="2400">
                    <a:cs typeface="Times New Roman" panose="02020603050405020304" pitchFamily="18" charset="0"/>
                  </a:rPr>
                  <a:t>SSM prediction of pp </a:t>
                </a:r>
                <a:r>
                  <a:rPr lang="zh-CN" altLang="en-US" sz="2400">
                    <a:cs typeface="Times New Roman" panose="02020603050405020304" pitchFamily="18" charset="0"/>
                  </a:rPr>
                  <a:t>𝝂 </a:t>
                </a:r>
                <a:r>
                  <a:rPr lang="en-US" altLang="zh-CN" sz="2400">
                    <a:cs typeface="Times New Roman" panose="02020603050405020304" pitchFamily="18" charset="0"/>
                  </a:rPr>
                  <a:t>flux:</a:t>
                </a:r>
                <a:endParaRPr lang="en-US" altLang="zh-CN" sz="2400">
                  <a:ea typeface="Cambria Math" panose="02040503050406030204" pitchFamily="18" charset="0"/>
                </a:endParaRPr>
              </a:p>
              <a:p>
                <a:pPr marL="800100" lvl="1" indent="-342900">
                  <a:buFont typeface="Arial" panose="020B0604020202020204" pitchFamily="34" charset="0"/>
                  <a:buChar char="•"/>
                </a:pPr>
                <a14:m>
                  <m:oMath xmlns:m="http://schemas.openxmlformats.org/officeDocument/2006/math">
                    <m:r>
                      <a:rPr lang="en-US" altLang="zh-CN" sz="2000" i="1">
                        <a:latin typeface="Cambria Math" panose="02040503050406030204" pitchFamily="18" charset="0"/>
                        <a:ea typeface="Cambria Math" panose="02040503050406030204" pitchFamily="18" charset="0"/>
                      </a:rPr>
                      <m:t>5</m:t>
                    </m:r>
                    <m:r>
                      <a:rPr lang="en-US" altLang="zh-CN" sz="2000" i="1" smtClean="0">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9</m:t>
                    </m:r>
                    <m:r>
                      <a:rPr lang="en-US" altLang="zh-CN" sz="2000" i="1" smtClean="0">
                        <a:latin typeface="Cambria Math" panose="02040503050406030204" pitchFamily="18" charset="0"/>
                        <a:ea typeface="Cambria Math" panose="02040503050406030204" pitchFamily="18" charset="0"/>
                      </a:rPr>
                      <m:t>8×</m:t>
                    </m:r>
                    <m:r>
                      <a:rPr lang="en-US" altLang="zh-CN" sz="2000" b="0" i="1" smtClean="0">
                        <a:latin typeface="Cambria Math" panose="02040503050406030204" pitchFamily="18" charset="0"/>
                        <a:ea typeface="Cambria Math" panose="02040503050406030204" pitchFamily="18" charset="0"/>
                      </a:rPr>
                      <m:t>(1</m:t>
                    </m:r>
                    <m:r>
                      <a:rPr lang="en-US" altLang="zh-CN" sz="2000" i="1" smtClean="0">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0</m:t>
                    </m:r>
                    <m:r>
                      <a:rPr lang="en-US" altLang="zh-CN" sz="2000" i="1" smtClean="0">
                        <a:latin typeface="Cambria Math" panose="02040503050406030204" pitchFamily="18" charset="0"/>
                        <a:ea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0</m:t>
                    </m:r>
                    <m:r>
                      <a:rPr lang="en-US" altLang="zh-CN" sz="2000" i="1" smtClean="0">
                        <a:latin typeface="Cambria Math" panose="02040503050406030204" pitchFamily="18" charset="0"/>
                        <a:ea typeface="Cambria Math" panose="02040503050406030204" pitchFamily="18" charset="0"/>
                      </a:rPr>
                      <m:t>0</m:t>
                    </m:r>
                    <m:r>
                      <a:rPr lang="en-US" altLang="zh-CN" sz="2000" i="1">
                        <a:latin typeface="Cambria Math" panose="02040503050406030204" pitchFamily="18" charset="0"/>
                        <a:ea typeface="Cambria Math" panose="02040503050406030204" pitchFamily="18" charset="0"/>
                      </a:rPr>
                      <m:t>6</m:t>
                    </m:r>
                    <m:r>
                      <a:rPr lang="en-US" altLang="zh-CN" sz="2000" b="0" i="1" smtClean="0">
                        <a:latin typeface="Cambria Math" panose="02040503050406030204" pitchFamily="18" charset="0"/>
                        <a:ea typeface="Cambria Math" panose="02040503050406030204" pitchFamily="18" charset="0"/>
                      </a:rPr>
                      <m:t>)×</m:t>
                    </m:r>
                    <m:sSup>
                      <m:sSupPr>
                        <m:ctrlPr>
                          <a:rPr lang="en-US" altLang="zh-CN" sz="2000" b="0" i="1" smtClean="0">
                            <a:latin typeface="Cambria Math" panose="02040503050406030204" pitchFamily="18" charset="0"/>
                            <a:ea typeface="Cambria Math" panose="02040503050406030204" pitchFamily="18" charset="0"/>
                          </a:rPr>
                        </m:ctrlPr>
                      </m:sSupPr>
                      <m:e>
                        <m:r>
                          <a:rPr lang="en-US" altLang="zh-CN" sz="2000" b="0" i="1" smtClean="0">
                            <a:latin typeface="Cambria Math" panose="02040503050406030204" pitchFamily="18" charset="0"/>
                            <a:ea typeface="Cambria Math" panose="02040503050406030204" pitchFamily="18" charset="0"/>
                          </a:rPr>
                          <m:t>10</m:t>
                        </m:r>
                      </m:e>
                      <m:sup>
                        <m:r>
                          <a:rPr lang="en-US" altLang="zh-CN" sz="2000" b="0" i="1" smtClean="0">
                            <a:latin typeface="Cambria Math" panose="02040503050406030204" pitchFamily="18" charset="0"/>
                            <a:ea typeface="Cambria Math" panose="02040503050406030204" pitchFamily="18" charset="0"/>
                          </a:rPr>
                          <m:t>10</m:t>
                        </m:r>
                      </m:sup>
                    </m:sSup>
                    <m:sSup>
                      <m:sSupPr>
                        <m:ctrlPr>
                          <a:rPr lang="en-US" altLang="zh-CN" sz="2000" b="0" i="1" smtClean="0">
                            <a:latin typeface="Cambria Math" panose="02040503050406030204" pitchFamily="18" charset="0"/>
                            <a:ea typeface="Cambria Math" panose="02040503050406030204" pitchFamily="18" charset="0"/>
                          </a:rPr>
                        </m:ctrlPr>
                      </m:sSupPr>
                      <m:e>
                        <m:r>
                          <m:rPr>
                            <m:sty m:val="p"/>
                          </m:rPr>
                          <a:rPr lang="en-US" altLang="zh-CN" sz="2000" b="0" i="0" smtClean="0">
                            <a:latin typeface="Cambria Math" panose="02040503050406030204" pitchFamily="18" charset="0"/>
                            <a:ea typeface="Cambria Math" panose="02040503050406030204" pitchFamily="18" charset="0"/>
                          </a:rPr>
                          <m:t>cm</m:t>
                        </m:r>
                      </m:e>
                      <m:sup>
                        <m:r>
                          <a:rPr lang="en-US" altLang="zh-CN" sz="2000" b="0" i="0" smtClean="0">
                            <a:latin typeface="Cambria Math" panose="02040503050406030204" pitchFamily="18" charset="0"/>
                            <a:ea typeface="Cambria Math" panose="02040503050406030204" pitchFamily="18" charset="0"/>
                          </a:rPr>
                          <m:t>−2</m:t>
                        </m:r>
                      </m:sup>
                    </m:sSup>
                    <m:sSup>
                      <m:sSupPr>
                        <m:ctrlPr>
                          <a:rPr lang="en-US" altLang="zh-CN" sz="2000" b="0" i="1" smtClean="0">
                            <a:latin typeface="Cambria Math" panose="02040503050406030204" pitchFamily="18" charset="0"/>
                            <a:ea typeface="Cambria Math" panose="02040503050406030204" pitchFamily="18" charset="0"/>
                          </a:rPr>
                        </m:ctrlPr>
                      </m:sSupPr>
                      <m:e>
                        <m:r>
                          <m:rPr>
                            <m:sty m:val="p"/>
                          </m:rPr>
                          <a:rPr lang="en-US" altLang="zh-CN" sz="2000" b="0" i="0" smtClean="0">
                            <a:latin typeface="Cambria Math" panose="02040503050406030204" pitchFamily="18" charset="0"/>
                            <a:ea typeface="Cambria Math" panose="02040503050406030204" pitchFamily="18" charset="0"/>
                          </a:rPr>
                          <m:t>s</m:t>
                        </m:r>
                      </m:e>
                      <m:sup>
                        <m:r>
                          <a:rPr lang="en-US" altLang="zh-CN" sz="2000" b="0" i="0" smtClean="0">
                            <a:latin typeface="Cambria Math" panose="02040503050406030204" pitchFamily="18" charset="0"/>
                            <a:ea typeface="Cambria Math" panose="02040503050406030204" pitchFamily="18" charset="0"/>
                          </a:rPr>
                          <m:t>−1</m:t>
                        </m:r>
                      </m:sup>
                    </m:sSup>
                  </m:oMath>
                </a14:m>
                <a:endParaRPr lang="en-US" altLang="zh-CN" sz="2000">
                  <a:cs typeface="Times New Roman" panose="02020603050405020304" pitchFamily="18" charset="0"/>
                </a:endParaRPr>
              </a:p>
              <a:p>
                <a:pPr marL="800100" lvl="1" indent="-342900">
                  <a:buFont typeface="Arial" panose="020B0604020202020204" pitchFamily="34" charset="0"/>
                  <a:buChar char="•"/>
                </a:pPr>
                <a:r>
                  <a:rPr lang="en-US" altLang="zh-CN" sz="2000">
                    <a:ea typeface="Cambria Math" panose="02040503050406030204" pitchFamily="18" charset="0"/>
                  </a:rPr>
                  <a:t>sub-percent uncertainty</a:t>
                </a:r>
                <a:r>
                  <a:rPr lang="en-US" altLang="zh-CN" sz="2000">
                    <a:cs typeface="Times New Roman" panose="02020603050405020304" pitchFamily="18" charset="0"/>
                  </a:rPr>
                  <a:t> </a:t>
                </a:r>
              </a:p>
            </p:txBody>
          </p:sp>
        </mc:Choice>
        <mc:Fallback xmlns="">
          <p:sp>
            <p:nvSpPr>
              <p:cNvPr id="8" name="文本框 7">
                <a:extLst>
                  <a:ext uri="{FF2B5EF4-FFF2-40B4-BE49-F238E27FC236}">
                    <a16:creationId xmlns:a16="http://schemas.microsoft.com/office/drawing/2014/main" id="{B84DD60F-3B7E-D3DD-09C4-5BA2E5D23E80}"/>
                  </a:ext>
                </a:extLst>
              </p:cNvPr>
              <p:cNvSpPr txBox="1">
                <a:spLocks noRot="1" noChangeAspect="1" noMove="1" noResize="1" noEditPoints="1" noAdjustHandles="1" noChangeArrowheads="1" noChangeShapeType="1" noTextEdit="1"/>
              </p:cNvSpPr>
              <p:nvPr/>
            </p:nvSpPr>
            <p:spPr>
              <a:xfrm>
                <a:off x="6548931" y="547673"/>
                <a:ext cx="4812287" cy="1077218"/>
              </a:xfrm>
              <a:prstGeom prst="rect">
                <a:avLst/>
              </a:prstGeom>
              <a:blipFill>
                <a:blip r:embed="rId7"/>
                <a:stretch>
                  <a:fillRect l="-1899" t="-5650" b="-904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46441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7102B22-F6D4-1777-7ADB-1B89B514ED66}"/>
              </a:ext>
            </a:extLst>
          </p:cNvPr>
          <p:cNvSpPr>
            <a:spLocks noGrp="1"/>
          </p:cNvSpPr>
          <p:nvPr>
            <p:ph idx="1"/>
          </p:nvPr>
        </p:nvSpPr>
        <p:spPr>
          <a:xfrm>
            <a:off x="728662" y="1104760"/>
            <a:ext cx="6619875" cy="4351338"/>
          </a:xfrm>
        </p:spPr>
        <p:txBody>
          <a:bodyPr>
            <a:normAutofit/>
          </a:bodyPr>
          <a:lstStyle/>
          <a:p>
            <a:r>
              <a:rPr lang="en-US" altLang="zh-CN">
                <a:solidFill>
                  <a:schemeClr val="bg1">
                    <a:lumMod val="75000"/>
                  </a:schemeClr>
                </a:solidFill>
              </a:rPr>
              <a:t>Introduction of solar pp neutrino</a:t>
            </a:r>
          </a:p>
          <a:p>
            <a:r>
              <a:rPr lang="en-US" altLang="zh-CN">
                <a:solidFill>
                  <a:schemeClr val="bg1">
                    <a:lumMod val="75000"/>
                  </a:schemeClr>
                </a:solidFill>
              </a:rPr>
              <a:t>PandaX experiment</a:t>
            </a:r>
          </a:p>
          <a:p>
            <a:r>
              <a:rPr lang="en-US" altLang="zh-CN">
                <a:solidFill>
                  <a:schemeClr val="bg1">
                    <a:lumMod val="75000"/>
                  </a:schemeClr>
                </a:solidFill>
              </a:rPr>
              <a:t>Data selection &amp; reconstruction </a:t>
            </a:r>
          </a:p>
          <a:p>
            <a:r>
              <a:rPr lang="en-US" altLang="zh-CN">
                <a:solidFill>
                  <a:schemeClr val="bg1">
                    <a:lumMod val="75000"/>
                  </a:schemeClr>
                </a:solidFill>
              </a:rPr>
              <a:t>Background model</a:t>
            </a:r>
          </a:p>
          <a:p>
            <a:r>
              <a:rPr lang="en-US" altLang="zh-CN">
                <a:solidFill>
                  <a:schemeClr val="bg1">
                    <a:lumMod val="75000"/>
                  </a:schemeClr>
                </a:solidFill>
              </a:rPr>
              <a:t>Energy spectrum fit</a:t>
            </a:r>
          </a:p>
          <a:p>
            <a:r>
              <a:rPr lang="en-US" altLang="zh-CN">
                <a:solidFill>
                  <a:schemeClr val="bg1">
                    <a:lumMod val="75000"/>
                  </a:schemeClr>
                </a:solidFill>
              </a:rPr>
              <a:t>Systematic error</a:t>
            </a:r>
          </a:p>
          <a:p>
            <a:r>
              <a:rPr lang="en-US" altLang="zh-CN"/>
              <a:t>Result and outlook</a:t>
            </a:r>
          </a:p>
          <a:p>
            <a:r>
              <a:rPr lang="en-US" altLang="zh-CN">
                <a:solidFill>
                  <a:schemeClr val="bg1">
                    <a:lumMod val="75000"/>
                  </a:schemeClr>
                </a:solidFill>
              </a:rPr>
              <a:t>Summary</a:t>
            </a:r>
            <a:endParaRPr lang="zh-CN" altLang="en-US">
              <a:solidFill>
                <a:schemeClr val="bg1">
                  <a:lumMod val="75000"/>
                </a:schemeClr>
              </a:solidFill>
            </a:endParaRPr>
          </a:p>
        </p:txBody>
      </p:sp>
      <p:sp>
        <p:nvSpPr>
          <p:cNvPr id="3" name="日期占位符 2">
            <a:extLst>
              <a:ext uri="{FF2B5EF4-FFF2-40B4-BE49-F238E27FC236}">
                <a16:creationId xmlns:a16="http://schemas.microsoft.com/office/drawing/2014/main" id="{06CAF3BE-264F-8967-1315-F708056D5BF5}"/>
              </a:ext>
            </a:extLst>
          </p:cNvPr>
          <p:cNvSpPr>
            <a:spLocks noGrp="1"/>
          </p:cNvSpPr>
          <p:nvPr>
            <p:ph type="dt" sz="half" idx="10"/>
          </p:nvPr>
        </p:nvSpPr>
        <p:spPr/>
        <p:txBody>
          <a:bodyPr/>
          <a:lstStyle/>
          <a:p>
            <a:fld id="{5C1BFDAD-C3D1-4719-B509-8C4CB1AAA779}" type="datetime1">
              <a:rPr lang="zh-CN" altLang="en-US" smtClean="0"/>
              <a:t>2024/1/20</a:t>
            </a:fld>
            <a:endParaRPr lang="zh-CN" altLang="en-US"/>
          </a:p>
        </p:txBody>
      </p:sp>
      <p:sp>
        <p:nvSpPr>
          <p:cNvPr id="4" name="页脚占位符 3">
            <a:extLst>
              <a:ext uri="{FF2B5EF4-FFF2-40B4-BE49-F238E27FC236}">
                <a16:creationId xmlns:a16="http://schemas.microsoft.com/office/drawing/2014/main" id="{18F92DAA-ABA5-CC7B-8094-75BC01272DC0}"/>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8D949386-8CDD-B3D3-41BB-5437425B7B6C}"/>
              </a:ext>
            </a:extLst>
          </p:cNvPr>
          <p:cNvSpPr>
            <a:spLocks noGrp="1"/>
          </p:cNvSpPr>
          <p:nvPr>
            <p:ph type="sldNum" sz="quarter" idx="12"/>
          </p:nvPr>
        </p:nvSpPr>
        <p:spPr/>
        <p:txBody>
          <a:bodyPr/>
          <a:lstStyle/>
          <a:p>
            <a:fld id="{36938283-425C-4351-A14E-9CA3B2BE78DA}" type="slidenum">
              <a:rPr lang="zh-CN" altLang="en-US" smtClean="0"/>
              <a:t>40</a:t>
            </a:fld>
            <a:endParaRPr lang="zh-CN" altLang="en-US"/>
          </a:p>
        </p:txBody>
      </p:sp>
      <p:sp>
        <p:nvSpPr>
          <p:cNvPr id="6" name="标题 5">
            <a:extLst>
              <a:ext uri="{FF2B5EF4-FFF2-40B4-BE49-F238E27FC236}">
                <a16:creationId xmlns:a16="http://schemas.microsoft.com/office/drawing/2014/main" id="{FD68D9E8-86F1-E9E2-671B-9AA8BB9C1D33}"/>
              </a:ext>
            </a:extLst>
          </p:cNvPr>
          <p:cNvSpPr>
            <a:spLocks noGrp="1"/>
          </p:cNvSpPr>
          <p:nvPr>
            <p:ph type="title"/>
          </p:nvPr>
        </p:nvSpPr>
        <p:spPr/>
        <p:txBody>
          <a:bodyPr/>
          <a:lstStyle/>
          <a:p>
            <a:r>
              <a:rPr lang="en-US" altLang="zh-CN">
                <a:cs typeface="Times New Roman" panose="02020603050405020304" pitchFamily="18" charset="0"/>
              </a:rPr>
              <a:t>Outline</a:t>
            </a:r>
            <a:endParaRPr lang="zh-CN" altLang="en-US"/>
          </a:p>
        </p:txBody>
      </p:sp>
    </p:spTree>
    <p:extLst>
      <p:ext uri="{BB962C8B-B14F-4D97-AF65-F5344CB8AC3E}">
        <p14:creationId xmlns:p14="http://schemas.microsoft.com/office/powerpoint/2010/main" val="1594781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5CB580EF-A803-66FF-80A9-7DE8F8F4625B}"/>
              </a:ext>
            </a:extLst>
          </p:cNvPr>
          <p:cNvPicPr>
            <a:picLocks noChangeAspect="1"/>
          </p:cNvPicPr>
          <p:nvPr/>
        </p:nvPicPr>
        <p:blipFill>
          <a:blip r:embed="rId3"/>
          <a:stretch>
            <a:fillRect/>
          </a:stretch>
        </p:blipFill>
        <p:spPr>
          <a:xfrm>
            <a:off x="2876731" y="1225500"/>
            <a:ext cx="6444085" cy="2880000"/>
          </a:xfrm>
          <a:prstGeom prst="rect">
            <a:avLst/>
          </a:prstGeom>
        </p:spPr>
      </p:pic>
      <p:sp>
        <p:nvSpPr>
          <p:cNvPr id="2" name="标题 1">
            <a:extLst>
              <a:ext uri="{FF2B5EF4-FFF2-40B4-BE49-F238E27FC236}">
                <a16:creationId xmlns:a16="http://schemas.microsoft.com/office/drawing/2014/main" id="{CEEF2A46-203D-DAF8-5552-385DC563E67B}"/>
              </a:ext>
            </a:extLst>
          </p:cNvPr>
          <p:cNvSpPr>
            <a:spLocks noGrp="1"/>
          </p:cNvSpPr>
          <p:nvPr>
            <p:ph type="title"/>
          </p:nvPr>
        </p:nvSpPr>
        <p:spPr/>
        <p:txBody>
          <a:bodyPr/>
          <a:lstStyle/>
          <a:p>
            <a:r>
              <a:rPr lang="en-US" altLang="zh-CN"/>
              <a:t>Result</a:t>
            </a:r>
            <a:endParaRPr lang="zh-CN" altLang="en-US"/>
          </a:p>
        </p:txBody>
      </p:sp>
      <p:sp>
        <p:nvSpPr>
          <p:cNvPr id="3" name="日期占位符 2">
            <a:extLst>
              <a:ext uri="{FF2B5EF4-FFF2-40B4-BE49-F238E27FC236}">
                <a16:creationId xmlns:a16="http://schemas.microsoft.com/office/drawing/2014/main" id="{C3BD6D10-4627-2786-AB91-F697EA652791}"/>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10D86CCF-B9FD-A7C3-C67A-CF4A7E3CB0E9}"/>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2DDC7617-95BC-AE0C-3F5B-4AE5A4048209}"/>
              </a:ext>
            </a:extLst>
          </p:cNvPr>
          <p:cNvSpPr>
            <a:spLocks noGrp="1"/>
          </p:cNvSpPr>
          <p:nvPr>
            <p:ph type="sldNum" sz="quarter" idx="12"/>
          </p:nvPr>
        </p:nvSpPr>
        <p:spPr/>
        <p:txBody>
          <a:bodyPr/>
          <a:lstStyle/>
          <a:p>
            <a:fld id="{36938283-425C-4351-A14E-9CA3B2BE78DA}" type="slidenum">
              <a:rPr lang="zh-CN" altLang="en-US" smtClean="0"/>
              <a:t>41</a:t>
            </a:fld>
            <a:endParaRPr lang="zh-CN" altLang="en-US"/>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A650EB13-BD0F-EB55-4AD7-B98150886B79}"/>
                  </a:ext>
                </a:extLst>
              </p:cNvPr>
              <p:cNvSpPr txBox="1"/>
              <p:nvPr/>
            </p:nvSpPr>
            <p:spPr>
              <a:xfrm>
                <a:off x="1053176" y="4431543"/>
                <a:ext cx="10085647" cy="1569660"/>
              </a:xfrm>
              <a:prstGeom prst="rect">
                <a:avLst/>
              </a:prstGeom>
              <a:noFill/>
            </p:spPr>
            <p:txBody>
              <a:bodyPr wrap="square">
                <a:spAutoFit/>
              </a:bodyPr>
              <a:lstStyle/>
              <a:p>
                <a:pPr marL="342900" indent="-342900">
                  <a:buFont typeface="Wingdings" panose="05000000000000000000" pitchFamily="2" charset="2"/>
                  <a:buChar char="Ø"/>
                </a:pPr>
                <a:r>
                  <a:rPr lang="en-US" altLang="zh-CN" sz="2400">
                    <a:cs typeface="Times New Roman" panose="02020603050405020304" pitchFamily="18" charset="0"/>
                  </a:rPr>
                  <a:t>First measurement below 165 keV </a:t>
                </a:r>
              </a:p>
              <a:p>
                <a:pPr marL="342900" indent="-342900">
                  <a:buFont typeface="Wingdings" panose="05000000000000000000" pitchFamily="2" charset="2"/>
                  <a:buChar char="Ø"/>
                </a:pPr>
                <a:r>
                  <a:rPr lang="en-US" altLang="zh-CN" sz="2400">
                    <a:cs typeface="Times New Roman" panose="02020603050405020304" pitchFamily="18" charset="0"/>
                  </a:rPr>
                  <a:t>Measured </a:t>
                </a:r>
                <a:r>
                  <a:rPr lang="en-US" altLang="zh-CN" sz="2400" i="1">
                    <a:cs typeface="Times New Roman" panose="02020603050405020304" pitchFamily="18" charset="0"/>
                  </a:rPr>
                  <a:t>pp</a:t>
                </a:r>
                <a:r>
                  <a:rPr lang="en-US" altLang="zh-CN" sz="2400">
                    <a:cs typeface="Times New Roman" panose="02020603050405020304" pitchFamily="18" charset="0"/>
                  </a:rPr>
                  <a:t> </a:t>
                </a:r>
                <a14:m>
                  <m:oMath xmlns:m="http://schemas.openxmlformats.org/officeDocument/2006/math">
                    <m:r>
                      <a:rPr lang="zh-CN" altLang="en-US" sz="2400" i="1" smtClean="0">
                        <a:latin typeface="Cambria Math" panose="02040503050406030204" pitchFamily="18" charset="0"/>
                        <a:cs typeface="Times New Roman" panose="02020603050405020304" pitchFamily="18" charset="0"/>
                      </a:rPr>
                      <m:t>𝜈</m:t>
                    </m:r>
                  </m:oMath>
                </a14:m>
                <a:r>
                  <a:rPr lang="en-US" altLang="zh-CN" sz="2400">
                    <a:cs typeface="Times New Roman" panose="02020603050405020304" pitchFamily="18" charset="0"/>
                  </a:rPr>
                  <a:t> flux using 0.63 tonne×year exposure</a:t>
                </a:r>
              </a:p>
              <a:p>
                <a:pPr/>
                <a14:m>
                  <m:oMathPara xmlns:m="http://schemas.openxmlformats.org/officeDocument/2006/math">
                    <m:oMathParaPr>
                      <m:jc m:val="centerGroup"/>
                    </m:oMathParaPr>
                    <m:oMath xmlns:m="http://schemas.openxmlformats.org/officeDocument/2006/math">
                      <m:r>
                        <a:rPr lang="en-US" altLang="zh-CN" sz="2400" b="0" i="0" smtClean="0">
                          <a:latin typeface="Cambria Math" panose="02040503050406030204" pitchFamily="18" charset="0"/>
                          <a:ea typeface="Cambria Math" panose="02040503050406030204" pitchFamily="18" charset="0"/>
                        </a:rPr>
                        <m:t>10.</m:t>
                      </m:r>
                      <m:r>
                        <a:rPr lang="en-US" altLang="zh-CN" sz="2400" i="1">
                          <a:latin typeface="Cambria Math" panose="02040503050406030204" pitchFamily="18" charset="0"/>
                          <a:ea typeface="Cambria Math" panose="02040503050406030204" pitchFamily="18" charset="0"/>
                        </a:rPr>
                        <m:t>3</m:t>
                      </m:r>
                      <m:r>
                        <a:rPr lang="en-US" altLang="zh-CN" sz="2400" b="0" i="1" smtClean="0">
                          <a:latin typeface="Cambria Math" panose="02040503050406030204" pitchFamily="18" charset="0"/>
                          <a:ea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3</m:t>
                      </m:r>
                      <m:r>
                        <a:rPr lang="en-US" altLang="zh-CN" sz="2400" i="1" smtClean="0">
                          <a:latin typeface="Cambria Math" panose="02040503050406030204" pitchFamily="18" charset="0"/>
                          <a:ea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7</m:t>
                      </m:r>
                      <m:d>
                        <m:dPr>
                          <m:ctrlPr>
                            <a:rPr lang="en-US" altLang="zh-CN" sz="2400" b="0" i="1" smtClean="0">
                              <a:latin typeface="Cambria Math" panose="02040503050406030204" pitchFamily="18" charset="0"/>
                              <a:ea typeface="Cambria Math" panose="02040503050406030204" pitchFamily="18" charset="0"/>
                            </a:rPr>
                          </m:ctrlPr>
                        </m:dPr>
                        <m:e>
                          <m:r>
                            <m:rPr>
                              <m:sty m:val="p"/>
                            </m:rPr>
                            <a:rPr lang="en-US" altLang="zh-CN" sz="2400" b="0" i="0" smtClean="0">
                              <a:latin typeface="Cambria Math" panose="02040503050406030204" pitchFamily="18" charset="0"/>
                              <a:ea typeface="Cambria Math" panose="02040503050406030204" pitchFamily="18" charset="0"/>
                            </a:rPr>
                            <m:t>stat</m:t>
                          </m:r>
                          <m:r>
                            <a:rPr lang="en-US" altLang="zh-CN" sz="2400" b="0" i="0" smtClean="0">
                              <a:latin typeface="Cambria Math" panose="02040503050406030204" pitchFamily="18" charset="0"/>
                              <a:ea typeface="Cambria Math" panose="02040503050406030204" pitchFamily="18" charset="0"/>
                            </a:rPr>
                            <m:t>.</m:t>
                          </m:r>
                        </m:e>
                      </m:d>
                      <m:r>
                        <a:rPr lang="en-US" altLang="zh-CN" sz="2400" i="1">
                          <a:latin typeface="Cambria Math" panose="02040503050406030204" pitchFamily="18" charset="0"/>
                          <a:ea typeface="Cambria Math" panose="02040503050406030204" pitchFamily="18" charset="0"/>
                        </a:rPr>
                        <m:t>±9.6</m:t>
                      </m:r>
                      <m:d>
                        <m:dPr>
                          <m:ctrlPr>
                            <a:rPr lang="en-US" altLang="zh-CN" sz="2400" b="0" i="1" smtClean="0">
                              <a:latin typeface="Cambria Math" panose="02040503050406030204" pitchFamily="18" charset="0"/>
                              <a:ea typeface="Cambria Math" panose="02040503050406030204" pitchFamily="18" charset="0"/>
                            </a:rPr>
                          </m:ctrlPr>
                        </m:dPr>
                        <m:e>
                          <m:r>
                            <m:rPr>
                              <m:sty m:val="p"/>
                            </m:rPr>
                            <a:rPr lang="en-US" altLang="zh-CN" sz="2400" b="0" i="0" smtClean="0">
                              <a:latin typeface="Cambria Math" panose="02040503050406030204" pitchFamily="18" charset="0"/>
                              <a:ea typeface="Cambria Math" panose="02040503050406030204" pitchFamily="18" charset="0"/>
                            </a:rPr>
                            <m:t>sys</m:t>
                          </m:r>
                          <m:r>
                            <a:rPr lang="en-US" altLang="zh-CN" sz="2400" b="0" i="0" smtClean="0">
                              <a:latin typeface="Cambria Math" panose="02040503050406030204" pitchFamily="18" charset="0"/>
                              <a:ea typeface="Cambria Math" panose="02040503050406030204" pitchFamily="18" charset="0"/>
                            </a:rPr>
                            <m:t>.</m:t>
                          </m:r>
                        </m:e>
                      </m:d>
                      <m:r>
                        <a:rPr lang="en-US" altLang="zh-CN" sz="2400" i="1" smtClean="0">
                          <a:latin typeface="Cambria Math" panose="02040503050406030204" pitchFamily="18" charset="0"/>
                          <a:ea typeface="Cambria Math" panose="02040503050406030204" pitchFamily="18" charset="0"/>
                        </a:rPr>
                        <m:t>×</m:t>
                      </m:r>
                      <m:sSup>
                        <m:sSupPr>
                          <m:ctrlPr>
                            <a:rPr lang="en-US" altLang="zh-CN" sz="2400" i="1" smtClean="0">
                              <a:latin typeface="Cambria Math" panose="02040503050406030204" pitchFamily="18" charset="0"/>
                            </a:rPr>
                          </m:ctrlPr>
                        </m:sSupPr>
                        <m:e>
                          <m:r>
                            <a:rPr lang="en-US" altLang="zh-CN" sz="2400" b="0" i="1" smtClean="0">
                              <a:latin typeface="Cambria Math" panose="02040503050406030204" pitchFamily="18" charset="0"/>
                            </a:rPr>
                            <m:t>10</m:t>
                          </m:r>
                        </m:e>
                        <m:sup>
                          <m:r>
                            <a:rPr lang="en-US" altLang="zh-CN" sz="2400" b="0" i="1" smtClean="0">
                              <a:latin typeface="Cambria Math" panose="02040503050406030204" pitchFamily="18" charset="0"/>
                            </a:rPr>
                            <m:t>10</m:t>
                          </m:r>
                        </m:sup>
                      </m:sSup>
                      <m:sSup>
                        <m:sSupPr>
                          <m:ctrlPr>
                            <a:rPr lang="en-US" altLang="zh-CN" sz="2400" i="1" smtClean="0">
                              <a:latin typeface="Cambria Math" panose="02040503050406030204" pitchFamily="18" charset="0"/>
                            </a:rPr>
                          </m:ctrlPr>
                        </m:sSupPr>
                        <m:e>
                          <m:r>
                            <m:rPr>
                              <m:sty m:val="p"/>
                            </m:rPr>
                            <a:rPr lang="en-US" altLang="zh-CN" sz="2400" b="0" i="0" smtClean="0">
                              <a:latin typeface="Cambria Math" panose="02040503050406030204" pitchFamily="18" charset="0"/>
                            </a:rPr>
                            <m:t>s</m:t>
                          </m:r>
                        </m:e>
                        <m:sup>
                          <m:r>
                            <a:rPr lang="en-US" altLang="zh-CN" sz="2400" b="0" i="0" smtClean="0">
                              <a:latin typeface="Cambria Math" panose="02040503050406030204" pitchFamily="18" charset="0"/>
                            </a:rPr>
                            <m:t>−1</m:t>
                          </m:r>
                        </m:sup>
                      </m:sSup>
                      <m:sSup>
                        <m:sSupPr>
                          <m:ctrlPr>
                            <a:rPr lang="en-US" altLang="zh-CN" sz="2400" i="1" smtClean="0">
                              <a:latin typeface="Cambria Math" panose="02040503050406030204" pitchFamily="18" charset="0"/>
                            </a:rPr>
                          </m:ctrlPr>
                        </m:sSupPr>
                        <m:e>
                          <m:r>
                            <m:rPr>
                              <m:sty m:val="p"/>
                            </m:rPr>
                            <a:rPr lang="en-US" altLang="zh-CN" sz="2400" b="0" i="0" smtClean="0">
                              <a:latin typeface="Cambria Math" panose="02040503050406030204" pitchFamily="18" charset="0"/>
                            </a:rPr>
                            <m:t>cm</m:t>
                          </m:r>
                        </m:e>
                        <m:sup>
                          <m:r>
                            <a:rPr lang="en-US" altLang="zh-CN" sz="2400" b="0" i="0" smtClean="0">
                              <a:latin typeface="Cambria Math" panose="02040503050406030204" pitchFamily="18" charset="0"/>
                            </a:rPr>
                            <m:t>−2</m:t>
                          </m:r>
                        </m:sup>
                      </m:sSup>
                    </m:oMath>
                  </m:oMathPara>
                </a14:m>
                <a:endParaRPr lang="en-US" altLang="zh-CN" sz="2400">
                  <a:cs typeface="Times New Roman" panose="02020603050405020304" pitchFamily="18" charset="0"/>
                </a:endParaRPr>
              </a:p>
              <a:p>
                <a:pPr marL="342900" indent="-342900">
                  <a:buFont typeface="Wingdings" panose="05000000000000000000" pitchFamily="2" charset="2"/>
                  <a:buChar char="Ø"/>
                </a:pPr>
                <a:r>
                  <a:rPr lang="en-US" altLang="zh-CN" sz="2400">
                    <a:cs typeface="Times New Roman" panose="02020603050405020304" pitchFamily="18" charset="0"/>
                  </a:rPr>
                  <a:t>Multi-tonne-scale LXe detectors has potential for solar pp neutrino studies</a:t>
                </a:r>
              </a:p>
            </p:txBody>
          </p:sp>
        </mc:Choice>
        <mc:Fallback xmlns="">
          <p:sp>
            <p:nvSpPr>
              <p:cNvPr id="9" name="文本框 8">
                <a:extLst>
                  <a:ext uri="{FF2B5EF4-FFF2-40B4-BE49-F238E27FC236}">
                    <a16:creationId xmlns:a16="http://schemas.microsoft.com/office/drawing/2014/main" id="{A650EB13-BD0F-EB55-4AD7-B98150886B79}"/>
                  </a:ext>
                </a:extLst>
              </p:cNvPr>
              <p:cNvSpPr txBox="1">
                <a:spLocks noRot="1" noChangeAspect="1" noMove="1" noResize="1" noEditPoints="1" noAdjustHandles="1" noChangeArrowheads="1" noChangeShapeType="1" noTextEdit="1"/>
              </p:cNvSpPr>
              <p:nvPr/>
            </p:nvSpPr>
            <p:spPr>
              <a:xfrm>
                <a:off x="1053176" y="4431543"/>
                <a:ext cx="10085647" cy="1569660"/>
              </a:xfrm>
              <a:prstGeom prst="rect">
                <a:avLst/>
              </a:prstGeom>
              <a:blipFill>
                <a:blip r:embed="rId4"/>
                <a:stretch>
                  <a:fillRect l="-846" t="-3113" r="-665" b="-8171"/>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0BE7C732-F0F1-9EB7-CDC5-481A99C4533D}"/>
              </a:ext>
            </a:extLst>
          </p:cNvPr>
          <p:cNvSpPr txBox="1"/>
          <p:nvPr/>
        </p:nvSpPr>
        <p:spPr>
          <a:xfrm rot="19251631">
            <a:off x="6621523" y="2122438"/>
            <a:ext cx="1994888" cy="523220"/>
          </a:xfrm>
          <a:prstGeom prst="rect">
            <a:avLst/>
          </a:prstGeom>
          <a:noFill/>
        </p:spPr>
        <p:txBody>
          <a:bodyPr wrap="square">
            <a:spAutoFit/>
          </a:bodyPr>
          <a:lstStyle/>
          <a:p>
            <a:r>
              <a:rPr lang="en-US" altLang="zh-CN" sz="2800" dirty="0">
                <a:solidFill>
                  <a:schemeClr val="bg1">
                    <a:lumMod val="75000"/>
                  </a:schemeClr>
                </a:solidFill>
              </a:rPr>
              <a:t>P</a:t>
            </a:r>
            <a:r>
              <a:rPr lang="zh-CN" altLang="en-US" sz="2800" dirty="0">
                <a:solidFill>
                  <a:schemeClr val="bg1">
                    <a:lumMod val="75000"/>
                  </a:schemeClr>
                </a:solidFill>
              </a:rPr>
              <a:t>reliminary</a:t>
            </a:r>
          </a:p>
        </p:txBody>
      </p:sp>
      <p:sp>
        <p:nvSpPr>
          <p:cNvPr id="7" name="文本框 6">
            <a:extLst>
              <a:ext uri="{FF2B5EF4-FFF2-40B4-BE49-F238E27FC236}">
                <a16:creationId xmlns:a16="http://schemas.microsoft.com/office/drawing/2014/main" id="{DCBC9631-760C-52A3-9A48-4357537F7447}"/>
              </a:ext>
            </a:extLst>
          </p:cNvPr>
          <p:cNvSpPr txBox="1"/>
          <p:nvPr/>
        </p:nvSpPr>
        <p:spPr>
          <a:xfrm>
            <a:off x="7618966" y="3834600"/>
            <a:ext cx="1696303" cy="338554"/>
          </a:xfrm>
          <a:prstGeom prst="rect">
            <a:avLst/>
          </a:prstGeom>
          <a:noFill/>
        </p:spPr>
        <p:txBody>
          <a:bodyPr wrap="square">
            <a:spAutoFit/>
          </a:bodyPr>
          <a:lstStyle/>
          <a:p>
            <a:pPr algn="ctr"/>
            <a:r>
              <a:rPr lang="en-US" altLang="zh-CN" sz="1600" b="1" i="0">
                <a:effectLst/>
              </a:rPr>
              <a:t>arXiv:2401.07045</a:t>
            </a:r>
            <a:endParaRPr lang="zh-CN" altLang="en-US" sz="1600" b="1"/>
          </a:p>
        </p:txBody>
      </p:sp>
    </p:spTree>
    <p:extLst>
      <p:ext uri="{BB962C8B-B14F-4D97-AF65-F5344CB8AC3E}">
        <p14:creationId xmlns:p14="http://schemas.microsoft.com/office/powerpoint/2010/main" val="2388816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AEEF2809-56F5-D2D3-BD40-16675D9090EF}"/>
              </a:ext>
            </a:extLst>
          </p:cNvPr>
          <p:cNvGrpSpPr/>
          <p:nvPr/>
        </p:nvGrpSpPr>
        <p:grpSpPr>
          <a:xfrm>
            <a:off x="6258962" y="3026021"/>
            <a:ext cx="5707224" cy="2567409"/>
            <a:chOff x="5516620" y="3795940"/>
            <a:chExt cx="5948218" cy="2675821"/>
          </a:xfrm>
        </p:grpSpPr>
        <p:pic>
          <p:nvPicPr>
            <p:cNvPr id="6" name="图片 5">
              <a:extLst>
                <a:ext uri="{FF2B5EF4-FFF2-40B4-BE49-F238E27FC236}">
                  <a16:creationId xmlns:a16="http://schemas.microsoft.com/office/drawing/2014/main" id="{C125CF46-4268-CBC2-FA2D-25EA803F5BAB}"/>
                </a:ext>
              </a:extLst>
            </p:cNvPr>
            <p:cNvPicPr>
              <a:picLocks noChangeAspect="1"/>
            </p:cNvPicPr>
            <p:nvPr/>
          </p:nvPicPr>
          <p:blipFill>
            <a:blip r:embed="rId3"/>
            <a:stretch>
              <a:fillRect/>
            </a:stretch>
          </p:blipFill>
          <p:spPr>
            <a:xfrm>
              <a:off x="5516620" y="3795940"/>
              <a:ext cx="5948218" cy="2675821"/>
            </a:xfrm>
            <a:prstGeom prst="rect">
              <a:avLst/>
            </a:prstGeom>
          </p:spPr>
        </p:pic>
        <p:sp>
          <p:nvSpPr>
            <p:cNvPr id="8" name="文本框 7">
              <a:extLst>
                <a:ext uri="{FF2B5EF4-FFF2-40B4-BE49-F238E27FC236}">
                  <a16:creationId xmlns:a16="http://schemas.microsoft.com/office/drawing/2014/main" id="{00625B70-CE2D-9C36-8F28-D14A7478752D}"/>
                </a:ext>
              </a:extLst>
            </p:cNvPr>
            <p:cNvSpPr txBox="1"/>
            <p:nvPr/>
          </p:nvSpPr>
          <p:spPr>
            <a:xfrm rot="19251631">
              <a:off x="8931367" y="4429696"/>
              <a:ext cx="1994888" cy="523220"/>
            </a:xfrm>
            <a:prstGeom prst="rect">
              <a:avLst/>
            </a:prstGeom>
            <a:noFill/>
          </p:spPr>
          <p:txBody>
            <a:bodyPr wrap="square">
              <a:spAutoFit/>
            </a:bodyPr>
            <a:lstStyle/>
            <a:p>
              <a:r>
                <a:rPr lang="en-US" altLang="zh-CN" sz="2800" dirty="0">
                  <a:solidFill>
                    <a:schemeClr val="bg1">
                      <a:lumMod val="75000"/>
                    </a:schemeClr>
                  </a:solidFill>
                </a:rPr>
                <a:t>P</a:t>
              </a:r>
              <a:r>
                <a:rPr lang="zh-CN" altLang="en-US" sz="2800" dirty="0">
                  <a:solidFill>
                    <a:schemeClr val="bg1">
                      <a:lumMod val="75000"/>
                    </a:schemeClr>
                  </a:solidFill>
                </a:rPr>
                <a:t>reliminary</a:t>
              </a:r>
            </a:p>
          </p:txBody>
        </p:sp>
      </p:grpSp>
      <p:sp>
        <p:nvSpPr>
          <p:cNvPr id="2" name="标题 1">
            <a:extLst>
              <a:ext uri="{FF2B5EF4-FFF2-40B4-BE49-F238E27FC236}">
                <a16:creationId xmlns:a16="http://schemas.microsoft.com/office/drawing/2014/main" id="{622D5481-D106-BF77-A9A1-DB0EE5B90C3C}"/>
              </a:ext>
            </a:extLst>
          </p:cNvPr>
          <p:cNvSpPr>
            <a:spLocks noGrp="1"/>
          </p:cNvSpPr>
          <p:nvPr>
            <p:ph type="title"/>
          </p:nvPr>
        </p:nvSpPr>
        <p:spPr/>
        <p:txBody>
          <a:bodyPr/>
          <a:lstStyle/>
          <a:p>
            <a:r>
              <a:rPr lang="en-US" altLang="zh-CN"/>
              <a:t>PandaX-4T detector upgrade</a:t>
            </a:r>
            <a:endParaRPr lang="zh-CN" altLang="en-US"/>
          </a:p>
        </p:txBody>
      </p:sp>
      <p:sp>
        <p:nvSpPr>
          <p:cNvPr id="3" name="日期占位符 2">
            <a:extLst>
              <a:ext uri="{FF2B5EF4-FFF2-40B4-BE49-F238E27FC236}">
                <a16:creationId xmlns:a16="http://schemas.microsoft.com/office/drawing/2014/main" id="{2CBC0D89-26DB-D369-3694-C1452209068C}"/>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C7ADA14F-74D1-AB7B-1D95-A02CF5392123}"/>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79691FE1-3541-42A7-0F62-D527061AAABA}"/>
              </a:ext>
            </a:extLst>
          </p:cNvPr>
          <p:cNvSpPr>
            <a:spLocks noGrp="1"/>
          </p:cNvSpPr>
          <p:nvPr>
            <p:ph type="sldNum" sz="quarter" idx="12"/>
          </p:nvPr>
        </p:nvSpPr>
        <p:spPr/>
        <p:txBody>
          <a:bodyPr/>
          <a:lstStyle/>
          <a:p>
            <a:fld id="{36938283-425C-4351-A14E-9CA3B2BE78DA}" type="slidenum">
              <a:rPr lang="zh-CN" altLang="en-US" smtClean="0"/>
              <a:t>42</a:t>
            </a:fld>
            <a:endParaRPr lang="zh-CN" altLang="en-US"/>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F563FC73-DE6F-AC9C-ED0C-A141BEC7BCB0}"/>
                  </a:ext>
                </a:extLst>
              </p:cNvPr>
              <p:cNvSpPr txBox="1"/>
              <p:nvPr/>
            </p:nvSpPr>
            <p:spPr>
              <a:xfrm>
                <a:off x="582062" y="1351508"/>
                <a:ext cx="6733980" cy="3908762"/>
              </a:xfrm>
              <a:prstGeom prst="rect">
                <a:avLst/>
              </a:prstGeom>
              <a:noFill/>
            </p:spPr>
            <p:txBody>
              <a:bodyPr wrap="square">
                <a:spAutoFit/>
              </a:bodyPr>
              <a:lstStyle/>
              <a:p>
                <a:pPr marL="342900" indent="-342900">
                  <a:buFont typeface="Wingdings" panose="05000000000000000000" pitchFamily="2" charset="2"/>
                  <a:buChar char="Ø"/>
                </a:pPr>
                <a:r>
                  <a:rPr lang="en-US" altLang="zh-CN" sz="2400">
                    <a:cs typeface="Times New Roman" panose="02020603050405020304" pitchFamily="18" charset="0"/>
                  </a:rPr>
                  <a:t>Recude backgrounds</a:t>
                </a:r>
              </a:p>
              <a:p>
                <a:pPr marL="800100" lvl="1" indent="-342900">
                  <a:buFont typeface="Arial" panose="020B0604020202020204" pitchFamily="34" charset="0"/>
                  <a:buChar char="•"/>
                </a:pPr>
                <a:r>
                  <a:rPr lang="en-US" altLang="zh-CN" sz="2000">
                    <a:cs typeface="Times New Roman" panose="02020603050405020304" pitchFamily="18" charset="0"/>
                  </a:rPr>
                  <a:t>Optimize online cryogenic distillation system</a:t>
                </a:r>
              </a:p>
              <a:p>
                <a:pPr marL="800100" lvl="1" indent="-342900">
                  <a:buFont typeface="Arial" panose="020B0604020202020204" pitchFamily="34" charset="0"/>
                  <a:buChar char="•"/>
                </a:pPr>
                <a:r>
                  <a:rPr lang="en-US" altLang="zh-CN" sz="2000">
                    <a:cs typeface="Times New Roman" panose="02020603050405020304" pitchFamily="18" charset="0"/>
                  </a:rPr>
                  <a:t>Replacing TPC materials and circulation pumps</a:t>
                </a:r>
              </a:p>
              <a:p>
                <a:pPr marL="342900" indent="-342900">
                  <a:buFont typeface="Arial" panose="020B0604020202020204" pitchFamily="34" charset="0"/>
                  <a:buChar char="•"/>
                </a:pPr>
                <a:endParaRPr lang="en-US" altLang="zh-CN" sz="2400">
                  <a:cs typeface="Times New Roman" panose="02020603050405020304" pitchFamily="18" charset="0"/>
                </a:endParaRPr>
              </a:p>
              <a:p>
                <a:pPr marL="342900" indent="-342900">
                  <a:buFont typeface="Wingdings" panose="05000000000000000000" pitchFamily="2" charset="2"/>
                  <a:buChar char="Ø"/>
                </a:pPr>
                <a:r>
                  <a:rPr lang="en-US" altLang="zh-CN" sz="2400">
                    <a:cs typeface="Times New Roman" panose="02020603050405020304" pitchFamily="18" charset="0"/>
                  </a:rPr>
                  <a:t>Assumptions</a:t>
                </a:r>
              </a:p>
              <a:p>
                <a:pPr marL="800100" lvl="1" indent="-342900">
                  <a:buFont typeface="Arial" panose="020B0604020202020204" pitchFamily="34" charset="0"/>
                  <a:buChar char="•"/>
                </a:pPr>
                <a:r>
                  <a:rPr lang="en-US" altLang="zh-CN" sz="2000"/>
                  <a:t>Rn-222 </a:t>
                </a:r>
                <a14:m>
                  <m:oMath xmlns:m="http://schemas.openxmlformats.org/officeDocument/2006/math">
                    <m:r>
                      <a:rPr lang="en-US" altLang="zh-CN" sz="2000">
                        <a:latin typeface="Cambria Math" panose="02040503050406030204" pitchFamily="18" charset="0"/>
                      </a:rPr>
                      <m:t>~3.5</m:t>
                    </m:r>
                    <m:r>
                      <a:rPr lang="en-US" altLang="zh-CN" sz="2000" b="0" i="0" smtClean="0">
                        <a:latin typeface="Cambria Math" panose="02040503050406030204" pitchFamily="18" charset="0"/>
                      </a:rPr>
                      <m:t> </m:t>
                    </m:r>
                    <m:r>
                      <m:rPr>
                        <m:sty m:val="p"/>
                      </m:rPr>
                      <a:rPr lang="el-GR" altLang="zh-CN" sz="2000">
                        <a:latin typeface="Cambria Math" panose="02040503050406030204" pitchFamily="18" charset="0"/>
                        <a:ea typeface="Cambria Math" panose="02040503050406030204" pitchFamily="18" charset="0"/>
                      </a:rPr>
                      <m:t>μ</m:t>
                    </m:r>
                    <m:r>
                      <m:rPr>
                        <m:sty m:val="p"/>
                      </m:rPr>
                      <a:rPr lang="en-US" altLang="zh-CN" sz="2000">
                        <a:latin typeface="Cambria Math" panose="02040503050406030204" pitchFamily="18" charset="0"/>
                        <a:ea typeface="Cambria Math" panose="02040503050406030204" pitchFamily="18" charset="0"/>
                      </a:rPr>
                      <m:t>Bq</m:t>
                    </m:r>
                    <m:r>
                      <a:rPr lang="en-US" altLang="zh-CN" sz="2000">
                        <a:latin typeface="Cambria Math" panose="02040503050406030204" pitchFamily="18" charset="0"/>
                        <a:ea typeface="Cambria Math" panose="02040503050406030204" pitchFamily="18" charset="0"/>
                      </a:rPr>
                      <m:t>/</m:t>
                    </m:r>
                    <m:r>
                      <m:rPr>
                        <m:sty m:val="p"/>
                      </m:rPr>
                      <a:rPr lang="en-US" altLang="zh-CN" sz="2000">
                        <a:latin typeface="Cambria Math" panose="02040503050406030204" pitchFamily="18" charset="0"/>
                        <a:ea typeface="Cambria Math" panose="02040503050406030204" pitchFamily="18" charset="0"/>
                      </a:rPr>
                      <m:t>kg</m:t>
                    </m:r>
                  </m:oMath>
                </a14:m>
                <a:endParaRPr lang="en-US" altLang="zh-CN" sz="2000">
                  <a:cs typeface="Times New Roman" panose="02020603050405020304" pitchFamily="18" charset="0"/>
                </a:endParaRPr>
              </a:p>
              <a:p>
                <a:pPr marL="800100" lvl="1" indent="-342900">
                  <a:buFont typeface="Arial" panose="020B0604020202020204" pitchFamily="34" charset="0"/>
                  <a:buChar char="•"/>
                </a:pPr>
                <a:r>
                  <a:rPr lang="en-US" altLang="zh-CN" sz="2000">
                    <a:cs typeface="Times New Roman" panose="02020603050405020304" pitchFamily="18" charset="0"/>
                  </a:rPr>
                  <a:t>Kr-85 </a:t>
                </a:r>
                <a14:m>
                  <m:oMath xmlns:m="http://schemas.openxmlformats.org/officeDocument/2006/math">
                    <m:r>
                      <a:rPr lang="en-US" altLang="zh-CN" sz="2000">
                        <a:latin typeface="Cambria Math" panose="02040503050406030204" pitchFamily="18" charset="0"/>
                      </a:rPr>
                      <m:t>~0.25 </m:t>
                    </m:r>
                    <m:r>
                      <m:rPr>
                        <m:sty m:val="p"/>
                      </m:rPr>
                      <a:rPr lang="en-US" altLang="zh-CN" sz="2000">
                        <a:latin typeface="Cambria Math" panose="02040503050406030204" pitchFamily="18" charset="0"/>
                        <a:ea typeface="Cambria Math" panose="02040503050406030204" pitchFamily="18" charset="0"/>
                      </a:rPr>
                      <m:t>ppt</m:t>
                    </m:r>
                  </m:oMath>
                </a14:m>
                <a:endParaRPr lang="en-US" altLang="zh-CN" sz="2000">
                  <a:cs typeface="Times New Roman" panose="02020603050405020304" pitchFamily="18" charset="0"/>
                </a:endParaRPr>
              </a:p>
              <a:p>
                <a:pPr marL="800100" lvl="1" indent="-342900">
                  <a:buFont typeface="Arial" panose="020B0604020202020204" pitchFamily="34" charset="0"/>
                  <a:buChar char="•"/>
                </a:pPr>
                <a:r>
                  <a:rPr lang="en-US" altLang="zh-CN" sz="2000">
                    <a:cs typeface="Times New Roman" panose="02020603050405020304" pitchFamily="18" charset="0"/>
                  </a:rPr>
                  <a:t>No induced activated xenon isotopes</a:t>
                </a:r>
              </a:p>
              <a:p>
                <a:pPr marL="800100" lvl="1" indent="-342900">
                  <a:buFont typeface="Arial" panose="020B0604020202020204" pitchFamily="34" charset="0"/>
                  <a:buChar char="•"/>
                </a:pPr>
                <a:r>
                  <a:rPr lang="en-US" altLang="zh-CN" sz="2000">
                    <a:cs typeface="Times New Roman" panose="02020603050405020304" pitchFamily="18" charset="0"/>
                  </a:rPr>
                  <a:t>Background uncertainty ~5%</a:t>
                </a:r>
              </a:p>
              <a:p>
                <a:r>
                  <a:rPr lang="en-US" altLang="zh-CN" sz="2400">
                    <a:cs typeface="Times New Roman" panose="02020603050405020304" pitchFamily="18" charset="0"/>
                  </a:rPr>
                  <a:t>=&gt; Measurement uncertainty: </a:t>
                </a:r>
              </a:p>
              <a:p>
                <a:r>
                  <a:rPr lang="en-US" altLang="zh-CN" sz="2400">
                    <a:cs typeface="Times New Roman" panose="02020603050405020304" pitchFamily="18" charset="0"/>
                  </a:rPr>
                  <a:t>      ~30% @ 6 ton</a:t>
                </a:r>
                <a14:m>
                  <m:oMath xmlns:m="http://schemas.openxmlformats.org/officeDocument/2006/math">
                    <m:r>
                      <a:rPr lang="en-US" altLang="zh-CN" sz="2400" i="1" smtClean="0">
                        <a:latin typeface="Cambria Math" panose="02040503050406030204" pitchFamily="18" charset="0"/>
                        <a:ea typeface="Cambria Math" panose="02040503050406030204" pitchFamily="18" charset="0"/>
                      </a:rPr>
                      <m:t>×</m:t>
                    </m:r>
                  </m:oMath>
                </a14:m>
                <a:r>
                  <a:rPr lang="en-US" altLang="zh-CN" sz="2400">
                    <a:cs typeface="Times New Roman" panose="02020603050405020304" pitchFamily="18" charset="0"/>
                  </a:rPr>
                  <a:t>year</a:t>
                </a:r>
                <a:endParaRPr lang="zh-CN" altLang="en-US" sz="2400">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F563FC73-DE6F-AC9C-ED0C-A141BEC7BCB0}"/>
                  </a:ext>
                </a:extLst>
              </p:cNvPr>
              <p:cNvSpPr txBox="1">
                <a:spLocks noRot="1" noChangeAspect="1" noMove="1" noResize="1" noEditPoints="1" noAdjustHandles="1" noChangeArrowheads="1" noChangeShapeType="1" noTextEdit="1"/>
              </p:cNvSpPr>
              <p:nvPr/>
            </p:nvSpPr>
            <p:spPr>
              <a:xfrm>
                <a:off x="582062" y="1351508"/>
                <a:ext cx="6733980" cy="3908762"/>
              </a:xfrm>
              <a:prstGeom prst="rect">
                <a:avLst/>
              </a:prstGeom>
              <a:blipFill>
                <a:blip r:embed="rId4"/>
                <a:stretch>
                  <a:fillRect l="-1357" t="-124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54271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A793F5-B1DF-0E65-68C9-5D4806BA03A6}"/>
              </a:ext>
            </a:extLst>
          </p:cNvPr>
          <p:cNvSpPr>
            <a:spLocks noGrp="1"/>
          </p:cNvSpPr>
          <p:nvPr>
            <p:ph type="title"/>
          </p:nvPr>
        </p:nvSpPr>
        <p:spPr/>
        <p:txBody>
          <a:bodyPr>
            <a:normAutofit/>
          </a:bodyPr>
          <a:lstStyle/>
          <a:p>
            <a:r>
              <a:rPr lang="en-US" altLang="zh-CN" sz="3600">
                <a:cs typeface="Times New Roman" panose="02020603050405020304" pitchFamily="18" charset="0"/>
              </a:rPr>
              <a:t>Future </a:t>
            </a:r>
            <a:r>
              <a:rPr lang="en-US" altLang="zh-CN"/>
              <a:t>PandaX-30T</a:t>
            </a:r>
            <a:endParaRPr lang="zh-CN" altLang="en-US"/>
          </a:p>
        </p:txBody>
      </p:sp>
      <p:sp>
        <p:nvSpPr>
          <p:cNvPr id="3" name="日期占位符 2">
            <a:extLst>
              <a:ext uri="{FF2B5EF4-FFF2-40B4-BE49-F238E27FC236}">
                <a16:creationId xmlns:a16="http://schemas.microsoft.com/office/drawing/2014/main" id="{D520409B-AAEE-D2E4-EE9F-24F1895C5E9B}"/>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3DC5855D-26D0-BE80-C04D-6ACB755F4F75}"/>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22C5B7AA-9798-9C02-9380-34C875CDC1CF}"/>
              </a:ext>
            </a:extLst>
          </p:cNvPr>
          <p:cNvSpPr>
            <a:spLocks noGrp="1"/>
          </p:cNvSpPr>
          <p:nvPr>
            <p:ph type="sldNum" sz="quarter" idx="12"/>
          </p:nvPr>
        </p:nvSpPr>
        <p:spPr/>
        <p:txBody>
          <a:bodyPr/>
          <a:lstStyle/>
          <a:p>
            <a:fld id="{36938283-425C-4351-A14E-9CA3B2BE78DA}" type="slidenum">
              <a:rPr lang="zh-CN" altLang="en-US" smtClean="0"/>
              <a:t>43</a:t>
            </a:fld>
            <a:endParaRPr lang="zh-CN" altLang="en-US"/>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DE6D81EA-4975-F400-E7F0-6791EA00E8F2}"/>
                  </a:ext>
                </a:extLst>
              </p:cNvPr>
              <p:cNvSpPr txBox="1"/>
              <p:nvPr/>
            </p:nvSpPr>
            <p:spPr>
              <a:xfrm>
                <a:off x="550886" y="2274838"/>
                <a:ext cx="6022760" cy="2062103"/>
              </a:xfrm>
              <a:prstGeom prst="rect">
                <a:avLst/>
              </a:prstGeom>
              <a:noFill/>
              <a:ln>
                <a:noFill/>
              </a:ln>
            </p:spPr>
            <p:txBody>
              <a:bodyPr wrap="square">
                <a:spAutoFit/>
              </a:bodyPr>
              <a:lstStyle/>
              <a:p>
                <a:r>
                  <a:rPr lang="en-US" altLang="zh-CN" sz="2400">
                    <a:cs typeface="Times New Roman" panose="02020603050405020304" pitchFamily="18" charset="0"/>
                  </a:rPr>
                  <a:t>Assumptions</a:t>
                </a:r>
              </a:p>
              <a:p>
                <a:pPr marL="800100" lvl="1" indent="-342900">
                  <a:buFont typeface="Arial" panose="020B0604020202020204" pitchFamily="34" charset="0"/>
                  <a:buChar char="•"/>
                </a:pPr>
                <a:r>
                  <a:rPr lang="en-US" altLang="zh-CN" sz="2000">
                    <a:cs typeface="Times New Roman" panose="02020603050405020304" pitchFamily="18" charset="0"/>
                  </a:rPr>
                  <a:t>Rn-222 ~0.5 uBq/kg</a:t>
                </a:r>
              </a:p>
              <a:p>
                <a:pPr marL="800100" lvl="1" indent="-342900">
                  <a:buFont typeface="Arial" panose="020B0604020202020204" pitchFamily="34" charset="0"/>
                  <a:buChar char="•"/>
                </a:pPr>
                <a:r>
                  <a:rPr lang="en-US" altLang="zh-CN" sz="2000">
                    <a:cs typeface="Times New Roman" panose="02020603050405020304" pitchFamily="18" charset="0"/>
                  </a:rPr>
                  <a:t>Kr-85 ~0.01 ppt</a:t>
                </a:r>
              </a:p>
              <a:p>
                <a:pPr marL="800100" lvl="1" indent="-342900">
                  <a:buFont typeface="Arial" panose="020B0604020202020204" pitchFamily="34" charset="0"/>
                  <a:buChar char="•"/>
                </a:pPr>
                <a:r>
                  <a:rPr lang="en-US" altLang="zh-CN" sz="2000">
                    <a:cs typeface="Times New Roman" panose="02020603050405020304" pitchFamily="18" charset="0"/>
                  </a:rPr>
                  <a:t>Material reduction a factor of 10</a:t>
                </a:r>
              </a:p>
              <a:p>
                <a:pPr marL="800100" lvl="1" indent="-342900">
                  <a:buFont typeface="Arial" panose="020B0604020202020204" pitchFamily="34" charset="0"/>
                  <a:buChar char="•"/>
                </a:pPr>
                <a:r>
                  <a:rPr lang="en-US" altLang="zh-CN" sz="2000">
                    <a:cs typeface="Times New Roman" panose="02020603050405020304" pitchFamily="18" charset="0"/>
                  </a:rPr>
                  <a:t>Background uncertainty ~2%</a:t>
                </a:r>
              </a:p>
              <a:p>
                <a:r>
                  <a:rPr lang="en-US" altLang="zh-CN" sz="2400">
                    <a:cs typeface="Times New Roman" panose="02020603050405020304" pitchFamily="18" charset="0"/>
                  </a:rPr>
                  <a:t>=&gt;</a:t>
                </a:r>
                <a:r>
                  <a:rPr lang="en-US" altLang="zh-CN" sz="2400">
                    <a:cs typeface="Times New Roman" panose="02020603050405020304" pitchFamily="18" charset="0"/>
                    <a:sym typeface="Wingdings" panose="05000000000000000000" pitchFamily="2" charset="2"/>
                  </a:rPr>
                  <a:t> Relative uncertainty ~10% @</a:t>
                </a:r>
                <a:r>
                  <a:rPr lang="en-US" altLang="zh-CN" sz="2400">
                    <a:cs typeface="Times New Roman" panose="02020603050405020304" pitchFamily="18" charset="0"/>
                  </a:rPr>
                  <a:t> 6 ton</a:t>
                </a:r>
                <a14:m>
                  <m:oMath xmlns:m="http://schemas.openxmlformats.org/officeDocument/2006/math">
                    <m:r>
                      <a:rPr lang="en-US" altLang="zh-CN" sz="2400" i="1" smtClean="0">
                        <a:latin typeface="Cambria Math" panose="02040503050406030204" pitchFamily="18" charset="0"/>
                        <a:ea typeface="Cambria Math" panose="02040503050406030204" pitchFamily="18" charset="0"/>
                      </a:rPr>
                      <m:t>×</m:t>
                    </m:r>
                  </m:oMath>
                </a14:m>
                <a:r>
                  <a:rPr lang="en-US" altLang="zh-CN" sz="2400">
                    <a:cs typeface="Times New Roman" panose="02020603050405020304" pitchFamily="18" charset="0"/>
                  </a:rPr>
                  <a:t>year</a:t>
                </a:r>
                <a:endParaRPr lang="en-US" altLang="zh-CN" sz="2400" dirty="0">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DE6D81EA-4975-F400-E7F0-6791EA00E8F2}"/>
                  </a:ext>
                </a:extLst>
              </p:cNvPr>
              <p:cNvSpPr txBox="1">
                <a:spLocks noRot="1" noChangeAspect="1" noMove="1" noResize="1" noEditPoints="1" noAdjustHandles="1" noChangeArrowheads="1" noChangeShapeType="1" noTextEdit="1"/>
              </p:cNvSpPr>
              <p:nvPr/>
            </p:nvSpPr>
            <p:spPr>
              <a:xfrm>
                <a:off x="550886" y="2274838"/>
                <a:ext cx="6022760" cy="2062103"/>
              </a:xfrm>
              <a:prstGeom prst="rect">
                <a:avLst/>
              </a:prstGeom>
              <a:blipFill>
                <a:blip r:embed="rId3"/>
                <a:stretch>
                  <a:fillRect l="-1518" t="-2367" b="-5917"/>
                </a:stretch>
              </a:blipFill>
              <a:ln>
                <a:noFill/>
              </a:ln>
            </p:spPr>
            <p:txBody>
              <a:bodyPr/>
              <a:lstStyle/>
              <a:p>
                <a:r>
                  <a:rPr lang="zh-CN" altLang="en-US">
                    <a:noFill/>
                  </a:rPr>
                  <a:t> </a:t>
                </a:r>
              </a:p>
            </p:txBody>
          </p:sp>
        </mc:Fallback>
      </mc:AlternateContent>
      <p:grpSp>
        <p:nvGrpSpPr>
          <p:cNvPr id="15" name="组合 14">
            <a:extLst>
              <a:ext uri="{FF2B5EF4-FFF2-40B4-BE49-F238E27FC236}">
                <a16:creationId xmlns:a16="http://schemas.microsoft.com/office/drawing/2014/main" id="{04FAD650-3B55-5633-163F-F3216547577E}"/>
              </a:ext>
            </a:extLst>
          </p:cNvPr>
          <p:cNvGrpSpPr/>
          <p:nvPr/>
        </p:nvGrpSpPr>
        <p:grpSpPr>
          <a:xfrm>
            <a:off x="6486270" y="1719000"/>
            <a:ext cx="4713617" cy="3420000"/>
            <a:chOff x="3739191" y="3051761"/>
            <a:chExt cx="4713617" cy="3420000"/>
          </a:xfrm>
        </p:grpSpPr>
        <p:pic>
          <p:nvPicPr>
            <p:cNvPr id="7" name="Picture 2">
              <a:extLst>
                <a:ext uri="{FF2B5EF4-FFF2-40B4-BE49-F238E27FC236}">
                  <a16:creationId xmlns:a16="http://schemas.microsoft.com/office/drawing/2014/main" id="{C15D36C6-5352-C6B7-3AA7-8D7058178C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9191" y="3051761"/>
              <a:ext cx="4713617" cy="3420000"/>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0BF0FAA9-8546-0347-B52B-42987604CA26}"/>
                </a:ext>
              </a:extLst>
            </p:cNvPr>
            <p:cNvSpPr txBox="1"/>
            <p:nvPr/>
          </p:nvSpPr>
          <p:spPr>
            <a:xfrm>
              <a:off x="7031414" y="4492196"/>
              <a:ext cx="1247968" cy="400110"/>
            </a:xfrm>
            <a:prstGeom prst="rect">
              <a:avLst/>
            </a:prstGeom>
            <a:noFill/>
          </p:spPr>
          <p:txBody>
            <a:bodyPr wrap="square">
              <a:spAutoFit/>
            </a:bodyPr>
            <a:lstStyle/>
            <a:p>
              <a:r>
                <a:rPr lang="en-US" altLang="zh-CN" sz="2000"/>
                <a:t>Dominant</a:t>
              </a:r>
              <a:endParaRPr lang="zh-CN" altLang="en-US" sz="2000"/>
            </a:p>
          </p:txBody>
        </p:sp>
        <p:cxnSp>
          <p:nvCxnSpPr>
            <p:cNvPr id="14" name="直接箭头连接符 13">
              <a:extLst>
                <a:ext uri="{FF2B5EF4-FFF2-40B4-BE49-F238E27FC236}">
                  <a16:creationId xmlns:a16="http://schemas.microsoft.com/office/drawing/2014/main" id="{3A53849A-A6A1-3630-094F-48A80D5151BF}"/>
                </a:ext>
              </a:extLst>
            </p:cNvPr>
            <p:cNvCxnSpPr>
              <a:cxnSpLocks/>
            </p:cNvCxnSpPr>
            <p:nvPr/>
          </p:nvCxnSpPr>
          <p:spPr>
            <a:xfrm flipH="1" flipV="1">
              <a:off x="6813380" y="4492196"/>
              <a:ext cx="218034" cy="205374"/>
            </a:xfrm>
            <a:prstGeom prst="straightConnector1">
              <a:avLst/>
            </a:prstGeom>
            <a:ln w="28575">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470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26A59B-19C0-F03A-20E7-8DA1B94E2069}"/>
              </a:ext>
            </a:extLst>
          </p:cNvPr>
          <p:cNvSpPr>
            <a:spLocks noGrp="1"/>
          </p:cNvSpPr>
          <p:nvPr>
            <p:ph type="title"/>
          </p:nvPr>
        </p:nvSpPr>
        <p:spPr/>
        <p:txBody>
          <a:bodyPr/>
          <a:lstStyle/>
          <a:p>
            <a:r>
              <a:rPr lang="en-US" altLang="zh-CN"/>
              <a:t>Summary </a:t>
            </a:r>
            <a:endParaRPr lang="zh-CN" altLang="en-US"/>
          </a:p>
        </p:txBody>
      </p:sp>
      <p:sp>
        <p:nvSpPr>
          <p:cNvPr id="3" name="日期占位符 2">
            <a:extLst>
              <a:ext uri="{FF2B5EF4-FFF2-40B4-BE49-F238E27FC236}">
                <a16:creationId xmlns:a16="http://schemas.microsoft.com/office/drawing/2014/main" id="{15FECE50-C503-7E14-BD28-6B3B81FA829B}"/>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C0D4FFAC-A4BC-1DDF-9642-9E292623425F}"/>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8CD80552-1735-EB03-BDAD-CFF1BE1D4F45}"/>
              </a:ext>
            </a:extLst>
          </p:cNvPr>
          <p:cNvSpPr>
            <a:spLocks noGrp="1"/>
          </p:cNvSpPr>
          <p:nvPr>
            <p:ph type="sldNum" sz="quarter" idx="12"/>
          </p:nvPr>
        </p:nvSpPr>
        <p:spPr/>
        <p:txBody>
          <a:bodyPr/>
          <a:lstStyle/>
          <a:p>
            <a:fld id="{36938283-425C-4351-A14E-9CA3B2BE78DA}" type="slidenum">
              <a:rPr lang="zh-CN" altLang="en-US" smtClean="0"/>
              <a:t>44</a:t>
            </a:fld>
            <a:endParaRPr lang="zh-CN" altLang="en-US"/>
          </a:p>
        </p:txBody>
      </p:sp>
      <p:sp>
        <p:nvSpPr>
          <p:cNvPr id="7" name="文本框 6">
            <a:extLst>
              <a:ext uri="{FF2B5EF4-FFF2-40B4-BE49-F238E27FC236}">
                <a16:creationId xmlns:a16="http://schemas.microsoft.com/office/drawing/2014/main" id="{FAD1DE23-52F9-7FC8-9B8C-E785B3FB2BA4}"/>
              </a:ext>
            </a:extLst>
          </p:cNvPr>
          <p:cNvSpPr txBox="1"/>
          <p:nvPr/>
        </p:nvSpPr>
        <p:spPr>
          <a:xfrm>
            <a:off x="4900466" y="5687689"/>
            <a:ext cx="5307402" cy="461665"/>
          </a:xfrm>
          <a:prstGeom prst="rect">
            <a:avLst/>
          </a:prstGeom>
          <a:noFill/>
        </p:spPr>
        <p:txBody>
          <a:bodyPr wrap="square">
            <a:spAutoFit/>
          </a:bodyPr>
          <a:lstStyle/>
          <a:p>
            <a:r>
              <a:rPr lang="en-US" altLang="zh-CN" sz="2400" b="1">
                <a:solidFill>
                  <a:srgbClr val="FF616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Thanks very much for your attention !</a:t>
            </a:r>
            <a:endParaRPr lang="zh-CN" altLang="en-US" sz="2400" b="1">
              <a:solidFill>
                <a:srgbClr val="FF616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9" name="Picture 6">
            <a:extLst>
              <a:ext uri="{FF2B5EF4-FFF2-40B4-BE49-F238E27FC236}">
                <a16:creationId xmlns:a16="http://schemas.microsoft.com/office/drawing/2014/main" id="{6A63DF13-5AB7-8613-41A0-220093EEEFD0}"/>
              </a:ext>
            </a:extLst>
          </p:cNvPr>
          <p:cNvPicPr>
            <a:picLocks noChangeAspect="1"/>
          </p:cNvPicPr>
          <p:nvPr/>
        </p:nvPicPr>
        <p:blipFill rotWithShape="1">
          <a:blip r:embed="rId3">
            <a:extLst>
              <a:ext uri="{28A0092B-C50C-407E-A947-70E740481C1C}">
                <a14:useLocalDpi xmlns:a14="http://schemas.microsoft.com/office/drawing/2010/main" val="0"/>
              </a:ext>
            </a:extLst>
          </a:blip>
          <a:srcRect l="16181" t="23419" r="28900" b="8367"/>
          <a:stretch/>
        </p:blipFill>
        <p:spPr>
          <a:xfrm>
            <a:off x="1353670" y="4575531"/>
            <a:ext cx="2252628" cy="1573823"/>
          </a:xfrm>
          <a:prstGeom prst="rect">
            <a:avLst/>
          </a:prstGeo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413044EA-A410-B700-FFD5-7CA8B19B3A63}"/>
                  </a:ext>
                </a:extLst>
              </p:cNvPr>
              <p:cNvSpPr txBox="1"/>
              <p:nvPr/>
            </p:nvSpPr>
            <p:spPr>
              <a:xfrm>
                <a:off x="1251026" y="1524204"/>
                <a:ext cx="8843587" cy="2251065"/>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en-US" altLang="zh-CN" sz="2400">
                    <a:cs typeface="Times New Roman" panose="02020603050405020304" pitchFamily="18" charset="0"/>
                  </a:rPr>
                  <a:t>PandaX-4T is able to detect solar pp neutrino</a:t>
                </a:r>
              </a:p>
              <a:p>
                <a:pPr marL="342900" indent="-342900">
                  <a:lnSpc>
                    <a:spcPct val="150000"/>
                  </a:lnSpc>
                  <a:buFont typeface="Wingdings" panose="05000000000000000000" pitchFamily="2" charset="2"/>
                  <a:buChar char="Ø"/>
                </a:pPr>
                <a:r>
                  <a:rPr lang="en-US" altLang="zh-CN" sz="2400">
                    <a:cs typeface="Times New Roman" panose="02020603050405020304" pitchFamily="18" charset="0"/>
                  </a:rPr>
                  <a:t>First measurement below 165 keV</a:t>
                </a:r>
              </a:p>
              <a:p>
                <a:pPr marL="342900" indent="-342900">
                  <a:lnSpc>
                    <a:spcPct val="150000"/>
                  </a:lnSpc>
                  <a:buFont typeface="Wingdings" panose="05000000000000000000" pitchFamily="2" charset="2"/>
                  <a:buChar char="Ø"/>
                </a:pPr>
                <a:r>
                  <a:rPr lang="en-US" altLang="zh-CN" sz="2400">
                    <a:cs typeface="Times New Roman" panose="02020603050405020304" pitchFamily="18" charset="0"/>
                  </a:rPr>
                  <a:t>Measured</a:t>
                </a:r>
                <a:r>
                  <a:rPr lang="zh-CN" altLang="en-US" sz="2400">
                    <a:cs typeface="Times New Roman" panose="02020603050405020304" pitchFamily="18" charset="0"/>
                  </a:rPr>
                  <a:t> </a:t>
                </a:r>
                <a:r>
                  <a:rPr lang="en-US" altLang="zh-CN" sz="2400">
                    <a:cs typeface="Times New Roman" panose="02020603050405020304" pitchFamily="18" charset="0"/>
                  </a:rPr>
                  <a:t>flux: </a:t>
                </a:r>
                <a14:m>
                  <m:oMath xmlns:m="http://schemas.openxmlformats.org/officeDocument/2006/math">
                    <m:r>
                      <a:rPr lang="en-US" altLang="zh-CN" sz="2400" b="0" i="0" smtClean="0">
                        <a:latin typeface="Cambria Math" panose="02040503050406030204" pitchFamily="18" charset="0"/>
                        <a:ea typeface="Cambria Math" panose="02040503050406030204" pitchFamily="18" charset="0"/>
                      </a:rPr>
                      <m:t>10.</m:t>
                    </m:r>
                    <m:r>
                      <a:rPr lang="en-US" altLang="zh-CN" sz="2400" i="1">
                        <a:latin typeface="Cambria Math" panose="02040503050406030204" pitchFamily="18" charset="0"/>
                        <a:ea typeface="Cambria Math" panose="02040503050406030204" pitchFamily="18" charset="0"/>
                      </a:rPr>
                      <m:t>3</m:t>
                    </m:r>
                    <m:r>
                      <a:rPr lang="en-US" altLang="zh-CN" sz="2400" b="0" i="1" smtClean="0">
                        <a:latin typeface="Cambria Math" panose="02040503050406030204" pitchFamily="18" charset="0"/>
                        <a:ea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3</m:t>
                    </m:r>
                    <m:r>
                      <a:rPr lang="en-US" altLang="zh-CN" sz="2400" i="1" smtClean="0">
                        <a:latin typeface="Cambria Math" panose="02040503050406030204" pitchFamily="18" charset="0"/>
                        <a:ea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7</m:t>
                    </m:r>
                    <m:d>
                      <m:dPr>
                        <m:ctrlPr>
                          <a:rPr lang="en-US" altLang="zh-CN" sz="2400" b="0" i="1" smtClean="0">
                            <a:latin typeface="Cambria Math" panose="02040503050406030204" pitchFamily="18" charset="0"/>
                            <a:ea typeface="Cambria Math" panose="02040503050406030204" pitchFamily="18" charset="0"/>
                          </a:rPr>
                        </m:ctrlPr>
                      </m:dPr>
                      <m:e>
                        <m:r>
                          <m:rPr>
                            <m:sty m:val="p"/>
                          </m:rPr>
                          <a:rPr lang="en-US" altLang="zh-CN" sz="2400" b="0" i="0" smtClean="0">
                            <a:latin typeface="Cambria Math" panose="02040503050406030204" pitchFamily="18" charset="0"/>
                            <a:ea typeface="Cambria Math" panose="02040503050406030204" pitchFamily="18" charset="0"/>
                          </a:rPr>
                          <m:t>stat</m:t>
                        </m:r>
                        <m:r>
                          <a:rPr lang="en-US" altLang="zh-CN" sz="2400" b="0" i="0" smtClean="0">
                            <a:latin typeface="Cambria Math" panose="02040503050406030204" pitchFamily="18" charset="0"/>
                            <a:ea typeface="Cambria Math" panose="02040503050406030204" pitchFamily="18" charset="0"/>
                          </a:rPr>
                          <m:t>.</m:t>
                        </m:r>
                      </m:e>
                    </m:d>
                    <m:r>
                      <a:rPr lang="en-US" altLang="zh-CN" sz="2400" i="1">
                        <a:latin typeface="Cambria Math" panose="02040503050406030204" pitchFamily="18" charset="0"/>
                        <a:ea typeface="Cambria Math" panose="02040503050406030204" pitchFamily="18" charset="0"/>
                      </a:rPr>
                      <m:t>±9.6</m:t>
                    </m:r>
                    <m:d>
                      <m:dPr>
                        <m:ctrlPr>
                          <a:rPr lang="en-US" altLang="zh-CN" sz="2400" b="0" i="1" smtClean="0">
                            <a:latin typeface="Cambria Math" panose="02040503050406030204" pitchFamily="18" charset="0"/>
                            <a:ea typeface="Cambria Math" panose="02040503050406030204" pitchFamily="18" charset="0"/>
                          </a:rPr>
                        </m:ctrlPr>
                      </m:dPr>
                      <m:e>
                        <m:r>
                          <m:rPr>
                            <m:sty m:val="p"/>
                          </m:rPr>
                          <a:rPr lang="en-US" altLang="zh-CN" sz="2400" b="0" i="0" smtClean="0">
                            <a:latin typeface="Cambria Math" panose="02040503050406030204" pitchFamily="18" charset="0"/>
                            <a:ea typeface="Cambria Math" panose="02040503050406030204" pitchFamily="18" charset="0"/>
                          </a:rPr>
                          <m:t>sys</m:t>
                        </m:r>
                        <m:r>
                          <a:rPr lang="en-US" altLang="zh-CN" sz="2400" b="0" i="0" smtClean="0">
                            <a:latin typeface="Cambria Math" panose="02040503050406030204" pitchFamily="18" charset="0"/>
                            <a:ea typeface="Cambria Math" panose="02040503050406030204" pitchFamily="18" charset="0"/>
                          </a:rPr>
                          <m:t>.</m:t>
                        </m:r>
                      </m:e>
                    </m:d>
                    <m:r>
                      <a:rPr lang="en-US" altLang="zh-CN" sz="2400" i="1" smtClean="0">
                        <a:latin typeface="Cambria Math" panose="02040503050406030204" pitchFamily="18" charset="0"/>
                        <a:ea typeface="Cambria Math" panose="02040503050406030204" pitchFamily="18" charset="0"/>
                      </a:rPr>
                      <m:t>×</m:t>
                    </m:r>
                    <m:sSup>
                      <m:sSupPr>
                        <m:ctrlPr>
                          <a:rPr lang="en-US" altLang="zh-CN" sz="2400" i="1" smtClean="0">
                            <a:latin typeface="Cambria Math" panose="02040503050406030204" pitchFamily="18" charset="0"/>
                          </a:rPr>
                        </m:ctrlPr>
                      </m:sSupPr>
                      <m:e>
                        <m:r>
                          <a:rPr lang="en-US" altLang="zh-CN" sz="2400" b="0" i="1" smtClean="0">
                            <a:latin typeface="Cambria Math" panose="02040503050406030204" pitchFamily="18" charset="0"/>
                          </a:rPr>
                          <m:t>10</m:t>
                        </m:r>
                      </m:e>
                      <m:sup>
                        <m:r>
                          <a:rPr lang="en-US" altLang="zh-CN" sz="2400" b="0" i="1" smtClean="0">
                            <a:latin typeface="Cambria Math" panose="02040503050406030204" pitchFamily="18" charset="0"/>
                          </a:rPr>
                          <m:t>10</m:t>
                        </m:r>
                      </m:sup>
                    </m:sSup>
                    <m:sSup>
                      <m:sSupPr>
                        <m:ctrlPr>
                          <a:rPr lang="en-US" altLang="zh-CN" sz="2400" i="1" smtClean="0">
                            <a:latin typeface="Cambria Math" panose="02040503050406030204" pitchFamily="18" charset="0"/>
                          </a:rPr>
                        </m:ctrlPr>
                      </m:sSupPr>
                      <m:e>
                        <m:r>
                          <m:rPr>
                            <m:sty m:val="p"/>
                          </m:rPr>
                          <a:rPr lang="en-US" altLang="zh-CN" sz="2400" b="0" i="0" smtClean="0">
                            <a:latin typeface="Cambria Math" panose="02040503050406030204" pitchFamily="18" charset="0"/>
                          </a:rPr>
                          <m:t>s</m:t>
                        </m:r>
                      </m:e>
                      <m:sup>
                        <m:r>
                          <a:rPr lang="en-US" altLang="zh-CN" sz="2400" b="0" i="0" smtClean="0">
                            <a:latin typeface="Cambria Math" panose="02040503050406030204" pitchFamily="18" charset="0"/>
                          </a:rPr>
                          <m:t>−1</m:t>
                        </m:r>
                      </m:sup>
                    </m:sSup>
                    <m:sSup>
                      <m:sSupPr>
                        <m:ctrlPr>
                          <a:rPr lang="en-US" altLang="zh-CN" sz="2400" i="1" smtClean="0">
                            <a:latin typeface="Cambria Math" panose="02040503050406030204" pitchFamily="18" charset="0"/>
                          </a:rPr>
                        </m:ctrlPr>
                      </m:sSupPr>
                      <m:e>
                        <m:r>
                          <m:rPr>
                            <m:sty m:val="p"/>
                          </m:rPr>
                          <a:rPr lang="en-US" altLang="zh-CN" sz="2400" b="0" i="0" smtClean="0">
                            <a:latin typeface="Cambria Math" panose="02040503050406030204" pitchFamily="18" charset="0"/>
                          </a:rPr>
                          <m:t>cm</m:t>
                        </m:r>
                      </m:e>
                      <m:sup>
                        <m:r>
                          <a:rPr lang="en-US" altLang="zh-CN" sz="2400" b="0" i="0" smtClean="0">
                            <a:latin typeface="Cambria Math" panose="02040503050406030204" pitchFamily="18" charset="0"/>
                          </a:rPr>
                          <m:t>−2</m:t>
                        </m:r>
                      </m:sup>
                    </m:sSup>
                  </m:oMath>
                </a14:m>
                <a:endParaRPr lang="en-US" altLang="zh-CN" sz="2400">
                  <a:cs typeface="Times New Roman" panose="02020603050405020304" pitchFamily="18" charset="0"/>
                </a:endParaRPr>
              </a:p>
              <a:p>
                <a:pPr marL="342900" indent="-342900">
                  <a:lnSpc>
                    <a:spcPct val="150000"/>
                  </a:lnSpc>
                  <a:buFont typeface="Wingdings" panose="05000000000000000000" pitchFamily="2" charset="2"/>
                  <a:buChar char="Ø"/>
                </a:pPr>
                <a:r>
                  <a:rPr lang="en-US" altLang="zh-CN" sz="2400">
                    <a:cs typeface="Times New Roman" panose="02020603050405020304" pitchFamily="18" charset="0"/>
                  </a:rPr>
                  <a:t>Future, lower background and</a:t>
                </a:r>
                <a:r>
                  <a:rPr lang="zh-CN" altLang="en-US" sz="2400">
                    <a:cs typeface="Times New Roman" panose="02020603050405020304" pitchFamily="18" charset="0"/>
                  </a:rPr>
                  <a:t> </a:t>
                </a:r>
                <a:r>
                  <a:rPr lang="en-US" altLang="zh-CN" sz="2400">
                    <a:cs typeface="Times New Roman" panose="02020603050405020304" pitchFamily="18" charset="0"/>
                  </a:rPr>
                  <a:t>more accurate measurement</a:t>
                </a:r>
              </a:p>
            </p:txBody>
          </p:sp>
        </mc:Choice>
        <mc:Fallback xmlns="">
          <p:sp>
            <p:nvSpPr>
              <p:cNvPr id="6" name="文本框 5">
                <a:extLst>
                  <a:ext uri="{FF2B5EF4-FFF2-40B4-BE49-F238E27FC236}">
                    <a16:creationId xmlns:a16="http://schemas.microsoft.com/office/drawing/2014/main" id="{413044EA-A410-B700-FFD5-7CA8B19B3A63}"/>
                  </a:ext>
                </a:extLst>
              </p:cNvPr>
              <p:cNvSpPr txBox="1">
                <a:spLocks noRot="1" noChangeAspect="1" noMove="1" noResize="1" noEditPoints="1" noAdjustHandles="1" noChangeArrowheads="1" noChangeShapeType="1" noTextEdit="1"/>
              </p:cNvSpPr>
              <p:nvPr/>
            </p:nvSpPr>
            <p:spPr>
              <a:xfrm>
                <a:off x="1251026" y="1524204"/>
                <a:ext cx="8843587" cy="2251065"/>
              </a:xfrm>
              <a:prstGeom prst="rect">
                <a:avLst/>
              </a:prstGeom>
              <a:blipFill>
                <a:blip r:embed="rId4"/>
                <a:stretch>
                  <a:fillRect l="-896" b="-542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7993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a:extLst>
              <a:ext uri="{FF2B5EF4-FFF2-40B4-BE49-F238E27FC236}">
                <a16:creationId xmlns:a16="http://schemas.microsoft.com/office/drawing/2014/main" id="{C89C5F8C-FE83-1C49-9845-0B65DD7698CC}"/>
              </a:ext>
            </a:extLst>
          </p:cNvPr>
          <p:cNvSpPr>
            <a:spLocks noGrp="1"/>
          </p:cNvSpPr>
          <p:nvPr>
            <p:ph type="title"/>
          </p:nvPr>
        </p:nvSpPr>
        <p:spPr>
          <a:xfrm>
            <a:off x="2410691" y="2766218"/>
            <a:ext cx="7370618" cy="1325563"/>
          </a:xfrm>
          <a:prstGeom prst="roundRect">
            <a:avLst>
              <a:gd name="adj" fmla="val 50000"/>
            </a:avLst>
          </a:prstGeom>
          <a:blipFill>
            <a:blip r:embed="rId2"/>
            <a:tile tx="0" ty="0" sx="100000" sy="100000" flip="none" algn="tl"/>
          </a:blipFill>
        </p:spPr>
        <p:txBody>
          <a:bodyPr>
            <a:normAutofit/>
          </a:bodyPr>
          <a:lstStyle/>
          <a:p>
            <a:r>
              <a:rPr lang="en-US" altLang="zh-CN" sz="6000" b="1">
                <a:solidFill>
                  <a:srgbClr val="00B050"/>
                </a:solidFill>
              </a:rPr>
              <a:t>Back Up</a:t>
            </a:r>
            <a:endParaRPr lang="zh-CN" altLang="en-US" sz="6000" b="1">
              <a:solidFill>
                <a:srgbClr val="00B050"/>
              </a:solidFill>
            </a:endParaRPr>
          </a:p>
        </p:txBody>
      </p:sp>
      <p:sp>
        <p:nvSpPr>
          <p:cNvPr id="3" name="日期占位符 2">
            <a:extLst>
              <a:ext uri="{FF2B5EF4-FFF2-40B4-BE49-F238E27FC236}">
                <a16:creationId xmlns:a16="http://schemas.microsoft.com/office/drawing/2014/main" id="{87F6D7AD-5323-09CF-D9EB-B5345B70B876}"/>
              </a:ext>
            </a:extLst>
          </p:cNvPr>
          <p:cNvSpPr>
            <a:spLocks noGrp="1"/>
          </p:cNvSpPr>
          <p:nvPr>
            <p:ph type="dt" sz="half" idx="10"/>
          </p:nvPr>
        </p:nvSpPr>
        <p:spPr/>
        <p:txBody>
          <a:bodyPr/>
          <a:lstStyle/>
          <a:p>
            <a:fld id="{9B71AC96-76F8-4A3B-B0C7-6E635D08C6FA}" type="datetime1">
              <a:rPr lang="zh-CN" altLang="en-US" smtClean="0"/>
              <a:t>2024/1/20</a:t>
            </a:fld>
            <a:endParaRPr lang="zh-CN" altLang="en-US"/>
          </a:p>
        </p:txBody>
      </p:sp>
      <p:sp>
        <p:nvSpPr>
          <p:cNvPr id="4" name="页脚占位符 3">
            <a:extLst>
              <a:ext uri="{FF2B5EF4-FFF2-40B4-BE49-F238E27FC236}">
                <a16:creationId xmlns:a16="http://schemas.microsoft.com/office/drawing/2014/main" id="{0366BC59-EFCC-3EA1-AED7-8815F5458D25}"/>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6" name="灯片编号占位符 5">
            <a:extLst>
              <a:ext uri="{FF2B5EF4-FFF2-40B4-BE49-F238E27FC236}">
                <a16:creationId xmlns:a16="http://schemas.microsoft.com/office/drawing/2014/main" id="{DDBA4B4F-61BF-8E55-20BC-7B6575DB8E4B}"/>
              </a:ext>
            </a:extLst>
          </p:cNvPr>
          <p:cNvSpPr>
            <a:spLocks noGrp="1"/>
          </p:cNvSpPr>
          <p:nvPr>
            <p:ph type="sldNum" sz="quarter" idx="12"/>
          </p:nvPr>
        </p:nvSpPr>
        <p:spPr/>
        <p:txBody>
          <a:bodyPr/>
          <a:lstStyle/>
          <a:p>
            <a:fld id="{36938283-425C-4351-A14E-9CA3B2BE78DA}" type="slidenum">
              <a:rPr lang="zh-CN" altLang="en-US" smtClean="0"/>
              <a:t>45</a:t>
            </a:fld>
            <a:endParaRPr lang="zh-CN" altLang="en-US"/>
          </a:p>
        </p:txBody>
      </p:sp>
    </p:spTree>
    <p:extLst>
      <p:ext uri="{BB962C8B-B14F-4D97-AF65-F5344CB8AC3E}">
        <p14:creationId xmlns:p14="http://schemas.microsoft.com/office/powerpoint/2010/main" val="7777454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9C0302E2-92C3-6319-57C8-E20CFCEC3B75}"/>
              </a:ext>
            </a:extLst>
          </p:cNvPr>
          <p:cNvSpPr>
            <a:spLocks noGrp="1"/>
          </p:cNvSpPr>
          <p:nvPr>
            <p:ph type="title"/>
          </p:nvPr>
        </p:nvSpPr>
        <p:spPr/>
        <p:txBody>
          <a:bodyPr/>
          <a:lstStyle/>
          <a:p>
            <a:r>
              <a:rPr lang="en-US" altLang="zh-CN"/>
              <a:t>Stepping function</a:t>
            </a:r>
            <a:endParaRPr lang="zh-CN" altLang="en-US"/>
          </a:p>
        </p:txBody>
      </p:sp>
      <p:sp>
        <p:nvSpPr>
          <p:cNvPr id="3" name="日期占位符 2">
            <a:extLst>
              <a:ext uri="{FF2B5EF4-FFF2-40B4-BE49-F238E27FC236}">
                <a16:creationId xmlns:a16="http://schemas.microsoft.com/office/drawing/2014/main" id="{72159E04-FD62-C0BB-42A6-F7AE5704FE56}"/>
              </a:ext>
            </a:extLst>
          </p:cNvPr>
          <p:cNvSpPr>
            <a:spLocks noGrp="1"/>
          </p:cNvSpPr>
          <p:nvPr>
            <p:ph type="dt" sz="half" idx="10"/>
          </p:nvPr>
        </p:nvSpPr>
        <p:spPr/>
        <p:txBody>
          <a:bodyPr/>
          <a:lstStyle/>
          <a:p>
            <a:fld id="{6942FFCB-01CB-4E44-B1B2-1F4ECC92453C}" type="datetime1">
              <a:rPr lang="zh-CN" altLang="en-US" smtClean="0"/>
              <a:t>2024/1/20</a:t>
            </a:fld>
            <a:endParaRPr lang="zh-CN" altLang="en-US"/>
          </a:p>
        </p:txBody>
      </p:sp>
      <p:sp>
        <p:nvSpPr>
          <p:cNvPr id="4" name="页脚占位符 3">
            <a:extLst>
              <a:ext uri="{FF2B5EF4-FFF2-40B4-BE49-F238E27FC236}">
                <a16:creationId xmlns:a16="http://schemas.microsoft.com/office/drawing/2014/main" id="{F2226191-AE0C-8020-3995-72C6EBF8F745}"/>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98FBDFEF-FCB7-F42A-4A99-0D80C6338853}"/>
              </a:ext>
            </a:extLst>
          </p:cNvPr>
          <p:cNvSpPr>
            <a:spLocks noGrp="1"/>
          </p:cNvSpPr>
          <p:nvPr>
            <p:ph type="sldNum" sz="quarter" idx="12"/>
          </p:nvPr>
        </p:nvSpPr>
        <p:spPr/>
        <p:txBody>
          <a:bodyPr/>
          <a:lstStyle/>
          <a:p>
            <a:fld id="{36938283-425C-4351-A14E-9CA3B2BE78DA}" type="slidenum">
              <a:rPr lang="zh-CN" altLang="en-US" smtClean="0"/>
              <a:t>46</a:t>
            </a:fld>
            <a:endParaRPr lang="zh-CN" altLang="en-US"/>
          </a:p>
        </p:txBody>
      </p:sp>
      <p:pic>
        <p:nvPicPr>
          <p:cNvPr id="8" name="图片 7">
            <a:extLst>
              <a:ext uri="{FF2B5EF4-FFF2-40B4-BE49-F238E27FC236}">
                <a16:creationId xmlns:a16="http://schemas.microsoft.com/office/drawing/2014/main" id="{5B48F10E-2C8C-AD8D-AC46-EED1A090E1D8}"/>
              </a:ext>
            </a:extLst>
          </p:cNvPr>
          <p:cNvPicPr>
            <a:picLocks noChangeAspect="1"/>
          </p:cNvPicPr>
          <p:nvPr/>
        </p:nvPicPr>
        <p:blipFill>
          <a:blip r:embed="rId2"/>
          <a:stretch>
            <a:fillRect/>
          </a:stretch>
        </p:blipFill>
        <p:spPr>
          <a:xfrm>
            <a:off x="101351" y="1124855"/>
            <a:ext cx="7968464" cy="4534540"/>
          </a:xfrm>
          <a:prstGeom prst="rect">
            <a:avLst/>
          </a:prstGeom>
        </p:spPr>
      </p:pic>
      <p:sp>
        <p:nvSpPr>
          <p:cNvPr id="9" name="文本框 8">
            <a:extLst>
              <a:ext uri="{FF2B5EF4-FFF2-40B4-BE49-F238E27FC236}">
                <a16:creationId xmlns:a16="http://schemas.microsoft.com/office/drawing/2014/main" id="{57F5CE78-98B2-524A-BDD0-E5E4A2E93720}"/>
              </a:ext>
            </a:extLst>
          </p:cNvPr>
          <p:cNvSpPr txBox="1"/>
          <p:nvPr/>
        </p:nvSpPr>
        <p:spPr>
          <a:xfrm>
            <a:off x="101350" y="6005383"/>
            <a:ext cx="3477509" cy="338554"/>
          </a:xfrm>
          <a:prstGeom prst="rect">
            <a:avLst/>
          </a:prstGeom>
          <a:noFill/>
        </p:spPr>
        <p:txBody>
          <a:bodyPr wrap="square" rtlCol="0">
            <a:spAutoFit/>
          </a:bodyPr>
          <a:lstStyle/>
          <a:p>
            <a:pPr algn="l"/>
            <a:r>
              <a:rPr lang="en-US" altLang="zh-CN" sz="1600" b="1">
                <a:latin typeface="Times New Roman" panose="02020603050405020304" pitchFamily="18" charset="0"/>
                <a:cs typeface="Times New Roman" panose="02020603050405020304" pitchFamily="18" charset="0"/>
              </a:rPr>
              <a:t>Physics Letters B 774 (2017) 656–661</a:t>
            </a:r>
            <a:endParaRPr lang="zh-CN" altLang="en-US" sz="1600" b="1">
              <a:latin typeface="Times New Roman" panose="02020603050405020304" pitchFamily="18" charset="0"/>
              <a:cs typeface="Times New Roman" panose="02020603050405020304" pitchFamily="18" charset="0"/>
            </a:endParaRPr>
          </a:p>
        </p:txBody>
      </p:sp>
      <p:pic>
        <p:nvPicPr>
          <p:cNvPr id="11" name="图片 10">
            <a:extLst>
              <a:ext uri="{FF2B5EF4-FFF2-40B4-BE49-F238E27FC236}">
                <a16:creationId xmlns:a16="http://schemas.microsoft.com/office/drawing/2014/main" id="{7B036527-AE36-666F-A476-10E2EA0EAD71}"/>
              </a:ext>
            </a:extLst>
          </p:cNvPr>
          <p:cNvPicPr>
            <a:picLocks noChangeAspect="1"/>
          </p:cNvPicPr>
          <p:nvPr/>
        </p:nvPicPr>
        <p:blipFill>
          <a:blip r:embed="rId3"/>
          <a:stretch>
            <a:fillRect/>
          </a:stretch>
        </p:blipFill>
        <p:spPr>
          <a:xfrm>
            <a:off x="7425743" y="1752990"/>
            <a:ext cx="4434706" cy="1727400"/>
          </a:xfrm>
          <a:prstGeom prst="rect">
            <a:avLst/>
          </a:prstGeom>
        </p:spPr>
      </p:pic>
      <p:pic>
        <p:nvPicPr>
          <p:cNvPr id="13" name="图片 12">
            <a:extLst>
              <a:ext uri="{FF2B5EF4-FFF2-40B4-BE49-F238E27FC236}">
                <a16:creationId xmlns:a16="http://schemas.microsoft.com/office/drawing/2014/main" id="{C4C5457B-DBCA-C706-E992-1B695375255F}"/>
              </a:ext>
            </a:extLst>
          </p:cNvPr>
          <p:cNvPicPr>
            <a:picLocks noChangeAspect="1"/>
          </p:cNvPicPr>
          <p:nvPr/>
        </p:nvPicPr>
        <p:blipFill>
          <a:blip r:embed="rId4"/>
          <a:stretch>
            <a:fillRect/>
          </a:stretch>
        </p:blipFill>
        <p:spPr>
          <a:xfrm>
            <a:off x="7398125" y="3480390"/>
            <a:ext cx="4489942" cy="1346983"/>
          </a:xfrm>
          <a:prstGeom prst="rect">
            <a:avLst/>
          </a:prstGeom>
        </p:spPr>
      </p:pic>
    </p:spTree>
    <p:extLst>
      <p:ext uri="{BB962C8B-B14F-4D97-AF65-F5344CB8AC3E}">
        <p14:creationId xmlns:p14="http://schemas.microsoft.com/office/powerpoint/2010/main" val="35845047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63B3F1-2CB8-5004-45C9-93442AE99245}"/>
              </a:ext>
            </a:extLst>
          </p:cNvPr>
          <p:cNvSpPr>
            <a:spLocks noGrp="1"/>
          </p:cNvSpPr>
          <p:nvPr>
            <p:ph type="title"/>
          </p:nvPr>
        </p:nvSpPr>
        <p:spPr/>
        <p:txBody>
          <a:bodyPr/>
          <a:lstStyle/>
          <a:p>
            <a:endParaRPr lang="zh-CN" altLang="en-US"/>
          </a:p>
        </p:txBody>
      </p:sp>
      <p:sp>
        <p:nvSpPr>
          <p:cNvPr id="3" name="日期占位符 2">
            <a:extLst>
              <a:ext uri="{FF2B5EF4-FFF2-40B4-BE49-F238E27FC236}">
                <a16:creationId xmlns:a16="http://schemas.microsoft.com/office/drawing/2014/main" id="{4B56F9AD-B533-8366-D33C-986F39B8C333}"/>
              </a:ext>
            </a:extLst>
          </p:cNvPr>
          <p:cNvSpPr>
            <a:spLocks noGrp="1"/>
          </p:cNvSpPr>
          <p:nvPr>
            <p:ph type="dt" sz="half" idx="10"/>
          </p:nvPr>
        </p:nvSpPr>
        <p:spPr/>
        <p:txBody>
          <a:bodyPr/>
          <a:lstStyle/>
          <a:p>
            <a:fld id="{26C99A9B-7441-4904-91DD-B1D8CADAED56}" type="datetime1">
              <a:rPr lang="zh-CN" altLang="en-US" smtClean="0"/>
              <a:pPr/>
              <a:t>2024/1/20</a:t>
            </a:fld>
            <a:endParaRPr lang="zh-CN" altLang="en-US"/>
          </a:p>
        </p:txBody>
      </p:sp>
      <p:sp>
        <p:nvSpPr>
          <p:cNvPr id="4" name="页脚占位符 3">
            <a:extLst>
              <a:ext uri="{FF2B5EF4-FFF2-40B4-BE49-F238E27FC236}">
                <a16:creationId xmlns:a16="http://schemas.microsoft.com/office/drawing/2014/main" id="{F70DC30F-B7EF-B492-5F3E-E73E44C20FE6}"/>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A9D48BB1-C39B-58D2-CDFA-CE1F8A9A9B8B}"/>
              </a:ext>
            </a:extLst>
          </p:cNvPr>
          <p:cNvSpPr>
            <a:spLocks noGrp="1"/>
          </p:cNvSpPr>
          <p:nvPr>
            <p:ph type="sldNum" sz="quarter" idx="12"/>
          </p:nvPr>
        </p:nvSpPr>
        <p:spPr/>
        <p:txBody>
          <a:bodyPr/>
          <a:lstStyle/>
          <a:p>
            <a:fld id="{36938283-425C-4351-A14E-9CA3B2BE78DA}" type="slidenum">
              <a:rPr lang="zh-CN" altLang="en-US" smtClean="0"/>
              <a:t>47</a:t>
            </a:fld>
            <a:endParaRPr lang="zh-CN" altLang="en-US"/>
          </a:p>
        </p:txBody>
      </p:sp>
      <p:pic>
        <p:nvPicPr>
          <p:cNvPr id="7" name="图片 6">
            <a:extLst>
              <a:ext uri="{FF2B5EF4-FFF2-40B4-BE49-F238E27FC236}">
                <a16:creationId xmlns:a16="http://schemas.microsoft.com/office/drawing/2014/main" id="{DCB8C2CC-334E-A73F-D9C5-C26BA1858568}"/>
              </a:ext>
            </a:extLst>
          </p:cNvPr>
          <p:cNvPicPr>
            <a:picLocks noChangeAspect="1"/>
          </p:cNvPicPr>
          <p:nvPr/>
        </p:nvPicPr>
        <p:blipFill>
          <a:blip r:embed="rId2"/>
          <a:stretch>
            <a:fillRect/>
          </a:stretch>
        </p:blipFill>
        <p:spPr>
          <a:xfrm>
            <a:off x="419100" y="946782"/>
            <a:ext cx="5837426" cy="5524979"/>
          </a:xfrm>
          <a:prstGeom prst="rect">
            <a:avLst/>
          </a:prstGeom>
        </p:spPr>
      </p:pic>
      <p:pic>
        <p:nvPicPr>
          <p:cNvPr id="9" name="图片 8">
            <a:extLst>
              <a:ext uri="{FF2B5EF4-FFF2-40B4-BE49-F238E27FC236}">
                <a16:creationId xmlns:a16="http://schemas.microsoft.com/office/drawing/2014/main" id="{C443FF9D-3115-8B6A-CA57-F90726625FB7}"/>
              </a:ext>
            </a:extLst>
          </p:cNvPr>
          <p:cNvPicPr>
            <a:picLocks noChangeAspect="1"/>
          </p:cNvPicPr>
          <p:nvPr/>
        </p:nvPicPr>
        <p:blipFill>
          <a:blip r:embed="rId3"/>
          <a:stretch>
            <a:fillRect/>
          </a:stretch>
        </p:blipFill>
        <p:spPr>
          <a:xfrm>
            <a:off x="5097495" y="2367035"/>
            <a:ext cx="6569009" cy="3101609"/>
          </a:xfrm>
          <a:prstGeom prst="rect">
            <a:avLst/>
          </a:prstGeom>
        </p:spPr>
      </p:pic>
    </p:spTree>
    <p:extLst>
      <p:ext uri="{BB962C8B-B14F-4D97-AF65-F5344CB8AC3E}">
        <p14:creationId xmlns:p14="http://schemas.microsoft.com/office/powerpoint/2010/main" val="2052135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C36042-29A5-7B0B-3858-F467F6AA23E4}"/>
              </a:ext>
            </a:extLst>
          </p:cNvPr>
          <p:cNvSpPr>
            <a:spLocks noGrp="1"/>
          </p:cNvSpPr>
          <p:nvPr>
            <p:ph type="title"/>
          </p:nvPr>
        </p:nvSpPr>
        <p:spPr/>
        <p:txBody>
          <a:bodyPr/>
          <a:lstStyle/>
          <a:p>
            <a:r>
              <a:rPr lang="en-US" altLang="zh-CN"/>
              <a:t>PMT gain</a:t>
            </a:r>
            <a:endParaRPr lang="zh-CN" altLang="en-US"/>
          </a:p>
        </p:txBody>
      </p:sp>
      <p:sp>
        <p:nvSpPr>
          <p:cNvPr id="3" name="日期占位符 2">
            <a:extLst>
              <a:ext uri="{FF2B5EF4-FFF2-40B4-BE49-F238E27FC236}">
                <a16:creationId xmlns:a16="http://schemas.microsoft.com/office/drawing/2014/main" id="{5E2893D1-EBDD-D199-B8DC-CF0A91B244BA}"/>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F91477FE-05EC-924C-1BD7-832C00581BE8}"/>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3F6BFC94-C285-F471-54C4-C86F9670CCB6}"/>
              </a:ext>
            </a:extLst>
          </p:cNvPr>
          <p:cNvSpPr>
            <a:spLocks noGrp="1"/>
          </p:cNvSpPr>
          <p:nvPr>
            <p:ph type="sldNum" sz="quarter" idx="12"/>
          </p:nvPr>
        </p:nvSpPr>
        <p:spPr/>
        <p:txBody>
          <a:bodyPr/>
          <a:lstStyle/>
          <a:p>
            <a:fld id="{36938283-425C-4351-A14E-9CA3B2BE78DA}" type="slidenum">
              <a:rPr lang="zh-CN" altLang="en-US" smtClean="0"/>
              <a:t>48</a:t>
            </a:fld>
            <a:endParaRPr lang="zh-CN" altLang="en-US"/>
          </a:p>
        </p:txBody>
      </p:sp>
      <p:pic>
        <p:nvPicPr>
          <p:cNvPr id="9" name="图片 8">
            <a:extLst>
              <a:ext uri="{FF2B5EF4-FFF2-40B4-BE49-F238E27FC236}">
                <a16:creationId xmlns:a16="http://schemas.microsoft.com/office/drawing/2014/main" id="{77F347AB-94E4-34DA-0B20-27CEF865A49F}"/>
              </a:ext>
            </a:extLst>
          </p:cNvPr>
          <p:cNvPicPr>
            <a:picLocks noChangeAspect="1"/>
          </p:cNvPicPr>
          <p:nvPr/>
        </p:nvPicPr>
        <p:blipFill rotWithShape="1">
          <a:blip r:embed="rId2">
            <a:extLst>
              <a:ext uri="{28A0092B-C50C-407E-A947-70E740481C1C}">
                <a14:useLocalDpi xmlns:a14="http://schemas.microsoft.com/office/drawing/2010/main" val="0"/>
              </a:ext>
            </a:extLst>
          </a:blip>
          <a:srcRect l="10676" b="7246"/>
          <a:stretch/>
        </p:blipFill>
        <p:spPr>
          <a:xfrm>
            <a:off x="860589" y="1218288"/>
            <a:ext cx="5566207" cy="4140486"/>
          </a:xfrm>
          <a:prstGeom prst="rect">
            <a:avLst/>
          </a:prstGeom>
        </p:spPr>
      </p:pic>
    </p:spTree>
    <p:extLst>
      <p:ext uri="{BB962C8B-B14F-4D97-AF65-F5344CB8AC3E}">
        <p14:creationId xmlns:p14="http://schemas.microsoft.com/office/powerpoint/2010/main" val="16573457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7838C4-036D-E457-A5DC-A751E9212D80}"/>
              </a:ext>
            </a:extLst>
          </p:cNvPr>
          <p:cNvSpPr>
            <a:spLocks noGrp="1"/>
          </p:cNvSpPr>
          <p:nvPr>
            <p:ph type="title"/>
          </p:nvPr>
        </p:nvSpPr>
        <p:spPr/>
        <p:txBody>
          <a:bodyPr/>
          <a:lstStyle/>
          <a:p>
            <a:r>
              <a:rPr lang="en-US" altLang="zh-CN"/>
              <a:t>Background theoretical spectrum</a:t>
            </a:r>
            <a:endParaRPr lang="zh-CN" altLang="en-US"/>
          </a:p>
        </p:txBody>
      </p:sp>
      <p:sp>
        <p:nvSpPr>
          <p:cNvPr id="3" name="日期占位符 2">
            <a:extLst>
              <a:ext uri="{FF2B5EF4-FFF2-40B4-BE49-F238E27FC236}">
                <a16:creationId xmlns:a16="http://schemas.microsoft.com/office/drawing/2014/main" id="{32E141F4-5A65-CECD-77C1-D6B850D63AF0}"/>
              </a:ext>
            </a:extLst>
          </p:cNvPr>
          <p:cNvSpPr>
            <a:spLocks noGrp="1"/>
          </p:cNvSpPr>
          <p:nvPr>
            <p:ph type="dt" sz="half" idx="10"/>
          </p:nvPr>
        </p:nvSpPr>
        <p:spPr/>
        <p:txBody>
          <a:bodyPr/>
          <a:lstStyle/>
          <a:p>
            <a:fld id="{26C99A9B-7441-4904-91DD-B1D8CADAED56}" type="datetime1">
              <a:rPr lang="zh-CN" altLang="en-US" smtClean="0"/>
              <a:pPr/>
              <a:t>2024/1/20</a:t>
            </a:fld>
            <a:endParaRPr lang="zh-CN" altLang="en-US"/>
          </a:p>
        </p:txBody>
      </p:sp>
      <p:sp>
        <p:nvSpPr>
          <p:cNvPr id="4" name="页脚占位符 3">
            <a:extLst>
              <a:ext uri="{FF2B5EF4-FFF2-40B4-BE49-F238E27FC236}">
                <a16:creationId xmlns:a16="http://schemas.microsoft.com/office/drawing/2014/main" id="{19A3B9DC-134C-C2C5-9018-37E67668FDAB}"/>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BDF86623-B98E-C19E-810C-D09B8E6C9E3E}"/>
              </a:ext>
            </a:extLst>
          </p:cNvPr>
          <p:cNvSpPr>
            <a:spLocks noGrp="1"/>
          </p:cNvSpPr>
          <p:nvPr>
            <p:ph type="sldNum" sz="quarter" idx="12"/>
          </p:nvPr>
        </p:nvSpPr>
        <p:spPr/>
        <p:txBody>
          <a:bodyPr/>
          <a:lstStyle/>
          <a:p>
            <a:fld id="{36938283-425C-4351-A14E-9CA3B2BE78DA}" type="slidenum">
              <a:rPr lang="zh-CN" altLang="en-US" smtClean="0"/>
              <a:t>49</a:t>
            </a:fld>
            <a:endParaRPr lang="zh-CN" altLang="en-US"/>
          </a:p>
        </p:txBody>
      </p:sp>
      <p:pic>
        <p:nvPicPr>
          <p:cNvPr id="7" name="图片 6">
            <a:extLst>
              <a:ext uri="{FF2B5EF4-FFF2-40B4-BE49-F238E27FC236}">
                <a16:creationId xmlns:a16="http://schemas.microsoft.com/office/drawing/2014/main" id="{CD647BDE-B4A0-9D4B-AFF0-DD8FA79659FE}"/>
              </a:ext>
            </a:extLst>
          </p:cNvPr>
          <p:cNvPicPr>
            <a:picLocks noChangeAspect="1"/>
          </p:cNvPicPr>
          <p:nvPr/>
        </p:nvPicPr>
        <p:blipFill>
          <a:blip r:embed="rId2"/>
          <a:stretch>
            <a:fillRect/>
          </a:stretch>
        </p:blipFill>
        <p:spPr>
          <a:xfrm>
            <a:off x="810029" y="1361012"/>
            <a:ext cx="5153802" cy="950185"/>
          </a:xfrm>
          <a:prstGeom prst="rect">
            <a:avLst/>
          </a:prstGeom>
        </p:spPr>
      </p:pic>
      <p:pic>
        <p:nvPicPr>
          <p:cNvPr id="9" name="图片 8">
            <a:extLst>
              <a:ext uri="{FF2B5EF4-FFF2-40B4-BE49-F238E27FC236}">
                <a16:creationId xmlns:a16="http://schemas.microsoft.com/office/drawing/2014/main" id="{E278AE0F-E7F3-0BC8-3F6D-47D70746FF71}"/>
              </a:ext>
            </a:extLst>
          </p:cNvPr>
          <p:cNvPicPr>
            <a:picLocks noChangeAspect="1"/>
          </p:cNvPicPr>
          <p:nvPr/>
        </p:nvPicPr>
        <p:blipFill>
          <a:blip r:embed="rId3"/>
          <a:stretch>
            <a:fillRect/>
          </a:stretch>
        </p:blipFill>
        <p:spPr>
          <a:xfrm>
            <a:off x="810029" y="2372767"/>
            <a:ext cx="9625715" cy="3777180"/>
          </a:xfrm>
          <a:prstGeom prst="rect">
            <a:avLst/>
          </a:prstGeom>
        </p:spPr>
      </p:pic>
      <p:sp>
        <p:nvSpPr>
          <p:cNvPr id="10" name="文本框 9">
            <a:extLst>
              <a:ext uri="{FF2B5EF4-FFF2-40B4-BE49-F238E27FC236}">
                <a16:creationId xmlns:a16="http://schemas.microsoft.com/office/drawing/2014/main" id="{3764E9AE-691C-A584-0C98-7E72A3C4B1DE}"/>
              </a:ext>
            </a:extLst>
          </p:cNvPr>
          <p:cNvSpPr txBox="1"/>
          <p:nvPr/>
        </p:nvSpPr>
        <p:spPr>
          <a:xfrm>
            <a:off x="6948321" y="5972300"/>
            <a:ext cx="3547965" cy="338554"/>
          </a:xfrm>
          <a:prstGeom prst="rect">
            <a:avLst/>
          </a:prstGeom>
          <a:noFill/>
        </p:spPr>
        <p:txBody>
          <a:bodyPr wrap="square">
            <a:spAutoFit/>
          </a:bodyPr>
          <a:lstStyle/>
          <a:p>
            <a:r>
              <a:rPr lang="en-US" altLang="zh-CN" sz="1600" b="1"/>
              <a:t>PHYSICAL REVIEW C 102, 065501 (2020)</a:t>
            </a:r>
            <a:endParaRPr lang="zh-CN" altLang="en-US" sz="1600" b="1"/>
          </a:p>
        </p:txBody>
      </p:sp>
    </p:spTree>
    <p:extLst>
      <p:ext uri="{BB962C8B-B14F-4D97-AF65-F5344CB8AC3E}">
        <p14:creationId xmlns:p14="http://schemas.microsoft.com/office/powerpoint/2010/main" val="2998836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6C1797-5632-D583-60FB-AAC02A1A49C9}"/>
              </a:ext>
            </a:extLst>
          </p:cNvPr>
          <p:cNvSpPr>
            <a:spLocks noGrp="1"/>
          </p:cNvSpPr>
          <p:nvPr>
            <p:ph type="title"/>
          </p:nvPr>
        </p:nvSpPr>
        <p:spPr/>
        <p:txBody>
          <a:bodyPr/>
          <a:lstStyle/>
          <a:p>
            <a:r>
              <a:rPr lang="en-US" altLang="zh-CN"/>
              <a:t>Detection of Solar </a:t>
            </a:r>
            <a:r>
              <a:rPr lang="en-US" altLang="zh-CN" i="1"/>
              <a:t>pp</a:t>
            </a:r>
            <a:r>
              <a:rPr lang="en-US" altLang="zh-CN"/>
              <a:t> neutrinos</a:t>
            </a:r>
            <a:endParaRPr lang="zh-CN" altLang="en-US"/>
          </a:p>
        </p:txBody>
      </p:sp>
      <p:sp>
        <p:nvSpPr>
          <p:cNvPr id="3" name="日期占位符 2">
            <a:extLst>
              <a:ext uri="{FF2B5EF4-FFF2-40B4-BE49-F238E27FC236}">
                <a16:creationId xmlns:a16="http://schemas.microsoft.com/office/drawing/2014/main" id="{F0E791CC-3692-90AC-7BF5-8994ED23B94D}"/>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54A0F1D0-D24B-4ED7-5439-18822B43D0D5}"/>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4873F26C-8790-5736-7FD3-2725FA96A65D}"/>
              </a:ext>
            </a:extLst>
          </p:cNvPr>
          <p:cNvSpPr>
            <a:spLocks noGrp="1"/>
          </p:cNvSpPr>
          <p:nvPr>
            <p:ph type="sldNum" sz="quarter" idx="12"/>
          </p:nvPr>
        </p:nvSpPr>
        <p:spPr/>
        <p:txBody>
          <a:bodyPr/>
          <a:lstStyle/>
          <a:p>
            <a:fld id="{36938283-425C-4351-A14E-9CA3B2BE78DA}" type="slidenum">
              <a:rPr lang="zh-CN" altLang="en-US" smtClean="0"/>
              <a:t>5</a:t>
            </a:fld>
            <a:endParaRPr lang="zh-CN" altLang="en-US"/>
          </a:p>
        </p:txBody>
      </p:sp>
      <p:grpSp>
        <p:nvGrpSpPr>
          <p:cNvPr id="29" name="组合 28">
            <a:extLst>
              <a:ext uri="{FF2B5EF4-FFF2-40B4-BE49-F238E27FC236}">
                <a16:creationId xmlns:a16="http://schemas.microsoft.com/office/drawing/2014/main" id="{C3FC0CF9-5365-46F1-4FC7-096FA212C245}"/>
              </a:ext>
            </a:extLst>
          </p:cNvPr>
          <p:cNvGrpSpPr/>
          <p:nvPr/>
        </p:nvGrpSpPr>
        <p:grpSpPr>
          <a:xfrm>
            <a:off x="5480013" y="1172691"/>
            <a:ext cx="6097228" cy="4952964"/>
            <a:chOff x="5441420" y="1181100"/>
            <a:chExt cx="6097228" cy="4952964"/>
          </a:xfrm>
        </p:grpSpPr>
        <p:pic>
          <p:nvPicPr>
            <p:cNvPr id="10" name="图片 9">
              <a:extLst>
                <a:ext uri="{FF2B5EF4-FFF2-40B4-BE49-F238E27FC236}">
                  <a16:creationId xmlns:a16="http://schemas.microsoft.com/office/drawing/2014/main" id="{7367C4FA-9461-E3E8-8F56-F9F0AEF2D56F}"/>
                </a:ext>
              </a:extLst>
            </p:cNvPr>
            <p:cNvPicPr>
              <a:picLocks noChangeAspect="1"/>
            </p:cNvPicPr>
            <p:nvPr/>
          </p:nvPicPr>
          <p:blipFill>
            <a:blip r:embed="rId3"/>
            <a:stretch>
              <a:fillRect/>
            </a:stretch>
          </p:blipFill>
          <p:spPr>
            <a:xfrm>
              <a:off x="5441420" y="1181100"/>
              <a:ext cx="6097228" cy="4283561"/>
            </a:xfrm>
            <a:prstGeom prst="rect">
              <a:avLst/>
            </a:prstGeom>
          </p:spPr>
        </p:pic>
        <p:sp>
          <p:nvSpPr>
            <p:cNvPr id="12" name="文本框 11">
              <a:extLst>
                <a:ext uri="{FF2B5EF4-FFF2-40B4-BE49-F238E27FC236}">
                  <a16:creationId xmlns:a16="http://schemas.microsoft.com/office/drawing/2014/main" id="{24F23E4D-0B40-9A2C-01C2-9737A1750983}"/>
                </a:ext>
              </a:extLst>
            </p:cNvPr>
            <p:cNvSpPr txBox="1"/>
            <p:nvPr/>
          </p:nvSpPr>
          <p:spPr>
            <a:xfrm>
              <a:off x="6075044" y="5428163"/>
              <a:ext cx="4829981" cy="400110"/>
            </a:xfrm>
            <a:prstGeom prst="rect">
              <a:avLst/>
            </a:prstGeom>
            <a:noFill/>
          </p:spPr>
          <p:txBody>
            <a:bodyPr wrap="square">
              <a:spAutoFit/>
            </a:bodyPr>
            <a:lstStyle/>
            <a:p>
              <a:pPr algn="ctr"/>
              <a:r>
                <a:rPr lang="en-US" altLang="zh-CN" sz="2000" b="1"/>
                <a:t>ER(Electron recoil) spectra in liquid xenon</a:t>
              </a:r>
              <a:endParaRPr lang="zh-CN" altLang="en-US" sz="2000" b="1"/>
            </a:p>
          </p:txBody>
        </p:sp>
        <p:sp>
          <p:nvSpPr>
            <p:cNvPr id="22" name="文本框 21">
              <a:extLst>
                <a:ext uri="{FF2B5EF4-FFF2-40B4-BE49-F238E27FC236}">
                  <a16:creationId xmlns:a16="http://schemas.microsoft.com/office/drawing/2014/main" id="{BFA21714-F451-5E0B-2855-28FCB1C71697}"/>
                </a:ext>
              </a:extLst>
            </p:cNvPr>
            <p:cNvSpPr txBox="1"/>
            <p:nvPr/>
          </p:nvSpPr>
          <p:spPr>
            <a:xfrm>
              <a:off x="6902042" y="5795510"/>
              <a:ext cx="3175984" cy="338554"/>
            </a:xfrm>
            <a:prstGeom prst="rect">
              <a:avLst/>
            </a:prstGeom>
            <a:noFill/>
          </p:spPr>
          <p:txBody>
            <a:bodyPr wrap="square">
              <a:spAutoFit/>
            </a:bodyPr>
            <a:lstStyle/>
            <a:p>
              <a:pPr algn="ctr"/>
              <a:r>
                <a:rPr lang="en-US" altLang="zh-CN" sz="1600" b="1"/>
                <a:t>doi:10.1088/1475-7516/2014/01/044</a:t>
              </a:r>
              <a:endParaRPr lang="zh-CN" altLang="en-US" sz="1600" b="1"/>
            </a:p>
          </p:txBody>
        </p:sp>
      </p:grp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9DA26517-1911-820A-EC1E-EE994A289DA6}"/>
                  </a:ext>
                </a:extLst>
              </p:cNvPr>
              <p:cNvSpPr txBox="1"/>
              <p:nvPr/>
            </p:nvSpPr>
            <p:spPr>
              <a:xfrm>
                <a:off x="736282" y="3919087"/>
                <a:ext cx="4466196" cy="1230080"/>
              </a:xfrm>
              <a:prstGeom prst="rect">
                <a:avLst/>
              </a:prstGeom>
              <a:noFill/>
            </p:spPr>
            <p:txBody>
              <a:bodyPr wrap="square">
                <a:spAutoFit/>
              </a:bodyPr>
              <a:lstStyle/>
              <a:p>
                <a:pPr marL="285750" indent="-285750">
                  <a:buFont typeface="Wingdings" panose="05000000000000000000" pitchFamily="2" charset="2"/>
                  <a:buChar char="Ø"/>
                </a:pPr>
                <a14:m>
                  <m:oMath xmlns:m="http://schemas.openxmlformats.org/officeDocument/2006/math">
                    <m:sSub>
                      <m:sSubPr>
                        <m:ctrlPr>
                          <a:rPr lang="en-US" altLang="zh-CN" sz="2400" i="1" smtClean="0">
                            <a:latin typeface="Cambria Math" panose="02040503050406030204" pitchFamily="18" charset="0"/>
                            <a:cs typeface="Times New Roman" panose="02020603050405020304" pitchFamily="18" charset="0"/>
                          </a:rPr>
                        </m:ctrlPr>
                      </m:sSubPr>
                      <m:e>
                        <m:r>
                          <a:rPr lang="zh-CN" altLang="en-US" sz="2400" i="1" smtClean="0">
                            <a:latin typeface="Cambria Math" panose="02040503050406030204" pitchFamily="18" charset="0"/>
                            <a:cs typeface="Times New Roman" panose="02020603050405020304" pitchFamily="18" charset="0"/>
                          </a:rPr>
                          <m:t>𝜈</m:t>
                        </m:r>
                      </m:e>
                      <m:sub>
                        <m:r>
                          <a:rPr lang="en-US" altLang="zh-CN" sz="2400" b="0" i="1" smtClean="0">
                            <a:latin typeface="Cambria Math" panose="02040503050406030204" pitchFamily="18" charset="0"/>
                            <a:cs typeface="Times New Roman" panose="02020603050405020304" pitchFamily="18" charset="0"/>
                          </a:rPr>
                          <m:t>𝑒</m:t>
                        </m:r>
                      </m:sub>
                    </m:sSub>
                  </m:oMath>
                </a14:m>
                <a:r>
                  <a:rPr lang="en-US" altLang="zh-CN" sz="2400">
                    <a:cs typeface="Times New Roman" panose="02020603050405020304" pitchFamily="18" charset="0"/>
                  </a:rPr>
                  <a:t>: NC + CC</a:t>
                </a:r>
              </a:p>
              <a:p>
                <a:pPr marL="285750" indent="-285750">
                  <a:buFont typeface="Wingdings" panose="05000000000000000000" pitchFamily="2" charset="2"/>
                  <a:buChar char="Ø"/>
                </a:pPr>
                <a14:m>
                  <m:oMath xmlns:m="http://schemas.openxmlformats.org/officeDocument/2006/math">
                    <m:sSub>
                      <m:sSubPr>
                        <m:ctrlPr>
                          <a:rPr lang="en-US" altLang="zh-CN" sz="2400" i="1" smtClean="0">
                            <a:latin typeface="Cambria Math" panose="02040503050406030204" pitchFamily="18" charset="0"/>
                            <a:cs typeface="Times New Roman" panose="02020603050405020304" pitchFamily="18" charset="0"/>
                          </a:rPr>
                        </m:ctrlPr>
                      </m:sSubPr>
                      <m:e>
                        <m:r>
                          <a:rPr lang="zh-CN" altLang="en-US" sz="2400" i="1" smtClean="0">
                            <a:latin typeface="Cambria Math" panose="02040503050406030204" pitchFamily="18" charset="0"/>
                            <a:cs typeface="Times New Roman" panose="02020603050405020304" pitchFamily="18" charset="0"/>
                          </a:rPr>
                          <m:t>𝜈</m:t>
                        </m:r>
                      </m:e>
                      <m:sub>
                        <m:r>
                          <a:rPr lang="zh-CN" altLang="en-US" sz="2400" i="1" smtClean="0">
                            <a:latin typeface="Cambria Math" panose="02040503050406030204" pitchFamily="18" charset="0"/>
                            <a:cs typeface="Times New Roman" panose="02020603050405020304" pitchFamily="18" charset="0"/>
                          </a:rPr>
                          <m:t>𝜇</m:t>
                        </m:r>
                      </m:sub>
                    </m:sSub>
                    <m:r>
                      <a:rPr lang="en-US" altLang="zh-CN" sz="2400" b="0" i="1" smtClean="0">
                        <a:latin typeface="Cambria Math" panose="02040503050406030204" pitchFamily="18" charset="0"/>
                        <a:cs typeface="Times New Roman" panose="02020603050405020304" pitchFamily="18" charset="0"/>
                      </a:rPr>
                      <m:t> </m:t>
                    </m:r>
                    <m:sSub>
                      <m:sSubPr>
                        <m:ctrlPr>
                          <a:rPr lang="en-US" altLang="zh-CN" sz="2400" i="1">
                            <a:latin typeface="Cambria Math" panose="02040503050406030204" pitchFamily="18" charset="0"/>
                            <a:cs typeface="Times New Roman" panose="02020603050405020304" pitchFamily="18" charset="0"/>
                          </a:rPr>
                        </m:ctrlPr>
                      </m:sSubPr>
                      <m:e>
                        <m:r>
                          <a:rPr lang="zh-CN" altLang="en-US" sz="2400" i="1">
                            <a:latin typeface="Cambria Math" panose="02040503050406030204" pitchFamily="18" charset="0"/>
                            <a:cs typeface="Times New Roman" panose="02020603050405020304" pitchFamily="18" charset="0"/>
                          </a:rPr>
                          <m:t>𝜈</m:t>
                        </m:r>
                      </m:e>
                      <m:sub>
                        <m:r>
                          <a:rPr lang="zh-CN" altLang="en-US" sz="2400" i="1" smtClean="0">
                            <a:latin typeface="Cambria Math" panose="02040503050406030204" pitchFamily="18" charset="0"/>
                            <a:cs typeface="Times New Roman" panose="02020603050405020304" pitchFamily="18" charset="0"/>
                          </a:rPr>
                          <m:t>𝜏</m:t>
                        </m:r>
                      </m:sub>
                    </m:sSub>
                    <m:r>
                      <a:rPr lang="en-US" altLang="zh-CN" sz="2400" i="1">
                        <a:latin typeface="Cambria Math" panose="02040503050406030204" pitchFamily="18" charset="0"/>
                        <a:cs typeface="Times New Roman" panose="02020603050405020304" pitchFamily="18" charset="0"/>
                      </a:rPr>
                      <m:t> </m:t>
                    </m:r>
                  </m:oMath>
                </a14:m>
                <a:r>
                  <a:rPr lang="en-US" altLang="zh-CN" sz="2400">
                    <a:cs typeface="Times New Roman" panose="02020603050405020304" pitchFamily="18" charset="0"/>
                  </a:rPr>
                  <a:t>: NC only</a:t>
                </a:r>
              </a:p>
              <a:p>
                <a:pPr marL="285750" indent="-285750">
                  <a:buFont typeface="Wingdings" panose="05000000000000000000" pitchFamily="2" charset="2"/>
                  <a:buChar char="Ø"/>
                </a:pPr>
                <a:r>
                  <a:rPr lang="en-US" altLang="zh-CN" sz="2400">
                    <a:cs typeface="Times New Roman" panose="02020603050405020304" pitchFamily="18" charset="0"/>
                  </a:rPr>
                  <a:t>Maximum ER energy 264 keV</a:t>
                </a:r>
              </a:p>
            </p:txBody>
          </p:sp>
        </mc:Choice>
        <mc:Fallback xmlns="">
          <p:sp>
            <p:nvSpPr>
              <p:cNvPr id="24" name="文本框 23">
                <a:extLst>
                  <a:ext uri="{FF2B5EF4-FFF2-40B4-BE49-F238E27FC236}">
                    <a16:creationId xmlns:a16="http://schemas.microsoft.com/office/drawing/2014/main" id="{9DA26517-1911-820A-EC1E-EE994A289DA6}"/>
                  </a:ext>
                </a:extLst>
              </p:cNvPr>
              <p:cNvSpPr txBox="1">
                <a:spLocks noRot="1" noChangeAspect="1" noMove="1" noResize="1" noEditPoints="1" noAdjustHandles="1" noChangeArrowheads="1" noChangeShapeType="1" noTextEdit="1"/>
              </p:cNvSpPr>
              <p:nvPr/>
            </p:nvSpPr>
            <p:spPr>
              <a:xfrm>
                <a:off x="736282" y="3919087"/>
                <a:ext cx="4466196" cy="1230080"/>
              </a:xfrm>
              <a:prstGeom prst="rect">
                <a:avLst/>
              </a:prstGeom>
              <a:blipFill>
                <a:blip r:embed="rId4"/>
                <a:stretch>
                  <a:fillRect l="-1913" t="-3960" b="-10396"/>
                </a:stretch>
              </a:blipFill>
            </p:spPr>
            <p:txBody>
              <a:bodyPr/>
              <a:lstStyle/>
              <a:p>
                <a:r>
                  <a:rPr lang="zh-CN" altLang="en-US">
                    <a:noFill/>
                  </a:rPr>
                  <a:t> </a:t>
                </a:r>
              </a:p>
            </p:txBody>
          </p:sp>
        </mc:Fallback>
      </mc:AlternateContent>
      <p:grpSp>
        <p:nvGrpSpPr>
          <p:cNvPr id="30" name="组合 29">
            <a:extLst>
              <a:ext uri="{FF2B5EF4-FFF2-40B4-BE49-F238E27FC236}">
                <a16:creationId xmlns:a16="http://schemas.microsoft.com/office/drawing/2014/main" id="{1CA36F5C-3745-9E77-8F3F-8FD1E984BEBD}"/>
              </a:ext>
            </a:extLst>
          </p:cNvPr>
          <p:cNvGrpSpPr/>
          <p:nvPr/>
        </p:nvGrpSpPr>
        <p:grpSpPr>
          <a:xfrm>
            <a:off x="826440" y="1267407"/>
            <a:ext cx="4318002" cy="1977284"/>
            <a:chOff x="807390" y="1263613"/>
            <a:chExt cx="4318002" cy="1977284"/>
          </a:xfrm>
        </p:grpSpPr>
        <p:pic>
          <p:nvPicPr>
            <p:cNvPr id="14" name="图片 13">
              <a:extLst>
                <a:ext uri="{FF2B5EF4-FFF2-40B4-BE49-F238E27FC236}">
                  <a16:creationId xmlns:a16="http://schemas.microsoft.com/office/drawing/2014/main" id="{1FC16139-D0DA-4FC5-1A6E-B6F237D38A93}"/>
                </a:ext>
              </a:extLst>
            </p:cNvPr>
            <p:cNvPicPr>
              <a:picLocks noChangeAspect="1"/>
            </p:cNvPicPr>
            <p:nvPr/>
          </p:nvPicPr>
          <p:blipFill rotWithShape="1">
            <a:blip r:embed="rId5"/>
            <a:srcRect r="11989"/>
            <a:stretch/>
          </p:blipFill>
          <p:spPr>
            <a:xfrm>
              <a:off x="807390" y="1715333"/>
              <a:ext cx="2037160" cy="1152000"/>
            </a:xfrm>
            <a:prstGeom prst="rect">
              <a:avLst/>
            </a:prstGeom>
          </p:spPr>
        </p:pic>
        <p:pic>
          <p:nvPicPr>
            <p:cNvPr id="16" name="图片 15">
              <a:extLst>
                <a:ext uri="{FF2B5EF4-FFF2-40B4-BE49-F238E27FC236}">
                  <a16:creationId xmlns:a16="http://schemas.microsoft.com/office/drawing/2014/main" id="{B1F49545-8DB9-B2C0-B224-AB6CFD1595DE}"/>
                </a:ext>
              </a:extLst>
            </p:cNvPr>
            <p:cNvPicPr>
              <a:picLocks noChangeAspect="1"/>
            </p:cNvPicPr>
            <p:nvPr/>
          </p:nvPicPr>
          <p:blipFill>
            <a:blip r:embed="rId6"/>
            <a:stretch>
              <a:fillRect/>
            </a:stretch>
          </p:blipFill>
          <p:spPr>
            <a:xfrm>
              <a:off x="2951807" y="1715333"/>
              <a:ext cx="2173585" cy="1152000"/>
            </a:xfrm>
            <a:prstGeom prst="rect">
              <a:avLst/>
            </a:prstGeom>
          </p:spPr>
        </p:pic>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4EE35870-E972-21DE-27F2-A9FF6BEF41D3}"/>
                    </a:ext>
                  </a:extLst>
                </p:cNvPr>
                <p:cNvSpPr txBox="1"/>
                <p:nvPr/>
              </p:nvSpPr>
              <p:spPr>
                <a:xfrm>
                  <a:off x="1582086" y="1263613"/>
                  <a:ext cx="2801204" cy="461665"/>
                </a:xfrm>
                <a:prstGeom prst="rect">
                  <a:avLst/>
                </a:prstGeom>
                <a:noFill/>
              </p:spPr>
              <p:txBody>
                <a:bodyPr wrap="square">
                  <a:spAutoFit/>
                </a:bodyPr>
                <a:lstStyle/>
                <a:p>
                  <a14:m>
                    <m:oMath xmlns:m="http://schemas.openxmlformats.org/officeDocument/2006/math">
                      <m:sSub>
                        <m:sSubPr>
                          <m:ctrlPr>
                            <a:rPr lang="en-US" altLang="zh-CN" sz="2400" i="1" smtClean="0">
                              <a:latin typeface="Cambria Math" panose="02040503050406030204" pitchFamily="18" charset="0"/>
                            </a:rPr>
                          </m:ctrlPr>
                        </m:sSubPr>
                        <m:e>
                          <m:r>
                            <a:rPr lang="zh-CN" altLang="en-US" sz="2400" i="1" smtClean="0">
                              <a:latin typeface="Cambria Math" panose="02040503050406030204" pitchFamily="18" charset="0"/>
                            </a:rPr>
                            <m:t>𝜈</m:t>
                          </m:r>
                        </m:e>
                        <m:sub>
                          <m:r>
                            <a:rPr lang="en-US" altLang="zh-CN" sz="2400" b="0" i="1" smtClean="0">
                              <a:latin typeface="Cambria Math" panose="02040503050406030204" pitchFamily="18" charset="0"/>
                            </a:rPr>
                            <m:t>𝑥</m:t>
                          </m:r>
                        </m:sub>
                      </m:sSub>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𝑒</m:t>
                          </m:r>
                        </m:e>
                        <m:sup>
                          <m:r>
                            <a:rPr lang="en-US" altLang="zh-CN" sz="2400" b="0" i="1" smtClean="0">
                              <a:latin typeface="Cambria Math" panose="02040503050406030204" pitchFamily="18" charset="0"/>
                            </a:rPr>
                            <m:t>−</m:t>
                          </m:r>
                        </m:sup>
                      </m:sSup>
                      <m:r>
                        <a:rPr lang="en-US" altLang="zh-CN" sz="2400" b="0" i="1" smtClean="0">
                          <a:latin typeface="Cambria Math" panose="02040503050406030204" pitchFamily="18" charset="0"/>
                          <a:ea typeface="Cambria Math" panose="02040503050406030204" pitchFamily="18" charset="0"/>
                        </a:rPr>
                        <m:t>⟶</m:t>
                      </m:r>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𝜈</m:t>
                          </m:r>
                        </m:e>
                        <m:sub>
                          <m:r>
                            <a:rPr lang="en-US" altLang="zh-CN" sz="2400" b="0" i="1" smtClean="0">
                              <a:latin typeface="Cambria Math" panose="02040503050406030204" pitchFamily="18" charset="0"/>
                            </a:rPr>
                            <m:t>𝑥</m:t>
                          </m:r>
                        </m:sub>
                      </m:sSub>
                      <m:r>
                        <a:rPr lang="en-US" altLang="zh-CN" sz="2400" i="1">
                          <a:latin typeface="Cambria Math" panose="02040503050406030204" pitchFamily="18" charset="0"/>
                        </a:rPr>
                        <m:t>+</m:t>
                      </m:r>
                      <m:sSup>
                        <m:sSupPr>
                          <m:ctrlPr>
                            <a:rPr lang="en-US" altLang="zh-CN" sz="2400" i="1">
                              <a:latin typeface="Cambria Math" panose="02040503050406030204" pitchFamily="18" charset="0"/>
                            </a:rPr>
                          </m:ctrlPr>
                        </m:sSupPr>
                        <m:e>
                          <m:r>
                            <a:rPr lang="en-US" altLang="zh-CN" sz="2400" i="1">
                              <a:latin typeface="Cambria Math" panose="02040503050406030204" pitchFamily="18" charset="0"/>
                            </a:rPr>
                            <m:t>𝑒</m:t>
                          </m:r>
                        </m:e>
                        <m:sup>
                          <m:r>
                            <a:rPr lang="en-US" altLang="zh-CN" sz="2400" i="1">
                              <a:latin typeface="Cambria Math" panose="02040503050406030204" pitchFamily="18" charset="0"/>
                            </a:rPr>
                            <m:t>−</m:t>
                          </m:r>
                        </m:sup>
                      </m:sSup>
                    </m:oMath>
                  </a14:m>
                  <a:r>
                    <a:rPr lang="zh-CN" altLang="en-US" sz="2400">
                      <a:cs typeface="Times New Roman" panose="02020603050405020304" pitchFamily="18" charset="0"/>
                    </a:rPr>
                    <a:t> </a:t>
                  </a:r>
                </a:p>
              </p:txBody>
            </p:sp>
          </mc:Choice>
          <mc:Fallback xmlns="">
            <p:sp>
              <p:nvSpPr>
                <p:cNvPr id="19" name="文本框 18">
                  <a:extLst>
                    <a:ext uri="{FF2B5EF4-FFF2-40B4-BE49-F238E27FC236}">
                      <a16:creationId xmlns:a16="http://schemas.microsoft.com/office/drawing/2014/main" id="{4EE35870-E972-21DE-27F2-A9FF6BEF41D3}"/>
                    </a:ext>
                  </a:extLst>
                </p:cNvPr>
                <p:cNvSpPr txBox="1">
                  <a:spLocks noRot="1" noChangeAspect="1" noMove="1" noResize="1" noEditPoints="1" noAdjustHandles="1" noChangeArrowheads="1" noChangeShapeType="1" noTextEdit="1"/>
                </p:cNvSpPr>
                <p:nvPr/>
              </p:nvSpPr>
              <p:spPr>
                <a:xfrm>
                  <a:off x="1582086" y="1263613"/>
                  <a:ext cx="2801204" cy="461665"/>
                </a:xfrm>
                <a:prstGeom prst="rect">
                  <a:avLst/>
                </a:prstGeom>
                <a:blipFill>
                  <a:blip r:embed="rId7"/>
                  <a:stretch>
                    <a:fillRect/>
                  </a:stretch>
                </a:blipFill>
              </p:spPr>
              <p:txBody>
                <a:bodyPr/>
                <a:lstStyle/>
                <a:p>
                  <a:r>
                    <a:rPr lang="zh-CN" altLang="en-US">
                      <a:noFill/>
                    </a:rPr>
                    <a:t> </a:t>
                  </a:r>
                </a:p>
              </p:txBody>
            </p:sp>
          </mc:Fallback>
        </mc:AlternateContent>
        <p:sp>
          <p:nvSpPr>
            <p:cNvPr id="26" name="文本框 25">
              <a:extLst>
                <a:ext uri="{FF2B5EF4-FFF2-40B4-BE49-F238E27FC236}">
                  <a16:creationId xmlns:a16="http://schemas.microsoft.com/office/drawing/2014/main" id="{63E9DC8C-16B9-9792-B289-3C7F9D5F835E}"/>
                </a:ext>
              </a:extLst>
            </p:cNvPr>
            <p:cNvSpPr txBox="1"/>
            <p:nvPr/>
          </p:nvSpPr>
          <p:spPr>
            <a:xfrm>
              <a:off x="850516" y="2840787"/>
              <a:ext cx="1856780" cy="400110"/>
            </a:xfrm>
            <a:prstGeom prst="rect">
              <a:avLst/>
            </a:prstGeom>
            <a:noFill/>
          </p:spPr>
          <p:txBody>
            <a:bodyPr wrap="square">
              <a:spAutoFit/>
            </a:bodyPr>
            <a:lstStyle/>
            <a:p>
              <a:r>
                <a:rPr lang="en-US" altLang="zh-CN" sz="2000"/>
                <a:t>neutral current </a:t>
              </a:r>
              <a:endParaRPr lang="zh-CN" altLang="en-US" sz="2000"/>
            </a:p>
          </p:txBody>
        </p:sp>
        <p:sp>
          <p:nvSpPr>
            <p:cNvPr id="28" name="文本框 27">
              <a:extLst>
                <a:ext uri="{FF2B5EF4-FFF2-40B4-BE49-F238E27FC236}">
                  <a16:creationId xmlns:a16="http://schemas.microsoft.com/office/drawing/2014/main" id="{9C247C99-985A-52B5-32A7-503B11150AC3}"/>
                </a:ext>
              </a:extLst>
            </p:cNvPr>
            <p:cNvSpPr txBox="1"/>
            <p:nvPr/>
          </p:nvSpPr>
          <p:spPr>
            <a:xfrm>
              <a:off x="2950330" y="2840787"/>
              <a:ext cx="1972618" cy="400110"/>
            </a:xfrm>
            <a:prstGeom prst="rect">
              <a:avLst/>
            </a:prstGeom>
            <a:noFill/>
          </p:spPr>
          <p:txBody>
            <a:bodyPr wrap="square">
              <a:spAutoFit/>
            </a:bodyPr>
            <a:lstStyle/>
            <a:p>
              <a:r>
                <a:rPr lang="en-US" altLang="zh-CN" sz="2000"/>
                <a:t>charged current </a:t>
              </a:r>
              <a:endParaRPr lang="zh-CN" altLang="en-US" sz="2000"/>
            </a:p>
          </p:txBody>
        </p:sp>
      </p:grpSp>
    </p:spTree>
    <p:extLst>
      <p:ext uri="{BB962C8B-B14F-4D97-AF65-F5344CB8AC3E}">
        <p14:creationId xmlns:p14="http://schemas.microsoft.com/office/powerpoint/2010/main" val="4060059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1CA530-1E4B-0F06-0F48-AE7CF099275A}"/>
              </a:ext>
            </a:extLst>
          </p:cNvPr>
          <p:cNvSpPr>
            <a:spLocks noGrp="1"/>
          </p:cNvSpPr>
          <p:nvPr>
            <p:ph type="title"/>
          </p:nvPr>
        </p:nvSpPr>
        <p:spPr/>
        <p:txBody>
          <a:bodyPr/>
          <a:lstStyle/>
          <a:p>
            <a:r>
              <a:rPr lang="en-US" altLang="zh-CN"/>
              <a:t>Baseline fit</a:t>
            </a:r>
            <a:endParaRPr lang="zh-CN" altLang="en-US"/>
          </a:p>
        </p:txBody>
      </p:sp>
      <p:sp>
        <p:nvSpPr>
          <p:cNvPr id="3" name="日期占位符 2">
            <a:extLst>
              <a:ext uri="{FF2B5EF4-FFF2-40B4-BE49-F238E27FC236}">
                <a16:creationId xmlns:a16="http://schemas.microsoft.com/office/drawing/2014/main" id="{955DBAF1-4F53-A87E-6FAE-AC815C1B6C1E}"/>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55F370A0-1BE4-34B0-E10C-0093A3219B13}"/>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B64AB514-0483-97A3-F619-801931217894}"/>
              </a:ext>
            </a:extLst>
          </p:cNvPr>
          <p:cNvSpPr>
            <a:spLocks noGrp="1"/>
          </p:cNvSpPr>
          <p:nvPr>
            <p:ph type="sldNum" sz="quarter" idx="12"/>
          </p:nvPr>
        </p:nvSpPr>
        <p:spPr/>
        <p:txBody>
          <a:bodyPr/>
          <a:lstStyle/>
          <a:p>
            <a:fld id="{36938283-425C-4351-A14E-9CA3B2BE78DA}" type="slidenum">
              <a:rPr lang="zh-CN" altLang="en-US" smtClean="0"/>
              <a:t>50</a:t>
            </a:fld>
            <a:endParaRPr lang="zh-CN" altLang="en-US"/>
          </a:p>
        </p:txBody>
      </p:sp>
      <p:pic>
        <p:nvPicPr>
          <p:cNvPr id="11" name="图片 10">
            <a:extLst>
              <a:ext uri="{FF2B5EF4-FFF2-40B4-BE49-F238E27FC236}">
                <a16:creationId xmlns:a16="http://schemas.microsoft.com/office/drawing/2014/main" id="{E8514566-162E-9BE3-1486-CD6EBE7EB72D}"/>
              </a:ext>
            </a:extLst>
          </p:cNvPr>
          <p:cNvPicPr>
            <a:picLocks noChangeAspect="1"/>
          </p:cNvPicPr>
          <p:nvPr/>
        </p:nvPicPr>
        <p:blipFill>
          <a:blip r:embed="rId2"/>
          <a:stretch>
            <a:fillRect/>
          </a:stretch>
        </p:blipFill>
        <p:spPr>
          <a:xfrm>
            <a:off x="6600611" y="858361"/>
            <a:ext cx="4723567" cy="3600000"/>
          </a:xfrm>
          <a:prstGeom prst="rect">
            <a:avLst/>
          </a:prstGeom>
        </p:spPr>
      </p:pic>
      <p:pic>
        <p:nvPicPr>
          <p:cNvPr id="7" name="图片 6">
            <a:extLst>
              <a:ext uri="{FF2B5EF4-FFF2-40B4-BE49-F238E27FC236}">
                <a16:creationId xmlns:a16="http://schemas.microsoft.com/office/drawing/2014/main" id="{7BB1A0D0-EEA7-0515-94D2-784C86910758}"/>
              </a:ext>
            </a:extLst>
          </p:cNvPr>
          <p:cNvPicPr>
            <a:picLocks noChangeAspect="1"/>
          </p:cNvPicPr>
          <p:nvPr/>
        </p:nvPicPr>
        <p:blipFill>
          <a:blip r:embed="rId3"/>
          <a:stretch>
            <a:fillRect/>
          </a:stretch>
        </p:blipFill>
        <p:spPr>
          <a:xfrm>
            <a:off x="1811717" y="4565061"/>
            <a:ext cx="4013031" cy="1800000"/>
          </a:xfrm>
          <a:prstGeom prst="rect">
            <a:avLst/>
          </a:prstGeom>
        </p:spPr>
      </p:pic>
      <p:pic>
        <p:nvPicPr>
          <p:cNvPr id="8" name="图片 7">
            <a:extLst>
              <a:ext uri="{FF2B5EF4-FFF2-40B4-BE49-F238E27FC236}">
                <a16:creationId xmlns:a16="http://schemas.microsoft.com/office/drawing/2014/main" id="{C3590417-00DF-736C-219E-A1E57A55B4AB}"/>
              </a:ext>
            </a:extLst>
          </p:cNvPr>
          <p:cNvPicPr>
            <a:picLocks noChangeAspect="1"/>
          </p:cNvPicPr>
          <p:nvPr/>
        </p:nvPicPr>
        <p:blipFill>
          <a:blip r:embed="rId4"/>
          <a:stretch>
            <a:fillRect/>
          </a:stretch>
        </p:blipFill>
        <p:spPr>
          <a:xfrm>
            <a:off x="6367253" y="4565061"/>
            <a:ext cx="3963025" cy="1800000"/>
          </a:xfrm>
          <a:prstGeom prst="rect">
            <a:avLst/>
          </a:prstGeom>
        </p:spPr>
      </p:pic>
      <p:sp>
        <p:nvSpPr>
          <p:cNvPr id="9" name="文本框 8">
            <a:extLst>
              <a:ext uri="{FF2B5EF4-FFF2-40B4-BE49-F238E27FC236}">
                <a16:creationId xmlns:a16="http://schemas.microsoft.com/office/drawing/2014/main" id="{76CC8A07-5B45-C736-4B90-20ED5ACE14DA}"/>
              </a:ext>
            </a:extLst>
          </p:cNvPr>
          <p:cNvSpPr txBox="1"/>
          <p:nvPr/>
        </p:nvSpPr>
        <p:spPr>
          <a:xfrm>
            <a:off x="794329" y="1688865"/>
            <a:ext cx="5806282" cy="1815882"/>
          </a:xfrm>
          <a:prstGeom prst="rect">
            <a:avLst/>
          </a:prstGeom>
          <a:noFill/>
        </p:spPr>
        <p:txBody>
          <a:bodyPr wrap="square">
            <a:spAutoFit/>
          </a:bodyPr>
          <a:lstStyle/>
          <a:p>
            <a:pPr marL="342900" indent="-342900">
              <a:buFont typeface="Wingdings" panose="05000000000000000000" pitchFamily="2" charset="2"/>
              <a:buChar char="Ø"/>
            </a:pPr>
            <a:r>
              <a:rPr lang="en-US" altLang="zh-CN" sz="2400">
                <a:cs typeface="Times New Roman" panose="02020603050405020304" pitchFamily="18" charset="0"/>
              </a:rPr>
              <a:t>Flat bkgs</a:t>
            </a:r>
          </a:p>
          <a:p>
            <a:pPr marL="800100" lvl="1" indent="-342900">
              <a:buFont typeface="Arial" panose="020B0604020202020204" pitchFamily="34" charset="0"/>
              <a:buChar char="•"/>
            </a:pPr>
            <a:r>
              <a:rPr lang="en-US" altLang="zh-CN" sz="2000">
                <a:cs typeface="Times New Roman" panose="02020603050405020304" pitchFamily="18" charset="0"/>
              </a:rPr>
              <a:t>constraint</a:t>
            </a:r>
          </a:p>
          <a:p>
            <a:pPr marL="342900" indent="-342900">
              <a:buFont typeface="Wingdings" panose="05000000000000000000" pitchFamily="2" charset="2"/>
              <a:buChar char="Ø"/>
            </a:pPr>
            <a:r>
              <a:rPr lang="en-US" altLang="zh-CN" sz="2400">
                <a:cs typeface="Times New Roman" panose="02020603050405020304" pitchFamily="18" charset="0"/>
              </a:rPr>
              <a:t>Gaussian bkgs</a:t>
            </a:r>
          </a:p>
          <a:p>
            <a:pPr marL="800100" lvl="1" indent="-342900">
              <a:buFont typeface="Arial" panose="020B0604020202020204" pitchFamily="34" charset="0"/>
              <a:buChar char="•"/>
            </a:pPr>
            <a:r>
              <a:rPr lang="en-US" altLang="zh-CN" sz="2000">
                <a:cs typeface="Times New Roman" panose="02020603050405020304" pitchFamily="18" charset="0"/>
              </a:rPr>
              <a:t>means: free</a:t>
            </a:r>
          </a:p>
          <a:p>
            <a:pPr marL="800100" lvl="1" indent="-342900">
              <a:buFont typeface="Arial" panose="020B0604020202020204" pitchFamily="34" charset="0"/>
              <a:buChar char="•"/>
            </a:pPr>
            <a:r>
              <a:rPr lang="en-US" altLang="zh-CN" sz="2000">
                <a:cs typeface="Times New Roman" panose="02020603050405020304" pitchFamily="18" charset="0"/>
              </a:rPr>
              <a:t>sigmas: constraint by 20% resolution</a:t>
            </a:r>
          </a:p>
        </p:txBody>
      </p:sp>
    </p:spTree>
    <p:extLst>
      <p:ext uri="{BB962C8B-B14F-4D97-AF65-F5344CB8AC3E}">
        <p14:creationId xmlns:p14="http://schemas.microsoft.com/office/powerpoint/2010/main" val="33215918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F661CC-3CA3-DFB8-0799-0BC9E703E01D}"/>
              </a:ext>
            </a:extLst>
          </p:cNvPr>
          <p:cNvSpPr>
            <a:spLocks noGrp="1"/>
          </p:cNvSpPr>
          <p:nvPr>
            <p:ph type="title"/>
          </p:nvPr>
        </p:nvSpPr>
        <p:spPr/>
        <p:txBody>
          <a:bodyPr/>
          <a:lstStyle/>
          <a:p>
            <a:endParaRPr lang="zh-CN" altLang="en-US"/>
          </a:p>
        </p:txBody>
      </p:sp>
      <p:sp>
        <p:nvSpPr>
          <p:cNvPr id="3" name="日期占位符 2">
            <a:extLst>
              <a:ext uri="{FF2B5EF4-FFF2-40B4-BE49-F238E27FC236}">
                <a16:creationId xmlns:a16="http://schemas.microsoft.com/office/drawing/2014/main" id="{3452333E-BB89-9967-5E4C-A7FF55E8DE6E}"/>
              </a:ext>
            </a:extLst>
          </p:cNvPr>
          <p:cNvSpPr>
            <a:spLocks noGrp="1"/>
          </p:cNvSpPr>
          <p:nvPr>
            <p:ph type="dt" sz="half" idx="10"/>
          </p:nvPr>
        </p:nvSpPr>
        <p:spPr/>
        <p:txBody>
          <a:bodyPr/>
          <a:lstStyle/>
          <a:p>
            <a:fld id="{26C99A9B-7441-4904-91DD-B1D8CADAED56}" type="datetime1">
              <a:rPr lang="zh-CN" altLang="en-US" smtClean="0"/>
              <a:pPr/>
              <a:t>2024/1/20</a:t>
            </a:fld>
            <a:endParaRPr lang="zh-CN" altLang="en-US"/>
          </a:p>
        </p:txBody>
      </p:sp>
      <p:sp>
        <p:nvSpPr>
          <p:cNvPr id="4" name="页脚占位符 3">
            <a:extLst>
              <a:ext uri="{FF2B5EF4-FFF2-40B4-BE49-F238E27FC236}">
                <a16:creationId xmlns:a16="http://schemas.microsoft.com/office/drawing/2014/main" id="{86A25491-DDAD-37B3-211F-666229D387DC}"/>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78981348-7802-5715-38A1-459D9C2EFF48}"/>
              </a:ext>
            </a:extLst>
          </p:cNvPr>
          <p:cNvSpPr>
            <a:spLocks noGrp="1"/>
          </p:cNvSpPr>
          <p:nvPr>
            <p:ph type="sldNum" sz="quarter" idx="12"/>
          </p:nvPr>
        </p:nvSpPr>
        <p:spPr/>
        <p:txBody>
          <a:bodyPr/>
          <a:lstStyle/>
          <a:p>
            <a:fld id="{36938283-425C-4351-A14E-9CA3B2BE78DA}" type="slidenum">
              <a:rPr lang="zh-CN" altLang="en-US" smtClean="0"/>
              <a:t>51</a:t>
            </a:fld>
            <a:endParaRPr lang="zh-CN" altLang="en-US"/>
          </a:p>
        </p:txBody>
      </p:sp>
      <p:pic>
        <p:nvPicPr>
          <p:cNvPr id="7" name="图片 6">
            <a:extLst>
              <a:ext uri="{FF2B5EF4-FFF2-40B4-BE49-F238E27FC236}">
                <a16:creationId xmlns:a16="http://schemas.microsoft.com/office/drawing/2014/main" id="{7D42BF16-CBD5-D253-96C3-CC63022B0325}"/>
              </a:ext>
            </a:extLst>
          </p:cNvPr>
          <p:cNvPicPr>
            <a:picLocks noChangeAspect="1"/>
          </p:cNvPicPr>
          <p:nvPr/>
        </p:nvPicPr>
        <p:blipFill>
          <a:blip r:embed="rId2"/>
          <a:stretch>
            <a:fillRect/>
          </a:stretch>
        </p:blipFill>
        <p:spPr>
          <a:xfrm>
            <a:off x="1249492" y="1630576"/>
            <a:ext cx="6055548" cy="3326287"/>
          </a:xfrm>
          <a:prstGeom prst="rect">
            <a:avLst/>
          </a:prstGeom>
        </p:spPr>
      </p:pic>
    </p:spTree>
    <p:extLst>
      <p:ext uri="{BB962C8B-B14F-4D97-AF65-F5344CB8AC3E}">
        <p14:creationId xmlns:p14="http://schemas.microsoft.com/office/powerpoint/2010/main" val="4282675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7FADE8-52F2-6054-9261-9FED24C9A08B}"/>
              </a:ext>
            </a:extLst>
          </p:cNvPr>
          <p:cNvSpPr>
            <a:spLocks noGrp="1"/>
          </p:cNvSpPr>
          <p:nvPr>
            <p:ph type="title"/>
          </p:nvPr>
        </p:nvSpPr>
        <p:spPr/>
        <p:txBody>
          <a:bodyPr/>
          <a:lstStyle/>
          <a:p>
            <a:r>
              <a:rPr lang="en-US" altLang="zh-CN"/>
              <a:t>Borexino result</a:t>
            </a:r>
            <a:endParaRPr lang="zh-CN" altLang="en-US"/>
          </a:p>
        </p:txBody>
      </p:sp>
      <p:sp>
        <p:nvSpPr>
          <p:cNvPr id="3" name="日期占位符 2">
            <a:extLst>
              <a:ext uri="{FF2B5EF4-FFF2-40B4-BE49-F238E27FC236}">
                <a16:creationId xmlns:a16="http://schemas.microsoft.com/office/drawing/2014/main" id="{4E81F2C1-7AE6-E430-E573-4922E88946AB}"/>
              </a:ext>
            </a:extLst>
          </p:cNvPr>
          <p:cNvSpPr>
            <a:spLocks noGrp="1"/>
          </p:cNvSpPr>
          <p:nvPr>
            <p:ph type="dt" sz="half" idx="10"/>
          </p:nvPr>
        </p:nvSpPr>
        <p:spPr/>
        <p:txBody>
          <a:bodyPr/>
          <a:lstStyle/>
          <a:p>
            <a:fld id="{D7917690-434C-4F9C-8EDF-B5AD0F0FC865}" type="datetime1">
              <a:rPr lang="zh-CN" altLang="en-US" smtClean="0"/>
              <a:t>2024/1/20</a:t>
            </a:fld>
            <a:endParaRPr lang="zh-CN" altLang="en-US"/>
          </a:p>
        </p:txBody>
      </p:sp>
      <p:sp>
        <p:nvSpPr>
          <p:cNvPr id="4" name="页脚占位符 3">
            <a:extLst>
              <a:ext uri="{FF2B5EF4-FFF2-40B4-BE49-F238E27FC236}">
                <a16:creationId xmlns:a16="http://schemas.microsoft.com/office/drawing/2014/main" id="{69B15E2F-C96F-29CD-FBC9-CE37EFBD599D}"/>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08A506A5-CFCA-D82B-3CFE-F8DAF604B97A}"/>
              </a:ext>
            </a:extLst>
          </p:cNvPr>
          <p:cNvSpPr>
            <a:spLocks noGrp="1"/>
          </p:cNvSpPr>
          <p:nvPr>
            <p:ph type="sldNum" sz="quarter" idx="12"/>
          </p:nvPr>
        </p:nvSpPr>
        <p:spPr/>
        <p:txBody>
          <a:bodyPr/>
          <a:lstStyle/>
          <a:p>
            <a:fld id="{36938283-425C-4351-A14E-9CA3B2BE78DA}" type="slidenum">
              <a:rPr lang="zh-CN" altLang="en-US" smtClean="0"/>
              <a:t>6</a:t>
            </a:fld>
            <a:endParaRPr lang="zh-CN" altLang="en-US"/>
          </a:p>
        </p:txBody>
      </p:sp>
      <p:sp>
        <p:nvSpPr>
          <p:cNvPr id="13" name="文本框 12">
            <a:extLst>
              <a:ext uri="{FF2B5EF4-FFF2-40B4-BE49-F238E27FC236}">
                <a16:creationId xmlns:a16="http://schemas.microsoft.com/office/drawing/2014/main" id="{E64066AB-738D-C3D2-2B31-62CE4A8049E8}"/>
              </a:ext>
            </a:extLst>
          </p:cNvPr>
          <p:cNvSpPr txBox="1"/>
          <p:nvPr/>
        </p:nvSpPr>
        <p:spPr>
          <a:xfrm>
            <a:off x="7137106" y="1048833"/>
            <a:ext cx="3839821" cy="338554"/>
          </a:xfrm>
          <a:prstGeom prst="rect">
            <a:avLst/>
          </a:prstGeom>
          <a:noFill/>
        </p:spPr>
        <p:txBody>
          <a:bodyPr wrap="square">
            <a:spAutoFit/>
          </a:bodyPr>
          <a:lstStyle/>
          <a:p>
            <a:pPr algn="ctr"/>
            <a:r>
              <a:rPr lang="pt-BR" altLang="zh-CN" sz="1600" b="1">
                <a:cs typeface="Times New Roman" panose="02020603050405020304" pitchFamily="18" charset="0"/>
              </a:rPr>
              <a:t>[</a:t>
            </a:r>
            <a:r>
              <a:rPr lang="fr-FR" altLang="zh-CN" sz="1600" b="1">
                <a:cs typeface="Times New Roman" panose="02020603050405020304" pitchFamily="18" charset="0"/>
              </a:rPr>
              <a:t>Nature volume 512, pages383–386(2014)</a:t>
            </a:r>
            <a:r>
              <a:rPr lang="pt-BR" altLang="zh-CN" sz="1600" b="1">
                <a:cs typeface="Times New Roman" panose="02020603050405020304" pitchFamily="18" charset="0"/>
              </a:rPr>
              <a:t>]</a:t>
            </a:r>
            <a:endParaRPr lang="en-US" altLang="zh-CN" b="1">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8CB86C90-8897-BC6C-7126-CA42C7C034C6}"/>
                  </a:ext>
                </a:extLst>
              </p:cNvPr>
              <p:cNvSpPr txBox="1"/>
              <p:nvPr/>
            </p:nvSpPr>
            <p:spPr>
              <a:xfrm>
                <a:off x="1045502" y="1243786"/>
                <a:ext cx="4472975" cy="2185214"/>
              </a:xfrm>
              <a:prstGeom prst="rect">
                <a:avLst/>
              </a:prstGeom>
              <a:noFill/>
            </p:spPr>
            <p:txBody>
              <a:bodyPr wrap="square" rtlCol="0">
                <a:spAutoFit/>
              </a:bodyPr>
              <a:lstStyle/>
              <a:p>
                <a:pPr marL="285750" indent="-285750">
                  <a:buFont typeface="Wingdings" panose="05000000000000000000" pitchFamily="2" charset="2"/>
                  <a:buChar char="Ø"/>
                </a:pPr>
                <a:r>
                  <a:rPr lang="en-US" altLang="zh-CN" sz="2400">
                    <a:cs typeface="Times New Roman" panose="02020603050405020304" pitchFamily="18" charset="0"/>
                  </a:rPr>
                  <a:t>Gran Sasso laboratory, Italy</a:t>
                </a:r>
              </a:p>
              <a:p>
                <a:pPr marL="285750" indent="-285750">
                  <a:buFont typeface="Wingdings" panose="05000000000000000000" pitchFamily="2" charset="2"/>
                  <a:buChar char="Ø"/>
                </a:pPr>
                <a:r>
                  <a:rPr lang="en-US" altLang="zh-CN" sz="2400">
                    <a:cs typeface="Times New Roman" panose="02020603050405020304" pitchFamily="18" charset="0"/>
                  </a:rPr>
                  <a:t>Liquid Scintillator</a:t>
                </a:r>
              </a:p>
              <a:p>
                <a:pPr marL="285750" indent="-285750">
                  <a:buFont typeface="Wingdings" panose="05000000000000000000" pitchFamily="2" charset="2"/>
                  <a:buChar char="Ø"/>
                </a:pPr>
                <a:r>
                  <a:rPr lang="en-US" altLang="zh-CN" sz="2400">
                    <a:cs typeface="Times New Roman" panose="02020603050405020304" pitchFamily="18" charset="0"/>
                  </a:rPr>
                  <a:t>Exposure:  84 ton</a:t>
                </a:r>
                <a:r>
                  <a:rPr lang="zh-CN" altLang="en-US" sz="2400">
                    <a:cs typeface="Times New Roman" panose="02020603050405020304" pitchFamily="18" charset="0"/>
                  </a:rPr>
                  <a:t>*</a:t>
                </a:r>
                <a:r>
                  <a:rPr lang="en-US" altLang="zh-CN" sz="2400">
                    <a:cs typeface="Times New Roman" panose="02020603050405020304" pitchFamily="18" charset="0"/>
                  </a:rPr>
                  <a:t>year</a:t>
                </a:r>
              </a:p>
              <a:p>
                <a:pPr marL="285750" indent="-285750">
                  <a:buFont typeface="Wingdings" panose="05000000000000000000" pitchFamily="2" charset="2"/>
                  <a:buChar char="Ø"/>
                </a:pPr>
                <a:r>
                  <a:rPr lang="en-US" altLang="zh-CN" sz="2400">
                    <a:cs typeface="Times New Roman" panose="02020603050405020304" pitchFamily="18" charset="0"/>
                  </a:rPr>
                  <a:t>Measured:</a:t>
                </a:r>
              </a:p>
              <a:p>
                <a:pPr marL="800100" lvl="1" indent="-342900">
                  <a:buFont typeface="Arial" panose="020B0604020202020204" pitchFamily="34" charset="0"/>
                  <a:buChar char="•"/>
                </a:pPr>
                <a14:m>
                  <m:oMath xmlns:m="http://schemas.openxmlformats.org/officeDocument/2006/math">
                    <m:r>
                      <a:rPr lang="en-US" altLang="zh-CN" sz="2000" i="1" smtClean="0">
                        <a:latin typeface="Cambria Math" panose="02040503050406030204" pitchFamily="18" charset="0"/>
                        <a:ea typeface="Cambria Math" panose="02040503050406030204" pitchFamily="18" charset="0"/>
                      </a:rPr>
                      <m:t>(</m:t>
                    </m:r>
                    <m:r>
                      <a:rPr lang="en-US" altLang="zh-CN" sz="2000" b="0" i="0" smtClean="0">
                        <a:latin typeface="Cambria Math" panose="02040503050406030204" pitchFamily="18" charset="0"/>
                        <a:ea typeface="Cambria Math" panose="02040503050406030204" pitchFamily="18" charset="0"/>
                      </a:rPr>
                      <m:t>6.6</m:t>
                    </m:r>
                    <m:r>
                      <a:rPr lang="en-US" altLang="zh-CN" sz="200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0.7</m:t>
                    </m:r>
                    <m:r>
                      <a:rPr lang="en-US" altLang="zh-CN" sz="2000" b="0" i="0"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m:t>
                    </m:r>
                    <m:sSup>
                      <m:sSupPr>
                        <m:ctrlPr>
                          <a:rPr lang="en-US" altLang="zh-CN" sz="2000" b="0" i="1" smtClean="0">
                            <a:latin typeface="Cambria Math" panose="02040503050406030204" pitchFamily="18" charset="0"/>
                            <a:ea typeface="Cambria Math" panose="02040503050406030204" pitchFamily="18" charset="0"/>
                          </a:rPr>
                        </m:ctrlPr>
                      </m:sSupPr>
                      <m:e>
                        <m:r>
                          <a:rPr lang="en-US" altLang="zh-CN" sz="2000" b="0" i="1" smtClean="0">
                            <a:latin typeface="Cambria Math" panose="02040503050406030204" pitchFamily="18" charset="0"/>
                            <a:ea typeface="Cambria Math" panose="02040503050406030204" pitchFamily="18" charset="0"/>
                          </a:rPr>
                          <m:t>10</m:t>
                        </m:r>
                      </m:e>
                      <m:sup>
                        <m:r>
                          <a:rPr lang="en-US" altLang="zh-CN" sz="2000" b="0" i="1" smtClean="0">
                            <a:latin typeface="Cambria Math" panose="02040503050406030204" pitchFamily="18" charset="0"/>
                            <a:ea typeface="Cambria Math" panose="02040503050406030204" pitchFamily="18" charset="0"/>
                          </a:rPr>
                          <m:t>10</m:t>
                        </m:r>
                      </m:sup>
                    </m:sSup>
                    <m:sSup>
                      <m:sSupPr>
                        <m:ctrlPr>
                          <a:rPr lang="en-US" altLang="zh-CN" sz="2000" b="0" i="1" smtClean="0">
                            <a:latin typeface="Cambria Math" panose="02040503050406030204" pitchFamily="18" charset="0"/>
                            <a:ea typeface="Cambria Math" panose="02040503050406030204" pitchFamily="18" charset="0"/>
                          </a:rPr>
                        </m:ctrlPr>
                      </m:sSupPr>
                      <m:e>
                        <m:r>
                          <m:rPr>
                            <m:sty m:val="p"/>
                          </m:rPr>
                          <a:rPr lang="en-US" altLang="zh-CN" sz="2000" b="0" i="0" smtClean="0">
                            <a:latin typeface="Cambria Math" panose="02040503050406030204" pitchFamily="18" charset="0"/>
                            <a:ea typeface="Cambria Math" panose="02040503050406030204" pitchFamily="18" charset="0"/>
                          </a:rPr>
                          <m:t>cm</m:t>
                        </m:r>
                      </m:e>
                      <m:sup>
                        <m:r>
                          <a:rPr lang="en-US" altLang="zh-CN" sz="2000" b="0" i="0" smtClean="0">
                            <a:latin typeface="Cambria Math" panose="02040503050406030204" pitchFamily="18" charset="0"/>
                            <a:ea typeface="Cambria Math" panose="02040503050406030204" pitchFamily="18" charset="0"/>
                          </a:rPr>
                          <m:t>−2</m:t>
                        </m:r>
                      </m:sup>
                    </m:sSup>
                    <m:sSup>
                      <m:sSupPr>
                        <m:ctrlPr>
                          <a:rPr lang="en-US" altLang="zh-CN" sz="2000" b="0" i="1" smtClean="0">
                            <a:latin typeface="Cambria Math" panose="02040503050406030204" pitchFamily="18" charset="0"/>
                            <a:ea typeface="Cambria Math" panose="02040503050406030204" pitchFamily="18" charset="0"/>
                          </a:rPr>
                        </m:ctrlPr>
                      </m:sSupPr>
                      <m:e>
                        <m:r>
                          <m:rPr>
                            <m:sty m:val="p"/>
                          </m:rPr>
                          <a:rPr lang="en-US" altLang="zh-CN" sz="2000" b="0" i="0" smtClean="0">
                            <a:latin typeface="Cambria Math" panose="02040503050406030204" pitchFamily="18" charset="0"/>
                            <a:ea typeface="Cambria Math" panose="02040503050406030204" pitchFamily="18" charset="0"/>
                          </a:rPr>
                          <m:t>s</m:t>
                        </m:r>
                      </m:e>
                      <m:sup>
                        <m:r>
                          <a:rPr lang="en-US" altLang="zh-CN" sz="2000" b="0" i="0" smtClean="0">
                            <a:latin typeface="Cambria Math" panose="02040503050406030204" pitchFamily="18" charset="0"/>
                            <a:ea typeface="Cambria Math" panose="02040503050406030204" pitchFamily="18" charset="0"/>
                          </a:rPr>
                          <m:t>−1</m:t>
                        </m:r>
                      </m:sup>
                    </m:sSup>
                  </m:oMath>
                </a14:m>
                <a:endParaRPr lang="en-US" altLang="zh-CN" sz="2000">
                  <a:cs typeface="Times New Roman" panose="02020603050405020304" pitchFamily="18" charset="0"/>
                </a:endParaRPr>
              </a:p>
              <a:p>
                <a:pPr marL="800100" lvl="1" indent="-342900">
                  <a:buFont typeface="Arial" panose="020B0604020202020204" pitchFamily="34" charset="0"/>
                  <a:buChar char="•"/>
                </a:pPr>
                <a14:m>
                  <m:oMath xmlns:m="http://schemas.openxmlformats.org/officeDocument/2006/math">
                    <m:r>
                      <a:rPr lang="en-US" altLang="zh-CN" sz="2000" b="0" i="1" smtClean="0">
                        <a:latin typeface="Cambria Math" panose="02040503050406030204" pitchFamily="18" charset="0"/>
                      </a:rPr>
                      <m:t>𝒪</m:t>
                    </m:r>
                  </m:oMath>
                </a14:m>
                <a:r>
                  <a:rPr lang="en-US" altLang="zh-CN" sz="2000">
                    <a:cs typeface="Times New Roman" panose="02020603050405020304" pitchFamily="18" charset="0"/>
                  </a:rPr>
                  <a:t>(10%) uncertainty </a:t>
                </a:r>
              </a:p>
            </p:txBody>
          </p:sp>
        </mc:Choice>
        <mc:Fallback xmlns="">
          <p:sp>
            <p:nvSpPr>
              <p:cNvPr id="18" name="文本框 17">
                <a:extLst>
                  <a:ext uri="{FF2B5EF4-FFF2-40B4-BE49-F238E27FC236}">
                    <a16:creationId xmlns:a16="http://schemas.microsoft.com/office/drawing/2014/main" id="{8CB86C90-8897-BC6C-7126-CA42C7C034C6}"/>
                  </a:ext>
                </a:extLst>
              </p:cNvPr>
              <p:cNvSpPr txBox="1">
                <a:spLocks noRot="1" noChangeAspect="1" noMove="1" noResize="1" noEditPoints="1" noAdjustHandles="1" noChangeArrowheads="1" noChangeShapeType="1" noTextEdit="1"/>
              </p:cNvSpPr>
              <p:nvPr/>
            </p:nvSpPr>
            <p:spPr>
              <a:xfrm>
                <a:off x="1045502" y="1243786"/>
                <a:ext cx="4472975" cy="2185214"/>
              </a:xfrm>
              <a:prstGeom prst="rect">
                <a:avLst/>
              </a:prstGeom>
              <a:blipFill>
                <a:blip r:embed="rId3"/>
                <a:stretch>
                  <a:fillRect l="-1910" t="-2228" b="-3900"/>
                </a:stretch>
              </a:blipFill>
            </p:spPr>
            <p:txBody>
              <a:bodyPr/>
              <a:lstStyle/>
              <a:p>
                <a:r>
                  <a:rPr lang="zh-CN" altLang="en-US">
                    <a:noFill/>
                  </a:rPr>
                  <a:t> </a:t>
                </a:r>
              </a:p>
            </p:txBody>
          </p:sp>
        </mc:Fallback>
      </mc:AlternateContent>
      <p:grpSp>
        <p:nvGrpSpPr>
          <p:cNvPr id="10" name="组合 9">
            <a:extLst>
              <a:ext uri="{FF2B5EF4-FFF2-40B4-BE49-F238E27FC236}">
                <a16:creationId xmlns:a16="http://schemas.microsoft.com/office/drawing/2014/main" id="{24E7A690-F760-957A-A128-C67D87FF27A4}"/>
              </a:ext>
            </a:extLst>
          </p:cNvPr>
          <p:cNvGrpSpPr/>
          <p:nvPr/>
        </p:nvGrpSpPr>
        <p:grpSpPr>
          <a:xfrm>
            <a:off x="1101788" y="3838173"/>
            <a:ext cx="3642035" cy="1974679"/>
            <a:chOff x="1472950" y="4135353"/>
            <a:chExt cx="3642035" cy="1974679"/>
          </a:xfrm>
        </p:grpSpPr>
        <p:pic>
          <p:nvPicPr>
            <p:cNvPr id="15" name="图片 14">
              <a:extLst>
                <a:ext uri="{FF2B5EF4-FFF2-40B4-BE49-F238E27FC236}">
                  <a16:creationId xmlns:a16="http://schemas.microsoft.com/office/drawing/2014/main" id="{7E1FC07A-9896-F397-5DEE-0CEAA03858ED}"/>
                </a:ext>
              </a:extLst>
            </p:cNvPr>
            <p:cNvPicPr>
              <a:picLocks noChangeAspect="1"/>
            </p:cNvPicPr>
            <p:nvPr/>
          </p:nvPicPr>
          <p:blipFill rotWithShape="1">
            <a:blip r:embed="rId4"/>
            <a:srcRect t="5625"/>
            <a:stretch/>
          </p:blipFill>
          <p:spPr>
            <a:xfrm>
              <a:off x="2191320" y="4135353"/>
              <a:ext cx="2923665" cy="1974679"/>
            </a:xfrm>
            <a:prstGeom prst="rect">
              <a:avLst/>
            </a:prstGeom>
          </p:spPr>
        </p:pic>
        <p:pic>
          <p:nvPicPr>
            <p:cNvPr id="7" name="图片 6">
              <a:extLst>
                <a:ext uri="{FF2B5EF4-FFF2-40B4-BE49-F238E27FC236}">
                  <a16:creationId xmlns:a16="http://schemas.microsoft.com/office/drawing/2014/main" id="{EB157411-86AC-4EDB-1BE2-4CC122754F0B}"/>
                </a:ext>
              </a:extLst>
            </p:cNvPr>
            <p:cNvPicPr>
              <a:picLocks noChangeAspect="1"/>
            </p:cNvPicPr>
            <p:nvPr/>
          </p:nvPicPr>
          <p:blipFill>
            <a:blip r:embed="rId5"/>
            <a:stretch>
              <a:fillRect/>
            </a:stretch>
          </p:blipFill>
          <p:spPr>
            <a:xfrm>
              <a:off x="1472950" y="4135353"/>
              <a:ext cx="629316" cy="629316"/>
            </a:xfrm>
            <a:prstGeom prst="rect">
              <a:avLst/>
            </a:prstGeom>
          </p:spPr>
        </p:pic>
      </p:grpSp>
      <p:grpSp>
        <p:nvGrpSpPr>
          <p:cNvPr id="27" name="组合 26">
            <a:extLst>
              <a:ext uri="{FF2B5EF4-FFF2-40B4-BE49-F238E27FC236}">
                <a16:creationId xmlns:a16="http://schemas.microsoft.com/office/drawing/2014/main" id="{7AD4BA39-F8DA-6812-92AF-22C0C5C94350}"/>
              </a:ext>
            </a:extLst>
          </p:cNvPr>
          <p:cNvGrpSpPr/>
          <p:nvPr/>
        </p:nvGrpSpPr>
        <p:grpSpPr>
          <a:xfrm>
            <a:off x="6170622" y="1423787"/>
            <a:ext cx="5340344" cy="4707628"/>
            <a:chOff x="6096000" y="818610"/>
            <a:chExt cx="5340344" cy="4707628"/>
          </a:xfrm>
        </p:grpSpPr>
        <p:pic>
          <p:nvPicPr>
            <p:cNvPr id="8" name="图片 7">
              <a:extLst>
                <a:ext uri="{FF2B5EF4-FFF2-40B4-BE49-F238E27FC236}">
                  <a16:creationId xmlns:a16="http://schemas.microsoft.com/office/drawing/2014/main" id="{13A14581-58A2-D71D-0043-A05234A9E584}"/>
                </a:ext>
              </a:extLst>
            </p:cNvPr>
            <p:cNvPicPr>
              <a:picLocks noChangeAspect="1"/>
            </p:cNvPicPr>
            <p:nvPr/>
          </p:nvPicPr>
          <p:blipFill>
            <a:blip r:embed="rId6"/>
            <a:stretch>
              <a:fillRect/>
            </a:stretch>
          </p:blipFill>
          <p:spPr>
            <a:xfrm>
              <a:off x="6096000" y="818610"/>
              <a:ext cx="5340344" cy="4707628"/>
            </a:xfrm>
            <a:prstGeom prst="rect">
              <a:avLst/>
            </a:prstGeom>
          </p:spPr>
        </p:pic>
        <p:cxnSp>
          <p:nvCxnSpPr>
            <p:cNvPr id="14" name="直接连接符 13">
              <a:extLst>
                <a:ext uri="{FF2B5EF4-FFF2-40B4-BE49-F238E27FC236}">
                  <a16:creationId xmlns:a16="http://schemas.microsoft.com/office/drawing/2014/main" id="{4099924A-69DC-39AD-4AA4-299276A5AAB1}"/>
                </a:ext>
              </a:extLst>
            </p:cNvPr>
            <p:cNvCxnSpPr>
              <a:cxnSpLocks/>
            </p:cNvCxnSpPr>
            <p:nvPr/>
          </p:nvCxnSpPr>
          <p:spPr>
            <a:xfrm>
              <a:off x="6945536" y="2144994"/>
              <a:ext cx="0" cy="3013769"/>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5E18D00D-C4CA-7B22-E0D1-DFCDB7DC9263}"/>
                </a:ext>
              </a:extLst>
            </p:cNvPr>
            <p:cNvSpPr txBox="1"/>
            <p:nvPr/>
          </p:nvSpPr>
          <p:spPr>
            <a:xfrm>
              <a:off x="7795073" y="2136448"/>
              <a:ext cx="3410820" cy="400110"/>
            </a:xfrm>
            <a:prstGeom prst="rect">
              <a:avLst/>
            </a:prstGeom>
            <a:noFill/>
          </p:spPr>
          <p:txBody>
            <a:bodyPr wrap="square">
              <a:spAutoFit/>
            </a:bodyPr>
            <a:lstStyle/>
            <a:p>
              <a:r>
                <a:rPr lang="en-US" altLang="zh-CN" sz="2000">
                  <a:solidFill>
                    <a:srgbClr val="FF00FF"/>
                  </a:solidFill>
                  <a:cs typeface="Times New Roman" panose="02020603050405020304" pitchFamily="18" charset="0"/>
                </a:rPr>
                <a:t>Search window: 165 ~ 590keV</a:t>
              </a:r>
            </a:p>
          </p:txBody>
        </p:sp>
        <p:cxnSp>
          <p:nvCxnSpPr>
            <p:cNvPr id="22" name="直接连接符 21">
              <a:extLst>
                <a:ext uri="{FF2B5EF4-FFF2-40B4-BE49-F238E27FC236}">
                  <a16:creationId xmlns:a16="http://schemas.microsoft.com/office/drawing/2014/main" id="{1C97784E-33FB-101A-34B1-145E55B1E3F3}"/>
                </a:ext>
              </a:extLst>
            </p:cNvPr>
            <p:cNvCxnSpPr>
              <a:cxnSpLocks/>
            </p:cNvCxnSpPr>
            <p:nvPr/>
          </p:nvCxnSpPr>
          <p:spPr>
            <a:xfrm>
              <a:off x="11348962" y="2136448"/>
              <a:ext cx="0" cy="3013769"/>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grpSp>
      <p:sp>
        <p:nvSpPr>
          <p:cNvPr id="26" name="文本框 25">
            <a:extLst>
              <a:ext uri="{FF2B5EF4-FFF2-40B4-BE49-F238E27FC236}">
                <a16:creationId xmlns:a16="http://schemas.microsoft.com/office/drawing/2014/main" id="{D75405E2-114E-29F3-91D5-14F64AEA895F}"/>
              </a:ext>
            </a:extLst>
          </p:cNvPr>
          <p:cNvSpPr txBox="1"/>
          <p:nvPr/>
        </p:nvSpPr>
        <p:spPr>
          <a:xfrm>
            <a:off x="4421572" y="6140478"/>
            <a:ext cx="3731828" cy="461665"/>
          </a:xfrm>
          <a:prstGeom prst="rect">
            <a:avLst/>
          </a:prstGeom>
          <a:noFill/>
        </p:spPr>
        <p:txBody>
          <a:bodyPr wrap="square" rtlCol="0">
            <a:spAutoFit/>
          </a:bodyPr>
          <a:lstStyle/>
          <a:p>
            <a:pPr algn="ctr"/>
            <a:r>
              <a:rPr lang="en-US" altLang="zh-CN" sz="2400">
                <a:cs typeface="Times New Roman" panose="02020603050405020304" pitchFamily="18" charset="0"/>
              </a:rPr>
              <a:t>First direct measurement!</a:t>
            </a:r>
            <a:endParaRPr lang="zh-CN" altLang="en-US" sz="2400">
              <a:cs typeface="Times New Roman" panose="02020603050405020304" pitchFamily="18" charset="0"/>
            </a:endParaRPr>
          </a:p>
        </p:txBody>
      </p:sp>
    </p:spTree>
    <p:extLst>
      <p:ext uri="{BB962C8B-B14F-4D97-AF65-F5344CB8AC3E}">
        <p14:creationId xmlns:p14="http://schemas.microsoft.com/office/powerpoint/2010/main" val="3679013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DFE316-3A75-1F07-A8BC-FA3E2389FD7A}"/>
              </a:ext>
            </a:extLst>
          </p:cNvPr>
          <p:cNvSpPr>
            <a:spLocks noGrp="1"/>
          </p:cNvSpPr>
          <p:nvPr>
            <p:ph type="title"/>
          </p:nvPr>
        </p:nvSpPr>
        <p:spPr/>
        <p:txBody>
          <a:bodyPr/>
          <a:lstStyle/>
          <a:p>
            <a:r>
              <a:rPr lang="en-US" altLang="zh-CN"/>
              <a:t>Measurement with LXe Experiments</a:t>
            </a:r>
            <a:endParaRPr lang="zh-CN" altLang="en-US"/>
          </a:p>
        </p:txBody>
      </p:sp>
      <p:sp>
        <p:nvSpPr>
          <p:cNvPr id="3" name="日期占位符 2">
            <a:extLst>
              <a:ext uri="{FF2B5EF4-FFF2-40B4-BE49-F238E27FC236}">
                <a16:creationId xmlns:a16="http://schemas.microsoft.com/office/drawing/2014/main" id="{BA61EFA8-DE78-E686-8506-24CA84AC0325}"/>
              </a:ext>
            </a:extLst>
          </p:cNvPr>
          <p:cNvSpPr>
            <a:spLocks noGrp="1"/>
          </p:cNvSpPr>
          <p:nvPr>
            <p:ph type="dt" sz="half" idx="10"/>
          </p:nvPr>
        </p:nvSpPr>
        <p:spPr/>
        <p:txBody>
          <a:bodyPr/>
          <a:lstStyle/>
          <a:p>
            <a:fld id="{26C99A9B-7441-4904-91DD-B1D8CADAED56}" type="datetime1">
              <a:rPr lang="zh-CN" altLang="en-US" smtClean="0"/>
              <a:t>2024/1/20</a:t>
            </a:fld>
            <a:endParaRPr lang="zh-CN" altLang="en-US"/>
          </a:p>
        </p:txBody>
      </p:sp>
      <p:sp>
        <p:nvSpPr>
          <p:cNvPr id="4" name="页脚占位符 3">
            <a:extLst>
              <a:ext uri="{FF2B5EF4-FFF2-40B4-BE49-F238E27FC236}">
                <a16:creationId xmlns:a16="http://schemas.microsoft.com/office/drawing/2014/main" id="{176B1527-7496-A9F9-2019-7CB5C1C570B9}"/>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D713E4AB-76FF-9204-4789-1FC58D5B577D}"/>
              </a:ext>
            </a:extLst>
          </p:cNvPr>
          <p:cNvSpPr>
            <a:spLocks noGrp="1"/>
          </p:cNvSpPr>
          <p:nvPr>
            <p:ph type="sldNum" sz="quarter" idx="12"/>
          </p:nvPr>
        </p:nvSpPr>
        <p:spPr/>
        <p:txBody>
          <a:bodyPr/>
          <a:lstStyle/>
          <a:p>
            <a:fld id="{36938283-425C-4351-A14E-9CA3B2BE78DA}" type="slidenum">
              <a:rPr lang="zh-CN" altLang="en-US" smtClean="0"/>
              <a:t>7</a:t>
            </a:fld>
            <a:endParaRPr lang="zh-CN" altLang="en-US"/>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D723FEB9-9766-1287-0A15-EBA2D9C2C0BC}"/>
                  </a:ext>
                </a:extLst>
              </p:cNvPr>
              <p:cNvSpPr txBox="1"/>
              <p:nvPr/>
            </p:nvSpPr>
            <p:spPr>
              <a:xfrm>
                <a:off x="1227319" y="1600948"/>
                <a:ext cx="6051667" cy="1200329"/>
              </a:xfrm>
              <a:prstGeom prst="rect">
                <a:avLst/>
              </a:prstGeom>
              <a:noFill/>
            </p:spPr>
            <p:txBody>
              <a:bodyPr wrap="square">
                <a:spAutoFit/>
              </a:bodyPr>
              <a:lstStyle/>
              <a:p>
                <a:pPr marL="285750" indent="-285750">
                  <a:buFont typeface="Wingdings" panose="05000000000000000000" pitchFamily="2" charset="2"/>
                  <a:buChar char="Ø"/>
                </a:pPr>
                <a:r>
                  <a:rPr lang="en-US" altLang="zh-CN" sz="2400">
                    <a:cs typeface="Times New Roman" panose="02020603050405020304" pitchFamily="18" charset="0"/>
                  </a:rPr>
                  <a:t>Span ER energy up to several hundred keV</a:t>
                </a:r>
              </a:p>
              <a:p>
                <a:pPr marL="285750" indent="-285750">
                  <a:buFont typeface="Wingdings" panose="05000000000000000000" pitchFamily="2" charset="2"/>
                  <a:buChar char="Ø"/>
                </a:pPr>
                <a:r>
                  <a:rPr lang="en-US" altLang="zh-CN" sz="2400">
                    <a:solidFill>
                      <a:schemeClr val="tx1"/>
                    </a:solidFill>
                    <a:cs typeface="Times New Roman" panose="02020603050405020304" pitchFamily="18" charset="0"/>
                  </a:rPr>
                  <a:t>Capable to detect pp </a:t>
                </a:r>
                <a14:m>
                  <m:oMath xmlns:m="http://schemas.openxmlformats.org/officeDocument/2006/math">
                    <m:r>
                      <a:rPr lang="zh-CN" altLang="en-US" sz="2400" b="0" i="1" smtClean="0">
                        <a:solidFill>
                          <a:schemeClr val="tx1"/>
                        </a:solidFill>
                        <a:latin typeface="Cambria Math" panose="02040503050406030204" pitchFamily="18" charset="0"/>
                        <a:cs typeface="Times New Roman" panose="02020603050405020304" pitchFamily="18" charset="0"/>
                      </a:rPr>
                      <m:t>𝜈</m:t>
                    </m:r>
                  </m:oMath>
                </a14:m>
                <a:endParaRPr lang="en-US" altLang="zh-CN" sz="2400">
                  <a:cs typeface="Times New Roman" panose="02020603050405020304" pitchFamily="18" charset="0"/>
                </a:endParaRPr>
              </a:p>
              <a:p>
                <a:pPr marL="285750" indent="-285750">
                  <a:buFont typeface="Wingdings" panose="05000000000000000000" pitchFamily="2" charset="2"/>
                  <a:buChar char="Ø"/>
                </a:pPr>
                <a:r>
                  <a:rPr lang="en-US" altLang="zh-CN" sz="2400">
                    <a:cs typeface="Times New Roman" panose="02020603050405020304" pitchFamily="18" charset="0"/>
                  </a:rPr>
                  <a:t>Advantage:</a:t>
                </a:r>
                <a:r>
                  <a:rPr lang="zh-CN" altLang="en-US" sz="2400">
                    <a:cs typeface="Times New Roman" panose="02020603050405020304" pitchFamily="18" charset="0"/>
                  </a:rPr>
                  <a:t> </a:t>
                </a:r>
                <a:r>
                  <a:rPr lang="en-US" altLang="zh-CN" sz="2400">
                    <a:cs typeface="Times New Roman" panose="02020603050405020304" pitchFamily="18" charset="0"/>
                  </a:rPr>
                  <a:t>low threshold</a:t>
                </a:r>
                <a:endParaRPr lang="zh-CN" altLang="en-US" sz="2400">
                  <a:cs typeface="Times New Roman" panose="02020603050405020304" pitchFamily="18" charset="0"/>
                </a:endParaRPr>
              </a:p>
            </p:txBody>
          </p:sp>
        </mc:Choice>
        <mc:Fallback xmlns="">
          <p:sp>
            <p:nvSpPr>
              <p:cNvPr id="12" name="文本框 11">
                <a:extLst>
                  <a:ext uri="{FF2B5EF4-FFF2-40B4-BE49-F238E27FC236}">
                    <a16:creationId xmlns:a16="http://schemas.microsoft.com/office/drawing/2014/main" id="{D723FEB9-9766-1287-0A15-EBA2D9C2C0BC}"/>
                  </a:ext>
                </a:extLst>
              </p:cNvPr>
              <p:cNvSpPr txBox="1">
                <a:spLocks noRot="1" noChangeAspect="1" noMove="1" noResize="1" noEditPoints="1" noAdjustHandles="1" noChangeArrowheads="1" noChangeShapeType="1" noTextEdit="1"/>
              </p:cNvSpPr>
              <p:nvPr/>
            </p:nvSpPr>
            <p:spPr>
              <a:xfrm>
                <a:off x="1227319" y="1600948"/>
                <a:ext cx="6051667" cy="1200329"/>
              </a:xfrm>
              <a:prstGeom prst="rect">
                <a:avLst/>
              </a:prstGeom>
              <a:blipFill>
                <a:blip r:embed="rId3"/>
                <a:stretch>
                  <a:fillRect l="-1309" t="-4061" b="-10660"/>
                </a:stretch>
              </a:blipFill>
            </p:spPr>
            <p:txBody>
              <a:bodyPr/>
              <a:lstStyle/>
              <a:p>
                <a:r>
                  <a:rPr lang="zh-CN" altLang="en-US">
                    <a:noFill/>
                  </a:rPr>
                  <a:t> </a:t>
                </a:r>
              </a:p>
            </p:txBody>
          </p:sp>
        </mc:Fallback>
      </mc:AlternateContent>
      <p:grpSp>
        <p:nvGrpSpPr>
          <p:cNvPr id="25" name="组合 24">
            <a:extLst>
              <a:ext uri="{FF2B5EF4-FFF2-40B4-BE49-F238E27FC236}">
                <a16:creationId xmlns:a16="http://schemas.microsoft.com/office/drawing/2014/main" id="{DB7CA98A-135E-9D7C-DB27-C22211E8E849}"/>
              </a:ext>
            </a:extLst>
          </p:cNvPr>
          <p:cNvGrpSpPr/>
          <p:nvPr/>
        </p:nvGrpSpPr>
        <p:grpSpPr>
          <a:xfrm>
            <a:off x="1227319" y="3477093"/>
            <a:ext cx="2655749" cy="2691745"/>
            <a:chOff x="1227319" y="3477093"/>
            <a:chExt cx="2655749" cy="2691745"/>
          </a:xfrm>
        </p:grpSpPr>
        <p:grpSp>
          <p:nvGrpSpPr>
            <p:cNvPr id="16" name="组合 15">
              <a:extLst>
                <a:ext uri="{FF2B5EF4-FFF2-40B4-BE49-F238E27FC236}">
                  <a16:creationId xmlns:a16="http://schemas.microsoft.com/office/drawing/2014/main" id="{C56B2EF5-8D22-6D41-9F07-764F2CFFCB30}"/>
                </a:ext>
              </a:extLst>
            </p:cNvPr>
            <p:cNvGrpSpPr/>
            <p:nvPr/>
          </p:nvGrpSpPr>
          <p:grpSpPr>
            <a:xfrm>
              <a:off x="1227319" y="3477093"/>
              <a:ext cx="2655749" cy="830997"/>
              <a:chOff x="1227319" y="3477093"/>
              <a:chExt cx="2655749" cy="830997"/>
            </a:xfrm>
          </p:grpSpPr>
          <p:sp>
            <p:nvSpPr>
              <p:cNvPr id="15" name="文本框 6"/>
              <p:cNvSpPr txBox="1"/>
              <p:nvPr/>
            </p:nvSpPr>
            <p:spPr>
              <a:xfrm>
                <a:off x="1634293" y="3477093"/>
                <a:ext cx="2248775" cy="830997"/>
              </a:xfrm>
              <a:prstGeom prst="rect">
                <a:avLst/>
              </a:prstGeom>
              <a:noFill/>
            </p:spPr>
            <p:txBody>
              <a:bodyPr wrap="square" lIns="91440" tIns="45720" rIns="91440" bIns="45720" rtlCol="0" anchor="t">
                <a:spAutoFit/>
              </a:bodyPr>
              <a:lstStyle/>
              <a:p>
                <a:pPr algn="ctr"/>
                <a:r>
                  <a:rPr lang="en-US" altLang="zh-CN" sz="2400">
                    <a:ea typeface="SimHei" panose="02010609060101010101" pitchFamily="49" charset="-122"/>
                    <a:cs typeface="Times New Roman" panose="02020603050405020304" pitchFamily="18" charset="0"/>
                  </a:rPr>
                  <a:t>LZ, 7 ton,</a:t>
                </a:r>
              </a:p>
              <a:p>
                <a:pPr algn="ctr"/>
                <a:r>
                  <a:rPr lang="en-US" altLang="zh-CN" sz="2400">
                    <a:ea typeface="SimHei" panose="02010609060101010101" pitchFamily="49" charset="-122"/>
                    <a:cs typeface="Times New Roman" panose="02020603050405020304" pitchFamily="18" charset="0"/>
                  </a:rPr>
                  <a:t>Sanford Lab, US</a:t>
                </a:r>
              </a:p>
            </p:txBody>
          </p:sp>
          <p:pic>
            <p:nvPicPr>
              <p:cNvPr id="8" name="图片 642">
                <a:extLst>
                  <a:ext uri="{FF2B5EF4-FFF2-40B4-BE49-F238E27FC236}">
                    <a16:creationId xmlns:a16="http://schemas.microsoft.com/office/drawing/2014/main" id="{A6488452-D3F5-2BAF-CE86-2519C2309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319" y="3561265"/>
                <a:ext cx="335465" cy="540000"/>
              </a:xfrm>
              <a:prstGeom prst="rect">
                <a:avLst/>
              </a:prstGeom>
            </p:spPr>
          </p:pic>
        </p:grpSp>
        <p:pic>
          <p:nvPicPr>
            <p:cNvPr id="1026" name="Picture 2" descr="Next-Gen Dark Matter Detector in a Race to Finish Line | BNL Newsroom">
              <a:extLst>
                <a:ext uri="{FF2B5EF4-FFF2-40B4-BE49-F238E27FC236}">
                  <a16:creationId xmlns:a16="http://schemas.microsoft.com/office/drawing/2014/main" id="{4809176B-F70F-3A6A-D23A-8134348618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476" y="4368838"/>
              <a:ext cx="2015834" cy="180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组合 23">
            <a:extLst>
              <a:ext uri="{FF2B5EF4-FFF2-40B4-BE49-F238E27FC236}">
                <a16:creationId xmlns:a16="http://schemas.microsoft.com/office/drawing/2014/main" id="{104F99DF-4CA0-0E15-E0BC-B2B6358EC025}"/>
              </a:ext>
            </a:extLst>
          </p:cNvPr>
          <p:cNvGrpSpPr/>
          <p:nvPr/>
        </p:nvGrpSpPr>
        <p:grpSpPr>
          <a:xfrm>
            <a:off x="8617941" y="3477093"/>
            <a:ext cx="3020489" cy="2691745"/>
            <a:chOff x="8617941" y="3477093"/>
            <a:chExt cx="3020489" cy="2691745"/>
          </a:xfrm>
        </p:grpSpPr>
        <p:pic>
          <p:nvPicPr>
            <p:cNvPr id="11" name="Picture 50">
              <a:extLst>
                <a:ext uri="{FF2B5EF4-FFF2-40B4-BE49-F238E27FC236}">
                  <a16:creationId xmlns:a16="http://schemas.microsoft.com/office/drawing/2014/main" id="{6F8FF379-67B0-E1D0-7903-7A3CA65E0018}"/>
                </a:ext>
              </a:extLst>
            </p:cNvPr>
            <p:cNvPicPr>
              <a:picLocks noChangeAspect="1"/>
            </p:cNvPicPr>
            <p:nvPr/>
          </p:nvPicPr>
          <p:blipFill>
            <a:blip r:embed="rId6"/>
            <a:stretch>
              <a:fillRect/>
            </a:stretch>
          </p:blipFill>
          <p:spPr>
            <a:xfrm>
              <a:off x="9259947" y="4368838"/>
              <a:ext cx="1350000" cy="1800000"/>
            </a:xfrm>
            <a:prstGeom prst="rect">
              <a:avLst/>
            </a:prstGeom>
          </p:spPr>
        </p:pic>
        <p:grpSp>
          <p:nvGrpSpPr>
            <p:cNvPr id="18" name="组合 17">
              <a:extLst>
                <a:ext uri="{FF2B5EF4-FFF2-40B4-BE49-F238E27FC236}">
                  <a16:creationId xmlns:a16="http://schemas.microsoft.com/office/drawing/2014/main" id="{2DA826F0-F394-6A40-7FA0-733B64F6C5F4}"/>
                </a:ext>
              </a:extLst>
            </p:cNvPr>
            <p:cNvGrpSpPr/>
            <p:nvPr/>
          </p:nvGrpSpPr>
          <p:grpSpPr>
            <a:xfrm>
              <a:off x="8617941" y="3477093"/>
              <a:ext cx="3020489" cy="830997"/>
              <a:chOff x="8447169" y="3477093"/>
              <a:chExt cx="3020489" cy="830997"/>
            </a:xfrm>
          </p:grpSpPr>
          <p:sp>
            <p:nvSpPr>
              <p:cNvPr id="7" name="文本框 6">
                <a:extLst>
                  <a:ext uri="{FF2B5EF4-FFF2-40B4-BE49-F238E27FC236}">
                    <a16:creationId xmlns:a16="http://schemas.microsoft.com/office/drawing/2014/main" id="{F98B5090-520C-C331-E9C1-F752FCE85A88}"/>
                  </a:ext>
                </a:extLst>
              </p:cNvPr>
              <p:cNvSpPr txBox="1"/>
              <p:nvPr/>
            </p:nvSpPr>
            <p:spPr>
              <a:xfrm>
                <a:off x="8896349" y="3477093"/>
                <a:ext cx="2571309" cy="830997"/>
              </a:xfrm>
              <a:prstGeom prst="rect">
                <a:avLst/>
              </a:prstGeom>
              <a:noFill/>
            </p:spPr>
            <p:txBody>
              <a:bodyPr wrap="square" rtlCol="0">
                <a:spAutoFit/>
              </a:bodyPr>
              <a:lstStyle/>
              <a:p>
                <a:pPr algn="ctr"/>
                <a:r>
                  <a:rPr lang="en-US" altLang="zh-CN" sz="2400">
                    <a:ea typeface="SimHei" panose="02010609060101010101" pitchFamily="49" charset="-122"/>
                    <a:cs typeface="Times New Roman" panose="02020603050405020304" pitchFamily="18" charset="0"/>
                  </a:rPr>
                  <a:t>PandaX-4T, 3.7 ton</a:t>
                </a:r>
              </a:p>
              <a:p>
                <a:pPr algn="ctr"/>
                <a:r>
                  <a:rPr lang="en-US" altLang="zh-CN" sz="2400">
                    <a:ea typeface="SimHei" panose="02010609060101010101" pitchFamily="49" charset="-122"/>
                    <a:cs typeface="Times New Roman" panose="02020603050405020304" pitchFamily="18" charset="0"/>
                  </a:rPr>
                  <a:t>CJPL, China</a:t>
                </a:r>
                <a:endParaRPr lang="zh-CN" altLang="en-US" sz="2400">
                  <a:ea typeface="SimHei" panose="02010609060101010101" pitchFamily="49" charset="-122"/>
                  <a:cs typeface="Times New Roman" panose="02020603050405020304" pitchFamily="18" charset="0"/>
                </a:endParaRPr>
              </a:p>
            </p:txBody>
          </p:sp>
          <p:pic>
            <p:nvPicPr>
              <p:cNvPr id="13" name="图片 644">
                <a:extLst>
                  <a:ext uri="{FF2B5EF4-FFF2-40B4-BE49-F238E27FC236}">
                    <a16:creationId xmlns:a16="http://schemas.microsoft.com/office/drawing/2014/main" id="{3000D8DE-8826-C947-6867-1D70784C86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7169" y="3561036"/>
                <a:ext cx="540000" cy="540000"/>
              </a:xfrm>
              <a:prstGeom prst="rect">
                <a:avLst/>
              </a:prstGeom>
            </p:spPr>
          </p:pic>
        </p:grpSp>
      </p:grpSp>
      <p:grpSp>
        <p:nvGrpSpPr>
          <p:cNvPr id="23" name="组合 22">
            <a:extLst>
              <a:ext uri="{FF2B5EF4-FFF2-40B4-BE49-F238E27FC236}">
                <a16:creationId xmlns:a16="http://schemas.microsoft.com/office/drawing/2014/main" id="{0BBFF706-03C8-C4C8-193F-4C79DF0540AD}"/>
              </a:ext>
            </a:extLst>
          </p:cNvPr>
          <p:cNvGrpSpPr/>
          <p:nvPr/>
        </p:nvGrpSpPr>
        <p:grpSpPr>
          <a:xfrm>
            <a:off x="4959629" y="3477093"/>
            <a:ext cx="3172180" cy="2691745"/>
            <a:chOff x="4959629" y="3477093"/>
            <a:chExt cx="3172180" cy="2691745"/>
          </a:xfrm>
        </p:grpSpPr>
        <p:pic>
          <p:nvPicPr>
            <p:cNvPr id="9" name="Picture 8"/>
            <p:cNvPicPr>
              <a:picLocks noChangeAspect="1"/>
            </p:cNvPicPr>
            <p:nvPr/>
          </p:nvPicPr>
          <p:blipFill>
            <a:blip r:embed="rId8" cstate="screen"/>
            <a:stretch>
              <a:fillRect/>
            </a:stretch>
          </p:blipFill>
          <p:spPr>
            <a:xfrm>
              <a:off x="4959629" y="4368838"/>
              <a:ext cx="2722999" cy="1800000"/>
            </a:xfrm>
            <a:prstGeom prst="rect">
              <a:avLst/>
            </a:prstGeom>
          </p:spPr>
        </p:pic>
        <p:grpSp>
          <p:nvGrpSpPr>
            <p:cNvPr id="21" name="组合 20">
              <a:extLst>
                <a:ext uri="{FF2B5EF4-FFF2-40B4-BE49-F238E27FC236}">
                  <a16:creationId xmlns:a16="http://schemas.microsoft.com/office/drawing/2014/main" id="{3F7D94F2-9B5E-AFE5-5FB4-45F729F6AB94}"/>
                </a:ext>
              </a:extLst>
            </p:cNvPr>
            <p:cNvGrpSpPr/>
            <p:nvPr/>
          </p:nvGrpSpPr>
          <p:grpSpPr>
            <a:xfrm>
              <a:off x="5059741" y="3477093"/>
              <a:ext cx="3072068" cy="830997"/>
              <a:chOff x="4848399" y="3477093"/>
              <a:chExt cx="3072068" cy="830997"/>
            </a:xfrm>
          </p:grpSpPr>
          <p:sp>
            <p:nvSpPr>
              <p:cNvPr id="14" name="文本框 5"/>
              <p:cNvSpPr txBox="1"/>
              <p:nvPr/>
            </p:nvSpPr>
            <p:spPr>
              <a:xfrm>
                <a:off x="5349157" y="3477093"/>
                <a:ext cx="2571310" cy="830997"/>
              </a:xfrm>
              <a:prstGeom prst="rect">
                <a:avLst/>
              </a:prstGeom>
              <a:noFill/>
            </p:spPr>
            <p:txBody>
              <a:bodyPr wrap="square" lIns="91440" tIns="45720" rIns="91440" bIns="45720" rtlCol="0" anchor="t">
                <a:spAutoFit/>
              </a:bodyPr>
              <a:lstStyle/>
              <a:p>
                <a:pPr algn="ctr"/>
                <a:r>
                  <a:rPr lang="en-US" altLang="zh-CN" sz="2400">
                    <a:ea typeface="SimHei" panose="02010609060101010101" pitchFamily="49" charset="-122"/>
                    <a:cs typeface="Times New Roman" panose="02020603050405020304" pitchFamily="18" charset="0"/>
                  </a:rPr>
                  <a:t>XENONnT, 5.9 ton</a:t>
                </a:r>
              </a:p>
              <a:p>
                <a:pPr algn="ctr"/>
                <a:r>
                  <a:rPr lang="en-US" altLang="zh-CN" sz="2400">
                    <a:ea typeface="SimHei" panose="02010609060101010101" pitchFamily="49" charset="-122"/>
                    <a:cs typeface="Times New Roman" panose="02020603050405020304" pitchFamily="18" charset="0"/>
                  </a:rPr>
                  <a:t>LNGS, Italy</a:t>
                </a:r>
                <a:endParaRPr lang="en-US" altLang="zh-CN" sz="2400" dirty="0">
                  <a:ea typeface="SimHei" panose="02010609060101010101" pitchFamily="49" charset="-122"/>
                  <a:cs typeface="Times New Roman" panose="02020603050405020304" pitchFamily="18" charset="0"/>
                </a:endParaRPr>
              </a:p>
            </p:txBody>
          </p:sp>
          <p:pic>
            <p:nvPicPr>
              <p:cNvPr id="20" name="图片 19">
                <a:extLst>
                  <a:ext uri="{FF2B5EF4-FFF2-40B4-BE49-F238E27FC236}">
                    <a16:creationId xmlns:a16="http://schemas.microsoft.com/office/drawing/2014/main" id="{93721188-F6A3-F92D-23CA-121FCFB5DDF9}"/>
                  </a:ext>
                </a:extLst>
              </p:cNvPr>
              <p:cNvPicPr>
                <a:picLocks noChangeAspect="1"/>
              </p:cNvPicPr>
              <p:nvPr/>
            </p:nvPicPr>
            <p:blipFill>
              <a:blip r:embed="rId9"/>
              <a:stretch>
                <a:fillRect/>
              </a:stretch>
            </p:blipFill>
            <p:spPr>
              <a:xfrm>
                <a:off x="4848399" y="3561036"/>
                <a:ext cx="545192" cy="540000"/>
              </a:xfrm>
              <a:prstGeom prst="rect">
                <a:avLst/>
              </a:prstGeom>
            </p:spPr>
          </p:pic>
        </p:grpSp>
      </p:grpSp>
      <p:pic>
        <p:nvPicPr>
          <p:cNvPr id="26" name="Picture 8" descr="Image result for xenon">
            <a:extLst>
              <a:ext uri="{FF2B5EF4-FFF2-40B4-BE49-F238E27FC236}">
                <a16:creationId xmlns:a16="http://schemas.microsoft.com/office/drawing/2014/main" id="{0CA8E42F-BB31-9E6E-9F10-DCBCDD2BE05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73623" y="1454364"/>
            <a:ext cx="1493499" cy="149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253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B2631F-98FA-EB65-7942-0ABE26CA2A64}"/>
              </a:ext>
            </a:extLst>
          </p:cNvPr>
          <p:cNvSpPr>
            <a:spLocks noGrp="1"/>
          </p:cNvSpPr>
          <p:nvPr>
            <p:ph type="title"/>
          </p:nvPr>
        </p:nvSpPr>
        <p:spPr/>
        <p:txBody>
          <a:bodyPr>
            <a:normAutofit/>
          </a:bodyPr>
          <a:lstStyle/>
          <a:p>
            <a:r>
              <a:rPr lang="en-US" altLang="zh-CN"/>
              <a:t>Solar </a:t>
            </a:r>
            <a:r>
              <a:rPr lang="en-US" altLang="zh-CN" i="1"/>
              <a:t>pp</a:t>
            </a:r>
            <a:r>
              <a:rPr lang="en-US" altLang="zh-CN"/>
              <a:t> + Be7 neutrino ER energy spectrum</a:t>
            </a:r>
            <a:endParaRPr lang="zh-CN" altLang="en-US"/>
          </a:p>
        </p:txBody>
      </p:sp>
      <p:sp>
        <p:nvSpPr>
          <p:cNvPr id="3" name="日期占位符 2">
            <a:extLst>
              <a:ext uri="{FF2B5EF4-FFF2-40B4-BE49-F238E27FC236}">
                <a16:creationId xmlns:a16="http://schemas.microsoft.com/office/drawing/2014/main" id="{32767B20-C6F9-9931-AB69-410ED811105B}"/>
              </a:ext>
            </a:extLst>
          </p:cNvPr>
          <p:cNvSpPr>
            <a:spLocks noGrp="1"/>
          </p:cNvSpPr>
          <p:nvPr>
            <p:ph type="dt" sz="half" idx="10"/>
          </p:nvPr>
        </p:nvSpPr>
        <p:spPr/>
        <p:txBody>
          <a:bodyPr/>
          <a:lstStyle/>
          <a:p>
            <a:fld id="{208C97BF-CAC2-4146-A00A-63C05B46B8B7}" type="datetime1">
              <a:rPr lang="zh-CN" altLang="en-US" smtClean="0"/>
              <a:t>2024/1/20</a:t>
            </a:fld>
            <a:endParaRPr lang="zh-CN" altLang="en-US"/>
          </a:p>
        </p:txBody>
      </p:sp>
      <p:sp>
        <p:nvSpPr>
          <p:cNvPr id="4" name="页脚占位符 3">
            <a:extLst>
              <a:ext uri="{FF2B5EF4-FFF2-40B4-BE49-F238E27FC236}">
                <a16:creationId xmlns:a16="http://schemas.microsoft.com/office/drawing/2014/main" id="{EF41C6CC-1EDB-DAC1-9FD6-219F24D16881}"/>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3C6230E4-2269-1480-C93A-133E248BA5E5}"/>
              </a:ext>
            </a:extLst>
          </p:cNvPr>
          <p:cNvSpPr>
            <a:spLocks noGrp="1"/>
          </p:cNvSpPr>
          <p:nvPr>
            <p:ph type="sldNum" sz="quarter" idx="12"/>
          </p:nvPr>
        </p:nvSpPr>
        <p:spPr/>
        <p:txBody>
          <a:bodyPr/>
          <a:lstStyle/>
          <a:p>
            <a:fld id="{36938283-425C-4351-A14E-9CA3B2BE78DA}" type="slidenum">
              <a:rPr lang="zh-CN" altLang="en-US" smtClean="0"/>
              <a:t>8</a:t>
            </a:fld>
            <a:endParaRPr lang="zh-CN" altLang="en-US"/>
          </a:p>
        </p:txBody>
      </p:sp>
      <p:pic>
        <p:nvPicPr>
          <p:cNvPr id="7" name="图片 6">
            <a:extLst>
              <a:ext uri="{FF2B5EF4-FFF2-40B4-BE49-F238E27FC236}">
                <a16:creationId xmlns:a16="http://schemas.microsoft.com/office/drawing/2014/main" id="{0FD4CEAC-7AA2-7FA4-6BD4-04BC03F2EA16}"/>
              </a:ext>
            </a:extLst>
          </p:cNvPr>
          <p:cNvPicPr>
            <a:picLocks noChangeAspect="1"/>
          </p:cNvPicPr>
          <p:nvPr/>
        </p:nvPicPr>
        <p:blipFill>
          <a:blip r:embed="rId3"/>
          <a:stretch>
            <a:fillRect/>
          </a:stretch>
        </p:blipFill>
        <p:spPr>
          <a:xfrm>
            <a:off x="6405882" y="1385061"/>
            <a:ext cx="5616388" cy="4087877"/>
          </a:xfrm>
          <a:prstGeom prst="rect">
            <a:avLst/>
          </a:prstGeom>
        </p:spPr>
      </p:pic>
      <p:grpSp>
        <p:nvGrpSpPr>
          <p:cNvPr id="6" name="组合 5">
            <a:extLst>
              <a:ext uri="{FF2B5EF4-FFF2-40B4-BE49-F238E27FC236}">
                <a16:creationId xmlns:a16="http://schemas.microsoft.com/office/drawing/2014/main" id="{4DF07F71-1EEA-F90C-DE83-579045216330}"/>
              </a:ext>
            </a:extLst>
          </p:cNvPr>
          <p:cNvGrpSpPr/>
          <p:nvPr/>
        </p:nvGrpSpPr>
        <p:grpSpPr>
          <a:xfrm>
            <a:off x="419100" y="1722674"/>
            <a:ext cx="5986782" cy="3412651"/>
            <a:chOff x="6250591" y="1475539"/>
            <a:chExt cx="5986782" cy="3412651"/>
          </a:xfrm>
        </p:grpSpPr>
        <p:sp>
          <p:nvSpPr>
            <p:cNvPr id="11" name="文本框 10">
              <a:extLst>
                <a:ext uri="{FF2B5EF4-FFF2-40B4-BE49-F238E27FC236}">
                  <a16:creationId xmlns:a16="http://schemas.microsoft.com/office/drawing/2014/main" id="{D2D2E2B3-B4B0-9F3D-3C00-F6072AA231C8}"/>
                </a:ext>
              </a:extLst>
            </p:cNvPr>
            <p:cNvSpPr txBox="1"/>
            <p:nvPr/>
          </p:nvSpPr>
          <p:spPr>
            <a:xfrm>
              <a:off x="6250591" y="2990765"/>
              <a:ext cx="5307773" cy="1569660"/>
            </a:xfrm>
            <a:prstGeom prst="rect">
              <a:avLst/>
            </a:prstGeom>
            <a:noFill/>
          </p:spPr>
          <p:txBody>
            <a:bodyPr wrap="square">
              <a:spAutoFit/>
            </a:bodyPr>
            <a:lstStyle/>
            <a:p>
              <a:pPr marL="285750" indent="-285750">
                <a:buFont typeface="Wingdings" panose="05000000000000000000" pitchFamily="2" charset="2"/>
                <a:buChar char="Ø"/>
              </a:pPr>
              <a:r>
                <a:rPr lang="en-US" altLang="zh-CN" sz="2400">
                  <a:cs typeface="Times New Roman" panose="02020603050405020304" pitchFamily="18" charset="0"/>
                </a:rPr>
                <a:t>FE: Free electrons</a:t>
              </a:r>
            </a:p>
            <a:p>
              <a:pPr marL="285750" indent="-285750">
                <a:buFont typeface="Wingdings" panose="05000000000000000000" pitchFamily="2" charset="2"/>
                <a:buChar char="Ø"/>
              </a:pPr>
              <a:r>
                <a:rPr lang="en-US" altLang="zh-CN" sz="2400">
                  <a:cs typeface="Times New Roman" panose="02020603050405020304" pitchFamily="18" charset="0"/>
                </a:rPr>
                <a:t>AE: atomic electrons</a:t>
              </a:r>
            </a:p>
            <a:p>
              <a:pPr marL="285750" indent="-285750">
                <a:buFont typeface="Wingdings" panose="05000000000000000000" pitchFamily="2" charset="2"/>
                <a:buChar char="Ø"/>
              </a:pPr>
              <a:r>
                <a:rPr lang="en-US" altLang="zh-CN" sz="2400">
                  <a:cs typeface="Times New Roman" panose="02020603050405020304" pitchFamily="18" charset="0"/>
                </a:rPr>
                <a:t>Consider binding energy of AE will suppress the rate by a few percent</a:t>
              </a:r>
            </a:p>
          </p:txBody>
        </p:sp>
        <p:sp>
          <p:nvSpPr>
            <p:cNvPr id="15" name="文本框 14">
              <a:extLst>
                <a:ext uri="{FF2B5EF4-FFF2-40B4-BE49-F238E27FC236}">
                  <a16:creationId xmlns:a16="http://schemas.microsoft.com/office/drawing/2014/main" id="{80B71DE4-B673-C2F9-84BF-565EA089671A}"/>
                </a:ext>
              </a:extLst>
            </p:cNvPr>
            <p:cNvSpPr txBox="1"/>
            <p:nvPr/>
          </p:nvSpPr>
          <p:spPr>
            <a:xfrm>
              <a:off x="6371198" y="4549636"/>
              <a:ext cx="3477509" cy="338554"/>
            </a:xfrm>
            <a:prstGeom prst="rect">
              <a:avLst/>
            </a:prstGeom>
            <a:noFill/>
          </p:spPr>
          <p:txBody>
            <a:bodyPr wrap="square" rtlCol="0">
              <a:spAutoFit/>
            </a:bodyPr>
            <a:lstStyle/>
            <a:p>
              <a:pPr algn="l"/>
              <a:r>
                <a:rPr lang="en-US" altLang="zh-CN" sz="1600" b="1">
                  <a:cs typeface="Times New Roman" panose="02020603050405020304" pitchFamily="18" charset="0"/>
                </a:rPr>
                <a:t>Physics Letters B 774 (2017) 656–661</a:t>
              </a:r>
              <a:endParaRPr lang="zh-CN" altLang="en-US" sz="1600" b="1">
                <a:cs typeface="Times New Roman" panose="02020603050405020304" pitchFamily="18" charset="0"/>
              </a:endParaRPr>
            </a:p>
          </p:txBody>
        </p:sp>
        <p:sp>
          <p:nvSpPr>
            <p:cNvPr id="16" name="文本框 15">
              <a:extLst>
                <a:ext uri="{FF2B5EF4-FFF2-40B4-BE49-F238E27FC236}">
                  <a16:creationId xmlns:a16="http://schemas.microsoft.com/office/drawing/2014/main" id="{7F23107B-0B48-8DDE-7249-994892AD9C35}"/>
                </a:ext>
              </a:extLst>
            </p:cNvPr>
            <p:cNvSpPr txBox="1"/>
            <p:nvPr/>
          </p:nvSpPr>
          <p:spPr>
            <a:xfrm>
              <a:off x="6250591" y="1475539"/>
              <a:ext cx="5986782" cy="461665"/>
            </a:xfrm>
            <a:prstGeom prst="rect">
              <a:avLst/>
            </a:prstGeom>
            <a:noFill/>
          </p:spPr>
          <p:txBody>
            <a:bodyPr wrap="square" rtlCol="0">
              <a:spAutoFit/>
            </a:bodyPr>
            <a:lstStyle/>
            <a:p>
              <a:pPr marL="285750" indent="-285750" algn="l">
                <a:buFont typeface="Wingdings" panose="05000000000000000000" pitchFamily="2" charset="2"/>
                <a:buChar char="Ø"/>
              </a:pPr>
              <a:r>
                <a:rPr lang="en-US" altLang="zh-CN" sz="2400">
                  <a:cs typeface="Times New Roman" panose="02020603050405020304" pitchFamily="18" charset="0"/>
                </a:rPr>
                <a:t>Expected event rate per unit recoil energy </a:t>
              </a:r>
              <a:endParaRPr lang="zh-CN" altLang="en-US" sz="2400">
                <a:cs typeface="Times New Roman" panose="02020603050405020304" pitchFamily="18" charset="0"/>
              </a:endParaRPr>
            </a:p>
          </p:txBody>
        </p:sp>
        <p:pic>
          <p:nvPicPr>
            <p:cNvPr id="9" name="图片 8">
              <a:extLst>
                <a:ext uri="{FF2B5EF4-FFF2-40B4-BE49-F238E27FC236}">
                  <a16:creationId xmlns:a16="http://schemas.microsoft.com/office/drawing/2014/main" id="{8F5C20A3-73DF-E91B-4515-E9959648287C}"/>
                </a:ext>
              </a:extLst>
            </p:cNvPr>
            <p:cNvPicPr>
              <a:picLocks noChangeAspect="1"/>
            </p:cNvPicPr>
            <p:nvPr/>
          </p:nvPicPr>
          <p:blipFill>
            <a:blip r:embed="rId4"/>
            <a:stretch>
              <a:fillRect/>
            </a:stretch>
          </p:blipFill>
          <p:spPr>
            <a:xfrm>
              <a:off x="6646400" y="2035946"/>
              <a:ext cx="4911397" cy="856077"/>
            </a:xfrm>
            <a:prstGeom prst="rect">
              <a:avLst/>
            </a:prstGeom>
          </p:spPr>
        </p:pic>
      </p:grpSp>
    </p:spTree>
    <p:extLst>
      <p:ext uri="{BB962C8B-B14F-4D97-AF65-F5344CB8AC3E}">
        <p14:creationId xmlns:p14="http://schemas.microsoft.com/office/powerpoint/2010/main" val="1629658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7102B22-F6D4-1777-7ADB-1B89B514ED66}"/>
              </a:ext>
            </a:extLst>
          </p:cNvPr>
          <p:cNvSpPr>
            <a:spLocks noGrp="1"/>
          </p:cNvSpPr>
          <p:nvPr>
            <p:ph idx="1"/>
          </p:nvPr>
        </p:nvSpPr>
        <p:spPr>
          <a:xfrm>
            <a:off x="728662" y="1104760"/>
            <a:ext cx="6619875" cy="4351338"/>
          </a:xfrm>
        </p:spPr>
        <p:txBody>
          <a:bodyPr>
            <a:normAutofit/>
          </a:bodyPr>
          <a:lstStyle/>
          <a:p>
            <a:r>
              <a:rPr lang="en-US" altLang="zh-CN">
                <a:solidFill>
                  <a:schemeClr val="bg1">
                    <a:lumMod val="75000"/>
                  </a:schemeClr>
                </a:solidFill>
              </a:rPr>
              <a:t>Introduction of solar pp neutrino</a:t>
            </a:r>
          </a:p>
          <a:p>
            <a:r>
              <a:rPr lang="en-US" altLang="zh-CN"/>
              <a:t>PandaX experiment</a:t>
            </a:r>
          </a:p>
          <a:p>
            <a:r>
              <a:rPr lang="en-US" altLang="zh-CN">
                <a:solidFill>
                  <a:schemeClr val="bg1">
                    <a:lumMod val="75000"/>
                  </a:schemeClr>
                </a:solidFill>
              </a:rPr>
              <a:t>Data selection &amp; reconstruction </a:t>
            </a:r>
          </a:p>
          <a:p>
            <a:r>
              <a:rPr lang="en-US" altLang="zh-CN">
                <a:solidFill>
                  <a:schemeClr val="bg1">
                    <a:lumMod val="75000"/>
                  </a:schemeClr>
                </a:solidFill>
              </a:rPr>
              <a:t>Background model</a:t>
            </a:r>
          </a:p>
          <a:p>
            <a:r>
              <a:rPr lang="en-US" altLang="zh-CN">
                <a:solidFill>
                  <a:schemeClr val="bg1">
                    <a:lumMod val="75000"/>
                  </a:schemeClr>
                </a:solidFill>
              </a:rPr>
              <a:t>Energy spectrum fit</a:t>
            </a:r>
          </a:p>
          <a:p>
            <a:r>
              <a:rPr lang="en-US" altLang="zh-CN">
                <a:solidFill>
                  <a:schemeClr val="bg1">
                    <a:lumMod val="75000"/>
                  </a:schemeClr>
                </a:solidFill>
              </a:rPr>
              <a:t>Systematic error</a:t>
            </a:r>
          </a:p>
          <a:p>
            <a:r>
              <a:rPr lang="en-US" altLang="zh-CN">
                <a:solidFill>
                  <a:schemeClr val="bg1">
                    <a:lumMod val="75000"/>
                  </a:schemeClr>
                </a:solidFill>
              </a:rPr>
              <a:t>Result and outlook</a:t>
            </a:r>
          </a:p>
          <a:p>
            <a:r>
              <a:rPr lang="en-US" altLang="zh-CN">
                <a:solidFill>
                  <a:schemeClr val="bg1">
                    <a:lumMod val="75000"/>
                  </a:schemeClr>
                </a:solidFill>
              </a:rPr>
              <a:t>Summary</a:t>
            </a:r>
            <a:endParaRPr lang="zh-CN" altLang="en-US">
              <a:solidFill>
                <a:schemeClr val="bg1">
                  <a:lumMod val="75000"/>
                </a:schemeClr>
              </a:solidFill>
            </a:endParaRPr>
          </a:p>
        </p:txBody>
      </p:sp>
      <p:sp>
        <p:nvSpPr>
          <p:cNvPr id="3" name="日期占位符 2">
            <a:extLst>
              <a:ext uri="{FF2B5EF4-FFF2-40B4-BE49-F238E27FC236}">
                <a16:creationId xmlns:a16="http://schemas.microsoft.com/office/drawing/2014/main" id="{06CAF3BE-264F-8967-1315-F708056D5BF5}"/>
              </a:ext>
            </a:extLst>
          </p:cNvPr>
          <p:cNvSpPr>
            <a:spLocks noGrp="1"/>
          </p:cNvSpPr>
          <p:nvPr>
            <p:ph type="dt" sz="half" idx="10"/>
          </p:nvPr>
        </p:nvSpPr>
        <p:spPr/>
        <p:txBody>
          <a:bodyPr/>
          <a:lstStyle/>
          <a:p>
            <a:fld id="{5C1BFDAD-C3D1-4719-B509-8C4CB1AAA779}" type="datetime1">
              <a:rPr lang="zh-CN" altLang="en-US" smtClean="0"/>
              <a:t>2024/1/20</a:t>
            </a:fld>
            <a:endParaRPr lang="zh-CN" altLang="en-US"/>
          </a:p>
        </p:txBody>
      </p:sp>
      <p:sp>
        <p:nvSpPr>
          <p:cNvPr id="4" name="页脚占位符 3">
            <a:extLst>
              <a:ext uri="{FF2B5EF4-FFF2-40B4-BE49-F238E27FC236}">
                <a16:creationId xmlns:a16="http://schemas.microsoft.com/office/drawing/2014/main" id="{18F92DAA-ABA5-CC7B-8094-75BC01272DC0}"/>
              </a:ext>
            </a:extLst>
          </p:cNvPr>
          <p:cNvSpPr>
            <a:spLocks noGrp="1"/>
          </p:cNvSpPr>
          <p:nvPr>
            <p:ph type="ftr" sz="quarter" idx="11"/>
          </p:nvPr>
        </p:nvSpPr>
        <p:spPr/>
        <p:txBody>
          <a:bodyPr/>
          <a:lstStyle/>
          <a:p>
            <a:r>
              <a:rPr lang="zh-CN" altLang="en-US"/>
              <a:t>小型太阳中微子研讨会 </a:t>
            </a:r>
            <a:r>
              <a:rPr lang="en-US" altLang="zh-CN"/>
              <a:t>2024 01 19</a:t>
            </a:r>
            <a:endParaRPr lang="zh-CN" altLang="en-US"/>
          </a:p>
        </p:txBody>
      </p:sp>
      <p:sp>
        <p:nvSpPr>
          <p:cNvPr id="5" name="灯片编号占位符 4">
            <a:extLst>
              <a:ext uri="{FF2B5EF4-FFF2-40B4-BE49-F238E27FC236}">
                <a16:creationId xmlns:a16="http://schemas.microsoft.com/office/drawing/2014/main" id="{8D949386-8CDD-B3D3-41BB-5437425B7B6C}"/>
              </a:ext>
            </a:extLst>
          </p:cNvPr>
          <p:cNvSpPr>
            <a:spLocks noGrp="1"/>
          </p:cNvSpPr>
          <p:nvPr>
            <p:ph type="sldNum" sz="quarter" idx="12"/>
          </p:nvPr>
        </p:nvSpPr>
        <p:spPr/>
        <p:txBody>
          <a:bodyPr/>
          <a:lstStyle/>
          <a:p>
            <a:fld id="{36938283-425C-4351-A14E-9CA3B2BE78DA}" type="slidenum">
              <a:rPr lang="zh-CN" altLang="en-US" smtClean="0"/>
              <a:t>9</a:t>
            </a:fld>
            <a:endParaRPr lang="zh-CN" altLang="en-US"/>
          </a:p>
        </p:txBody>
      </p:sp>
      <p:sp>
        <p:nvSpPr>
          <p:cNvPr id="6" name="标题 5">
            <a:extLst>
              <a:ext uri="{FF2B5EF4-FFF2-40B4-BE49-F238E27FC236}">
                <a16:creationId xmlns:a16="http://schemas.microsoft.com/office/drawing/2014/main" id="{FD68D9E8-86F1-E9E2-671B-9AA8BB9C1D33}"/>
              </a:ext>
            </a:extLst>
          </p:cNvPr>
          <p:cNvSpPr>
            <a:spLocks noGrp="1"/>
          </p:cNvSpPr>
          <p:nvPr>
            <p:ph type="title"/>
          </p:nvPr>
        </p:nvSpPr>
        <p:spPr/>
        <p:txBody>
          <a:bodyPr/>
          <a:lstStyle/>
          <a:p>
            <a:r>
              <a:rPr lang="en-US" altLang="zh-CN">
                <a:cs typeface="Times New Roman" panose="02020603050405020304" pitchFamily="18" charset="0"/>
              </a:rPr>
              <a:t>Outline</a:t>
            </a:r>
            <a:endParaRPr lang="zh-CN" altLang="en-US"/>
          </a:p>
        </p:txBody>
      </p:sp>
    </p:spTree>
    <p:extLst>
      <p:ext uri="{BB962C8B-B14F-4D97-AF65-F5344CB8AC3E}">
        <p14:creationId xmlns:p14="http://schemas.microsoft.com/office/powerpoint/2010/main" val="3284798102"/>
      </p:ext>
    </p:extLst>
  </p:cSld>
  <p:clrMapOvr>
    <a:masterClrMapping/>
  </p:clrMapOvr>
</p:sld>
</file>

<file path=ppt/theme/theme1.xml><?xml version="1.0" encoding="utf-8"?>
<a:theme xmlns:a="http://schemas.openxmlformats.org/drawingml/2006/main" name="Office 主题​​">
  <a:themeElements>
    <a:clrScheme name="蓝色暖调">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上阴影">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smtClean="0">
            <a:cs typeface="Times New Roman" panose="02020603050405020304" pitchFamily="18" charset="0"/>
          </a:defRPr>
        </a:defPPr>
      </a:lstStyle>
    </a:txDef>
  </a:objectDefaults>
  <a:extraClrSchemeLst/>
  <a:extLst>
    <a:ext uri="{05A4C25C-085E-4340-85A3-A5531E510DB2}">
      <thm15:themeFamily xmlns:thm15="http://schemas.microsoft.com/office/thememl/2012/main" name="演示文稿3" id="{A243F685-2250-4930-B41E-BBE773BDD19C}" vid="{AFA2B56A-975B-47F7-B7A5-6A247A7B4D03}"/>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15082</TotalTime>
  <Words>5535</Words>
  <Application>Microsoft Office PowerPoint</Application>
  <PresentationFormat>宽屏</PresentationFormat>
  <Paragraphs>766</Paragraphs>
  <Slides>51</Slides>
  <Notes>44</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51</vt:i4>
      </vt:variant>
    </vt:vector>
  </HeadingPairs>
  <TitlesOfParts>
    <vt:vector size="62" baseType="lpstr">
      <vt:lpstr>Helvetica Neue</vt:lpstr>
      <vt:lpstr>等线</vt:lpstr>
      <vt:lpstr>SimHei</vt:lpstr>
      <vt:lpstr>Arial</vt:lpstr>
      <vt:lpstr>Cambria</vt:lpstr>
      <vt:lpstr>Cambria Math</vt:lpstr>
      <vt:lpstr>Candara</vt:lpstr>
      <vt:lpstr>MV Boli</vt:lpstr>
      <vt:lpstr>Times New Roman</vt:lpstr>
      <vt:lpstr>Wingdings</vt:lpstr>
      <vt:lpstr>Office 主题​​</vt:lpstr>
      <vt:lpstr>Measurement of the Solar pp Neutrino Flux in PandaX-4T</vt:lpstr>
      <vt:lpstr>Outline</vt:lpstr>
      <vt:lpstr>Outline</vt:lpstr>
      <vt:lpstr>Origin of Solar pp neutrinos</vt:lpstr>
      <vt:lpstr>Detection of Solar pp neutrinos</vt:lpstr>
      <vt:lpstr>Borexino result</vt:lpstr>
      <vt:lpstr>Measurement with LXe Experiments</vt:lpstr>
      <vt:lpstr>Solar pp + Be7 neutrino ER energy spectrum</vt:lpstr>
      <vt:lpstr>Outline</vt:lpstr>
      <vt:lpstr>PandaX Collaboration</vt:lpstr>
      <vt:lpstr>China Jinping Underground Laboratory</vt:lpstr>
      <vt:lpstr>PowerPoint 演示文稿</vt:lpstr>
      <vt:lpstr>Dual-phase xenon TPC</vt:lpstr>
      <vt:lpstr>Multiple physics in a wide energy range</vt:lpstr>
      <vt:lpstr>Outline</vt:lpstr>
      <vt:lpstr>PandaX-4T Stable data taking </vt:lpstr>
      <vt:lpstr>PMT gain calibration</vt:lpstr>
      <vt:lpstr>PMT pulse saturation and desaturation</vt:lpstr>
      <vt:lpstr>Position reconstruction</vt:lpstr>
      <vt:lpstr>Event selection</vt:lpstr>
      <vt:lpstr>Energy reconstruction and resolution</vt:lpstr>
      <vt:lpstr>Outline</vt:lpstr>
      <vt:lpstr>Pb-214: Main background</vt:lpstr>
      <vt:lpstr>Remove leaked Bi-214 events</vt:lpstr>
      <vt:lpstr>Background: Pb-212</vt:lpstr>
      <vt:lpstr>Background: Kr-85</vt:lpstr>
      <vt:lpstr>Background: material</vt:lpstr>
      <vt:lpstr>Background: Xe-136</vt:lpstr>
      <vt:lpstr>Background: Xe-133</vt:lpstr>
      <vt:lpstr>Background: Gaussian model</vt:lpstr>
      <vt:lpstr>Background model</vt:lpstr>
      <vt:lpstr>Outline</vt:lpstr>
      <vt:lpstr>Baseline fit</vt:lpstr>
      <vt:lpstr>Fit result</vt:lpstr>
      <vt:lpstr>Outline</vt:lpstr>
      <vt:lpstr>Systematic Uncertainties</vt:lpstr>
      <vt:lpstr>Systematic Uncertainty</vt:lpstr>
      <vt:lpstr>Systematic Uncertainty</vt:lpstr>
      <vt:lpstr>Systematic Uncertainty</vt:lpstr>
      <vt:lpstr>Outline</vt:lpstr>
      <vt:lpstr>Result</vt:lpstr>
      <vt:lpstr>PandaX-4T detector upgrade</vt:lpstr>
      <vt:lpstr>Future PandaX-30T</vt:lpstr>
      <vt:lpstr>Summary </vt:lpstr>
      <vt:lpstr>Back Up</vt:lpstr>
      <vt:lpstr>Stepping function</vt:lpstr>
      <vt:lpstr>PowerPoint 演示文稿</vt:lpstr>
      <vt:lpstr>PMT gain</vt:lpstr>
      <vt:lpstr>Background theoretical spectrum</vt:lpstr>
      <vt:lpstr>Baseline fit</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芦 晓盈</dc:creator>
  <cp:lastModifiedBy>晓盈 芦</cp:lastModifiedBy>
  <cp:revision>3651</cp:revision>
  <dcterms:created xsi:type="dcterms:W3CDTF">2022-10-22T14:21:01Z</dcterms:created>
  <dcterms:modified xsi:type="dcterms:W3CDTF">2024-01-20T05:47:56Z</dcterms:modified>
</cp:coreProperties>
</file>