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57" r:id="rId3"/>
    <p:sldId id="263" r:id="rId4"/>
    <p:sldId id="260" r:id="rId5"/>
    <p:sldId id="261" r:id="rId6"/>
    <p:sldId id="258" r:id="rId7"/>
    <p:sldId id="262"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784" autoAdjust="0"/>
  </p:normalViewPr>
  <p:slideViewPr>
    <p:cSldViewPr snapToGrid="0">
      <p:cViewPr varScale="1">
        <p:scale>
          <a:sx n="62" d="100"/>
          <a:sy n="62" d="100"/>
        </p:scale>
        <p:origin x="8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28A6A-0C74-4F8D-891F-717E27F6637C}"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38EDC-06DD-4C8E-A8EA-1D03E153BE13}" type="slidenum">
              <a:rPr lang="en-US" smtClean="0"/>
              <a:t>‹#›</a:t>
            </a:fld>
            <a:endParaRPr lang="en-US"/>
          </a:p>
        </p:txBody>
      </p:sp>
    </p:spTree>
    <p:extLst>
      <p:ext uri="{BB962C8B-B14F-4D97-AF65-F5344CB8AC3E}">
        <p14:creationId xmlns:p14="http://schemas.microsoft.com/office/powerpoint/2010/main" val="218048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38EDC-06DD-4C8E-A8EA-1D03E153BE13}" type="slidenum">
              <a:rPr lang="en-US" smtClean="0"/>
              <a:t>2</a:t>
            </a:fld>
            <a:endParaRPr lang="en-US"/>
          </a:p>
        </p:txBody>
      </p:sp>
    </p:spTree>
    <p:extLst>
      <p:ext uri="{BB962C8B-B14F-4D97-AF65-F5344CB8AC3E}">
        <p14:creationId xmlns:p14="http://schemas.microsoft.com/office/powerpoint/2010/main" val="171723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DBE9-B83B-4ACA-B963-7BEA3642B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488A1-89FA-4457-8610-86DA7FA8A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180932-ACBA-4CCF-82F9-CEAAF02F0844}"/>
              </a:ext>
            </a:extLst>
          </p:cNvPr>
          <p:cNvSpPr>
            <a:spLocks noGrp="1"/>
          </p:cNvSpPr>
          <p:nvPr>
            <p:ph type="dt" sz="half" idx="10"/>
          </p:nvPr>
        </p:nvSpPr>
        <p:spPr/>
        <p:txBody>
          <a:bodyPr/>
          <a:lstStyle/>
          <a:p>
            <a:fld id="{5AA6FD01-0ADE-47EA-822E-50F20387823F}" type="datetimeFigureOut">
              <a:rPr lang="en-US" smtClean="0"/>
              <a:t>1/5/2024</a:t>
            </a:fld>
            <a:endParaRPr lang="en-US"/>
          </a:p>
        </p:txBody>
      </p:sp>
      <p:sp>
        <p:nvSpPr>
          <p:cNvPr id="5" name="Footer Placeholder 4">
            <a:extLst>
              <a:ext uri="{FF2B5EF4-FFF2-40B4-BE49-F238E27FC236}">
                <a16:creationId xmlns:a16="http://schemas.microsoft.com/office/drawing/2014/main" id="{4297111A-2B8E-44A2-BA9E-2ECD2F2B3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AD4AA-59D3-4A02-A273-D20CC012E5B1}"/>
              </a:ext>
            </a:extLst>
          </p:cNvPr>
          <p:cNvSpPr>
            <a:spLocks noGrp="1"/>
          </p:cNvSpPr>
          <p:nvPr>
            <p:ph type="sldNum" sz="quarter" idx="12"/>
          </p:nvPr>
        </p:nvSpPr>
        <p:spPr/>
        <p:txBody>
          <a:bodyPr/>
          <a:lstStyle/>
          <a:p>
            <a:fld id="{62D7D146-6F52-4A1B-AB87-77F251914FE5}" type="slidenum">
              <a:rPr lang="en-US" smtClean="0"/>
              <a:t>‹#›</a:t>
            </a:fld>
            <a:endParaRPr lang="en-US"/>
          </a:p>
        </p:txBody>
      </p:sp>
    </p:spTree>
    <p:extLst>
      <p:ext uri="{BB962C8B-B14F-4D97-AF65-F5344CB8AC3E}">
        <p14:creationId xmlns:p14="http://schemas.microsoft.com/office/powerpoint/2010/main" val="288110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AF72-27A3-43DC-9660-76237BD4E5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195130-C2B6-49F7-B9B8-79D988CC63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A00C2-807D-4DA0-88F1-D31E230259D1}"/>
              </a:ext>
            </a:extLst>
          </p:cNvPr>
          <p:cNvSpPr>
            <a:spLocks noGrp="1"/>
          </p:cNvSpPr>
          <p:nvPr>
            <p:ph type="dt" sz="half" idx="10"/>
          </p:nvPr>
        </p:nvSpPr>
        <p:spPr/>
        <p:txBody>
          <a:bodyPr/>
          <a:lstStyle/>
          <a:p>
            <a:fld id="{5AA6FD01-0ADE-47EA-822E-50F20387823F}" type="datetimeFigureOut">
              <a:rPr lang="en-US" smtClean="0"/>
              <a:t>1/5/2024</a:t>
            </a:fld>
            <a:endParaRPr lang="en-US"/>
          </a:p>
        </p:txBody>
      </p:sp>
      <p:sp>
        <p:nvSpPr>
          <p:cNvPr id="5" name="Footer Placeholder 4">
            <a:extLst>
              <a:ext uri="{FF2B5EF4-FFF2-40B4-BE49-F238E27FC236}">
                <a16:creationId xmlns:a16="http://schemas.microsoft.com/office/drawing/2014/main" id="{95E368F5-D996-4B22-A4A3-1D500D2A5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326F8-5298-4D43-A8D8-87AE552E46E1}"/>
              </a:ext>
            </a:extLst>
          </p:cNvPr>
          <p:cNvSpPr>
            <a:spLocks noGrp="1"/>
          </p:cNvSpPr>
          <p:nvPr>
            <p:ph type="sldNum" sz="quarter" idx="12"/>
          </p:nvPr>
        </p:nvSpPr>
        <p:spPr/>
        <p:txBody>
          <a:bodyPr/>
          <a:lstStyle/>
          <a:p>
            <a:fld id="{62D7D146-6F52-4A1B-AB87-77F251914FE5}" type="slidenum">
              <a:rPr lang="en-US" smtClean="0"/>
              <a:t>‹#›</a:t>
            </a:fld>
            <a:endParaRPr lang="en-US"/>
          </a:p>
        </p:txBody>
      </p:sp>
    </p:spTree>
    <p:extLst>
      <p:ext uri="{BB962C8B-B14F-4D97-AF65-F5344CB8AC3E}">
        <p14:creationId xmlns:p14="http://schemas.microsoft.com/office/powerpoint/2010/main" val="105462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6D3ED5-E6E2-44D8-A73A-070F95964C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A0EE4B-4EB2-4179-A7B4-C28C287B98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39D0-D471-4597-8728-A11BBEB35C2A}"/>
              </a:ext>
            </a:extLst>
          </p:cNvPr>
          <p:cNvSpPr>
            <a:spLocks noGrp="1"/>
          </p:cNvSpPr>
          <p:nvPr>
            <p:ph type="dt" sz="half" idx="10"/>
          </p:nvPr>
        </p:nvSpPr>
        <p:spPr/>
        <p:txBody>
          <a:bodyPr/>
          <a:lstStyle/>
          <a:p>
            <a:fld id="{5AA6FD01-0ADE-47EA-822E-50F20387823F}" type="datetimeFigureOut">
              <a:rPr lang="en-US" smtClean="0"/>
              <a:t>1/5/2024</a:t>
            </a:fld>
            <a:endParaRPr lang="en-US"/>
          </a:p>
        </p:txBody>
      </p:sp>
      <p:sp>
        <p:nvSpPr>
          <p:cNvPr id="5" name="Footer Placeholder 4">
            <a:extLst>
              <a:ext uri="{FF2B5EF4-FFF2-40B4-BE49-F238E27FC236}">
                <a16:creationId xmlns:a16="http://schemas.microsoft.com/office/drawing/2014/main" id="{E1E5AAD5-D586-4382-9A32-D6E4F5338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C27E3-29F3-429A-9040-6D8D3FEB6FC9}"/>
              </a:ext>
            </a:extLst>
          </p:cNvPr>
          <p:cNvSpPr>
            <a:spLocks noGrp="1"/>
          </p:cNvSpPr>
          <p:nvPr>
            <p:ph type="sldNum" sz="quarter" idx="12"/>
          </p:nvPr>
        </p:nvSpPr>
        <p:spPr/>
        <p:txBody>
          <a:bodyPr/>
          <a:lstStyle/>
          <a:p>
            <a:fld id="{62D7D146-6F52-4A1B-AB87-77F251914FE5}" type="slidenum">
              <a:rPr lang="en-US" smtClean="0"/>
              <a:t>‹#›</a:t>
            </a:fld>
            <a:endParaRPr lang="en-US"/>
          </a:p>
        </p:txBody>
      </p:sp>
    </p:spTree>
    <p:extLst>
      <p:ext uri="{BB962C8B-B14F-4D97-AF65-F5344CB8AC3E}">
        <p14:creationId xmlns:p14="http://schemas.microsoft.com/office/powerpoint/2010/main" val="63808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CBE4-6BB1-4A63-9E7E-B7F23F377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4B37AB-D444-421A-847F-58E974DA33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BFFE-9801-47ED-9A13-1B1D67B59BA2}"/>
              </a:ext>
            </a:extLst>
          </p:cNvPr>
          <p:cNvSpPr>
            <a:spLocks noGrp="1"/>
          </p:cNvSpPr>
          <p:nvPr>
            <p:ph type="dt" sz="half" idx="10"/>
          </p:nvPr>
        </p:nvSpPr>
        <p:spPr/>
        <p:txBody>
          <a:bodyPr/>
          <a:lstStyle/>
          <a:p>
            <a:fld id="{5AA6FD01-0ADE-47EA-822E-50F20387823F}" type="datetimeFigureOut">
              <a:rPr lang="en-US" smtClean="0"/>
              <a:t>1/5/2024</a:t>
            </a:fld>
            <a:endParaRPr lang="en-US"/>
          </a:p>
        </p:txBody>
      </p:sp>
      <p:sp>
        <p:nvSpPr>
          <p:cNvPr id="5" name="Footer Placeholder 4">
            <a:extLst>
              <a:ext uri="{FF2B5EF4-FFF2-40B4-BE49-F238E27FC236}">
                <a16:creationId xmlns:a16="http://schemas.microsoft.com/office/drawing/2014/main" id="{86BC3A5B-9F68-4FAF-BC14-DC6B932FF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35EC7-78C2-48C2-9A4E-8353E1E0E3AF}"/>
              </a:ext>
            </a:extLst>
          </p:cNvPr>
          <p:cNvSpPr>
            <a:spLocks noGrp="1"/>
          </p:cNvSpPr>
          <p:nvPr>
            <p:ph type="sldNum" sz="quarter" idx="12"/>
          </p:nvPr>
        </p:nvSpPr>
        <p:spPr/>
        <p:txBody>
          <a:bodyPr/>
          <a:lstStyle/>
          <a:p>
            <a:fld id="{62D7D146-6F52-4A1B-AB87-77F251914FE5}" type="slidenum">
              <a:rPr lang="en-US" smtClean="0"/>
              <a:t>‹#›</a:t>
            </a:fld>
            <a:endParaRPr lang="en-US"/>
          </a:p>
        </p:txBody>
      </p:sp>
    </p:spTree>
    <p:extLst>
      <p:ext uri="{BB962C8B-B14F-4D97-AF65-F5344CB8AC3E}">
        <p14:creationId xmlns:p14="http://schemas.microsoft.com/office/powerpoint/2010/main" val="106390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1D98-A674-4DAF-8AD8-37C7A4FC1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C1288F-284E-483B-93E6-B6F816026A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EF4679-8DFD-41F4-9BD6-A3620E2A848E}"/>
              </a:ext>
            </a:extLst>
          </p:cNvPr>
          <p:cNvSpPr>
            <a:spLocks noGrp="1"/>
          </p:cNvSpPr>
          <p:nvPr>
            <p:ph type="dt" sz="half" idx="10"/>
          </p:nvPr>
        </p:nvSpPr>
        <p:spPr/>
        <p:txBody>
          <a:bodyPr/>
          <a:lstStyle/>
          <a:p>
            <a:fld id="{5AA6FD01-0ADE-47EA-822E-50F20387823F}" type="datetimeFigureOut">
              <a:rPr lang="en-US" smtClean="0"/>
              <a:t>1/5/2024</a:t>
            </a:fld>
            <a:endParaRPr lang="en-US"/>
          </a:p>
        </p:txBody>
      </p:sp>
      <p:sp>
        <p:nvSpPr>
          <p:cNvPr id="5" name="Footer Placeholder 4">
            <a:extLst>
              <a:ext uri="{FF2B5EF4-FFF2-40B4-BE49-F238E27FC236}">
                <a16:creationId xmlns:a16="http://schemas.microsoft.com/office/drawing/2014/main" id="{FB0B9C61-F172-499F-A79D-104316938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CFCA7-DB37-4284-9F52-0744A54C9BEF}"/>
              </a:ext>
            </a:extLst>
          </p:cNvPr>
          <p:cNvSpPr>
            <a:spLocks noGrp="1"/>
          </p:cNvSpPr>
          <p:nvPr>
            <p:ph type="sldNum" sz="quarter" idx="12"/>
          </p:nvPr>
        </p:nvSpPr>
        <p:spPr/>
        <p:txBody>
          <a:bodyPr/>
          <a:lstStyle/>
          <a:p>
            <a:fld id="{62D7D146-6F52-4A1B-AB87-77F251914FE5}" type="slidenum">
              <a:rPr lang="en-US" smtClean="0"/>
              <a:t>‹#›</a:t>
            </a:fld>
            <a:endParaRPr lang="en-US"/>
          </a:p>
        </p:txBody>
      </p:sp>
    </p:spTree>
    <p:extLst>
      <p:ext uri="{BB962C8B-B14F-4D97-AF65-F5344CB8AC3E}">
        <p14:creationId xmlns:p14="http://schemas.microsoft.com/office/powerpoint/2010/main" val="94361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1CF7-E8F4-48EF-B328-9756D2AAF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54BD47-722A-4BF4-B778-FE81B4F5FD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ABC77-C0B0-4617-BD99-B2E71C20D2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76560-E43D-4DD8-8C0B-4E9B94D85C1A}"/>
              </a:ext>
            </a:extLst>
          </p:cNvPr>
          <p:cNvSpPr>
            <a:spLocks noGrp="1"/>
          </p:cNvSpPr>
          <p:nvPr>
            <p:ph type="dt" sz="half" idx="10"/>
          </p:nvPr>
        </p:nvSpPr>
        <p:spPr/>
        <p:txBody>
          <a:bodyPr/>
          <a:lstStyle/>
          <a:p>
            <a:fld id="{5AA6FD01-0ADE-47EA-822E-50F20387823F}" type="datetimeFigureOut">
              <a:rPr lang="en-US" smtClean="0"/>
              <a:t>1/5/2024</a:t>
            </a:fld>
            <a:endParaRPr lang="en-US"/>
          </a:p>
        </p:txBody>
      </p:sp>
      <p:sp>
        <p:nvSpPr>
          <p:cNvPr id="6" name="Footer Placeholder 5">
            <a:extLst>
              <a:ext uri="{FF2B5EF4-FFF2-40B4-BE49-F238E27FC236}">
                <a16:creationId xmlns:a16="http://schemas.microsoft.com/office/drawing/2014/main" id="{66F77E34-14BB-4C05-98DD-0CAA5349A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5A4B1-F410-48F0-B272-E31669898D14}"/>
              </a:ext>
            </a:extLst>
          </p:cNvPr>
          <p:cNvSpPr>
            <a:spLocks noGrp="1"/>
          </p:cNvSpPr>
          <p:nvPr>
            <p:ph type="sldNum" sz="quarter" idx="12"/>
          </p:nvPr>
        </p:nvSpPr>
        <p:spPr/>
        <p:txBody>
          <a:bodyPr/>
          <a:lstStyle/>
          <a:p>
            <a:fld id="{62D7D146-6F52-4A1B-AB87-77F251914FE5}" type="slidenum">
              <a:rPr lang="en-US" smtClean="0"/>
              <a:t>‹#›</a:t>
            </a:fld>
            <a:endParaRPr lang="en-US"/>
          </a:p>
        </p:txBody>
      </p:sp>
    </p:spTree>
    <p:extLst>
      <p:ext uri="{BB962C8B-B14F-4D97-AF65-F5344CB8AC3E}">
        <p14:creationId xmlns:p14="http://schemas.microsoft.com/office/powerpoint/2010/main" val="175615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1DDF-4989-474F-A342-A3B4713AF4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B6A188-D12A-46EC-8DB1-E94D0D5BB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DB487D-A971-456C-BE83-64378FFCDF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2BF9BA-2ABD-4CC7-B213-15466F772E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2564EE-525D-45B3-ACE4-ABF3D07EE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F1584-F61C-4F6B-927B-54A88D3E8F85}"/>
              </a:ext>
            </a:extLst>
          </p:cNvPr>
          <p:cNvSpPr>
            <a:spLocks noGrp="1"/>
          </p:cNvSpPr>
          <p:nvPr>
            <p:ph type="dt" sz="half" idx="10"/>
          </p:nvPr>
        </p:nvSpPr>
        <p:spPr/>
        <p:txBody>
          <a:bodyPr/>
          <a:lstStyle/>
          <a:p>
            <a:fld id="{5AA6FD01-0ADE-47EA-822E-50F20387823F}" type="datetimeFigureOut">
              <a:rPr lang="en-US" smtClean="0"/>
              <a:t>1/5/2024</a:t>
            </a:fld>
            <a:endParaRPr lang="en-US"/>
          </a:p>
        </p:txBody>
      </p:sp>
      <p:sp>
        <p:nvSpPr>
          <p:cNvPr id="8" name="Footer Placeholder 7">
            <a:extLst>
              <a:ext uri="{FF2B5EF4-FFF2-40B4-BE49-F238E27FC236}">
                <a16:creationId xmlns:a16="http://schemas.microsoft.com/office/drawing/2014/main" id="{BEB50DA7-1883-45EB-B281-AF47147827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ADAA2A-91AD-453A-AE49-3FCA0942E9D6}"/>
              </a:ext>
            </a:extLst>
          </p:cNvPr>
          <p:cNvSpPr>
            <a:spLocks noGrp="1"/>
          </p:cNvSpPr>
          <p:nvPr>
            <p:ph type="sldNum" sz="quarter" idx="12"/>
          </p:nvPr>
        </p:nvSpPr>
        <p:spPr/>
        <p:txBody>
          <a:bodyPr/>
          <a:lstStyle/>
          <a:p>
            <a:fld id="{62D7D146-6F52-4A1B-AB87-77F251914FE5}" type="slidenum">
              <a:rPr lang="en-US" smtClean="0"/>
              <a:t>‹#›</a:t>
            </a:fld>
            <a:endParaRPr lang="en-US"/>
          </a:p>
        </p:txBody>
      </p:sp>
    </p:spTree>
    <p:extLst>
      <p:ext uri="{BB962C8B-B14F-4D97-AF65-F5344CB8AC3E}">
        <p14:creationId xmlns:p14="http://schemas.microsoft.com/office/powerpoint/2010/main" val="334844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EF0E-B94A-400F-8A07-02604ED794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DDBFD3-3B73-44AD-AEA3-B25195D0633D}"/>
              </a:ext>
            </a:extLst>
          </p:cNvPr>
          <p:cNvSpPr>
            <a:spLocks noGrp="1"/>
          </p:cNvSpPr>
          <p:nvPr>
            <p:ph type="dt" sz="half" idx="10"/>
          </p:nvPr>
        </p:nvSpPr>
        <p:spPr/>
        <p:txBody>
          <a:bodyPr/>
          <a:lstStyle/>
          <a:p>
            <a:fld id="{5AA6FD01-0ADE-47EA-822E-50F20387823F}" type="datetimeFigureOut">
              <a:rPr lang="en-US" smtClean="0"/>
              <a:t>1/5/2024</a:t>
            </a:fld>
            <a:endParaRPr lang="en-US"/>
          </a:p>
        </p:txBody>
      </p:sp>
      <p:sp>
        <p:nvSpPr>
          <p:cNvPr id="4" name="Footer Placeholder 3">
            <a:extLst>
              <a:ext uri="{FF2B5EF4-FFF2-40B4-BE49-F238E27FC236}">
                <a16:creationId xmlns:a16="http://schemas.microsoft.com/office/drawing/2014/main" id="{53435ACB-D10A-4465-AC86-62CE02C15C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E94ABB-606E-4C0F-BE77-0CDBF8338FEC}"/>
              </a:ext>
            </a:extLst>
          </p:cNvPr>
          <p:cNvSpPr>
            <a:spLocks noGrp="1"/>
          </p:cNvSpPr>
          <p:nvPr>
            <p:ph type="sldNum" sz="quarter" idx="12"/>
          </p:nvPr>
        </p:nvSpPr>
        <p:spPr/>
        <p:txBody>
          <a:bodyPr/>
          <a:lstStyle/>
          <a:p>
            <a:fld id="{62D7D146-6F52-4A1B-AB87-77F251914FE5}" type="slidenum">
              <a:rPr lang="en-US" smtClean="0"/>
              <a:t>‹#›</a:t>
            </a:fld>
            <a:endParaRPr lang="en-US"/>
          </a:p>
        </p:txBody>
      </p:sp>
    </p:spTree>
    <p:extLst>
      <p:ext uri="{BB962C8B-B14F-4D97-AF65-F5344CB8AC3E}">
        <p14:creationId xmlns:p14="http://schemas.microsoft.com/office/powerpoint/2010/main" val="350140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AB7091-8A6A-415F-B473-105166F6A61B}"/>
              </a:ext>
            </a:extLst>
          </p:cNvPr>
          <p:cNvSpPr>
            <a:spLocks noGrp="1"/>
          </p:cNvSpPr>
          <p:nvPr>
            <p:ph type="dt" sz="half" idx="10"/>
          </p:nvPr>
        </p:nvSpPr>
        <p:spPr/>
        <p:txBody>
          <a:bodyPr/>
          <a:lstStyle/>
          <a:p>
            <a:fld id="{5AA6FD01-0ADE-47EA-822E-50F20387823F}" type="datetimeFigureOut">
              <a:rPr lang="en-US" smtClean="0"/>
              <a:t>1/5/2024</a:t>
            </a:fld>
            <a:endParaRPr lang="en-US"/>
          </a:p>
        </p:txBody>
      </p:sp>
      <p:sp>
        <p:nvSpPr>
          <p:cNvPr id="3" name="Footer Placeholder 2">
            <a:extLst>
              <a:ext uri="{FF2B5EF4-FFF2-40B4-BE49-F238E27FC236}">
                <a16:creationId xmlns:a16="http://schemas.microsoft.com/office/drawing/2014/main" id="{2FA3DD73-5A06-4521-8BBE-D76F607995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52FE08-EF63-48E1-957B-88B7442ADECC}"/>
              </a:ext>
            </a:extLst>
          </p:cNvPr>
          <p:cNvSpPr>
            <a:spLocks noGrp="1"/>
          </p:cNvSpPr>
          <p:nvPr>
            <p:ph type="sldNum" sz="quarter" idx="12"/>
          </p:nvPr>
        </p:nvSpPr>
        <p:spPr/>
        <p:txBody>
          <a:bodyPr/>
          <a:lstStyle/>
          <a:p>
            <a:fld id="{62D7D146-6F52-4A1B-AB87-77F251914FE5}" type="slidenum">
              <a:rPr lang="en-US" smtClean="0"/>
              <a:t>‹#›</a:t>
            </a:fld>
            <a:endParaRPr lang="en-US"/>
          </a:p>
        </p:txBody>
      </p:sp>
    </p:spTree>
    <p:extLst>
      <p:ext uri="{BB962C8B-B14F-4D97-AF65-F5344CB8AC3E}">
        <p14:creationId xmlns:p14="http://schemas.microsoft.com/office/powerpoint/2010/main" val="245042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E9D1-96D3-491B-B98A-D83A00226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FCA6BF-ACCB-42B1-A9E2-7D48E36D69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157AA8-4C8D-4262-854A-8E7189C12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A5A23-AB49-416F-AA0C-90EB56FAB358}"/>
              </a:ext>
            </a:extLst>
          </p:cNvPr>
          <p:cNvSpPr>
            <a:spLocks noGrp="1"/>
          </p:cNvSpPr>
          <p:nvPr>
            <p:ph type="dt" sz="half" idx="10"/>
          </p:nvPr>
        </p:nvSpPr>
        <p:spPr/>
        <p:txBody>
          <a:bodyPr/>
          <a:lstStyle/>
          <a:p>
            <a:fld id="{5AA6FD01-0ADE-47EA-822E-50F20387823F}" type="datetimeFigureOut">
              <a:rPr lang="en-US" smtClean="0"/>
              <a:t>1/5/2024</a:t>
            </a:fld>
            <a:endParaRPr lang="en-US"/>
          </a:p>
        </p:txBody>
      </p:sp>
      <p:sp>
        <p:nvSpPr>
          <p:cNvPr id="6" name="Footer Placeholder 5">
            <a:extLst>
              <a:ext uri="{FF2B5EF4-FFF2-40B4-BE49-F238E27FC236}">
                <a16:creationId xmlns:a16="http://schemas.microsoft.com/office/drawing/2014/main" id="{B9CA91AA-4DDE-4227-87E4-46FF969075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D58E3-2458-44D2-B4FD-4D3189DF93B6}"/>
              </a:ext>
            </a:extLst>
          </p:cNvPr>
          <p:cNvSpPr>
            <a:spLocks noGrp="1"/>
          </p:cNvSpPr>
          <p:nvPr>
            <p:ph type="sldNum" sz="quarter" idx="12"/>
          </p:nvPr>
        </p:nvSpPr>
        <p:spPr/>
        <p:txBody>
          <a:bodyPr/>
          <a:lstStyle/>
          <a:p>
            <a:fld id="{62D7D146-6F52-4A1B-AB87-77F251914FE5}" type="slidenum">
              <a:rPr lang="en-US" smtClean="0"/>
              <a:t>‹#›</a:t>
            </a:fld>
            <a:endParaRPr lang="en-US"/>
          </a:p>
        </p:txBody>
      </p:sp>
    </p:spTree>
    <p:extLst>
      <p:ext uri="{BB962C8B-B14F-4D97-AF65-F5344CB8AC3E}">
        <p14:creationId xmlns:p14="http://schemas.microsoft.com/office/powerpoint/2010/main" val="235855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103C-6FBC-4E16-A0C4-1AA954F26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B9D62F-B5E8-4D27-9F52-6418E0398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C32265-7DFE-4DCB-82D9-26CE53598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DD815-FC8F-4D17-AB5B-733612C449FE}"/>
              </a:ext>
            </a:extLst>
          </p:cNvPr>
          <p:cNvSpPr>
            <a:spLocks noGrp="1"/>
          </p:cNvSpPr>
          <p:nvPr>
            <p:ph type="dt" sz="half" idx="10"/>
          </p:nvPr>
        </p:nvSpPr>
        <p:spPr/>
        <p:txBody>
          <a:bodyPr/>
          <a:lstStyle/>
          <a:p>
            <a:fld id="{5AA6FD01-0ADE-47EA-822E-50F20387823F}" type="datetimeFigureOut">
              <a:rPr lang="en-US" smtClean="0"/>
              <a:t>1/5/2024</a:t>
            </a:fld>
            <a:endParaRPr lang="en-US"/>
          </a:p>
        </p:txBody>
      </p:sp>
      <p:sp>
        <p:nvSpPr>
          <p:cNvPr id="6" name="Footer Placeholder 5">
            <a:extLst>
              <a:ext uri="{FF2B5EF4-FFF2-40B4-BE49-F238E27FC236}">
                <a16:creationId xmlns:a16="http://schemas.microsoft.com/office/drawing/2014/main" id="{AD73B4F2-7531-40D3-B306-01F78AA2E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825F3-3564-47A3-80A5-2322DC108839}"/>
              </a:ext>
            </a:extLst>
          </p:cNvPr>
          <p:cNvSpPr>
            <a:spLocks noGrp="1"/>
          </p:cNvSpPr>
          <p:nvPr>
            <p:ph type="sldNum" sz="quarter" idx="12"/>
          </p:nvPr>
        </p:nvSpPr>
        <p:spPr/>
        <p:txBody>
          <a:bodyPr/>
          <a:lstStyle/>
          <a:p>
            <a:fld id="{62D7D146-6F52-4A1B-AB87-77F251914FE5}" type="slidenum">
              <a:rPr lang="en-US" smtClean="0"/>
              <a:t>‹#›</a:t>
            </a:fld>
            <a:endParaRPr lang="en-US"/>
          </a:p>
        </p:txBody>
      </p:sp>
    </p:spTree>
    <p:extLst>
      <p:ext uri="{BB962C8B-B14F-4D97-AF65-F5344CB8AC3E}">
        <p14:creationId xmlns:p14="http://schemas.microsoft.com/office/powerpoint/2010/main" val="318404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A1750-D0E4-4474-8758-7E91095CDA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FCE1FA-22B7-47F8-9FD7-46CA78E62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9F305-D7DC-45F3-AE37-20E7AC44D5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6FD01-0ADE-47EA-822E-50F20387823F}" type="datetimeFigureOut">
              <a:rPr lang="en-US" smtClean="0"/>
              <a:t>1/5/2024</a:t>
            </a:fld>
            <a:endParaRPr lang="en-US"/>
          </a:p>
        </p:txBody>
      </p:sp>
      <p:sp>
        <p:nvSpPr>
          <p:cNvPr id="5" name="Footer Placeholder 4">
            <a:extLst>
              <a:ext uri="{FF2B5EF4-FFF2-40B4-BE49-F238E27FC236}">
                <a16:creationId xmlns:a16="http://schemas.microsoft.com/office/drawing/2014/main" id="{EAB5C605-29AA-4D9C-86D0-0B3D3C187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E806B0-E07E-43D0-B177-6EEAAF3BCC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7D146-6F52-4A1B-AB87-77F251914FE5}" type="slidenum">
              <a:rPr lang="en-US" smtClean="0"/>
              <a:t>‹#›</a:t>
            </a:fld>
            <a:endParaRPr lang="en-US"/>
          </a:p>
        </p:txBody>
      </p:sp>
    </p:spTree>
    <p:extLst>
      <p:ext uri="{BB962C8B-B14F-4D97-AF65-F5344CB8AC3E}">
        <p14:creationId xmlns:p14="http://schemas.microsoft.com/office/powerpoint/2010/main" val="845534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DD742-62B8-4F72-904B-98EDDDE63059}"/>
              </a:ext>
            </a:extLst>
          </p:cNvPr>
          <p:cNvSpPr txBox="1">
            <a:spLocks/>
          </p:cNvSpPr>
          <p:nvPr/>
        </p:nvSpPr>
        <p:spPr>
          <a:xfrm>
            <a:off x="1613733" y="865191"/>
            <a:ext cx="8476891" cy="1868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dirty="0">
                <a:latin typeface="Times" panose="02020603050405020304" pitchFamily="18" charset="0"/>
                <a:cs typeface="Times" panose="02020603050405020304" pitchFamily="18" charset="0"/>
              </a:rPr>
              <a:t>Electromagnetic fields and EM anomaly in small collision system (p-Au &amp; d-Au)</a:t>
            </a:r>
          </a:p>
        </p:txBody>
      </p:sp>
      <p:sp>
        <p:nvSpPr>
          <p:cNvPr id="3" name="Subtitle 2">
            <a:extLst>
              <a:ext uri="{FF2B5EF4-FFF2-40B4-BE49-F238E27FC236}">
                <a16:creationId xmlns:a16="http://schemas.microsoft.com/office/drawing/2014/main" id="{55876F8E-4B6C-4C0B-B5EF-F3C1F293A591}"/>
              </a:ext>
            </a:extLst>
          </p:cNvPr>
          <p:cNvSpPr txBox="1">
            <a:spLocks/>
          </p:cNvSpPr>
          <p:nvPr/>
        </p:nvSpPr>
        <p:spPr>
          <a:xfrm>
            <a:off x="2043928" y="3710737"/>
            <a:ext cx="5567605" cy="1940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Name: Irfan Siddique</a:t>
            </a:r>
          </a:p>
          <a:p>
            <a:r>
              <a:rPr lang="en-US" b="1" dirty="0">
                <a:latin typeface="Times New Roman" panose="02020603050405020304" pitchFamily="18" charset="0"/>
                <a:cs typeface="Times New Roman" panose="02020603050405020304" pitchFamily="18" charset="0"/>
              </a:rPr>
              <a:t>Date: 2024-January-05</a:t>
            </a:r>
          </a:p>
          <a:p>
            <a:r>
              <a:rPr lang="en-US" b="1" dirty="0">
                <a:latin typeface="Times New Roman" panose="02020603050405020304" pitchFamily="18" charset="0"/>
                <a:cs typeface="Times New Roman" panose="02020603050405020304" pitchFamily="18" charset="0"/>
              </a:rPr>
              <a:t>E-mail: </a:t>
            </a:r>
            <a:r>
              <a:rPr lang="en-US" sz="2400" b="1" dirty="0">
                <a:latin typeface="Times New Roman" panose="02020603050405020304" pitchFamily="18" charset="0"/>
                <a:cs typeface="Times New Roman" panose="02020603050405020304" pitchFamily="18" charset="0"/>
              </a:rPr>
              <a:t>irfansiddique@ucas.ac.cn</a:t>
            </a: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74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DDB7C46-7599-4461-B023-514998267FC5}"/>
              </a:ext>
            </a:extLst>
          </p:cNvPr>
          <p:cNvSpPr txBox="1"/>
          <p:nvPr/>
        </p:nvSpPr>
        <p:spPr>
          <a:xfrm>
            <a:off x="1335331" y="212555"/>
            <a:ext cx="9223466" cy="6186309"/>
          </a:xfrm>
          <a:prstGeom prst="rect">
            <a:avLst/>
          </a:prstGeom>
          <a:noFill/>
        </p:spPr>
        <p:txBody>
          <a:bodyPr wrap="square" rtlCol="0">
            <a:spAutoFit/>
          </a:bodyPr>
          <a:lstStyle/>
          <a:p>
            <a:r>
              <a:rPr lang="en-US" dirty="0"/>
              <a:t>Strong EM fields are produced in Au+Au collision at top RHIC energy, even more stronger at LHC energies in </a:t>
            </a:r>
            <a:r>
              <a:rPr lang="en-US" dirty="0" err="1"/>
              <a:t>Pb+Pb</a:t>
            </a:r>
            <a:r>
              <a:rPr lang="en-US" dirty="0"/>
              <a:t> collisions.</a:t>
            </a:r>
          </a:p>
          <a:p>
            <a:r>
              <a:rPr lang="en-US" dirty="0"/>
              <a:t>Can induce fields related chiral anomalous effect such as CME. The charge azimuthal correlation or three-particle correlator was proposed to experimentally measure the CME. </a:t>
            </a:r>
          </a:p>
          <a:p>
            <a:r>
              <a:rPr lang="en-US" dirty="0"/>
              <a:t>The first measurements are consistent with the CME expectations both in Au+Au collisions at RHIC energy and </a:t>
            </a:r>
            <a:r>
              <a:rPr lang="en-US" dirty="0" err="1"/>
              <a:t>Pb+Pb</a:t>
            </a:r>
            <a:r>
              <a:rPr lang="en-US" dirty="0"/>
              <a:t> collisions at the LHC energy, though many background effects can also contribute to the field related observable.</a:t>
            </a:r>
          </a:p>
          <a:p>
            <a:endParaRPr lang="en-US" dirty="0"/>
          </a:p>
          <a:p>
            <a:r>
              <a:rPr lang="en-US" dirty="0"/>
              <a:t>This is valid for large collision system but what about small system? </a:t>
            </a:r>
          </a:p>
          <a:p>
            <a:r>
              <a:rPr lang="en-US" dirty="0"/>
              <a:t>However I want to look for spatial structure of EM anomaly and it’s capability to give rise to the difference in elliptic flows between positive charged particles and the negatively charged particles in small system. </a:t>
            </a:r>
          </a:p>
          <a:p>
            <a:endParaRPr lang="en-US" dirty="0"/>
          </a:p>
          <a:p>
            <a:r>
              <a:rPr lang="en-US" dirty="0"/>
              <a:t>It is believed that there are three main sources to generate local axial charges, and the axial anomaly equation with the inclusion of mass term reads </a:t>
            </a:r>
            <a:br>
              <a:rPr lang="en-US" dirty="0"/>
            </a:br>
            <a:br>
              <a:rPr lang="en-US" dirty="0"/>
            </a:br>
            <a:endParaRPr lang="en-US" dirty="0"/>
          </a:p>
          <a:p>
            <a:endParaRPr lang="en-US" dirty="0"/>
          </a:p>
          <a:p>
            <a:r>
              <a:rPr lang="en-US" dirty="0"/>
              <a:t>where the first term on the right hand side is a source coming from non-zero quark mass due to chiral symmetry breaking, the second and third terms corresponds to the QED and QCD anomalies, respectively. In this work, we focus on the QED anomaly, which is usually represented by the second Lorentz invariant I</a:t>
            </a:r>
            <a:r>
              <a:rPr lang="en-US" sz="1100" dirty="0"/>
              <a:t>2</a:t>
            </a:r>
            <a:r>
              <a:rPr lang="en-US" dirty="0"/>
              <a:t> = E · B, in relativistic heavy-ion collisions. </a:t>
            </a:r>
          </a:p>
        </p:txBody>
      </p:sp>
      <p:pic>
        <p:nvPicPr>
          <p:cNvPr id="2" name="Picture 1">
            <a:extLst>
              <a:ext uri="{FF2B5EF4-FFF2-40B4-BE49-F238E27FC236}">
                <a16:creationId xmlns:a16="http://schemas.microsoft.com/office/drawing/2014/main" id="{860A9194-0F69-4F09-B417-A666EFEC4AD9}"/>
              </a:ext>
            </a:extLst>
          </p:cNvPr>
          <p:cNvPicPr>
            <a:picLocks noChangeAspect="1"/>
          </p:cNvPicPr>
          <p:nvPr/>
        </p:nvPicPr>
        <p:blipFill>
          <a:blip r:embed="rId3"/>
          <a:stretch>
            <a:fillRect/>
          </a:stretch>
        </p:blipFill>
        <p:spPr>
          <a:xfrm>
            <a:off x="3370507" y="4571616"/>
            <a:ext cx="4686541" cy="450873"/>
          </a:xfrm>
          <a:prstGeom prst="rect">
            <a:avLst/>
          </a:prstGeom>
        </p:spPr>
      </p:pic>
      <p:sp>
        <p:nvSpPr>
          <p:cNvPr id="3" name="Rectangle 2">
            <a:extLst>
              <a:ext uri="{FF2B5EF4-FFF2-40B4-BE49-F238E27FC236}">
                <a16:creationId xmlns:a16="http://schemas.microsoft.com/office/drawing/2014/main" id="{9C7AB3E9-1B97-4C6A-ABB4-4C16E41A1FC8}"/>
              </a:ext>
            </a:extLst>
          </p:cNvPr>
          <p:cNvSpPr/>
          <p:nvPr/>
        </p:nvSpPr>
        <p:spPr>
          <a:xfrm>
            <a:off x="1520187" y="6491556"/>
            <a:ext cx="9342634" cy="307777"/>
          </a:xfrm>
          <a:prstGeom prst="rect">
            <a:avLst/>
          </a:prstGeom>
        </p:spPr>
        <p:txBody>
          <a:bodyPr wrap="square">
            <a:spAutoFit/>
          </a:bodyPr>
          <a:lstStyle/>
          <a:p>
            <a:r>
              <a:rPr lang="en-US" sz="1400" b="1" dirty="0" err="1"/>
              <a:t>ArXiv</a:t>
            </a:r>
            <a:r>
              <a:rPr lang="en-US" sz="1400" b="1" dirty="0"/>
              <a:t>: 1901.04156  Novel mechanism for electric quadrupole moment generation in relativistic heavy-ion collisions</a:t>
            </a:r>
          </a:p>
        </p:txBody>
      </p:sp>
    </p:spTree>
    <p:extLst>
      <p:ext uri="{BB962C8B-B14F-4D97-AF65-F5344CB8AC3E}">
        <p14:creationId xmlns:p14="http://schemas.microsoft.com/office/powerpoint/2010/main" val="131560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E7B36-B4D1-4AD6-BD00-A30F9738D221}"/>
              </a:ext>
            </a:extLst>
          </p:cNvPr>
          <p:cNvPicPr>
            <a:picLocks noChangeAspect="1"/>
          </p:cNvPicPr>
          <p:nvPr/>
        </p:nvPicPr>
        <p:blipFill>
          <a:blip r:embed="rId2"/>
          <a:stretch>
            <a:fillRect/>
          </a:stretch>
        </p:blipFill>
        <p:spPr>
          <a:xfrm>
            <a:off x="3568107" y="1861590"/>
            <a:ext cx="1613154" cy="2625385"/>
          </a:xfrm>
          <a:prstGeom prst="rect">
            <a:avLst/>
          </a:prstGeom>
        </p:spPr>
      </p:pic>
      <p:sp>
        <p:nvSpPr>
          <p:cNvPr id="5" name="TextBox 4">
            <a:extLst>
              <a:ext uri="{FF2B5EF4-FFF2-40B4-BE49-F238E27FC236}">
                <a16:creationId xmlns:a16="http://schemas.microsoft.com/office/drawing/2014/main" id="{481901A9-1AAE-4F16-AC9F-7E0A4B67E2FB}"/>
              </a:ext>
            </a:extLst>
          </p:cNvPr>
          <p:cNvSpPr txBox="1"/>
          <p:nvPr/>
        </p:nvSpPr>
        <p:spPr>
          <a:xfrm>
            <a:off x="2258500" y="3772759"/>
            <a:ext cx="825867" cy="369332"/>
          </a:xfrm>
          <a:prstGeom prst="rect">
            <a:avLst/>
          </a:prstGeom>
          <a:noFill/>
        </p:spPr>
        <p:txBody>
          <a:bodyPr wrap="none" rtlCol="0">
            <a:spAutoFit/>
          </a:bodyPr>
          <a:lstStyle/>
          <a:p>
            <a:r>
              <a:rPr lang="en-US" b="1" dirty="0" err="1"/>
              <a:t>Au+Au</a:t>
            </a:r>
            <a:endParaRPr lang="en-US" b="1" dirty="0"/>
          </a:p>
        </p:txBody>
      </p:sp>
      <p:pic>
        <p:nvPicPr>
          <p:cNvPr id="6" name="Picture 5">
            <a:extLst>
              <a:ext uri="{FF2B5EF4-FFF2-40B4-BE49-F238E27FC236}">
                <a16:creationId xmlns:a16="http://schemas.microsoft.com/office/drawing/2014/main" id="{3F91C9B1-D4D0-41E1-9357-AB645CBC50C5}"/>
              </a:ext>
            </a:extLst>
          </p:cNvPr>
          <p:cNvPicPr>
            <a:picLocks noChangeAspect="1"/>
          </p:cNvPicPr>
          <p:nvPr/>
        </p:nvPicPr>
        <p:blipFill>
          <a:blip r:embed="rId3"/>
          <a:stretch>
            <a:fillRect/>
          </a:stretch>
        </p:blipFill>
        <p:spPr>
          <a:xfrm>
            <a:off x="6168434" y="1632506"/>
            <a:ext cx="4651201" cy="3232451"/>
          </a:xfrm>
          <a:prstGeom prst="rect">
            <a:avLst/>
          </a:prstGeom>
        </p:spPr>
      </p:pic>
      <p:sp>
        <p:nvSpPr>
          <p:cNvPr id="7" name="TextBox 6">
            <a:extLst>
              <a:ext uri="{FF2B5EF4-FFF2-40B4-BE49-F238E27FC236}">
                <a16:creationId xmlns:a16="http://schemas.microsoft.com/office/drawing/2014/main" id="{C56D1171-577D-44C9-AC23-6225EC873FEB}"/>
              </a:ext>
            </a:extLst>
          </p:cNvPr>
          <p:cNvSpPr txBox="1"/>
          <p:nvPr/>
        </p:nvSpPr>
        <p:spPr>
          <a:xfrm>
            <a:off x="1981982" y="2438911"/>
            <a:ext cx="1378904" cy="646331"/>
          </a:xfrm>
          <a:prstGeom prst="rect">
            <a:avLst/>
          </a:prstGeom>
          <a:noFill/>
        </p:spPr>
        <p:txBody>
          <a:bodyPr wrap="none" rtlCol="0">
            <a:spAutoFit/>
          </a:bodyPr>
          <a:lstStyle/>
          <a:p>
            <a:r>
              <a:rPr lang="en-US" b="1" dirty="0"/>
              <a:t>EM anomaly</a:t>
            </a:r>
          </a:p>
          <a:p>
            <a:r>
              <a:rPr lang="en-US" b="1" dirty="0"/>
              <a:t>     E.B</a:t>
            </a:r>
          </a:p>
        </p:txBody>
      </p:sp>
      <p:sp>
        <p:nvSpPr>
          <p:cNvPr id="8" name="TextBox 7">
            <a:extLst>
              <a:ext uri="{FF2B5EF4-FFF2-40B4-BE49-F238E27FC236}">
                <a16:creationId xmlns:a16="http://schemas.microsoft.com/office/drawing/2014/main" id="{E4D9C9D7-B7F0-495E-B8DB-887EFA870588}"/>
              </a:ext>
            </a:extLst>
          </p:cNvPr>
          <p:cNvSpPr txBox="1"/>
          <p:nvPr/>
        </p:nvSpPr>
        <p:spPr>
          <a:xfrm>
            <a:off x="2791044" y="5246472"/>
            <a:ext cx="6435149" cy="646331"/>
          </a:xfrm>
          <a:prstGeom prst="rect">
            <a:avLst/>
          </a:prstGeom>
          <a:noFill/>
        </p:spPr>
        <p:txBody>
          <a:bodyPr wrap="square" rtlCol="0">
            <a:spAutoFit/>
          </a:bodyPr>
          <a:lstStyle/>
          <a:p>
            <a:r>
              <a:rPr lang="en-US" b="1" dirty="0" err="1"/>
              <a:t>Quadropole</a:t>
            </a:r>
            <a:r>
              <a:rPr lang="en-US" b="1" dirty="0"/>
              <a:t> structure similar to that of CMW which can also give difference in v2 of positive and negative charge particles.</a:t>
            </a:r>
          </a:p>
        </p:txBody>
      </p:sp>
      <p:sp>
        <p:nvSpPr>
          <p:cNvPr id="9" name="Rectangle 8">
            <a:extLst>
              <a:ext uri="{FF2B5EF4-FFF2-40B4-BE49-F238E27FC236}">
                <a16:creationId xmlns:a16="http://schemas.microsoft.com/office/drawing/2014/main" id="{FADF5400-5250-476F-877C-8102E3D1505B}"/>
              </a:ext>
            </a:extLst>
          </p:cNvPr>
          <p:cNvSpPr/>
          <p:nvPr/>
        </p:nvSpPr>
        <p:spPr>
          <a:xfrm>
            <a:off x="4198044" y="1154346"/>
            <a:ext cx="2425857" cy="369332"/>
          </a:xfrm>
          <a:prstGeom prst="rect">
            <a:avLst/>
          </a:prstGeom>
        </p:spPr>
        <p:txBody>
          <a:bodyPr wrap="none">
            <a:spAutoFit/>
          </a:bodyPr>
          <a:lstStyle/>
          <a:p>
            <a:r>
              <a:rPr lang="en-US" b="1" dirty="0"/>
              <a:t>E.B = </a:t>
            </a:r>
            <a:r>
              <a:rPr lang="en-US" b="1" dirty="0" err="1"/>
              <a:t>E</a:t>
            </a:r>
            <a:r>
              <a:rPr lang="en-US" sz="1400" b="1" dirty="0" err="1"/>
              <a:t>x</a:t>
            </a:r>
            <a:r>
              <a:rPr lang="en-US" b="1" dirty="0" err="1"/>
              <a:t>B</a:t>
            </a:r>
            <a:r>
              <a:rPr lang="en-US" sz="1400" b="1" dirty="0" err="1"/>
              <a:t>x</a:t>
            </a:r>
            <a:r>
              <a:rPr lang="en-US" b="1" dirty="0"/>
              <a:t> + </a:t>
            </a:r>
            <a:r>
              <a:rPr lang="en-US" b="1" dirty="0" err="1"/>
              <a:t>E</a:t>
            </a:r>
            <a:r>
              <a:rPr lang="en-US" sz="1400" b="1" dirty="0" err="1"/>
              <a:t>y</a:t>
            </a:r>
            <a:r>
              <a:rPr lang="en-US" b="1" dirty="0" err="1"/>
              <a:t>B</a:t>
            </a:r>
            <a:r>
              <a:rPr lang="en-US" sz="1400" b="1" dirty="0" err="1"/>
              <a:t>y</a:t>
            </a:r>
            <a:r>
              <a:rPr lang="en-US" b="1" dirty="0"/>
              <a:t> + </a:t>
            </a:r>
            <a:r>
              <a:rPr lang="en-US" b="1" dirty="0" err="1"/>
              <a:t>E</a:t>
            </a:r>
            <a:r>
              <a:rPr lang="en-US" sz="1400" b="1" dirty="0" err="1"/>
              <a:t>z</a:t>
            </a:r>
            <a:r>
              <a:rPr lang="en-US" b="1" dirty="0" err="1"/>
              <a:t>B</a:t>
            </a:r>
            <a:r>
              <a:rPr lang="en-US" sz="1400" b="1" dirty="0" err="1"/>
              <a:t>z</a:t>
            </a:r>
            <a:endParaRPr lang="en-US" dirty="0"/>
          </a:p>
        </p:txBody>
      </p:sp>
    </p:spTree>
    <p:extLst>
      <p:ext uri="{BB962C8B-B14F-4D97-AF65-F5344CB8AC3E}">
        <p14:creationId xmlns:p14="http://schemas.microsoft.com/office/powerpoint/2010/main" val="76109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6416E16-2D02-435A-B35B-496C67762F9B}"/>
              </a:ext>
            </a:extLst>
          </p:cNvPr>
          <p:cNvGrpSpPr/>
          <p:nvPr/>
        </p:nvGrpSpPr>
        <p:grpSpPr>
          <a:xfrm>
            <a:off x="3589815" y="607247"/>
            <a:ext cx="3316168" cy="3039616"/>
            <a:chOff x="1371334" y="1766358"/>
            <a:chExt cx="3316168" cy="3039616"/>
          </a:xfrm>
        </p:grpSpPr>
        <p:pic>
          <p:nvPicPr>
            <p:cNvPr id="5" name="Picture 4">
              <a:extLst>
                <a:ext uri="{FF2B5EF4-FFF2-40B4-BE49-F238E27FC236}">
                  <a16:creationId xmlns:a16="http://schemas.microsoft.com/office/drawing/2014/main" id="{CEBD0A1C-E32D-4D83-BB4B-AAFE368F2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334" y="1766358"/>
              <a:ext cx="3316168" cy="2512591"/>
            </a:xfrm>
            <a:prstGeom prst="rect">
              <a:avLst/>
            </a:prstGeom>
            <a:solidFill>
              <a:schemeClr val="accent3">
                <a:lumMod val="50000"/>
              </a:schemeClr>
            </a:solidFill>
          </p:spPr>
        </p:pic>
        <p:sp>
          <p:nvSpPr>
            <p:cNvPr id="6" name="TextBox 5">
              <a:extLst>
                <a:ext uri="{FF2B5EF4-FFF2-40B4-BE49-F238E27FC236}">
                  <a16:creationId xmlns:a16="http://schemas.microsoft.com/office/drawing/2014/main" id="{80E927C6-5DC2-411C-BB4C-E7D372E9920C}"/>
                </a:ext>
              </a:extLst>
            </p:cNvPr>
            <p:cNvSpPr txBox="1"/>
            <p:nvPr/>
          </p:nvSpPr>
          <p:spPr>
            <a:xfrm>
              <a:off x="2316081" y="4436642"/>
              <a:ext cx="1426673" cy="369332"/>
            </a:xfrm>
            <a:prstGeom prst="rect">
              <a:avLst/>
            </a:prstGeom>
            <a:noFill/>
          </p:spPr>
          <p:txBody>
            <a:bodyPr wrap="none" rtlCol="0">
              <a:spAutoFit/>
            </a:bodyPr>
            <a:lstStyle/>
            <a:p>
              <a:r>
                <a:rPr lang="en-US" dirty="0"/>
                <a:t>A-A collisions</a:t>
              </a:r>
            </a:p>
          </p:txBody>
        </p:sp>
      </p:grpSp>
      <p:grpSp>
        <p:nvGrpSpPr>
          <p:cNvPr id="9" name="Group 8">
            <a:extLst>
              <a:ext uri="{FF2B5EF4-FFF2-40B4-BE49-F238E27FC236}">
                <a16:creationId xmlns:a16="http://schemas.microsoft.com/office/drawing/2014/main" id="{90104505-9A13-4B6D-9CCE-71E329991E06}"/>
              </a:ext>
            </a:extLst>
          </p:cNvPr>
          <p:cNvGrpSpPr/>
          <p:nvPr/>
        </p:nvGrpSpPr>
        <p:grpSpPr>
          <a:xfrm>
            <a:off x="6849534" y="469013"/>
            <a:ext cx="2984615" cy="3256466"/>
            <a:chOff x="6747132" y="1617133"/>
            <a:chExt cx="2984615" cy="3256466"/>
          </a:xfrm>
        </p:grpSpPr>
        <p:pic>
          <p:nvPicPr>
            <p:cNvPr id="3" name="Picture 2">
              <a:extLst>
                <a:ext uri="{FF2B5EF4-FFF2-40B4-BE49-F238E27FC236}">
                  <a16:creationId xmlns:a16="http://schemas.microsoft.com/office/drawing/2014/main" id="{A69FF7DB-A46A-4C99-B17E-CC265ACC2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132" y="1617133"/>
              <a:ext cx="2984615" cy="2811042"/>
            </a:xfrm>
            <a:prstGeom prst="rect">
              <a:avLst/>
            </a:prstGeom>
          </p:spPr>
        </p:pic>
        <p:sp>
          <p:nvSpPr>
            <p:cNvPr id="7" name="TextBox 6">
              <a:extLst>
                <a:ext uri="{FF2B5EF4-FFF2-40B4-BE49-F238E27FC236}">
                  <a16:creationId xmlns:a16="http://schemas.microsoft.com/office/drawing/2014/main" id="{B5174C7E-A85D-48CC-AEEA-8BBE9E02A6D1}"/>
                </a:ext>
              </a:extLst>
            </p:cNvPr>
            <p:cNvSpPr txBox="1"/>
            <p:nvPr/>
          </p:nvSpPr>
          <p:spPr>
            <a:xfrm>
              <a:off x="7400266" y="4504267"/>
              <a:ext cx="1678345" cy="369332"/>
            </a:xfrm>
            <a:prstGeom prst="rect">
              <a:avLst/>
            </a:prstGeom>
            <a:noFill/>
          </p:spPr>
          <p:txBody>
            <a:bodyPr wrap="none" rtlCol="0">
              <a:spAutoFit/>
            </a:bodyPr>
            <a:lstStyle/>
            <a:p>
              <a:r>
                <a:rPr lang="en-US" dirty="0"/>
                <a:t>p(d)-A collisions</a:t>
              </a:r>
            </a:p>
          </p:txBody>
        </p:sp>
      </p:grpSp>
      <p:sp>
        <p:nvSpPr>
          <p:cNvPr id="10" name="TextBox 9">
            <a:extLst>
              <a:ext uri="{FF2B5EF4-FFF2-40B4-BE49-F238E27FC236}">
                <a16:creationId xmlns:a16="http://schemas.microsoft.com/office/drawing/2014/main" id="{C4FFF520-203C-4359-BA1E-7ED6356F7710}"/>
              </a:ext>
            </a:extLst>
          </p:cNvPr>
          <p:cNvSpPr txBox="1"/>
          <p:nvPr/>
        </p:nvSpPr>
        <p:spPr>
          <a:xfrm>
            <a:off x="483624" y="457510"/>
            <a:ext cx="1751057" cy="369332"/>
          </a:xfrm>
          <a:prstGeom prst="rect">
            <a:avLst/>
          </a:prstGeom>
          <a:noFill/>
        </p:spPr>
        <p:txBody>
          <a:bodyPr wrap="none" rtlCol="0">
            <a:spAutoFit/>
          </a:bodyPr>
          <a:lstStyle/>
          <a:p>
            <a:r>
              <a:rPr lang="en-US" b="1" dirty="0"/>
              <a:t>Numerical setup</a:t>
            </a:r>
          </a:p>
        </p:txBody>
      </p:sp>
      <p:sp>
        <p:nvSpPr>
          <p:cNvPr id="11" name="TextBox 10">
            <a:extLst>
              <a:ext uri="{FF2B5EF4-FFF2-40B4-BE49-F238E27FC236}">
                <a16:creationId xmlns:a16="http://schemas.microsoft.com/office/drawing/2014/main" id="{7457BE98-59F3-4889-9F8B-417050D9D939}"/>
              </a:ext>
            </a:extLst>
          </p:cNvPr>
          <p:cNvSpPr txBox="1"/>
          <p:nvPr/>
        </p:nvSpPr>
        <p:spPr>
          <a:xfrm>
            <a:off x="638779" y="2064228"/>
            <a:ext cx="2785378" cy="2031325"/>
          </a:xfrm>
          <a:prstGeom prst="rect">
            <a:avLst/>
          </a:prstGeom>
          <a:noFill/>
        </p:spPr>
        <p:txBody>
          <a:bodyPr wrap="none" rtlCol="0">
            <a:spAutoFit/>
          </a:bodyPr>
          <a:lstStyle/>
          <a:p>
            <a:r>
              <a:rPr lang="en-US" dirty="0"/>
              <a:t>x-axis – impact parameter b</a:t>
            </a:r>
          </a:p>
          <a:p>
            <a:r>
              <a:rPr lang="en-US" dirty="0"/>
              <a:t>y-axis – perpendicular to </a:t>
            </a:r>
          </a:p>
          <a:p>
            <a:r>
              <a:rPr lang="en-US" dirty="0"/>
              <a:t>reaction plane</a:t>
            </a:r>
          </a:p>
          <a:p>
            <a:r>
              <a:rPr lang="en-US" dirty="0"/>
              <a:t>z-axis – trajectories</a:t>
            </a:r>
          </a:p>
          <a:p>
            <a:endParaRPr lang="en-US" dirty="0"/>
          </a:p>
          <a:p>
            <a:r>
              <a:rPr lang="en-US" dirty="0"/>
              <a:t>MC Glauber model</a:t>
            </a:r>
          </a:p>
          <a:p>
            <a:r>
              <a:rPr lang="en-US" dirty="0"/>
              <a:t>L-W</a:t>
            </a:r>
          </a:p>
        </p:txBody>
      </p:sp>
      <p:sp>
        <p:nvSpPr>
          <p:cNvPr id="12" name="Rectangle 11">
            <a:extLst>
              <a:ext uri="{FF2B5EF4-FFF2-40B4-BE49-F238E27FC236}">
                <a16:creationId xmlns:a16="http://schemas.microsoft.com/office/drawing/2014/main" id="{8582ABB6-BFD2-48DF-A05D-18859AF9CCBD}"/>
              </a:ext>
            </a:extLst>
          </p:cNvPr>
          <p:cNvSpPr/>
          <p:nvPr/>
        </p:nvSpPr>
        <p:spPr>
          <a:xfrm>
            <a:off x="4362846" y="5257562"/>
            <a:ext cx="7366532" cy="1169551"/>
          </a:xfrm>
          <a:prstGeom prst="rect">
            <a:avLst/>
          </a:prstGeom>
        </p:spPr>
        <p:txBody>
          <a:bodyPr wrap="square">
            <a:spAutoFit/>
          </a:bodyPr>
          <a:lstStyle/>
          <a:p>
            <a:r>
              <a:rPr lang="en-US" sz="1400" dirty="0">
                <a:solidFill>
                  <a:srgbClr val="000000"/>
                </a:solidFill>
                <a:latin typeface="Lucida Grande"/>
              </a:rPr>
              <a:t> arXiv:1709.05962 </a:t>
            </a:r>
          </a:p>
          <a:p>
            <a:r>
              <a:rPr lang="en-US" sz="1400" b="1" dirty="0"/>
              <a:t>Electromagnetic fields in small systems from a multiphase transport model</a:t>
            </a:r>
            <a:endParaRPr lang="en-US" sz="1400" dirty="0">
              <a:solidFill>
                <a:srgbClr val="000000"/>
              </a:solidFill>
              <a:latin typeface="Lucida Grande"/>
            </a:endParaRPr>
          </a:p>
          <a:p>
            <a:r>
              <a:rPr lang="en-US" sz="1400" dirty="0" err="1">
                <a:solidFill>
                  <a:srgbClr val="000000"/>
                </a:solidFill>
                <a:latin typeface="Lucida Grande"/>
              </a:rPr>
              <a:t>ArXiv</a:t>
            </a:r>
            <a:r>
              <a:rPr lang="en-US" sz="1400" dirty="0">
                <a:solidFill>
                  <a:srgbClr val="000000"/>
                </a:solidFill>
                <a:latin typeface="Lucida Grande"/>
              </a:rPr>
              <a:t>: 2210.14027 </a:t>
            </a:r>
          </a:p>
          <a:p>
            <a:r>
              <a:rPr lang="en-US" sz="1400" b="1" dirty="0"/>
              <a:t>Search for the chiral magnetic wave using anisotropic flow of identified particles at RHIC</a:t>
            </a:r>
            <a:r>
              <a:rPr lang="en-US" sz="1400" dirty="0"/>
              <a:t> </a:t>
            </a:r>
          </a:p>
          <a:p>
            <a:endParaRPr lang="en-US" sz="1400" dirty="0"/>
          </a:p>
        </p:txBody>
      </p:sp>
      <p:sp>
        <p:nvSpPr>
          <p:cNvPr id="2" name="Rectangle 1">
            <a:extLst>
              <a:ext uri="{FF2B5EF4-FFF2-40B4-BE49-F238E27FC236}">
                <a16:creationId xmlns:a16="http://schemas.microsoft.com/office/drawing/2014/main" id="{9A3CFC9D-8CA6-42E7-A4D3-26F4D052AD73}"/>
              </a:ext>
            </a:extLst>
          </p:cNvPr>
          <p:cNvSpPr/>
          <p:nvPr/>
        </p:nvSpPr>
        <p:spPr>
          <a:xfrm>
            <a:off x="552700" y="4132610"/>
            <a:ext cx="9418613" cy="923330"/>
          </a:xfrm>
          <a:prstGeom prst="rect">
            <a:avLst/>
          </a:prstGeom>
        </p:spPr>
        <p:txBody>
          <a:bodyPr wrap="square">
            <a:spAutoFit/>
          </a:bodyPr>
          <a:lstStyle/>
          <a:p>
            <a:r>
              <a:rPr lang="en-US" i="1" dirty="0">
                <a:solidFill>
                  <a:srgbClr val="000000"/>
                </a:solidFill>
                <a:latin typeface="MTMI"/>
              </a:rPr>
              <a:t>A </a:t>
            </a:r>
            <a:r>
              <a:rPr lang="en-US" dirty="0">
                <a:solidFill>
                  <a:srgbClr val="000000"/>
                </a:solidFill>
                <a:latin typeface="MTSY"/>
              </a:rPr>
              <a:t>+ </a:t>
            </a:r>
            <a:r>
              <a:rPr lang="en-US" i="1" dirty="0">
                <a:solidFill>
                  <a:srgbClr val="000000"/>
                </a:solidFill>
                <a:latin typeface="MTMI"/>
              </a:rPr>
              <a:t>A </a:t>
            </a:r>
            <a:r>
              <a:rPr lang="en-US" dirty="0">
                <a:solidFill>
                  <a:srgbClr val="000000"/>
                </a:solidFill>
                <a:latin typeface="Times-Roman"/>
              </a:rPr>
              <a:t>collisions, eccentricity ,aligned ,the magnetic field. (relevant in observable quantities) </a:t>
            </a:r>
          </a:p>
          <a:p>
            <a:endParaRPr lang="en-US" dirty="0">
              <a:solidFill>
                <a:srgbClr val="000000"/>
              </a:solidFill>
              <a:latin typeface="Times-Roman"/>
            </a:endParaRPr>
          </a:p>
          <a:p>
            <a:r>
              <a:rPr lang="en-US" i="1" dirty="0">
                <a:solidFill>
                  <a:srgbClr val="000000"/>
                </a:solidFill>
                <a:latin typeface="MTMI"/>
              </a:rPr>
              <a:t>p </a:t>
            </a:r>
            <a:r>
              <a:rPr lang="en-US" dirty="0">
                <a:solidFill>
                  <a:srgbClr val="000000"/>
                </a:solidFill>
                <a:latin typeface="MTSY"/>
              </a:rPr>
              <a:t>+ </a:t>
            </a:r>
            <a:r>
              <a:rPr lang="en-US" i="1" dirty="0">
                <a:solidFill>
                  <a:srgbClr val="000000"/>
                </a:solidFill>
                <a:latin typeface="MTMI"/>
              </a:rPr>
              <a:t>A </a:t>
            </a:r>
            <a:r>
              <a:rPr lang="en-US" dirty="0">
                <a:solidFill>
                  <a:srgbClr val="000000"/>
                </a:solidFill>
                <a:latin typeface="Times-Roman"/>
              </a:rPr>
              <a:t>collisions,</a:t>
            </a:r>
            <a:r>
              <a:rPr lang="en-US" dirty="0"/>
              <a:t> the major axis of the eccentricity is random with respect to the magnetic field.</a:t>
            </a:r>
            <a:endParaRPr lang="en-US" dirty="0">
              <a:solidFill>
                <a:srgbClr val="000000"/>
              </a:solidFill>
              <a:latin typeface="Times-Roman"/>
            </a:endParaRPr>
          </a:p>
        </p:txBody>
      </p:sp>
      <p:sp>
        <p:nvSpPr>
          <p:cNvPr id="13" name="TextBox 12">
            <a:extLst>
              <a:ext uri="{FF2B5EF4-FFF2-40B4-BE49-F238E27FC236}">
                <a16:creationId xmlns:a16="http://schemas.microsoft.com/office/drawing/2014/main" id="{EDA0A982-2A0B-4E96-ACF1-DFA02314D1B6}"/>
              </a:ext>
            </a:extLst>
          </p:cNvPr>
          <p:cNvSpPr txBox="1"/>
          <p:nvPr/>
        </p:nvSpPr>
        <p:spPr>
          <a:xfrm>
            <a:off x="7482348" y="3708406"/>
            <a:ext cx="3011337" cy="369332"/>
          </a:xfrm>
          <a:prstGeom prst="rect">
            <a:avLst/>
          </a:prstGeom>
          <a:noFill/>
        </p:spPr>
        <p:txBody>
          <a:bodyPr wrap="none" rtlCol="0">
            <a:spAutoFit/>
          </a:bodyPr>
          <a:lstStyle/>
          <a:p>
            <a:r>
              <a:rPr lang="en-US" dirty="0"/>
              <a:t>small system is unsymmetrical</a:t>
            </a:r>
          </a:p>
        </p:txBody>
      </p:sp>
    </p:spTree>
    <p:extLst>
      <p:ext uri="{BB962C8B-B14F-4D97-AF65-F5344CB8AC3E}">
        <p14:creationId xmlns:p14="http://schemas.microsoft.com/office/powerpoint/2010/main" val="205095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60CB69-3BAF-441E-A638-A7E7C3CA40A2}"/>
              </a:ext>
            </a:extLst>
          </p:cNvPr>
          <p:cNvPicPr>
            <a:picLocks noChangeAspect="1"/>
          </p:cNvPicPr>
          <p:nvPr/>
        </p:nvPicPr>
        <p:blipFill>
          <a:blip r:embed="rId2"/>
          <a:stretch>
            <a:fillRect/>
          </a:stretch>
        </p:blipFill>
        <p:spPr>
          <a:xfrm>
            <a:off x="6096000" y="1422397"/>
            <a:ext cx="4287062" cy="3085161"/>
          </a:xfrm>
          <a:prstGeom prst="rect">
            <a:avLst/>
          </a:prstGeom>
        </p:spPr>
      </p:pic>
      <p:pic>
        <p:nvPicPr>
          <p:cNvPr id="3" name="Picture 2">
            <a:extLst>
              <a:ext uri="{FF2B5EF4-FFF2-40B4-BE49-F238E27FC236}">
                <a16:creationId xmlns:a16="http://schemas.microsoft.com/office/drawing/2014/main" id="{3D9AE463-ED3E-4995-ACA6-0E8454DF4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850" y="999316"/>
            <a:ext cx="4991376" cy="3609591"/>
          </a:xfrm>
          <a:prstGeom prst="rect">
            <a:avLst/>
          </a:prstGeom>
          <a:blipFill>
            <a:blip r:embed="rId4">
              <a:alphaModFix amt="38000"/>
            </a:blip>
            <a:tile tx="0" ty="0" sx="100000" sy="100000" flip="none" algn="tl"/>
          </a:blipFill>
        </p:spPr>
      </p:pic>
      <p:sp>
        <p:nvSpPr>
          <p:cNvPr id="4" name="TextBox 3">
            <a:extLst>
              <a:ext uri="{FF2B5EF4-FFF2-40B4-BE49-F238E27FC236}">
                <a16:creationId xmlns:a16="http://schemas.microsoft.com/office/drawing/2014/main" id="{52312669-02CB-4618-A441-9230A23E9521}"/>
              </a:ext>
            </a:extLst>
          </p:cNvPr>
          <p:cNvSpPr txBox="1"/>
          <p:nvPr/>
        </p:nvSpPr>
        <p:spPr>
          <a:xfrm>
            <a:off x="483624" y="457510"/>
            <a:ext cx="3131114" cy="369332"/>
          </a:xfrm>
          <a:prstGeom prst="rect">
            <a:avLst/>
          </a:prstGeom>
          <a:noFill/>
        </p:spPr>
        <p:txBody>
          <a:bodyPr wrap="none" rtlCol="0">
            <a:spAutoFit/>
          </a:bodyPr>
          <a:lstStyle/>
          <a:p>
            <a:r>
              <a:rPr lang="en-US" b="1" dirty="0"/>
              <a:t>Impact parameter dependence</a:t>
            </a:r>
          </a:p>
        </p:txBody>
      </p:sp>
      <p:sp>
        <p:nvSpPr>
          <p:cNvPr id="5" name="Rectangle 4">
            <a:extLst>
              <a:ext uri="{FF2B5EF4-FFF2-40B4-BE49-F238E27FC236}">
                <a16:creationId xmlns:a16="http://schemas.microsoft.com/office/drawing/2014/main" id="{F8AFD0BB-4406-403A-BD78-94FD476E08D0}"/>
              </a:ext>
            </a:extLst>
          </p:cNvPr>
          <p:cNvSpPr/>
          <p:nvPr/>
        </p:nvSpPr>
        <p:spPr>
          <a:xfrm>
            <a:off x="5191531" y="4934048"/>
            <a:ext cx="6096000" cy="1477328"/>
          </a:xfrm>
          <a:prstGeom prst="rect">
            <a:avLst/>
          </a:prstGeom>
        </p:spPr>
        <p:txBody>
          <a:bodyPr>
            <a:spAutoFit/>
          </a:bodyPr>
          <a:lstStyle/>
          <a:p>
            <a:r>
              <a:rPr lang="en-US" dirty="0">
                <a:solidFill>
                  <a:srgbClr val="242021"/>
                </a:solidFill>
                <a:latin typeface="CMR10"/>
              </a:rPr>
              <a:t>averaging over many events the electromagnetic fields are almost zero, however the absolute values of the magnetic fields are nonzero on an event-by-event basis and they can still reach the order of several </a:t>
            </a:r>
            <a:r>
              <a:rPr lang="en-US" dirty="0">
                <a:solidFill>
                  <a:srgbClr val="242021"/>
                </a:solidFill>
                <a:latin typeface="CMMI10"/>
              </a:rPr>
              <a:t>m</a:t>
            </a:r>
            <a:r>
              <a:rPr lang="en-US" sz="800" dirty="0">
                <a:solidFill>
                  <a:srgbClr val="242021"/>
                </a:solidFill>
                <a:latin typeface="CMR7"/>
              </a:rPr>
              <a:t>2 </a:t>
            </a:r>
            <a:r>
              <a:rPr lang="en-US" sz="800" dirty="0">
                <a:solidFill>
                  <a:srgbClr val="242021"/>
                </a:solidFill>
                <a:latin typeface="CMMI7"/>
              </a:rPr>
              <a:t>π</a:t>
            </a:r>
            <a:r>
              <a:rPr lang="en-US" dirty="0">
                <a:solidFill>
                  <a:srgbClr val="242021"/>
                </a:solidFill>
                <a:latin typeface="CMR10"/>
              </a:rPr>
              <a:t>.</a:t>
            </a:r>
            <a:r>
              <a:rPr lang="en-US" dirty="0"/>
              <a:t> </a:t>
            </a:r>
            <a:br>
              <a:rPr lang="en-US" dirty="0"/>
            </a:br>
            <a:endParaRPr lang="en-US" dirty="0"/>
          </a:p>
        </p:txBody>
      </p:sp>
    </p:spTree>
    <p:extLst>
      <p:ext uri="{BB962C8B-B14F-4D97-AF65-F5344CB8AC3E}">
        <p14:creationId xmlns:p14="http://schemas.microsoft.com/office/powerpoint/2010/main" val="65505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092519D-42DD-427D-A835-C0B05818B63A}"/>
              </a:ext>
            </a:extLst>
          </p:cNvPr>
          <p:cNvGrpSpPr/>
          <p:nvPr/>
        </p:nvGrpSpPr>
        <p:grpSpPr>
          <a:xfrm>
            <a:off x="103881" y="3592406"/>
            <a:ext cx="11735512" cy="2098893"/>
            <a:chOff x="18684" y="2055706"/>
            <a:chExt cx="11735512" cy="2098893"/>
          </a:xfrm>
        </p:grpSpPr>
        <p:pic>
          <p:nvPicPr>
            <p:cNvPr id="21" name="Picture 20">
              <a:extLst>
                <a:ext uri="{FF2B5EF4-FFF2-40B4-BE49-F238E27FC236}">
                  <a16:creationId xmlns:a16="http://schemas.microsoft.com/office/drawing/2014/main" id="{A1C0EFC6-5161-4C01-9C80-AC612D4223DF}"/>
                </a:ext>
              </a:extLst>
            </p:cNvPr>
            <p:cNvPicPr>
              <a:picLocks noChangeAspect="1"/>
            </p:cNvPicPr>
            <p:nvPr/>
          </p:nvPicPr>
          <p:blipFill>
            <a:blip r:embed="rId2"/>
            <a:stretch>
              <a:fillRect/>
            </a:stretch>
          </p:blipFill>
          <p:spPr>
            <a:xfrm>
              <a:off x="955964" y="2063887"/>
              <a:ext cx="2632164" cy="2036001"/>
            </a:xfrm>
            <a:prstGeom prst="rect">
              <a:avLst/>
            </a:prstGeom>
          </p:spPr>
        </p:pic>
        <p:pic>
          <p:nvPicPr>
            <p:cNvPr id="23" name="Picture 22">
              <a:extLst>
                <a:ext uri="{FF2B5EF4-FFF2-40B4-BE49-F238E27FC236}">
                  <a16:creationId xmlns:a16="http://schemas.microsoft.com/office/drawing/2014/main" id="{36D0FA79-7F7D-43E8-9A84-308C2AE13F07}"/>
                </a:ext>
              </a:extLst>
            </p:cNvPr>
            <p:cNvPicPr>
              <a:picLocks noChangeAspect="1"/>
            </p:cNvPicPr>
            <p:nvPr/>
          </p:nvPicPr>
          <p:blipFill>
            <a:blip r:embed="rId3"/>
            <a:stretch>
              <a:fillRect/>
            </a:stretch>
          </p:blipFill>
          <p:spPr>
            <a:xfrm>
              <a:off x="3588128" y="2055706"/>
              <a:ext cx="2686973" cy="2098893"/>
            </a:xfrm>
            <a:prstGeom prst="rect">
              <a:avLst/>
            </a:prstGeom>
          </p:spPr>
        </p:pic>
        <p:pic>
          <p:nvPicPr>
            <p:cNvPr id="25" name="Picture 24">
              <a:extLst>
                <a:ext uri="{FF2B5EF4-FFF2-40B4-BE49-F238E27FC236}">
                  <a16:creationId xmlns:a16="http://schemas.microsoft.com/office/drawing/2014/main" id="{2D08BDDC-FBDF-476E-8D93-3EC3BE8FBF5C}"/>
                </a:ext>
              </a:extLst>
            </p:cNvPr>
            <p:cNvPicPr>
              <a:picLocks noChangeAspect="1"/>
            </p:cNvPicPr>
            <p:nvPr/>
          </p:nvPicPr>
          <p:blipFill>
            <a:blip r:embed="rId4"/>
            <a:stretch>
              <a:fillRect/>
            </a:stretch>
          </p:blipFill>
          <p:spPr>
            <a:xfrm>
              <a:off x="6399656" y="2055706"/>
              <a:ext cx="2593083" cy="2044182"/>
            </a:xfrm>
            <a:prstGeom prst="rect">
              <a:avLst/>
            </a:prstGeom>
          </p:spPr>
        </p:pic>
        <p:pic>
          <p:nvPicPr>
            <p:cNvPr id="27" name="Picture 26">
              <a:extLst>
                <a:ext uri="{FF2B5EF4-FFF2-40B4-BE49-F238E27FC236}">
                  <a16:creationId xmlns:a16="http://schemas.microsoft.com/office/drawing/2014/main" id="{E97D5F3A-C34A-43D3-875F-368D835D5992}"/>
                </a:ext>
              </a:extLst>
            </p:cNvPr>
            <p:cNvPicPr>
              <a:picLocks noChangeAspect="1"/>
            </p:cNvPicPr>
            <p:nvPr/>
          </p:nvPicPr>
          <p:blipFill>
            <a:blip r:embed="rId5"/>
            <a:stretch>
              <a:fillRect/>
            </a:stretch>
          </p:blipFill>
          <p:spPr>
            <a:xfrm>
              <a:off x="9042460" y="2062291"/>
              <a:ext cx="2580609" cy="2006082"/>
            </a:xfrm>
            <a:prstGeom prst="rect">
              <a:avLst/>
            </a:prstGeom>
          </p:spPr>
        </p:pic>
        <p:sp>
          <p:nvSpPr>
            <p:cNvPr id="41" name="Rectangle 40">
              <a:extLst>
                <a:ext uri="{FF2B5EF4-FFF2-40B4-BE49-F238E27FC236}">
                  <a16:creationId xmlns:a16="http://schemas.microsoft.com/office/drawing/2014/main" id="{214043CB-D8DD-48E0-B5BC-E0BDB173A277}"/>
                </a:ext>
              </a:extLst>
            </p:cNvPr>
            <p:cNvSpPr/>
            <p:nvPr/>
          </p:nvSpPr>
          <p:spPr>
            <a:xfrm>
              <a:off x="698269" y="2067892"/>
              <a:ext cx="11055927" cy="20274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64FC4C0-F015-4530-9E80-CAC6001F56D0}"/>
                </a:ext>
              </a:extLst>
            </p:cNvPr>
            <p:cNvSpPr txBox="1"/>
            <p:nvPr/>
          </p:nvSpPr>
          <p:spPr>
            <a:xfrm>
              <a:off x="18684" y="3059668"/>
              <a:ext cx="686406" cy="369332"/>
            </a:xfrm>
            <a:prstGeom prst="rect">
              <a:avLst/>
            </a:prstGeom>
            <a:noFill/>
          </p:spPr>
          <p:txBody>
            <a:bodyPr wrap="none" rtlCol="0">
              <a:spAutoFit/>
            </a:bodyPr>
            <a:lstStyle/>
            <a:p>
              <a:r>
                <a:rPr lang="en-US" b="1" dirty="0" err="1">
                  <a:solidFill>
                    <a:srgbClr val="002060"/>
                  </a:solidFill>
                </a:rPr>
                <a:t>d+Au</a:t>
              </a:r>
              <a:endParaRPr lang="en-US" b="1" dirty="0">
                <a:solidFill>
                  <a:srgbClr val="002060"/>
                </a:solidFill>
              </a:endParaRPr>
            </a:p>
          </p:txBody>
        </p:sp>
      </p:grpSp>
      <p:grpSp>
        <p:nvGrpSpPr>
          <p:cNvPr id="5" name="Group 4">
            <a:extLst>
              <a:ext uri="{FF2B5EF4-FFF2-40B4-BE49-F238E27FC236}">
                <a16:creationId xmlns:a16="http://schemas.microsoft.com/office/drawing/2014/main" id="{19903150-1171-45FB-9A0C-E2D2F0550885}"/>
              </a:ext>
            </a:extLst>
          </p:cNvPr>
          <p:cNvGrpSpPr/>
          <p:nvPr/>
        </p:nvGrpSpPr>
        <p:grpSpPr>
          <a:xfrm>
            <a:off x="196963" y="1524000"/>
            <a:ext cx="10899718" cy="2071703"/>
            <a:chOff x="196963" y="1524000"/>
            <a:chExt cx="10899718" cy="2071703"/>
          </a:xfrm>
        </p:grpSpPr>
        <p:grpSp>
          <p:nvGrpSpPr>
            <p:cNvPr id="2" name="Group 1">
              <a:extLst>
                <a:ext uri="{FF2B5EF4-FFF2-40B4-BE49-F238E27FC236}">
                  <a16:creationId xmlns:a16="http://schemas.microsoft.com/office/drawing/2014/main" id="{1816AC75-EBF8-4022-8B81-6628F8C1FF21}"/>
                </a:ext>
              </a:extLst>
            </p:cNvPr>
            <p:cNvGrpSpPr/>
            <p:nvPr/>
          </p:nvGrpSpPr>
          <p:grpSpPr>
            <a:xfrm>
              <a:off x="1095318" y="1524000"/>
              <a:ext cx="10001363" cy="2071703"/>
              <a:chOff x="1010121" y="-12700"/>
              <a:chExt cx="10001363" cy="2071703"/>
            </a:xfrm>
          </p:grpSpPr>
          <p:pic>
            <p:nvPicPr>
              <p:cNvPr id="33" name="Picture 32">
                <a:extLst>
                  <a:ext uri="{FF2B5EF4-FFF2-40B4-BE49-F238E27FC236}">
                    <a16:creationId xmlns:a16="http://schemas.microsoft.com/office/drawing/2014/main" id="{E3C90B6E-413E-413F-B6D3-F0622B00FF93}"/>
                  </a:ext>
                </a:extLst>
              </p:cNvPr>
              <p:cNvPicPr>
                <a:picLocks noChangeAspect="1"/>
              </p:cNvPicPr>
              <p:nvPr/>
            </p:nvPicPr>
            <p:blipFill>
              <a:blip r:embed="rId6"/>
              <a:stretch>
                <a:fillRect/>
              </a:stretch>
            </p:blipFill>
            <p:spPr>
              <a:xfrm>
                <a:off x="6429022" y="0"/>
                <a:ext cx="1885964" cy="2019315"/>
              </a:xfrm>
              <a:prstGeom prst="rect">
                <a:avLst/>
              </a:prstGeom>
            </p:spPr>
          </p:pic>
          <p:pic>
            <p:nvPicPr>
              <p:cNvPr id="35" name="Picture 34">
                <a:extLst>
                  <a:ext uri="{FF2B5EF4-FFF2-40B4-BE49-F238E27FC236}">
                    <a16:creationId xmlns:a16="http://schemas.microsoft.com/office/drawing/2014/main" id="{7148BE3F-6D58-4083-90E3-0F9A7F93000A}"/>
                  </a:ext>
                </a:extLst>
              </p:cNvPr>
              <p:cNvPicPr>
                <a:picLocks noChangeAspect="1"/>
              </p:cNvPicPr>
              <p:nvPr/>
            </p:nvPicPr>
            <p:blipFill>
              <a:blip r:embed="rId7"/>
              <a:stretch>
                <a:fillRect/>
              </a:stretch>
            </p:blipFill>
            <p:spPr>
              <a:xfrm>
                <a:off x="9115995" y="23449"/>
                <a:ext cx="1895489" cy="2014552"/>
              </a:xfrm>
              <a:prstGeom prst="rect">
                <a:avLst/>
              </a:prstGeom>
            </p:spPr>
          </p:pic>
          <p:pic>
            <p:nvPicPr>
              <p:cNvPr id="37" name="Picture 36">
                <a:extLst>
                  <a:ext uri="{FF2B5EF4-FFF2-40B4-BE49-F238E27FC236}">
                    <a16:creationId xmlns:a16="http://schemas.microsoft.com/office/drawing/2014/main" id="{8AFB0D29-67FD-441F-A3CE-51AE864BADAF}"/>
                  </a:ext>
                </a:extLst>
              </p:cNvPr>
              <p:cNvPicPr>
                <a:picLocks noChangeAspect="1"/>
              </p:cNvPicPr>
              <p:nvPr/>
            </p:nvPicPr>
            <p:blipFill>
              <a:blip r:embed="rId8"/>
              <a:stretch>
                <a:fillRect/>
              </a:stretch>
            </p:blipFill>
            <p:spPr>
              <a:xfrm>
                <a:off x="3637849" y="-12700"/>
                <a:ext cx="1895489" cy="2071703"/>
              </a:xfrm>
              <a:prstGeom prst="rect">
                <a:avLst/>
              </a:prstGeom>
            </p:spPr>
          </p:pic>
          <p:pic>
            <p:nvPicPr>
              <p:cNvPr id="40" name="Picture 39">
                <a:extLst>
                  <a:ext uri="{FF2B5EF4-FFF2-40B4-BE49-F238E27FC236}">
                    <a16:creationId xmlns:a16="http://schemas.microsoft.com/office/drawing/2014/main" id="{1B7C35DE-FF31-47B1-8161-D3B32A38FCF0}"/>
                  </a:ext>
                </a:extLst>
              </p:cNvPr>
              <p:cNvPicPr>
                <a:picLocks noChangeAspect="1"/>
              </p:cNvPicPr>
              <p:nvPr/>
            </p:nvPicPr>
            <p:blipFill>
              <a:blip r:embed="rId9"/>
              <a:stretch>
                <a:fillRect/>
              </a:stretch>
            </p:blipFill>
            <p:spPr>
              <a:xfrm>
                <a:off x="1010121" y="155021"/>
                <a:ext cx="1885965" cy="1828414"/>
              </a:xfrm>
              <a:prstGeom prst="rect">
                <a:avLst/>
              </a:prstGeom>
            </p:spPr>
          </p:pic>
        </p:grpSp>
        <p:sp>
          <p:nvSpPr>
            <p:cNvPr id="44" name="TextBox 43">
              <a:extLst>
                <a:ext uri="{FF2B5EF4-FFF2-40B4-BE49-F238E27FC236}">
                  <a16:creationId xmlns:a16="http://schemas.microsoft.com/office/drawing/2014/main" id="{4CE411EA-FA2A-4D5A-A3E7-55661F59BBCE}"/>
                </a:ext>
              </a:extLst>
            </p:cNvPr>
            <p:cNvSpPr txBox="1"/>
            <p:nvPr/>
          </p:nvSpPr>
          <p:spPr>
            <a:xfrm>
              <a:off x="196963" y="2308895"/>
              <a:ext cx="825867" cy="369332"/>
            </a:xfrm>
            <a:prstGeom prst="rect">
              <a:avLst/>
            </a:prstGeom>
            <a:noFill/>
          </p:spPr>
          <p:txBody>
            <a:bodyPr wrap="none" rtlCol="0">
              <a:spAutoFit/>
            </a:bodyPr>
            <a:lstStyle/>
            <a:p>
              <a:r>
                <a:rPr lang="en-US" b="1" dirty="0" err="1">
                  <a:solidFill>
                    <a:srgbClr val="002060"/>
                  </a:solidFill>
                </a:rPr>
                <a:t>Au+Au</a:t>
              </a:r>
              <a:endParaRPr lang="en-US" b="1" dirty="0">
                <a:solidFill>
                  <a:srgbClr val="002060"/>
                </a:solidFill>
              </a:endParaRPr>
            </a:p>
          </p:txBody>
        </p:sp>
      </p:grpSp>
      <p:sp>
        <p:nvSpPr>
          <p:cNvPr id="20" name="TextBox 19">
            <a:extLst>
              <a:ext uri="{FF2B5EF4-FFF2-40B4-BE49-F238E27FC236}">
                <a16:creationId xmlns:a16="http://schemas.microsoft.com/office/drawing/2014/main" id="{D394EF15-3EE5-49D8-BD70-ECA2A90C2F75}"/>
              </a:ext>
            </a:extLst>
          </p:cNvPr>
          <p:cNvSpPr txBox="1"/>
          <p:nvPr/>
        </p:nvSpPr>
        <p:spPr>
          <a:xfrm>
            <a:off x="483624" y="457510"/>
            <a:ext cx="2026645" cy="369332"/>
          </a:xfrm>
          <a:prstGeom prst="rect">
            <a:avLst/>
          </a:prstGeom>
          <a:noFill/>
        </p:spPr>
        <p:txBody>
          <a:bodyPr wrap="none" rtlCol="0">
            <a:spAutoFit/>
          </a:bodyPr>
          <a:lstStyle/>
          <a:p>
            <a:r>
              <a:rPr lang="en-US" b="1" dirty="0"/>
              <a:t>Spatial Distribution</a:t>
            </a:r>
          </a:p>
        </p:txBody>
      </p:sp>
    </p:spTree>
    <p:extLst>
      <p:ext uri="{BB962C8B-B14F-4D97-AF65-F5344CB8AC3E}">
        <p14:creationId xmlns:p14="http://schemas.microsoft.com/office/powerpoint/2010/main" val="171106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BB65E6-9DCD-4BB4-B1E5-370EC3D81D77}"/>
              </a:ext>
            </a:extLst>
          </p:cNvPr>
          <p:cNvPicPr>
            <a:picLocks noChangeAspect="1"/>
          </p:cNvPicPr>
          <p:nvPr/>
        </p:nvPicPr>
        <p:blipFill>
          <a:blip r:embed="rId2"/>
          <a:stretch>
            <a:fillRect/>
          </a:stretch>
        </p:blipFill>
        <p:spPr>
          <a:xfrm>
            <a:off x="357624" y="3705323"/>
            <a:ext cx="2296302" cy="2561941"/>
          </a:xfrm>
          <a:prstGeom prst="rect">
            <a:avLst/>
          </a:prstGeom>
        </p:spPr>
      </p:pic>
      <p:sp>
        <p:nvSpPr>
          <p:cNvPr id="6" name="TextBox 5">
            <a:extLst>
              <a:ext uri="{FF2B5EF4-FFF2-40B4-BE49-F238E27FC236}">
                <a16:creationId xmlns:a16="http://schemas.microsoft.com/office/drawing/2014/main" id="{7580935F-5701-4D63-A67A-1AA23DD482D0}"/>
              </a:ext>
            </a:extLst>
          </p:cNvPr>
          <p:cNvSpPr txBox="1"/>
          <p:nvPr/>
        </p:nvSpPr>
        <p:spPr>
          <a:xfrm>
            <a:off x="483624" y="457510"/>
            <a:ext cx="2632837" cy="369332"/>
          </a:xfrm>
          <a:prstGeom prst="rect">
            <a:avLst/>
          </a:prstGeom>
          <a:noFill/>
        </p:spPr>
        <p:txBody>
          <a:bodyPr wrap="none" rtlCol="0">
            <a:spAutoFit/>
          </a:bodyPr>
          <a:lstStyle/>
          <a:p>
            <a:r>
              <a:rPr lang="en-US" b="1" dirty="0"/>
              <a:t>Electromagnetic Anomaly</a:t>
            </a:r>
          </a:p>
        </p:txBody>
      </p:sp>
      <p:pic>
        <p:nvPicPr>
          <p:cNvPr id="8" name="Picture 7">
            <a:extLst>
              <a:ext uri="{FF2B5EF4-FFF2-40B4-BE49-F238E27FC236}">
                <a16:creationId xmlns:a16="http://schemas.microsoft.com/office/drawing/2014/main" id="{7B336A6A-3342-4DCD-AF23-D7FFFD230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566" y="3776164"/>
            <a:ext cx="3161477" cy="2420260"/>
          </a:xfrm>
          <a:prstGeom prst="rect">
            <a:avLst/>
          </a:prstGeom>
        </p:spPr>
      </p:pic>
      <p:pic>
        <p:nvPicPr>
          <p:cNvPr id="10" name="Picture 9">
            <a:extLst>
              <a:ext uri="{FF2B5EF4-FFF2-40B4-BE49-F238E27FC236}">
                <a16:creationId xmlns:a16="http://schemas.microsoft.com/office/drawing/2014/main" id="{BFF51694-4786-43ED-A747-54D8B3950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998" y="3727760"/>
            <a:ext cx="3175806" cy="2431229"/>
          </a:xfrm>
          <a:prstGeom prst="rect">
            <a:avLst/>
          </a:prstGeom>
        </p:spPr>
      </p:pic>
      <p:sp>
        <p:nvSpPr>
          <p:cNvPr id="2" name="TextBox 1">
            <a:extLst>
              <a:ext uri="{FF2B5EF4-FFF2-40B4-BE49-F238E27FC236}">
                <a16:creationId xmlns:a16="http://schemas.microsoft.com/office/drawing/2014/main" id="{56C58BB0-FF8C-4352-BA3D-F4C7E1EFBC12}"/>
              </a:ext>
            </a:extLst>
          </p:cNvPr>
          <p:cNvSpPr txBox="1"/>
          <p:nvPr/>
        </p:nvSpPr>
        <p:spPr>
          <a:xfrm>
            <a:off x="1175657" y="867059"/>
            <a:ext cx="8378319" cy="369332"/>
          </a:xfrm>
          <a:prstGeom prst="rect">
            <a:avLst/>
          </a:prstGeom>
          <a:noFill/>
        </p:spPr>
        <p:txBody>
          <a:bodyPr wrap="none" rtlCol="0">
            <a:spAutoFit/>
          </a:bodyPr>
          <a:lstStyle/>
          <a:p>
            <a:r>
              <a:rPr lang="en-US" dirty="0"/>
              <a:t>Can EM anomaly in small system also give difference between v_2 of charged particles?</a:t>
            </a:r>
          </a:p>
        </p:txBody>
      </p:sp>
      <p:pic>
        <p:nvPicPr>
          <p:cNvPr id="5" name="Picture 4">
            <a:extLst>
              <a:ext uri="{FF2B5EF4-FFF2-40B4-BE49-F238E27FC236}">
                <a16:creationId xmlns:a16="http://schemas.microsoft.com/office/drawing/2014/main" id="{4A295858-A858-4A2D-A439-4EDC78A897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2566" y="1505889"/>
            <a:ext cx="2965560" cy="2270275"/>
          </a:xfrm>
          <a:prstGeom prst="rect">
            <a:avLst/>
          </a:prstGeom>
        </p:spPr>
      </p:pic>
      <p:pic>
        <p:nvPicPr>
          <p:cNvPr id="7" name="Picture 6">
            <a:extLst>
              <a:ext uri="{FF2B5EF4-FFF2-40B4-BE49-F238E27FC236}">
                <a16:creationId xmlns:a16="http://schemas.microsoft.com/office/drawing/2014/main" id="{8FFF9B94-CF4E-40D4-852C-537116AC12FE}"/>
              </a:ext>
            </a:extLst>
          </p:cNvPr>
          <p:cNvPicPr>
            <a:picLocks noChangeAspect="1"/>
          </p:cNvPicPr>
          <p:nvPr/>
        </p:nvPicPr>
        <p:blipFill>
          <a:blip r:embed="rId6"/>
          <a:stretch>
            <a:fillRect/>
          </a:stretch>
        </p:blipFill>
        <p:spPr>
          <a:xfrm>
            <a:off x="575862" y="1462495"/>
            <a:ext cx="2660787" cy="2330570"/>
          </a:xfrm>
          <a:prstGeom prst="rect">
            <a:avLst/>
          </a:prstGeom>
        </p:spPr>
      </p:pic>
      <p:sp>
        <p:nvSpPr>
          <p:cNvPr id="3" name="Rectangle 2">
            <a:extLst>
              <a:ext uri="{FF2B5EF4-FFF2-40B4-BE49-F238E27FC236}">
                <a16:creationId xmlns:a16="http://schemas.microsoft.com/office/drawing/2014/main" id="{8046BCB4-9AAB-481D-BD92-75EEA62310EF}"/>
              </a:ext>
            </a:extLst>
          </p:cNvPr>
          <p:cNvSpPr/>
          <p:nvPr/>
        </p:nvSpPr>
        <p:spPr>
          <a:xfrm>
            <a:off x="6753665" y="1696435"/>
            <a:ext cx="4862473" cy="2031325"/>
          </a:xfrm>
          <a:prstGeom prst="rect">
            <a:avLst/>
          </a:prstGeom>
        </p:spPr>
        <p:txBody>
          <a:bodyPr wrap="square">
            <a:spAutoFit/>
          </a:bodyPr>
          <a:lstStyle/>
          <a:p>
            <a:r>
              <a:rPr lang="en-US" dirty="0">
                <a:solidFill>
                  <a:srgbClr val="242021"/>
                </a:solidFill>
                <a:latin typeface="CMR10"/>
              </a:rPr>
              <a:t>However, for non-central collisions, the direction of the magnetic field is parallel or antiparallel to that of the electric field somewhere (where the angles can be 0 or </a:t>
            </a:r>
            <a:r>
              <a:rPr lang="en-US" dirty="0">
                <a:solidFill>
                  <a:srgbClr val="242021"/>
                </a:solidFill>
                <a:latin typeface="CMMI10"/>
              </a:rPr>
              <a:t>π</a:t>
            </a:r>
            <a:r>
              <a:rPr lang="en-US" dirty="0">
                <a:solidFill>
                  <a:srgbClr val="242021"/>
                </a:solidFill>
                <a:latin typeface="CMR10"/>
              </a:rPr>
              <a:t>), which means </a:t>
            </a:r>
            <a:r>
              <a:rPr lang="en-US" dirty="0">
                <a:solidFill>
                  <a:srgbClr val="242021"/>
                </a:solidFill>
                <a:latin typeface="CMSY10"/>
              </a:rPr>
              <a:t>〈</a:t>
            </a:r>
            <a:r>
              <a:rPr lang="en-US" dirty="0">
                <a:solidFill>
                  <a:srgbClr val="242021"/>
                </a:solidFill>
                <a:latin typeface="CMBX10"/>
              </a:rPr>
              <a:t>E </a:t>
            </a:r>
            <a:r>
              <a:rPr lang="en-US" dirty="0">
                <a:solidFill>
                  <a:srgbClr val="242021"/>
                </a:solidFill>
                <a:latin typeface="CMSY10"/>
              </a:rPr>
              <a:t>· </a:t>
            </a:r>
            <a:r>
              <a:rPr lang="en-US" dirty="0">
                <a:solidFill>
                  <a:srgbClr val="242021"/>
                </a:solidFill>
                <a:latin typeface="CMBX10"/>
              </a:rPr>
              <a:t>B</a:t>
            </a:r>
            <a:r>
              <a:rPr lang="en-US" dirty="0">
                <a:solidFill>
                  <a:srgbClr val="242021"/>
                </a:solidFill>
                <a:latin typeface="CMSY10"/>
              </a:rPr>
              <a:t>〉 ∕</a:t>
            </a:r>
            <a:r>
              <a:rPr lang="en-US" dirty="0">
                <a:solidFill>
                  <a:srgbClr val="242021"/>
                </a:solidFill>
                <a:latin typeface="CMR10"/>
              </a:rPr>
              <a:t>= 0 corresponding to </a:t>
            </a:r>
            <a:r>
              <a:rPr lang="en-US" dirty="0">
                <a:solidFill>
                  <a:srgbClr val="242021"/>
                </a:solidFill>
                <a:latin typeface="CMMI10"/>
              </a:rPr>
              <a:t>µ</a:t>
            </a:r>
            <a:r>
              <a:rPr lang="en-US" sz="1100" dirty="0">
                <a:solidFill>
                  <a:srgbClr val="242021"/>
                </a:solidFill>
                <a:latin typeface="CMMI8"/>
              </a:rPr>
              <a:t>A </a:t>
            </a:r>
            <a:r>
              <a:rPr lang="en-US" dirty="0">
                <a:solidFill>
                  <a:srgbClr val="242021"/>
                </a:solidFill>
                <a:latin typeface="CMSY10"/>
              </a:rPr>
              <a:t>∕</a:t>
            </a:r>
            <a:r>
              <a:rPr lang="en-US" dirty="0">
                <a:solidFill>
                  <a:srgbClr val="242021"/>
                </a:solidFill>
                <a:latin typeface="CMR10"/>
              </a:rPr>
              <a:t>= 0 and chiral anomaly happens</a:t>
            </a:r>
            <a:r>
              <a:rPr lang="en-US" dirty="0"/>
              <a:t> . </a:t>
            </a:r>
            <a:br>
              <a:rPr lang="en-US" dirty="0"/>
            </a:br>
            <a:endParaRPr lang="en-US" dirty="0"/>
          </a:p>
        </p:txBody>
      </p:sp>
    </p:spTree>
    <p:extLst>
      <p:ext uri="{BB962C8B-B14F-4D97-AF65-F5344CB8AC3E}">
        <p14:creationId xmlns:p14="http://schemas.microsoft.com/office/powerpoint/2010/main" val="359804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EAED77-1DEE-4BC2-8D53-E3AD658942B9}"/>
              </a:ext>
            </a:extLst>
          </p:cNvPr>
          <p:cNvSpPr txBox="1"/>
          <p:nvPr/>
        </p:nvSpPr>
        <p:spPr>
          <a:xfrm>
            <a:off x="404926" y="410093"/>
            <a:ext cx="718466" cy="369332"/>
          </a:xfrm>
          <a:prstGeom prst="rect">
            <a:avLst/>
          </a:prstGeom>
          <a:noFill/>
        </p:spPr>
        <p:txBody>
          <a:bodyPr wrap="none" rtlCol="0">
            <a:spAutoFit/>
          </a:bodyPr>
          <a:lstStyle/>
          <a:p>
            <a:r>
              <a:rPr lang="en-US" b="1" dirty="0"/>
              <a:t>CMW</a:t>
            </a:r>
          </a:p>
        </p:txBody>
      </p:sp>
      <p:sp>
        <p:nvSpPr>
          <p:cNvPr id="6" name="TextBox 5">
            <a:extLst>
              <a:ext uri="{FF2B5EF4-FFF2-40B4-BE49-F238E27FC236}">
                <a16:creationId xmlns:a16="http://schemas.microsoft.com/office/drawing/2014/main" id="{9F290C6E-79F3-4D21-A96D-E3ED626D3387}"/>
              </a:ext>
            </a:extLst>
          </p:cNvPr>
          <p:cNvSpPr txBox="1"/>
          <p:nvPr/>
        </p:nvSpPr>
        <p:spPr>
          <a:xfrm>
            <a:off x="53397" y="779425"/>
            <a:ext cx="6207293" cy="1323439"/>
          </a:xfrm>
          <a:prstGeom prst="rect">
            <a:avLst/>
          </a:prstGeom>
          <a:noFill/>
        </p:spPr>
        <p:txBody>
          <a:bodyPr wrap="square" rtlCol="0">
            <a:spAutoFit/>
          </a:bodyPr>
          <a:lstStyle/>
          <a:p>
            <a:pPr algn="just"/>
            <a:r>
              <a:rPr lang="en-US" sz="1600" dirty="0">
                <a:solidFill>
                  <a:srgbClr val="000000"/>
                </a:solidFill>
                <a:latin typeface="CMR10"/>
              </a:rPr>
              <a:t>CMW </a:t>
            </a:r>
            <a:r>
              <a:rPr lang="en-US" sz="1600" b="0" i="0" dirty="0">
                <a:solidFill>
                  <a:srgbClr val="000000"/>
                </a:solidFill>
                <a:effectLst/>
                <a:latin typeface="CMR10"/>
              </a:rPr>
              <a:t>manifests itself in a finite electric quadrupole moment of the collision system, where the \poles" and the \equator" of the produced fireball acquire additional positive and negative charges, respectively. This effect, if present, will be reflected in the measurements of a charge-dependent elliptic flow</a:t>
            </a:r>
            <a:r>
              <a:rPr lang="en-US" sz="1600" dirty="0"/>
              <a:t>.</a:t>
            </a:r>
          </a:p>
        </p:txBody>
      </p:sp>
      <p:sp>
        <p:nvSpPr>
          <p:cNvPr id="12" name="TextBox 11">
            <a:extLst>
              <a:ext uri="{FF2B5EF4-FFF2-40B4-BE49-F238E27FC236}">
                <a16:creationId xmlns:a16="http://schemas.microsoft.com/office/drawing/2014/main" id="{3F181645-57CC-4DB5-A618-C7BFF596BA03}"/>
              </a:ext>
            </a:extLst>
          </p:cNvPr>
          <p:cNvSpPr txBox="1"/>
          <p:nvPr/>
        </p:nvSpPr>
        <p:spPr>
          <a:xfrm>
            <a:off x="53397" y="2259617"/>
            <a:ext cx="5315016" cy="830997"/>
          </a:xfrm>
          <a:prstGeom prst="rect">
            <a:avLst/>
          </a:prstGeom>
          <a:noFill/>
        </p:spPr>
        <p:txBody>
          <a:bodyPr wrap="square">
            <a:spAutoFit/>
          </a:bodyPr>
          <a:lstStyle/>
          <a:p>
            <a:r>
              <a:rPr lang="en-US" sz="1600" b="0" i="0" dirty="0">
                <a:solidFill>
                  <a:srgbClr val="000000"/>
                </a:solidFill>
                <a:effectLst/>
                <a:latin typeface="CMR10"/>
              </a:rPr>
              <a:t>Experimental measurements of such a linear dependence between </a:t>
            </a:r>
            <a:r>
              <a:rPr lang="en-US" sz="1600" b="0" i="1" dirty="0">
                <a:solidFill>
                  <a:srgbClr val="000000"/>
                </a:solidFill>
                <a:effectLst/>
                <a:latin typeface="CMMI10"/>
              </a:rPr>
              <a:t>v</a:t>
            </a:r>
            <a:r>
              <a:rPr lang="en-US" sz="1600" b="0" i="1" dirty="0">
                <a:solidFill>
                  <a:srgbClr val="000000"/>
                </a:solidFill>
                <a:effectLst/>
                <a:latin typeface="CMSY7"/>
              </a:rPr>
              <a:t>± </a:t>
            </a:r>
            <a:r>
              <a:rPr lang="en-US" sz="1600" b="0" i="0" dirty="0">
                <a:solidFill>
                  <a:srgbClr val="000000"/>
                </a:solidFill>
                <a:effectLst/>
                <a:latin typeface="CMR7"/>
              </a:rPr>
              <a:t>2 </a:t>
            </a:r>
            <a:r>
              <a:rPr lang="en-US" sz="1600" b="0" i="0" dirty="0">
                <a:solidFill>
                  <a:srgbClr val="000000"/>
                </a:solidFill>
                <a:effectLst/>
                <a:latin typeface="CMR10"/>
              </a:rPr>
              <a:t>and </a:t>
            </a:r>
            <a:r>
              <a:rPr lang="en-US" sz="1600" b="0" i="1" dirty="0">
                <a:solidFill>
                  <a:srgbClr val="000000"/>
                </a:solidFill>
                <a:effectLst/>
                <a:latin typeface="CMMI10"/>
              </a:rPr>
              <a:t>A</a:t>
            </a:r>
            <a:r>
              <a:rPr lang="en-US" sz="1600" b="0" i="0" dirty="0">
                <a:solidFill>
                  <a:srgbClr val="000000"/>
                </a:solidFill>
                <a:effectLst/>
                <a:latin typeface="CMR7"/>
              </a:rPr>
              <a:t>ch </a:t>
            </a:r>
            <a:r>
              <a:rPr lang="en-US" sz="1600" b="0" i="0" dirty="0">
                <a:solidFill>
                  <a:srgbClr val="000000"/>
                </a:solidFill>
                <a:effectLst/>
                <a:latin typeface="CMR10"/>
              </a:rPr>
              <a:t>is quantified by the slope parameter</a:t>
            </a:r>
            <a:r>
              <a:rPr lang="en-US" sz="1600" dirty="0"/>
              <a:t> </a:t>
            </a:r>
            <a:br>
              <a:rPr lang="en-US" sz="1600" dirty="0"/>
            </a:br>
            <a:endParaRPr lang="en-US" sz="1600" dirty="0"/>
          </a:p>
        </p:txBody>
      </p:sp>
      <p:pic>
        <p:nvPicPr>
          <p:cNvPr id="16" name="Picture 15">
            <a:extLst>
              <a:ext uri="{FF2B5EF4-FFF2-40B4-BE49-F238E27FC236}">
                <a16:creationId xmlns:a16="http://schemas.microsoft.com/office/drawing/2014/main" id="{77AE57A2-60DD-4A20-A4D3-5591AD9EC504}"/>
              </a:ext>
            </a:extLst>
          </p:cNvPr>
          <p:cNvPicPr>
            <a:picLocks noChangeAspect="1"/>
          </p:cNvPicPr>
          <p:nvPr/>
        </p:nvPicPr>
        <p:blipFill>
          <a:blip r:embed="rId2"/>
          <a:stretch>
            <a:fillRect/>
          </a:stretch>
        </p:blipFill>
        <p:spPr>
          <a:xfrm>
            <a:off x="2062677" y="2847638"/>
            <a:ext cx="2871809" cy="2487437"/>
          </a:xfrm>
          <a:prstGeom prst="rect">
            <a:avLst/>
          </a:prstGeom>
        </p:spPr>
      </p:pic>
      <p:pic>
        <p:nvPicPr>
          <p:cNvPr id="18" name="Picture 17">
            <a:extLst>
              <a:ext uri="{FF2B5EF4-FFF2-40B4-BE49-F238E27FC236}">
                <a16:creationId xmlns:a16="http://schemas.microsoft.com/office/drawing/2014/main" id="{26B3D702-4C04-4924-A2AC-01A3F2676C1D}"/>
              </a:ext>
            </a:extLst>
          </p:cNvPr>
          <p:cNvPicPr>
            <a:picLocks noChangeAspect="1"/>
          </p:cNvPicPr>
          <p:nvPr/>
        </p:nvPicPr>
        <p:blipFill>
          <a:blip r:embed="rId3"/>
          <a:stretch>
            <a:fillRect/>
          </a:stretch>
        </p:blipFill>
        <p:spPr>
          <a:xfrm>
            <a:off x="1609351" y="6322825"/>
            <a:ext cx="3527133" cy="337020"/>
          </a:xfrm>
          <a:prstGeom prst="rect">
            <a:avLst/>
          </a:prstGeom>
        </p:spPr>
      </p:pic>
      <p:sp>
        <p:nvSpPr>
          <p:cNvPr id="20" name="TextBox 19">
            <a:extLst>
              <a:ext uri="{FF2B5EF4-FFF2-40B4-BE49-F238E27FC236}">
                <a16:creationId xmlns:a16="http://schemas.microsoft.com/office/drawing/2014/main" id="{E590D44D-D7B5-4F7E-848F-C94FC5E114B3}"/>
              </a:ext>
            </a:extLst>
          </p:cNvPr>
          <p:cNvSpPr txBox="1"/>
          <p:nvPr/>
        </p:nvSpPr>
        <p:spPr>
          <a:xfrm>
            <a:off x="212619" y="6160688"/>
            <a:ext cx="2463772" cy="369332"/>
          </a:xfrm>
          <a:prstGeom prst="rect">
            <a:avLst/>
          </a:prstGeom>
          <a:noFill/>
        </p:spPr>
        <p:txBody>
          <a:bodyPr wrap="square">
            <a:spAutoFit/>
          </a:bodyPr>
          <a:lstStyle/>
          <a:p>
            <a:r>
              <a:rPr lang="en-US" sz="1800" b="0" i="0" dirty="0">
                <a:solidFill>
                  <a:srgbClr val="808080"/>
                </a:solidFill>
                <a:effectLst/>
                <a:latin typeface="Times-Roman"/>
              </a:rPr>
              <a:t>arXiv:2210.14027v1 </a:t>
            </a:r>
          </a:p>
        </p:txBody>
      </p:sp>
      <p:sp>
        <p:nvSpPr>
          <p:cNvPr id="7" name="TextBox 6">
            <a:extLst>
              <a:ext uri="{FF2B5EF4-FFF2-40B4-BE49-F238E27FC236}">
                <a16:creationId xmlns:a16="http://schemas.microsoft.com/office/drawing/2014/main" id="{F397EE72-C05B-4490-91B7-42A6BBE9DA77}"/>
              </a:ext>
            </a:extLst>
          </p:cNvPr>
          <p:cNvSpPr txBox="1"/>
          <p:nvPr/>
        </p:nvSpPr>
        <p:spPr>
          <a:xfrm>
            <a:off x="6096001" y="2736528"/>
            <a:ext cx="5557284" cy="1754326"/>
          </a:xfrm>
          <a:prstGeom prst="rect">
            <a:avLst/>
          </a:prstGeom>
          <a:noFill/>
        </p:spPr>
        <p:txBody>
          <a:bodyPr wrap="square" rtlCol="0">
            <a:spAutoFit/>
          </a:bodyPr>
          <a:lstStyle/>
          <a:p>
            <a:r>
              <a:rPr lang="en-US" dirty="0"/>
              <a:t>To compare with slope parameter we need to calculate the density of the dipolar structure in y&gt;0 or y &lt; 0 and put it together with </a:t>
            </a:r>
            <a:r>
              <a:rPr lang="en-US" dirty="0" err="1"/>
              <a:t>Npart</a:t>
            </a:r>
            <a:r>
              <a:rPr lang="en-US" dirty="0"/>
              <a:t> studies to find out behavior,</a:t>
            </a:r>
          </a:p>
          <a:p>
            <a:r>
              <a:rPr lang="en-US" dirty="0"/>
              <a:t>Does it will have similar trend or not. It will also define fate of EM anomaly to drive difference of elliptic flow in small system.</a:t>
            </a:r>
          </a:p>
        </p:txBody>
      </p:sp>
    </p:spTree>
    <p:extLst>
      <p:ext uri="{BB962C8B-B14F-4D97-AF65-F5344CB8AC3E}">
        <p14:creationId xmlns:p14="http://schemas.microsoft.com/office/powerpoint/2010/main" val="2316128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14622</TotalTime>
  <Words>691</Words>
  <Application>Microsoft Office PowerPoint</Application>
  <PresentationFormat>Widescreen</PresentationFormat>
  <Paragraphs>53</Paragraphs>
  <Slides>8</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vt:i4>
      </vt:variant>
    </vt:vector>
  </HeadingPairs>
  <TitlesOfParts>
    <vt:vector size="26" baseType="lpstr">
      <vt:lpstr>CMBX10</vt:lpstr>
      <vt:lpstr>CMMI10</vt:lpstr>
      <vt:lpstr>CMMI7</vt:lpstr>
      <vt:lpstr>CMMI8</vt:lpstr>
      <vt:lpstr>CMR10</vt:lpstr>
      <vt:lpstr>CMR7</vt:lpstr>
      <vt:lpstr>CMSY10</vt:lpstr>
      <vt:lpstr>CMSY7</vt:lpstr>
      <vt:lpstr>Lucida Grande</vt:lpstr>
      <vt:lpstr>MTMI</vt:lpstr>
      <vt:lpstr>MTSY</vt:lpstr>
      <vt:lpstr>Times-Roman</vt:lpstr>
      <vt:lpstr>Arial</vt:lpstr>
      <vt:lpstr>Calibri</vt:lpstr>
      <vt:lpstr>Calibri Light</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irfan</dc:creator>
  <cp:lastModifiedBy>Irfan</cp:lastModifiedBy>
  <cp:revision>65</cp:revision>
  <dcterms:created xsi:type="dcterms:W3CDTF">2023-10-08T01:06:03Z</dcterms:created>
  <dcterms:modified xsi:type="dcterms:W3CDTF">2024-01-05T01:39:35Z</dcterms:modified>
</cp:coreProperties>
</file>