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42" r:id="rId2"/>
    <p:sldId id="907" r:id="rId3"/>
    <p:sldId id="2315" r:id="rId4"/>
    <p:sldId id="2321" r:id="rId5"/>
    <p:sldId id="2292" r:id="rId6"/>
    <p:sldId id="2313" r:id="rId7"/>
    <p:sldId id="2317" r:id="rId8"/>
    <p:sldId id="2316" r:id="rId9"/>
    <p:sldId id="2318" r:id="rId10"/>
    <p:sldId id="262" r:id="rId11"/>
    <p:sldId id="2293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  <p:cmAuthor id="2" name="Jiyuan Zhai" initials="Z" lastIdx="1" clrIdx="1">
    <p:extLst>
      <p:ext uri="{19B8F6BF-5375-455C-9EA6-DF929625EA0E}">
        <p15:presenceInfo xmlns:p15="http://schemas.microsoft.com/office/powerpoint/2012/main" userId="Jiyuan Zh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535C"/>
    <a:srgbClr val="0D314A"/>
    <a:srgbClr val="F3B664"/>
    <a:srgbClr val="373743"/>
    <a:srgbClr val="292627"/>
    <a:srgbClr val="E73213"/>
    <a:srgbClr val="4D8357"/>
    <a:srgbClr val="4E71B1"/>
    <a:srgbClr val="3C4D5C"/>
    <a:srgbClr val="E7D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7" autoAdjust="0"/>
    <p:restoredTop sz="96385" autoAdjust="0"/>
  </p:normalViewPr>
  <p:slideViewPr>
    <p:cSldViewPr>
      <p:cViewPr varScale="1">
        <p:scale>
          <a:sx n="117" d="100"/>
          <a:sy n="117" d="100"/>
        </p:scale>
        <p:origin x="663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2024-1-28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2024-1-28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2024-1-28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2pPr>
            <a:lvl3pPr>
              <a:defRPr baseline="0">
                <a:cs typeface="Arial" panose="020B0604020202020204" pitchFamily="34" charset="0"/>
              </a:defRPr>
            </a:lvl3pPr>
            <a:lvl4pPr>
              <a:defRPr baseline="0">
                <a:cs typeface="Arial" panose="020B0604020202020204" pitchFamily="34" charset="0"/>
              </a:defRPr>
            </a:lvl4pPr>
            <a:lvl5pPr>
              <a:defRPr baseline="0"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AB315D-5845-4E10-96EE-900B6420E4E9}" type="datetime1">
              <a:rPr lang="zh-CN" altLang="en-US" smtClean="0"/>
              <a:pPr/>
              <a:t>2024-1-28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2024-1-28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9336" y="2180010"/>
            <a:ext cx="12192000" cy="9221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650 MHz 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全尺寸超导加速模组研制计划</a:t>
            </a:r>
            <a:endParaRPr lang="en-US" altLang="zh-CN" sz="4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7428D1-1A25-4812-BC22-50857EB8498F}"/>
              </a:ext>
            </a:extLst>
          </p:cNvPr>
          <p:cNvSpPr txBox="1"/>
          <p:nvPr/>
        </p:nvSpPr>
        <p:spPr>
          <a:xfrm>
            <a:off x="3048740" y="494116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CEPC Collider Ring 650 MHz RF Parameters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1B7C0F-51E8-4A02-82E6-9CC423F7FA4C}"/>
              </a:ext>
            </a:extLst>
          </p:cNvPr>
          <p:cNvSpPr txBox="1"/>
          <p:nvPr/>
        </p:nvSpPr>
        <p:spPr>
          <a:xfrm>
            <a:off x="8641707" y="1474600"/>
            <a:ext cx="33589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ttbar and Higgs half filled with common cavities for two rings, W and Z with separate cavities for two rings.</a:t>
            </a:r>
          </a:p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High luminosity Z upgrade use high current 1-cell cavity with RF bypass.</a:t>
            </a:r>
          </a:p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Add more 2-cell cavities for Higgs 50 MW upgrade.</a:t>
            </a:r>
          </a:p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Add 5-cell cavities for ttbar while using the original 2-cell Higgs cavities.</a:t>
            </a:r>
          </a:p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Fundamental mode instability of Z-mode due to large detuning will be suppressed by RF &amp; beam feedback.</a:t>
            </a:r>
          </a:p>
          <a:p>
            <a:pPr marL="171450" marR="0" indent="-171450" algn="just" font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No beam feedback needed for HL-Z because of deep damping 1-cell cavities.</a:t>
            </a:r>
          </a:p>
          <a:p>
            <a:pPr marL="171450" indent="-17145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gradient, high Q, high current,</a:t>
            </a: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1-cell cavity and multi 1-cell cavities in one module as alternative design for H/W/Z operation. </a:t>
            </a:r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18B64CFE-B618-4195-A09A-A6C99A961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444848"/>
              </p:ext>
            </p:extLst>
          </p:nvPr>
        </p:nvGraphicFramePr>
        <p:xfrm>
          <a:off x="191344" y="1336775"/>
          <a:ext cx="8352000" cy="5202138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358224639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69836491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523139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49327829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25752739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6633921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02678197"/>
                    </a:ext>
                  </a:extLst>
                </a:gridCol>
              </a:tblGrid>
              <a:tr h="234825">
                <a:tc rowSpan="2">
                  <a:txBody>
                    <a:bodyPr/>
                    <a:lstStyle/>
                    <a:p>
                      <a:pPr marL="72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50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 SR power per beam for each mode. 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Higgs/ttbar shared cavities for the two rings. </a:t>
                      </a:r>
                      <a:r>
                        <a:rPr lang="en-US" altLang="zh-CN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W/Z separate cavities. HL-Z cavities bypass.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ttbar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MW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30/50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MW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62191"/>
                  </a:ext>
                </a:extLst>
              </a:tr>
              <a:tr h="390764">
                <a:tc vMerge="1">
                  <a:txBody>
                    <a:bodyPr/>
                    <a:lstStyle/>
                    <a:p>
                      <a:pPr marL="72000"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New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cavities</a:t>
                      </a:r>
                    </a:p>
                  </a:txBody>
                  <a:tcPr marL="5476" marR="5476" marT="5476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Higgs</a:t>
                      </a:r>
                    </a:p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3885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Luminosity / IP [10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cm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0.5 / 0.8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 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 / 26.7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115 / 192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9483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RF voltage [GV]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 (6.1 + 3.9)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0.12 / 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6520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Beam current / beam [mA]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3.4 / 5.6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16.7 / 27.8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84 / 140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801 / 1345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845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charge [nC]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22.4 / 34.2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79924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Bunch length [mm]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8.7 / 10.6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2394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650 MHz cavity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192/336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 / 50 / ring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96639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Cell number / cavity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3259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Gradient [MV/m]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27.6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24.9 / 14.2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15.9 / 9.1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5.4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17.4 / 8.7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1974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Q</a:t>
                      </a:r>
                      <a:r>
                        <a:rPr lang="en-US" sz="1200" b="0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@ 2 K 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at operating gradient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2E10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00989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HOM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 / 0.66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0.16 / 0.26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 / 0.67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0.93 / 1.54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2.9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94028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Input power / cavity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188 / 315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71 / 118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313 / 298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313 / 298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4034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Q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1E7 /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9E6 / 5.4E6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1.6E6 / 9.5E5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8E5 / 2.7E5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1.4E5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1.5E5 / 3.8E4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435630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Optimal detuning [kHz]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0.01 / 0.02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0.02 / 0.03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 / 0.2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0.7 / 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6.7 / 21.7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177032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Cavity number / klystron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 / 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 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6438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Klystron power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756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Klystron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 / 96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96 / 168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 / 100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73383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Cavity number / cryomodule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73901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Cryomodule number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 / 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 / 56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 / 100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213177"/>
                  </a:ext>
                </a:extLst>
              </a:tr>
              <a:tr h="24087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Total cavity wall loss @ 2 K [kW]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3.9 / 2.3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1.6 / 0.9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0.45 / 0.2</a:t>
                      </a:r>
                    </a:p>
                  </a:txBody>
                  <a:tcPr marL="5476" marR="5476" marT="547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96726"/>
                  </a:ext>
                </a:extLst>
              </a:tr>
            </a:tbl>
          </a:graphicData>
        </a:graphic>
      </p:graphicFrame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329F83D5-E7BB-4F71-97C8-9B2F9014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81A5892-4DC8-4C24-8E36-6364759EFE91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729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0CD6ECD-E094-4F33-B55C-7F90A5036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054" y="1208282"/>
            <a:ext cx="2089330" cy="162178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5F8040C-4492-4759-8DA7-6BFE3289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07"/>
            <a:ext cx="12192000" cy="960617"/>
          </a:xfrm>
        </p:spPr>
        <p:txBody>
          <a:bodyPr/>
          <a:lstStyle/>
          <a:p>
            <a:r>
              <a:rPr lang="en-US" altLang="zh-CN" dirty="0"/>
              <a:t>650 MHz Key Components R&amp;D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E669EC-283A-4299-B312-1FBB6A85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1A4F0-31B6-419A-B2D7-0CC9FF873528}"/>
              </a:ext>
            </a:extLst>
          </p:cNvPr>
          <p:cNvSpPr txBox="1"/>
          <p:nvPr/>
        </p:nvSpPr>
        <p:spPr>
          <a:xfrm>
            <a:off x="137244" y="5059812"/>
            <a:ext cx="55339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650 MHz input coupler</a:t>
            </a:r>
          </a:p>
          <a:p>
            <a:pPr algn="ctr">
              <a:spcBef>
                <a:spcPts val="600"/>
              </a:spcBef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Variable, one-window, 300 kW CW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7FEAB0-F370-4B1A-8A91-34C715F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3823151"/>
            <a:ext cx="2712839" cy="10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678A9B-08B0-4CC1-84FC-CF34E5D15E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232" y="2587174"/>
            <a:ext cx="875904" cy="643276"/>
          </a:xfrm>
          <a:prstGeom prst="rect">
            <a:avLst/>
          </a:prstGeom>
        </p:spPr>
      </p:pic>
      <p:pic>
        <p:nvPicPr>
          <p:cNvPr id="19" name="Picture 2" descr="E:\工作文件2018\高频平台项目\650MHz高阶模吸收器\平台组元650MHz高阶模吸收器研制照片\IMG_20190114_170545.jpg">
            <a:extLst>
              <a:ext uri="{FF2B5EF4-FFF2-40B4-BE49-F238E27FC236}">
                <a16:creationId xmlns:a16="http://schemas.microsoft.com/office/drawing/2014/main" id="{DA8EF287-9987-4DC9-AD98-D6D1815E2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6806" y="1842766"/>
            <a:ext cx="990037" cy="111476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376AF1-D9EB-444A-BB46-0419A28DFF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146" y="1731177"/>
            <a:ext cx="630075" cy="74278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55609DB-B3B5-474B-B5C1-5BA4D8B841C1}"/>
              </a:ext>
            </a:extLst>
          </p:cNvPr>
          <p:cNvSpPr txBox="1"/>
          <p:nvPr/>
        </p:nvSpPr>
        <p:spPr>
          <a:xfrm>
            <a:off x="6514940" y="1180710"/>
            <a:ext cx="549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650 MHz HOM coupler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&amp; HOM absorber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6A73251-48A9-4FD6-B5F5-08949E60FC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979" y="3790644"/>
            <a:ext cx="2276371" cy="107383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42C882A-7A5B-4DBD-BE32-EEBC7B1741E8}"/>
              </a:ext>
            </a:extLst>
          </p:cNvPr>
          <p:cNvSpPr txBox="1"/>
          <p:nvPr/>
        </p:nvSpPr>
        <p:spPr>
          <a:xfrm>
            <a:off x="407368" y="5822805"/>
            <a:ext cx="513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Tested to CW TW 150 kW (SSA power limit), SW 100 kW (corresponding to 400 kW TW power at the window)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CCDAAD-2388-4090-B447-637628049D65}"/>
              </a:ext>
            </a:extLst>
          </p:cNvPr>
          <p:cNvSpPr txBox="1"/>
          <p:nvPr/>
        </p:nvSpPr>
        <p:spPr>
          <a:xfrm>
            <a:off x="6035725" y="3547824"/>
            <a:ext cx="5970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EDR R&amp;D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challenges with FCC-</a:t>
            </a:r>
            <a:r>
              <a:rPr lang="en-US" altLang="zh-CN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HL-LHC,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 helium vessel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 cover the niobium ports to avoid overheating.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power variable couplers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Cooling and heat load design optimization. Conditioning with 650 MHz klystron 640 kW TW, 320 kW SW. Six couplers in 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operation. Design and develop 1 MW variable input coupler for Z-pole.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couplers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HOM power coaxial line design. 1 kW high power test at 2 K in the horizontal test stand (in vacuum, heating measurement).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47612B-15B3-4BF9-B40F-EC584690BBB4}"/>
              </a:ext>
            </a:extLst>
          </p:cNvPr>
          <p:cNvSpPr txBox="1"/>
          <p:nvPr/>
        </p:nvSpPr>
        <p:spPr>
          <a:xfrm>
            <a:off x="10296624" y="1718343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Double-notch wide-band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 kW HOM coupler without FM tuning.</a:t>
            </a:r>
          </a:p>
          <a:p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Broad band 5 kW absorber with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SiC+AlN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composite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8C3E43A-7FEA-4ECC-B68A-C80E87231A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6" y="1105666"/>
            <a:ext cx="2369967" cy="23075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0DC6CDA-B3C0-4320-BDDB-15825AA3C0D9}"/>
              </a:ext>
            </a:extLst>
          </p:cNvPr>
          <p:cNvSpPr txBox="1"/>
          <p:nvPr/>
        </p:nvSpPr>
        <p:spPr>
          <a:xfrm>
            <a:off x="3553684" y="2896316"/>
            <a:ext cx="190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HEPS 166 MHz cavity helium vessel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7A5539C-BE3C-4EA1-8DA9-D682DA109030}"/>
              </a:ext>
            </a:extLst>
          </p:cNvPr>
          <p:cNvSpPr/>
          <p:nvPr/>
        </p:nvSpPr>
        <p:spPr>
          <a:xfrm>
            <a:off x="2135560" y="2735462"/>
            <a:ext cx="703684" cy="600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54413F1-596B-4497-BE71-E337876F4F02}"/>
              </a:ext>
            </a:extLst>
          </p:cNvPr>
          <p:cNvSpPr/>
          <p:nvPr/>
        </p:nvSpPr>
        <p:spPr>
          <a:xfrm>
            <a:off x="4586561" y="1105666"/>
            <a:ext cx="720080" cy="612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E2D7FD0-ECE0-4A8A-83B7-3D272A920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5905" y="1632474"/>
            <a:ext cx="1945710" cy="16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37792" y="340502"/>
            <a:ext cx="7916416" cy="10365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内  容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79376" y="1628800"/>
            <a:ext cx="10434554" cy="453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研制内容、技术指标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进度安排、经费预算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参与人员和分工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2E106C8-1CA8-42ED-8781-3D1B0BD0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81A5892-4DC8-4C24-8E36-6364759EFE91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46FFE1-4AD0-481C-BC09-ADC2A9E0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96752"/>
            <a:ext cx="11593288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200" dirty="0"/>
              <a:t>设计并研制一台</a:t>
            </a:r>
            <a:r>
              <a:rPr lang="en-US" altLang="zh-CN" sz="2200" dirty="0"/>
              <a:t>CEPC</a:t>
            </a:r>
            <a:r>
              <a:rPr lang="zh-CN" altLang="en-US" sz="2200" dirty="0"/>
              <a:t>主环 </a:t>
            </a:r>
            <a:r>
              <a:rPr lang="en-US" altLang="zh-CN" sz="2200" dirty="0"/>
              <a:t>650 MHz </a:t>
            </a:r>
            <a:r>
              <a:rPr lang="zh-CN" altLang="en-US" sz="2200" dirty="0">
                <a:solidFill>
                  <a:srgbClr val="FF0000"/>
                </a:solidFill>
              </a:rPr>
              <a:t>全尺寸</a:t>
            </a:r>
            <a:r>
              <a:rPr lang="zh-CN" altLang="en-US" sz="2200" dirty="0"/>
              <a:t>超导加速模组样机，包含</a:t>
            </a:r>
            <a:r>
              <a:rPr lang="en-US" altLang="zh-CN" sz="2200" dirty="0"/>
              <a:t>6</a:t>
            </a:r>
            <a:r>
              <a:rPr lang="zh-CN" altLang="en-US" sz="2200" dirty="0"/>
              <a:t>个</a:t>
            </a:r>
            <a:r>
              <a:rPr lang="en-US" altLang="zh-CN" sz="2200" dirty="0"/>
              <a:t>650 MHz 2-cell</a:t>
            </a:r>
            <a:r>
              <a:rPr lang="zh-CN" altLang="en-US" sz="2200" dirty="0"/>
              <a:t>超导腔及主耦合器、调谐器、高阶模耦合器、高阶模吸收器、低温恒温器等。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200" dirty="0"/>
              <a:t>水平测试性能达到</a:t>
            </a:r>
            <a:r>
              <a:rPr lang="en-US" altLang="zh-CN" sz="2200" dirty="0"/>
              <a:t>CEPC TDR</a:t>
            </a:r>
            <a:r>
              <a:rPr lang="zh-CN" altLang="en-US" sz="2200" dirty="0"/>
              <a:t>指标，实现连续波</a:t>
            </a:r>
            <a:r>
              <a:rPr lang="zh-CN" altLang="en-US" sz="2200" dirty="0">
                <a:solidFill>
                  <a:srgbClr val="FF0000"/>
                </a:solidFill>
              </a:rPr>
              <a:t>高梯度</a:t>
            </a:r>
            <a:r>
              <a:rPr lang="zh-CN" altLang="en-US" sz="2200" dirty="0"/>
              <a:t>、</a:t>
            </a:r>
            <a:r>
              <a:rPr lang="zh-CN" altLang="en-US" sz="2200" dirty="0">
                <a:solidFill>
                  <a:srgbClr val="FF0000"/>
                </a:solidFill>
              </a:rPr>
              <a:t>高</a:t>
            </a:r>
            <a:r>
              <a:rPr lang="en-US" altLang="zh-CN" sz="2200" dirty="0">
                <a:solidFill>
                  <a:srgbClr val="FF0000"/>
                </a:solidFill>
              </a:rPr>
              <a:t>Q</a:t>
            </a:r>
            <a:r>
              <a:rPr lang="zh-CN" altLang="en-US" sz="2200" dirty="0">
                <a:solidFill>
                  <a:srgbClr val="FF0000"/>
                </a:solidFill>
              </a:rPr>
              <a:t>值</a:t>
            </a:r>
            <a:r>
              <a:rPr lang="zh-CN" altLang="en-US" sz="2200" dirty="0"/>
              <a:t>和</a:t>
            </a:r>
            <a:r>
              <a:rPr lang="zh-CN" altLang="en-US" sz="2200" dirty="0">
                <a:solidFill>
                  <a:srgbClr val="FF0000"/>
                </a:solidFill>
              </a:rPr>
              <a:t>高功率</a:t>
            </a:r>
            <a:r>
              <a:rPr lang="zh-CN" altLang="en-US" sz="2200" dirty="0"/>
              <a:t>国际领先。</a:t>
            </a:r>
            <a:endParaRPr lang="en-US" altLang="zh-CN" sz="22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200" dirty="0"/>
              <a:t>模组水平测试所需的</a:t>
            </a:r>
            <a:r>
              <a:rPr lang="en-US" altLang="zh-CN" sz="2200" dirty="0"/>
              <a:t>650 MHz</a:t>
            </a:r>
            <a:r>
              <a:rPr lang="zh-CN" altLang="en-US" sz="2200" dirty="0"/>
              <a:t>速调管、功率传输、低电平控制和联锁保护等由</a:t>
            </a:r>
            <a:r>
              <a:rPr lang="en-US" altLang="zh-CN" sz="2200" dirty="0"/>
              <a:t>CEPC</a:t>
            </a:r>
            <a:r>
              <a:rPr lang="zh-CN" altLang="en-US" sz="2200" dirty="0"/>
              <a:t>功率源系统经费负责配套，阀箱和水平测试推车等由</a:t>
            </a:r>
            <a:r>
              <a:rPr lang="en-US" altLang="zh-CN" sz="2200" dirty="0"/>
              <a:t>CEPC</a:t>
            </a:r>
            <a:r>
              <a:rPr lang="zh-CN" altLang="en-US" sz="2200" dirty="0"/>
              <a:t>低温系统经费负责配套。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6B87A7A-6FB0-438A-BB5C-CBB561A2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研制内容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D8AFEF-A296-42FB-89DD-C5D71FBA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EE94DDDE-161D-43F7-8F92-911844D43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791" y="4373657"/>
            <a:ext cx="1804417" cy="2007052"/>
          </a:xfrm>
          <a:prstGeom prst="rect">
            <a:avLst/>
          </a:prstGeom>
          <a:ln w="28575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E982C2-902C-4668-BE6B-AC48CCA70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06" y="4476956"/>
            <a:ext cx="8225930" cy="17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01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A674E70-F9AF-48A4-BF76-458EEC09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模组主要技术指标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9BF84C-C7AB-4AE5-B3D2-05C36728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537F9D9-D18E-4D1C-8A93-ECD9F9F33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79553"/>
              </p:ext>
            </p:extLst>
          </p:nvPr>
        </p:nvGraphicFramePr>
        <p:xfrm>
          <a:off x="479376" y="1312521"/>
          <a:ext cx="11215856" cy="50438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346538509"/>
                    </a:ext>
                  </a:extLst>
                </a:gridCol>
                <a:gridCol w="1492424">
                  <a:extLst>
                    <a:ext uri="{9D8B030D-6E8A-4147-A177-3AD203B41FA5}">
                      <a16:colId xmlns:a16="http://schemas.microsoft.com/office/drawing/2014/main" val="389441921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105987183"/>
                    </a:ext>
                  </a:extLst>
                </a:gridCol>
                <a:gridCol w="3315432">
                  <a:extLst>
                    <a:ext uri="{9D8B030D-6E8A-4147-A177-3AD203B41FA5}">
                      <a16:colId xmlns:a16="http://schemas.microsoft.com/office/drawing/2014/main" val="3785506087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384741843"/>
                    </a:ext>
                  </a:extLst>
                </a:gridCol>
              </a:tblGrid>
              <a:tr h="6680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技术参数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设计指标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目前水平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技术参数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设计指标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104669410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650MHz 2-cell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超导腔数量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耦合器水平测试功率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458700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运行温度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耦合器</a:t>
                      </a:r>
                      <a:r>
                        <a:rPr lang="en-US" altLang="zh-CN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en-US" altLang="zh-CN" sz="1600" u="none" strike="noStrike" baseline="-250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可调范围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1E5 ~ 1E7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079473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超导腔工作频率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慢调谐器调节范围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 kHz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240907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超导腔垂直测试加速梯度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30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MV/m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快调谐器调节范围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kHz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88095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超导腔垂直测试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en-US" altLang="zh-CN" sz="1600" u="none" strike="noStrike" baseline="-250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MV/m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i="0" u="none" strike="noStrike" dirty="0">
                        <a:solidFill>
                          <a:srgbClr val="0000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3.6E10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高阶模耦合器功率（</a:t>
                      </a:r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低温测试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031377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超导腔模组平均加速梯度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28 MV/m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阶</a:t>
                      </a:r>
                      <a:r>
                        <a:rPr lang="zh-CN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模吸收器吸收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功率（测试台）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5 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944046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超导腔模组平均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en-US" altLang="zh-CN" sz="1600" u="none" strike="noStrike" baseline="-25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MV/m</a:t>
                      </a: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3.0E10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K 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热负荷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447396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高阶模耦合器基模功率（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</a:t>
                      </a:r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MV/m）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 1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K 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热负荷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357190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高阶模耦合器高次模外部品质因数</a:t>
                      </a:r>
                      <a:r>
                        <a:rPr lang="en-US" altLang="zh-CN" sz="16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 1E6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K 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热负荷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00370"/>
                  </a:ext>
                </a:extLst>
              </a:tr>
              <a:tr h="70456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耦合器老练功率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行波 </a:t>
                      </a:r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 kW</a:t>
                      </a:r>
                    </a:p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驻波 </a:t>
                      </a:r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 kW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行波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 kW</a:t>
                      </a:r>
                    </a:p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驻波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模组运行稳定性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(6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只腔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25 MV/m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 10 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81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3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482B85A-53F2-49D7-A499-AD9769BA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5833"/>
          </a:xfrm>
        </p:spPr>
        <p:txBody>
          <a:bodyPr/>
          <a:lstStyle/>
          <a:p>
            <a:r>
              <a:rPr lang="en-US" altLang="zh-CN" dirty="0"/>
              <a:t>650 MHz Cavity Status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281137-FC93-402E-9417-2B40C46D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BF67C2-093B-4D91-8658-CDE263AC8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38" y="2018184"/>
            <a:ext cx="5216099" cy="39915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AB82EC-747D-4F70-933C-619C3CA1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30"/>
          <a:stretch/>
        </p:blipFill>
        <p:spPr>
          <a:xfrm>
            <a:off x="5634641" y="2064541"/>
            <a:ext cx="6205914" cy="34913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CE901FB-45FB-4A46-BD94-75BF519544C9}"/>
              </a:ext>
            </a:extLst>
          </p:cNvPr>
          <p:cNvSpPr txBox="1"/>
          <p:nvPr/>
        </p:nvSpPr>
        <p:spPr>
          <a:xfrm>
            <a:off x="1847528" y="1412776"/>
            <a:ext cx="2500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650 MHz 2-cell BCP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944921-0211-46C0-8F7D-E622E9805C7E}"/>
              </a:ext>
            </a:extLst>
          </p:cNvPr>
          <p:cNvSpPr txBox="1"/>
          <p:nvPr/>
        </p:nvSpPr>
        <p:spPr>
          <a:xfrm>
            <a:off x="7406067" y="1350215"/>
            <a:ext cx="2663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650 MHz 1-cell EP / mid-T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0808EF77-D048-4DF7-9BFF-290C49BE0889}"/>
              </a:ext>
            </a:extLst>
          </p:cNvPr>
          <p:cNvSpPr/>
          <p:nvPr/>
        </p:nvSpPr>
        <p:spPr>
          <a:xfrm>
            <a:off x="8825307" y="3312094"/>
            <a:ext cx="121225" cy="111822"/>
          </a:xfrm>
          <a:prstGeom prst="star5">
            <a:avLst/>
          </a:prstGeom>
          <a:solidFill>
            <a:srgbClr val="E7321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9905950-ED1D-4CDC-AA6C-D8CA2C348C7C}"/>
              </a:ext>
            </a:extLst>
          </p:cNvPr>
          <p:cNvSpPr txBox="1"/>
          <p:nvPr/>
        </p:nvSpPr>
        <p:spPr>
          <a:xfrm>
            <a:off x="8533913" y="3448855"/>
            <a:ext cx="1098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CEPC Higgs HT spec</a:t>
            </a:r>
            <a:endParaRPr lang="zh-CN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F0E863B-AC91-413C-86A4-72E55E2B746A}"/>
              </a:ext>
            </a:extLst>
          </p:cNvPr>
          <p:cNvSpPr txBox="1"/>
          <p:nvPr/>
        </p:nvSpPr>
        <p:spPr>
          <a:xfrm>
            <a:off x="9074140" y="1920036"/>
            <a:ext cx="1098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CEPC Higgs VT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Eacc spec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39A1359-C61F-4CA9-B646-70591C499291}"/>
              </a:ext>
            </a:extLst>
          </p:cNvPr>
          <p:cNvCxnSpPr>
            <a:cxnSpLocks/>
          </p:cNvCxnSpPr>
          <p:nvPr/>
        </p:nvCxnSpPr>
        <p:spPr>
          <a:xfrm>
            <a:off x="9480376" y="2364867"/>
            <a:ext cx="0" cy="28329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792B61A5-80D7-4877-B2FE-5CAF70D0FD44}"/>
              </a:ext>
            </a:extLst>
          </p:cNvPr>
          <p:cNvSpPr/>
          <p:nvPr/>
        </p:nvSpPr>
        <p:spPr>
          <a:xfrm>
            <a:off x="6168008" y="4077072"/>
            <a:ext cx="129614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F7731C-BB31-4038-8F5B-F52F3F9A4A61}"/>
              </a:ext>
            </a:extLst>
          </p:cNvPr>
          <p:cNvSpPr/>
          <p:nvPr/>
        </p:nvSpPr>
        <p:spPr>
          <a:xfrm>
            <a:off x="8430093" y="3160579"/>
            <a:ext cx="2076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1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5F459F-D44D-4F23-96C3-302A7E6C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/>
          <a:lstStyle/>
          <a:p>
            <a:r>
              <a:rPr lang="en-US" altLang="zh-CN" dirty="0"/>
              <a:t>650 MHz SRF Cavity and Module in other Projects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515C55-95B6-4AF4-A7CF-1FC82CC2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Picture 44" descr="A picture containing building, train&#10;&#10;Description automatically generated">
            <a:extLst>
              <a:ext uri="{FF2B5EF4-FFF2-40B4-BE49-F238E27FC236}">
                <a16:creationId xmlns:a16="http://schemas.microsoft.com/office/drawing/2014/main" id="{CD4579D4-3772-40A0-972D-7B2A56B6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84" y="1524716"/>
            <a:ext cx="2736304" cy="1825162"/>
          </a:xfrm>
          <a:prstGeom prst="rect">
            <a:avLst/>
          </a:prstGeom>
          <a:ln w="19050">
            <a:noFill/>
            <a:miter lim="800000"/>
            <a:headEnd/>
            <a:tailEnd/>
          </a:ln>
          <a:effectLst/>
        </p:spPr>
      </p:pic>
      <p:pic>
        <p:nvPicPr>
          <p:cNvPr id="8" name="Picture 8" descr="A picture containing indoor, old, engine&#10;&#10;Description automatically generated">
            <a:extLst>
              <a:ext uri="{FF2B5EF4-FFF2-40B4-BE49-F238E27FC236}">
                <a16:creationId xmlns:a16="http://schemas.microsoft.com/office/drawing/2014/main" id="{AF299DCC-5BD7-4898-BC5A-0204A9E6DE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715" y="1516868"/>
            <a:ext cx="3198538" cy="185371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B217A2D-B46F-472A-8E2A-5677175B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02" y="3445042"/>
            <a:ext cx="6278359" cy="30722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84A202A-B5D7-4B34-9F76-1B2C4846C6EA}"/>
              </a:ext>
            </a:extLst>
          </p:cNvPr>
          <p:cNvSpPr txBox="1"/>
          <p:nvPr/>
        </p:nvSpPr>
        <p:spPr>
          <a:xfrm>
            <a:off x="2063552" y="6464894"/>
            <a:ext cx="3456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Passarelli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TTC meeting, Dec 6, 2023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7F5A47E-FFA5-408B-9DF2-5E095C294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3626397"/>
            <a:ext cx="4447971" cy="17675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78B3DDF-2354-4DB0-9B3E-962980E1A796}"/>
              </a:ext>
            </a:extLst>
          </p:cNvPr>
          <p:cNvSpPr txBox="1"/>
          <p:nvPr/>
        </p:nvSpPr>
        <p:spPr>
          <a:xfrm>
            <a:off x="6729098" y="5461378"/>
            <a:ext cx="5176037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All six cavities experienced significantly increased FE during cryomodule (CM) operation. </a:t>
            </a:r>
          </a:p>
          <a:p>
            <a:pPr>
              <a:spcBef>
                <a:spcPts val="900"/>
              </a:spcBef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Higher static heat loads than the design values were observed during 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cold testing. </a:t>
            </a:r>
          </a:p>
        </p:txBody>
      </p:sp>
      <p:graphicFrame>
        <p:nvGraphicFramePr>
          <p:cNvPr id="19" name="表格 19">
            <a:extLst>
              <a:ext uri="{FF2B5EF4-FFF2-40B4-BE49-F238E27FC236}">
                <a16:creationId xmlns:a16="http://schemas.microsoft.com/office/drawing/2014/main" id="{DD04E07F-D760-4F87-AC7A-2774E8CBE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92977"/>
              </p:ext>
            </p:extLst>
          </p:nvPr>
        </p:nvGraphicFramePr>
        <p:xfrm>
          <a:off x="6816080" y="1196752"/>
          <a:ext cx="5184000" cy="2270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36580214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0044097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456246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2209565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93808095"/>
                    </a:ext>
                  </a:extLst>
                </a:gridCol>
              </a:tblGrid>
              <a:tr h="376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(648) MHz cavity application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CEPC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 650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PIP-II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HB650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CiADS</a:t>
                      </a:r>
                      <a:endPara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HB650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CSNS-II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</a:t>
                      </a:r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371082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 ring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 </a:t>
                      </a:r>
                      <a:r>
                        <a:rPr lang="en-US" altLang="zh-C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CW </a:t>
                      </a:r>
                      <a:r>
                        <a:rPr lang="en-US" altLang="zh-C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</a:t>
                      </a:r>
                      <a:r>
                        <a:rPr lang="en-US" altLang="zh-C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08740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(mA)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~ 267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/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824865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l-GR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cell number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5-cell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6-cell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070954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Eacc (MV/m)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625692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(horizontal test)</a:t>
                      </a:r>
                      <a:endParaRPr lang="zh-CN" altLang="en-US" sz="11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3.6E10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3.3E10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2.8E10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1E10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31375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input power (kW)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263005"/>
                  </a:ext>
                </a:extLst>
              </a:tr>
              <a:tr h="2257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 power (kW)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020905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91B304CE-80B0-4771-95C7-CFD13313756F}"/>
              </a:ext>
            </a:extLst>
          </p:cNvPr>
          <p:cNvSpPr txBox="1"/>
          <p:nvPr/>
        </p:nvSpPr>
        <p:spPr>
          <a:xfrm>
            <a:off x="1415480" y="1111700"/>
            <a:ext cx="4104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FNAL PIP-II 650 MHz 6x5-cell Cryomodule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5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5C16D03-A102-4797-BAE0-44FBA87C6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722976"/>
              </p:ext>
            </p:extLst>
          </p:nvPr>
        </p:nvGraphicFramePr>
        <p:xfrm>
          <a:off x="695400" y="1412776"/>
          <a:ext cx="10650240" cy="2970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89000661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70544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713752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833716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1683667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9279444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674351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6439276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210250508"/>
                    </a:ext>
                  </a:extLst>
                </a:gridCol>
              </a:tblGrid>
              <a:tr h="495055"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80987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824805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铌材订购，设计改进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个腔加工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后处理、垂测、氦槽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989609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其他部件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设计改进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加工、测试或采购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024441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恒温器及工装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87421"/>
                  </a:ext>
                </a:extLst>
              </a:tr>
              <a:tr h="495055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模组组装及测试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功率源、低电平和低温配套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模组组装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模组测试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577582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626E8CCD-FB79-49D5-BD05-4154A555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进度安排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E3C193-9494-493C-866D-E5105234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4FD7DB-4726-4AFB-9409-571EFD4758C4}"/>
              </a:ext>
            </a:extLst>
          </p:cNvPr>
          <p:cNvSpPr txBox="1"/>
          <p:nvPr/>
        </p:nvSpPr>
        <p:spPr>
          <a:xfrm>
            <a:off x="577277" y="4619845"/>
            <a:ext cx="10886486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模组研制进度要求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月前拿到铌材，据了解宁夏铌材产能已排到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月。与宁夏沟通，强调此事对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的重要性，对方回复如下：“东方钽业领导非常重视此项目，表示全力支持！”争取春节前签合同，铌材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月底交付（插队），铌钛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天交付。仍为模组进度风险之一。需提前借经费订购铌材：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2-cell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腔铌材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万，另加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只工艺试验和备用腔，共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经费来源？</a:t>
            </a:r>
          </a:p>
        </p:txBody>
      </p:sp>
    </p:spTree>
    <p:extLst>
      <p:ext uri="{BB962C8B-B14F-4D97-AF65-F5344CB8AC3E}">
        <p14:creationId xmlns:p14="http://schemas.microsoft.com/office/powerpoint/2010/main" val="378999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93DCB5F3-884A-41D2-9EB1-D862D4BDB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43825"/>
              </p:ext>
            </p:extLst>
          </p:nvPr>
        </p:nvGraphicFramePr>
        <p:xfrm>
          <a:off x="767408" y="1196752"/>
          <a:ext cx="6336703" cy="5379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736">
                  <a:extLst>
                    <a:ext uri="{9D8B030D-6E8A-4147-A177-3AD203B41FA5}">
                      <a16:colId xmlns:a16="http://schemas.microsoft.com/office/drawing/2014/main" val="2873825403"/>
                    </a:ext>
                  </a:extLst>
                </a:gridCol>
                <a:gridCol w="2816784">
                  <a:extLst>
                    <a:ext uri="{9D8B030D-6E8A-4147-A177-3AD203B41FA5}">
                      <a16:colId xmlns:a16="http://schemas.microsoft.com/office/drawing/2014/main" val="141696487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260824425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经费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132352"/>
                  </a:ext>
                </a:extLst>
              </a:tr>
              <a:tr h="329825">
                <a:tc rowSpan="8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第一年</a:t>
                      </a:r>
                    </a:p>
                    <a:p>
                      <a:pPr algn="ctr"/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1330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模组及关键部件设计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8737126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腔铌材采购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0513037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关键部件实验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6227254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腔加工及后处理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615435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耦合器研制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900417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高阶模吸收器研制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270883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高阶模耦合器研制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613488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模组其他部件采购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914911"/>
                  </a:ext>
                </a:extLst>
              </a:tr>
              <a:tr h="329825">
                <a:tc rowSpan="7">
                  <a:txBody>
                    <a:bodyPr/>
                    <a:lstStyle/>
                    <a:p>
                      <a:pPr algn="ctr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第二年</a:t>
                      </a:r>
                    </a:p>
                    <a:p>
                      <a:pPr algn="ctr"/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670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腔垂直测试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8249507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调谐器研制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5827929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恒温器研制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367822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部件测试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814863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模组总装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2553886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模组工装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460213"/>
                  </a:ext>
                </a:extLst>
              </a:tr>
              <a:tr h="329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模组测试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9450540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3F8FD405-3C08-46D5-A9B9-BE6F9337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经费预算（</a:t>
            </a:r>
            <a:r>
              <a:rPr lang="en-US" altLang="zh-CN" dirty="0"/>
              <a:t>2000</a:t>
            </a:r>
            <a:r>
              <a:rPr lang="zh-CN" altLang="en-US" dirty="0"/>
              <a:t>万）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1C29FF-182D-4AF2-8FC6-AEF89F6A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56977A-AC0A-49B9-BB4B-6261AF5FA6EC}"/>
              </a:ext>
            </a:extLst>
          </p:cNvPr>
          <p:cNvSpPr txBox="1"/>
          <p:nvPr/>
        </p:nvSpPr>
        <p:spPr>
          <a:xfrm>
            <a:off x="7608168" y="4293096"/>
            <a:ext cx="41044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另需两只工艺试验和备用腔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不包括功率源、功率传输、低电平控制、联锁保护经费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不包括阀箱及水平测试推车等低温外围设备经费</a:t>
            </a:r>
          </a:p>
        </p:txBody>
      </p:sp>
    </p:spTree>
    <p:extLst>
      <p:ext uri="{BB962C8B-B14F-4D97-AF65-F5344CB8AC3E}">
        <p14:creationId xmlns:p14="http://schemas.microsoft.com/office/powerpoint/2010/main" val="4727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629B562-99F1-42AB-886C-5DA74633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319048" cy="936103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基于 </a:t>
            </a:r>
            <a:r>
              <a:rPr lang="en-US" altLang="zh-CN" sz="2200" dirty="0"/>
              <a:t>1.3 GHz </a:t>
            </a:r>
            <a:r>
              <a:rPr lang="zh-CN" altLang="en-US" sz="2200" dirty="0"/>
              <a:t>超导模组团队（高频、低温等多个专业组及高能锐新约</a:t>
            </a:r>
            <a:r>
              <a:rPr lang="en-US" altLang="zh-CN" sz="2200" dirty="0"/>
              <a:t>40</a:t>
            </a:r>
            <a:r>
              <a:rPr lang="zh-CN" altLang="en-US" sz="2200" dirty="0"/>
              <a:t>人）</a:t>
            </a:r>
            <a:endParaRPr lang="en-US" altLang="zh-CN" sz="2200" dirty="0"/>
          </a:p>
          <a:p>
            <a:r>
              <a:rPr lang="zh-CN" altLang="en-US" sz="2200" dirty="0"/>
              <a:t>与散裂升级 </a:t>
            </a:r>
            <a:r>
              <a:rPr lang="en-US" altLang="zh-CN" sz="2200" dirty="0"/>
              <a:t>648 MHz </a:t>
            </a:r>
            <a:r>
              <a:rPr lang="zh-CN" altLang="en-US" sz="2200" dirty="0"/>
              <a:t>模组协同设计（热负荷不同）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C356C5E-FE08-48AE-A457-31642014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参与人员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4871BE-F08E-4E6F-B822-A3A43C77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3B13BBE-A7D5-4C81-9B42-B8A6CA07C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78387"/>
              </p:ext>
            </p:extLst>
          </p:nvPr>
        </p:nvGraphicFramePr>
        <p:xfrm>
          <a:off x="1055440" y="2348880"/>
          <a:ext cx="4514020" cy="40856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9332">
                  <a:extLst>
                    <a:ext uri="{9D8B030D-6E8A-4147-A177-3AD203B41FA5}">
                      <a16:colId xmlns:a16="http://schemas.microsoft.com/office/drawing/2014/main" val="1634128995"/>
                    </a:ext>
                  </a:extLst>
                </a:gridCol>
                <a:gridCol w="1286688">
                  <a:extLst>
                    <a:ext uri="{9D8B030D-6E8A-4147-A177-3AD203B41FA5}">
                      <a16:colId xmlns:a16="http://schemas.microsoft.com/office/drawing/2014/main" val="1771984919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3384818385"/>
                    </a:ext>
                  </a:extLst>
                </a:gridCol>
              </a:tblGrid>
              <a:tr h="318534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  名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职务</a:t>
                      </a:r>
                      <a:r>
                        <a:rPr lang="en-US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职称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职责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72581495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翟纪元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</a:t>
                      </a:r>
                      <a:r>
                        <a:rPr lang="en-US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650MHz</a:t>
                      </a:r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超导腔模组总体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41083522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沙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鹏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负责超导腔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076735900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葛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锐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负责恒温器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72683613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徐妙富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负责恒温器设计、工艺、组装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82456839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米正辉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负责调谐器及磁场控制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964430775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黄彤明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负责主耦合器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834842010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郑洪娟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负责高阶模耦合器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4042305094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孟繁博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负责高阶模吸收器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734556170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靳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松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负责腔后处理、洁净组装、磁屏蔽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867779753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梅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负责模组低温流程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665988163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桑民敬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负责模组低温测控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800791889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 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瑞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负责模组低温控制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885234106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孙良瑞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负责模组低温调试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572917648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刘佰奇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负责腔真空，腔热处理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939818274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王小龙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负责模组准直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47375670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贺斐思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模组工艺</a:t>
                      </a:r>
                      <a:r>
                        <a:rPr lang="zh-CN" altLang="en-US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及现场协调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10939935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张新颖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超导腔机械设计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4176659584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DFAD124-FD4E-4773-B636-B5B32173A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40175"/>
              </p:ext>
            </p:extLst>
          </p:nvPr>
        </p:nvGraphicFramePr>
        <p:xfrm>
          <a:off x="5951984" y="2348877"/>
          <a:ext cx="5112569" cy="4085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7092">
                  <a:extLst>
                    <a:ext uri="{9D8B030D-6E8A-4147-A177-3AD203B41FA5}">
                      <a16:colId xmlns:a16="http://schemas.microsoft.com/office/drawing/2014/main" val="1265003058"/>
                    </a:ext>
                  </a:extLst>
                </a:gridCol>
                <a:gridCol w="1181140">
                  <a:extLst>
                    <a:ext uri="{9D8B030D-6E8A-4147-A177-3AD203B41FA5}">
                      <a16:colId xmlns:a16="http://schemas.microsoft.com/office/drawing/2014/main" val="2506831899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990410003"/>
                    </a:ext>
                  </a:extLst>
                </a:gridCol>
              </a:tblGrid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董 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超导腔工艺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815504183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强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主耦合器设计及工艺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64038754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林海英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耦合器测试、模组水平测试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143365957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王群要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水平测试控制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115591155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赵发成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水平测试工艺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96204222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赵同宪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模组低温工艺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62629506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常正则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模组设计及模拟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69135713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李少鹏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研究员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模组低温测试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25338991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赵建兵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模组工艺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45318419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张占军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模组组装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730257420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 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模组组装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417745804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 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辉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超导腔及组装工艺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280990041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郭润兵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主耦合器工艺、测试、组装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3698570677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牟智慧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超导腔加工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1684826779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杨丛莱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超导腔焊接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942770952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叶灵西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超导腔及模组测试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133655618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 </a:t>
                      </a:r>
                      <a:r>
                        <a:rPr lang="en-US" alt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铭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调谐器、模组总装及测试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176178689"/>
                  </a:ext>
                </a:extLst>
              </a:tr>
              <a:tr h="226979">
                <a:tc>
                  <a:txBody>
                    <a:bodyPr/>
                    <a:lstStyle/>
                    <a:p>
                      <a:pPr algn="ctr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余金鑫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模组测试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9935" marR="39935" marT="0" marB="0" anchor="ctr"/>
                </a:tc>
                <a:extLst>
                  <a:ext uri="{0D108BD9-81ED-4DB2-BD59-A6C34878D82A}">
                    <a16:rowId xmlns:a16="http://schemas.microsoft.com/office/drawing/2014/main" val="263037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99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38006</TotalTime>
  <Words>1830</Words>
  <Application>Microsoft Office PowerPoint</Application>
  <PresentationFormat>宽屏</PresentationFormat>
  <Paragraphs>470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Wingdings</vt:lpstr>
      <vt:lpstr>Office 主题</vt:lpstr>
      <vt:lpstr>650 MHz 全尺寸超导加速模组研制计划</vt:lpstr>
      <vt:lpstr>内  容</vt:lpstr>
      <vt:lpstr>研制内容</vt:lpstr>
      <vt:lpstr>模组主要技术指标</vt:lpstr>
      <vt:lpstr>650 MHz Cavity Status</vt:lpstr>
      <vt:lpstr>650 MHz SRF Cavity and Module in other Projects</vt:lpstr>
      <vt:lpstr>进度安排</vt:lpstr>
      <vt:lpstr>经费预算（2000万）</vt:lpstr>
      <vt:lpstr>参与人员</vt:lpstr>
      <vt:lpstr>CEPC Collider Ring 650 MHz RF Parameters</vt:lpstr>
      <vt:lpstr>650 MHz Key Components R&amp;D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Jiyuan Zhai</cp:lastModifiedBy>
  <cp:revision>3257</cp:revision>
  <cp:lastPrinted>2022-11-06T05:19:21Z</cp:lastPrinted>
  <dcterms:created xsi:type="dcterms:W3CDTF">2012-09-04T11:33:36Z</dcterms:created>
  <dcterms:modified xsi:type="dcterms:W3CDTF">2024-01-28T14:27:55Z</dcterms:modified>
</cp:coreProperties>
</file>