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72872-DD69-4534-B2E3-C0E85064960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F07BAE-16D9-4D72-B041-32B4991F4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86A768-5F8C-4B09-A16E-1992A7FE01C6}"/>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AF565383-3707-4297-8D7A-F68A6176D3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8A53D0-4B5E-4622-9BF4-A417212AE7E7}"/>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397463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14175B-34F1-4AD8-A013-6215C5B950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019757F-08BE-44C9-8A28-BD71AFE42BE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CCBA48-75C8-43E9-B570-B2FFD5BD0BFA}"/>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8609B88E-99B1-4376-BE9C-30E694749A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95E6B8E-672D-4203-A98B-960837D4B43A}"/>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291477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1E4CE5-A0BB-4690-A7D8-17E4729B6E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A8A2393-1D32-42C5-9957-53A2A9FE9ED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907112-2D2D-4D49-9C05-9437B4B8E82A}"/>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110DB79F-22F1-43C7-9831-0259ECF9DC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125407-5622-40C1-A05D-4AC7B8CFE7A9}"/>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1691236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258BA-16AD-42DD-B90B-EB54FB70C5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5EF5E6-9835-49C2-A585-3C824D552BF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F381E2A-3684-4AB2-9FFB-8B2060B2224E}"/>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B8ABF003-22A9-4084-8BD2-8BC393897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FF7DCE-7348-4373-9FE3-7E9729553ADC}"/>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228618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C860BF-3808-4A3B-80FC-7ADC53F8D39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48F457-92B5-47A7-BF80-B632D9F09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D55F856-3216-4607-90B6-7EE3A2CDE4C4}"/>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0E558921-8DD2-46ED-860F-F45D9661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8A69FD-C032-424E-BB0D-DD70349E9FAF}"/>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232525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B14426-0E80-468C-A8C1-84CAF8AA29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A86FF1-2D9F-41E9-AEE1-62BC876E266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6C107CB-7451-44E0-B63B-46E0D1A1A21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A56B7C7-8737-42B3-8BD1-81C6086DCC4E}"/>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743C4403-B12E-48B0-B457-BB3ABD8D6B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5663AA-DD6D-4240-8AFA-5E66D4E7FFF2}"/>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202964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E39013-0DEE-4992-8DDD-8DE25F6295D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581B9-F52A-4614-AFBA-AC3484F6E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057766F-DF4E-435B-AA4D-5E514B62733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7B0F7C3-266A-49E5-BB61-84528BE687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0BD10B7-4256-4164-9CA4-94BA5D72765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B63D416-B9A9-4EE5-9913-0FB7A80065D7}"/>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27BF625D-EC9B-4A30-A56E-DD5F689808E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FA4230-0E43-4C64-8883-6AF6478DDD3F}"/>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3020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910CEA-24EC-4198-A8B5-3A5DFD7EF7C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1AB0D77-CBC1-4FC6-8D00-E5E77412620B}"/>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D22DF8B2-14B3-4C5A-AC96-139C0FF707C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219E971-5493-43F8-97F6-E9428DFC0883}"/>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3541988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690299-B987-4617-83E1-34BF804F9C9B}"/>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9F538FF2-D503-4711-BDAF-C35F7331032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BA1E5E-C90C-44C6-A351-9177BC901F5D}"/>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59210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CE6A1C-EB25-4565-AD5A-AA39A01D9B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27BF2D9-BDDC-4D5F-A5AC-724C37B6C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98AF53C-951E-4679-9B60-30CA4C1C5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C8F84EE-2207-4258-8E12-535012085BDF}"/>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EDB4EF87-D36E-45AC-829B-135FFFD5CC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6D48F5-ADD0-4933-A840-4D083E16D653}"/>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411815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43A5F9-3F51-4A2A-965F-A76358E792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69EEA4-3AD0-4643-93C9-74ABC1A38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B3D3118-0B4D-41D8-B853-B29D482AF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C837D8-6F39-427B-A72F-6F5A68047D5F}"/>
              </a:ext>
            </a:extLst>
          </p:cNvPr>
          <p:cNvSpPr>
            <a:spLocks noGrp="1"/>
          </p:cNvSpPr>
          <p:nvPr>
            <p:ph type="dt" sz="half" idx="10"/>
          </p:nvPr>
        </p:nvSpPr>
        <p:spPr/>
        <p:txBody>
          <a:bodyPr/>
          <a:lstStyle/>
          <a:p>
            <a:fld id="{0B74EC0B-9070-49B5-85BD-1D0ED9AE873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6A7999FB-C5FC-4634-843A-84218171FA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122A85-4F92-4075-BECF-A7070CA6C5B3}"/>
              </a:ext>
            </a:extLst>
          </p:cNvPr>
          <p:cNvSpPr>
            <a:spLocks noGrp="1"/>
          </p:cNvSpPr>
          <p:nvPr>
            <p:ph type="sldNum" sz="quarter" idx="12"/>
          </p:nvPr>
        </p:nvSpPr>
        <p:spPr/>
        <p:txBody>
          <a:body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326287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FD6DF45-2C56-4115-B5F1-E9E232D25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F1A3392-DF8B-48EB-B8B0-51E1545B9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03FE2C-CF41-4E91-942D-8311B3A47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4EC0B-9070-49B5-85BD-1D0ED9AE87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E1C1C95C-5242-4740-86EE-E37041668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F550A2C-FA44-4716-86E7-6C19191EC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5C2FB-EDDF-45E5-ADB6-40007A1A6608}" type="slidenum">
              <a:rPr lang="zh-CN" altLang="en-US" smtClean="0"/>
              <a:t>‹#›</a:t>
            </a:fld>
            <a:endParaRPr lang="zh-CN" altLang="en-US"/>
          </a:p>
        </p:txBody>
      </p:sp>
    </p:spTree>
    <p:extLst>
      <p:ext uri="{BB962C8B-B14F-4D97-AF65-F5344CB8AC3E}">
        <p14:creationId xmlns:p14="http://schemas.microsoft.com/office/powerpoint/2010/main" val="224282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D75D5D-F624-49F7-8485-23A413793694}"/>
              </a:ext>
            </a:extLst>
          </p:cNvPr>
          <p:cNvSpPr>
            <a:spLocks noGrp="1"/>
          </p:cNvSpPr>
          <p:nvPr>
            <p:ph type="ctrTitle"/>
          </p:nvPr>
        </p:nvSpPr>
        <p:spPr/>
        <p:txBody>
          <a:bodyPr/>
          <a:lstStyle/>
          <a:p>
            <a:r>
              <a:rPr lang="en-US" altLang="zh-CN" b="1" dirty="0"/>
              <a:t>Plans for the further study of high efficiency klystrons</a:t>
            </a:r>
            <a:endParaRPr lang="zh-CN" altLang="en-US" dirty="0"/>
          </a:p>
        </p:txBody>
      </p:sp>
      <p:sp>
        <p:nvSpPr>
          <p:cNvPr id="3" name="副标题 2">
            <a:extLst>
              <a:ext uri="{FF2B5EF4-FFF2-40B4-BE49-F238E27FC236}">
                <a16:creationId xmlns:a16="http://schemas.microsoft.com/office/drawing/2014/main" id="{EB714885-3796-478A-9369-68ED4A0CDF60}"/>
              </a:ext>
            </a:extLst>
          </p:cNvPr>
          <p:cNvSpPr>
            <a:spLocks noGrp="1"/>
          </p:cNvSpPr>
          <p:nvPr>
            <p:ph type="subTitle" idx="1"/>
          </p:nvPr>
        </p:nvSpPr>
        <p:spPr>
          <a:xfrm>
            <a:off x="1524000" y="4115474"/>
            <a:ext cx="9144000" cy="1655762"/>
          </a:xfrm>
        </p:spPr>
        <p:txBody>
          <a:bodyPr/>
          <a:lstStyle/>
          <a:p>
            <a:r>
              <a:rPr lang="zh-CN" altLang="en-US" dirty="0"/>
              <a:t>周祖圣</a:t>
            </a:r>
            <a:endParaRPr lang="en-US" altLang="zh-CN" dirty="0"/>
          </a:p>
          <a:p>
            <a:r>
              <a:rPr lang="en-US" altLang="zh-CN" dirty="0"/>
              <a:t>2024.01.29</a:t>
            </a:r>
            <a:endParaRPr lang="zh-CN" altLang="en-US" dirty="0"/>
          </a:p>
        </p:txBody>
      </p:sp>
    </p:spTree>
    <p:extLst>
      <p:ext uri="{BB962C8B-B14F-4D97-AF65-F5344CB8AC3E}">
        <p14:creationId xmlns:p14="http://schemas.microsoft.com/office/powerpoint/2010/main" val="322679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35807A-3A6E-432D-B6B3-226CDDA09771}"/>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B352F234-F59B-4CDF-88BE-85DFC5245F90}"/>
              </a:ext>
            </a:extLst>
          </p:cNvPr>
          <p:cNvSpPr>
            <a:spLocks noGrp="1"/>
          </p:cNvSpPr>
          <p:nvPr>
            <p:ph idx="1"/>
          </p:nvPr>
        </p:nvSpPr>
        <p:spPr/>
        <p:txBody>
          <a:bodyPr/>
          <a:lstStyle/>
          <a:p>
            <a:r>
              <a:rPr lang="zh-CN" altLang="en-US" dirty="0"/>
              <a:t>高效率样管第二阶段测试</a:t>
            </a:r>
            <a:endParaRPr lang="en-US" altLang="zh-CN" dirty="0"/>
          </a:p>
          <a:p>
            <a:r>
              <a:rPr lang="en-US" altLang="zh-CN" dirty="0"/>
              <a:t>EDR</a:t>
            </a:r>
            <a:r>
              <a:rPr lang="zh-CN" altLang="en-US" dirty="0"/>
              <a:t>计划</a:t>
            </a:r>
          </a:p>
        </p:txBody>
      </p:sp>
    </p:spTree>
    <p:extLst>
      <p:ext uri="{BB962C8B-B14F-4D97-AF65-F5344CB8AC3E}">
        <p14:creationId xmlns:p14="http://schemas.microsoft.com/office/powerpoint/2010/main" val="1124257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AF379-AED5-4148-B752-80ACC0566C72}"/>
              </a:ext>
            </a:extLst>
          </p:cNvPr>
          <p:cNvSpPr>
            <a:spLocks noGrp="1"/>
          </p:cNvSpPr>
          <p:nvPr>
            <p:ph type="title"/>
          </p:nvPr>
        </p:nvSpPr>
        <p:spPr/>
        <p:txBody>
          <a:bodyPr/>
          <a:lstStyle/>
          <a:p>
            <a:r>
              <a:rPr lang="zh-CN" altLang="en-US" dirty="0"/>
              <a:t>主要测试时间点</a:t>
            </a:r>
          </a:p>
        </p:txBody>
      </p:sp>
      <p:sp>
        <p:nvSpPr>
          <p:cNvPr id="3" name="内容占位符 2">
            <a:extLst>
              <a:ext uri="{FF2B5EF4-FFF2-40B4-BE49-F238E27FC236}">
                <a16:creationId xmlns:a16="http://schemas.microsoft.com/office/drawing/2014/main" id="{7266FDC3-8338-4A45-AE05-DBB6A9C9A928}"/>
              </a:ext>
            </a:extLst>
          </p:cNvPr>
          <p:cNvSpPr>
            <a:spLocks noGrp="1"/>
          </p:cNvSpPr>
          <p:nvPr>
            <p:ph idx="1"/>
          </p:nvPr>
        </p:nvSpPr>
        <p:spPr/>
        <p:txBody>
          <a:bodyPr/>
          <a:lstStyle/>
          <a:p>
            <a:r>
              <a:rPr lang="en-US" altLang="zh-CN" dirty="0"/>
              <a:t>1</a:t>
            </a:r>
            <a:r>
              <a:rPr lang="zh-CN" altLang="en-US" dirty="0"/>
              <a:t>月</a:t>
            </a:r>
            <a:r>
              <a:rPr lang="en-US" altLang="zh-CN" dirty="0"/>
              <a:t>11</a:t>
            </a:r>
            <a:r>
              <a:rPr lang="zh-CN" altLang="en-US" dirty="0"/>
              <a:t>日到货平台现场</a:t>
            </a:r>
          </a:p>
        </p:txBody>
      </p:sp>
      <p:pic>
        <p:nvPicPr>
          <p:cNvPr id="5" name="图片 4">
            <a:extLst>
              <a:ext uri="{FF2B5EF4-FFF2-40B4-BE49-F238E27FC236}">
                <a16:creationId xmlns:a16="http://schemas.microsoft.com/office/drawing/2014/main" id="{2A1C31E8-3C34-4713-9B53-DB4198647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4506"/>
            <a:ext cx="5954430" cy="2982496"/>
          </a:xfrm>
          <a:prstGeom prst="rect">
            <a:avLst/>
          </a:prstGeom>
        </p:spPr>
      </p:pic>
      <p:pic>
        <p:nvPicPr>
          <p:cNvPr id="10" name="图片 9">
            <a:extLst>
              <a:ext uri="{FF2B5EF4-FFF2-40B4-BE49-F238E27FC236}">
                <a16:creationId xmlns:a16="http://schemas.microsoft.com/office/drawing/2014/main" id="{1F99B707-5181-4C15-B81F-0E9C9B7ED076}"/>
              </a:ext>
            </a:extLst>
          </p:cNvPr>
          <p:cNvPicPr>
            <a:picLocks noChangeAspect="1"/>
          </p:cNvPicPr>
          <p:nvPr/>
        </p:nvPicPr>
        <p:blipFill>
          <a:blip r:embed="rId3"/>
          <a:stretch>
            <a:fillRect/>
          </a:stretch>
        </p:blipFill>
        <p:spPr>
          <a:xfrm>
            <a:off x="593708" y="3300056"/>
            <a:ext cx="5327698" cy="3382963"/>
          </a:xfrm>
          <a:prstGeom prst="rect">
            <a:avLst/>
          </a:prstGeom>
        </p:spPr>
      </p:pic>
      <p:pic>
        <p:nvPicPr>
          <p:cNvPr id="11" name="图片 10">
            <a:extLst>
              <a:ext uri="{FF2B5EF4-FFF2-40B4-BE49-F238E27FC236}">
                <a16:creationId xmlns:a16="http://schemas.microsoft.com/office/drawing/2014/main" id="{4A89D247-614D-433E-AA3C-3F817BF77B8C}"/>
              </a:ext>
            </a:extLst>
          </p:cNvPr>
          <p:cNvPicPr>
            <a:picLocks noChangeAspect="1"/>
          </p:cNvPicPr>
          <p:nvPr/>
        </p:nvPicPr>
        <p:blipFill>
          <a:blip r:embed="rId4"/>
          <a:stretch>
            <a:fillRect/>
          </a:stretch>
        </p:blipFill>
        <p:spPr>
          <a:xfrm>
            <a:off x="6096000" y="3291939"/>
            <a:ext cx="5954431" cy="3391081"/>
          </a:xfrm>
          <a:prstGeom prst="rect">
            <a:avLst/>
          </a:prstGeom>
        </p:spPr>
      </p:pic>
    </p:spTree>
    <p:extLst>
      <p:ext uri="{BB962C8B-B14F-4D97-AF65-F5344CB8AC3E}">
        <p14:creationId xmlns:p14="http://schemas.microsoft.com/office/powerpoint/2010/main" val="1570310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AF379-AED5-4148-B752-80ACC0566C72}"/>
              </a:ext>
            </a:extLst>
          </p:cNvPr>
          <p:cNvSpPr>
            <a:spLocks noGrp="1"/>
          </p:cNvSpPr>
          <p:nvPr>
            <p:ph type="title"/>
          </p:nvPr>
        </p:nvSpPr>
        <p:spPr/>
        <p:txBody>
          <a:bodyPr/>
          <a:lstStyle/>
          <a:p>
            <a:r>
              <a:rPr lang="zh-CN" altLang="en-US" dirty="0"/>
              <a:t>主要测试时间点</a:t>
            </a:r>
          </a:p>
        </p:txBody>
      </p:sp>
      <p:sp>
        <p:nvSpPr>
          <p:cNvPr id="3" name="内容占位符 2">
            <a:extLst>
              <a:ext uri="{FF2B5EF4-FFF2-40B4-BE49-F238E27FC236}">
                <a16:creationId xmlns:a16="http://schemas.microsoft.com/office/drawing/2014/main" id="{7266FDC3-8338-4A45-AE05-DBB6A9C9A928}"/>
              </a:ext>
            </a:extLst>
          </p:cNvPr>
          <p:cNvSpPr>
            <a:spLocks noGrp="1"/>
          </p:cNvSpPr>
          <p:nvPr>
            <p:ph idx="1"/>
          </p:nvPr>
        </p:nvSpPr>
        <p:spPr>
          <a:xfrm>
            <a:off x="838200" y="1825625"/>
            <a:ext cx="10515600" cy="4601808"/>
          </a:xfrm>
        </p:spPr>
        <p:txBody>
          <a:bodyPr>
            <a:normAutofit lnSpcReduction="10000"/>
          </a:bodyPr>
          <a:lstStyle/>
          <a:p>
            <a:r>
              <a:rPr lang="en-US" altLang="zh-CN" dirty="0"/>
              <a:t>1</a:t>
            </a:r>
            <a:r>
              <a:rPr lang="zh-CN" altLang="en-US" dirty="0"/>
              <a:t>月</a:t>
            </a:r>
            <a:r>
              <a:rPr lang="en-US" altLang="zh-CN" dirty="0"/>
              <a:t>12</a:t>
            </a:r>
            <a:r>
              <a:rPr lang="zh-CN" altLang="en-US" dirty="0"/>
              <a:t>日</a:t>
            </a:r>
            <a:r>
              <a:rPr lang="en-US" altLang="zh-CN" dirty="0"/>
              <a:t>-15</a:t>
            </a:r>
            <a:r>
              <a:rPr lang="zh-CN" altLang="en-US" dirty="0"/>
              <a:t>日，进行相关高压电源、电缆、水、电和气的连接和连锁信号检查。</a:t>
            </a:r>
            <a:endParaRPr lang="en-US" altLang="zh-CN" dirty="0"/>
          </a:p>
          <a:p>
            <a:pPr algn="just"/>
            <a:r>
              <a:rPr lang="en-US" altLang="zh-CN" dirty="0"/>
              <a:t>1</a:t>
            </a:r>
            <a:r>
              <a:rPr lang="zh-CN" altLang="en-US" dirty="0"/>
              <a:t>月</a:t>
            </a:r>
            <a:r>
              <a:rPr lang="en-US" altLang="zh-CN" dirty="0"/>
              <a:t>16</a:t>
            </a:r>
            <a:r>
              <a:rPr lang="zh-CN" altLang="en-US" dirty="0"/>
              <a:t>日，完成阴极与调制阳极间直流高压老练（</a:t>
            </a:r>
            <a:r>
              <a:rPr lang="en-US" altLang="zh-CN" dirty="0"/>
              <a:t>120kV,</a:t>
            </a:r>
            <a:r>
              <a:rPr lang="zh-CN" altLang="en-US" dirty="0"/>
              <a:t>漏电流</a:t>
            </a:r>
            <a:r>
              <a:rPr lang="en-US" altLang="zh-CN" dirty="0"/>
              <a:t>0.05mA</a:t>
            </a:r>
            <a:r>
              <a:rPr lang="zh-CN" altLang="en-US" dirty="0"/>
              <a:t>）；</a:t>
            </a:r>
            <a:endParaRPr lang="en-US" altLang="zh-CN" dirty="0"/>
          </a:p>
          <a:p>
            <a:pPr algn="just"/>
            <a:r>
              <a:rPr lang="en-US" altLang="zh-CN" dirty="0"/>
              <a:t>1</a:t>
            </a:r>
            <a:r>
              <a:rPr lang="zh-CN" altLang="en-US" dirty="0"/>
              <a:t>月</a:t>
            </a:r>
            <a:r>
              <a:rPr lang="en-US" altLang="zh-CN" dirty="0"/>
              <a:t>17</a:t>
            </a:r>
            <a:r>
              <a:rPr lang="zh-CN" altLang="en-US" dirty="0"/>
              <a:t>日，完成调制阳极与阳极间直流高压老练</a:t>
            </a:r>
            <a:r>
              <a:rPr lang="en-US" altLang="zh-CN" dirty="0"/>
              <a:t>(80kV,</a:t>
            </a:r>
            <a:r>
              <a:rPr lang="zh-CN" altLang="en-US" dirty="0"/>
              <a:t>漏电流</a:t>
            </a:r>
            <a:r>
              <a:rPr lang="en-US" altLang="zh-CN" dirty="0"/>
              <a:t>0.29mA)</a:t>
            </a:r>
            <a:r>
              <a:rPr lang="zh-CN" altLang="en-US" dirty="0"/>
              <a:t>；</a:t>
            </a:r>
            <a:endParaRPr lang="en-US" altLang="zh-CN" dirty="0"/>
          </a:p>
          <a:p>
            <a:pPr algn="just"/>
            <a:r>
              <a:rPr lang="en-US" altLang="zh-CN" dirty="0"/>
              <a:t>1</a:t>
            </a:r>
            <a:r>
              <a:rPr lang="zh-CN" altLang="en-US" dirty="0"/>
              <a:t>月</a:t>
            </a:r>
            <a:r>
              <a:rPr lang="en-US" altLang="zh-CN" dirty="0"/>
              <a:t>18</a:t>
            </a:r>
            <a:r>
              <a:rPr lang="zh-CN" altLang="en-US" dirty="0"/>
              <a:t>日，上午对调制阳极与阳极之间陶瓷再次直流高压老练；                    灯丝电流加到</a:t>
            </a:r>
            <a:r>
              <a:rPr lang="en-US" altLang="zh-CN" dirty="0"/>
              <a:t>30A</a:t>
            </a:r>
            <a:r>
              <a:rPr lang="zh-CN" altLang="en-US" dirty="0"/>
              <a:t>，完成阴极激活；</a:t>
            </a:r>
            <a:endParaRPr lang="en-US" altLang="zh-CN" dirty="0"/>
          </a:p>
          <a:p>
            <a:pPr algn="just"/>
            <a:r>
              <a:rPr lang="en-US" altLang="zh-CN" dirty="0"/>
              <a:t>1</a:t>
            </a:r>
            <a:r>
              <a:rPr lang="zh-CN" altLang="en-US" dirty="0"/>
              <a:t>月</a:t>
            </a:r>
            <a:r>
              <a:rPr lang="en-US" altLang="zh-CN" dirty="0"/>
              <a:t>21</a:t>
            </a:r>
            <a:r>
              <a:rPr lang="zh-CN" altLang="en-US" dirty="0"/>
              <a:t>日完成</a:t>
            </a:r>
            <a:r>
              <a:rPr lang="en-US" altLang="zh-CN" dirty="0"/>
              <a:t>5Hz</a:t>
            </a:r>
            <a:r>
              <a:rPr lang="zh-CN" altLang="en-US" dirty="0"/>
              <a:t>，</a:t>
            </a:r>
            <a:r>
              <a:rPr lang="en-US" altLang="zh-CN" dirty="0"/>
              <a:t>500us/1000us</a:t>
            </a:r>
            <a:r>
              <a:rPr lang="zh-CN" altLang="en-US" dirty="0"/>
              <a:t>下脉冲高压老练；</a:t>
            </a:r>
            <a:endParaRPr lang="en-US" altLang="zh-CN" dirty="0"/>
          </a:p>
          <a:p>
            <a:pPr algn="just"/>
            <a:r>
              <a:rPr lang="en-US" altLang="zh-CN" dirty="0"/>
              <a:t>1</a:t>
            </a:r>
            <a:r>
              <a:rPr lang="zh-CN" altLang="en-US" dirty="0"/>
              <a:t>月</a:t>
            </a:r>
            <a:r>
              <a:rPr lang="en-US" altLang="zh-CN" dirty="0"/>
              <a:t>22</a:t>
            </a:r>
            <a:r>
              <a:rPr lang="zh-CN" altLang="en-US" dirty="0"/>
              <a:t>日进行加激励脉冲高压（</a:t>
            </a:r>
            <a:r>
              <a:rPr lang="en-US" altLang="zh-CN" dirty="0"/>
              <a:t>5Hz/500us</a:t>
            </a:r>
            <a:r>
              <a:rPr lang="zh-CN" altLang="en-US" dirty="0"/>
              <a:t>）老练，并进行相关数据测试（第一组数据）；</a:t>
            </a:r>
          </a:p>
          <a:p>
            <a:endParaRPr lang="zh-CN" altLang="en-US" dirty="0"/>
          </a:p>
        </p:txBody>
      </p:sp>
    </p:spTree>
    <p:extLst>
      <p:ext uri="{BB962C8B-B14F-4D97-AF65-F5344CB8AC3E}">
        <p14:creationId xmlns:p14="http://schemas.microsoft.com/office/powerpoint/2010/main" val="226731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AF379-AED5-4148-B752-80ACC0566C72}"/>
              </a:ext>
            </a:extLst>
          </p:cNvPr>
          <p:cNvSpPr>
            <a:spLocks noGrp="1"/>
          </p:cNvSpPr>
          <p:nvPr>
            <p:ph type="title"/>
          </p:nvPr>
        </p:nvSpPr>
        <p:spPr/>
        <p:txBody>
          <a:bodyPr/>
          <a:lstStyle/>
          <a:p>
            <a:r>
              <a:rPr lang="zh-CN" altLang="en-US" dirty="0"/>
              <a:t>主要测试时间点</a:t>
            </a:r>
          </a:p>
        </p:txBody>
      </p:sp>
      <p:sp>
        <p:nvSpPr>
          <p:cNvPr id="3" name="内容占位符 2">
            <a:extLst>
              <a:ext uri="{FF2B5EF4-FFF2-40B4-BE49-F238E27FC236}">
                <a16:creationId xmlns:a16="http://schemas.microsoft.com/office/drawing/2014/main" id="{7266FDC3-8338-4A45-AE05-DBB6A9C9A928}"/>
              </a:ext>
            </a:extLst>
          </p:cNvPr>
          <p:cNvSpPr>
            <a:spLocks noGrp="1"/>
          </p:cNvSpPr>
          <p:nvPr>
            <p:ph idx="1"/>
          </p:nvPr>
        </p:nvSpPr>
        <p:spPr>
          <a:xfrm>
            <a:off x="838200" y="1825625"/>
            <a:ext cx="10515600" cy="2533311"/>
          </a:xfrm>
        </p:spPr>
        <p:txBody>
          <a:bodyPr/>
          <a:lstStyle/>
          <a:p>
            <a:pPr algn="just"/>
            <a:r>
              <a:rPr lang="en-US" altLang="zh-CN" dirty="0"/>
              <a:t>1</a:t>
            </a:r>
            <a:r>
              <a:rPr lang="zh-CN" altLang="en-US" dirty="0"/>
              <a:t>月</a:t>
            </a:r>
            <a:r>
              <a:rPr lang="en-US" altLang="zh-CN" dirty="0"/>
              <a:t>23</a:t>
            </a:r>
            <a:r>
              <a:rPr lang="zh-CN" altLang="en-US" dirty="0"/>
              <a:t>日，对</a:t>
            </a:r>
            <a:r>
              <a:rPr lang="en-US" altLang="zh-CN" dirty="0"/>
              <a:t>22</a:t>
            </a:r>
            <a:r>
              <a:rPr lang="zh-CN" altLang="en-US" dirty="0"/>
              <a:t>日数据进行复测，并对相关仪器进行比对（第二组数据）；</a:t>
            </a:r>
            <a:endParaRPr lang="en-US" altLang="zh-CN" dirty="0"/>
          </a:p>
          <a:p>
            <a:pPr algn="just"/>
            <a:r>
              <a:rPr lang="en-US" altLang="zh-CN" dirty="0"/>
              <a:t>1</a:t>
            </a:r>
            <a:r>
              <a:rPr lang="zh-CN" altLang="en-US" dirty="0"/>
              <a:t>月</a:t>
            </a:r>
            <a:r>
              <a:rPr lang="en-US" altLang="zh-CN" dirty="0"/>
              <a:t>24</a:t>
            </a:r>
            <a:r>
              <a:rPr lang="zh-CN" altLang="en-US" dirty="0"/>
              <a:t>日，调整高压电源阴极和调制阳极分压比，无法满足要求。</a:t>
            </a:r>
            <a:endParaRPr lang="en-US" altLang="zh-CN" dirty="0"/>
          </a:p>
          <a:p>
            <a:pPr algn="just"/>
            <a:r>
              <a:rPr lang="en-US" altLang="zh-CN" dirty="0"/>
              <a:t>1</a:t>
            </a:r>
            <a:r>
              <a:rPr lang="zh-CN" altLang="en-US" dirty="0"/>
              <a:t>月</a:t>
            </a:r>
            <a:r>
              <a:rPr lang="en-US" altLang="zh-CN" dirty="0"/>
              <a:t>25</a:t>
            </a:r>
            <a:r>
              <a:rPr lang="zh-CN" altLang="en-US" dirty="0"/>
              <a:t>日，高压电源模块和模块电缆烧毁。</a:t>
            </a:r>
            <a:endParaRPr lang="en-US" altLang="zh-CN" dirty="0"/>
          </a:p>
          <a:p>
            <a:pPr algn="just"/>
            <a:r>
              <a:rPr lang="en-US" altLang="zh-CN" dirty="0"/>
              <a:t>1</a:t>
            </a:r>
            <a:r>
              <a:rPr lang="zh-CN" altLang="en-US" dirty="0"/>
              <a:t>月</a:t>
            </a:r>
            <a:r>
              <a:rPr lang="en-US" altLang="zh-CN" dirty="0"/>
              <a:t>25~28</a:t>
            </a:r>
            <a:r>
              <a:rPr lang="zh-CN" altLang="en-US" dirty="0"/>
              <a:t>日，厂家紧急处理。</a:t>
            </a:r>
          </a:p>
        </p:txBody>
      </p:sp>
      <p:pic>
        <p:nvPicPr>
          <p:cNvPr id="4" name="图片 3">
            <a:extLst>
              <a:ext uri="{FF2B5EF4-FFF2-40B4-BE49-F238E27FC236}">
                <a16:creationId xmlns:a16="http://schemas.microsoft.com/office/drawing/2014/main" id="{5D22939A-9BC7-410B-B727-6901674E5DF8}"/>
              </a:ext>
            </a:extLst>
          </p:cNvPr>
          <p:cNvPicPr>
            <a:picLocks noChangeAspect="1"/>
          </p:cNvPicPr>
          <p:nvPr/>
        </p:nvPicPr>
        <p:blipFill>
          <a:blip r:embed="rId2"/>
          <a:stretch>
            <a:fillRect/>
          </a:stretch>
        </p:blipFill>
        <p:spPr>
          <a:xfrm rot="16200000">
            <a:off x="2158018" y="3781563"/>
            <a:ext cx="2088610" cy="3713084"/>
          </a:xfrm>
          <a:prstGeom prst="rect">
            <a:avLst/>
          </a:prstGeom>
        </p:spPr>
      </p:pic>
      <p:pic>
        <p:nvPicPr>
          <p:cNvPr id="6" name="图片 5">
            <a:extLst>
              <a:ext uri="{FF2B5EF4-FFF2-40B4-BE49-F238E27FC236}">
                <a16:creationId xmlns:a16="http://schemas.microsoft.com/office/drawing/2014/main" id="{197BF1B4-1458-4D93-8DE8-F9C45A5EA171}"/>
              </a:ext>
            </a:extLst>
          </p:cNvPr>
          <p:cNvPicPr>
            <a:picLocks noChangeAspect="1"/>
          </p:cNvPicPr>
          <p:nvPr/>
        </p:nvPicPr>
        <p:blipFill>
          <a:blip r:embed="rId3"/>
          <a:stretch>
            <a:fillRect/>
          </a:stretch>
        </p:blipFill>
        <p:spPr>
          <a:xfrm>
            <a:off x="7332955" y="3986063"/>
            <a:ext cx="2081524" cy="2774281"/>
          </a:xfrm>
          <a:prstGeom prst="rect">
            <a:avLst/>
          </a:prstGeom>
        </p:spPr>
      </p:pic>
    </p:spTree>
    <p:extLst>
      <p:ext uri="{BB962C8B-B14F-4D97-AF65-F5344CB8AC3E}">
        <p14:creationId xmlns:p14="http://schemas.microsoft.com/office/powerpoint/2010/main" val="381742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AF379-AED5-4148-B752-80ACC0566C72}"/>
              </a:ext>
            </a:extLst>
          </p:cNvPr>
          <p:cNvSpPr>
            <a:spLocks noGrp="1"/>
          </p:cNvSpPr>
          <p:nvPr>
            <p:ph type="title"/>
          </p:nvPr>
        </p:nvSpPr>
        <p:spPr/>
        <p:txBody>
          <a:bodyPr/>
          <a:lstStyle/>
          <a:p>
            <a:r>
              <a:rPr lang="en-US" altLang="zh-CN" dirty="0"/>
              <a:t>EDR</a:t>
            </a:r>
            <a:r>
              <a:rPr lang="zh-CN" altLang="en-US" dirty="0"/>
              <a:t>计划</a:t>
            </a:r>
          </a:p>
        </p:txBody>
      </p:sp>
      <p:sp>
        <p:nvSpPr>
          <p:cNvPr id="3" name="内容占位符 2">
            <a:extLst>
              <a:ext uri="{FF2B5EF4-FFF2-40B4-BE49-F238E27FC236}">
                <a16:creationId xmlns:a16="http://schemas.microsoft.com/office/drawing/2014/main" id="{7266FDC3-8338-4A45-AE05-DBB6A9C9A928}"/>
              </a:ext>
            </a:extLst>
          </p:cNvPr>
          <p:cNvSpPr>
            <a:spLocks noGrp="1"/>
          </p:cNvSpPr>
          <p:nvPr>
            <p:ph idx="1"/>
          </p:nvPr>
        </p:nvSpPr>
        <p:spPr/>
        <p:txBody>
          <a:bodyPr/>
          <a:lstStyle/>
          <a:p>
            <a:pPr algn="just"/>
            <a:r>
              <a:rPr lang="zh-CN" altLang="en-US" dirty="0"/>
              <a:t>主要目标</a:t>
            </a:r>
            <a:endParaRPr lang="en-US" altLang="zh-CN" dirty="0"/>
          </a:p>
          <a:p>
            <a:pPr lvl="1" algn="just"/>
            <a:r>
              <a:rPr lang="zh-CN" altLang="en-US" dirty="0"/>
              <a:t>为实现</a:t>
            </a:r>
            <a:r>
              <a:rPr lang="en-US" altLang="zh-CN" dirty="0"/>
              <a:t>80%</a:t>
            </a:r>
            <a:r>
              <a:rPr lang="zh-CN" altLang="en-US" dirty="0"/>
              <a:t>以上的速调管射频转换目标，在已有高效率速调管研究基础上进行更高效率速调管和能量回收型高效率速调管研制，实现功率源系统高效率传输与应用。配合完成</a:t>
            </a:r>
            <a:r>
              <a:rPr lang="en-US" altLang="zh-CN" dirty="0"/>
              <a:t>650MHz</a:t>
            </a:r>
            <a:r>
              <a:rPr lang="zh-CN" altLang="en-US" dirty="0"/>
              <a:t>超导腔水平测试和</a:t>
            </a:r>
            <a:r>
              <a:rPr lang="en-US" altLang="zh-CN" dirty="0"/>
              <a:t>C</a:t>
            </a:r>
            <a:r>
              <a:rPr lang="zh-CN" altLang="en-US" dirty="0"/>
              <a:t>波段</a:t>
            </a:r>
            <a:r>
              <a:rPr lang="en-US" altLang="zh-CN" dirty="0"/>
              <a:t>80MW</a:t>
            </a:r>
            <a:r>
              <a:rPr lang="zh-CN" altLang="en-US" dirty="0"/>
              <a:t>速调管与功率传输系统研制任务。</a:t>
            </a:r>
          </a:p>
        </p:txBody>
      </p:sp>
    </p:spTree>
    <p:extLst>
      <p:ext uri="{BB962C8B-B14F-4D97-AF65-F5344CB8AC3E}">
        <p14:creationId xmlns:p14="http://schemas.microsoft.com/office/powerpoint/2010/main" val="367820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AF379-AED5-4148-B752-80ACC0566C72}"/>
              </a:ext>
            </a:extLst>
          </p:cNvPr>
          <p:cNvSpPr>
            <a:spLocks noGrp="1"/>
          </p:cNvSpPr>
          <p:nvPr>
            <p:ph type="title"/>
          </p:nvPr>
        </p:nvSpPr>
        <p:spPr>
          <a:xfrm>
            <a:off x="838199" y="365125"/>
            <a:ext cx="11075633" cy="1325563"/>
          </a:xfrm>
        </p:spPr>
        <p:txBody>
          <a:bodyPr>
            <a:normAutofit/>
          </a:bodyPr>
          <a:lstStyle/>
          <a:p>
            <a:r>
              <a:rPr lang="en-US" altLang="zh-CN" dirty="0"/>
              <a:t>EDR</a:t>
            </a:r>
            <a:r>
              <a:rPr lang="zh-CN" altLang="en-US" dirty="0"/>
              <a:t>计划</a:t>
            </a:r>
            <a:r>
              <a:rPr lang="en-US" altLang="zh-CN" dirty="0"/>
              <a:t>-</a:t>
            </a:r>
            <a:r>
              <a:rPr lang="zh-CN" altLang="en-US" sz="3600" dirty="0"/>
              <a:t>四年计划（</a:t>
            </a:r>
            <a:r>
              <a:rPr lang="en-US" altLang="zh-CN" sz="3600" dirty="0"/>
              <a:t>2024.1-2027.12</a:t>
            </a:r>
            <a:r>
              <a:rPr lang="zh-CN" altLang="en-US" sz="3600" dirty="0"/>
              <a:t>）</a:t>
            </a:r>
            <a:r>
              <a:rPr lang="en-US" altLang="zh-CN" sz="3600" dirty="0"/>
              <a:t>@2023.11</a:t>
            </a:r>
            <a:endParaRPr lang="zh-CN" altLang="en-US" sz="3600" dirty="0"/>
          </a:p>
        </p:txBody>
      </p:sp>
      <p:graphicFrame>
        <p:nvGraphicFramePr>
          <p:cNvPr id="4" name="表格 3">
            <a:extLst>
              <a:ext uri="{FF2B5EF4-FFF2-40B4-BE49-F238E27FC236}">
                <a16:creationId xmlns:a16="http://schemas.microsoft.com/office/drawing/2014/main" id="{ACDE52FA-8E11-429B-953E-5643BAC1094B}"/>
              </a:ext>
            </a:extLst>
          </p:cNvPr>
          <p:cNvGraphicFramePr>
            <a:graphicFrameLocks noGrp="1"/>
          </p:cNvGraphicFramePr>
          <p:nvPr>
            <p:extLst>
              <p:ext uri="{D42A27DB-BD31-4B8C-83A1-F6EECF244321}">
                <p14:modId xmlns:p14="http://schemas.microsoft.com/office/powerpoint/2010/main" val="2005132802"/>
              </p:ext>
            </p:extLst>
          </p:nvPr>
        </p:nvGraphicFramePr>
        <p:xfrm>
          <a:off x="980242" y="2001410"/>
          <a:ext cx="10098229" cy="4023360"/>
        </p:xfrm>
        <a:graphic>
          <a:graphicData uri="http://schemas.openxmlformats.org/drawingml/2006/table">
            <a:tbl>
              <a:tblPr firstRow="1" bandRow="1">
                <a:tableStyleId>{5C22544A-7EE6-4342-B048-85BDC9FD1C3A}</a:tableStyleId>
              </a:tblPr>
              <a:tblGrid>
                <a:gridCol w="1873568">
                  <a:extLst>
                    <a:ext uri="{9D8B030D-6E8A-4147-A177-3AD203B41FA5}">
                      <a16:colId xmlns:a16="http://schemas.microsoft.com/office/drawing/2014/main" val="2471970187"/>
                    </a:ext>
                  </a:extLst>
                </a:gridCol>
                <a:gridCol w="4588193">
                  <a:extLst>
                    <a:ext uri="{9D8B030D-6E8A-4147-A177-3AD203B41FA5}">
                      <a16:colId xmlns:a16="http://schemas.microsoft.com/office/drawing/2014/main" val="216841632"/>
                    </a:ext>
                  </a:extLst>
                </a:gridCol>
                <a:gridCol w="2988397">
                  <a:extLst>
                    <a:ext uri="{9D8B030D-6E8A-4147-A177-3AD203B41FA5}">
                      <a16:colId xmlns:a16="http://schemas.microsoft.com/office/drawing/2014/main" val="138484299"/>
                    </a:ext>
                  </a:extLst>
                </a:gridCol>
                <a:gridCol w="648071">
                  <a:extLst>
                    <a:ext uri="{9D8B030D-6E8A-4147-A177-3AD203B41FA5}">
                      <a16:colId xmlns:a16="http://schemas.microsoft.com/office/drawing/2014/main" val="3176364278"/>
                    </a:ext>
                  </a:extLst>
                </a:gridCol>
              </a:tblGrid>
              <a:tr h="282835">
                <a:tc>
                  <a:txBody>
                    <a:bodyPr/>
                    <a:lstStyle/>
                    <a:p>
                      <a:endParaRPr lang="zh-CN" altLang="en-US" dirty="0"/>
                    </a:p>
                  </a:txBody>
                  <a:tcPr/>
                </a:tc>
                <a:tc>
                  <a:txBody>
                    <a:bodyPr/>
                    <a:lstStyle/>
                    <a:p>
                      <a:pPr algn="ctr"/>
                      <a:r>
                        <a:rPr lang="zh-CN" altLang="en-US" dirty="0"/>
                        <a:t>明细</a:t>
                      </a:r>
                    </a:p>
                  </a:txBody>
                  <a:tcPr/>
                </a:tc>
                <a:tc>
                  <a:txBody>
                    <a:bodyPr/>
                    <a:lstStyle/>
                    <a:p>
                      <a:pPr algn="ctr"/>
                      <a:r>
                        <a:rPr lang="zh-CN" altLang="en-US" dirty="0"/>
                        <a:t>指标</a:t>
                      </a:r>
                    </a:p>
                  </a:txBody>
                  <a:tcPr/>
                </a:tc>
                <a:tc>
                  <a:txBody>
                    <a:bodyPr/>
                    <a:lstStyle/>
                    <a:p>
                      <a:pPr algn="ctr"/>
                      <a:r>
                        <a:rPr lang="zh-CN" altLang="en-US" dirty="0"/>
                        <a:t>数量</a:t>
                      </a:r>
                    </a:p>
                  </a:txBody>
                  <a:tcPr/>
                </a:tc>
                <a:extLst>
                  <a:ext uri="{0D108BD9-81ED-4DB2-BD59-A6C34878D82A}">
                    <a16:rowId xmlns:a16="http://schemas.microsoft.com/office/drawing/2014/main" val="725731031"/>
                  </a:ext>
                </a:extLst>
              </a:tr>
              <a:tr h="282835">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a:t>
                      </a:r>
                      <a:r>
                        <a:rPr lang="zh-CN" altLang="en-US" dirty="0"/>
                        <a:t>波段</a:t>
                      </a:r>
                      <a:r>
                        <a:rPr lang="en-US" altLang="zh-CN" dirty="0"/>
                        <a:t>/650MHz</a:t>
                      </a:r>
                      <a:endParaRPr lang="zh-CN" altLang="en-US" dirty="0"/>
                    </a:p>
                  </a:txBody>
                  <a:tcPr anchor="ctr"/>
                </a:tc>
                <a:tc>
                  <a:txBody>
                    <a:bodyPr/>
                    <a:lstStyle/>
                    <a:p>
                      <a:r>
                        <a:rPr lang="zh-CN" altLang="en-US" dirty="0"/>
                        <a:t>高电压高效率速调管 </a:t>
                      </a:r>
                    </a:p>
                  </a:txBody>
                  <a:tcPr/>
                </a:tc>
                <a:tc>
                  <a:txBody>
                    <a:bodyPr/>
                    <a:lstStyle/>
                    <a:p>
                      <a:r>
                        <a:rPr lang="zh-CN" altLang="en-US" dirty="0"/>
                        <a:t>饱和区效率</a:t>
                      </a:r>
                      <a:r>
                        <a:rPr lang="en-US" altLang="zh-CN" dirty="0"/>
                        <a:t>&gt;75%</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1064146696"/>
                  </a:ext>
                </a:extLst>
              </a:tr>
              <a:tr h="282835">
                <a:tc vMerge="1">
                  <a:txBody>
                    <a:bodyPr/>
                    <a:lstStyle/>
                    <a:p>
                      <a:endParaRPr lang="zh-CN" altLang="en-US" dirty="0"/>
                    </a:p>
                  </a:txBody>
                  <a:tcPr/>
                </a:tc>
                <a:tc>
                  <a:txBody>
                    <a:bodyPr/>
                    <a:lstStyle/>
                    <a:p>
                      <a:r>
                        <a:rPr lang="zh-CN" altLang="en-US" dirty="0"/>
                        <a:t>能量回收型高效率速调管</a:t>
                      </a:r>
                    </a:p>
                  </a:txBody>
                  <a:tcPr/>
                </a:tc>
                <a:tc>
                  <a:txBody>
                    <a:bodyPr/>
                    <a:lstStyle/>
                    <a:p>
                      <a:r>
                        <a:rPr lang="zh-CN" altLang="en-US" dirty="0"/>
                        <a:t>线性区效率</a:t>
                      </a:r>
                      <a:r>
                        <a:rPr lang="en-US" altLang="zh-CN" dirty="0"/>
                        <a:t>&gt;80%</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3420669140"/>
                  </a:ext>
                </a:extLst>
              </a:tr>
              <a:tr h="282835">
                <a:tc vMerge="1">
                  <a:txBody>
                    <a:bodyPr/>
                    <a:lstStyle/>
                    <a:p>
                      <a:endParaRPr lang="zh-CN" altLang="en-US"/>
                    </a:p>
                  </a:txBody>
                  <a:tcPr/>
                </a:tc>
                <a:tc>
                  <a:txBody>
                    <a:bodyPr/>
                    <a:lstStyle/>
                    <a:p>
                      <a:r>
                        <a:rPr lang="zh-CN" altLang="en-US" dirty="0"/>
                        <a:t>能量回收高压直流电源</a:t>
                      </a:r>
                    </a:p>
                  </a:txBody>
                  <a:tcPr/>
                </a:tc>
                <a:tc>
                  <a:txBody>
                    <a:bodyPr/>
                    <a:lstStyle/>
                    <a:p>
                      <a:r>
                        <a:rPr lang="en-US" altLang="zh-CN" dirty="0"/>
                        <a:t>130kV/80kV/30kV</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2365947457"/>
                  </a:ext>
                </a:extLst>
              </a:tr>
              <a:tr h="282835">
                <a:tc vMerge="1">
                  <a:txBody>
                    <a:bodyPr/>
                    <a:lstStyle/>
                    <a:p>
                      <a:endParaRPr lang="zh-CN" altLang="en-US"/>
                    </a:p>
                  </a:txBody>
                  <a:tcPr/>
                </a:tc>
                <a:tc>
                  <a:txBody>
                    <a:bodyPr/>
                    <a:lstStyle/>
                    <a:p>
                      <a:r>
                        <a:rPr lang="zh-CN" altLang="en-US" dirty="0"/>
                        <a:t>超导腔水平测试用波导传输和分配系统</a:t>
                      </a:r>
                    </a:p>
                  </a:txBody>
                  <a:tcPr/>
                </a:tc>
                <a:tc>
                  <a:txBody>
                    <a:bodyPr/>
                    <a:lstStyle/>
                    <a:p>
                      <a:r>
                        <a:rPr lang="en-US" altLang="zh-CN" dirty="0"/>
                        <a:t>800kW/</a:t>
                      </a:r>
                      <a:r>
                        <a:rPr lang="zh-CN" altLang="en-US" dirty="0"/>
                        <a:t>功分器</a:t>
                      </a:r>
                      <a:r>
                        <a:rPr lang="en-US" altLang="zh-CN" dirty="0"/>
                        <a:t>/</a:t>
                      </a:r>
                      <a:r>
                        <a:rPr lang="zh-CN" altLang="en-US" dirty="0"/>
                        <a:t>移相器</a:t>
                      </a:r>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2829020936"/>
                  </a:ext>
                </a:extLst>
              </a:tr>
              <a:tr h="282835">
                <a:tc vMerge="1">
                  <a:txBody>
                    <a:bodyPr/>
                    <a:lstStyle/>
                    <a:p>
                      <a:endParaRPr lang="zh-CN" altLang="en-US" dirty="0"/>
                    </a:p>
                  </a:txBody>
                  <a:tcPr/>
                </a:tc>
                <a:tc>
                  <a:txBody>
                    <a:bodyPr/>
                    <a:lstStyle/>
                    <a:p>
                      <a:r>
                        <a:rPr lang="zh-CN" altLang="en-US" dirty="0"/>
                        <a:t>超导腔水平测试用低电平控制系统</a:t>
                      </a:r>
                    </a:p>
                  </a:txBody>
                  <a:tcPr/>
                </a:tc>
                <a:tc>
                  <a:txBody>
                    <a:bodyPr/>
                    <a:lstStyle/>
                    <a:p>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2849170922"/>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高压直流电缆长距离传输打火保护装置</a:t>
                      </a:r>
                    </a:p>
                  </a:txBody>
                  <a:tcPr/>
                </a:tc>
                <a:tc>
                  <a:txBody>
                    <a:bodyPr/>
                    <a:lstStyle/>
                    <a:p>
                      <a:r>
                        <a:rPr lang="en-US" altLang="zh-CN" dirty="0"/>
                        <a:t>600m</a:t>
                      </a:r>
                      <a:r>
                        <a:rPr lang="zh-CN" altLang="en-US" dirty="0"/>
                        <a:t>电缆，打火能量</a:t>
                      </a:r>
                      <a:r>
                        <a:rPr lang="en-US" altLang="zh-CN" dirty="0"/>
                        <a:t>&lt;15J</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915796924"/>
                  </a:ext>
                </a:extLst>
              </a:tr>
              <a:tr h="282835">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a:t>
                      </a:r>
                      <a:r>
                        <a:rPr lang="zh-CN" altLang="en-US" dirty="0"/>
                        <a:t>波段</a:t>
                      </a:r>
                      <a:r>
                        <a:rPr lang="en-US" altLang="zh-CN" dirty="0"/>
                        <a:t>/5720MHz</a:t>
                      </a:r>
                      <a:endParaRPr lang="zh-CN" altLang="en-US" dirty="0"/>
                    </a:p>
                  </a:txBody>
                  <a:tcPr anchor="ctr"/>
                </a:tc>
                <a:tc>
                  <a:txBody>
                    <a:bodyPr/>
                    <a:lstStyle/>
                    <a:p>
                      <a:r>
                        <a:rPr lang="en-US" altLang="zh-CN" dirty="0"/>
                        <a:t>80MW</a:t>
                      </a:r>
                      <a:r>
                        <a:rPr lang="zh-CN" altLang="en-US" dirty="0"/>
                        <a:t>速调管</a:t>
                      </a:r>
                    </a:p>
                  </a:txBody>
                  <a:tcPr/>
                </a:tc>
                <a:tc>
                  <a:txBody>
                    <a:bodyPr/>
                    <a:lstStyle/>
                    <a:p>
                      <a:r>
                        <a:rPr lang="en-US" altLang="zh-CN" dirty="0"/>
                        <a:t>80MW/3us/100Hz</a:t>
                      </a:r>
                      <a:endParaRPr lang="zh-CN" altLang="en-US" dirty="0"/>
                    </a:p>
                  </a:txBody>
                  <a:tcPr/>
                </a:tc>
                <a:tc>
                  <a:txBody>
                    <a:bodyPr/>
                    <a:lstStyle/>
                    <a:p>
                      <a:pPr algn="ctr"/>
                      <a:r>
                        <a:rPr lang="en-US" altLang="zh-CN" dirty="0"/>
                        <a:t>2</a:t>
                      </a:r>
                      <a:endParaRPr lang="zh-CN" altLang="en-US" dirty="0"/>
                    </a:p>
                  </a:txBody>
                  <a:tcPr/>
                </a:tc>
                <a:extLst>
                  <a:ext uri="{0D108BD9-81ED-4DB2-BD59-A6C34878D82A}">
                    <a16:rowId xmlns:a16="http://schemas.microsoft.com/office/drawing/2014/main" val="944621310"/>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固态调制器，配合</a:t>
                      </a:r>
                      <a:r>
                        <a:rPr lang="en-US" altLang="zh-CN" dirty="0"/>
                        <a:t>80MW</a:t>
                      </a:r>
                      <a:r>
                        <a:rPr lang="zh-CN" altLang="en-US" dirty="0"/>
                        <a:t>速调管运行</a:t>
                      </a:r>
                    </a:p>
                  </a:txBody>
                  <a:tcPr/>
                </a:tc>
                <a:tc>
                  <a:txBody>
                    <a:bodyPr/>
                    <a:lstStyle/>
                    <a:p>
                      <a:r>
                        <a:rPr lang="en-US" altLang="zh-CN" dirty="0"/>
                        <a:t>430kV/450A</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486767212"/>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高梯度加速结构测试用波导传输和分配系统</a:t>
                      </a:r>
                    </a:p>
                  </a:txBody>
                  <a:tcPr/>
                </a:tc>
                <a:tc>
                  <a:txBody>
                    <a:bodyPr/>
                    <a:lstStyle/>
                    <a:p>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3942209636"/>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测试平台低电平控制系统</a:t>
                      </a:r>
                    </a:p>
                  </a:txBody>
                  <a:tcPr/>
                </a:tc>
                <a:tc>
                  <a:txBody>
                    <a:bodyPr/>
                    <a:lstStyle/>
                    <a:p>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936991076"/>
                  </a:ext>
                </a:extLst>
              </a:tr>
            </a:tbl>
          </a:graphicData>
        </a:graphic>
      </p:graphicFrame>
    </p:spTree>
    <p:extLst>
      <p:ext uri="{BB962C8B-B14F-4D97-AF65-F5344CB8AC3E}">
        <p14:creationId xmlns:p14="http://schemas.microsoft.com/office/powerpoint/2010/main" val="1997246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AF379-AED5-4148-B752-80ACC0566C72}"/>
              </a:ext>
            </a:extLst>
          </p:cNvPr>
          <p:cNvSpPr>
            <a:spLocks noGrp="1"/>
          </p:cNvSpPr>
          <p:nvPr>
            <p:ph type="title"/>
          </p:nvPr>
        </p:nvSpPr>
        <p:spPr>
          <a:xfrm>
            <a:off x="838199" y="365125"/>
            <a:ext cx="11075633" cy="1325563"/>
          </a:xfrm>
        </p:spPr>
        <p:txBody>
          <a:bodyPr>
            <a:normAutofit/>
          </a:bodyPr>
          <a:lstStyle/>
          <a:p>
            <a:r>
              <a:rPr lang="en-US" altLang="zh-CN" dirty="0"/>
              <a:t>EDR</a:t>
            </a:r>
            <a:r>
              <a:rPr lang="zh-CN" altLang="en-US" dirty="0"/>
              <a:t>计划</a:t>
            </a:r>
            <a:r>
              <a:rPr lang="en-US" altLang="zh-CN" dirty="0"/>
              <a:t>-</a:t>
            </a:r>
            <a:r>
              <a:rPr lang="zh-CN" altLang="en-US" sz="3600" dirty="0">
                <a:solidFill>
                  <a:srgbClr val="C00000"/>
                </a:solidFill>
              </a:rPr>
              <a:t>二年计划</a:t>
            </a:r>
            <a:r>
              <a:rPr lang="zh-CN" altLang="en-US" sz="3600" dirty="0"/>
              <a:t>（</a:t>
            </a:r>
            <a:r>
              <a:rPr lang="en-US" altLang="zh-CN" sz="3600" dirty="0"/>
              <a:t>2024.1-2025.12</a:t>
            </a:r>
            <a:r>
              <a:rPr lang="zh-CN" altLang="en-US" sz="3600" dirty="0"/>
              <a:t>）</a:t>
            </a:r>
            <a:r>
              <a:rPr lang="en-US" altLang="zh-CN" sz="3600" dirty="0"/>
              <a:t>@2024. 1</a:t>
            </a:r>
            <a:endParaRPr lang="zh-CN" altLang="en-US" sz="3600" dirty="0"/>
          </a:p>
        </p:txBody>
      </p:sp>
      <p:graphicFrame>
        <p:nvGraphicFramePr>
          <p:cNvPr id="4" name="表格 3">
            <a:extLst>
              <a:ext uri="{FF2B5EF4-FFF2-40B4-BE49-F238E27FC236}">
                <a16:creationId xmlns:a16="http://schemas.microsoft.com/office/drawing/2014/main" id="{ACDE52FA-8E11-429B-953E-5643BAC1094B}"/>
              </a:ext>
            </a:extLst>
          </p:cNvPr>
          <p:cNvGraphicFramePr>
            <a:graphicFrameLocks noGrp="1"/>
          </p:cNvGraphicFramePr>
          <p:nvPr>
            <p:extLst>
              <p:ext uri="{D42A27DB-BD31-4B8C-83A1-F6EECF244321}">
                <p14:modId xmlns:p14="http://schemas.microsoft.com/office/powerpoint/2010/main" val="2958533352"/>
              </p:ext>
            </p:extLst>
          </p:nvPr>
        </p:nvGraphicFramePr>
        <p:xfrm>
          <a:off x="980242" y="2001410"/>
          <a:ext cx="10098229" cy="4023360"/>
        </p:xfrm>
        <a:graphic>
          <a:graphicData uri="http://schemas.openxmlformats.org/drawingml/2006/table">
            <a:tbl>
              <a:tblPr firstRow="1" bandRow="1">
                <a:tableStyleId>{5C22544A-7EE6-4342-B048-85BDC9FD1C3A}</a:tableStyleId>
              </a:tblPr>
              <a:tblGrid>
                <a:gridCol w="1873568">
                  <a:extLst>
                    <a:ext uri="{9D8B030D-6E8A-4147-A177-3AD203B41FA5}">
                      <a16:colId xmlns:a16="http://schemas.microsoft.com/office/drawing/2014/main" val="2471970187"/>
                    </a:ext>
                  </a:extLst>
                </a:gridCol>
                <a:gridCol w="4588193">
                  <a:extLst>
                    <a:ext uri="{9D8B030D-6E8A-4147-A177-3AD203B41FA5}">
                      <a16:colId xmlns:a16="http://schemas.microsoft.com/office/drawing/2014/main" val="216841632"/>
                    </a:ext>
                  </a:extLst>
                </a:gridCol>
                <a:gridCol w="2988397">
                  <a:extLst>
                    <a:ext uri="{9D8B030D-6E8A-4147-A177-3AD203B41FA5}">
                      <a16:colId xmlns:a16="http://schemas.microsoft.com/office/drawing/2014/main" val="138484299"/>
                    </a:ext>
                  </a:extLst>
                </a:gridCol>
                <a:gridCol w="648071">
                  <a:extLst>
                    <a:ext uri="{9D8B030D-6E8A-4147-A177-3AD203B41FA5}">
                      <a16:colId xmlns:a16="http://schemas.microsoft.com/office/drawing/2014/main" val="3176364278"/>
                    </a:ext>
                  </a:extLst>
                </a:gridCol>
              </a:tblGrid>
              <a:tr h="282835">
                <a:tc>
                  <a:txBody>
                    <a:bodyPr/>
                    <a:lstStyle/>
                    <a:p>
                      <a:endParaRPr lang="zh-CN" altLang="en-US" dirty="0"/>
                    </a:p>
                  </a:txBody>
                  <a:tcPr/>
                </a:tc>
                <a:tc>
                  <a:txBody>
                    <a:bodyPr/>
                    <a:lstStyle/>
                    <a:p>
                      <a:pPr algn="ctr"/>
                      <a:r>
                        <a:rPr lang="zh-CN" altLang="en-US" dirty="0"/>
                        <a:t>明细</a:t>
                      </a:r>
                    </a:p>
                  </a:txBody>
                  <a:tcPr/>
                </a:tc>
                <a:tc>
                  <a:txBody>
                    <a:bodyPr/>
                    <a:lstStyle/>
                    <a:p>
                      <a:pPr algn="ctr"/>
                      <a:r>
                        <a:rPr lang="zh-CN" altLang="en-US" dirty="0"/>
                        <a:t>指标</a:t>
                      </a:r>
                    </a:p>
                  </a:txBody>
                  <a:tcPr/>
                </a:tc>
                <a:tc>
                  <a:txBody>
                    <a:bodyPr/>
                    <a:lstStyle/>
                    <a:p>
                      <a:pPr algn="ctr"/>
                      <a:r>
                        <a:rPr lang="zh-CN" altLang="en-US" dirty="0"/>
                        <a:t>数量</a:t>
                      </a:r>
                    </a:p>
                  </a:txBody>
                  <a:tcPr/>
                </a:tc>
                <a:extLst>
                  <a:ext uri="{0D108BD9-81ED-4DB2-BD59-A6C34878D82A}">
                    <a16:rowId xmlns:a16="http://schemas.microsoft.com/office/drawing/2014/main" val="725731031"/>
                  </a:ext>
                </a:extLst>
              </a:tr>
              <a:tr h="282835">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a:t>
                      </a:r>
                      <a:r>
                        <a:rPr lang="zh-CN" altLang="en-US" dirty="0"/>
                        <a:t>波段</a:t>
                      </a:r>
                      <a:r>
                        <a:rPr lang="en-US" altLang="zh-CN" dirty="0"/>
                        <a:t>/650MHz</a:t>
                      </a:r>
                      <a:endParaRPr lang="zh-CN" altLang="en-US" dirty="0"/>
                    </a:p>
                  </a:txBody>
                  <a:tcPr anchor="ctr"/>
                </a:tc>
                <a:tc>
                  <a:txBody>
                    <a:bodyPr/>
                    <a:lstStyle/>
                    <a:p>
                      <a:r>
                        <a:rPr lang="zh-CN" altLang="en-US" dirty="0">
                          <a:solidFill>
                            <a:srgbClr val="C00000"/>
                          </a:solidFill>
                        </a:rPr>
                        <a:t>高电压高效率速调管 </a:t>
                      </a:r>
                    </a:p>
                  </a:txBody>
                  <a:tcPr/>
                </a:tc>
                <a:tc>
                  <a:txBody>
                    <a:bodyPr/>
                    <a:lstStyle/>
                    <a:p>
                      <a:r>
                        <a:rPr lang="zh-CN" altLang="en-US" dirty="0">
                          <a:solidFill>
                            <a:srgbClr val="C00000"/>
                          </a:solidFill>
                        </a:rPr>
                        <a:t>饱和区效率</a:t>
                      </a:r>
                      <a:r>
                        <a:rPr lang="en-US" altLang="zh-CN" dirty="0">
                          <a:solidFill>
                            <a:srgbClr val="C00000"/>
                          </a:solidFill>
                        </a:rPr>
                        <a:t>&gt;75%</a:t>
                      </a:r>
                      <a:endParaRPr lang="zh-CN" altLang="en-US" dirty="0">
                        <a:solidFill>
                          <a:srgbClr val="C00000"/>
                        </a:solidFill>
                      </a:endParaRPr>
                    </a:p>
                  </a:txBody>
                  <a:tcPr/>
                </a:tc>
                <a:tc>
                  <a:txBody>
                    <a:bodyPr/>
                    <a:lstStyle/>
                    <a:p>
                      <a:pPr algn="ctr"/>
                      <a:r>
                        <a:rPr lang="en-US" altLang="zh-CN" dirty="0">
                          <a:solidFill>
                            <a:srgbClr val="C00000"/>
                          </a:solidFill>
                        </a:rPr>
                        <a:t>1</a:t>
                      </a:r>
                      <a:endParaRPr lang="zh-CN" altLang="en-US" dirty="0">
                        <a:solidFill>
                          <a:srgbClr val="C00000"/>
                        </a:solidFill>
                      </a:endParaRPr>
                    </a:p>
                  </a:txBody>
                  <a:tcPr/>
                </a:tc>
                <a:extLst>
                  <a:ext uri="{0D108BD9-81ED-4DB2-BD59-A6C34878D82A}">
                    <a16:rowId xmlns:a16="http://schemas.microsoft.com/office/drawing/2014/main" val="1064146696"/>
                  </a:ext>
                </a:extLst>
              </a:tr>
              <a:tr h="282835">
                <a:tc vMerge="1">
                  <a:txBody>
                    <a:bodyPr/>
                    <a:lstStyle/>
                    <a:p>
                      <a:endParaRPr lang="zh-CN" altLang="en-US" dirty="0"/>
                    </a:p>
                  </a:txBody>
                  <a:tcPr/>
                </a:tc>
                <a:tc>
                  <a:txBody>
                    <a:bodyPr/>
                    <a:lstStyle/>
                    <a:p>
                      <a:r>
                        <a:rPr lang="zh-CN" altLang="en-US" dirty="0"/>
                        <a:t>能量回收型高效率速调管</a:t>
                      </a:r>
                    </a:p>
                  </a:txBody>
                  <a:tcPr/>
                </a:tc>
                <a:tc>
                  <a:txBody>
                    <a:bodyPr/>
                    <a:lstStyle/>
                    <a:p>
                      <a:r>
                        <a:rPr lang="zh-CN" altLang="en-US" dirty="0"/>
                        <a:t>线性区效率</a:t>
                      </a:r>
                      <a:r>
                        <a:rPr lang="en-US" altLang="zh-CN" dirty="0"/>
                        <a:t>&gt;80%</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3420669140"/>
                  </a:ext>
                </a:extLst>
              </a:tr>
              <a:tr h="282835">
                <a:tc vMerge="1">
                  <a:txBody>
                    <a:bodyPr/>
                    <a:lstStyle/>
                    <a:p>
                      <a:endParaRPr lang="zh-CN" altLang="en-US"/>
                    </a:p>
                  </a:txBody>
                  <a:tcPr/>
                </a:tc>
                <a:tc>
                  <a:txBody>
                    <a:bodyPr/>
                    <a:lstStyle/>
                    <a:p>
                      <a:r>
                        <a:rPr lang="zh-CN" altLang="en-US" dirty="0"/>
                        <a:t>能量回收高压直流电源</a:t>
                      </a:r>
                    </a:p>
                  </a:txBody>
                  <a:tcPr/>
                </a:tc>
                <a:tc>
                  <a:txBody>
                    <a:bodyPr/>
                    <a:lstStyle/>
                    <a:p>
                      <a:r>
                        <a:rPr lang="en-US" altLang="zh-CN" dirty="0"/>
                        <a:t>130kV/80kV/30kV</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2365947457"/>
                  </a:ext>
                </a:extLst>
              </a:tr>
              <a:tr h="282835">
                <a:tc vMerge="1">
                  <a:txBody>
                    <a:bodyPr/>
                    <a:lstStyle/>
                    <a:p>
                      <a:endParaRPr lang="zh-CN" altLang="en-US"/>
                    </a:p>
                  </a:txBody>
                  <a:tcPr/>
                </a:tc>
                <a:tc>
                  <a:txBody>
                    <a:bodyPr/>
                    <a:lstStyle/>
                    <a:p>
                      <a:r>
                        <a:rPr lang="zh-CN" altLang="en-US" dirty="0">
                          <a:solidFill>
                            <a:srgbClr val="C00000"/>
                          </a:solidFill>
                        </a:rPr>
                        <a:t>超导腔水平测试用波导传输和分配系统</a:t>
                      </a:r>
                    </a:p>
                  </a:txBody>
                  <a:tcPr/>
                </a:tc>
                <a:tc>
                  <a:txBody>
                    <a:bodyPr/>
                    <a:lstStyle/>
                    <a:p>
                      <a:r>
                        <a:rPr lang="en-US" altLang="zh-CN" dirty="0">
                          <a:solidFill>
                            <a:srgbClr val="C00000"/>
                          </a:solidFill>
                        </a:rPr>
                        <a:t>800kW/</a:t>
                      </a:r>
                      <a:r>
                        <a:rPr lang="zh-CN" altLang="en-US" dirty="0">
                          <a:solidFill>
                            <a:srgbClr val="C00000"/>
                          </a:solidFill>
                        </a:rPr>
                        <a:t>功分器</a:t>
                      </a:r>
                      <a:r>
                        <a:rPr lang="en-US" altLang="zh-CN" dirty="0">
                          <a:solidFill>
                            <a:srgbClr val="C00000"/>
                          </a:solidFill>
                        </a:rPr>
                        <a:t>/</a:t>
                      </a:r>
                      <a:r>
                        <a:rPr lang="zh-CN" altLang="en-US" dirty="0">
                          <a:solidFill>
                            <a:srgbClr val="C00000"/>
                          </a:solidFill>
                        </a:rPr>
                        <a:t>移相器</a:t>
                      </a:r>
                    </a:p>
                  </a:txBody>
                  <a:tcPr/>
                </a:tc>
                <a:tc>
                  <a:txBody>
                    <a:bodyPr/>
                    <a:lstStyle/>
                    <a:p>
                      <a:pPr algn="ctr"/>
                      <a:r>
                        <a:rPr lang="en-US" altLang="zh-CN" dirty="0">
                          <a:solidFill>
                            <a:srgbClr val="C00000"/>
                          </a:solidFill>
                        </a:rPr>
                        <a:t>1</a:t>
                      </a:r>
                      <a:endParaRPr lang="zh-CN" altLang="en-US" dirty="0">
                        <a:solidFill>
                          <a:srgbClr val="C00000"/>
                        </a:solidFill>
                      </a:endParaRPr>
                    </a:p>
                  </a:txBody>
                  <a:tcPr/>
                </a:tc>
                <a:extLst>
                  <a:ext uri="{0D108BD9-81ED-4DB2-BD59-A6C34878D82A}">
                    <a16:rowId xmlns:a16="http://schemas.microsoft.com/office/drawing/2014/main" val="2829020936"/>
                  </a:ext>
                </a:extLst>
              </a:tr>
              <a:tr h="282835">
                <a:tc vMerge="1">
                  <a:txBody>
                    <a:bodyPr/>
                    <a:lstStyle/>
                    <a:p>
                      <a:endParaRPr lang="zh-CN" altLang="en-US" dirty="0"/>
                    </a:p>
                  </a:txBody>
                  <a:tcPr/>
                </a:tc>
                <a:tc>
                  <a:txBody>
                    <a:bodyPr/>
                    <a:lstStyle/>
                    <a:p>
                      <a:r>
                        <a:rPr lang="zh-CN" altLang="en-US" dirty="0">
                          <a:solidFill>
                            <a:srgbClr val="C00000"/>
                          </a:solidFill>
                        </a:rPr>
                        <a:t>超导腔水平测试用低电平控制系统</a:t>
                      </a:r>
                    </a:p>
                  </a:txBody>
                  <a:tcPr/>
                </a:tc>
                <a:tc>
                  <a:txBody>
                    <a:bodyPr/>
                    <a:lstStyle/>
                    <a:p>
                      <a:endParaRPr lang="zh-CN" altLang="en-US" dirty="0">
                        <a:solidFill>
                          <a:srgbClr val="C00000"/>
                        </a:solidFill>
                      </a:endParaRPr>
                    </a:p>
                  </a:txBody>
                  <a:tcPr/>
                </a:tc>
                <a:tc>
                  <a:txBody>
                    <a:bodyPr/>
                    <a:lstStyle/>
                    <a:p>
                      <a:pPr algn="ctr"/>
                      <a:r>
                        <a:rPr lang="en-US" altLang="zh-CN" dirty="0">
                          <a:solidFill>
                            <a:srgbClr val="C00000"/>
                          </a:solidFill>
                        </a:rPr>
                        <a:t>1</a:t>
                      </a:r>
                      <a:endParaRPr lang="zh-CN" altLang="en-US" dirty="0">
                        <a:solidFill>
                          <a:srgbClr val="C00000"/>
                        </a:solidFill>
                      </a:endParaRPr>
                    </a:p>
                  </a:txBody>
                  <a:tcPr/>
                </a:tc>
                <a:extLst>
                  <a:ext uri="{0D108BD9-81ED-4DB2-BD59-A6C34878D82A}">
                    <a16:rowId xmlns:a16="http://schemas.microsoft.com/office/drawing/2014/main" val="2849170922"/>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高压直流电缆长距离传输打火保护装置</a:t>
                      </a:r>
                    </a:p>
                  </a:txBody>
                  <a:tcPr/>
                </a:tc>
                <a:tc>
                  <a:txBody>
                    <a:bodyPr/>
                    <a:lstStyle/>
                    <a:p>
                      <a:r>
                        <a:rPr lang="en-US" altLang="zh-CN" dirty="0"/>
                        <a:t>600m</a:t>
                      </a:r>
                      <a:r>
                        <a:rPr lang="zh-CN" altLang="en-US" dirty="0"/>
                        <a:t>电缆，打火能量</a:t>
                      </a:r>
                      <a:r>
                        <a:rPr lang="en-US" altLang="zh-CN" dirty="0"/>
                        <a:t>&lt;15J</a:t>
                      </a:r>
                      <a:endParaRPr lang="zh-CN" altLang="en-US" dirty="0"/>
                    </a:p>
                  </a:txBody>
                  <a:tcPr/>
                </a:tc>
                <a:tc>
                  <a:txBody>
                    <a:bodyPr/>
                    <a:lstStyle/>
                    <a:p>
                      <a:pPr algn="ctr"/>
                      <a:r>
                        <a:rPr lang="en-US" altLang="zh-CN" dirty="0"/>
                        <a:t>1</a:t>
                      </a:r>
                      <a:endParaRPr lang="zh-CN" altLang="en-US" dirty="0"/>
                    </a:p>
                  </a:txBody>
                  <a:tcPr/>
                </a:tc>
                <a:extLst>
                  <a:ext uri="{0D108BD9-81ED-4DB2-BD59-A6C34878D82A}">
                    <a16:rowId xmlns:a16="http://schemas.microsoft.com/office/drawing/2014/main" val="915796924"/>
                  </a:ext>
                </a:extLst>
              </a:tr>
              <a:tr h="282835">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a:t>
                      </a:r>
                      <a:r>
                        <a:rPr lang="zh-CN" altLang="en-US" dirty="0"/>
                        <a:t>波段</a:t>
                      </a:r>
                      <a:r>
                        <a:rPr lang="en-US" altLang="zh-CN" dirty="0"/>
                        <a:t>/5720MHz</a:t>
                      </a:r>
                      <a:endParaRPr lang="zh-CN" altLang="en-US" dirty="0"/>
                    </a:p>
                  </a:txBody>
                  <a:tcPr anchor="ctr"/>
                </a:tc>
                <a:tc>
                  <a:txBody>
                    <a:bodyPr/>
                    <a:lstStyle/>
                    <a:p>
                      <a:r>
                        <a:rPr lang="en-US" altLang="zh-CN" dirty="0">
                          <a:solidFill>
                            <a:srgbClr val="C00000"/>
                          </a:solidFill>
                        </a:rPr>
                        <a:t>80MW</a:t>
                      </a:r>
                      <a:r>
                        <a:rPr lang="zh-CN" altLang="en-US" dirty="0">
                          <a:solidFill>
                            <a:srgbClr val="C00000"/>
                          </a:solidFill>
                        </a:rPr>
                        <a:t>速调管</a:t>
                      </a:r>
                    </a:p>
                  </a:txBody>
                  <a:tcPr/>
                </a:tc>
                <a:tc>
                  <a:txBody>
                    <a:bodyPr/>
                    <a:lstStyle/>
                    <a:p>
                      <a:r>
                        <a:rPr lang="en-US" altLang="zh-CN" dirty="0">
                          <a:solidFill>
                            <a:srgbClr val="C00000"/>
                          </a:solidFill>
                        </a:rPr>
                        <a:t>80MW/3us/100Hz</a:t>
                      </a:r>
                      <a:endParaRPr lang="zh-CN" altLang="en-US" dirty="0">
                        <a:solidFill>
                          <a:srgbClr val="C00000"/>
                        </a:solidFill>
                      </a:endParaRPr>
                    </a:p>
                  </a:txBody>
                  <a:tcPr/>
                </a:tc>
                <a:tc>
                  <a:txBody>
                    <a:bodyPr/>
                    <a:lstStyle/>
                    <a:p>
                      <a:pPr algn="ctr"/>
                      <a:r>
                        <a:rPr lang="en-US" altLang="zh-CN" dirty="0">
                          <a:solidFill>
                            <a:srgbClr val="C00000"/>
                          </a:solidFill>
                        </a:rPr>
                        <a:t>2</a:t>
                      </a:r>
                      <a:endParaRPr lang="zh-CN" altLang="en-US" dirty="0">
                        <a:solidFill>
                          <a:srgbClr val="C00000"/>
                        </a:solidFill>
                      </a:endParaRPr>
                    </a:p>
                  </a:txBody>
                  <a:tcPr/>
                </a:tc>
                <a:extLst>
                  <a:ext uri="{0D108BD9-81ED-4DB2-BD59-A6C34878D82A}">
                    <a16:rowId xmlns:a16="http://schemas.microsoft.com/office/drawing/2014/main" val="944621310"/>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C00000"/>
                          </a:solidFill>
                        </a:rPr>
                        <a:t>固态调制器，配合</a:t>
                      </a:r>
                      <a:r>
                        <a:rPr lang="en-US" altLang="zh-CN" dirty="0">
                          <a:solidFill>
                            <a:srgbClr val="C00000"/>
                          </a:solidFill>
                        </a:rPr>
                        <a:t>80MW</a:t>
                      </a:r>
                      <a:r>
                        <a:rPr lang="zh-CN" altLang="en-US" dirty="0">
                          <a:solidFill>
                            <a:srgbClr val="C00000"/>
                          </a:solidFill>
                        </a:rPr>
                        <a:t>速调管运行</a:t>
                      </a:r>
                    </a:p>
                  </a:txBody>
                  <a:tcPr/>
                </a:tc>
                <a:tc>
                  <a:txBody>
                    <a:bodyPr/>
                    <a:lstStyle/>
                    <a:p>
                      <a:r>
                        <a:rPr lang="en-US" altLang="zh-CN" dirty="0">
                          <a:solidFill>
                            <a:srgbClr val="C00000"/>
                          </a:solidFill>
                        </a:rPr>
                        <a:t>430kV/450A</a:t>
                      </a:r>
                      <a:endParaRPr lang="zh-CN" altLang="en-US" dirty="0">
                        <a:solidFill>
                          <a:srgbClr val="C00000"/>
                        </a:solidFill>
                      </a:endParaRPr>
                    </a:p>
                  </a:txBody>
                  <a:tcPr/>
                </a:tc>
                <a:tc>
                  <a:txBody>
                    <a:bodyPr/>
                    <a:lstStyle/>
                    <a:p>
                      <a:pPr algn="ctr"/>
                      <a:r>
                        <a:rPr lang="en-US" altLang="zh-CN" dirty="0">
                          <a:solidFill>
                            <a:srgbClr val="C00000"/>
                          </a:solidFill>
                        </a:rPr>
                        <a:t>1</a:t>
                      </a:r>
                      <a:endParaRPr lang="zh-CN" altLang="en-US" dirty="0">
                        <a:solidFill>
                          <a:srgbClr val="C00000"/>
                        </a:solidFill>
                      </a:endParaRPr>
                    </a:p>
                  </a:txBody>
                  <a:tcPr/>
                </a:tc>
                <a:extLst>
                  <a:ext uri="{0D108BD9-81ED-4DB2-BD59-A6C34878D82A}">
                    <a16:rowId xmlns:a16="http://schemas.microsoft.com/office/drawing/2014/main" val="486767212"/>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C00000"/>
                          </a:solidFill>
                        </a:rPr>
                        <a:t>高梯度加速结构测试用波导传输和分配系统</a:t>
                      </a:r>
                    </a:p>
                  </a:txBody>
                  <a:tcPr/>
                </a:tc>
                <a:tc>
                  <a:txBody>
                    <a:bodyPr/>
                    <a:lstStyle/>
                    <a:p>
                      <a:endParaRPr lang="zh-CN" altLang="en-US" dirty="0">
                        <a:solidFill>
                          <a:srgbClr val="C00000"/>
                        </a:solidFill>
                      </a:endParaRPr>
                    </a:p>
                  </a:txBody>
                  <a:tcPr/>
                </a:tc>
                <a:tc>
                  <a:txBody>
                    <a:bodyPr/>
                    <a:lstStyle/>
                    <a:p>
                      <a:pPr algn="ctr"/>
                      <a:r>
                        <a:rPr lang="en-US" altLang="zh-CN" dirty="0">
                          <a:solidFill>
                            <a:srgbClr val="C00000"/>
                          </a:solidFill>
                        </a:rPr>
                        <a:t>1</a:t>
                      </a:r>
                      <a:endParaRPr lang="zh-CN" altLang="en-US" dirty="0">
                        <a:solidFill>
                          <a:srgbClr val="C00000"/>
                        </a:solidFill>
                      </a:endParaRPr>
                    </a:p>
                  </a:txBody>
                  <a:tcPr/>
                </a:tc>
                <a:extLst>
                  <a:ext uri="{0D108BD9-81ED-4DB2-BD59-A6C34878D82A}">
                    <a16:rowId xmlns:a16="http://schemas.microsoft.com/office/drawing/2014/main" val="3942209636"/>
                  </a:ext>
                </a:extLst>
              </a:tr>
              <a:tr h="282835">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C00000"/>
                          </a:solidFill>
                        </a:rPr>
                        <a:t>测试平台低电平控制系统</a:t>
                      </a:r>
                    </a:p>
                  </a:txBody>
                  <a:tcPr/>
                </a:tc>
                <a:tc>
                  <a:txBody>
                    <a:bodyPr/>
                    <a:lstStyle/>
                    <a:p>
                      <a:endParaRPr lang="zh-CN" altLang="en-US" dirty="0">
                        <a:solidFill>
                          <a:srgbClr val="C00000"/>
                        </a:solidFill>
                      </a:endParaRPr>
                    </a:p>
                  </a:txBody>
                  <a:tcPr/>
                </a:tc>
                <a:tc>
                  <a:txBody>
                    <a:bodyPr/>
                    <a:lstStyle/>
                    <a:p>
                      <a:pPr algn="ctr"/>
                      <a:r>
                        <a:rPr lang="en-US" altLang="zh-CN" dirty="0">
                          <a:solidFill>
                            <a:srgbClr val="C00000"/>
                          </a:solidFill>
                        </a:rPr>
                        <a:t>1</a:t>
                      </a:r>
                      <a:endParaRPr lang="zh-CN" altLang="en-US" dirty="0">
                        <a:solidFill>
                          <a:srgbClr val="C00000"/>
                        </a:solidFill>
                      </a:endParaRPr>
                    </a:p>
                  </a:txBody>
                  <a:tcPr/>
                </a:tc>
                <a:extLst>
                  <a:ext uri="{0D108BD9-81ED-4DB2-BD59-A6C34878D82A}">
                    <a16:rowId xmlns:a16="http://schemas.microsoft.com/office/drawing/2014/main" val="936991076"/>
                  </a:ext>
                </a:extLst>
              </a:tr>
            </a:tbl>
          </a:graphicData>
        </a:graphic>
      </p:graphicFrame>
      <p:sp>
        <p:nvSpPr>
          <p:cNvPr id="3" name="文本框 2">
            <a:extLst>
              <a:ext uri="{FF2B5EF4-FFF2-40B4-BE49-F238E27FC236}">
                <a16:creationId xmlns:a16="http://schemas.microsoft.com/office/drawing/2014/main" id="{CF1EF0B1-F4ED-4CD0-A8B4-D814CA51ACC1}"/>
              </a:ext>
            </a:extLst>
          </p:cNvPr>
          <p:cNvSpPr txBox="1"/>
          <p:nvPr/>
        </p:nvSpPr>
        <p:spPr>
          <a:xfrm>
            <a:off x="11025202" y="2716566"/>
            <a:ext cx="1113529" cy="369332"/>
          </a:xfrm>
          <a:prstGeom prst="rect">
            <a:avLst/>
          </a:prstGeom>
          <a:noFill/>
        </p:spPr>
        <p:txBody>
          <a:bodyPr wrap="square" rtlCol="0">
            <a:spAutoFit/>
          </a:bodyPr>
          <a:lstStyle/>
          <a:p>
            <a:r>
              <a:rPr lang="zh-CN" altLang="en-US" dirty="0">
                <a:solidFill>
                  <a:srgbClr val="C00000"/>
                </a:solidFill>
              </a:rPr>
              <a:t>完成设计</a:t>
            </a:r>
          </a:p>
        </p:txBody>
      </p:sp>
      <p:sp>
        <p:nvSpPr>
          <p:cNvPr id="5" name="文本框 4">
            <a:extLst>
              <a:ext uri="{FF2B5EF4-FFF2-40B4-BE49-F238E27FC236}">
                <a16:creationId xmlns:a16="http://schemas.microsoft.com/office/drawing/2014/main" id="{5A36B2BA-A02C-4B38-AA7F-614302F99B0C}"/>
              </a:ext>
            </a:extLst>
          </p:cNvPr>
          <p:cNvSpPr txBox="1"/>
          <p:nvPr/>
        </p:nvSpPr>
        <p:spPr>
          <a:xfrm>
            <a:off x="11026679" y="3090912"/>
            <a:ext cx="1113529" cy="369332"/>
          </a:xfrm>
          <a:prstGeom prst="rect">
            <a:avLst/>
          </a:prstGeom>
          <a:noFill/>
        </p:spPr>
        <p:txBody>
          <a:bodyPr wrap="square" rtlCol="0">
            <a:spAutoFit/>
          </a:bodyPr>
          <a:lstStyle/>
          <a:p>
            <a:r>
              <a:rPr lang="zh-CN" altLang="en-US" dirty="0">
                <a:solidFill>
                  <a:srgbClr val="C00000"/>
                </a:solidFill>
              </a:rPr>
              <a:t>完成设计</a:t>
            </a:r>
          </a:p>
        </p:txBody>
      </p:sp>
      <p:sp>
        <p:nvSpPr>
          <p:cNvPr id="6" name="文本框 5">
            <a:extLst>
              <a:ext uri="{FF2B5EF4-FFF2-40B4-BE49-F238E27FC236}">
                <a16:creationId xmlns:a16="http://schemas.microsoft.com/office/drawing/2014/main" id="{1D5248A1-310F-4586-B932-DA590E10CE45}"/>
              </a:ext>
            </a:extLst>
          </p:cNvPr>
          <p:cNvSpPr txBox="1"/>
          <p:nvPr/>
        </p:nvSpPr>
        <p:spPr>
          <a:xfrm>
            <a:off x="11016325" y="4208076"/>
            <a:ext cx="1113529" cy="369332"/>
          </a:xfrm>
          <a:prstGeom prst="rect">
            <a:avLst/>
          </a:prstGeom>
          <a:noFill/>
        </p:spPr>
        <p:txBody>
          <a:bodyPr wrap="square" rtlCol="0">
            <a:spAutoFit/>
          </a:bodyPr>
          <a:lstStyle/>
          <a:p>
            <a:r>
              <a:rPr lang="zh-CN" altLang="en-US" dirty="0">
                <a:solidFill>
                  <a:srgbClr val="C00000"/>
                </a:solidFill>
              </a:rPr>
              <a:t>完成设计</a:t>
            </a:r>
          </a:p>
        </p:txBody>
      </p:sp>
    </p:spTree>
    <p:extLst>
      <p:ext uri="{BB962C8B-B14F-4D97-AF65-F5344CB8AC3E}">
        <p14:creationId xmlns:p14="http://schemas.microsoft.com/office/powerpoint/2010/main" val="114798573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2500</TotalTime>
  <Words>575</Words>
  <Application>Microsoft Office PowerPoint</Application>
  <PresentationFormat>宽屏</PresentationFormat>
  <Paragraphs>92</Paragraphs>
  <Slides>8</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8</vt:i4>
      </vt:variant>
    </vt:vector>
  </HeadingPairs>
  <TitlesOfParts>
    <vt:vector size="12" baseType="lpstr">
      <vt:lpstr>等线</vt:lpstr>
      <vt:lpstr>等线 Light</vt:lpstr>
      <vt:lpstr>Arial</vt:lpstr>
      <vt:lpstr>Office 主题​​</vt:lpstr>
      <vt:lpstr>Plans for the further study of high efficiency klystrons</vt:lpstr>
      <vt:lpstr>目录</vt:lpstr>
      <vt:lpstr>主要测试时间点</vt:lpstr>
      <vt:lpstr>主要测试时间点</vt:lpstr>
      <vt:lpstr>主要测试时间点</vt:lpstr>
      <vt:lpstr>EDR计划</vt:lpstr>
      <vt:lpstr>EDR计划-四年计划（2024.1-2027.12）@2023.11</vt:lpstr>
      <vt:lpstr>EDR计划-二年计划（2024.1-2025.12）@2024.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for the further study of high efficiency klystrons</dc:title>
  <dc:creator>Zhou</dc:creator>
  <cp:lastModifiedBy>Zhou</cp:lastModifiedBy>
  <cp:revision>24</cp:revision>
  <dcterms:created xsi:type="dcterms:W3CDTF">2024-01-26T13:24:45Z</dcterms:created>
  <dcterms:modified xsi:type="dcterms:W3CDTF">2024-01-28T07:05:13Z</dcterms:modified>
</cp:coreProperties>
</file>