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953" r:id="rId2"/>
    <p:sldId id="907" r:id="rId3"/>
    <p:sldId id="1018" r:id="rId4"/>
    <p:sldId id="954" r:id="rId5"/>
    <p:sldId id="1028" r:id="rId6"/>
    <p:sldId id="1029" r:id="rId7"/>
    <p:sldId id="1031" r:id="rId8"/>
    <p:sldId id="1030" r:id="rId9"/>
    <p:sldId id="1034" r:id="rId10"/>
    <p:sldId id="1032" r:id="rId11"/>
    <p:sldId id="1033" r:id="rId12"/>
    <p:sldId id="1019" r:id="rId13"/>
    <p:sldId id="1039" r:id="rId14"/>
    <p:sldId id="1020" r:id="rId15"/>
    <p:sldId id="1023" r:id="rId16"/>
    <p:sldId id="1036" r:id="rId17"/>
    <p:sldId id="1045" r:id="rId18"/>
    <p:sldId id="1037" r:id="rId19"/>
    <p:sldId id="1038" r:id="rId20"/>
    <p:sldId id="1041" r:id="rId21"/>
    <p:sldId id="1021" r:id="rId22"/>
    <p:sldId id="1049" r:id="rId23"/>
    <p:sldId id="1047" r:id="rId24"/>
    <p:sldId id="1042" r:id="rId25"/>
    <p:sldId id="1048" r:id="rId26"/>
    <p:sldId id="1044" r:id="rId27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00FF"/>
    <a:srgbClr val="003399"/>
    <a:srgbClr val="E6E6E6"/>
    <a:srgbClr val="0070C0"/>
    <a:srgbClr val="4D8357"/>
    <a:srgbClr val="005800"/>
    <a:srgbClr val="008400"/>
    <a:srgbClr val="FDCC6D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3" autoAdjust="0"/>
    <p:restoredTop sz="91732" autoAdjust="0"/>
  </p:normalViewPr>
  <p:slideViewPr>
    <p:cSldViewPr>
      <p:cViewPr varScale="1">
        <p:scale>
          <a:sx n="64" d="100"/>
          <a:sy n="64" d="100"/>
        </p:scale>
        <p:origin x="608" y="1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53" d="100"/>
          <a:sy n="53" d="100"/>
        </p:scale>
        <p:origin x="331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whj\mockup_analyses\&#21069;&#19977;&#38454;&#39057;&#29575;&#19982;&#21402;&#24230;&#20851;&#31995;&#25972;&#2970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[前三阶频率与厚度关系整理.xlsx]Sheet1!$B$1</c:f>
              <c:strCache>
                <c:ptCount val="1"/>
                <c:pt idx="0">
                  <c:v>F1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[前三阶频率与厚度关系整理.xlsx]Sheet1!$A$2:$A$26</c:f>
              <c:numCache>
                <c:formatCode>0.00_ </c:formatCode>
                <c:ptCount val="25"/>
                <c:pt idx="0">
                  <c:v>0.3</c:v>
                </c:pt>
                <c:pt idx="1">
                  <c:v>0.329166666666666</c:v>
                </c:pt>
                <c:pt idx="2">
                  <c:v>0.358333333333333</c:v>
                </c:pt>
                <c:pt idx="3">
                  <c:v>0.38749999999999901</c:v>
                </c:pt>
                <c:pt idx="4">
                  <c:v>0.41666666666666602</c:v>
                </c:pt>
                <c:pt idx="5">
                  <c:v>0.44583333333333303</c:v>
                </c:pt>
                <c:pt idx="6">
                  <c:v>0.47499999999999998</c:v>
                </c:pt>
                <c:pt idx="7">
                  <c:v>0.50416666666666599</c:v>
                </c:pt>
                <c:pt idx="8">
                  <c:v>0.53333333333333299</c:v>
                </c:pt>
                <c:pt idx="9">
                  <c:v>0.5625</c:v>
                </c:pt>
                <c:pt idx="10">
                  <c:v>0.59166666666666601</c:v>
                </c:pt>
                <c:pt idx="11">
                  <c:v>0.62083333333333302</c:v>
                </c:pt>
                <c:pt idx="12">
                  <c:v>0.64999999999999902</c:v>
                </c:pt>
                <c:pt idx="13">
                  <c:v>0.67916666666666603</c:v>
                </c:pt>
                <c:pt idx="14">
                  <c:v>0.70833333333333304</c:v>
                </c:pt>
                <c:pt idx="15">
                  <c:v>0.73749999999999905</c:v>
                </c:pt>
                <c:pt idx="16">
                  <c:v>0.76666666666666605</c:v>
                </c:pt>
                <c:pt idx="17">
                  <c:v>0.79583333333333295</c:v>
                </c:pt>
                <c:pt idx="18">
                  <c:v>0.82499999999999996</c:v>
                </c:pt>
                <c:pt idx="19">
                  <c:v>0.85416666666666596</c:v>
                </c:pt>
                <c:pt idx="20">
                  <c:v>0.88333333333333297</c:v>
                </c:pt>
                <c:pt idx="21">
                  <c:v>0.91249999999999898</c:v>
                </c:pt>
                <c:pt idx="22">
                  <c:v>0.94166666666666599</c:v>
                </c:pt>
                <c:pt idx="23">
                  <c:v>0.97083333333333299</c:v>
                </c:pt>
                <c:pt idx="24">
                  <c:v>1</c:v>
                </c:pt>
              </c:numCache>
            </c:numRef>
          </c:cat>
          <c:val>
            <c:numRef>
              <c:f>[前三阶频率与厚度关系整理.xlsx]Sheet1!$B$2:$B$26</c:f>
              <c:numCache>
                <c:formatCode>0.00_ </c:formatCode>
                <c:ptCount val="25"/>
                <c:pt idx="0">
                  <c:v>7.94705853229366</c:v>
                </c:pt>
                <c:pt idx="1">
                  <c:v>8.6453374530993798</c:v>
                </c:pt>
                <c:pt idx="2">
                  <c:v>9.3266261907577892</c:v>
                </c:pt>
                <c:pt idx="3">
                  <c:v>9.9911461395319492</c:v>
                </c:pt>
                <c:pt idx="4">
                  <c:v>10.6391880622502</c:v>
                </c:pt>
                <c:pt idx="5">
                  <c:v>11.2711445990358</c:v>
                </c:pt>
                <c:pt idx="6">
                  <c:v>11.8875657574771</c:v>
                </c:pt>
                <c:pt idx="7">
                  <c:v>12.4892615398995</c:v>
                </c:pt>
                <c:pt idx="8">
                  <c:v>13.0775141322355</c:v>
                </c:pt>
                <c:pt idx="9">
                  <c:v>13.6545968732626</c:v>
                </c:pt>
                <c:pt idx="10">
                  <c:v>14.2254772544125</c:v>
                </c:pt>
                <c:pt idx="11">
                  <c:v>14.7972070439668</c:v>
                </c:pt>
                <c:pt idx="12">
                  <c:v>15.3612753473154</c:v>
                </c:pt>
                <c:pt idx="13">
                  <c:v>15.910725212516001</c:v>
                </c:pt>
                <c:pt idx="14">
                  <c:v>16.442219961948702</c:v>
                </c:pt>
                <c:pt idx="15">
                  <c:v>16.953822706825299</c:v>
                </c:pt>
                <c:pt idx="16">
                  <c:v>17.444268157882401</c:v>
                </c:pt>
                <c:pt idx="17">
                  <c:v>17.912677409715499</c:v>
                </c:pt>
                <c:pt idx="18">
                  <c:v>18.3584142146976</c:v>
                </c:pt>
                <c:pt idx="19">
                  <c:v>18.781004634265798</c:v>
                </c:pt>
                <c:pt idx="20">
                  <c:v>19.180088641806002</c:v>
                </c:pt>
                <c:pt idx="21">
                  <c:v>19.5553892800447</c:v>
                </c:pt>
                <c:pt idx="22">
                  <c:v>19.906692118754702</c:v>
                </c:pt>
                <c:pt idx="23">
                  <c:v>20.233831080273902</c:v>
                </c:pt>
                <c:pt idx="24">
                  <c:v>20.536678373333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B0-4FE5-9BAA-3586CEEB7A97}"/>
            </c:ext>
          </c:extLst>
        </c:ser>
        <c:ser>
          <c:idx val="1"/>
          <c:order val="1"/>
          <c:tx>
            <c:strRef>
              <c:f>[前三阶频率与厚度关系整理.xlsx]Sheet1!$C$1</c:f>
              <c:strCache>
                <c:ptCount val="1"/>
                <c:pt idx="0">
                  <c:v>F2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[前三阶频率与厚度关系整理.xlsx]Sheet1!$A$2:$A$26</c:f>
              <c:numCache>
                <c:formatCode>0.00_ </c:formatCode>
                <c:ptCount val="25"/>
                <c:pt idx="0">
                  <c:v>0.3</c:v>
                </c:pt>
                <c:pt idx="1">
                  <c:v>0.329166666666666</c:v>
                </c:pt>
                <c:pt idx="2">
                  <c:v>0.358333333333333</c:v>
                </c:pt>
                <c:pt idx="3">
                  <c:v>0.38749999999999901</c:v>
                </c:pt>
                <c:pt idx="4">
                  <c:v>0.41666666666666602</c:v>
                </c:pt>
                <c:pt idx="5">
                  <c:v>0.44583333333333303</c:v>
                </c:pt>
                <c:pt idx="6">
                  <c:v>0.47499999999999998</c:v>
                </c:pt>
                <c:pt idx="7">
                  <c:v>0.50416666666666599</c:v>
                </c:pt>
                <c:pt idx="8">
                  <c:v>0.53333333333333299</c:v>
                </c:pt>
                <c:pt idx="9">
                  <c:v>0.5625</c:v>
                </c:pt>
                <c:pt idx="10">
                  <c:v>0.59166666666666601</c:v>
                </c:pt>
                <c:pt idx="11">
                  <c:v>0.62083333333333302</c:v>
                </c:pt>
                <c:pt idx="12">
                  <c:v>0.64999999999999902</c:v>
                </c:pt>
                <c:pt idx="13">
                  <c:v>0.67916666666666603</c:v>
                </c:pt>
                <c:pt idx="14">
                  <c:v>0.70833333333333304</c:v>
                </c:pt>
                <c:pt idx="15">
                  <c:v>0.73749999999999905</c:v>
                </c:pt>
                <c:pt idx="16">
                  <c:v>0.76666666666666605</c:v>
                </c:pt>
                <c:pt idx="17">
                  <c:v>0.79583333333333295</c:v>
                </c:pt>
                <c:pt idx="18">
                  <c:v>0.82499999999999996</c:v>
                </c:pt>
                <c:pt idx="19">
                  <c:v>0.85416666666666596</c:v>
                </c:pt>
                <c:pt idx="20">
                  <c:v>0.88333333333333297</c:v>
                </c:pt>
                <c:pt idx="21">
                  <c:v>0.91249999999999898</c:v>
                </c:pt>
                <c:pt idx="22">
                  <c:v>0.94166666666666599</c:v>
                </c:pt>
                <c:pt idx="23">
                  <c:v>0.97083333333333299</c:v>
                </c:pt>
                <c:pt idx="24">
                  <c:v>1</c:v>
                </c:pt>
              </c:numCache>
            </c:numRef>
          </c:cat>
          <c:val>
            <c:numRef>
              <c:f>[前三阶频率与厚度关系整理.xlsx]Sheet1!$C$2:$C$26</c:f>
              <c:numCache>
                <c:formatCode>0.00_ </c:formatCode>
                <c:ptCount val="25"/>
                <c:pt idx="0">
                  <c:v>20.010639379302098</c:v>
                </c:pt>
                <c:pt idx="1">
                  <c:v>20.5601593262435</c:v>
                </c:pt>
                <c:pt idx="2">
                  <c:v>21.141676215484701</c:v>
                </c:pt>
                <c:pt idx="3">
                  <c:v>21.728239631557798</c:v>
                </c:pt>
                <c:pt idx="4">
                  <c:v>22.2789312447321</c:v>
                </c:pt>
                <c:pt idx="5">
                  <c:v>22.749480122848599</c:v>
                </c:pt>
                <c:pt idx="6">
                  <c:v>23.1056393791362</c:v>
                </c:pt>
                <c:pt idx="7">
                  <c:v>23.3342105281613</c:v>
                </c:pt>
                <c:pt idx="8">
                  <c:v>23.447029762627398</c:v>
                </c:pt>
                <c:pt idx="9">
                  <c:v>23.476119865591301</c:v>
                </c:pt>
                <c:pt idx="10">
                  <c:v>23.462181166504301</c:v>
                </c:pt>
                <c:pt idx="11">
                  <c:v>23.441471448951901</c:v>
                </c:pt>
                <c:pt idx="12">
                  <c:v>23.436442959503498</c:v>
                </c:pt>
                <c:pt idx="13">
                  <c:v>23.453350542494402</c:v>
                </c:pt>
                <c:pt idx="14">
                  <c:v>23.486682875904101</c:v>
                </c:pt>
                <c:pt idx="15">
                  <c:v>23.5272656689441</c:v>
                </c:pt>
                <c:pt idx="16">
                  <c:v>23.569515725501901</c:v>
                </c:pt>
                <c:pt idx="17">
                  <c:v>23.6142121482889</c:v>
                </c:pt>
                <c:pt idx="18">
                  <c:v>23.665886889483499</c:v>
                </c:pt>
                <c:pt idx="19">
                  <c:v>23.727021837991501</c:v>
                </c:pt>
                <c:pt idx="20">
                  <c:v>23.7928628284015</c:v>
                </c:pt>
                <c:pt idx="21">
                  <c:v>23.849954915161501</c:v>
                </c:pt>
                <c:pt idx="22">
                  <c:v>23.879150052642299</c:v>
                </c:pt>
                <c:pt idx="23">
                  <c:v>23.861432467554501</c:v>
                </c:pt>
                <c:pt idx="24">
                  <c:v>23.783738130871001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3B0-4FE5-9BAA-3586CEEB7A97}"/>
            </c:ext>
          </c:extLst>
        </c:ser>
        <c:ser>
          <c:idx val="2"/>
          <c:order val="2"/>
          <c:tx>
            <c:strRef>
              <c:f>[前三阶频率与厚度关系整理.xlsx]Sheet1!$D$1</c:f>
              <c:strCache>
                <c:ptCount val="1"/>
                <c:pt idx="0">
                  <c:v>F3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[前三阶频率与厚度关系整理.xlsx]Sheet1!$A$2:$A$26</c:f>
              <c:numCache>
                <c:formatCode>0.00_ </c:formatCode>
                <c:ptCount val="25"/>
                <c:pt idx="0">
                  <c:v>0.3</c:v>
                </c:pt>
                <c:pt idx="1">
                  <c:v>0.329166666666666</c:v>
                </c:pt>
                <c:pt idx="2">
                  <c:v>0.358333333333333</c:v>
                </c:pt>
                <c:pt idx="3">
                  <c:v>0.38749999999999901</c:v>
                </c:pt>
                <c:pt idx="4">
                  <c:v>0.41666666666666602</c:v>
                </c:pt>
                <c:pt idx="5">
                  <c:v>0.44583333333333303</c:v>
                </c:pt>
                <c:pt idx="6">
                  <c:v>0.47499999999999998</c:v>
                </c:pt>
                <c:pt idx="7">
                  <c:v>0.50416666666666599</c:v>
                </c:pt>
                <c:pt idx="8">
                  <c:v>0.53333333333333299</c:v>
                </c:pt>
                <c:pt idx="9">
                  <c:v>0.5625</c:v>
                </c:pt>
                <c:pt idx="10">
                  <c:v>0.59166666666666601</c:v>
                </c:pt>
                <c:pt idx="11">
                  <c:v>0.62083333333333302</c:v>
                </c:pt>
                <c:pt idx="12">
                  <c:v>0.64999999999999902</c:v>
                </c:pt>
                <c:pt idx="13">
                  <c:v>0.67916666666666603</c:v>
                </c:pt>
                <c:pt idx="14">
                  <c:v>0.70833333333333304</c:v>
                </c:pt>
                <c:pt idx="15">
                  <c:v>0.73749999999999905</c:v>
                </c:pt>
                <c:pt idx="16">
                  <c:v>0.76666666666666605</c:v>
                </c:pt>
                <c:pt idx="17">
                  <c:v>0.79583333333333295</c:v>
                </c:pt>
                <c:pt idx="18">
                  <c:v>0.82499999999999996</c:v>
                </c:pt>
                <c:pt idx="19">
                  <c:v>0.85416666666666596</c:v>
                </c:pt>
                <c:pt idx="20">
                  <c:v>0.88333333333333297</c:v>
                </c:pt>
                <c:pt idx="21">
                  <c:v>0.91249999999999898</c:v>
                </c:pt>
                <c:pt idx="22">
                  <c:v>0.94166666666666599</c:v>
                </c:pt>
                <c:pt idx="23">
                  <c:v>0.97083333333333299</c:v>
                </c:pt>
                <c:pt idx="24">
                  <c:v>1</c:v>
                </c:pt>
              </c:numCache>
            </c:numRef>
          </c:cat>
          <c:val>
            <c:numRef>
              <c:f>[前三阶频率与厚度关系整理.xlsx]Sheet1!$D$2:$D$26</c:f>
              <c:numCache>
                <c:formatCode>0.00_ </c:formatCode>
                <c:ptCount val="25"/>
                <c:pt idx="0">
                  <c:v>21.2393315175403</c:v>
                </c:pt>
                <c:pt idx="1">
                  <c:v>21.775489375013098</c:v>
                </c:pt>
                <c:pt idx="2">
                  <c:v>22.224293060349801</c:v>
                </c:pt>
                <c:pt idx="3">
                  <c:v>22.599777199358801</c:v>
                </c:pt>
                <c:pt idx="4">
                  <c:v>22.9158655478535</c:v>
                </c:pt>
                <c:pt idx="5">
                  <c:v>23.1895623778451</c:v>
                </c:pt>
                <c:pt idx="6">
                  <c:v>23.5119935505288</c:v>
                </c:pt>
                <c:pt idx="7">
                  <c:v>23.9880575596518</c:v>
                </c:pt>
                <c:pt idx="8">
                  <c:v>24.399286598096399</c:v>
                </c:pt>
                <c:pt idx="9">
                  <c:v>24.718410008205201</c:v>
                </c:pt>
                <c:pt idx="10">
                  <c:v>24.954371378881401</c:v>
                </c:pt>
                <c:pt idx="11">
                  <c:v>25.123258427650399</c:v>
                </c:pt>
                <c:pt idx="12">
                  <c:v>25.2410756661302</c:v>
                </c:pt>
                <c:pt idx="13">
                  <c:v>25.3219844212738</c:v>
                </c:pt>
                <c:pt idx="14">
                  <c:v>25.3781884856994</c:v>
                </c:pt>
                <c:pt idx="15">
                  <c:v>25.417818752319199</c:v>
                </c:pt>
                <c:pt idx="16">
                  <c:v>25.446060695202501</c:v>
                </c:pt>
                <c:pt idx="17">
                  <c:v>25.466314706456401</c:v>
                </c:pt>
                <c:pt idx="18">
                  <c:v>25.480866349999701</c:v>
                </c:pt>
                <c:pt idx="19">
                  <c:v>25.491285700890302</c:v>
                </c:pt>
                <c:pt idx="20">
                  <c:v>25.4986722534276</c:v>
                </c:pt>
                <c:pt idx="21">
                  <c:v>25.5038091389005</c:v>
                </c:pt>
                <c:pt idx="22">
                  <c:v>25.507262587757602</c:v>
                </c:pt>
                <c:pt idx="23">
                  <c:v>25.509447480330898</c:v>
                </c:pt>
                <c:pt idx="24">
                  <c:v>25.510671402013401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3B0-4FE5-9BAA-3586CEEB7A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188054"/>
        <c:axId val="332617191"/>
      </c:lineChart>
      <c:catAx>
        <c:axId val="49188054"/>
        <c:scaling>
          <c:orientation val="minMax"/>
        </c:scaling>
        <c:delete val="0"/>
        <c:axPos val="b"/>
        <c:numFmt formatCode="0.00_ 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617191"/>
        <c:crosses val="autoZero"/>
        <c:auto val="1"/>
        <c:lblAlgn val="ctr"/>
        <c:lblOffset val="100"/>
        <c:noMultiLvlLbl val="0"/>
      </c:catAx>
      <c:valAx>
        <c:axId val="332617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8805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2024/1/29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2024/1/29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384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684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614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170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B2B-8DAF-4635-9F01-0B9C458933E3}" type="datetime1">
              <a:rPr lang="zh-CN" altLang="en-US" smtClean="0"/>
              <a:t>2024/1/29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315D-5845-4E10-96EE-900B6420E4E9}" type="datetime1">
              <a:rPr lang="zh-CN" altLang="en-US" smtClean="0"/>
              <a:t>2024/1/29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D2C3-E4EE-4507-8B92-8AE7B7B616F4}" type="datetime1">
              <a:rPr lang="zh-CN" altLang="en-US" smtClean="0"/>
              <a:t>2024/1/29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2942-8651-4956-B7C0-A7B74FFC6096}" type="datetime1">
              <a:rPr lang="zh-CN" altLang="en-US" smtClean="0"/>
              <a:t>2024/1/29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CE2C9-0858-40D0-852F-2215466EB8FC}" type="datetime1">
              <a:rPr lang="zh-CN" altLang="en-US" smtClean="0"/>
              <a:t>2024/1/29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2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692720" y="2480570"/>
            <a:ext cx="8627534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 dirty="0">
                <a:solidFill>
                  <a:srgbClr val="C00000"/>
                </a:solidFill>
              </a:rPr>
              <a:t>CEPC mockup tunnel and</a:t>
            </a:r>
            <a:r>
              <a:rPr lang="zh-CN" altLang="en-US" sz="6000" dirty="0">
                <a:solidFill>
                  <a:srgbClr val="C00000"/>
                </a:solidFill>
              </a:rPr>
              <a:t> </a:t>
            </a:r>
            <a:r>
              <a:rPr lang="en-US" altLang="zh-CN" sz="6000" dirty="0">
                <a:solidFill>
                  <a:srgbClr val="C00000"/>
                </a:solidFill>
              </a:rPr>
              <a:t>outlook</a:t>
            </a:r>
            <a:endParaRPr lang="zh-CN" altLang="en-US" sz="6000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2621737" y="4242209"/>
            <a:ext cx="6769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Haijing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Wang,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Xiaolong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Wang,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Yongsheng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Ma,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Minxian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Li, Lei Wu </a:t>
            </a:r>
          </a:p>
          <a:p>
            <a:pPr algn="ctr"/>
            <a:endParaRPr lang="en-US" altLang="zh-CN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2024/1/29, CEPC DAY</a:t>
            </a: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5949280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A9674C5-9B82-42BC-81A9-A87297F35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/>
          <a:p>
            <a:r>
              <a:rPr lang="en-US" dirty="0"/>
              <a:t>Mockup structure</a:t>
            </a:r>
          </a:p>
          <a:p>
            <a:pPr lvl="1"/>
            <a:r>
              <a:rPr lang="en-US" dirty="0"/>
              <a:t>Arc section 32 m.</a:t>
            </a:r>
          </a:p>
          <a:p>
            <a:pPr lvl="2"/>
            <a:r>
              <a:rPr lang="en-US" dirty="0"/>
              <a:t>All the magnets are fake steel model with </a:t>
            </a:r>
            <a:r>
              <a:rPr lang="en-US" dirty="0">
                <a:solidFill>
                  <a:srgbClr val="FF0000"/>
                </a:solidFill>
              </a:rPr>
              <a:t>real weight</a:t>
            </a:r>
            <a:r>
              <a:rPr lang="en-US" dirty="0"/>
              <a:t>, can be replaced by magnet prototype.</a:t>
            </a:r>
          </a:p>
          <a:p>
            <a:pPr lvl="2"/>
            <a:r>
              <a:rPr lang="en-US" dirty="0"/>
              <a:t>All the supports are prototypes, and installed as real project (</a:t>
            </a:r>
            <a:r>
              <a:rPr lang="en-US" dirty="0" err="1"/>
              <a:t>eg.</a:t>
            </a:r>
            <a:r>
              <a:rPr lang="en-US" dirty="0"/>
              <a:t> grouting).</a:t>
            </a:r>
          </a:p>
          <a:p>
            <a:pPr lvl="2"/>
            <a:r>
              <a:rPr lang="en-US" dirty="0"/>
              <a:t>The vacuum tubes and bellows are prototypes.</a:t>
            </a:r>
          </a:p>
          <a:p>
            <a:pPr lvl="2"/>
            <a:r>
              <a:rPr lang="en-US" dirty="0"/>
              <a:t>Valves, pumps and BPMs are fake ones.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AB1DDEE-BEA7-4A11-8B4D-6BF8749C3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Mockup tunnel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684336F-E8DB-4E9D-A485-05A98651A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315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C8C3F6D3-8F59-4AD8-809F-9793CD7482E1}"/>
              </a:ext>
            </a:extLst>
          </p:cNvPr>
          <p:cNvGrpSpPr/>
          <p:nvPr/>
        </p:nvGrpSpPr>
        <p:grpSpPr>
          <a:xfrm>
            <a:off x="1373725" y="1633299"/>
            <a:ext cx="10080000" cy="5000914"/>
            <a:chOff x="3148655" y="2375564"/>
            <a:chExt cx="10080000" cy="5000914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07D19FB5-A248-43F5-9BA6-BDF5F8424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48655" y="2537348"/>
              <a:ext cx="10080000" cy="4839130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D111B830-03A5-45E3-91DD-9ADB1458A01A}"/>
                </a:ext>
              </a:extLst>
            </p:cNvPr>
            <p:cNvSpPr/>
            <p:nvPr/>
          </p:nvSpPr>
          <p:spPr>
            <a:xfrm>
              <a:off x="7902493" y="5455394"/>
              <a:ext cx="36151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dirty="0"/>
                <a:t>Stability for dipole will be compared with 3 or 4 supports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20A38C2F-EE2E-4247-A95E-77B5F0CB75C9}"/>
                </a:ext>
              </a:extLst>
            </p:cNvPr>
            <p:cNvSpPr txBox="1"/>
            <p:nvPr/>
          </p:nvSpPr>
          <p:spPr>
            <a:xfrm>
              <a:off x="3174317" y="5185285"/>
              <a:ext cx="1440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Quadrupole &amp; support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AEE07168-FAFA-4529-807D-A6CEEEC03222}"/>
                </a:ext>
              </a:extLst>
            </p:cNvPr>
            <p:cNvSpPr txBox="1"/>
            <p:nvPr/>
          </p:nvSpPr>
          <p:spPr>
            <a:xfrm>
              <a:off x="6055055" y="4389338"/>
              <a:ext cx="11418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Dipole &amp; support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3CC5C07D-3F6A-413F-854E-897B6605F898}"/>
                </a:ext>
              </a:extLst>
            </p:cNvPr>
            <p:cNvSpPr txBox="1"/>
            <p:nvPr/>
          </p:nvSpPr>
          <p:spPr>
            <a:xfrm>
              <a:off x="11547198" y="2375564"/>
              <a:ext cx="708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Valve </a:t>
              </a:r>
            </a:p>
          </p:txBody>
        </p: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79AC10ED-7E87-4FFC-BE4F-EE3837C94160}"/>
                </a:ext>
              </a:extLst>
            </p:cNvPr>
            <p:cNvCxnSpPr>
              <a:cxnSpLocks/>
            </p:cNvCxnSpPr>
            <p:nvPr/>
          </p:nvCxnSpPr>
          <p:spPr>
            <a:xfrm>
              <a:off x="12213942" y="2672704"/>
              <a:ext cx="515178" cy="257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5834DF19-B4CB-4183-A678-8B133F9EB538}"/>
                </a:ext>
              </a:extLst>
            </p:cNvPr>
            <p:cNvSpPr txBox="1"/>
            <p:nvPr/>
          </p:nvSpPr>
          <p:spPr>
            <a:xfrm>
              <a:off x="10671980" y="2767472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Vacuum tubes</a:t>
              </a: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013F01CD-8FD4-4377-9C1B-D74CA86AAFDC}"/>
                </a:ext>
              </a:extLst>
            </p:cNvPr>
            <p:cNvCxnSpPr>
              <a:cxnSpLocks/>
            </p:cNvCxnSpPr>
            <p:nvPr/>
          </p:nvCxnSpPr>
          <p:spPr>
            <a:xfrm>
              <a:off x="12200811" y="2973633"/>
              <a:ext cx="515178" cy="1187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0F52A909-4982-4424-8516-3D0B791283E5}"/>
                </a:ext>
              </a:extLst>
            </p:cNvPr>
            <p:cNvSpPr txBox="1"/>
            <p:nvPr/>
          </p:nvSpPr>
          <p:spPr>
            <a:xfrm>
              <a:off x="8474314" y="3745752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Bellows </a:t>
              </a:r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3BD854AC-F62C-41A6-9E6E-2025A3EAB8B4}"/>
                </a:ext>
              </a:extLst>
            </p:cNvPr>
            <p:cNvCxnSpPr/>
            <p:nvPr/>
          </p:nvCxnSpPr>
          <p:spPr>
            <a:xfrm>
              <a:off x="9095066" y="4098600"/>
              <a:ext cx="144016" cy="33090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F98E82AB-6B76-4C1E-8085-FB2AA50A098B}"/>
                </a:ext>
              </a:extLst>
            </p:cNvPr>
            <p:cNvCxnSpPr/>
            <p:nvPr/>
          </p:nvCxnSpPr>
          <p:spPr>
            <a:xfrm>
              <a:off x="6758434" y="5005136"/>
              <a:ext cx="597045" cy="18014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381D1963-AC09-498E-B644-0AD84A4556C3}"/>
                </a:ext>
              </a:extLst>
            </p:cNvPr>
            <p:cNvCxnSpPr/>
            <p:nvPr/>
          </p:nvCxnSpPr>
          <p:spPr>
            <a:xfrm>
              <a:off x="5132677" y="5610561"/>
              <a:ext cx="196089" cy="3231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4A261DC1-2775-48D3-88DF-202A27A96AA1}"/>
                </a:ext>
              </a:extLst>
            </p:cNvPr>
            <p:cNvCxnSpPr/>
            <p:nvPr/>
          </p:nvCxnSpPr>
          <p:spPr>
            <a:xfrm>
              <a:off x="3862944" y="5866801"/>
              <a:ext cx="403480" cy="36178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标题 2">
            <a:extLst>
              <a:ext uri="{FF2B5EF4-FFF2-40B4-BE49-F238E27FC236}">
                <a16:creationId xmlns:a16="http://schemas.microsoft.com/office/drawing/2014/main" id="{CAB1DDEE-BEA7-4A11-8B4D-6BF8749C3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Mockup tunnel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684336F-E8DB-4E9D-A485-05A98651A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4E01D5C-F8B5-48F1-8981-205B3BEF0B4E}"/>
              </a:ext>
            </a:extLst>
          </p:cNvPr>
          <p:cNvSpPr txBox="1"/>
          <p:nvPr/>
        </p:nvSpPr>
        <p:spPr>
          <a:xfrm>
            <a:off x="1127448" y="3706012"/>
            <a:ext cx="198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2987092-D705-476A-80F7-C68DA2AF90CC}"/>
              </a:ext>
            </a:extLst>
          </p:cNvPr>
          <p:cNvSpPr txBox="1"/>
          <p:nvPr/>
        </p:nvSpPr>
        <p:spPr>
          <a:xfrm>
            <a:off x="2945080" y="4216813"/>
            <a:ext cx="1141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Sextupole</a:t>
            </a:r>
            <a:r>
              <a:rPr lang="en-US" dirty="0"/>
              <a:t> &amp; support</a:t>
            </a:r>
          </a:p>
        </p:txBody>
      </p: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A9674C5-9B82-42BC-81A9-A87297F35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2"/>
            <a:ext cx="8798768" cy="161229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Things to verify</a:t>
            </a:r>
          </a:p>
          <a:p>
            <a:pPr lvl="1"/>
            <a:r>
              <a:rPr lang="en-US" dirty="0"/>
              <a:t>Collider: Installation experiment of all devices, operating space</a:t>
            </a:r>
          </a:p>
          <a:p>
            <a:pPr lvl="1"/>
            <a:r>
              <a:rPr lang="en-US" dirty="0"/>
              <a:t>Coil installation and connection on site</a:t>
            </a:r>
          </a:p>
          <a:p>
            <a:pPr lvl="1"/>
            <a:r>
              <a:rPr lang="en-US" dirty="0"/>
              <a:t>Magnet &amp; support stability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818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A3625CE9-F605-4117-AD7E-64D77A71A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429" y="4696418"/>
            <a:ext cx="3105150" cy="67627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747C8C33-6DCD-41BF-BFBC-7D6D618E7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152" y="5522297"/>
            <a:ext cx="2572655" cy="612043"/>
          </a:xfrm>
          <a:prstGeom prst="rect">
            <a:avLst/>
          </a:prstGeom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E691D86-C45B-48EE-9B37-49A33555C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Magnet supports and mockup tunnel</a:t>
            </a:r>
          </a:p>
          <a:p>
            <a:pPr lvl="1"/>
            <a:r>
              <a:rPr lang="en-US" sz="2000" dirty="0"/>
              <a:t>For the TDR design, the natural frequency between different magnets differs much </a:t>
            </a:r>
            <a:r>
              <a:rPr lang="en-US" sz="2000" dirty="0">
                <a:sym typeface="Wingdings" panose="05000000000000000000" pitchFamily="2" charset="2"/>
              </a:rPr>
              <a:t> optimize them to 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avoid over-design or weak stability</a:t>
            </a:r>
            <a:r>
              <a:rPr lang="en-US" sz="2000" dirty="0">
                <a:sym typeface="Wingdings" panose="05000000000000000000" pitchFamily="2" charset="2"/>
              </a:rPr>
              <a:t>.</a:t>
            </a:r>
            <a:endParaRPr lang="en-US" sz="2000" dirty="0"/>
          </a:p>
          <a:p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B343135-FB27-438B-B9D3-7F8DC3ED9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CEPC mechanics system plan in EDR 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540B88A-BB71-4649-927F-49F9BB592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12</a:t>
            </a:fld>
            <a:endParaRPr lang="zh-CN" altLang="en-US"/>
          </a:p>
        </p:txBody>
      </p:sp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C7DDCCC4-E712-4888-BB63-995CE163CE8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61094" y="2694757"/>
          <a:ext cx="3081552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416">
                  <a:extLst>
                    <a:ext uri="{9D8B030D-6E8A-4147-A177-3AD203B41FA5}">
                      <a16:colId xmlns:a16="http://schemas.microsoft.com/office/drawing/2014/main" val="2472990117"/>
                    </a:ext>
                  </a:extLst>
                </a:gridCol>
                <a:gridCol w="948080">
                  <a:extLst>
                    <a:ext uri="{9D8B030D-6E8A-4147-A177-3AD203B41FA5}">
                      <a16:colId xmlns:a16="http://schemas.microsoft.com/office/drawing/2014/main" val="1498461962"/>
                    </a:ext>
                  </a:extLst>
                </a:gridCol>
                <a:gridCol w="1231056">
                  <a:extLst>
                    <a:ext uri="{9D8B030D-6E8A-4147-A177-3AD203B41FA5}">
                      <a16:colId xmlns:a16="http://schemas.microsoft.com/office/drawing/2014/main" val="1113990869"/>
                    </a:ext>
                  </a:extLst>
                </a:gridCol>
              </a:tblGrid>
              <a:tr h="483491">
                <a:tc>
                  <a:txBody>
                    <a:bodyPr/>
                    <a:lstStyle/>
                    <a:p>
                      <a:r>
                        <a:rPr lang="en-US" sz="1600" dirty="0"/>
                        <a:t>Order of modes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Dipole &amp;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Quadrupole &amp;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049347"/>
                  </a:ext>
                </a:extLst>
              </a:tr>
              <a:tr h="279916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27.3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427531"/>
                  </a:ext>
                </a:extLst>
              </a:tr>
              <a:tr h="279916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821444"/>
                  </a:ext>
                </a:extLst>
              </a:tr>
              <a:tr h="279916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59.7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106604"/>
                  </a:ext>
                </a:extLst>
              </a:tr>
            </a:tbl>
          </a:graphicData>
        </a:graphic>
      </p:graphicFrame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6B241643-D98E-4FA6-BB28-40A7CB751E1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104142" y="2572837"/>
          <a:ext cx="354455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004">
                  <a:extLst>
                    <a:ext uri="{9D8B030D-6E8A-4147-A177-3AD203B41FA5}">
                      <a16:colId xmlns:a16="http://schemas.microsoft.com/office/drawing/2014/main" val="2472990117"/>
                    </a:ext>
                  </a:extLst>
                </a:gridCol>
                <a:gridCol w="1252049">
                  <a:extLst>
                    <a:ext uri="{9D8B030D-6E8A-4147-A177-3AD203B41FA5}">
                      <a16:colId xmlns:a16="http://schemas.microsoft.com/office/drawing/2014/main" val="1498461962"/>
                    </a:ext>
                  </a:extLst>
                </a:gridCol>
                <a:gridCol w="1254502">
                  <a:extLst>
                    <a:ext uri="{9D8B030D-6E8A-4147-A177-3AD203B41FA5}">
                      <a16:colId xmlns:a16="http://schemas.microsoft.com/office/drawing/2014/main" val="1113990869"/>
                    </a:ext>
                  </a:extLst>
                </a:gridCol>
              </a:tblGrid>
              <a:tr h="483491">
                <a:tc>
                  <a:txBody>
                    <a:bodyPr/>
                    <a:lstStyle/>
                    <a:p>
                      <a:r>
                        <a:rPr lang="en-US" sz="1600" dirty="0"/>
                        <a:t>No. of dipole supports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Maximum deformation (um)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natural frequency</a:t>
                      </a:r>
                    </a:p>
                    <a:p>
                      <a:r>
                        <a:rPr lang="en-US" sz="1600" dirty="0"/>
                        <a:t>(Hz)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049347"/>
                  </a:ext>
                </a:extLst>
              </a:tr>
              <a:tr h="279916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427531"/>
                  </a:ext>
                </a:extLst>
              </a:tr>
              <a:tr h="279916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45.7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821444"/>
                  </a:ext>
                </a:extLst>
              </a:tr>
              <a:tr h="279916"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106604"/>
                  </a:ext>
                </a:extLst>
              </a:tr>
            </a:tbl>
          </a:graphicData>
        </a:graphic>
      </p:graphicFrame>
      <p:pic>
        <p:nvPicPr>
          <p:cNvPr id="16" name="图片 15">
            <a:extLst>
              <a:ext uri="{FF2B5EF4-FFF2-40B4-BE49-F238E27FC236}">
                <a16:creationId xmlns:a16="http://schemas.microsoft.com/office/drawing/2014/main" id="{DD977156-03E2-454C-A6C8-E1653F3CE9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2924944"/>
            <a:ext cx="3600000" cy="1366868"/>
          </a:xfrm>
          <a:prstGeom prst="rect">
            <a:avLst/>
          </a:prstGeom>
          <a:noFill/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FADE22C-E50B-4763-9D06-DEF372C34906}"/>
              </a:ext>
            </a:extLst>
          </p:cNvPr>
          <p:cNvSpPr txBox="1"/>
          <p:nvPr/>
        </p:nvSpPr>
        <p:spPr>
          <a:xfrm>
            <a:off x="983116" y="267585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Dipole support in TDR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08528185-AF29-44AB-A176-EA05B3BF53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49" y="4420654"/>
            <a:ext cx="2520000" cy="1820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5363FAA-C30A-437E-8DBF-8A79ECB6EF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191" y="4596036"/>
            <a:ext cx="2520000" cy="1900658"/>
          </a:xfrm>
          <a:prstGeom prst="rect">
            <a:avLst/>
          </a:prstGeom>
        </p:spPr>
      </p:pic>
      <p:sp>
        <p:nvSpPr>
          <p:cNvPr id="26" name="箭头: 右 25">
            <a:extLst>
              <a:ext uri="{FF2B5EF4-FFF2-40B4-BE49-F238E27FC236}">
                <a16:creationId xmlns:a16="http://schemas.microsoft.com/office/drawing/2014/main" id="{33DD884D-8306-498C-8208-AC53BBBEC157}"/>
              </a:ext>
            </a:extLst>
          </p:cNvPr>
          <p:cNvSpPr/>
          <p:nvPr/>
        </p:nvSpPr>
        <p:spPr>
          <a:xfrm>
            <a:off x="3503712" y="5229200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箭头: 右 27">
            <a:extLst>
              <a:ext uri="{FF2B5EF4-FFF2-40B4-BE49-F238E27FC236}">
                <a16:creationId xmlns:a16="http://schemas.microsoft.com/office/drawing/2014/main" id="{1E9FEFA8-CC7E-41C4-8C5D-E5751D567EF1}"/>
              </a:ext>
            </a:extLst>
          </p:cNvPr>
          <p:cNvSpPr/>
          <p:nvPr/>
        </p:nvSpPr>
        <p:spPr>
          <a:xfrm>
            <a:off x="7514551" y="3418097"/>
            <a:ext cx="561837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EBEC7A4-69BE-49D8-83AF-2E8AE0DA3644}"/>
              </a:ext>
            </a:extLst>
          </p:cNvPr>
          <p:cNvSpPr txBox="1"/>
          <p:nvPr/>
        </p:nvSpPr>
        <p:spPr>
          <a:xfrm>
            <a:off x="9408368" y="4696418"/>
            <a:ext cx="2566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No. of support points should be discussed with magnet and accelerator physics colleagues.</a:t>
            </a:r>
          </a:p>
        </p:txBody>
      </p:sp>
    </p:spTree>
    <p:extLst>
      <p:ext uri="{BB962C8B-B14F-4D97-AF65-F5344CB8AC3E}">
        <p14:creationId xmlns:p14="http://schemas.microsoft.com/office/powerpoint/2010/main" val="1155656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A268D299-CB18-4CD5-B0A9-7393A221E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99" y="3352951"/>
            <a:ext cx="5400000" cy="2523273"/>
          </a:xfrm>
          <a:prstGeom prst="rect">
            <a:avLst/>
          </a:prstGeom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A9674C5-9B82-42BC-81A9-A87297F35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10166920" cy="4840303"/>
          </a:xfrm>
        </p:spPr>
        <p:txBody>
          <a:bodyPr/>
          <a:lstStyle/>
          <a:p>
            <a:r>
              <a:rPr lang="en-US" dirty="0"/>
              <a:t>Things to verify</a:t>
            </a:r>
          </a:p>
          <a:p>
            <a:pPr lvl="1"/>
            <a:r>
              <a:rPr lang="en-US" dirty="0"/>
              <a:t>Booster: Installation experiment of all devices, operating space</a:t>
            </a:r>
          </a:p>
          <a:p>
            <a:pPr lvl="1"/>
            <a:r>
              <a:rPr lang="en-US" dirty="0"/>
              <a:t>Difficulties: installation to the ceiling, tight space between dipoles</a:t>
            </a:r>
          </a:p>
          <a:p>
            <a:pPr lvl="1"/>
            <a:r>
              <a:rPr lang="en-US" dirty="0"/>
              <a:t>Magnet &amp; support stability</a:t>
            </a:r>
          </a:p>
          <a:p>
            <a:pPr lvl="1"/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AB1DDEE-BEA7-4A11-8B4D-6BF8749C3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Tunnel mockup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684336F-E8DB-4E9D-A485-05A98651A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4E01D5C-F8B5-48F1-8981-205B3BEF0B4E}"/>
              </a:ext>
            </a:extLst>
          </p:cNvPr>
          <p:cNvSpPr txBox="1"/>
          <p:nvPr/>
        </p:nvSpPr>
        <p:spPr>
          <a:xfrm>
            <a:off x="1127448" y="3706012"/>
            <a:ext cx="198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8C90ED5-8DF7-4ACE-8520-F56D2EA1DC4B}"/>
              </a:ext>
            </a:extLst>
          </p:cNvPr>
          <p:cNvSpPr txBox="1"/>
          <p:nvPr/>
        </p:nvSpPr>
        <p:spPr>
          <a:xfrm>
            <a:off x="1569200" y="5704706"/>
            <a:ext cx="1381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Quadrupole &amp; support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AE9B6B7-BAF8-4B5B-A199-FB2ACA1D8556}"/>
              </a:ext>
            </a:extLst>
          </p:cNvPr>
          <p:cNvSpPr txBox="1"/>
          <p:nvPr/>
        </p:nvSpPr>
        <p:spPr>
          <a:xfrm>
            <a:off x="2845937" y="5528081"/>
            <a:ext cx="1214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Sextupole</a:t>
            </a:r>
            <a:r>
              <a:rPr lang="en-US" dirty="0"/>
              <a:t> &amp; support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2D65240-5ECE-4C9C-A9E2-3AD834698DFA}"/>
              </a:ext>
            </a:extLst>
          </p:cNvPr>
          <p:cNvSpPr txBox="1"/>
          <p:nvPr/>
        </p:nvSpPr>
        <p:spPr>
          <a:xfrm>
            <a:off x="5229211" y="5013176"/>
            <a:ext cx="1072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Dipole &amp; support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29598DC-BAF6-43CA-8523-4B0CBC3DBADD}"/>
              </a:ext>
            </a:extLst>
          </p:cNvPr>
          <p:cNvSpPr txBox="1"/>
          <p:nvPr/>
        </p:nvSpPr>
        <p:spPr>
          <a:xfrm>
            <a:off x="3951021" y="555555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Vacuum devices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2C415D76-C1B1-4134-A2F6-D751B3301349}"/>
              </a:ext>
            </a:extLst>
          </p:cNvPr>
          <p:cNvCxnSpPr/>
          <p:nvPr/>
        </p:nvCxnSpPr>
        <p:spPr>
          <a:xfrm>
            <a:off x="2207568" y="5157192"/>
            <a:ext cx="0" cy="5475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54324FB8-44B3-4636-83B5-C853F63A49EB}"/>
              </a:ext>
            </a:extLst>
          </p:cNvPr>
          <p:cNvCxnSpPr>
            <a:cxnSpLocks/>
            <a:stCxn id="25" idx="0"/>
          </p:cNvCxnSpPr>
          <p:nvPr/>
        </p:nvCxnSpPr>
        <p:spPr>
          <a:xfrm flipH="1" flipV="1">
            <a:off x="3070992" y="5013176"/>
            <a:ext cx="382416" cy="5149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E3F44597-66EC-4239-9655-C4D33E5261F3}"/>
              </a:ext>
            </a:extLst>
          </p:cNvPr>
          <p:cNvCxnSpPr>
            <a:stCxn id="26" idx="0"/>
          </p:cNvCxnSpPr>
          <p:nvPr/>
        </p:nvCxnSpPr>
        <p:spPr>
          <a:xfrm flipH="1" flipV="1">
            <a:off x="5415173" y="4570790"/>
            <a:ext cx="350108" cy="4423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60817710-312D-456A-9921-80B761987DD6}"/>
              </a:ext>
            </a:extLst>
          </p:cNvPr>
          <p:cNvCxnSpPr/>
          <p:nvPr/>
        </p:nvCxnSpPr>
        <p:spPr>
          <a:xfrm>
            <a:off x="3471699" y="4791983"/>
            <a:ext cx="1343418" cy="8675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7" name="图片 46">
            <a:extLst>
              <a:ext uri="{FF2B5EF4-FFF2-40B4-BE49-F238E27FC236}">
                <a16:creationId xmlns:a16="http://schemas.microsoft.com/office/drawing/2014/main" id="{15F7621C-A71E-4629-B315-A807BB49C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068" y="3329090"/>
            <a:ext cx="3162300" cy="3467100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A9698BCB-F8FD-4367-99A0-EDD70BE3F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0000" y="2801183"/>
            <a:ext cx="2160000" cy="154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42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65D70D99-DB15-4628-A27A-832FEB13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094" y="2192203"/>
            <a:ext cx="2520000" cy="2473591"/>
          </a:xfrm>
          <a:prstGeom prst="rect">
            <a:avLst/>
          </a:prstGeom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E691D86-C45B-48EE-9B37-49A33555C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Magnet supports and mockup tunnel</a:t>
            </a:r>
          </a:p>
          <a:p>
            <a:pPr lvl="1"/>
            <a:r>
              <a:rPr lang="en-US" sz="2000" dirty="0"/>
              <a:t>For the TDR design, the Booster ring is 2.4 meters higher above Collider.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stability can be improved</a:t>
            </a:r>
            <a:r>
              <a:rPr lang="en-US" sz="2000" dirty="0">
                <a:sym typeface="Wingdings" panose="05000000000000000000" pitchFamily="2" charset="2"/>
              </a:rPr>
              <a:t> by shorter support.</a:t>
            </a:r>
            <a:endParaRPr lang="en-US" sz="2000" dirty="0"/>
          </a:p>
          <a:p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B343135-FB27-438B-B9D3-7F8DC3ED9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CEPC mechanics system plan in EDR 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540B88A-BB71-4649-927F-49F9BB592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14</a:t>
            </a:fld>
            <a:endParaRPr lang="zh-CN" altLang="en-US"/>
          </a:p>
        </p:txBody>
      </p:sp>
      <p:pic>
        <p:nvPicPr>
          <p:cNvPr id="14" name="图片 13" descr="Diagram&#10;&#10;Description automatically generated">
            <a:extLst>
              <a:ext uri="{FF2B5EF4-FFF2-40B4-BE49-F238E27FC236}">
                <a16:creationId xmlns:a16="http://schemas.microsoft.com/office/drawing/2014/main" id="{1BD5E754-1A03-494A-99D2-69E714D4F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61" y="2996952"/>
            <a:ext cx="3600000" cy="299673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85759F2-6E5E-4602-9A3B-50860E12A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1519" y="2438552"/>
            <a:ext cx="2520000" cy="1980895"/>
          </a:xfrm>
          <a:prstGeom prst="rect">
            <a:avLst/>
          </a:prstGeom>
        </p:spPr>
      </p:pic>
      <p:sp>
        <p:nvSpPr>
          <p:cNvPr id="6" name="箭头: 右 5">
            <a:extLst>
              <a:ext uri="{FF2B5EF4-FFF2-40B4-BE49-F238E27FC236}">
                <a16:creationId xmlns:a16="http://schemas.microsoft.com/office/drawing/2014/main" id="{1768CDB2-A269-40BD-8C16-7542B0ABD583}"/>
              </a:ext>
            </a:extLst>
          </p:cNvPr>
          <p:cNvSpPr/>
          <p:nvPr/>
        </p:nvSpPr>
        <p:spPr>
          <a:xfrm>
            <a:off x="6096000" y="3428999"/>
            <a:ext cx="913441" cy="3600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0F122DB-E14B-47CB-B107-8BF45102C17C}"/>
              </a:ext>
            </a:extLst>
          </p:cNvPr>
          <p:cNvSpPr txBox="1"/>
          <p:nvPr/>
        </p:nvSpPr>
        <p:spPr>
          <a:xfrm>
            <a:off x="7304475" y="2372228"/>
            <a:ext cx="1654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 support height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CDB3A730-7A8F-4413-BF6A-8CBF6E71CA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991"/>
          <a:stretch/>
        </p:blipFill>
        <p:spPr>
          <a:xfrm>
            <a:off x="9231469" y="5003599"/>
            <a:ext cx="2520000" cy="1676091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A1D0E72B-E4F7-4790-BF18-79119AC70A9D}"/>
              </a:ext>
            </a:extLst>
          </p:cNvPr>
          <p:cNvSpPr txBox="1"/>
          <p:nvPr/>
        </p:nvSpPr>
        <p:spPr>
          <a:xfrm>
            <a:off x="9231469" y="4553069"/>
            <a:ext cx="1806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 support number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E7FBA026-447F-4355-BCE8-98DA60C648C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557"/>
          <a:stretch/>
        </p:blipFill>
        <p:spPr>
          <a:xfrm>
            <a:off x="9391518" y="2614838"/>
            <a:ext cx="2520000" cy="1988362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3ECD3E2C-DF94-4F18-8D4D-DDA68A86D761}"/>
              </a:ext>
            </a:extLst>
          </p:cNvPr>
          <p:cNvSpPr txBox="1"/>
          <p:nvPr/>
        </p:nvSpPr>
        <p:spPr>
          <a:xfrm>
            <a:off x="9217108" y="2419972"/>
            <a:ext cx="1654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 steel sections</a:t>
            </a: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AB488016-133D-4422-8989-4316F0C515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4055" y="4501207"/>
            <a:ext cx="2520000" cy="214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9A1F17A-65D7-4B54-8037-CA194EF241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8562" y="4537805"/>
            <a:ext cx="2520000" cy="201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8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CF4CACED-9892-466E-B2CE-B37407DA0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Magnet supports and mockup tunnel</a:t>
            </a:r>
          </a:p>
          <a:p>
            <a:pPr lvl="1"/>
            <a:r>
              <a:rPr lang="en-US" sz="2000" dirty="0"/>
              <a:t>For the TDR design, the Booster ring is 2.4 meters higher above Collider. </a:t>
            </a:r>
            <a:r>
              <a:rPr lang="en-US" sz="2000" dirty="0">
                <a:sym typeface="Wingdings" panose="05000000000000000000" pitchFamily="2" charset="2"/>
              </a:rPr>
              <a:t> stability can be improved by shorter support.</a:t>
            </a:r>
            <a:endParaRPr lang="en-US" sz="2000" dirty="0"/>
          </a:p>
          <a:p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F84062E-C3C6-47F0-966E-96C3E674B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CEPC mechanics system plan in EDR 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F28243E-B6ED-40DC-87D2-FC673E401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15</a:t>
            </a:fld>
            <a:endParaRPr lang="zh-CN" altLang="en-US"/>
          </a:p>
        </p:txBody>
      </p:sp>
      <p:graphicFrame>
        <p:nvGraphicFramePr>
          <p:cNvPr id="6" name="内容占位符 3">
            <a:extLst>
              <a:ext uri="{FF2B5EF4-FFF2-40B4-BE49-F238E27FC236}">
                <a16:creationId xmlns:a16="http://schemas.microsoft.com/office/drawing/2014/main" id="{ECABE5DF-67D5-464B-987F-5DD04C618A7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11338" y="2658029"/>
          <a:ext cx="11391056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26">
                  <a:extLst>
                    <a:ext uri="{9D8B030D-6E8A-4147-A177-3AD203B41FA5}">
                      <a16:colId xmlns:a16="http://schemas.microsoft.com/office/drawing/2014/main" val="1899969092"/>
                    </a:ext>
                  </a:extLst>
                </a:gridCol>
                <a:gridCol w="1263638">
                  <a:extLst>
                    <a:ext uri="{9D8B030D-6E8A-4147-A177-3AD203B41FA5}">
                      <a16:colId xmlns:a16="http://schemas.microsoft.com/office/drawing/2014/main" val="1806491253"/>
                    </a:ext>
                  </a:extLst>
                </a:gridCol>
                <a:gridCol w="1423882">
                  <a:extLst>
                    <a:ext uri="{9D8B030D-6E8A-4147-A177-3AD203B41FA5}">
                      <a16:colId xmlns:a16="http://schemas.microsoft.com/office/drawing/2014/main" val="2930240415"/>
                    </a:ext>
                  </a:extLst>
                </a:gridCol>
                <a:gridCol w="1423882">
                  <a:extLst>
                    <a:ext uri="{9D8B030D-6E8A-4147-A177-3AD203B41FA5}">
                      <a16:colId xmlns:a16="http://schemas.microsoft.com/office/drawing/2014/main" val="1235693012"/>
                    </a:ext>
                  </a:extLst>
                </a:gridCol>
                <a:gridCol w="1423882">
                  <a:extLst>
                    <a:ext uri="{9D8B030D-6E8A-4147-A177-3AD203B41FA5}">
                      <a16:colId xmlns:a16="http://schemas.microsoft.com/office/drawing/2014/main" val="2084592040"/>
                    </a:ext>
                  </a:extLst>
                </a:gridCol>
                <a:gridCol w="1423882">
                  <a:extLst>
                    <a:ext uri="{9D8B030D-6E8A-4147-A177-3AD203B41FA5}">
                      <a16:colId xmlns:a16="http://schemas.microsoft.com/office/drawing/2014/main" val="1255659462"/>
                    </a:ext>
                  </a:extLst>
                </a:gridCol>
                <a:gridCol w="1423882">
                  <a:extLst>
                    <a:ext uri="{9D8B030D-6E8A-4147-A177-3AD203B41FA5}">
                      <a16:colId xmlns:a16="http://schemas.microsoft.com/office/drawing/2014/main" val="2367586607"/>
                    </a:ext>
                  </a:extLst>
                </a:gridCol>
                <a:gridCol w="1423882">
                  <a:extLst>
                    <a:ext uri="{9D8B030D-6E8A-4147-A177-3AD203B41FA5}">
                      <a16:colId xmlns:a16="http://schemas.microsoft.com/office/drawing/2014/main" val="16923831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Support height (m)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solidFill>
                            <a:schemeClr val="bg1"/>
                          </a:solidFill>
                        </a:rPr>
                        <a:t>1.3</a:t>
                      </a:r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solidFill>
                            <a:schemeClr val="bg1"/>
                          </a:solidFill>
                        </a:rPr>
                        <a:t>0.7</a:t>
                      </a:r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solidFill>
                            <a:schemeClr val="bg1"/>
                          </a:solidFill>
                        </a:rPr>
                        <a:t>1.3</a:t>
                      </a:r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solidFill>
                            <a:schemeClr val="bg1"/>
                          </a:solidFill>
                        </a:rPr>
                        <a:t>1.3</a:t>
                      </a:r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1.3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solidFill>
                            <a:schemeClr val="bg1"/>
                          </a:solidFill>
                        </a:rPr>
                        <a:t>1.3</a:t>
                      </a:r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540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solidFill>
                            <a:schemeClr val="bg1"/>
                          </a:solidFill>
                        </a:rPr>
                        <a:t>Support No.</a:t>
                      </a:r>
                      <a:endParaRPr lang="zh-CN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CN" altLang="en-US" sz="1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1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1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CN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CN" altLang="en-US" sz="1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CN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CN" altLang="en-US" sz="1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965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chemeClr val="bg1"/>
                          </a:solidFill>
                        </a:rPr>
                        <a:t>Steel section (mm)</a:t>
                      </a:r>
                      <a:endParaRPr lang="zh-CN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solidFill>
                            <a:schemeClr val="bg1"/>
                          </a:solidFill>
                        </a:rPr>
                        <a:t>80</a:t>
                      </a:r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*</a:t>
                      </a:r>
                      <a:r>
                        <a:rPr lang="en-US" altLang="zh-CN" sz="1800" b="1">
                          <a:solidFill>
                            <a:schemeClr val="bg1"/>
                          </a:solidFill>
                        </a:rPr>
                        <a:t>80*5</a:t>
                      </a:r>
                      <a:endParaRPr lang="zh-CN" altLang="en-US" sz="1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1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1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1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1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>
                          <a:solidFill>
                            <a:schemeClr val="bg1"/>
                          </a:solidFill>
                        </a:rPr>
                        <a:t>60</a:t>
                      </a:r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*</a:t>
                      </a:r>
                      <a:r>
                        <a:rPr lang="en-US" altLang="zh-CN" sz="1800" b="1">
                          <a:solidFill>
                            <a:schemeClr val="bg1"/>
                          </a:solidFill>
                        </a:rPr>
                        <a:t>60*3</a:t>
                      </a:r>
                      <a:endParaRPr lang="zh-CN" altLang="en-US" sz="1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>
                          <a:solidFill>
                            <a:schemeClr val="bg1"/>
                          </a:solidFill>
                        </a:rPr>
                        <a:t>80</a:t>
                      </a:r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*</a:t>
                      </a:r>
                      <a:r>
                        <a:rPr lang="en-US" altLang="zh-CN" sz="1800" b="1">
                          <a:solidFill>
                            <a:schemeClr val="bg1"/>
                          </a:solidFill>
                        </a:rPr>
                        <a:t>80*3</a:t>
                      </a:r>
                      <a:endParaRPr lang="zh-CN" altLang="en-US" sz="1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06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Max. deformation on dipole (um)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1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7.4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22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5.4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5.2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33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r>
                        <a:rPr lang="en-US" altLang="zh-CN" baseline="30000" dirty="0"/>
                        <a:t>st</a:t>
                      </a:r>
                      <a:r>
                        <a:rPr lang="en-US" altLang="zh-CN" dirty="0"/>
                        <a:t> order of mode /Hz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25.5 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35.9 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48.9 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22.5 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18.7 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17.7 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21.5 X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397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r>
                        <a:rPr lang="en-US" altLang="zh-CN" baseline="30000" dirty="0"/>
                        <a:t>nd</a:t>
                      </a:r>
                      <a:r>
                        <a:rPr lang="en-US" altLang="zh-CN" dirty="0"/>
                        <a:t> order of mode /Hz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27.8 yaw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39.0 </a:t>
                      </a:r>
                      <a:r>
                        <a:rPr lang="en-US" altLang="zh-CN" dirty="0" err="1"/>
                        <a:t>X+yaw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56.3 yaw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24.5 yaw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19.5 yaw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19.0 yaw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23.5 yaw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771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272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86811C3-A920-46ED-9421-55291BCE3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11269376" cy="4840303"/>
          </a:xfrm>
        </p:spPr>
        <p:txBody>
          <a:bodyPr/>
          <a:lstStyle/>
          <a:p>
            <a:r>
              <a:rPr lang="en-US" dirty="0"/>
              <a:t>Things to verify</a:t>
            </a:r>
          </a:p>
          <a:p>
            <a:pPr lvl="1"/>
            <a:r>
              <a:rPr lang="en-US" sz="2000" dirty="0"/>
              <a:t>Semi-automatic adjustment and high-precision alignment field</a:t>
            </a:r>
          </a:p>
          <a:p>
            <a:pPr lvl="1"/>
            <a:r>
              <a:rPr lang="en-US" sz="2000" dirty="0"/>
              <a:t>Aim: save alignment manpower and cost.</a:t>
            </a:r>
          </a:p>
          <a:p>
            <a:pPr lvl="1"/>
            <a:r>
              <a:rPr lang="en-US" sz="2000" dirty="0"/>
              <a:t>Add some movable drivers and interface on the adjusting mechanism.</a:t>
            </a:r>
          </a:p>
          <a:p>
            <a:pPr lvl="1"/>
            <a:r>
              <a:rPr lang="en-US" sz="2000" dirty="0"/>
              <a:t>Validating the technical solution in </a:t>
            </a:r>
            <a:r>
              <a:rPr lang="en-US" altLang="zh-CN" sz="2000" dirty="0"/>
              <a:t>PAPS</a:t>
            </a:r>
            <a:r>
              <a:rPr lang="en-US" sz="2000" dirty="0"/>
              <a:t>, 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sz="2000" dirty="0"/>
              <a:t>conducting tunnel alignment simulations in mockup.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C3925E1-4841-4D18-A60F-6F705E35A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Tunnel mockup 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629B76-412C-4F68-9FCC-36AAEE92B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F6C6426-8B92-47FA-A52E-39D9A81CCB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37"/>
          <a:stretch/>
        </p:blipFill>
        <p:spPr>
          <a:xfrm>
            <a:off x="609600" y="3683162"/>
            <a:ext cx="4320000" cy="313162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40B8341-1FBF-4C15-A95C-FBF081B84FE1}"/>
              </a:ext>
            </a:extLst>
          </p:cNvPr>
          <p:cNvSpPr txBox="1"/>
          <p:nvPr/>
        </p:nvSpPr>
        <p:spPr>
          <a:xfrm>
            <a:off x="4657644" y="508518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dipole supports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D6F19CF-871A-40D7-A857-D9981CA9B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292" y="3599579"/>
            <a:ext cx="2520000" cy="261026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F77229A-F7C8-4F29-A0AD-8E14C373A749}"/>
              </a:ext>
            </a:extLst>
          </p:cNvPr>
          <p:cNvSpPr txBox="1"/>
          <p:nvPr/>
        </p:nvSpPr>
        <p:spPr>
          <a:xfrm>
            <a:off x="6761003" y="5975243"/>
            <a:ext cx="2414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</a:t>
            </a:r>
            <a:r>
              <a:rPr lang="en-US" dirty="0" err="1"/>
              <a:t>sextupole</a:t>
            </a:r>
            <a:r>
              <a:rPr lang="en-US" dirty="0"/>
              <a:t> girders, similar to girder of EBS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CB22F9A-118D-40EA-9528-757E162550E9}"/>
              </a:ext>
            </a:extLst>
          </p:cNvPr>
          <p:cNvSpPr txBox="1"/>
          <p:nvPr/>
        </p:nvSpPr>
        <p:spPr>
          <a:xfrm>
            <a:off x="9768408" y="429309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Movable drivers V1</a:t>
            </a:r>
          </a:p>
        </p:txBody>
      </p:sp>
    </p:spTree>
    <p:extLst>
      <p:ext uri="{BB962C8B-B14F-4D97-AF65-F5344CB8AC3E}">
        <p14:creationId xmlns:p14="http://schemas.microsoft.com/office/powerpoint/2010/main" val="1848103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86811C3-A920-46ED-9421-55291BCE3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11269376" cy="4840303"/>
          </a:xfrm>
        </p:spPr>
        <p:txBody>
          <a:bodyPr/>
          <a:lstStyle/>
          <a:p>
            <a:r>
              <a:rPr lang="en-US" dirty="0"/>
              <a:t>Things to verify</a:t>
            </a:r>
          </a:p>
          <a:p>
            <a:pPr lvl="1"/>
            <a:r>
              <a:rPr lang="en-US" sz="2000" dirty="0"/>
              <a:t>Semi-automatic adjustment and high-precision alignment field</a:t>
            </a:r>
          </a:p>
          <a:p>
            <a:pPr lvl="1"/>
            <a:r>
              <a:rPr lang="en-US" sz="2000" dirty="0"/>
              <a:t>Aim: save alignment manpower and cost.</a:t>
            </a:r>
          </a:p>
          <a:p>
            <a:pPr lvl="1"/>
            <a:r>
              <a:rPr lang="en-US" sz="2000" dirty="0"/>
              <a:t>Add some movable drivers and interface on the adjusting mechanism.</a:t>
            </a:r>
          </a:p>
          <a:p>
            <a:pPr lvl="1"/>
            <a:r>
              <a:rPr lang="en-US" sz="2000" dirty="0"/>
              <a:t>Validating the technical solution in </a:t>
            </a:r>
            <a:r>
              <a:rPr lang="en-US" altLang="zh-CN" sz="2000" dirty="0"/>
              <a:t>PAPS</a:t>
            </a:r>
            <a:r>
              <a:rPr lang="en-US" sz="2000" dirty="0"/>
              <a:t>, 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sz="2000" dirty="0"/>
              <a:t>conducting tunnel alignment simulations in mockup.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C3925E1-4841-4D18-A60F-6F705E35A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Tunnel mockup 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629B76-412C-4F68-9FCC-36AAEE92B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BBC76DA-A2E4-4E48-9768-62ADE0D17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17" y="3839916"/>
            <a:ext cx="4320000" cy="2401341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1FB183F2-F1A2-4682-B060-5A285240DCBA}"/>
              </a:ext>
            </a:extLst>
          </p:cNvPr>
          <p:cNvGrpSpPr/>
          <p:nvPr/>
        </p:nvGrpSpPr>
        <p:grpSpPr>
          <a:xfrm>
            <a:off x="4799856" y="3839916"/>
            <a:ext cx="4320000" cy="2569756"/>
            <a:chOff x="5663952" y="3755708"/>
            <a:chExt cx="4320000" cy="2569756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BA7564C-5852-4888-BCC9-51BC3316F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63952" y="3755708"/>
              <a:ext cx="4320000" cy="2569756"/>
            </a:xfrm>
            <a:prstGeom prst="rect">
              <a:avLst/>
            </a:prstGeom>
          </p:spPr>
        </p:pic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68F6A88B-571B-437B-8664-E870FDA04E85}"/>
                </a:ext>
              </a:extLst>
            </p:cNvPr>
            <p:cNvCxnSpPr/>
            <p:nvPr/>
          </p:nvCxnSpPr>
          <p:spPr>
            <a:xfrm flipH="1">
              <a:off x="7248128" y="5373216"/>
              <a:ext cx="432048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B3CE4C6E-F279-4E51-BDDA-63A139A57EE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04112" y="5219481"/>
              <a:ext cx="891880" cy="14163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119325CB-AAE9-4EB2-8518-02F8A85748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80176" y="5022895"/>
              <a:ext cx="531840" cy="12013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9100D0CB-04EF-41E2-AC05-EECD5B7013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23952" y="4846392"/>
              <a:ext cx="653984" cy="19419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8E4B8A76-2026-4E20-9991-E6F63A602981}"/>
              </a:ext>
            </a:extLst>
          </p:cNvPr>
          <p:cNvSpPr txBox="1"/>
          <p:nvPr/>
        </p:nvSpPr>
        <p:spPr>
          <a:xfrm>
            <a:off x="9451268" y="4005064"/>
            <a:ext cx="25714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site has two vertical adjusting joints and two horizontal adjusting joints, standard interface at the sidewalk side.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D2442D1-E131-478F-99D2-872ABB24F2EF}"/>
              </a:ext>
            </a:extLst>
          </p:cNvPr>
          <p:cNvSpPr txBox="1"/>
          <p:nvPr/>
        </p:nvSpPr>
        <p:spPr>
          <a:xfrm>
            <a:off x="8443156" y="6286591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Movable drivers V2</a:t>
            </a:r>
          </a:p>
        </p:txBody>
      </p:sp>
    </p:spTree>
    <p:extLst>
      <p:ext uri="{BB962C8B-B14F-4D97-AF65-F5344CB8AC3E}">
        <p14:creationId xmlns:p14="http://schemas.microsoft.com/office/powerpoint/2010/main" val="3493769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CC4C854B-0F39-43E2-9D96-1809D4C6C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5383499"/>
          </a:xfrm>
        </p:spPr>
        <p:txBody>
          <a:bodyPr/>
          <a:lstStyle/>
          <a:p>
            <a:r>
              <a:rPr lang="en-US" dirty="0"/>
              <a:t>Things to verify</a:t>
            </a:r>
          </a:p>
          <a:p>
            <a:pPr lvl="1"/>
            <a:r>
              <a:rPr lang="en-US" dirty="0"/>
              <a:t>Pre-alignment and tunnel alignment are the most time-consuming and labor-intensive task in the alignment process.</a:t>
            </a:r>
          </a:p>
          <a:p>
            <a:pPr lvl="1"/>
            <a:r>
              <a:rPr lang="en-US" dirty="0"/>
              <a:t>The alignment method right now: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3C51B084-EF51-4C93-9271-134C9FCEF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Tunnel mockup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CB9B84-0F1E-4254-B933-D68F84B1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80170380-C2A2-4644-B7BE-ACE68BAF9468}"/>
              </a:ext>
            </a:extLst>
          </p:cNvPr>
          <p:cNvSpPr txBox="1">
            <a:spLocks/>
          </p:cNvSpPr>
          <p:nvPr/>
        </p:nvSpPr>
        <p:spPr>
          <a:xfrm>
            <a:off x="609600" y="3284985"/>
            <a:ext cx="6552728" cy="3430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/>
              <a:t>Laser tracker</a:t>
            </a:r>
          </a:p>
          <a:p>
            <a:pPr lvl="2"/>
            <a:r>
              <a:rPr lang="en-US" dirty="0"/>
              <a:t>Single-point monitoring, single-point adjustment, manual operation, repeated iterations, inefficiency.</a:t>
            </a:r>
          </a:p>
          <a:p>
            <a:pPr lvl="1"/>
            <a:r>
              <a:rPr lang="en-US" altLang="zh-CN" sz="2600" dirty="0"/>
              <a:t>High-precision alignment field</a:t>
            </a:r>
          </a:p>
          <a:p>
            <a:pPr lvl="2"/>
            <a:r>
              <a:rPr lang="en-US" dirty="0"/>
              <a:t>Multi-camera photogrammetry system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Multi-point synchronous monitoring</a:t>
            </a:r>
          </a:p>
          <a:p>
            <a:pPr lvl="2"/>
            <a:r>
              <a:rPr lang="en-US" dirty="0"/>
              <a:t>50% </a:t>
            </a:r>
            <a:r>
              <a:rPr lang="en-US" dirty="0">
                <a:solidFill>
                  <a:srgbClr val="FF0000"/>
                </a:solidFill>
              </a:rPr>
              <a:t>lower cost</a:t>
            </a:r>
            <a:r>
              <a:rPr lang="en-US" dirty="0"/>
              <a:t>, significantly larger number of synchronous monitoring points.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DC47B04-C20E-4BB7-BCFE-E2075E723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184" y="2492896"/>
            <a:ext cx="3329167" cy="206349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D97E7AB-C3BB-4DC6-B3AF-C71B64C33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328" y="4734202"/>
            <a:ext cx="3605850" cy="169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8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C95802C1-C9F0-4F39-A7FC-8C0FF62F2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Things to verify</a:t>
            </a:r>
          </a:p>
          <a:p>
            <a:pPr lvl="1"/>
            <a:r>
              <a:rPr lang="zh-CN" altLang="en-US" dirty="0"/>
              <a:t>功能</a:t>
            </a:r>
            <a:endParaRPr lang="en-US" altLang="zh-CN" dirty="0"/>
          </a:p>
          <a:p>
            <a:pPr lvl="2">
              <a:lnSpc>
                <a:spcPct val="150000"/>
              </a:lnSpc>
            </a:pPr>
            <a:r>
              <a:rPr lang="zh-CN" altLang="en-US" dirty="0"/>
              <a:t>根据被测对象类型，自动调整测量视野；</a:t>
            </a:r>
          </a:p>
          <a:p>
            <a:pPr lvl="2">
              <a:lnSpc>
                <a:spcPct val="150000"/>
              </a:lnSpc>
            </a:pPr>
            <a:r>
              <a:rPr lang="zh-CN" altLang="en-US" dirty="0"/>
              <a:t>自动标定相机内外参数和畸变系数。</a:t>
            </a:r>
          </a:p>
          <a:p>
            <a:pPr lvl="2">
              <a:lnSpc>
                <a:spcPct val="150000"/>
              </a:lnSpc>
            </a:pPr>
            <a:r>
              <a:rPr lang="zh-CN" altLang="en-US" dirty="0"/>
              <a:t>通过空间坐标提取，采集标定工装图像，自动建立多目相机空间位姿数学模型；</a:t>
            </a:r>
          </a:p>
          <a:p>
            <a:pPr lvl="2">
              <a:lnSpc>
                <a:spcPct val="150000"/>
              </a:lnSpc>
            </a:pPr>
            <a:r>
              <a:rPr lang="zh-CN" altLang="en-US" dirty="0"/>
              <a:t>高带宽图像传输，实时获取测量场内监测点实测坐标，显示</a:t>
            </a:r>
            <a:r>
              <a:rPr lang="en-US" altLang="zh-CN" dirty="0"/>
              <a:t>\</a:t>
            </a:r>
            <a:r>
              <a:rPr lang="zh-CN" altLang="en-US" dirty="0"/>
              <a:t>输出实测坐标与理论坐标的差值。</a:t>
            </a:r>
          </a:p>
          <a:p>
            <a:pPr lvl="1">
              <a:buSzPct val="75000"/>
            </a:pPr>
            <a:r>
              <a:rPr lang="zh-CN" altLang="en-US" dirty="0"/>
              <a:t>系统预期指标</a:t>
            </a:r>
            <a:endParaRPr lang="en-US" altLang="zh-CN" dirty="0"/>
          </a:p>
          <a:p>
            <a:pPr lvl="2">
              <a:lnSpc>
                <a:spcPct val="150000"/>
              </a:lnSpc>
              <a:buSzPct val="75000"/>
            </a:pPr>
            <a:r>
              <a:rPr lang="zh-CN" altLang="en-US" dirty="0"/>
              <a:t>标定场范围</a:t>
            </a:r>
            <a:r>
              <a:rPr lang="en-US" altLang="zh-CN" dirty="0"/>
              <a:t>0.5m~20m</a:t>
            </a:r>
          </a:p>
          <a:p>
            <a:pPr lvl="2">
              <a:lnSpc>
                <a:spcPct val="150000"/>
              </a:lnSpc>
              <a:buSzPct val="75000"/>
            </a:pPr>
            <a:r>
              <a:rPr lang="zh-CN" altLang="en-US" dirty="0"/>
              <a:t>采集频率：≥</a:t>
            </a:r>
            <a:r>
              <a:rPr lang="en-US" altLang="zh-CN" dirty="0"/>
              <a:t>15 Hz</a:t>
            </a:r>
          </a:p>
          <a:p>
            <a:pPr lvl="2">
              <a:lnSpc>
                <a:spcPct val="150000"/>
              </a:lnSpc>
              <a:buSzPct val="75000"/>
            </a:pPr>
            <a:r>
              <a:rPr lang="zh-CN" altLang="en-US" dirty="0"/>
              <a:t>空间单点测量误差：≤ </a:t>
            </a:r>
            <a:r>
              <a:rPr lang="en-US" altLang="zh-CN" dirty="0"/>
              <a:t>8μm+8μm/m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1E2ACDD-0745-4457-8371-A3380C542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Tunnel mockup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2014CA1-736F-46EC-AA7A-5BD231D03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19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7B230B6-FA34-4922-B073-0EDD3A1AA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184" y="0"/>
            <a:ext cx="343848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22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121448" y="67537"/>
            <a:ext cx="7916416" cy="1036506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sz="6000" kern="0" dirty="0">
                <a:latin typeface="Arial Black" panose="020B0A04020102020204" pitchFamily="34" charset="0"/>
              </a:rPr>
              <a:t>Content</a:t>
            </a:r>
            <a:endParaRPr lang="zh-CN" altLang="en-US" sz="6000" kern="0" dirty="0">
              <a:latin typeface="Arial Black" panose="020B0A04020102020204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335360" y="1412776"/>
            <a:ext cx="10578570" cy="4747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Mockup tunnel</a:t>
            </a:r>
          </a:p>
          <a:p>
            <a:pPr lvl="1">
              <a:lnSpc>
                <a:spcPct val="120000"/>
              </a:lnSpc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Motivation </a:t>
            </a:r>
          </a:p>
          <a:p>
            <a:pPr lvl="1">
              <a:lnSpc>
                <a:spcPct val="120000"/>
              </a:lnSpc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Mockup structure</a:t>
            </a:r>
          </a:p>
          <a:p>
            <a:pPr lvl="1">
              <a:lnSpc>
                <a:spcPct val="120000"/>
              </a:lnSpc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Things to verify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Plans and cost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61026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78"/>
    </mc:Choice>
    <mc:Fallback xmlns="">
      <p:transition spd="slow" advTm="5737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D440CF7-172B-4259-AC45-93135264A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to verify</a:t>
            </a:r>
          </a:p>
          <a:p>
            <a:pPr lvl="1"/>
            <a:r>
              <a:rPr lang="en-US" dirty="0"/>
              <a:t>Magnet transport vehicles</a:t>
            </a:r>
          </a:p>
          <a:p>
            <a:pPr lvl="1"/>
            <a:r>
              <a:rPr lang="en-US" dirty="0"/>
              <a:t>Aim: efficiency of the transportation and coarse positioning during installation.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2F34989-6047-4653-A51F-C55CB119D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Tunnel mockup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E267BDC-54B7-4363-AA7C-10E380793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20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9DBFA17-FB15-495E-BB51-074354BF58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43"/>
          <a:stretch/>
        </p:blipFill>
        <p:spPr>
          <a:xfrm>
            <a:off x="2769735" y="3976751"/>
            <a:ext cx="4320000" cy="261912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92E5D8F-82F4-412E-9884-CDFADF0CFBB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536160" y="3284984"/>
            <a:ext cx="3599815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97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3C10A084-1C3A-40CF-8BF2-BF5FEFDA0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Plans 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A07C471-B417-48D5-8612-61DE9181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graphicFrame>
        <p:nvGraphicFramePr>
          <p:cNvPr id="9" name="内容占位符 8">
            <a:extLst>
              <a:ext uri="{FF2B5EF4-FFF2-40B4-BE49-F238E27FC236}">
                <a16:creationId xmlns:a16="http://schemas.microsoft.com/office/drawing/2014/main" id="{2565B3CF-7158-4C49-AC26-CB5975710A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905293"/>
              </p:ext>
            </p:extLst>
          </p:nvPr>
        </p:nvGraphicFramePr>
        <p:xfrm>
          <a:off x="623392" y="1844824"/>
          <a:ext cx="10763324" cy="4357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329">
                  <a:extLst>
                    <a:ext uri="{9D8B030D-6E8A-4147-A177-3AD203B41FA5}">
                      <a16:colId xmlns:a16="http://schemas.microsoft.com/office/drawing/2014/main" val="2104548098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3731199765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060396010"/>
                    </a:ext>
                  </a:extLst>
                </a:gridCol>
                <a:gridCol w="1618307">
                  <a:extLst>
                    <a:ext uri="{9D8B030D-6E8A-4147-A177-3AD203B41FA5}">
                      <a16:colId xmlns:a16="http://schemas.microsoft.com/office/drawing/2014/main" val="1024105403"/>
                    </a:ext>
                  </a:extLst>
                </a:gridCol>
              </a:tblGrid>
              <a:tr h="2080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532" marR="375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</a:rPr>
                        <a:t>研究内容</a:t>
                      </a:r>
                      <a:endParaRPr lang="en-US" sz="18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532" marR="375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分项经费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（万元）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532" marR="375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备注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532" marR="37532" marT="0" marB="0"/>
                </a:tc>
                <a:extLst>
                  <a:ext uri="{0D108BD9-81ED-4DB2-BD59-A6C34878D82A}">
                    <a16:rowId xmlns:a16="http://schemas.microsoft.com/office/drawing/2014/main" val="1121214597"/>
                  </a:ext>
                </a:extLst>
              </a:tr>
              <a:tr h="422239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2024</a:t>
                      </a:r>
                      <a:r>
                        <a:rPr lang="zh-CN" sz="1800">
                          <a:effectLst/>
                        </a:rPr>
                        <a:t>年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532" marR="375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模拟隧道建设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532" marR="375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332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532" marR="375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100%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532" marR="37532" marT="0" marB="0"/>
                </a:tc>
                <a:extLst>
                  <a:ext uri="{0D108BD9-81ED-4DB2-BD59-A6C34878D82A}">
                    <a16:rowId xmlns:a16="http://schemas.microsoft.com/office/drawing/2014/main" val="1478918013"/>
                  </a:ext>
                </a:extLst>
              </a:tr>
              <a:tr h="3151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隧道内实验设备设计及研制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532" marR="375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85</a:t>
                      </a:r>
                      <a:endParaRPr lang="en-US" sz="18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532" marR="375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60%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532" marR="37532" marT="0" marB="0"/>
                </a:tc>
                <a:extLst>
                  <a:ext uri="{0D108BD9-81ED-4DB2-BD59-A6C34878D82A}">
                    <a16:rowId xmlns:a16="http://schemas.microsoft.com/office/drawing/2014/main" val="2724199328"/>
                  </a:ext>
                </a:extLst>
              </a:tr>
              <a:tr h="4222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隧道内展示设备设计及制作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532" marR="375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27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532" marR="375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100%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532" marR="37532" marT="0" marB="0"/>
                </a:tc>
                <a:extLst>
                  <a:ext uri="{0D108BD9-81ED-4DB2-BD59-A6C34878D82A}">
                    <a16:rowId xmlns:a16="http://schemas.microsoft.com/office/drawing/2014/main" val="2044388765"/>
                  </a:ext>
                </a:extLst>
              </a:tr>
              <a:tr h="3151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粗定位运输车设计及研制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532" marR="375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532" marR="375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60%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532" marR="37532" marT="0" marB="0"/>
                </a:tc>
                <a:extLst>
                  <a:ext uri="{0D108BD9-81ED-4DB2-BD59-A6C34878D82A}">
                    <a16:rowId xmlns:a16="http://schemas.microsoft.com/office/drawing/2014/main" val="134255142"/>
                  </a:ext>
                </a:extLst>
              </a:tr>
              <a:tr h="3151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准直高精度测量场设计及研制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532" marR="375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170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532" marR="375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60%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532" marR="37532" marT="0" marB="0"/>
                </a:tc>
                <a:extLst>
                  <a:ext uri="{0D108BD9-81ED-4DB2-BD59-A6C34878D82A}">
                    <a16:rowId xmlns:a16="http://schemas.microsoft.com/office/drawing/2014/main" val="1061003812"/>
                  </a:ext>
                </a:extLst>
              </a:tr>
              <a:tr h="3151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半自动调节设备设计及研制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532" marR="375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</a:t>
                      </a:r>
                      <a:endParaRPr lang="en-US" sz="18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532" marR="375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60%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532" marR="37532" marT="0" marB="0"/>
                </a:tc>
                <a:extLst>
                  <a:ext uri="{0D108BD9-81ED-4DB2-BD59-A6C34878D82A}">
                    <a16:rowId xmlns:a16="http://schemas.microsoft.com/office/drawing/2014/main" val="1412481761"/>
                  </a:ext>
                </a:extLst>
              </a:tr>
              <a:tr h="315133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2025</a:t>
                      </a:r>
                      <a:r>
                        <a:rPr lang="zh-CN" sz="1800">
                          <a:effectLst/>
                        </a:rPr>
                        <a:t>年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532" marR="375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隧道内实验设备设计及研制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532" marR="375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59</a:t>
                      </a:r>
                      <a:endParaRPr lang="en-US" sz="18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532" marR="375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40%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532" marR="37532" marT="0" marB="0"/>
                </a:tc>
                <a:extLst>
                  <a:ext uri="{0D108BD9-81ED-4DB2-BD59-A6C34878D82A}">
                    <a16:rowId xmlns:a16="http://schemas.microsoft.com/office/drawing/2014/main" val="1775116406"/>
                  </a:ext>
                </a:extLst>
              </a:tr>
              <a:tr h="3151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粗定位运输车设计及研制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532" marR="375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</a:t>
                      </a:r>
                      <a:endParaRPr lang="en-US" sz="18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532" marR="375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40%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532" marR="37532" marT="0" marB="0"/>
                </a:tc>
                <a:extLst>
                  <a:ext uri="{0D108BD9-81ED-4DB2-BD59-A6C34878D82A}">
                    <a16:rowId xmlns:a16="http://schemas.microsoft.com/office/drawing/2014/main" val="3376787316"/>
                  </a:ext>
                </a:extLst>
              </a:tr>
              <a:tr h="3151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准直高精度测量场设计及研制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532" marR="375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110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532" marR="375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40%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532" marR="37532" marT="0" marB="0"/>
                </a:tc>
                <a:extLst>
                  <a:ext uri="{0D108BD9-81ED-4DB2-BD59-A6C34878D82A}">
                    <a16:rowId xmlns:a16="http://schemas.microsoft.com/office/drawing/2014/main" val="1976348939"/>
                  </a:ext>
                </a:extLst>
              </a:tr>
              <a:tr h="3151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半自动调节设备设计及研制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532" marR="375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</a:t>
                      </a:r>
                      <a:endParaRPr lang="en-US" sz="18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532" marR="375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40%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532" marR="37532" marT="0" marB="0"/>
                </a:tc>
                <a:extLst>
                  <a:ext uri="{0D108BD9-81ED-4DB2-BD59-A6C34878D82A}">
                    <a16:rowId xmlns:a16="http://schemas.microsoft.com/office/drawing/2014/main" val="665733767"/>
                  </a:ext>
                </a:extLst>
              </a:tr>
              <a:tr h="4222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</a:rPr>
                        <a:t>隧道内设备工艺安装</a:t>
                      </a:r>
                      <a:r>
                        <a:rPr lang="zh-CN" altLang="en-US" sz="1800" dirty="0">
                          <a:effectLst/>
                        </a:rPr>
                        <a:t>及实验测试</a:t>
                      </a:r>
                      <a:endParaRPr lang="en-US" sz="18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532" marR="375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532" marR="375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100%</a:t>
                      </a:r>
                      <a:endParaRPr lang="en-US" sz="18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532" marR="37532" marT="0" marB="0"/>
                </a:tc>
                <a:extLst>
                  <a:ext uri="{0D108BD9-81ED-4DB2-BD59-A6C34878D82A}">
                    <a16:rowId xmlns:a16="http://schemas.microsoft.com/office/drawing/2014/main" val="2314262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4938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3C10A084-1C3A-40CF-8BF2-BF5FEFDA0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Plans 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A07C471-B417-48D5-8612-61DE9181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graphicFrame>
        <p:nvGraphicFramePr>
          <p:cNvPr id="7" name="内容占位符 6">
            <a:extLst>
              <a:ext uri="{FF2B5EF4-FFF2-40B4-BE49-F238E27FC236}">
                <a16:creationId xmlns:a16="http://schemas.microsoft.com/office/drawing/2014/main" id="{BBE7104F-6663-4B3B-9A4A-3D083919ED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1865150"/>
              </p:ext>
            </p:extLst>
          </p:nvPr>
        </p:nvGraphicFramePr>
        <p:xfrm>
          <a:off x="1919536" y="2420888"/>
          <a:ext cx="8712968" cy="32855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9517">
                  <a:extLst>
                    <a:ext uri="{9D8B030D-6E8A-4147-A177-3AD203B41FA5}">
                      <a16:colId xmlns:a16="http://schemas.microsoft.com/office/drawing/2014/main" val="3180253589"/>
                    </a:ext>
                  </a:extLst>
                </a:gridCol>
                <a:gridCol w="6633451">
                  <a:extLst>
                    <a:ext uri="{9D8B030D-6E8A-4147-A177-3AD203B41FA5}">
                      <a16:colId xmlns:a16="http://schemas.microsoft.com/office/drawing/2014/main" val="4064422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参与人员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分工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07242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王海静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整体设计及进度协调，有限元分析等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5859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李敏贤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对撞环实验设备及半自动调节设备设计及研制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5357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吴蕾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增强器实验设备设计及研制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032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王建力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机械设计校核、指导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14425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王小龙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高精度测量场设计及研制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86019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马永胜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真空设备设计及研制，真空相关安装工艺试验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0376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杨梅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对撞环相关磁铁安装工艺实验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999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康文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</a:rPr>
                        <a:t>增强器相关磁铁安装工艺试验</a:t>
                      </a:r>
                      <a:endParaRPr lang="en-US" sz="18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7907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199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178D6A1-2DB7-4414-87B4-23917EEE4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C2F096E-AEEF-48E1-93AC-3AA4FE2E7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20" name="内容占位符 1">
            <a:extLst>
              <a:ext uri="{FF2B5EF4-FFF2-40B4-BE49-F238E27FC236}">
                <a16:creationId xmlns:a16="http://schemas.microsoft.com/office/drawing/2014/main" id="{DFF7C549-F95A-4FFD-BC6C-46CAE3AE9784}"/>
              </a:ext>
            </a:extLst>
          </p:cNvPr>
          <p:cNvSpPr txBox="1">
            <a:spLocks/>
          </p:cNvSpPr>
          <p:nvPr/>
        </p:nvSpPr>
        <p:spPr>
          <a:xfrm>
            <a:off x="609600" y="1285861"/>
            <a:ext cx="5414392" cy="2474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总经费初步估计 </a:t>
            </a:r>
            <a:r>
              <a:rPr lang="en-US" altLang="zh-CN" dirty="0"/>
              <a:t>836</a:t>
            </a:r>
            <a:r>
              <a:rPr lang="zh-CN" altLang="en-US" dirty="0"/>
              <a:t>万</a:t>
            </a:r>
            <a:endParaRPr lang="en-US" altLang="zh-CN" dirty="0"/>
          </a:p>
          <a:p>
            <a:pPr lvl="1"/>
            <a:r>
              <a:rPr lang="zh-CN" altLang="en-US" dirty="0"/>
              <a:t>隧道内设备，</a:t>
            </a:r>
            <a:r>
              <a:rPr lang="en-US" altLang="zh-CN" dirty="0"/>
              <a:t>210</a:t>
            </a:r>
            <a:r>
              <a:rPr lang="zh-CN" altLang="en-US" dirty="0"/>
              <a:t>万元</a:t>
            </a:r>
            <a:endParaRPr lang="en-US" dirty="0"/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FEBCFC89-E059-4AE6-9B64-E7DE09B0BA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641557"/>
              </p:ext>
            </p:extLst>
          </p:nvPr>
        </p:nvGraphicFramePr>
        <p:xfrm>
          <a:off x="714337" y="2523093"/>
          <a:ext cx="10763326" cy="39644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8193">
                  <a:extLst>
                    <a:ext uri="{9D8B030D-6E8A-4147-A177-3AD203B41FA5}">
                      <a16:colId xmlns:a16="http://schemas.microsoft.com/office/drawing/2014/main" val="88078130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485923800"/>
                    </a:ext>
                  </a:extLst>
                </a:gridCol>
                <a:gridCol w="3406289">
                  <a:extLst>
                    <a:ext uri="{9D8B030D-6E8A-4147-A177-3AD203B41FA5}">
                      <a16:colId xmlns:a16="http://schemas.microsoft.com/office/drawing/2014/main" val="2739883060"/>
                    </a:ext>
                  </a:extLst>
                </a:gridCol>
                <a:gridCol w="620759">
                  <a:extLst>
                    <a:ext uri="{9D8B030D-6E8A-4147-A177-3AD203B41FA5}">
                      <a16:colId xmlns:a16="http://schemas.microsoft.com/office/drawing/2014/main" val="616089384"/>
                    </a:ext>
                  </a:extLst>
                </a:gridCol>
                <a:gridCol w="617253">
                  <a:extLst>
                    <a:ext uri="{9D8B030D-6E8A-4147-A177-3AD203B41FA5}">
                      <a16:colId xmlns:a16="http://schemas.microsoft.com/office/drawing/2014/main" val="2399778867"/>
                    </a:ext>
                  </a:extLst>
                </a:gridCol>
                <a:gridCol w="1655356">
                  <a:extLst>
                    <a:ext uri="{9D8B030D-6E8A-4147-A177-3AD203B41FA5}">
                      <a16:colId xmlns:a16="http://schemas.microsoft.com/office/drawing/2014/main" val="412267089"/>
                    </a:ext>
                  </a:extLst>
                </a:gridCol>
                <a:gridCol w="1655356">
                  <a:extLst>
                    <a:ext uri="{9D8B030D-6E8A-4147-A177-3AD203B41FA5}">
                      <a16:colId xmlns:a16="http://schemas.microsoft.com/office/drawing/2014/main" val="2690176570"/>
                    </a:ext>
                  </a:extLst>
                </a:gridCol>
              </a:tblGrid>
              <a:tr h="150264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</a:rPr>
                        <a:t>设备名称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</a:rPr>
                        <a:t>子设备名称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单位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数量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价格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备注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extLst>
                  <a:ext uri="{0D108BD9-81ED-4DB2-BD59-A6C34878D82A}">
                    <a16:rowId xmlns:a16="http://schemas.microsoft.com/office/drawing/2014/main" val="3712334895"/>
                  </a:ext>
                </a:extLst>
              </a:tr>
              <a:tr h="15026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展示设备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Collider </a:t>
                      </a:r>
                      <a:r>
                        <a:rPr lang="zh-CN" altLang="en-US" sz="1600" u="none" strike="noStrike" dirty="0">
                          <a:effectLst/>
                        </a:rPr>
                        <a:t>高频腔及支撑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套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extLst>
                  <a:ext uri="{0D108BD9-81ED-4DB2-BD59-A6C34878D82A}">
                    <a16:rowId xmlns:a16="http://schemas.microsoft.com/office/drawing/2014/main" val="2259162126"/>
                  </a:ext>
                </a:extLst>
              </a:tr>
              <a:tr h="1502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Booster</a:t>
                      </a:r>
                      <a:r>
                        <a:rPr lang="zh-CN" altLang="en-US" sz="1600" u="none" strike="noStrike" dirty="0">
                          <a:effectLst/>
                        </a:rPr>
                        <a:t>高频腔及支撑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套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extLst>
                  <a:ext uri="{0D108BD9-81ED-4DB2-BD59-A6C34878D82A}">
                    <a16:rowId xmlns:a16="http://schemas.microsoft.com/office/drawing/2014/main" val="3418998053"/>
                  </a:ext>
                </a:extLst>
              </a:tr>
              <a:tr h="1502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通用管线模拟件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套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extLst>
                  <a:ext uri="{0D108BD9-81ED-4DB2-BD59-A6C34878D82A}">
                    <a16:rowId xmlns:a16="http://schemas.microsoft.com/office/drawing/2014/main" val="358339303"/>
                  </a:ext>
                </a:extLst>
              </a:tr>
              <a:tr h="1502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真空束测模拟件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套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extLst>
                  <a:ext uri="{0D108BD9-81ED-4DB2-BD59-A6C34878D82A}">
                    <a16:rowId xmlns:a16="http://schemas.microsoft.com/office/drawing/2014/main" val="3827316079"/>
                  </a:ext>
                </a:extLst>
              </a:tr>
              <a:tr h="271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校正铁、</a:t>
                      </a:r>
                      <a:r>
                        <a:rPr lang="en-US" altLang="zh-CN" sz="1600" u="none" strike="noStrike">
                          <a:effectLst/>
                        </a:rPr>
                        <a:t>RF</a:t>
                      </a:r>
                      <a:r>
                        <a:rPr lang="zh-CN" altLang="en-US" sz="1600" u="none" strike="noStrike">
                          <a:effectLst/>
                        </a:rPr>
                        <a:t>区两台四极铁及支撑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套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extLst>
                  <a:ext uri="{0D108BD9-81ED-4DB2-BD59-A6C34878D82A}">
                    <a16:rowId xmlns:a16="http://schemas.microsoft.com/office/drawing/2014/main" val="3978476313"/>
                  </a:ext>
                </a:extLst>
              </a:tr>
              <a:tr h="150264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实验设备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Collider</a:t>
                      </a:r>
                      <a:r>
                        <a:rPr lang="zh-CN" altLang="en-US" sz="1600" u="none" strike="noStrike" dirty="0">
                          <a:effectLst/>
                        </a:rPr>
                        <a:t>二极铁配重及支撑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套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 rowSpan="3"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extLst>
                  <a:ext uri="{0D108BD9-81ED-4DB2-BD59-A6C34878D82A}">
                    <a16:rowId xmlns:a16="http://schemas.microsoft.com/office/drawing/2014/main" val="2882729777"/>
                  </a:ext>
                </a:extLst>
              </a:tr>
              <a:tr h="1502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Collider</a:t>
                      </a:r>
                      <a:r>
                        <a:rPr lang="zh-CN" altLang="en-US" sz="1600" u="none" strike="noStrike" dirty="0">
                          <a:effectLst/>
                        </a:rPr>
                        <a:t>四极铁配重及支撑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套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</a:t>
                      </a:r>
                    </a:p>
                  </a:txBody>
                  <a:tcPr marL="7513" marR="7513" marT="7513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733959"/>
                  </a:ext>
                </a:extLst>
              </a:tr>
              <a:tr h="1502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Collider</a:t>
                      </a:r>
                      <a:r>
                        <a:rPr lang="zh-CN" altLang="en-US" sz="1600" u="none" strike="noStrike" dirty="0">
                          <a:effectLst/>
                        </a:rPr>
                        <a:t>六极铁配重及支撑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套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513" marR="7513" marT="7513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591058"/>
                  </a:ext>
                </a:extLst>
              </a:tr>
              <a:tr h="1502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Booster</a:t>
                      </a:r>
                      <a:r>
                        <a:rPr lang="zh-CN" altLang="en-US" sz="1600" u="none" strike="noStrike" dirty="0">
                          <a:effectLst/>
                        </a:rPr>
                        <a:t>二极铁配重及支撑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套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extLst>
                  <a:ext uri="{0D108BD9-81ED-4DB2-BD59-A6C34878D82A}">
                    <a16:rowId xmlns:a16="http://schemas.microsoft.com/office/drawing/2014/main" val="1696093214"/>
                  </a:ext>
                </a:extLst>
              </a:tr>
              <a:tr h="1502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Booster</a:t>
                      </a:r>
                      <a:r>
                        <a:rPr lang="zh-CN" altLang="en-US" sz="1600" u="none" strike="noStrike" dirty="0">
                          <a:effectLst/>
                        </a:rPr>
                        <a:t>四极铁配重及支撑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套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771426"/>
                  </a:ext>
                </a:extLst>
              </a:tr>
              <a:tr h="1502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Booster</a:t>
                      </a:r>
                      <a:r>
                        <a:rPr lang="zh-CN" altLang="en-US" sz="1600" u="none" strike="noStrike" dirty="0">
                          <a:effectLst/>
                        </a:rPr>
                        <a:t>六极铁配重支撑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套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136112"/>
                  </a:ext>
                </a:extLst>
              </a:tr>
              <a:tr h="271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真空设备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套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41.4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</a:rPr>
                        <a:t>真空盒</a:t>
                      </a:r>
                      <a:r>
                        <a:rPr lang="en-US" altLang="zh-CN" sz="1600" u="none" strike="noStrike" dirty="0">
                          <a:effectLst/>
                        </a:rPr>
                        <a:t>+</a:t>
                      </a:r>
                      <a:r>
                        <a:rPr lang="zh-CN" altLang="en-US" sz="1600" u="none" strike="noStrike" dirty="0">
                          <a:effectLst/>
                        </a:rPr>
                        <a:t>波纹管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extLst>
                  <a:ext uri="{0D108BD9-81ED-4DB2-BD59-A6C34878D82A}">
                    <a16:rowId xmlns:a16="http://schemas.microsoft.com/office/drawing/2014/main" val="2063567488"/>
                  </a:ext>
                </a:extLst>
              </a:tr>
              <a:tr h="4042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真空设备支架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套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extLst>
                  <a:ext uri="{0D108BD9-81ED-4DB2-BD59-A6C34878D82A}">
                    <a16:rowId xmlns:a16="http://schemas.microsoft.com/office/drawing/2014/main" val="153465881"/>
                  </a:ext>
                </a:extLst>
              </a:tr>
              <a:tr h="15026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运输车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</a:rPr>
                        <a:t>三自由度安装运输车及</a:t>
                      </a:r>
                      <a:r>
                        <a:rPr lang="en-US" altLang="zh-CN" sz="1600" u="none" strike="noStrike" dirty="0">
                          <a:effectLst/>
                        </a:rPr>
                        <a:t>Booster</a:t>
                      </a:r>
                      <a:r>
                        <a:rPr lang="zh-CN" altLang="en-US" sz="1600" u="none" strike="noStrike" dirty="0">
                          <a:effectLst/>
                        </a:rPr>
                        <a:t>安装架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辆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3" marR="7513" marT="7513" marB="0" anchor="b"/>
                </a:tc>
                <a:extLst>
                  <a:ext uri="{0D108BD9-81ED-4DB2-BD59-A6C34878D82A}">
                    <a16:rowId xmlns:a16="http://schemas.microsoft.com/office/drawing/2014/main" val="1967760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524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178D6A1-2DB7-4414-87B4-23917EEE4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C2F096E-AEEF-48E1-93AC-3AA4FE2E7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20" name="内容占位符 1">
            <a:extLst>
              <a:ext uri="{FF2B5EF4-FFF2-40B4-BE49-F238E27FC236}">
                <a16:creationId xmlns:a16="http://schemas.microsoft.com/office/drawing/2014/main" id="{DFF7C549-F95A-4FFD-BC6C-46CAE3AE9784}"/>
              </a:ext>
            </a:extLst>
          </p:cNvPr>
          <p:cNvSpPr txBox="1">
            <a:spLocks/>
          </p:cNvSpPr>
          <p:nvPr/>
        </p:nvSpPr>
        <p:spPr>
          <a:xfrm>
            <a:off x="609600" y="1285861"/>
            <a:ext cx="7214592" cy="2474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总经费初步估计 </a:t>
            </a:r>
            <a:r>
              <a:rPr lang="en-US" altLang="zh-CN" dirty="0"/>
              <a:t>836</a:t>
            </a:r>
            <a:r>
              <a:rPr lang="zh-CN" altLang="en-US" dirty="0"/>
              <a:t>万</a:t>
            </a:r>
            <a:endParaRPr lang="en-US" altLang="zh-CN" dirty="0"/>
          </a:p>
          <a:p>
            <a:pPr lvl="1"/>
            <a:r>
              <a:rPr lang="zh-CN" altLang="en-US" dirty="0"/>
              <a:t>高精度测量场及半自动调节设备，</a:t>
            </a:r>
            <a:r>
              <a:rPr lang="en-US" altLang="zh-CN" dirty="0"/>
              <a:t>294</a:t>
            </a:r>
            <a:r>
              <a:rPr lang="zh-CN" altLang="en-US" dirty="0"/>
              <a:t>万元</a:t>
            </a:r>
            <a:endParaRPr lang="en-US" dirty="0"/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444FCD87-A233-4C99-8662-08ACC72C1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972050"/>
              </p:ext>
            </p:extLst>
          </p:nvPr>
        </p:nvGraphicFramePr>
        <p:xfrm>
          <a:off x="2063552" y="2498931"/>
          <a:ext cx="7488833" cy="3740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5306">
                  <a:extLst>
                    <a:ext uri="{9D8B030D-6E8A-4147-A177-3AD203B41FA5}">
                      <a16:colId xmlns:a16="http://schemas.microsoft.com/office/drawing/2014/main" val="130306844"/>
                    </a:ext>
                  </a:extLst>
                </a:gridCol>
                <a:gridCol w="1054032">
                  <a:extLst>
                    <a:ext uri="{9D8B030D-6E8A-4147-A177-3AD203B41FA5}">
                      <a16:colId xmlns:a16="http://schemas.microsoft.com/office/drawing/2014/main" val="1207346799"/>
                    </a:ext>
                  </a:extLst>
                </a:gridCol>
                <a:gridCol w="2355306">
                  <a:extLst>
                    <a:ext uri="{9D8B030D-6E8A-4147-A177-3AD203B41FA5}">
                      <a16:colId xmlns:a16="http://schemas.microsoft.com/office/drawing/2014/main" val="2259233600"/>
                    </a:ext>
                  </a:extLst>
                </a:gridCol>
                <a:gridCol w="575814">
                  <a:extLst>
                    <a:ext uri="{9D8B030D-6E8A-4147-A177-3AD203B41FA5}">
                      <a16:colId xmlns:a16="http://schemas.microsoft.com/office/drawing/2014/main" val="383003205"/>
                    </a:ext>
                  </a:extLst>
                </a:gridCol>
                <a:gridCol w="572561">
                  <a:extLst>
                    <a:ext uri="{9D8B030D-6E8A-4147-A177-3AD203B41FA5}">
                      <a16:colId xmlns:a16="http://schemas.microsoft.com/office/drawing/2014/main" val="3114860059"/>
                    </a:ext>
                  </a:extLst>
                </a:gridCol>
                <a:gridCol w="575814">
                  <a:extLst>
                    <a:ext uri="{9D8B030D-6E8A-4147-A177-3AD203B41FA5}">
                      <a16:colId xmlns:a16="http://schemas.microsoft.com/office/drawing/2014/main" val="2110029843"/>
                    </a:ext>
                  </a:extLst>
                </a:gridCol>
              </a:tblGrid>
              <a:tr h="11090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设备名称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子设备名称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单位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数量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价格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extLst>
                  <a:ext uri="{0D108BD9-81ED-4DB2-BD59-A6C34878D82A}">
                    <a16:rowId xmlns:a16="http://schemas.microsoft.com/office/drawing/2014/main" val="3689635941"/>
                  </a:ext>
                </a:extLst>
              </a:tr>
              <a:tr h="110903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高精度测量场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ctr"/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测量相机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套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168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extLst>
                  <a:ext uri="{0D108BD9-81ED-4DB2-BD59-A6C34878D82A}">
                    <a16:rowId xmlns:a16="http://schemas.microsoft.com/office/drawing/2014/main" val="1562898288"/>
                  </a:ext>
                </a:extLst>
              </a:tr>
              <a:tr h="1109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同步控制器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套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extLst>
                  <a:ext uri="{0D108BD9-81ED-4DB2-BD59-A6C34878D82A}">
                    <a16:rowId xmlns:a16="http://schemas.microsoft.com/office/drawing/2014/main" val="2957807188"/>
                  </a:ext>
                </a:extLst>
              </a:tr>
              <a:tr h="1109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测量软件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套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extLst>
                  <a:ext uri="{0D108BD9-81ED-4DB2-BD59-A6C34878D82A}">
                    <a16:rowId xmlns:a16="http://schemas.microsoft.com/office/drawing/2014/main" val="3994349603"/>
                  </a:ext>
                </a:extLst>
              </a:tr>
              <a:tr h="1109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控制系统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套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extLst>
                  <a:ext uri="{0D108BD9-81ED-4DB2-BD59-A6C34878D82A}">
                    <a16:rowId xmlns:a16="http://schemas.microsoft.com/office/drawing/2014/main" val="375704045"/>
                  </a:ext>
                </a:extLst>
              </a:tr>
              <a:tr h="1109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基准尺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套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extLst>
                  <a:ext uri="{0D108BD9-81ED-4DB2-BD59-A6C34878D82A}">
                    <a16:rowId xmlns:a16="http://schemas.microsoft.com/office/drawing/2014/main" val="638467231"/>
                  </a:ext>
                </a:extLst>
              </a:tr>
              <a:tr h="1109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相机姿态调整机构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套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extLst>
                  <a:ext uri="{0D108BD9-81ED-4DB2-BD59-A6C34878D82A}">
                    <a16:rowId xmlns:a16="http://schemas.microsoft.com/office/drawing/2014/main" val="4179644423"/>
                  </a:ext>
                </a:extLst>
              </a:tr>
              <a:tr h="1109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相机标定工装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套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extLst>
                  <a:ext uri="{0D108BD9-81ED-4DB2-BD59-A6C34878D82A}">
                    <a16:rowId xmlns:a16="http://schemas.microsoft.com/office/drawing/2014/main" val="275772538"/>
                  </a:ext>
                </a:extLst>
              </a:tr>
              <a:tr h="1109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基准测量工装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组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extLst>
                  <a:ext uri="{0D108BD9-81ED-4DB2-BD59-A6C34878D82A}">
                    <a16:rowId xmlns:a16="http://schemas.microsoft.com/office/drawing/2014/main" val="1018639849"/>
                  </a:ext>
                </a:extLst>
              </a:tr>
              <a:tr h="1109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基准靶球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个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extLst>
                  <a:ext uri="{0D108BD9-81ED-4DB2-BD59-A6C34878D82A}">
                    <a16:rowId xmlns:a16="http://schemas.microsoft.com/office/drawing/2014/main" val="4095979172"/>
                  </a:ext>
                </a:extLst>
              </a:tr>
              <a:tr h="1109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支撑机构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套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extLst>
                  <a:ext uri="{0D108BD9-81ED-4DB2-BD59-A6C34878D82A}">
                    <a16:rowId xmlns:a16="http://schemas.microsoft.com/office/drawing/2014/main" val="641306494"/>
                  </a:ext>
                </a:extLst>
              </a:tr>
              <a:tr h="1109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检测费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套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extLst>
                  <a:ext uri="{0D108BD9-81ED-4DB2-BD59-A6C34878D82A}">
                    <a16:rowId xmlns:a16="http://schemas.microsoft.com/office/drawing/2014/main" val="1994816969"/>
                  </a:ext>
                </a:extLst>
              </a:tr>
              <a:tr h="1109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试制费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套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extLst>
                  <a:ext uri="{0D108BD9-81ED-4DB2-BD59-A6C34878D82A}">
                    <a16:rowId xmlns:a16="http://schemas.microsoft.com/office/drawing/2014/main" val="1739761835"/>
                  </a:ext>
                </a:extLst>
              </a:tr>
              <a:tr h="110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半自动调节机构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半自动螺杆调节机构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套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extLst>
                  <a:ext uri="{0D108BD9-81ED-4DB2-BD59-A6C34878D82A}">
                    <a16:rowId xmlns:a16="http://schemas.microsoft.com/office/drawing/2014/main" val="3203408069"/>
                  </a:ext>
                </a:extLst>
              </a:tr>
              <a:tr h="1109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半自动楔块调节机构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套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545" marR="5545" marT="5545" marB="0" anchor="b"/>
                </a:tc>
                <a:extLst>
                  <a:ext uri="{0D108BD9-81ED-4DB2-BD59-A6C34878D82A}">
                    <a16:rowId xmlns:a16="http://schemas.microsoft.com/office/drawing/2014/main" val="587137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6407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178D6A1-2DB7-4414-87B4-23917EEE4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C2F096E-AEEF-48E1-93AC-3AA4FE2E7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25</a:t>
            </a:fld>
            <a:endParaRPr lang="zh-CN" altLang="en-US"/>
          </a:p>
        </p:txBody>
      </p:sp>
      <p:sp>
        <p:nvSpPr>
          <p:cNvPr id="20" name="内容占位符 1">
            <a:extLst>
              <a:ext uri="{FF2B5EF4-FFF2-40B4-BE49-F238E27FC236}">
                <a16:creationId xmlns:a16="http://schemas.microsoft.com/office/drawing/2014/main" id="{DFF7C549-F95A-4FFD-BC6C-46CAE3AE9784}"/>
              </a:ext>
            </a:extLst>
          </p:cNvPr>
          <p:cNvSpPr txBox="1">
            <a:spLocks/>
          </p:cNvSpPr>
          <p:nvPr/>
        </p:nvSpPr>
        <p:spPr>
          <a:xfrm>
            <a:off x="609600" y="1285861"/>
            <a:ext cx="10972800" cy="2474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总经费初步估计 </a:t>
            </a:r>
            <a:r>
              <a:rPr lang="en-US" altLang="zh-CN" dirty="0"/>
              <a:t>836</a:t>
            </a:r>
            <a:r>
              <a:rPr lang="zh-CN" altLang="en-US" dirty="0"/>
              <a:t>万</a:t>
            </a:r>
            <a:endParaRPr lang="en-US" altLang="zh-CN" dirty="0"/>
          </a:p>
          <a:p>
            <a:pPr lvl="1"/>
            <a:r>
              <a:rPr lang="zh-CN" altLang="en-US" sz="2000" dirty="0"/>
              <a:t>模拟隧道，</a:t>
            </a:r>
            <a:r>
              <a:rPr lang="en-US" altLang="zh-CN" sz="2000" dirty="0"/>
              <a:t>332</a:t>
            </a:r>
            <a:r>
              <a:rPr lang="zh-CN" altLang="en-US" sz="2000" dirty="0"/>
              <a:t>万元</a:t>
            </a:r>
            <a:endParaRPr lang="en-US" altLang="zh-CN" sz="2000" dirty="0"/>
          </a:p>
          <a:p>
            <a:pPr lvl="1"/>
            <a:r>
              <a:rPr lang="zh-CN" altLang="en-US" sz="2000" dirty="0"/>
              <a:t>墙及顶</a:t>
            </a:r>
            <a:r>
              <a:rPr lang="en-US" altLang="zh-CN" sz="2000" dirty="0"/>
              <a:t>1</a:t>
            </a:r>
            <a:r>
              <a:rPr lang="zh-CN" altLang="en-US" sz="2000" dirty="0"/>
              <a:t>米，</a:t>
            </a:r>
            <a:r>
              <a:rPr lang="en-US" altLang="zh-CN" sz="2000" dirty="0"/>
              <a:t>~1000 m</a:t>
            </a:r>
            <a:r>
              <a:rPr lang="en-US" altLang="zh-CN" sz="2000" baseline="30000" dirty="0"/>
              <a:t>3</a:t>
            </a:r>
            <a:r>
              <a:rPr lang="zh-CN" altLang="en-US" sz="2000" dirty="0"/>
              <a:t>。最短可</a:t>
            </a:r>
            <a:r>
              <a:rPr lang="en-US" altLang="zh-CN" sz="2000" dirty="0"/>
              <a:t>30</a:t>
            </a:r>
            <a:r>
              <a:rPr lang="zh-CN" altLang="en-US" sz="2000" dirty="0"/>
              <a:t>米，只含</a:t>
            </a:r>
            <a:r>
              <a:rPr lang="en-US" altLang="zh-CN" sz="2000" dirty="0"/>
              <a:t>Booster RF</a:t>
            </a:r>
            <a:r>
              <a:rPr lang="zh-CN" altLang="en-US" sz="2000" dirty="0"/>
              <a:t>模组及</a:t>
            </a:r>
            <a:r>
              <a:rPr lang="en-US" altLang="zh-CN" sz="2000" dirty="0"/>
              <a:t>Booster </a:t>
            </a:r>
            <a:r>
              <a:rPr lang="zh-CN" altLang="en-US" sz="2000" dirty="0"/>
              <a:t>四极铁、六极铁及</a:t>
            </a:r>
            <a:r>
              <a:rPr lang="en-US" altLang="zh-CN" sz="2000" dirty="0"/>
              <a:t>2</a:t>
            </a:r>
            <a:r>
              <a:rPr lang="zh-CN" altLang="en-US" sz="2000" dirty="0"/>
              <a:t>块二极铁。</a:t>
            </a:r>
            <a:endParaRPr lang="en-US" sz="2000" baseline="300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B72B872-16E2-4CBB-B168-7FEBEA83C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912" y="3464347"/>
            <a:ext cx="6480000" cy="2599586"/>
          </a:xfrm>
          <a:prstGeom prst="rect">
            <a:avLst/>
          </a:prstGeom>
        </p:spPr>
      </p:pic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2B20B9D6-7788-4FDE-B255-B6FDCA17B6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8767090"/>
              </p:ext>
            </p:extLst>
          </p:nvPr>
        </p:nvGraphicFramePr>
        <p:xfrm>
          <a:off x="408088" y="379571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A0C7410D-08F3-4926-8848-D765ECAE2F2E}"/>
              </a:ext>
            </a:extLst>
          </p:cNvPr>
          <p:cNvSpPr txBox="1"/>
          <p:nvPr/>
        </p:nvSpPr>
        <p:spPr>
          <a:xfrm>
            <a:off x="1199456" y="342900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固有频率与墙体厚度关系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654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6561EF9-D669-45AD-A2DB-0909E34D6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tunnel mockup has been preliminary designed according to TDR design. Based on which the stability of magnet &amp; support assembly, the high-precision alignment field, and the installation experiment can be verified.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E99F03A-CC3E-439F-B5AF-9363AEF9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 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FA631C4-3E36-4AB3-8850-0A327AED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916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E691D86-C45B-48EE-9B37-49A33555C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</a:t>
            </a:r>
          </a:p>
          <a:p>
            <a:pPr lvl="1"/>
            <a:r>
              <a:rPr lang="en-US" sz="2000" dirty="0"/>
              <a:t>Huge number of supports for the </a:t>
            </a:r>
            <a:r>
              <a:rPr lang="en-US" altLang="zh-CN" sz="2000" dirty="0"/>
              <a:t>100 km facility.</a:t>
            </a:r>
            <a:endParaRPr lang="en-US" sz="2000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540B88A-BB71-4649-927F-49F9BB592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3AF0245A-8939-4AE6-9C37-4E9BE5FFA1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462222"/>
              </p:ext>
            </p:extLst>
          </p:nvPr>
        </p:nvGraphicFramePr>
        <p:xfrm>
          <a:off x="1127448" y="3002015"/>
          <a:ext cx="4320000" cy="17830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777143">
                  <a:extLst>
                    <a:ext uri="{9D8B030D-6E8A-4147-A177-3AD203B41FA5}">
                      <a16:colId xmlns:a16="http://schemas.microsoft.com/office/drawing/2014/main" val="393413536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22946885"/>
                    </a:ext>
                  </a:extLst>
                </a:gridCol>
                <a:gridCol w="1002857">
                  <a:extLst>
                    <a:ext uri="{9D8B030D-6E8A-4147-A177-3AD203B41FA5}">
                      <a16:colId xmlns:a16="http://schemas.microsoft.com/office/drawing/2014/main" val="136376597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Elements in Collider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460191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Dipole support</a:t>
                      </a:r>
                      <a:endParaRPr lang="en-US" sz="1400" b="0" i="0" u="none" strike="noStrike" dirty="0">
                        <a:solidFill>
                          <a:srgbClr val="633EEA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13314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489433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Quadrupole support</a:t>
                      </a:r>
                      <a:endParaRPr lang="en-US" sz="1400" b="0" i="0" u="none" strike="noStrike">
                        <a:solidFill>
                          <a:srgbClr val="633EEA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4128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037163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Sextupole support</a:t>
                      </a:r>
                      <a:endParaRPr lang="en-US" sz="1400" b="0" i="0" u="none" strike="noStrike">
                        <a:solidFill>
                          <a:srgbClr val="633EEA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1128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334136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Corrector support</a:t>
                      </a:r>
                      <a:endParaRPr lang="en-US" sz="1400" b="0" i="0" u="none" strike="noStrike">
                        <a:solidFill>
                          <a:srgbClr val="633EEA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3544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965678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Vacuum device support</a:t>
                      </a:r>
                      <a:endParaRPr lang="en-US" sz="1400" b="0" i="0" u="none" strike="noStrike">
                        <a:solidFill>
                          <a:srgbClr val="633EEA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98979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019263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Beam Instrument Support</a:t>
                      </a:r>
                      <a:endParaRPr lang="en-US" sz="1400" b="0" i="0" u="none" strike="noStrike" dirty="0">
                        <a:solidFill>
                          <a:srgbClr val="633EEA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4254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63451236"/>
                  </a:ext>
                </a:extLst>
              </a:tr>
              <a:tr h="14513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RF Support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set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100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01349955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E762CE1E-6568-49CC-90E2-91C443F0A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228803"/>
              </p:ext>
            </p:extLst>
          </p:nvPr>
        </p:nvGraphicFramePr>
        <p:xfrm>
          <a:off x="1127448" y="4947695"/>
          <a:ext cx="4320000" cy="17830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771321">
                  <a:extLst>
                    <a:ext uri="{9D8B030D-6E8A-4147-A177-3AD203B41FA5}">
                      <a16:colId xmlns:a16="http://schemas.microsoft.com/office/drawing/2014/main" val="4098587102"/>
                    </a:ext>
                  </a:extLst>
                </a:gridCol>
                <a:gridCol w="541047">
                  <a:extLst>
                    <a:ext uri="{9D8B030D-6E8A-4147-A177-3AD203B41FA5}">
                      <a16:colId xmlns:a16="http://schemas.microsoft.com/office/drawing/2014/main" val="2009754149"/>
                    </a:ext>
                  </a:extLst>
                </a:gridCol>
                <a:gridCol w="1007632">
                  <a:extLst>
                    <a:ext uri="{9D8B030D-6E8A-4147-A177-3AD203B41FA5}">
                      <a16:colId xmlns:a16="http://schemas.microsoft.com/office/drawing/2014/main" val="101258887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Elements in Booster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497633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Dipole support</a:t>
                      </a:r>
                      <a:endParaRPr lang="en-US" sz="1400" b="0" i="0" u="none" strike="noStrike" dirty="0">
                        <a:solidFill>
                          <a:srgbClr val="633EEA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set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14866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152559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Quadrupole support</a:t>
                      </a:r>
                      <a:endParaRPr lang="en-US" sz="1400" b="0" i="0" u="none" strike="noStrike" dirty="0">
                        <a:solidFill>
                          <a:srgbClr val="633EEA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set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3458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6714947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Sextupole support</a:t>
                      </a:r>
                      <a:endParaRPr lang="en-US" sz="1400" b="0" i="0" u="none" strike="noStrike">
                        <a:solidFill>
                          <a:srgbClr val="633EEA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set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779848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Corrector support</a:t>
                      </a:r>
                      <a:endParaRPr lang="en-US" sz="1400" b="0" i="0" u="none" strike="noStrike" dirty="0">
                        <a:solidFill>
                          <a:srgbClr val="633EEA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set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0128176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Vacuum device support</a:t>
                      </a:r>
                      <a:endParaRPr lang="en-US" sz="1400" b="0" i="0" u="none" strike="noStrike" dirty="0">
                        <a:solidFill>
                          <a:srgbClr val="633EEA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set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69164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99845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Beam Instrument support</a:t>
                      </a:r>
                      <a:endParaRPr lang="en-US" sz="1400" b="0" i="0" u="none" strike="noStrike" dirty="0">
                        <a:solidFill>
                          <a:srgbClr val="633EEA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set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2412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4271058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RF  support</a:t>
                      </a:r>
                      <a:endParaRPr lang="en-US" sz="1400" b="0" i="0" u="none" strike="noStrike">
                        <a:solidFill>
                          <a:srgbClr val="633EEA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set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65667059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1150FFF4-D4D7-4ABB-8CD6-42C1F3FE06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998712"/>
              </p:ext>
            </p:extLst>
          </p:nvPr>
        </p:nvGraphicFramePr>
        <p:xfrm>
          <a:off x="6096000" y="3002015"/>
          <a:ext cx="4320000" cy="156019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15824259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915895310"/>
                    </a:ext>
                  </a:extLst>
                </a:gridCol>
                <a:gridCol w="719600">
                  <a:extLst>
                    <a:ext uri="{9D8B030D-6E8A-4147-A177-3AD203B41FA5}">
                      <a16:colId xmlns:a16="http://schemas.microsoft.com/office/drawing/2014/main" val="707628246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Elements in </a:t>
                      </a:r>
                      <a:r>
                        <a:rPr lang="en-US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Linac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6514559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Bunching system support</a:t>
                      </a:r>
                      <a:endParaRPr lang="en-US" sz="1400" b="0" i="0" u="none" strike="noStrike" dirty="0">
                        <a:solidFill>
                          <a:srgbClr val="E26B0A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721442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Magnet support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5705146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EBTL support</a:t>
                      </a:r>
                      <a:endParaRPr lang="en-US" sz="1400" b="0" i="0" u="none" strike="noStrike" dirty="0">
                        <a:solidFill>
                          <a:srgbClr val="E26B0A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07770007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Accelerating structure support</a:t>
                      </a:r>
                      <a:endParaRPr lang="en-US" sz="1400" b="0" i="0" u="none" strike="noStrike" dirty="0">
                        <a:solidFill>
                          <a:srgbClr val="E26B0A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604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194417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Vacuum device support</a:t>
                      </a:r>
                      <a:endParaRPr lang="en-US" sz="1400" b="0" i="0" u="none" strike="noStrike" dirty="0">
                        <a:solidFill>
                          <a:srgbClr val="E26B0A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5589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549287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Beam Instrument support</a:t>
                      </a:r>
                      <a:endParaRPr lang="en-US" sz="1400" b="0" i="0" u="none" strike="noStrike" dirty="0">
                        <a:solidFill>
                          <a:srgbClr val="E26B0A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13694711"/>
                  </a:ext>
                </a:extLst>
              </a:tr>
            </a:tbl>
          </a:graphicData>
        </a:graphic>
      </p:graphicFrame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9DB864CB-CF97-41ED-A158-7A12B41BD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60158"/>
              </p:ext>
            </p:extLst>
          </p:nvPr>
        </p:nvGraphicFramePr>
        <p:xfrm>
          <a:off x="6096000" y="4702763"/>
          <a:ext cx="4320000" cy="8915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110232766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046134788"/>
                    </a:ext>
                  </a:extLst>
                </a:gridCol>
                <a:gridCol w="719600">
                  <a:extLst>
                    <a:ext uri="{9D8B030D-6E8A-4147-A177-3AD203B41FA5}">
                      <a16:colId xmlns:a16="http://schemas.microsoft.com/office/drawing/2014/main" val="59579022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Elements in Damping Ring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1169909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Magnet support</a:t>
                      </a:r>
                      <a:endParaRPr lang="en-US" sz="1400" b="0" i="0" u="none" strike="noStrike" dirty="0">
                        <a:solidFill>
                          <a:srgbClr val="E26B0A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184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7127408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Vacuum device support</a:t>
                      </a:r>
                      <a:endParaRPr lang="en-US" sz="1400" b="0" i="0" u="none" strike="noStrike" dirty="0">
                        <a:solidFill>
                          <a:srgbClr val="E26B0A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335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3851999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Beam Instrument support</a:t>
                      </a:r>
                      <a:endParaRPr lang="en-US" sz="1400" b="0" i="0" u="none" strike="noStrike" dirty="0">
                        <a:solidFill>
                          <a:srgbClr val="E26B0A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360855553"/>
                  </a:ext>
                </a:extLst>
              </a:tr>
            </a:tbl>
          </a:graphicData>
        </a:graphic>
      </p:graphicFrame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893CF6EC-304D-4C9A-BB55-16344C7A23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35265"/>
              </p:ext>
            </p:extLst>
          </p:nvPr>
        </p:nvGraphicFramePr>
        <p:xfrm>
          <a:off x="6096000" y="5738319"/>
          <a:ext cx="4320000" cy="8915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110232766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046134788"/>
                    </a:ext>
                  </a:extLst>
                </a:gridCol>
                <a:gridCol w="719600">
                  <a:extLst>
                    <a:ext uri="{9D8B030D-6E8A-4147-A177-3AD203B41FA5}">
                      <a16:colId xmlns:a16="http://schemas.microsoft.com/office/drawing/2014/main" val="59579022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Elements in Transport lines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1169909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Magnet support</a:t>
                      </a:r>
                      <a:endParaRPr lang="en-US" sz="1400" b="0" i="0" u="none" strike="noStrike" dirty="0">
                        <a:solidFill>
                          <a:srgbClr val="E26B0A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450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7127408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Vacuum device support</a:t>
                      </a:r>
                      <a:endParaRPr lang="en-US" sz="1400" b="0" i="0" u="none" strike="noStrike" dirty="0">
                        <a:solidFill>
                          <a:srgbClr val="E26B0A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3732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3851999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Beam Instrument support</a:t>
                      </a:r>
                      <a:endParaRPr lang="en-US" sz="1400" b="0" i="0" u="none" strike="noStrike" dirty="0">
                        <a:solidFill>
                          <a:srgbClr val="E26B0A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360855553"/>
                  </a:ext>
                </a:extLst>
              </a:tr>
            </a:tbl>
          </a:graphicData>
        </a:graphic>
      </p:graphicFrame>
      <p:sp>
        <p:nvSpPr>
          <p:cNvPr id="12" name="标题 2">
            <a:extLst>
              <a:ext uri="{FF2B5EF4-FFF2-40B4-BE49-F238E27FC236}">
                <a16:creationId xmlns:a16="http://schemas.microsoft.com/office/drawing/2014/main" id="{59C13907-08A3-4784-BAAA-8999F452C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Mockup tunnel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679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>
            <a:normAutofit/>
          </a:bodyPr>
          <a:lstStyle/>
          <a:p>
            <a:r>
              <a:rPr lang="en-US" dirty="0"/>
              <a:t>It is necessary to verify the key techniques and construction method before the construction. </a:t>
            </a:r>
            <a:endParaRPr lang="en-US" altLang="zh-CN" dirty="0"/>
          </a:p>
          <a:p>
            <a:pPr lvl="1"/>
            <a:r>
              <a:rPr lang="en-US" altLang="zh-CN" dirty="0"/>
              <a:t>The support stability and flexibility.</a:t>
            </a:r>
          </a:p>
          <a:p>
            <a:pPr lvl="1"/>
            <a:r>
              <a:rPr lang="en-US" altLang="zh-CN" dirty="0"/>
              <a:t>The alignment method and alignment efficiency improvement.</a:t>
            </a:r>
          </a:p>
          <a:p>
            <a:pPr lvl="1"/>
            <a:r>
              <a:rPr lang="en-US" altLang="zh-CN" dirty="0"/>
              <a:t>The installation method and operation space verification like HEPS before tunnel installation.</a:t>
            </a:r>
          </a:p>
          <a:p>
            <a:r>
              <a:rPr lang="en-US" altLang="zh-CN" dirty="0"/>
              <a:t>The tunnel mockup is a good way for CEPC exhibition, with some typical devices like magnet and support, vacuum devices and cryomodules.</a:t>
            </a:r>
          </a:p>
          <a:p>
            <a:endParaRPr lang="zh-CN" altLang="en-US" dirty="0"/>
          </a:p>
        </p:txBody>
      </p:sp>
      <p:sp>
        <p:nvSpPr>
          <p:cNvPr id="16" name="标题 2">
            <a:extLst>
              <a:ext uri="{FF2B5EF4-FFF2-40B4-BE49-F238E27FC236}">
                <a16:creationId xmlns:a16="http://schemas.microsoft.com/office/drawing/2014/main" id="{2AF13014-BBA2-41B6-9853-D7EBA92C5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Mockup tunnel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82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5DF505F9-8DE8-44E3-BF4B-541E497A3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1938338"/>
            <a:ext cx="9382125" cy="4600575"/>
          </a:xfrm>
          <a:prstGeom prst="rect">
            <a:avLst/>
          </a:prstGeom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id="{5789087F-8EAD-4B0A-865B-37E3ABB69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60 m long tunnel mockup, including parts of arc section and part of RF section.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8DA6C37-EFEF-4FC6-B1CB-0B060DA44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Mockup tunnel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7BD515-2F0C-4F3B-964C-287FC18B8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677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F42DFC80-A668-4535-AFBB-E7260EF76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5" y="1647412"/>
            <a:ext cx="7056784" cy="5209259"/>
          </a:xfrm>
          <a:prstGeom prst="rect">
            <a:avLst/>
          </a:prstGeom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167868E-191A-4D0C-A141-E9E17B92E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Mockup structure</a:t>
            </a:r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829527A-8292-4DA9-B4EE-C6DFAAA74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Mockup tunnel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7161F07-9547-42C8-A85A-6F9424EB3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489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4776694-40BA-4EA2-B013-A17509870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Mockup structure</a:t>
            </a:r>
          </a:p>
          <a:p>
            <a:pPr lvl="1"/>
            <a:r>
              <a:rPr lang="en-US" dirty="0"/>
              <a:t>RF section: 28 m.</a:t>
            </a:r>
          </a:p>
          <a:p>
            <a:pPr lvl="1"/>
            <a:r>
              <a:rPr lang="en-US" dirty="0"/>
              <a:t>1 Collider cryomodule, 1 Booster cryomodule, wave guides, 2 single-aperture quadrupoles and supports. </a:t>
            </a:r>
          </a:p>
          <a:p>
            <a:pPr lvl="1"/>
            <a:r>
              <a:rPr lang="en-US" dirty="0"/>
              <a:t>1:1 fake models made of plastic or steel sheets.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7AE84F8-D0B7-4437-932F-DBE80BA45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Mockup tunnel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D3BA330-35CE-4DD2-99F6-D180D426C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6F2E024-C2E7-4F85-B305-482A77075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401" y="4067312"/>
            <a:ext cx="5400000" cy="24716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DFF5BD2-107A-4BD2-82E4-F9B0B2FB7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0" y="3728919"/>
            <a:ext cx="5400000" cy="310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09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97C623A-7FE8-41A6-BB12-D0CE96140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Mockup structure</a:t>
            </a:r>
          </a:p>
          <a:p>
            <a:pPr lvl="1"/>
            <a:r>
              <a:rPr lang="en-US" sz="2000" dirty="0"/>
              <a:t>Arc section: 32 m.</a:t>
            </a:r>
          </a:p>
          <a:p>
            <a:pPr lvl="1"/>
            <a:r>
              <a:rPr lang="en-US" sz="2000" dirty="0"/>
              <a:t>Collider: 1 quadrupole, 3 </a:t>
            </a:r>
            <a:r>
              <a:rPr lang="en-US" sz="2000" dirty="0" err="1"/>
              <a:t>sextupole</a:t>
            </a:r>
            <a:r>
              <a:rPr lang="en-US" sz="2000" dirty="0"/>
              <a:t>, 1 dipole (4 cores), 2 correctors and 2 BPMs, supports, vacuum devices.</a:t>
            </a:r>
          </a:p>
          <a:p>
            <a:pPr lvl="1"/>
            <a:r>
              <a:rPr lang="en-US" sz="2000" dirty="0"/>
              <a:t>Booster: 1 quadrupole, 1 </a:t>
            </a:r>
            <a:r>
              <a:rPr lang="en-US" sz="2000" dirty="0" err="1"/>
              <a:t>sextupole</a:t>
            </a:r>
            <a:r>
              <a:rPr lang="en-US" sz="2000" dirty="0"/>
              <a:t>, 5 dipoles, supports, vacuum devices.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2E3E7E4-5CC7-4FE5-AE6C-E13AB1808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Mockup tunnel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D6E172-A3D9-4386-84F1-0ADEF8119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141858D-2C48-4AFA-BE01-BF4929A1A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69" y="3573016"/>
            <a:ext cx="5400000" cy="22352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93D07D8-DF00-4715-8305-F8545AA91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73016"/>
            <a:ext cx="5400000" cy="249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00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97C623A-7FE8-41A6-BB12-D0CE96140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Mockup structure</a:t>
            </a:r>
          </a:p>
          <a:p>
            <a:pPr lvl="1"/>
            <a:r>
              <a:rPr lang="en-US" sz="2000" dirty="0"/>
              <a:t>Arc section: 32 m.</a:t>
            </a:r>
          </a:p>
          <a:p>
            <a:pPr lvl="1"/>
            <a:r>
              <a:rPr lang="en-US" sz="2000" dirty="0"/>
              <a:t>Collider: 1 quadrupole, 3 </a:t>
            </a:r>
            <a:r>
              <a:rPr lang="en-US" sz="2000" dirty="0" err="1"/>
              <a:t>sextupole</a:t>
            </a:r>
            <a:r>
              <a:rPr lang="en-US" sz="2000" dirty="0"/>
              <a:t>, 1 dipole (4 cores), 2 correctors and 2 BPMs, supports, vacuum devices.</a:t>
            </a:r>
          </a:p>
          <a:p>
            <a:pPr lvl="1"/>
            <a:r>
              <a:rPr lang="en-US" sz="2000" dirty="0"/>
              <a:t>Booster: 1 quadrupole, 1 </a:t>
            </a:r>
            <a:r>
              <a:rPr lang="en-US" sz="2000" dirty="0" err="1"/>
              <a:t>sextupole</a:t>
            </a:r>
            <a:r>
              <a:rPr lang="en-US" sz="2000" dirty="0"/>
              <a:t>, 5 dipoles, supports, vacuum devices.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2E3E7E4-5CC7-4FE5-AE6C-E13AB1808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Mockup tunnel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D6E172-A3D9-4386-84F1-0ADEF8119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9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6C7778B-F636-431A-A7F1-7BCD8A301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83" y="3501008"/>
            <a:ext cx="10800000" cy="107146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2E69F97-4F50-4EEC-99A3-D5A4F3353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64" y="4572474"/>
            <a:ext cx="10800000" cy="116689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960A7BB-52DD-4FE7-829E-2A420C4976C8}"/>
              </a:ext>
            </a:extLst>
          </p:cNvPr>
          <p:cNvSpPr txBox="1"/>
          <p:nvPr/>
        </p:nvSpPr>
        <p:spPr>
          <a:xfrm>
            <a:off x="3935760" y="350100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Collider arc section devices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C3E6770-B53F-4908-B49F-B23006D392D4}"/>
              </a:ext>
            </a:extLst>
          </p:cNvPr>
          <p:cNvSpPr txBox="1"/>
          <p:nvPr/>
        </p:nvSpPr>
        <p:spPr>
          <a:xfrm>
            <a:off x="3923597" y="462777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Booster arc section devices</a:t>
            </a:r>
          </a:p>
        </p:txBody>
      </p:sp>
    </p:spTree>
    <p:extLst>
      <p:ext uri="{BB962C8B-B14F-4D97-AF65-F5344CB8AC3E}">
        <p14:creationId xmlns:p14="http://schemas.microsoft.com/office/powerpoint/2010/main" val="505220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38272</TotalTime>
  <Words>1799</Words>
  <Application>Microsoft Office PowerPoint</Application>
  <PresentationFormat>宽屏</PresentationFormat>
  <Paragraphs>521</Paragraphs>
  <Slides>26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等线</vt:lpstr>
      <vt:lpstr>宋体</vt:lpstr>
      <vt:lpstr>微软雅黑</vt:lpstr>
      <vt:lpstr>Arial</vt:lpstr>
      <vt:lpstr>Arial Black</vt:lpstr>
      <vt:lpstr>Calibri</vt:lpstr>
      <vt:lpstr>Times New Roman</vt:lpstr>
      <vt:lpstr>Wingdings</vt:lpstr>
      <vt:lpstr>Office 主题</vt:lpstr>
      <vt:lpstr>PowerPoint 演示文稿</vt:lpstr>
      <vt:lpstr>Content</vt:lpstr>
      <vt:lpstr>Mockup tunnel</vt:lpstr>
      <vt:lpstr>Mockup tunnel</vt:lpstr>
      <vt:lpstr>Mockup tunnel</vt:lpstr>
      <vt:lpstr>Mockup tunnel</vt:lpstr>
      <vt:lpstr>Mockup tunnel</vt:lpstr>
      <vt:lpstr>Mockup tunnel</vt:lpstr>
      <vt:lpstr>Mockup tunnel</vt:lpstr>
      <vt:lpstr>Mockup tunnel</vt:lpstr>
      <vt:lpstr>Mockup tunnel</vt:lpstr>
      <vt:lpstr>CEPC mechanics system plan in EDR </vt:lpstr>
      <vt:lpstr>Tunnel mockup</vt:lpstr>
      <vt:lpstr>CEPC mechanics system plan in EDR </vt:lpstr>
      <vt:lpstr>CEPC mechanics system plan in EDR </vt:lpstr>
      <vt:lpstr>Tunnel mockup </vt:lpstr>
      <vt:lpstr>Tunnel mockup </vt:lpstr>
      <vt:lpstr>Tunnel mockup</vt:lpstr>
      <vt:lpstr>Tunnel mockup</vt:lpstr>
      <vt:lpstr>Tunnel mockup</vt:lpstr>
      <vt:lpstr>Plans </vt:lpstr>
      <vt:lpstr>Plans </vt:lpstr>
      <vt:lpstr>Cost </vt:lpstr>
      <vt:lpstr>Cost </vt:lpstr>
      <vt:lpstr>Cost </vt:lpstr>
      <vt:lpstr>Summary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wanghaijing</cp:lastModifiedBy>
  <cp:revision>2197</cp:revision>
  <cp:lastPrinted>2022-11-06T05:19:21Z</cp:lastPrinted>
  <dcterms:created xsi:type="dcterms:W3CDTF">2012-09-04T11:33:36Z</dcterms:created>
  <dcterms:modified xsi:type="dcterms:W3CDTF">2024-01-29T02:13:47Z</dcterms:modified>
</cp:coreProperties>
</file>