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1" r:id="rId2"/>
    <p:sldId id="332" r:id="rId3"/>
    <p:sldId id="333" r:id="rId4"/>
    <p:sldId id="488" r:id="rId5"/>
    <p:sldId id="501" r:id="rId6"/>
    <p:sldId id="490" r:id="rId7"/>
    <p:sldId id="495" r:id="rId8"/>
    <p:sldId id="496" r:id="rId9"/>
    <p:sldId id="492" r:id="rId10"/>
    <p:sldId id="493" r:id="rId11"/>
    <p:sldId id="497" r:id="rId12"/>
    <p:sldId id="498" r:id="rId13"/>
    <p:sldId id="499" r:id="rId14"/>
    <p:sldId id="494" r:id="rId15"/>
    <p:sldId id="50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9900"/>
    <a:srgbClr val="3E94CA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99" d="100"/>
          <a:sy n="99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1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4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5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1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1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0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0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4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0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0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Design for the CEPC </a:t>
            </a:r>
            <a:b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13282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29 January, 2024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7331" y="233680"/>
            <a:ext cx="4360345" cy="690880"/>
          </a:xfrm>
        </p:spPr>
        <p:txBody>
          <a:bodyPr/>
          <a:lstStyle/>
          <a:p>
            <a:r>
              <a:rPr lang="en-US" altLang="zh-CN" sz="2800" dirty="0"/>
              <a:t>Control structure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183679" y="1087654"/>
            <a:ext cx="3666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Overall control &amp; zone allocation.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Automation</a:t>
            </a:r>
            <a:r>
              <a:rPr lang="en-US" altLang="zh-CN" sz="2800" b="1" dirty="0"/>
              <a:t>: development, installation, configuration, log, alarm, AI analysis, health report 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Joint development &amp; management.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950145-FCDE-468B-8FC9-D35033074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79" y="1369141"/>
            <a:ext cx="8412942" cy="46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Control platform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8BB43-DE5F-4DA0-BC08-BA1061DE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EPICS </a:t>
            </a:r>
            <a:r>
              <a:rPr lang="en-US" altLang="zh-CN" b="1" dirty="0"/>
              <a:t>is the current selection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Good structure and performance.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Good toolsets </a:t>
            </a:r>
            <a:r>
              <a:rPr lang="en-US" altLang="zh-CN" b="1" dirty="0"/>
              <a:t>to use.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Widely used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also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us.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D8112-61EA-4E5F-8193-57C583C46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1" y="3262665"/>
            <a:ext cx="3751621" cy="24691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C37D6B-063F-4251-99B5-9B6EBF7D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2763502"/>
            <a:ext cx="4820722" cy="367869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6A47B-4E85-4D69-9A96-BE7871EF1F5F}"/>
              </a:ext>
            </a:extLst>
          </p:cNvPr>
          <p:cNvSpPr txBox="1"/>
          <p:nvPr/>
        </p:nvSpPr>
        <p:spPr>
          <a:xfrm>
            <a:off x="688359" y="5767330"/>
            <a:ext cx="302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CWS : Client WorkStation</a:t>
            </a:r>
          </a:p>
          <a:p>
            <a:r>
              <a:rPr lang="en-US" altLang="zh-CN" dirty="0"/>
              <a:t>IOC   : Input/Output Controller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4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Control platform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3F1B06-403F-46E2-9A46-7AD53271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5" y="1097281"/>
            <a:ext cx="5847244" cy="53100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F3DB58-6805-4A6E-B253-63043024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27" y="1097281"/>
            <a:ext cx="5781675" cy="52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Tunnel inspection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8BB43-DE5F-4DA0-BC08-BA1061DE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Robot </a:t>
            </a:r>
            <a:r>
              <a:rPr lang="en-US" altLang="zh-CN" b="1" dirty="0"/>
              <a:t>considered to do the inspection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Easy to </a:t>
            </a:r>
            <a:r>
              <a:rPr lang="en-US" altLang="zh-CN" sz="2800" b="1">
                <a:solidFill>
                  <a:srgbClr val="FF0000"/>
                </a:solidFill>
              </a:rPr>
              <a:t>avoid strong </a:t>
            </a:r>
            <a:r>
              <a:rPr lang="en-US" altLang="zh-CN" sz="2800" b="1" dirty="0">
                <a:solidFill>
                  <a:srgbClr val="FF0000"/>
                </a:solidFill>
              </a:rPr>
              <a:t>radiation.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Easy to install more inspection equipment.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Low cost.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Ground guide method to be used.</a:t>
            </a:r>
          </a:p>
        </p:txBody>
      </p:sp>
    </p:spTree>
    <p:extLst>
      <p:ext uri="{BB962C8B-B14F-4D97-AF65-F5344CB8AC3E}">
        <p14:creationId xmlns:p14="http://schemas.microsoft.com/office/powerpoint/2010/main" val="336986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To integrate the </a:t>
            </a:r>
            <a:r>
              <a:rPr lang="en-US" altLang="zh-CN" sz="2800" b="1" dirty="0">
                <a:solidFill>
                  <a:srgbClr val="FF0000"/>
                </a:solidFill>
              </a:rPr>
              <a:t>timing system and reference line together</a:t>
            </a:r>
            <a:r>
              <a:rPr lang="en-US" altLang="zh-CN" sz="2800" b="1" dirty="0"/>
              <a:t>, design and development.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For timing system and reference line, </a:t>
            </a:r>
            <a:r>
              <a:rPr lang="en-US" altLang="zh-CN" sz="2800" b="1" dirty="0">
                <a:solidFill>
                  <a:srgbClr val="FF0000"/>
                </a:solidFill>
              </a:rPr>
              <a:t>long distance, long time, large temperature variation compensation &amp; test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Radiation hard optical fibers and electronics </a:t>
            </a:r>
            <a:r>
              <a:rPr lang="en-US" altLang="zh-CN" sz="2800" b="1" dirty="0"/>
              <a:t>test.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Design of </a:t>
            </a:r>
            <a:r>
              <a:rPr lang="en-US" altLang="zh-CN" sz="2800" b="1" dirty="0">
                <a:solidFill>
                  <a:srgbClr val="FF0000"/>
                </a:solidFill>
              </a:rPr>
              <a:t>software structure and development </a:t>
            </a:r>
            <a:r>
              <a:rPr lang="en-US" altLang="zh-CN" sz="2800" b="1" dirty="0"/>
              <a:t>for data acquisition, storage, analysis and display.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Design and development  of </a:t>
            </a:r>
            <a:r>
              <a:rPr lang="en-US" altLang="zh-CN" sz="2800" b="1" dirty="0">
                <a:solidFill>
                  <a:srgbClr val="FF0000"/>
                </a:solidFill>
              </a:rPr>
              <a:t>control structure and automation</a:t>
            </a:r>
            <a:r>
              <a:rPr lang="en-US" altLang="zh-CN" sz="2800" b="1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Further to do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9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Key issues </a:t>
            </a:r>
            <a:r>
              <a:rPr lang="en-US" altLang="zh-CN" sz="2800" b="1" dirty="0"/>
              <a:t>have been </a:t>
            </a:r>
            <a:r>
              <a:rPr lang="en-US" altLang="zh-CN" sz="2800" b="1" dirty="0">
                <a:solidFill>
                  <a:srgbClr val="FF0000"/>
                </a:solidFill>
              </a:rPr>
              <a:t>identified</a:t>
            </a:r>
            <a:r>
              <a:rPr lang="en-US" altLang="zh-CN" sz="2800" b="1" dirty="0"/>
              <a:t> till now, </a:t>
            </a:r>
            <a:r>
              <a:rPr lang="en-US" altLang="zh-CN" sz="2800" b="1" dirty="0">
                <a:solidFill>
                  <a:srgbClr val="FF0000"/>
                </a:solidFill>
              </a:rPr>
              <a:t>much</a:t>
            </a:r>
            <a:r>
              <a:rPr lang="en-US" altLang="zh-CN" sz="2800" b="1" dirty="0"/>
              <a:t> work need </a:t>
            </a:r>
            <a:r>
              <a:rPr lang="en-US" altLang="zh-CN" sz="2800" b="1" dirty="0">
                <a:solidFill>
                  <a:srgbClr val="FF0000"/>
                </a:solidFill>
              </a:rPr>
              <a:t>to be done </a:t>
            </a:r>
            <a:r>
              <a:rPr lang="en-US" altLang="zh-CN" sz="2800" b="1" dirty="0"/>
              <a:t>together with the related systems.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Experiences</a:t>
            </a:r>
            <a:r>
              <a:rPr lang="en-US" altLang="zh-CN" sz="2800" b="1" dirty="0"/>
              <a:t> from previous and current facilities help to the design and development, </a:t>
            </a:r>
            <a:r>
              <a:rPr lang="en-US" altLang="zh-CN" sz="2800" b="1" dirty="0">
                <a:solidFill>
                  <a:srgbClr val="FF0000"/>
                </a:solidFill>
              </a:rPr>
              <a:t>radiation-hardness and long distance transmission </a:t>
            </a:r>
            <a:r>
              <a:rPr lang="en-US" altLang="zh-CN" sz="2800" b="1" dirty="0"/>
              <a:t>needs to be studied thoroughly.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Summary</a:t>
            </a:r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20991C-DD50-4EC5-A201-000D132BF258}"/>
              </a:ext>
            </a:extLst>
          </p:cNvPr>
          <p:cNvSpPr txBox="1"/>
          <p:nvPr/>
        </p:nvSpPr>
        <p:spPr>
          <a:xfrm>
            <a:off x="472440" y="5717406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2011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890C-4601-4C3B-825A-84CEBE3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BEA5-18B7-4051-9B26-EA1A90F5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0879318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/>
              <a:t>Cha</a:t>
            </a:r>
            <a:r>
              <a:rPr lang="en-US" altLang="zh-CN" b="1" dirty="0"/>
              <a:t>llenges &amp; current status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Further to do</a:t>
            </a:r>
          </a:p>
          <a:p>
            <a:pPr>
              <a:lnSpc>
                <a:spcPct val="110000"/>
              </a:lnSpc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Summary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19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6903F8-2D22-4181-B4C4-38EE46247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531"/>
            <a:ext cx="12192000" cy="31398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1204692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Reliability &amp; a</a:t>
            </a:r>
            <a:r>
              <a:rPr lang="en-US" altLang="zh-CN" b="1" dirty="0">
                <a:solidFill>
                  <a:srgbClr val="FF0000"/>
                </a:solidFill>
              </a:rPr>
              <a:t>vailability </a:t>
            </a:r>
            <a:r>
              <a:rPr lang="en-US" altLang="zh-CN" sz="2800" b="1" dirty="0">
                <a:solidFill>
                  <a:srgbClr val="FF0000"/>
                </a:solidFill>
              </a:rPr>
              <a:t>&amp; </a:t>
            </a:r>
            <a:r>
              <a:rPr lang="en-US" altLang="zh-CN" b="1" dirty="0">
                <a:solidFill>
                  <a:srgbClr val="FF0000"/>
                </a:solidFill>
              </a:rPr>
              <a:t>l</a:t>
            </a:r>
            <a:r>
              <a:rPr lang="en-US" altLang="zh-CN" sz="2800" b="1" dirty="0">
                <a:solidFill>
                  <a:srgbClr val="FF0000"/>
                </a:solidFill>
              </a:rPr>
              <a:t>ow cost on large scale  (First priority).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Radiation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hardness of components in tunnel. 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CC"/>
                </a:solidFill>
              </a:rPr>
              <a:t>Maintainability : Flexibility : Scalability (Second priority).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b="1" dirty="0"/>
          </a:p>
          <a:p>
            <a:pPr marL="0" indent="0">
              <a:lnSpc>
                <a:spcPct val="110000"/>
              </a:lnSpc>
              <a:buNone/>
            </a:pPr>
            <a:endParaRPr lang="zh-CN" altLang="en-US" sz="2800" b="1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A13107-8842-44C1-8A86-FA8C28F9D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493" y="233680"/>
            <a:ext cx="3003182" cy="690880"/>
          </a:xfrm>
        </p:spPr>
        <p:txBody>
          <a:bodyPr/>
          <a:lstStyle/>
          <a:p>
            <a:r>
              <a:rPr lang="en-US" altLang="zh-CN" sz="2800" dirty="0"/>
              <a:t>Overall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97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9125" y="241466"/>
            <a:ext cx="2733774" cy="818682"/>
          </a:xfrm>
        </p:spPr>
        <p:txBody>
          <a:bodyPr/>
          <a:lstStyle/>
          <a:p>
            <a:r>
              <a:rPr lang="en-US" altLang="zh-CN" sz="2800" dirty="0"/>
              <a:t>Fiber routing</a:t>
            </a:r>
            <a:endParaRPr lang="zh-CN" alt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6A9DD0-14ED-4701-A6B6-6A709C1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" y="-68495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547023-5D1F-49C5-8062-52F1AE5A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996" y="1060148"/>
            <a:ext cx="7680679" cy="512624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Optical fibers as backbone </a:t>
            </a:r>
            <a:r>
              <a:rPr lang="en-US" altLang="zh-CN" b="1" dirty="0"/>
              <a:t>to minimize cables || preliminary routing topology: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4-arc routing</a:t>
            </a:r>
            <a:r>
              <a:rPr lang="en-US" altLang="zh-CN" b="1" dirty="0"/>
              <a:t>, balance between total fiber length, performance, maintainability and scalability =&gt; </a:t>
            </a:r>
            <a:r>
              <a:rPr lang="en-US" altLang="zh-CN" b="1" dirty="0">
                <a:solidFill>
                  <a:srgbClr val="FF0000"/>
                </a:solidFill>
              </a:rPr>
              <a:t>radiation hard for those in tunnel.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Central station at LINAC </a:t>
            </a:r>
            <a:r>
              <a:rPr lang="en-US" altLang="zh-CN" b="1" dirty="0"/>
              <a:t>to ease the first stage beam commissioning.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MPS : </a:t>
            </a:r>
            <a:r>
              <a:rPr lang="en-US" altLang="zh-CN" sz="2800" b="1" dirty="0">
                <a:solidFill>
                  <a:srgbClr val="FF0000"/>
                </a:solidFill>
              </a:rPr>
              <a:t>Response speed </a:t>
            </a:r>
            <a:r>
              <a:rPr lang="en-US" altLang="zh-CN" sz="2800" b="1" dirty="0"/>
              <a:t>is the key:</a:t>
            </a:r>
            <a:endParaRPr lang="en-US" altLang="zh-CN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</a:rPr>
              <a:t>Bidirectional loop </a:t>
            </a:r>
            <a:r>
              <a:rPr lang="en-US" altLang="zh-CN" sz="2400" b="1" dirty="0"/>
              <a:t>structure in the tunnel </a:t>
            </a:r>
            <a:r>
              <a:rPr lang="en-US" altLang="zh-CN" sz="2400" b="1" dirty="0">
                <a:solidFill>
                  <a:srgbClr val="FF0000"/>
                </a:solidFill>
              </a:rPr>
              <a:t>with redundancy </a:t>
            </a:r>
            <a:r>
              <a:rPr lang="en-US" altLang="zh-CN" sz="2400" b="1" dirty="0"/>
              <a:t>for both </a:t>
            </a:r>
            <a:r>
              <a:rPr lang="en-US" altLang="zh-CN" sz="2400" b="1" dirty="0">
                <a:solidFill>
                  <a:srgbClr val="FF0000"/>
                </a:solidFill>
              </a:rPr>
              <a:t>reliability and availability.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</a:rPr>
              <a:t>Isolation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of </a:t>
            </a:r>
            <a:r>
              <a:rPr lang="en-US" altLang="zh-CN" b="1" dirty="0">
                <a:solidFill>
                  <a:srgbClr val="FF0000"/>
                </a:solidFill>
              </a:rPr>
              <a:t>actio</a:t>
            </a:r>
            <a:r>
              <a:rPr lang="en-US" altLang="zh-CN" sz="2400" b="1" dirty="0">
                <a:solidFill>
                  <a:srgbClr val="FF0000"/>
                </a:solidFill>
              </a:rPr>
              <a:t>n and monitoring</a:t>
            </a:r>
            <a:r>
              <a:rPr lang="en-US" altLang="zh-CN" sz="2400" b="1" dirty="0"/>
              <a:t>. Few and radiation-hard  chips used for </a:t>
            </a:r>
            <a:r>
              <a:rPr lang="en-US" altLang="zh-CN" b="1" dirty="0"/>
              <a:t>action</a:t>
            </a:r>
            <a:r>
              <a:rPr lang="en-US" altLang="zh-CN" sz="2400" b="1" dirty="0"/>
              <a:t>.</a:t>
            </a:r>
            <a:endParaRPr lang="en-US" altLang="zh-CN" b="1" dirty="0"/>
          </a:p>
          <a:p>
            <a:pPr marL="0" indent="0">
              <a:lnSpc>
                <a:spcPct val="110000"/>
              </a:lnSpc>
              <a:buNone/>
            </a:pP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874540-D7B7-430D-A366-C5DF9102E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" y="1060148"/>
            <a:ext cx="4232766" cy="53502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0CB85A-3952-4142-9C32-C6E1DEB2C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" y="1060148"/>
            <a:ext cx="4232766" cy="53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82576" y="241466"/>
            <a:ext cx="3128310" cy="818682"/>
          </a:xfrm>
        </p:spPr>
        <p:txBody>
          <a:bodyPr/>
          <a:lstStyle/>
          <a:p>
            <a:r>
              <a:rPr lang="en-US" altLang="zh-CN" sz="2800" dirty="0"/>
              <a:t>Electronics Related</a:t>
            </a:r>
            <a:endParaRPr lang="zh-CN" alt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6A9DD0-14ED-4701-A6B6-6A709C1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" y="-68495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547023-5D1F-49C5-8062-52F1AE5A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739" y="1060148"/>
            <a:ext cx="7844589" cy="51262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Where to put? </a:t>
            </a:r>
            <a:r>
              <a:rPr lang="en-US" altLang="zh-CN" b="1" dirty="0"/>
              <a:t>Tunnel or alcove? BI, PS, Vacuum…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What to be put in tunnel?  </a:t>
            </a:r>
            <a:r>
              <a:rPr lang="en-US" altLang="zh-CN" b="1" dirty="0">
                <a:solidFill>
                  <a:srgbClr val="0000CC"/>
                </a:solidFill>
              </a:rPr>
              <a:t>FPGAs?</a:t>
            </a:r>
            <a:r>
              <a:rPr lang="en-US" altLang="zh-CN" b="1" dirty="0"/>
              <a:t> Simple function components, such as IGBTs, ADCs?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In tunnel, where to put? </a:t>
            </a:r>
            <a:r>
              <a:rPr lang="en-US" altLang="zh-CN" sz="2800" b="1" dirty="0"/>
              <a:t>Radiation along the ring not uniform.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Temperature in the tunnel and alcoves? </a:t>
            </a:r>
            <a:r>
              <a:rPr lang="en-US" altLang="zh-CN" sz="2800" b="1" dirty="0"/>
              <a:t>32 </a:t>
            </a:r>
            <a:r>
              <a:rPr lang="zh-CN" altLang="en-US" sz="2800" b="1" dirty="0"/>
              <a:t>℃</a:t>
            </a:r>
            <a:r>
              <a:rPr lang="en-US" altLang="zh-CN" sz="2800" b="1" dirty="0"/>
              <a:t>?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Design &amp; test</a:t>
            </a:r>
            <a:r>
              <a:rPr lang="en-US" altLang="zh-CN" b="1" dirty="0"/>
              <a:t>, to evaluate the availability and cost.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BI, PS, timing, reference line, control, vacuum, radiation, utility</a:t>
            </a:r>
            <a:endParaRPr lang="en-US" altLang="zh-CN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0CB85A-3952-4142-9C32-C6E1DEB2C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129"/>
            <a:ext cx="4232766" cy="53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Beam instrumentation along the </a:t>
            </a:r>
            <a:r>
              <a:rPr lang="en-US" altLang="zh-CN" sz="2800" b="1" dirty="0">
                <a:solidFill>
                  <a:srgbClr val="FF0000"/>
                </a:solidFill>
              </a:rPr>
              <a:t>whole ring </a:t>
            </a:r>
            <a:r>
              <a:rPr lang="en-US" altLang="zh-CN" sz="2800" b="1" dirty="0"/>
              <a:t>with  </a:t>
            </a:r>
            <a:r>
              <a:rPr lang="en-US" altLang="zh-CN" sz="2800" b="1" dirty="0">
                <a:solidFill>
                  <a:srgbClr val="FF0000"/>
                </a:solidFill>
              </a:rPr>
              <a:t>high requirements </a:t>
            </a:r>
            <a:r>
              <a:rPr lang="en-US" altLang="zh-CN" sz="2800" b="1" dirty="0"/>
              <a:t>=&gt; </a:t>
            </a:r>
            <a:r>
              <a:rPr lang="en-US" altLang="zh-CN" sz="2800" b="1" dirty="0">
                <a:solidFill>
                  <a:srgbClr val="FF0000"/>
                </a:solidFill>
              </a:rPr>
              <a:t>Performance, radiation-hardness &amp; cost.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Temperature variation induced drift </a:t>
            </a:r>
            <a:r>
              <a:rPr lang="en-US" altLang="zh-CN" sz="2800" b="1" dirty="0"/>
              <a:t>compensation.</a:t>
            </a:r>
            <a:r>
              <a:rPr lang="en-US" altLang="zh-CN" sz="2800" b="1" dirty="0">
                <a:solidFill>
                  <a:srgbClr val="FF0000"/>
                </a:solidFill>
              </a:rPr>
              <a:t> Hundreds of </a:t>
            </a:r>
            <a:r>
              <a:rPr lang="en-US" altLang="zh-CN" sz="2800" b="1" dirty="0" err="1">
                <a:solidFill>
                  <a:srgbClr val="FF0000"/>
                </a:solidFill>
              </a:rPr>
              <a:t>ps</a:t>
            </a:r>
            <a:r>
              <a:rPr lang="en-US" altLang="zh-CN" sz="2800" b="1" dirty="0"/>
              <a:t> for 10km optical fiber with 1 </a:t>
            </a:r>
            <a:r>
              <a:rPr lang="zh-CN" altLang="en-US" sz="2800" b="1" dirty="0"/>
              <a:t>℃ </a:t>
            </a:r>
            <a:r>
              <a:rPr lang="en-US" altLang="zh-CN" sz="2800" b="1" dirty="0"/>
              <a:t>change normally.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Good </a:t>
            </a:r>
            <a:r>
              <a:rPr lang="en-US" altLang="zh-CN" sz="2800" b="1" dirty="0">
                <a:solidFill>
                  <a:srgbClr val="FF0000"/>
                </a:solidFill>
              </a:rPr>
              <a:t>experiences </a:t>
            </a:r>
            <a:r>
              <a:rPr lang="en-US" altLang="zh-CN" sz="2800" b="1" dirty="0"/>
              <a:t>of development and application </a:t>
            </a:r>
            <a:r>
              <a:rPr lang="en-US" altLang="zh-CN" sz="2800" b="1" dirty="0">
                <a:solidFill>
                  <a:srgbClr val="FF0000"/>
                </a:solidFill>
              </a:rPr>
              <a:t>in the BEPCII &amp; HEPS.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1345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2F1989-C948-438E-91CE-BC07B3B6E8FB}"/>
              </a:ext>
            </a:extLst>
          </p:cNvPr>
          <p:cNvSpPr txBox="1"/>
          <p:nvPr/>
        </p:nvSpPr>
        <p:spPr>
          <a:xfrm>
            <a:off x="442763" y="5981553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Preliminary design of the reference line (experiences in BEPCII &amp; HEPS)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125ED2-8431-49ED-B873-2E564E8E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01" y="1166114"/>
            <a:ext cx="9714598" cy="49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1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5871410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Integration of timing system and reference line under consideration.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9BE0FBC-8E54-4BBA-BB37-1EA3476889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3078" y="1127910"/>
            <a:ext cx="10706577" cy="3715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A1637A-D6FF-4454-8D2C-74EDA562F868}"/>
              </a:ext>
            </a:extLst>
          </p:cNvPr>
          <p:cNvSpPr txBox="1"/>
          <p:nvPr/>
        </p:nvSpPr>
        <p:spPr>
          <a:xfrm>
            <a:off x="593078" y="4926364"/>
            <a:ext cx="1100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Transmission and compensation part of the reference line in detail</a:t>
            </a:r>
          </a:p>
          <a:p>
            <a:pPr algn="ctr"/>
            <a:r>
              <a:rPr lang="en-US" altLang="zh-CN" sz="2800" b="1" dirty="0"/>
              <a:t>(Compensation for more than 1 clock cycle needs to be tested)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607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537" y="233680"/>
            <a:ext cx="5958140" cy="690880"/>
          </a:xfrm>
        </p:spPr>
        <p:txBody>
          <a:bodyPr/>
          <a:lstStyle/>
          <a:p>
            <a:r>
              <a:rPr lang="en-US" altLang="zh-CN" sz="2800" dirty="0"/>
              <a:t>Data acquisition and analysis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04261" y="1049153"/>
            <a:ext cx="11473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Distributed data acquisition, </a:t>
            </a:r>
            <a:r>
              <a:rPr lang="en-US" altLang="zh-CN" sz="2800" b="1" dirty="0">
                <a:solidFill>
                  <a:srgbClr val="FF0000"/>
                </a:solidFill>
              </a:rPr>
              <a:t>online and offline analysis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Post mortem &amp; real-time health monitoring</a:t>
            </a:r>
            <a:r>
              <a:rPr lang="en-US" altLang="zh-CN" sz="2800" b="1" dirty="0">
                <a:solidFill>
                  <a:srgbClr val="0000CC"/>
                </a:solidFill>
              </a:rPr>
              <a:t>(Distributed Logic Analyzer) </a:t>
            </a:r>
            <a:r>
              <a:rPr lang="en-US" altLang="zh-CN" sz="2800" b="1" dirty="0"/>
              <a:t>with time correlated data. Size of front end controllers’ data caches and accuracy of timestamp.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C88DF1-8165-44E7-B826-0FF980954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0" y="2865035"/>
            <a:ext cx="5168766" cy="30269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E4224C-51BA-4757-810F-6C0EFD7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55160E-7599-4533-B9AE-6DFE7AC4B431}"/>
              </a:ext>
            </a:extLst>
          </p:cNvPr>
          <p:cNvSpPr txBox="1"/>
          <p:nvPr/>
        </p:nvSpPr>
        <p:spPr>
          <a:xfrm>
            <a:off x="131127" y="5899790"/>
            <a:ext cx="59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Multi-layer network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control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and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DAQ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8B2C3C-9173-4F90-A9BF-7D7B96248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08" y="2376966"/>
            <a:ext cx="5549752" cy="41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7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49,&quot;width&quot;:8210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52645</TotalTime>
  <Words>670</Words>
  <Application>Microsoft Office PowerPoint</Application>
  <PresentationFormat>宽屏</PresentationFormat>
  <Paragraphs>96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黑体</vt:lpstr>
      <vt:lpstr>华文行楷</vt:lpstr>
      <vt:lpstr>华文中宋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Schematic Design for the CEPC  Control System</vt:lpstr>
      <vt:lpstr>Outline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Further to do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jindp</cp:lastModifiedBy>
  <cp:revision>739</cp:revision>
  <dcterms:created xsi:type="dcterms:W3CDTF">2016-06-16T12:03:06Z</dcterms:created>
  <dcterms:modified xsi:type="dcterms:W3CDTF">2024-01-26T03:39:20Z</dcterms:modified>
</cp:coreProperties>
</file>