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0" autoAdjust="0"/>
    <p:restoredTop sz="94660"/>
  </p:normalViewPr>
  <p:slideViewPr>
    <p:cSldViewPr snapToGrid="0">
      <p:cViewPr varScale="1">
        <p:scale>
          <a:sx n="85" d="100"/>
          <a:sy n="85" d="100"/>
        </p:scale>
        <p:origin x="40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21C05A-F71C-CBFA-13FA-68F442F8EF0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30CB69F-265D-1F4C-AF7C-9EBB3D932C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F9991DC-3C95-B401-57CF-C34775426A8B}"/>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0265BF93-4192-2F39-58FB-A574AADEDB7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74C27D-AC4E-ACBD-F202-88576A1482AE}"/>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43242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C2E1BE-54B8-B29D-CDF9-50050E1CB0F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BF2AD41D-55E5-C3B3-3221-8741E3AE8F9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F190627-862A-A725-3A1D-B53A6F1B4C72}"/>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6C20576E-2738-45C7-E07D-24A62666CEB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D0D21B-0C01-C34E-4B5E-C618213EAECC}"/>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84771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3AD945C-AC9F-D7C1-9EDF-92EF6BA7661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DFC2D50-736C-1625-3054-614DE08E951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9FA8CA3-0BE0-36A4-96C2-CB033EAD1E4C}"/>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730BDEB4-9132-8D9C-D630-0E78278E4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6637A48-499B-B260-75F3-CEBC688F2B87}"/>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94315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7BD4C-F939-5A81-24A2-B4B9F4B617A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40E2046-D5D6-974F-64FB-59A6B80596F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8B8D018-9DD2-F65E-F026-7F6A74C26084}"/>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8BEB0507-7924-F363-78F0-446B6C2EDF9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7F02554-EF6A-251A-2BC0-179AF29A98E6}"/>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67340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092733-0C9C-5F9D-12CB-1FCB074F164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ECA0FD9-53EF-AE17-1035-F0C02CA44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99E5EC1-C740-8F1E-BD86-B0FA9EE29379}"/>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9A874DC8-B332-1EBA-2DFF-71156A45E0F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0C3F8-6B08-DA59-E067-62F924D574AE}"/>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371056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7942C4-3A32-722F-DBCE-3261D654D4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CB3CF2E-3815-F0CB-8BB0-0B9CE7545F40}"/>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DBDF850B-52D6-AA2A-3AC7-7DCA9A7B3C9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AC0409A-4D4D-AAA5-0212-1BAA86D87F8F}"/>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6" name="页脚占位符 5">
            <a:extLst>
              <a:ext uri="{FF2B5EF4-FFF2-40B4-BE49-F238E27FC236}">
                <a16:creationId xmlns:a16="http://schemas.microsoft.com/office/drawing/2014/main" id="{18CCC6A9-0DC2-45F4-CD60-137168F837F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FE5674D-3E17-07DD-306F-2C123FCB7741}"/>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16804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501134-1BB6-578D-EFCA-784A5E8F3F6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8CA3280-065E-D73D-0093-A145B74F30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BACE98B-E6E8-CE6A-59EE-0EEE75CF6F2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8FF7B456-C8F6-07C2-C5C6-7208B76D0C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2456446-B558-15F1-B296-2B94CFB5084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7F867DB-8B08-4276-C33F-46BC67B81854}"/>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8" name="页脚占位符 7">
            <a:extLst>
              <a:ext uri="{FF2B5EF4-FFF2-40B4-BE49-F238E27FC236}">
                <a16:creationId xmlns:a16="http://schemas.microsoft.com/office/drawing/2014/main" id="{6E0E65BE-A096-A9E7-46D2-97970664B07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4EC374F-BC3D-2987-A105-27A00D5BC934}"/>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325316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3D469F-9CD5-D6A2-E35E-1FA54B6A8BE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2198A9B-AC28-51C6-C022-55ACEA6525C6}"/>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4" name="页脚占位符 3">
            <a:extLst>
              <a:ext uri="{FF2B5EF4-FFF2-40B4-BE49-F238E27FC236}">
                <a16:creationId xmlns:a16="http://schemas.microsoft.com/office/drawing/2014/main" id="{7BDEA3AB-7F5F-47F4-5225-DFBA8E9F66F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C5EBF48-5EF6-99D6-E7D5-21F2BF8087C6}"/>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44328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6662792-2C32-1892-E00D-93362F8588CF}"/>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3" name="页脚占位符 2">
            <a:extLst>
              <a:ext uri="{FF2B5EF4-FFF2-40B4-BE49-F238E27FC236}">
                <a16:creationId xmlns:a16="http://schemas.microsoft.com/office/drawing/2014/main" id="{7BA37A9B-68F6-AEBC-4E71-E8E5A437123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DB9877C6-7E4E-2D1F-9301-4CF545ECB52E}"/>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82059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16E04A-7932-BCB8-5CF5-CFBBB3309F9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70D2C02-23B9-1FF2-EFFE-F929982B5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64A907F-7493-D556-80E1-5D773FF19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E91BD66-291D-8368-96ED-96082E492A15}"/>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6" name="页脚占位符 5">
            <a:extLst>
              <a:ext uri="{FF2B5EF4-FFF2-40B4-BE49-F238E27FC236}">
                <a16:creationId xmlns:a16="http://schemas.microsoft.com/office/drawing/2014/main" id="{C18B62DE-7DFE-68D1-2FC8-3A65FEFA1A8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756E85D-7B94-6A92-B4A7-5551D8CABCF1}"/>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686210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C5A589-7720-882A-BCED-DDE29EB995F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978079E-7CDD-DCB5-4B19-FBEF831057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F14F6E3-849D-D507-DEBC-5994E5E4D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2203954-D665-0CD4-E536-9A42FF1A06E5}"/>
              </a:ext>
            </a:extLst>
          </p:cNvPr>
          <p:cNvSpPr>
            <a:spLocks noGrp="1"/>
          </p:cNvSpPr>
          <p:nvPr>
            <p:ph type="dt" sz="half" idx="10"/>
          </p:nvPr>
        </p:nvSpPr>
        <p:spPr/>
        <p:txBody>
          <a:bodyPr/>
          <a:lstStyle/>
          <a:p>
            <a:fld id="{633A75B4-4DAF-4E0B-8879-E7D43D09DAA4}" type="datetimeFigureOut">
              <a:rPr lang="zh-CN" altLang="en-US" smtClean="0"/>
              <a:t>2024/1/9</a:t>
            </a:fld>
            <a:endParaRPr lang="zh-CN" altLang="en-US"/>
          </a:p>
        </p:txBody>
      </p:sp>
      <p:sp>
        <p:nvSpPr>
          <p:cNvPr id="6" name="页脚占位符 5">
            <a:extLst>
              <a:ext uri="{FF2B5EF4-FFF2-40B4-BE49-F238E27FC236}">
                <a16:creationId xmlns:a16="http://schemas.microsoft.com/office/drawing/2014/main" id="{9966C526-CA9A-7791-D578-C48CA36CC56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5CEDF2E-8FF6-3236-BE02-CD80BAACFE46}"/>
              </a:ext>
            </a:extLst>
          </p:cNvPr>
          <p:cNvSpPr>
            <a:spLocks noGrp="1"/>
          </p:cNvSpPr>
          <p:nvPr>
            <p:ph type="sldNum" sz="quarter" idx="12"/>
          </p:nvPr>
        </p:nvSpPr>
        <p:spPr/>
        <p:txBody>
          <a:body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14627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C74CB2F-5BC9-A7E5-C575-EDB586056C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56C08D4-F357-1010-4E8B-79C6D2376E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C6CBCA7-72F4-D5C4-E1C2-E492A5AA37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A75B4-4DAF-4E0B-8879-E7D43D09DAA4}" type="datetimeFigureOut">
              <a:rPr lang="zh-CN" altLang="en-US" smtClean="0"/>
              <a:t>2024/1/9</a:t>
            </a:fld>
            <a:endParaRPr lang="zh-CN" altLang="en-US"/>
          </a:p>
        </p:txBody>
      </p:sp>
      <p:sp>
        <p:nvSpPr>
          <p:cNvPr id="5" name="页脚占位符 4">
            <a:extLst>
              <a:ext uri="{FF2B5EF4-FFF2-40B4-BE49-F238E27FC236}">
                <a16:creationId xmlns:a16="http://schemas.microsoft.com/office/drawing/2014/main" id="{4B56B834-EB00-E048-0AAF-881BC67F45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EB507BC-F8E1-E256-DD44-010D74C4E7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66790-4F0C-4FBC-834E-5EBE4A0F46AE}" type="slidenum">
              <a:rPr lang="zh-CN" altLang="en-US" smtClean="0"/>
              <a:t>‹#›</a:t>
            </a:fld>
            <a:endParaRPr lang="zh-CN" altLang="en-US"/>
          </a:p>
        </p:txBody>
      </p:sp>
    </p:spTree>
    <p:extLst>
      <p:ext uri="{BB962C8B-B14F-4D97-AF65-F5344CB8AC3E}">
        <p14:creationId xmlns:p14="http://schemas.microsoft.com/office/powerpoint/2010/main" val="691620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5F06AF-20D0-C882-F6F2-D6CFF049C92E}"/>
              </a:ext>
            </a:extLst>
          </p:cNvPr>
          <p:cNvSpPr>
            <a:spLocks noGrp="1"/>
          </p:cNvSpPr>
          <p:nvPr>
            <p:ph type="ctrTitle"/>
          </p:nvPr>
        </p:nvSpPr>
        <p:spPr/>
        <p:txBody>
          <a:bodyPr>
            <a:normAutofit/>
          </a:bodyPr>
          <a:lstStyle/>
          <a:p>
            <a:br>
              <a:rPr lang="en-US" altLang="zh-CN" sz="3200" dirty="0"/>
            </a:br>
            <a:r>
              <a:rPr lang="en-US" altLang="zh-CN" sz="3200" dirty="0"/>
              <a:t>The polarization of colliding beams</a:t>
            </a:r>
            <a:br>
              <a:rPr lang="en-US" altLang="zh-CN" sz="3200" dirty="0"/>
            </a:br>
            <a:r>
              <a:rPr lang="en-US" altLang="zh-CN" sz="3200" dirty="0"/>
              <a:t>Kondratenko</a:t>
            </a:r>
            <a:r>
              <a:rPr lang="zh-CN" altLang="en-US" sz="3200" dirty="0"/>
              <a:t>等论文调研</a:t>
            </a:r>
          </a:p>
        </p:txBody>
      </p:sp>
      <p:sp>
        <p:nvSpPr>
          <p:cNvPr id="3" name="副标题 2">
            <a:extLst>
              <a:ext uri="{FF2B5EF4-FFF2-40B4-BE49-F238E27FC236}">
                <a16:creationId xmlns:a16="http://schemas.microsoft.com/office/drawing/2014/main" id="{DE46A97B-FE67-95AC-1BF4-8B284EFD56C5}"/>
              </a:ext>
            </a:extLst>
          </p:cNvPr>
          <p:cNvSpPr>
            <a:spLocks noGrp="1"/>
          </p:cNvSpPr>
          <p:nvPr>
            <p:ph type="subTitle" idx="1"/>
          </p:nvPr>
        </p:nvSpPr>
        <p:spPr>
          <a:xfrm>
            <a:off x="1648177" y="4079875"/>
            <a:ext cx="9144000" cy="1655762"/>
          </a:xfrm>
        </p:spPr>
        <p:txBody>
          <a:bodyPr/>
          <a:lstStyle/>
          <a:p>
            <a:r>
              <a:rPr lang="zh-CN" altLang="en-US" dirty="0"/>
              <a:t>付泓瑾</a:t>
            </a:r>
          </a:p>
        </p:txBody>
      </p:sp>
    </p:spTree>
    <p:extLst>
      <p:ext uri="{BB962C8B-B14F-4D97-AF65-F5344CB8AC3E}">
        <p14:creationId xmlns:p14="http://schemas.microsoft.com/office/powerpoint/2010/main" val="2456304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A1B8D098-0295-86D3-C4FC-1926F569D2DE}"/>
                  </a:ext>
                </a:extLst>
              </p:cNvPr>
              <p:cNvSpPr>
                <a:spLocks noGrp="1"/>
              </p:cNvSpPr>
              <p:nvPr>
                <p:ph idx="1"/>
              </p:nvPr>
            </p:nvSpPr>
            <p:spPr>
              <a:xfrm>
                <a:off x="838200" y="599440"/>
                <a:ext cx="10515600" cy="5577523"/>
              </a:xfrm>
            </p:spPr>
            <p:txBody>
              <a:bodyPr/>
              <a:lstStyle/>
              <a:p>
                <a:r>
                  <a:rPr lang="zh-CN" altLang="en-US" dirty="0"/>
                  <a:t>假设一个环内的磁铁系统超周期数是</a:t>
                </a:r>
                <a:r>
                  <a:rPr lang="en-US" altLang="zh-CN" dirty="0"/>
                  <a:t>p, </a:t>
                </a:r>
                <a:r>
                  <a:rPr lang="zh-CN" altLang="en-US" dirty="0"/>
                  <a:t>对于</a:t>
                </a:r>
                <a:r>
                  <a:rPr lang="en-US" altLang="zh-CN" dirty="0"/>
                  <a:t>0~</a:t>
                </a:r>
                <a14:m>
                  <m:oMath xmlns:m="http://schemas.openxmlformats.org/officeDocument/2006/math">
                    <m:d>
                      <m:dPr>
                        <m:begChr m:val="|"/>
                        <m:endChr m:val="|"/>
                        <m:ctrlPr>
                          <a:rPr lang="en-US" altLang="zh-CN" i="1" smtClean="0">
                            <a:latin typeface="Cambria Math" panose="02040503050406030204" pitchFamily="18" charset="0"/>
                          </a:rPr>
                        </m:ctrlPr>
                      </m:dPr>
                      <m:e>
                        <m:sSub>
                          <m:sSubPr>
                            <m:ctrlPr>
                              <a:rPr lang="en-US" altLang="zh-CN" i="1" smtClean="0">
                                <a:latin typeface="Cambria Math" panose="02040503050406030204" pitchFamily="18" charset="0"/>
                              </a:rPr>
                            </m:ctrlPr>
                          </m:sSubPr>
                          <m:e>
                            <m:r>
                              <m:rPr>
                                <m:sty m:val="p"/>
                              </m:rPr>
                              <a:rPr lang="en-US" altLang="zh-CN" i="1">
                                <a:latin typeface="Cambria Math" panose="02040503050406030204" pitchFamily="18" charset="0"/>
                              </a:rPr>
                              <m:t>k</m:t>
                            </m:r>
                          </m:e>
                          <m:sub>
                            <m:r>
                              <a:rPr lang="en-US" altLang="zh-CN" b="0" i="1" smtClean="0">
                                <a:latin typeface="Cambria Math" panose="02040503050406030204" pitchFamily="18" charset="0"/>
                              </a:rPr>
                              <m:t>𝑧</m:t>
                            </m:r>
                          </m:sub>
                        </m:sSub>
                      </m:e>
                    </m:d>
                    <m:r>
                      <a:rPr lang="zh-CN" altLang="en-US" i="1">
                        <a:latin typeface="Cambria Math" panose="02040503050406030204" pitchFamily="18" charset="0"/>
                      </a:rPr>
                      <m:t>阶内</m:t>
                    </m:r>
                  </m:oMath>
                </a14:m>
                <a:r>
                  <a:rPr lang="zh-CN" altLang="en-US" dirty="0"/>
                  <a:t>的所有共振，        </a:t>
                </a:r>
                <a14:m>
                  <m:oMath xmlns:m="http://schemas.openxmlformats.org/officeDocument/2006/math">
                    <m:nary>
                      <m:naryPr>
                        <m:chr m:val="∑"/>
                        <m:ctrlPr>
                          <a:rPr lang="zh-CN" altLang="en-US" i="1" smtClean="0">
                            <a:latin typeface="Cambria Math" panose="02040503050406030204" pitchFamily="18" charset="0"/>
                          </a:rPr>
                        </m:ctrlPr>
                      </m:naryPr>
                      <m:sub>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𝑧</m:t>
                            </m:r>
                          </m:sub>
                        </m:sSub>
                        <m:r>
                          <m:rPr>
                            <m:brk m:alnAt="23"/>
                          </m:rPr>
                          <a:rPr lang="en-US" altLang="zh-CN" b="0" i="1" smtClean="0">
                            <a:latin typeface="Cambria Math" panose="02040503050406030204" pitchFamily="18" charset="0"/>
                          </a:rPr>
                          <m:t>=</m:t>
                        </m:r>
                        <m:r>
                          <a:rPr lang="en-US" altLang="zh-CN" b="0" i="1" smtClean="0">
                            <a:latin typeface="Cambria Math" panose="02040503050406030204" pitchFamily="18" charset="0"/>
                          </a:rPr>
                          <m:t>−</m:t>
                        </m:r>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𝑘</m:t>
                            </m:r>
                          </m:e>
                          <m:sub>
                            <m:r>
                              <a:rPr lang="en-US" altLang="zh-CN" i="1">
                                <a:latin typeface="Cambria Math" panose="02040503050406030204" pitchFamily="18" charset="0"/>
                              </a:rPr>
                              <m:t>𝑧</m:t>
                            </m:r>
                          </m:sub>
                          <m:sup>
                            <m:r>
                              <a:rPr lang="en-US" altLang="zh-CN" i="1">
                                <a:latin typeface="Cambria Math" panose="02040503050406030204" pitchFamily="18" charset="0"/>
                              </a:rPr>
                              <m:t>𝑚𝑎𝑥</m:t>
                            </m:r>
                          </m:sup>
                        </m:sSubSup>
                      </m:sub>
                      <m:sup>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𝑚𝑎𝑥</m:t>
                            </m:r>
                          </m:sup>
                        </m:sSubSup>
                      </m:sup>
                      <m:e>
                        <m:r>
                          <a:rPr lang="en-US" altLang="zh-CN" b="0" i="1" smtClean="0">
                            <a:latin typeface="Cambria Math" panose="02040503050406030204" pitchFamily="18" charset="0"/>
                          </a:rPr>
                          <m:t>|</m:t>
                        </m:r>
                        <m:r>
                          <m:rPr>
                            <m:sty m:val="p"/>
                          </m:rPr>
                          <a:rPr lang="el-GR" altLang="zh-CN" i="1" smtClean="0">
                            <a:latin typeface="Cambria Math" panose="02040503050406030204" pitchFamily="18" charset="0"/>
                            <a:ea typeface="Cambria Math" panose="02040503050406030204" pitchFamily="18" charset="0"/>
                          </a:rPr>
                          <m:t>Δ</m:t>
                        </m:r>
                        <m:r>
                          <a:rPr lang="zh-CN" altLang="el-GR" i="1" smtClean="0">
                            <a:latin typeface="Cambria Math" panose="02040503050406030204" pitchFamily="18" charset="0"/>
                            <a:ea typeface="Cambria Math" panose="02040503050406030204" pitchFamily="18" charset="0"/>
                          </a:rPr>
                          <m:t>𝜈</m:t>
                        </m:r>
                        <m:r>
                          <a:rPr lang="en-US" altLang="zh-CN" b="0" i="1" smtClean="0">
                            <a:latin typeface="Cambria Math" panose="02040503050406030204" pitchFamily="18" charset="0"/>
                            <a:ea typeface="Cambria Math" panose="02040503050406030204" pitchFamily="18" charset="0"/>
                          </a:rPr>
                          <m:t>|</m:t>
                        </m:r>
                      </m:e>
                    </m:nary>
                    <m:r>
                      <a:rPr lang="en-US" altLang="zh-CN" i="1" smtClean="0">
                        <a:latin typeface="Cambria Math" panose="02040503050406030204" pitchFamily="18" charset="0"/>
                        <a:ea typeface="Cambria Math" panose="02040503050406030204" pitchFamily="18" charset="0"/>
                      </a:rPr>
                      <m:t>≤</m:t>
                    </m:r>
                    <m:sSup>
                      <m:sSupPr>
                        <m:ctrlPr>
                          <a:rPr lang="en-US" altLang="zh-CN" i="1" smtClean="0">
                            <a:latin typeface="Cambria Math" panose="02040503050406030204" pitchFamily="18" charset="0"/>
                            <a:ea typeface="Cambria Math" panose="02040503050406030204" pitchFamily="18" charset="0"/>
                          </a:rPr>
                        </m:ctrlPr>
                      </m:sSupPr>
                      <m:e>
                        <m:sSubSup>
                          <m:sSubSupPr>
                            <m:ctrlPr>
                              <a:rPr lang="en-US" altLang="zh-CN" i="1">
                                <a:latin typeface="Cambria Math" panose="02040503050406030204" pitchFamily="18" charset="0"/>
                                <a:ea typeface="Cambria Math" panose="02040503050406030204" pitchFamily="18" charset="0"/>
                              </a:rPr>
                            </m:ctrlPr>
                          </m:sSubSupPr>
                          <m:e>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𝑘</m:t>
                            </m:r>
                          </m:e>
                          <m:sub>
                            <m:r>
                              <a:rPr lang="en-US" altLang="zh-CN" i="1">
                                <a:latin typeface="Cambria Math" panose="02040503050406030204" pitchFamily="18" charset="0"/>
                                <a:ea typeface="Cambria Math" panose="02040503050406030204" pitchFamily="18" charset="0"/>
                              </a:rPr>
                              <m:t>𝑧</m:t>
                            </m:r>
                          </m:sub>
                          <m:sup>
                            <m:r>
                              <a:rPr lang="en-US" altLang="zh-CN" i="1">
                                <a:latin typeface="Cambria Math" panose="02040503050406030204" pitchFamily="18" charset="0"/>
                                <a:ea typeface="Cambria Math" panose="02040503050406030204" pitchFamily="18" charset="0"/>
                              </a:rPr>
                              <m:t>𝑚𝑎𝑥</m:t>
                            </m:r>
                          </m:sup>
                        </m:sSubSup>
                        <m:r>
                          <a:rPr lang="en-US" altLang="zh-CN" i="1">
                            <a:latin typeface="Cambria Math" panose="02040503050406030204" pitchFamily="18" charset="0"/>
                            <a:ea typeface="Cambria Math" panose="02040503050406030204" pitchFamily="18" charset="0"/>
                          </a:rPr>
                          <m:t>)</m:t>
                        </m:r>
                      </m:e>
                      <m:sup>
                        <m:r>
                          <a:rPr lang="en-US" altLang="zh-CN" b="0" i="1" smtClean="0">
                            <a:latin typeface="Cambria Math" panose="02040503050406030204" pitchFamily="18" charset="0"/>
                            <a:ea typeface="Cambria Math" panose="02040503050406030204" pitchFamily="18" charset="0"/>
                          </a:rPr>
                          <m:t>2</m:t>
                        </m:r>
                      </m:sup>
                    </m:sSup>
                    <m:r>
                      <m:rPr>
                        <m:sty m:val="p"/>
                      </m:rPr>
                      <a:rPr lang="el-GR" altLang="zh-CN" i="1" smtClean="0">
                        <a:latin typeface="Cambria Math" panose="02040503050406030204" pitchFamily="18" charset="0"/>
                        <a:ea typeface="Cambria Math" panose="02040503050406030204" pitchFamily="18" charset="0"/>
                      </a:rPr>
                      <m:t>Δ</m:t>
                    </m:r>
                    <m:sSubSup>
                      <m:sSubSupPr>
                        <m:ctrlPr>
                          <a:rPr lang="el-GR" altLang="zh-CN" i="1" smtClean="0">
                            <a:latin typeface="Cambria Math" panose="02040503050406030204" pitchFamily="18" charset="0"/>
                            <a:ea typeface="Cambria Math" panose="02040503050406030204" pitchFamily="18" charset="0"/>
                          </a:rPr>
                        </m:ctrlPr>
                      </m:sSubSupPr>
                      <m:e>
                        <m:r>
                          <a:rPr lang="zh-CN" altLang="el-GR" i="1" smtClean="0">
                            <a:latin typeface="Cambria Math" panose="02040503050406030204" pitchFamily="18" charset="0"/>
                            <a:ea typeface="Cambria Math" panose="02040503050406030204" pitchFamily="18" charset="0"/>
                          </a:rPr>
                          <m:t>𝜈</m:t>
                        </m:r>
                      </m:e>
                      <m:sub>
                        <m:r>
                          <a:rPr lang="en-US" altLang="zh-CN" b="0" i="1" smtClean="0">
                            <a:latin typeface="Cambria Math" panose="02040503050406030204" pitchFamily="18" charset="0"/>
                            <a:ea typeface="Cambria Math" panose="02040503050406030204" pitchFamily="18" charset="0"/>
                          </a:rPr>
                          <m:t>𝑧</m:t>
                        </m:r>
                      </m:sub>
                      <m:sup>
                        <m:r>
                          <a:rPr lang="en-US" altLang="zh-CN" b="0" i="1" smtClean="0">
                            <a:latin typeface="Cambria Math" panose="02040503050406030204" pitchFamily="18" charset="0"/>
                            <a:ea typeface="Cambria Math" panose="02040503050406030204" pitchFamily="18" charset="0"/>
                          </a:rPr>
                          <m:t>𝑚𝑎𝑥</m:t>
                        </m:r>
                      </m:sup>
                    </m:sSubSup>
                    <m:r>
                      <a:rPr lang="el-GR" altLang="zh-CN" i="1" smtClean="0">
                        <a:latin typeface="Cambria Math" panose="02040503050406030204" pitchFamily="18" charset="0"/>
                        <a:ea typeface="Cambria Math" panose="02040503050406030204" pitchFamily="18" charset="0"/>
                      </a:rPr>
                      <m:t>&lt;</m:t>
                    </m:r>
                    <m:r>
                      <a:rPr lang="en-US" altLang="zh-CN" b="0" i="1" smtClean="0">
                        <a:latin typeface="Cambria Math" panose="02040503050406030204" pitchFamily="18" charset="0"/>
                        <a:ea typeface="Cambria Math" panose="02040503050406030204" pitchFamily="18" charset="0"/>
                      </a:rPr>
                      <m:t>𝑝</m:t>
                    </m:r>
                  </m:oMath>
                </a14:m>
                <a:r>
                  <a:rPr lang="en-US" altLang="zh-CN" dirty="0"/>
                  <a:t>       (</a:t>
                </a:r>
                <a14:m>
                  <m:oMath xmlns:m="http://schemas.openxmlformats.org/officeDocument/2006/math">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𝑘</m:t>
                        </m:r>
                      </m:e>
                      <m:sub>
                        <m:r>
                          <a:rPr lang="en-US" altLang="zh-CN" i="1">
                            <a:latin typeface="Cambria Math" panose="02040503050406030204" pitchFamily="18" charset="0"/>
                          </a:rPr>
                          <m:t>𝑧</m:t>
                        </m:r>
                      </m:sub>
                      <m:sup>
                        <m:r>
                          <a:rPr lang="en-US" altLang="zh-CN" i="1">
                            <a:latin typeface="Cambria Math" panose="02040503050406030204" pitchFamily="18" charset="0"/>
                          </a:rPr>
                          <m:t>𝑚𝑎𝑥</m:t>
                        </m:r>
                      </m:sup>
                    </m:sSubSup>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1</m:t>
                    </m:r>
                  </m:oMath>
                </a14:m>
                <a:r>
                  <a:rPr lang="en-US" altLang="zh-CN" dirty="0"/>
                  <a:t>)</a:t>
                </a:r>
              </a:p>
              <a:p>
                <a:r>
                  <a:rPr lang="en-US" altLang="zh-CN" dirty="0"/>
                  <a:t> </a:t>
                </a:r>
                <a:r>
                  <a:rPr lang="zh-CN" altLang="en-US" dirty="0"/>
                  <a:t>其中</a:t>
                </a:r>
                <a14:m>
                  <m:oMath xmlns:m="http://schemas.openxmlformats.org/officeDocument/2006/math">
                    <m:r>
                      <a:rPr lang="zh-CN" altLang="en-US" i="1" smtClean="0">
                        <a:latin typeface="Cambria Math" panose="02040503050406030204" pitchFamily="18" charset="0"/>
                      </a:rPr>
                      <m:t>∆</m:t>
                    </m:r>
                    <m:sSubSup>
                      <m:sSubSupPr>
                        <m:ctrlPr>
                          <a:rPr lang="en-US" altLang="zh-CN" i="1" smtClean="0">
                            <a:latin typeface="Cambria Math" panose="02040503050406030204" pitchFamily="18" charset="0"/>
                          </a:rPr>
                        </m:ctrlPr>
                      </m:sSubSupPr>
                      <m:e>
                        <m:r>
                          <a:rPr lang="zh-CN" altLang="en-US" i="1" smtClean="0">
                            <a:latin typeface="Cambria Math" panose="02040503050406030204" pitchFamily="18" charset="0"/>
                          </a:rPr>
                          <m:t>𝜈</m:t>
                        </m:r>
                      </m:e>
                      <m:sub>
                        <m:r>
                          <m:rPr>
                            <m:sty m:val="p"/>
                          </m:rPr>
                          <a:rPr lang="en-US" altLang="zh-CN" i="1">
                            <a:latin typeface="Cambria Math" panose="02040503050406030204" pitchFamily="18" charset="0"/>
                          </a:rPr>
                          <m:t>z</m:t>
                        </m:r>
                      </m:sub>
                      <m:sup>
                        <m:r>
                          <a:rPr lang="en-US" altLang="zh-CN" b="0" i="1" smtClean="0">
                            <a:latin typeface="Cambria Math" panose="02040503050406030204" pitchFamily="18" charset="0"/>
                          </a:rPr>
                          <m:t>𝑚𝑎𝑥</m:t>
                        </m:r>
                      </m:sup>
                    </m:sSubSup>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2</m:t>
                        </m:r>
                        <m:r>
                          <a:rPr lang="en-US" altLang="zh-CN" b="0" i="1" smtClean="0">
                            <a:latin typeface="Cambria Math" panose="02040503050406030204" pitchFamily="18" charset="0"/>
                          </a:rPr>
                          <m:t>𝑁</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𝑟</m:t>
                            </m:r>
                          </m:e>
                          <m:sub>
                            <m:r>
                              <a:rPr lang="en-US" altLang="zh-CN" b="0" i="1" smtClean="0">
                                <a:latin typeface="Cambria Math" panose="02040503050406030204" pitchFamily="18" charset="0"/>
                              </a:rPr>
                              <m:t>𝑒</m:t>
                            </m:r>
                          </m:sub>
                        </m:sSub>
                        <m:r>
                          <a:rPr lang="en-US" altLang="zh-CN" b="0" i="1" smtClean="0">
                            <a:latin typeface="Cambria Math" panose="02040503050406030204" pitchFamily="18" charset="0"/>
                          </a:rPr>
                          <m:t>𝑅</m:t>
                        </m:r>
                        <m:sSubSup>
                          <m:sSubSupPr>
                            <m:ctrlPr>
                              <a:rPr lang="en-US" altLang="zh-CN" b="0" i="1" smtClean="0">
                                <a:latin typeface="Cambria Math" panose="02040503050406030204" pitchFamily="18" charset="0"/>
                              </a:rPr>
                            </m:ctrlPr>
                          </m:sSubSupPr>
                          <m:e>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𝑓</m:t>
                                </m:r>
                              </m:e>
                              <m:sub>
                                <m:r>
                                  <a:rPr lang="en-US" altLang="zh-CN" i="1">
                                    <a:latin typeface="Cambria Math" panose="02040503050406030204" pitchFamily="18" charset="0"/>
                                  </a:rPr>
                                  <m:t>𝑧</m:t>
                                </m:r>
                              </m:sub>
                            </m:sSub>
                            <m:r>
                              <a:rPr lang="en-US" altLang="zh-CN" i="1">
                                <a:latin typeface="Cambria Math" panose="02040503050406030204" pitchFamily="18" charset="0"/>
                              </a:rPr>
                              <m:t>|</m:t>
                            </m:r>
                          </m:e>
                          <m:sub>
                            <m:r>
                              <a:rPr lang="en-US" altLang="zh-CN" b="0" i="1" smtClean="0">
                                <a:latin typeface="Cambria Math" panose="02040503050406030204" pitchFamily="18" charset="0"/>
                              </a:rPr>
                              <m:t>0</m:t>
                            </m:r>
                          </m:sub>
                          <m:sup>
                            <m:r>
                              <a:rPr lang="en-US" altLang="zh-CN" b="0" i="1" smtClean="0">
                                <a:latin typeface="Cambria Math" panose="02040503050406030204" pitchFamily="18" charset="0"/>
                              </a:rPr>
                              <m:t>2</m:t>
                            </m:r>
                          </m:sup>
                        </m:sSubSup>
                      </m:num>
                      <m:den>
                        <m:r>
                          <a:rPr lang="zh-CN" altLang="en-US" b="0" i="1" smtClean="0">
                            <a:latin typeface="Cambria Math" panose="02040503050406030204" pitchFamily="18" charset="0"/>
                          </a:rPr>
                          <m:t>𝜋𝛾</m:t>
                        </m:r>
                        <m:sSub>
                          <m:sSubPr>
                            <m:ctrlPr>
                              <a:rPr lang="en-US" altLang="zh-CN" b="0" i="1" smtClean="0">
                                <a:latin typeface="Cambria Math" panose="02040503050406030204" pitchFamily="18" charset="0"/>
                              </a:rPr>
                            </m:ctrlPr>
                          </m:sSubPr>
                          <m:e>
                            <m:r>
                              <m:rPr>
                                <m:sty m:val="p"/>
                              </m:rPr>
                              <a:rPr lang="en-US" altLang="zh-CN" i="1">
                                <a:latin typeface="Cambria Math" panose="02040503050406030204" pitchFamily="18" charset="0"/>
                              </a:rPr>
                              <m:t>z</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den>
                    </m:f>
                  </m:oMath>
                </a14:m>
                <a:r>
                  <a:rPr lang="en-US" altLang="zh-CN" dirty="0"/>
                  <a:t>  , </a:t>
                </a:r>
                <a:r>
                  <a:rPr lang="zh-CN" altLang="en-US" dirty="0"/>
                  <a:t>这样可以估计一个维持极化的最大束团粒子数</a:t>
                </a:r>
                <a:endParaRPr lang="en-US" altLang="zh-CN" dirty="0"/>
              </a:p>
              <a:p>
                <a:endParaRPr lang="zh-CN" altLang="en-US" dirty="0"/>
              </a:p>
            </p:txBody>
          </p:sp>
        </mc:Choice>
        <mc:Fallback>
          <p:sp>
            <p:nvSpPr>
              <p:cNvPr id="3" name="内容占位符 2">
                <a:extLst>
                  <a:ext uri="{FF2B5EF4-FFF2-40B4-BE49-F238E27FC236}">
                    <a16:creationId xmlns:a16="http://schemas.microsoft.com/office/drawing/2014/main" id="{A1B8D098-0295-86D3-C4FC-1926F569D2DE}"/>
                  </a:ext>
                </a:extLst>
              </p:cNvPr>
              <p:cNvSpPr>
                <a:spLocks noGrp="1" noRot="1" noChangeAspect="1" noMove="1" noResize="1" noEditPoints="1" noAdjustHandles="1" noChangeArrowheads="1" noChangeShapeType="1" noTextEdit="1"/>
              </p:cNvSpPr>
              <p:nvPr>
                <p:ph idx="1"/>
              </p:nvPr>
            </p:nvSpPr>
            <p:spPr>
              <a:xfrm>
                <a:off x="838200" y="599440"/>
                <a:ext cx="10515600" cy="5577523"/>
              </a:xfrm>
              <a:blipFill>
                <a:blip r:embed="rId2"/>
                <a:stretch>
                  <a:fillRect l="-1043" t="-185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795637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AC7F9B-B018-46D7-017B-BC126521EC70}"/>
              </a:ext>
            </a:extLst>
          </p:cNvPr>
          <p:cNvSpPr>
            <a:spLocks noGrp="1"/>
          </p:cNvSpPr>
          <p:nvPr>
            <p:ph type="title"/>
          </p:nvPr>
        </p:nvSpPr>
        <p:spPr/>
        <p:txBody>
          <a:bodyPr/>
          <a:lstStyle/>
          <a:p>
            <a:r>
              <a:rPr lang="zh-CN" altLang="en-US" dirty="0"/>
              <a:t>总结</a:t>
            </a:r>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12C9AD12-40B0-7E15-9EE6-1F38AE4B0A8C}"/>
                  </a:ext>
                </a:extLst>
              </p:cNvPr>
              <p:cNvSpPr>
                <a:spLocks noGrp="1"/>
              </p:cNvSpPr>
              <p:nvPr>
                <p:ph idx="1"/>
              </p:nvPr>
            </p:nvSpPr>
            <p:spPr>
              <a:xfrm>
                <a:off x="838200" y="1825624"/>
                <a:ext cx="10515600" cy="4754469"/>
              </a:xfrm>
            </p:spPr>
            <p:txBody>
              <a:bodyPr>
                <a:normAutofit/>
              </a:bodyPr>
              <a:lstStyle/>
              <a:p>
                <a:r>
                  <a:rPr lang="en-US" altLang="zh-CN" dirty="0"/>
                  <a:t>1.</a:t>
                </a:r>
                <a:r>
                  <a:rPr lang="zh-CN" altLang="en-US" dirty="0"/>
                  <a:t>采用一阶线性近似计算高阶共振强度，</a:t>
                </a:r>
                <a:endParaRPr lang="en-US" altLang="zh-CN" dirty="0"/>
              </a:p>
              <a:p>
                <a:r>
                  <a:rPr lang="en-US" altLang="zh-CN" dirty="0"/>
                  <a:t>2. </a:t>
                </a:r>
                <a:r>
                  <a:rPr lang="zh-CN" altLang="en-US" dirty="0"/>
                  <a:t>为了方便，只考虑了中垂面上的粒子；粒子经过对撞点只受到一个头对头对撞的束团作用</a:t>
                </a:r>
                <a:endParaRPr lang="en-US" altLang="zh-CN" dirty="0"/>
              </a:p>
              <a:p>
                <a:r>
                  <a:rPr lang="en-US" altLang="zh-CN" dirty="0"/>
                  <a:t>3.</a:t>
                </a:r>
                <a:r>
                  <a:rPr lang="zh-CN" altLang="en-US" dirty="0"/>
                  <a:t>和大多数情况，计算</a:t>
                </a:r>
                <a:r>
                  <a:rPr lang="en-US" altLang="zh-CN" dirty="0"/>
                  <a:t>tune shift </a:t>
                </a:r>
                <a:r>
                  <a:rPr lang="zh-CN" altLang="en-US" dirty="0"/>
                  <a:t>要求在远离轨道共振时</a:t>
                </a:r>
                <a:r>
                  <a:rPr lang="en-US" altLang="zh-CN" dirty="0"/>
                  <a:t>BB</a:t>
                </a:r>
                <a:r>
                  <a:rPr lang="zh-CN" altLang="en-US" dirty="0"/>
                  <a:t>扰动很小</a:t>
                </a:r>
                <a:r>
                  <a:rPr lang="en-US" altLang="zh-CN" dirty="0"/>
                  <a:t>, </a:t>
                </a:r>
                <a:r>
                  <a:rPr lang="zh-CN" altLang="en-US" dirty="0"/>
                  <a:t>故可以在求解幅值依赖的</a:t>
                </a:r>
                <a:r>
                  <a:rPr lang="en-US" altLang="zh-CN" dirty="0"/>
                  <a:t>bb</a:t>
                </a:r>
                <a:r>
                  <a:rPr lang="zh-CN" altLang="en-US" dirty="0"/>
                  <a:t>驱动力的垂直运动时采用一级近似</a:t>
                </a:r>
                <a:endParaRPr lang="en-US" altLang="zh-CN" dirty="0"/>
              </a:p>
              <a:p>
                <a:r>
                  <a:rPr lang="en-US" altLang="zh-CN" dirty="0"/>
                  <a:t>4.</a:t>
                </a:r>
                <a:r>
                  <a:rPr lang="zh-CN" altLang="en-US" dirty="0"/>
                  <a:t>只讨论尺寸参数的三种特殊情况：</a:t>
                </a:r>
                <a:endParaRPr lang="en-US" altLang="zh-CN" dirty="0"/>
              </a:p>
              <a:p>
                <a:r>
                  <a:rPr lang="zh-CN" altLang="en-US" dirty="0"/>
                  <a:t>（</a:t>
                </a:r>
                <a:r>
                  <a:rPr lang="en-US" altLang="zh-CN" dirty="0"/>
                  <a:t>1</a:t>
                </a:r>
                <a:r>
                  <a:rPr lang="zh-CN" altLang="en-US" dirty="0"/>
                  <a:t>）零振幅</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=0</m:t>
                    </m:r>
                  </m:oMath>
                </a14:m>
                <a:r>
                  <a:rPr lang="en-US" altLang="zh-CN" dirty="0"/>
                  <a:t>   (2)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𝑎</m:t>
                        </m:r>
                      </m:e>
                      <m:sub>
                        <m:r>
                          <a:rPr lang="en-US" altLang="zh-CN" b="0" i="1" smtClean="0">
                            <a:latin typeface="Cambria Math" panose="02040503050406030204" pitchFamily="18" charset="0"/>
                            <a:ea typeface="Cambria Math" panose="02040503050406030204" pitchFamily="18" charset="0"/>
                          </a:rPr>
                          <m:t>𝑧</m:t>
                        </m:r>
                      </m:sub>
                    </m:sSub>
                    <m: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𝑥</m:t>
                        </m:r>
                      </m:e>
                      <m:sub>
                        <m:r>
                          <a:rPr lang="en-US" altLang="zh-CN" b="0" i="1" smtClean="0">
                            <a:latin typeface="Cambria Math" panose="02040503050406030204" pitchFamily="18" charset="0"/>
                            <a:ea typeface="Cambria Math" panose="02040503050406030204" pitchFamily="18" charset="0"/>
                          </a:rPr>
                          <m:t>0</m:t>
                        </m:r>
                      </m:sub>
                    </m:sSub>
                  </m:oMath>
                </a14:m>
                <a:r>
                  <a:rPr lang="en-US" altLang="zh-CN" dirty="0"/>
                  <a:t>      (3)</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Sub>
                    <m: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𝑥</m:t>
                        </m:r>
                      </m:e>
                      <m:sub>
                        <m:r>
                          <a:rPr lang="en-US" altLang="zh-CN" b="0" i="1" smtClean="0">
                            <a:latin typeface="Cambria Math" panose="02040503050406030204" pitchFamily="18" charset="0"/>
                            <a:ea typeface="Cambria Math" panose="02040503050406030204" pitchFamily="18" charset="0"/>
                          </a:rPr>
                          <m:t>0</m:t>
                        </m:r>
                      </m:sub>
                    </m:sSub>
                  </m:oMath>
                </a14:m>
                <a:endParaRPr lang="en-US" altLang="zh-CN" dirty="0"/>
              </a:p>
              <a:p>
                <a:r>
                  <a:rPr lang="en-US" altLang="zh-CN" dirty="0"/>
                  <a:t>5.</a:t>
                </a:r>
                <a:r>
                  <a:rPr lang="zh-CN" altLang="en-US" dirty="0"/>
                  <a:t>  退极化时间依赖于共振幅值，用线性近似对于每一个高阶共振，近似地给出一个极小退极化时间</a:t>
                </a:r>
              </a:p>
            </p:txBody>
          </p:sp>
        </mc:Choice>
        <mc:Fallback>
          <p:sp>
            <p:nvSpPr>
              <p:cNvPr id="3" name="内容占位符 2">
                <a:extLst>
                  <a:ext uri="{FF2B5EF4-FFF2-40B4-BE49-F238E27FC236}">
                    <a16:creationId xmlns:a16="http://schemas.microsoft.com/office/drawing/2014/main" id="{12C9AD12-40B0-7E15-9EE6-1F38AE4B0A8C}"/>
                  </a:ext>
                </a:extLst>
              </p:cNvPr>
              <p:cNvSpPr>
                <a:spLocks noGrp="1" noRot="1" noChangeAspect="1" noMove="1" noResize="1" noEditPoints="1" noAdjustHandles="1" noChangeArrowheads="1" noChangeShapeType="1" noTextEdit="1"/>
              </p:cNvSpPr>
              <p:nvPr>
                <p:ph idx="1"/>
              </p:nvPr>
            </p:nvSpPr>
            <p:spPr>
              <a:xfrm>
                <a:off x="838200" y="1825624"/>
                <a:ext cx="10515600" cy="4754469"/>
              </a:xfrm>
              <a:blipFill>
                <a:blip r:embed="rId2"/>
                <a:stretch>
                  <a:fillRect l="-1043" t="-2308" r="-417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399633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204600-7BFA-598C-CF9E-36D0C4A862F9}"/>
              </a:ext>
            </a:extLst>
          </p:cNvPr>
          <p:cNvSpPr>
            <a:spLocks noGrp="1"/>
          </p:cNvSpPr>
          <p:nvPr>
            <p:ph type="title"/>
          </p:nvPr>
        </p:nvSpPr>
        <p:spPr/>
        <p:txBody>
          <a:bodyPr/>
          <a:lstStyle/>
          <a:p>
            <a:r>
              <a:rPr lang="zh-CN" altLang="en-US" dirty="0"/>
              <a:t>背景介绍</a:t>
            </a:r>
          </a:p>
        </p:txBody>
      </p:sp>
      <p:sp>
        <p:nvSpPr>
          <p:cNvPr id="3" name="内容占位符 2">
            <a:extLst>
              <a:ext uri="{FF2B5EF4-FFF2-40B4-BE49-F238E27FC236}">
                <a16:creationId xmlns:a16="http://schemas.microsoft.com/office/drawing/2014/main" id="{BA79A668-0E2B-826F-B431-10D2D7631A53}"/>
              </a:ext>
            </a:extLst>
          </p:cNvPr>
          <p:cNvSpPr>
            <a:spLocks noGrp="1"/>
          </p:cNvSpPr>
          <p:nvPr>
            <p:ph idx="1"/>
          </p:nvPr>
        </p:nvSpPr>
        <p:spPr/>
        <p:txBody>
          <a:bodyPr/>
          <a:lstStyle/>
          <a:p>
            <a:r>
              <a:rPr lang="en-US" altLang="zh-CN" dirty="0"/>
              <a:t> </a:t>
            </a:r>
            <a:r>
              <a:rPr lang="zh-CN" altLang="en-US" dirty="0"/>
              <a:t>对撞机中的束束相互作用使得粒子经过对撞点受到来自对撞束团的额外的横向偏转力，进而导致横向工作点的移动。</a:t>
            </a:r>
            <a:endParaRPr lang="en-US" altLang="zh-CN" dirty="0"/>
          </a:p>
          <a:p>
            <a:r>
              <a:rPr lang="en-US" altLang="zh-CN" dirty="0"/>
              <a:t>  </a:t>
            </a:r>
            <a:r>
              <a:rPr lang="zh-CN" altLang="en-US" dirty="0"/>
              <a:t>工作点的移动除了导致可能的轨道运动的共振，也会对自旋运动产生大扰动，进而破坏极化度的保持。</a:t>
            </a:r>
            <a:endParaRPr lang="en-US" altLang="zh-CN" dirty="0"/>
          </a:p>
          <a:p>
            <a:r>
              <a:rPr lang="en-US" altLang="zh-CN" dirty="0"/>
              <a:t>  Kondratenko</a:t>
            </a:r>
            <a:r>
              <a:rPr lang="zh-CN" altLang="en-US" dirty="0"/>
              <a:t>的论文给出了线性近似下一个对撞束团对中垂面内的电子产生垂直偏转导致的退极化时间、以及相应的最大束团流强限制。</a:t>
            </a:r>
          </a:p>
        </p:txBody>
      </p:sp>
    </p:spTree>
    <p:extLst>
      <p:ext uri="{BB962C8B-B14F-4D97-AF65-F5344CB8AC3E}">
        <p14:creationId xmlns:p14="http://schemas.microsoft.com/office/powerpoint/2010/main" val="209140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6E491498-830B-BE3A-6259-17CB96A0F236}"/>
                  </a:ext>
                </a:extLst>
              </p:cNvPr>
              <p:cNvSpPr>
                <a:spLocks noGrp="1"/>
              </p:cNvSpPr>
              <p:nvPr>
                <p:ph idx="1"/>
              </p:nvPr>
            </p:nvSpPr>
            <p:spPr>
              <a:xfrm>
                <a:off x="838199" y="485422"/>
                <a:ext cx="10833847" cy="6175354"/>
              </a:xfrm>
            </p:spPr>
            <p:txBody>
              <a:bodyPr>
                <a:normAutofit lnSpcReduction="10000"/>
              </a:bodyPr>
              <a:lstStyle/>
              <a:p>
                <a:r>
                  <a:rPr lang="en-US" altLang="zh-CN" dirty="0"/>
                  <a:t>1.  </a:t>
                </a:r>
                <a:r>
                  <a:rPr lang="zh-CN" altLang="en-US" dirty="0"/>
                  <a:t>穿越多个自旋共振导致的退极化时间可以用下式来估计</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𝜏</m:t>
                            </m:r>
                          </m:e>
                          <m:sub>
                            <m:r>
                              <a:rPr lang="en-US" altLang="zh-CN" b="0" i="1" smtClean="0">
                                <a:latin typeface="Cambria Math" panose="02040503050406030204" pitchFamily="18" charset="0"/>
                              </a:rPr>
                              <m:t>𝑑</m:t>
                            </m:r>
                          </m:sub>
                        </m:sSub>
                      </m:den>
                    </m:f>
                    <m:r>
                      <a:rPr lang="en-US" altLang="zh-CN" b="0" i="1" smtClean="0">
                        <a:latin typeface="Cambria Math" panose="02040503050406030204" pitchFamily="18" charset="0"/>
                      </a:rPr>
                      <m:t>=</m:t>
                    </m:r>
                    <m:r>
                      <a:rPr lang="zh-CN" altLang="en-US" b="0" i="1" smtClean="0">
                        <a:latin typeface="Cambria Math" panose="02040503050406030204" pitchFamily="18" charset="0"/>
                      </a:rPr>
                      <m:t>𝜋</m:t>
                    </m:r>
                    <m:nary>
                      <m:naryPr>
                        <m:chr m:val="∑"/>
                        <m:supHide m:val="on"/>
                        <m:ctrlPr>
                          <a:rPr lang="zh-CN" altLang="en-US" b="0" i="1" smtClean="0">
                            <a:latin typeface="Cambria Math" panose="02040503050406030204" pitchFamily="18" charset="0"/>
                          </a:rPr>
                        </m:ctrlPr>
                      </m:naryPr>
                      <m:sub>
                        <m:r>
                          <m:rPr>
                            <m:brk m:alnAt="7"/>
                          </m:rPr>
                          <a:rPr lang="en-US" altLang="zh-CN" b="0" i="1" smtClean="0">
                            <a:latin typeface="Cambria Math" panose="02040503050406030204" pitchFamily="18" charset="0"/>
                          </a:rPr>
                          <m:t>𝑘</m:t>
                        </m:r>
                      </m:sub>
                      <m:sup/>
                      <m:e>
                        <m:d>
                          <m:dPr>
                            <m:begChr m:val="⟨"/>
                            <m:endChr m:val="⟩"/>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d>
                                  <m:dPr>
                                    <m:begChr m:val="|"/>
                                    <m:endChr m:val="|"/>
                                    <m:ctrlPr>
                                      <a:rPr lang="en-US" altLang="zh-CN" b="0" i="1" smtClean="0">
                                        <a:latin typeface="Cambria Math" panose="02040503050406030204" pitchFamily="18" charset="0"/>
                                      </a:rPr>
                                    </m:ctrlPr>
                                  </m:dPr>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𝑘</m:t>
                                        </m:r>
                                      </m:sub>
                                    </m:sSub>
                                  </m:e>
                                </m:d>
                              </m:e>
                              <m:sup>
                                <m:r>
                                  <a:rPr lang="en-US" altLang="zh-CN" b="0" i="1" smtClean="0">
                                    <a:latin typeface="Cambria Math" panose="02040503050406030204" pitchFamily="18" charset="0"/>
                                  </a:rPr>
                                  <m:t>2</m:t>
                                </m:r>
                              </m:sup>
                            </m:sSup>
                            <m:r>
                              <a:rPr lang="zh-CN" altLang="en-US" b="0" i="1" smtClean="0">
                                <a:latin typeface="Cambria Math" panose="02040503050406030204" pitchFamily="18" charset="0"/>
                              </a:rPr>
                              <m:t>𝛿</m:t>
                            </m:r>
                            <m:r>
                              <a:rPr lang="en-US" altLang="zh-CN" b="0" i="1" smtClean="0">
                                <a:latin typeface="Cambria Math" panose="02040503050406030204" pitchFamily="18" charset="0"/>
                              </a:rPr>
                              <m:t>(</m:t>
                            </m:r>
                            <m:r>
                              <a:rPr lang="zh-CN" altLang="en-US" b="0" i="1" smtClean="0">
                                <a:latin typeface="Cambria Math" panose="02040503050406030204" pitchFamily="18" charset="0"/>
                              </a:rPr>
                              <m:t>𝜈</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𝑘</m:t>
                                </m:r>
                              </m:sub>
                            </m:sSub>
                            <m:r>
                              <a:rPr lang="en-US" altLang="zh-CN" b="0" i="1" smtClean="0">
                                <a:latin typeface="Cambria Math" panose="02040503050406030204" pitchFamily="18" charset="0"/>
                              </a:rPr>
                              <m:t>)</m:t>
                            </m:r>
                          </m:e>
                        </m:d>
                      </m:e>
                    </m:nary>
                  </m:oMath>
                </a14:m>
                <a:endParaRPr lang="en-US" altLang="zh-CN" dirty="0"/>
              </a:p>
              <a:p>
                <a:r>
                  <a:rPr lang="en-US" altLang="zh-CN" dirty="0"/>
                  <a:t>                   </a:t>
                </a:r>
                <a14:m>
                  <m:oMath xmlns:m="http://schemas.openxmlformats.org/officeDocument/2006/math">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𝑘</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𝑘</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𝑥</m:t>
                        </m:r>
                      </m:sub>
                    </m:sSub>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𝑥</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𝑦</m:t>
                        </m:r>
                      </m:sub>
                    </m:sSub>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𝑦</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𝑧</m:t>
                        </m:r>
                      </m:sub>
                    </m:sSub>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𝑧</m:t>
                        </m:r>
                      </m:sub>
                    </m:sSub>
                  </m:oMath>
                </a14:m>
                <a:endParaRPr lang="en-US" altLang="zh-CN" dirty="0"/>
              </a:p>
              <a:p>
                <a:r>
                  <a:rPr lang="en-US" altLang="zh-CN" dirty="0"/>
                  <a:t>     </a:t>
                </a:r>
                <a:r>
                  <a:rPr lang="zh-CN" altLang="en-US" dirty="0"/>
                  <a:t>对于束束相互作用，我们只考虑</a:t>
                </a:r>
                <a14:m>
                  <m:oMath xmlns:m="http://schemas.openxmlformats.org/officeDocument/2006/math">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𝜈</m:t>
                        </m:r>
                      </m:e>
                      <m:sub>
                        <m:r>
                          <a:rPr lang="en-US" altLang="zh-CN" b="0" i="1" smtClean="0">
                            <a:latin typeface="Cambria Math" panose="02040503050406030204" pitchFamily="18" charset="0"/>
                          </a:rPr>
                          <m:t>𝑧</m:t>
                        </m:r>
                      </m:sub>
                    </m:sSub>
                  </m:oMath>
                </a14:m>
                <a:r>
                  <a:rPr lang="zh-CN" altLang="en-US" dirty="0"/>
                  <a:t>移动的影响，首先确定共振强度</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𝑘</m:t>
                        </m:r>
                      </m:sub>
                    </m:sSub>
                  </m:oMath>
                </a14:m>
                <a:r>
                  <a:rPr lang="zh-CN" altLang="en-US" dirty="0"/>
                  <a:t>和共振条件对垂直振荡的依赖。</a:t>
                </a:r>
                <a:endParaRPr lang="en-US" altLang="zh-CN" dirty="0"/>
              </a:p>
              <a:p>
                <a:endParaRPr lang="en-US" altLang="zh-CN" dirty="0"/>
              </a:p>
              <a:p>
                <a:r>
                  <a:rPr lang="en-US" altLang="zh-CN" dirty="0"/>
                  <a:t>2.  </a:t>
                </a:r>
                <a:r>
                  <a:rPr lang="zh-CN" altLang="en-US" dirty="0"/>
                  <a:t>束束作用力</a:t>
                </a:r>
                <a:endParaRPr lang="en-US" altLang="zh-CN" dirty="0"/>
              </a:p>
              <a:p>
                <a:r>
                  <a:rPr lang="en-US" altLang="zh-CN" dirty="0"/>
                  <a:t>      </a:t>
                </a:r>
                <a:r>
                  <a:rPr lang="zh-CN" altLang="en-US" dirty="0"/>
                  <a:t>二维高斯型定态分布的电子对应的电场标势一般可以通过求解泊松方程</a:t>
                </a:r>
                <a:endParaRPr lang="en-US" altLang="zh-CN" dirty="0"/>
              </a:p>
              <a:p>
                <a:r>
                  <a:rPr lang="en-US" altLang="zh-CN" dirty="0"/>
                  <a:t>                                </a:t>
                </a:r>
                <a14:m>
                  <m:oMath xmlns:m="http://schemas.openxmlformats.org/officeDocument/2006/math">
                    <m:r>
                      <a:rPr lang="en-US" altLang="zh-CN" sz="1800" i="1" smtClean="0">
                        <a:effectLst/>
                        <a:latin typeface="Cambria Math" panose="02040503050406030204" pitchFamily="18" charset="0"/>
                        <a:ea typeface="等线" panose="02010600030101010101" pitchFamily="2" charset="-122"/>
                        <a:cs typeface="Times New Roman" panose="02020603050405020304" pitchFamily="18" charset="0"/>
                      </a:rPr>
                      <m:t>𝜙</m:t>
                    </m:r>
                    <m:r>
                      <a:rPr lang="en-US" altLang="zh-CN" sz="1800" i="1" smtClean="0">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1800"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𝑛𝑒</m:t>
                        </m:r>
                      </m:num>
                      <m:den>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𝜋</m:t>
                        </m:r>
                        <m:sSub>
                          <m:sSubPr>
                            <m:ctrlPr>
                              <a:rPr lang="zh-CN" altLang="zh-CN" sz="1800"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𝜖</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Sub>
                      </m:den>
                    </m:f>
                    <m:nary>
                      <m:naryPr>
                        <m:limLoc m:val="undOvr"/>
                        <m:ctrlPr>
                          <a:rPr lang="zh-CN" altLang="zh-CN" sz="1800"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up>
                      <m:e>
                        <m:f>
                          <m:fPr>
                            <m:ctrlPr>
                              <a:rPr lang="zh-CN" altLang="zh-CN" sz="1800" i="1">
                                <a:effectLst/>
                                <a:latin typeface="Cambria Math" panose="02040503050406030204" pitchFamily="18" charset="0"/>
                                <a:ea typeface="Cambria Math" panose="02040503050406030204" pitchFamily="18" charset="0"/>
                              </a:rPr>
                            </m:ctrlPr>
                          </m:fPr>
                          <m:num>
                            <m:r>
                              <m:rPr>
                                <m:sty m:val="p"/>
                              </m:rPr>
                              <a:rPr lang="en-US" altLang="zh-CN" sz="1800">
                                <a:effectLst/>
                                <a:latin typeface="Cambria Math" panose="02040503050406030204" pitchFamily="18" charset="0"/>
                                <a:ea typeface="等线" panose="02010600030101010101" pitchFamily="2" charset="-122"/>
                                <a:cs typeface="Times New Roman" panose="02020603050405020304" pitchFamily="18" charset="0"/>
                              </a:rPr>
                              <m:t>exp</m:t>
                            </m:r>
                            <m:r>
                              <a:rPr lang="en-US" altLang="zh-CN" sz="180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1800" i="1">
                                    <a:effectLst/>
                                    <a:latin typeface="Cambria Math" panose="02040503050406030204" pitchFamily="18" charset="0"/>
                                    <a:ea typeface="Cambria Math" panose="02040503050406030204" pitchFamily="18" charset="0"/>
                                  </a:rPr>
                                </m:ctrlPr>
                              </m:fPr>
                              <m:num>
                                <m:sSup>
                                  <m:sSupPr>
                                    <m:ctrlPr>
                                      <a:rPr lang="zh-CN" altLang="zh-CN" sz="1800" i="1">
                                        <a:effectLst/>
                                        <a:latin typeface="Cambria Math" panose="02040503050406030204" pitchFamily="18" charset="0"/>
                                        <a:ea typeface="Cambria Math" panose="02040503050406030204" pitchFamily="18" charset="0"/>
                                      </a:rPr>
                                    </m:ctrlPr>
                                  </m:s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𝑥</m:t>
                                    </m:r>
                                  </m:e>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p>
                              </m:num>
                              <m:den>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1800" i="1">
                                    <a:effectLst/>
                                    <a:latin typeface="Cambria Math" panose="02040503050406030204" pitchFamily="18" charset="0"/>
                                    <a:ea typeface="Cambria Math" panose="02040503050406030204" pitchFamily="18" charset="0"/>
                                  </a:rPr>
                                </m:ctrlPr>
                              </m:fPr>
                              <m:num>
                                <m:sSup>
                                  <m:sSupPr>
                                    <m:ctrlPr>
                                      <a:rPr lang="zh-CN" altLang="zh-CN" sz="1800" i="1">
                                        <a:effectLst/>
                                        <a:latin typeface="Cambria Math" panose="02040503050406030204" pitchFamily="18" charset="0"/>
                                        <a:ea typeface="Cambria Math" panose="02040503050406030204" pitchFamily="18" charset="0"/>
                                      </a:rPr>
                                    </m:ctrlPr>
                                  </m:s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p>
                              </m:num>
                              <m:den>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num>
                          <m:den>
                            <m:rad>
                              <m:radPr>
                                <m:degHide m:val="on"/>
                                <m:ctrlPr>
                                  <a:rPr lang="zh-CN" altLang="zh-CN" sz="1800" i="1">
                                    <a:effectLst/>
                                    <a:latin typeface="Cambria Math" panose="02040503050406030204" pitchFamily="18" charset="0"/>
                                    <a:ea typeface="Cambria Math" panose="02040503050406030204" pitchFamily="18" charset="0"/>
                                  </a:rPr>
                                </m:ctrlPr>
                              </m:radPr>
                              <m:deg/>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e>
                            </m:rad>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𝑑𝑞</m:t>
                        </m:r>
                      </m:e>
                    </m:nary>
                  </m:oMath>
                </a14:m>
                <a:endParaRPr lang="en-US" altLang="zh-CN" dirty="0"/>
              </a:p>
              <a:p>
                <a:r>
                  <a:rPr lang="en-US" altLang="zh-CN" dirty="0"/>
                  <a:t>    </a:t>
                </a:r>
                <a:r>
                  <a:rPr lang="zh-CN" altLang="en-US" dirty="0"/>
                  <a:t>对于中垂面上的电子，</a:t>
                </a:r>
                <a:r>
                  <a:rPr lang="en-US" altLang="zh-CN" dirty="0"/>
                  <a:t>x=0</a:t>
                </a:r>
                <a:r>
                  <a:rPr lang="zh-CN" altLang="en-US" dirty="0"/>
                  <a:t>，</a:t>
                </a:r>
                <a:r>
                  <a:rPr lang="en-US" altLang="zh-CN" dirty="0"/>
                  <a:t> </a:t>
                </a:r>
                <a14:m>
                  <m:oMath xmlns:m="http://schemas.openxmlformats.org/officeDocument/2006/math">
                    <m:r>
                      <a:rPr lang="en-US" altLang="zh-CN" sz="1800" i="1" smtClean="0">
                        <a:effectLst/>
                        <a:latin typeface="Cambria Math" panose="02040503050406030204" pitchFamily="18" charset="0"/>
                        <a:ea typeface="等线" panose="02010600030101010101" pitchFamily="2" charset="-122"/>
                        <a:cs typeface="Times New Roman" panose="02020603050405020304" pitchFamily="18" charset="0"/>
                      </a:rPr>
                      <m:t>𝜙</m:t>
                    </m:r>
                    <m:r>
                      <a:rPr lang="en-US" altLang="zh-CN" sz="1800">
                        <a:effectLst/>
                        <a:latin typeface="Cambria Math" panose="02040503050406030204" pitchFamily="18" charset="0"/>
                        <a:ea typeface="等线" panose="02010600030101010101" pitchFamily="2" charset="-122"/>
                        <a:cs typeface="Times New Roman" panose="02020603050405020304" pitchFamily="18" charset="0"/>
                      </a:rPr>
                      <m:t>(0,</m:t>
                    </m:r>
                    <m:r>
                      <m:rPr>
                        <m:sty m:val="p"/>
                      </m:rPr>
                      <a:rPr lang="en-US" altLang="zh-CN" sz="1800">
                        <a:effectLst/>
                        <a:latin typeface="Cambria Math" panose="02040503050406030204" pitchFamily="18" charset="0"/>
                        <a:ea typeface="等线" panose="02010600030101010101" pitchFamily="2" charset="-122"/>
                        <a:cs typeface="Times New Roman" panose="02020603050405020304" pitchFamily="18" charset="0"/>
                      </a:rPr>
                      <m:t>y</m:t>
                    </m:r>
                    <m:r>
                      <a:rPr lang="en-US" altLang="zh-CN" sz="180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𝑛𝑒</m:t>
                        </m:r>
                      </m:num>
                      <m:den>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4</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𝜋</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𝜖</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Sub>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Sub>
                      </m:den>
                    </m:f>
                    <m:nary>
                      <m:naryPr>
                        <m:limLoc m:val="undOvr"/>
                        <m:ctrlPr>
                          <a:rPr lang="zh-CN" altLang="zh-CN"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up>
                      <m:e>
                        <m:f>
                          <m:fPr>
                            <m:ctrlPr>
                              <a:rPr lang="zh-CN" altLang="zh-CN" i="1">
                                <a:effectLst/>
                                <a:latin typeface="Cambria Math" panose="02040503050406030204" pitchFamily="18" charset="0"/>
                                <a:ea typeface="Cambria Math" panose="02040503050406030204" pitchFamily="18" charset="0"/>
                              </a:rPr>
                            </m:ctrlPr>
                          </m:fPr>
                          <m:num>
                            <m:r>
                              <m:rPr>
                                <m:sty m:val="p"/>
                              </m:rPr>
                              <a:rPr lang="en-US" altLang="zh-CN" sz="1800">
                                <a:effectLst/>
                                <a:latin typeface="Cambria Math" panose="02040503050406030204" pitchFamily="18" charset="0"/>
                                <a:ea typeface="等线" panose="02010600030101010101" pitchFamily="2" charset="-122"/>
                                <a:cs typeface="Times New Roman" panose="02020603050405020304" pitchFamily="18" charset="0"/>
                              </a:rPr>
                              <m:t>exp</m:t>
                            </m:r>
                            <m:r>
                              <a:rPr lang="en-US" altLang="zh-CN" sz="180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sSup>
                                  <m:sSupPr>
                                    <m:ctrlPr>
                                      <a:rPr lang="zh-CN" altLang="zh-CN" i="1">
                                        <a:effectLst/>
                                        <a:latin typeface="Cambria Math" panose="02040503050406030204" pitchFamily="18" charset="0"/>
                                        <a:ea typeface="Cambria Math" panose="02040503050406030204" pitchFamily="18" charset="0"/>
                                      </a:rPr>
                                    </m:ctrlPr>
                                  </m:s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p>
                              </m:num>
                              <m:den>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num>
                          <m:den>
                            <m:rad>
                              <m:radPr>
                                <m:degHide m:val="on"/>
                                <m:ctrlPr>
                                  <a:rPr lang="zh-CN" altLang="zh-CN" i="1">
                                    <a:effectLst/>
                                    <a:latin typeface="Cambria Math" panose="02040503050406030204" pitchFamily="18" charset="0"/>
                                    <a:ea typeface="Cambria Math" panose="02040503050406030204" pitchFamily="18" charset="0"/>
                                  </a:rPr>
                                </m:ctrlPr>
                              </m:radPr>
                              <m:deg/>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𝑞</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e>
                            </m:rad>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𝑑𝑞</m:t>
                        </m:r>
                      </m:e>
                    </m:nary>
                  </m:oMath>
                </a14:m>
                <a:endParaRPr lang="zh-CN" altLang="en-US" dirty="0"/>
              </a:p>
            </p:txBody>
          </p:sp>
        </mc:Choice>
        <mc:Fallback xmlns="">
          <p:sp>
            <p:nvSpPr>
              <p:cNvPr id="3" name="内容占位符 2">
                <a:extLst>
                  <a:ext uri="{FF2B5EF4-FFF2-40B4-BE49-F238E27FC236}">
                    <a16:creationId xmlns:a16="http://schemas.microsoft.com/office/drawing/2014/main" id="{6E491498-830B-BE3A-6259-17CB96A0F236}"/>
                  </a:ext>
                </a:extLst>
              </p:cNvPr>
              <p:cNvSpPr>
                <a:spLocks noGrp="1" noRot="1" noChangeAspect="1" noMove="1" noResize="1" noEditPoints="1" noAdjustHandles="1" noChangeArrowheads="1" noChangeShapeType="1" noTextEdit="1"/>
              </p:cNvSpPr>
              <p:nvPr>
                <p:ph idx="1"/>
              </p:nvPr>
            </p:nvSpPr>
            <p:spPr>
              <a:xfrm>
                <a:off x="838199" y="485422"/>
                <a:ext cx="10833847" cy="6175354"/>
              </a:xfrm>
              <a:blipFill>
                <a:blip r:embed="rId2"/>
                <a:stretch>
                  <a:fillRect l="-956" t="-2369" r="-73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2960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B7761780-F031-37A7-E6BB-3147759CA8DA}"/>
                  </a:ext>
                </a:extLst>
              </p:cNvPr>
              <p:cNvSpPr>
                <a:spLocks noGrp="1"/>
              </p:cNvSpPr>
              <p:nvPr>
                <p:ph idx="1"/>
              </p:nvPr>
            </p:nvSpPr>
            <p:spPr>
              <a:xfrm>
                <a:off x="838200" y="340658"/>
                <a:ext cx="10869706" cy="6113929"/>
              </a:xfrm>
            </p:spPr>
            <p:txBody>
              <a:bodyPr>
                <a:normAutofit/>
              </a:bodyPr>
              <a:lstStyle/>
              <a:p>
                <a:r>
                  <a:rPr lang="en-US" altLang="zh-CN" dirty="0"/>
                  <a:t>  </a:t>
                </a:r>
                <a:r>
                  <a:rPr lang="zh-CN" altLang="en-US" dirty="0"/>
                  <a:t>这是在参考电子的固有参考系中的电磁场。实际上这些电子纵向上做极端相对论运动。因此实验室参考系中对撞束团的电子受到了洛伦兹力当为该标势给出的电场力的二倍。</a:t>
                </a:r>
                <a:endParaRPr lang="en-US" altLang="zh-CN" dirty="0"/>
              </a:p>
              <a:p>
                <a:r>
                  <a:rPr lang="en-US" altLang="zh-CN" dirty="0"/>
                  <a:t>                  </a:t>
                </a:r>
                <a14:m>
                  <m:oMath xmlns:m="http://schemas.openxmlformats.org/officeDocument/2006/math">
                    <m:sSub>
                      <m:sSubPr>
                        <m:ctrlPr>
                          <a:rPr lang="zh-CN" altLang="zh-CN" i="1" smtClean="0">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𝐹</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sub>
                    </m:s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𝑒</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𝐸</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sub>
                    </m:sSub>
                  </m:oMath>
                </a14:m>
                <a:r>
                  <a:rPr lang="en-US" altLang="zh-CN" dirty="0"/>
                  <a:t> </a:t>
                </a:r>
                <a14:m>
                  <m:oMath xmlns:m="http://schemas.openxmlformats.org/officeDocument/2006/math">
                    <m:r>
                      <a:rPr lang="en-US" altLang="zh-CN" b="0" i="0" smtClean="0">
                        <a:latin typeface="Cambria Math" panose="02040503050406030204" pitchFamily="18" charset="0"/>
                      </a:rPr>
                      <m:t>=</m:t>
                    </m:r>
                    <m:r>
                      <a:rPr lang="en-US" altLang="zh-CN" i="1">
                        <a:latin typeface="Cambria Math" panose="02040503050406030204" pitchFamily="18" charset="0"/>
                      </a:rPr>
                      <m:t>−</m:t>
                    </m:r>
                    <m:f>
                      <m:fPr>
                        <m:ctrlPr>
                          <a:rPr lang="zh-CN" altLang="zh-CN" i="1">
                            <a:latin typeface="Cambria Math" panose="02040503050406030204" pitchFamily="18" charset="0"/>
                          </a:rPr>
                        </m:ctrlPr>
                      </m:fPr>
                      <m:num>
                        <m:r>
                          <a:rPr lang="en-US" altLang="zh-CN" i="1">
                            <a:latin typeface="Cambria Math" panose="02040503050406030204" pitchFamily="18" charset="0"/>
                          </a:rPr>
                          <m:t>𝑛</m:t>
                        </m:r>
                        <m:sSup>
                          <m:sSupPr>
                            <m:ctrlPr>
                              <a:rPr lang="zh-CN" altLang="zh-CN" i="1">
                                <a:latin typeface="Cambria Math" panose="02040503050406030204" pitchFamily="18" charset="0"/>
                              </a:rPr>
                            </m:ctrlPr>
                          </m:sSupPr>
                          <m:e>
                            <m:r>
                              <a:rPr lang="en-US" altLang="zh-CN" i="1">
                                <a:latin typeface="Cambria Math" panose="02040503050406030204" pitchFamily="18" charset="0"/>
                              </a:rPr>
                              <m:t>𝑒</m:t>
                            </m:r>
                          </m:e>
                          <m:sup>
                            <m:r>
                              <a:rPr lang="en-US" altLang="zh-CN" i="1">
                                <a:latin typeface="Cambria Math" panose="02040503050406030204" pitchFamily="18" charset="0"/>
                              </a:rPr>
                              <m:t>2</m:t>
                            </m:r>
                          </m:sup>
                        </m:sSup>
                      </m:num>
                      <m:den>
                        <m:r>
                          <a:rPr lang="en-US" altLang="zh-CN" i="1">
                            <a:latin typeface="Cambria Math" panose="02040503050406030204" pitchFamily="18" charset="0"/>
                          </a:rPr>
                          <m:t>𝜋</m:t>
                        </m:r>
                        <m:sSub>
                          <m:sSubPr>
                            <m:ctrlPr>
                              <a:rPr lang="zh-CN" altLang="zh-CN" i="1">
                                <a:latin typeface="Cambria Math" panose="02040503050406030204" pitchFamily="18" charset="0"/>
                              </a:rPr>
                            </m:ctrlPr>
                          </m:sSubPr>
                          <m:e>
                            <m:r>
                              <a:rPr lang="en-US" altLang="zh-CN" i="1">
                                <a:latin typeface="Cambria Math" panose="02040503050406030204" pitchFamily="18" charset="0"/>
                              </a:rPr>
                              <m:t>𝜖</m:t>
                            </m:r>
                          </m:e>
                          <m:sub>
                            <m:r>
                              <a:rPr lang="en-US" altLang="zh-CN" i="1">
                                <a:latin typeface="Cambria Math" panose="02040503050406030204" pitchFamily="18" charset="0"/>
                              </a:rPr>
                              <m:t>0</m:t>
                            </m:r>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𝑧</m:t>
                            </m:r>
                          </m:e>
                          <m:sub>
                            <m:r>
                              <a:rPr lang="en-US" altLang="zh-CN" i="1">
                                <a:latin typeface="Cambria Math" panose="02040503050406030204" pitchFamily="18" charset="0"/>
                              </a:rPr>
                              <m:t>0</m:t>
                            </m:r>
                          </m:sub>
                        </m:sSub>
                        <m:sSub>
                          <m:sSubPr>
                            <m:ctrlPr>
                              <a:rPr lang="zh-CN" altLang="zh-CN" i="1">
                                <a:latin typeface="Cambria Math" panose="02040503050406030204" pitchFamily="18" charset="0"/>
                              </a:rPr>
                            </m:ctrlPr>
                          </m:sSubPr>
                          <m:e>
                            <m:r>
                              <a:rPr lang="en-US" altLang="zh-CN" i="1">
                                <a:latin typeface="Cambria Math" panose="02040503050406030204" pitchFamily="18" charset="0"/>
                              </a:rPr>
                              <m:t>𝑦</m:t>
                            </m:r>
                          </m:e>
                          <m:sub>
                            <m:r>
                              <a:rPr lang="en-US" altLang="zh-CN" i="1">
                                <a:latin typeface="Cambria Math" panose="02040503050406030204" pitchFamily="18" charset="0"/>
                              </a:rPr>
                              <m:t>0</m:t>
                            </m:r>
                          </m:sub>
                        </m:sSub>
                      </m:den>
                    </m:f>
                    <m:nary>
                      <m:naryPr>
                        <m:limLoc m:val="undOvr"/>
                        <m:ctrlPr>
                          <a:rPr lang="zh-CN" altLang="zh-CN" i="1">
                            <a:latin typeface="Cambria Math" panose="02040503050406030204" pitchFamily="18" charset="0"/>
                          </a:rPr>
                        </m:ctrlPr>
                      </m:naryPr>
                      <m:sub>
                        <m:r>
                          <a:rPr lang="en-US" altLang="zh-CN" i="1">
                            <a:latin typeface="Cambria Math" panose="02040503050406030204" pitchFamily="18" charset="0"/>
                          </a:rPr>
                          <m:t>0</m:t>
                        </m:r>
                      </m:sub>
                      <m:sup>
                        <m:r>
                          <a:rPr lang="en-US" altLang="zh-CN" i="1">
                            <a:latin typeface="Cambria Math" panose="02040503050406030204" pitchFamily="18" charset="0"/>
                          </a:rPr>
                          <m:t>1</m:t>
                        </m:r>
                      </m:sup>
                      <m:e>
                        <m:f>
                          <m:fPr>
                            <m:ctrlPr>
                              <a:rPr lang="zh-CN" altLang="zh-CN" i="1">
                                <a:latin typeface="Cambria Math" panose="02040503050406030204" pitchFamily="18" charset="0"/>
                              </a:rPr>
                            </m:ctrlPr>
                          </m:fPr>
                          <m:num>
                            <m:r>
                              <a:rPr lang="en-US" altLang="zh-CN" i="1">
                                <a:latin typeface="Cambria Math" panose="02040503050406030204" pitchFamily="18" charset="0"/>
                              </a:rPr>
                              <m:t>𝑦</m:t>
                            </m:r>
                            <m:func>
                              <m:funcPr>
                                <m:ctrlPr>
                                  <a:rPr lang="zh-CN" altLang="zh-CN" i="1">
                                    <a:latin typeface="Cambria Math" panose="02040503050406030204" pitchFamily="18" charset="0"/>
                                  </a:rPr>
                                </m:ctrlPr>
                              </m:funcPr>
                              <m:fName>
                                <m:r>
                                  <m:rPr>
                                    <m:sty m:val="p"/>
                                  </m:rPr>
                                  <a:rPr lang="en-US" altLang="zh-CN">
                                    <a:latin typeface="Cambria Math" panose="02040503050406030204" pitchFamily="18" charset="0"/>
                                  </a:rPr>
                                  <m:t>exp</m:t>
                                </m:r>
                              </m:fName>
                              <m:e>
                                <m:d>
                                  <m:dPr>
                                    <m:ctrlPr>
                                      <a:rPr lang="zh-CN" altLang="zh-CN" i="1">
                                        <a:latin typeface="Cambria Math" panose="02040503050406030204" pitchFamily="18" charset="0"/>
                                      </a:rPr>
                                    </m:ctrlPr>
                                  </m:dPr>
                                  <m:e>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r>
                                              <a:rPr lang="en-US" altLang="zh-CN" i="1">
                                                <a:latin typeface="Cambria Math" panose="02040503050406030204" pitchFamily="18" charset="0"/>
                                              </a:rPr>
                                              <m:t>𝑦</m:t>
                                            </m:r>
                                          </m:e>
                                          <m:sup>
                                            <m:r>
                                              <a:rPr lang="en-US" altLang="zh-CN" i="1">
                                                <a:latin typeface="Cambria Math" panose="02040503050406030204" pitchFamily="18" charset="0"/>
                                              </a:rPr>
                                              <m:t>2</m:t>
                                            </m:r>
                                          </m:sup>
                                        </m:sSup>
                                      </m:num>
                                      <m:den>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𝑦</m:t>
                                            </m:r>
                                          </m:e>
                                          <m:sub>
                                            <m:r>
                                              <a:rPr lang="en-US" altLang="zh-CN" i="1">
                                                <a:latin typeface="Cambria Math" panose="02040503050406030204" pitchFamily="18" charset="0"/>
                                              </a:rPr>
                                              <m:t>0</m:t>
                                            </m:r>
                                          </m:sub>
                                          <m:sup>
                                            <m:r>
                                              <a:rPr lang="en-US" altLang="zh-CN" i="1">
                                                <a:latin typeface="Cambria Math" panose="02040503050406030204" pitchFamily="18" charset="0"/>
                                              </a:rPr>
                                              <m:t>2</m:t>
                                            </m:r>
                                          </m:sup>
                                        </m:sSubSup>
                                      </m:den>
                                    </m:f>
                                    <m:r>
                                      <a:rPr lang="en-US" altLang="zh-CN" i="1">
                                        <a:latin typeface="Cambria Math" panose="02040503050406030204" pitchFamily="18" charset="0"/>
                                      </a:rPr>
                                      <m:t>𝑡</m:t>
                                    </m:r>
                                  </m:e>
                                </m:d>
                              </m:e>
                            </m:func>
                          </m:num>
                          <m:den>
                            <m:rad>
                              <m:radPr>
                                <m:degHide m:val="on"/>
                                <m:ctrlPr>
                                  <a:rPr lang="zh-CN" altLang="zh-CN" i="1">
                                    <a:latin typeface="Cambria Math" panose="02040503050406030204" pitchFamily="18" charset="0"/>
                                  </a:rPr>
                                </m:ctrlPr>
                              </m:radPr>
                              <m:deg/>
                              <m:e>
                                <m:r>
                                  <a:rPr lang="en-US" altLang="zh-CN" i="1">
                                    <a:latin typeface="Cambria Math" panose="02040503050406030204" pitchFamily="18" charset="0"/>
                                  </a:rPr>
                                  <m:t>𝑡</m:t>
                                </m:r>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𝑥</m:t>
                                    </m:r>
                                  </m:e>
                                  <m:sub>
                                    <m:r>
                                      <a:rPr lang="en-US" altLang="zh-CN" i="1">
                                        <a:latin typeface="Cambria Math" panose="02040503050406030204" pitchFamily="18" charset="0"/>
                                      </a:rPr>
                                      <m:t>0</m:t>
                                    </m:r>
                                  </m:sub>
                                  <m:sup>
                                    <m:r>
                                      <a:rPr lang="en-US" altLang="zh-CN" i="1">
                                        <a:latin typeface="Cambria Math" panose="02040503050406030204" pitchFamily="18" charset="0"/>
                                      </a:rPr>
                                      <m:t>2</m:t>
                                    </m:r>
                                  </m:sup>
                                </m:sSubSup>
                                <m:r>
                                  <a:rPr lang="en-US" altLang="zh-CN" i="1">
                                    <a:latin typeface="Cambria Math" panose="02040503050406030204" pitchFamily="18" charset="0"/>
                                  </a:rPr>
                                  <m:t>+(1−</m:t>
                                </m:r>
                                <m:r>
                                  <a:rPr lang="en-US" altLang="zh-CN" i="1">
                                    <a:latin typeface="Cambria Math" panose="02040503050406030204" pitchFamily="18" charset="0"/>
                                  </a:rPr>
                                  <m:t>𝑡</m:t>
                                </m:r>
                                <m:r>
                                  <a:rPr lang="en-US" altLang="zh-CN" i="1">
                                    <a:latin typeface="Cambria Math" panose="02040503050406030204" pitchFamily="18" charset="0"/>
                                  </a:rPr>
                                  <m:t>)</m:t>
                                </m:r>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𝑦</m:t>
                                    </m:r>
                                  </m:e>
                                  <m:sub>
                                    <m:r>
                                      <a:rPr lang="en-US" altLang="zh-CN" i="1">
                                        <a:latin typeface="Cambria Math" panose="02040503050406030204" pitchFamily="18" charset="0"/>
                                      </a:rPr>
                                      <m:t>0</m:t>
                                    </m:r>
                                  </m:sub>
                                  <m:sup>
                                    <m:r>
                                      <a:rPr lang="en-US" altLang="zh-CN" i="1">
                                        <a:latin typeface="Cambria Math" panose="02040503050406030204" pitchFamily="18" charset="0"/>
                                      </a:rPr>
                                      <m:t>2</m:t>
                                    </m:r>
                                  </m:sup>
                                </m:sSubSup>
                              </m:e>
                            </m:rad>
                          </m:den>
                        </m:f>
                        <m:r>
                          <a:rPr lang="en-US" altLang="zh-CN" i="1">
                            <a:latin typeface="Cambria Math" panose="02040503050406030204" pitchFamily="18" charset="0"/>
                          </a:rPr>
                          <m:t>𝑑𝑡</m:t>
                        </m:r>
                      </m:e>
                    </m:nary>
                  </m:oMath>
                </a14:m>
                <a:r>
                  <a:rPr lang="en-US" altLang="zh-CN" dirty="0"/>
                  <a:t> </a:t>
                </a:r>
              </a:p>
              <a:p>
                <a:r>
                  <a:rPr lang="en-US" altLang="zh-CN" dirty="0"/>
                  <a:t>    </a:t>
                </a:r>
                <a:r>
                  <a:rPr lang="zh-CN" altLang="en-US" dirty="0"/>
                  <a:t>由于束团长度通常足够短，可做薄透镜近似，给出聚焦强度增量：</a:t>
                </a:r>
                <a:endParaRPr lang="en-US" altLang="zh-CN" dirty="0"/>
              </a:p>
              <a:p>
                <a:r>
                  <a:rPr lang="en-US" altLang="zh-CN" dirty="0"/>
                  <a:t>                              </a:t>
                </a:r>
                <a14:m>
                  <m:oMath xmlns:m="http://schemas.openxmlformats.org/officeDocument/2006/math">
                    <m:r>
                      <m:rPr>
                        <m:sty m:val="p"/>
                      </m:rPr>
                      <a:rPr lang="el-GR" altLang="zh-CN" sz="1800" i="1" smtClean="0">
                        <a:effectLst/>
                        <a:latin typeface="Cambria Math" panose="02040503050406030204" pitchFamily="18" charset="0"/>
                        <a:ea typeface="Cambria Math" panose="02040503050406030204" pitchFamily="18" charset="0"/>
                        <a:cs typeface="Times New Roman" panose="02020603050405020304" pitchFamily="18" charset="0"/>
                      </a:rPr>
                      <m:t>δ</m:t>
                    </m:r>
                    <m:r>
                      <a:rPr lang="en-US" altLang="zh-CN" sz="1800" i="1" smtClean="0">
                        <a:effectLst/>
                        <a:latin typeface="Cambria Math" panose="02040503050406030204" pitchFamily="18" charset="0"/>
                        <a:ea typeface="等线" panose="02010600030101010101" pitchFamily="2" charset="-122"/>
                        <a:cs typeface="Times New Roman" panose="02020603050405020304" pitchFamily="18" charset="0"/>
                      </a:rPr>
                      <m:t>𝐾</m:t>
                    </m:r>
                    <m:r>
                      <a:rPr lang="en-US" altLang="zh-CN" sz="1800" b="0" i="1" smtClean="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1800" b="0" i="1" smtClean="0">
                        <a:effectLst/>
                        <a:latin typeface="Cambria Math" panose="02040503050406030204" pitchFamily="18" charset="0"/>
                        <a:ea typeface="等线" panose="02010600030101010101" pitchFamily="2" charset="-122"/>
                        <a:cs typeface="Times New Roman" panose="02020603050405020304" pitchFamily="18" charset="0"/>
                      </a:rPr>
                      <m:t>𝑦</m:t>
                    </m:r>
                    <m:r>
                      <a:rPr lang="en-US" altLang="zh-CN" sz="1800" b="0" i="1" smtClean="0">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r>
                          <m:rPr>
                            <m:sty m:val="p"/>
                          </m:rPr>
                          <a:rPr lang="en-US" altLang="zh-CN" sz="1800" i="1">
                            <a:latin typeface="Cambria Math" panose="02040503050406030204" pitchFamily="18" charset="0"/>
                            <a:ea typeface="等线" panose="02010600030101010101" pitchFamily="2" charset="-122"/>
                            <a:cs typeface="Times New Roman" panose="02020603050405020304" pitchFamily="18" charset="0"/>
                          </a:rPr>
                          <m:t>n</m:t>
                        </m:r>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𝑟</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𝑒</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num>
                      <m:den>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𝛾</m:t>
                        </m:r>
                        <m:sSub>
                          <m:sSubPr>
                            <m:ctrlPr>
                              <a:rPr lang="zh-CN" altLang="zh-CN" sz="1800"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Sub>
                      </m:den>
                    </m:f>
                    <m:nary>
                      <m:naryPr>
                        <m:limLoc m:val="undOvr"/>
                        <m:ctrlPr>
                          <a:rPr lang="zh-CN" altLang="zh-CN" sz="1800"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1</m:t>
                        </m:r>
                      </m:sup>
                      <m:e>
                        <m:f>
                          <m:fPr>
                            <m:ctrlPr>
                              <a:rPr lang="zh-CN" altLang="zh-CN" sz="1800" i="1">
                                <a:effectLst/>
                                <a:latin typeface="Cambria Math" panose="02040503050406030204" pitchFamily="18" charset="0"/>
                                <a:ea typeface="Cambria Math" panose="02040503050406030204" pitchFamily="18" charset="0"/>
                              </a:rPr>
                            </m:ctrlPr>
                          </m:fPr>
                          <m:num>
                            <m:func>
                              <m:funcPr>
                                <m:ctrlPr>
                                  <a:rPr lang="zh-CN" altLang="zh-CN" sz="1800" i="1">
                                    <a:effectLst/>
                                    <a:latin typeface="Cambria Math" panose="02040503050406030204" pitchFamily="18" charset="0"/>
                                    <a:ea typeface="Cambria Math" panose="02040503050406030204" pitchFamily="18" charset="0"/>
                                  </a:rPr>
                                </m:ctrlPr>
                              </m:funcPr>
                              <m:fName>
                                <m:r>
                                  <m:rPr>
                                    <m:sty m:val="p"/>
                                  </m:rPr>
                                  <a:rPr lang="en-US" altLang="zh-CN" sz="1800">
                                    <a:effectLst/>
                                    <a:latin typeface="Cambria Math" panose="02040503050406030204" pitchFamily="18" charset="0"/>
                                    <a:ea typeface="等线" panose="02010600030101010101" pitchFamily="2" charset="-122"/>
                                    <a:cs typeface="Times New Roman" panose="02020603050405020304" pitchFamily="18" charset="0"/>
                                  </a:rPr>
                                  <m:t>exp</m:t>
                                </m:r>
                              </m:fName>
                              <m:e>
                                <m:d>
                                  <m:dPr>
                                    <m:ctrlPr>
                                      <a:rPr lang="zh-CN" altLang="zh-CN" sz="1800" i="1">
                                        <a:effectLst/>
                                        <a:latin typeface="Cambria Math" panose="02040503050406030204" pitchFamily="18" charset="0"/>
                                        <a:ea typeface="Cambria Math" panose="02040503050406030204" pitchFamily="18" charset="0"/>
                                      </a:rPr>
                                    </m:ctrlPr>
                                  </m:d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1800" i="1">
                                            <a:effectLst/>
                                            <a:latin typeface="Cambria Math" panose="02040503050406030204" pitchFamily="18" charset="0"/>
                                            <a:ea typeface="Cambria Math" panose="02040503050406030204" pitchFamily="18" charset="0"/>
                                          </a:rPr>
                                        </m:ctrlPr>
                                      </m:fPr>
                                      <m:num>
                                        <m:sSup>
                                          <m:sSupPr>
                                            <m:ctrlPr>
                                              <a:rPr lang="zh-CN" altLang="zh-CN" sz="1800" i="1">
                                                <a:effectLst/>
                                                <a:latin typeface="Cambria Math" panose="02040503050406030204" pitchFamily="18" charset="0"/>
                                                <a:ea typeface="Cambria Math" panose="02040503050406030204" pitchFamily="18" charset="0"/>
                                              </a:rPr>
                                            </m:ctrlPr>
                                          </m:s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p>
                                      </m:num>
                                      <m:den>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𝑡</m:t>
                                    </m:r>
                                  </m:e>
                                </m:d>
                              </m:e>
                            </m:func>
                          </m:num>
                          <m:den>
                            <m:rad>
                              <m:radPr>
                                <m:degHide m:val="on"/>
                                <m:ctrlPr>
                                  <a:rPr lang="zh-CN" altLang="zh-CN" sz="1800" i="1">
                                    <a:effectLst/>
                                    <a:latin typeface="Cambria Math" panose="02040503050406030204" pitchFamily="18" charset="0"/>
                                    <a:ea typeface="Cambria Math" panose="02040503050406030204" pitchFamily="18" charset="0"/>
                                  </a:rPr>
                                </m:ctrlPr>
                              </m:radPr>
                              <m:deg/>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𝑡</m:t>
                                </m:r>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+(1−</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𝑡</m:t>
                                </m:r>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m:t>
                                </m:r>
                                <m:sSubSup>
                                  <m:sSubSupPr>
                                    <m:ctrlPr>
                                      <a:rPr lang="zh-CN" altLang="zh-CN" sz="1800"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𝑦</m:t>
                                    </m:r>
                                  </m:e>
                                  <m:sub>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2</m:t>
                                    </m:r>
                                  </m:sup>
                                </m:sSubSup>
                              </m:e>
                            </m:rad>
                          </m:den>
                        </m:f>
                        <m:r>
                          <a:rPr lang="en-US" altLang="zh-CN" sz="1800" i="1">
                            <a:effectLst/>
                            <a:latin typeface="Cambria Math" panose="02040503050406030204" pitchFamily="18" charset="0"/>
                            <a:ea typeface="等线" panose="02010600030101010101" pitchFamily="2" charset="-122"/>
                            <a:cs typeface="Times New Roman" panose="02020603050405020304" pitchFamily="18" charset="0"/>
                          </a:rPr>
                          <m:t>𝑑𝑡</m:t>
                        </m:r>
                      </m:e>
                    </m:nary>
                  </m:oMath>
                </a14:m>
                <a:r>
                  <a:rPr lang="en-US" altLang="zh-CN" dirty="0"/>
                  <a:t>         </a:t>
                </a:r>
              </a:p>
              <a:p>
                <a:r>
                  <a:rPr lang="en-US" altLang="zh-CN" dirty="0"/>
                  <a:t>    </a:t>
                </a:r>
                <a:r>
                  <a:rPr lang="zh-CN" altLang="en-US" dirty="0"/>
                  <a:t>这显然是幅值依赖的</a:t>
                </a:r>
                <a:endParaRPr lang="en-US" altLang="zh-CN" dirty="0"/>
              </a:p>
              <a:p>
                <a:r>
                  <a:rPr lang="en-US" altLang="zh-CN" dirty="0"/>
                  <a:t>    </a:t>
                </a:r>
                <a:r>
                  <a:rPr lang="zh-CN" altLang="en-US" dirty="0"/>
                  <a:t>改用方位角自变量，受束束作用力的运动方程，</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𝑧</m:t>
                        </m:r>
                      </m:num>
                      <m:den>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r>
                          <a:rPr lang="zh-CN" altLang="en-US" i="1" smtClean="0">
                            <a:latin typeface="Cambria Math" panose="02040503050406030204" pitchFamily="18" charset="0"/>
                          </a:rPr>
                          <m:t>𝜃</m:t>
                        </m:r>
                      </m:den>
                    </m:f>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𝑧</m:t>
                        </m:r>
                      </m:sub>
                    </m:sSub>
                    <m:d>
                      <m:dPr>
                        <m:ctrlPr>
                          <a:rPr lang="en-US" altLang="zh-CN" b="0" i="1" smtClean="0">
                            <a:latin typeface="Cambria Math" panose="02040503050406030204" pitchFamily="18" charset="0"/>
                          </a:rPr>
                        </m:ctrlPr>
                      </m:dPr>
                      <m:e>
                        <m:r>
                          <a:rPr lang="zh-CN" altLang="en-US" b="0" i="1" smtClean="0">
                            <a:latin typeface="Cambria Math" panose="02040503050406030204" pitchFamily="18" charset="0"/>
                          </a:rPr>
                          <m:t>𝜃</m:t>
                        </m:r>
                      </m:e>
                    </m:d>
                    <m:r>
                      <a:rPr lang="en-US" altLang="zh-CN" b="0" i="1" smtClean="0">
                        <a:latin typeface="Cambria Math" panose="02040503050406030204" pitchFamily="18" charset="0"/>
                      </a:rPr>
                      <m:t>𝑧</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𝜒</m:t>
                        </m:r>
                      </m:e>
                      <m:sub>
                        <m:r>
                          <a:rPr lang="en-US" altLang="zh-CN" b="0" i="1" smtClean="0">
                            <a:latin typeface="Cambria Math" panose="02040503050406030204" pitchFamily="18" charset="0"/>
                          </a:rPr>
                          <m:t>𝑧</m:t>
                        </m:r>
                      </m:sub>
                    </m:sSub>
                  </m:oMath>
                </a14:m>
                <a:r>
                  <a:rPr lang="zh-CN" altLang="en-US" dirty="0"/>
                  <a:t> </a:t>
                </a:r>
              </a:p>
            </p:txBody>
          </p:sp>
        </mc:Choice>
        <mc:Fallback xmlns="">
          <p:sp>
            <p:nvSpPr>
              <p:cNvPr id="3" name="内容占位符 2">
                <a:extLst>
                  <a:ext uri="{FF2B5EF4-FFF2-40B4-BE49-F238E27FC236}">
                    <a16:creationId xmlns:a16="http://schemas.microsoft.com/office/drawing/2014/main" id="{B7761780-F031-37A7-E6BB-3147759CA8DA}"/>
                  </a:ext>
                </a:extLst>
              </p:cNvPr>
              <p:cNvSpPr>
                <a:spLocks noGrp="1" noRot="1" noChangeAspect="1" noMove="1" noResize="1" noEditPoints="1" noAdjustHandles="1" noChangeArrowheads="1" noChangeShapeType="1" noTextEdit="1"/>
              </p:cNvSpPr>
              <p:nvPr>
                <p:ph idx="1"/>
              </p:nvPr>
            </p:nvSpPr>
            <p:spPr>
              <a:xfrm>
                <a:off x="838200" y="340658"/>
                <a:ext cx="10869706" cy="6113929"/>
              </a:xfrm>
              <a:blipFill>
                <a:blip r:embed="rId2"/>
                <a:stretch>
                  <a:fillRect l="-1010" t="-1894" r="-336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7330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D222E529-A917-497F-1A84-4C8CA45D17DF}"/>
                  </a:ext>
                </a:extLst>
              </p:cNvPr>
              <p:cNvSpPr>
                <a:spLocks noGrp="1"/>
              </p:cNvSpPr>
              <p:nvPr>
                <p:ph idx="1"/>
              </p:nvPr>
            </p:nvSpPr>
            <p:spPr>
              <a:xfrm>
                <a:off x="838199" y="349624"/>
                <a:ext cx="11192435" cy="5827339"/>
              </a:xfrm>
            </p:spPr>
            <p:txBody>
              <a:bodyPr>
                <a:normAutofit lnSpcReduction="10000"/>
              </a:bodyPr>
              <a:lstStyle/>
              <a:p>
                <a:r>
                  <a:rPr lang="zh-CN" altLang="en-US" dirty="0"/>
                  <a:t> 零级修正：</a:t>
                </a:r>
                <a:r>
                  <a:rPr lang="en-US" altLang="zh-CN" dirty="0"/>
                  <a:t> </a:t>
                </a:r>
                <a14:m>
                  <m:oMath xmlns:m="http://schemas.openxmlformats.org/officeDocument/2006/math">
                    <m:f>
                      <m:fPr>
                        <m:ctrlPr>
                          <a:rPr lang="en-US" altLang="zh-CN" i="1" smtClean="0">
                            <a:latin typeface="Cambria Math" panose="02040503050406030204" pitchFamily="18" charset="0"/>
                          </a:rPr>
                        </m:ctrlPr>
                      </m:fPr>
                      <m:num>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num>
                      <m:den>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r>
                          <a:rPr lang="zh-CN" altLang="en-US" i="1" smtClean="0">
                            <a:latin typeface="Cambria Math" panose="02040503050406030204" pitchFamily="18" charset="0"/>
                          </a:rPr>
                          <m:t>𝜃</m:t>
                        </m:r>
                      </m:den>
                    </m:f>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𝑧</m:t>
                        </m:r>
                      </m:sub>
                    </m:sSub>
                    <m:d>
                      <m:dPr>
                        <m:ctrlPr>
                          <a:rPr lang="en-US" altLang="zh-CN" b="0" i="1" smtClean="0">
                            <a:latin typeface="Cambria Math" panose="02040503050406030204" pitchFamily="18" charset="0"/>
                          </a:rPr>
                        </m:ctrlPr>
                      </m:dPr>
                      <m:e>
                        <m:r>
                          <a:rPr lang="zh-CN" altLang="en-US" b="0" i="1" smtClean="0">
                            <a:latin typeface="Cambria Math" panose="02040503050406030204" pitchFamily="18" charset="0"/>
                          </a:rPr>
                          <m:t>𝜃</m:t>
                        </m:r>
                      </m:e>
                    </m:d>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oMath>
                </a14:m>
                <a:r>
                  <a:rPr lang="en-US" altLang="zh-CN" dirty="0"/>
                  <a:t>0</a:t>
                </a:r>
                <a:r>
                  <a:rPr lang="zh-CN" altLang="en-US" dirty="0"/>
                  <a:t>  </a:t>
                </a:r>
                <a:endParaRPr lang="en-US" altLang="zh-CN" dirty="0"/>
              </a:p>
              <a:p>
                <a:r>
                  <a:rPr lang="en-US" altLang="zh-CN" dirty="0"/>
                  <a:t>  </a:t>
                </a:r>
                <a:r>
                  <a:rPr lang="zh-CN" altLang="en-US" dirty="0"/>
                  <a:t>对于光滑聚焦结构，其解可用</a:t>
                </a:r>
                <a:r>
                  <a:rPr lang="en-US" altLang="zh-CN" dirty="0" err="1"/>
                  <a:t>Floquet</a:t>
                </a:r>
                <a:r>
                  <a:rPr lang="zh-CN" altLang="en-US" dirty="0"/>
                  <a:t>函数表示</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𝑅</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𝛼</m:t>
                        </m:r>
                      </m:e>
                      <m:sub>
                        <m:r>
                          <a:rPr lang="en-US" altLang="zh-CN" b="0" i="1" smtClean="0">
                            <a:latin typeface="Cambria Math" panose="02040503050406030204" pitchFamily="18" charset="0"/>
                          </a:rPr>
                          <m:t>𝑧</m:t>
                        </m:r>
                      </m:sub>
                    </m:sSub>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m:t>
                    </m:r>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m:t>
                        </m:r>
                      </m:sup>
                    </m:sSubSup>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oMath>
                </a14:m>
                <a:endParaRPr lang="en-US" altLang="zh-CN" dirty="0"/>
              </a:p>
              <a:p>
                <a:r>
                  <a:rPr lang="zh-CN" altLang="en-US" dirty="0"/>
                  <a: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m:t>
                    </m:r>
                    <m:rad>
                      <m:radPr>
                        <m:degHide m:val="on"/>
                        <m:ctrlPr>
                          <a:rPr lang="en-US" altLang="zh-CN" b="0" i="1" smtClean="0">
                            <a:latin typeface="Cambria Math" panose="02040503050406030204" pitchFamily="18" charset="0"/>
                          </a:rPr>
                        </m:ctrlPr>
                      </m:radPr>
                      <m:deg/>
                      <m:e>
                        <m:f>
                          <m:fPr>
                            <m:ctrlPr>
                              <a:rPr lang="en-US" altLang="zh-CN" b="0" i="1" smtClean="0">
                                <a:latin typeface="Cambria Math" panose="02040503050406030204" pitchFamily="18" charset="0"/>
                              </a:rPr>
                            </m:ctrlPr>
                          </m:fPr>
                          <m:num>
                            <m:r>
                              <a:rPr lang="zh-CN" altLang="en-US" b="0" i="1" smtClean="0">
                                <a:latin typeface="Cambria Math" panose="02040503050406030204" pitchFamily="18" charset="0"/>
                              </a:rPr>
                              <m:t>𝛽</m:t>
                            </m:r>
                          </m:num>
                          <m:den>
                            <m:r>
                              <a:rPr lang="en-US" altLang="zh-CN" b="0" i="1" smtClean="0">
                                <a:latin typeface="Cambria Math" panose="02040503050406030204" pitchFamily="18" charset="0"/>
                              </a:rPr>
                              <m:t>𝑅</m:t>
                            </m:r>
                          </m:den>
                        </m:f>
                      </m:e>
                    </m:rad>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𝑒</m:t>
                        </m:r>
                      </m:e>
                      <m:sup>
                        <m:r>
                          <a:rPr lang="en-US" altLang="zh-CN" b="0" i="1" smtClean="0">
                            <a:latin typeface="Cambria Math" panose="02040503050406030204" pitchFamily="18" charset="0"/>
                          </a:rPr>
                          <m:t>𝑖</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𝜓</m:t>
                            </m:r>
                          </m:e>
                          <m:sub>
                            <m:r>
                              <a:rPr lang="en-US" altLang="zh-CN" b="0" i="1" smtClean="0">
                                <a:latin typeface="Cambria Math" panose="02040503050406030204" pitchFamily="18" charset="0"/>
                              </a:rPr>
                              <m:t>𝑧</m:t>
                            </m:r>
                          </m:sub>
                        </m:sSub>
                      </m:sup>
                    </m:sSup>
                  </m:oMath>
                </a14:m>
                <a:endParaRPr lang="en-US" altLang="zh-CN" dirty="0"/>
              </a:p>
              <a:p>
                <a:r>
                  <a:rPr lang="en-US" altLang="zh-CN" dirty="0"/>
                  <a:t>  </a:t>
                </a:r>
                <a:r>
                  <a:rPr lang="zh-CN" altLang="en-US" dirty="0"/>
                  <a:t>或者用余弦函数表示</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𝑐𝑜𝑠</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𝜓</m:t>
                        </m:r>
                      </m:e>
                      <m:sub>
                        <m:r>
                          <a:rPr lang="en-US" altLang="zh-CN" b="0" i="1" smtClean="0">
                            <a:latin typeface="Cambria Math" panose="02040503050406030204" pitchFamily="18" charset="0"/>
                          </a:rPr>
                          <m:t>𝑧</m:t>
                        </m:r>
                      </m:sub>
                    </m:sSub>
                  </m:oMath>
                </a14:m>
                <a:endParaRPr lang="en-US" altLang="zh-CN" dirty="0"/>
              </a:p>
              <a:p>
                <a:r>
                  <a:rPr lang="en-US" altLang="zh-CN" dirty="0"/>
                  <a:t> </a:t>
                </a:r>
                <a:r>
                  <a:rPr lang="zh-CN" altLang="en-US" dirty="0"/>
                  <a:t>一级修正：</a:t>
                </a:r>
                <a:r>
                  <a:rPr lang="en-US" altLang="zh-CN" dirty="0"/>
                  <a:t> </a:t>
                </a:r>
                <a14:m>
                  <m:oMath xmlns:m="http://schemas.openxmlformats.org/officeDocument/2006/math">
                    <m:f>
                      <m:fPr>
                        <m:ctrlPr>
                          <a:rPr lang="en-US" altLang="zh-CN" i="1" smtClean="0">
                            <a:latin typeface="Cambria Math" panose="02040503050406030204" pitchFamily="18" charset="0"/>
                          </a:rPr>
                        </m:ctrlPr>
                      </m:fPr>
                      <m:num>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1</m:t>
                            </m:r>
                          </m:sub>
                        </m:sSub>
                      </m:num>
                      <m:den>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𝑑</m:t>
                            </m:r>
                          </m:e>
                          <m:sup>
                            <m:r>
                              <a:rPr lang="en-US" altLang="zh-CN" b="0" i="1" smtClean="0">
                                <a:latin typeface="Cambria Math" panose="02040503050406030204" pitchFamily="18" charset="0"/>
                              </a:rPr>
                              <m:t>2</m:t>
                            </m:r>
                          </m:sup>
                        </m:sSup>
                        <m:r>
                          <a:rPr lang="zh-CN" altLang="en-US" i="1" smtClean="0">
                            <a:latin typeface="Cambria Math" panose="02040503050406030204" pitchFamily="18" charset="0"/>
                          </a:rPr>
                          <m:t>𝜃</m:t>
                        </m:r>
                      </m:den>
                    </m:f>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𝑧</m:t>
                        </m:r>
                      </m:sub>
                    </m:sSub>
                    <m:d>
                      <m:dPr>
                        <m:ctrlPr>
                          <a:rPr lang="en-US" altLang="zh-CN" b="0" i="1" smtClean="0">
                            <a:latin typeface="Cambria Math" panose="02040503050406030204" pitchFamily="18" charset="0"/>
                          </a:rPr>
                        </m:ctrlPr>
                      </m:dPr>
                      <m:e>
                        <m:r>
                          <a:rPr lang="zh-CN" altLang="en-US" b="0" i="1" smtClean="0">
                            <a:latin typeface="Cambria Math" panose="02040503050406030204" pitchFamily="18" charset="0"/>
                          </a:rPr>
                          <m:t>𝜃</m:t>
                        </m:r>
                      </m:e>
                    </m:d>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1</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𝜒</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0</m:t>
                        </m:r>
                      </m:sub>
                    </m:sSub>
                    <m:r>
                      <a:rPr lang="en-US" altLang="zh-CN" b="0" i="1" smtClean="0">
                        <a:latin typeface="Cambria Math" panose="02040503050406030204" pitchFamily="18" charset="0"/>
                      </a:rPr>
                      <m:t>)</m:t>
                    </m:r>
                  </m:oMath>
                </a14:m>
                <a:endParaRPr lang="en-US" altLang="zh-CN" dirty="0"/>
              </a:p>
              <a:p>
                <a:r>
                  <a:rPr lang="en-US" altLang="zh-CN" dirty="0"/>
                  <a:t>  </a:t>
                </a:r>
                <a:r>
                  <a:rPr lang="zh-CN" altLang="en-US" dirty="0"/>
                  <a:t>后面将用该一级修正的结果来确定共振强度。 </a:t>
                </a:r>
                <a:endParaRPr lang="en-US" altLang="zh-CN" dirty="0"/>
              </a:p>
              <a:p>
                <a:r>
                  <a:rPr lang="en-US" altLang="zh-CN" dirty="0"/>
                  <a:t>  </a:t>
                </a:r>
                <a:r>
                  <a:rPr lang="zh-CN" altLang="en-US" dirty="0"/>
                  <a:t>利用</a:t>
                </a:r>
                <a:r>
                  <a:rPr lang="en-US" altLang="zh-CN" dirty="0" err="1"/>
                  <a:t>Floquet</a:t>
                </a:r>
                <a:r>
                  <a:rPr lang="zh-CN" altLang="en-US" dirty="0"/>
                  <a:t>函数，这二阶非齐次方程的解可以表示为：</a:t>
                </a:r>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1</m:t>
                        </m:r>
                      </m:sub>
                    </m:sSub>
                    <m:d>
                      <m:dPr>
                        <m:ctrlPr>
                          <a:rPr lang="en-US" altLang="zh-CN" b="0" i="1" smtClean="0">
                            <a:latin typeface="Cambria Math" panose="02040503050406030204" pitchFamily="18" charset="0"/>
                          </a:rPr>
                        </m:ctrlPr>
                      </m:dPr>
                      <m:e>
                        <m:r>
                          <a:rPr lang="zh-CN" altLang="en-US" b="0" i="1" smtClean="0">
                            <a:latin typeface="Cambria Math" panose="02040503050406030204" pitchFamily="18" charset="0"/>
                          </a:rPr>
                          <m:t>𝜃</m:t>
                        </m:r>
                      </m:e>
                    </m:d>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𝑧</m:t>
                        </m:r>
                      </m:sub>
                    </m:sSub>
                    <m:r>
                      <a:rPr lang="en-US" altLang="zh-CN" b="0" i="1" smtClean="0">
                        <a:latin typeface="Cambria Math" panose="02040503050406030204" pitchFamily="18" charset="0"/>
                      </a:rPr>
                      <m:t>(</m:t>
                    </m:r>
                    <m:r>
                      <a:rPr lang="zh-CN" altLang="en-US" b="0" i="1" smtClean="0">
                        <a:latin typeface="Cambria Math" panose="02040503050406030204" pitchFamily="18" charset="0"/>
                      </a:rPr>
                      <m:t>𝜃</m:t>
                    </m:r>
                    <m:r>
                      <a:rPr lang="en-US" altLang="zh-CN" b="0" i="1" smtClean="0">
                        <a:latin typeface="Cambria Math" panose="02040503050406030204" pitchFamily="18" charset="0"/>
                      </a:rPr>
                      <m:t>)</m:t>
                    </m:r>
                    <m:nary>
                      <m:naryPr>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m:t>
                        </m:r>
                      </m:sub>
                      <m:sup>
                        <m:r>
                          <a:rPr lang="zh-CN" altLang="en-US" b="0" i="1" smtClean="0">
                            <a:latin typeface="Cambria Math" panose="02040503050406030204" pitchFamily="18" charset="0"/>
                          </a:rPr>
                          <m:t>𝜃</m:t>
                        </m:r>
                      </m:sup>
                      <m:e>
                        <m:sSub>
                          <m:sSubPr>
                            <m:ctrlPr>
                              <a:rPr lang="en-US" altLang="zh-CN" i="1">
                                <a:latin typeface="Cambria Math" panose="02040503050406030204" pitchFamily="18" charset="0"/>
                              </a:rPr>
                            </m:ctrlPr>
                          </m:sSubPr>
                          <m:e>
                            <m:r>
                              <a:rPr lang="zh-CN" altLang="en-US" i="1">
                                <a:latin typeface="Cambria Math" panose="02040503050406030204" pitchFamily="18" charset="0"/>
                              </a:rPr>
                              <m:t>𝜒</m:t>
                            </m:r>
                          </m:e>
                          <m:sub>
                            <m:r>
                              <a:rPr lang="en-US" altLang="zh-CN" i="1">
                                <a:latin typeface="Cambria Math" panose="02040503050406030204" pitchFamily="18" charset="0"/>
                              </a:rPr>
                              <m:t>𝑧</m:t>
                            </m:r>
                          </m:sub>
                        </m:sSub>
                        <m:d>
                          <m:dPr>
                            <m:ctrlPr>
                              <a:rPr lang="en-US" altLang="zh-CN" i="1">
                                <a:latin typeface="Cambria Math" panose="02040503050406030204" pitchFamily="18" charset="0"/>
                              </a:rPr>
                            </m:ctrlPr>
                          </m:dPr>
                          <m:e>
                            <m:sSub>
                              <m:sSubPr>
                                <m:ctrlPr>
                                  <a:rPr lang="en-US" altLang="zh-CN" i="1">
                                    <a:latin typeface="Cambria Math" panose="02040503050406030204" pitchFamily="18" charset="0"/>
                                  </a:rPr>
                                </m:ctrlPr>
                              </m:sSubPr>
                              <m:e>
                                <m:r>
                                  <a:rPr lang="en-US" altLang="zh-CN" i="1">
                                    <a:latin typeface="Cambria Math" panose="02040503050406030204" pitchFamily="18" charset="0"/>
                                  </a:rPr>
                                  <m:t>𝑧</m:t>
                                </m:r>
                              </m:e>
                              <m:sub>
                                <m:r>
                                  <a:rPr lang="en-US" altLang="zh-CN" i="1">
                                    <a:latin typeface="Cambria Math" panose="02040503050406030204" pitchFamily="18" charset="0"/>
                                  </a:rPr>
                                  <m:t>0</m:t>
                                </m:r>
                              </m:sub>
                            </m:sSub>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zh-CN" altLang="en-US" i="1">
                                    <a:latin typeface="Cambria Math" panose="02040503050406030204" pitchFamily="18" charset="0"/>
                                  </a:rPr>
                                  <m:t>𝜃</m:t>
                                </m:r>
                              </m:e>
                              <m:sup>
                                <m:r>
                                  <a:rPr lang="en-US" altLang="zh-CN" i="1">
                                    <a:latin typeface="Cambria Math" panose="02040503050406030204" pitchFamily="18" charset="0"/>
                                  </a:rPr>
                                  <m:t>′</m:t>
                                </m:r>
                              </m:sup>
                            </m:sSup>
                            <m:r>
                              <a:rPr lang="en-US" altLang="zh-CN" i="1">
                                <a:latin typeface="Cambria Math" panose="02040503050406030204" pitchFamily="18" charset="0"/>
                              </a:rPr>
                              <m:t>)</m:t>
                            </m:r>
                          </m:e>
                        </m:d>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𝑓</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m:t>
                            </m:r>
                          </m:sup>
                        </m:sSubSup>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zh-CN" altLang="en-US" i="1">
                                <a:latin typeface="Cambria Math" panose="02040503050406030204" pitchFamily="18" charset="0"/>
                              </a:rPr>
                              <m:t>𝜃</m:t>
                            </m:r>
                          </m:e>
                          <m:sup>
                            <m:r>
                              <a:rPr lang="en-US" altLang="zh-CN" b="0" i="1" smtClean="0">
                                <a:latin typeface="Cambria Math" panose="02040503050406030204" pitchFamily="18" charset="0"/>
                              </a:rPr>
                              <m:t>′</m:t>
                            </m:r>
                          </m:sup>
                        </m:sSup>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𝑑</m:t>
                            </m:r>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𝜃</m:t>
                                </m:r>
                              </m:e>
                              <m:sup>
                                <m:r>
                                  <a:rPr lang="en-US" altLang="zh-CN" b="0" i="1" smtClean="0">
                                    <a:latin typeface="Cambria Math" panose="02040503050406030204" pitchFamily="18" charset="0"/>
                                  </a:rPr>
                                  <m:t>′</m:t>
                                </m:r>
                              </m:sup>
                            </m:sSup>
                          </m:num>
                          <m:den>
                            <m:r>
                              <a:rPr lang="en-US" altLang="zh-CN" b="0" i="1" smtClean="0">
                                <a:latin typeface="Cambria Math" panose="02040503050406030204" pitchFamily="18" charset="0"/>
                              </a:rPr>
                              <m:t>2</m:t>
                            </m:r>
                            <m:r>
                              <a:rPr lang="en-US" altLang="zh-CN" b="0" i="1" smtClean="0">
                                <a:latin typeface="Cambria Math" panose="02040503050406030204" pitchFamily="18" charset="0"/>
                              </a:rPr>
                              <m:t>𝑖</m:t>
                            </m:r>
                          </m:den>
                        </m:f>
                      </m:e>
                    </m:nary>
                    <m:r>
                      <a:rPr lang="en-US" altLang="zh-CN" b="0" i="1" smtClean="0">
                        <a:latin typeface="Cambria Math" panose="02040503050406030204" pitchFamily="18" charset="0"/>
                      </a:rPr>
                      <m:t>+</m:t>
                    </m:r>
                    <m:r>
                      <a:rPr lang="en-US" altLang="zh-CN" b="0" i="1" smtClean="0">
                        <a:latin typeface="Cambria Math" panose="02040503050406030204" pitchFamily="18" charset="0"/>
                      </a:rPr>
                      <m:t>𝑐</m:t>
                    </m:r>
                    <m:r>
                      <a:rPr lang="en-US" altLang="zh-CN" b="0" i="1" smtClean="0">
                        <a:latin typeface="Cambria Math" panose="02040503050406030204" pitchFamily="18" charset="0"/>
                      </a:rPr>
                      <m:t>.</m:t>
                    </m:r>
                    <m:r>
                      <a:rPr lang="en-US" altLang="zh-CN" b="0" i="1" smtClean="0">
                        <a:latin typeface="Cambria Math" panose="02040503050406030204" pitchFamily="18" charset="0"/>
                      </a:rPr>
                      <m:t>𝑐</m:t>
                    </m:r>
                    <m:r>
                      <a:rPr lang="en-US" altLang="zh-CN" b="0" i="1" smtClean="0">
                        <a:latin typeface="Cambria Math" panose="02040503050406030204" pitchFamily="18" charset="0"/>
                      </a:rPr>
                      <m:t>.</m:t>
                    </m:r>
                  </m:oMath>
                </a14:m>
                <a:endParaRPr lang="en-US" altLang="zh-CN" dirty="0"/>
              </a:p>
              <a:p>
                <a:r>
                  <a:rPr lang="en-US" altLang="zh-CN" dirty="0"/>
                  <a:t>                        </a:t>
                </a:r>
                <a14:m>
                  <m:oMath xmlns:m="http://schemas.openxmlformats.org/officeDocument/2006/math">
                    <m:r>
                      <a:rPr lang="en-US" altLang="zh-CN" b="0" i="1" smtClean="0">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𝑓</m:t>
                        </m:r>
                      </m:e>
                      <m:sub>
                        <m:r>
                          <a:rPr lang="en-US" altLang="zh-CN" i="1">
                            <a:latin typeface="Cambria Math" panose="02040503050406030204" pitchFamily="18" charset="0"/>
                          </a:rPr>
                          <m:t>𝑧</m:t>
                        </m:r>
                      </m:sub>
                    </m:sSub>
                    <m:r>
                      <a:rPr lang="en-US" altLang="zh-CN" i="1">
                        <a:latin typeface="Cambria Math" panose="02040503050406030204" pitchFamily="18" charset="0"/>
                      </a:rPr>
                      <m:t>(</m:t>
                    </m:r>
                    <m:r>
                      <a:rPr lang="zh-CN" altLang="en-US" i="1">
                        <a:latin typeface="Cambria Math" panose="02040503050406030204" pitchFamily="18" charset="0"/>
                      </a:rPr>
                      <m:t>𝜃</m:t>
                    </m:r>
                    <m:r>
                      <a:rPr lang="en-US" altLang="zh-CN" i="1" smtClean="0">
                        <a:latin typeface="Cambria Math" panose="02040503050406030204" pitchFamily="18" charset="0"/>
                      </a:rPr>
                      <m:t>)</m:t>
                    </m:r>
                    <m:nary>
                      <m:naryPr>
                        <m:ctrlPr>
                          <a:rPr lang="en-US" altLang="zh-CN" i="1">
                            <a:latin typeface="Cambria Math" panose="02040503050406030204" pitchFamily="18" charset="0"/>
                          </a:rPr>
                        </m:ctrlPr>
                      </m:naryPr>
                      <m:sub>
                        <m:r>
                          <a:rPr lang="zh-CN" altLang="en-US" i="1" smtClean="0">
                            <a:latin typeface="Cambria Math" panose="02040503050406030204" pitchFamily="18" charset="0"/>
                          </a:rPr>
                          <m:t>𝜃</m:t>
                        </m:r>
                        <m:r>
                          <m:rPr>
                            <m:brk m:alnAt="23"/>
                          </m:rPr>
                          <a:rPr lang="en-US" altLang="zh-CN" i="1" smtClean="0">
                            <a:latin typeface="Cambria Math" panose="02040503050406030204" pitchFamily="18" charset="0"/>
                          </a:rPr>
                          <m:t>−</m:t>
                        </m:r>
                        <m:r>
                          <a:rPr lang="en-US" altLang="zh-CN" b="0" i="1" smtClean="0">
                            <a:latin typeface="Cambria Math" panose="02040503050406030204" pitchFamily="18" charset="0"/>
                          </a:rPr>
                          <m:t>2</m:t>
                        </m:r>
                        <m:r>
                          <a:rPr lang="zh-CN" altLang="en-US" b="0" i="1" smtClean="0">
                            <a:latin typeface="Cambria Math" panose="02040503050406030204" pitchFamily="18" charset="0"/>
                          </a:rPr>
                          <m:t>𝜋</m:t>
                        </m:r>
                      </m:sub>
                      <m:sup>
                        <m:r>
                          <a:rPr lang="zh-CN" altLang="en-US" i="1">
                            <a:latin typeface="Cambria Math" panose="02040503050406030204" pitchFamily="18" charset="0"/>
                          </a:rPr>
                          <m:t>𝜃</m:t>
                        </m:r>
                      </m:sup>
                      <m:e>
                        <m:f>
                          <m:fPr>
                            <m:ctrlPr>
                              <a:rPr lang="en-US" altLang="zh-CN" i="1">
                                <a:latin typeface="Cambria Math" panose="02040503050406030204" pitchFamily="18" charset="0"/>
                              </a:rPr>
                            </m:ctrlPr>
                          </m:fPr>
                          <m:num>
                            <m:sSub>
                              <m:sSubPr>
                                <m:ctrlPr>
                                  <a:rPr lang="en-US" altLang="zh-CN" i="1">
                                    <a:latin typeface="Cambria Math" panose="02040503050406030204" pitchFamily="18" charset="0"/>
                                  </a:rPr>
                                </m:ctrlPr>
                              </m:sSubPr>
                              <m:e>
                                <m:r>
                                  <a:rPr lang="zh-CN" altLang="en-US" i="1">
                                    <a:latin typeface="Cambria Math" panose="02040503050406030204" pitchFamily="18" charset="0"/>
                                  </a:rPr>
                                  <m:t>𝜒</m:t>
                                </m:r>
                              </m:e>
                              <m:sub>
                                <m:r>
                                  <a:rPr lang="en-US" altLang="zh-CN" i="1">
                                    <a:latin typeface="Cambria Math" panose="02040503050406030204" pitchFamily="18" charset="0"/>
                                  </a:rPr>
                                  <m:t>𝑧</m:t>
                                </m:r>
                              </m:sub>
                            </m:sSub>
                            <m:d>
                              <m:dPr>
                                <m:ctrlPr>
                                  <a:rPr lang="en-US" altLang="zh-CN" i="1">
                                    <a:latin typeface="Cambria Math" panose="02040503050406030204" pitchFamily="18" charset="0"/>
                                  </a:rPr>
                                </m:ctrlPr>
                              </m:dPr>
                              <m:e>
                                <m:sSub>
                                  <m:sSubPr>
                                    <m:ctrlPr>
                                      <a:rPr lang="en-US" altLang="zh-CN" i="1">
                                        <a:latin typeface="Cambria Math" panose="02040503050406030204" pitchFamily="18" charset="0"/>
                                      </a:rPr>
                                    </m:ctrlPr>
                                  </m:sSubPr>
                                  <m:e>
                                    <m:r>
                                      <a:rPr lang="en-US" altLang="zh-CN" i="1">
                                        <a:latin typeface="Cambria Math" panose="02040503050406030204" pitchFamily="18" charset="0"/>
                                      </a:rPr>
                                      <m:t>𝑧</m:t>
                                    </m:r>
                                  </m:e>
                                  <m:sub>
                                    <m:r>
                                      <a:rPr lang="en-US" altLang="zh-CN" i="1">
                                        <a:latin typeface="Cambria Math" panose="02040503050406030204" pitchFamily="18" charset="0"/>
                                      </a:rPr>
                                      <m:t>0</m:t>
                                    </m:r>
                                  </m:sub>
                                </m:sSub>
                                <m:d>
                                  <m:dPr>
                                    <m:ctrlPr>
                                      <a:rPr lang="en-US" altLang="zh-CN" i="1">
                                        <a:latin typeface="Cambria Math" panose="02040503050406030204" pitchFamily="18" charset="0"/>
                                      </a:rPr>
                                    </m:ctrlPr>
                                  </m:dPr>
                                  <m:e>
                                    <m:sSup>
                                      <m:sSupPr>
                                        <m:ctrlPr>
                                          <a:rPr lang="en-US" altLang="zh-CN" i="1">
                                            <a:latin typeface="Cambria Math" panose="02040503050406030204" pitchFamily="18" charset="0"/>
                                          </a:rPr>
                                        </m:ctrlPr>
                                      </m:sSupPr>
                                      <m:e>
                                        <m:r>
                                          <a:rPr lang="zh-CN" altLang="en-US" i="1">
                                            <a:latin typeface="Cambria Math" panose="02040503050406030204" pitchFamily="18" charset="0"/>
                                          </a:rPr>
                                          <m:t>𝜃</m:t>
                                        </m:r>
                                      </m:e>
                                      <m:sup>
                                        <m:r>
                                          <a:rPr lang="en-US" altLang="zh-CN" i="1">
                                            <a:latin typeface="Cambria Math" panose="02040503050406030204" pitchFamily="18" charset="0"/>
                                          </a:rPr>
                                          <m:t>′</m:t>
                                        </m:r>
                                      </m:sup>
                                    </m:sSup>
                                  </m:e>
                                </m:d>
                              </m:e>
                            </m:d>
                            <m:r>
                              <m:rPr>
                                <m:nor/>
                              </m:rPr>
                              <a:rPr lang="en-US" altLang="zh-CN" dirty="0"/>
                              <m:t> </m:t>
                            </m:r>
                          </m:num>
                          <m:den>
                            <m:r>
                              <a:rPr lang="en-US" altLang="zh-CN" b="0" i="1" dirty="0" smtClean="0">
                                <a:latin typeface="Cambria Math" panose="02040503050406030204" pitchFamily="18" charset="0"/>
                              </a:rPr>
                              <m:t>1−</m:t>
                            </m:r>
                            <m:func>
                              <m:funcPr>
                                <m:ctrlPr>
                                  <a:rPr lang="en-US" altLang="zh-CN" b="0" i="1" dirty="0" smtClean="0">
                                    <a:latin typeface="Cambria Math" panose="02040503050406030204" pitchFamily="18" charset="0"/>
                                  </a:rPr>
                                </m:ctrlPr>
                              </m:funcPr>
                              <m:fName>
                                <m:r>
                                  <m:rPr>
                                    <m:sty m:val="p"/>
                                  </m:rPr>
                                  <a:rPr lang="en-US" altLang="zh-CN" b="0" i="0" dirty="0" smtClean="0">
                                    <a:latin typeface="Cambria Math" panose="02040503050406030204" pitchFamily="18" charset="0"/>
                                  </a:rPr>
                                  <m:t>exp</m:t>
                                </m:r>
                              </m:fName>
                              <m:e>
                                <m:d>
                                  <m:dPr>
                                    <m:ctrlPr>
                                      <a:rPr lang="en-US" altLang="zh-CN" b="0" i="1" dirty="0" smtClean="0">
                                        <a:latin typeface="Cambria Math" panose="02040503050406030204" pitchFamily="18" charset="0"/>
                                      </a:rPr>
                                    </m:ctrlPr>
                                  </m:dPr>
                                  <m:e>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𝑖</m:t>
                                    </m:r>
                                    <m:r>
                                      <a:rPr lang="en-US" altLang="zh-CN" b="0" i="1" dirty="0" smtClean="0">
                                        <a:latin typeface="Cambria Math" panose="02040503050406030204" pitchFamily="18" charset="0"/>
                                      </a:rPr>
                                      <m:t>2</m:t>
                                    </m:r>
                                    <m:r>
                                      <a:rPr lang="zh-CN" altLang="en-US" b="0" i="1" dirty="0" smtClean="0">
                                        <a:latin typeface="Cambria Math" panose="02040503050406030204" pitchFamily="18" charset="0"/>
                                      </a:rPr>
                                      <m:t>𝜋</m:t>
                                    </m:r>
                                    <m:sSub>
                                      <m:sSubPr>
                                        <m:ctrlPr>
                                          <a:rPr lang="en-US" altLang="zh-CN" b="0" i="1" dirty="0" smtClean="0">
                                            <a:latin typeface="Cambria Math" panose="02040503050406030204" pitchFamily="18" charset="0"/>
                                          </a:rPr>
                                        </m:ctrlPr>
                                      </m:sSubPr>
                                      <m:e>
                                        <m:r>
                                          <a:rPr lang="zh-CN" altLang="en-US" b="0" i="1" dirty="0" smtClean="0">
                                            <a:latin typeface="Cambria Math" panose="02040503050406030204" pitchFamily="18" charset="0"/>
                                          </a:rPr>
                                          <m:t>𝜈</m:t>
                                        </m:r>
                                      </m:e>
                                      <m:sub>
                                        <m:r>
                                          <a:rPr lang="en-US" altLang="zh-CN" b="0" i="1" dirty="0" smtClean="0">
                                            <a:latin typeface="Cambria Math" panose="02040503050406030204" pitchFamily="18" charset="0"/>
                                          </a:rPr>
                                          <m:t>𝑧</m:t>
                                        </m:r>
                                      </m:sub>
                                    </m:sSub>
                                  </m:e>
                                </m:d>
                              </m:e>
                            </m:func>
                          </m:den>
                        </m:f>
                        <m:sSubSup>
                          <m:sSubSupPr>
                            <m:ctrlPr>
                              <a:rPr lang="en-US" altLang="zh-CN" i="1">
                                <a:latin typeface="Cambria Math" panose="02040503050406030204" pitchFamily="18" charset="0"/>
                              </a:rPr>
                            </m:ctrlPr>
                          </m:sSubSupPr>
                          <m:e>
                            <m:r>
                              <a:rPr lang="en-US" altLang="zh-CN" i="1">
                                <a:latin typeface="Cambria Math" panose="02040503050406030204" pitchFamily="18" charset="0"/>
                              </a:rPr>
                              <m:t>𝑓</m:t>
                            </m:r>
                          </m:e>
                          <m:sub>
                            <m:r>
                              <a:rPr lang="en-US" altLang="zh-CN" i="1">
                                <a:latin typeface="Cambria Math" panose="02040503050406030204" pitchFamily="18" charset="0"/>
                              </a:rPr>
                              <m:t>𝑧</m:t>
                            </m:r>
                          </m:sub>
                          <m:sup>
                            <m:r>
                              <a:rPr lang="en-US" altLang="zh-CN" i="1">
                                <a:latin typeface="Cambria Math" panose="02040503050406030204" pitchFamily="18" charset="0"/>
                              </a:rPr>
                              <m:t>∗</m:t>
                            </m:r>
                          </m:sup>
                        </m:sSubSup>
                        <m:d>
                          <m:dPr>
                            <m:ctrlPr>
                              <a:rPr lang="en-US" altLang="zh-CN" i="1">
                                <a:latin typeface="Cambria Math" panose="02040503050406030204" pitchFamily="18" charset="0"/>
                              </a:rPr>
                            </m:ctrlPr>
                          </m:dPr>
                          <m:e>
                            <m:sSup>
                              <m:sSupPr>
                                <m:ctrlPr>
                                  <a:rPr lang="en-US" altLang="zh-CN" i="1">
                                    <a:latin typeface="Cambria Math" panose="02040503050406030204" pitchFamily="18" charset="0"/>
                                  </a:rPr>
                                </m:ctrlPr>
                              </m:sSupPr>
                              <m:e>
                                <m:r>
                                  <a:rPr lang="zh-CN" altLang="en-US" i="1">
                                    <a:latin typeface="Cambria Math" panose="02040503050406030204" pitchFamily="18" charset="0"/>
                                  </a:rPr>
                                  <m:t>𝜃</m:t>
                                </m:r>
                              </m:e>
                              <m:sup>
                                <m:r>
                                  <a:rPr lang="en-US" altLang="zh-CN" i="1">
                                    <a:latin typeface="Cambria Math" panose="02040503050406030204" pitchFamily="18" charset="0"/>
                                  </a:rPr>
                                  <m:t>′</m:t>
                                </m:r>
                              </m:sup>
                            </m:sSup>
                          </m:e>
                        </m:d>
                        <m:f>
                          <m:fPr>
                            <m:ctrlPr>
                              <a:rPr lang="en-US" altLang="zh-CN" i="1">
                                <a:latin typeface="Cambria Math" panose="02040503050406030204" pitchFamily="18" charset="0"/>
                              </a:rPr>
                            </m:ctrlPr>
                          </m:fPr>
                          <m:num>
                            <m:r>
                              <a:rPr lang="en-US" altLang="zh-CN" i="1">
                                <a:latin typeface="Cambria Math" panose="02040503050406030204" pitchFamily="18" charset="0"/>
                              </a:rPr>
                              <m:t>𝑑</m:t>
                            </m:r>
                            <m:sSup>
                              <m:sSupPr>
                                <m:ctrlPr>
                                  <a:rPr lang="en-US" altLang="zh-CN" i="1">
                                    <a:latin typeface="Cambria Math" panose="02040503050406030204" pitchFamily="18" charset="0"/>
                                  </a:rPr>
                                </m:ctrlPr>
                              </m:sSupPr>
                              <m:e>
                                <m:r>
                                  <a:rPr lang="zh-CN" altLang="en-US" i="1">
                                    <a:latin typeface="Cambria Math" panose="02040503050406030204" pitchFamily="18" charset="0"/>
                                  </a:rPr>
                                  <m:t>𝜃</m:t>
                                </m:r>
                              </m:e>
                              <m:sup>
                                <m:r>
                                  <a:rPr lang="en-US" altLang="zh-CN" i="1">
                                    <a:latin typeface="Cambria Math" panose="02040503050406030204" pitchFamily="18" charset="0"/>
                                  </a:rPr>
                                  <m:t>′</m:t>
                                </m:r>
                              </m:sup>
                            </m:sSup>
                          </m:num>
                          <m:den>
                            <m:r>
                              <a:rPr lang="en-US" altLang="zh-CN" i="1">
                                <a:latin typeface="Cambria Math" panose="02040503050406030204" pitchFamily="18" charset="0"/>
                              </a:rPr>
                              <m:t>2</m:t>
                            </m:r>
                            <m:r>
                              <a:rPr lang="en-US" altLang="zh-CN" i="1">
                                <a:latin typeface="Cambria Math" panose="02040503050406030204" pitchFamily="18" charset="0"/>
                              </a:rPr>
                              <m:t>𝑖</m:t>
                            </m:r>
                          </m:den>
                        </m:f>
                        <m:r>
                          <a:rPr lang="en-US" altLang="zh-CN" b="0" i="1" smtClean="0">
                            <a:latin typeface="Cambria Math" panose="02040503050406030204" pitchFamily="18" charset="0"/>
                          </a:rPr>
                          <m:t>+</m:t>
                        </m:r>
                        <m:r>
                          <a:rPr lang="en-US" altLang="zh-CN" b="0" i="1" smtClean="0">
                            <a:latin typeface="Cambria Math" panose="02040503050406030204" pitchFamily="18" charset="0"/>
                          </a:rPr>
                          <m:t>𝑐</m:t>
                        </m:r>
                        <m:r>
                          <a:rPr lang="en-US" altLang="zh-CN" b="0" i="1" smtClean="0">
                            <a:latin typeface="Cambria Math" panose="02040503050406030204" pitchFamily="18" charset="0"/>
                          </a:rPr>
                          <m:t>.</m:t>
                        </m:r>
                        <m:r>
                          <a:rPr lang="en-US" altLang="zh-CN" b="0" i="1" smtClean="0">
                            <a:latin typeface="Cambria Math" panose="02040503050406030204" pitchFamily="18" charset="0"/>
                          </a:rPr>
                          <m:t>𝑐</m:t>
                        </m:r>
                        <m:r>
                          <a:rPr lang="en-US" altLang="zh-CN" b="0" i="1" smtClean="0">
                            <a:latin typeface="Cambria Math" panose="02040503050406030204" pitchFamily="18" charset="0"/>
                          </a:rPr>
                          <m:t>.</m:t>
                        </m:r>
                      </m:e>
                    </m:nary>
                  </m:oMath>
                </a14:m>
                <a:r>
                  <a:rPr lang="en-US" altLang="zh-CN" dirty="0"/>
                  <a:t> </a:t>
                </a:r>
              </a:p>
            </p:txBody>
          </p:sp>
        </mc:Choice>
        <mc:Fallback>
          <p:sp>
            <p:nvSpPr>
              <p:cNvPr id="3" name="内容占位符 2">
                <a:extLst>
                  <a:ext uri="{FF2B5EF4-FFF2-40B4-BE49-F238E27FC236}">
                    <a16:creationId xmlns:a16="http://schemas.microsoft.com/office/drawing/2014/main" id="{D222E529-A917-497F-1A84-4C8CA45D17DF}"/>
                  </a:ext>
                </a:extLst>
              </p:cNvPr>
              <p:cNvSpPr>
                <a:spLocks noGrp="1" noRot="1" noChangeAspect="1" noMove="1" noResize="1" noEditPoints="1" noAdjustHandles="1" noChangeArrowheads="1" noChangeShapeType="1" noTextEdit="1"/>
              </p:cNvSpPr>
              <p:nvPr>
                <p:ph idx="1"/>
              </p:nvPr>
            </p:nvSpPr>
            <p:spPr>
              <a:xfrm>
                <a:off x="838199" y="349624"/>
                <a:ext cx="11192435" cy="5827339"/>
              </a:xfrm>
              <a:blipFill>
                <a:blip r:embed="rId2"/>
                <a:stretch>
                  <a:fillRect l="-925" t="-20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95601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96A54655-BFB5-C171-C951-5A980BCD8DC6}"/>
                  </a:ext>
                </a:extLst>
              </p:cNvPr>
              <p:cNvSpPr>
                <a:spLocks noGrp="1"/>
              </p:cNvSpPr>
              <p:nvPr>
                <p:ph idx="1"/>
              </p:nvPr>
            </p:nvSpPr>
            <p:spPr>
              <a:xfrm>
                <a:off x="838200" y="786835"/>
                <a:ext cx="10515600" cy="5501076"/>
              </a:xfrm>
            </p:spPr>
            <p:txBody>
              <a:bodyPr/>
              <a:lstStyle/>
              <a:p>
                <a:r>
                  <a:rPr lang="en-US" altLang="zh-CN" dirty="0"/>
                  <a:t>3. BB</a:t>
                </a:r>
                <a:r>
                  <a:rPr lang="zh-CN" altLang="en-US" dirty="0"/>
                  <a:t>相互作用引起的</a:t>
                </a:r>
                <a:r>
                  <a:rPr lang="en-US" altLang="zh-CN" dirty="0"/>
                  <a:t>tune shift</a:t>
                </a:r>
              </a:p>
              <a:p>
                <a:r>
                  <a:rPr lang="en-US" altLang="zh-CN" dirty="0"/>
                  <a:t>     </a:t>
                </a:r>
                <a14:m>
                  <m:oMath xmlns:m="http://schemas.openxmlformats.org/officeDocument/2006/math">
                    <m:r>
                      <a:rPr lang="en-US" altLang="zh-CN" sz="1800" i="1" smtClean="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sSubSup>
                          <m:sSubSupPr>
                            <m:ctrlPr>
                              <a:rPr lang="zh-CN" altLang="zh-CN" i="1">
                                <a:effectLst/>
                                <a:latin typeface="Cambria Math" panose="02040503050406030204" pitchFamily="18" charset="0"/>
                                <a:ea typeface="Cambria Math" panose="02040503050406030204" pitchFamily="18" charset="0"/>
                              </a:rPr>
                            </m:ctrlPr>
                          </m:sSubSupPr>
                          <m:e>
                            <m:d>
                              <m:dPr>
                                <m:begChr m:val="|"/>
                                <m:endChr m:val="|"/>
                                <m:ctrlPr>
                                  <a:rPr lang="zh-CN" altLang="zh-CN" i="1">
                                    <a:effectLst/>
                                    <a:latin typeface="Cambria Math" panose="02040503050406030204" pitchFamily="18" charset="0"/>
                                    <a:ea typeface="Cambria Math" panose="02040503050406030204" pitchFamily="18" charset="0"/>
                                  </a:rPr>
                                </m:ctrlPr>
                              </m:dPr>
                              <m:e>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𝑓</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e>
                            </m:d>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num>
                      <m:den>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den>
                    </m:f>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m:t>
                        </m:r>
                      </m:den>
                    </m:f>
                    <m:nary>
                      <m:naryPr>
                        <m:limLoc m:val="subSup"/>
                        <m:ctrlPr>
                          <a:rPr lang="zh-CN" altLang="zh-CN"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m:t>
                        </m:r>
                      </m:sup>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𝑑</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𝜃</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m:t>
                            </m:r>
                          </m:den>
                        </m:f>
                      </m:e>
                    </m:nary>
                    <m:nary>
                      <m:naryPr>
                        <m:limLoc m:val="subSup"/>
                        <m:ctrlPr>
                          <a:rPr lang="zh-CN" altLang="zh-CN"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m:t>
                        </m:r>
                      </m:sup>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𝑑</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𝜓</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𝑐𝑜𝑠</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𝜓</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e>
                    </m:nary>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4</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𝑁</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𝑒</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𝑅</m:t>
                        </m:r>
                      </m:num>
                      <m:den>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𝛾</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den>
                    </m:f>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nary>
                      <m:naryPr>
                        <m:limLoc m:val="undOvr"/>
                        <m:ctrlPr>
                          <a:rPr lang="zh-CN" altLang="zh-CN" i="1">
                            <a:effectLst/>
                            <a:latin typeface="Cambria Math" panose="02040503050406030204" pitchFamily="18" charset="0"/>
                            <a:ea typeface="Cambria Math" panose="02040503050406030204" pitchFamily="18" charset="0"/>
                          </a:rPr>
                        </m:ctrlPr>
                      </m:naryPr>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sup>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𝑑𝑡</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𝑧𝑒𝑥𝑝</m:t>
                            </m:r>
                            <m:d>
                              <m:dPr>
                                <m:ctrlPr>
                                  <a:rPr lang="zh-CN" altLang="zh-CN" i="1">
                                    <a:effectLst/>
                                    <a:latin typeface="Cambria Math" panose="02040503050406030204" pitchFamily="18" charset="0"/>
                                    <a:ea typeface="Cambria Math" panose="02040503050406030204" pitchFamily="18" charset="0"/>
                                  </a:rPr>
                                </m:ctrlPr>
                              </m:d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sSup>
                                      <m:sSupPr>
                                        <m:ctrlPr>
                                          <a:rPr lang="zh-CN" altLang="zh-CN" i="1">
                                            <a:effectLst/>
                                            <a:latin typeface="Cambria Math" panose="02040503050406030204" pitchFamily="18" charset="0"/>
                                            <a:ea typeface="Cambria Math" panose="02040503050406030204" pitchFamily="18" charset="0"/>
                                          </a:rPr>
                                        </m:ctrlPr>
                                      </m:s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p>
                                  </m:num>
                                  <m:den>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den>
                                </m:f>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𝑡</m:t>
                                </m:r>
                              </m:e>
                            </m:d>
                          </m:num>
                          <m:den>
                            <m:rad>
                              <m:radPr>
                                <m:degHide m:val="on"/>
                                <m:ctrlPr>
                                  <a:rPr lang="zh-CN" altLang="zh-CN" i="1">
                                    <a:effectLst/>
                                    <a:latin typeface="Cambria Math" panose="02040503050406030204" pitchFamily="18" charset="0"/>
                                    <a:ea typeface="Cambria Math" panose="02040503050406030204" pitchFamily="18" charset="0"/>
                                  </a:rPr>
                                </m:ctrlPr>
                              </m:radPr>
                              <m:deg/>
                              <m:e>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d>
                                  <m:dPr>
                                    <m:ctrlPr>
                                      <a:rPr lang="zh-CN" altLang="zh-CN" i="1">
                                        <a:effectLst/>
                                        <a:latin typeface="Cambria Math" panose="02040503050406030204" pitchFamily="18" charset="0"/>
                                        <a:ea typeface="Cambria Math" panose="02040503050406030204" pitchFamily="18" charset="0"/>
                                      </a:rPr>
                                    </m:ctrlPr>
                                  </m:d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𝑡</m:t>
                                    </m:r>
                                  </m:e>
                                </m:d>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𝑡</m:t>
                                </m:r>
                              </m:e>
                            </m:rad>
                          </m:den>
                        </m:f>
                      </m:e>
                    </m:nary>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𝑔</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𝜃</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oMath>
                </a14:m>
                <a:r>
                  <a:rPr lang="zh-CN" altLang="en-US" dirty="0"/>
                  <a:t>  </a:t>
                </a:r>
                <a:endParaRPr lang="en-US" altLang="zh-CN" dirty="0"/>
              </a:p>
              <a:p>
                <a:r>
                  <a:rPr lang="en-US" altLang="zh-CN" dirty="0"/>
                  <a:t>      </a:t>
                </a:r>
                <a14:m>
                  <m:oMath xmlns:m="http://schemas.openxmlformats.org/officeDocument/2006/math">
                    <m:r>
                      <m:rPr>
                        <m:sty m:val="p"/>
                      </m:rPr>
                      <a:rPr lang="en-US" altLang="zh-CN" sz="1800" smtClean="0">
                        <a:effectLst/>
                        <a:latin typeface="Cambria Math" panose="02040503050406030204" pitchFamily="18" charset="0"/>
                        <a:ea typeface="宋体" panose="02010600030101010101" pitchFamily="2" charset="-122"/>
                        <a:cs typeface="Times New Roman" panose="02020603050405020304" pitchFamily="18" charset="0"/>
                      </a:rPr>
                      <m:t>Δ</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𝜈</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𝑁</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𝑒</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𝑅</m:t>
                        </m:r>
                      </m:num>
                      <m:den>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𝜋𝛾</m:t>
                        </m:r>
                      </m:den>
                    </m:f>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𝑓</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d>
                      <m:dPr>
                        <m:begChr m:val="{"/>
                        <m:endChr m:val=""/>
                        <m:ctrlPr>
                          <a:rPr lang="zh-CN" altLang="zh-CN" i="1">
                            <a:effectLst/>
                            <a:latin typeface="Cambria Math" panose="02040503050406030204" pitchFamily="18" charset="0"/>
                            <a:ea typeface="Cambria Math" panose="02040503050406030204" pitchFamily="18" charset="0"/>
                          </a:rPr>
                        </m:ctrlPr>
                      </m:dPr>
                      <m:e>
                        <m:eqArr>
                          <m:eqArrPr>
                            <m:ctrlPr>
                              <a:rPr lang="zh-CN" altLang="zh-CN" i="1">
                                <a:effectLst/>
                                <a:latin typeface="Cambria Math" panose="02040503050406030204" pitchFamily="18" charset="0"/>
                                <a:ea typeface="Cambria Math" panose="02040503050406030204" pitchFamily="18" charset="0"/>
                              </a:rPr>
                            </m:ctrlPr>
                          </m:eqArrPr>
                          <m:e>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num>
                              <m:den>
                                <m:sSubSup>
                                  <m:sSubSupPr>
                                    <m:ctrlPr>
                                      <a:rPr lang="zh-CN" altLang="zh-CN" i="1">
                                        <a:effectLst/>
                                        <a:latin typeface="Cambria Math" panose="02040503050406030204" pitchFamily="18" charset="0"/>
                                        <a:ea typeface="Cambria Math" panose="02040503050406030204" pitchFamily="18" charset="0"/>
                                      </a:rPr>
                                    </m:ctrlPr>
                                  </m:sSubSup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sup>
                                </m:sSubSup>
                              </m:den>
                            </m:f>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             </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   </m:t>
                            </m:r>
                          </m:e>
                          <m:e>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2</m:t>
                                </m:r>
                              </m:num>
                              <m:den>
                                <m:rad>
                                  <m:radPr>
                                    <m:degHide m:val="on"/>
                                    <m:ctrlPr>
                                      <a:rPr lang="zh-CN" altLang="zh-CN" i="1">
                                        <a:effectLst/>
                                        <a:latin typeface="Cambria Math" panose="02040503050406030204" pitchFamily="18" charset="0"/>
                                        <a:ea typeface="Cambria Math" panose="02040503050406030204" pitchFamily="18" charset="0"/>
                                      </a:rPr>
                                    </m:ctrlPr>
                                  </m:radPr>
                                  <m:deg/>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𝜋</m:t>
                                    </m:r>
                                  </m:e>
                                </m:rad>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den>
                            </m:f>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     </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    </m:t>
                            </m:r>
                          </m:e>
                          <m:e>
                            <m:f>
                              <m:fPr>
                                <m:ctrlPr>
                                  <a:rPr lang="zh-CN" altLang="zh-CN" i="1">
                                    <a:effectLst/>
                                    <a:latin typeface="Cambria Math" panose="02040503050406030204" pitchFamily="18" charset="0"/>
                                    <a:ea typeface="Cambria Math" panose="02040503050406030204" pitchFamily="18" charset="0"/>
                                  </a:rPr>
                                </m:ctrlPr>
                              </m:fPr>
                              <m:num>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1</m:t>
                                </m:r>
                              </m:num>
                              <m:den>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m:t>
                                </m:r>
                              </m:den>
                            </m:f>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        </m:t>
                            </m:r>
                            <m:sSub>
                              <m:sSubPr>
                                <m:ctrlPr>
                                  <a:rPr lang="zh-CN" altLang="zh-CN" i="1">
                                    <a:effectLst/>
                                    <a:latin typeface="Cambria Math" panose="02040503050406030204" pitchFamily="18" charset="0"/>
                                    <a:ea typeface="Cambria Math" panose="02040503050406030204" pitchFamily="18" charset="0"/>
                                  </a:rPr>
                                </m:ctrlPr>
                              </m:sSubPr>
                              <m:e>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effectLst/>
                                <a:latin typeface="Cambria Math" panose="02040503050406030204" pitchFamily="18" charset="0"/>
                                <a:ea typeface="宋体" panose="02010600030101010101" pitchFamily="2" charset="-122"/>
                                <a:cs typeface="Times New Roman" panose="02020603050405020304" pitchFamily="18" charset="0"/>
                              </a:rPr>
                              <m:t>=0</m:t>
                            </m:r>
                          </m:e>
                        </m:eqArr>
                      </m:e>
                    </m:d>
                  </m:oMath>
                </a14:m>
                <a:endParaRPr lang="en-US" altLang="zh-CN" dirty="0"/>
              </a:p>
              <a:p>
                <a:r>
                  <a:rPr lang="en-US" altLang="zh-CN" dirty="0"/>
                  <a:t>    </a:t>
                </a:r>
                <a:r>
                  <a:rPr lang="zh-CN" altLang="en-US" dirty="0"/>
                  <a:t>在对撞点处一个束团内粒子的振幅是不同的，假设粒子振幅平方的密度分布为：</a:t>
                </a:r>
                <a14:m>
                  <m:oMath xmlns:m="http://schemas.openxmlformats.org/officeDocument/2006/math">
                    <m:r>
                      <a:rPr lang="en-US" altLang="zh-CN" b="0" i="1" smtClean="0">
                        <a:latin typeface="Cambria Math" panose="02040503050406030204" pitchFamily="18" charset="0"/>
                      </a:rPr>
                      <m:t>𝑓</m:t>
                    </m:r>
                    <m:d>
                      <m:dPr>
                        <m:ctrlPr>
                          <a:rPr lang="en-US" altLang="zh-CN" b="0" i="1" smtClean="0">
                            <a:latin typeface="Cambria Math" panose="02040503050406030204" pitchFamily="18" charset="0"/>
                          </a:rPr>
                        </m:ctrlPr>
                      </m:dPr>
                      <m:e>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2</m:t>
                            </m:r>
                          </m:sup>
                        </m:sSubSup>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d>
                          <m:dPr>
                            <m:begChr m:val="⟨"/>
                            <m:endChr m:val="⟩"/>
                            <m:ctrlPr>
                              <a:rPr lang="en-US" altLang="zh-CN" b="0" i="1" smtClean="0">
                                <a:latin typeface="Cambria Math" panose="02040503050406030204" pitchFamily="18" charset="0"/>
                              </a:rPr>
                            </m:ctrlPr>
                          </m:dPr>
                          <m:e>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2</m:t>
                                </m:r>
                              </m:sup>
                            </m:sSubSup>
                          </m:e>
                        </m:d>
                      </m:den>
                    </m:f>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𝑒</m:t>
                        </m:r>
                      </m:e>
                      <m:sup>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2</m:t>
                                </m:r>
                              </m:sup>
                            </m:sSubSup>
                          </m:num>
                          <m:den>
                            <m:d>
                              <m:dPr>
                                <m:begChr m:val="⟨"/>
                                <m:endChr m:val="⟩"/>
                                <m:ctrlPr>
                                  <a:rPr lang="en-US" altLang="zh-CN" b="0" i="1" smtClean="0">
                                    <a:latin typeface="Cambria Math" panose="02040503050406030204" pitchFamily="18" charset="0"/>
                                  </a:rPr>
                                </m:ctrlPr>
                              </m:dPr>
                              <m:e>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𝑧</m:t>
                                    </m:r>
                                  </m:sub>
                                  <m:sup>
                                    <m:r>
                                      <a:rPr lang="en-US" altLang="zh-CN" b="0" i="1" smtClean="0">
                                        <a:latin typeface="Cambria Math" panose="02040503050406030204" pitchFamily="18" charset="0"/>
                                      </a:rPr>
                                      <m:t>2</m:t>
                                    </m:r>
                                  </m:sup>
                                </m:sSubSup>
                              </m:e>
                            </m:d>
                          </m:den>
                        </m:f>
                      </m:sup>
                    </m:sSup>
                  </m:oMath>
                </a14:m>
                <a:endParaRPr lang="en-US" altLang="zh-CN" dirty="0"/>
              </a:p>
              <a:p>
                <a:r>
                  <a:rPr lang="en-US" altLang="zh-CN" dirty="0"/>
                  <a:t>                      </a:t>
                </a:r>
                <a:endParaRPr lang="zh-CN" altLang="en-US" dirty="0"/>
              </a:p>
            </p:txBody>
          </p:sp>
        </mc:Choice>
        <mc:Fallback xmlns="">
          <p:sp>
            <p:nvSpPr>
              <p:cNvPr id="3" name="内容占位符 2">
                <a:extLst>
                  <a:ext uri="{FF2B5EF4-FFF2-40B4-BE49-F238E27FC236}">
                    <a16:creationId xmlns:a16="http://schemas.microsoft.com/office/drawing/2014/main" id="{96A54655-BFB5-C171-C951-5A980BCD8DC6}"/>
                  </a:ext>
                </a:extLst>
              </p:cNvPr>
              <p:cNvSpPr>
                <a:spLocks noGrp="1" noRot="1" noChangeAspect="1" noMove="1" noResize="1" noEditPoints="1" noAdjustHandles="1" noChangeArrowheads="1" noChangeShapeType="1" noTextEdit="1"/>
              </p:cNvSpPr>
              <p:nvPr>
                <p:ph idx="1"/>
              </p:nvPr>
            </p:nvSpPr>
            <p:spPr>
              <a:xfrm>
                <a:off x="838200" y="786835"/>
                <a:ext cx="10515600" cy="5501076"/>
              </a:xfrm>
              <a:blipFill>
                <a:blip r:embed="rId2"/>
                <a:stretch>
                  <a:fillRect l="-1043" t="-199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923022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13131E37-BF83-9CE2-79F8-FC4D9399FB5F}"/>
                  </a:ext>
                </a:extLst>
              </p:cNvPr>
              <p:cNvSpPr>
                <a:spLocks noGrp="1"/>
              </p:cNvSpPr>
              <p:nvPr>
                <p:ph idx="1"/>
              </p:nvPr>
            </p:nvSpPr>
            <p:spPr>
              <a:xfrm>
                <a:off x="838200" y="466164"/>
                <a:ext cx="10515600" cy="6015317"/>
              </a:xfrm>
            </p:spPr>
            <p:txBody>
              <a:bodyPr/>
              <a:lstStyle/>
              <a:p>
                <a:r>
                  <a:rPr lang="en-US" altLang="zh-CN" dirty="0"/>
                  <a:t>4. </a:t>
                </a:r>
                <a:r>
                  <a:rPr lang="zh-CN" altLang="en-US" dirty="0"/>
                  <a:t>自旋共振强度</a:t>
                </a:r>
                <a:endParaRPr lang="en-US" altLang="zh-CN" dirty="0"/>
              </a:p>
              <a:p>
                <a:pPr marL="0" indent="0">
                  <a:buNone/>
                </a:pPr>
                <a:r>
                  <a:rPr lang="en-US" altLang="zh-CN" dirty="0"/>
                  <a:t>      </a:t>
                </a:r>
                <a:r>
                  <a:rPr lang="zh-CN" altLang="en-US" dirty="0"/>
                  <a:t>共振强度可由</a:t>
                </a:r>
                <a:r>
                  <a:rPr lang="en-US" altLang="zh-CN" dirty="0"/>
                  <a:t>T-BMT</a:t>
                </a:r>
                <a:r>
                  <a:rPr lang="zh-CN" altLang="en-US" dirty="0"/>
                  <a:t>方程的进动矢量扰动确定，对于引导磁场至多微弱偏离垂直方向的情况，在线性近似下有</a:t>
                </a:r>
                <a:endParaRPr lang="en-US" altLang="zh-CN" dirty="0"/>
              </a:p>
              <a:p>
                <a:pPr marL="0" indent="0">
                  <a:buNone/>
                </a:pPr>
                <a:r>
                  <a:rPr lang="en-US" altLang="zh-CN" sz="2000" dirty="0"/>
                  <a:t>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𝑤</m:t>
                        </m:r>
                      </m:e>
                      <m:sub>
                        <m:r>
                          <a:rPr lang="en-US" altLang="zh-CN" sz="2000" b="0" i="1" smtClean="0">
                            <a:latin typeface="Cambria Math" panose="02040503050406030204" pitchFamily="18" charset="0"/>
                          </a:rPr>
                          <m:t>𝑘</m:t>
                        </m:r>
                      </m:sub>
                    </m:sSub>
                    <m:r>
                      <a:rPr lang="en-US" altLang="zh-CN" sz="2000" b="0" i="1" smtClean="0">
                        <a:latin typeface="Cambria Math" panose="02040503050406030204" pitchFamily="18" charset="0"/>
                      </a:rPr>
                      <m:t>=</m:t>
                    </m:r>
                    <m:sSub>
                      <m:sSubPr>
                        <m:ctrlPr>
                          <a:rPr lang="en-US" altLang="zh-CN" sz="2000" b="0" i="1" smtClean="0">
                            <a:latin typeface="Cambria Math" panose="02040503050406030204" pitchFamily="18" charset="0"/>
                          </a:rPr>
                        </m:ctrlPr>
                      </m:sSubPr>
                      <m:e>
                        <m:d>
                          <m:dPr>
                            <m:begChr m:val="⟨"/>
                            <m:endChr m:val="⟩"/>
                            <m:ctrlPr>
                              <a:rPr lang="en-US" altLang="zh-CN" sz="2000" i="1">
                                <a:latin typeface="Cambria Math" panose="02040503050406030204" pitchFamily="18" charset="0"/>
                              </a:rPr>
                            </m:ctrlPr>
                          </m:dPr>
                          <m:e>
                            <m:f>
                              <m:fPr>
                                <m:ctrlPr>
                                  <a:rPr lang="en-US" altLang="zh-CN" sz="2000" i="1">
                                    <a:latin typeface="Cambria Math" panose="02040503050406030204" pitchFamily="18" charset="0"/>
                                  </a:rPr>
                                </m:ctrlPr>
                              </m:fPr>
                              <m:num>
                                <m:r>
                                  <a:rPr lang="zh-CN" altLang="en-US" sz="2000" i="1">
                                    <a:latin typeface="Cambria Math" panose="02040503050406030204" pitchFamily="18" charset="0"/>
                                  </a:rPr>
                                  <m:t>𝛼</m:t>
                                </m:r>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𝑧</m:t>
                                    </m:r>
                                  </m:e>
                                  <m:sub>
                                    <m:r>
                                      <a:rPr lang="en-US" altLang="zh-CN" sz="2000" b="0" i="1" smtClean="0">
                                        <a:latin typeface="Cambria Math" panose="02040503050406030204" pitchFamily="18" charset="0"/>
                                      </a:rPr>
                                      <m:t>1</m:t>
                                    </m:r>
                                  </m:sub>
                                </m:sSub>
                              </m:num>
                              <m:den>
                                <m:r>
                                  <a:rPr lang="en-US" altLang="zh-CN" sz="2000" i="1">
                                    <a:latin typeface="Cambria Math" panose="02040503050406030204" pitchFamily="18" charset="0"/>
                                  </a:rPr>
                                  <m:t>𝑅</m:t>
                                </m:r>
                              </m:den>
                            </m:f>
                            <m:sSup>
                              <m:sSupPr>
                                <m:ctrlPr>
                                  <a:rPr lang="en-US" altLang="zh-CN" sz="2000" i="1">
                                    <a:latin typeface="Cambria Math" panose="02040503050406030204" pitchFamily="18" charset="0"/>
                                  </a:rPr>
                                </m:ctrlPr>
                              </m:sSupPr>
                              <m:e>
                                <m:r>
                                  <a:rPr lang="en-US" altLang="zh-CN" sz="2000" i="1">
                                    <a:latin typeface="Cambria Math" panose="02040503050406030204" pitchFamily="18" charset="0"/>
                                  </a:rPr>
                                  <m:t>𝑒</m:t>
                                </m:r>
                              </m:e>
                              <m:sup>
                                <m:r>
                                  <a:rPr lang="en-US" altLang="zh-CN" sz="2000" i="1">
                                    <a:latin typeface="Cambria Math" panose="02040503050406030204" pitchFamily="18" charset="0"/>
                                  </a:rPr>
                                  <m:t>−</m:t>
                                </m:r>
                                <m:r>
                                  <a:rPr lang="en-US" altLang="zh-CN" sz="2000" i="1">
                                    <a:latin typeface="Cambria Math" panose="02040503050406030204" pitchFamily="18" charset="0"/>
                                  </a:rPr>
                                  <m:t>𝑖</m:t>
                                </m:r>
                                <m:sSub>
                                  <m:sSubPr>
                                    <m:ctrlPr>
                                      <a:rPr lang="en-US" altLang="zh-CN" sz="2000" i="1">
                                        <a:latin typeface="Cambria Math" panose="02040503050406030204" pitchFamily="18" charset="0"/>
                                      </a:rPr>
                                    </m:ctrlPr>
                                  </m:sSubPr>
                                  <m:e>
                                    <m:r>
                                      <a:rPr lang="zh-CN" altLang="en-US" sz="2000" i="1">
                                        <a:latin typeface="Cambria Math" panose="02040503050406030204" pitchFamily="18" charset="0"/>
                                      </a:rPr>
                                      <m:t>𝜓</m:t>
                                    </m:r>
                                  </m:e>
                                  <m:sub>
                                    <m:r>
                                      <a:rPr lang="en-US" altLang="zh-CN" sz="2000" i="1">
                                        <a:latin typeface="Cambria Math" panose="02040503050406030204" pitchFamily="18" charset="0"/>
                                      </a:rPr>
                                      <m:t>𝑘</m:t>
                                    </m:r>
                                  </m:sub>
                                </m:sSub>
                              </m:sup>
                            </m:sSup>
                          </m:e>
                        </m:d>
                      </m:e>
                      <m:sub>
                        <m:r>
                          <a:rPr lang="en-US" altLang="zh-CN" sz="2000" b="0" i="1" smtClean="0">
                            <a:latin typeface="Cambria Math" panose="02040503050406030204" pitchFamily="18" charset="0"/>
                          </a:rPr>
                          <m:t>𝐼</m:t>
                        </m:r>
                      </m:sub>
                    </m:sSub>
                  </m:oMath>
                </a14:m>
                <a:endParaRPr lang="en-US" altLang="zh-CN" sz="2000" dirty="0"/>
              </a:p>
              <a:p>
                <a:pPr marL="0" indent="0">
                  <a:buNone/>
                </a:pPr>
                <a:r>
                  <a:rPr lang="en-US" altLang="zh-CN" dirty="0"/>
                  <a:t>      </a:t>
                </a:r>
                <a:r>
                  <a:rPr lang="en-US" altLang="zh-CN" sz="2000" dirty="0"/>
                  <a:t> </a:t>
                </a:r>
                <a14:m>
                  <m:oMath xmlns:m="http://schemas.openxmlformats.org/officeDocument/2006/math">
                    <m:sSub>
                      <m:sSubPr>
                        <m:ctrlPr>
                          <a:rPr lang="zh-CN" altLang="zh-CN" sz="2000" i="1" kern="100"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𝑘</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𝑁</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𝑒</m:t>
                            </m:r>
                          </m:sub>
                        </m:sSub>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num>
                      <m:den>
                        <m:sSup>
                          <m:s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𝜋</m:t>
                            </m:r>
                          </m:e>
                          <m: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2</m:t>
                            </m:r>
                          </m:sup>
                        </m:s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𝛾</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0</m:t>
                            </m:r>
                          </m:sub>
                        </m:sSub>
                      </m:den>
                    </m:f>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𝐴</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d>
                          <m:dPr>
                            <m:begChr m:val="|"/>
                            <m:endChr m:val="|"/>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dPr>
                          <m:e>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𝑓</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e>
                        </m:d>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0</m:t>
                        </m:r>
                      </m:sub>
                    </m:sSub>
                    <m:nary>
                      <m:naryPr>
                        <m:limLoc m:val="undOv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1</m:t>
                        </m:r>
                      </m:sup>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 </m:t>
                        </m:r>
                        <m:f>
                          <m:f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𝑑𝑡</m:t>
                            </m:r>
                          </m:num>
                          <m:den>
                            <m:rad>
                              <m:radPr>
                                <m:degHide m:val="on"/>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𝑡</m:t>
                                </m:r>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m:t>
                                </m:r>
                                <m:d>
                                  <m:d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1−</m:t>
                                    </m:r>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𝑡</m:t>
                                    </m:r>
                                  </m:e>
                                </m:d>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𝑧</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sup>
                                </m:sSubSup>
                              </m:e>
                            </m:rad>
                          </m:den>
                        </m:f>
                      </m:e>
                    </m:nary>
                    <m:func>
                      <m:func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nary>
                          <m:naryPr>
                            <m:limLoc m:val="subSup"/>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𝜋</m:t>
                            </m:r>
                          </m:sup>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𝑑</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𝜓</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e>
                        </m:nary>
                        <m:r>
                          <m:rPr>
                            <m:sty m:val="p"/>
                          </m:rPr>
                          <a:rPr lang="en-US" altLang="zh-CN" sz="2000" kern="100">
                            <a:effectLst/>
                            <a:latin typeface="Cambria Math" panose="02040503050406030204" pitchFamily="18" charset="0"/>
                            <a:ea typeface="等线" panose="02010600030101010101" pitchFamily="2" charset="-122"/>
                            <a:cs typeface="Times New Roman" panose="02020603050405020304" pitchFamily="18" charset="0"/>
                          </a:rPr>
                          <m:t>cos</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𝜓</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𝑧</m:t>
                            </m:r>
                          </m:sub>
                        </m:sSub>
                        <m:r>
                          <m:rPr>
                            <m:sty m:val="p"/>
                          </m:rPr>
                          <a:rPr lang="en-US" altLang="zh-CN" sz="2000" kern="100">
                            <a:effectLst/>
                            <a:latin typeface="Cambria Math" panose="02040503050406030204" pitchFamily="18" charset="0"/>
                            <a:ea typeface="等线" panose="02010600030101010101" pitchFamily="2" charset="-122"/>
                            <a:cs typeface="Times New Roman" panose="02020603050405020304" pitchFamily="18" charset="0"/>
                          </a:rPr>
                          <m:t>exp</m:t>
                        </m:r>
                      </m:fName>
                      <m:e>
                        <m:d>
                          <m:d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m:t>
                            </m:r>
                            <m:f>
                              <m:f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pPr>
                                  <m:e>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𝑧</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𝑐𝑜𝑠</m:t>
                                    </m:r>
                                  </m:e>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sup>
                                </m:sSup>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𝜓</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𝑧</m:t>
                                    </m:r>
                                  </m:sub>
                                </m:sSub>
                              </m:num>
                              <m:den>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𝑧</m:t>
                                    </m:r>
                                  </m:e>
                                  <m:sub>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2</m:t>
                                    </m:r>
                                  </m:sup>
                                </m:sSubSup>
                              </m:den>
                            </m:f>
                            <m:r>
                              <a:rPr lang="en-US" altLang="zh-CN" sz="2000" i="1" kern="100">
                                <a:effectLst/>
                                <a:latin typeface="Cambria Math" panose="02040503050406030204" pitchFamily="18" charset="0"/>
                                <a:ea typeface="等线" panose="02010600030101010101" pitchFamily="2" charset="-122"/>
                                <a:cs typeface="Times New Roman" panose="02020603050405020304" pitchFamily="18" charset="0"/>
                              </a:rPr>
                              <m:t>𝑡</m:t>
                            </m:r>
                          </m:e>
                        </m:d>
                      </m:e>
                    </m:func>
                    <m:r>
                      <a:rPr lang="en-US" altLang="zh-CN" sz="2000" kern="100">
                        <a:effectLst/>
                        <a:latin typeface="Cambria Math" panose="02040503050406030204" pitchFamily="18" charset="0"/>
                        <a:ea typeface="宋体" panose="02010600030101010101" pitchFamily="2" charset="-122"/>
                        <a:cs typeface="Times New Roman" panose="02020603050405020304" pitchFamily="18" charset="0"/>
                      </a:rPr>
                      <m:t>⁡</m:t>
                    </m:r>
                    <m:r>
                      <m:rPr>
                        <m:sty m:val="p"/>
                      </m:rPr>
                      <a:rPr lang="en-US" altLang="zh-CN" sz="2000" kern="100">
                        <a:effectLst/>
                        <a:latin typeface="Cambria Math" panose="02040503050406030204" pitchFamily="18" charset="0"/>
                        <a:ea typeface="宋体" panose="02010600030101010101" pitchFamily="2" charset="-122"/>
                        <a:cs typeface="Times New Roman" panose="02020603050405020304" pitchFamily="18" charset="0"/>
                      </a:rPr>
                      <m:t>exp</m:t>
                    </m:r>
                    <m:r>
                      <a:rPr lang="en-US" altLang="zh-CN" sz="2000"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𝑖</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𝜓</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oMath>
                </a14:m>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14:m>
                  <m:oMath xmlns:m="http://schemas.openxmlformats.org/officeDocument/2006/math">
                    <m:d>
                      <m:dPr>
                        <m:begChr m:val="|"/>
                        <m:endChr m:val="|"/>
                        <m:ctrlPr>
                          <a:rPr lang="zh-CN" altLang="zh-CN" sz="2000" i="1" smtClean="0">
                            <a:effectLst/>
                            <a:latin typeface="Cambria Math" panose="02040503050406030204" pitchFamily="18" charset="0"/>
                            <a:ea typeface="Cambria Math" panose="02040503050406030204" pitchFamily="18" charset="0"/>
                          </a:rPr>
                        </m:ctrlPr>
                      </m:dPr>
                      <m:e>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𝑘</m:t>
                            </m:r>
                          </m:sub>
                        </m:sSub>
                      </m:e>
                    </m:d>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2000" i="1">
                            <a:effectLst/>
                            <a:latin typeface="Cambria Math" panose="02040503050406030204" pitchFamily="18" charset="0"/>
                            <a:ea typeface="Cambria Math" panose="02040503050406030204" pitchFamily="18" charset="0"/>
                          </a:rPr>
                        </m:ctrlPr>
                      </m:fPr>
                      <m:num>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𝑁</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𝑒</m:t>
                            </m:r>
                          </m:sub>
                        </m:sSub>
                      </m:num>
                      <m:den>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𝜋𝛾</m:t>
                        </m:r>
                      </m:den>
                    </m:f>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𝐴</m:t>
                    </m:r>
                    <m:sSub>
                      <m:sSubPr>
                        <m:ctrlPr>
                          <a:rPr lang="zh-CN" altLang="zh-CN" sz="2000" i="1">
                            <a:effectLst/>
                            <a:latin typeface="Cambria Math" panose="02040503050406030204" pitchFamily="18" charset="0"/>
                            <a:ea typeface="Cambria Math" panose="02040503050406030204" pitchFamily="18" charset="0"/>
                          </a:rPr>
                        </m:ctrlPr>
                      </m:sSubPr>
                      <m:e>
                        <m:d>
                          <m:dPr>
                            <m:begChr m:val="|"/>
                            <m:endChr m:val="|"/>
                            <m:ctrlPr>
                              <a:rPr lang="zh-CN" altLang="zh-CN" sz="2000" i="1">
                                <a:effectLst/>
                                <a:latin typeface="Cambria Math" panose="02040503050406030204" pitchFamily="18" charset="0"/>
                                <a:ea typeface="Cambria Math" panose="02040503050406030204" pitchFamily="18" charset="0"/>
                              </a:rPr>
                            </m:ctrlPr>
                          </m:dPr>
                          <m:e>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𝑓</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Sub>
                          </m:e>
                        </m:d>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0</m:t>
                        </m:r>
                      </m:sub>
                    </m:sSub>
                    <m:nary>
                      <m:naryPr>
                        <m:limLoc m:val="undOvr"/>
                        <m:ctrlPr>
                          <a:rPr lang="zh-CN" altLang="zh-CN" sz="2000" i="1">
                            <a:effectLst/>
                            <a:latin typeface="Cambria Math" panose="02040503050406030204" pitchFamily="18" charset="0"/>
                            <a:ea typeface="Cambria Math" panose="02040503050406030204" pitchFamily="18" charset="0"/>
                          </a:rPr>
                        </m:ctrlPr>
                      </m:naryPr>
                      <m:sub>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1/</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𝑡</m:t>
                            </m:r>
                          </m:e>
                          <m:sub>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𝑐</m:t>
                            </m:r>
                          </m:sub>
                        </m:sSub>
                      </m:sup>
                      <m:e>
                        <m:f>
                          <m:fPr>
                            <m:ctrlPr>
                              <a:rPr lang="zh-CN" altLang="zh-CN" sz="2000" i="1">
                                <a:effectLst/>
                                <a:latin typeface="Cambria Math" panose="02040503050406030204" pitchFamily="18" charset="0"/>
                                <a:ea typeface="Cambria Math" panose="02040503050406030204" pitchFamily="18" charset="0"/>
                              </a:rPr>
                            </m:ctrlPr>
                          </m:fPr>
                          <m:num>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𝑑𝑟</m:t>
                            </m:r>
                          </m:num>
                          <m:den>
                            <m:rad>
                              <m:radPr>
                                <m:degHide m:val="on"/>
                                <m:ctrlPr>
                                  <a:rPr lang="zh-CN" altLang="zh-CN" sz="2000" i="1">
                                    <a:effectLst/>
                                    <a:latin typeface="Cambria Math" panose="02040503050406030204" pitchFamily="18" charset="0"/>
                                    <a:ea typeface="Cambria Math" panose="02040503050406030204" pitchFamily="18" charset="0"/>
                                  </a:rPr>
                                </m:ctrlPr>
                              </m:radPr>
                              <m:deg/>
                              <m:e>
                                <m:sSubSup>
                                  <m:sSubSupPr>
                                    <m:ctrlPr>
                                      <a:rPr lang="zh-CN" altLang="zh-CN" sz="2000" i="1">
                                        <a:effectLst/>
                                        <a:latin typeface="Cambria Math" panose="02040503050406030204" pitchFamily="18" charset="0"/>
                                        <a:ea typeface="Cambria Math" panose="02040503050406030204" pitchFamily="18" charset="0"/>
                                      </a:rPr>
                                    </m:ctrlPr>
                                  </m:sSubSup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SubSup>
                                      <m:sSubSupPr>
                                        <m:ctrlPr>
                                          <a:rPr lang="zh-CN" altLang="zh-CN" sz="2000" i="1">
                                            <a:effectLst/>
                                            <a:latin typeface="Cambria Math" panose="02040503050406030204" pitchFamily="18" charset="0"/>
                                            <a:ea typeface="Cambria Math" panose="02040503050406030204" pitchFamily="18" charset="0"/>
                                          </a:rPr>
                                        </m:ctrlPr>
                                      </m:sSubSup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𝑥</m:t>
                                        </m:r>
                                      </m:e>
                                      <m:sub>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2</m:t>
                                        </m:r>
                                      </m:sup>
                                    </m:sSubSup>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SubSup>
                                      <m:sSubSupPr>
                                        <m:ctrlPr>
                                          <a:rPr lang="zh-CN" altLang="zh-CN" sz="2000" i="1">
                                            <a:effectLst/>
                                            <a:latin typeface="Cambria Math" panose="02040503050406030204" pitchFamily="18" charset="0"/>
                                            <a:ea typeface="Cambria Math" panose="02040503050406030204" pitchFamily="18" charset="0"/>
                                          </a:rPr>
                                        </m:ctrlPr>
                                      </m:sSubSup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𝑧</m:t>
                                        </m:r>
                                      </m:e>
                                      <m:sub>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0</m:t>
                                        </m:r>
                                      </m:sub>
                                      <m:sup>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2</m:t>
                                        </m:r>
                                      </m:sup>
                                    </m:sSubSup>
                                  </m:e>
                                </m:d>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𝑟</m:t>
                                </m:r>
                              </m:e>
                            </m:rad>
                          </m:den>
                        </m:f>
                        <m:func>
                          <m:funcPr>
                            <m:ctrlPr>
                              <a:rPr lang="zh-CN" altLang="zh-CN" sz="2000" i="1">
                                <a:effectLst/>
                                <a:latin typeface="Cambria Math" panose="02040503050406030204" pitchFamily="18" charset="0"/>
                                <a:ea typeface="Cambria Math" panose="02040503050406030204" pitchFamily="18" charset="0"/>
                              </a:rPr>
                            </m:ctrlPr>
                          </m:funcPr>
                          <m:fName>
                            <m:r>
                              <m:rPr>
                                <m:sty m:val="p"/>
                              </m:rPr>
                              <a:rPr lang="en-US" altLang="zh-CN" sz="2000">
                                <a:effectLst/>
                                <a:latin typeface="Cambria Math" panose="02040503050406030204" pitchFamily="18" charset="0"/>
                                <a:ea typeface="等线" panose="02010600030101010101" pitchFamily="2" charset="-122"/>
                                <a:cs typeface="Times New Roman" panose="02020603050405020304" pitchFamily="18" charset="0"/>
                              </a:rPr>
                              <m:t>exp</m:t>
                            </m:r>
                          </m:fName>
                          <m:e>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𝑟</m:t>
                                </m:r>
                              </m:e>
                            </m:d>
                          </m:e>
                        </m:func>
                        <m:d>
                          <m:dPr>
                            <m:begChr m:val="["/>
                            <m:endChr m:val="]"/>
                            <m:ctrlPr>
                              <a:rPr lang="zh-CN" altLang="zh-CN" sz="2000" i="1">
                                <a:effectLst/>
                                <a:latin typeface="Cambria Math" panose="02040503050406030204" pitchFamily="18" charset="0"/>
                                <a:ea typeface="Cambria Math" panose="02040503050406030204" pitchFamily="18" charset="0"/>
                              </a:rPr>
                            </m:ctrlPr>
                          </m:dPr>
                          <m:e>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𝐼</m:t>
                                </m:r>
                              </m:e>
                              <m:sub>
                                <m:f>
                                  <m:fPr>
                                    <m:ctrlPr>
                                      <a:rPr lang="zh-CN" altLang="zh-CN" sz="2000" i="1">
                                        <a:effectLst/>
                                        <a:latin typeface="Cambria Math" panose="02040503050406030204" pitchFamily="18" charset="0"/>
                                        <a:ea typeface="Cambria Math" panose="02040503050406030204" pitchFamily="18" charset="0"/>
                                      </a:rPr>
                                    </m:ctrlPr>
                                  </m:fPr>
                                  <m:num>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den>
                                </m:f>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𝑟</m:t>
                                </m:r>
                              </m:e>
                            </m:d>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𝐼</m:t>
                                </m:r>
                              </m:e>
                              <m:sub>
                                <m:f>
                                  <m:fPr>
                                    <m:ctrlPr>
                                      <a:rPr lang="zh-CN" altLang="zh-CN" sz="2000" i="1">
                                        <a:effectLst/>
                                        <a:latin typeface="Cambria Math" panose="02040503050406030204" pitchFamily="18" charset="0"/>
                                        <a:ea typeface="Cambria Math" panose="02040503050406030204" pitchFamily="18" charset="0"/>
                                      </a:rPr>
                                    </m:ctrlPr>
                                  </m:fPr>
                                  <m:num>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den>
                                </m:f>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𝑟</m:t>
                                </m:r>
                              </m:e>
                            </m:d>
                          </m:e>
                        </m:d>
                      </m:e>
                    </m:nary>
                    <m:r>
                      <a:rPr lang="en-US" altLang="zh-CN" sz="2000" i="1">
                        <a:effectLst/>
                        <a:latin typeface="Cambria Math" panose="02040503050406030204" pitchFamily="18" charset="0"/>
                        <a:ea typeface="等线" panose="02010600030101010101" pitchFamily="2" charset="-122"/>
                        <a:cs typeface="Times New Roman" panose="02020603050405020304" pitchFamily="18" charset="0"/>
                      </a:rPr>
                      <m:t>|</m:t>
                    </m:r>
                  </m:oMath>
                </a14:m>
                <a:endParaRPr lang="en-US" altLang="zh-CN" sz="2000" kern="100" dirty="0">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en-US" kern="100" dirty="0">
                    <a:effectLst/>
                    <a:latin typeface="等线" panose="02010600030101010101" pitchFamily="2" charset="-122"/>
                    <a:ea typeface="等线" panose="02010600030101010101" pitchFamily="2" charset="-122"/>
                    <a:cs typeface="Times New Roman" panose="02020603050405020304" pitchFamily="18" charset="0"/>
                  </a:rPr>
                  <a:t>对于高阶共振</a:t>
                </a:r>
                <a14:m>
                  <m:oMath xmlns:m="http://schemas.openxmlformats.org/officeDocument/2006/math">
                    <m:r>
                      <a:rPr lang="en-US" altLang="zh-CN" b="0" i="1" kern="100" smtClean="0">
                        <a:effectLst/>
                        <a:latin typeface="Cambria Math" panose="02040503050406030204" pitchFamily="18" charset="0"/>
                        <a:ea typeface="等线" panose="02010600030101010101" pitchFamily="2" charset="-122"/>
                        <a:cs typeface="Times New Roman" panose="02020603050405020304" pitchFamily="18" charset="0"/>
                      </a:rPr>
                      <m:t>|</m:t>
                    </m:r>
                    <m:sSub>
                      <m:sSubPr>
                        <m:ctrlPr>
                          <a:rPr lang="en-US" altLang="zh-CN" b="0" i="1" kern="100" smtClean="0">
                            <a:effectLst/>
                            <a:latin typeface="Cambria Math" panose="02040503050406030204" pitchFamily="18" charset="0"/>
                            <a:ea typeface="等线" panose="02010600030101010101" pitchFamily="2" charset="-122"/>
                            <a:cs typeface="Times New Roman" panose="02020603050405020304" pitchFamily="18" charset="0"/>
                          </a:rPr>
                        </m:ctrlPr>
                      </m:sSubPr>
                      <m:e>
                        <m:r>
                          <m:rPr>
                            <m:sty m:val="p"/>
                          </m:rPr>
                          <a:rPr lang="en-US" altLang="zh-CN" i="1" kern="100">
                            <a:latin typeface="Cambria Math" panose="02040503050406030204" pitchFamily="18" charset="0"/>
                            <a:ea typeface="等线" panose="02010600030101010101" pitchFamily="2" charset="-122"/>
                            <a:cs typeface="Times New Roman" panose="02020603050405020304" pitchFamily="18" charset="0"/>
                          </a:rPr>
                          <m:t>k</m:t>
                        </m:r>
                      </m:e>
                      <m:sub>
                        <m:r>
                          <a:rPr lang="en-US" altLang="zh-CN" b="0" i="1" kern="100" smtClean="0">
                            <a:effectLst/>
                            <a:latin typeface="Cambria Math" panose="02040503050406030204" pitchFamily="18" charset="0"/>
                            <a:ea typeface="等线" panose="02010600030101010101" pitchFamily="2" charset="-122"/>
                            <a:cs typeface="Times New Roman" panose="02020603050405020304" pitchFamily="18" charset="0"/>
                          </a:rPr>
                          <m:t>𝑧</m:t>
                        </m:r>
                      </m:sub>
                    </m:sSub>
                    <m:r>
                      <a:rPr lang="en-US" altLang="zh-CN" b="0" i="1" kern="100" smtClean="0">
                        <a:effectLst/>
                        <a:latin typeface="Cambria Math" panose="02040503050406030204" pitchFamily="18" charset="0"/>
                        <a:ea typeface="等线" panose="02010600030101010101" pitchFamily="2" charset="-122"/>
                        <a:cs typeface="Times New Roman" panose="02020603050405020304" pitchFamily="18" charset="0"/>
                      </a:rPr>
                      <m:t>|</m:t>
                    </m:r>
                    <m:r>
                      <a:rPr lang="en-US" altLang="zh-CN" b="0" i="1" kern="100" smtClean="0">
                        <a:effectLst/>
                        <a:latin typeface="Cambria Math" panose="02040503050406030204" pitchFamily="18" charset="0"/>
                        <a:ea typeface="Cambria Math" panose="02040503050406030204" pitchFamily="18" charset="0"/>
                        <a:cs typeface="Times New Roman" panose="02020603050405020304" pitchFamily="18" charset="0"/>
                      </a:rPr>
                      <m:t>≫1</m:t>
                    </m:r>
                  </m:oMath>
                </a14:m>
                <a:r>
                  <a:rPr lang="en-US" altLang="zh-CN"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en-US" kern="100" dirty="0">
                    <a:effectLst/>
                    <a:latin typeface="等线" panose="02010600030101010101" pitchFamily="2" charset="-122"/>
                    <a:ea typeface="等线" panose="02010600030101010101" pitchFamily="2" charset="-122"/>
                    <a:cs typeface="Times New Roman" panose="02020603050405020304" pitchFamily="18" charset="0"/>
                  </a:rPr>
                  <a:t>近似有</a:t>
                </a:r>
                <a:endParaRPr lang="zh-CN" altLang="zh-CN" kern="100" dirty="0">
                  <a:effectLst/>
                  <a:latin typeface="等线" panose="02010600030101010101" pitchFamily="2" charset="-122"/>
                  <a:ea typeface="等线" panose="02010600030101010101" pitchFamily="2" charset="-122"/>
                  <a:cs typeface="Times New Roman" panose="02020603050405020304" pitchFamily="18" charset="0"/>
                </a:endParaRPr>
              </a:p>
              <a:p>
                <a:r>
                  <a:rPr lang="zh-CN" altLang="en-US" dirty="0"/>
                  <a:t> </a:t>
                </a:r>
                <a14:m>
                  <m:oMath xmlns:m="http://schemas.openxmlformats.org/officeDocument/2006/math">
                    <m:d>
                      <m:dPr>
                        <m:begChr m:val="|"/>
                        <m:endChr m:val="|"/>
                        <m:ctrlPr>
                          <a:rPr lang="zh-CN" altLang="zh-CN" sz="1800" i="1" smtClean="0">
                            <a:solidFill>
                              <a:schemeClr val="tx1"/>
                            </a:solidFill>
                            <a:effectLst/>
                            <a:latin typeface="Cambria Math" panose="02040503050406030204" pitchFamily="18" charset="0"/>
                            <a:ea typeface="Cambria Math" panose="02040503050406030204" pitchFamily="18" charset="0"/>
                          </a:rPr>
                        </m:ctrlPr>
                      </m:dPr>
                      <m:e>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sub>
                        </m:sSub>
                      </m:e>
                    </m:d>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𝑁</m:t>
                        </m:r>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𝑒</m:t>
                            </m:r>
                          </m:sub>
                        </m:sSub>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𝑓</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Sub>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𝜋</m:t>
                        </m:r>
                        <m:rad>
                          <m:radPr>
                            <m:degHide m:val="on"/>
                            <m:ctrlPr>
                              <a:rPr lang="zh-CN" altLang="zh-CN" sz="1800" i="1">
                                <a:solidFill>
                                  <a:schemeClr val="tx1"/>
                                </a:solidFill>
                                <a:effectLst/>
                                <a:latin typeface="Cambria Math" panose="02040503050406030204" pitchFamily="18" charset="0"/>
                                <a:ea typeface="Cambria Math" panose="02040503050406030204" pitchFamily="18" charset="0"/>
                              </a:rPr>
                            </m:ctrlPr>
                          </m:radPr>
                          <m:deg/>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𝜋</m:t>
                            </m:r>
                          </m:e>
                        </m:rad>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𝛾</m:t>
                        </m:r>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𝑥</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Sub>
                      </m:den>
                    </m:f>
                    <m:d>
                      <m:dPr>
                        <m:begChr m:val="|"/>
                        <m:endChr m:val="|"/>
                        <m:ctrlPr>
                          <a:rPr lang="zh-CN" altLang="zh-CN" sz="1800" i="1">
                            <a:solidFill>
                              <a:schemeClr val="tx1"/>
                            </a:solidFill>
                            <a:effectLst/>
                            <a:latin typeface="Cambria Math" panose="02040503050406030204" pitchFamily="18" charset="0"/>
                            <a:ea typeface="Cambria Math" panose="02040503050406030204" pitchFamily="18" charset="0"/>
                          </a:rPr>
                        </m:ctrlPr>
                      </m:d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𝐴</m:t>
                        </m:r>
                      </m:e>
                    </m:d>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Sub>
                      </m:num>
                      <m:den>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Sub>
                      </m:den>
                    </m:f>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den>
                            </m:f>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e>
                          <m:sup>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sup>
                        </m:s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e>
                      <m:sup>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sup>
                    </m:sSup>
                    <m:r>
                      <m:rPr>
                        <m:sty m:val="p"/>
                      </m:rPr>
                      <a:rPr lang="en-US" altLang="zh-CN" sz="1800">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exp</m:t>
                    </m:r>
                    <m:r>
                      <a:rPr lang="en-US" altLang="zh-CN" sz="1800">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d>
                          <m:dPr>
                            <m:ctrlPr>
                              <a:rPr lang="zh-CN" altLang="zh-CN" sz="1800" i="1">
                                <a:solidFill>
                                  <a:schemeClr val="tx1"/>
                                </a:solidFill>
                                <a:effectLst/>
                                <a:latin typeface="Cambria Math" panose="02040503050406030204" pitchFamily="18" charset="0"/>
                                <a:ea typeface="Cambria Math" panose="02040503050406030204" pitchFamily="18" charset="0"/>
                              </a:rPr>
                            </m:ctrlPr>
                          </m:dPr>
                          <m:e>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den>
                            </m:f>
                          </m:e>
                        </m:d>
                      </m:e>
                      <m:sup>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sup>
                    </m:s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den>
                    </m:f>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d>
                          <m:dPr>
                            <m:ctrlPr>
                              <a:rPr lang="zh-CN" altLang="zh-CN" sz="1800" i="1">
                                <a:solidFill>
                                  <a:schemeClr val="tx1"/>
                                </a:solidFill>
                                <a:effectLst/>
                                <a:latin typeface="Cambria Math" panose="02040503050406030204" pitchFamily="18" charset="0"/>
                                <a:ea typeface="Cambria Math" panose="02040503050406030204" pitchFamily="18" charset="0"/>
                              </a:rPr>
                            </m:ctrlPr>
                          </m:dPr>
                          <m:e>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den>
                            </m:f>
                          </m:e>
                        </m:d>
                      </m:e>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den>
                        </m:f>
                      </m:sup>
                    </m:sSup>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d>
                              <m:dPr>
                                <m:begChr m:val="|"/>
                                <m:endChr m:val="|"/>
                                <m:ctrlPr>
                                  <a:rPr lang="zh-CN" altLang="zh-CN" sz="1800" i="1">
                                    <a:solidFill>
                                      <a:schemeClr val="tx1"/>
                                    </a:solidFill>
                                    <a:effectLst/>
                                    <a:latin typeface="Cambria Math" panose="02040503050406030204" pitchFamily="18" charset="0"/>
                                    <a:ea typeface="Cambria Math" panose="02040503050406030204" pitchFamily="18" charset="0"/>
                                  </a:rPr>
                                </m:ctrlPr>
                              </m:dPr>
                              <m:e>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Sub>
                              </m:e>
                            </m:d>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den>
                        </m:f>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1800" i="1">
                                <a:solidFill>
                                  <a:schemeClr val="tx1"/>
                                </a:solidFill>
                                <a:effectLst/>
                                <a:latin typeface="Cambria Math" panose="02040503050406030204" pitchFamily="18" charset="0"/>
                                <a:ea typeface="Cambria Math" panose="02040503050406030204" pitchFamily="18" charset="0"/>
                              </a:rPr>
                            </m:ctrlPr>
                          </m:s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sup>
                                </m:sSubSup>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0</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num>
                              <m:den>
                                <m:sSubSup>
                                  <m:sSubSupPr>
                                    <m:ctrlPr>
                                      <a:rPr lang="zh-CN" altLang="zh-CN" sz="1800" i="1">
                                        <a:solidFill>
                                          <a:schemeClr val="tx1"/>
                                        </a:solidFill>
                                        <a:effectLst/>
                                        <a:latin typeface="Cambria Math" panose="02040503050406030204" pitchFamily="18" charset="0"/>
                                        <a:ea typeface="Cambria Math" panose="02040503050406030204" pitchFamily="18" charset="0"/>
                                      </a:rPr>
                                    </m:ctrlPr>
                                  </m:sSubSup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4</m:t>
                                    </m:r>
                                  </m:sup>
                                </m:sSubSup>
                              </m:den>
                            </m:f>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e>
                          <m:sup>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sup>
                        </m:s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e>
                      <m:sup>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1800" i="1">
                                <a:solidFill>
                                  <a:schemeClr val="tx1"/>
                                </a:solidFill>
                                <a:effectLst/>
                                <a:latin typeface="Cambria Math" panose="02040503050406030204" pitchFamily="18" charset="0"/>
                                <a:ea typeface="Cambria Math" panose="02040503050406030204" pitchFamily="18" charset="0"/>
                              </a:rPr>
                            </m:ctrlPr>
                          </m:fPr>
                          <m:num>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800" i="1">
                                    <a:solidFill>
                                      <a:schemeClr val="tx1"/>
                                    </a:solidFill>
                                    <a:effectLst/>
                                    <a:latin typeface="Cambria Math" panose="02040503050406030204" pitchFamily="18" charset="0"/>
                                    <a:ea typeface="Cambria Math" panose="02040503050406030204" pitchFamily="18" charset="0"/>
                                  </a:rPr>
                                </m:ctrlPr>
                              </m:sSubPr>
                              <m:e>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m:t>
                            </m:r>
                          </m:num>
                          <m:den>
                            <m:r>
                              <a:rPr lang="en-US" altLang="zh-CN" sz="1800" i="1">
                                <a:solidFill>
                                  <a:schemeClr val="tx1"/>
                                </a:solidFill>
                                <a:effectLst/>
                                <a:latin typeface="Cambria Math" panose="02040503050406030204" pitchFamily="18" charset="0"/>
                                <a:ea typeface="宋体" panose="02010600030101010101" pitchFamily="2" charset="-122"/>
                                <a:cs typeface="Times New Roman" panose="02020603050405020304" pitchFamily="18" charset="0"/>
                              </a:rPr>
                              <m:t>2</m:t>
                            </m:r>
                          </m:den>
                        </m:f>
                      </m:sup>
                    </m:sSup>
                  </m:oMath>
                </a14:m>
                <a:endParaRPr lang="zh-CN" altLang="en-US" dirty="0"/>
              </a:p>
            </p:txBody>
          </p:sp>
        </mc:Choice>
        <mc:Fallback xmlns="">
          <p:sp>
            <p:nvSpPr>
              <p:cNvPr id="3" name="内容占位符 2">
                <a:extLst>
                  <a:ext uri="{FF2B5EF4-FFF2-40B4-BE49-F238E27FC236}">
                    <a16:creationId xmlns:a16="http://schemas.microsoft.com/office/drawing/2014/main" id="{13131E37-BF83-9CE2-79F8-FC4D9399FB5F}"/>
                  </a:ext>
                </a:extLst>
              </p:cNvPr>
              <p:cNvSpPr>
                <a:spLocks noGrp="1" noRot="1" noChangeAspect="1" noMove="1" noResize="1" noEditPoints="1" noAdjustHandles="1" noChangeArrowheads="1" noChangeShapeType="1" noTextEdit="1"/>
              </p:cNvSpPr>
              <p:nvPr>
                <p:ph idx="1"/>
              </p:nvPr>
            </p:nvSpPr>
            <p:spPr>
              <a:xfrm>
                <a:off x="838200" y="466164"/>
                <a:ext cx="10515600" cy="6015317"/>
              </a:xfrm>
              <a:blipFill>
                <a:blip r:embed="rId2"/>
                <a:stretch>
                  <a:fillRect l="-1217" t="-182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460159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4B6A6389-1F52-FA7D-B476-B56CA65B2955}"/>
                  </a:ext>
                </a:extLst>
              </p:cNvPr>
              <p:cNvSpPr>
                <a:spLocks noGrp="1"/>
              </p:cNvSpPr>
              <p:nvPr>
                <p:ph idx="1"/>
              </p:nvPr>
            </p:nvSpPr>
            <p:spPr>
              <a:xfrm>
                <a:off x="722489" y="428978"/>
                <a:ext cx="11296791" cy="6195342"/>
              </a:xfrm>
            </p:spPr>
            <p:txBody>
              <a:bodyPr/>
              <a:lstStyle/>
              <a:p>
                <a:r>
                  <a:rPr lang="en-US" altLang="zh-CN" dirty="0"/>
                  <a:t>5.</a:t>
                </a:r>
                <a:r>
                  <a:rPr lang="zh-CN" altLang="en-US" dirty="0"/>
                  <a:t>共振退极化时间</a:t>
                </a:r>
                <a:endParaRPr lang="en-US" altLang="zh-CN" dirty="0"/>
              </a:p>
              <a:p>
                <a:r>
                  <a:rPr lang="en-US" altLang="zh-CN" sz="2000" dirty="0"/>
                  <a:t>     </a:t>
                </a:r>
                <a14:m>
                  <m:oMath xmlns:m="http://schemas.openxmlformats.org/officeDocument/2006/math">
                    <m:f>
                      <m:fPr>
                        <m:ctrlPr>
                          <a:rPr lang="zh-CN" altLang="zh-CN" sz="2000" i="1" smtClean="0">
                            <a:effectLst/>
                            <a:latin typeface="Cambria Math" panose="02040503050406030204" pitchFamily="18" charset="0"/>
                            <a:ea typeface="Cambria Math" panose="02040503050406030204" pitchFamily="18" charset="0"/>
                          </a:rPr>
                        </m:ctrlPr>
                      </m:fPr>
                      <m:num>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num>
                      <m:den>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𝜏</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𝑑</m:t>
                            </m:r>
                          </m:sub>
                        </m:sSub>
                      </m:den>
                    </m:f>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d>
                          <m:dPr>
                            <m:begChr m:val="〈"/>
                            <m:endChr m:val="〉"/>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𝜋</m:t>
                            </m:r>
                            <m:sSup>
                              <m:sSupPr>
                                <m:ctrlPr>
                                  <a:rPr lang="zh-CN" altLang="zh-CN" sz="2000" i="1">
                                    <a:effectLst/>
                                    <a:latin typeface="Cambria Math" panose="02040503050406030204" pitchFamily="18" charset="0"/>
                                    <a:ea typeface="Cambria Math" panose="02040503050406030204" pitchFamily="18" charset="0"/>
                                  </a:rPr>
                                </m:ctrlPr>
                              </m:sSupPr>
                              <m:e>
                                <m:d>
                                  <m:dPr>
                                    <m:begChr m:val="|"/>
                                    <m:endChr m:val="|"/>
                                    <m:ctrlPr>
                                      <a:rPr lang="zh-CN" altLang="zh-CN" sz="2000" i="1">
                                        <a:effectLst/>
                                        <a:latin typeface="Cambria Math" panose="02040503050406030204" pitchFamily="18" charset="0"/>
                                        <a:ea typeface="Cambria Math" panose="02040503050406030204" pitchFamily="18" charset="0"/>
                                      </a:rPr>
                                    </m:ctrlPr>
                                  </m:dPr>
                                  <m:e>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𝑘</m:t>
                                        </m:r>
                                      </m:sub>
                                    </m:sSub>
                                  </m:e>
                                </m:d>
                              </m:e>
                              <m:sup>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up>
                            </m:sSup>
                            <m:nary>
                              <m:naryPr>
                                <m:chr m:val="∑"/>
                                <m:limLoc m:val="undOvr"/>
                                <m:supHide m:val="on"/>
                                <m:ctrlPr>
                                  <a:rPr lang="zh-CN" altLang="zh-CN" sz="2000" i="1">
                                    <a:effectLst/>
                                    <a:latin typeface="Cambria Math" panose="02040503050406030204" pitchFamily="18" charset="0"/>
                                    <a:ea typeface="Cambria Math" panose="02040503050406030204" pitchFamily="18" charset="0"/>
                                  </a:rPr>
                                </m:ctrlPr>
                              </m:naryPr>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𝑘</m:t>
                                </m:r>
                              </m:sub>
                              <m:sup/>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𝛿</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𝜈</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b="0" i="1" smtClean="0">
                                        <a:effectLst/>
                                        <a:latin typeface="Cambria Math" panose="02040503050406030204" pitchFamily="18" charset="0"/>
                                        <a:ea typeface="宋体" panose="02010600030101010101" pitchFamily="2" charset="-122"/>
                                        <a:cs typeface="Times New Roman" panose="02020603050405020304" pitchFamily="18" charset="0"/>
                                      </a:rPr>
                                      <m:t>𝑘</m:t>
                                    </m:r>
                                  </m:sub>
                                </m:s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e>
                            </m:nary>
                          </m:e>
                        </m:d>
                      </m:e>
                      <m:sub>
                        <m:sSubSup>
                          <m:sSubSupPr>
                            <m:ctrlPr>
                              <a:rPr lang="zh-CN" altLang="zh-CN" sz="2000" i="1">
                                <a:effectLst/>
                                <a:latin typeface="Cambria Math" panose="02040503050406030204" pitchFamily="18" charset="0"/>
                                <a:ea typeface="Cambria Math" panose="02040503050406030204" pitchFamily="18" charset="0"/>
                              </a:rPr>
                            </m:ctrlPr>
                          </m:sSubSup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up>
                        </m:sSubSup>
                      </m:sub>
                    </m:sSub>
                  </m:oMath>
                </a14:m>
                <a:r>
                  <a:rPr lang="en-US" altLang="zh-CN" sz="2000" dirty="0"/>
                  <a:t>=</a:t>
                </a:r>
                <a:r>
                  <a:rPr lang="zh-CN" altLang="zh-CN" sz="2000" dirty="0"/>
                  <a:t> </a:t>
                </a:r>
                <a14:m>
                  <m:oMath xmlns:m="http://schemas.openxmlformats.org/officeDocument/2006/math">
                    <m:nary>
                      <m:naryPr>
                        <m:chr m:val="∑"/>
                        <m:limLoc m:val="undOvr"/>
                        <m:supHide m:val="on"/>
                        <m:ctrlPr>
                          <a:rPr lang="zh-CN" altLang="zh-CN" sz="2000" i="1">
                            <a:latin typeface="Cambria Math" panose="02040503050406030204" pitchFamily="18" charset="0"/>
                          </a:rPr>
                        </m:ctrlPr>
                      </m:naryPr>
                      <m:sub>
                        <m:r>
                          <a:rPr lang="en-US" altLang="zh-CN" sz="2000" i="1">
                            <a:latin typeface="Cambria Math" panose="02040503050406030204" pitchFamily="18" charset="0"/>
                          </a:rPr>
                          <m:t>𝑘</m:t>
                        </m:r>
                      </m:sub>
                      <m:sup/>
                      <m:e>
                        <m:r>
                          <a:rPr lang="en-US" altLang="zh-CN" sz="2000" i="1">
                            <a:latin typeface="Cambria Math" panose="02040503050406030204" pitchFamily="18" charset="0"/>
                          </a:rPr>
                          <m:t>𝜋</m:t>
                        </m:r>
                        <m:f>
                          <m:fPr>
                            <m:ctrlPr>
                              <a:rPr lang="zh-CN" altLang="zh-CN" sz="2000" i="1">
                                <a:latin typeface="Cambria Math" panose="02040503050406030204" pitchFamily="18" charset="0"/>
                              </a:rPr>
                            </m:ctrlPr>
                          </m:fPr>
                          <m:num>
                            <m:sSup>
                              <m:sSupPr>
                                <m:ctrlPr>
                                  <a:rPr lang="zh-CN" altLang="zh-CN" sz="2000" i="1">
                                    <a:latin typeface="Cambria Math" panose="02040503050406030204" pitchFamily="18" charset="0"/>
                                  </a:rPr>
                                </m:ctrlPr>
                              </m:sSupPr>
                              <m:e>
                                <m:d>
                                  <m:dPr>
                                    <m:begChr m:val="|"/>
                                    <m:endChr m:val="|"/>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𝜔</m:t>
                                        </m:r>
                                      </m:e>
                                      <m:sub>
                                        <m:r>
                                          <a:rPr lang="en-US" altLang="zh-CN" sz="2000" i="1">
                                            <a:latin typeface="Cambria Math" panose="02040503050406030204" pitchFamily="18" charset="0"/>
                                          </a:rPr>
                                          <m:t>𝑘</m:t>
                                        </m:r>
                                      </m:sub>
                                    </m:sSub>
                                    <m:r>
                                      <a:rPr lang="en-US" altLang="zh-CN" sz="2000" i="1">
                                        <a:latin typeface="Cambria Math" panose="02040503050406030204" pitchFamily="18" charset="0"/>
                                      </a:rPr>
                                      <m:t>(</m:t>
                                    </m:r>
                                    <m:sSubSup>
                                      <m:sSubSupPr>
                                        <m:ctrlPr>
                                          <a:rPr lang="zh-CN" altLang="zh-CN" sz="2000" i="1">
                                            <a:latin typeface="Cambria Math" panose="02040503050406030204" pitchFamily="18" charset="0"/>
                                          </a:rPr>
                                        </m:ctrlPr>
                                      </m:sSubSup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r>
                                          <a:rPr lang="en-US" altLang="zh-CN" sz="2000" i="1">
                                            <a:latin typeface="Cambria Math" panose="02040503050406030204" pitchFamily="18" charset="0"/>
                                          </a:rPr>
                                          <m:t>2</m:t>
                                        </m:r>
                                      </m:sub>
                                      <m:sup>
                                        <m:r>
                                          <a:rPr lang="en-US" altLang="zh-CN" sz="2000" i="1">
                                            <a:latin typeface="Cambria Math" panose="02040503050406030204" pitchFamily="18" charset="0"/>
                                          </a:rPr>
                                          <m:t>2</m:t>
                                        </m:r>
                                      </m:sup>
                                    </m:sSubSup>
                                    <m:r>
                                      <a:rPr lang="en-US" altLang="zh-CN" sz="2000" i="1">
                                        <a:latin typeface="Cambria Math" panose="02040503050406030204" pitchFamily="18" charset="0"/>
                                      </a:rPr>
                                      <m:t>)</m:t>
                                    </m:r>
                                  </m:e>
                                </m:d>
                              </m:e>
                              <m:sup>
                                <m:r>
                                  <a:rPr lang="en-US" altLang="zh-CN" sz="2000" i="1">
                                    <a:latin typeface="Cambria Math" panose="02040503050406030204" pitchFamily="18" charset="0"/>
                                  </a:rPr>
                                  <m:t>2</m:t>
                                </m:r>
                              </m:sup>
                            </m:sSup>
                            <m:func>
                              <m:funcPr>
                                <m:ctrlPr>
                                  <a:rPr lang="zh-CN" altLang="zh-CN" sz="2000" i="1">
                                    <a:latin typeface="Cambria Math" panose="02040503050406030204" pitchFamily="18" charset="0"/>
                                  </a:rPr>
                                </m:ctrlPr>
                              </m:funcPr>
                              <m:fName>
                                <m:r>
                                  <m:rPr>
                                    <m:sty m:val="p"/>
                                  </m:rPr>
                                  <a:rPr lang="en-US" altLang="zh-CN" sz="2000">
                                    <a:latin typeface="Cambria Math" panose="02040503050406030204" pitchFamily="18" charset="0"/>
                                  </a:rPr>
                                  <m:t>exp</m:t>
                                </m:r>
                              </m:fName>
                              <m:e>
                                <m:d>
                                  <m:dPr>
                                    <m:ctrlPr>
                                      <a:rPr lang="zh-CN" altLang="zh-CN" sz="2000" i="1">
                                        <a:latin typeface="Cambria Math" panose="02040503050406030204" pitchFamily="18" charset="0"/>
                                      </a:rPr>
                                    </m:ctrlPr>
                                  </m:dPr>
                                  <m:e>
                                    <m:r>
                                      <a:rPr lang="en-US" altLang="zh-CN" sz="2000" i="1">
                                        <a:latin typeface="Cambria Math" panose="02040503050406030204" pitchFamily="18" charset="0"/>
                                      </a:rPr>
                                      <m:t>−</m:t>
                                    </m:r>
                                    <m:f>
                                      <m:fPr>
                                        <m:ctrlPr>
                                          <a:rPr lang="zh-CN" altLang="zh-CN" sz="2000" i="1">
                                            <a:latin typeface="Cambria Math" panose="02040503050406030204" pitchFamily="18" charset="0"/>
                                          </a:rPr>
                                        </m:ctrlPr>
                                      </m:fPr>
                                      <m:num>
                                        <m:sSubSup>
                                          <m:sSubSupPr>
                                            <m:ctrlPr>
                                              <a:rPr lang="zh-CN" altLang="zh-CN" sz="2000" i="1">
                                                <a:latin typeface="Cambria Math" panose="02040503050406030204" pitchFamily="18" charset="0"/>
                                              </a:rPr>
                                            </m:ctrlPr>
                                          </m:sSubSup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r>
                                              <a:rPr lang="en-US" altLang="zh-CN" sz="2000" i="1">
                                                <a:latin typeface="Cambria Math" panose="02040503050406030204" pitchFamily="18" charset="0"/>
                                              </a:rPr>
                                              <m:t>2</m:t>
                                            </m:r>
                                          </m:sub>
                                          <m:sup>
                                            <m:r>
                                              <a:rPr lang="en-US" altLang="zh-CN" sz="2000" i="1">
                                                <a:latin typeface="Cambria Math" panose="02040503050406030204" pitchFamily="18" charset="0"/>
                                              </a:rPr>
                                              <m:t>2</m:t>
                                            </m:r>
                                          </m:sup>
                                        </m:sSubSup>
                                      </m:num>
                                      <m:den>
                                        <m:d>
                                          <m:dPr>
                                            <m:begChr m:val="〈"/>
                                            <m:endChr m:val="〉"/>
                                            <m:ctrlPr>
                                              <a:rPr lang="zh-CN" altLang="zh-CN" sz="2000" i="1">
                                                <a:latin typeface="Cambria Math" panose="02040503050406030204" pitchFamily="18" charset="0"/>
                                              </a:rPr>
                                            </m:ctrlPr>
                                          </m:dPr>
                                          <m:e>
                                            <m:sSubSup>
                                              <m:sSubSupPr>
                                                <m:ctrlPr>
                                                  <a:rPr lang="zh-CN" altLang="zh-CN" sz="2000" i="1">
                                                    <a:latin typeface="Cambria Math" panose="02040503050406030204" pitchFamily="18" charset="0"/>
                                                  </a:rPr>
                                                </m:ctrlPr>
                                              </m:sSubSup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sub>
                                              <m:sup>
                                                <m:r>
                                                  <a:rPr lang="en-US" altLang="zh-CN" sz="2000" i="1">
                                                    <a:latin typeface="Cambria Math" panose="02040503050406030204" pitchFamily="18" charset="0"/>
                                                  </a:rPr>
                                                  <m:t>2</m:t>
                                                </m:r>
                                              </m:sup>
                                            </m:sSubSup>
                                          </m:e>
                                        </m:d>
                                      </m:den>
                                    </m:f>
                                  </m:e>
                                </m:d>
                              </m:e>
                            </m:func>
                          </m:num>
                          <m:den>
                            <m:d>
                              <m:dPr>
                                <m:begChr m:val="|"/>
                                <m:endChr m:val="|"/>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𝑘</m:t>
                                    </m:r>
                                  </m:e>
                                  <m:sub>
                                    <m:r>
                                      <a:rPr lang="en-US" altLang="zh-CN" sz="2000" i="1">
                                        <a:latin typeface="Cambria Math" panose="02040503050406030204" pitchFamily="18" charset="0"/>
                                      </a:rPr>
                                      <m:t>𝑧</m:t>
                                    </m:r>
                                  </m:sub>
                                </m:sSub>
                              </m:e>
                            </m:d>
                            <m:d>
                              <m:dPr>
                                <m:begChr m:val="|"/>
                                <m:endChr m:val="|"/>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d>
                                      <m:dPr>
                                        <m:begChr m:val=""/>
                                        <m:endChr m:val="|"/>
                                        <m:ctrlPr>
                                          <a:rPr lang="zh-CN" altLang="zh-CN" sz="2000" i="1">
                                            <a:latin typeface="Cambria Math" panose="02040503050406030204" pitchFamily="18" charset="0"/>
                                          </a:rPr>
                                        </m:ctrlPr>
                                      </m:dPr>
                                      <m:e>
                                        <m:f>
                                          <m:fPr>
                                            <m:ctrlPr>
                                              <a:rPr lang="zh-CN" altLang="zh-CN" sz="2000" i="1">
                                                <a:latin typeface="Cambria Math" panose="02040503050406030204" pitchFamily="18" charset="0"/>
                                              </a:rPr>
                                            </m:ctrlPr>
                                          </m:fPr>
                                          <m:num>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𝜈</m:t>
                                                </m:r>
                                              </m:e>
                                              <m:sub>
                                                <m:r>
                                                  <a:rPr lang="en-US" altLang="zh-CN" sz="2000" i="1">
                                                    <a:latin typeface="Cambria Math" panose="02040503050406030204" pitchFamily="18" charset="0"/>
                                                  </a:rPr>
                                                  <m:t>𝑧</m:t>
                                                </m:r>
                                              </m:sub>
                                            </m:sSub>
                                          </m:num>
                                          <m:den>
                                            <m:r>
                                              <a:rPr lang="en-US" altLang="zh-CN" sz="2000" i="1">
                                                <a:latin typeface="Cambria Math" panose="02040503050406030204" pitchFamily="18" charset="0"/>
                                              </a:rPr>
                                              <m:t>𝜕</m:t>
                                            </m:r>
                                            <m:sSubSup>
                                              <m:sSubSupPr>
                                                <m:ctrlPr>
                                                  <a:rPr lang="zh-CN" altLang="zh-CN" sz="2000" i="1">
                                                    <a:latin typeface="Cambria Math" panose="02040503050406030204" pitchFamily="18" charset="0"/>
                                                  </a:rPr>
                                                </m:ctrlPr>
                                              </m:sSubSup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sub>
                                              <m:sup>
                                                <m:r>
                                                  <a:rPr lang="en-US" altLang="zh-CN" sz="2000" i="1">
                                                    <a:latin typeface="Cambria Math" panose="02040503050406030204" pitchFamily="18" charset="0"/>
                                                  </a:rPr>
                                                  <m:t>2</m:t>
                                                </m:r>
                                              </m:sup>
                                            </m:sSubSup>
                                          </m:den>
                                        </m:f>
                                      </m:e>
                                    </m:d>
                                  </m:e>
                                  <m:sub>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r>
                                          <a:rPr lang="en-US" altLang="zh-CN" sz="2000" i="1">
                                            <a:latin typeface="Cambria Math" panose="02040503050406030204" pitchFamily="18" charset="0"/>
                                          </a:rPr>
                                          <m:t>1</m:t>
                                        </m:r>
                                      </m:sub>
                                    </m:sSub>
                                  </m:sub>
                                </m:sSub>
                              </m:e>
                            </m:d>
                            <m:d>
                              <m:dPr>
                                <m:begChr m:val="〈"/>
                                <m:endChr m:val="〉"/>
                                <m:ctrlPr>
                                  <a:rPr lang="zh-CN" altLang="zh-CN" sz="2000" i="1">
                                    <a:latin typeface="Cambria Math" panose="02040503050406030204" pitchFamily="18" charset="0"/>
                                  </a:rPr>
                                </m:ctrlPr>
                              </m:dPr>
                              <m:e>
                                <m:sSubSup>
                                  <m:sSubSupPr>
                                    <m:ctrlPr>
                                      <a:rPr lang="zh-CN" altLang="zh-CN" sz="2000" i="1">
                                        <a:latin typeface="Cambria Math" panose="02040503050406030204" pitchFamily="18" charset="0"/>
                                      </a:rPr>
                                    </m:ctrlPr>
                                  </m:sSubSupPr>
                                  <m:e>
                                    <m:r>
                                      <a:rPr lang="en-US" altLang="zh-CN" sz="2000" i="1">
                                        <a:latin typeface="Cambria Math" panose="02040503050406030204" pitchFamily="18" charset="0"/>
                                      </a:rPr>
                                      <m:t>𝑎</m:t>
                                    </m:r>
                                  </m:e>
                                  <m:sub>
                                    <m:r>
                                      <a:rPr lang="en-US" altLang="zh-CN" sz="2000" i="1">
                                        <a:latin typeface="Cambria Math" panose="02040503050406030204" pitchFamily="18" charset="0"/>
                                      </a:rPr>
                                      <m:t>𝑧</m:t>
                                    </m:r>
                                  </m:sub>
                                  <m:sup>
                                    <m:r>
                                      <a:rPr lang="en-US" altLang="zh-CN" sz="2000" i="1">
                                        <a:latin typeface="Cambria Math" panose="02040503050406030204" pitchFamily="18" charset="0"/>
                                      </a:rPr>
                                      <m:t>2</m:t>
                                    </m:r>
                                  </m:sup>
                                </m:sSubSup>
                              </m:e>
                            </m:d>
                          </m:den>
                        </m:f>
                      </m:e>
                    </m:nary>
                  </m:oMath>
                </a14:m>
                <a:endParaRPr lang="en-US" altLang="zh-CN" sz="2000" dirty="0"/>
              </a:p>
              <a:p>
                <a:r>
                  <a:rPr lang="en-US" altLang="zh-CN" sz="2000" dirty="0">
                    <a:effectLst/>
                    <a:ea typeface="宋体" panose="02010600030101010101" pitchFamily="2" charset="-122"/>
                    <a:cs typeface="Times New Roman" panose="02020603050405020304" pitchFamily="18" charset="0"/>
                  </a:rPr>
                  <a:t>    </a:t>
                </a:r>
                <a:r>
                  <a:rPr lang="zh-CN" altLang="zh-CN" sz="2000" dirty="0">
                    <a:effectLst/>
                    <a:ea typeface="宋体" panose="02010600030101010101" pitchFamily="2" charset="-122"/>
                    <a:cs typeface="Times New Roman" panose="02020603050405020304" pitchFamily="18" charset="0"/>
                  </a:rPr>
                  <a:t>其中</a:t>
                </a:r>
                <a14:m>
                  <m:oMath xmlns:m="http://schemas.openxmlformats.org/officeDocument/2006/math">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 </m:t>
                    </m:r>
                  </m:oMath>
                </a14:m>
                <a:r>
                  <a:rPr lang="zh-CN" altLang="zh-CN" sz="2000" dirty="0">
                    <a:effectLst/>
                    <a:ea typeface="宋体" panose="02010600030101010101" pitchFamily="2" charset="-122"/>
                    <a:cs typeface="Times New Roman" panose="02020603050405020304" pitchFamily="18" charset="0"/>
                  </a:rPr>
                  <a:t>是没有垂直束束作用的垂直</a:t>
                </a:r>
                <a:r>
                  <a:rPr lang="en-US" altLang="zh-CN" sz="2000" dirty="0">
                    <a:effectLst/>
                    <a:ea typeface="宋体" panose="02010600030101010101" pitchFamily="2" charset="-122"/>
                    <a:cs typeface="Times New Roman" panose="02020603050405020304" pitchFamily="18" charset="0"/>
                  </a:rPr>
                  <a:t>tune</a:t>
                </a:r>
                <a:r>
                  <a:rPr lang="zh-CN" altLang="zh-CN" sz="2000" dirty="0">
                    <a:effectLst/>
                    <a:ea typeface="宋体" panose="02010600030101010101" pitchFamily="2" charset="-122"/>
                    <a:cs typeface="Times New Roman" panose="02020603050405020304" pitchFamily="18" charset="0"/>
                  </a:rPr>
                  <a:t>，并且假设其和幅值无关， </a:t>
                </a:r>
                <a:r>
                  <a:rPr lang="zh-CN" altLang="en-US" sz="2000" dirty="0">
                    <a:effectLst/>
                    <a:ea typeface="宋体" panose="02010600030101010101" pitchFamily="2" charset="-122"/>
                    <a:cs typeface="Times New Roman" panose="02020603050405020304" pitchFamily="18" charset="0"/>
                  </a:rPr>
                  <a:t>振幅</a:t>
                </a:r>
                <a14:m>
                  <m:oMath xmlns:m="http://schemas.openxmlformats.org/officeDocument/2006/math">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sub>
                    </m:sSub>
                  </m:oMath>
                </a14:m>
                <a:r>
                  <a:rPr lang="zh-CN" altLang="zh-CN" sz="2000" dirty="0">
                    <a:effectLst/>
                    <a:ea typeface="宋体" panose="02010600030101010101" pitchFamily="2" charset="-122"/>
                    <a:cs typeface="Times New Roman" panose="02020603050405020304" pitchFamily="18" charset="0"/>
                  </a:rPr>
                  <a:t>是做线性展开的基点值</a:t>
                </a:r>
                <a:r>
                  <a:rPr lang="en-US" altLang="zh-CN" sz="2000" dirty="0">
                    <a:effectLst/>
                    <a:ea typeface="宋体" panose="02010600030101010101" pitchFamily="2" charset="-122"/>
                    <a:cs typeface="Times New Roman" panose="02020603050405020304" pitchFamily="18" charset="0"/>
                  </a:rPr>
                  <a:t>,</a:t>
                </a:r>
                <a:r>
                  <a:rPr lang="zh-CN" altLang="en-US" sz="2000" dirty="0">
                    <a:effectLst/>
                    <a:ea typeface="宋体" panose="02010600030101010101" pitchFamily="2" charset="-122"/>
                    <a:cs typeface="Times New Roman" panose="02020603050405020304" pitchFamily="18" charset="0"/>
                  </a:rPr>
                  <a:t>可以取</a:t>
                </a:r>
                <a:r>
                  <a:rPr lang="en-US" altLang="zh-CN" sz="2000" dirty="0">
                    <a:effectLst/>
                    <a:ea typeface="宋体" panose="02010600030101010101" pitchFamily="2" charset="-122"/>
                    <a:cs typeface="Times New Roman" panose="02020603050405020304" pitchFamily="18" charset="0"/>
                  </a:rPr>
                  <a:t>0</a:t>
                </a:r>
                <a:r>
                  <a:rPr lang="zh-CN" altLang="zh-CN" sz="2000" dirty="0">
                    <a:effectLst/>
                    <a:ea typeface="宋体" panose="02010600030101010101" pitchFamily="2" charset="-122"/>
                    <a:cs typeface="Times New Roman" panose="02020603050405020304" pitchFamily="18" charset="0"/>
                  </a:rPr>
                  <a:t>，即 </a:t>
                </a:r>
                <a14:m>
                  <m:oMath xmlns:m="http://schemas.openxmlformats.org/officeDocument/2006/math">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r>
                      <m:rPr>
                        <m:sty m:val="p"/>
                      </m:rPr>
                      <a:rPr lang="en-US" altLang="zh-CN" sz="2000">
                        <a:effectLst/>
                        <a:latin typeface="Cambria Math" panose="02040503050406030204" pitchFamily="18" charset="0"/>
                        <a:ea typeface="宋体" panose="02010600030101010101" pitchFamily="2" charset="-122"/>
                        <a:cs typeface="Times New Roman" panose="02020603050405020304" pitchFamily="18" charset="0"/>
                      </a:rPr>
                      <m:t>Δ</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sub>
                    </m:sSub>
                    <m:d>
                      <m:dPr>
                        <m:ctrlPr>
                          <a:rPr lang="zh-CN" altLang="zh-CN" sz="2000" i="1">
                            <a:effectLst/>
                            <a:latin typeface="Cambria Math" panose="02040503050406030204" pitchFamily="18" charset="0"/>
                            <a:ea typeface="Cambria Math" panose="02040503050406030204" pitchFamily="18" charset="0"/>
                          </a:rPr>
                        </m:ctrlPr>
                      </m:dPr>
                      <m:e>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sub>
                        </m:sSub>
                      </m:e>
                    </m:d>
                  </m:oMath>
                </a14:m>
                <a:r>
                  <a:rPr lang="en-US" altLang="zh-CN" sz="2000" dirty="0">
                    <a:effectLst/>
                    <a:latin typeface="宋体" panose="02010600030101010101" pitchFamily="2" charset="-122"/>
                    <a:cs typeface="Times New Roman" panose="02020603050405020304" pitchFamily="18" charset="0"/>
                  </a:rPr>
                  <a:t>,</a:t>
                </a:r>
                <a:r>
                  <a:rPr lang="zh-CN" altLang="zh-CN" sz="2000" dirty="0">
                    <a:effectLst/>
                    <a:ea typeface="宋体" panose="02010600030101010101" pitchFamily="2" charset="-122"/>
                    <a:cs typeface="Times New Roman" panose="02020603050405020304" pitchFamily="18" charset="0"/>
                  </a:rPr>
                  <a:t>而</a:t>
                </a:r>
                <a:r>
                  <a:rPr lang="zh-CN" altLang="en-US" sz="2000" dirty="0">
                    <a:effectLst/>
                    <a:ea typeface="宋体" panose="02010600030101010101" pitchFamily="2" charset="-122"/>
                    <a:cs typeface="Times New Roman" panose="02020603050405020304" pitchFamily="18" charset="0"/>
                  </a:rPr>
                  <a:t>振幅</a:t>
                </a:r>
                <a14:m>
                  <m:oMath xmlns:m="http://schemas.openxmlformats.org/officeDocument/2006/math">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sub>
                    </m:sSub>
                  </m:oMath>
                </a14:m>
                <a:r>
                  <a:rPr lang="zh-CN" altLang="zh-CN" sz="2000" dirty="0">
                    <a:effectLst/>
                    <a:ea typeface="宋体" panose="02010600030101010101" pitchFamily="2" charset="-122"/>
                    <a:cs typeface="Times New Roman" panose="02020603050405020304" pitchFamily="18" charset="0"/>
                  </a:rPr>
                  <a:t>满足共振条件</a:t>
                </a:r>
                <a:endParaRPr lang="en-US" altLang="zh-CN" sz="2000" dirty="0">
                  <a:effectLst/>
                  <a:ea typeface="宋体" panose="02010600030101010101" pitchFamily="2" charset="-122"/>
                  <a:cs typeface="Times New Roman" panose="02020603050405020304" pitchFamily="18" charset="0"/>
                </a:endParaRPr>
              </a:p>
              <a:p>
                <a:r>
                  <a:rPr lang="en-US" altLang="zh-CN" dirty="0">
                    <a:ea typeface="宋体" panose="02010600030101010101" pitchFamily="2" charset="-122"/>
                    <a:cs typeface="Times New Roman" panose="02020603050405020304" pitchFamily="18" charset="0"/>
                  </a:rPr>
                  <a:t>      </a:t>
                </a:r>
                <a14:m>
                  <m:oMath xmlns:m="http://schemas.openxmlformats.org/officeDocument/2006/math">
                    <m:r>
                      <a:rPr lang="en-US" altLang="zh-CN" sz="2000" i="1" kern="100" smtClean="0">
                        <a:effectLst/>
                        <a:latin typeface="Cambria Math" panose="02040503050406030204" pitchFamily="18" charset="0"/>
                        <a:ea typeface="宋体" panose="02010600030101010101" pitchFamily="2" charset="-122"/>
                        <a:cs typeface="Times New Roman" panose="02020603050405020304" pitchFamily="18" charset="0"/>
                      </a:rPr>
                      <m:t>𝜈</m:t>
                    </m:r>
                    <m:r>
                      <a:rPr lang="en-US" altLang="zh-CN" sz="2000" i="1" kern="100" smtClean="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𝑘</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0</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d>
                          <m:dPr>
                            <m:begChr m:val=""/>
                            <m:endChr m:val="|"/>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e>
                        </m:d>
                      </m:e>
                      <m:sub>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1</m:t>
                            </m:r>
                          </m:sub>
                        </m:sSub>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d>
                          <m:dPr>
                            <m:begChr m:val=""/>
                            <m:endChr m:val="|"/>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dPr>
                          <m:e>
                            <m:f>
                              <m:f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r>
                                  <m:rPr>
                                    <m:sty m:val="p"/>
                                  </m:rPr>
                                  <a:rPr lang="en-US" altLang="zh-CN" sz="2000" kern="100">
                                    <a:effectLst/>
                                    <a:latin typeface="Cambria Math" panose="02040503050406030204" pitchFamily="18" charset="0"/>
                                    <a:ea typeface="宋体" panose="02010600030101010101" pitchFamily="2" charset="-122"/>
                                    <a:cs typeface="Times New Roman" panose="02020603050405020304" pitchFamily="18" charset="0"/>
                                  </a:rPr>
                                  <m:t>Δ</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𝜈</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num>
                              <m:den>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2</m:t>
                                    </m:r>
                                  </m:sup>
                                </m:sSubSup>
                              </m:den>
                            </m:f>
                          </m:e>
                        </m:d>
                      </m:e>
                      <m:sub>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1</m:t>
                            </m:r>
                          </m:sub>
                        </m:sSub>
                      </m:sub>
                    </m:s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2</m:t>
                        </m:r>
                      </m:sub>
                      <m: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sz="20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1</m:t>
                        </m:r>
                      </m:sub>
                      <m: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2</m:t>
                        </m:r>
                      </m:sup>
                    </m:sSubSup>
                    <m:r>
                      <a:rPr lang="en-US" altLang="zh-CN" sz="2000" i="1" kern="100">
                        <a:effectLst/>
                        <a:latin typeface="Cambria Math" panose="02040503050406030204" pitchFamily="18" charset="0"/>
                        <a:ea typeface="宋体" panose="02010600030101010101" pitchFamily="2" charset="-122"/>
                        <a:cs typeface="Times New Roman" panose="02020603050405020304" pitchFamily="18" charset="0"/>
                      </a:rPr>
                      <m:t>)]=0</m:t>
                    </m:r>
                  </m:oMath>
                </a14:m>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r>
                  <a:rPr lang="zh-CN" altLang="en-US" sz="2000" kern="100" dirty="0">
                    <a:latin typeface="等线" panose="02010600030101010101" pitchFamily="2" charset="-122"/>
                    <a:ea typeface="等线" panose="02010600030101010101" pitchFamily="2" charset="-122"/>
                    <a:cs typeface="Times New Roman" panose="02020603050405020304" pitchFamily="18" charset="0"/>
                  </a:rPr>
                  <a:t>这样</a:t>
                </a:r>
                <a14:m>
                  <m:oMath xmlns:m="http://schemas.openxmlformats.org/officeDocument/2006/math">
                    <m:f>
                      <m:fPr>
                        <m:ctrlPr>
                          <a:rPr lang="zh-CN" altLang="zh-CN" sz="2000" i="1" smtClean="0">
                            <a:effectLst/>
                            <a:latin typeface="Cambria Math" panose="02040503050406030204" pitchFamily="18" charset="0"/>
                            <a:ea typeface="Cambria Math" panose="02040503050406030204" pitchFamily="18" charset="0"/>
                          </a:rPr>
                        </m:ctrlPr>
                      </m:fPr>
                      <m:num>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num>
                      <m:den>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𝜏</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𝑑</m:t>
                            </m:r>
                          </m:sub>
                        </m:sSub>
                      </m:den>
                    </m:f>
                  </m:oMath>
                </a14:m>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成为了</a:t>
                </a:r>
                <a14:m>
                  <m:oMath xmlns:m="http://schemas.openxmlformats.org/officeDocument/2006/math">
                    <m:sSub>
                      <m:sSubPr>
                        <m:ctrlPr>
                          <a:rPr lang="zh-CN" altLang="zh-CN" sz="2000" i="1">
                            <a:latin typeface="Cambria Math" panose="02040503050406030204" pitchFamily="18" charset="0"/>
                            <a:ea typeface="Cambria Math" panose="02040503050406030204" pitchFamily="18" charset="0"/>
                          </a:rPr>
                        </m:ctrlPr>
                      </m:sSubPr>
                      <m:e>
                        <m:r>
                          <a:rPr lang="en-US" altLang="zh-CN" sz="2000" i="1">
                            <a:latin typeface="Cambria Math" panose="02040503050406030204" pitchFamily="18" charset="0"/>
                            <a:ea typeface="宋体" panose="02010600030101010101" pitchFamily="2" charset="-122"/>
                            <a:cs typeface="Times New Roman" panose="02020603050405020304" pitchFamily="18" charset="0"/>
                          </a:rPr>
                          <m:t>𝑎</m:t>
                        </m:r>
                      </m:e>
                      <m:sub>
                        <m:r>
                          <a:rPr lang="en-US" altLang="zh-CN" sz="2000" i="1">
                            <a:latin typeface="Cambria Math" panose="02040503050406030204" pitchFamily="18" charset="0"/>
                            <a:ea typeface="宋体" panose="02010600030101010101" pitchFamily="2" charset="-122"/>
                            <a:cs typeface="Times New Roman" panose="02020603050405020304" pitchFamily="18" charset="0"/>
                          </a:rPr>
                          <m:t>𝑧</m:t>
                        </m:r>
                        <m:r>
                          <a:rPr lang="en-US" altLang="zh-CN" sz="2000" i="1">
                            <a:latin typeface="Cambria Math" panose="02040503050406030204" pitchFamily="18" charset="0"/>
                            <a:ea typeface="宋体" panose="02010600030101010101" pitchFamily="2" charset="-122"/>
                            <a:cs typeface="Times New Roman" panose="02020603050405020304" pitchFamily="18" charset="0"/>
                          </a:rPr>
                          <m:t>2</m:t>
                        </m:r>
                      </m:sub>
                    </m:sSub>
                  </m:oMath>
                </a14:m>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的函数，对于每一阶高阶共振，</a:t>
                </a:r>
                <a:r>
                  <a:rPr lang="zh-CN" altLang="en-US" sz="2000" kern="100" dirty="0">
                    <a:latin typeface="等线" panose="02010600030101010101" pitchFamily="2" charset="-122"/>
                    <a:ea typeface="等线" panose="02010600030101010101" pitchFamily="2" charset="-122"/>
                    <a:cs typeface="Times New Roman" panose="02020603050405020304" pitchFamily="18" charset="0"/>
                  </a:rPr>
                  <a:t>可以近似求得一个极小值</a:t>
                </a:r>
                <a14:m>
                  <m:oMath xmlns:m="http://schemas.openxmlformats.org/officeDocument/2006/math">
                    <m:sSub>
                      <m:sSubPr>
                        <m:ctrlPr>
                          <a:rPr lang="en-US" altLang="zh-CN" sz="2000" i="1" kern="100" smtClean="0">
                            <a:latin typeface="Cambria Math" panose="02040503050406030204" pitchFamily="18" charset="0"/>
                            <a:ea typeface="等线" panose="02010600030101010101" pitchFamily="2" charset="-122"/>
                            <a:cs typeface="Times New Roman" panose="02020603050405020304" pitchFamily="18" charset="0"/>
                          </a:rPr>
                        </m:ctrlPr>
                      </m:sSubPr>
                      <m:e>
                        <m:r>
                          <a:rPr lang="zh-CN" altLang="en-US" sz="2000" i="1" kern="100" smtClean="0">
                            <a:latin typeface="Cambria Math" panose="02040503050406030204" pitchFamily="18" charset="0"/>
                            <a:ea typeface="等线" panose="02010600030101010101" pitchFamily="2" charset="-122"/>
                            <a:cs typeface="Times New Roman" panose="02020603050405020304" pitchFamily="18" charset="0"/>
                          </a:rPr>
                          <m:t>𝜏</m:t>
                        </m:r>
                      </m:e>
                      <m:sub>
                        <m:r>
                          <a:rPr lang="en-US" altLang="zh-CN" sz="2000" b="0" i="1" kern="100" smtClean="0">
                            <a:latin typeface="Cambria Math" panose="02040503050406030204" pitchFamily="18" charset="0"/>
                            <a:ea typeface="等线" panose="02010600030101010101" pitchFamily="2" charset="-122"/>
                            <a:cs typeface="Times New Roman" panose="02020603050405020304" pitchFamily="18" charset="0"/>
                          </a:rPr>
                          <m:t>𝑚𝑖𝑛</m:t>
                        </m:r>
                      </m:sub>
                    </m:sSub>
                  </m:oMath>
                </a14:m>
                <a:r>
                  <a:rPr lang="zh-CN" altLang="en-US" sz="2000" kern="100" dirty="0">
                    <a:effectLst/>
                    <a:latin typeface="等线" panose="02010600030101010101" pitchFamily="2" charset="-122"/>
                    <a:ea typeface="等线" panose="02010600030101010101" pitchFamily="2" charset="-122"/>
                    <a:cs typeface="Times New Roman" panose="02020603050405020304" pitchFamily="18" charset="0"/>
                  </a:rPr>
                  <a:t>作为该阶共振的特征退极化时间</a:t>
                </a:r>
                <a:endPar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mc:Choice>
        <mc:Fallback xmlns="">
          <p:sp>
            <p:nvSpPr>
              <p:cNvPr id="3" name="内容占位符 2">
                <a:extLst>
                  <a:ext uri="{FF2B5EF4-FFF2-40B4-BE49-F238E27FC236}">
                    <a16:creationId xmlns:a16="http://schemas.microsoft.com/office/drawing/2014/main" id="{4B6A6389-1F52-FA7D-B476-B56CA65B2955}"/>
                  </a:ext>
                </a:extLst>
              </p:cNvPr>
              <p:cNvSpPr>
                <a:spLocks noGrp="1" noRot="1" noChangeAspect="1" noMove="1" noResize="1" noEditPoints="1" noAdjustHandles="1" noChangeArrowheads="1" noChangeShapeType="1" noTextEdit="1"/>
              </p:cNvSpPr>
              <p:nvPr>
                <p:ph idx="1"/>
              </p:nvPr>
            </p:nvSpPr>
            <p:spPr>
              <a:xfrm>
                <a:off x="722489" y="428978"/>
                <a:ext cx="11296791" cy="6195342"/>
              </a:xfrm>
              <a:blipFill>
                <a:blip r:embed="rId2"/>
                <a:stretch>
                  <a:fillRect l="-971" t="-177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338484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4A11073B-6ED3-2311-5B97-E24CACBB0274}"/>
                  </a:ext>
                </a:extLst>
              </p:cNvPr>
              <p:cNvSpPr>
                <a:spLocks noGrp="1"/>
              </p:cNvSpPr>
              <p:nvPr>
                <p:ph idx="1"/>
              </p:nvPr>
            </p:nvSpPr>
            <p:spPr>
              <a:xfrm>
                <a:off x="838200" y="660400"/>
                <a:ext cx="10515600" cy="5781040"/>
              </a:xfrm>
            </p:spPr>
            <p:txBody>
              <a:bodyPr>
                <a:normAutofit/>
              </a:bodyPr>
              <a:lstStyle/>
              <a:p>
                <a:r>
                  <a:rPr lang="en-US" altLang="zh-CN" dirty="0"/>
                  <a:t>6. </a:t>
                </a:r>
                <a:r>
                  <a:rPr lang="zh-CN" altLang="en-US" dirty="0"/>
                  <a:t>维持极化的最大束团粒子数估计</a:t>
                </a:r>
                <a:endParaRPr lang="en-US" altLang="zh-CN" dirty="0"/>
              </a:p>
              <a:p>
                <a:r>
                  <a:rPr lang="en-US" altLang="zh-CN" dirty="0"/>
                  <a:t>     </a:t>
                </a:r>
                <a:r>
                  <a:rPr lang="zh-CN" altLang="en-US" dirty="0"/>
                  <a:t>对于</a:t>
                </a:r>
                <a:r>
                  <a:rPr lang="en-US" altLang="zh-CN" dirty="0"/>
                  <a:t>k</a:t>
                </a:r>
                <a:r>
                  <a:rPr lang="zh-CN" altLang="en-US" dirty="0"/>
                  <a:t>阶共振，如果其</a:t>
                </a:r>
                <a:r>
                  <a:rPr lang="en-US" altLang="zh-CN" dirty="0"/>
                  <a:t>k</a:t>
                </a:r>
                <a:r>
                  <a:rPr lang="zh-CN" altLang="en-US" dirty="0"/>
                  <a:t>阶退极化时间的最短时间和极化建立时间相当，那么可以认为此</a:t>
                </a:r>
                <a:r>
                  <a:rPr lang="en-US" altLang="zh-CN" dirty="0"/>
                  <a:t>k</a:t>
                </a:r>
                <a:r>
                  <a:rPr lang="zh-CN" altLang="en-US" dirty="0"/>
                  <a:t>阶足够弱，更高阶的共振也可以一并忽略，即确定了一个最大共振阶数</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𝜏</m:t>
                            </m:r>
                          </m:e>
                          <m:sub>
                            <m:r>
                              <a:rPr lang="en-US" altLang="zh-CN" b="0" i="1" smtClean="0">
                                <a:latin typeface="Cambria Math" panose="02040503050406030204" pitchFamily="18" charset="0"/>
                              </a:rPr>
                              <m:t>𝑑𝑚𝑖𝑛</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𝑘</m:t>
                            </m:r>
                          </m:e>
                          <m:sub>
                            <m:r>
                              <m:rPr>
                                <m:sty m:val="p"/>
                              </m:rPr>
                              <a:rPr lang="en-US" altLang="zh-CN" i="1">
                                <a:latin typeface="Cambria Math" panose="02040503050406030204" pitchFamily="18" charset="0"/>
                              </a:rPr>
                              <m:t>z</m:t>
                            </m:r>
                            <m:r>
                              <a:rPr lang="en-US" altLang="zh-CN" b="0" i="1" smtClean="0">
                                <a:latin typeface="Cambria Math" panose="02040503050406030204" pitchFamily="18" charset="0"/>
                              </a:rPr>
                              <m:t> </m:t>
                            </m:r>
                            <m:r>
                              <a:rPr lang="en-US" altLang="zh-CN" b="0" i="1" smtClean="0">
                                <a:latin typeface="Cambria Math" panose="02040503050406030204" pitchFamily="18" charset="0"/>
                              </a:rPr>
                              <m:t>𝑚𝑎𝑥</m:t>
                            </m:r>
                          </m:sub>
                        </m:sSub>
                        <m:r>
                          <a:rPr lang="en-US" altLang="zh-CN" b="0" i="1" smtClean="0">
                            <a:latin typeface="Cambria Math" panose="02040503050406030204" pitchFamily="18" charset="0"/>
                          </a:rPr>
                          <m:t>)</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𝜏</m:t>
                            </m:r>
                          </m:e>
                          <m:sub>
                            <m:r>
                              <a:rPr lang="en-US" altLang="zh-CN" b="0" i="1" smtClean="0">
                                <a:latin typeface="Cambria Math" panose="02040503050406030204" pitchFamily="18" charset="0"/>
                              </a:rPr>
                              <m:t>𝑝</m:t>
                            </m:r>
                          </m:sub>
                        </m:sSub>
                      </m:den>
                    </m:f>
                  </m:oMath>
                </a14:m>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𝜏</m:t>
                        </m:r>
                      </m:e>
                      <m:sub>
                        <m:r>
                          <a:rPr lang="en-US" altLang="zh-CN" b="0" i="1" smtClean="0">
                            <a:latin typeface="Cambria Math" panose="02040503050406030204" pitchFamily="18" charset="0"/>
                          </a:rPr>
                          <m:t>𝑝</m:t>
                        </m:r>
                      </m:sub>
                    </m:sSub>
                    <m:r>
                      <a:rPr lang="zh-CN" altLang="en-US" i="1">
                        <a:latin typeface="Cambria Math" panose="02040503050406030204" pitchFamily="18" charset="0"/>
                      </a:rPr>
                      <m:t>是</m:t>
                    </m:r>
                  </m:oMath>
                </a14:m>
                <a:r>
                  <a:rPr lang="en-US" altLang="zh-CN" dirty="0" err="1"/>
                  <a:t>Sokolv-Ternov</a:t>
                </a:r>
                <a:r>
                  <a:rPr lang="zh-CN" altLang="en-US" dirty="0"/>
                  <a:t>极化建立时间</a:t>
                </a:r>
                <a:endParaRPr lang="en-US" altLang="zh-CN" dirty="0"/>
              </a:p>
              <a:p>
                <a:r>
                  <a:rPr lang="en-US" altLang="zh-CN" dirty="0"/>
                  <a:t>    </a:t>
                </a:r>
                <a:r>
                  <a:rPr lang="zh-CN" altLang="en-US" dirty="0"/>
                  <a:t>在</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panose="02040503050406030204" pitchFamily="18" charset="0"/>
                          </a:rPr>
                          <m:t>𝑘</m:t>
                        </m:r>
                      </m:e>
                      <m:sub>
                        <m:r>
                          <a:rPr lang="en-US" altLang="zh-CN" i="1">
                            <a:latin typeface="Cambria Math" panose="02040503050406030204" pitchFamily="18" charset="0"/>
                          </a:rPr>
                          <m:t>𝑧</m:t>
                        </m:r>
                      </m:sub>
                    </m:sSub>
                  </m:oMath>
                </a14:m>
                <a:r>
                  <a:rPr lang="zh-CN" altLang="en-US" dirty="0"/>
                  <a:t>阶边带共振附近</a:t>
                </a:r>
                <a14:m>
                  <m:oMath xmlns:m="http://schemas.openxmlformats.org/officeDocument/2006/math">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𝜈</m:t>
                        </m:r>
                        <m:r>
                          <a:rPr lang="en-US" altLang="zh-CN" i="1">
                            <a:latin typeface="Cambria Math" panose="02040503050406030204" pitchFamily="18" charset="0"/>
                            <a:ea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𝑘</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𝑘</m:t>
                            </m:r>
                          </m:e>
                          <m:sub>
                            <m:r>
                              <a:rPr lang="en-US" altLang="zh-CN" b="0" i="1" smtClean="0">
                                <a:latin typeface="Cambria Math" panose="02040503050406030204" pitchFamily="18" charset="0"/>
                              </a:rPr>
                              <m:t>𝑧</m:t>
                            </m:r>
                          </m:sub>
                        </m:sSub>
                        <m:r>
                          <a:rPr lang="zh-CN" altLang="en-US" i="1" smtClean="0">
                            <a:latin typeface="Cambria Math" panose="02040503050406030204" pitchFamily="18" charset="0"/>
                          </a:rPr>
                          <m:t>𝜈</m:t>
                        </m:r>
                      </m:e>
                      <m:sub>
                        <m:r>
                          <a:rPr lang="en-US" altLang="zh-CN" b="0" i="1" smtClean="0">
                            <a:latin typeface="Cambria Math" panose="02040503050406030204" pitchFamily="18" charset="0"/>
                          </a:rPr>
                          <m:t>𝑧</m:t>
                        </m:r>
                      </m:sub>
                    </m:sSub>
                  </m:oMath>
                </a14:m>
                <a:r>
                  <a:rPr lang="en-US" altLang="zh-CN" dirty="0"/>
                  <a:t>, </a:t>
                </a:r>
                <a:r>
                  <a:rPr lang="zh-CN" altLang="en-US" dirty="0"/>
                  <a:t>频移后满足共振的自旋谐波数间隔</a:t>
                </a:r>
                <a:endParaRPr lang="en-US" altLang="zh-CN" dirty="0"/>
              </a:p>
              <a:p>
                <a:r>
                  <a:rPr lang="en-US" altLang="zh-CN" dirty="0"/>
                  <a:t>                                   </a:t>
                </a:r>
                <a14:m>
                  <m:oMath xmlns:m="http://schemas.openxmlformats.org/officeDocument/2006/math">
                    <m:r>
                      <a:rPr lang="zh-CN" altLang="en-US" i="1" smtClean="0">
                        <a:latin typeface="Cambria Math" panose="02040503050406030204" pitchFamily="18" charset="0"/>
                      </a:rPr>
                      <m:t>∆</m:t>
                    </m:r>
                    <m:r>
                      <a:rPr lang="zh-CN" altLang="en-US" i="1">
                        <a:latin typeface="Cambria Math" panose="02040503050406030204" pitchFamily="18" charset="0"/>
                      </a:rPr>
                      <m:t>𝜈</m:t>
                    </m:r>
                    <m:r>
                      <a:rPr lang="en-US" altLang="zh-CN" i="1">
                        <a:latin typeface="Cambria Math" panose="02040503050406030204" pitchFamily="18" charset="0"/>
                        <a:ea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𝑘</m:t>
                        </m:r>
                      </m:e>
                      <m:sub>
                        <m:r>
                          <a:rPr lang="en-US" altLang="zh-CN" i="1">
                            <a:latin typeface="Cambria Math" panose="02040503050406030204" pitchFamily="18" charset="0"/>
                          </a:rPr>
                          <m:t>𝑧</m:t>
                        </m:r>
                      </m:sub>
                    </m:sSub>
                    <m: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zh-CN" altLang="en-US" i="1" smtClean="0">
                            <a:latin typeface="Cambria Math" panose="02040503050406030204" pitchFamily="18" charset="0"/>
                            <a:ea typeface="Cambria Math" panose="02040503050406030204" pitchFamily="18" charset="0"/>
                          </a:rPr>
                          <m:t>𝜈</m:t>
                        </m:r>
                      </m:e>
                      <m:sub>
                        <m:r>
                          <m:rPr>
                            <m:sty m:val="p"/>
                          </m:rPr>
                          <a:rPr lang="en-US" altLang="zh-CN" i="1">
                            <a:latin typeface="Cambria Math" panose="02040503050406030204" pitchFamily="18" charset="0"/>
                            <a:ea typeface="Cambria Math" panose="02040503050406030204" pitchFamily="18" charset="0"/>
                          </a:rPr>
                          <m:t>z</m:t>
                        </m:r>
                      </m:sub>
                    </m:sSub>
                    <m:r>
                      <a:rPr lang="en-US" altLang="zh-CN" i="1" smtClean="0">
                        <a:latin typeface="Cambria Math" panose="02040503050406030204" pitchFamily="18" charset="0"/>
                        <a:ea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𝑘</m:t>
                        </m:r>
                      </m:e>
                      <m:sub>
                        <m:r>
                          <a:rPr lang="en-US" altLang="zh-CN" i="1">
                            <a:latin typeface="Cambria Math" panose="02040503050406030204" pitchFamily="18" charset="0"/>
                          </a:rPr>
                          <m:t>𝑧</m:t>
                        </m:r>
                      </m:sub>
                    </m:sSub>
                    <m:r>
                      <a:rPr lang="en-US" altLang="zh-CN" i="1" smtClean="0">
                        <a:latin typeface="Cambria Math" panose="02040503050406030204" pitchFamily="18" charset="0"/>
                        <a:ea typeface="Cambria Math" panose="02040503050406030204" pitchFamily="18" charset="0"/>
                      </a:rPr>
                      <m:t>∆</m:t>
                    </m:r>
                    <m:sSub>
                      <m:sSubPr>
                        <m:ctrlPr>
                          <a:rPr lang="en-US" altLang="zh-CN" i="1" smtClean="0">
                            <a:latin typeface="Cambria Math" panose="02040503050406030204" pitchFamily="18" charset="0"/>
                            <a:ea typeface="Cambria Math" panose="02040503050406030204" pitchFamily="18" charset="0"/>
                          </a:rPr>
                        </m:ctrlPr>
                      </m:sSubPr>
                      <m:e>
                        <m:r>
                          <a:rPr lang="zh-CN" altLang="en-US" i="1" smtClean="0">
                            <a:latin typeface="Cambria Math" panose="02040503050406030204" pitchFamily="18" charset="0"/>
                            <a:ea typeface="Cambria Math" panose="02040503050406030204" pitchFamily="18" charset="0"/>
                          </a:rPr>
                          <m:t>𝜈</m:t>
                        </m:r>
                      </m:e>
                      <m:sub>
                        <m:r>
                          <a:rPr lang="en-US" altLang="zh-CN" b="0" i="1" smtClean="0">
                            <a:latin typeface="Cambria Math" panose="02040503050406030204" pitchFamily="18" charset="0"/>
                            <a:ea typeface="Cambria Math" panose="02040503050406030204" pitchFamily="18" charset="0"/>
                          </a:rPr>
                          <m:t>𝑧</m:t>
                        </m:r>
                        <m:r>
                          <m:rPr>
                            <m:sty m:val="p"/>
                          </m:rPr>
                          <a:rPr lang="en-US" altLang="zh-CN" i="1">
                            <a:latin typeface="Cambria Math" panose="02040503050406030204" pitchFamily="18" charset="0"/>
                            <a:ea typeface="Cambria Math" panose="02040503050406030204" pitchFamily="18" charset="0"/>
                          </a:rPr>
                          <m:t>max</m:t>
                        </m:r>
                      </m:sub>
                    </m:sSub>
                  </m:oMath>
                </a14:m>
                <a:endParaRPr lang="en-US" altLang="zh-CN" dirty="0"/>
              </a:p>
              <a:p>
                <a:r>
                  <a:rPr lang="en-US" altLang="zh-CN" dirty="0"/>
                  <a:t>    </a:t>
                </a:r>
                <a:r>
                  <a:rPr lang="zh-CN" altLang="en-US" dirty="0"/>
                  <a:t>对所有纳入考虑的共振阶数，如果总的间隔长度超出超周期数，那么引入束束相互作用后有效的自旋共振难以回避，</a:t>
                </a:r>
              </a:p>
            </p:txBody>
          </p:sp>
        </mc:Choice>
        <mc:Fallback xmlns="">
          <p:sp>
            <p:nvSpPr>
              <p:cNvPr id="3" name="内容占位符 2">
                <a:extLst>
                  <a:ext uri="{FF2B5EF4-FFF2-40B4-BE49-F238E27FC236}">
                    <a16:creationId xmlns:a16="http://schemas.microsoft.com/office/drawing/2014/main" id="{4A11073B-6ED3-2311-5B97-E24CACBB0274}"/>
                  </a:ext>
                </a:extLst>
              </p:cNvPr>
              <p:cNvSpPr>
                <a:spLocks noGrp="1" noRot="1" noChangeAspect="1" noMove="1" noResize="1" noEditPoints="1" noAdjustHandles="1" noChangeArrowheads="1" noChangeShapeType="1" noTextEdit="1"/>
              </p:cNvSpPr>
              <p:nvPr>
                <p:ph idx="1"/>
              </p:nvPr>
            </p:nvSpPr>
            <p:spPr>
              <a:xfrm>
                <a:off x="838200" y="660400"/>
                <a:ext cx="10515600" cy="5781040"/>
              </a:xfrm>
              <a:blipFill>
                <a:blip r:embed="rId2"/>
                <a:stretch>
                  <a:fillRect l="-1043" t="-1897" r="-347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10565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1053</Words>
  <Application>Microsoft Office PowerPoint</Application>
  <PresentationFormat>宽屏</PresentationFormat>
  <Paragraphs>64</Paragraphs>
  <Slides>11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等线</vt:lpstr>
      <vt:lpstr>等线 Light</vt:lpstr>
      <vt:lpstr>宋体</vt:lpstr>
      <vt:lpstr>Arial</vt:lpstr>
      <vt:lpstr>Cambria Math</vt:lpstr>
      <vt:lpstr>Office 主题​​</vt:lpstr>
      <vt:lpstr> The polarization of colliding beams Kondratenko等论文调研</vt:lpstr>
      <vt:lpstr>背景介绍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stability of the polarization of colliding beams Kondratenko论文调研</dc:title>
  <dc:creator>Jingda Wen</dc:creator>
  <cp:lastModifiedBy>Jingda Wen</cp:lastModifiedBy>
  <cp:revision>20</cp:revision>
  <dcterms:created xsi:type="dcterms:W3CDTF">2024-01-08T05:07:10Z</dcterms:created>
  <dcterms:modified xsi:type="dcterms:W3CDTF">2024-01-09T02:40:09Z</dcterms:modified>
</cp:coreProperties>
</file>