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1745" r:id="rId4"/>
    <p:sldId id="1802" r:id="rId5"/>
    <p:sldId id="1755" r:id="rId6"/>
    <p:sldId id="1819" r:id="rId7"/>
    <p:sldId id="1345" r:id="rId8"/>
    <p:sldId id="1758" r:id="rId9"/>
    <p:sldId id="1820" r:id="rId10"/>
    <p:sldId id="1822" r:id="rId11"/>
    <p:sldId id="1827" r:id="rId12"/>
    <p:sldId id="1826" r:id="rId13"/>
    <p:sldId id="1825" r:id="rId14"/>
    <p:sldId id="1810" r:id="rId15"/>
    <p:sldId id="1798" r:id="rId16"/>
    <p:sldId id="1828" r:id="rId17"/>
    <p:sldId id="1814" r:id="rId18"/>
    <p:sldId id="1811" r:id="rId19"/>
    <p:sldId id="1823" r:id="rId20"/>
    <p:sldId id="1831" r:id="rId21"/>
    <p:sldId id="1775" r:id="rId22"/>
    <p:sldId id="1782" r:id="rId23"/>
    <p:sldId id="1779" r:id="rId24"/>
    <p:sldId id="1774" r:id="rId25"/>
    <p:sldId id="1829" r:id="rId26"/>
    <p:sldId id="1830" r:id="rId27"/>
    <p:sldId id="1817" r:id="rId28"/>
    <p:sldId id="1760" r:id="rId29"/>
    <p:sldId id="1787" r:id="rId30"/>
    <p:sldId id="1788" r:id="rId31"/>
    <p:sldId id="1789" r:id="rId32"/>
    <p:sldId id="1809" r:id="rId33"/>
    <p:sldId id="1808" r:id="rId34"/>
    <p:sldId id="1832" r:id="rId35"/>
    <p:sldId id="1804" r:id="rId36"/>
    <p:sldId id="1289" r:id="rId37"/>
    <p:sldId id="1778" r:id="rId38"/>
  </p:sldIdLst>
  <p:sldSz cx="12192000" cy="6858000"/>
  <p:notesSz cx="6940550" cy="90805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4400" kern="1200">
        <a:solidFill>
          <a:srgbClr val="FF6600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400" kern="1200">
        <a:solidFill>
          <a:srgbClr val="FF6600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400" kern="1200">
        <a:solidFill>
          <a:srgbClr val="FF6600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400" kern="1200">
        <a:solidFill>
          <a:srgbClr val="FF6600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400" kern="1200">
        <a:solidFill>
          <a:srgbClr val="FF6600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400" kern="1200">
        <a:solidFill>
          <a:srgbClr val="FF6600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400" kern="1200">
        <a:solidFill>
          <a:srgbClr val="FF6600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400" kern="1200">
        <a:solidFill>
          <a:srgbClr val="FF6600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400" kern="1200">
        <a:solidFill>
          <a:srgbClr val="FF6600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FF"/>
    <a:srgbClr val="66CCFF"/>
    <a:srgbClr val="CDFFFF"/>
    <a:srgbClr val="FF0000"/>
    <a:srgbClr val="FFFFFF"/>
    <a:srgbClr val="FFA300"/>
    <a:srgbClr val="C9E0F2"/>
    <a:srgbClr val="660000"/>
    <a:srgbClr val="0930F1"/>
    <a:srgbClr val="D5D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深色样式 1 - 强调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33" autoAdjust="0"/>
    <p:restoredTop sz="98399" autoAdjust="0"/>
  </p:normalViewPr>
  <p:slideViewPr>
    <p:cSldViewPr>
      <p:cViewPr varScale="1">
        <p:scale>
          <a:sx n="103" d="100"/>
          <a:sy n="103" d="100"/>
        </p:scale>
        <p:origin x="57" y="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8313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3" tIns="45663" rIns="91323" bIns="45663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2238" y="0"/>
            <a:ext cx="30083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3" tIns="45663" rIns="91323" bIns="4566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44500" y="681038"/>
            <a:ext cx="6051550" cy="3405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313238"/>
            <a:ext cx="5089525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3" tIns="45663" rIns="91323" bIns="4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6475"/>
            <a:ext cx="3008313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3" tIns="45663" rIns="91323" bIns="45663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2238" y="8626475"/>
            <a:ext cx="30083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3" tIns="45663" rIns="91323" bIns="4566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D46D3E4-72BD-8C4B-8CB2-14C3DB9189D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26017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5B9DF687-5949-5E48-9E87-62CAC8A1A647}" type="slidenum">
              <a:rPr kumimoji="0" lang="en-US" altLang="zh-CN" sz="1200">
                <a:solidFill>
                  <a:schemeClr val="tx1"/>
                </a:solidFill>
              </a:rPr>
              <a:pPr/>
              <a:t>1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0" y="681038"/>
            <a:ext cx="6051550" cy="3405187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kumimoji="0" lang="zh-CN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235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412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36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101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824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093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584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824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740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latin typeface="Times New Roman" charset="0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D880E23B-9BC4-F74C-8F13-CD44399698D0}" type="slidenum">
              <a:rPr kumimoji="0" lang="en-US" altLang="zh-CN" sz="1200">
                <a:solidFill>
                  <a:schemeClr val="tx1"/>
                </a:solidFill>
              </a:rPr>
              <a:pPr/>
              <a:t>18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36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620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102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090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904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13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519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902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latin typeface="Times New Roman" charset="0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D880E23B-9BC4-F74C-8F13-CD44399698D0}" type="slidenum">
              <a:rPr kumimoji="0" lang="en-US" altLang="zh-CN" sz="1200">
                <a:solidFill>
                  <a:schemeClr val="tx1"/>
                </a:solidFill>
              </a:rPr>
              <a:pPr/>
              <a:t>25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21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1940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673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5697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4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0102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9622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2679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latin typeface="Times New Roman" charset="0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D880E23B-9BC4-F74C-8F13-CD44399698D0}" type="slidenum">
              <a:rPr kumimoji="0" lang="en-US" altLang="zh-CN" sz="1200">
                <a:solidFill>
                  <a:schemeClr val="tx1"/>
                </a:solidFill>
              </a:rPr>
              <a:pPr/>
              <a:t>32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953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874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latin typeface="Times New Roman" charset="0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D880E23B-9BC4-F74C-8F13-CD44399698D0}" type="slidenum">
              <a:rPr kumimoji="0" lang="en-US" altLang="zh-CN" sz="1200">
                <a:solidFill>
                  <a:schemeClr val="tx1"/>
                </a:solidFill>
              </a:rPr>
              <a:pPr/>
              <a:t>34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436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885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443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71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latin typeface="Times New Roman" charset="0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D880E23B-9BC4-F74C-8F13-CD44399698D0}" type="slidenum">
              <a:rPr kumimoji="0" lang="en-US" altLang="zh-CN" sz="1200">
                <a:solidFill>
                  <a:schemeClr val="tx1"/>
                </a:solidFill>
              </a:rPr>
              <a:pPr/>
              <a:t>6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91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76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8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0" y="681038"/>
            <a:ext cx="6051550" cy="3405187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221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28EB-8DC6-4FC2-93DA-FBE1B6B0D6D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701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Yuehong Xie, Moriond EW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F17B1-9F06-554C-B369-EC0C1CC976C5}" type="slidenum">
              <a:rPr lang="en-US" altLang="zh-CN"/>
              <a:pPr>
                <a:defRPr/>
              </a:pPr>
              <a:t>‹#›</a:t>
            </a:fld>
            <a:endParaRPr lang="en-US" altLang="zh-C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10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Yuehong Xie, Moriond EW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0F099-61E2-CC46-A65A-E0FC9CBB99CA}" type="slidenum">
              <a:rPr lang="en-US" altLang="zh-CN"/>
              <a:pPr>
                <a:defRPr/>
              </a:pPr>
              <a:t>‹#›</a:t>
            </a:fld>
            <a:endParaRPr lang="en-US" altLang="zh-C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15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Yuehong Xie, Moriond EW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CD193-6794-5449-BDF4-D38CC0FB7F8F}" type="slidenum">
              <a:rPr lang="en-US" altLang="zh-CN"/>
              <a:pPr>
                <a:defRPr/>
              </a:pPr>
              <a:t>‹#›</a:t>
            </a:fld>
            <a:endParaRPr lang="en-US" altLang="zh-C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50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Yuehong Xie, Moriond EW </a:t>
            </a: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55576-2B18-42A7-A078-85752C4014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067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Yuehong Xie, Moriond EW </a:t>
            </a: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4C42F-54E3-4284-895A-845F375C7B2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286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Yuehong Xie, Moriond EW </a:t>
            </a: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08262-FE46-425D-95E5-5BC29993859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4408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Yuehong Xie, Moriond EW </a:t>
            </a: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000F4-768A-4407-BC58-702F361B93D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2128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Yuehong Xie, Moriond EW </a:t>
            </a:r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F6AC8-A775-4599-A52E-3F0FA1D113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4556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Yuehong Xie, Moriond EW </a:t>
            </a: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D9137-CF79-4E37-8351-30A9717422D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1604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Yuehong Xie, Moriond EW 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998B8-CE04-48B6-95C2-56F5C69659D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0129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Yuehong Xie, Moriond EW </a:t>
            </a: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4C821-FF9C-4754-BB6A-71C3C8B82FD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3773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Yuehong Xie, Moriond EW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E09C5-A7EF-AC4E-839E-EEC08746BD18}" type="slidenum">
              <a:rPr lang="en-US" altLang="zh-CN"/>
              <a:pPr>
                <a:defRPr/>
              </a:pPr>
              <a:t>‹#›</a:t>
            </a:fld>
            <a:endParaRPr lang="en-US" altLang="zh-C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3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Yuehong Xie, Moriond EW </a:t>
            </a: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44D6D-28C7-4A68-9974-3EDE048F926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9302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Yuehong Xie, Moriond EW </a:t>
            </a: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721D6-D525-48FB-AAA6-D8864AD650E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3439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Yuehong Xie, Moriond EW </a:t>
            </a: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2EC04-1BCA-4574-A83D-ECF44DA438F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1260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2BE5B-F70F-4E2E-89EE-9C2DD284CB4F}" type="datetime1">
              <a:rPr lang="zh-CN" altLang="en-US" smtClean="0">
                <a:latin typeface="Comic Sans MS" panose="030F0702030302020204" pitchFamily="66" charset="0"/>
              </a:rPr>
              <a:t>2024/4/20</a:t>
            </a:fld>
            <a:endParaRPr lang="zh-CN" altLang="en-US">
              <a:latin typeface="Comic Sans MS" panose="030F0702030302020204" pitchFamily="66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华中师大  杨亚东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C4DFF-37C2-4789-BE8D-37C410E74FEF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</a:t>
            </a:r>
            <a:r>
              <a:rPr lang="en-US" altLang="zh-CN">
                <a:latin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758507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3BB16-28D7-4FEF-A957-224A1135682D}" type="datetime1">
              <a:rPr lang="zh-CN" altLang="en-US" smtClean="0">
                <a:latin typeface="Comic Sans MS" panose="030F0702030302020204" pitchFamily="66" charset="0"/>
              </a:rPr>
              <a:t>2024/4/20</a:t>
            </a:fld>
            <a:endParaRPr lang="zh-CN" altLang="en-US">
              <a:latin typeface="Comic Sans MS" panose="030F0702030302020204" pitchFamily="66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华中师大  杨亚东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8512A-5652-413A-BFAA-5F2AE7B01CAF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</a:t>
            </a:r>
            <a:r>
              <a:rPr lang="en-US" altLang="zh-CN">
                <a:latin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887526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FD632-ED13-4D44-A26C-8AC46D3D1DCB}" type="datetime1">
              <a:rPr lang="zh-CN" altLang="en-US" smtClean="0">
                <a:latin typeface="Comic Sans MS" panose="030F0702030302020204" pitchFamily="66" charset="0"/>
              </a:rPr>
              <a:t>2024/4/20</a:t>
            </a:fld>
            <a:endParaRPr lang="zh-CN" altLang="en-US">
              <a:latin typeface="Comic Sans MS" panose="030F0702030302020204" pitchFamily="66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华中师大  杨亚东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0EC4A-5AEF-4158-8F1B-2ED3E5742E93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</a:t>
            </a:r>
            <a:r>
              <a:rPr lang="en-US" altLang="zh-CN">
                <a:latin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59162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9184" y="836614"/>
            <a:ext cx="5611283" cy="5400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53667" y="836614"/>
            <a:ext cx="5611284" cy="5400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CFE25-D6A1-4F60-9ACF-E85FBC6E8C50}" type="datetime1">
              <a:rPr lang="zh-CN" altLang="en-US" smtClean="0">
                <a:latin typeface="Comic Sans MS" panose="030F0702030302020204" pitchFamily="66" charset="0"/>
              </a:rPr>
              <a:t>2024/4/20</a:t>
            </a:fld>
            <a:endParaRPr lang="zh-CN" altLang="en-US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华中师大  杨亚东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33779-8FC3-4DDE-BEA5-D28B384F5FEF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</a:t>
            </a:r>
            <a:r>
              <a:rPr lang="en-US" altLang="zh-CN">
                <a:latin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167181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741E2-043B-4221-8A02-ED572816F227}" type="datetime1">
              <a:rPr lang="zh-CN" altLang="en-US" smtClean="0">
                <a:latin typeface="Comic Sans MS" panose="030F0702030302020204" pitchFamily="66" charset="0"/>
              </a:rPr>
              <a:t>2024/4/20</a:t>
            </a:fld>
            <a:endParaRPr lang="zh-CN" altLang="en-US">
              <a:latin typeface="Comic Sans MS" panose="030F0702030302020204" pitchFamily="66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华中师大  杨亚东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D1565-3971-491A-AC0E-3A80CC67DCD0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</a:t>
            </a:r>
            <a:r>
              <a:rPr lang="en-US" altLang="zh-CN">
                <a:latin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191642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DE5FF-D827-404D-8109-3941979FB4D5}" type="datetime1">
              <a:rPr lang="zh-CN" altLang="en-US" smtClean="0">
                <a:latin typeface="Comic Sans MS" panose="030F0702030302020204" pitchFamily="66" charset="0"/>
              </a:rPr>
              <a:t>2024/4/20</a:t>
            </a:fld>
            <a:endParaRPr lang="zh-CN" altLang="en-US">
              <a:latin typeface="Comic Sans MS" panose="030F0702030302020204" pitchFamily="66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华中师大  杨亚东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7D3AE-0C4A-4F62-9806-64B52AC2F9D5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</a:t>
            </a:r>
            <a:r>
              <a:rPr lang="en-US" altLang="zh-CN">
                <a:latin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609163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2DC7C-CE03-4394-80FA-A94306DB39E8}" type="datetime1">
              <a:rPr lang="zh-CN" altLang="en-US" smtClean="0">
                <a:latin typeface="Comic Sans MS" panose="030F0702030302020204" pitchFamily="66" charset="0"/>
              </a:rPr>
              <a:t>2024/4/20</a:t>
            </a:fld>
            <a:endParaRPr lang="zh-CN" altLang="en-US">
              <a:latin typeface="Comic Sans MS" panose="030F0702030302020204" pitchFamily="66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华中师大  杨亚东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232D5-C3AF-4C7B-9B37-E0615909C16F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</a:t>
            </a:r>
            <a:r>
              <a:rPr lang="en-US" altLang="zh-CN">
                <a:latin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901641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Yuehong Xie, Moriond EW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BF72A-EE5B-254D-B5FE-EA13B4783E37}" type="slidenum">
              <a:rPr lang="en-US" altLang="zh-CN"/>
              <a:pPr>
                <a:defRPr/>
              </a:pPr>
              <a:t>‹#›</a:t>
            </a:fld>
            <a:endParaRPr lang="en-US" altLang="zh-C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32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E0731-1ED5-4B55-BEC2-88E54D9BE5EC}" type="datetime1">
              <a:rPr lang="zh-CN" altLang="en-US" smtClean="0">
                <a:latin typeface="Comic Sans MS" panose="030F0702030302020204" pitchFamily="66" charset="0"/>
              </a:rPr>
              <a:t>2024/4/20</a:t>
            </a:fld>
            <a:endParaRPr lang="zh-CN" altLang="en-US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华中师大  杨亚东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762A4-B804-49A4-A1E8-EB113AE21E28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</a:t>
            </a:r>
            <a:r>
              <a:rPr lang="en-US" altLang="zh-CN">
                <a:latin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568893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8CC74-66C6-4077-A8F9-81CEFF84F13A}" type="datetime1">
              <a:rPr lang="zh-CN" altLang="en-US" smtClean="0">
                <a:latin typeface="Comic Sans MS" panose="030F0702030302020204" pitchFamily="66" charset="0"/>
              </a:rPr>
              <a:t>2024/4/20</a:t>
            </a:fld>
            <a:endParaRPr lang="zh-CN" altLang="en-US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华中师大  杨亚东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66CEE-1D36-49FD-9BA8-967787D544B3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</a:t>
            </a:r>
            <a:r>
              <a:rPr lang="en-US" altLang="zh-CN">
                <a:latin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529928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13E7E-1254-4648-86D1-AE620BF8FED5}" type="datetime1">
              <a:rPr lang="zh-CN" altLang="en-US" smtClean="0">
                <a:latin typeface="Comic Sans MS" panose="030F0702030302020204" pitchFamily="66" charset="0"/>
              </a:rPr>
              <a:t>2024/4/20</a:t>
            </a:fld>
            <a:endParaRPr lang="zh-CN" altLang="en-US">
              <a:latin typeface="Comic Sans MS" panose="030F0702030302020204" pitchFamily="66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华中师大  杨亚东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E2C25-B757-4A6B-9D26-54D5A6A9574D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</a:t>
            </a:r>
            <a:r>
              <a:rPr lang="en-US" altLang="zh-CN">
                <a:latin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77925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86284" y="115888"/>
            <a:ext cx="2878667" cy="6121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43934" y="115888"/>
            <a:ext cx="8439151" cy="6121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31588-B5FE-4BDD-98DB-47926B4120EA}" type="datetime1">
              <a:rPr lang="zh-CN" altLang="en-US" smtClean="0">
                <a:latin typeface="Comic Sans MS" panose="030F0702030302020204" pitchFamily="66" charset="0"/>
              </a:rPr>
              <a:t>2024/4/20</a:t>
            </a:fld>
            <a:endParaRPr lang="zh-CN" altLang="en-US">
              <a:latin typeface="Comic Sans MS" panose="030F0702030302020204" pitchFamily="66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华中师大  杨亚东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CFC0F-CA90-4268-8C48-72B21867F377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</a:t>
            </a:r>
            <a:r>
              <a:rPr lang="en-US" altLang="zh-CN">
                <a:latin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277148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934" y="115889"/>
            <a:ext cx="11233151" cy="5048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239184" y="836614"/>
            <a:ext cx="5611283" cy="5400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53667" y="836614"/>
            <a:ext cx="5611284" cy="5400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016CA-9755-49AC-8581-0626D297D7CD}" type="datetime1">
              <a:rPr lang="zh-CN" altLang="en-US" smtClean="0">
                <a:latin typeface="Comic Sans MS" panose="030F0702030302020204" pitchFamily="66" charset="0"/>
              </a:rPr>
              <a:t>2024/4/20</a:t>
            </a:fld>
            <a:endParaRPr lang="zh-CN" altLang="en-US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华中师大  杨亚东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3AD76-18EC-4CBD-990C-D655270BB2C6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</a:t>
            </a:r>
            <a:r>
              <a:rPr lang="en-US" altLang="zh-CN">
                <a:latin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93503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Yuehong Xie, Moriond EW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96964-AEE9-9043-AE43-D39271D33030}" type="slidenum">
              <a:rPr lang="en-US" altLang="zh-CN"/>
              <a:pPr>
                <a:defRPr/>
              </a:pPr>
              <a:t>‹#›</a:t>
            </a:fld>
            <a:endParaRPr lang="en-US" altLang="zh-C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Yuehong Xie, Moriond EW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648D8-74E7-254F-B84D-0FAB009DDB26}" type="slidenum">
              <a:rPr lang="en-US" altLang="zh-CN"/>
              <a:pPr>
                <a:defRPr/>
              </a:pPr>
              <a:t>‹#›</a:t>
            </a:fld>
            <a:endParaRPr lang="en-US" altLang="zh-C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55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Yuehong Xie, Moriond EW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3D703-A9D6-3F42-8C9D-F7D1AFB54EA5}" type="slidenum">
              <a:rPr lang="en-US" altLang="zh-CN"/>
              <a:pPr>
                <a:defRPr/>
              </a:pPr>
              <a:t>‹#›</a:t>
            </a:fld>
            <a:endParaRPr lang="en-US" altLang="zh-C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42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Yuehong Xie, Moriond EW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13767-2554-5745-AAAD-F8EF79015091}" type="slidenum">
              <a:rPr lang="en-US" altLang="zh-CN"/>
              <a:pPr>
                <a:defRPr/>
              </a:pPr>
              <a:t>‹#›</a:t>
            </a:fld>
            <a:endParaRPr lang="en-US" altLang="zh-C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6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Yuehong Xie, Moriond EW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CDC28-A869-0543-8E81-4B20D2861583}" type="slidenum">
              <a:rPr lang="en-US" altLang="zh-CN"/>
              <a:pPr>
                <a:defRPr/>
              </a:pPr>
              <a:t>‹#›</a:t>
            </a:fld>
            <a:endParaRPr lang="en-US" altLang="zh-C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41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2011 Moriond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Yuehong Xie, Moriond EW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43385-FA22-2945-B3CE-E409190AFDC3}" type="slidenum">
              <a:rPr lang="en-US" altLang="zh-CN"/>
              <a:pPr>
                <a:defRPr/>
              </a:pPr>
              <a:t>‹#›</a:t>
            </a:fld>
            <a:endParaRPr lang="en-US" altLang="zh-C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91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CN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990099"/>
                </a:solidFill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 altLang="zh-CN"/>
              <a:t>2011 Moriond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447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3366FF"/>
                </a:solidFill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Yuehong Xie, Moriond EW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990099"/>
                </a:solidFill>
              </a:defRPr>
            </a:lvl1pPr>
          </a:lstStyle>
          <a:p>
            <a:pPr>
              <a:defRPr/>
            </a:pPr>
            <a:fld id="{B5448118-73A5-2647-858D-3F8F729CF6F7}" type="slidenum">
              <a:rPr lang="en-US" altLang="zh-CN"/>
              <a:pPr>
                <a:defRPr/>
              </a:pPr>
              <a:t>‹#›</a:t>
            </a:fld>
            <a:endParaRPr lang="en-US" altLang="zh-CN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宋体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宋体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4417" y="6381751"/>
            <a:ext cx="244686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rgbClr val="00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</a:defRPr>
            </a:lvl1pPr>
          </a:lstStyle>
          <a:p>
            <a:pPr>
              <a:defRPr/>
            </a:pPr>
            <a:r>
              <a:rPr lang="en-US" altLang="zh-CN"/>
              <a:t>2011 Moriond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59301" y="6381751"/>
            <a:ext cx="34671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600">
                <a:solidFill>
                  <a:srgbClr val="00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楷体" charset="0"/>
                <a:cs typeface="华文楷体" charset="0"/>
              </a:defRPr>
            </a:lvl1pPr>
          </a:lstStyle>
          <a:p>
            <a:pPr>
              <a:defRPr/>
            </a:pPr>
            <a:r>
              <a:rPr lang="en-US" altLang="zh-CN"/>
              <a:t>Yuehong Xie, Moriond EW </a:t>
            </a: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72034" y="6381751"/>
            <a:ext cx="251036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B7F7DF66-D85F-46C5-BEA8-B3C2813E014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0657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宋体" charset="0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宋体" charset="0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宋体" charset="0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34" y="115889"/>
            <a:ext cx="11233151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5" y="836614"/>
            <a:ext cx="11425767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53189"/>
            <a:ext cx="28448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DD39555-FD92-43B5-A397-194382A53D80}" type="datetime1">
              <a:rPr lang="zh-CN" altLang="en-US" smtClean="0">
                <a:latin typeface="Comic Sans MS" panose="030F0702030302020204" pitchFamily="66" charset="0"/>
              </a:rPr>
              <a:t>2024/4/20</a:t>
            </a:fld>
            <a:endParaRPr lang="zh-CN" altLang="en-US">
              <a:latin typeface="Comic Sans MS" panose="030F0702030302020204" pitchFamily="66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53189"/>
            <a:ext cx="38608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ea"/>
              </a:defRPr>
            </a:lvl1pPr>
          </a:lstStyle>
          <a:p>
            <a:pPr>
              <a:defRPr/>
            </a:pPr>
            <a:r>
              <a:rPr lang="zh-CN" altLang="en-US"/>
              <a:t>华中师大  杨亚东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53189"/>
            <a:ext cx="28448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7B6DC39-2037-4648-B251-562AC5B307C5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</a:t>
            </a:r>
            <a:r>
              <a:rPr lang="en-US" altLang="zh-CN">
                <a:latin typeface="Times New Roman" panose="02020603050405020304" pitchFamily="18" charset="0"/>
              </a:rPr>
              <a:t>30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143933" y="620713"/>
            <a:ext cx="11616267" cy="107950"/>
          </a:xfrm>
          <a:prstGeom prst="rect">
            <a:avLst/>
          </a:prstGeom>
          <a:gradFill rotWithShape="1">
            <a:gsLst>
              <a:gs pos="0">
                <a:srgbClr val="0033CC">
                  <a:alpha val="88000"/>
                </a:srgbClr>
              </a:gs>
              <a:gs pos="50000">
                <a:srgbClr val="00003B"/>
              </a:gs>
              <a:gs pos="100000">
                <a:srgbClr val="0033CC">
                  <a:alpha val="88000"/>
                </a:srgbClr>
              </a:gs>
            </a:gsLst>
            <a:lin ang="5400000" scaled="1"/>
          </a:gradFill>
          <a:ln w="412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zh-CN" altLang="en-US" sz="4400"/>
          </a:p>
        </p:txBody>
      </p:sp>
    </p:spTree>
    <p:extLst>
      <p:ext uri="{BB962C8B-B14F-4D97-AF65-F5344CB8AC3E}">
        <p14:creationId xmlns:p14="http://schemas.microsoft.com/office/powerpoint/2010/main" val="115653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楷体_GB2312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楷体_GB2312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楷体_GB2312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楷体_GB2312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楷体_GB2312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楷体_GB2312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楷体_GB2312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楷体_GB2312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11" Type="http://schemas.openxmlformats.org/officeDocument/2006/relationships/image" Target="../media/image47.png"/><Relationship Id="rId5" Type="http://schemas.openxmlformats.org/officeDocument/2006/relationships/image" Target="../media/image390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png"/><Relationship Id="rId5" Type="http://schemas.openxmlformats.org/officeDocument/2006/relationships/image" Target="../media/image470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4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2.png"/><Relationship Id="rId3" Type="http://schemas.openxmlformats.org/officeDocument/2006/relationships/image" Target="../media/image98.png"/><Relationship Id="rId7" Type="http://schemas.openxmlformats.org/officeDocument/2006/relationships/image" Target="../media/image5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90.png"/><Relationship Id="rId11" Type="http://schemas.openxmlformats.org/officeDocument/2006/relationships/image" Target="../media/image64.png"/><Relationship Id="rId5" Type="http://schemas.openxmlformats.org/officeDocument/2006/relationships/image" Target="../media/image56.png"/><Relationship Id="rId15" Type="http://schemas.openxmlformats.org/officeDocument/2006/relationships/image" Target="../media/image69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4.png"/><Relationship Id="rId5" Type="http://schemas.openxmlformats.org/officeDocument/2006/relationships/image" Target="../media/image70.png"/><Relationship Id="rId10" Type="http://schemas.openxmlformats.org/officeDocument/2006/relationships/image" Target="../media/image79.png"/><Relationship Id="rId4" Type="http://schemas.openxmlformats.org/officeDocument/2006/relationships/image" Target="../media/image68.png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2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9.png"/><Relationship Id="rId11" Type="http://schemas.openxmlformats.org/officeDocument/2006/relationships/image" Target="../media/image96.png"/><Relationship Id="rId5" Type="http://schemas.openxmlformats.org/officeDocument/2006/relationships/image" Target="../media/image81.png"/><Relationship Id="rId10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7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70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journals.aps.org/prl/pdf/10.1103/PhysRevLett.126.161802" TargetMode="External"/><Relationship Id="rId11" Type="http://schemas.openxmlformats.org/officeDocument/2006/relationships/image" Target="../media/image102.png"/><Relationship Id="rId5" Type="http://schemas.openxmlformats.org/officeDocument/2006/relationships/image" Target="../media/image1000.png"/><Relationship Id="rId10" Type="http://schemas.openxmlformats.org/officeDocument/2006/relationships/image" Target="../media/image1040.png"/><Relationship Id="rId4" Type="http://schemas.openxmlformats.org/officeDocument/2006/relationships/image" Target="../media/image99.png"/><Relationship Id="rId9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png"/><Relationship Id="rId5" Type="http://schemas.openxmlformats.org/officeDocument/2006/relationships/image" Target="../media/image107.png"/><Relationship Id="rId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png"/><Relationship Id="rId5" Type="http://schemas.openxmlformats.org/officeDocument/2006/relationships/image" Target="../media/image111.png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0.png"/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0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5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510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740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10" Type="http://schemas.openxmlformats.org/officeDocument/2006/relationships/image" Target="../media/image153.png"/><Relationship Id="rId4" Type="http://schemas.openxmlformats.org/officeDocument/2006/relationships/image" Target="../media/image145.png"/><Relationship Id="rId9" Type="http://schemas.openxmlformats.org/officeDocument/2006/relationships/image" Target="../media/image1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52.png"/><Relationship Id="rId4" Type="http://schemas.openxmlformats.org/officeDocument/2006/relationships/image" Target="../media/image1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0.wmf"/><Relationship Id="rId18" Type="http://schemas.openxmlformats.org/officeDocument/2006/relationships/oleObject" Target="../embeddings/oleObject5.bin"/><Relationship Id="rId26" Type="http://schemas.openxmlformats.org/officeDocument/2006/relationships/image" Target="../media/image36.png"/><Relationship Id="rId3" Type="http://schemas.openxmlformats.org/officeDocument/2006/relationships/image" Target="../media/image26.png"/><Relationship Id="rId21" Type="http://schemas.openxmlformats.org/officeDocument/2006/relationships/oleObject" Target="../embeddings/oleObject7.bin"/><Relationship Id="rId7" Type="http://schemas.openxmlformats.org/officeDocument/2006/relationships/image" Target="../media/image30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32.wmf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png"/><Relationship Id="rId11" Type="http://schemas.openxmlformats.org/officeDocument/2006/relationships/image" Target="../media/image29.wmf"/><Relationship Id="rId24" Type="http://schemas.openxmlformats.org/officeDocument/2006/relationships/image" Target="../media/image35.wmf"/><Relationship Id="rId5" Type="http://schemas.openxmlformats.org/officeDocument/2006/relationships/image" Target="../media/image28.png"/><Relationship Id="rId15" Type="http://schemas.openxmlformats.org/officeDocument/2006/relationships/image" Target="../media/image31.wmf"/><Relationship Id="rId23" Type="http://schemas.openxmlformats.org/officeDocument/2006/relationships/oleObject" Target="../embeddings/oleObject8.bin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33.wmf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oleObject" Target="../embeddings/oleObject3.bin"/><Relationship Id="rId22" Type="http://schemas.openxmlformats.org/officeDocument/2006/relationships/image" Target="../media/image34.wmf"/><Relationship Id="rId27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436ADF0E-54E2-4EBD-246A-56D543666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57192"/>
            <a:ext cx="12192000" cy="1011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第六届重味物理与量子力学研讨会</a:t>
            </a:r>
            <a:endParaRPr lang="en-US" altLang="zh-CN" sz="2800" b="1" kern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青岛，</a:t>
            </a:r>
            <a:r>
              <a:rPr lang="en-US" altLang="zh-CN" sz="2800" b="1" kern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800" b="1" kern="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/>
              </a:rPr>
              <a:t>2024</a:t>
            </a:r>
            <a:r>
              <a:rPr lang="zh-CN" altLang="en-US" sz="2800" b="1" kern="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/>
              </a:rPr>
              <a:t>年</a:t>
            </a:r>
            <a:r>
              <a:rPr lang="en-US" altLang="zh-CN" sz="2800" b="1" kern="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/>
              </a:rPr>
              <a:t>4</a:t>
            </a:r>
            <a:r>
              <a:rPr lang="zh-CN" altLang="en-US" sz="2800" b="1" kern="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/>
              </a:rPr>
              <a:t>月</a:t>
            </a:r>
            <a:r>
              <a:rPr lang="en-US" altLang="zh-CN" sz="2800" b="1" kern="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/>
              </a:rPr>
              <a:t>19-23</a:t>
            </a:r>
            <a:r>
              <a:rPr lang="zh-CN" altLang="en-US" sz="2800" b="1" kern="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/>
              </a:rPr>
              <a:t>日</a:t>
            </a:r>
            <a:endParaRPr lang="en-US" altLang="zh-CN" sz="2800" b="1" kern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11" name="Picture 40" descr="lhcblogo">
            <a:extLst>
              <a:ext uri="{FF2B5EF4-FFF2-40B4-BE49-F238E27FC236}">
                <a16:creationId xmlns:a16="http://schemas.microsoft.com/office/drawing/2014/main" id="{1D827A0F-4EE5-C89A-C326-63FB9C54F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98" y="620688"/>
            <a:ext cx="2090554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E273CB9-FACB-2A47-2754-A6A791BAA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3501008"/>
            <a:ext cx="5256584" cy="64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宋体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24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微软雅黑"/>
                <a:ea typeface="微软雅黑"/>
                <a:cs typeface="微软雅黑"/>
              </a:rPr>
              <a:t>谢跃红</a:t>
            </a:r>
            <a:r>
              <a:rPr kumimoji="0" lang="en-US" altLang="zh-CN" sz="24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微软雅黑"/>
                <a:ea typeface="微软雅黑"/>
                <a:cs typeface="微软雅黑"/>
              </a:rPr>
              <a:t>,</a:t>
            </a:r>
            <a:r>
              <a:rPr kumimoji="0" lang="zh-CN" altLang="en-US" sz="24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微软雅黑"/>
                <a:ea typeface="微软雅黑"/>
                <a:cs typeface="微软雅黑"/>
              </a:rPr>
              <a:t> 华中师范大学</a:t>
            </a:r>
            <a:endParaRPr kumimoji="0" lang="en-US" altLang="zh-CN" sz="2400" b="1" kern="0" dirty="0">
              <a:solidFill>
                <a:srgbClr val="8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微软雅黑"/>
              <a:ea typeface="微软雅黑"/>
              <a:cs typeface="微软雅黑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67BD499-0033-8241-7BA0-A86091A42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6" y="690141"/>
            <a:ext cx="1584176" cy="1584176"/>
          </a:xfrm>
          <a:prstGeom prst="rect">
            <a:avLst/>
          </a:prstGeom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458CC143-7FE4-95D1-DDE5-A688D450A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57" y="2564904"/>
            <a:ext cx="7775575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宋体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3600" b="1" kern="0" dirty="0">
                <a:solidFill>
                  <a:srgbClr val="0930F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微软雅黑"/>
                <a:ea typeface="微软雅黑"/>
                <a:cs typeface="微软雅黑"/>
              </a:rPr>
              <a:t>LHCb</a:t>
            </a:r>
            <a:r>
              <a:rPr kumimoji="0" lang="zh-CN" altLang="en-US" sz="3600" b="1" kern="0" dirty="0">
                <a:solidFill>
                  <a:srgbClr val="0930F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微软雅黑"/>
                <a:ea typeface="微软雅黑"/>
                <a:cs typeface="微软雅黑"/>
              </a:rPr>
              <a:t>实验最新进展</a:t>
            </a:r>
            <a:endParaRPr kumimoji="0" lang="en-US" altLang="zh-CN" sz="3600" b="1" kern="0" dirty="0">
              <a:solidFill>
                <a:srgbClr val="0930F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972645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5889"/>
                <a:ext cx="9864999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algn="ctr" eaLnBrk="1" hangingPunct="1"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𝑩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𝒔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rgbClr val="0930F1"/>
                    </a:solidFill>
                    <a:ea typeface="楷体_GB2312"/>
                  </a:rPr>
                  <a:t> mixing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endPara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930F1"/>
                  </a:solidFill>
                  <a:effectLst/>
                  <a:uLnTx/>
                  <a:uFillTx/>
                  <a:latin typeface="Arial"/>
                  <a:ea typeface="楷体_GB2312"/>
                  <a:cs typeface="+mj-cs"/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5889"/>
                <a:ext cx="9864999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29">
            <a:extLst>
              <a:ext uri="{FF2B5EF4-FFF2-40B4-BE49-F238E27FC236}">
                <a16:creationId xmlns:a16="http://schemas.microsoft.com/office/drawing/2014/main" id="{4AAA8C16-FC45-B68A-B954-B9D12A625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1084315"/>
            <a:ext cx="2592288" cy="1624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E17E19A6-B8AB-36F9-00DC-FA4F43C90CFE}"/>
                  </a:ext>
                </a:extLst>
              </p:cNvPr>
              <p:cNvSpPr/>
              <p:nvPr/>
            </p:nvSpPr>
            <p:spPr bwMode="auto">
              <a:xfrm>
                <a:off x="839416" y="2924945"/>
                <a:ext cx="5112568" cy="432048"/>
              </a:xfrm>
              <a:prstGeom prst="rect">
                <a:avLst/>
              </a:prstGeom>
              <a:noFill/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algn="l" eaLnBrk="1" hangingPunct="1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For each CP eigenstate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bSup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𝒔</m:t>
                        </m:r>
                      </m:sub>
                      <m:sup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𝟎</m:t>
                        </m:r>
                      </m:sup>
                    </m:sSubSup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→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𝑱</m:t>
                    </m:r>
                    <m:r>
                      <m:rPr>
                        <m:lit/>
                      </m:rP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/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𝝍𝝓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 </a:t>
                </a:r>
                <a:endParaRPr kumimoji="0" lang="en-US" altLang="zh-CN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楷体_GB2312" pitchFamily="49" charset="-122"/>
                </a:endParaRPr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E17E19A6-B8AB-36F9-00DC-FA4F43C90C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416" y="2924945"/>
                <a:ext cx="5112568" cy="432048"/>
              </a:xfrm>
              <a:prstGeom prst="rect">
                <a:avLst/>
              </a:prstGeom>
              <a:blipFill>
                <a:blip r:embed="rId5"/>
                <a:stretch>
                  <a:fillRect l="-1074" t="-5634" b="-19718"/>
                </a:stretch>
              </a:blipFill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图片 34">
            <a:extLst>
              <a:ext uri="{FF2B5EF4-FFF2-40B4-BE49-F238E27FC236}">
                <a16:creationId xmlns:a16="http://schemas.microsoft.com/office/drawing/2014/main" id="{B82CD096-8788-FB8F-628D-5DBD2D2F1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348880"/>
            <a:ext cx="5380378" cy="38164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297B8AB-2101-CE8E-AF83-28D942A7AA4D}"/>
                  </a:ext>
                </a:extLst>
              </p:cNvPr>
              <p:cNvSpPr/>
              <p:nvPr/>
            </p:nvSpPr>
            <p:spPr bwMode="auto">
              <a:xfrm>
                <a:off x="1559496" y="3356993"/>
                <a:ext cx="2952328" cy="360040"/>
              </a:xfrm>
              <a:prstGeom prst="rect">
                <a:avLst/>
              </a:prstGeom>
              <a:solidFill>
                <a:srgbClr val="CD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d>
                        <m:dPr>
                          <m:ctrlP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kumimoji="0" lang="en-US" sz="1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𝐬𝐢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𝐧</m:t>
                      </m:r>
                      <m:sSub>
                        <m:sSubPr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func>
                        <m:funcPr>
                          <m:ctrlP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kumimoji="0" lang="en-US" sz="1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1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1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𝜟</m:t>
                              </m:r>
                              <m:sSub>
                                <m:sSubPr>
                                  <m:ctrlPr>
                                    <a:rPr kumimoji="0" lang="en-US" sz="1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  <m:r>
                                <a:rPr kumimoji="0" lang="en-US" sz="1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297B8AB-2101-CE8E-AF83-28D942A7AA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9496" y="3356993"/>
                <a:ext cx="2952328" cy="360040"/>
              </a:xfrm>
              <a:prstGeom prst="rect">
                <a:avLst/>
              </a:prstGeom>
              <a:blipFill>
                <a:blip r:embed="rId7"/>
                <a:stretch>
                  <a:fillRect b="-6780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文本框 45">
            <a:extLst>
              <a:ext uri="{FF2B5EF4-FFF2-40B4-BE49-F238E27FC236}">
                <a16:creationId xmlns:a16="http://schemas.microsoft.com/office/drawing/2014/main" id="{A24EF080-F44A-9515-5402-1708833F1B6A}"/>
              </a:ext>
            </a:extLst>
          </p:cNvPr>
          <p:cNvSpPr txBox="1"/>
          <p:nvPr/>
        </p:nvSpPr>
        <p:spPr>
          <a:xfrm>
            <a:off x="839416" y="4725170"/>
            <a:ext cx="47278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eaLnBrk="1" hangingPunct="1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楷体_GB2312" pitchFamily="49" charset="-122"/>
              </a:rPr>
              <a:t>Angular analysis to separate CP even and odd states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2B22540D-DF18-F0A4-F325-C937FDFA0C98}"/>
                  </a:ext>
                </a:extLst>
              </p:cNvPr>
              <p:cNvSpPr/>
              <p:nvPr/>
            </p:nvSpPr>
            <p:spPr bwMode="auto">
              <a:xfrm>
                <a:off x="911424" y="3861048"/>
                <a:ext cx="3902206" cy="441178"/>
              </a:xfrm>
              <a:prstGeom prst="rect">
                <a:avLst/>
              </a:prstGeom>
              <a:noFill/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algn="l" eaLnBrk="1" hangingPunct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𝜙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𝑠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=−37±1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 </a:t>
                </a:r>
                <a:r>
                  <a:rPr lang="en-US" altLang="zh-CN" sz="1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mrad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 in the SM</a:t>
                </a:r>
              </a:p>
              <a:p>
                <a:pPr marL="342900" indent="-342900" algn="l" eaLnBrk="1" hangingPunct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sensitive to NP</a:t>
                </a:r>
              </a:p>
            </p:txBody>
          </p:sp>
        </mc:Choice>
        <mc:Fallback xmlns=""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2B22540D-DF18-F0A4-F325-C937FDFA0C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1424" y="3861048"/>
                <a:ext cx="3902206" cy="441178"/>
              </a:xfrm>
              <a:prstGeom prst="rect">
                <a:avLst/>
              </a:prstGeom>
              <a:blipFill>
                <a:blip r:embed="rId8"/>
                <a:stretch>
                  <a:fillRect l="-1094" t="-6849" b="-83562"/>
                </a:stretch>
              </a:blipFill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8ACD6AAA-83BD-CF8F-77AE-F7AFD3C166D6}"/>
                  </a:ext>
                </a:extLst>
              </p:cNvPr>
              <p:cNvSpPr/>
              <p:nvPr/>
            </p:nvSpPr>
            <p:spPr bwMode="auto">
              <a:xfrm>
                <a:off x="911424" y="5517258"/>
                <a:ext cx="3456384" cy="792062"/>
              </a:xfrm>
              <a:prstGeom prst="rect">
                <a:avLst/>
              </a:prstGeom>
              <a:noFill/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algn="l" eaLnBrk="1" hangingPunct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CP even: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𝐿</m:t>
                    </m:r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=0, 2</m:t>
                    </m:r>
                  </m:oMath>
                </a14:m>
                <a:endParaRPr lang="en-US" altLang="zh-CN" sz="1800" dirty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endParaRPr>
              </a:p>
              <a:p>
                <a:pPr marL="342900" indent="-342900" algn="l" eaLnBrk="1" hangingPunct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CP odd: 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𝐿</m:t>
                    </m:r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=1</m:t>
                    </m:r>
                  </m:oMath>
                </a14:m>
                <a:endParaRPr lang="en-US" altLang="zh-CN" sz="1800" dirty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endParaRPr>
              </a:p>
            </p:txBody>
          </p:sp>
        </mc:Choice>
        <mc:Fallback xmlns=""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8ACD6AAA-83BD-CF8F-77AE-F7AFD3C166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1424" y="5517258"/>
                <a:ext cx="3456384" cy="792062"/>
              </a:xfrm>
              <a:prstGeom prst="rect">
                <a:avLst/>
              </a:prstGeom>
              <a:blipFill>
                <a:blip r:embed="rId9"/>
                <a:stretch>
                  <a:fillRect l="-1235" t="-3846" b="-3077"/>
                </a:stretch>
              </a:blipFill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326D5F4D-FFA3-D68F-0416-F2860A57E32F}"/>
              </a:ext>
            </a:extLst>
          </p:cNvPr>
          <p:cNvSpPr/>
          <p:nvPr/>
        </p:nvSpPr>
        <p:spPr bwMode="auto">
          <a:xfrm>
            <a:off x="8688288" y="116632"/>
            <a:ext cx="2880320" cy="432048"/>
          </a:xfrm>
          <a:prstGeom prst="roundRect">
            <a:avLst/>
          </a:prstGeom>
          <a:solidFill>
            <a:schemeClr val="accent1"/>
          </a:solidFill>
          <a:ln w="412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PRL 132 92024</a:t>
            </a:r>
            <a:r>
              <a:rPr kumimoji="0" lang="zh-CN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）</a:t>
            </a:r>
            <a:r>
              <a:rPr kumimoji="0" lang="en-US" altLang="zh-CN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051802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1B877E2-4C50-3202-C5B7-2CC147D8C4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1242" y="836712"/>
            <a:ext cx="3397014" cy="1296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622C2F0E-D93C-FEA4-F9B3-2F1E70E8ED49}"/>
                  </a:ext>
                </a:extLst>
              </p:cNvPr>
              <p:cNvSpPr/>
              <p:nvPr/>
            </p:nvSpPr>
            <p:spPr bwMode="auto">
              <a:xfrm>
                <a:off x="8544272" y="1268760"/>
                <a:ext cx="432048" cy="576064"/>
              </a:xfrm>
              <a:prstGeom prst="ellipse">
                <a:avLst/>
              </a:prstGeom>
              <a:noFill/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4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33FF"/>
                              </a:solidFill>
                              <a:effectLst/>
                              <a:latin typeface="Cambria Math" panose="02040503050406030204" pitchFamily="18" charset="0"/>
                              <a:ea typeface="楷体_GB2312" pitchFamily="49" charset="-122"/>
                            </a:rPr>
                          </m:ctrlPr>
                        </m:sSubPr>
                        <m:e>
                          <m:r>
                            <a:rPr kumimoji="0" lang="en-US" altLang="zh-CN" sz="14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33FF"/>
                              </a:solidFill>
                              <a:effectLst/>
                              <a:latin typeface="Cambria Math" panose="02040503050406030204" pitchFamily="18" charset="0"/>
                              <a:ea typeface="楷体_GB2312" pitchFamily="49" charset="-122"/>
                            </a:rPr>
                            <m:t>𝜷</m:t>
                          </m:r>
                        </m:e>
                        <m:sub>
                          <m:r>
                            <a:rPr kumimoji="0" lang="en-US" altLang="zh-CN" sz="14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33FF"/>
                              </a:solidFill>
                              <a:effectLst/>
                              <a:latin typeface="Cambria Math" panose="02040503050406030204" pitchFamily="18" charset="0"/>
                              <a:ea typeface="楷体_GB2312" pitchFamily="49" charset="-122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kumimoji="0" lang="zh-CN" altLang="en-US" sz="2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楷体_GB2312" pitchFamily="49" charset="-122"/>
                </a:endParaRPr>
              </a:p>
            </p:txBody>
          </p:sp>
        </mc:Choice>
        <mc:Fallback xmlns="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622C2F0E-D93C-FEA4-F9B3-2F1E70E8ED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44272" y="1268760"/>
                <a:ext cx="432048" cy="576064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2745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5889"/>
                <a:ext cx="8496847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CN" b="1" dirty="0">
                    <a:solidFill>
                      <a:srgbClr val="0930F1"/>
                    </a:solidFill>
                    <a:ea typeface="楷体_GB2312"/>
                  </a:rPr>
                  <a:t>LHCb Run-2 </a:t>
                </a:r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endPara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930F1"/>
                  </a:solidFill>
                  <a:effectLst/>
                  <a:uLnTx/>
                  <a:uFillTx/>
                  <a:latin typeface="Arial"/>
                  <a:ea typeface="楷体_GB2312"/>
                  <a:cs typeface="+mj-cs"/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5889"/>
                <a:ext cx="8496847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B466E8FA-6A08-4082-8B9A-1D54F97A7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60" y="1294160"/>
            <a:ext cx="3960011" cy="2638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D54EBEF-2B4B-CA53-7F7F-01647F424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3912" y="4281064"/>
                <a:ext cx="5616624" cy="152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 algn="l"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Combination with Run 1 results</a:t>
                </a:r>
              </a:p>
              <a:p>
                <a:pPr algn="l">
                  <a:spcAft>
                    <a:spcPts val="600"/>
                  </a:spcAft>
                  <a:buSzPct val="70000"/>
                </a:pPr>
                <a:r>
                  <a:rPr lang="en-US" altLang="zh-CN" sz="1800" b="1" dirty="0">
                    <a:solidFill>
                      <a:srgbClr val="0930F1"/>
                    </a:solidFill>
                    <a:latin typeface="Helvetica" charset="0"/>
                    <a:cs typeface="Helvetica" charset="0"/>
                  </a:rPr>
                  <a:t>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/</m:t>
                        </m:r>
                        <m: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𝝍𝝓</m:t>
                        </m:r>
                      </m:sup>
                    </m:sSubSup>
                    <m:r>
                      <a:rPr lang="en-US" altLang="zh-CN" sz="1800" b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=</m:t>
                    </m:r>
                    <m:r>
                      <a:rPr lang="en-US" altLang="zh-CN" sz="1800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−</m:t>
                    </m:r>
                    <m:r>
                      <a:rPr lang="en-US" altLang="zh-CN" sz="1800" b="1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</m:t>
                    </m:r>
                    <m:r>
                      <a:rPr lang="en-US" altLang="zh-CN" sz="1800" b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.</m:t>
                    </m:r>
                    <m:r>
                      <a:rPr lang="en-US" altLang="zh-CN" sz="1800" b="1" i="0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𝟎𝟒𝟒</m:t>
                    </m:r>
                    <m:r>
                      <a:rPr lang="en-US" altLang="zh-CN" sz="1800" b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±</m:t>
                    </m:r>
                    <m:r>
                      <a:rPr lang="en-US" altLang="zh-CN" sz="1800" b="1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</m:t>
                    </m:r>
                    <m:r>
                      <a:rPr lang="en-US" altLang="zh-CN" sz="1800" b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.</m:t>
                    </m:r>
                    <m:r>
                      <a:rPr lang="en-US" altLang="zh-CN" sz="1800" b="1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</m:t>
                    </m:r>
                    <m:r>
                      <a:rPr lang="en-US" altLang="zh-CN" sz="1800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𝟐𝟎</m:t>
                    </m:r>
                  </m:oMath>
                </a14:m>
                <a:r>
                  <a:rPr lang="en-US" altLang="zh-CN" sz="1800" b="1" dirty="0">
                    <a:solidFill>
                      <a:srgbClr val="0930F1"/>
                    </a:solidFill>
                    <a:latin typeface="Cambria Math" panose="02040503050406030204" pitchFamily="18" charset="0"/>
                    <a:cs typeface="Helvetica" charset="0"/>
                  </a:rPr>
                  <a:t> </a:t>
                </a:r>
                <a:r>
                  <a:rPr lang="en-US" altLang="zh-CN" sz="1800" b="1" dirty="0">
                    <a:solidFill>
                      <a:srgbClr val="0930F1"/>
                    </a:solidFill>
                    <a:latin typeface="Helvetica" charset="0"/>
                    <a:cs typeface="Helvetica" charset="0"/>
                  </a:rPr>
                  <a:t>rad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      </a:t>
                </a:r>
              </a:p>
              <a:p>
                <a:pPr lvl="1" algn="l">
                  <a:spcAft>
                    <a:spcPts val="600"/>
                  </a:spcAft>
                  <a:buSzPct val="70000"/>
                </a:pPr>
                <a:r>
                  <a:rPr lang="en-US" altLang="zh-CN" sz="18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World’s best  measurements</a:t>
                </a:r>
              </a:p>
              <a:p>
                <a:pPr lvl="1" algn="l">
                  <a:spcAft>
                    <a:spcPts val="600"/>
                  </a:spcAft>
                  <a:buSzPct val="70000"/>
                </a:pPr>
                <a:r>
                  <a:rPr lang="en-US" altLang="zh-CN" sz="18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In agreement with SM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𝜙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𝑠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=</m:t>
                    </m:r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−</m:t>
                    </m:r>
                    <m:sSubSup>
                      <m:sSub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0.0368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−0.009</m:t>
                        </m:r>
                      </m:sub>
                      <m:sup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+0.006</m:t>
                        </m:r>
                      </m:sup>
                    </m:sSubSup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 rad </a:t>
                </a: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D54EBEF-2B4B-CA53-7F7F-01647F4243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03912" y="4281064"/>
                <a:ext cx="5616624" cy="1524200"/>
              </a:xfrm>
              <a:prstGeom prst="rect">
                <a:avLst/>
              </a:prstGeom>
              <a:blipFill>
                <a:blip r:embed="rId5"/>
                <a:stretch>
                  <a:fillRect l="-109" t="-1600" b="-56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8966A9DF-FF75-96F4-A0C0-1EDC6943230A}"/>
              </a:ext>
            </a:extLst>
          </p:cNvPr>
          <p:cNvSpPr/>
          <p:nvPr/>
        </p:nvSpPr>
        <p:spPr bwMode="auto">
          <a:xfrm>
            <a:off x="8688288" y="116632"/>
            <a:ext cx="2880320" cy="432048"/>
          </a:xfrm>
          <a:prstGeom prst="roundRect">
            <a:avLst/>
          </a:prstGeom>
          <a:solidFill>
            <a:schemeClr val="accent1"/>
          </a:solidFill>
          <a:ln w="412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PRL 132 92024</a:t>
            </a:r>
            <a:r>
              <a:rPr kumimoji="0" lang="zh-CN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）</a:t>
            </a:r>
            <a:r>
              <a:rPr kumimoji="0" lang="en-US" altLang="zh-CN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051802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CFC545B-B321-3150-F8EC-AC1B203C4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3717032"/>
            <a:ext cx="3476100" cy="2391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D67572B4-43AD-E9C8-618B-B10B65049BDD}"/>
                  </a:ext>
                </a:extLst>
              </p:cNvPr>
              <p:cNvSpPr/>
              <p:nvPr/>
            </p:nvSpPr>
            <p:spPr bwMode="auto">
              <a:xfrm>
                <a:off x="695400" y="1412776"/>
                <a:ext cx="4680520" cy="1656184"/>
              </a:xfrm>
              <a:prstGeom prst="rect">
                <a:avLst/>
              </a:prstGeom>
              <a:noFill/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l"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Run 2 analysis </a:t>
                </a:r>
                <a:r>
                  <a:rPr 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of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bSup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𝒔</m:t>
                        </m:r>
                      </m:sub>
                      <m:sup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𝟎</m:t>
                        </m:r>
                      </m:sup>
                    </m:sSubSup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→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𝑱</m:t>
                    </m:r>
                    <m:r>
                      <m:rPr>
                        <m:lit/>
                      </m:rP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/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𝝍𝝓</m:t>
                    </m:r>
                  </m:oMath>
                </a14:m>
                <a:endParaRPr kumimoji="0" lang="en-US" sz="20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楷体_GB2312" pitchFamily="49" charset="-122"/>
                </a:endParaRPr>
              </a:p>
              <a:p>
                <a:pPr marL="342900" indent="-342900" algn="l" eaLnBrk="1" hangingPunct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348k signals </a:t>
                </a:r>
              </a:p>
              <a:p>
                <a:pPr marL="342900" indent="-342900" algn="l" eaLnBrk="1" hangingPunct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OS+SS tagging power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𝑃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𝑡𝑎𝑔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∼4.2%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 </a:t>
                </a:r>
              </a:p>
              <a:p>
                <a:pPr marL="342900" indent="-342900" algn="l" eaLnBrk="1" hangingPunct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Time resolution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42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 fs:                </a:t>
                </a:r>
                <a:r>
                  <a:rPr lang="en-US" altLang="zh-CN" sz="1800" b="1" dirty="0">
                    <a:solidFill>
                      <a:srgbClr val="0033FF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oscillation damping factor 0.76</a:t>
                </a:r>
              </a:p>
            </p:txBody>
          </p:sp>
        </mc:Choice>
        <mc:Fallback xmlns=""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D67572B4-43AD-E9C8-618B-B10B65049B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400" y="1412776"/>
                <a:ext cx="4680520" cy="1656184"/>
              </a:xfrm>
              <a:prstGeom prst="rect">
                <a:avLst/>
              </a:prstGeom>
              <a:blipFill>
                <a:blip r:embed="rId7"/>
                <a:stretch>
                  <a:fillRect l="-1172" t="-1476" b="-12177"/>
                </a:stretch>
              </a:blipFill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1903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5497" y="115889"/>
                <a:ext cx="7848775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CN" b="1" dirty="0">
                    <a:solidFill>
                      <a:srgbClr val="FF0000"/>
                    </a:solidFill>
                    <a:ea typeface="楷体_GB2312"/>
                  </a:rPr>
                  <a:t>New</a:t>
                </a:r>
                <a:r>
                  <a:rPr lang="en-US" altLang="zh-CN" b="1" dirty="0">
                    <a:solidFill>
                      <a:srgbClr val="0930F1"/>
                    </a:solidFill>
                    <a:ea typeface="楷体_GB2312"/>
                  </a:rPr>
                  <a:t> CMS </a:t>
                </a:r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b="1" i="1">
                        <a:solidFill>
                          <a:srgbClr val="0930F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𝑩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𝒔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𝟎</m:t>
                        </m:r>
                      </m:sup>
                    </m:sSubSup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→</m:t>
                    </m:r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𝑱</m:t>
                    </m:r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/</m:t>
                    </m:r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𝝍𝝓</m:t>
                    </m:r>
                  </m:oMath>
                </a14:m>
                <a:endPara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930F1"/>
                  </a:solidFill>
                  <a:effectLst/>
                  <a:uLnTx/>
                  <a:uFillTx/>
                  <a:latin typeface="Arial"/>
                  <a:ea typeface="楷体_GB2312"/>
                  <a:cs typeface="+mj-cs"/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497" y="115889"/>
                <a:ext cx="7848775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8966A9DF-FF75-96F4-A0C0-1EDC6943230A}"/>
              </a:ext>
            </a:extLst>
          </p:cNvPr>
          <p:cNvSpPr/>
          <p:nvPr/>
        </p:nvSpPr>
        <p:spPr bwMode="auto">
          <a:xfrm>
            <a:off x="8688288" y="116632"/>
            <a:ext cx="3168352" cy="432048"/>
          </a:xfrm>
          <a:prstGeom prst="roundRect">
            <a:avLst/>
          </a:prstGeom>
          <a:solidFill>
            <a:schemeClr val="accent1"/>
          </a:solidFill>
          <a:ln w="412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CERN Seminar, 16/4/2024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3999159-C5E7-D5AF-0861-8FFD639AF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012" y="980729"/>
            <a:ext cx="3348372" cy="2163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476EBF8A-40A0-4618-2820-7663DEBA0B5F}"/>
                  </a:ext>
                </a:extLst>
              </p:cNvPr>
              <p:cNvSpPr/>
              <p:nvPr/>
            </p:nvSpPr>
            <p:spPr bwMode="auto">
              <a:xfrm>
                <a:off x="5951984" y="3573016"/>
                <a:ext cx="4968552" cy="2304255"/>
              </a:xfrm>
              <a:prstGeom prst="rect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DNN based 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f</a:t>
                </a:r>
                <a:r>
                  <a:rPr kumimoji="0" lang="en-US" sz="1800" b="1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lavour</a:t>
                </a: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 tagging </a:t>
                </a:r>
              </a:p>
              <a:p>
                <a:pPr marL="342900" indent="-342900" algn="l" eaLnBrk="1" hangingPunct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OS-lepton, OS-jet, SS tagger </a:t>
                </a:r>
              </a:p>
              <a:p>
                <a:pPr marR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lang="en-US" altLang="zh-CN" sz="18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Two trigger lines </a:t>
                </a:r>
              </a:p>
              <a:p>
                <a:pPr marL="342900" indent="-342900" algn="l" eaLnBrk="1" hangingPunct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Standard trigger: 50k,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𝑃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𝑡𝑎𝑔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∼10%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 </a:t>
                </a:r>
              </a:p>
              <a:p>
                <a:pPr marL="342900" indent="-342900" algn="l" eaLnBrk="1" hangingPunct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Muon tagging trigger: 450k,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𝑃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𝑡𝑎𝑔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∼5%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 </a:t>
                </a:r>
              </a:p>
              <a:p>
                <a:pPr algn="l" eaLnBrk="1" hangingPunct="1">
                  <a:spcAft>
                    <a:spcPts val="600"/>
                  </a:spcAft>
                </a:pPr>
                <a:r>
                  <a:rPr lang="en-US" altLang="zh-CN" sz="18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Time resolution 65 fs: </a:t>
                </a:r>
                <a:r>
                  <a:rPr lang="en-US" altLang="zh-CN" sz="1800" b="1" dirty="0">
                    <a:solidFill>
                      <a:srgbClr val="0033FF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damping factor 0.52</a:t>
                </a: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476EBF8A-40A0-4618-2820-7663DEBA0B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1984" y="3573016"/>
                <a:ext cx="4968552" cy="2304255"/>
              </a:xfrm>
              <a:prstGeom prst="rect">
                <a:avLst/>
              </a:prstGeom>
              <a:blipFill>
                <a:blip r:embed="rId5"/>
                <a:stretch>
                  <a:fillRect l="-854" t="-783" b="-261"/>
                </a:stretch>
              </a:blipFill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9773A749-D399-9FBC-A89B-859FA2104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68" y="908721"/>
            <a:ext cx="3579648" cy="2919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F72A938-65A0-BF6D-4D57-61B9FFF5A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9416" y="4005064"/>
                <a:ext cx="4392488" cy="1138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 algn="l"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l"/>
                </a:pPr>
                <a:r>
                  <a:rPr lang="en-US" altLang="zh-CN" sz="18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CMS Run 2 results</a:t>
                </a:r>
              </a:p>
              <a:p>
                <a:pPr algn="l">
                  <a:spcAft>
                    <a:spcPts val="600"/>
                  </a:spcAft>
                  <a:buSzPct val="70000"/>
                </a:pPr>
                <a:r>
                  <a:rPr lang="en-US" altLang="zh-CN" sz="1800" b="1" dirty="0">
                    <a:solidFill>
                      <a:srgbClr val="0930F1"/>
                    </a:solidFill>
                    <a:latin typeface="Helvetica" charset="0"/>
                    <a:cs typeface="Helvetica" charset="0"/>
                  </a:rPr>
                  <a:t>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/</m:t>
                        </m:r>
                        <m: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𝝍𝝓</m:t>
                        </m:r>
                      </m:sup>
                    </m:sSubSup>
                    <m:r>
                      <a:rPr lang="en-US" altLang="zh-CN" sz="1800" b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=</m:t>
                    </m:r>
                    <m:r>
                      <a:rPr lang="en-US" altLang="zh-CN" sz="1800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−</m:t>
                    </m:r>
                    <m:r>
                      <a:rPr lang="en-US" altLang="zh-CN" sz="1800" b="1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</m:t>
                    </m:r>
                    <m:r>
                      <a:rPr lang="en-US" altLang="zh-CN" sz="1800" b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.</m:t>
                    </m:r>
                    <m:r>
                      <a:rPr lang="en-US" altLang="zh-CN" sz="1800" b="1" i="0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𝟎𝟕𝟒</m:t>
                    </m:r>
                    <m:r>
                      <a:rPr lang="en-US" altLang="zh-CN" sz="1800" b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±</m:t>
                    </m:r>
                    <m:r>
                      <a:rPr lang="en-US" altLang="zh-CN" sz="1800" b="1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</m:t>
                    </m:r>
                    <m:r>
                      <a:rPr lang="en-US" altLang="zh-CN" sz="1800" b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.</m:t>
                    </m:r>
                    <m:r>
                      <a:rPr lang="en-US" altLang="zh-CN" sz="1800" b="1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</m:t>
                    </m:r>
                    <m:r>
                      <a:rPr lang="en-US" altLang="zh-CN" sz="1800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𝟐𝟑</m:t>
                    </m:r>
                  </m:oMath>
                </a14:m>
                <a:r>
                  <a:rPr lang="en-US" altLang="zh-CN" sz="1800" b="1" dirty="0">
                    <a:solidFill>
                      <a:srgbClr val="0930F1"/>
                    </a:solidFill>
                    <a:latin typeface="Cambria Math" panose="02040503050406030204" pitchFamily="18" charset="0"/>
                    <a:cs typeface="Helvetica" charset="0"/>
                  </a:rPr>
                  <a:t> </a:t>
                </a:r>
                <a:r>
                  <a:rPr lang="en-US" altLang="zh-CN" sz="1800" b="1" dirty="0">
                    <a:solidFill>
                      <a:srgbClr val="0930F1"/>
                    </a:solidFill>
                    <a:latin typeface="Helvetica" charset="0"/>
                    <a:cs typeface="Helvetica" charset="0"/>
                  </a:rPr>
                  <a:t>rad</a:t>
                </a:r>
              </a:p>
              <a:p>
                <a:pPr algn="l">
                  <a:spcAft>
                    <a:spcPts val="600"/>
                  </a:spcAft>
                  <a:buSzPct val="70000"/>
                </a:pPr>
                <a:r>
                  <a:rPr lang="en-US" altLang="zh-CN" sz="1800" b="1" dirty="0">
                    <a:solidFill>
                      <a:srgbClr val="0930F1"/>
                    </a:solidFill>
                    <a:latin typeface="Helvetica" charset="0"/>
                    <a:cs typeface="Helvetica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altLang="zh-CN" sz="1800" b="1" i="0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𝚫</m:t>
                    </m:r>
                    <m:sSub>
                      <m:sSubPr>
                        <m:ctrlP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1800" b="1" i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𝚪</m:t>
                        </m:r>
                      </m:e>
                      <m:sub>
                        <m:r>
                          <a:rPr lang="en-US" altLang="zh-CN" sz="1800" b="1" i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𝐬</m:t>
                        </m:r>
                      </m:sub>
                    </m:sSub>
                    <m:r>
                      <a:rPr lang="en-US" altLang="zh-CN" sz="1800" b="1" i="0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=</m:t>
                    </m:r>
                    <m:r>
                      <a:rPr lang="en-US" altLang="zh-CN" sz="1800" b="1" i="0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</m:t>
                    </m:r>
                    <m:r>
                      <a:rPr lang="en-US" altLang="zh-CN" sz="1800" b="1" i="0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.</m:t>
                    </m:r>
                    <m:r>
                      <a:rPr lang="en-US" altLang="zh-CN" sz="1800" b="1" i="0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𝟎𝟕𝟖𝟎</m:t>
                    </m:r>
                    <m:r>
                      <a:rPr lang="en-US" altLang="zh-CN" sz="1800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±</m:t>
                    </m:r>
                    <m:r>
                      <a:rPr lang="en-US" altLang="zh-CN" sz="1800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</m:t>
                    </m:r>
                    <m:r>
                      <a:rPr lang="en-US" altLang="zh-CN" sz="1800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.</m:t>
                    </m:r>
                    <m:r>
                      <a:rPr lang="en-US" altLang="zh-CN" sz="1800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𝟎𝟎𝟒𝟓</m:t>
                    </m:r>
                    <m:r>
                      <a:rPr lang="en-US" altLang="zh-CN" sz="1800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 </m:t>
                    </m:r>
                    <m:r>
                      <a:rPr lang="en-US" altLang="zh-CN" sz="1800" b="1" i="0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𝐩</m:t>
                    </m:r>
                    <m:sSup>
                      <m:sSupPr>
                        <m:ctrlP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1800" b="1" i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𝐬</m:t>
                        </m:r>
                      </m:e>
                      <m:sup>
                        <m:r>
                          <a:rPr lang="en-US" altLang="zh-CN" sz="1800" b="1" i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  <m:r>
                          <a:rPr lang="en-US" altLang="zh-CN" sz="1800" b="1" i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altLang="zh-CN" sz="1800" b="1" dirty="0">
                  <a:solidFill>
                    <a:srgbClr val="0930F1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F72A938-65A0-BF6D-4D57-61B9FFF5AD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416" y="4005064"/>
                <a:ext cx="4392488" cy="1138517"/>
              </a:xfrm>
              <a:prstGeom prst="rect">
                <a:avLst/>
              </a:prstGeom>
              <a:blipFill>
                <a:blip r:embed="rId7"/>
                <a:stretch>
                  <a:fillRect t="-3209" b="-2139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9255CF-58DF-F06C-4424-89BAE063AF5C}"/>
                  </a:ext>
                </a:extLst>
              </p:cNvPr>
              <p:cNvSpPr/>
              <p:nvPr/>
            </p:nvSpPr>
            <p:spPr bwMode="auto">
              <a:xfrm>
                <a:off x="1487488" y="5157192"/>
                <a:ext cx="4032448" cy="372082"/>
              </a:xfrm>
              <a:prstGeom prst="rect">
                <a:avLst/>
              </a:prstGeom>
              <a:noFill/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C</a:t>
                </a:r>
                <a:r>
                  <a:rPr kumimoji="0" 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laimed </a:t>
                </a:r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first </a:t>
                </a:r>
                <a:r>
                  <a:rPr kumimoji="0" 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evidence of nonzero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bPr>
                      <m:e>
                        <m: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𝜙</m:t>
                        </m:r>
                      </m:e>
                      <m:sub>
                        <m: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𝑠</m:t>
                        </m:r>
                      </m:sub>
                    </m:sSub>
                  </m:oMath>
                </a14:m>
                <a:endParaRPr kumimoji="0" lang="en-US" sz="200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楷体_GB2312" pitchFamily="49" charset="-122"/>
                </a:endParaRPr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9255CF-58DF-F06C-4424-89BAE063AF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7488" y="5157192"/>
                <a:ext cx="4032448" cy="372082"/>
              </a:xfrm>
              <a:prstGeom prst="rect">
                <a:avLst/>
              </a:prstGeom>
              <a:blipFill>
                <a:blip r:embed="rId8"/>
                <a:stretch>
                  <a:fillRect l="-1208" t="-9836" b="-24590"/>
                </a:stretch>
              </a:blipFill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FA5A214F-8935-53AC-3CF3-7A35CD9CE104}"/>
              </a:ext>
            </a:extLst>
          </p:cNvPr>
          <p:cNvSpPr/>
          <p:nvPr/>
        </p:nvSpPr>
        <p:spPr bwMode="auto">
          <a:xfrm>
            <a:off x="1919536" y="6021288"/>
            <a:ext cx="7488832" cy="476250"/>
          </a:xfrm>
          <a:prstGeom prst="rect">
            <a:avLst/>
          </a:prstGeom>
          <a:solidFill>
            <a:srgbClr val="CDFFFF"/>
          </a:solidFill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LHCb</a:t>
            </a: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 marginally wins due to better time resolution! 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9460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5889"/>
                <a:ext cx="9432951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CPV in penguin decay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𝑩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𝒔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𝟎</m:t>
                        </m:r>
                      </m:sup>
                    </m:sSubSup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→</m:t>
                    </m:r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𝝓𝝓</m:t>
                    </m:r>
                  </m:oMath>
                </a14:m>
                <a:endPara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930F1"/>
                  </a:solidFill>
                  <a:effectLst/>
                  <a:uLnTx/>
                  <a:uFillTx/>
                  <a:latin typeface="Arial"/>
                  <a:ea typeface="楷体_GB2312"/>
                  <a:cs typeface="+mj-cs"/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5889"/>
                <a:ext cx="9432951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59FD9C88-8797-4A37-BC6D-AE0E70417194}"/>
              </a:ext>
            </a:extLst>
          </p:cNvPr>
          <p:cNvSpPr/>
          <p:nvPr/>
        </p:nvSpPr>
        <p:spPr bwMode="auto">
          <a:xfrm>
            <a:off x="8832304" y="116632"/>
            <a:ext cx="2880320" cy="432048"/>
          </a:xfrm>
          <a:prstGeom prst="roundRect">
            <a:avLst/>
          </a:prstGeom>
          <a:solidFill>
            <a:schemeClr val="accent1"/>
          </a:solidFill>
          <a:ln w="412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PRL 131 (2023) 171802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0AF019B-D787-4016-B8C9-232E18B45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3698356"/>
            <a:ext cx="3960440" cy="26372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4731C7D-637A-4E1A-8E5E-C4B3B874E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170" y="3645024"/>
            <a:ext cx="3187662" cy="257725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6D1AF12-EAD6-4ACA-A3B6-F6A92C248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136" y="1326859"/>
            <a:ext cx="3168352" cy="1958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79E9A4D5-8F06-479F-9D12-E431F4A64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9496" y="2564904"/>
                <a:ext cx="4464496" cy="7296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l">
                  <a:spcAft>
                    <a:spcPts val="600"/>
                  </a:spcAft>
                  <a:buSzPct val="70000"/>
                </a:pPr>
                <a:r>
                  <a:rPr lang="en-US" altLang="zh-CN" sz="1800" b="1" dirty="0">
                    <a:solidFill>
                      <a:srgbClr val="0930F1"/>
                    </a:solidFill>
                    <a:latin typeface="Helvetica" charset="0"/>
                    <a:cs typeface="Helvetica" charset="0"/>
                  </a:rPr>
                  <a:t>LHCb: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  <m:acc>
                          <m:accPr>
                            <m:chr m:val="̅"/>
                            <m:ctrlPr>
                              <a:rPr lang="en-US" altLang="zh-CN" sz="1800" b="1" i="1" smtClean="0">
                                <a:solidFill>
                                  <a:srgbClr val="0930F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accPr>
                          <m:e>
                            <m:r>
                              <a:rPr lang="en-US" altLang="zh-CN" sz="1800" b="1" i="1" smtClean="0">
                                <a:solidFill>
                                  <a:srgbClr val="0930F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8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p>
                    </m:sSubSup>
                    <m:r>
                      <a:rPr lang="en-US" altLang="zh-CN" sz="1800" b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=</m:t>
                    </m:r>
                    <m:r>
                      <a:rPr lang="en-US" altLang="zh-CN" sz="1800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−</m:t>
                    </m:r>
                    <m:r>
                      <a:rPr lang="en-US" altLang="zh-CN" sz="1800" b="1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</m:t>
                    </m:r>
                    <m:r>
                      <a:rPr lang="en-US" altLang="zh-CN" sz="1800" b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.</m:t>
                    </m:r>
                    <m:r>
                      <a:rPr lang="en-US" altLang="zh-CN" sz="1800" b="1" i="0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𝟎𝟕𝟒</m:t>
                    </m:r>
                    <m:r>
                      <a:rPr lang="en-US" altLang="zh-CN" sz="1800" b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±</m:t>
                    </m:r>
                    <m:r>
                      <a:rPr lang="en-US" altLang="zh-CN" sz="1800" b="1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</m:t>
                    </m:r>
                    <m:r>
                      <a:rPr lang="en-US" altLang="zh-CN" sz="1800" b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.</m:t>
                    </m:r>
                    <m:r>
                      <a:rPr lang="en-US" altLang="zh-CN" sz="1800" b="1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</m:t>
                    </m:r>
                    <m:r>
                      <a:rPr lang="en-US" altLang="zh-CN" sz="1800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𝟔𝟗</m:t>
                    </m:r>
                  </m:oMath>
                </a14:m>
                <a:r>
                  <a:rPr lang="en-US" altLang="zh-CN" sz="1800" b="1" dirty="0">
                    <a:solidFill>
                      <a:srgbClr val="0930F1"/>
                    </a:solidFill>
                    <a:latin typeface="Cambria Math" panose="02040503050406030204" pitchFamily="18" charset="0"/>
                    <a:cs typeface="Helvetica" charset="0"/>
                  </a:rPr>
                  <a:t> </a:t>
                </a:r>
                <a:r>
                  <a:rPr lang="en-US" altLang="zh-CN" sz="1800" b="1" dirty="0">
                    <a:solidFill>
                      <a:srgbClr val="0930F1"/>
                    </a:solidFill>
                    <a:latin typeface="Helvetica" charset="0"/>
                    <a:cs typeface="Helvetica" charset="0"/>
                  </a:rPr>
                  <a:t>rad</a:t>
                </a:r>
              </a:p>
              <a:p>
                <a:pPr algn="l">
                  <a:spcAft>
                    <a:spcPts val="600"/>
                  </a:spcAft>
                  <a:buSzPct val="70000"/>
                </a:pPr>
                <a:r>
                  <a:rPr lang="en-US" altLang="zh-CN" sz="18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SM: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𝜙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s</m:t>
                        </m:r>
                        <m:acc>
                          <m:accPr>
                            <m:chr m:val="̅"/>
                            <m:ctrlP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s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altLang="zh-CN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s</m:t>
                        </m:r>
                      </m:sup>
                    </m:sSubSup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=</m:t>
                    </m:r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    0.00±0.02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 rad </a:t>
                </a:r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79E9A4D5-8F06-479F-9D12-E431F4A648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9496" y="2564904"/>
                <a:ext cx="4464496" cy="729623"/>
              </a:xfrm>
              <a:prstGeom prst="rect">
                <a:avLst/>
              </a:prstGeom>
              <a:blipFill>
                <a:blip r:embed="rId7"/>
                <a:stretch>
                  <a:fillRect l="-1230" t="-4202" b="-1344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507B54AE-D91E-4BCF-B353-97EC5C1FB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400" y="908720"/>
                <a:ext cx="6912768" cy="402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 algn="l"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TD-CPV in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𝒃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𝒔</m:t>
                    </m:r>
                    <m:acc>
                      <m:accPr>
                        <m:chr m:val="̅"/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acc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e>
                    </m:acc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𝒔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characterized by weak phase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𝝓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  <m:acc>
                          <m:accPr>
                            <m:chr m:val="̅"/>
                            <m:ctrlP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accPr>
                          <m:e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p>
                    </m:sSubSup>
                  </m:oMath>
                </a14:m>
                <a:endParaRPr lang="en-US" altLang="zh-CN" sz="2000" b="1" dirty="0">
                  <a:solidFill>
                    <a:srgbClr val="C00000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507B54AE-D91E-4BCF-B353-97EC5C1FB2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400" y="908720"/>
                <a:ext cx="6912768" cy="402867"/>
              </a:xfrm>
              <a:prstGeom prst="rect">
                <a:avLst/>
              </a:prstGeom>
              <a:blipFill>
                <a:blip r:embed="rId8"/>
                <a:stretch>
                  <a:fillRect l="-88" t="-6061" r="-529" b="-2727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1846961-C861-FD43-5D0D-B859A66E23F0}"/>
                  </a:ext>
                </a:extLst>
              </p:cNvPr>
              <p:cNvSpPr/>
              <p:nvPr/>
            </p:nvSpPr>
            <p:spPr bwMode="auto">
              <a:xfrm>
                <a:off x="1775520" y="1484784"/>
                <a:ext cx="3168352" cy="453060"/>
              </a:xfrm>
              <a:prstGeom prst="rect">
                <a:avLst/>
              </a:prstGeom>
              <a:solidFill>
                <a:srgbClr val="CD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d>
                        <m:dPr>
                          <m:ctrlP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kumimoji="0" lang="en-US" sz="1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𝐬𝐢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𝐧</m:t>
                      </m:r>
                      <m:sSubSup>
                        <m:sSubSupPr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  <m:sup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𝒔</m:t>
                          </m:r>
                          <m:acc>
                            <m:accPr>
                              <m:chr m:val="̅"/>
                              <m:ctrlP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acc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𝒔</m:t>
                          </m:r>
                        </m:sup>
                      </m:sSubSup>
                      <m:func>
                        <m:funcPr>
                          <m:ctrlP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kumimoji="0" lang="en-US" sz="1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1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1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𝜟</m:t>
                              </m:r>
                              <m:sSub>
                                <m:sSubPr>
                                  <m:ctrlPr>
                                    <a:rPr kumimoji="0" lang="en-US" sz="1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  <m:r>
                                <a:rPr kumimoji="0" lang="en-US" sz="1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1846961-C861-FD43-5D0D-B859A66E2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5520" y="1484784"/>
                <a:ext cx="3168352" cy="4530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67B65DD1-C2B6-7224-2C6B-AE743CD67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2060848"/>
            <a:ext cx="6192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l"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C00000"/>
                </a:solidFill>
                <a:latin typeface="Helvetica" charset="0"/>
                <a:cs typeface="Helvetica" charset="0"/>
              </a:rPr>
              <a:t>Run 1+2 time-dependent angular analysis</a:t>
            </a:r>
          </a:p>
        </p:txBody>
      </p:sp>
    </p:spTree>
    <p:extLst>
      <p:ext uri="{BB962C8B-B14F-4D97-AF65-F5344CB8AC3E}">
        <p14:creationId xmlns:p14="http://schemas.microsoft.com/office/powerpoint/2010/main" val="2129008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6632"/>
                <a:ext cx="10873111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algn="ctr" eaLnBrk="1" hangingPunct="1">
                  <a:defRPr/>
                </a:pP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𝜸</m:t>
                    </m:r>
                  </m:oMath>
                </a14:m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 from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𝑩</m:t>
                    </m:r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→</m:t>
                    </m:r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𝑫𝒉</m:t>
                    </m:r>
                  </m:oMath>
                </a14:m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 </a:t>
                </a:r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decays</a:t>
                </a:r>
                <a:r>
                  <a:rPr lang="zh-CN" altLang="en-US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6632"/>
                <a:ext cx="10873111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0C599E33-7379-6046-1B78-B9FACBCFFC5C}"/>
                  </a:ext>
                </a:extLst>
              </p:cNvPr>
              <p:cNvSpPr/>
              <p:nvPr/>
            </p:nvSpPr>
            <p:spPr>
              <a:xfrm>
                <a:off x="479376" y="1052736"/>
                <a:ext cx="597666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l"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Access 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𝜸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from interference of </a:t>
                </a:r>
                <a14:m>
                  <m:oMath xmlns:m="http://schemas.openxmlformats.org/officeDocument/2006/math">
                    <m:r>
                      <a:rPr lang="en-US" altLang="zh-CN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 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𝒃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𝒖</m:t>
                    </m:r>
                  </m:oMath>
                </a14:m>
                <a:r>
                  <a:rPr lang="en-US" altLang="zh-CN" sz="2000" b="1" i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&amp;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𝒃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𝒄</m:t>
                    </m:r>
                  </m:oMath>
                </a14:m>
                <a:endParaRPr lang="en-US" altLang="zh-CN" sz="2000" dirty="0">
                  <a:solidFill>
                    <a:srgbClr val="0930F1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0C599E33-7379-6046-1B78-B9FACBCFFC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1052736"/>
                <a:ext cx="5976664" cy="400110"/>
              </a:xfrm>
              <a:prstGeom prst="rect">
                <a:avLst/>
              </a:prstGeom>
              <a:blipFill>
                <a:blip r:embed="rId4"/>
                <a:stretch>
                  <a:fillRect l="-918" t="-7692" b="-2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图片 26">
            <a:extLst>
              <a:ext uri="{FF2B5EF4-FFF2-40B4-BE49-F238E27FC236}">
                <a16:creationId xmlns:a16="http://schemas.microsoft.com/office/drawing/2014/main" id="{9489B6AA-E1F9-B7BB-64BE-A0DD205C9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104" y="980728"/>
            <a:ext cx="4309512" cy="1777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DFF1FE3C-6AB5-E21C-731F-A1FC3C759E07}"/>
                  </a:ext>
                </a:extLst>
              </p:cNvPr>
              <p:cNvSpPr/>
              <p:nvPr/>
            </p:nvSpPr>
            <p:spPr>
              <a:xfrm>
                <a:off x="479376" y="1628800"/>
                <a:ext cx="626469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l"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LHCb combination dominated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+</m:t>
                        </m:r>
                      </m:sup>
                    </m:sSup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𝑫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DFF1FE3C-6AB5-E21C-731F-A1FC3C759E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1628800"/>
                <a:ext cx="6264696" cy="400110"/>
              </a:xfrm>
              <a:prstGeom prst="rect">
                <a:avLst/>
              </a:prstGeom>
              <a:blipFill>
                <a:blip r:embed="rId6"/>
                <a:stretch>
                  <a:fillRect l="-876" t="-6061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290C7705-20D8-6CFA-6520-2DC3D0A27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2506" y="3645024"/>
            <a:ext cx="3675462" cy="2733598"/>
          </a:xfrm>
          <a:prstGeom prst="rect">
            <a:avLst/>
          </a:prstGeom>
        </p:spPr>
      </p:pic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1863B93A-214D-C03E-4DA4-C80907D28339}"/>
              </a:ext>
            </a:extLst>
          </p:cNvPr>
          <p:cNvSpPr/>
          <p:nvPr/>
        </p:nvSpPr>
        <p:spPr bwMode="auto">
          <a:xfrm>
            <a:off x="8832304" y="116632"/>
            <a:ext cx="2880320" cy="432048"/>
          </a:xfrm>
          <a:prstGeom prst="roundRect">
            <a:avLst/>
          </a:prstGeom>
          <a:solidFill>
            <a:schemeClr val="accent1"/>
          </a:solidFill>
          <a:ln w="412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LHCb-CONF-2022-002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EEB1867-43FF-128E-FCE0-9CDF05202A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898" y="3791746"/>
            <a:ext cx="1205335" cy="2610783"/>
          </a:xfrm>
          <a:prstGeom prst="rect">
            <a:avLst/>
          </a:prstGeom>
          <a:ln w="1905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8972B4F-397E-FB37-077B-D9445D49EDBE}"/>
                  </a:ext>
                </a:extLst>
              </p:cNvPr>
              <p:cNvSpPr/>
              <p:nvPr/>
            </p:nvSpPr>
            <p:spPr>
              <a:xfrm>
                <a:off x="839416" y="2819026"/>
                <a:ext cx="4896544" cy="681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l" eaLnBrk="1" hangingPunct="1">
                  <a:spcAft>
                    <a:spcPts val="0"/>
                  </a:spcAft>
                  <a:defRPr/>
                </a:pPr>
                <a:r>
                  <a:rPr kumimoji="0" lang="en-US" altLang="zh-CN" sz="1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charset="0"/>
                    <a:ea typeface="黑体"/>
                    <a:cs typeface="Helvetica" panose="020B0604020202020204" pitchFamily="34" charset="0"/>
                  </a:rPr>
                  <a:t>In agreement with SM: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γ</m:t>
                    </m:r>
                    <m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kumimoji="0" lang="en-US" altLang="zh-CN" sz="18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65.</m:t>
                        </m:r>
                        <m:sSubSup>
                          <m:sSubSupPr>
                            <m:ctrlPr>
                              <a:rPr kumimoji="0" lang="en-US" altLang="zh-CN" sz="180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5</m:t>
                            </m:r>
                          </m:e>
                          <m:sub>
                            <m:r>
                              <a:rPr kumimoji="0" lang="en-US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−</m:t>
                            </m:r>
                            <m:r>
                              <a:rPr kumimoji="0" lang="en-US" altLang="zh-CN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1</m:t>
                            </m:r>
                            <m:r>
                              <a:rPr kumimoji="0" lang="en-US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.</m:t>
                            </m:r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2</m:t>
                            </m:r>
                          </m:sub>
                          <m:sup>
                            <m:r>
                              <a:rPr kumimoji="0" lang="en-US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+</m:t>
                            </m:r>
                            <m:r>
                              <a:rPr kumimoji="0" lang="en-US" altLang="zh-CN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1</m:t>
                            </m:r>
                            <m:r>
                              <a:rPr kumimoji="0" lang="en-US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.</m:t>
                            </m:r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3</m:t>
                            </m:r>
                          </m:sup>
                        </m:sSubSup>
                      </m:e>
                    </m:d>
                    <m:r>
                      <a:rPr kumimoji="0" lang="en-US" altLang="zh-CN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+mn-cs"/>
                      </a:rPr>
                      <m:t>°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Arial" charset="0"/>
                    <a:ea typeface="黑体"/>
                    <a:cs typeface="Helvetica" panose="020B0604020202020204" pitchFamily="34" charset="0"/>
                  </a:rPr>
                  <a:t>;</a:t>
                </a:r>
              </a:p>
              <a:p>
                <a:pPr lvl="0" algn="l" eaLnBrk="1" hangingPunct="1">
                  <a:spcAft>
                    <a:spcPts val="1200"/>
                  </a:spcAft>
                  <a:defRPr/>
                </a:pPr>
                <a:r>
                  <a:rPr lang="en-US" altLang="zh-CN" sz="1800" dirty="0">
                    <a:solidFill>
                      <a:srgbClr val="0033FF"/>
                    </a:solidFill>
                    <a:latin typeface="Arial" charset="0"/>
                    <a:ea typeface="黑体"/>
                    <a:cs typeface="Helvetica" panose="020B0604020202020204" pitchFamily="34" charset="0"/>
                  </a:rPr>
                  <a:t>Better than Babar/Belle sensitivity of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15° </m:t>
                    </m:r>
                  </m:oMath>
                </a14:m>
                <a:r>
                  <a:rPr lang="en-US" altLang="zh-CN" sz="1800" dirty="0">
                    <a:solidFill>
                      <a:srgbClr val="0033FF"/>
                    </a:solidFill>
                    <a:latin typeface="Arial" charset="0"/>
                    <a:ea typeface="黑体"/>
                    <a:cs typeface="Helvetica" panose="020B0604020202020204" pitchFamily="34" charset="0"/>
                  </a:rPr>
                  <a:t> each </a:t>
                </a:r>
                <a:r>
                  <a:rPr lang="en-US" sz="1800" dirty="0">
                    <a:solidFill>
                      <a:srgbClr val="0033FF"/>
                    </a:solidFill>
                    <a:latin typeface="Arial" charset="0"/>
                    <a:ea typeface="黑体"/>
                    <a:cs typeface="Helvetica" panose="020B0604020202020204" pitchFamily="34" charset="0"/>
                  </a:rPr>
                  <a:t> </a:t>
                </a:r>
                <a:endParaRPr lang="en-US" sz="1800" dirty="0">
                  <a:solidFill>
                    <a:schemeClr val="tx1"/>
                  </a:solidFill>
                  <a:latin typeface="Arial" charset="0"/>
                  <a:ea typeface="黑体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8972B4F-397E-FB37-077B-D9445D49ED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2819026"/>
                <a:ext cx="4896544" cy="681982"/>
              </a:xfrm>
              <a:prstGeom prst="rect">
                <a:avLst/>
              </a:prstGeom>
              <a:blipFill>
                <a:blip r:embed="rId9"/>
                <a:stretch>
                  <a:fillRect l="-1121" t="-1786" r="-1743" b="-133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19">
                <a:extLst>
                  <a:ext uri="{FF2B5EF4-FFF2-40B4-BE49-F238E27FC236}">
                    <a16:creationId xmlns:a16="http://schemas.microsoft.com/office/drawing/2014/main" id="{03A032EB-AFBC-BEA4-13DD-7D0C6423801C}"/>
                  </a:ext>
                </a:extLst>
              </p:cNvPr>
              <p:cNvSpPr txBox="1"/>
              <p:nvPr/>
            </p:nvSpPr>
            <p:spPr>
              <a:xfrm>
                <a:off x="1631505" y="2204864"/>
                <a:ext cx="2448271" cy="670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l" eaLnBrk="1" hangingPunct="1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930F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𝜸</m:t>
                      </m:r>
                      <m:r>
                        <a:rPr kumimoji="0" lang="en-US" altLang="zh-CN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930F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930F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930F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𝟔</m:t>
                          </m:r>
                          <m: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930F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𝟑</m:t>
                          </m:r>
                          <m:r>
                            <a:rPr kumimoji="0" lang="en-US" altLang="zh-CN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930F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.</m:t>
                          </m:r>
                          <m:sSubSup>
                            <m:sSubSupPr>
                              <m:ctrlP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930F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930F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𝟖</m:t>
                              </m:r>
                            </m:e>
                            <m:sub>
                              <m: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930F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−</m:t>
                              </m:r>
                              <m: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930F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𝟑</m:t>
                              </m:r>
                              <m: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930F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.</m:t>
                              </m:r>
                              <m: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930F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𝟕</m:t>
                              </m:r>
                            </m:sub>
                            <m:sup>
                              <m: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930F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+</m:t>
                              </m:r>
                              <m: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930F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𝟑</m:t>
                              </m:r>
                              <m: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930F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.</m:t>
                              </m:r>
                              <m: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930F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𝟓</m:t>
                              </m:r>
                            </m:sup>
                          </m:sSubSup>
                        </m:e>
                      </m:d>
                      <m:r>
                        <a:rPr lang="en-US" altLang="zh-CN" sz="2400" b="1" i="1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ea typeface="黑体"/>
                        </a:rPr>
                        <m:t>°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930F1"/>
                  </a:solidFill>
                  <a:effectLst/>
                  <a:uLnTx/>
                  <a:uFillTx/>
                  <a:latin typeface="Helvetica" panose="020B0604020202020204" pitchFamily="34" charset="0"/>
                  <a:ea typeface="黑体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19">
                <a:extLst>
                  <a:ext uri="{FF2B5EF4-FFF2-40B4-BE49-F238E27FC236}">
                    <a16:creationId xmlns:a16="http://schemas.microsoft.com/office/drawing/2014/main" id="{03A032EB-AFBC-BEA4-13DD-7D0C64238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5" y="2204864"/>
                <a:ext cx="2448271" cy="6703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A0AFE715-F981-AE46-6E76-730094ED63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0548" y="3693396"/>
            <a:ext cx="3675462" cy="2543915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B71A57A7-67B7-5480-85DE-320575444742}"/>
              </a:ext>
            </a:extLst>
          </p:cNvPr>
          <p:cNvSpPr/>
          <p:nvPr/>
        </p:nvSpPr>
        <p:spPr bwMode="auto">
          <a:xfrm>
            <a:off x="485452" y="3693396"/>
            <a:ext cx="1290068" cy="2831948"/>
          </a:xfrm>
          <a:prstGeom prst="rect">
            <a:avLst/>
          </a:prstGeom>
          <a:noFill/>
          <a:ln w="28575" cap="flat" cmpd="sng" algn="ctr">
            <a:solidFill>
              <a:srgbClr val="0930F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233C9E0C-A546-7200-D5DC-4BD43343D2DD}"/>
                  </a:ext>
                </a:extLst>
              </p:cNvPr>
              <p:cNvSpPr txBox="1"/>
              <p:nvPr/>
            </p:nvSpPr>
            <p:spPr>
              <a:xfrm>
                <a:off x="7872108" y="1700808"/>
                <a:ext cx="88818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𝒃</m:t>
                    </m:r>
                    <m:r>
                      <a:rPr lang="en-US" altLang="zh-CN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r>
                      <a:rPr lang="en-US" altLang="zh-CN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𝒖</m:t>
                    </m:r>
                  </m:oMath>
                </a14:m>
                <a:r>
                  <a:rPr lang="en-US" altLang="zh-CN" sz="1600" b="1" i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233C9E0C-A546-7200-D5DC-4BD43343D2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2108" y="1700808"/>
                <a:ext cx="888188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86041379-6F6F-61D0-79AC-90690B19D7A1}"/>
                  </a:ext>
                </a:extLst>
              </p:cNvPr>
              <p:cNvSpPr txBox="1"/>
              <p:nvPr/>
            </p:nvSpPr>
            <p:spPr>
              <a:xfrm>
                <a:off x="7512068" y="1124744"/>
                <a:ext cx="88818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𝒃</m:t>
                    </m:r>
                    <m:r>
                      <a:rPr lang="en-US" altLang="zh-CN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r>
                      <a:rPr lang="en-US" altLang="zh-CN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𝒄</m:t>
                    </m:r>
                  </m:oMath>
                </a14:m>
                <a:r>
                  <a:rPr lang="en-US" altLang="zh-CN" sz="1600" b="1" i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86041379-6F6F-61D0-79AC-90690B19D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2068" y="1124744"/>
                <a:ext cx="888188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图片 33">
            <a:extLst>
              <a:ext uri="{FF2B5EF4-FFF2-40B4-BE49-F238E27FC236}">
                <a16:creationId xmlns:a16="http://schemas.microsoft.com/office/drawing/2014/main" id="{6D289C14-97E7-F2FC-893D-2FED42ECD0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80453" y="2789353"/>
            <a:ext cx="3640083" cy="444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6789EB2-8F0A-FD02-5344-3C5462576230}"/>
                  </a:ext>
                </a:extLst>
              </p:cNvPr>
              <p:cNvSpPr/>
              <p:nvPr/>
            </p:nvSpPr>
            <p:spPr>
              <a:xfrm>
                <a:off x="2542088" y="6237312"/>
                <a:ext cx="441800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Some tension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, 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, </m:t>
                    </m:r>
                    <m:sSubSup>
                      <m:sSubSupPr>
                        <m:ctrlP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altLang="zh-CN" sz="2000" b="1" dirty="0">
                  <a:solidFill>
                    <a:srgbClr val="C00000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6789EB2-8F0A-FD02-5344-3C54625762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2088" y="6237312"/>
                <a:ext cx="4418008" cy="400110"/>
              </a:xfrm>
              <a:prstGeom prst="rect">
                <a:avLst/>
              </a:prstGeom>
              <a:blipFill>
                <a:blip r:embed="rId15"/>
                <a:stretch>
                  <a:fillRect l="-1379" t="-6061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65721C38-DC55-B1DA-ECCE-91D5CECEEB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14322" y="2330308"/>
            <a:ext cx="1205614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9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6632"/>
                <a:ext cx="9432951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algn="ctr" eaLnBrk="1" hangingPunct="1">
                  <a:defRPr/>
                </a:pP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altLang="zh-CN" b="1" dirty="0">
                    <a:solidFill>
                      <a:srgbClr val="0930F1"/>
                    </a:solidFill>
                  </a:rPr>
                  <a:t> measurement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rgbClr val="0930F1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</a:rPr>
                      <m:t>𝒉𝒉</m:t>
                    </m:r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</a:rPr>
                      <m:t>′(</m:t>
                    </m:r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</a:rPr>
                      <m:t>𝝅𝝅</m:t>
                    </m:r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800" b="1" dirty="0">
                  <a:solidFill>
                    <a:srgbClr val="0930F1"/>
                  </a:solidFill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6632"/>
                <a:ext cx="9432951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: 圆角 4">
            <a:extLst>
              <a:ext uri="{FF2B5EF4-FFF2-40B4-BE49-F238E27FC236}">
                <a16:creationId xmlns:a16="http://schemas.microsoft.com/office/drawing/2014/main" id="{BF71D038-B806-B663-F8E8-817D13B676AA}"/>
              </a:ext>
            </a:extLst>
          </p:cNvPr>
          <p:cNvSpPr/>
          <p:nvPr/>
        </p:nvSpPr>
        <p:spPr bwMode="auto">
          <a:xfrm>
            <a:off x="9192344" y="116632"/>
            <a:ext cx="2448272" cy="432048"/>
          </a:xfrm>
          <a:prstGeom prst="roundRect">
            <a:avLst/>
          </a:prstGeom>
          <a:solidFill>
            <a:schemeClr val="accent1"/>
          </a:solidFill>
          <a:ln w="412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rPr>
              <a:t>LHCb-conf-2023-004</a:t>
            </a: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algn="l" eaLnBrk="1" hangingPunct="1"/>
            <a:endParaRPr lang="zh-CN" altLang="en-US" sz="1800" b="1" dirty="0">
              <a:solidFill>
                <a:schemeClr val="tx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0A3488-D87F-9EC2-9EC9-9C5DC29E0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2492896"/>
            <a:ext cx="4320480" cy="31975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0B4B77-C88A-ABC3-6AEF-6CA2F242E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560" y="1186738"/>
            <a:ext cx="2952328" cy="21702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F5A3F63-E0A9-C3F2-C24C-48178AE3D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040" y="3429000"/>
            <a:ext cx="2931360" cy="21702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E1E2BA9-9887-F1B9-B072-B707158B38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2881" y="1844824"/>
            <a:ext cx="2866935" cy="4320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C4D5F7F1-AC7D-483A-13A4-D723FAED23EF}"/>
                  </a:ext>
                </a:extLst>
              </p:cNvPr>
              <p:cNvSpPr/>
              <p:nvPr/>
            </p:nvSpPr>
            <p:spPr>
              <a:xfrm>
                <a:off x="1199456" y="980728"/>
                <a:ext cx="439248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l"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Four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solutions of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𝜸</m:t>
                    </m:r>
                  </m:oMath>
                </a14:m>
                <a:r>
                  <a:rPr lang="zh-CN" altLang="en-US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from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decay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rates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and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CP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asymmetries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in 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C4D5F7F1-AC7D-483A-13A4-D723FAED2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980728"/>
                <a:ext cx="4392488" cy="707886"/>
              </a:xfrm>
              <a:prstGeom prst="rect">
                <a:avLst/>
              </a:prstGeom>
              <a:blipFill>
                <a:blip r:embed="rId8"/>
                <a:stretch>
                  <a:fillRect l="-1250" t="-4310" b="-155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椭圆 9">
            <a:extLst>
              <a:ext uri="{FF2B5EF4-FFF2-40B4-BE49-F238E27FC236}">
                <a16:creationId xmlns:a16="http://schemas.microsoft.com/office/drawing/2014/main" id="{B37EDB11-1F51-C9D1-C96B-B8288ECCEEA9}"/>
              </a:ext>
            </a:extLst>
          </p:cNvPr>
          <p:cNvSpPr/>
          <p:nvPr/>
        </p:nvSpPr>
        <p:spPr bwMode="auto">
          <a:xfrm>
            <a:off x="2495600" y="4365104"/>
            <a:ext cx="864096" cy="1008112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楷体_GB2312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72047818-2E28-ED3D-6FBE-D2E506988DCC}"/>
                  </a:ext>
                </a:extLst>
              </p:cNvPr>
              <p:cNvSpPr/>
              <p:nvPr/>
            </p:nvSpPr>
            <p:spPr>
              <a:xfrm>
                <a:off x="1631504" y="5703639"/>
                <a:ext cx="441800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SM-like solution: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𝜸</m:t>
                    </m:r>
                    <m:r>
                      <a:rPr lang="en-US" altLang="zh-CN" sz="2400" b="1" i="1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=</m:t>
                    </m:r>
                    <m:d>
                      <m:dPr>
                        <m:ctrlPr>
                          <a:rPr lang="en-US" altLang="zh-CN" sz="2400" b="1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𝟔𝟐</m:t>
                        </m:r>
                        <m:r>
                          <a:rPr lang="en-US" altLang="zh-CN" sz="2400" b="1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±</m:t>
                        </m:r>
                        <m:r>
                          <a:rPr lang="en-US" altLang="zh-CN" sz="2400" b="1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𝟖</m:t>
                        </m:r>
                      </m:e>
                    </m:d>
                    <m:r>
                      <a:rPr lang="en-US" altLang="zh-CN" sz="2400" b="1" i="1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°</m:t>
                    </m:r>
                  </m:oMath>
                </a14:m>
                <a:endParaRPr lang="en-US" altLang="zh-CN" sz="2000" b="1" dirty="0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72047818-2E28-ED3D-6FBE-D2E506988D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4" y="5703639"/>
                <a:ext cx="4418008" cy="461665"/>
              </a:xfrm>
              <a:prstGeom prst="rect">
                <a:avLst/>
              </a:prstGeom>
              <a:blipFill>
                <a:blip r:embed="rId9"/>
                <a:stretch>
                  <a:fillRect l="-1519" b="-22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9AFF5233-8A3B-5DD2-DFEF-22FB68BB019C}"/>
                  </a:ext>
                </a:extLst>
              </p:cNvPr>
              <p:cNvSpPr/>
              <p:nvPr/>
            </p:nvSpPr>
            <p:spPr>
              <a:xfrm>
                <a:off x="6384032" y="5733256"/>
                <a:ext cx="5112568" cy="407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2000" b="1" dirty="0">
                    <a:solidFill>
                      <a:srgbClr val="0033FF"/>
                    </a:solidFill>
                    <a:latin typeface="Helvetica" charset="0"/>
                    <a:cs typeface="Helvetica" charset="0"/>
                  </a:rPr>
                  <a:t>Tension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0033FF"/>
                    </a:solidFill>
                    <a:latin typeface="Helvetica" charset="0"/>
                    <a:cs typeface="Helvetica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0033FF"/>
                    </a:solidFill>
                    <a:latin typeface="Helvetica" charset="0"/>
                    <a:cs typeface="Helvetica" charset="0"/>
                  </a:rPr>
                  <a:t> eased</a:t>
                </a: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9AFF5233-8A3B-5DD2-DFEF-22FB68BB01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032" y="5733256"/>
                <a:ext cx="5112568" cy="407099"/>
              </a:xfrm>
              <a:prstGeom prst="rect">
                <a:avLst/>
              </a:prstGeom>
              <a:blipFill>
                <a:blip r:embed="rId10"/>
                <a:stretch>
                  <a:fillRect l="-1192" t="-4478" b="-268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6597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6632"/>
                <a:ext cx="9432951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algn="ctr" eaLnBrk="1" hangingPunct="1">
                  <a:defRPr/>
                </a:pP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altLang="zh-CN" b="1" dirty="0">
                    <a:solidFill>
                      <a:srgbClr val="0930F1"/>
                    </a:solidFill>
                  </a:rPr>
                  <a:t>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rgbClr val="0930F1"/>
                    </a:solidFill>
                  </a:rPr>
                  <a:t> </a:t>
                </a:r>
                <a:endParaRPr lang="zh-CN" altLang="en-US" sz="800" b="1" dirty="0">
                  <a:solidFill>
                    <a:srgbClr val="0930F1"/>
                  </a:solidFill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6632"/>
                <a:ext cx="9432951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9">
                <a:extLst>
                  <a:ext uri="{FF2B5EF4-FFF2-40B4-BE49-F238E27FC236}">
                    <a16:creationId xmlns:a16="http://schemas.microsoft.com/office/drawing/2014/main" id="{558AFED3-924F-24B6-A612-50C0778C02DF}"/>
                  </a:ext>
                </a:extLst>
              </p:cNvPr>
              <p:cNvSpPr txBox="1"/>
              <p:nvPr/>
            </p:nvSpPr>
            <p:spPr>
              <a:xfrm>
                <a:off x="1703512" y="5733256"/>
                <a:ext cx="213089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l" eaLnBrk="1" hangingPunct="1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930F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𝜸</m:t>
                      </m:r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930F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930F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930F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+mn-cs"/>
                            </a:rPr>
                            <m:t>𝟕𝟒</m:t>
                          </m:r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930F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+mn-cs"/>
                            </a:rPr>
                            <m:t>±</m:t>
                          </m:r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930F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+mn-cs"/>
                            </a:rPr>
                            <m:t>𝟏𝟏</m:t>
                          </m:r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930F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 </m:t>
                          </m:r>
                        </m:e>
                      </m:d>
                      <m:r>
                        <a:rPr lang="en-US" altLang="zh-CN" sz="2000" b="1" i="1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ea typeface="黑体"/>
                        </a:rPr>
                        <m:t>°</m:t>
                      </m:r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黑体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19">
                <a:extLst>
                  <a:ext uri="{FF2B5EF4-FFF2-40B4-BE49-F238E27FC236}">
                    <a16:creationId xmlns:a16="http://schemas.microsoft.com/office/drawing/2014/main" id="{558AFED3-924F-24B6-A612-50C0778C0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12" y="5733256"/>
                <a:ext cx="2130895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: 圆角 4">
            <a:extLst>
              <a:ext uri="{FF2B5EF4-FFF2-40B4-BE49-F238E27FC236}">
                <a16:creationId xmlns:a16="http://schemas.microsoft.com/office/drawing/2014/main" id="{BF71D038-B806-B663-F8E8-817D13B676AA}"/>
              </a:ext>
            </a:extLst>
          </p:cNvPr>
          <p:cNvSpPr/>
          <p:nvPr/>
        </p:nvSpPr>
        <p:spPr bwMode="auto">
          <a:xfrm>
            <a:off x="9192344" y="116632"/>
            <a:ext cx="2448272" cy="432048"/>
          </a:xfrm>
          <a:prstGeom prst="roundRect">
            <a:avLst/>
          </a:prstGeom>
          <a:solidFill>
            <a:schemeClr val="accent1"/>
          </a:solidFill>
          <a:ln w="412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rPr>
              <a:t>LHCb-conf-2023-004</a:t>
            </a: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algn="l" eaLnBrk="1" hangingPunct="1"/>
            <a:endParaRPr lang="zh-CN" altLang="en-US" sz="1800" b="1" dirty="0">
              <a:solidFill>
                <a:schemeClr val="tx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4458B52-CB4F-F00D-36FB-C9DEF40E9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57" y="1196753"/>
            <a:ext cx="4477808" cy="32701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DD3B0DD-A1A1-71AC-E75E-B9123C90B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9976" y="1412776"/>
            <a:ext cx="4400392" cy="31537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F6B9E0B-A45B-EC55-B9B1-799F2C178864}"/>
                  </a:ext>
                </a:extLst>
              </p:cNvPr>
              <p:cNvSpPr/>
              <p:nvPr/>
            </p:nvSpPr>
            <p:spPr>
              <a:xfrm>
                <a:off x="983432" y="5229200"/>
                <a:ext cx="374441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l"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Access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𝜸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via TD analysis  </a:t>
                </a: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F6B9E0B-A45B-EC55-B9B1-799F2C1788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432" y="5229200"/>
                <a:ext cx="3744416" cy="400110"/>
              </a:xfrm>
              <a:prstGeom prst="rect">
                <a:avLst/>
              </a:prstGeom>
              <a:blipFill>
                <a:blip r:embed="rId7"/>
                <a:stretch>
                  <a:fillRect l="-1463" t="-7692" b="-2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3A9EDF9-5BB4-4D81-E7E4-C50348BD727C}"/>
                  </a:ext>
                </a:extLst>
              </p:cNvPr>
              <p:cNvSpPr txBox="1"/>
              <p:nvPr/>
            </p:nvSpPr>
            <p:spPr>
              <a:xfrm>
                <a:off x="911424" y="4437112"/>
                <a:ext cx="396044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zh-CN" altLang="zh-CN" sz="1800" kern="100" spc="2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两条曲线关于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 kern="100" spc="2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800" i="1" kern="100" spc="2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𝑚𝑖𝑥</m:t>
                        </m:r>
                      </m:sub>
                    </m:sSub>
                    <m:r>
                      <a:rPr lang="en-US" altLang="zh-CN" sz="1800" i="1" kern="100" spc="2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zh-CN" altLang="zh-CN" sz="1800" kern="100" spc="2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上下不对称，表明存在</a:t>
                </a:r>
                <a:r>
                  <a:rPr lang="en-US" altLang="zh-CN" sz="1800" kern="100" spc="2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CP</a:t>
                </a:r>
                <a:r>
                  <a:rPr lang="zh-CN" altLang="zh-CN" sz="1800" kern="100" spc="2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破坏</a:t>
                </a:r>
                <a:r>
                  <a:rPr lang="en-US" altLang="zh-CN" sz="1800" kern="100" spc="2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.</a:t>
                </a:r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3A9EDF9-5BB4-4D81-E7E4-C50348BD7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24" y="4437112"/>
                <a:ext cx="3960440" cy="646331"/>
              </a:xfrm>
              <a:prstGeom prst="rect">
                <a:avLst/>
              </a:prstGeom>
              <a:blipFill>
                <a:blip r:embed="rId9"/>
                <a:stretch>
                  <a:fillRect l="-1387" t="-7547" b="-150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13F39665-29B0-D138-86F2-5FC99409F02D}"/>
                  </a:ext>
                </a:extLst>
              </p:cNvPr>
              <p:cNvSpPr/>
              <p:nvPr/>
            </p:nvSpPr>
            <p:spPr>
              <a:xfrm>
                <a:off x="5951984" y="5301208"/>
                <a:ext cx="4824536" cy="407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2000" b="1" dirty="0">
                    <a:solidFill>
                      <a:srgbClr val="0033FF"/>
                    </a:solidFill>
                    <a:latin typeface="Helvetica" charset="0"/>
                    <a:cs typeface="Helvetica" charset="0"/>
                  </a:rPr>
                  <a:t>Tension between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2000" b="1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000" b="1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2000" b="1" dirty="0">
                    <a:solidFill>
                      <a:srgbClr val="0033FF"/>
                    </a:solidFill>
                    <a:latin typeface="Helvetica" charset="0"/>
                    <a:cs typeface="Helvetica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0033FF"/>
                    </a:solidFill>
                    <a:latin typeface="Helvetica" charset="0"/>
                    <a:cs typeface="Helvetica" charset="0"/>
                  </a:rPr>
                  <a:t> eased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13F39665-29B0-D138-86F2-5FC99409F0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984" y="5301208"/>
                <a:ext cx="4824536" cy="407099"/>
              </a:xfrm>
              <a:prstGeom prst="rect">
                <a:avLst/>
              </a:prstGeom>
              <a:blipFill>
                <a:blip r:embed="rId10"/>
                <a:stretch>
                  <a:fillRect l="-1263" t="-6061" b="-287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4857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6632"/>
                <a:ext cx="9432951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CN" b="1" dirty="0">
                    <a:solidFill>
                      <a:srgbClr val="0930F1"/>
                    </a:solidFill>
                  </a:rPr>
                  <a:t>Mixing and CP violation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zh-CN" altLang="en-US" sz="800" b="1" dirty="0">
                  <a:solidFill>
                    <a:srgbClr val="0930F1"/>
                  </a:solidFill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6632"/>
                <a:ext cx="9432951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: 圆角 4">
            <a:extLst>
              <a:ext uri="{FF2B5EF4-FFF2-40B4-BE49-F238E27FC236}">
                <a16:creationId xmlns:a16="http://schemas.microsoft.com/office/drawing/2014/main" id="{BF71D038-B806-B663-F8E8-817D13B676AA}"/>
              </a:ext>
            </a:extLst>
          </p:cNvPr>
          <p:cNvSpPr/>
          <p:nvPr/>
        </p:nvSpPr>
        <p:spPr bwMode="auto">
          <a:xfrm>
            <a:off x="8400256" y="116632"/>
            <a:ext cx="3384376" cy="432048"/>
          </a:xfrm>
          <a:prstGeom prst="roundRect">
            <a:avLst/>
          </a:prstGeom>
          <a:solidFill>
            <a:schemeClr val="accent1"/>
          </a:solidFill>
          <a:ln w="412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rPr>
              <a:t>CERN Seminar, 2024/3/26</a:t>
            </a: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algn="l" eaLnBrk="1" hangingPunct="1"/>
            <a:endParaRPr lang="zh-CN" altLang="en-US" sz="1800" b="1" dirty="0">
              <a:solidFill>
                <a:schemeClr val="tx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1392494-635B-1E1C-C3AB-9D299D4FC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892" y="1124744"/>
            <a:ext cx="3451692" cy="25831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3472A27-0828-DB1D-1561-8A09D5C50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800" y="1196752"/>
            <a:ext cx="3437504" cy="2511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30C676C6-F331-4161-A444-06E2697E01D1}"/>
                  </a:ext>
                </a:extLst>
              </p:cNvPr>
              <p:cNvSpPr/>
              <p:nvPr/>
            </p:nvSpPr>
            <p:spPr>
              <a:xfrm>
                <a:off x="4583832" y="3882471"/>
                <a:ext cx="7344816" cy="4106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12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=2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000" b="0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0033FF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0033FF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0033FF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12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altLang="zh-CN" sz="2000" b="0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Γ</m:t>
                        </m:r>
                      </m:e>
                    </m:d>
                  </m:oMath>
                </a14:m>
                <a:r>
                  <a:rPr lang="en-US" altLang="zh-CN" sz="2000" b="0" dirty="0">
                    <a:solidFill>
                      <a:srgbClr val="0033FF"/>
                    </a:solidFill>
                    <a:latin typeface="Helvetica" charset="0"/>
                    <a:cs typeface="Helvetica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12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=2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000" b="0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0033FF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rgbClr val="0033FF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0033FF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12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altLang="zh-CN" sz="2000" b="0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Γ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,</m:t>
                    </m:r>
                  </m:oMath>
                </a14:m>
                <a:r>
                  <a:rPr lang="en-US" altLang="zh-CN" sz="2000" dirty="0">
                    <a:solidFill>
                      <a:srgbClr val="0033FF"/>
                    </a:solidFill>
                    <a:latin typeface="Helvetica" charset="0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dirty="0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2000" b="0" i="1" dirty="0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𝜙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2</m:t>
                        </m:r>
                      </m:sub>
                      <m:sup>
                        <m:r>
                          <a:rPr lang="en-US" altLang="zh-CN" sz="2000" b="0" i="1" dirty="0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𝑀</m:t>
                        </m:r>
                      </m:sup>
                    </m:sSubSup>
                    <m:r>
                      <a:rPr lang="en-US" altLang="zh-CN" sz="2000" b="0" i="1" dirty="0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2000" b="0" i="1" dirty="0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arg</m:t>
                    </m:r>
                    <m:d>
                      <m:dPr>
                        <m:ctrlPr>
                          <a:rPr lang="en-US" altLang="zh-CN" sz="2000" b="0" i="1" dirty="0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dirty="0" smtClean="0">
                                <a:solidFill>
                                  <a:srgbClr val="0033FF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dirty="0" smtClean="0">
                                <a:solidFill>
                                  <a:srgbClr val="0033FF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solidFill>
                                  <a:srgbClr val="0033FF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12</m:t>
                            </m:r>
                          </m:sub>
                        </m:sSub>
                      </m:e>
                    </m:d>
                    <m:r>
                      <a:rPr lang="en-US" altLang="zh-CN" sz="2000" b="0" i="1" dirty="0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,</m:t>
                    </m:r>
                  </m:oMath>
                </a14:m>
                <a:r>
                  <a:rPr lang="en-US" altLang="zh-CN" sz="2000" dirty="0">
                    <a:solidFill>
                      <a:srgbClr val="0033FF"/>
                    </a:solidFill>
                    <a:latin typeface="Helvetica" charset="0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dirty="0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2000" b="0" i="1" dirty="0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𝜙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Γ</m:t>
                        </m:r>
                      </m:sup>
                    </m:sSubSup>
                    <m:r>
                      <a:rPr lang="en-US" altLang="zh-CN" sz="2000" b="0" i="1" dirty="0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=</m:t>
                    </m:r>
                    <m:func>
                      <m:funcPr>
                        <m:ctrlPr>
                          <a:rPr lang="en-US" altLang="zh-CN" sz="2000" b="0" i="1" dirty="0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arg</m:t>
                        </m:r>
                      </m:fName>
                      <m:e>
                        <m:d>
                          <m:dPr>
                            <m:ctrlPr>
                              <a:rPr lang="en-US" altLang="zh-CN" sz="2000" b="0" i="1" dirty="0" smtClean="0">
                                <a:solidFill>
                                  <a:srgbClr val="0033FF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b="0" i="1" dirty="0" smtClean="0">
                                    <a:solidFill>
                                      <a:srgbClr val="0033FF"/>
                                    </a:solidFill>
                                    <a:latin typeface="Cambria Math" panose="02040503050406030204" pitchFamily="18" charset="0"/>
                                    <a:cs typeface="Helvetica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000" b="0" i="0" dirty="0" smtClean="0">
                                    <a:solidFill>
                                      <a:srgbClr val="0033FF"/>
                                    </a:solidFill>
                                    <a:latin typeface="Cambria Math" panose="02040503050406030204" pitchFamily="18" charset="0"/>
                                    <a:cs typeface="Helvetica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altLang="zh-CN" sz="2000" b="0" i="1" dirty="0" smtClean="0">
                                    <a:solidFill>
                                      <a:srgbClr val="0033FF"/>
                                    </a:solidFill>
                                    <a:latin typeface="Cambria Math" panose="02040503050406030204" pitchFamily="18" charset="0"/>
                                    <a:cs typeface="Helvetica" charset="0"/>
                                  </a:rPr>
                                  <m:t>12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US" altLang="zh-CN" sz="2000" dirty="0">
                  <a:solidFill>
                    <a:srgbClr val="C00000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30C676C6-F331-4161-A444-06E2697E01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832" y="3882471"/>
                <a:ext cx="7344816" cy="410625"/>
              </a:xfrm>
              <a:prstGeom prst="rect">
                <a:avLst/>
              </a:prstGeom>
              <a:blipFill>
                <a:blip r:embed="rId6"/>
                <a:stretch>
                  <a:fillRect t="-5970" b="-268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867CD419-9148-420C-44A8-1020089FDB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146" y="836712"/>
            <a:ext cx="3437504" cy="3354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F0D515F6-193C-E949-7E86-04D143EC63AA}"/>
                  </a:ext>
                </a:extLst>
              </p:cNvPr>
              <p:cNvSpPr/>
              <p:nvPr/>
            </p:nvSpPr>
            <p:spPr>
              <a:xfrm>
                <a:off x="1199456" y="4437112"/>
                <a:ext cx="10369152" cy="4185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l"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20% improvement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𝝓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𝑴</m:t>
                        </m:r>
                      </m:sup>
                    </m:sSubSup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related to indirect CPV by adding 2017-2018 data </a:t>
                </a:r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F0D515F6-193C-E949-7E86-04D143EC6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4437112"/>
                <a:ext cx="10369152" cy="418513"/>
              </a:xfrm>
              <a:prstGeom prst="rect">
                <a:avLst/>
              </a:prstGeom>
              <a:blipFill>
                <a:blip r:embed="rId8"/>
                <a:stretch>
                  <a:fillRect l="-529" t="-4348" b="-24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0C89CCF9-ABC1-2EFE-2433-CA54F590CB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9496" y="4988499"/>
            <a:ext cx="7683982" cy="6727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B21A1FC8-14BA-0AD2-21FD-9FA3DFDA472C}"/>
                  </a:ext>
                </a:extLst>
              </p:cNvPr>
              <p:cNvSpPr/>
              <p:nvPr/>
            </p:nvSpPr>
            <p:spPr>
              <a:xfrm>
                <a:off x="7320136" y="5805264"/>
                <a:ext cx="2232248" cy="404983"/>
              </a:xfrm>
              <a:prstGeom prst="rect">
                <a:avLst/>
              </a:prstGeom>
              <a:ln>
                <a:solidFill>
                  <a:srgbClr val="0033FF"/>
                </a:solidFill>
              </a:ln>
            </p:spPr>
            <p:txBody>
              <a:bodyPr wrap="squar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𝛥</m:t>
                      </m:r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𝐾</m:t>
                          </m:r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≈</m:t>
                      </m:r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12</m:t>
                          </m:r>
                        </m:sub>
                      </m:sSub>
                      <m:func>
                        <m:funcPr>
                          <m:ctrlP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charset="0"/>
                                    </a:rPr>
                                    <m:t>𝑀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</m:oMath>
                  </m:oMathPara>
                </a14:m>
                <a:endParaRPr lang="en-US" altLang="zh-CN" sz="2000" dirty="0">
                  <a:solidFill>
                    <a:srgbClr val="C00000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B21A1FC8-14BA-0AD2-21FD-9FA3DFDA47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136" y="5805264"/>
                <a:ext cx="2232248" cy="404983"/>
              </a:xfrm>
              <a:prstGeom prst="rect">
                <a:avLst/>
              </a:prstGeom>
              <a:blipFill>
                <a:blip r:embed="rId10"/>
                <a:stretch>
                  <a:fillRect b="-5797"/>
                </a:stretch>
              </a:blipFill>
              <a:ln>
                <a:solidFill>
                  <a:srgbClr val="0033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82FD6E3-7933-1771-A3AD-A20B577067C4}"/>
                  </a:ext>
                </a:extLst>
              </p:cNvPr>
              <p:cNvSpPr/>
              <p:nvPr/>
            </p:nvSpPr>
            <p:spPr>
              <a:xfrm>
                <a:off x="1631504" y="5805264"/>
                <a:ext cx="5256584" cy="372731"/>
              </a:xfrm>
              <a:prstGeom prst="rect">
                <a:avLst/>
              </a:prstGeom>
              <a:ln>
                <a:solidFill>
                  <a:srgbClr val="0033FF"/>
                </a:solidFill>
              </a:ln>
            </p:spPr>
            <p:txBody>
              <a:bodyPr wrap="squar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𝑅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±</m:t>
                        </m:r>
                      </m:sup>
                    </m:sSup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: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 ratio of WS and RS decay rates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𝐷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accPr>
                          <m:e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 </a:t>
                </a:r>
                <a:endParaRPr lang="en-US" altLang="zh-CN" sz="2000" dirty="0">
                  <a:solidFill>
                    <a:srgbClr val="C00000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82FD6E3-7933-1771-A3AD-A20B577067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4" y="5805264"/>
                <a:ext cx="5256584" cy="372731"/>
              </a:xfrm>
              <a:prstGeom prst="rect">
                <a:avLst/>
              </a:prstGeom>
              <a:blipFill>
                <a:blip r:embed="rId11"/>
                <a:stretch>
                  <a:fillRect t="-4762" r="-3704" b="-23810"/>
                </a:stretch>
              </a:blipFill>
              <a:ln>
                <a:solidFill>
                  <a:srgbClr val="0033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7240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057400"/>
            <a:ext cx="7772400" cy="11430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3600" b="1" dirty="0">
                <a:solidFill>
                  <a:srgbClr val="2D2BCC"/>
                </a:solidFill>
                <a:latin typeface="Franklin Gothic Medium" charset="0"/>
                <a:cs typeface="Franklin Gothic Medium" charset="0"/>
              </a:rPr>
              <a:t>Rare decays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EA8B16C-43CB-F964-D698-E1DBD44716A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B7FDA686-0669-0848-ACD5-27573CC278B7}" type="slidenum">
              <a:rPr kumimoji="0" lang="en-US" altLang="zh-CN" sz="1200">
                <a:solidFill>
                  <a:srgbClr val="898989"/>
                </a:solidFill>
              </a:rPr>
              <a:pPr eaLnBrk="1" hangingPunct="1"/>
              <a:t>18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00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5889"/>
                <a:ext cx="9648975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ea typeface="楷体_GB2312"/>
                        </a:rPr>
                        <m:t>𝒃</m:t>
                      </m:r>
                      <m:r>
                        <a:rPr lang="en-US" altLang="zh-CN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ea typeface="楷体_GB2312"/>
                        </a:rPr>
                        <m:t>→</m:t>
                      </m:r>
                      <m:r>
                        <a:rPr lang="en-US" altLang="zh-CN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ea typeface="楷体_GB2312"/>
                        </a:rPr>
                        <m:t>𝒔</m:t>
                      </m:r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ea typeface="楷体_GB2312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ea typeface="楷体_GB2312"/>
                            </a:rPr>
                            <m:t>𝒍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ea typeface="楷体_GB2312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ea typeface="楷体_GB2312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ea typeface="楷体_GB2312"/>
                            </a:rPr>
                            <m:t>𝒍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ea typeface="楷体_GB2312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930F1"/>
                  </a:solidFill>
                  <a:effectLst/>
                  <a:uLnTx/>
                  <a:uFillTx/>
                  <a:latin typeface="Arial"/>
                  <a:ea typeface="楷体_GB2312"/>
                  <a:cs typeface="+mj-cs"/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5889"/>
                <a:ext cx="9648975" cy="504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图片 51">
            <a:extLst>
              <a:ext uri="{FF2B5EF4-FFF2-40B4-BE49-F238E27FC236}">
                <a16:creationId xmlns:a16="http://schemas.microsoft.com/office/drawing/2014/main" id="{131C426C-A834-4CB8-B647-8FA63BCA4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928" y="4509120"/>
            <a:ext cx="4536504" cy="1392488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55BAF50C-D319-4E5F-9B0C-5E5E0CB5C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504" y="4365104"/>
            <a:ext cx="3024336" cy="177589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C7A3C1E3-3354-4C37-89A3-BAF56C33D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157919"/>
            <a:ext cx="5904656" cy="261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2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CN" altLang="en-US" sz="2800" b="1" dirty="0"/>
              <a:t>提纲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125D17F3-A36C-4183-9D0B-A21D158C5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1504" y="1412776"/>
                <a:ext cx="9577064" cy="34945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514350" indent="-5143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l" eaLnBrk="1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1200"/>
                  </a:spcAft>
                  <a:buSzPct val="70000"/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2400" b="1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LHCb</a:t>
                </a:r>
                <a:r>
                  <a:rPr lang="zh-CN" altLang="en-US" sz="2400" b="1" dirty="0">
                    <a:solidFill>
                      <a:srgbClr val="000000"/>
                    </a:solidFill>
                    <a:latin typeface="+mn-ea"/>
                    <a:ea typeface="楷体_GB2312"/>
                    <a:cs typeface="+mn-cs"/>
                  </a:rPr>
                  <a:t>实验介绍</a:t>
                </a:r>
                <a:endParaRPr lang="en-US" altLang="zh-CN" sz="2400" b="1" dirty="0">
                  <a:solidFill>
                    <a:srgbClr val="000000"/>
                  </a:solidFill>
                  <a:latin typeface="+mn-ea"/>
                  <a:ea typeface="楷体_GB2312"/>
                  <a:cs typeface="+mn-cs"/>
                </a:endParaRPr>
              </a:p>
              <a:p>
                <a:pPr algn="l" eaLnBrk="1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1200"/>
                  </a:spcAft>
                  <a:buSzPct val="70000"/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2400" b="1" dirty="0">
                    <a:solidFill>
                      <a:srgbClr val="000000"/>
                    </a:solidFill>
                    <a:latin typeface="+mn-ea"/>
                    <a:ea typeface="楷体_GB2312"/>
                    <a:cs typeface="+mn-cs"/>
                  </a:rPr>
                  <a:t>CP</a:t>
                </a:r>
                <a:r>
                  <a:rPr lang="zh-CN" altLang="en-US" sz="2400" b="1" dirty="0">
                    <a:solidFill>
                      <a:srgbClr val="000000"/>
                    </a:solidFill>
                    <a:latin typeface="+mn-ea"/>
                    <a:ea typeface="楷体_GB2312"/>
                    <a:cs typeface="+mn-cs"/>
                  </a:rPr>
                  <a:t>破坏 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+mn-ea"/>
                    <a:ea typeface="楷体_GB2312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sin</m:t>
                    </m:r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2</m:t>
                    </m:r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𝛽</m:t>
                    </m:r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, </m:t>
                    </m:r>
                    <m:sSub>
                      <m:sSubPr>
                        <m:ctrlPr>
                          <a:rPr lang="en-US" altLang="zh-CN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  <m:t> </m:t>
                        </m:r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  <m:t>𝜙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  <m:t>𝑠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,</m:t>
                    </m:r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𝛾</m:t>
                    </m:r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,</m:t>
                    </m:r>
                  </m:oMath>
                </a14:m>
                <a:r>
                  <a:rPr lang="en-US" altLang="zh-CN" sz="2400" dirty="0">
                    <a:solidFill>
                      <a:srgbClr val="000000"/>
                    </a:solidFill>
                    <a:latin typeface="+mn-ea"/>
                    <a:ea typeface="楷体_GB2312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0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</a:rPr>
                      <m:t>→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000000"/>
                    </a:solidFill>
                    <a:latin typeface="+mn-ea"/>
                    <a:ea typeface="楷体_GB2312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+mn-ea"/>
                    <a:ea typeface="楷体_GB2312"/>
                    <a:cs typeface="+mn-cs"/>
                  </a:rPr>
                  <a:t>)</a:t>
                </a:r>
              </a:p>
              <a:p>
                <a:pPr algn="l" eaLnBrk="1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1200"/>
                  </a:spcAft>
                  <a:buSzPct val="70000"/>
                  <a:buFont typeface="Wingdings" panose="05000000000000000000" pitchFamily="2" charset="2"/>
                  <a:buChar char="l"/>
                  <a:defRPr/>
                </a:pPr>
                <a:r>
                  <a:rPr lang="zh-CN" altLang="en-US" sz="2400" b="1" dirty="0">
                    <a:solidFill>
                      <a:srgbClr val="000000"/>
                    </a:solidFill>
                    <a:latin typeface="+mn-ea"/>
                    <a:ea typeface="楷体_GB2312"/>
                    <a:cs typeface="+mn-cs"/>
                  </a:rPr>
                  <a:t>稀有衰变 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+mn-ea"/>
                    <a:ea typeface="楷体_GB2312"/>
                    <a:cs typeface="+mn-cs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  <m:t>𝐵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  <m:t>0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  <m:t>∗0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𝜇𝜇</m:t>
                    </m:r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, </m:t>
                    </m:r>
                    <m:sSubSup>
                      <m:sSubSupPr>
                        <m:ctrlP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  <m:t>Λ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  <m:t>𝑏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  <m:t>0</m:t>
                        </m:r>
                      </m:sup>
                    </m:sSubSup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Λ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  <m:t>1520</m:t>
                        </m:r>
                      </m:e>
                    </m:d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𝜇𝜇</m:t>
                    </m:r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,</m:t>
                    </m:r>
                  </m:oMath>
                </a14:m>
                <a:r>
                  <a:rPr lang="en-US" altLang="zh-CN" sz="2400" dirty="0">
                    <a:solidFill>
                      <a:srgbClr val="000000"/>
                    </a:solidFill>
                    <a:latin typeface="+mn-ea"/>
                    <a:ea typeface="楷体_GB2312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  <m:t>𝑠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+mn-cs"/>
                          </a:rPr>
                          <m:t>0</m:t>
                        </m:r>
                      </m:sup>
                    </m:sSubSup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→</m:t>
                    </m:r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𝜇𝜇𝛾</m:t>
                    </m:r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,</m:t>
                    </m:r>
                  </m:oMath>
                </a14:m>
                <a:r>
                  <a:rPr lang="en-US" altLang="zh-CN" sz="2400" dirty="0">
                    <a:solidFill>
                      <a:srgbClr val="000000"/>
                    </a:solidFill>
                    <a:latin typeface="+mn-ea"/>
                    <a:ea typeface="楷体_GB2312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/</m:t>
                    </m:r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𝜓</m:t>
                    </m:r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→4</m:t>
                    </m:r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  <a:cs typeface="+mn-cs"/>
                      </a:rPr>
                      <m:t>𝜇</m:t>
                    </m:r>
                  </m:oMath>
                </a14:m>
                <a:r>
                  <a:rPr lang="en-US" altLang="zh-CN" sz="2400" dirty="0">
                    <a:solidFill>
                      <a:srgbClr val="000000"/>
                    </a:solidFill>
                    <a:latin typeface="+mn-ea"/>
                    <a:ea typeface="楷体_GB2312"/>
                    <a:cs typeface="+mn-cs"/>
                  </a:rPr>
                  <a:t>)</a:t>
                </a:r>
              </a:p>
              <a:p>
                <a:pPr algn="l" eaLnBrk="1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1200"/>
                  </a:spcAft>
                  <a:buSzPct val="70000"/>
                  <a:buFont typeface="Wingdings" panose="05000000000000000000" pitchFamily="2" charset="2"/>
                  <a:buChar char="l"/>
                  <a:defRPr/>
                </a:pPr>
                <a:r>
                  <a:rPr lang="zh-CN" altLang="en-US" sz="2400" b="1" dirty="0">
                    <a:solidFill>
                      <a:srgbClr val="000000"/>
                    </a:solidFill>
                    <a:latin typeface="+mn-ea"/>
                    <a:ea typeface="楷体_GB2312"/>
                  </a:rPr>
                  <a:t>轻子味普适性 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+mn-ea"/>
                    <a:ea typeface="楷体_GB2312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</a:rPr>
                      <m:t>𝑅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楷体_GB2312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楷体_GB2312"/>
                              </a:rPr>
                              <m:t>𝐾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zh-CN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楷体_GB2312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楷体_GB2312"/>
                                  </a:rPr>
                                  <m:t>∗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</a:rPr>
                      <m:t>, </m:t>
                    </m:r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</a:rPr>
                      <m:t>𝑅</m:t>
                    </m:r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</a:rPr>
                      <m:t>(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𝐷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(∗)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楷体_GB2312"/>
                      </a:rPr>
                      <m:t>)</m:t>
                    </m:r>
                  </m:oMath>
                </a14:m>
                <a:r>
                  <a:rPr lang="en-US" altLang="zh-CN" sz="2400" dirty="0">
                    <a:solidFill>
                      <a:srgbClr val="000000"/>
                    </a:solidFill>
                    <a:latin typeface="+mn-ea"/>
                    <a:ea typeface="楷体_GB2312"/>
                  </a:rPr>
                  <a:t>)</a:t>
                </a:r>
              </a:p>
              <a:p>
                <a:pPr algn="l" eaLnBrk="1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1200"/>
                  </a:spcAft>
                  <a:buSzPct val="70000"/>
                  <a:buFont typeface="Wingdings" panose="05000000000000000000" pitchFamily="2" charset="2"/>
                  <a:buChar char="l"/>
                  <a:defRPr/>
                </a:pPr>
                <a:r>
                  <a:rPr lang="zh-CN" altLang="en-US" sz="2400" b="1" dirty="0">
                    <a:solidFill>
                      <a:srgbClr val="000000"/>
                    </a:solidFill>
                    <a:latin typeface="+mn-ea"/>
                    <a:ea typeface="楷体_GB2312"/>
                    <a:cs typeface="+mn-cs"/>
                  </a:rPr>
                  <a:t>总结</a:t>
                </a:r>
                <a:endParaRPr lang="en-US" altLang="zh-CN" sz="2400" b="1" dirty="0">
                  <a:solidFill>
                    <a:srgbClr val="000000"/>
                  </a:solidFill>
                  <a:latin typeface="+mn-ea"/>
                  <a:ea typeface="楷体_GB2312"/>
                  <a:cs typeface="+mn-cs"/>
                </a:endParaRPr>
              </a:p>
            </p:txBody>
          </p:sp>
        </mc:Choice>
        <mc:Fallback xmlns=""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125D17F3-A36C-4183-9D0B-A21D158C51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1504" y="1412776"/>
                <a:ext cx="9577064" cy="3494546"/>
              </a:xfrm>
              <a:prstGeom prst="rect">
                <a:avLst/>
              </a:prstGeom>
              <a:blipFill>
                <a:blip r:embed="rId3"/>
                <a:stretch>
                  <a:fillRect l="-318" b="-3839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76B1E87-3223-C3FD-D538-120E71F129AB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19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5889"/>
                <a:ext cx="9648975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Tension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b="1" i="1" dirty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𝑩</m:t>
                        </m:r>
                      </m:e>
                      <m:sup>
                        <m:r>
                          <a:rPr lang="en-US" altLang="zh-CN" b="1" i="1" dirty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𝟎</m:t>
                        </m:r>
                      </m:sup>
                    </m:sSup>
                    <m:r>
                      <a:rPr lang="en-US" altLang="zh-CN" b="1" i="1" dirty="0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→</m:t>
                    </m:r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b="1" i="1" dirty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𝑲</m:t>
                        </m:r>
                      </m:e>
                      <m:sup>
                        <m:r>
                          <a:rPr lang="en-US" altLang="zh-CN" b="1" i="1" dirty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∗</m:t>
                        </m:r>
                        <m:r>
                          <a:rPr lang="en-US" altLang="zh-CN" b="1" i="1" dirty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𝟎</m:t>
                        </m:r>
                      </m:sup>
                    </m:sSup>
                    <m:r>
                      <a:rPr lang="en-US" altLang="zh-CN" b="1" i="1" dirty="0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𝝁𝝁</m:t>
                    </m:r>
                  </m:oMath>
                </a14:m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decays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930F1"/>
                  </a:solidFill>
                  <a:effectLst/>
                  <a:uLnTx/>
                  <a:uFillTx/>
                  <a:latin typeface="Arial"/>
                  <a:ea typeface="楷体_GB2312"/>
                  <a:cs typeface="+mj-cs"/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5889"/>
                <a:ext cx="9648975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78BD38C6-00B4-7054-94AA-90C04C303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359932"/>
            <a:ext cx="3373695" cy="2303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CA4F6EC-07D1-A210-BFBF-C254853A7DDE}"/>
                  </a:ext>
                </a:extLst>
              </p:cNvPr>
              <p:cNvSpPr/>
              <p:nvPr/>
            </p:nvSpPr>
            <p:spPr>
              <a:xfrm>
                <a:off x="839416" y="908720"/>
                <a:ext cx="17219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_GB2312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_GB2312"/>
                            </a:rPr>
                            <m:t>𝐵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_GB2312"/>
                            </a:rPr>
                            <m:t>0</m:t>
                          </m:r>
                        </m:sup>
                      </m:sSup>
                      <m:r>
                        <a:rPr lang="en-US" altLang="zh-CN" sz="1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_GB2312"/>
                        </a:rPr>
                        <m:t>→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_GB2312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_GB2312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_GB2312"/>
                            </a:rPr>
                            <m:t>∗0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_GB2312"/>
                            </a:rPr>
                          </m:ctrlPr>
                        </m:sSupPr>
                        <m:e>
                          <m:r>
                            <a:rPr lang="en-US" altLang="zh-CN" sz="1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_GB2312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1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_GB2312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_GB2312"/>
                            </a:rPr>
                          </m:ctrlPr>
                        </m:sSupPr>
                        <m:e>
                          <m:r>
                            <a:rPr lang="en-US" altLang="zh-CN" sz="1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_GB2312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1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_GB2312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CA4F6EC-07D1-A210-BFBF-C254853A7D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908720"/>
                <a:ext cx="1721945" cy="369332"/>
              </a:xfrm>
              <a:prstGeom prst="rect">
                <a:avLst/>
              </a:prstGeom>
              <a:blipFill>
                <a:blip r:embed="rId5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B5B8F2F8-FD33-0E1F-CFDD-2BCD3AF751AB}"/>
              </a:ext>
            </a:extLst>
          </p:cNvPr>
          <p:cNvSpPr/>
          <p:nvPr/>
        </p:nvSpPr>
        <p:spPr>
          <a:xfrm>
            <a:off x="2423592" y="980728"/>
            <a:ext cx="17178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PRL  126 (2021) 161802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DFD5438-EB5D-905F-62FB-CBD89675B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0256" y="1412776"/>
            <a:ext cx="2880320" cy="2254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59CE63D-3B20-A60C-9860-064E752C5D03}"/>
                  </a:ext>
                </a:extLst>
              </p:cNvPr>
              <p:cNvSpPr txBox="1"/>
              <p:nvPr/>
            </p:nvSpPr>
            <p:spPr bwMode="auto">
              <a:xfrm>
                <a:off x="8400256" y="971436"/>
                <a:ext cx="27991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285750" indent="-285750" algn="l" eaLnBrk="1" hangingPunct="1">
                  <a:buFont typeface="Wingdings" panose="05000000000000000000" pitchFamily="2" charset="2"/>
                  <a:buChar char="l"/>
                </a:pPr>
                <a:r>
                  <a:rPr lang="en-US" sz="1800" b="1" dirty="0">
                    <a:solidFill>
                      <a:srgbClr val="C00000"/>
                    </a:solidFill>
                    <a:latin typeface="Tahoma" charset="0"/>
                    <a:ea typeface="+mn-ea"/>
                    <a:cs typeface="Tahoma" charset="0"/>
                  </a:rPr>
                  <a:t>Shift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n-ea"/>
                            <a:cs typeface="Tahoma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n-ea"/>
                            <a:cs typeface="Tahoma" charset="0"/>
                          </a:rPr>
                          <m:t>𝑪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n-ea"/>
                            <a:cs typeface="Tahoma" charset="0"/>
                          </a:rPr>
                          <m:t>𝟗</m:t>
                        </m:r>
                      </m:sub>
                    </m:sSub>
                  </m:oMath>
                </a14:m>
                <a:r>
                  <a:rPr lang="en-US" sz="1800" b="1" i="1" dirty="0">
                    <a:solidFill>
                      <a:srgbClr val="C00000"/>
                    </a:solidFill>
                    <a:latin typeface="Tahoma" charset="0"/>
                    <a:ea typeface="+mn-ea"/>
                    <a:cs typeface="Tahoma" charset="0"/>
                  </a:rPr>
                  <a:t> </a:t>
                </a:r>
                <a:r>
                  <a:rPr lang="en-US" sz="1800" b="1" dirty="0">
                    <a:solidFill>
                      <a:srgbClr val="C00000"/>
                    </a:solidFill>
                    <a:latin typeface="Tahoma" charset="0"/>
                    <a:ea typeface="+mn-ea"/>
                    <a:cs typeface="Tahoma" charset="0"/>
                  </a:rPr>
                  <a:t>preferred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59CE63D-3B20-A60C-9860-064E752C5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00256" y="971436"/>
                <a:ext cx="2799100" cy="369332"/>
              </a:xfrm>
              <a:prstGeom prst="rect">
                <a:avLst/>
              </a:prstGeom>
              <a:blipFill>
                <a:blip r:embed="rId8"/>
                <a:stretch>
                  <a:fillRect l="-1525" t="-8197" r="-1307" b="-2459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bject 6">
            <a:extLst>
              <a:ext uri="{FF2B5EF4-FFF2-40B4-BE49-F238E27FC236}">
                <a16:creationId xmlns:a16="http://schemas.microsoft.com/office/drawing/2014/main" id="{699B9A22-6AC0-8159-BA7C-DCBFB944BD06}"/>
              </a:ext>
            </a:extLst>
          </p:cNvPr>
          <p:cNvSpPr/>
          <p:nvPr/>
        </p:nvSpPr>
        <p:spPr>
          <a:xfrm>
            <a:off x="4272198" y="1363980"/>
            <a:ext cx="3624002" cy="22994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829178" eaLnBrk="1" fontAlgn="auto" hangingPunct="1">
              <a:spcBef>
                <a:spcPts val="0"/>
              </a:spcBef>
              <a:spcAft>
                <a:spcPts val="0"/>
              </a:spcAft>
            </a:pPr>
            <a:endParaRPr sz="1632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C6B29197-55ED-8606-CA6B-1BA8C74B5D5D}"/>
              </a:ext>
            </a:extLst>
          </p:cNvPr>
          <p:cNvSpPr txBox="1"/>
          <p:nvPr/>
        </p:nvSpPr>
        <p:spPr>
          <a:xfrm>
            <a:off x="6360430" y="1116505"/>
            <a:ext cx="1391754" cy="153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algn="l" defTabSz="82917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JHEP</a:t>
            </a:r>
            <a:r>
              <a:rPr sz="1000" dirty="0">
                <a:solidFill>
                  <a:schemeClr val="bg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04 </a:t>
            </a:r>
            <a:r>
              <a:rPr sz="1000" dirty="0">
                <a:solidFill>
                  <a:schemeClr val="bg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(20</a:t>
            </a:r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17</a:t>
            </a:r>
            <a:r>
              <a:rPr sz="1000" dirty="0">
                <a:solidFill>
                  <a:schemeClr val="bg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)</a:t>
            </a:r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sz="1000" dirty="0">
                <a:solidFill>
                  <a:schemeClr val="bg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</a:t>
            </a:r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42</a:t>
            </a:r>
            <a:endParaRPr sz="1000" dirty="0">
              <a:solidFill>
                <a:schemeClr val="bg2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8159D75-8EA0-91D5-8948-3A5D46D6486E}"/>
                  </a:ext>
                </a:extLst>
              </p:cNvPr>
              <p:cNvSpPr txBox="1"/>
              <p:nvPr/>
            </p:nvSpPr>
            <p:spPr bwMode="auto">
              <a:xfrm>
                <a:off x="4491788" y="931932"/>
                <a:ext cx="177644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  <a:cs typeface="Tahoma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  <a:cs typeface="Tahoma" charset="0"/>
                            </a:rPr>
                            <m:t>𝐵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  <a:cs typeface="Tahoma" charset="0"/>
                            </a:rPr>
                            <m:t>0</m:t>
                          </m:r>
                        </m:sup>
                      </m:sSup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ea"/>
                          <a:cs typeface="Tahoma" charset="0"/>
                        </a:rPr>
                        <m:t>→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  <a:cs typeface="Tahoma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  <a:cs typeface="Tahoma" charset="0"/>
                            </a:rPr>
                            <m:t>𝐾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  <a:cs typeface="Tahoma" charset="0"/>
                            </a:rPr>
                            <m:t>∗0</m:t>
                          </m:r>
                        </m:sup>
                      </m:sSup>
                      <m:sSup>
                        <m:sSup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  <a:cs typeface="Tahoma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  <a:cs typeface="Tahoma" charset="0"/>
                            </a:rPr>
                            <m:t>𝜇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  <a:cs typeface="Tahoma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  <a:cs typeface="Tahoma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  <a:cs typeface="Tahoma" charset="0"/>
                            </a:rPr>
                            <m:t>𝜇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  <a:cs typeface="Tahoma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800" i="1" dirty="0">
                  <a:solidFill>
                    <a:srgbClr val="000000"/>
                  </a:solidFill>
                  <a:latin typeface="Tahoma" charset="0"/>
                  <a:ea typeface="+mn-ea"/>
                  <a:cs typeface="Tahoma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8159D75-8EA0-91D5-8948-3A5D46D64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1788" y="931932"/>
                <a:ext cx="1776448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09B605B6-EA77-7F8F-7CD9-4C6083103D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4560" y="4005064"/>
            <a:ext cx="4175936" cy="214170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A871548-F335-E32B-ED72-BCEDF3AE2133}"/>
              </a:ext>
            </a:extLst>
          </p:cNvPr>
          <p:cNvSpPr/>
          <p:nvPr/>
        </p:nvSpPr>
        <p:spPr bwMode="auto">
          <a:xfrm>
            <a:off x="1199456" y="4437112"/>
            <a:ext cx="4536504" cy="1872208"/>
          </a:xfrm>
          <a:prstGeom prst="rect">
            <a:avLst/>
          </a:prstGeom>
          <a:noFill/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rPr>
              <a:t>New physics contributions</a:t>
            </a: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?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rPr>
              <a:t>Under-estimated FF uncertainties? 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rPr>
              <a:t>Effect of </a:t>
            </a: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SM charm loops?                       </a:t>
            </a:r>
            <a:r>
              <a:rPr lang="en-US" sz="2000" dirty="0">
                <a:solidFill>
                  <a:srgbClr val="0033FF"/>
                </a:solidFill>
                <a:latin typeface="Arial" panose="020B0604020202020204" pitchFamily="34" charset="0"/>
                <a:ea typeface="楷体_GB2312" pitchFamily="49" charset="-122"/>
              </a:rPr>
              <a:t>G</a:t>
            </a: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0033FF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et it from Run 1+ 2016 data   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DD94F7D-C70B-E233-156E-66B883E9D976}"/>
              </a:ext>
            </a:extLst>
          </p:cNvPr>
          <p:cNvSpPr/>
          <p:nvPr/>
        </p:nvSpPr>
        <p:spPr>
          <a:xfrm>
            <a:off x="839416" y="3964994"/>
            <a:ext cx="4392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C00000"/>
                </a:solidFill>
                <a:latin typeface="Helvetica" charset="0"/>
                <a:cs typeface="Helvetica" charset="0"/>
              </a:rPr>
              <a:t>Possible interpretations</a:t>
            </a:r>
          </a:p>
        </p:txBody>
      </p:sp>
    </p:spTree>
    <p:extLst>
      <p:ext uri="{BB962C8B-B14F-4D97-AF65-F5344CB8AC3E}">
        <p14:creationId xmlns:p14="http://schemas.microsoft.com/office/powerpoint/2010/main" val="103885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5889"/>
                <a:ext cx="9648975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New </a:t>
                </a:r>
                <a:r>
                  <a:rPr lang="en-US" altLang="zh-CN" b="1" dirty="0" err="1">
                    <a:solidFill>
                      <a:srgbClr val="0930F1"/>
                    </a:solidFill>
                    <a:latin typeface="Arial"/>
                    <a:ea typeface="楷体_GB2312"/>
                  </a:rPr>
                  <a:t>unbinned</a:t>
                </a:r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 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𝑩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𝟎</m:t>
                        </m:r>
                      </m:sup>
                    </m:sSup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→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𝑲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∗</m:t>
                        </m:r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𝟎</m:t>
                        </m:r>
                      </m:sup>
                    </m:sSup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𝝁𝝁</m:t>
                    </m:r>
                  </m:oMath>
                </a14:m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930F1"/>
                  </a:solidFill>
                  <a:effectLst/>
                  <a:uLnTx/>
                  <a:uFillTx/>
                  <a:latin typeface="Arial"/>
                  <a:ea typeface="楷体_GB2312"/>
                  <a:cs typeface="+mj-cs"/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5889"/>
                <a:ext cx="9648975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BCAA0923-BE0A-4044-B059-9A131E0E9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1268760"/>
            <a:ext cx="4896544" cy="25152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AA327EC1-44BD-47EF-9155-5EB7D7882716}"/>
                  </a:ext>
                </a:extLst>
              </p:cNvPr>
              <p:cNvSpPr/>
              <p:nvPr/>
            </p:nvSpPr>
            <p:spPr bwMode="auto">
              <a:xfrm>
                <a:off x="623392" y="4149080"/>
                <a:ext cx="7920880" cy="2304256"/>
              </a:xfrm>
              <a:prstGeom prst="rect">
                <a:avLst/>
              </a:prstGeom>
              <a:noFill/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algn="l" eaLnBrk="1" hangingPunct="1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+mn-lt"/>
                  </a:rPr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zh-CN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𝐜𝐨𝐬</m:t>
                    </m:r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𝐜𝐨𝐬</m:t>
                    </m:r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sub>
                    </m:sSub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+mn-lt"/>
                  </a:rPr>
                  <a:t> excluding charmonium regions </a:t>
                </a:r>
              </a:p>
              <a:p>
                <a:pPr marL="800100" lvl="1" indent="-342900" algn="l" eaLnBrk="1" hangingPunct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+mn-lt"/>
                  </a:rPr>
                  <a:t>Local FFs constrained to theoretical calculations</a:t>
                </a:r>
              </a:p>
              <a:p>
                <a:pPr marL="800100" lvl="1" indent="-342900" algn="l" eaLnBrk="1" hangingPunct="1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+mn-lt"/>
                  </a:rPr>
                  <a:t>Non-local charm-loop contributions constrained using </a:t>
                </a:r>
              </a:p>
              <a:p>
                <a:pPr marL="1257300" lvl="2" indent="-342900" algn="l" eaLnBrk="1" hangingPunct="1">
                  <a:buFont typeface="Wingdings" panose="05000000000000000000" pitchFamily="2" charset="2"/>
                  <a:buChar char="ü"/>
                </a:pPr>
                <a:r>
                  <a:rPr lang="en-US" altLang="zh-CN" sz="2000" dirty="0">
                    <a:solidFill>
                      <a:srgbClr val="0033FF"/>
                    </a:solidFill>
                    <a:latin typeface="+mn-lt"/>
                  </a:rPr>
                  <a:t>BF &amp; polarization measurements in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000" b="0" i="1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b="0" i="1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altLang="zh-CN" sz="2000" dirty="0">
                    <a:solidFill>
                      <a:srgbClr val="0033FF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000" b="0" i="1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altLang="zh-CN" sz="2000" b="0" i="1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sz="2000" b="0" i="1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rgbClr val="0033FF"/>
                    </a:solidFill>
                    <a:latin typeface="+mn-lt"/>
                  </a:rPr>
                  <a:t> regions   </a:t>
                </a:r>
              </a:p>
              <a:p>
                <a:pPr marL="1257300" lvl="2" indent="-342900" algn="l" eaLnBrk="1" hangingPunct="1"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en-US" altLang="zh-CN" sz="2000" dirty="0">
                    <a:solidFill>
                      <a:srgbClr val="0033FF"/>
                    </a:solidFill>
                    <a:latin typeface="+mn-lt"/>
                  </a:rPr>
                  <a:t>Theoretical calculations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altLang="zh-CN" sz="2000" dirty="0">
                    <a:solidFill>
                      <a:srgbClr val="0033FF"/>
                    </a:solidFill>
                    <a:latin typeface="+mn-lt"/>
                  </a:rPr>
                  <a:t> (optional)</a:t>
                </a:r>
                <a:endParaRPr kumimoji="0" lang="en-US" sz="2200" i="0" u="none" strike="noStrike" cap="none" normalizeH="0" baseline="0" dirty="0">
                  <a:ln>
                    <a:noFill/>
                  </a:ln>
                  <a:solidFill>
                    <a:srgbClr val="0033FF"/>
                  </a:solidFill>
                  <a:effectLst/>
                  <a:latin typeface="Arial" panose="020B0604020202020204" pitchFamily="34" charset="0"/>
                  <a:ea typeface="楷体_GB2312" pitchFamily="49" charset="-122"/>
                </a:endParaRPr>
              </a:p>
              <a:p>
                <a:pPr marL="342900" indent="-342900" algn="l" eaLnBrk="1" hangingPunct="1"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+mn-lt"/>
                  </a:rPr>
                  <a:t>Tension between data and SM reduced to below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endParaRPr lang="en-US" altLang="zh-CN" sz="2000" b="1" dirty="0">
                  <a:solidFill>
                    <a:srgbClr val="C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AA327EC1-44BD-47EF-9155-5EB7D78827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392" y="4149080"/>
                <a:ext cx="7920880" cy="2304256"/>
              </a:xfrm>
              <a:prstGeom prst="rect">
                <a:avLst/>
              </a:prstGeom>
              <a:blipFill>
                <a:blip r:embed="rId5"/>
                <a:stretch>
                  <a:fillRect l="-692" t="-1058"/>
                </a:stretch>
              </a:blipFill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04ABFB3C-E867-9FBF-DECF-4B76B87952D6}"/>
              </a:ext>
            </a:extLst>
          </p:cNvPr>
          <p:cNvSpPr/>
          <p:nvPr/>
        </p:nvSpPr>
        <p:spPr bwMode="auto">
          <a:xfrm>
            <a:off x="8328248" y="116632"/>
            <a:ext cx="3384376" cy="432048"/>
          </a:xfrm>
          <a:prstGeom prst="roundRect">
            <a:avLst/>
          </a:prstGeom>
          <a:solidFill>
            <a:schemeClr val="accent1"/>
          </a:solidFill>
          <a:ln w="412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rPr>
              <a:t>PRL 132 (2023) 131801</a:t>
            </a: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algn="l" eaLnBrk="1" hangingPunct="1"/>
            <a:endParaRPr lang="zh-CN" altLang="en-US" sz="1800" b="1" dirty="0">
              <a:solidFill>
                <a:schemeClr val="tx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8A5F28-6FE9-239F-377A-F06808229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6511" y="1412777"/>
            <a:ext cx="5396440" cy="237626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2D22B47-D3D4-0398-BBC2-3CA0C2109157}"/>
              </a:ext>
            </a:extLst>
          </p:cNvPr>
          <p:cNvSpPr/>
          <p:nvPr/>
        </p:nvSpPr>
        <p:spPr bwMode="auto">
          <a:xfrm>
            <a:off x="8760295" y="4365104"/>
            <a:ext cx="2872655" cy="1296145"/>
          </a:xfrm>
          <a:prstGeom prst="rect">
            <a:avLst/>
          </a:prstGeom>
          <a:solidFill>
            <a:schemeClr val="accent1"/>
          </a:solidFill>
          <a:ln w="412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000" b="1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rPr>
              <a:t>Comprehensive </a:t>
            </a: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analysis that includes charmonium regions ongoing!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7072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5889"/>
                <a:ext cx="9648975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 </a:t>
                </a:r>
                <a:r>
                  <a:rPr lang="zh-CN" altLang="en-US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bPr>
                      <m:e>
                        <m:r>
                          <a:rPr lang="en-US" altLang="zh-CN" b="1" i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𝚲</m:t>
                        </m:r>
                      </m:e>
                      <m:sub>
                        <m:r>
                          <a:rPr lang="en-US" altLang="zh-CN" b="1" i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𝐛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→</m:t>
                    </m:r>
                    <m:r>
                      <a:rPr lang="en-US" altLang="zh-CN" b="1" i="0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𝚲</m:t>
                    </m:r>
                    <m:r>
                      <a:rPr lang="en-US" altLang="zh-CN" b="1" i="0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(</m:t>
                    </m:r>
                    <m:r>
                      <a:rPr lang="en-US" altLang="zh-CN" b="1" i="0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𝟏𝟓𝟐𝟎</m:t>
                    </m:r>
                    <m:r>
                      <a:rPr lang="en-US" altLang="zh-CN" b="1" i="0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)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𝝁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𝝁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differential BF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930F1"/>
                  </a:solidFill>
                  <a:effectLst/>
                  <a:uLnTx/>
                  <a:uFillTx/>
                  <a:latin typeface="Arial"/>
                  <a:ea typeface="楷体_GB2312"/>
                  <a:cs typeface="+mj-cs"/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5889"/>
                <a:ext cx="9648975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: 圆角 3">
            <a:extLst>
              <a:ext uri="{FF2B5EF4-FFF2-40B4-BE49-F238E27FC236}">
                <a16:creationId xmlns:a16="http://schemas.microsoft.com/office/drawing/2014/main" id="{6F31497A-EEE9-4B76-8416-CD88E5A9143B}"/>
              </a:ext>
            </a:extLst>
          </p:cNvPr>
          <p:cNvSpPr/>
          <p:nvPr/>
        </p:nvSpPr>
        <p:spPr bwMode="auto">
          <a:xfrm>
            <a:off x="8832304" y="116632"/>
            <a:ext cx="2952328" cy="432048"/>
          </a:xfrm>
          <a:prstGeom prst="roundRect">
            <a:avLst/>
          </a:prstGeom>
          <a:solidFill>
            <a:schemeClr val="accent1"/>
          </a:solidFill>
          <a:ln w="412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PRL  131  (2023) 151801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F72433B-B2A6-446C-B36D-D6DD2B150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65" y="1070952"/>
            <a:ext cx="6048672" cy="3726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6D44282-9047-4807-BE33-C4F1F73BCA53}"/>
                  </a:ext>
                </a:extLst>
              </p:cNvPr>
              <p:cNvSpPr/>
              <p:nvPr/>
            </p:nvSpPr>
            <p:spPr bwMode="auto">
              <a:xfrm>
                <a:off x="623392" y="5085184"/>
                <a:ext cx="6048672" cy="792088"/>
              </a:xfrm>
              <a:prstGeom prst="rect">
                <a:avLst/>
              </a:prstGeom>
              <a:noFill/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l"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1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pPr>
                      <m:e>
                        <m:r>
                          <a:rPr kumimoji="0" lang="en-US" sz="2000" b="1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𝒒</m:t>
                        </m:r>
                      </m:e>
                      <m:sup>
                        <m:r>
                          <a:rPr kumimoji="0" lang="en-US" sz="2000" b="1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: consisten</a:t>
                </a:r>
                <a:r>
                  <a:rPr 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t with SM predictions</a:t>
                </a:r>
              </a:p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l"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1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pPr>
                      <m:e>
                        <m:r>
                          <a:rPr kumimoji="0" lang="en-US" sz="2000" b="1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𝒒</m:t>
                        </m:r>
                      </m:e>
                      <m:sup>
                        <m:r>
                          <a:rPr kumimoji="0" lang="en-US" sz="2000" b="1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: tension</a:t>
                </a:r>
                <a:r>
                  <a:rPr kumimoji="0" lang="en-US" sz="2000" b="1" i="0" u="none" strike="noStrike" cap="none" normalizeH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 with</a:t>
                </a: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 theoretical</a:t>
                </a:r>
                <a:r>
                  <a:rPr kumimoji="0" lang="en-US" sz="2000" b="1" i="0" u="none" strike="noStrike" cap="none" normalizeH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 predictions</a:t>
                </a: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6D44282-9047-4807-BE33-C4F1F73BCA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392" y="5085184"/>
                <a:ext cx="6048672" cy="792088"/>
              </a:xfrm>
              <a:prstGeom prst="rect">
                <a:avLst/>
              </a:prstGeom>
              <a:blipFill>
                <a:blip r:embed="rId5"/>
                <a:stretch>
                  <a:fillRect l="-907" t="-2308" b="-13846"/>
                </a:stretch>
              </a:blipFill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21F5FFB5-895D-4BE3-8CC9-A3C2A20B2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5012" y="877638"/>
            <a:ext cx="4505865" cy="29114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52C438-5C1E-4457-8C9E-2E9E10DD0B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2065" y="3717032"/>
            <a:ext cx="4536503" cy="289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42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5889"/>
                <a:ext cx="9648975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lvl="0" algn="ctr" eaLnBrk="1" hangingPunct="1">
                  <a:defRPr/>
                </a:pPr>
                <a:r>
                  <a:rPr lang="en-US" altLang="zh-CN" b="1" dirty="0">
                    <a:solidFill>
                      <a:srgbClr val="0930F1"/>
                    </a:solidFill>
                  </a:rPr>
                  <a:t>Search for</a:t>
                </a:r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 </a:t>
                </a:r>
                <a:r>
                  <a:rPr lang="zh-CN" altLang="en-US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𝑩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𝒔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𝟎</m:t>
                        </m:r>
                      </m:sup>
                    </m:sSubSup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→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𝝁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𝝁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−</m:t>
                        </m:r>
                      </m:sup>
                    </m:sSup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𝜸</m:t>
                    </m:r>
                  </m:oMath>
                </a14:m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930F1"/>
                  </a:solidFill>
                  <a:effectLst/>
                  <a:uLnTx/>
                  <a:uFillTx/>
                  <a:latin typeface="Arial"/>
                  <a:ea typeface="楷体_GB2312"/>
                  <a:cs typeface="+mj-cs"/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5889"/>
                <a:ext cx="9648975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: 圆角 3">
            <a:extLst>
              <a:ext uri="{FF2B5EF4-FFF2-40B4-BE49-F238E27FC236}">
                <a16:creationId xmlns:a16="http://schemas.microsoft.com/office/drawing/2014/main" id="{6F31497A-EEE9-4B76-8416-CD88E5A9143B}"/>
              </a:ext>
            </a:extLst>
          </p:cNvPr>
          <p:cNvSpPr/>
          <p:nvPr/>
        </p:nvSpPr>
        <p:spPr bwMode="auto">
          <a:xfrm>
            <a:off x="8832304" y="116632"/>
            <a:ext cx="2952328" cy="432048"/>
          </a:xfrm>
          <a:prstGeom prst="roundRect">
            <a:avLst/>
          </a:prstGeom>
          <a:solidFill>
            <a:schemeClr val="accent1"/>
          </a:solidFill>
          <a:ln w="412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arXiv:2404.03375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D4F693F-C850-D1CB-AD0D-0CBED54E6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980728"/>
            <a:ext cx="4717739" cy="321297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0FD0860-9089-A7FC-254C-9E05FB10B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024" y="1058716"/>
            <a:ext cx="4812984" cy="345040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7F6CD39-7299-1373-7D64-10E598A56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531" y="4481461"/>
            <a:ext cx="6490829" cy="1107779"/>
          </a:xfrm>
          <a:prstGeom prst="rect">
            <a:avLst/>
          </a:prstGeom>
          <a:ln w="28575">
            <a:solidFill>
              <a:srgbClr val="0033FF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9B24C33B-FC95-AC00-681D-7A0656E98358}"/>
                  </a:ext>
                </a:extLst>
              </p:cNvPr>
              <p:cNvSpPr/>
              <p:nvPr/>
            </p:nvSpPr>
            <p:spPr>
              <a:xfrm>
                <a:off x="2207568" y="5800142"/>
                <a:ext cx="4392488" cy="509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𝑩</m:t>
                      </m:r>
                      <m:d>
                        <m:dPr>
                          <m:ctrlPr>
                            <a:rPr lang="en-US" altLang="zh-CN" sz="2400" b="1" i="1" smtClean="0">
                              <a:solidFill>
                                <a:srgbClr val="0033FF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𝒔</m:t>
                              </m:r>
                            </m:sub>
                            <m:sup>
                              <m: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en-US" altLang="zh-CN" sz="2400" b="1" i="1" smtClean="0">
                              <a:solidFill>
                                <a:srgbClr val="0033FF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400" b="1" i="1" smtClean="0">
                              <a:solidFill>
                                <a:srgbClr val="0033FF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𝜸</m:t>
                          </m:r>
                        </m:e>
                      </m:d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&lt;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𝟐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.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𝟖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×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𝟏</m:t>
                      </m:r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rgbClr val="0033FF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rgbClr val="0033FF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𝟎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rgbClr val="0033FF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−</m:t>
                          </m:r>
                          <m:r>
                            <a:rPr lang="en-US" altLang="zh-CN" sz="2400" b="1" i="1" smtClean="0">
                              <a:solidFill>
                                <a:srgbClr val="0033FF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𝟖</m:t>
                          </m:r>
                        </m:sup>
                      </m:sSup>
                    </m:oMath>
                  </m:oMathPara>
                </a14:m>
                <a:endParaRPr lang="en-US" altLang="zh-CN" sz="2000" b="1" dirty="0">
                  <a:solidFill>
                    <a:srgbClr val="0033FF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9B24C33B-FC95-AC00-681D-7A0656E98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568" y="5800142"/>
                <a:ext cx="4392488" cy="5091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F54D2E34-D4AE-EB7E-4A87-7CCDC1DF6697}"/>
                  </a:ext>
                </a:extLst>
              </p:cNvPr>
              <p:cNvSpPr/>
              <p:nvPr/>
            </p:nvSpPr>
            <p:spPr>
              <a:xfrm>
                <a:off x="6752456" y="5805264"/>
                <a:ext cx="4888160" cy="404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1800" b="0" dirty="0">
                    <a:solidFill>
                      <a:schemeClr val="tx1"/>
                    </a:solidFill>
                    <a:cs typeface="Helvetica" charset="0"/>
                  </a:rPr>
                  <a:t>c.f.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𝐵</m:t>
                    </m:r>
                    <m:d>
                      <m:dPr>
                        <m:ctrlP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SupPr>
                          <m:e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&lt;</m:t>
                    </m:r>
                    <m:d>
                      <m:d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SupPr>
                          <m:e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3.09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−0.43−0.11</m:t>
                            </m:r>
                          </m:sub>
                          <m:sup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+0.46+0.15</m:t>
                            </m:r>
                          </m:sup>
                        </m:sSubSup>
                      </m:e>
                    </m:d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×1</m:t>
                    </m:r>
                    <m:sSup>
                      <m:sSupPr>
                        <m:ctrlP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−9</m:t>
                        </m:r>
                      </m:sup>
                    </m:sSup>
                  </m:oMath>
                </a14:m>
                <a:endParaRPr lang="en-US" altLang="zh-CN" sz="1600" dirty="0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F54D2E34-D4AE-EB7E-4A87-7CCDC1DF66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456" y="5805264"/>
                <a:ext cx="4888160" cy="404983"/>
              </a:xfrm>
              <a:prstGeom prst="rect">
                <a:avLst/>
              </a:prstGeom>
              <a:blipFill>
                <a:blip r:embed="rId8"/>
                <a:stretch>
                  <a:fillRect l="-1122" t="-2985" b="-179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576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5889"/>
                <a:ext cx="9648975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lvl="0" algn="ctr" eaLnBrk="1" hangingPunct="1">
                  <a:defRPr/>
                </a:pPr>
                <a:r>
                  <a:rPr lang="en-US" altLang="zh-CN" b="1" dirty="0">
                    <a:solidFill>
                      <a:srgbClr val="0930F1"/>
                    </a:solidFill>
                  </a:rPr>
                  <a:t>Measurement of</a:t>
                </a:r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 </a:t>
                </a:r>
                <a:r>
                  <a:rPr lang="zh-CN" altLang="en-US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𝑱</m:t>
                    </m:r>
                    <m:r>
                      <m:rPr>
                        <m:lit/>
                      </m:rP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/</m:t>
                    </m:r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𝝍</m:t>
                    </m:r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→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𝝁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𝝁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𝝁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𝝁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−</m:t>
                        </m:r>
                      </m:sup>
                    </m:sSup>
                  </m:oMath>
                </a14:m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930F1"/>
                  </a:solidFill>
                  <a:effectLst/>
                  <a:uLnTx/>
                  <a:uFillTx/>
                  <a:latin typeface="Arial"/>
                  <a:ea typeface="楷体_GB2312"/>
                  <a:cs typeface="+mj-cs"/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5889"/>
                <a:ext cx="9648975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: 圆角 3">
            <a:extLst>
              <a:ext uri="{FF2B5EF4-FFF2-40B4-BE49-F238E27FC236}">
                <a16:creationId xmlns:a16="http://schemas.microsoft.com/office/drawing/2014/main" id="{6F31497A-EEE9-4B76-8416-CD88E5A9143B}"/>
              </a:ext>
            </a:extLst>
          </p:cNvPr>
          <p:cNvSpPr/>
          <p:nvPr/>
        </p:nvSpPr>
        <p:spPr bwMode="auto">
          <a:xfrm>
            <a:off x="8832304" y="116632"/>
            <a:ext cx="2952328" cy="432048"/>
          </a:xfrm>
          <a:prstGeom prst="roundRect">
            <a:avLst/>
          </a:prstGeom>
          <a:solidFill>
            <a:schemeClr val="accent1"/>
          </a:solidFill>
          <a:ln w="412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LHCb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, 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Moriond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 QCD 2024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35B6459-FCAB-C371-314C-C45CC5E60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6" y="1412776"/>
            <a:ext cx="3836732" cy="15897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C654DAB-9B5D-FAEC-102A-D5B8434EC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32" y="3717032"/>
            <a:ext cx="3196020" cy="237370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740AB34-0158-4A47-1E43-ACDDCC4DE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7888" y="1196752"/>
            <a:ext cx="6096000" cy="27276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7AA83034-D00D-C7B1-C801-1AF66CFD8F89}"/>
                  </a:ext>
                </a:extLst>
              </p:cNvPr>
              <p:cNvSpPr/>
              <p:nvPr/>
            </p:nvSpPr>
            <p:spPr>
              <a:xfrm>
                <a:off x="5159896" y="4677900"/>
                <a:ext cx="5688632" cy="110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𝑩</m:t>
                      </m:r>
                      <m:d>
                        <m:dPr>
                          <m:ctrlPr>
                            <a:rPr lang="en-US" altLang="zh-CN" sz="2400" b="1" i="1" smtClean="0">
                              <a:solidFill>
                                <a:srgbClr val="0033FF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solidFill>
                                <a:srgbClr val="0033FF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𝑱</m:t>
                          </m:r>
                          <m:r>
                            <m:rPr>
                              <m:lit/>
                            </m:rPr>
                            <a:rPr lang="en-US" altLang="zh-CN" sz="2400" b="1" i="1" smtClean="0">
                              <a:solidFill>
                                <a:srgbClr val="0033FF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/</m:t>
                          </m:r>
                          <m:r>
                            <a:rPr lang="en-US" altLang="zh-CN" sz="2400" b="1" i="1" smtClean="0">
                              <a:solidFill>
                                <a:srgbClr val="0033FF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𝝍</m:t>
                          </m:r>
                          <m:r>
                            <a:rPr lang="en-US" altLang="zh-CN" sz="2400" b="1" i="1" smtClean="0">
                              <a:solidFill>
                                <a:srgbClr val="0033FF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zh-CN" sz="2400" b="1" i="1" smtClean="0">
                                  <a:solidFill>
                                    <a:srgbClr val="0033FF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=</m:t>
                      </m:r>
                    </m:oMath>
                  </m:oMathPara>
                </a14:m>
                <a:endParaRPr lang="en-US" altLang="zh-CN" sz="2400" b="1" i="1" dirty="0">
                  <a:solidFill>
                    <a:srgbClr val="0033FF"/>
                  </a:solidFill>
                  <a:latin typeface="Cambria Math" panose="02040503050406030204" pitchFamily="18" charset="0"/>
                  <a:cs typeface="Helvetica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400" b="1" i="1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（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𝟏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.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𝟏𝟑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±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.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𝟏𝟎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±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.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𝟎𝟓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±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.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𝟎𝟏</m:t>
                      </m:r>
                      <m:r>
                        <a:rPr lang="zh-CN" altLang="en-US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）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×</m:t>
                      </m:r>
                      <m:r>
                        <a:rPr lang="en-US" altLang="zh-CN" sz="2400" b="1" i="1" smtClean="0">
                          <a:solidFill>
                            <a:srgbClr val="0033FF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𝟏</m:t>
                      </m:r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rgbClr val="0033FF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rgbClr val="0033FF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𝟎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rgbClr val="0033FF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−</m:t>
                          </m:r>
                          <m:r>
                            <a:rPr lang="en-US" altLang="zh-CN" sz="2400" b="1" i="1" smtClean="0">
                              <a:solidFill>
                                <a:srgbClr val="0033FF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𝟖</m:t>
                          </m:r>
                        </m:sup>
                      </m:sSup>
                    </m:oMath>
                  </m:oMathPara>
                </a14:m>
                <a:endParaRPr lang="en-US" altLang="zh-CN" sz="1800" b="1" dirty="0">
                  <a:solidFill>
                    <a:srgbClr val="C00000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7AA83034-D00D-C7B1-C801-1AF66CFD8F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896" y="4677900"/>
                <a:ext cx="5688632" cy="1100942"/>
              </a:xfrm>
              <a:prstGeom prst="rect">
                <a:avLst/>
              </a:prstGeom>
              <a:blipFill>
                <a:blip r:embed="rId7"/>
                <a:stretch>
                  <a:fillRect l="-749" b="-33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5485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057400"/>
            <a:ext cx="7772400" cy="11430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3600" b="1" dirty="0">
                <a:solidFill>
                  <a:srgbClr val="2D2BCC"/>
                </a:solidFill>
                <a:latin typeface="Franklin Gothic Medium" charset="0"/>
                <a:cs typeface="Franklin Gothic Medium" charset="0"/>
              </a:rPr>
              <a:t>Lepton </a:t>
            </a:r>
            <a:r>
              <a:rPr lang="en-US" altLang="zh-CN" sz="3600" b="1" dirty="0" err="1">
                <a:solidFill>
                  <a:srgbClr val="2D2BCC"/>
                </a:solidFill>
                <a:latin typeface="Franklin Gothic Medium" charset="0"/>
                <a:cs typeface="Franklin Gothic Medium" charset="0"/>
              </a:rPr>
              <a:t>flavour</a:t>
            </a:r>
            <a:r>
              <a:rPr lang="en-US" altLang="zh-CN" sz="3600" b="1" dirty="0">
                <a:solidFill>
                  <a:srgbClr val="2D2BCC"/>
                </a:solidFill>
                <a:latin typeface="Franklin Gothic Medium" charset="0"/>
                <a:cs typeface="Franklin Gothic Medium" charset="0"/>
              </a:rPr>
              <a:t> universality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EA8B16C-43CB-F964-D698-E1DBD44716A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B7FDA686-0669-0848-ACD5-27573CC278B7}" type="slidenum">
              <a:rPr kumimoji="0" lang="en-US" altLang="zh-CN" sz="1200">
                <a:solidFill>
                  <a:srgbClr val="898989"/>
                </a:solidFill>
              </a:rPr>
              <a:pPr eaLnBrk="1" hangingPunct="1"/>
              <a:t>25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15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5889"/>
                <a:ext cx="9792991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L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epton</a:t>
                </a:r>
                <a:r>
                  <a:rPr kumimoji="0" lang="en-US" altLang="zh-CN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 </a:t>
                </a:r>
                <a:r>
                  <a:rPr lang="en-US" altLang="zh-CN" b="1" dirty="0" err="1">
                    <a:solidFill>
                      <a:srgbClr val="0930F1"/>
                    </a:solidFill>
                    <a:latin typeface="Arial"/>
                    <a:ea typeface="楷体_GB2312"/>
                  </a:rPr>
                  <a:t>flavour</a:t>
                </a:r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 universality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 tests in </a:t>
                </a:r>
                <a14:m>
                  <m:oMath xmlns:m="http://schemas.openxmlformats.org/officeDocument/2006/math"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_GB2312"/>
                        <a:cs typeface="+mj-cs"/>
                      </a:rPr>
                      <m:t>𝒃</m:t>
                    </m:r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_GB2312"/>
                        <a:cs typeface="+mj-cs"/>
                      </a:rPr>
                      <m:t>→</m:t>
                    </m:r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_GB2312"/>
                        <a:cs typeface="+mj-cs"/>
                      </a:rPr>
                      <m:t>𝒔</m:t>
                    </m:r>
                    <m:sSup>
                      <m:sSupPr>
                        <m:ctrlP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𝒍</m:t>
                        </m:r>
                      </m:e>
                      <m:sup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𝒍</m:t>
                        </m:r>
                      </m:e>
                      <m:sup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−</m:t>
                        </m:r>
                      </m:sup>
                    </m:sSup>
                  </m:oMath>
                </a14:m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930F1"/>
                  </a:solidFill>
                  <a:effectLst/>
                  <a:uLnTx/>
                  <a:uFillTx/>
                  <a:latin typeface="Arial"/>
                  <a:ea typeface="楷体_GB2312"/>
                  <a:cs typeface="+mj-cs"/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5889"/>
                <a:ext cx="9792991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79C88B48-71C4-45BC-A8B2-7086BDE47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544" y="770960"/>
            <a:ext cx="6984776" cy="11795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2AFD15A-D9A7-4FFD-92CD-F8ED6891D5DE}"/>
              </a:ext>
            </a:extLst>
          </p:cNvPr>
          <p:cNvSpPr/>
          <p:nvPr/>
        </p:nvSpPr>
        <p:spPr bwMode="auto">
          <a:xfrm>
            <a:off x="1199456" y="2204864"/>
            <a:ext cx="3600400" cy="360040"/>
          </a:xfrm>
          <a:prstGeom prst="rect">
            <a:avLst/>
          </a:prstGeom>
          <a:noFill/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Previous tension with SM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377200-C132-49D5-ABB6-C70DF4E54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16" y="2859559"/>
            <a:ext cx="4334762" cy="35937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E0D84A-57E0-4F8F-5D03-9E744FC9B2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992" y="2729080"/>
            <a:ext cx="5083038" cy="386827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E038010-F8FD-3812-0E10-517146724D04}"/>
              </a:ext>
            </a:extLst>
          </p:cNvPr>
          <p:cNvSpPr/>
          <p:nvPr/>
        </p:nvSpPr>
        <p:spPr bwMode="auto">
          <a:xfrm>
            <a:off x="6426510" y="2204864"/>
            <a:ext cx="4608512" cy="411888"/>
          </a:xfrm>
          <a:prstGeom prst="rect">
            <a:avLst/>
          </a:prstGeom>
          <a:noFill/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楷体_GB2312" pitchFamily="49" charset="-122"/>
              </a:rPr>
              <a:t>Updated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results consistent with SM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E0B9163-A41C-9BB1-4CF2-705C1E53F5C9}"/>
              </a:ext>
            </a:extLst>
          </p:cNvPr>
          <p:cNvSpPr/>
          <p:nvPr/>
        </p:nvSpPr>
        <p:spPr bwMode="auto">
          <a:xfrm>
            <a:off x="9120336" y="116632"/>
            <a:ext cx="2952328" cy="432048"/>
          </a:xfrm>
          <a:prstGeom prst="roundRect">
            <a:avLst/>
          </a:prstGeom>
          <a:solidFill>
            <a:schemeClr val="accent1"/>
          </a:solidFill>
          <a:ln w="412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PRL  131  (2023) 051803</a:t>
            </a:r>
          </a:p>
        </p:txBody>
      </p:sp>
    </p:spTree>
    <p:extLst>
      <p:ext uri="{BB962C8B-B14F-4D97-AF65-F5344CB8AC3E}">
        <p14:creationId xmlns:p14="http://schemas.microsoft.com/office/powerpoint/2010/main" val="3332429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5889"/>
                <a:ext cx="11233151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Hint of LFU</a:t>
                </a:r>
                <a:r>
                  <a:rPr kumimoji="0" lang="en-US" altLang="zh-CN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 violation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 in </a:t>
                </a:r>
                <a14:m>
                  <m:oMath xmlns:m="http://schemas.openxmlformats.org/officeDocument/2006/math"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_GB2312"/>
                        <a:cs typeface="+mj-cs"/>
                      </a:rPr>
                      <m:t>𝒃</m:t>
                    </m:r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_GB2312"/>
                        <a:cs typeface="+mj-cs"/>
                      </a:rPr>
                      <m:t>→</m:t>
                    </m:r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_GB2312"/>
                        <a:cs typeface="+mj-cs"/>
                      </a:rPr>
                      <m:t>𝒄𝒍</m:t>
                    </m:r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_GB2312"/>
                        <a:cs typeface="+mj-cs"/>
                      </a:rPr>
                      <m:t>𝝂</m:t>
                    </m:r>
                  </m:oMath>
                </a14:m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930F1"/>
                  </a:solidFill>
                  <a:effectLst/>
                  <a:uLnTx/>
                  <a:uFillTx/>
                  <a:latin typeface="Arial"/>
                  <a:ea typeface="楷体_GB2312"/>
                  <a:cs typeface="+mj-cs"/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5889"/>
                <a:ext cx="11233151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86780B48-FE43-3455-9BE7-9909629C8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735" y="1052736"/>
            <a:ext cx="2610049" cy="10338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7F973B-B487-3E0B-CFDE-4F797EADC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088" y="2636912"/>
            <a:ext cx="3312368" cy="39304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4FAC0A5-11AF-E5BA-C154-A1FABCD44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6081" y="991456"/>
            <a:ext cx="3600400" cy="134816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568B5A2-5E02-47AE-F726-63BD02810A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8157" y="984596"/>
            <a:ext cx="2253907" cy="13325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16341E6-D9FA-CADE-D507-9CB4F839CB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383" y="2564904"/>
            <a:ext cx="5713355" cy="3671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DE5028C7-FC8F-AA69-F372-90C08B99D018}"/>
                  </a:ext>
                </a:extLst>
              </p:cNvPr>
              <p:cNvSpPr/>
              <p:nvPr/>
            </p:nvSpPr>
            <p:spPr bwMode="auto">
              <a:xfrm>
                <a:off x="742685" y="6236543"/>
                <a:ext cx="5857371" cy="504825"/>
              </a:xfrm>
              <a:prstGeom prst="rect">
                <a:avLst/>
              </a:prstGeom>
              <a:noFill/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eaLnBrk="1" hangingPunct="1"/>
                <a:r>
                  <a:rPr 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Long standing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𝟑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.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𝟑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𝝈</m:t>
                    </m:r>
                  </m:oMath>
                </a14:m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 hint of deviation from LFU </a:t>
                </a:r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DE5028C7-FC8F-AA69-F372-90C08B99D0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685" y="6236543"/>
                <a:ext cx="5857371" cy="504825"/>
              </a:xfrm>
              <a:prstGeom prst="rect">
                <a:avLst/>
              </a:prstGeom>
              <a:blipFill>
                <a:blip r:embed="rId9"/>
                <a:stretch>
                  <a:fillRect l="-1145" t="-4819" r="-1145" b="-1205"/>
                </a:stretch>
              </a:blipFill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7285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5889"/>
                <a:ext cx="11377167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New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LHCb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 measurements</a:t>
                </a:r>
                <a:r>
                  <a:rPr kumimoji="0" lang="en-US" altLang="zh-CN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 of 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_GB2312"/>
                        <a:cs typeface="+mj-cs"/>
                      </a:rPr>
                      <m:t>𝑹</m:t>
                    </m:r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_GB2312"/>
                        <a:cs typeface="+mj-cs"/>
                      </a:rPr>
                      <m:t>(</m:t>
                    </m:r>
                    <m:sSup>
                      <m:sSupPr>
                        <m:ctrlP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𝑫</m:t>
                        </m:r>
                      </m:e>
                      <m:sup>
                        <m:d>
                          <m:dPr>
                            <m:ctrlPr>
                              <a:rPr kumimoji="0" lang="en-US" altLang="zh-CN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930F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楷体_GB2312"/>
                                <a:cs typeface="+mj-cs"/>
                              </a:rPr>
                            </m:ctrlPr>
                          </m:dPr>
                          <m:e>
                            <m:r>
                              <a:rPr kumimoji="0" lang="en-US" altLang="zh-CN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930F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楷体_GB2312"/>
                                <a:cs typeface="+mj-cs"/>
                              </a:rPr>
                              <m:t>∗</m:t>
                            </m:r>
                          </m:e>
                        </m:d>
                      </m:sup>
                    </m:sSup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_GB2312"/>
                        <a:cs typeface="+mj-cs"/>
                      </a:rPr>
                      <m:t>)</m:t>
                    </m:r>
                  </m:oMath>
                </a14:m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930F1"/>
                  </a:solidFill>
                  <a:effectLst/>
                  <a:uLnTx/>
                  <a:uFillTx/>
                  <a:latin typeface="Arial"/>
                  <a:ea typeface="楷体_GB2312"/>
                  <a:cs typeface="+mj-cs"/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5889"/>
                <a:ext cx="11377167" cy="504825"/>
              </a:xfrm>
              <a:prstGeom prst="rect">
                <a:avLst/>
              </a:prstGeom>
              <a:blipFill>
                <a:blip r:embed="rId3"/>
                <a:stretch>
                  <a:fillRect t="-1205" b="-265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4A80F1B-A3B9-7A22-C1BC-70BFC702C74D}"/>
                  </a:ext>
                </a:extLst>
              </p:cNvPr>
              <p:cNvSpPr txBox="1"/>
              <p:nvPr/>
            </p:nvSpPr>
            <p:spPr>
              <a:xfrm>
                <a:off x="6096000" y="2348880"/>
                <a:ext cx="468052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kumimoji="0" lang="en-US" altLang="zh-CN" sz="2400" b="1" i="1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𝑹</m:t>
                    </m:r>
                    <m:r>
                      <a:rPr kumimoji="0" lang="en-US" altLang="zh-CN" sz="2400" b="1" i="1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(</m:t>
                    </m:r>
                    <m:sSup>
                      <m:sSupPr>
                        <m:ctrlPr>
                          <a:rPr kumimoji="0" lang="en-US" altLang="zh-CN" sz="2400" b="1" i="1" u="none" strike="noStrike" cap="none" normalizeH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cap="none" normalizeH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𝑫</m:t>
                        </m:r>
                      </m:e>
                      <m:sup>
                        <m:r>
                          <a:rPr kumimoji="0" lang="en-US" altLang="zh-CN" sz="2400" b="1" i="1" u="none" strike="noStrike" cap="none" normalizeH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∗</m:t>
                        </m:r>
                      </m:sup>
                    </m:sSup>
                    <m:r>
                      <a:rPr kumimoji="0" lang="en-US" altLang="zh-CN" sz="2400" b="1" i="1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)</m:t>
                    </m:r>
                  </m:oMath>
                </a14:m>
                <a:r>
                  <a:rPr kumimoji="0" lang="en-US" altLang="zh-CN" sz="2400" b="1" i="0" u="none" strike="noStrike" cap="none" normalizeH="0" dirty="0">
                    <a:ln>
                      <a:noFill/>
                    </a:ln>
                    <a:solidFill>
                      <a:srgbClr val="0930F1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= </a:t>
                </a:r>
                <a14:m>
                  <m:oMath xmlns:m="http://schemas.openxmlformats.org/officeDocument/2006/math">
                    <m:r>
                      <a:rPr lang="en-US" altLang="zh-CN" sz="2400" b="1" i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𝟎</m:t>
                    </m:r>
                    <m:r>
                      <a:rPr kumimoji="0" lang="en-US" altLang="zh-CN" sz="2400" b="1" i="0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.</m:t>
                    </m:r>
                    <m:r>
                      <a:rPr kumimoji="0" lang="en-US" altLang="zh-CN" sz="2400" b="1" i="0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𝟐𝟖𝟐</m:t>
                    </m:r>
                    <m:r>
                      <a:rPr kumimoji="0" lang="en-US" altLang="zh-CN" sz="2400" b="1" i="1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±</m:t>
                    </m:r>
                    <m:r>
                      <a:rPr kumimoji="0" lang="en-US" altLang="zh-CN" sz="2400" b="1" i="1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𝟎</m:t>
                    </m:r>
                    <m:r>
                      <a:rPr kumimoji="0" lang="en-US" altLang="zh-CN" sz="2400" b="1" i="1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.</m:t>
                    </m:r>
                    <m:r>
                      <a:rPr kumimoji="0" lang="en-US" altLang="zh-CN" sz="2400" b="1" i="1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𝟎𝟏𝟖</m:t>
                    </m:r>
                    <m:r>
                      <a:rPr kumimoji="0" lang="en-US" altLang="zh-CN" sz="2400" b="1" i="1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±</m:t>
                    </m:r>
                    <m:r>
                      <a:rPr kumimoji="0" lang="en-US" altLang="zh-CN" sz="2400" b="1" i="1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𝟎</m:t>
                    </m:r>
                    <m:r>
                      <a:rPr kumimoji="0" lang="en-US" altLang="zh-CN" sz="2400" b="1" i="1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.</m:t>
                    </m:r>
                    <m:r>
                      <a:rPr kumimoji="0" lang="en-US" altLang="zh-CN" sz="2400" b="1" i="1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𝟎𝟐𝟒</m:t>
                    </m:r>
                  </m:oMath>
                </a14:m>
                <a:endParaRPr lang="en-US" altLang="zh-CN" sz="2400" b="1" dirty="0">
                  <a:solidFill>
                    <a:schemeClr val="tx1"/>
                  </a:solidFill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en-US" altLang="zh-CN" sz="2400" b="1" i="1" smtClean="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</m:d>
                      <m:r>
                        <a:rPr lang="en-US" altLang="zh-CN" sz="24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</a:rPr>
                        <m:t>𝟒𝟒𝟏</m:t>
                      </m:r>
                      <m:r>
                        <a:rPr lang="en-US" altLang="zh-CN" sz="24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altLang="zh-CN" sz="24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</a:rPr>
                        <m:t>𝟎𝟔𝟎</m:t>
                      </m:r>
                      <m:r>
                        <a:rPr lang="en-US" altLang="zh-CN" sz="24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altLang="zh-CN" sz="24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</a:rPr>
                        <m:t>𝟎𝟔𝟔</m:t>
                      </m:r>
                    </m:oMath>
                  </m:oMathPara>
                </a14:m>
                <a:endParaRPr lang="en-US" altLang="zh-CN" sz="2400" b="1" dirty="0">
                  <a:solidFill>
                    <a:srgbClr val="0930F1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4A80F1B-A3B9-7A22-C1BC-70BFC702C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348880"/>
                <a:ext cx="4680520" cy="830997"/>
              </a:xfrm>
              <a:prstGeom prst="rect">
                <a:avLst/>
              </a:prstGeom>
              <a:blipFill>
                <a:blip r:embed="rId4"/>
                <a:stretch>
                  <a:fillRect l="-260" t="-5839" b="-14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FEBCF5E-7923-757E-1F8D-281C83AF7D27}"/>
                  </a:ext>
                </a:extLst>
              </p:cNvPr>
              <p:cNvSpPr txBox="1"/>
              <p:nvPr/>
            </p:nvSpPr>
            <p:spPr>
              <a:xfrm>
                <a:off x="5663952" y="5159513"/>
                <a:ext cx="57312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kumimoji="0" lang="en-US" altLang="zh-CN" sz="2400" b="1" i="1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𝑹</m:t>
                    </m:r>
                    <m:r>
                      <a:rPr kumimoji="0" lang="en-US" altLang="zh-CN" sz="2400" b="1" i="1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(</m:t>
                    </m:r>
                    <m:sSup>
                      <m:sSupPr>
                        <m:ctrlPr>
                          <a:rPr kumimoji="0" lang="en-US" altLang="zh-CN" sz="2400" b="1" i="1" u="none" strike="noStrike" cap="none" normalizeH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cap="none" normalizeH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𝑫</m:t>
                        </m:r>
                      </m:e>
                      <m:sup>
                        <m:r>
                          <a:rPr kumimoji="0" lang="en-US" altLang="zh-CN" sz="2400" b="1" i="1" u="none" strike="noStrike" cap="none" normalizeH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∗</m:t>
                        </m:r>
                      </m:sup>
                    </m:sSup>
                    <m:r>
                      <a:rPr kumimoji="0" lang="en-US" altLang="zh-CN" sz="2400" b="1" i="1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)</m:t>
                    </m:r>
                  </m:oMath>
                </a14:m>
                <a:r>
                  <a:rPr kumimoji="0" lang="en-US" altLang="zh-CN" sz="2400" b="1" i="0" u="none" strike="noStrike" cap="none" normalizeH="0" dirty="0">
                    <a:ln>
                      <a:noFill/>
                    </a:ln>
                    <a:solidFill>
                      <a:srgbClr val="0930F1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= </a:t>
                </a:r>
                <a14:m>
                  <m:oMath xmlns:m="http://schemas.openxmlformats.org/officeDocument/2006/math">
                    <m:r>
                      <a:rPr lang="en-US" altLang="zh-CN" sz="2400" b="1" i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𝟎</m:t>
                    </m:r>
                    <m:r>
                      <a:rPr kumimoji="0" lang="en-US" altLang="zh-CN" sz="2400" b="1" i="0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.</m:t>
                    </m:r>
                    <m:r>
                      <a:rPr kumimoji="0" lang="en-US" altLang="zh-CN" sz="2400" b="1" i="0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𝟐𝟓𝟕</m:t>
                    </m:r>
                    <m:r>
                      <a:rPr kumimoji="0" lang="en-US" altLang="zh-CN" sz="2400" b="1" i="0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±</m:t>
                    </m:r>
                    <m:r>
                      <a:rPr kumimoji="0" lang="en-US" altLang="zh-CN" sz="2400" b="1" i="0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𝟎</m:t>
                    </m:r>
                    <m:r>
                      <a:rPr kumimoji="0" lang="en-US" altLang="zh-CN" sz="2400" b="1" i="0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.</m:t>
                    </m:r>
                    <m:r>
                      <a:rPr kumimoji="0" lang="en-US" altLang="zh-CN" sz="2400" b="1" i="0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𝟎𝟏𝟐</m:t>
                    </m:r>
                    <m:r>
                      <a:rPr kumimoji="0" lang="en-US" altLang="zh-CN" sz="2400" b="1" i="0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±</m:t>
                    </m:r>
                    <m:r>
                      <a:rPr kumimoji="0" lang="en-US" altLang="zh-CN" sz="2400" b="1" i="0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𝟎</m:t>
                    </m:r>
                    <m:r>
                      <a:rPr kumimoji="0" lang="en-US" altLang="zh-CN" sz="2400" b="1" i="0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.</m:t>
                    </m:r>
                    <m:r>
                      <a:rPr kumimoji="0" lang="en-US" altLang="zh-CN" sz="2400" b="1" i="0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𝟎𝟏𝟒</m:t>
                    </m:r>
                    <m:r>
                      <a:rPr kumimoji="0" lang="en-US" altLang="zh-CN" sz="2400" b="1" i="0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±</m:t>
                    </m:r>
                    <m:r>
                      <a:rPr kumimoji="0" lang="en-US" altLang="zh-CN" sz="2400" b="1" i="0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𝟎</m:t>
                    </m:r>
                    <m:r>
                      <a:rPr kumimoji="0" lang="en-US" altLang="zh-CN" sz="2400" b="1" i="0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.</m:t>
                    </m:r>
                    <m:r>
                      <a:rPr kumimoji="0" lang="en-US" altLang="zh-CN" sz="2400" b="1" i="0" u="none" strike="noStrike" cap="none" normalizeH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𝟎𝟏𝟐</m:t>
                    </m:r>
                  </m:oMath>
                </a14:m>
                <a:endParaRPr lang="en-US" altLang="zh-CN" sz="2400" b="1" dirty="0">
                  <a:solidFill>
                    <a:srgbClr val="0930F1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FEBCF5E-7923-757E-1F8D-281C83AF7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952" y="5159513"/>
                <a:ext cx="5731296" cy="461665"/>
              </a:xfrm>
              <a:prstGeom prst="rect">
                <a:avLst/>
              </a:prstGeom>
              <a:blipFill>
                <a:blip r:embed="rId5"/>
                <a:stretch>
                  <a:fillRect l="-213" t="-10526" r="-213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DA37069-F430-5A46-04B4-719E557658E3}"/>
                  </a:ext>
                </a:extLst>
              </p:cNvPr>
              <p:cNvSpPr/>
              <p:nvPr/>
            </p:nvSpPr>
            <p:spPr>
              <a:xfrm>
                <a:off x="5735960" y="1112059"/>
                <a:ext cx="5472608" cy="7327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l"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Measurements of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𝑹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(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𝑫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)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𝑹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(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𝑫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∗</m:t>
                        </m:r>
                      </m:sup>
                    </m:sSup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)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𝝉</m:t>
                    </m:r>
                    <m:r>
                      <a:rPr lang="en-US" altLang="zh-CN" sz="20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r>
                      <a:rPr lang="en-US" altLang="zh-CN" sz="20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𝝁</m:t>
                    </m:r>
                    <m:sSub>
                      <m:sSubPr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accPr>
                          <m:e>
                            <m:r>
                              <a:rPr lang="en-US" altLang="zh-CN" sz="2000" b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𝝁</m:t>
                        </m:r>
                      </m:sub>
                    </m:sSub>
                    <m:sSub>
                      <m:sSubPr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𝝂</m:t>
                        </m:r>
                      </m:e>
                      <m:sub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𝝉</m:t>
                        </m:r>
                      </m:sub>
                    </m:sSub>
                    <m:r>
                      <a:rPr lang="en-US" altLang="zh-CN" sz="20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 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decays using Run 1 data</a:t>
                </a: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DA37069-F430-5A46-04B4-719E55765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1112059"/>
                <a:ext cx="5472608" cy="732765"/>
              </a:xfrm>
              <a:prstGeom prst="rect">
                <a:avLst/>
              </a:prstGeom>
              <a:blipFill>
                <a:blip r:embed="rId6"/>
                <a:stretch>
                  <a:fillRect l="-1002" t="-3306" b="-99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101B6A48-4C0A-1677-04D3-4B40028F4842}"/>
                  </a:ext>
                </a:extLst>
              </p:cNvPr>
              <p:cNvSpPr/>
              <p:nvPr/>
            </p:nvSpPr>
            <p:spPr>
              <a:xfrm>
                <a:off x="5765304" y="3872473"/>
                <a:ext cx="573129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l"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Measurement of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𝑹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(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𝑫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∗</m:t>
                        </m:r>
                      </m:sup>
                    </m:sSup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)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𝝉</m:t>
                    </m:r>
                    <m:r>
                      <a:rPr lang="en-US" altLang="zh-CN" sz="20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𝝂</m:t>
                        </m:r>
                      </m:e>
                      <m:sub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𝝉</m:t>
                        </m:r>
                      </m:sub>
                    </m:sSub>
                    <m:r>
                      <a:rPr lang="en-US" altLang="zh-CN" sz="20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 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decays using data 2011-2016 data</a:t>
                </a: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101B6A48-4C0A-1677-04D3-4B40028F48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304" y="3872473"/>
                <a:ext cx="5731296" cy="707886"/>
              </a:xfrm>
              <a:prstGeom prst="rect">
                <a:avLst/>
              </a:prstGeom>
              <a:blipFill>
                <a:blip r:embed="rId7"/>
                <a:stretch>
                  <a:fillRect l="-957" t="-3448" b="-155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08A4EAC0-E703-1F2F-0902-CC1108A800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344" y="1278174"/>
            <a:ext cx="5040560" cy="207881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D0FA2DD-4FF8-8B61-B2F7-E8771CFB16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384" y="4130328"/>
            <a:ext cx="3888432" cy="26830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C74DCD89-E048-916A-149C-72BD3DFAB4CE}"/>
                  </a:ext>
                </a:extLst>
              </p:cNvPr>
              <p:cNvSpPr txBox="1"/>
              <p:nvPr/>
            </p:nvSpPr>
            <p:spPr>
              <a:xfrm>
                <a:off x="6240016" y="5765194"/>
                <a:ext cx="50112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altLang="zh-CN" sz="1800" dirty="0">
                    <a:solidFill>
                      <a:srgbClr val="0033FF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One of the most precise </a:t>
                </a:r>
                <a14:m>
                  <m:oMath xmlns:m="http://schemas.openxmlformats.org/officeDocument/2006/math">
                    <m:r>
                      <a:rPr lang="en-US" altLang="zh-CN" sz="1800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𝑅</m:t>
                    </m:r>
                    <m:r>
                      <a:rPr lang="en-US" altLang="zh-CN" sz="1800" smtClean="0">
                        <a:solidFill>
                          <a:srgbClr val="0033FF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(</m:t>
                    </m:r>
                    <m:sSup>
                      <m:sSupPr>
                        <m:ctrlPr>
                          <a:rPr lang="en-US" altLang="zh-CN" sz="1800" i="1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𝐷</m:t>
                        </m:r>
                      </m:e>
                      <m:sup>
                        <m:r>
                          <a:rPr lang="en-US" altLang="zh-CN" sz="1800">
                            <a:solidFill>
                              <a:srgbClr val="0033FF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∗</m:t>
                        </m:r>
                      </m:sup>
                    </m:sSup>
                    <m:r>
                      <a:rPr lang="en-US" altLang="zh-CN" sz="1800">
                        <a:solidFill>
                          <a:srgbClr val="0033FF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)</m:t>
                    </m:r>
                  </m:oMath>
                </a14:m>
                <a:r>
                  <a:rPr lang="en-US" altLang="zh-CN" sz="1800" dirty="0">
                    <a:solidFill>
                      <a:srgbClr val="0033FF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 measurements!</a:t>
                </a:r>
                <a:endParaRPr lang="zh-CN" altLang="en-US" sz="2000" dirty="0">
                  <a:solidFill>
                    <a:srgbClr val="0033FF"/>
                  </a:solidFill>
                  <a:latin typeface="Arial" panose="020B0604020202020204" pitchFamily="34" charset="0"/>
                  <a:ea typeface="楷体_GB2312" pitchFamily="49" charset="-122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C74DCD89-E048-916A-149C-72BD3DFAB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016" y="5765194"/>
                <a:ext cx="5011216" cy="369332"/>
              </a:xfrm>
              <a:prstGeom prst="rect">
                <a:avLst/>
              </a:prstGeom>
              <a:blipFill>
                <a:blip r:embed="rId10"/>
                <a:stretch>
                  <a:fillRect l="-1095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6ED1666D-708F-12B5-F931-9C455F45598E}"/>
              </a:ext>
            </a:extLst>
          </p:cNvPr>
          <p:cNvSpPr/>
          <p:nvPr/>
        </p:nvSpPr>
        <p:spPr bwMode="auto">
          <a:xfrm>
            <a:off x="1055440" y="3645024"/>
            <a:ext cx="2952328" cy="432048"/>
          </a:xfrm>
          <a:prstGeom prst="roundRect">
            <a:avLst/>
          </a:prstGeom>
          <a:solidFill>
            <a:schemeClr val="accent1"/>
          </a:solidFill>
          <a:ln w="412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P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rPr>
              <a:t>RD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  108  (2023)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rPr>
              <a:t>012018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楷体_GB2312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E08E40C-040F-F6CB-BB09-1D19F9A5D1D0}"/>
                  </a:ext>
                </a:extLst>
              </p:cNvPr>
              <p:cNvSpPr/>
              <p:nvPr/>
            </p:nvSpPr>
            <p:spPr bwMode="auto">
              <a:xfrm>
                <a:off x="6168008" y="4581128"/>
                <a:ext cx="3816424" cy="504825"/>
              </a:xfrm>
              <a:prstGeom prst="rect">
                <a:avLst/>
              </a:prstGeom>
              <a:noFill/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eaLnBrk="1" hangingPunct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_GB2312" pitchFamily="49" charset="-122"/>
                              </a:rPr>
                            </m:ctrlPr>
                          </m:accPr>
                          <m:e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_GB2312" pitchFamily="49" charset="-122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0</m:t>
                        </m:r>
                      </m:sup>
                    </m:sSup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→</m:t>
                    </m:r>
                    <m:sSup>
                      <m:sSup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𝐷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∗+</m:t>
                        </m:r>
                      </m:sup>
                    </m:sSup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3</m:t>
                    </m:r>
                    <m:sSup>
                      <m:sSup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 for normalization </a:t>
                </a:r>
                <a:endParaRPr kumimoji="0" lang="en-US" sz="2000" i="0" u="none" strike="noStrike" cap="none" normalizeH="0" baseline="0" dirty="0">
                  <a:ln>
                    <a:noFill/>
                  </a:ln>
                  <a:solidFill>
                    <a:srgbClr val="0930F1"/>
                  </a:solidFill>
                  <a:effectLst/>
                  <a:latin typeface="Arial" panose="020B0604020202020204" pitchFamily="34" charset="0"/>
                  <a:ea typeface="楷体_GB2312" pitchFamily="49" charset="-122"/>
                </a:endParaRPr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E08E40C-040F-F6CB-BB09-1D19F9A5D1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68008" y="4581128"/>
                <a:ext cx="3816424" cy="504825"/>
              </a:xfrm>
              <a:prstGeom prst="rect">
                <a:avLst/>
              </a:prstGeom>
              <a:blipFill>
                <a:blip r:embed="rId11"/>
                <a:stretch>
                  <a:fillRect t="-4819"/>
                </a:stretch>
              </a:blipFill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DA97104A-7B05-2111-C341-285F4C5959F9}"/>
                  </a:ext>
                </a:extLst>
              </p:cNvPr>
              <p:cNvSpPr/>
              <p:nvPr/>
            </p:nvSpPr>
            <p:spPr bwMode="auto">
              <a:xfrm>
                <a:off x="6096000" y="1844824"/>
                <a:ext cx="3816424" cy="504825"/>
              </a:xfrm>
              <a:prstGeom prst="rect">
                <a:avLst/>
              </a:prstGeom>
              <a:noFill/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eaLnBrk="1" hangingPunct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_GB2312" pitchFamily="49" charset="-122"/>
                              </a:rPr>
                            </m:ctrlPr>
                          </m:accPr>
                          <m:e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_GB2312" pitchFamily="49" charset="-122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0</m:t>
                        </m:r>
                      </m:sup>
                    </m:sSup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→</m:t>
                    </m:r>
                    <m:sSup>
                      <m:sSup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𝐷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𝜇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 for normalization </a:t>
                </a:r>
                <a:endParaRPr kumimoji="0" lang="en-US" sz="2000" i="0" u="none" strike="noStrike" cap="none" normalizeH="0" baseline="0" dirty="0">
                  <a:ln>
                    <a:noFill/>
                  </a:ln>
                  <a:solidFill>
                    <a:srgbClr val="0930F1"/>
                  </a:solidFill>
                  <a:effectLst/>
                  <a:latin typeface="Arial" panose="020B0604020202020204" pitchFamily="34" charset="0"/>
                  <a:ea typeface="楷体_GB2312" pitchFamily="49" charset="-122"/>
                </a:endParaRP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DA97104A-7B05-2111-C341-285F4C5959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0" y="1844824"/>
                <a:ext cx="3816424" cy="504825"/>
              </a:xfrm>
              <a:prstGeom prst="rect">
                <a:avLst/>
              </a:prstGeom>
              <a:blipFill>
                <a:blip r:embed="rId12"/>
                <a:stretch>
                  <a:fillRect t="-7317"/>
                </a:stretch>
              </a:blipFill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B017E56-F23D-4427-B7AC-F29A5150D38E}"/>
              </a:ext>
            </a:extLst>
          </p:cNvPr>
          <p:cNvSpPr/>
          <p:nvPr/>
        </p:nvSpPr>
        <p:spPr bwMode="auto">
          <a:xfrm>
            <a:off x="1055440" y="836712"/>
            <a:ext cx="2952328" cy="432048"/>
          </a:xfrm>
          <a:prstGeom prst="roundRect">
            <a:avLst/>
          </a:prstGeom>
          <a:solidFill>
            <a:schemeClr val="accent1"/>
          </a:solidFill>
          <a:ln w="412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PRL  131  (2023) 111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rPr>
              <a:t>802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7900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5889"/>
                <a:ext cx="9937007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lvl="0" algn="ctr" eaLnBrk="1" hangingPunct="1">
                  <a:defRPr/>
                </a:pPr>
                <a:r>
                  <a:rPr lang="en-US" altLang="zh-CN" b="1" dirty="0">
                    <a:solidFill>
                      <a:srgbClr val="0930F1"/>
                    </a:solidFill>
                  </a:rPr>
                  <a:t>World average of </a:t>
                </a:r>
                <a14:m>
                  <m:oMath xmlns:m="http://schemas.openxmlformats.org/officeDocument/2006/math"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_GB2312"/>
                        <a:cs typeface="+mj-cs"/>
                      </a:rPr>
                      <m:t>𝑹</m:t>
                    </m:r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_GB2312"/>
                        <a:cs typeface="+mj-cs"/>
                      </a:rPr>
                      <m:t>(</m:t>
                    </m:r>
                    <m:sSup>
                      <m:sSupPr>
                        <m:ctrlP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𝑫</m:t>
                        </m:r>
                      </m:e>
                      <m:sup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(∗)</m:t>
                        </m:r>
                      </m:sup>
                    </m:sSup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_GB2312"/>
                        <a:cs typeface="+mj-cs"/>
                      </a:rPr>
                      <m:t>)</m:t>
                    </m:r>
                  </m:oMath>
                </a14:m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5889"/>
                <a:ext cx="9937007" cy="504825"/>
              </a:xfrm>
              <a:prstGeom prst="rect">
                <a:avLst/>
              </a:prstGeom>
              <a:blipFill>
                <a:blip r:embed="rId3"/>
                <a:stretch>
                  <a:fillRect t="-2410" b="-253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1099D6E1-2F24-9F95-FF53-532EEA58290C}"/>
                  </a:ext>
                </a:extLst>
              </p:cNvPr>
              <p:cNvSpPr/>
              <p:nvPr/>
            </p:nvSpPr>
            <p:spPr bwMode="auto">
              <a:xfrm>
                <a:off x="1487488" y="5804495"/>
                <a:ext cx="7776864" cy="504825"/>
              </a:xfrm>
              <a:prstGeom prst="rect">
                <a:avLst/>
              </a:prstGeom>
              <a:noFill/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eaLnBrk="1" hangingPunct="1"/>
                <a:r>
                  <a:rPr 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Discrepancy with SM remains at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𝟑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.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𝟐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𝝈</m:t>
                    </m:r>
                  </m:oMath>
                </a14:m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, p-value</a:t>
                </a:r>
                <a:r>
                  <a:rPr kumimoji="0" lang="en-US" sz="2000" b="1" i="0" u="none" strike="noStrike" cap="none" normalizeH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楷体_GB2312" pitchFamily="49" charset="-122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𝟏</m:t>
                    </m:r>
                    <m:r>
                      <a:rPr kumimoji="0" lang="en-US" sz="2000" b="1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.</m:t>
                    </m:r>
                    <m:r>
                      <a:rPr kumimoji="0" lang="en-US" sz="2000" b="1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𝟓𝟐</m:t>
                    </m:r>
                    <m:r>
                      <a:rPr kumimoji="0" lang="en-US" sz="2000" b="1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楷体_GB2312" pitchFamily="49" charset="-122"/>
                      </a:rPr>
                      <m:t>×</m:t>
                    </m:r>
                    <m:sSup>
                      <m:sSupPr>
                        <m:ctrlPr>
                          <a:rPr kumimoji="0" lang="en-US" sz="2000" b="1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pPr>
                      <m:e>
                        <m:r>
                          <a:rPr kumimoji="0" lang="en-US" sz="2000" b="1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𝟏𝟎</m:t>
                        </m:r>
                      </m:e>
                      <m:sup>
                        <m:r>
                          <a:rPr kumimoji="0" lang="en-US" sz="2000" b="1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−</m:t>
                        </m:r>
                        <m:r>
                          <a:rPr kumimoji="0" lang="en-US" sz="2000" b="1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𝟑</m:t>
                        </m:r>
                      </m:sup>
                    </m:sSup>
                  </m:oMath>
                </a14:m>
                <a:endParaRPr kumimoji="0" lang="en-US" sz="20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楷体_GB2312" pitchFamily="49" charset="-122"/>
                </a:endParaRPr>
              </a:p>
              <a:p>
                <a:pPr algn="l" eaLnBrk="1" hangingPunct="1"/>
                <a:endParaRPr lang="en-US" sz="2000" dirty="0">
                  <a:solidFill>
                    <a:srgbClr val="0930F1"/>
                  </a:solidFill>
                  <a:latin typeface="Arial" panose="020B0604020202020204" pitchFamily="34" charset="0"/>
                  <a:ea typeface="楷体_GB2312" pitchFamily="49" charset="-122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1099D6E1-2F24-9F95-FF53-532EEA5829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7488" y="5804495"/>
                <a:ext cx="7776864" cy="504825"/>
              </a:xfrm>
              <a:prstGeom prst="rect">
                <a:avLst/>
              </a:prstGeom>
              <a:blipFill>
                <a:blip r:embed="rId4"/>
                <a:stretch>
                  <a:fillRect l="-784" t="-3614" b="-2410"/>
                </a:stretch>
              </a:blipFill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D0E27B5B-613D-15D4-E62F-C0D45C192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976" y="1196752"/>
            <a:ext cx="6148705" cy="42210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5561D49-69BD-D195-47C9-8BB699C7D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52" y="1196752"/>
            <a:ext cx="5040560" cy="422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32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幻灯片编号占位符 6">
            <a:extLst>
              <a:ext uri="{FF2B5EF4-FFF2-40B4-BE49-F238E27FC236}">
                <a16:creationId xmlns:a16="http://schemas.microsoft.com/office/drawing/2014/main" id="{77EA5ED9-50FF-4DAF-9974-DD858B37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8026" y="6165727"/>
            <a:ext cx="1882775" cy="339725"/>
          </a:xfrm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4A916A-4B66-4139-B788-5771120E0F46}" type="slidenum"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pic>
        <p:nvPicPr>
          <p:cNvPr id="5" name="Picture 8" descr="cern_dallAlto.jpg">
            <a:extLst>
              <a:ext uri="{FF2B5EF4-FFF2-40B4-BE49-F238E27FC236}">
                <a16:creationId xmlns:a16="http://schemas.microsoft.com/office/drawing/2014/main" id="{692AF66C-082F-456B-9784-6E9917644E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" b="4182"/>
          <a:stretch>
            <a:fillRect/>
          </a:stretch>
        </p:blipFill>
        <p:spPr bwMode="auto">
          <a:xfrm>
            <a:off x="1557338" y="847038"/>
            <a:ext cx="8715126" cy="559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BD2FAD34-E7DD-486E-9D5B-DCE2C61CE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6" y="1772817"/>
            <a:ext cx="1285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ALICE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3755327F-F19D-4F79-88FE-FB116C1E1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088" y="3052342"/>
            <a:ext cx="1077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CMS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9B55069D-AF19-408D-A09D-06EEDC14A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350" y="3914353"/>
            <a:ext cx="12842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LHCb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6CDA8BA4-C418-4FC6-8AF8-BD68D04C3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663" y="2077617"/>
            <a:ext cx="1560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ATLAS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1351376-15BF-4F0F-AB26-352F20BE8459}"/>
              </a:ext>
            </a:extLst>
          </p:cNvPr>
          <p:cNvSpPr/>
          <p:nvPr/>
        </p:nvSpPr>
        <p:spPr bwMode="auto">
          <a:xfrm>
            <a:off x="4799856" y="2852936"/>
            <a:ext cx="4248472" cy="9361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27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公里环形质子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-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质子加速器，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黑体"/>
              <a:cs typeface="黑体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每秒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4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千万次对撞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,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设计能量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14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TeV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 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3D2A081-D323-6EF8-93CF-5D209214F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465" y="115889"/>
            <a:ext cx="11233151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930F1"/>
                </a:solidFill>
                <a:effectLst/>
                <a:uLnTx/>
                <a:uFillTx/>
                <a:latin typeface="Arial"/>
                <a:ea typeface="楷体_GB2312"/>
                <a:cs typeface="+mj-cs"/>
              </a:rPr>
              <a:t>大型强子对撞机</a:t>
            </a:r>
          </a:p>
        </p:txBody>
      </p:sp>
    </p:spTree>
    <p:extLst>
      <p:ext uri="{BB962C8B-B14F-4D97-AF65-F5344CB8AC3E}">
        <p14:creationId xmlns:p14="http://schemas.microsoft.com/office/powerpoint/2010/main" val="3736720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5889"/>
                <a:ext cx="9360943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lvl="0" algn="ctr" eaLnBrk="1" hangingPunct="1"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b="1" i="1" dirty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𝑫</m:t>
                        </m:r>
                      </m:e>
                      <m:sup>
                        <m:r>
                          <a:rPr lang="en-US" altLang="zh-CN" b="1" i="1" dirty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 longitudinal polarization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𝑩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𝟎</m:t>
                        </m:r>
                      </m:sup>
                    </m:sSup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→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𝑫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∗−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𝝉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𝝂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ea typeface="楷体_GB2312"/>
                          </a:rPr>
                          <m:t>𝝉</m:t>
                        </m:r>
                      </m:sub>
                    </m:sSub>
                  </m:oMath>
                </a14:m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930F1"/>
                  </a:solidFill>
                  <a:effectLst/>
                  <a:uLnTx/>
                  <a:uFillTx/>
                  <a:latin typeface="Arial"/>
                  <a:ea typeface="楷体_GB2312"/>
                  <a:cs typeface="+mj-cs"/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5889"/>
                <a:ext cx="9360943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: 圆角 2">
            <a:extLst>
              <a:ext uri="{FF2B5EF4-FFF2-40B4-BE49-F238E27FC236}">
                <a16:creationId xmlns:a16="http://schemas.microsoft.com/office/drawing/2014/main" id="{D1E4279E-DE4E-7E3E-68B4-114F6CDB2F4B}"/>
              </a:ext>
            </a:extLst>
          </p:cNvPr>
          <p:cNvSpPr/>
          <p:nvPr/>
        </p:nvSpPr>
        <p:spPr bwMode="auto">
          <a:xfrm>
            <a:off x="9624392" y="116632"/>
            <a:ext cx="2160240" cy="432048"/>
          </a:xfrm>
          <a:prstGeom prst="roundRect">
            <a:avLst/>
          </a:prstGeom>
          <a:solidFill>
            <a:schemeClr val="accent1"/>
          </a:solidFill>
          <a:ln w="412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arXiv:2311.05224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C52D6F7-72F8-ABFA-C0EF-6EDF181FF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08" y="1124745"/>
            <a:ext cx="4608512" cy="8246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E475859-8A43-61E9-4F9F-6F91A085C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0833" y="1988840"/>
            <a:ext cx="3357415" cy="10146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F3731D-378E-2006-A698-255E19C71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1864" y="3835561"/>
            <a:ext cx="6264696" cy="1393639"/>
          </a:xfrm>
          <a:prstGeom prst="rect">
            <a:avLst/>
          </a:prstGeom>
          <a:ln w="28575">
            <a:solidFill>
              <a:srgbClr val="0033FF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52F3D06-2120-1919-7D85-9FE1F2B20D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403" y="1484784"/>
            <a:ext cx="3420357" cy="46531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87B4B19-2998-9114-29C7-834683ABB77C}"/>
                  </a:ext>
                </a:extLst>
              </p:cNvPr>
              <p:cNvSpPr txBox="1"/>
              <p:nvPr/>
            </p:nvSpPr>
            <p:spPr>
              <a:xfrm>
                <a:off x="4943872" y="5387593"/>
                <a:ext cx="5040560" cy="921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spcAft>
                    <a:spcPts val="1200"/>
                  </a:spcAft>
                </a:pP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Belle result: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𝐹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𝐿</m:t>
                        </m:r>
                      </m:sub>
                      <m:sup>
                        <m:sSup>
                          <m:sSup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_GB2312" pitchFamily="49" charset="-122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_GB2312" pitchFamily="49" charset="-122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_GB2312" pitchFamily="49" charset="-122"/>
                              </a:rPr>
                              <m:t>∗</m:t>
                            </m:r>
                          </m:sup>
                        </m:sSup>
                      </m:sup>
                    </m:sSubSup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=0.60±0.08±0.04</m:t>
                    </m:r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endParaRPr>
              </a:p>
              <a:p>
                <a:pPr algn="l">
                  <a:spcAft>
                    <a:spcPts val="1200"/>
                  </a:spcAft>
                </a:pP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SM predictions: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bSup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𝐹</m:t>
                        </m:r>
                      </m:e>
                      <m:sub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𝐿</m:t>
                        </m:r>
                      </m:sub>
                      <m:sup>
                        <m:sSup>
                          <m:sSup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_GB2312" pitchFamily="49" charset="-122"/>
                              </a:rPr>
                            </m:ctrlPr>
                          </m:sSupPr>
                          <m:e>
                            <m:r>
                              <a:rPr lang="en-US" altLang="zh-CN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_GB2312" pitchFamily="49" charset="-122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sz="2000" b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_GB2312" pitchFamily="49" charset="-122"/>
                              </a:rPr>
                              <m:t>∗</m:t>
                            </m:r>
                          </m:sup>
                        </m:sSup>
                      </m:sup>
                    </m:sSubSup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≈</m:t>
                    </m:r>
                  </m:oMath>
                </a14:m>
                <a:r>
                  <a:rPr lang="en-US" altLang="zh-CN" sz="2000" i="0" dirty="0">
                    <a:solidFill>
                      <a:schemeClr val="tx1"/>
                    </a:solidFill>
                    <a:latin typeface="+mj-lt"/>
                    <a:ea typeface="楷体_GB2312" pitchFamily="49" charset="-122"/>
                  </a:rPr>
                  <a:t>0.44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 ~ 0.47</a:t>
                </a:r>
                <a:endParaRPr lang="zh-CN" altLang="en-US" sz="2000" dirty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87B4B19-2998-9114-29C7-834683ABB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872" y="5387593"/>
                <a:ext cx="5040560" cy="921727"/>
              </a:xfrm>
              <a:prstGeom prst="rect">
                <a:avLst/>
              </a:prstGeom>
              <a:blipFill>
                <a:blip r:embed="rId8"/>
                <a:stretch>
                  <a:fillRect l="-1209" t="-662" b="-105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16421AF1-92D5-8BAD-548F-9F3F12782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6320" y="980728"/>
            <a:ext cx="2664296" cy="20574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4196E96-AFB6-E071-B3B8-BC8F2E485DC6}"/>
                  </a:ext>
                </a:extLst>
              </p:cNvPr>
              <p:cNvSpPr txBox="1"/>
              <p:nvPr/>
            </p:nvSpPr>
            <p:spPr>
              <a:xfrm>
                <a:off x="4511824" y="3212976"/>
                <a:ext cx="3737940" cy="4331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l">
                  <a:spcAft>
                    <a:spcPts val="1200"/>
                  </a:spcAft>
                  <a:buFont typeface="Wingdings" panose="05000000000000000000" pitchFamily="2" charset="2"/>
                  <a:buChar char="l"/>
                </a:pPr>
                <a:r>
                  <a:rPr lang="en-US" altLang="zh-CN" sz="20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LHCb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 result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bSup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𝑭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𝑳</m:t>
                        </m:r>
                      </m:sub>
                      <m:sup>
                        <m:sSup>
                          <m:sSupPr>
                            <m:ctrlP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楷体_GB2312" pitchFamily="49" charset="-122"/>
                              </a:rPr>
                            </m:ctrlPr>
                          </m:sSupPr>
                          <m:e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楷体_GB2312" pitchFamily="49" charset="-122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楷体_GB2312" pitchFamily="49" charset="-122"/>
                              </a:rPr>
                              <m:t>∗</m:t>
                            </m:r>
                          </m:sup>
                        </m:sSup>
                      </m:sup>
                    </m:sSubSup>
                  </m:oMath>
                </a14:m>
                <a:endParaRPr lang="en-US" altLang="zh-CN" sz="2000" b="1" dirty="0">
                  <a:solidFill>
                    <a:srgbClr val="C00000"/>
                  </a:solidFill>
                  <a:latin typeface="Arial" panose="020B0604020202020204" pitchFamily="34" charset="0"/>
                  <a:ea typeface="楷体_GB2312" pitchFamily="49" charset="-122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4196E96-AFB6-E071-B3B8-BC8F2E485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824" y="3212976"/>
                <a:ext cx="3737940" cy="433196"/>
              </a:xfrm>
              <a:prstGeom prst="rect">
                <a:avLst/>
              </a:prstGeom>
              <a:blipFill>
                <a:blip r:embed="rId10"/>
                <a:stretch>
                  <a:fillRect l="-1468" b="-253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582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3D2A081-D323-6EF8-93CF-5D209214F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465" y="115889"/>
            <a:ext cx="11233151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930F1"/>
                </a:solidFill>
                <a:effectLst/>
                <a:uLnTx/>
                <a:uFillTx/>
                <a:latin typeface="Arial"/>
                <a:ea typeface="楷体_GB2312"/>
                <a:cs typeface="+mj-cs"/>
              </a:rPr>
              <a:t>Summary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930F1"/>
              </a:solidFill>
              <a:effectLst/>
              <a:uLnTx/>
              <a:uFillTx/>
              <a:latin typeface="Arial"/>
              <a:ea typeface="楷体_GB2312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7F44FE4-4335-4B24-D040-877E97BA7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7409" y="980728"/>
                <a:ext cx="10009111" cy="2862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 algn="l">
                  <a:spcAft>
                    <a:spcPts val="0"/>
                  </a:spcAft>
                  <a:buSzPct val="70000"/>
                  <a:buFont typeface="Wingdings" panose="05000000000000000000" pitchFamily="2" charset="2"/>
                  <a:buChar char="l"/>
                </a:pPr>
                <a:r>
                  <a:rPr lang="en-US" altLang="zh-CN" sz="2400" dirty="0">
                    <a:solidFill>
                      <a:srgbClr val="0033FF"/>
                    </a:solidFill>
                    <a:latin typeface="Helvetica" charset="0"/>
                    <a:cs typeface="Helvetica" charset="0"/>
                  </a:rPr>
                  <a:t>CKM mechanism seems to stand the rigorous tests so far  </a:t>
                </a:r>
              </a:p>
              <a:p>
                <a:pPr marL="800100" lvl="1" indent="-342900" algn="l"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ü"/>
                </a:pPr>
                <a:r>
                  <a:rPr lang="en-US" altLang="zh-CN" sz="24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High-precision measurements of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𝛽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𝑠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, 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𝛾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 at </a:t>
                </a:r>
                <a:r>
                  <a:rPr lang="en-US" altLang="zh-CN" sz="2400" dirty="0" err="1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LHCb</a:t>
                </a:r>
                <a:endParaRPr lang="en-US" altLang="zh-CN" sz="2400" dirty="0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  <a:p>
                <a:pPr marL="342900" indent="-342900" algn="l">
                  <a:spcAft>
                    <a:spcPts val="0"/>
                  </a:spcAft>
                  <a:buSzPct val="70000"/>
                  <a:buFont typeface="Wingdings" panose="05000000000000000000" pitchFamily="2" charset="2"/>
                  <a:buChar char="l"/>
                </a:pPr>
                <a:r>
                  <a:rPr lang="en-US" altLang="zh-CN" sz="2400" dirty="0">
                    <a:solidFill>
                      <a:srgbClr val="0033FF"/>
                    </a:solidFill>
                    <a:latin typeface="Helvetica" charset="0"/>
                    <a:cs typeface="Helvetica" charset="0"/>
                  </a:rPr>
                  <a:t>Some puzzles in </a:t>
                </a:r>
                <a:r>
                  <a:rPr lang="en-US" altLang="zh-CN" sz="2400" dirty="0" err="1">
                    <a:solidFill>
                      <a:srgbClr val="0033FF"/>
                    </a:solidFill>
                    <a:latin typeface="Helvetica" charset="0"/>
                    <a:cs typeface="Helvetica" charset="0"/>
                  </a:rPr>
                  <a:t>flavour</a:t>
                </a:r>
                <a:r>
                  <a:rPr lang="en-US" altLang="zh-CN" sz="2400" dirty="0">
                    <a:solidFill>
                      <a:srgbClr val="0033FF"/>
                    </a:solidFill>
                    <a:latin typeface="Helvetica" charset="0"/>
                    <a:cs typeface="Helvetica" charset="0"/>
                  </a:rPr>
                  <a:t> are gone, while some persist </a:t>
                </a:r>
              </a:p>
              <a:p>
                <a:pPr marL="800100" lvl="1" indent="-342900" algn="l">
                  <a:spcAft>
                    <a:spcPts val="0"/>
                  </a:spcAft>
                  <a:buSzPct val="70000"/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𝑅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(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(∗)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 anomalies disappeared</a:t>
                </a:r>
              </a:p>
              <a:p>
                <a:pPr marL="800100" lvl="1" indent="-342900" algn="l">
                  <a:spcAft>
                    <a:spcPts val="0"/>
                  </a:spcAft>
                  <a:buSzPct val="70000"/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𝑅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(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(∗)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 tension remains</a:t>
                </a:r>
              </a:p>
              <a:p>
                <a:pPr marL="800100" lvl="1" indent="-342900" algn="l">
                  <a:spcBef>
                    <a:spcPts val="0"/>
                  </a:spcBef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ü"/>
                </a:pPr>
                <a:r>
                  <a:rPr lang="en-US" altLang="zh-CN" sz="24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Charm loops alone unable to explain anomalies in</a:t>
                </a:r>
                <a:r>
                  <a:rPr lang="en-US" altLang="zh-CN" sz="2400" b="0" dirty="0">
                    <a:solidFill>
                      <a:schemeClr val="tx1"/>
                    </a:solidFill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𝑏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𝑠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 </a:t>
                </a:r>
              </a:p>
              <a:p>
                <a:pPr marL="342900" indent="-342900" algn="l">
                  <a:spcAft>
                    <a:spcPts val="0"/>
                  </a:spcAft>
                  <a:buSzPct val="70000"/>
                  <a:buFont typeface="Wingdings" panose="05000000000000000000" pitchFamily="2" charset="2"/>
                  <a:buChar char="l"/>
                </a:pPr>
                <a:r>
                  <a:rPr lang="en-US" altLang="zh-CN" sz="2400" dirty="0">
                    <a:solidFill>
                      <a:srgbClr val="0033FF"/>
                    </a:solidFill>
                    <a:latin typeface="Helvetica" charset="0"/>
                    <a:cs typeface="Helvetica" charset="0"/>
                  </a:rPr>
                  <a:t>Looking forward to data from </a:t>
                </a:r>
                <a:r>
                  <a:rPr lang="en-US" altLang="zh-CN" sz="2400" dirty="0" err="1">
                    <a:solidFill>
                      <a:srgbClr val="0033FF"/>
                    </a:solidFill>
                    <a:latin typeface="Helvetica" charset="0"/>
                    <a:cs typeface="Helvetica" charset="0"/>
                  </a:rPr>
                  <a:t>LHCb</a:t>
                </a:r>
                <a:r>
                  <a:rPr lang="en-US" altLang="zh-CN" sz="2400" dirty="0">
                    <a:solidFill>
                      <a:srgbClr val="0033FF"/>
                    </a:solidFill>
                    <a:latin typeface="Helvetica" charset="0"/>
                    <a:cs typeface="Helvetica" charset="0"/>
                  </a:rPr>
                  <a:t> Run 3  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7F44FE4-4335-4B24-D040-877E97BA7E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409" y="980728"/>
                <a:ext cx="10009111" cy="2862194"/>
              </a:xfrm>
              <a:prstGeom prst="rect">
                <a:avLst/>
              </a:prstGeom>
              <a:blipFill>
                <a:blip r:embed="rId3"/>
                <a:stretch>
                  <a:fillRect l="-305" t="-1493" b="-4264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03C3AE32-4923-1644-B417-ED402F7A9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992" y="4437112"/>
            <a:ext cx="4485987" cy="19375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BC72FA-3F92-250B-5DB4-00DA21DD3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32" y="4077072"/>
            <a:ext cx="4032448" cy="2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4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057400"/>
            <a:ext cx="7772400" cy="11430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3600" b="1" dirty="0">
                <a:solidFill>
                  <a:srgbClr val="2D2BCC"/>
                </a:solidFill>
                <a:latin typeface="Franklin Gothic Medium" charset="0"/>
                <a:cs typeface="Franklin Gothic Medium" charset="0"/>
              </a:rPr>
              <a:t>Backup slides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EA8B16C-43CB-F964-D698-E1DBD44716A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B7FDA686-0669-0848-ACD5-27573CC278B7}" type="slidenum">
              <a:rPr kumimoji="0" lang="en-US" altLang="zh-CN" sz="1200">
                <a:solidFill>
                  <a:srgbClr val="898989"/>
                </a:solidFill>
              </a:rPr>
              <a:pPr eaLnBrk="1" hangingPunct="1"/>
              <a:t>32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81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6632"/>
                <a:ext cx="10873111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algn="ctr" eaLnBrk="1" hangingPunct="1">
                  <a:defRPr/>
                </a:pP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𝜸</m:t>
                    </m:r>
                  </m:oMath>
                </a14:m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 measurement methods</a:t>
                </a:r>
                <a:endParaRPr lang="zh-CN" altLang="en-US" b="1" dirty="0">
                  <a:solidFill>
                    <a:srgbClr val="0930F1"/>
                  </a:solidFill>
                  <a:latin typeface="Arial"/>
                  <a:ea typeface="楷体_GB2312"/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6632"/>
                <a:ext cx="10873111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8A5F556C-8EB9-46BE-82ED-BF8AECC82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06" y="836712"/>
            <a:ext cx="9185258" cy="556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17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EA8B16C-43CB-F964-D698-E1DBD44716A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B7FDA686-0669-0848-ACD5-27573CC278B7}" type="slidenum">
              <a:rPr kumimoji="0" lang="en-US" altLang="zh-CN" sz="1200">
                <a:solidFill>
                  <a:srgbClr val="898989"/>
                </a:solidFill>
              </a:rPr>
              <a:pPr eaLnBrk="1" hangingPunct="1"/>
              <a:t>34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67054F1-C01D-283D-C449-322E6F221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324402"/>
            <a:ext cx="11799259" cy="612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93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5889"/>
                <a:ext cx="9648975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Unbinned amp</a:t>
                </a:r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l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itude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0F1"/>
                    </a:solidFill>
                    <a:effectLst/>
                    <a:uLnTx/>
                    <a:uFillTx/>
                    <a:latin typeface="Arial"/>
                    <a:ea typeface="楷体_GB2312"/>
                    <a:cs typeface="+mj-cs"/>
                  </a:rPr>
                  <a:t> 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𝑩</m:t>
                        </m:r>
                      </m:e>
                      <m:sup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𝟎</m:t>
                        </m:r>
                      </m:sup>
                    </m:sSup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_GB2312"/>
                        <a:cs typeface="+mj-cs"/>
                      </a:rPr>
                      <m:t>→</m:t>
                    </m:r>
                    <m:sSup>
                      <m:sSupPr>
                        <m:ctrlP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𝑲</m:t>
                        </m:r>
                      </m:e>
                      <m:sup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∗</m:t>
                        </m:r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𝟎</m:t>
                        </m:r>
                      </m:sup>
                    </m:sSup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_GB2312"/>
                        <a:cs typeface="+mj-cs"/>
                      </a:rPr>
                      <m:t>(</m:t>
                    </m:r>
                    <m:sSup>
                      <m:sSupPr>
                        <m:ctrlP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𝑲</m:t>
                        </m:r>
                      </m:e>
                      <m:sup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𝝅</m:t>
                        </m:r>
                      </m:e>
                      <m:sup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−</m:t>
                        </m:r>
                      </m:sup>
                    </m:sSup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930F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_GB2312"/>
                        <a:cs typeface="+mj-cs"/>
                      </a:rPr>
                      <m:t>)</m:t>
                    </m:r>
                    <m:sSup>
                      <m:sSupPr>
                        <m:ctrlP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𝝁</m:t>
                        </m:r>
                      </m:e>
                      <m:sup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𝝁</m:t>
                        </m:r>
                      </m:e>
                      <m:sup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30F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_GB2312"/>
                            <a:cs typeface="+mj-cs"/>
                          </a:rPr>
                          <m:t>−</m:t>
                        </m:r>
                      </m:sup>
                    </m:sSup>
                  </m:oMath>
                </a14:m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930F1"/>
                  </a:solidFill>
                  <a:effectLst/>
                  <a:uLnTx/>
                  <a:uFillTx/>
                  <a:latin typeface="Arial"/>
                  <a:ea typeface="楷体_GB2312"/>
                  <a:cs typeface="+mj-cs"/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5889"/>
                <a:ext cx="9648975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001D6264-9574-4E3B-95A3-B4B20EE3C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134879"/>
            <a:ext cx="11752302" cy="50304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E0ED62-65C5-4ECA-8911-F6CFC4B32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472" y="4255356"/>
            <a:ext cx="4104456" cy="901836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09107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CN" b="1" dirty="0">
                <a:solidFill>
                  <a:srgbClr val="0930F1"/>
                </a:solidFill>
                <a:latin typeface="Arial"/>
                <a:ea typeface="楷体_GB2312"/>
              </a:rPr>
              <a:t>LHCb</a:t>
            </a:r>
            <a:r>
              <a:rPr lang="zh-CN" altLang="en-US" b="1" dirty="0">
                <a:solidFill>
                  <a:srgbClr val="0930F1"/>
                </a:solidFill>
                <a:latin typeface="Arial"/>
                <a:ea typeface="楷体_GB2312"/>
              </a:rPr>
              <a:t>实验</a:t>
            </a:r>
            <a:endParaRPr lang="zh-CN" altLang="en-US" b="1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777E6DD-DD3A-4222-B375-3D2271BD8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68" y="1052736"/>
            <a:ext cx="5651897" cy="314630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38E1A55-19F2-4E2B-BBE6-EB5DBCD36360}"/>
              </a:ext>
            </a:extLst>
          </p:cNvPr>
          <p:cNvSpPr txBox="1"/>
          <p:nvPr/>
        </p:nvSpPr>
        <p:spPr>
          <a:xfrm>
            <a:off x="6528048" y="2649686"/>
            <a:ext cx="49685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zh-CN" altLang="en-US" sz="1800" b="1" dirty="0">
                <a:solidFill>
                  <a:srgbClr val="0930F1"/>
                </a:solidFill>
                <a:latin typeface="楷体_GB2312"/>
                <a:ea typeface="楷体_GB2312"/>
                <a:cs typeface="+mn-cs"/>
              </a:rPr>
              <a:t>中国单位：</a:t>
            </a:r>
            <a:endParaRPr lang="en-US" altLang="zh-CN" sz="1800" b="1" dirty="0">
              <a:solidFill>
                <a:srgbClr val="0930F1"/>
              </a:solidFill>
              <a:latin typeface="楷体_GB2312"/>
              <a:ea typeface="楷体_GB2312"/>
              <a:cs typeface="+mn-cs"/>
            </a:endParaRPr>
          </a:p>
          <a:p>
            <a:pPr algn="l">
              <a:defRPr/>
            </a:pPr>
            <a:r>
              <a:rPr lang="zh-CN" altLang="en-US" sz="1800" b="1" dirty="0">
                <a:solidFill>
                  <a:schemeClr val="tx1"/>
                </a:solidFill>
                <a:latin typeface="楷体_GB2312"/>
                <a:ea typeface="楷体_GB2312"/>
                <a:cs typeface="+mn-cs"/>
              </a:rPr>
              <a:t>清华大学，华中师范大学，中国科学院大学，武汉大学，高能</a:t>
            </a:r>
            <a:r>
              <a:rPr lang="zh-CN" altLang="en-US" sz="1800" b="1" dirty="0">
                <a:solidFill>
                  <a:srgbClr val="000000"/>
                </a:solidFill>
                <a:latin typeface="楷体_GB2312"/>
                <a:ea typeface="楷体_GB2312"/>
                <a:cs typeface="+mn-cs"/>
              </a:rPr>
              <a:t>所</a:t>
            </a:r>
            <a:r>
              <a:rPr lang="en-US" altLang="zh-CN" sz="1800" b="1" dirty="0">
                <a:solidFill>
                  <a:srgbClr val="000000"/>
                </a:solidFill>
                <a:latin typeface="楷体_GB2312"/>
                <a:ea typeface="楷体_GB2312"/>
                <a:cs typeface="+mn-cs"/>
              </a:rPr>
              <a:t>, </a:t>
            </a:r>
            <a:r>
              <a:rPr lang="zh-CN" altLang="en-US" sz="1800" b="1" dirty="0">
                <a:solidFill>
                  <a:srgbClr val="000000"/>
                </a:solidFill>
                <a:latin typeface="楷体_GB2312"/>
                <a:ea typeface="楷体_GB2312"/>
                <a:cs typeface="+mn-cs"/>
              </a:rPr>
              <a:t>华南师范大学，湖南大学，北京大学，兰州大学</a:t>
            </a:r>
            <a:endParaRPr lang="en-US" altLang="zh-CN" sz="2000" b="1" dirty="0">
              <a:solidFill>
                <a:srgbClr val="000000"/>
              </a:solidFill>
              <a:latin typeface="楷体_GB2312"/>
              <a:ea typeface="楷体_GB231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DA61B83-6443-43C2-96CE-E6D8A5F41C47}"/>
              </a:ext>
            </a:extLst>
          </p:cNvPr>
          <p:cNvSpPr txBox="1"/>
          <p:nvPr/>
        </p:nvSpPr>
        <p:spPr>
          <a:xfrm>
            <a:off x="6528048" y="1352962"/>
            <a:ext cx="4275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altLang="zh-CN" sz="2000" b="1" dirty="0">
                <a:solidFill>
                  <a:srgbClr val="0930F1"/>
                </a:solidFill>
                <a:latin typeface="楷体_GB2312"/>
                <a:ea typeface="楷体_GB2312"/>
                <a:cs typeface="+mn-cs"/>
              </a:rPr>
              <a:t>LHCb</a:t>
            </a:r>
            <a:r>
              <a:rPr lang="zh-CN" altLang="en-US" sz="2000" b="1" dirty="0">
                <a:solidFill>
                  <a:srgbClr val="0930F1"/>
                </a:solidFill>
                <a:latin typeface="楷体_GB2312"/>
                <a:ea typeface="楷体_GB2312"/>
                <a:cs typeface="+mn-cs"/>
              </a:rPr>
              <a:t>合作组</a:t>
            </a:r>
            <a:endParaRPr lang="en-US" altLang="zh-CN" sz="2000" b="1" dirty="0">
              <a:solidFill>
                <a:srgbClr val="0930F1"/>
              </a:solidFill>
              <a:latin typeface="楷体_GB2312"/>
              <a:ea typeface="楷体_GB2312"/>
              <a:cs typeface="+mn-cs"/>
            </a:endParaRPr>
          </a:p>
          <a:p>
            <a:pPr algn="l"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楷体_GB2312"/>
                <a:ea typeface="楷体_GB2312"/>
                <a:cs typeface="+mn-cs"/>
              </a:rPr>
              <a:t>22</a:t>
            </a:r>
            <a:r>
              <a:rPr lang="zh-CN" altLang="en-US" sz="2000" b="1" dirty="0">
                <a:solidFill>
                  <a:srgbClr val="000000"/>
                </a:solidFill>
                <a:latin typeface="楷体_GB2312"/>
                <a:ea typeface="楷体_GB2312"/>
                <a:cs typeface="+mn-cs"/>
              </a:rPr>
              <a:t>个国家，</a:t>
            </a:r>
            <a:r>
              <a:rPr lang="en-US" altLang="zh-CN" sz="2000" b="1" dirty="0">
                <a:solidFill>
                  <a:srgbClr val="000000"/>
                </a:solidFill>
                <a:latin typeface="楷体_GB2312"/>
                <a:ea typeface="楷体_GB2312"/>
                <a:cs typeface="+mn-cs"/>
              </a:rPr>
              <a:t>99</a:t>
            </a:r>
            <a:r>
              <a:rPr lang="zh-CN" altLang="en-US" sz="2000" b="1" dirty="0">
                <a:solidFill>
                  <a:srgbClr val="000000"/>
                </a:solidFill>
                <a:latin typeface="楷体_GB2312"/>
                <a:ea typeface="楷体_GB2312"/>
                <a:cs typeface="+mn-cs"/>
              </a:rPr>
              <a:t>家单位，</a:t>
            </a:r>
            <a:r>
              <a:rPr lang="en-US" altLang="zh-CN" sz="2000" b="1" dirty="0">
                <a:solidFill>
                  <a:srgbClr val="000000"/>
                </a:solidFill>
                <a:latin typeface="楷体_GB2312"/>
                <a:ea typeface="楷体_GB2312"/>
                <a:cs typeface="+mn-cs"/>
              </a:rPr>
              <a:t>1698</a:t>
            </a:r>
            <a:r>
              <a:rPr lang="zh-CN" altLang="en-US" sz="2000" b="1" dirty="0">
                <a:solidFill>
                  <a:srgbClr val="000000"/>
                </a:solidFill>
                <a:latin typeface="楷体_GB2312"/>
                <a:ea typeface="楷体_GB2312"/>
                <a:cs typeface="+mn-cs"/>
              </a:rPr>
              <a:t>名成员</a:t>
            </a:r>
            <a:endParaRPr lang="en-US" sz="2000" b="1" dirty="0">
              <a:solidFill>
                <a:srgbClr val="000000"/>
              </a:solidFill>
              <a:latin typeface="楷体_GB2312"/>
              <a:ea typeface="楷体_GB231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85F85A51-5B42-4579-9955-BA5AA3D3724B}"/>
              </a:ext>
            </a:extLst>
          </p:cNvPr>
          <p:cNvSpPr txBox="1">
            <a:spLocks/>
          </p:cNvSpPr>
          <p:nvPr/>
        </p:nvSpPr>
        <p:spPr bwMode="auto">
          <a:xfrm>
            <a:off x="1775520" y="4653136"/>
            <a:ext cx="8280920" cy="139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solidFill>
                  <a:srgbClr val="0000FF"/>
                </a:solidFill>
                <a:latin typeface="楷体_GB2312"/>
                <a:ea typeface="楷体_GB2312"/>
              </a:rPr>
              <a:t>理解正反物质不对称  </a:t>
            </a:r>
            <a:r>
              <a:rPr lang="zh-CN" altLang="en-US" dirty="0">
                <a:solidFill>
                  <a:srgbClr val="0000FF"/>
                </a:solidFill>
                <a:latin typeface="楷体_GB2312"/>
                <a:ea typeface="楷体_GB2312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楷体_GB2312"/>
                <a:ea typeface="楷体_GB2312"/>
              </a:rPr>
              <a:t>（重味强子衰变中的</a:t>
            </a:r>
            <a:r>
              <a:rPr lang="en-US" altLang="zh-CN" dirty="0">
                <a:solidFill>
                  <a:srgbClr val="000000"/>
                </a:solidFill>
                <a:latin typeface="楷体_GB2312"/>
                <a:ea typeface="楷体_GB2312"/>
              </a:rPr>
              <a:t>CP</a:t>
            </a:r>
            <a:r>
              <a:rPr lang="zh-CN" altLang="en-US" dirty="0">
                <a:solidFill>
                  <a:srgbClr val="000000"/>
                </a:solidFill>
                <a:latin typeface="楷体_GB2312"/>
                <a:ea typeface="楷体_GB2312"/>
              </a:rPr>
              <a:t>破坏）</a:t>
            </a:r>
            <a:endParaRPr lang="en-US" altLang="zh-CN" dirty="0">
              <a:solidFill>
                <a:srgbClr val="000000"/>
              </a:solidFill>
              <a:latin typeface="楷体_GB2312"/>
              <a:ea typeface="楷体_GB2312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solidFill>
                  <a:srgbClr val="0000FF"/>
                </a:solidFill>
                <a:latin typeface="楷体_GB2312"/>
                <a:ea typeface="楷体_GB2312"/>
              </a:rPr>
              <a:t>间接寻找新物理效应   </a:t>
            </a:r>
            <a:r>
              <a:rPr lang="zh-CN" altLang="en-US" dirty="0">
                <a:solidFill>
                  <a:srgbClr val="000000"/>
                </a:solidFill>
                <a:latin typeface="楷体_GB2312"/>
                <a:ea typeface="楷体_GB2312"/>
              </a:rPr>
              <a:t>（稀有衰变、轻子普适性检验）</a:t>
            </a:r>
            <a:endParaRPr lang="en-US" altLang="zh-CN" dirty="0">
              <a:solidFill>
                <a:srgbClr val="000000"/>
              </a:solidFill>
              <a:latin typeface="楷体_GB2312"/>
              <a:ea typeface="楷体_GB2312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solidFill>
                  <a:srgbClr val="0000FF"/>
                </a:solidFill>
                <a:latin typeface="楷体_GB2312"/>
                <a:ea typeface="楷体_GB2312"/>
              </a:rPr>
              <a:t>理解强相互作用机制   </a:t>
            </a:r>
            <a:r>
              <a:rPr lang="zh-CN" altLang="en-US" dirty="0">
                <a:solidFill>
                  <a:srgbClr val="000000"/>
                </a:solidFill>
                <a:latin typeface="楷体_GB2312"/>
                <a:ea typeface="楷体_GB2312"/>
              </a:rPr>
              <a:t>（强子性质、新强子态）</a:t>
            </a:r>
            <a:endParaRPr lang="en-US" altLang="zh-CN" dirty="0">
              <a:solidFill>
                <a:srgbClr val="000000"/>
              </a:solidFill>
              <a:latin typeface="楷体_GB2312"/>
              <a:ea typeface="楷体_GB2312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solidFill>
                  <a:srgbClr val="0000FF"/>
                </a:solidFill>
                <a:latin typeface="楷体_GB2312"/>
                <a:ea typeface="楷体_GB2312"/>
              </a:rPr>
              <a:t>前向区域的物理研究   </a:t>
            </a:r>
            <a:r>
              <a:rPr lang="zh-CN" altLang="en-US" dirty="0">
                <a:solidFill>
                  <a:srgbClr val="000000"/>
                </a:solidFill>
                <a:latin typeface="楷体_GB2312"/>
                <a:ea typeface="楷体_GB2312"/>
              </a:rPr>
              <a:t>（电弱物理、重离子物理、</a:t>
            </a:r>
            <a:r>
              <a:rPr lang="en-US" altLang="zh-CN" dirty="0">
                <a:solidFill>
                  <a:srgbClr val="000000"/>
                </a:solidFill>
                <a:latin typeface="楷体_GB2312"/>
                <a:ea typeface="楷体_GB2312"/>
              </a:rPr>
              <a:t>QCD)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zh-CN" dirty="0">
              <a:solidFill>
                <a:srgbClr val="000000"/>
              </a:solidFill>
              <a:latin typeface="楷体_GB2312"/>
              <a:ea typeface="楷体_GB2312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B10D164-B9FD-4C80-BC48-34803F624BEC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121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CN" b="1" dirty="0" err="1">
                <a:solidFill>
                  <a:srgbClr val="0930F1"/>
                </a:solidFill>
              </a:rPr>
              <a:t>LHCb</a:t>
            </a:r>
            <a:r>
              <a:rPr lang="zh-CN" altLang="en-US" b="1" dirty="0">
                <a:solidFill>
                  <a:srgbClr val="0930F1"/>
                </a:solidFill>
              </a:rPr>
              <a:t>数据获取（</a:t>
            </a:r>
            <a:r>
              <a:rPr lang="en-US" altLang="zh-CN" b="1" dirty="0">
                <a:solidFill>
                  <a:srgbClr val="0930F1"/>
                </a:solidFill>
              </a:rPr>
              <a:t>pp </a:t>
            </a:r>
            <a:r>
              <a:rPr lang="zh-CN" altLang="en-US" b="1" dirty="0">
                <a:solidFill>
                  <a:srgbClr val="0930F1"/>
                </a:solidFill>
              </a:rPr>
              <a:t>对撞）</a:t>
            </a:r>
            <a:endParaRPr lang="zh-CN" altLang="en-US" b="1" dirty="0"/>
          </a:p>
        </p:txBody>
      </p:sp>
      <p:sp>
        <p:nvSpPr>
          <p:cNvPr id="4" name="文本框 8">
            <a:extLst>
              <a:ext uri="{FF2B5EF4-FFF2-40B4-BE49-F238E27FC236}">
                <a16:creationId xmlns:a16="http://schemas.microsoft.com/office/drawing/2014/main" id="{8E159CC4-F913-4046-9A83-1C749B3E9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600" y="5130410"/>
            <a:ext cx="6480721" cy="132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lnSpc>
                <a:spcPct val="120000"/>
              </a:lnSpc>
              <a:spcAft>
                <a:spcPts val="600"/>
              </a:spcAft>
              <a:defRPr/>
            </a:pPr>
            <a:r>
              <a:rPr kumimoji="0" lang="zh-CN" altLang="en-US" sz="2000" b="1" dirty="0">
                <a:solidFill>
                  <a:srgbClr val="000000"/>
                </a:solidFill>
                <a:latin typeface="楷体_GB2312"/>
                <a:ea typeface="楷体_GB2312"/>
              </a:rPr>
              <a:t>第一运行期：</a:t>
            </a:r>
            <a:r>
              <a:rPr kumimoji="0" lang="en-US" altLang="zh-CN" sz="2000" b="1" dirty="0">
                <a:solidFill>
                  <a:srgbClr val="000000"/>
                </a:solidFill>
                <a:latin typeface="楷体_GB2312"/>
                <a:ea typeface="楷体_GB2312"/>
              </a:rPr>
              <a:t>Run 1</a:t>
            </a:r>
            <a:r>
              <a:rPr kumimoji="0" lang="zh-CN" altLang="en-US" sz="2000" b="1" dirty="0">
                <a:solidFill>
                  <a:srgbClr val="000000"/>
                </a:solidFill>
                <a:latin typeface="楷体_GB2312"/>
                <a:ea typeface="楷体_GB2312"/>
              </a:rPr>
              <a:t>（</a:t>
            </a:r>
            <a:r>
              <a:rPr kumimoji="0" lang="en-US" altLang="zh-CN" sz="2000" b="1" dirty="0">
                <a:solidFill>
                  <a:srgbClr val="000000"/>
                </a:solidFill>
                <a:latin typeface="楷体_GB2312"/>
                <a:ea typeface="楷体_GB2312"/>
              </a:rPr>
              <a:t>2011-2012</a:t>
            </a:r>
            <a:r>
              <a:rPr kumimoji="0" lang="zh-CN" altLang="en-US" sz="2000" b="1" dirty="0">
                <a:solidFill>
                  <a:srgbClr val="000000"/>
                </a:solidFill>
                <a:latin typeface="楷体_GB2312"/>
                <a:ea typeface="楷体_GB2312"/>
              </a:rPr>
              <a:t>），</a:t>
            </a:r>
            <a:r>
              <a:rPr kumimoji="0" lang="en-US" altLang="zh-CN" sz="2000" b="1" dirty="0">
                <a:solidFill>
                  <a:srgbClr val="000000"/>
                </a:solidFill>
                <a:latin typeface="楷体_GB2312"/>
                <a:ea typeface="楷体_GB2312"/>
              </a:rPr>
              <a:t>3 fb</a:t>
            </a:r>
            <a:r>
              <a:rPr kumimoji="0" lang="en-US" altLang="zh-CN" sz="2000" b="1" baseline="30000" dirty="0">
                <a:solidFill>
                  <a:srgbClr val="000000"/>
                </a:solidFill>
                <a:latin typeface="楷体_GB2312"/>
                <a:ea typeface="楷体_GB2312"/>
              </a:rPr>
              <a:t>-1</a:t>
            </a:r>
          </a:p>
          <a:p>
            <a:pPr algn="l" eaLnBrk="1" hangingPunct="1">
              <a:lnSpc>
                <a:spcPct val="120000"/>
              </a:lnSpc>
              <a:spcAft>
                <a:spcPts val="600"/>
              </a:spcAft>
              <a:defRPr/>
            </a:pPr>
            <a:r>
              <a:rPr kumimoji="0" lang="zh-CN" altLang="en-US" sz="2000" b="1" dirty="0">
                <a:solidFill>
                  <a:srgbClr val="000000"/>
                </a:solidFill>
                <a:latin typeface="楷体_GB2312"/>
                <a:ea typeface="楷体_GB2312"/>
              </a:rPr>
              <a:t>第二运行期：</a:t>
            </a:r>
            <a:r>
              <a:rPr kumimoji="0" lang="en-US" altLang="zh-CN" sz="2000" b="1" dirty="0">
                <a:solidFill>
                  <a:srgbClr val="000000"/>
                </a:solidFill>
                <a:latin typeface="楷体_GB2312"/>
                <a:ea typeface="楷体_GB2312"/>
              </a:rPr>
              <a:t>Run 2</a:t>
            </a:r>
            <a:r>
              <a:rPr kumimoji="0" lang="zh-CN" altLang="en-US" sz="2000" b="1" dirty="0">
                <a:solidFill>
                  <a:srgbClr val="000000"/>
                </a:solidFill>
                <a:latin typeface="楷体_GB2312"/>
                <a:ea typeface="楷体_GB2312"/>
              </a:rPr>
              <a:t>（</a:t>
            </a:r>
            <a:r>
              <a:rPr kumimoji="0" lang="en-US" altLang="zh-CN" sz="2000" b="1" dirty="0">
                <a:solidFill>
                  <a:srgbClr val="000000"/>
                </a:solidFill>
                <a:latin typeface="楷体_GB2312"/>
                <a:ea typeface="楷体_GB2312"/>
              </a:rPr>
              <a:t>2015-2018</a:t>
            </a:r>
            <a:r>
              <a:rPr kumimoji="0" lang="zh-CN" altLang="en-US" sz="2000" b="1" dirty="0">
                <a:solidFill>
                  <a:srgbClr val="000000"/>
                </a:solidFill>
                <a:latin typeface="楷体_GB2312"/>
                <a:ea typeface="楷体_GB2312"/>
              </a:rPr>
              <a:t>），</a:t>
            </a:r>
            <a:r>
              <a:rPr kumimoji="0" lang="en-US" altLang="zh-CN" sz="2000" b="1" dirty="0">
                <a:solidFill>
                  <a:srgbClr val="000000"/>
                </a:solidFill>
                <a:latin typeface="楷体_GB2312"/>
                <a:ea typeface="楷体_GB2312"/>
              </a:rPr>
              <a:t>6 fb</a:t>
            </a:r>
            <a:r>
              <a:rPr kumimoji="0" lang="en-US" altLang="zh-CN" sz="2000" b="1" baseline="30000" dirty="0">
                <a:solidFill>
                  <a:srgbClr val="000000"/>
                </a:solidFill>
                <a:latin typeface="楷体_GB2312"/>
                <a:ea typeface="楷体_GB2312"/>
              </a:rPr>
              <a:t>-1</a:t>
            </a:r>
          </a:p>
          <a:p>
            <a:pPr algn="l" eaLnBrk="1" hangingPunct="1">
              <a:lnSpc>
                <a:spcPct val="120000"/>
              </a:lnSpc>
              <a:spcAft>
                <a:spcPts val="600"/>
              </a:spcAft>
              <a:defRPr/>
            </a:pPr>
            <a:r>
              <a:rPr kumimoji="0" lang="zh-CN" altLang="en-US" sz="2000" b="1" dirty="0">
                <a:solidFill>
                  <a:srgbClr val="000000"/>
                </a:solidFill>
                <a:latin typeface="楷体_GB2312"/>
                <a:ea typeface="楷体_GB2312"/>
              </a:rPr>
              <a:t>第三运行期：</a:t>
            </a:r>
            <a:r>
              <a:rPr kumimoji="0" lang="en-US" altLang="zh-CN" sz="2000" b="1" dirty="0">
                <a:solidFill>
                  <a:srgbClr val="000000"/>
                </a:solidFill>
                <a:latin typeface="楷体_GB2312"/>
                <a:ea typeface="楷体_GB2312"/>
              </a:rPr>
              <a:t>Run 3</a:t>
            </a:r>
            <a:r>
              <a:rPr kumimoji="0" lang="zh-CN" altLang="en-US" sz="2000" b="1" dirty="0">
                <a:solidFill>
                  <a:srgbClr val="000000"/>
                </a:solidFill>
                <a:latin typeface="楷体_GB2312"/>
                <a:ea typeface="楷体_GB2312"/>
              </a:rPr>
              <a:t>（</a:t>
            </a:r>
            <a:r>
              <a:rPr kumimoji="0" lang="en-US" altLang="zh-CN" sz="2000" b="1" dirty="0">
                <a:solidFill>
                  <a:srgbClr val="000000"/>
                </a:solidFill>
                <a:latin typeface="楷体_GB2312"/>
                <a:ea typeface="楷体_GB2312"/>
              </a:rPr>
              <a:t>2022-        </a:t>
            </a:r>
            <a:r>
              <a:rPr kumimoji="0" lang="zh-CN" altLang="en-US" sz="2000" b="1" dirty="0">
                <a:solidFill>
                  <a:srgbClr val="000000"/>
                </a:solidFill>
                <a:latin typeface="楷体_GB2312"/>
                <a:ea typeface="楷体_GB2312"/>
              </a:rPr>
              <a:t>），</a:t>
            </a:r>
            <a:r>
              <a:rPr kumimoji="0" lang="en-US" altLang="zh-CN" sz="2000" b="1" dirty="0">
                <a:solidFill>
                  <a:srgbClr val="000000"/>
                </a:solidFill>
                <a:latin typeface="楷体_GB2312"/>
                <a:ea typeface="楷体_GB2312"/>
              </a:rPr>
              <a:t>Ongoing</a:t>
            </a:r>
            <a:endParaRPr kumimoji="0" lang="en-US" altLang="zh-CN" sz="2000" b="1" baseline="30000" dirty="0">
              <a:solidFill>
                <a:srgbClr val="000000"/>
              </a:solidFill>
              <a:latin typeface="楷体_GB2312"/>
              <a:ea typeface="楷体_GB2312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7D17E15-F094-4CBD-84A7-B0F95A8CEA32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248ADFC-3BD1-64B5-BA5D-AC407D8B43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052736"/>
            <a:ext cx="6308985" cy="39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3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057400"/>
            <a:ext cx="7772400" cy="11430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4000" b="1" dirty="0">
                <a:solidFill>
                  <a:srgbClr val="2D2BCC"/>
                </a:solidFill>
                <a:latin typeface="Franklin Gothic Medium" charset="0"/>
                <a:cs typeface="Franklin Gothic Medium" charset="0"/>
              </a:rPr>
              <a:t>CP violation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EA8B16C-43CB-F964-D698-E1DBD44716A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B7FDA686-0669-0848-ACD5-27573CC278B7}" type="slidenum">
              <a:rPr kumimoji="0" lang="en-US" altLang="zh-CN" sz="1200">
                <a:solidFill>
                  <a:srgbClr val="898989"/>
                </a:solidFill>
              </a:rPr>
              <a:pPr eaLnBrk="1" hangingPunct="1"/>
              <a:t>6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90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3D2A081-D323-6EF8-93CF-5D209214F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465" y="115889"/>
            <a:ext cx="9937007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b="1" dirty="0">
                <a:solidFill>
                  <a:srgbClr val="0930F1"/>
                </a:solidFill>
                <a:latin typeface="Arial"/>
              </a:rPr>
              <a:t>CP violation and CKM matrix</a:t>
            </a:r>
            <a:endParaRPr lang="zh-CN" altLang="en-US" b="1" dirty="0">
              <a:solidFill>
                <a:srgbClr val="0930F1"/>
              </a:solidFill>
              <a:latin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C8BA33E-5BD5-6DE3-C4F3-30C3212ED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980728"/>
            <a:ext cx="2088232" cy="1526015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42996DB-5977-6373-0337-19E48E76F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451" y="1196752"/>
            <a:ext cx="4667181" cy="1296144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6C2AFAA4-3812-7702-3A2D-1C2124AE83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95" y="3212976"/>
            <a:ext cx="3478154" cy="3470797"/>
          </a:xfrm>
          <a:prstGeom prst="rect">
            <a:avLst/>
          </a:prstGeom>
        </p:spPr>
      </p:pic>
      <p:sp>
        <p:nvSpPr>
          <p:cNvPr id="7" name="矩形 15">
            <a:extLst>
              <a:ext uri="{FF2B5EF4-FFF2-40B4-BE49-F238E27FC236}">
                <a16:creationId xmlns:a16="http://schemas.microsoft.com/office/drawing/2014/main" id="{A0C588CA-B70C-0C04-C580-3D356303E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7398" y="2970729"/>
            <a:ext cx="29523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  <a:buSzPct val="70000"/>
            </a:pPr>
            <a:r>
              <a:rPr lang="en-US" altLang="zh-CN" sz="2000" dirty="0">
                <a:solidFill>
                  <a:srgbClr val="C00000"/>
                </a:solidFill>
                <a:latin typeface="Helvetica" charset="0"/>
                <a:cs typeface="Helvetica" charset="0"/>
              </a:rPr>
              <a:t>When LHC started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26C8E3D-85A5-7298-ED62-4B821EE01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5134" y="3212976"/>
            <a:ext cx="3473234" cy="3456384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390C84D8-68A9-93FA-D77D-47AE0A95E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7142" y="2970729"/>
            <a:ext cx="31984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SzPct val="70000"/>
            </a:pPr>
            <a:r>
              <a:rPr lang="en-US" altLang="zh-CN" sz="2000" dirty="0">
                <a:solidFill>
                  <a:srgbClr val="C00000"/>
                </a:solidFill>
                <a:latin typeface="Helvetica" charset="0"/>
                <a:cs typeface="Helvetica" charset="0"/>
              </a:rPr>
              <a:t>Current picture 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DA1A74D-1578-BF6C-2F64-498656DD35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1" y="1196752"/>
            <a:ext cx="4176465" cy="136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850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1774826" y="107922"/>
                <a:ext cx="792157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400" b="1" dirty="0">
                    <a:solidFill>
                      <a:srgbClr val="0930F1"/>
                    </a:solidFill>
                    <a:latin typeface="Arial"/>
                    <a:ea typeface="+mj-ea"/>
                    <a:cs typeface="+mj-cs"/>
                  </a:rPr>
                  <a:t>Neutral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𝑩</m:t>
                    </m:r>
                  </m:oMath>
                </a14:m>
                <a:r>
                  <a:rPr lang="en-US" altLang="zh-CN" sz="2400" b="1" dirty="0">
                    <a:solidFill>
                      <a:srgbClr val="0930F1"/>
                    </a:solidFill>
                    <a:latin typeface="Arial"/>
                    <a:ea typeface="+mj-ea"/>
                    <a:cs typeface="+mj-cs"/>
                  </a:rPr>
                  <a:t> mixing and CPV </a:t>
                </a:r>
                <a:endParaRPr lang="zh-CN" altLang="en-US" sz="2400" b="1" dirty="0">
                  <a:solidFill>
                    <a:srgbClr val="0930F1"/>
                  </a:solidFill>
                  <a:latin typeface="Arial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4826" y="107922"/>
                <a:ext cx="7921575" cy="461665"/>
              </a:xfrm>
              <a:prstGeom prst="rect">
                <a:avLst/>
              </a:prstGeom>
              <a:blipFill>
                <a:blip r:embed="rId3"/>
                <a:stretch>
                  <a:fillRect t="-9333" b="-32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5BF7A0F-B2AB-C5C8-1A07-AF4BB0AF4A89}"/>
                  </a:ext>
                </a:extLst>
              </p:cNvPr>
              <p:cNvSpPr txBox="1"/>
              <p:nvPr/>
            </p:nvSpPr>
            <p:spPr bwMode="auto">
              <a:xfrm>
                <a:off x="3647728" y="1556792"/>
                <a:ext cx="2160240" cy="375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𝐿</m:t>
                          </m:r>
                          <m:r>
                            <a:rPr lang="en-US" altLang="zh-CN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,</m:t>
                          </m:r>
                          <m:r>
                            <a:rPr lang="en-US" altLang="zh-CN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𝐻</m:t>
                          </m:r>
                        </m:sub>
                      </m:sSub>
                      <m:r>
                        <a:rPr lang="en-US" altLang="zh-CN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𝑝</m:t>
                          </m:r>
                          <m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|</m:t>
                          </m:r>
                          <m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𝑞</m:t>
                          </m:r>
                        </m:sub>
                      </m:sSub>
                      <m:r>
                        <a:rPr lang="en-US" altLang="zh-CN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⟩</m:t>
                      </m:r>
                      <m:r>
                        <a:rPr lang="en-US" altLang="zh-CN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±</m:t>
                      </m:r>
                      <m:r>
                        <a:rPr lang="en-US" altLang="zh-CN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𝑞</m:t>
                      </m:r>
                      <m:d>
                        <m:dPr>
                          <m:begChr m:val="|"/>
                          <m:endChr m:val="⟩"/>
                          <m:ctrlP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CN" sz="1600" dirty="0">
                  <a:solidFill>
                    <a:schemeClr val="tx1"/>
                  </a:solidFill>
                  <a:cs typeface="Helvetica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5BF7A0F-B2AB-C5C8-1A07-AF4BB0AF4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7728" y="1556792"/>
                <a:ext cx="2160240" cy="375167"/>
              </a:xfrm>
              <a:prstGeom prst="rect">
                <a:avLst/>
              </a:prstGeom>
              <a:blipFill>
                <a:blip r:embed="rId4"/>
                <a:stretch>
                  <a:fillRect b="-4839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A0CEEB0-450B-513C-8E7D-F9EA30063506}"/>
                  </a:ext>
                </a:extLst>
              </p:cNvPr>
              <p:cNvSpPr txBox="1"/>
              <p:nvPr/>
            </p:nvSpPr>
            <p:spPr bwMode="auto">
              <a:xfrm>
                <a:off x="3791744" y="2032943"/>
                <a:ext cx="1872208" cy="6290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Δ</m:t>
                    </m:r>
                    <m:sSub>
                      <m:sSub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𝑞</m:t>
                        </m:r>
                      </m:sub>
                    </m:sSub>
                    <m:r>
                      <a:rPr lang="en-US" altLang="zh-CN" sz="1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𝐻</m:t>
                        </m:r>
                      </m:sub>
                    </m:sSub>
                    <m:r>
                      <a:rPr lang="en-US" altLang="zh-CN" sz="1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</a:t>
                </a:r>
                <a:endParaRPr lang="en-US" altLang="zh-CN" sz="1600" dirty="0">
                  <a:solidFill>
                    <a:schemeClr val="tx1"/>
                  </a:solidFill>
                  <a:latin typeface="Cambria Math" panose="02040503050406030204" pitchFamily="18" charset="0"/>
                  <a:cs typeface="Helvetica" panose="020B0604020202020204" pitchFamily="34" charset="0"/>
                </a:endParaRPr>
              </a:p>
              <a:p>
                <a:pPr algn="l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Δ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altLang="zh-CN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𝑞</m:t>
                        </m:r>
                      </m:sub>
                    </m:sSub>
                    <m:r>
                      <a:rPr lang="en-US" altLang="zh-CN" sz="1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altLang="zh-CN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𝐿</m:t>
                        </m:r>
                      </m:sub>
                    </m:sSub>
                    <m:r>
                      <a:rPr lang="en-US" altLang="zh-CN" sz="1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altLang="zh-CN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endParaRPr lang="en-US" altLang="zh-CN" sz="1600" dirty="0">
                  <a:solidFill>
                    <a:srgbClr val="0930F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A0CEEB0-450B-513C-8E7D-F9EA300635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1744" y="2032943"/>
                <a:ext cx="1872208" cy="629018"/>
              </a:xfrm>
              <a:prstGeom prst="rect">
                <a:avLst/>
              </a:prstGeom>
              <a:blipFill>
                <a:blip r:embed="rId5"/>
                <a:stretch>
                  <a:fillRect t="-288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32C4A11E-EB9C-88B9-55FA-DBF987FB9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3201759"/>
            <a:ext cx="4464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l"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C00000"/>
                </a:solidFill>
                <a:latin typeface="Helvetica" charset="0"/>
                <a:cs typeface="Helvetica" charset="0"/>
              </a:rPr>
              <a:t>Time-dependent CP violation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4598EB7B-B60F-EC1A-C1CE-73435CF22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7408" y="836712"/>
                <a:ext cx="2880320" cy="441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𝒒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</m:sup>
                    </m:sSubSup>
                    <m:r>
                      <a:rPr lang="en-US" altLang="zh-CN" sz="20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−</m:t>
                    </m:r>
                    <m:sSubSup>
                      <m:sSubSupPr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accPr>
                          <m:e>
                            <m:r>
                              <a:rPr lang="en-US" altLang="zh-CN" sz="2000" b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𝒒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</m:sup>
                    </m:sSubSup>
                    <m:r>
                      <a:rPr lang="en-US" altLang="zh-CN" sz="20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 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oscillation</a:t>
                </a:r>
                <a:endParaRPr lang="en-US" altLang="zh-CN" sz="1800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4598EB7B-B60F-EC1A-C1CE-73435CF221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408" y="836712"/>
                <a:ext cx="2880320" cy="441852"/>
              </a:xfrm>
              <a:prstGeom prst="rect">
                <a:avLst/>
              </a:prstGeom>
              <a:blipFill>
                <a:blip r:embed="rId6"/>
                <a:stretch>
                  <a:fillRect t="-4110" r="-212" b="-16438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>
            <a:extLst>
              <a:ext uri="{FF2B5EF4-FFF2-40B4-BE49-F238E27FC236}">
                <a16:creationId xmlns:a16="http://schemas.microsoft.com/office/drawing/2014/main" id="{3DB5D2D1-69DE-1AA4-BE49-60AF9FBC7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6" y="1484784"/>
            <a:ext cx="2999126" cy="11376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F0D279A-C447-43C3-90AE-D11518E59448}"/>
              </a:ext>
            </a:extLst>
          </p:cNvPr>
          <p:cNvSpPr/>
          <p:nvPr/>
        </p:nvSpPr>
        <p:spPr bwMode="auto">
          <a:xfrm>
            <a:off x="3863752" y="5001959"/>
            <a:ext cx="360040" cy="1698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944FE3D-8CF6-2CBF-3D42-96F6436B3D2A}"/>
                  </a:ext>
                </a:extLst>
              </p:cNvPr>
              <p:cNvSpPr txBox="1"/>
              <p:nvPr/>
            </p:nvSpPr>
            <p:spPr bwMode="auto">
              <a:xfrm>
                <a:off x="1199456" y="4713927"/>
                <a:ext cx="8136904" cy="930960"/>
              </a:xfrm>
              <a:prstGeom prst="rect">
                <a:avLst/>
              </a:prstGeom>
              <a:solidFill>
                <a:srgbClr val="CDFFFF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𝑪𝑷</m:t>
                          </m:r>
                        </m:sub>
                      </m:sSub>
                      <m:d>
                        <m:dPr>
                          <m:ctrlP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zh-CN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𝜞</m:t>
                          </m:r>
                          <m:d>
                            <m:dPr>
                              <m:ctrlP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Helvetica" panose="020B060402020202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Helvetica" panose="020B0604020202020204" pitchFamily="34" charset="0"/>
                                        </a:rPr>
                                        <m:t>𝑩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𝒒</m:t>
                                  </m:r>
                                </m:sub>
                                <m:sup>
                                  <m: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𝟎</m:t>
                                  </m:r>
                                </m:sup>
                              </m:sSubSup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(</m:t>
                              </m:r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𝒕</m:t>
                              </m:r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)→</m:t>
                              </m:r>
                              <m:sSub>
                                <m:sSubPr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𝑪𝑷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−</m:t>
                          </m:r>
                          <m: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𝜞</m:t>
                          </m:r>
                          <m:d>
                            <m:dPr>
                              <m:ctrlP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𝒒</m:t>
                                  </m:r>
                                </m:sub>
                                <m:sup>
                                  <m: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𝟎</m:t>
                                  </m:r>
                                </m:sup>
                              </m:sSubSup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(</m:t>
                              </m:r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𝒕</m:t>
                              </m:r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)→</m:t>
                              </m:r>
                              <m:sSub>
                                <m:sSubPr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𝑪𝑷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𝜞</m:t>
                          </m:r>
                          <m:d>
                            <m:dPr>
                              <m:ctrlP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Helvetica" panose="020B060402020202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Helvetica" panose="020B0604020202020204" pitchFamily="34" charset="0"/>
                                        </a:rPr>
                                        <m:t>𝑩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𝒒</m:t>
                                  </m:r>
                                </m:sub>
                                <m:sup>
                                  <m: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𝟎</m:t>
                                  </m:r>
                                </m:sup>
                              </m:sSubSup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(</m:t>
                              </m:r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𝒕</m:t>
                              </m:r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)→</m:t>
                              </m:r>
                              <m:sSub>
                                <m:sSubPr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𝑪𝑷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+</m:t>
                          </m:r>
                          <m: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𝜞</m:t>
                          </m:r>
                          <m:d>
                            <m:dPr>
                              <m:ctrlP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𝒒</m:t>
                                  </m:r>
                                </m:sub>
                                <m:sup>
                                  <m: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𝟎</m:t>
                                  </m:r>
                                </m:sup>
                              </m:sSubSup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(</m:t>
                              </m:r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𝒕</m:t>
                              </m:r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)→</m:t>
                              </m:r>
                              <m:sSub>
                                <m:sSubPr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𝑪𝑷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CN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altLang="zh-CN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altLang="zh-CN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𝒇</m:t>
                              </m:r>
                            </m:sub>
                          </m:sSub>
                          <m: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𝐜𝐨𝐬</m:t>
                          </m:r>
                          <m:d>
                            <m:dPr>
                              <m:ctrlP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𝒒</m:t>
                                  </m:r>
                                </m:sub>
                              </m:sSub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18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𝐟</m:t>
                              </m:r>
                            </m:sub>
                          </m:sSub>
                          <m: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𝐬𝐢𝐧</m:t>
                          </m:r>
                          <m:d>
                            <m:dPr>
                              <m:ctrlP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𝒒</m:t>
                                  </m:r>
                                </m:sub>
                              </m:sSub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func>
                            <m:funcPr>
                              <m:ctrlPr>
                                <a:rPr lang="en-US" altLang="zh-CN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a:rPr lang="en-US" altLang="zh-CN" sz="18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𝐜𝐨𝐬𝐡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𝚫</m:t>
                                  </m:r>
                                  <m:sSub>
                                    <m:sSubPr>
                                      <m:ctrlPr>
                                        <a:rPr lang="en-US" altLang="zh-CN" sz="1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Helvetica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Helvetica" panose="020B0604020202020204" pitchFamily="34" charset="0"/>
                                        </a:rPr>
                                        <m:t>𝜞</m:t>
                                      </m:r>
                                    </m:e>
                                    <m:sub>
                                      <m:r>
                                        <a:rPr lang="en-US" altLang="zh-CN" sz="1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Helvetica" panose="020B0604020202020204" pitchFamily="34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𝒕</m:t>
                                  </m:r>
                                </m:num>
                                <m:den>
                                  <m:r>
                                    <a:rPr lang="en-US" altLang="zh-CN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func>
                          <m:r>
                            <a:rPr lang="en-US" altLang="zh-CN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zh-CN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𝒇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CN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a:rPr lang="en-US" altLang="zh-CN" sz="18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𝐬𝐢𝐧𝐡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8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𝚫𝚪</m:t>
                                  </m:r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𝒕</m:t>
                                  </m:r>
                                </m:num>
                                <m:den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func>
                        </m:den>
                      </m:f>
                    </m:oMath>
                  </m:oMathPara>
                </a14:m>
                <a:endParaRPr lang="en-US" altLang="zh-CN" sz="1800" b="1" i="1" dirty="0">
                  <a:solidFill>
                    <a:srgbClr val="0930F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944FE3D-8CF6-2CBF-3D42-96F6436B3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9456" y="4713927"/>
                <a:ext cx="8136904" cy="9309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9586">
            <a:extLst>
              <a:ext uri="{FF2B5EF4-FFF2-40B4-BE49-F238E27FC236}">
                <a16:creationId xmlns:a16="http://schemas.microsoft.com/office/drawing/2014/main" id="{AA4F7922-9DFC-D002-78BF-F6E18C6EE573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5981872" y="1240854"/>
            <a:ext cx="2562400" cy="16120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5E7A09A-53F0-BEF2-1ACA-FAB52979B3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1143" y="1293364"/>
            <a:ext cx="2524900" cy="13685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9AB1CE1-2C9A-659B-2352-BDDE7EE7EA2D}"/>
                  </a:ext>
                </a:extLst>
              </p:cNvPr>
              <p:cNvSpPr txBox="1"/>
              <p:nvPr/>
            </p:nvSpPr>
            <p:spPr bwMode="auto">
              <a:xfrm>
                <a:off x="6456041" y="836712"/>
                <a:ext cx="1656183" cy="3441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𝑩</m:t>
                          </m:r>
                        </m:e>
                        <m:sub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𝒔</m:t>
                          </m:r>
                        </m:sub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𝟎</m:t>
                          </m:r>
                        </m:sup>
                      </m:sSubSup>
                      <m:r>
                        <a:rPr lang="en-US" altLang="zh-CN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𝒔</m:t>
                          </m:r>
                        </m:sub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altLang="zh-CN" sz="2000" b="1" dirty="0">
                  <a:solidFill>
                    <a:srgbClr val="0930F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9AB1CE1-2C9A-659B-2352-BDDE7EE7E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6041" y="836712"/>
                <a:ext cx="1656183" cy="34413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F5EEFBD-7F29-948B-4281-8BA075D0FA99}"/>
                  </a:ext>
                </a:extLst>
              </p:cNvPr>
              <p:cNvSpPr txBox="1"/>
              <p:nvPr/>
            </p:nvSpPr>
            <p:spPr bwMode="auto">
              <a:xfrm>
                <a:off x="9408369" y="836204"/>
                <a:ext cx="1584176" cy="360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𝑩</m:t>
                          </m:r>
                        </m:e>
                        <m:sub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𝒅</m:t>
                          </m:r>
                        </m:sub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𝟎</m:t>
                          </m:r>
                        </m:sup>
                      </m:sSubSup>
                      <m:r>
                        <a:rPr lang="en-US" altLang="zh-CN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(∗)−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𝝁</m:t>
                          </m:r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𝝂</m:t>
                      </m:r>
                    </m:oMath>
                  </m:oMathPara>
                </a14:m>
                <a:endParaRPr lang="en-US" altLang="zh-CN" sz="1800" b="1" dirty="0">
                  <a:solidFill>
                    <a:srgbClr val="0930F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F5EEFBD-7F29-948B-4281-8BA075D0F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08369" y="836204"/>
                <a:ext cx="1584176" cy="360548"/>
              </a:xfrm>
              <a:prstGeom prst="rect">
                <a:avLst/>
              </a:prstGeom>
              <a:blipFill>
                <a:blip r:embed="rId12"/>
                <a:stretch>
                  <a:fillRect b="-339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4C3F203B-1A4C-A00D-FE79-A45FC1DBC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440" y="3755201"/>
                <a:ext cx="5832648" cy="4299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 algn="l">
                  <a:spcAft>
                    <a:spcPts val="600"/>
                  </a:spcAft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Interference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𝑞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</m:t>
                        </m:r>
                      </m:sup>
                    </m:sSubSup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𝑞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</m:t>
                        </m:r>
                      </m:sup>
                    </m:sSubSup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acc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𝑞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</m:t>
                        </m:r>
                      </m:sup>
                    </m:sSubSup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𝐶𝑃</m:t>
                        </m:r>
                      </m:sub>
                    </m:sSub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4C3F203B-1A4C-A00D-FE79-A45FC1DBC8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5440" y="3755201"/>
                <a:ext cx="5832648" cy="429990"/>
              </a:xfrm>
              <a:prstGeom prst="rect">
                <a:avLst/>
              </a:prstGeom>
              <a:blipFill>
                <a:blip r:embed="rId13"/>
                <a:stretch>
                  <a:fillRect l="-104" t="-5634" b="-1831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>
            <a:extLst>
              <a:ext uri="{FF2B5EF4-FFF2-40B4-BE49-F238E27FC236}">
                <a16:creationId xmlns:a16="http://schemas.microsoft.com/office/drawing/2014/main" id="{350E8D7B-6AD1-4A38-44D9-427653BFA65B}"/>
              </a:ext>
            </a:extLst>
          </p:cNvPr>
          <p:cNvSpPr/>
          <p:nvPr/>
        </p:nvSpPr>
        <p:spPr bwMode="auto">
          <a:xfrm>
            <a:off x="1703512" y="1916832"/>
            <a:ext cx="576064" cy="440760"/>
          </a:xfrm>
          <a:prstGeom prst="rect">
            <a:avLst/>
          </a:prstGeom>
          <a:noFill/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NP?</a:t>
            </a:r>
            <a:endParaRPr kumimoji="0" lang="zh-CN" alt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1D25387-3286-A6A6-56B3-A70105FC37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28048" y="3300605"/>
            <a:ext cx="2266882" cy="10281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10">
                <a:extLst>
                  <a:ext uri="{FF2B5EF4-FFF2-40B4-BE49-F238E27FC236}">
                    <a16:creationId xmlns:a16="http://schemas.microsoft.com/office/drawing/2014/main" id="{AD89221A-ACF4-2BD4-1985-6922973287CA}"/>
                  </a:ext>
                </a:extLst>
              </p:cNvPr>
              <p:cNvSpPr txBox="1"/>
              <p:nvPr/>
            </p:nvSpPr>
            <p:spPr>
              <a:xfrm>
                <a:off x="6311165" y="5794047"/>
                <a:ext cx="2950744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charset="0"/>
                            <a:ea typeface="+mn-ea"/>
                            <a:cs typeface="+mn-cs"/>
                          </a:rPr>
                          <m:t>𝑓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≠0</m:t>
                    </m:r>
                  </m:oMath>
                </a14:m>
                <a:r>
                  <a:rPr lang="zh-CN" altLang="en-US" sz="18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：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800" dirty="0">
                        <a:solidFill>
                          <a:schemeClr val="tx1"/>
                        </a:solidFill>
                        <a:latin typeface="Helvetica" charset="0"/>
                        <a:cs typeface="Helvetica" charset="0"/>
                      </a:rPr>
                      <m:t>mixing</m:t>
                    </m:r>
                    <m:r>
                      <m:rPr>
                        <m:nor/>
                      </m:rPr>
                      <a:rPr lang="en-US" altLang="zh-CN" sz="1800" dirty="0">
                        <a:solidFill>
                          <a:schemeClr val="tx1"/>
                        </a:solidFill>
                        <a:latin typeface="Helvetica" charset="0"/>
                        <a:cs typeface="Helvetica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1800" dirty="0">
                        <a:solidFill>
                          <a:schemeClr val="tx1"/>
                        </a:solidFill>
                        <a:latin typeface="Helvetica" charset="0"/>
                        <a:cs typeface="Helvetica" charset="0"/>
                      </a:rPr>
                      <m:t>induced</m:t>
                    </m:r>
                    <m:r>
                      <m:rPr>
                        <m:nor/>
                      </m:rPr>
                      <a:rPr lang="en-US" altLang="zh-CN" sz="1800" dirty="0">
                        <a:solidFill>
                          <a:schemeClr val="tx1"/>
                        </a:solidFill>
                        <a:latin typeface="Helvetica" charset="0"/>
                        <a:cs typeface="Helvetica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1800" dirty="0">
                        <a:solidFill>
                          <a:schemeClr val="tx1"/>
                        </a:solidFill>
                        <a:latin typeface="Helvetica" charset="0"/>
                        <a:cs typeface="Helvetica" charset="0"/>
                      </a:rPr>
                      <m:t>CPV</m:t>
                    </m:r>
                  </m:oMath>
                </a14:m>
                <a:endParaRPr lang="en-US" sz="18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10">
                <a:extLst>
                  <a:ext uri="{FF2B5EF4-FFF2-40B4-BE49-F238E27FC236}">
                    <a16:creationId xmlns:a16="http://schemas.microsoft.com/office/drawing/2014/main" id="{AD89221A-ACF4-2BD4-1985-692297328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165" y="5794047"/>
                <a:ext cx="2950744" cy="299249"/>
              </a:xfrm>
              <a:prstGeom prst="rect">
                <a:avLst/>
              </a:prstGeom>
              <a:blipFill>
                <a:blip r:embed="rId15"/>
                <a:stretch>
                  <a:fillRect l="-2686" t="-26000" r="-2066" b="-3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1F23257-0358-F30D-2F7D-0C95B6C51E16}"/>
                  </a:ext>
                </a:extLst>
              </p:cNvPr>
              <p:cNvSpPr txBox="1"/>
              <p:nvPr/>
            </p:nvSpPr>
            <p:spPr>
              <a:xfrm>
                <a:off x="3647728" y="5782830"/>
                <a:ext cx="1997675" cy="2992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charset="0"/>
                            <a:ea typeface="+mn-ea"/>
                            <a:cs typeface="+mn-cs"/>
                          </a:rPr>
                          <m:t>𝑓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≠0</m:t>
                    </m:r>
                    <m:r>
                      <a:rPr lang="en-US" sz="1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r>
                  <a:rPr lang="en-US" sz="18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direct CPV</a:t>
                </a:r>
              </a:p>
            </p:txBody>
          </p:sp>
        </mc:Choice>
        <mc:Fallback xmlns=""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1F23257-0358-F30D-2F7D-0C95B6C51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7728" y="5782830"/>
                <a:ext cx="1997675" cy="299249"/>
              </a:xfrm>
              <a:prstGeom prst="rect">
                <a:avLst/>
              </a:prstGeom>
              <a:blipFill>
                <a:blip r:embed="rId16"/>
                <a:stretch>
                  <a:fillRect l="-3963" t="-24490" b="-408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16">
                <a:extLst>
                  <a:ext uri="{FF2B5EF4-FFF2-40B4-BE49-F238E27FC236}">
                    <a16:creationId xmlns:a16="http://schemas.microsoft.com/office/drawing/2014/main" id="{BCC2771E-9BAA-F555-548B-7C4788400E0A}"/>
                  </a:ext>
                </a:extLst>
              </p:cNvPr>
              <p:cNvSpPr txBox="1"/>
              <p:nvPr/>
            </p:nvSpPr>
            <p:spPr>
              <a:xfrm>
                <a:off x="9840416" y="4191492"/>
                <a:ext cx="1712945" cy="1829796"/>
              </a:xfrm>
              <a:prstGeom prst="rect">
                <a:avLst/>
              </a:prstGeom>
              <a:noFill/>
              <a:ln w="19050">
                <a:solidFill>
                  <a:srgbClr val="0033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+mn-ea"/>
                            <a:cs typeface="+mn-cs"/>
                          </a:rPr>
                          <m:t>𝜆</m:t>
                        </m:r>
                      </m:e>
                      <m:sub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+mn-ea"/>
                            <a:cs typeface="+mn-cs"/>
                          </a:rPr>
                          <m:t>𝑓</m:t>
                        </m:r>
                      </m:sub>
                    </m:sSub>
                    <m:r>
                      <a:rPr lang="en-US" sz="1800" i="1" smtClean="0">
                        <a:solidFill>
                          <a:prstClr val="black"/>
                        </a:solidFill>
                        <a:latin typeface="Cambria Math" charset="0"/>
                        <a:ea typeface="+mn-ea"/>
                        <a:cs typeface="+mn-cs"/>
                      </a:rPr>
                      <m:t>≡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𝜂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sub>
                    </m:sSub>
                    <m:f>
                      <m:fPr>
                        <m:ctrlPr>
                          <a:rPr lang="mr-I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𝑞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den>
                    </m:f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lang="mr-I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mr-IN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barPr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𝐴</m:t>
                                </m:r>
                              </m:e>
                            </m:ba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</m:acc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  <m:sub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𝑓</m:t>
                        </m:r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≡</m:t>
                        </m:r>
                      </m:sub>
                    </m:sSub>
                    <m:f>
                      <m:fPr>
                        <m:ctrlPr>
                          <a:rPr kumimoji="0" lang="mr-IN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1−</m:t>
                        </m:r>
                        <m:sSup>
                          <m:sSupPr>
                            <m:ctrlP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kumimoji="0" lang="hr-HR" altLang="zh-CN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0" lang="en-US" altLang="zh-CN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altLang="zh-CN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kumimoji="0" lang="en-US" altLang="zh-CN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1+</m:t>
                        </m:r>
                        <m:sSup>
                          <m:sSupPr>
                            <m:ctrlPr>
                              <a:rPr kumimoji="0" lang="en-US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kumimoji="0" lang="hr-HR" altLang="zh-CN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0" lang="en-US" altLang="zh-CN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altLang="zh-CN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kumimoji="0" lang="en-US" altLang="zh-CN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kumimoji="0" lang="en-US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8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1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altLang="zh-CN" sz="1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charset="0"/>
                            <a:ea typeface="+mn-ea"/>
                            <a:cs typeface="+mn-cs"/>
                          </a:rPr>
                          <m:t>𝑓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≡</m:t>
                    </m:r>
                    <m:f>
                      <m:fPr>
                        <m:ctrlPr>
                          <a:rPr lang="mr-IN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+mn-ea"/>
                            <a:cs typeface="+mn-cs"/>
                          </a:rPr>
                          <m:t>ℑ</m:t>
                        </m:r>
                        <m:sSub>
                          <m:sSub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charset="0"/>
                            <a:ea typeface="+mn-ea"/>
                            <a:cs typeface="+mn-cs"/>
                          </a:rPr>
                          <m:t>1+</m:t>
                        </m:r>
                        <m:sSup>
                          <m:sSup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hr-HR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8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7" name="TextBox 16">
                <a:extLst>
                  <a:ext uri="{FF2B5EF4-FFF2-40B4-BE49-F238E27FC236}">
                    <a16:creationId xmlns:a16="http://schemas.microsoft.com/office/drawing/2014/main" id="{BCC2771E-9BAA-F555-548B-7C4788400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416" y="4191492"/>
                <a:ext cx="1712945" cy="182979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19050">
                <a:solidFill>
                  <a:srgbClr val="0033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36247B0-56AC-B5C2-3FB5-124FBA6EA3A6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597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E66357-B9E5-1200-C494-CB09934D7047}"/>
              </a:ext>
            </a:extLst>
          </p:cNvPr>
          <p:cNvSpPr txBox="1">
            <a:spLocks/>
          </p:cNvSpPr>
          <p:nvPr/>
        </p:nvSpPr>
        <p:spPr bwMode="auto">
          <a:xfrm>
            <a:off x="11035208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DA686-0669-0848-ACD5-27573CC278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465" y="115889"/>
                <a:ext cx="8352831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b="1" dirty="0" err="1">
                    <a:solidFill>
                      <a:srgbClr val="0930F1"/>
                    </a:solidFill>
                    <a:latin typeface="Arial"/>
                    <a:ea typeface="楷体_GB2312"/>
                  </a:rPr>
                  <a:t>LHCb</a:t>
                </a:r>
                <a:r>
                  <a:rPr lang="en-US" altLang="zh-CN" b="1" dirty="0">
                    <a:solidFill>
                      <a:srgbClr val="0930F1"/>
                    </a:solidFill>
                    <a:latin typeface="Arial"/>
                    <a:ea typeface="楷体_GB2312"/>
                  </a:rPr>
                  <a:t> Run-2 measurement of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𝐬𝐢𝐧</m:t>
                    </m:r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𝟐</m:t>
                    </m:r>
                    <m:r>
                      <a:rPr lang="en-US" altLang="zh-CN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ea typeface="楷体_GB2312"/>
                      </a:rPr>
                      <m:t>𝜷</m:t>
                    </m:r>
                  </m:oMath>
                </a14:m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930F1"/>
                  </a:solidFill>
                  <a:effectLst/>
                  <a:uLnTx/>
                  <a:uFillTx/>
                  <a:latin typeface="Arial"/>
                  <a:ea typeface="楷体_GB2312"/>
                  <a:cs typeface="+mj-cs"/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03D2A081-D323-6EF8-93CF-5D209214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465" y="115889"/>
                <a:ext cx="8352831" cy="504825"/>
              </a:xfrm>
              <a:prstGeom prst="rect">
                <a:avLst/>
              </a:prstGeom>
              <a:blipFill>
                <a:blip r:embed="rId3"/>
                <a:stretch>
                  <a:fillRect t="-3614" b="-240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F3FF5502-255B-9D97-6C9A-9367F4A6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825" y="3825449"/>
            <a:ext cx="2834239" cy="26278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7F2BBC-34A8-D06C-E1B0-47B53597D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928" y="4076039"/>
            <a:ext cx="3384376" cy="228117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89328CE5-C141-7EAA-00AD-D4380013781E}"/>
              </a:ext>
            </a:extLst>
          </p:cNvPr>
          <p:cNvSpPr/>
          <p:nvPr/>
        </p:nvSpPr>
        <p:spPr bwMode="auto">
          <a:xfrm>
            <a:off x="8472264" y="116632"/>
            <a:ext cx="2952328" cy="432048"/>
          </a:xfrm>
          <a:prstGeom prst="roundRect">
            <a:avLst/>
          </a:prstGeom>
          <a:solidFill>
            <a:schemeClr val="accent1"/>
          </a:solidFill>
          <a:ln w="412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PRL 132 </a:t>
            </a:r>
            <a:r>
              <a:rPr kumimoji="0" lang="zh-CN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（</a:t>
            </a:r>
            <a:r>
              <a:rPr kumimoji="0" lang="en-US" altLang="zh-CN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2024</a:t>
            </a:r>
            <a:r>
              <a:rPr kumimoji="0" lang="zh-CN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）</a:t>
            </a:r>
            <a:r>
              <a:rPr kumimoji="0" lang="en-US" altLang="zh-CN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楷体_GB2312" pitchFamily="49" charset="-122"/>
              </a:rPr>
              <a:t>021801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楷体_GB2312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E510D570-9A24-5A4C-FD1C-019D75580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0136" y="3976950"/>
                <a:ext cx="4032448" cy="1937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l">
                  <a:spcAft>
                    <a:spcPts val="600"/>
                  </a:spcAft>
                  <a:buSzPct val="70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800" b="1" i="1" smtClean="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bSupPr>
                        <m:e>
                          <m:r>
                            <a:rPr lang="en-US" altLang="zh-CN" sz="1800" b="1" i="1" smtClean="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sz="1800" b="1" i="1" smtClean="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𝝍</m:t>
                          </m:r>
                          <m:sSubSup>
                            <m:sSubSupPr>
                              <m:ctrlPr>
                                <a:rPr lang="en-US" altLang="zh-CN" sz="1800" b="1" i="1" smtClean="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800" b="1" i="1" smtClean="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zh-CN" sz="1800" b="1" i="1" smtClean="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𝑺</m:t>
                              </m:r>
                            </m:sub>
                            <m:sup>
                              <m:r>
                                <a:rPr lang="en-US" altLang="zh-CN" sz="1800" b="1" i="1" smtClean="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𝟎</m:t>
                              </m:r>
                            </m:sup>
                          </m:sSubSup>
                        </m:sub>
                        <m:sup>
                          <m:r>
                            <a:rPr lang="en-US" altLang="zh-CN" sz="1800" b="1" i="0" smtClean="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𝐑𝐮𝐧𝟐</m:t>
                          </m:r>
                        </m:sup>
                      </m:sSubSup>
                      <m:r>
                        <a:rPr lang="en-US" altLang="zh-CN" sz="1800" b="1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=</m:t>
                      </m:r>
                      <m:r>
                        <a:rPr lang="en-US" altLang="zh-CN" sz="1800" b="1" i="1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</m:t>
                      </m:r>
                      <m:r>
                        <a:rPr lang="en-US" altLang="zh-CN" sz="1800" b="1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.</m:t>
                      </m:r>
                      <m:r>
                        <a:rPr lang="en-US" altLang="zh-CN" sz="1800" b="1" i="1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𝟕</m:t>
                      </m:r>
                      <m:r>
                        <a:rPr lang="en-US" altLang="zh-CN" sz="1800" b="1" i="0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𝟏𝟕</m:t>
                      </m:r>
                      <m:r>
                        <a:rPr lang="en-US" altLang="zh-CN" sz="1800" b="1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±</m:t>
                      </m:r>
                      <m:r>
                        <a:rPr lang="en-US" altLang="zh-CN" sz="1800" b="1" i="1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</m:t>
                      </m:r>
                      <m:r>
                        <a:rPr lang="en-US" altLang="zh-CN" sz="1800" b="1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.</m:t>
                      </m:r>
                      <m:r>
                        <a:rPr lang="en-US" altLang="zh-CN" sz="1800" b="1" i="1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𝟎𝟏</m:t>
                      </m:r>
                      <m:r>
                        <a:rPr lang="en-US" altLang="zh-CN" sz="18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𝟑</m:t>
                      </m:r>
                      <m:r>
                        <a:rPr lang="en-US" altLang="zh-CN" sz="18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±</m:t>
                      </m:r>
                      <m:r>
                        <a:rPr lang="en-US" altLang="zh-CN" sz="18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</m:t>
                      </m:r>
                      <m:r>
                        <a:rPr lang="en-US" altLang="zh-CN" sz="18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.</m:t>
                      </m:r>
                      <m:r>
                        <a:rPr lang="en-US" altLang="zh-CN" sz="18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𝟎𝟎𝟖</m:t>
                      </m:r>
                    </m:oMath>
                  </m:oMathPara>
                </a14:m>
                <a:endParaRPr lang="en-US" altLang="zh-CN" sz="2000" b="1" dirty="0">
                  <a:solidFill>
                    <a:srgbClr val="0930F1"/>
                  </a:solidFill>
                  <a:latin typeface="Cambria Math" panose="02040503050406030204" pitchFamily="18" charset="0"/>
                  <a:cs typeface="Helvetica" charset="0"/>
                </a:endParaRPr>
              </a:p>
              <a:p>
                <a:pPr algn="l">
                  <a:spcAft>
                    <a:spcPts val="1200"/>
                  </a:spcAft>
                  <a:buSzPct val="70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800" b="1" i="1" smtClean="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bSupPr>
                        <m:e>
                          <m:r>
                            <a:rPr lang="en-US" altLang="zh-CN" sz="1800" b="1" i="1" smtClean="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𝑪</m:t>
                          </m:r>
                        </m:e>
                        <m:sub>
                          <m:r>
                            <a:rPr lang="en-US" altLang="zh-CN" sz="1800" b="1" i="1" smtClean="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𝝍</m:t>
                          </m:r>
                          <m:sSubSup>
                            <m:sSubSupPr>
                              <m:ctrlPr>
                                <a:rPr lang="en-US" altLang="zh-CN" sz="1800" b="1" i="1" smtClean="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800" b="1" i="1" smtClean="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zh-CN" sz="1800" b="1" i="1" smtClean="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𝑺</m:t>
                              </m:r>
                            </m:sub>
                            <m:sup>
                              <m:r>
                                <a:rPr lang="en-US" altLang="zh-CN" sz="1800" b="1" i="1" smtClean="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𝟎</m:t>
                              </m:r>
                            </m:sup>
                          </m:sSubSup>
                        </m:sub>
                        <m:sup>
                          <m:r>
                            <a:rPr lang="en-US" altLang="zh-CN" sz="1800" b="1" i="0" smtClean="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𝐑𝐮𝐧𝟐</m:t>
                          </m:r>
                        </m:sup>
                      </m:sSubSup>
                      <m:r>
                        <a:rPr lang="en-US" altLang="zh-CN" sz="18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=</m:t>
                      </m:r>
                      <m:r>
                        <a:rPr lang="en-US" altLang="zh-CN" sz="18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</m:t>
                      </m:r>
                      <m:r>
                        <a:rPr lang="en-US" altLang="zh-CN" sz="18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.</m:t>
                      </m:r>
                      <m:r>
                        <a:rPr lang="en-US" altLang="zh-CN" sz="18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𝟎𝟎𝟖</m:t>
                      </m:r>
                      <m:r>
                        <a:rPr lang="en-US" altLang="zh-CN" sz="18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±</m:t>
                      </m:r>
                      <m:r>
                        <a:rPr lang="en-US" altLang="zh-CN" sz="18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</m:t>
                      </m:r>
                      <m:r>
                        <a:rPr lang="en-US" altLang="zh-CN" sz="18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.</m:t>
                      </m:r>
                      <m:r>
                        <a:rPr lang="en-US" altLang="zh-CN" sz="18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𝟎𝟏𝟐</m:t>
                      </m:r>
                      <m:r>
                        <a:rPr lang="en-US" altLang="zh-CN" sz="18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±</m:t>
                      </m:r>
                      <m:r>
                        <a:rPr lang="en-US" altLang="zh-CN" sz="18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</m:t>
                      </m:r>
                      <m:r>
                        <a:rPr lang="en-US" altLang="zh-CN" sz="18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.</m:t>
                      </m:r>
                      <m:r>
                        <a:rPr lang="en-US" altLang="zh-CN" sz="1800" b="1" i="1" smtClean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𝟎𝟎𝟑</m:t>
                      </m:r>
                    </m:oMath>
                  </m:oMathPara>
                </a14:m>
                <a:endParaRPr lang="en-US" altLang="zh-CN" sz="2000" b="1" dirty="0">
                  <a:solidFill>
                    <a:srgbClr val="0930F1"/>
                  </a:solidFill>
                  <a:latin typeface="Cambria Math" panose="02040503050406030204" pitchFamily="18" charset="0"/>
                  <a:cs typeface="Helvetica" charset="0"/>
                </a:endParaRPr>
              </a:p>
              <a:p>
                <a:pPr algn="l">
                  <a:spcAft>
                    <a:spcPts val="600"/>
                  </a:spcAft>
                  <a:buSzPct val="70000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In agreement with SM prediction: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sin</m:t>
                    </m:r>
                    <m:r>
                      <a:rPr lang="en-US" altLang="zh-CN" sz="1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2</m:t>
                    </m:r>
                    <m:r>
                      <a:rPr lang="en-US" altLang="zh-CN" sz="1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𝛽</m:t>
                    </m:r>
                    <m:r>
                      <a:rPr lang="en-US" altLang="zh-CN" sz="1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=</m:t>
                    </m:r>
                    <m:sSubSup>
                      <m:sSub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0.731</m:t>
                        </m:r>
                      </m:e>
                      <m:sub>
                        <m:r>
                          <a:rPr lang="en-US" altLang="zh-CN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−0.016</m:t>
                        </m:r>
                      </m:sub>
                      <m:sup>
                        <m:r>
                          <a:rPr lang="en-US" altLang="zh-CN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+0.029</m:t>
                        </m:r>
                      </m:sup>
                    </m:sSubSup>
                  </m:oMath>
                </a14:m>
                <a:r>
                  <a:rPr lang="en-US" altLang="zh-CN" sz="1600" i="1" dirty="0">
                    <a:solidFill>
                      <a:schemeClr val="tx1"/>
                    </a:solidFill>
                    <a:latin typeface="Cambria Math" panose="02040503050406030204" pitchFamily="18" charset="0"/>
                    <a:cs typeface="Helvetica" charset="0"/>
                  </a:rPr>
                  <a:t> </a:t>
                </a:r>
                <a:endParaRPr lang="en-US" altLang="zh-CN" sz="1600" dirty="0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  <a:p>
                <a:pPr algn="l">
                  <a:spcAft>
                    <a:spcPts val="600"/>
                  </a:spcAft>
                  <a:buSzPct val="70000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Better than pervious HFLAV</a:t>
                </a: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E510D570-9A24-5A4C-FD1C-019D75580B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20136" y="3976950"/>
                <a:ext cx="4032448" cy="1937197"/>
              </a:xfrm>
              <a:prstGeom prst="rect">
                <a:avLst/>
              </a:prstGeom>
              <a:blipFill>
                <a:blip r:embed="rId6"/>
                <a:stretch>
                  <a:fillRect l="-908" b="-314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9F9D6FFE-8576-09D7-2F5A-AA7C0EEADF4B}"/>
                  </a:ext>
                </a:extLst>
              </p:cNvPr>
              <p:cNvSpPr/>
              <p:nvPr/>
            </p:nvSpPr>
            <p:spPr bwMode="auto">
              <a:xfrm>
                <a:off x="1847528" y="1391763"/>
                <a:ext cx="6048672" cy="517751"/>
              </a:xfrm>
              <a:prstGeom prst="rect">
                <a:avLst/>
              </a:prstGeom>
              <a:solidFill>
                <a:srgbClr val="CD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d>
                        <m:dPr>
                          <m:ctrlP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sz="1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kumimoji="0" lang="en-US" sz="1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𝐬𝐢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𝐧𝟐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𝜷</m:t>
                      </m:r>
                      <m:func>
                        <m:funcPr>
                          <m:ctrlP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kumimoji="0" lang="en-US" sz="1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1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1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𝜟</m:t>
                              </m:r>
                              <m:sSub>
                                <m:sSubPr>
                                  <m:ctrlPr>
                                    <a:rPr kumimoji="0" lang="en-US" sz="1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sub>
                              </m:sSub>
                              <m:r>
                                <a:rPr kumimoji="0" lang="en-US" sz="1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r>
                        <a:rPr lang="en-US" altLang="zh-CN" sz="16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16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𝐬𝐢</m:t>
                      </m:r>
                      <m:r>
                        <a:rPr lang="en-US" altLang="zh-CN" sz="1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𝐧𝟐</m:t>
                      </m:r>
                      <m:r>
                        <a:rPr lang="en-US" altLang="zh-CN" sz="1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𝜷</m:t>
                      </m:r>
                      <m:func>
                        <m:funcPr>
                          <m:ctrlPr>
                            <a:rPr lang="en-US" altLang="zh-CN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sz="1600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𝜟</m:t>
                              </m:r>
                              <m:sSub>
                                <m:sSubPr>
                                  <m:ctrlPr>
                                    <a:rPr lang="en-US" altLang="zh-CN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altLang="zh-CN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sub>
                              </m:sSub>
                              <m:r>
                                <a:rPr lang="en-US" altLang="zh-CN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9F9D6FFE-8576-09D7-2F5A-AA7C0EEADF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7528" y="1391763"/>
                <a:ext cx="6048672" cy="5177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8272ABE5-AAF5-2B78-18E2-D34E430D9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9696" y="2300171"/>
                <a:ext cx="2818752" cy="1488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l">
                  <a:spcAft>
                    <a:spcPts val="600"/>
                  </a:spcAft>
                  <a:buSzPct val="70000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372k signals in Run 2 </a:t>
                </a:r>
              </a:p>
              <a:p>
                <a:pPr marL="342900" indent="-342900" algn="l">
                  <a:spcAft>
                    <a:spcPts val="600"/>
                  </a:spcAft>
                  <a:buSzPct val="7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𝐵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</m:t>
                        </m:r>
                      </m:sup>
                    </m:sSup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/</m:t>
                    </m:r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𝜓</m:t>
                    </m:r>
                    <m:d>
                      <m:dPr>
                        <m:ctrlP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sSubSup>
                      <m:sSubSupPr>
                        <m:ctrlP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𝑆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altLang="zh-CN" sz="1800" dirty="0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  <a:p>
                <a:pPr marL="342900" indent="-342900" algn="l">
                  <a:spcAft>
                    <a:spcPts val="600"/>
                  </a:spcAft>
                  <a:buSzPct val="7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𝐵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</m:t>
                        </m:r>
                      </m:sup>
                    </m:sSup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/</m:t>
                    </m:r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𝜓</m:t>
                    </m:r>
                    <m:d>
                      <m:dPr>
                        <m:ctrlP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sSubSup>
                      <m:sSubSupPr>
                        <m:ctrlP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𝑆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altLang="zh-CN" sz="1800" dirty="0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  <a:p>
                <a:pPr marL="342900" indent="-342900" algn="l">
                  <a:spcAft>
                    <a:spcPts val="600"/>
                  </a:spcAft>
                  <a:buSzPct val="7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𝐵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</m:t>
                        </m:r>
                      </m:sup>
                    </m:sSup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𝜓</m:t>
                    </m:r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′</m:t>
                    </m:r>
                    <m:d>
                      <m:dPr>
                        <m:ctrlP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sSubSup>
                      <m:sSubSupPr>
                        <m:ctrlP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𝑆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altLang="zh-CN" sz="1800" dirty="0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8272ABE5-AAF5-2B78-18E2-D34E430D98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9696" y="2300171"/>
                <a:ext cx="2818752" cy="1488869"/>
              </a:xfrm>
              <a:prstGeom prst="rect">
                <a:avLst/>
              </a:prstGeom>
              <a:blipFill>
                <a:blip r:embed="rId8"/>
                <a:stretch>
                  <a:fillRect l="-2165" t="-1633" b="-326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矩形 85">
            <a:extLst>
              <a:ext uri="{FF2B5EF4-FFF2-40B4-BE49-F238E27FC236}">
                <a16:creationId xmlns:a16="http://schemas.microsoft.com/office/drawing/2014/main" id="{62ACE6FD-0C25-B18E-0C31-F6A59F476169}"/>
              </a:ext>
            </a:extLst>
          </p:cNvPr>
          <p:cNvSpPr/>
          <p:nvPr/>
        </p:nvSpPr>
        <p:spPr bwMode="auto">
          <a:xfrm>
            <a:off x="1703512" y="1919785"/>
            <a:ext cx="504056" cy="26866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C9C5EF15-B2A9-568E-4545-6FA1116B6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88" y="911548"/>
                <a:ext cx="9858200" cy="4229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lvl="0" algn="l">
                  <a:defRPr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TD-CPV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pPr>
                      <m:e>
                        <m: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𝑩</m:t>
                        </m:r>
                      </m:e>
                      <m:sup>
                        <m: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𝟎</m:t>
                        </m:r>
                      </m:sup>
                    </m:sSup>
                    <m:r>
                      <a:rPr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→</m:t>
                    </m:r>
                    <m:r>
                      <a:rPr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𝝍</m:t>
                    </m:r>
                    <m:sSubSup>
                      <m:sSubSupPr>
                        <m:ctrlP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bSupPr>
                      <m:e>
                        <m: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𝑲</m:t>
                        </m:r>
                      </m:e>
                      <m:sub>
                        <m: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𝑺</m:t>
                        </m:r>
                      </m:sub>
                      <m:sup>
                        <m: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𝟎</m:t>
                        </m:r>
                      </m:sup>
                    </m:sSubSup>
                    <m:r>
                      <a:rPr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 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decays characterized by mixing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𝝓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𝒅</m:t>
                        </m:r>
                      </m:sub>
                    </m:sSub>
                    <m:r>
                      <a:rPr lang="en-US" altLang="zh-CN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=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𝟐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𝜷</m:t>
                    </m:r>
                  </m:oMath>
                </a14:m>
                <a:endParaRPr lang="en-US" altLang="zh-CN" sz="2000" b="1" dirty="0">
                  <a:solidFill>
                    <a:srgbClr val="C00000"/>
                  </a:solidFill>
                  <a:latin typeface="Arial" panose="020B0604020202020204" pitchFamily="34" charset="0"/>
                  <a:ea typeface="楷体_GB2312" pitchFamily="49" charset="-122"/>
                </a:endParaRPr>
              </a:p>
            </p:txBody>
          </p:sp>
        </mc:Choice>
        <mc:Fallback xmlns=""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C9C5EF15-B2A9-568E-4545-6FA1116B68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288" y="911548"/>
                <a:ext cx="9858200" cy="422936"/>
              </a:xfrm>
              <a:prstGeom prst="rect">
                <a:avLst/>
              </a:prstGeom>
              <a:blipFill>
                <a:blip r:embed="rId9"/>
                <a:stretch>
                  <a:fillRect l="-618" t="-4348" b="-24638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4">
            <a:extLst>
              <a:ext uri="{FF2B5EF4-FFF2-40B4-BE49-F238E27FC236}">
                <a16:creationId xmlns:a16="http://schemas.microsoft.com/office/drawing/2014/main" id="{8DEA9FB0-7BEA-889C-DF6B-A33583650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120" y="2168230"/>
            <a:ext cx="2514600" cy="1332778"/>
          </a:xfrm>
          <a:prstGeom prst="rect">
            <a:avLst/>
          </a:prstGeom>
          <a:solidFill>
            <a:srgbClr val="EAEAEA"/>
          </a:solidFill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DDDDDD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>
              <a:cs typeface="+mn-cs"/>
            </a:endParaRPr>
          </a:p>
        </p:txBody>
      </p:sp>
      <p:sp>
        <p:nvSpPr>
          <p:cNvPr id="89" name="Line 11">
            <a:extLst>
              <a:ext uri="{FF2B5EF4-FFF2-40B4-BE49-F238E27FC236}">
                <a16:creationId xmlns:a16="http://schemas.microsoft.com/office/drawing/2014/main" id="{5EBB94A0-03F9-C550-7309-C395B4C040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2120" y="2642198"/>
            <a:ext cx="762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>
              <a:cs typeface="+mn-cs"/>
            </a:endParaRPr>
          </a:p>
        </p:txBody>
      </p:sp>
      <p:sp>
        <p:nvSpPr>
          <p:cNvPr id="90" name="Line 12">
            <a:extLst>
              <a:ext uri="{FF2B5EF4-FFF2-40B4-BE49-F238E27FC236}">
                <a16:creationId xmlns:a16="http://schemas.microsoft.com/office/drawing/2014/main" id="{61A46606-F21F-8088-DD7C-D54D91CD17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4120" y="2413598"/>
            <a:ext cx="990600" cy="228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>
              <a:cs typeface="+mn-cs"/>
            </a:endParaRPr>
          </a:p>
        </p:txBody>
      </p:sp>
      <p:sp>
        <p:nvSpPr>
          <p:cNvPr id="91" name="Line 13">
            <a:extLst>
              <a:ext uri="{FF2B5EF4-FFF2-40B4-BE49-F238E27FC236}">
                <a16:creationId xmlns:a16="http://schemas.microsoft.com/office/drawing/2014/main" id="{2C468C39-1F1A-1EC2-CD3E-37459956BAD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2120" y="3175598"/>
            <a:ext cx="17526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>
              <a:cs typeface="+mn-cs"/>
            </a:endParaRPr>
          </a:p>
        </p:txBody>
      </p:sp>
      <p:sp>
        <p:nvSpPr>
          <p:cNvPr id="92" name="Line 14">
            <a:extLst>
              <a:ext uri="{FF2B5EF4-FFF2-40B4-BE49-F238E27FC236}">
                <a16:creationId xmlns:a16="http://schemas.microsoft.com/office/drawing/2014/main" id="{9F3AC995-6AC7-4A59-4110-B7F5E736DD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61320" y="2642198"/>
            <a:ext cx="533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>
              <a:cs typeface="+mn-cs"/>
            </a:endParaRPr>
          </a:p>
        </p:txBody>
      </p:sp>
      <p:sp>
        <p:nvSpPr>
          <p:cNvPr id="93" name="Line 15">
            <a:extLst>
              <a:ext uri="{FF2B5EF4-FFF2-40B4-BE49-F238E27FC236}">
                <a16:creationId xmlns:a16="http://schemas.microsoft.com/office/drawing/2014/main" id="{5743D09B-FD1D-95EB-E753-0A38D5243B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1320" y="2794598"/>
            <a:ext cx="533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>
              <a:cs typeface="+mn-cs"/>
            </a:endParaRPr>
          </a:p>
        </p:txBody>
      </p:sp>
      <p:sp>
        <p:nvSpPr>
          <p:cNvPr id="94" name="Line 16">
            <a:extLst>
              <a:ext uri="{FF2B5EF4-FFF2-40B4-BE49-F238E27FC236}">
                <a16:creationId xmlns:a16="http://schemas.microsoft.com/office/drawing/2014/main" id="{32E24BB7-0209-5F2C-2F99-10163D2BB3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320" y="2642198"/>
            <a:ext cx="38100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>
              <a:cs typeface="+mn-cs"/>
            </a:endParaRPr>
          </a:p>
        </p:txBody>
      </p:sp>
      <p:graphicFrame>
        <p:nvGraphicFramePr>
          <p:cNvPr id="95" name="Object 27">
            <a:extLst>
              <a:ext uri="{FF2B5EF4-FFF2-40B4-BE49-F238E27FC236}">
                <a16:creationId xmlns:a16="http://schemas.microsoft.com/office/drawing/2014/main" id="{DD4724D0-81F4-B154-51F4-F46BF8CA18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0626"/>
              </p:ext>
            </p:extLst>
          </p:nvPr>
        </p:nvGraphicFramePr>
        <p:xfrm>
          <a:off x="1975520" y="2245323"/>
          <a:ext cx="373062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28600" imgH="241300" progId="Equation.3">
                  <p:embed/>
                </p:oleObj>
              </mc:Choice>
              <mc:Fallback>
                <p:oleObj name="Equation" r:id="rId10" imgW="228600" imgH="241300" progId="Equation.3">
                  <p:embed/>
                  <p:pic>
                    <p:nvPicPr>
                      <p:cNvPr id="95" name="Object 27">
                        <a:extLst>
                          <a:ext uri="{FF2B5EF4-FFF2-40B4-BE49-F238E27FC236}">
                            <a16:creationId xmlns:a16="http://schemas.microsoft.com/office/drawing/2014/main" id="{DD4724D0-81F4-B154-51F4-F46BF8CA18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5520" y="2245323"/>
                        <a:ext cx="373062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58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ct 28">
            <a:extLst>
              <a:ext uri="{FF2B5EF4-FFF2-40B4-BE49-F238E27FC236}">
                <a16:creationId xmlns:a16="http://schemas.microsoft.com/office/drawing/2014/main" id="{C0F0F2FD-43F6-B9E7-A519-2349B7322D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591223"/>
              </p:ext>
            </p:extLst>
          </p:nvPr>
        </p:nvGraphicFramePr>
        <p:xfrm>
          <a:off x="2432720" y="2718398"/>
          <a:ext cx="373062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28600" imgH="241300" progId="Equation.3">
                  <p:embed/>
                </p:oleObj>
              </mc:Choice>
              <mc:Fallback>
                <p:oleObj name="Equation" r:id="rId12" imgW="228600" imgH="241300" progId="Equation.3">
                  <p:embed/>
                  <p:pic>
                    <p:nvPicPr>
                      <p:cNvPr id="96" name="Object 28">
                        <a:extLst>
                          <a:ext uri="{FF2B5EF4-FFF2-40B4-BE49-F238E27FC236}">
                            <a16:creationId xmlns:a16="http://schemas.microsoft.com/office/drawing/2014/main" id="{C0F0F2FD-43F6-B9E7-A519-2349B7322D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2720" y="2718398"/>
                        <a:ext cx="373062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58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Object 36">
            <a:extLst>
              <a:ext uri="{FF2B5EF4-FFF2-40B4-BE49-F238E27FC236}">
                <a16:creationId xmlns:a16="http://schemas.microsoft.com/office/drawing/2014/main" id="{71D5D975-FBDB-0283-1CD0-ABADAB061D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00518"/>
              </p:ext>
            </p:extLst>
          </p:nvPr>
        </p:nvGraphicFramePr>
        <p:xfrm>
          <a:off x="1213520" y="2413598"/>
          <a:ext cx="22066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6780" imgH="215526" progId="Equation.3">
                  <p:embed/>
                </p:oleObj>
              </mc:Choice>
              <mc:Fallback>
                <p:oleObj name="Equation" r:id="rId14" imgW="126780" imgH="215526" progId="Equation.3">
                  <p:embed/>
                  <p:pic>
                    <p:nvPicPr>
                      <p:cNvPr id="97" name="Object 36">
                        <a:extLst>
                          <a:ext uri="{FF2B5EF4-FFF2-40B4-BE49-F238E27FC236}">
                            <a16:creationId xmlns:a16="http://schemas.microsoft.com/office/drawing/2014/main" id="{71D5D975-FBDB-0283-1CD0-ABADAB061D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3520" y="2413598"/>
                        <a:ext cx="220662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58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" name="Object 37">
            <a:extLst>
              <a:ext uri="{FF2B5EF4-FFF2-40B4-BE49-F238E27FC236}">
                <a16:creationId xmlns:a16="http://schemas.microsoft.com/office/drawing/2014/main" id="{6937CD97-95C8-B3CF-2A94-B47458ACA2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042214"/>
              </p:ext>
            </p:extLst>
          </p:nvPr>
        </p:nvGraphicFramePr>
        <p:xfrm>
          <a:off x="1213520" y="3023198"/>
          <a:ext cx="20955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26725" imgH="177415" progId="Equation.3">
                  <p:embed/>
                </p:oleObj>
              </mc:Choice>
              <mc:Fallback>
                <p:oleObj name="Equation" r:id="rId16" imgW="126725" imgH="177415" progId="Equation.3">
                  <p:embed/>
                  <p:pic>
                    <p:nvPicPr>
                      <p:cNvPr id="98" name="Object 37">
                        <a:extLst>
                          <a:ext uri="{FF2B5EF4-FFF2-40B4-BE49-F238E27FC236}">
                            <a16:creationId xmlns:a16="http://schemas.microsoft.com/office/drawing/2014/main" id="{6937CD97-95C8-B3CF-2A94-B47458ACA2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3520" y="3023198"/>
                        <a:ext cx="20955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58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38">
            <a:extLst>
              <a:ext uri="{FF2B5EF4-FFF2-40B4-BE49-F238E27FC236}">
                <a16:creationId xmlns:a16="http://schemas.microsoft.com/office/drawing/2014/main" id="{754A90BB-1342-4E6E-28FA-656B5155F8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319411"/>
              </p:ext>
            </p:extLst>
          </p:nvPr>
        </p:nvGraphicFramePr>
        <p:xfrm>
          <a:off x="3194720" y="2226273"/>
          <a:ext cx="206375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26780" imgH="164814" progId="Equation.3">
                  <p:embed/>
                </p:oleObj>
              </mc:Choice>
              <mc:Fallback>
                <p:oleObj name="Equation" r:id="rId18" imgW="126780" imgH="164814" progId="Equation.3">
                  <p:embed/>
                  <p:pic>
                    <p:nvPicPr>
                      <p:cNvPr id="99" name="Object 38">
                        <a:extLst>
                          <a:ext uri="{FF2B5EF4-FFF2-40B4-BE49-F238E27FC236}">
                            <a16:creationId xmlns:a16="http://schemas.microsoft.com/office/drawing/2014/main" id="{754A90BB-1342-4E6E-28FA-656B5155F8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4720" y="2226273"/>
                        <a:ext cx="206375" cy="27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58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Object 39">
            <a:extLst>
              <a:ext uri="{FF2B5EF4-FFF2-40B4-BE49-F238E27FC236}">
                <a16:creationId xmlns:a16="http://schemas.microsoft.com/office/drawing/2014/main" id="{794F1B50-398E-3BC0-B710-6EEDB56E04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3480306"/>
              </p:ext>
            </p:extLst>
          </p:nvPr>
        </p:nvGraphicFramePr>
        <p:xfrm>
          <a:off x="3204245" y="3023198"/>
          <a:ext cx="20955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26725" imgH="177415" progId="Equation.3">
                  <p:embed/>
                </p:oleObj>
              </mc:Choice>
              <mc:Fallback>
                <p:oleObj name="Equation" r:id="rId20" imgW="126725" imgH="177415" progId="Equation.3">
                  <p:embed/>
                  <p:pic>
                    <p:nvPicPr>
                      <p:cNvPr id="100" name="Object 39">
                        <a:extLst>
                          <a:ext uri="{FF2B5EF4-FFF2-40B4-BE49-F238E27FC236}">
                            <a16:creationId xmlns:a16="http://schemas.microsoft.com/office/drawing/2014/main" id="{794F1B50-398E-3BC0-B710-6EEDB56E04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4245" y="3023198"/>
                        <a:ext cx="20955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58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Object 40">
            <a:extLst>
              <a:ext uri="{FF2B5EF4-FFF2-40B4-BE49-F238E27FC236}">
                <a16:creationId xmlns:a16="http://schemas.microsoft.com/office/drawing/2014/main" id="{81F74802-3C4B-A9DF-856C-2C717EBCEA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395581"/>
              </p:ext>
            </p:extLst>
          </p:nvPr>
        </p:nvGraphicFramePr>
        <p:xfrm>
          <a:off x="3205832" y="2475511"/>
          <a:ext cx="184150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14201" imgH="139579" progId="Equation.3">
                  <p:embed/>
                </p:oleObj>
              </mc:Choice>
              <mc:Fallback>
                <p:oleObj name="Equation" r:id="rId21" imgW="114201" imgH="139579" progId="Equation.3">
                  <p:embed/>
                  <p:pic>
                    <p:nvPicPr>
                      <p:cNvPr id="101" name="Object 40">
                        <a:extLst>
                          <a:ext uri="{FF2B5EF4-FFF2-40B4-BE49-F238E27FC236}">
                            <a16:creationId xmlns:a16="http://schemas.microsoft.com/office/drawing/2014/main" id="{81F74802-3C4B-A9DF-856C-2C717EBCEA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5832" y="2475511"/>
                        <a:ext cx="184150" cy="23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58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Object 41">
            <a:extLst>
              <a:ext uri="{FF2B5EF4-FFF2-40B4-BE49-F238E27FC236}">
                <a16:creationId xmlns:a16="http://schemas.microsoft.com/office/drawing/2014/main" id="{907D5030-B46A-BD20-3300-4FE7FE2050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009581"/>
              </p:ext>
            </p:extLst>
          </p:nvPr>
        </p:nvGraphicFramePr>
        <p:xfrm>
          <a:off x="3204245" y="2794598"/>
          <a:ext cx="184150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14151" imgH="164885" progId="Equation.3">
                  <p:embed/>
                </p:oleObj>
              </mc:Choice>
              <mc:Fallback>
                <p:oleObj name="Equation" r:id="rId23" imgW="114151" imgH="164885" progId="Equation.3">
                  <p:embed/>
                  <p:pic>
                    <p:nvPicPr>
                      <p:cNvPr id="102" name="Object 41">
                        <a:extLst>
                          <a:ext uri="{FF2B5EF4-FFF2-40B4-BE49-F238E27FC236}">
                            <a16:creationId xmlns:a16="http://schemas.microsoft.com/office/drawing/2014/main" id="{907D5030-B46A-BD20-3300-4FE7FE2050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4245" y="2794598"/>
                        <a:ext cx="184150" cy="27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58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AC4A7342-EC36-D21E-19A2-BFED2539567F}"/>
                  </a:ext>
                </a:extLst>
              </p:cNvPr>
              <p:cNvSpPr/>
              <p:nvPr/>
            </p:nvSpPr>
            <p:spPr bwMode="auto">
              <a:xfrm>
                <a:off x="3859982" y="2188446"/>
                <a:ext cx="2308026" cy="1296144"/>
              </a:xfrm>
              <a:prstGeom prst="rect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kumimoji="0" lang="en-US" altLang="zh-CN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𝒒</m:t>
                          </m:r>
                        </m:num>
                        <m:den>
                          <m: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𝒑</m:t>
                          </m:r>
                        </m:den>
                      </m:f>
                      <m:f>
                        <m:fPr>
                          <m:ctrlP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kumimoji="0" lang="en-US" altLang="zh-CN" sz="1800" b="1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altLang="zh-CN" sz="1800" b="1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</m:acc>
                        </m:num>
                        <m:den>
                          <m: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𝑨</m:t>
                          </m:r>
                        </m:den>
                      </m:f>
                      <m:r>
                        <a:rPr kumimoji="0" lang="en-US" altLang="zh-CN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sSup>
                        <m:sSupPr>
                          <m:ctrlP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𝜷</m:t>
                          </m:r>
                        </m:sup>
                      </m:sSup>
                    </m:oMath>
                  </m:oMathPara>
                </a14:m>
                <a:endParaRPr kumimoji="0" lang="en-US" altLang="zh-CN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kumimoji="0" lang="en-US" altLang="zh-CN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kumimoji="0" lang="en-US" altLang="zh-CN" sz="18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𝐬𝐢𝐧</m:t>
                      </m:r>
                      <m:r>
                        <a:rPr kumimoji="0" lang="en-US" altLang="zh-CN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kumimoji="0" lang="en-US" altLang="zh-CN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kumimoji="0" lang="en-US" altLang="zh-CN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altLang="zh-CN" sz="18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 panose="02040503050406030204" pitchFamily="18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800" b="1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CN" sz="1800" b="1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kumimoji="0" lang="en-US" altLang="zh-CN" sz="1800" b="1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  <m:r>
                      <a:rPr kumimoji="0" lang="en-US" altLang="zh-CN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altLang="zh-CN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kumimoji="0" lang="zh-CN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:endParaRPr kumimoji="0" lang="en-US" altLang="zh-CN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AC4A7342-EC36-D21E-19A2-BFED25395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9982" y="2188446"/>
                <a:ext cx="2308026" cy="1296144"/>
              </a:xfrm>
              <a:prstGeom prst="rect">
                <a:avLst/>
              </a:prstGeom>
              <a:blipFill>
                <a:blip r:embed="rId25"/>
                <a:stretch>
                  <a:fillRect b="-913"/>
                </a:stretch>
              </a:blipFill>
              <a:ln w="3810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E35B20E0-3613-05CF-AF42-FF17C32A8D9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192344" y="772179"/>
            <a:ext cx="2592288" cy="1576701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1B90224F-980C-26CD-7A29-C688B5FB9854}"/>
              </a:ext>
            </a:extLst>
          </p:cNvPr>
          <p:cNvSpPr/>
          <p:nvPr/>
        </p:nvSpPr>
        <p:spPr bwMode="auto">
          <a:xfrm>
            <a:off x="10920536" y="1556792"/>
            <a:ext cx="432048" cy="576064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9080DBC-38C3-ACE4-27FD-DD4E6683421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136904" y="6003040"/>
            <a:ext cx="1487488" cy="37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2640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Times New Roman" pitchFamily="18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>
        <a:spAutoFit/>
      </a:bodyPr>
      <a:lstStyle>
        <a:defPPr eaLnBrk="1" hangingPunct="1">
          <a:defRPr kumimoji="0" sz="2800" dirty="0">
            <a:solidFill>
              <a:schemeClr val="tx1"/>
            </a:solidFill>
            <a:latin typeface="Tahoma" charset="0"/>
            <a:cs typeface="Tahoma" charset="0"/>
          </a:defRPr>
        </a:defPPr>
      </a:lstStyle>
    </a:tx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宋体"/>
      </a:majorFont>
      <a:minorFont>
        <a:latin typeface="Arial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44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44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楷体_GB2312"/>
        <a:cs typeface=""/>
      </a:majorFont>
      <a:minorFont>
        <a:latin typeface="Arial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1275" cap="flat" cmpd="sng" algn="ctr">
          <a:solidFill>
            <a:srgbClr val="80008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楷体_GB2312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1275" cap="flat" cmpd="sng" algn="ctr">
          <a:solidFill>
            <a:srgbClr val="80008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楷体_GB2312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Designs\BLUSH.POT</Template>
  <TotalTime>104283</TotalTime>
  <Words>1579</Words>
  <Application>Microsoft Office PowerPoint</Application>
  <PresentationFormat>宽屏</PresentationFormat>
  <Paragraphs>271</Paragraphs>
  <Slides>35</Slides>
  <Notes>35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1" baseType="lpstr">
      <vt:lpstr>Microsoft JhengHei</vt:lpstr>
      <vt:lpstr>楷体_GB2312</vt:lpstr>
      <vt:lpstr>微软雅黑</vt:lpstr>
      <vt:lpstr>Arial</vt:lpstr>
      <vt:lpstr>Calibri</vt:lpstr>
      <vt:lpstr>Cambria Math</vt:lpstr>
      <vt:lpstr>Comic Sans MS</vt:lpstr>
      <vt:lpstr>Franklin Gothic Medium</vt:lpstr>
      <vt:lpstr>Helvetica</vt:lpstr>
      <vt:lpstr>Tahoma</vt:lpstr>
      <vt:lpstr>Times New Roman</vt:lpstr>
      <vt:lpstr>Wingdings</vt:lpstr>
      <vt:lpstr>Blank Presentation</vt:lpstr>
      <vt:lpstr>默认设计模板</vt:lpstr>
      <vt:lpstr>2_默认设计模板</vt:lpstr>
      <vt:lpstr>Equation</vt:lpstr>
      <vt:lpstr>PowerPoint 演示文稿</vt:lpstr>
      <vt:lpstr>提纲</vt:lpstr>
      <vt:lpstr>PowerPoint 演示文稿</vt:lpstr>
      <vt:lpstr>LHCb实验</vt:lpstr>
      <vt:lpstr>LHCb数据获取（pp 对撞）</vt:lpstr>
      <vt:lpstr>CP violation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Rare decays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Lepton flavour universality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Backup slides</vt:lpstr>
      <vt:lpstr>PowerPoint 演示文稿</vt:lpstr>
      <vt:lpstr>PowerPoint 演示文稿</vt:lpstr>
      <vt:lpstr>PowerPoint 演示文稿</vt:lpstr>
    </vt:vector>
  </TitlesOfParts>
  <Company>Univ. of Maryland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Phenomena:  Recent Results and Prospects from the Fermilab Tevatron</dc:title>
  <dc:creator>toback</dc:creator>
  <cp:lastModifiedBy>飞 谢</cp:lastModifiedBy>
  <cp:revision>14066</cp:revision>
  <cp:lastPrinted>2000-04-28T17:28:47Z</cp:lastPrinted>
  <dcterms:created xsi:type="dcterms:W3CDTF">2000-02-16T04:53:28Z</dcterms:created>
  <dcterms:modified xsi:type="dcterms:W3CDTF">2024-04-20T14:42:01Z</dcterms:modified>
</cp:coreProperties>
</file>