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66" r:id="rId2"/>
    <p:sldId id="880" r:id="rId3"/>
    <p:sldId id="4530" r:id="rId4"/>
    <p:sldId id="4531" r:id="rId5"/>
    <p:sldId id="4532" r:id="rId6"/>
    <p:sldId id="4533" r:id="rId7"/>
    <p:sldId id="4534" r:id="rId8"/>
    <p:sldId id="4535" r:id="rId9"/>
    <p:sldId id="4536" r:id="rId10"/>
    <p:sldId id="4537" r:id="rId11"/>
    <p:sldId id="4538" r:id="rId12"/>
    <p:sldId id="4539" r:id="rId13"/>
    <p:sldId id="4540" r:id="rId14"/>
    <p:sldId id="4542" r:id="rId15"/>
    <p:sldId id="871" r:id="rId16"/>
    <p:sldId id="870" r:id="rId17"/>
    <p:sldId id="891" r:id="rId18"/>
    <p:sldId id="892" r:id="rId19"/>
    <p:sldId id="4545" r:id="rId20"/>
    <p:sldId id="4541" r:id="rId21"/>
    <p:sldId id="4548" r:id="rId22"/>
    <p:sldId id="4549" r:id="rId23"/>
    <p:sldId id="4550" r:id="rId24"/>
    <p:sldId id="4558" r:id="rId25"/>
    <p:sldId id="4551" r:id="rId26"/>
    <p:sldId id="4553" r:id="rId27"/>
    <p:sldId id="4554" r:id="rId28"/>
    <p:sldId id="4555" r:id="rId29"/>
    <p:sldId id="4556" r:id="rId30"/>
    <p:sldId id="4557" r:id="rId31"/>
    <p:sldId id="455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438A685-69DD-9342-96B4-502ADDB2B53F}">
          <p14:sldIdLst>
            <p14:sldId id="266"/>
          </p14:sldIdLst>
        </p14:section>
        <p14:section name="封面" id="{C684DC81-D2C3-44A6-8941-05B53D2E0557}">
          <p14:sldIdLst/>
        </p14:section>
        <p14:section name="目录与章节过渡" id="{847108E3-22F3-4CD9-A82A-834291DC17F4}">
          <p14:sldIdLst/>
        </p14:section>
        <p14:section name="内容页" id="{EB11151C-0E14-47B0-8218-1431BF894351}">
          <p14:sldIdLst>
            <p14:sldId id="880"/>
            <p14:sldId id="4530"/>
            <p14:sldId id="4531"/>
            <p14:sldId id="4532"/>
            <p14:sldId id="4533"/>
            <p14:sldId id="4534"/>
            <p14:sldId id="4535"/>
            <p14:sldId id="4536"/>
            <p14:sldId id="4537"/>
            <p14:sldId id="4538"/>
            <p14:sldId id="4539"/>
            <p14:sldId id="4540"/>
            <p14:sldId id="4542"/>
            <p14:sldId id="871"/>
            <p14:sldId id="870"/>
            <p14:sldId id="891"/>
            <p14:sldId id="892"/>
            <p14:sldId id="4545"/>
            <p14:sldId id="4541"/>
            <p14:sldId id="4548"/>
            <p14:sldId id="4549"/>
            <p14:sldId id="4550"/>
            <p14:sldId id="4558"/>
            <p14:sldId id="4551"/>
            <p14:sldId id="4553"/>
            <p14:sldId id="4554"/>
            <p14:sldId id="4555"/>
            <p14:sldId id="4556"/>
            <p14:sldId id="4557"/>
            <p14:sldId id="4552"/>
          </p14:sldIdLst>
        </p14:section>
        <p14:section name="封底" id="{843E591D-6EE2-4691-951C-C0C689F22170}">
          <p14:sldIdLst/>
        </p14:section>
        <p14:section name="配色与字体" id="{3D97B63B-D70E-4F27-8A27-3FF98FBB7258}">
          <p14:sldIdLst/>
        </p14:section>
        <p14:section name="图标" id="{256EF24B-5FA9-4838-AFAB-30B46CBE188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D736"/>
    <a:srgbClr val="FFFF8B"/>
    <a:srgbClr val="FF9966"/>
    <a:srgbClr val="122030"/>
    <a:srgbClr val="254061"/>
    <a:srgbClr val="1B50A5"/>
    <a:srgbClr val="125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0"/>
    <p:restoredTop sz="94113"/>
  </p:normalViewPr>
  <p:slideViewPr>
    <p:cSldViewPr snapToGrid="0">
      <p:cViewPr>
        <p:scale>
          <a:sx n="82" d="100"/>
          <a:sy n="82" d="100"/>
        </p:scale>
        <p:origin x="14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4281A-270A-9B4C-B6FF-3D054FB230CC}" type="datetimeFigureOut">
              <a:rPr kumimoji="1" lang="zh-CN" altLang="en-US" smtClean="0"/>
              <a:t>2024/4/19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A4DCC-7920-3A40-BD25-140DCE734E7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357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7064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15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4089784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16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357770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745327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331116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14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1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71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61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19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8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35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06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18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95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0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2030">
                <a:alpha val="98824"/>
              </a:srgbClr>
            </a:gs>
            <a:gs pos="29000">
              <a:srgbClr val="254061"/>
            </a:gs>
            <a:gs pos="69000">
              <a:srgbClr val="254061"/>
            </a:gs>
            <a:gs pos="97000">
              <a:srgbClr val="25406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E4C7-4539-4438-BB44-79A9FA895CAC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68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190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image" Target="../media/image280.pn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openxmlformats.org/officeDocument/2006/relationships/image" Target="../media/image200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96E961A-1E16-95EB-D1CD-5E26466B4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62" y="2365142"/>
            <a:ext cx="115052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b="1" kern="100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(S</a:t>
            </a:r>
            <a:r>
              <a:rPr lang="en-US" altLang="zh-CN" b="1" kern="100" dirty="0">
                <a:solidFill>
                  <a:srgbClr val="FAD73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ome)</a:t>
            </a:r>
            <a:r>
              <a:rPr lang="zh-CN" altLang="en-US" b="1" kern="100" dirty="0">
                <a:solidFill>
                  <a:srgbClr val="FAD73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solidFill>
                  <a:srgbClr val="FAD73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altLang="zh-CN" b="1" kern="100" dirty="0">
                <a:solidFill>
                  <a:srgbClr val="FAD73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b="1" kern="100" dirty="0">
                <a:solidFill>
                  <a:srgbClr val="FAD73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cent theoretical progress on heavy quark weak decays </a:t>
            </a:r>
            <a:endParaRPr lang="en-US" altLang="zh-CN" sz="7200" b="1" dirty="0">
              <a:solidFill>
                <a:srgbClr val="FAD73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546570C-5F9F-99DC-5D77-0CFA3FD01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405" y="4121421"/>
            <a:ext cx="7297190" cy="240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王伟</a:t>
            </a:r>
            <a:endParaRPr kumimoji="0" lang="en-US" altLang="zh-CN" b="1" dirty="0">
              <a:solidFill>
                <a:srgbClr val="FAD7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上海交通大学</a:t>
            </a:r>
            <a:endParaRPr kumimoji="0" lang="en-US" altLang="zh-CN" b="1" dirty="0">
              <a:solidFill>
                <a:srgbClr val="FAD7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第六届重味物理与量子色动力学研讨会</a:t>
            </a:r>
            <a:endParaRPr kumimoji="0" lang="en-US" altLang="zh-CN" b="1" dirty="0">
              <a:solidFill>
                <a:srgbClr val="FAD7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青岛 </a:t>
            </a:r>
            <a:r>
              <a:rPr kumimoji="0" lang="en-US" altLang="zh-CN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kumimoji="0" lang="zh-CN" altLang="en-US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kumimoji="0" lang="en-US" altLang="zh-CN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zh-CN" altLang="en-US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kumimoji="0" lang="en-US" altLang="zh-CN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zh-CN" altLang="en-US" b="1" dirty="0">
                <a:solidFill>
                  <a:srgbClr val="FAD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kumimoji="0" lang="en-US" altLang="zh-CN" b="1" dirty="0">
              <a:solidFill>
                <a:srgbClr val="FAD7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5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C0AC59-3D57-44D8-184D-EEA5AD3FD1FB}"/>
              </a:ext>
            </a:extLst>
          </p:cNvPr>
          <p:cNvSpPr/>
          <p:nvPr/>
        </p:nvSpPr>
        <p:spPr>
          <a:xfrm>
            <a:off x="2516187" y="-1432"/>
            <a:ext cx="7939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Radiative </a:t>
            </a:r>
            <a:r>
              <a:rPr lang="en-US" altLang="zh-CN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leptonic</a:t>
            </a:r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/double radiative B decays 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73A6F6D6-55CD-89DA-6DD1-04D4774A9864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C40290A7-1D2B-0869-93A6-D6F29DBA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EE2BBF9-1C36-5771-29A1-8E7DEFA16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672" y="2199168"/>
            <a:ext cx="3054507" cy="154312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E578AD3-58BB-3CB9-7BC2-FDFA78D2C16E}"/>
              </a:ext>
            </a:extLst>
          </p:cNvPr>
          <p:cNvSpPr txBox="1"/>
          <p:nvPr/>
        </p:nvSpPr>
        <p:spPr>
          <a:xfrm>
            <a:off x="320040" y="1279317"/>
            <a:ext cx="617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Integrate out hard-collinear fields: nonlocal operator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  <a:ea typeface="隶书" panose="020105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1EC0B7D-54EC-BB66-21A7-1B2D2F3696E1}"/>
                  </a:ext>
                </a:extLst>
              </p:cNvPr>
              <p:cNvSpPr/>
              <p:nvPr/>
            </p:nvSpPr>
            <p:spPr>
              <a:xfrm>
                <a:off x="1489793" y="2076832"/>
                <a:ext cx="1821589" cy="4280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altLang="zh-CN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:</a:t>
                </a:r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1EC0B7D-54EC-BB66-21A7-1B2D2F3696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793" y="2076832"/>
                <a:ext cx="1821589" cy="428002"/>
              </a:xfrm>
              <a:prstGeom prst="rect">
                <a:avLst/>
              </a:prstGeom>
              <a:blipFill>
                <a:blip r:embed="rId3"/>
                <a:stretch>
                  <a:fillRect t="-8571" r="-2083" b="-1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14104096-9045-4521-BC3C-F6B55710A52D}"/>
              </a:ext>
            </a:extLst>
          </p:cNvPr>
          <p:cNvSpPr txBox="1"/>
          <p:nvPr/>
        </p:nvSpPr>
        <p:spPr>
          <a:xfrm>
            <a:off x="3702846" y="2123916"/>
            <a:ext cx="4105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Hard-collinear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  <a:ea typeface="隶书" panose="020105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9DB3F8C-BDB0-EF79-9014-39DFEBB461D8}"/>
              </a:ext>
            </a:extLst>
          </p:cNvPr>
          <p:cNvSpPr txBox="1"/>
          <p:nvPr/>
        </p:nvSpPr>
        <p:spPr>
          <a:xfrm>
            <a:off x="320040" y="3154010"/>
            <a:ext cx="7890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A novel soft function with different light-cone direction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  <a:ea typeface="隶书" panose="02010509060101010101" pitchFamily="49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4937A2E-5B6D-062F-3736-57AEA9F85FD2}"/>
              </a:ext>
            </a:extLst>
          </p:cNvPr>
          <p:cNvSpPr/>
          <p:nvPr/>
        </p:nvSpPr>
        <p:spPr>
          <a:xfrm>
            <a:off x="6363090" y="1279317"/>
            <a:ext cx="3082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[Qin, YLS, Wang, Wang, 2023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F0482CDC-519C-AAD7-367E-D542538AD0B0}"/>
                  </a:ext>
                </a:extLst>
              </p:cNvPr>
              <p:cNvSpPr/>
              <p:nvPr/>
            </p:nvSpPr>
            <p:spPr>
              <a:xfrm>
                <a:off x="2172704" y="3763208"/>
                <a:ext cx="7133876" cy="469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〈0|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  <m:sup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sub>
                        <m:sup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(0)|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F0482CDC-519C-AAD7-367E-D542538AD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704" y="3763208"/>
                <a:ext cx="7133876" cy="469359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2E7D02D-7738-3993-B689-6C7C6A8B62AE}"/>
                  </a:ext>
                </a:extLst>
              </p:cNvPr>
              <p:cNvSpPr/>
              <p:nvPr/>
            </p:nvSpPr>
            <p:spPr>
              <a:xfrm>
                <a:off x="2323692" y="4287259"/>
                <a:ext cx="6190413" cy="7583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2E7D02D-7738-3993-B689-6C7C6A8B6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692" y="4287259"/>
                <a:ext cx="6190413" cy="758349"/>
              </a:xfrm>
              <a:prstGeom prst="rect">
                <a:avLst/>
              </a:prstGeom>
              <a:blipFill>
                <a:blip r:embed="rId5"/>
                <a:stretch>
                  <a:fillRect t="-159016" b="-2360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017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6F554-DB7A-B133-73A7-552969BEE88F}"/>
              </a:ext>
            </a:extLst>
          </p:cNvPr>
          <p:cNvSpPr/>
          <p:nvPr/>
        </p:nvSpPr>
        <p:spPr>
          <a:xfrm>
            <a:off x="2667000" y="290578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Semi-Leptonic Decays and Form</a:t>
            </a:r>
            <a:r>
              <a:rPr lang="zh-CN" alt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8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88DC91F-00A8-B866-FADA-4A72961195D5}"/>
              </a:ext>
            </a:extLst>
          </p:cNvPr>
          <p:cNvSpPr/>
          <p:nvPr/>
        </p:nvSpPr>
        <p:spPr>
          <a:xfrm>
            <a:off x="3828296" y="0"/>
            <a:ext cx="5203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Heavy-to-light form factors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C354A9-66B0-9C05-C4B3-56972FDF0EB7}"/>
              </a:ext>
            </a:extLst>
          </p:cNvPr>
          <p:cNvSpPr/>
          <p:nvPr/>
        </p:nvSpPr>
        <p:spPr>
          <a:xfrm>
            <a:off x="241909" y="987459"/>
            <a:ext cx="11506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Semileptonic</a:t>
            </a: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 decays play an essential role in the determination of the CKM matrix elements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074788-88A1-327B-D475-9E994ACEFE55}"/>
              </a:ext>
            </a:extLst>
          </p:cNvPr>
          <p:cNvSpPr/>
          <p:nvPr/>
        </p:nvSpPr>
        <p:spPr>
          <a:xfrm>
            <a:off x="260014" y="2047237"/>
            <a:ext cx="10357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QCD/SCET factorization formulae for </a:t>
            </a:r>
            <a:r>
              <a:rPr lang="en-US" altLang="zh-CN" sz="2000" dirty="0" err="1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mesonic</a:t>
            </a: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 form </a:t>
            </a: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factor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[BBNS, BPRS, and many others].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4CDF10A-C516-9F51-7216-1BB980CEDFAD}"/>
                  </a:ext>
                </a:extLst>
              </p:cNvPr>
              <p:cNvSpPr/>
              <p:nvPr/>
            </p:nvSpPr>
            <p:spPr>
              <a:xfrm>
                <a:off x="1667744" y="2555195"/>
                <a:ext cx="8448275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𝐿𝑃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𝑑𝑢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4CDF10A-C516-9F51-7216-1BB980CEDF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744" y="2555195"/>
                <a:ext cx="8448275" cy="783741"/>
              </a:xfrm>
              <a:prstGeom prst="rect">
                <a:avLst/>
              </a:prstGeom>
              <a:blipFill>
                <a:blip r:embed="rId2"/>
                <a:stretch>
                  <a:fillRect t="-152381" b="-2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9EFB1E33-03BB-5BDD-2632-6C239999049E}"/>
              </a:ext>
            </a:extLst>
          </p:cNvPr>
          <p:cNvSpPr/>
          <p:nvPr/>
        </p:nvSpPr>
        <p:spPr>
          <a:xfrm>
            <a:off x="241909" y="5338610"/>
            <a:ext cx="10057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C00000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Lattice simulation: direct calculation of the QCD form factors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699210-B672-D357-2367-9A10486BB360}"/>
              </a:ext>
            </a:extLst>
          </p:cNvPr>
          <p:cNvSpPr/>
          <p:nvPr/>
        </p:nvSpPr>
        <p:spPr>
          <a:xfrm>
            <a:off x="814551" y="5750000"/>
            <a:ext cx="10562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Works well at small recoil region, and needs to be extrapolated to the whole physical region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77187D-1FDA-480F-AEDF-E02CF2A9D9E3}"/>
              </a:ext>
            </a:extLst>
          </p:cNvPr>
          <p:cNvSpPr/>
          <p:nvPr/>
        </p:nvSpPr>
        <p:spPr>
          <a:xfrm>
            <a:off x="260013" y="3419943"/>
            <a:ext cx="9774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QCD/SCET factorization formulae for baryonic form factor 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[Wang, 2011].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788B125-F5A5-7BA9-8741-5CDA7AFE11D4}"/>
                  </a:ext>
                </a:extLst>
              </p:cNvPr>
              <p:cNvSpPr/>
              <p:nvPr/>
            </p:nvSpPr>
            <p:spPr>
              <a:xfrm>
                <a:off x="1589719" y="3865372"/>
                <a:ext cx="8810874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𝐿𝑃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nary>
                            <m:nary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𝑑𝑢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𝑑𝑣𝐶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Sup>
                                <m:sSubSup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bSup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(3)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788B125-F5A5-7BA9-8741-5CDA7AFE1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719" y="3865372"/>
                <a:ext cx="8810874" cy="783741"/>
              </a:xfrm>
              <a:prstGeom prst="rect">
                <a:avLst/>
              </a:prstGeom>
              <a:blipFill>
                <a:blip r:embed="rId3"/>
                <a:stretch>
                  <a:fillRect t="-152381" b="-2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FB6D2ECC-54E5-EFC5-D895-3ADECCD01E85}"/>
              </a:ext>
            </a:extLst>
          </p:cNvPr>
          <p:cNvSpPr/>
          <p:nvPr/>
        </p:nvSpPr>
        <p:spPr>
          <a:xfrm>
            <a:off x="1231982" y="4694432"/>
            <a:ext cx="9526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Leading power contribution;  but numerically suppressed:  dominated by NLP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660EA606-FE0C-58E7-3174-F27A279A13E0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64A1941E-3E50-7906-3ADD-FBE8D72D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89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87F04E-DF31-9AB0-D432-E14332C214BC}"/>
              </a:ext>
            </a:extLst>
          </p:cNvPr>
          <p:cNvSpPr/>
          <p:nvPr/>
        </p:nvSpPr>
        <p:spPr>
          <a:xfrm>
            <a:off x="2956454" y="0"/>
            <a:ext cx="7269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LCSR for the heavy-to-light form factors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30C6FA-2B1D-7E10-C7D0-E11670FE291B}"/>
              </a:ext>
            </a:extLst>
          </p:cNvPr>
          <p:cNvSpPr/>
          <p:nvPr/>
        </p:nvSpPr>
        <p:spPr>
          <a:xfrm>
            <a:off x="224043" y="849528"/>
            <a:ext cx="11506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LCSR is a QCD inspired method for the large recoil region of the heavy-to-light form factors.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06B349E-357F-C5E0-EA0A-C41A52FEAE44}"/>
              </a:ext>
            </a:extLst>
          </p:cNvPr>
          <p:cNvSpPr/>
          <p:nvPr/>
        </p:nvSpPr>
        <p:spPr>
          <a:xfrm>
            <a:off x="8153225" y="2732860"/>
            <a:ext cx="29545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Light meson LCSR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E41AA3-9634-2DC6-9138-FD588047D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61" y="1615312"/>
            <a:ext cx="1810353" cy="203881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2B1861FD-204A-ECE0-75E1-7D8D409A3312}"/>
              </a:ext>
            </a:extLst>
          </p:cNvPr>
          <p:cNvSpPr/>
          <p:nvPr/>
        </p:nvSpPr>
        <p:spPr>
          <a:xfrm>
            <a:off x="4904024" y="1606288"/>
            <a:ext cx="309748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The correlation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1564939-C49E-9B0C-270F-120E4FEA5FDB}"/>
                  </a:ext>
                </a:extLst>
              </p:cNvPr>
              <p:cNvSpPr/>
              <p:nvPr/>
            </p:nvSpPr>
            <p:spPr>
              <a:xfrm>
                <a:off x="4799493" y="2216231"/>
                <a:ext cx="33065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〈0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weak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  <m:acc>
                        <m:accPr>
                          <m:chr m:val="̅"/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1564939-C49E-9B0C-270F-120E4FEA5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493" y="2216231"/>
                <a:ext cx="3306546" cy="400110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9D6AE53-B407-BAA5-4A6B-A0D5D7E55A6B}"/>
                  </a:ext>
                </a:extLst>
              </p:cNvPr>
              <p:cNvSpPr/>
              <p:nvPr/>
            </p:nvSpPr>
            <p:spPr>
              <a:xfrm>
                <a:off x="4803643" y="2686839"/>
                <a:ext cx="339368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〈</m:t>
                      </m:r>
                      <m:acc>
                        <m:accPr>
                          <m:chr m:val="̅"/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d>
                        <m:d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weak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0〉</m:t>
                      </m:r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9D6AE53-B407-BAA5-4A6B-A0D5D7E55A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643" y="2686839"/>
                <a:ext cx="3393686" cy="40011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310D3964-6E7F-E0B2-6D9F-43B5F36DF069}"/>
              </a:ext>
            </a:extLst>
          </p:cNvPr>
          <p:cNvSpPr/>
          <p:nvPr/>
        </p:nvSpPr>
        <p:spPr>
          <a:xfrm>
            <a:off x="4228569" y="2668514"/>
            <a:ext cx="426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or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D822BBC9-F60C-84EB-9B8E-612F007D2633}"/>
              </a:ext>
            </a:extLst>
          </p:cNvPr>
          <p:cNvSpPr/>
          <p:nvPr/>
        </p:nvSpPr>
        <p:spPr>
          <a:xfrm>
            <a:off x="5645607" y="3497121"/>
            <a:ext cx="166212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Quark hadron duality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13FB06-B871-A710-82E2-CB3279515DDE}"/>
              </a:ext>
            </a:extLst>
          </p:cNvPr>
          <p:cNvSpPr/>
          <p:nvPr/>
        </p:nvSpPr>
        <p:spPr>
          <a:xfrm>
            <a:off x="8168921" y="2271690"/>
            <a:ext cx="4114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B-meson LCSR(SCET sum rules).</a:t>
            </a: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828C7F63-08AF-BE40-4409-792AA8D766CB}"/>
              </a:ext>
            </a:extLst>
          </p:cNvPr>
          <p:cNvSpPr/>
          <p:nvPr/>
        </p:nvSpPr>
        <p:spPr>
          <a:xfrm>
            <a:off x="3459840" y="3493038"/>
            <a:ext cx="1396684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Quark level OPE</a:t>
            </a: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69D8607-9492-2BC4-8188-AF383F6F8F41}"/>
              </a:ext>
            </a:extLst>
          </p:cNvPr>
          <p:cNvSpPr/>
          <p:nvPr/>
        </p:nvSpPr>
        <p:spPr>
          <a:xfrm>
            <a:off x="7984795" y="3481721"/>
            <a:ext cx="2338908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Hardon level: parameterization</a:t>
            </a:r>
          </a:p>
        </p:txBody>
      </p:sp>
      <p:sp>
        <p:nvSpPr>
          <p:cNvPr id="14" name="下箭头 13">
            <a:extLst>
              <a:ext uri="{FF2B5EF4-FFF2-40B4-BE49-F238E27FC236}">
                <a16:creationId xmlns:a16="http://schemas.microsoft.com/office/drawing/2014/main" id="{44824529-C5E7-34E7-EA7F-EA866B2BAEB8}"/>
              </a:ext>
            </a:extLst>
          </p:cNvPr>
          <p:cNvSpPr/>
          <p:nvPr/>
        </p:nvSpPr>
        <p:spPr>
          <a:xfrm rot="2598773" flipH="1">
            <a:off x="4748688" y="2978107"/>
            <a:ext cx="141326" cy="492438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下箭头 14">
            <a:extLst>
              <a:ext uri="{FF2B5EF4-FFF2-40B4-BE49-F238E27FC236}">
                <a16:creationId xmlns:a16="http://schemas.microsoft.com/office/drawing/2014/main" id="{57FBB444-F686-2F8B-D710-846E97E59BE3}"/>
              </a:ext>
            </a:extLst>
          </p:cNvPr>
          <p:cNvSpPr/>
          <p:nvPr/>
        </p:nvSpPr>
        <p:spPr>
          <a:xfrm rot="19173426" flipH="1">
            <a:off x="7781673" y="2994508"/>
            <a:ext cx="116688" cy="523190"/>
          </a:xfrm>
          <a:prstGeom prst="downArrow">
            <a:avLst>
              <a:gd name="adj1" fmla="val 50000"/>
              <a:gd name="adj2" fmla="val 2866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左右箭头 15">
            <a:extLst>
              <a:ext uri="{FF2B5EF4-FFF2-40B4-BE49-F238E27FC236}">
                <a16:creationId xmlns:a16="http://schemas.microsoft.com/office/drawing/2014/main" id="{B3ED4BC5-EA29-9CD8-E328-C8F2D38EEAFB}"/>
              </a:ext>
            </a:extLst>
          </p:cNvPr>
          <p:cNvSpPr/>
          <p:nvPr/>
        </p:nvSpPr>
        <p:spPr>
          <a:xfrm>
            <a:off x="4997849" y="3724149"/>
            <a:ext cx="465079" cy="220364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左右箭头 16">
            <a:extLst>
              <a:ext uri="{FF2B5EF4-FFF2-40B4-BE49-F238E27FC236}">
                <a16:creationId xmlns:a16="http://schemas.microsoft.com/office/drawing/2014/main" id="{AD0C0E63-6C74-9642-9B99-63423099ED64}"/>
              </a:ext>
            </a:extLst>
          </p:cNvPr>
          <p:cNvSpPr/>
          <p:nvPr/>
        </p:nvSpPr>
        <p:spPr>
          <a:xfrm>
            <a:off x="7378391" y="3724149"/>
            <a:ext cx="465079" cy="225280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2BC2F67-1304-1279-A5F4-605423C273A8}"/>
              </a:ext>
            </a:extLst>
          </p:cNvPr>
          <p:cNvSpPr/>
          <p:nvPr/>
        </p:nvSpPr>
        <p:spPr>
          <a:xfrm>
            <a:off x="224043" y="4455818"/>
            <a:ext cx="11915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The correlation function can be calculated with standard QCD factorization technique.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80B2F24-0406-53DD-05D9-84F5FB332B27}"/>
                  </a:ext>
                </a:extLst>
              </p:cNvPr>
              <p:cNvSpPr/>
              <p:nvPr/>
            </p:nvSpPr>
            <p:spPr>
              <a:xfrm>
                <a:off x="813493" y="4837912"/>
                <a:ext cx="1029423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form factors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[Cui, Huang, YLS, Wang, Wang, 2022]</a:t>
                </a:r>
              </a:p>
            </p:txBody>
          </p:sp>
        </mc:Choice>
        <mc:Fallback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80B2F24-0406-53DD-05D9-84F5FB332B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93" y="4837912"/>
                <a:ext cx="10294237" cy="400110"/>
              </a:xfrm>
              <a:prstGeom prst="rect">
                <a:avLst/>
              </a:prstGeom>
              <a:blipFill>
                <a:blip r:embed="rId5"/>
                <a:stretch>
                  <a:fillRect l="-369" t="-937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C587F99-EACB-59C2-DD5D-40B6C3786E9C}"/>
                  </a:ext>
                </a:extLst>
              </p:cNvPr>
              <p:cNvSpPr/>
              <p:nvPr/>
            </p:nvSpPr>
            <p:spPr>
              <a:xfrm>
                <a:off x="813493" y="5285952"/>
                <a:ext cx="841142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form factors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[Gao, Huber, Ji, Wang, Wang, Wei, 2022]</a:t>
                </a:r>
              </a:p>
            </p:txBody>
          </p:sp>
        </mc:Choice>
        <mc:Fallback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C587F99-EACB-59C2-DD5D-40B6C3786E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93" y="5285952"/>
                <a:ext cx="8411427" cy="400110"/>
              </a:xfrm>
              <a:prstGeom prst="rect">
                <a:avLst/>
              </a:prstGeom>
              <a:blipFill>
                <a:blip r:embed="rId6"/>
                <a:stretch>
                  <a:fillRect l="-452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2E10788-49AB-B59B-4787-9D1FA0B895D7}"/>
                  </a:ext>
                </a:extLst>
              </p:cNvPr>
              <p:cNvSpPr/>
              <p:nvPr/>
            </p:nvSpPr>
            <p:spPr>
              <a:xfrm>
                <a:off x="805878" y="5726888"/>
                <a:ext cx="1029423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form factors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[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Cui, </a:t>
                </a:r>
                <a:r>
                  <a:rPr lang="en-US" altLang="zh-CN" sz="2000" dirty="0" err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huang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Wang, Zhao, 2023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Calibri Light" panose="020F0302020204030204" pitchFamily="34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]</a:t>
                </a:r>
              </a:p>
            </p:txBody>
          </p:sp>
        </mc:Choice>
        <mc:Fallback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2E10788-49AB-B59B-4787-9D1FA0B89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78" y="5726888"/>
                <a:ext cx="10294237" cy="400110"/>
              </a:xfrm>
              <a:prstGeom prst="rect">
                <a:avLst/>
              </a:prstGeom>
              <a:blipFill>
                <a:blip r:embed="rId7"/>
                <a:stretch>
                  <a:fillRect l="-493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BF17E8A5-87D6-2BB6-C55F-67F81549E8A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灯片编号占位符 4">
            <a:extLst>
              <a:ext uri="{FF2B5EF4-FFF2-40B4-BE49-F238E27FC236}">
                <a16:creationId xmlns:a16="http://schemas.microsoft.com/office/drawing/2014/main" id="{01571E7D-3A13-CB60-975A-8A9BE8E4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0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8F9F9D2-3F37-D8C9-E1D3-CF0F07512AAE}"/>
                  </a:ext>
                </a:extLst>
              </p:cNvPr>
              <p:cNvSpPr/>
              <p:nvPr/>
            </p:nvSpPr>
            <p:spPr>
              <a:xfrm>
                <a:off x="3993785" y="2551"/>
                <a:ext cx="5376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r>
                          <a:rPr lang="en-US" altLang="zh-C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altLang="zh-C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r>
                          <a:rPr lang="en-US" altLang="zh-C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</m:t>
                        </m:r>
                        <m:r>
                          <a:rPr lang="en-US" altLang="zh-C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form factors</a:t>
                </a:r>
                <a:endParaRPr lang="zh-CN" altLang="en-US" sz="2800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8F9F9D2-3F37-D8C9-E1D3-CF0F07512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785" y="2551"/>
                <a:ext cx="5376491" cy="523220"/>
              </a:xfrm>
              <a:prstGeom prst="rect">
                <a:avLst/>
              </a:prstGeom>
              <a:blipFill>
                <a:blip r:embed="rId2"/>
                <a:stretch>
                  <a:fillRect l="-2358" t="-14286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81C608C-D4AA-5054-D1D6-B71FA27558E3}"/>
                  </a:ext>
                </a:extLst>
              </p:cNvPr>
              <p:cNvSpPr/>
              <p:nvPr/>
            </p:nvSpPr>
            <p:spPr>
              <a:xfrm>
                <a:off x="65376" y="756726"/>
                <a:ext cx="602866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Anormals</a:t>
                </a:r>
                <a:r>
                  <a:rPr lang="zh-CN" altLang="en-US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：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about 3.3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</a:t>
                </a:r>
                <a:endParaRPr lang="en-US" altLang="zh-CN" sz="2000" dirty="0">
                  <a:solidFill>
                    <a:schemeClr val="bg1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81C608C-D4AA-5054-D1D6-B71FA2755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6" y="756726"/>
                <a:ext cx="6028662" cy="400110"/>
              </a:xfrm>
              <a:prstGeom prst="rect">
                <a:avLst/>
              </a:prstGeom>
              <a:blipFill>
                <a:blip r:embed="rId3"/>
                <a:stretch>
                  <a:fillRect l="-1050" t="-15152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EAD1F5F-1A5B-2801-B628-E17E0303C8B0}"/>
                  </a:ext>
                </a:extLst>
              </p:cNvPr>
              <p:cNvSpPr/>
              <p:nvPr/>
            </p:nvSpPr>
            <p:spPr>
              <a:xfrm>
                <a:off x="354842" y="1375343"/>
                <a:ext cx="2978615" cy="730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Br</m:t>
                          </m:r>
                          <m: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B</m:t>
                          </m:r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→</m:t>
                          </m:r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𝐷</m:t>
                          </m:r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𝜏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Br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B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ℓ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EAD1F5F-1A5B-2801-B628-E17E0303C8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2" y="1375343"/>
                <a:ext cx="2978615" cy="730328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6B1380C4-4FF0-33E4-456E-20B6AA6887F0}"/>
                  </a:ext>
                </a:extLst>
              </p:cNvPr>
              <p:cNvSpPr/>
              <p:nvPr/>
            </p:nvSpPr>
            <p:spPr>
              <a:xfrm>
                <a:off x="3048644" y="1387791"/>
                <a:ext cx="2978615" cy="731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Br</m:t>
                          </m:r>
                          <m: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B</m:t>
                          </m:r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𝜏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Br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B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ℓ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6B1380C4-4FF0-33E4-456E-20B6AA6887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644" y="1387791"/>
                <a:ext cx="2978615" cy="7313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0091DDB-A6F9-8C36-89B8-092910D66BDC}"/>
                  </a:ext>
                </a:extLst>
              </p:cNvPr>
              <p:cNvSpPr/>
              <p:nvPr/>
            </p:nvSpPr>
            <p:spPr>
              <a:xfrm>
                <a:off x="0" y="2259382"/>
                <a:ext cx="590612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An improved study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form factors: NLO corrections + power corrections </a:t>
                </a: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0091DDB-A6F9-8C36-89B8-092910D66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59382"/>
                <a:ext cx="5906123" cy="707886"/>
              </a:xfrm>
              <a:prstGeom prst="rect">
                <a:avLst/>
              </a:prstGeom>
              <a:blipFill>
                <a:blip r:embed="rId6"/>
                <a:stretch>
                  <a:fillRect l="-858" t="-5357" r="-3004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82E3B66C-D5D4-9A56-F920-358A23BD1264}"/>
              </a:ext>
            </a:extLst>
          </p:cNvPr>
          <p:cNvSpPr/>
          <p:nvPr/>
        </p:nvSpPr>
        <p:spPr>
          <a:xfrm>
            <a:off x="0" y="3895980"/>
            <a:ext cx="5830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Combined analysis of Lattice simulation and LCSR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049DB1-FF02-68B1-ACF0-C7C7394C3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922" y="981280"/>
            <a:ext cx="6092955" cy="31451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FB4417D-15F6-ADD3-1525-F226018DADCF}"/>
                  </a:ext>
                </a:extLst>
              </p:cNvPr>
              <p:cNvSpPr/>
              <p:nvPr/>
            </p:nvSpPr>
            <p:spPr>
              <a:xfrm>
                <a:off x="65376" y="5269804"/>
                <a:ext cx="510623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The updated prediction on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FB4417D-15F6-ADD3-1525-F226018DAD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6" y="5269804"/>
                <a:ext cx="5106231" cy="400110"/>
              </a:xfrm>
              <a:prstGeom prst="rect">
                <a:avLst/>
              </a:prstGeom>
              <a:blipFill>
                <a:blip r:embed="rId8"/>
                <a:stretch>
                  <a:fillRect l="-1241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01D979BC-F10A-46DE-0926-AB730F6B7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2030" y="4200458"/>
            <a:ext cx="4308944" cy="253880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547AD5E-2735-CB60-6C54-5CC9270B3265}"/>
              </a:ext>
            </a:extLst>
          </p:cNvPr>
          <p:cNvSpPr/>
          <p:nvPr/>
        </p:nvSpPr>
        <p:spPr>
          <a:xfrm>
            <a:off x="1387815" y="3019120"/>
            <a:ext cx="3458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[Cui, </a:t>
            </a:r>
            <a:r>
              <a:rPr lang="en-US" altLang="zh-CN" sz="2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huang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Wang, Zhao, 2023] 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458318DA-C15C-9237-EF12-203F95F39F97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FCFB7202-C197-D4ED-3E3C-D4BABE73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77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6207A25-3232-3B4D-AE15-AD560088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44" y="93108"/>
            <a:ext cx="6006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Form factors on Lattice QCD</a:t>
            </a:r>
            <a:endParaRPr kumimoji="0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表格 9">
                <a:extLst>
                  <a:ext uri="{FF2B5EF4-FFF2-40B4-BE49-F238E27FC236}">
                    <a16:creationId xmlns:a16="http://schemas.microsoft.com/office/drawing/2014/main" id="{95B6D9E7-726E-B7C6-E2C2-D3E3C68B59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849743"/>
                  </p:ext>
                </p:extLst>
              </p:nvPr>
            </p:nvGraphicFramePr>
            <p:xfrm>
              <a:off x="320040" y="1326304"/>
              <a:ext cx="11338560" cy="3596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34639">
                      <a:extLst>
                        <a:ext uri="{9D8B030D-6E8A-4147-A177-3AD203B41FA5}">
                          <a16:colId xmlns:a16="http://schemas.microsoft.com/office/drawing/2014/main" val="447121456"/>
                        </a:ext>
                      </a:extLst>
                    </a:gridCol>
                    <a:gridCol w="2115669">
                      <a:extLst>
                        <a:ext uri="{9D8B030D-6E8A-4147-A177-3AD203B41FA5}">
                          <a16:colId xmlns:a16="http://schemas.microsoft.com/office/drawing/2014/main" val="1609986543"/>
                        </a:ext>
                      </a:extLst>
                    </a:gridCol>
                    <a:gridCol w="2310738">
                      <a:extLst>
                        <a:ext uri="{9D8B030D-6E8A-4147-A177-3AD203B41FA5}">
                          <a16:colId xmlns:a16="http://schemas.microsoft.com/office/drawing/2014/main" val="2165378384"/>
                        </a:ext>
                      </a:extLst>
                    </a:gridCol>
                    <a:gridCol w="4077514">
                      <a:extLst>
                        <a:ext uri="{9D8B030D-6E8A-4147-A177-3AD203B41FA5}">
                          <a16:colId xmlns:a16="http://schemas.microsoft.com/office/drawing/2014/main" val="16126114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Process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  <m:r>
                                  <a:rPr lang="en-US" altLang="zh-CN" sz="2000" b="1" i="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altLang="zh-CN" sz="2000" b="1" i="0" smtClean="0">
                                    <a:latin typeface="Cambria Math" panose="02040503050406030204" pitchFamily="18" charset="0"/>
                                  </a:rPr>
                                  <m:t>𝐟𝐦</m:t>
                                </m:r>
                                <m:r>
                                  <a:rPr lang="en-US" altLang="zh-CN" sz="2000" b="1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/>
                            <a:t>[MeV]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Reference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11302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r>
                                  <a:rPr kumimoji="1" lang="en-US" altLang="zh-CN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→</m:t>
                                </m:r>
                                <m:r>
                                  <a:rPr kumimoji="1" lang="en-US" altLang="zh-CN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𝚲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0.08</a:t>
                          </a:r>
                          <a:r>
                            <a:rPr lang="zh-CN" altLang="en-US" sz="2000" dirty="0"/>
                            <a:t>，</a:t>
                          </a:r>
                          <a:r>
                            <a:rPr lang="en-US" altLang="zh-CN" sz="2000" dirty="0"/>
                            <a:t>0.11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140-360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 err="1"/>
                            <a:t>S.Meinel</a:t>
                          </a:r>
                          <a:r>
                            <a:rPr lang="en" altLang="zh-CN" sz="2000" dirty="0"/>
                            <a:t>, 1611.09696/PRL 2017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7084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kumimoji="1" lang="en-US" altLang="zh-CN" sz="2000" b="1" i="1" dirty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r>
                                  <a:rPr kumimoji="1" lang="en-US" altLang="zh-CN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→</m:t>
                                </m:r>
                                <m:r>
                                  <a:rPr kumimoji="1" lang="en-US" altLang="zh-CN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𝚲</m:t>
                                </m:r>
                                <m:r>
                                  <a:rPr kumimoji="1" lang="en-US" altLang="zh-CN" sz="2000" b="1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kumimoji="1" lang="en-US" altLang="zh-CN" sz="2000" b="1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𝟏𝟓𝟐𝟎</m:t>
                                </m:r>
                                <m:r>
                                  <a:rPr kumimoji="1" lang="en-US" altLang="zh-CN" sz="2000" b="1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0.08</a:t>
                          </a:r>
                          <a:r>
                            <a:rPr lang="zh-CN" altLang="en-US" sz="2000" dirty="0"/>
                            <a:t>，</a:t>
                          </a:r>
                          <a:r>
                            <a:rPr lang="en-US" altLang="zh-CN" sz="2000" dirty="0"/>
                            <a:t>0.11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300-430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 err="1"/>
                            <a:t>S.Meinel</a:t>
                          </a:r>
                          <a:r>
                            <a:rPr lang="en" altLang="zh-CN" sz="2000" dirty="0"/>
                            <a:t>, G. Rendon</a:t>
                          </a:r>
                        </a:p>
                        <a:p>
                          <a:pPr algn="ctr"/>
                          <a:r>
                            <a:rPr lang="en" altLang="zh-CN" sz="2000" dirty="0"/>
                            <a:t>2107.13140/PRD 2022; 2107.13084/PRD 2022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6575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r>
                                  <a:rPr kumimoji="1" lang="en-US" altLang="zh-CN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→</m:t>
                                </m:r>
                                <m:r>
                                  <a:rPr kumimoji="1" lang="en-US" altLang="zh-CN" sz="2000" b="1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0.08</a:t>
                          </a:r>
                          <a:r>
                            <a:rPr lang="zh-CN" altLang="en-US" sz="2000" dirty="0"/>
                            <a:t>，</a:t>
                          </a:r>
                          <a:r>
                            <a:rPr lang="en-US" altLang="zh-CN" sz="2000" dirty="0"/>
                            <a:t>0.11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230-360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/>
                            <a:t>S. </a:t>
                          </a:r>
                          <a:r>
                            <a:rPr lang="en" altLang="zh-CN" sz="2000" dirty="0" err="1"/>
                            <a:t>Meinel</a:t>
                          </a:r>
                          <a:r>
                            <a:rPr lang="en" altLang="zh-CN" sz="2000" dirty="0"/>
                            <a:t>, 1712.05783/PRD 2018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47332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" altLang="zh-CN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𝜩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zh-CN" sz="2000" b="1" dirty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zh-CN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" altLang="zh-CN" sz="2000" b="1" dirty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𝜩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0.08</a:t>
                          </a:r>
                          <a:r>
                            <a:rPr lang="zh-CN" altLang="en-US" sz="2000" dirty="0"/>
                            <a:t>，</a:t>
                          </a:r>
                          <a:r>
                            <a:rPr lang="en-US" altLang="zh-CN" sz="2000" dirty="0"/>
                            <a:t>0.108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290, 300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/>
                            <a:t>Q.A. Zhang, </a:t>
                          </a:r>
                          <a:r>
                            <a:rPr lang="en" altLang="zh-CN" sz="2000" dirty="0" err="1"/>
                            <a:t>et.al</a:t>
                          </a:r>
                          <a:r>
                            <a:rPr lang="en" altLang="zh-CN" sz="2000" dirty="0"/>
                            <a:t>, </a:t>
                          </a:r>
                        </a:p>
                        <a:p>
                          <a:pPr algn="ctr"/>
                          <a:r>
                            <a:rPr lang="en" altLang="zh-CN" sz="2000" dirty="0"/>
                            <a:t>2103.07064/CPC 2022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10878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kumimoji="1" lang="en-US" altLang="zh-CN" sz="2000" b="1" i="1" dirty="0" smtClean="0"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Times New Roman" charset="0"/>
                                      </a:rPr>
                                      <m:t>𝒄</m:t>
                                    </m:r>
                                  </m:sub>
                                </m:sSub>
                                <m:r>
                                  <a:rPr kumimoji="1" lang="en-US" altLang="zh-CN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→</m:t>
                                </m:r>
                                <m:r>
                                  <a:rPr kumimoji="1" lang="en-US" altLang="zh-CN" sz="20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𝚲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0.1555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550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/>
                            <a:t>H. </a:t>
                          </a:r>
                          <a:r>
                            <a:rPr lang="en" altLang="zh-CN" sz="2000" dirty="0" err="1"/>
                            <a:t>Bahtiyar</a:t>
                          </a:r>
                          <a:endParaRPr lang="en" altLang="zh-CN" sz="2000" dirty="0"/>
                        </a:p>
                        <a:p>
                          <a:pPr algn="ctr"/>
                          <a:r>
                            <a:rPr lang="en" altLang="zh-CN" sz="2000" dirty="0"/>
                            <a:t>2107.13909/</a:t>
                          </a:r>
                          <a:r>
                            <a:rPr lang="en" altLang="zh-CN" sz="2000" dirty="0" err="1"/>
                            <a:t>Turk.J.Phys</a:t>
                          </a:r>
                          <a:r>
                            <a:rPr lang="en" altLang="zh-CN" sz="2000" dirty="0"/>
                            <a:t>. 2021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891228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表格 9">
                <a:extLst>
                  <a:ext uri="{FF2B5EF4-FFF2-40B4-BE49-F238E27FC236}">
                    <a16:creationId xmlns:a16="http://schemas.microsoft.com/office/drawing/2014/main" id="{95B6D9E7-726E-B7C6-E2C2-D3E3C68B59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849743"/>
                  </p:ext>
                </p:extLst>
              </p:nvPr>
            </p:nvGraphicFramePr>
            <p:xfrm>
              <a:off x="320040" y="1326304"/>
              <a:ext cx="11338560" cy="3596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34639">
                      <a:extLst>
                        <a:ext uri="{9D8B030D-6E8A-4147-A177-3AD203B41FA5}">
                          <a16:colId xmlns:a16="http://schemas.microsoft.com/office/drawing/2014/main" val="447121456"/>
                        </a:ext>
                      </a:extLst>
                    </a:gridCol>
                    <a:gridCol w="2115669">
                      <a:extLst>
                        <a:ext uri="{9D8B030D-6E8A-4147-A177-3AD203B41FA5}">
                          <a16:colId xmlns:a16="http://schemas.microsoft.com/office/drawing/2014/main" val="1609986543"/>
                        </a:ext>
                      </a:extLst>
                    </a:gridCol>
                    <a:gridCol w="2310738">
                      <a:extLst>
                        <a:ext uri="{9D8B030D-6E8A-4147-A177-3AD203B41FA5}">
                          <a16:colId xmlns:a16="http://schemas.microsoft.com/office/drawing/2014/main" val="2165378384"/>
                        </a:ext>
                      </a:extLst>
                    </a:gridCol>
                    <a:gridCol w="4077514">
                      <a:extLst>
                        <a:ext uri="{9D8B030D-6E8A-4147-A177-3AD203B41FA5}">
                          <a16:colId xmlns:a16="http://schemas.microsoft.com/office/drawing/2014/main" val="1612611437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Process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34132" t="-9677" r="-302994" b="-8451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14835" t="-9677" r="-178022" b="-8451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Reference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11302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48" t="-106250" r="-301794" b="-7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0.08</a:t>
                          </a:r>
                          <a:r>
                            <a:rPr lang="zh-CN" altLang="en-US" sz="2000" dirty="0"/>
                            <a:t>，</a:t>
                          </a:r>
                          <a:r>
                            <a:rPr lang="en-US" altLang="zh-CN" sz="2000" dirty="0"/>
                            <a:t>0.11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140-360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 err="1"/>
                            <a:t>S.Meinel</a:t>
                          </a:r>
                          <a:r>
                            <a:rPr lang="en" altLang="zh-CN" sz="2000" dirty="0"/>
                            <a:t>, 1611.09696/PRL 2017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7084216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48" t="-83544" r="-301794" b="-1911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0.08</a:t>
                          </a:r>
                          <a:r>
                            <a:rPr lang="zh-CN" altLang="en-US" sz="2000" dirty="0"/>
                            <a:t>，</a:t>
                          </a:r>
                          <a:r>
                            <a:rPr lang="en-US" altLang="zh-CN" sz="2000" dirty="0"/>
                            <a:t>0.11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300-430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 err="1"/>
                            <a:t>S.Meinel</a:t>
                          </a:r>
                          <a:r>
                            <a:rPr lang="en" altLang="zh-CN" sz="2000" dirty="0"/>
                            <a:t>, G. Rendon</a:t>
                          </a:r>
                        </a:p>
                        <a:p>
                          <a:pPr algn="ctr"/>
                          <a:r>
                            <a:rPr lang="en" altLang="zh-CN" sz="2000" dirty="0"/>
                            <a:t>2107.13140/PRD 2022; 2107.13084/PRD 2022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657528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48" t="-467742" r="-301794" b="-3870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0.08</a:t>
                          </a:r>
                          <a:r>
                            <a:rPr lang="zh-CN" altLang="en-US" sz="2000" dirty="0"/>
                            <a:t>，</a:t>
                          </a:r>
                          <a:r>
                            <a:rPr lang="en-US" altLang="zh-CN" sz="2000" dirty="0"/>
                            <a:t>0.11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230-360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/>
                            <a:t>S. </a:t>
                          </a:r>
                          <a:r>
                            <a:rPr lang="en" altLang="zh-CN" sz="2000" dirty="0" err="1"/>
                            <a:t>Meinel</a:t>
                          </a:r>
                          <a:r>
                            <a:rPr lang="en" altLang="zh-CN" sz="2000" dirty="0"/>
                            <a:t>, 1712.05783/PRD 2018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473321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48" t="-314286" r="-301794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0.08</a:t>
                          </a:r>
                          <a:r>
                            <a:rPr lang="zh-CN" altLang="en-US" sz="2000" dirty="0"/>
                            <a:t>，</a:t>
                          </a:r>
                          <a:r>
                            <a:rPr lang="en-US" altLang="zh-CN" sz="2000" dirty="0"/>
                            <a:t>0.108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290, 300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/>
                            <a:t>Q.A. Zhang, </a:t>
                          </a:r>
                          <a:r>
                            <a:rPr lang="en" altLang="zh-CN" sz="2000" dirty="0" err="1"/>
                            <a:t>et.al</a:t>
                          </a:r>
                          <a:r>
                            <a:rPr lang="en" altLang="zh-CN" sz="2000" dirty="0"/>
                            <a:t>, </a:t>
                          </a:r>
                        </a:p>
                        <a:p>
                          <a:pPr algn="ctr"/>
                          <a:r>
                            <a:rPr lang="en" altLang="zh-CN" sz="2000" dirty="0"/>
                            <a:t>2103.07064/CPC 2022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108784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48" t="-421818" r="-301794" b="-1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0.1555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550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2000" dirty="0"/>
                            <a:t>H. </a:t>
                          </a:r>
                          <a:r>
                            <a:rPr lang="en" altLang="zh-CN" sz="2000" dirty="0" err="1"/>
                            <a:t>Bahtiyar</a:t>
                          </a:r>
                          <a:endParaRPr lang="en" altLang="zh-CN" sz="2000" dirty="0"/>
                        </a:p>
                        <a:p>
                          <a:pPr algn="ctr"/>
                          <a:r>
                            <a:rPr lang="en" altLang="zh-CN" sz="2000" dirty="0"/>
                            <a:t>2107.13909/</a:t>
                          </a:r>
                          <a:r>
                            <a:rPr lang="en" altLang="zh-CN" sz="2000" dirty="0" err="1"/>
                            <a:t>Turk.J.Phys</a:t>
                          </a:r>
                          <a:r>
                            <a:rPr lang="en" altLang="zh-CN" sz="2000" dirty="0"/>
                            <a:t>. 2021</a:t>
                          </a:r>
                          <a:endParaRPr lang="zh-CN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89122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58927162"/>
      </p:ext>
    </p:extLst>
  </p:cSld>
  <p:clrMapOvr>
    <a:masterClrMapping/>
  </p:clrMapOvr>
  <p:transition advTm="309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36207A25-3232-3B4D-AE15-AD560088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44" y="93108"/>
            <a:ext cx="6006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Form factors on Lattice QCD</a:t>
            </a:r>
            <a:endParaRPr kumimoji="0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0EBDEDB-43B7-D3E5-E1DE-2FB560D5E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68"/>
          <a:stretch/>
        </p:blipFill>
        <p:spPr>
          <a:xfrm>
            <a:off x="7152816" y="1175029"/>
            <a:ext cx="3986356" cy="42091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72C257-9C9D-52DD-39B4-6EB70F3CC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18" y="5590638"/>
            <a:ext cx="5892802" cy="10340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0CDAA34-ACB1-F7FF-502A-7685D24E2597}"/>
                  </a:ext>
                </a:extLst>
              </p:cNvPr>
              <p:cNvSpPr txBox="1"/>
              <p:nvPr/>
            </p:nvSpPr>
            <p:spPr>
              <a:xfrm>
                <a:off x="320040" y="944197"/>
                <a:ext cx="31004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kumimoji="1" lang="en-US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→</m:t>
                    </m:r>
                  </m:oMath>
                </a14:m>
                <a:r>
                  <a:rPr lang="en" altLang="zh-C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𝜩</m:t>
                    </m:r>
                    <m:r>
                      <a:rPr lang="en-US" altLang="zh-CN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 factor </a:t>
                </a:r>
                <a:endPara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0CDAA34-ACB1-F7FF-502A-7685D24E2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" y="944197"/>
                <a:ext cx="3100423" cy="461665"/>
              </a:xfrm>
              <a:prstGeom prst="rect">
                <a:avLst/>
              </a:prstGeom>
              <a:blipFill>
                <a:blip r:embed="rId5"/>
                <a:stretch>
                  <a:fillRect l="-408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F5F2131B-729F-0C96-F0F2-5D1D1003C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28" y="3937355"/>
            <a:ext cx="4079631" cy="7333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51D228B-431B-78CD-68BA-A6D24008ABB6}"/>
              </a:ext>
            </a:extLst>
          </p:cNvPr>
          <p:cNvSpPr txBox="1"/>
          <p:nvPr/>
        </p:nvSpPr>
        <p:spPr>
          <a:xfrm>
            <a:off x="-139680" y="5590638"/>
            <a:ext cx="6152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Q.A. Zhang, </a:t>
            </a:r>
            <a:r>
              <a:rPr lang="en" altLang="zh-CN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2103.07064/CPC 2022</a:t>
            </a:r>
            <a:endParaRPr lang="zh-CN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05C1CE7-24EB-2D61-DB69-7A0E5C3F5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13" y="2090498"/>
            <a:ext cx="4477860" cy="1684994"/>
          </a:xfrm>
          <a:prstGeom prst="rect">
            <a:avLst/>
          </a:prstGeom>
          <a:solidFill>
            <a:srgbClr val="D3FCFD"/>
          </a:solidFill>
        </p:spPr>
      </p:pic>
    </p:spTree>
    <p:extLst>
      <p:ext uri="{BB962C8B-B14F-4D97-AF65-F5344CB8AC3E}">
        <p14:creationId xmlns:p14="http://schemas.microsoft.com/office/powerpoint/2010/main" val="3818112272"/>
      </p:ext>
    </p:extLst>
  </p:cSld>
  <p:clrMapOvr>
    <a:masterClrMapping/>
  </p:clrMapOvr>
  <p:transition advTm="3094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CEBE038-33BA-7445-F66D-645CBE734B1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FC0EE7-7AED-FB39-F855-0FA1ECFBF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40" y="881306"/>
            <a:ext cx="5980263" cy="3792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5742F1F-C713-2A54-4E4E-C91DC249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8" y="1534075"/>
            <a:ext cx="5148404" cy="32674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B71482D-7FA2-1A2F-B717-A18542031E4F}"/>
              </a:ext>
            </a:extLst>
          </p:cNvPr>
          <p:cNvSpPr txBox="1"/>
          <p:nvPr/>
        </p:nvSpPr>
        <p:spPr>
          <a:xfrm>
            <a:off x="694870" y="5440774"/>
            <a:ext cx="63014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r>
              <a:rPr kumimoji="1" lang="en-US" altLang="zh-CN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1" lang="en" altLang="zh-CN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2207.14149</a:t>
            </a:r>
          </a:p>
          <a:p>
            <a:r>
              <a:rPr kumimoji="1" lang="en" altLang="zh-CN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LQCD</a:t>
            </a:r>
            <a:r>
              <a:rPr kumimoji="1" lang="en-US" altLang="zh-CN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S. </a:t>
            </a:r>
            <a:r>
              <a:rPr kumimoji="1" lang="en-US" altLang="zh-CN" sz="2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Meinel</a:t>
            </a:r>
            <a:r>
              <a:rPr kumimoji="1" lang="en-US" altLang="zh-CN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PRL118, 082001 (2017)</a:t>
            </a:r>
            <a:endParaRPr lang="zh-CN" alt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1B14D1-8B27-F97C-FE11-DC97037BF8EA}"/>
              </a:ext>
            </a:extLst>
          </p:cNvPr>
          <p:cNvSpPr txBox="1"/>
          <p:nvPr/>
        </p:nvSpPr>
        <p:spPr>
          <a:xfrm>
            <a:off x="5634352" y="5209231"/>
            <a:ext cx="63411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clear difference is observed within uncertainties for the resulting differential decay rate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dependences of measured FFs show 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kinematic behavior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those predicted from LQCD calculations. 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占位符 4">
                <a:extLst>
                  <a:ext uri="{FF2B5EF4-FFF2-40B4-BE49-F238E27FC236}">
                    <a16:creationId xmlns:a16="http://schemas.microsoft.com/office/drawing/2014/main" id="{34059B50-F4A9-0FBE-0412-38A34257B8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056" y="766710"/>
                <a:ext cx="11568144" cy="476579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l-GR" altLang="zh-C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endParaRPr kumimoji="1" lang="en-US" altLang="zh-CN" sz="32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文本占位符 4">
                <a:extLst>
                  <a:ext uri="{FF2B5EF4-FFF2-40B4-BE49-F238E27FC236}">
                    <a16:creationId xmlns:a16="http://schemas.microsoft.com/office/drawing/2014/main" id="{34059B50-F4A9-0FBE-0412-38A34257B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56" y="766710"/>
                <a:ext cx="11568144" cy="4765791"/>
              </a:xfrm>
              <a:prstGeom prst="rect">
                <a:avLst/>
              </a:prstGeom>
              <a:blipFill>
                <a:blip r:embed="rId4"/>
                <a:stretch>
                  <a:fillRect l="-1205" t="-23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7">
            <a:extLst>
              <a:ext uri="{FF2B5EF4-FFF2-40B4-BE49-F238E27FC236}">
                <a16:creationId xmlns:a16="http://schemas.microsoft.com/office/drawing/2014/main" id="{B1AFC68C-A83D-598F-58D6-8F01C708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44" y="93108"/>
            <a:ext cx="6006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Form factors on Lattice QCD</a:t>
            </a:r>
            <a:endParaRPr kumimoji="0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6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CEBE038-33BA-7445-F66D-645CBE734B1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altLang="zh-CN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4">
                <a:extLst>
                  <a:ext uri="{FF2B5EF4-FFF2-40B4-BE49-F238E27FC236}">
                    <a16:creationId xmlns:a16="http://schemas.microsoft.com/office/drawing/2014/main" id="{2F24D71E-9A8B-8536-FB81-AE4AC5C357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056" y="766710"/>
                <a:ext cx="11568144" cy="476579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l-GR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endParaRPr kumimoji="1" lang="en-US" altLang="zh-CN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chemeClr val="bg1"/>
                    </a:solidFill>
                  </a:rPr>
                  <a:t> and large SU(3) breaking </a:t>
                </a:r>
              </a:p>
            </p:txBody>
          </p:sp>
        </mc:Choice>
        <mc:Fallback>
          <p:sp>
            <p:nvSpPr>
              <p:cNvPr id="3" name="文本占位符 4">
                <a:extLst>
                  <a:ext uri="{FF2B5EF4-FFF2-40B4-BE49-F238E27FC236}">
                    <a16:creationId xmlns:a16="http://schemas.microsoft.com/office/drawing/2014/main" id="{2F24D71E-9A8B-8536-FB81-AE4AC5C35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56" y="766710"/>
                <a:ext cx="11568144" cy="4765791"/>
              </a:xfrm>
              <a:prstGeom prst="rect">
                <a:avLst/>
              </a:prstGeom>
              <a:blipFill>
                <a:blip r:embed="rId2"/>
                <a:stretch>
                  <a:fillRect l="-876" t="-18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BAFF9AA1-999E-5B44-74CE-DE89BDF2A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2209800"/>
            <a:ext cx="7454900" cy="24384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0DF3925-E5ED-4938-B8DB-AB9717374D87}"/>
              </a:ext>
            </a:extLst>
          </p:cNvPr>
          <p:cNvSpPr txBox="1"/>
          <p:nvPr/>
        </p:nvSpPr>
        <p:spPr>
          <a:xfrm>
            <a:off x="7773956" y="2715200"/>
            <a:ext cx="6100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PDG/</a:t>
            </a:r>
            <a:r>
              <a:rPr lang="en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PTEP 083C01 2020 </a:t>
            </a:r>
          </a:p>
          <a:p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Belle, 2103.06496/PRL 2021</a:t>
            </a:r>
            <a:endParaRPr lang="zh-CN" altLang="en-US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ALICE, 2105.05187/PRL 2021</a:t>
            </a:r>
          </a:p>
          <a:p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Meinel, 1611.09696/PRL 2017</a:t>
            </a:r>
            <a:endParaRPr lang="en-US" altLang="zh-CN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zh-CN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Q.A.Zhang</a:t>
            </a:r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2103.07064/CPC 2022</a:t>
            </a:r>
            <a:endParaRPr lang="zh-CN" altLang="en-US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9B517E-5098-3855-B6BD-7C0AD97F52D6}"/>
              </a:ext>
            </a:extLst>
          </p:cNvPr>
          <p:cNvSpPr txBox="1"/>
          <p:nvPr/>
        </p:nvSpPr>
        <p:spPr>
          <a:xfrm>
            <a:off x="3869693" y="4764188"/>
            <a:ext cx="4183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</a:rPr>
              <a:t>F. Huang, </a:t>
            </a:r>
            <a:r>
              <a:rPr lang="en-US" altLang="zh-CN" i="1" dirty="0" err="1">
                <a:solidFill>
                  <a:srgbClr val="00B050"/>
                </a:solidFill>
              </a:rPr>
              <a:t>et.al</a:t>
            </a:r>
            <a:r>
              <a:rPr lang="en-US" altLang="zh-CN" i="1" dirty="0">
                <a:solidFill>
                  <a:srgbClr val="00B050"/>
                </a:solidFill>
              </a:rPr>
              <a:t>, 2110.04179</a:t>
            </a:r>
            <a:r>
              <a:rPr lang="en" altLang="zh-CN" i="1" dirty="0">
                <a:solidFill>
                  <a:srgbClr val="00B050"/>
                </a:solidFill>
              </a:rPr>
              <a:t>/PLB 2021</a:t>
            </a:r>
            <a:endParaRPr lang="zh-CN" altLang="en-US" i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68C11-1293-C6D7-61C3-136F7AED9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44" y="93108"/>
            <a:ext cx="6006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Form factors on Lattice QCD</a:t>
            </a:r>
            <a:endParaRPr kumimoji="0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0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7170127-A331-BCCB-4AD0-272F34BE650B}"/>
              </a:ext>
            </a:extLst>
          </p:cNvPr>
          <p:cNvSpPr/>
          <p:nvPr/>
        </p:nvSpPr>
        <p:spPr>
          <a:xfrm>
            <a:off x="4236884" y="2905780"/>
            <a:ext cx="371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Nonleptonic</a:t>
            </a:r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Decays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25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7D3BA75-DB00-E80C-1D77-F145EA4D109E}"/>
              </a:ext>
            </a:extLst>
          </p:cNvPr>
          <p:cNvSpPr/>
          <p:nvPr/>
        </p:nvSpPr>
        <p:spPr>
          <a:xfrm>
            <a:off x="351344" y="968938"/>
            <a:ext cx="6636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Study on CP violation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5ACA830-87D6-8B30-6398-1BB5E1EB2B21}"/>
              </a:ext>
            </a:extLst>
          </p:cNvPr>
          <p:cNvSpPr/>
          <p:nvPr/>
        </p:nvSpPr>
        <p:spPr>
          <a:xfrm>
            <a:off x="464632" y="3331076"/>
            <a:ext cx="4048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Precisely testing the standard model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89E228-5618-3DB6-E392-94BC900A7A72}"/>
              </a:ext>
            </a:extLst>
          </p:cNvPr>
          <p:cNvSpPr/>
          <p:nvPr/>
        </p:nvSpPr>
        <p:spPr>
          <a:xfrm>
            <a:off x="464632" y="5797464"/>
            <a:ext cx="7236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Indirect search for new physics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8293D2F-EBF6-1061-9ED4-5D280E348D7A}"/>
              </a:ext>
            </a:extLst>
          </p:cNvPr>
          <p:cNvSpPr/>
          <p:nvPr/>
        </p:nvSpPr>
        <p:spPr>
          <a:xfrm>
            <a:off x="4131685" y="707644"/>
            <a:ext cx="80603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Time-dependent CP violation in B meson decays, [Babar&amp; Belle 2001]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Direct CP violation in B meson decays, [Babar&amp; Belle 2004]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Direct CP violation in D meson decays, [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2019]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087C06C-F0A6-767E-B5D4-7BA26F874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96" y="2683200"/>
            <a:ext cx="3444085" cy="29577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A9861B8-1F82-5980-DC24-4526084CF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05" y="2683200"/>
            <a:ext cx="3155824" cy="295774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686523-8A57-4D1C-FC6B-9A298FCF0A3F}"/>
              </a:ext>
            </a:extLst>
          </p:cNvPr>
          <p:cNvSpPr/>
          <p:nvPr/>
        </p:nvSpPr>
        <p:spPr>
          <a:xfrm>
            <a:off x="2889552" y="75651"/>
            <a:ext cx="6412896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Main tasks of heavy flavor physics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41522"/>
      </p:ext>
    </p:extLst>
  </p:cSld>
  <p:clrMapOvr>
    <a:masterClrMapping/>
  </p:clrMapOvr>
  <p:transition advTm="309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86FEDAC-153B-14FE-9C59-71FCE0537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35" y="1955370"/>
            <a:ext cx="4768765" cy="18384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E4D46AB-130F-B6A5-C3D0-DC15C5FB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0" y="1633456"/>
            <a:ext cx="3330574" cy="21603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FA9CA475-3594-450D-C6DD-5884E7775E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896" y="5146956"/>
          <a:ext cx="5298621" cy="453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68173600" imgH="5562600" progId="Equation.3">
                  <p:embed/>
                </p:oleObj>
              </mc:Choice>
              <mc:Fallback>
                <p:oleObj name="公式" r:id="rId4" imgW="68173600" imgH="5562600" progId="Equation.3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54489B89-16CD-F87F-9206-DBEC9A57D9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96" y="5146956"/>
                        <a:ext cx="5298621" cy="453097"/>
                      </a:xfrm>
                      <a:prstGeom prst="rect">
                        <a:avLst/>
                      </a:prstGeom>
                      <a:solidFill>
                        <a:srgbClr val="008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1">
            <a:extLst>
              <a:ext uri="{FF2B5EF4-FFF2-40B4-BE49-F238E27FC236}">
                <a16:creationId xmlns:a16="http://schemas.microsoft.com/office/drawing/2014/main" id="{7BE124B3-AEDF-BC3A-62CB-FAC123E95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795" y="4985757"/>
            <a:ext cx="5298620" cy="75713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~ ∫d</a:t>
            </a:r>
            <a:r>
              <a:rPr kumimoji="0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kumimoji="0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kumimoji="0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 [ </a:t>
            </a:r>
            <a:r>
              <a:rPr kumimoji="0" lang="en-US" altLang="zh-C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C(t)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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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1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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2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H(k</a:t>
            </a:r>
            <a:r>
              <a:rPr kumimoji="0" lang="en-US" altLang="zh-CN" baseline="-25000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zh-CN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,k</a:t>
            </a:r>
            <a:r>
              <a:rPr kumimoji="0" lang="en-US" altLang="zh-CN" baseline="-25000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,k</a:t>
            </a:r>
            <a:r>
              <a:rPr kumimoji="0" lang="en-US" altLang="zh-CN" baseline="-25000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zh-CN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,t) ] </a:t>
            </a:r>
            <a:r>
              <a:rPr kumimoji="0" lang="en-US" altLang="zh-CN" dirty="0">
                <a:solidFill>
                  <a:srgbClr val="FF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exp{–S(t)}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B75E94F3-2C01-A073-D2F5-622EB63F0236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6E5B68D-C010-26D6-7996-5E499D5DD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825" y="93108"/>
            <a:ext cx="28264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Factorization</a:t>
            </a:r>
            <a:endParaRPr kumimoji="0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9BF33A99-BDE6-6B42-7CE5-FE5A6EDB1236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7914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9E5EDB10-20BA-4BED-5CE3-BACAEB47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kumimoji="0" lang="zh-CN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DBC3F9B-52DA-FBF9-C936-A4FE1975D433}"/>
              </a:ext>
            </a:extLst>
          </p:cNvPr>
          <p:cNvSpPr/>
          <p:nvPr/>
        </p:nvSpPr>
        <p:spPr>
          <a:xfrm>
            <a:off x="407836" y="1048652"/>
            <a:ext cx="7291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Large momentum effective theory  </a:t>
            </a:r>
            <a:r>
              <a:rPr lang="en-US" altLang="zh-CN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[Ji, 2013]  </a:t>
            </a:r>
            <a:endParaRPr lang="zh-CN" altLang="en-US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59525AF-559E-C73E-E13F-D16667CE9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57" y="1995250"/>
            <a:ext cx="2231058" cy="17488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59CE29-A620-9662-7360-043F84C24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81" y="3803496"/>
            <a:ext cx="2014009" cy="17924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AEBF58-5ECD-7AF9-38D9-26BF90734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518" y="2038881"/>
            <a:ext cx="2144297" cy="1797719"/>
          </a:xfrm>
          <a:prstGeom prst="rect">
            <a:avLst/>
          </a:prstGeom>
        </p:spPr>
      </p:pic>
      <p:cxnSp>
        <p:nvCxnSpPr>
          <p:cNvPr id="14" name="直接箭头连接符 7">
            <a:extLst>
              <a:ext uri="{FF2B5EF4-FFF2-40B4-BE49-F238E27FC236}">
                <a16:creationId xmlns:a16="http://schemas.microsoft.com/office/drawing/2014/main" id="{266A9388-966D-0F30-5F58-3F447545F1DB}"/>
              </a:ext>
            </a:extLst>
          </p:cNvPr>
          <p:cNvCxnSpPr>
            <a:cxnSpLocks/>
          </p:cNvCxnSpPr>
          <p:nvPr/>
        </p:nvCxnSpPr>
        <p:spPr>
          <a:xfrm>
            <a:off x="3795971" y="3051059"/>
            <a:ext cx="1077041" cy="1443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B6875CCA-71E1-071B-86AD-0FFAE897DE07}"/>
              </a:ext>
            </a:extLst>
          </p:cNvPr>
          <p:cNvSpPr/>
          <p:nvPr/>
        </p:nvSpPr>
        <p:spPr>
          <a:xfrm>
            <a:off x="4198826" y="2800088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Boost</a:t>
            </a:r>
            <a:endParaRPr lang="zh-CN" alt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414DCEF-7642-AF2C-3C53-11D362CE8262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120890" y="2962398"/>
            <a:ext cx="1272361" cy="1737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28A38E4-ACD6-F920-BED9-3F7A27807FB4}"/>
              </a:ext>
            </a:extLst>
          </p:cNvPr>
          <p:cNvSpPr/>
          <p:nvPr/>
        </p:nvSpPr>
        <p:spPr>
          <a:xfrm>
            <a:off x="7447356" y="2580757"/>
            <a:ext cx="1003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match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010316F1-7315-6BD1-4350-1B6445FBA68B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F9D80D8C-C924-4451-6884-421B4056D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611" y="93108"/>
            <a:ext cx="1774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LaMET</a:t>
            </a:r>
            <a:endParaRPr kumimoji="0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8BBDC009-9F5C-7556-4F00-626AB2768DAE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1568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F9499C5-21B0-5C1B-7E33-DDA158C5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66" y="4758316"/>
            <a:ext cx="2794000" cy="1689100"/>
          </a:xfrm>
          <a:prstGeom prst="rect">
            <a:avLst/>
          </a:prstGeom>
        </p:spPr>
      </p:pic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FCDBEDFA-343A-A96A-CE76-361B94C3340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39193" y="4401390"/>
            <a:ext cx="11874487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线连接符 2">
            <a:extLst>
              <a:ext uri="{FF2B5EF4-FFF2-40B4-BE49-F238E27FC236}">
                <a16:creationId xmlns:a16="http://schemas.microsoft.com/office/drawing/2014/main" id="{3F732747-94B0-3D74-4964-50634837EF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6437" y="1908336"/>
            <a:ext cx="0" cy="4951224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4A3AD360-5A44-F9E3-1938-E2C138D51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1" y="1541808"/>
            <a:ext cx="2643121" cy="264312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C7F6D5B-8971-8345-1D4B-BE96BA20B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379" y="1572644"/>
            <a:ext cx="2579591" cy="257959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AFDFFC7-CB46-0AC7-9EBA-F72F263CE9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799"/>
          <a:stretch/>
        </p:blipFill>
        <p:spPr>
          <a:xfrm>
            <a:off x="586649" y="4489232"/>
            <a:ext cx="4390218" cy="235332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B024FEA-091F-C8D0-FC52-6DF7CB794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5465" y="1634798"/>
            <a:ext cx="3322002" cy="249330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C257936-0FC1-6C4F-7B58-4DEFE0959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7109" y="1599602"/>
            <a:ext cx="3176680" cy="2384232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07907776-C1C1-2B50-1A40-C542FA4405D6}"/>
              </a:ext>
            </a:extLst>
          </p:cNvPr>
          <p:cNvSpPr txBox="1"/>
          <p:nvPr/>
        </p:nvSpPr>
        <p:spPr>
          <a:xfrm>
            <a:off x="7970683" y="3979634"/>
            <a:ext cx="2643121" cy="369332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PRL </a:t>
            </a:r>
            <a:r>
              <a:rPr lang="zh-CN" altLang="en-US" dirty="0"/>
              <a:t>127</a:t>
            </a:r>
            <a:r>
              <a:rPr lang="en-US" altLang="zh-CN" dirty="0"/>
              <a:t>, </a:t>
            </a:r>
            <a:r>
              <a:rPr lang="zh-CN" altLang="en-US" dirty="0"/>
              <a:t>062002 (2021)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56389A5-3744-4BD7-4C1B-DDED590DE47A}"/>
              </a:ext>
            </a:extLst>
          </p:cNvPr>
          <p:cNvSpPr txBox="1"/>
          <p:nvPr/>
        </p:nvSpPr>
        <p:spPr>
          <a:xfrm>
            <a:off x="2217952" y="4013666"/>
            <a:ext cx="2643121" cy="369332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 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132001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B225310-BEAC-1E3C-7A1D-8F7F8998FDE6}"/>
              </a:ext>
            </a:extLst>
          </p:cNvPr>
          <p:cNvSpPr txBox="1"/>
          <p:nvPr/>
        </p:nvSpPr>
        <p:spPr>
          <a:xfrm>
            <a:off x="1814807" y="6499777"/>
            <a:ext cx="2237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 2302.09961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9F43C1F-E319-D558-FD97-640E1D69745B}"/>
              </a:ext>
            </a:extLst>
          </p:cNvPr>
          <p:cNvSpPr txBox="1"/>
          <p:nvPr/>
        </p:nvSpPr>
        <p:spPr>
          <a:xfrm rot="19664016">
            <a:off x="4364201" y="3831451"/>
            <a:ext cx="249384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精确度待提升</a:t>
            </a: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EEAEF5FD-4359-FA44-F1EA-C91EE5F547D6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5412B2E-7696-DF2C-E470-1AFC24DCB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8989" y="93108"/>
            <a:ext cx="4434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LCDA and TMDWFs</a:t>
            </a:r>
            <a:endParaRPr kumimoji="0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EC57F1F2-73D5-2B04-1D47-46409FD8BD5A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293FA50-01BF-917B-55DE-95DC214DC61B}"/>
              </a:ext>
            </a:extLst>
          </p:cNvPr>
          <p:cNvSpPr txBox="1"/>
          <p:nvPr/>
        </p:nvSpPr>
        <p:spPr>
          <a:xfrm rot="19664016">
            <a:off x="5562097" y="5175140"/>
            <a:ext cx="313645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尚未实现格点计算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2DF58C6-3802-E420-CAF6-1985201C57D6}"/>
              </a:ext>
            </a:extLst>
          </p:cNvPr>
          <p:cNvSpPr txBox="1"/>
          <p:nvPr/>
        </p:nvSpPr>
        <p:spPr>
          <a:xfrm>
            <a:off x="7291802" y="6499777"/>
            <a:ext cx="4313549" cy="369332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JHEP 07 (2023) 191; JHEP 12 (2023) 044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08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4E14574-B8FB-647B-54C4-A439F1CF995E}"/>
              </a:ext>
            </a:extLst>
          </p:cNvPr>
          <p:cNvSpPr/>
          <p:nvPr/>
        </p:nvSpPr>
        <p:spPr>
          <a:xfrm>
            <a:off x="2569015" y="44344"/>
            <a:ext cx="7069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meson LCDA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DC99C2-D666-279B-327E-76C68EAD3139}"/>
              </a:ext>
            </a:extLst>
          </p:cNvPr>
          <p:cNvSpPr/>
          <p:nvPr/>
        </p:nvSpPr>
        <p:spPr>
          <a:xfrm>
            <a:off x="545759" y="7963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Leading twist B meson DA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284AC25-2677-9BE0-0F8F-DD4D9DE14A19}"/>
                  </a:ext>
                </a:extLst>
              </p:cNvPr>
              <p:cNvSpPr/>
              <p:nvPr/>
            </p:nvSpPr>
            <p:spPr>
              <a:xfrm>
                <a:off x="545759" y="1560053"/>
                <a:ext cx="12566213" cy="799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,0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altLang="zh-CN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altLang="zh-CN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  <m: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altLang="zh-CN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284AC25-2677-9BE0-0F8F-DD4D9DE14A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59" y="1560053"/>
                <a:ext cx="12566213" cy="799386"/>
              </a:xfrm>
              <a:prstGeom prst="rect">
                <a:avLst/>
              </a:prstGeom>
              <a:blipFill>
                <a:blip r:embed="rId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0E0BD839-3FA9-5627-F3C7-69F7F1889CE7}"/>
              </a:ext>
            </a:extLst>
          </p:cNvPr>
          <p:cNvSpPr/>
          <p:nvPr/>
        </p:nvSpPr>
        <p:spPr>
          <a:xfrm>
            <a:off x="636901" y="3380264"/>
            <a:ext cx="5757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RGE: Lange-Neubert equation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3BC6793-7E6F-5DD1-D0D6-F72BE1AE58EE}"/>
                  </a:ext>
                </a:extLst>
              </p:cNvPr>
              <p:cNvSpPr/>
              <p:nvPr/>
            </p:nvSpPr>
            <p:spPr>
              <a:xfrm>
                <a:off x="921572" y="3921880"/>
                <a:ext cx="10703936" cy="57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cusp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f>
                          <m:f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nary>
                      <m:nary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e>
                    </m:nary>
                  </m:oMath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3BC6793-7E6F-5DD1-D0D6-F72BE1AE5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72" y="3921880"/>
                <a:ext cx="10703936" cy="579069"/>
              </a:xfrm>
              <a:prstGeom prst="rect">
                <a:avLst/>
              </a:prstGeom>
              <a:blipFill>
                <a:blip r:embed="rId3"/>
                <a:stretch>
                  <a:fillRect t="-93617" b="-138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51B172D5-35E8-C637-0338-B8A662445094}"/>
              </a:ext>
            </a:extLst>
          </p:cNvPr>
          <p:cNvSpPr/>
          <p:nvPr/>
        </p:nvSpPr>
        <p:spPr>
          <a:xfrm>
            <a:off x="646863" y="4574876"/>
            <a:ext cx="10633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The evolution equation at two loops:  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[Braun, Ji, </a:t>
            </a:r>
            <a:r>
              <a:rPr lang="en-US" altLang="zh-CN" sz="2000" dirty="0" err="1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Manashov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 2019]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3F8995-CF54-1190-970E-645376BAE061}"/>
              </a:ext>
            </a:extLst>
          </p:cNvPr>
          <p:cNvSpPr/>
          <p:nvPr/>
        </p:nvSpPr>
        <p:spPr>
          <a:xfrm>
            <a:off x="653832" y="5104543"/>
            <a:ext cx="102983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Solution to the LN equation: dual space: 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[Bell, Feldmann, Wang, Yip, 2013]: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06E8A3-DB60-5771-F3BA-92E4C2729158}"/>
              </a:ext>
            </a:extLst>
          </p:cNvPr>
          <p:cNvSpPr/>
          <p:nvPr/>
        </p:nvSpPr>
        <p:spPr>
          <a:xfrm>
            <a:off x="653832" y="5658109"/>
            <a:ext cx="114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Solution to the evolution equation @ two loop level 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</a:t>
            </a:r>
            <a:r>
              <a:rPr lang="en-US" altLang="zh-CN" sz="2000" dirty="0" err="1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Galda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 Neubert, 2020] 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5693AF9-D833-ED7F-3CD3-2D6B3D5611FC}"/>
              </a:ext>
            </a:extLst>
          </p:cNvPr>
          <p:cNvSpPr/>
          <p:nvPr/>
        </p:nvSpPr>
        <p:spPr>
          <a:xfrm>
            <a:off x="3832230" y="765134"/>
            <a:ext cx="2617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</a:t>
            </a:r>
            <a:r>
              <a:rPr lang="en-US" altLang="zh-CN" sz="2000" dirty="0" err="1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Grozin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 </a:t>
            </a:r>
            <a:r>
              <a:rPr lang="en-US" altLang="zh-CN" sz="2000" dirty="0" err="1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Nuebert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 1997]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48B531D-0783-E38E-DD83-4EE91288DCA3}"/>
              </a:ext>
            </a:extLst>
          </p:cNvPr>
          <p:cNvSpPr/>
          <p:nvPr/>
        </p:nvSpPr>
        <p:spPr>
          <a:xfrm>
            <a:off x="4821602" y="3374389"/>
            <a:ext cx="2560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[Lange, </a:t>
            </a:r>
            <a:r>
              <a:rPr lang="en-US" altLang="zh-CN" sz="2000" dirty="0" err="1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Nuebert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 2003]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灯片编号占位符 4">
            <a:extLst>
              <a:ext uri="{FF2B5EF4-FFF2-40B4-BE49-F238E27FC236}">
                <a16:creationId xmlns:a16="http://schemas.microsoft.com/office/drawing/2014/main" id="{C1F8DAFD-019D-52E6-3EB4-0D6425ED39B4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CE00BE7B-199B-D1F2-5181-DE8DC2AE464B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6B19CCC3-0A94-DC06-E07E-819BECFC7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79" y="1350447"/>
            <a:ext cx="826908" cy="1442127"/>
          </a:xfrm>
          <a:prstGeom prst="rect">
            <a:avLst/>
          </a:prstGeom>
          <a:solidFill>
            <a:srgbClr val="D3FCFD"/>
          </a:solidFill>
        </p:spPr>
      </p:pic>
    </p:spTree>
    <p:extLst>
      <p:ext uri="{BB962C8B-B14F-4D97-AF65-F5344CB8AC3E}">
        <p14:creationId xmlns:p14="http://schemas.microsoft.com/office/powerpoint/2010/main" val="70233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4E14574-B8FB-647B-54C4-A439F1CF995E}"/>
              </a:ext>
            </a:extLst>
          </p:cNvPr>
          <p:cNvSpPr/>
          <p:nvPr/>
        </p:nvSpPr>
        <p:spPr>
          <a:xfrm>
            <a:off x="2569015" y="44344"/>
            <a:ext cx="7069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meson LCDA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48B531D-0783-E38E-DD83-4EE91288DCA3}"/>
              </a:ext>
            </a:extLst>
          </p:cNvPr>
          <p:cNvSpPr/>
          <p:nvPr/>
        </p:nvSpPr>
        <p:spPr>
          <a:xfrm>
            <a:off x="5527170" y="2435760"/>
            <a:ext cx="2560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[Lange, </a:t>
            </a:r>
            <a:r>
              <a:rPr lang="en-US" altLang="zh-CN" sz="2000" dirty="0" err="1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Nuebert</a:t>
            </a:r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, 2003]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灯片编号占位符 4">
            <a:extLst>
              <a:ext uri="{FF2B5EF4-FFF2-40B4-BE49-F238E27FC236}">
                <a16:creationId xmlns:a16="http://schemas.microsoft.com/office/drawing/2014/main" id="{C1F8DAFD-019D-52E6-3EB4-0D6425ED39B4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CE00BE7B-199B-D1F2-5181-DE8DC2AE464B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D45D95CC-9DCC-8EEB-0ED5-711218157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80" y="1804103"/>
            <a:ext cx="6057900" cy="3759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FABC653-2F75-395C-7AD0-2FECFE022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5" y="2965559"/>
            <a:ext cx="3649759" cy="23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51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3A643BA-3CBB-0369-7DA8-92BE61CFF365}"/>
              </a:ext>
            </a:extLst>
          </p:cNvPr>
          <p:cNvSpPr/>
          <p:nvPr/>
        </p:nvSpPr>
        <p:spPr>
          <a:xfrm>
            <a:off x="435172" y="1481442"/>
            <a:ext cx="6549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Quasi-DA of leading twist B meson </a:t>
            </a:r>
            <a:endParaRPr lang="zh-CN" alt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ADCC573-C43D-A7EA-3C26-91B6DAA51768}"/>
              </a:ext>
            </a:extLst>
          </p:cNvPr>
          <p:cNvSpPr/>
          <p:nvPr/>
        </p:nvSpPr>
        <p:spPr>
          <a:xfrm>
            <a:off x="661854" y="27769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The </a:t>
            </a:r>
            <a:r>
              <a:rPr lang="en-US" altLang="zh-CN" sz="2400" b="1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matching</a:t>
            </a:r>
            <a:endParaRPr lang="zh-CN" alt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4B3317D-20CD-7F0C-9812-74A8B9426C1D}"/>
                  </a:ext>
                </a:extLst>
              </p:cNvPr>
              <p:cNvSpPr/>
              <p:nvPr/>
            </p:nvSpPr>
            <p:spPr>
              <a:xfrm>
                <a:off x="929898" y="1964048"/>
                <a:ext cx="9871660" cy="908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𝜉𝜏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C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lit/>
                                </m:rP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>
                  <a:solidFill>
                    <a:srgbClr val="C00000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4B3317D-20CD-7F0C-9812-74A8B9426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98" y="1964048"/>
                <a:ext cx="9871660" cy="908710"/>
              </a:xfrm>
              <a:prstGeom prst="rect">
                <a:avLst/>
              </a:prstGeom>
              <a:blipFill>
                <a:blip r:embed="rId2"/>
                <a:stretch>
                  <a:fillRect t="-161644" b="-2383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C582A4-06D3-41C2-8D13-CA095C1252CF}"/>
                  </a:ext>
                </a:extLst>
              </p:cNvPr>
              <p:cNvSpPr/>
              <p:nvPr/>
            </p:nvSpPr>
            <p:spPr>
              <a:xfrm>
                <a:off x="559796" y="3248319"/>
                <a:ext cx="8268950" cy="9110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sSubSup>
                        <m:sSubSup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4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C582A4-06D3-41C2-8D13-CA095C125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96" y="3248319"/>
                <a:ext cx="8268950" cy="911019"/>
              </a:xfrm>
              <a:prstGeom prst="rect">
                <a:avLst/>
              </a:prstGeom>
              <a:blipFill>
                <a:blip r:embed="rId3"/>
                <a:stretch>
                  <a:fillRect t="-161644" b="-2383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1A0F94FC-B15F-80CF-BA96-D3C9ECDD5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32" y="3429000"/>
            <a:ext cx="3066328" cy="21291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A288331-22CA-8D41-DBA9-38E11FA4AFD2}"/>
              </a:ext>
            </a:extLst>
          </p:cNvPr>
          <p:cNvSpPr/>
          <p:nvPr/>
        </p:nvSpPr>
        <p:spPr>
          <a:xfrm>
            <a:off x="603591" y="5104988"/>
            <a:ext cx="6549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The Quasi-DA of </a:t>
            </a:r>
            <a:r>
              <a:rPr lang="en-US" altLang="zh-CN" sz="2400" dirty="0" err="1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subleading</a:t>
            </a:r>
            <a:r>
              <a:rPr lang="en-US" altLang="zh-CN" sz="24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 twist B meson</a:t>
            </a:r>
            <a:endParaRPr lang="zh-CN" alt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1FF9892-3F49-6D46-173C-C92F3B21AA96}"/>
              </a:ext>
            </a:extLst>
          </p:cNvPr>
          <p:cNvSpPr/>
          <p:nvPr/>
        </p:nvSpPr>
        <p:spPr>
          <a:xfrm>
            <a:off x="660385" y="5693528"/>
            <a:ext cx="9470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Problem:  simulation of HQET heavy quark field on Lattice</a:t>
            </a:r>
            <a:endParaRPr lang="zh-CN" altLang="en-US" sz="2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F0103E1-5925-7386-AE0E-6A674CE1E9CB}"/>
              </a:ext>
            </a:extLst>
          </p:cNvPr>
          <p:cNvSpPr/>
          <p:nvPr/>
        </p:nvSpPr>
        <p:spPr>
          <a:xfrm>
            <a:off x="5547014" y="1481442"/>
            <a:ext cx="3281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[Wang, Wang,  Xu, Zhao 2019]</a:t>
            </a:r>
            <a:endParaRPr lang="zh-CN" alt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12E7F2C-1717-D4E4-1E56-931373F36DEF}"/>
              </a:ext>
            </a:extLst>
          </p:cNvPr>
          <p:cNvSpPr/>
          <p:nvPr/>
        </p:nvSpPr>
        <p:spPr>
          <a:xfrm>
            <a:off x="603591" y="4180279"/>
            <a:ext cx="7057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The inverse moment of Quasi-DA of leading twist B meson</a:t>
            </a:r>
            <a:endParaRPr lang="zh-CN" alt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6E783C9-E678-2EF9-F12D-49E05F951D92}"/>
              </a:ext>
            </a:extLst>
          </p:cNvPr>
          <p:cNvSpPr/>
          <p:nvPr/>
        </p:nvSpPr>
        <p:spPr>
          <a:xfrm>
            <a:off x="3878273" y="31845"/>
            <a:ext cx="4372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Quasi-DA of B meson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灯片编号占位符 4">
            <a:extLst>
              <a:ext uri="{FF2B5EF4-FFF2-40B4-BE49-F238E27FC236}">
                <a16:creationId xmlns:a16="http://schemas.microsoft.com/office/drawing/2014/main" id="{DCB2CD5A-7B48-6D26-2BAC-BCB5139EFB90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5B43A3A9-8998-5F3E-79E9-2985998AA33F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1326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E666463-5EBC-567F-885A-4E922A891F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896" y="897140"/>
            <a:ext cx="2764261" cy="2405691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93E04D-4DF6-5E9A-C296-371A272DC7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086" y="869047"/>
            <a:ext cx="2725517" cy="235758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86206F8-646E-537E-BFB8-DB3E7858F3E8}"/>
              </a:ext>
            </a:extLst>
          </p:cNvPr>
          <p:cNvSpPr txBox="1"/>
          <p:nvPr/>
        </p:nvSpPr>
        <p:spPr>
          <a:xfrm>
            <a:off x="1171413" y="3558593"/>
            <a:ext cx="101823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LaMET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lightcone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accessed by simulating correlation functions with a large but finite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000" baseline="30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556356-7A27-CE1B-BC77-124429C266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0" b="20491"/>
          <a:stretch/>
        </p:blipFill>
        <p:spPr>
          <a:xfrm>
            <a:off x="1717526" y="4290663"/>
            <a:ext cx="2279741" cy="1807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668E08-F7E9-65F8-354A-62F949587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260" y="4238222"/>
            <a:ext cx="2474343" cy="18074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13E9FA2-962A-28D8-E205-B6A909AD0438}"/>
              </a:ext>
            </a:extLst>
          </p:cNvPr>
          <p:cNvSpPr txBox="1"/>
          <p:nvPr/>
        </p:nvSpPr>
        <p:spPr>
          <a:xfrm>
            <a:off x="1171412" y="6325230"/>
            <a:ext cx="101823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 fields can be accessed by simulating correlation functions with a large but finite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630C55-F33C-90DB-EBCA-2D1D4CDB919E}"/>
              </a:ext>
            </a:extLst>
          </p:cNvPr>
          <p:cNvSpPr/>
          <p:nvPr/>
        </p:nvSpPr>
        <p:spPr>
          <a:xfrm>
            <a:off x="3878273" y="78339"/>
            <a:ext cx="4785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Quasi DA with </a:t>
            </a:r>
            <a:r>
              <a:rPr lang="en-US" altLang="zh-CN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LaMET</a:t>
            </a:r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Spirit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2A001841-BB17-E080-534A-13243651C8B2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A2CDF5E4-5AAB-F305-5170-A3831644255B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881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331ECEF-D3C3-CC4B-A109-E4C65997AD68}"/>
              </a:ext>
            </a:extLst>
          </p:cNvPr>
          <p:cNvSpPr txBox="1"/>
          <p:nvPr/>
        </p:nvSpPr>
        <p:spPr>
          <a:xfrm>
            <a:off x="3963622" y="174701"/>
            <a:ext cx="4031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Two-step matching method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49A97E-C13D-1841-B251-E3E53B2D439A}"/>
              </a:ext>
            </a:extLst>
          </p:cNvPr>
          <p:cNvSpPr/>
          <p:nvPr/>
        </p:nvSpPr>
        <p:spPr>
          <a:xfrm>
            <a:off x="1142563" y="1152966"/>
            <a:ext cx="1152880" cy="369332"/>
          </a:xfrm>
          <a:prstGeom prst="rect">
            <a:avLst/>
          </a:prstGeom>
          <a:ln>
            <a:solidFill>
              <a:schemeClr val="accent4">
                <a:shade val="95000"/>
                <a:satMod val="10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Quasi DA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18562A-164C-604A-A4C5-3B89F970F093}"/>
              </a:ext>
            </a:extLst>
          </p:cNvPr>
          <p:cNvSpPr/>
          <p:nvPr/>
        </p:nvSpPr>
        <p:spPr>
          <a:xfrm>
            <a:off x="3958551" y="1152966"/>
            <a:ext cx="1646669" cy="369332"/>
          </a:xfrm>
          <a:prstGeom prst="rect">
            <a:avLst/>
          </a:prstGeom>
          <a:ln>
            <a:solidFill>
              <a:schemeClr val="accent4">
                <a:shade val="95000"/>
                <a:satMod val="10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LCDA in QCD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E2173D-9AFD-D34B-8757-7A1C28A6E469}"/>
              </a:ext>
            </a:extLst>
          </p:cNvPr>
          <p:cNvSpPr/>
          <p:nvPr/>
        </p:nvSpPr>
        <p:spPr>
          <a:xfrm>
            <a:off x="7197964" y="1152966"/>
            <a:ext cx="1800558" cy="369332"/>
          </a:xfrm>
          <a:prstGeom prst="rect">
            <a:avLst/>
          </a:prstGeom>
          <a:ln>
            <a:solidFill>
              <a:schemeClr val="accent4">
                <a:shade val="95000"/>
                <a:satMod val="10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LCDA in HQET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1CC2045D-001F-AA4D-910C-5982B46A4051}"/>
              </a:ext>
            </a:extLst>
          </p:cNvPr>
          <p:cNvCxnSpPr>
            <a:stCxn id="6" idx="3"/>
            <a:endCxn id="8" idx="1"/>
          </p:cNvCxnSpPr>
          <p:nvPr/>
        </p:nvCxnSpPr>
        <p:spPr bwMode="auto">
          <a:xfrm>
            <a:off x="2295443" y="1337632"/>
            <a:ext cx="1663108" cy="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92AA3C0D-5A99-2944-A358-25AEF9474CDF}"/>
              </a:ext>
            </a:extLst>
          </p:cNvPr>
          <p:cNvCxnSpPr/>
          <p:nvPr/>
        </p:nvCxnSpPr>
        <p:spPr bwMode="auto">
          <a:xfrm>
            <a:off x="5598119" y="1333152"/>
            <a:ext cx="1599845" cy="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35DA2C79-DB5D-0444-974E-3D98E0C6C1A9}"/>
              </a:ext>
            </a:extLst>
          </p:cNvPr>
          <p:cNvSpPr/>
          <p:nvPr/>
        </p:nvSpPr>
        <p:spPr>
          <a:xfrm>
            <a:off x="2602050" y="1333152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LaMET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BC8DAA5-6EC5-774C-8DEA-EE1FE8D3853F}"/>
              </a:ext>
            </a:extLst>
          </p:cNvPr>
          <p:cNvSpPr/>
          <p:nvPr/>
        </p:nvSpPr>
        <p:spPr>
          <a:xfrm>
            <a:off x="5911827" y="1333152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bHQET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018E273-6F6F-BA4B-9A41-12F52725991C}"/>
                  </a:ext>
                </a:extLst>
              </p:cNvPr>
              <p:cNvSpPr/>
              <p:nvPr/>
            </p:nvSpPr>
            <p:spPr>
              <a:xfrm>
                <a:off x="658138" y="1897408"/>
                <a:ext cx="10710863" cy="511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 multi-scale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) processes:</a:t>
                </a:r>
                <a:endPara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018E273-6F6F-BA4B-9A41-12F5272599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38" y="1897408"/>
                <a:ext cx="10710863" cy="511743"/>
              </a:xfrm>
              <a:prstGeom prst="rect">
                <a:avLst/>
              </a:prstGeom>
              <a:blipFill>
                <a:blip r:embed="rId3"/>
                <a:stretch>
                  <a:fillRect l="-355" b="-195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D45D38A-4B23-F84B-B1DC-3ADBBE0E9E60}"/>
                  </a:ext>
                </a:extLst>
              </p:cNvPr>
              <p:cNvSpPr/>
              <p:nvPr/>
            </p:nvSpPr>
            <p:spPr>
              <a:xfrm>
                <a:off x="1177250" y="2396247"/>
                <a:ext cx="10710863" cy="9450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LaMET requires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≪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and finally integrate out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bHQET</a:t>
                </a:r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requires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and integrate 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D45D38A-4B23-F84B-B1DC-3ADBBE0E9E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50" y="2396247"/>
                <a:ext cx="10710863" cy="945002"/>
              </a:xfrm>
              <a:prstGeom prst="rect">
                <a:avLst/>
              </a:prstGeom>
              <a:blipFill>
                <a:blip r:embed="rId4"/>
                <a:stretch>
                  <a:fillRect l="-355" b="-6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5B62B9D-B8AC-A046-9287-0AD6069ADCF7}"/>
                  </a:ext>
                </a:extLst>
              </p:cNvPr>
              <p:cNvSpPr/>
              <p:nvPr/>
            </p:nvSpPr>
            <p:spPr>
              <a:xfrm>
                <a:off x="848638" y="3346535"/>
                <a:ext cx="10710863" cy="500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Hierarchy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≪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5B62B9D-B8AC-A046-9287-0AD6069AD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38" y="3346535"/>
                <a:ext cx="10710863" cy="500137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id="{4C800622-9236-1A48-8559-9E42A0F4C184}"/>
              </a:ext>
            </a:extLst>
          </p:cNvPr>
          <p:cNvSpPr/>
          <p:nvPr/>
        </p:nvSpPr>
        <p:spPr>
          <a:xfrm>
            <a:off x="6398041" y="1659884"/>
            <a:ext cx="12715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[2305.06401]</a:t>
            </a:r>
            <a:endParaRPr lang="zh-CN" altLang="en-US" sz="1200" dirty="0">
              <a:solidFill>
                <a:srgbClr val="C0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F9B6B5F-0BB9-3D4E-9B76-D2E8FB77DBB5}"/>
              </a:ext>
            </a:extLst>
          </p:cNvPr>
          <p:cNvSpPr/>
          <p:nvPr/>
        </p:nvSpPr>
        <p:spPr>
          <a:xfrm>
            <a:off x="658138" y="4220647"/>
            <a:ext cx="3679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big challenge for lattice simulation:</a:t>
            </a:r>
            <a:endParaRPr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A11FD7B-E64B-CE41-A871-002A48B1677B}"/>
                  </a:ext>
                </a:extLst>
              </p:cNvPr>
              <p:cNvSpPr/>
              <p:nvPr/>
            </p:nvSpPr>
            <p:spPr>
              <a:xfrm>
                <a:off x="5192360" y="4772246"/>
                <a:ext cx="5834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A11FD7B-E64B-CE41-A871-002A48B167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360" y="4772246"/>
                <a:ext cx="5834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281B456-0DDC-AE45-B619-9C68F4A0E794}"/>
                  </a:ext>
                </a:extLst>
              </p:cNvPr>
              <p:cNvSpPr/>
              <p:nvPr/>
            </p:nvSpPr>
            <p:spPr>
              <a:xfrm>
                <a:off x="1563909" y="4863957"/>
                <a:ext cx="2354619" cy="3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bg1"/>
                    </a:solidFill>
                  </a:rPr>
                  <a:t>~ hundreds MeV  &lt;&lt; 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281B456-0DDC-AE45-B619-9C68F4A0E7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909" y="4863957"/>
                <a:ext cx="2354619" cy="355995"/>
              </a:xfrm>
              <a:prstGeom prst="rect">
                <a:avLst/>
              </a:prstGeom>
              <a:blipFill>
                <a:blip r:embed="rId7"/>
                <a:stretch>
                  <a:fillRect t="-7143" r="-538" b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4BC86C8-08BD-7E46-82E0-47995B56A697}"/>
                  </a:ext>
                </a:extLst>
              </p:cNvPr>
              <p:cNvSpPr/>
              <p:nvPr/>
            </p:nvSpPr>
            <p:spPr>
              <a:xfrm>
                <a:off x="7111382" y="4859562"/>
                <a:ext cx="31859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b="0" dirty="0">
                    <a:solidFill>
                      <a:schemeClr val="bg1"/>
                    </a:solidFill>
                    <a:ea typeface="Tahoma" panose="020B0604030504040204" pitchFamily="34" charset="0"/>
                    <a:cs typeface="Times New Roman" panose="02020603050405020304" pitchFamily="18" charset="0"/>
                  </a:rPr>
                  <a:t>&lt;&lt;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bg1"/>
                    </a:solidFill>
                  </a:rPr>
                  <a:t> can achieve 4~5GeV currently</a:t>
                </a:r>
                <a:endParaRPr lang="zh-CN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4BC86C8-08BD-7E46-82E0-47995B56A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382" y="4859562"/>
                <a:ext cx="3185937" cy="338554"/>
              </a:xfrm>
              <a:prstGeom prst="rect">
                <a:avLst/>
              </a:prstGeom>
              <a:blipFill>
                <a:blip r:embed="rId8"/>
                <a:stretch>
                  <a:fillRect l="-1195" t="-3571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09F038D-B739-844A-A7D5-4F9433C86742}"/>
                  </a:ext>
                </a:extLst>
              </p:cNvPr>
              <p:cNvSpPr/>
              <p:nvPr/>
            </p:nvSpPr>
            <p:spPr>
              <a:xfrm>
                <a:off x="3864038" y="6057712"/>
                <a:ext cx="42990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heavy meson could be chosen as  </a:t>
                </a:r>
                <a14:m>
                  <m:oMath xmlns:m="http://schemas.openxmlformats.org/officeDocument/2006/math">
                    <m:r>
                      <a:rPr lang="en-US" altLang="zh-CN" sz="2000" b="0" i="1" u="sng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endParaRPr lang="zh-CN" altLang="en-US" sz="2000" u="sng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09F038D-B739-844A-A7D5-4F9433C867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038" y="6057712"/>
                <a:ext cx="4299062" cy="400110"/>
              </a:xfrm>
              <a:prstGeom prst="rect">
                <a:avLst/>
              </a:prstGeom>
              <a:blipFill>
                <a:blip r:embed="rId9"/>
                <a:stretch>
                  <a:fillRect l="-1475" t="-937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8E949BCD-10E3-C841-9844-5061F776267C}"/>
              </a:ext>
            </a:extLst>
          </p:cNvPr>
          <p:cNvCxnSpPr>
            <a:cxnSpLocks/>
          </p:cNvCxnSpPr>
          <p:nvPr/>
        </p:nvCxnSpPr>
        <p:spPr bwMode="auto">
          <a:xfrm>
            <a:off x="1463889" y="5323845"/>
            <a:ext cx="7408649" cy="0"/>
          </a:xfrm>
          <a:prstGeom prst="straightConnector1">
            <a:avLst/>
          </a:prstGeom>
          <a:ln w="12700">
            <a:tailEnd type="triangle"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CFE57560-CF86-B64C-9A81-A1D3FC9E50A0}"/>
              </a:ext>
            </a:extLst>
          </p:cNvPr>
          <p:cNvCxnSpPr>
            <a:cxnSpLocks/>
          </p:cNvCxnSpPr>
          <p:nvPr/>
        </p:nvCxnSpPr>
        <p:spPr bwMode="auto">
          <a:xfrm>
            <a:off x="4119993" y="5215863"/>
            <a:ext cx="0" cy="202147"/>
          </a:xfrm>
          <a:prstGeom prst="line">
            <a:avLst/>
          </a:prstGeom>
          <a:ln w="12700"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2AACD09F-FD19-3C42-B943-FF158CC0F365}"/>
              </a:ext>
            </a:extLst>
          </p:cNvPr>
          <p:cNvCxnSpPr>
            <a:cxnSpLocks/>
          </p:cNvCxnSpPr>
          <p:nvPr/>
        </p:nvCxnSpPr>
        <p:spPr bwMode="auto">
          <a:xfrm>
            <a:off x="7087031" y="5215863"/>
            <a:ext cx="0" cy="202147"/>
          </a:xfrm>
          <a:prstGeom prst="line">
            <a:avLst/>
          </a:prstGeom>
          <a:ln w="12700"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D23B0D61-4A81-D548-B241-C0CA4036165E}"/>
              </a:ext>
            </a:extLst>
          </p:cNvPr>
          <p:cNvSpPr txBox="1"/>
          <p:nvPr/>
        </p:nvSpPr>
        <p:spPr>
          <a:xfrm>
            <a:off x="3809651" y="5439021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00" dirty="0">
                <a:solidFill>
                  <a:schemeClr val="bg1"/>
                </a:solidFill>
              </a:rPr>
              <a:t>1 GeV</a:t>
            </a:r>
            <a:endParaRPr kumimoji="1"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E55EEEC-8900-9C4B-B3C9-829315287195}"/>
              </a:ext>
            </a:extLst>
          </p:cNvPr>
          <p:cNvSpPr txBox="1"/>
          <p:nvPr/>
        </p:nvSpPr>
        <p:spPr>
          <a:xfrm>
            <a:off x="6595726" y="5454240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00" dirty="0">
                <a:solidFill>
                  <a:schemeClr val="bg1"/>
                </a:solidFill>
              </a:rPr>
              <a:t>5 GeV</a:t>
            </a:r>
            <a:endParaRPr kumimoji="1"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0E840A5-5322-F345-A988-7612DF0C6BE8}"/>
              </a:ext>
            </a:extLst>
          </p:cNvPr>
          <p:cNvSpPr/>
          <p:nvPr/>
        </p:nvSpPr>
        <p:spPr>
          <a:xfrm>
            <a:off x="4976816" y="4980252"/>
            <a:ext cx="1119184" cy="661207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6080A133-EBAB-2D4A-99E4-C49A59B68918}"/>
              </a:ext>
            </a:extLst>
          </p:cNvPr>
          <p:cNvCxnSpPr>
            <a:cxnSpLocks/>
          </p:cNvCxnSpPr>
          <p:nvPr/>
        </p:nvCxnSpPr>
        <p:spPr bwMode="auto">
          <a:xfrm>
            <a:off x="5097541" y="5229680"/>
            <a:ext cx="0" cy="202147"/>
          </a:xfrm>
          <a:prstGeom prst="line">
            <a:avLst/>
          </a:prstGeom>
          <a:ln w="12700"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FDD59F3A-E6D7-CC42-984E-D6E576C1E7C2}"/>
              </a:ext>
            </a:extLst>
          </p:cNvPr>
          <p:cNvCxnSpPr>
            <a:cxnSpLocks/>
          </p:cNvCxnSpPr>
          <p:nvPr/>
        </p:nvCxnSpPr>
        <p:spPr bwMode="auto">
          <a:xfrm>
            <a:off x="6983491" y="5215863"/>
            <a:ext cx="0" cy="202147"/>
          </a:xfrm>
          <a:prstGeom prst="line">
            <a:avLst/>
          </a:prstGeom>
          <a:ln w="12700"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49946719-0353-3243-AD16-F83DA511416A}"/>
                  </a:ext>
                </a:extLst>
              </p:cNvPr>
              <p:cNvSpPr txBox="1"/>
              <p:nvPr/>
            </p:nvSpPr>
            <p:spPr>
              <a:xfrm>
                <a:off x="4927873" y="5436618"/>
                <a:ext cx="13571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kumimoji="1" lang="en-US" altLang="zh-CN" sz="1200" dirty="0">
                    <a:solidFill>
                      <a:schemeClr val="bg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kumimoji="1" lang="en-US" altLang="zh-CN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⋯⋯</m:t>
                    </m:r>
                  </m:oMath>
                </a14:m>
                <a:r>
                  <a:rPr kumimoji="1" lang="en-US" altLang="zh-CN" sz="1200" dirty="0">
                    <a:solidFill>
                      <a:schemeClr val="bg1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1.6</m:t>
                        </m:r>
                        <m:r>
                          <a:rPr kumimoji="1" lang="en-US" altLang="zh-CN" sz="1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kumimoji="1" lang="zh-CN" alt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49946719-0353-3243-AD16-F83DA5114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873" y="5436618"/>
                <a:ext cx="1357166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7D3DB22-DA4D-F640-B1E8-5CE670BFE1A8}"/>
                  </a:ext>
                </a:extLst>
              </p:cNvPr>
              <p:cNvSpPr txBox="1"/>
              <p:nvPr/>
            </p:nvSpPr>
            <p:spPr>
              <a:xfrm>
                <a:off x="7040311" y="5427739"/>
                <a:ext cx="4425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CN" sz="1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CN" alt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7D3DB22-DA4D-F640-B1E8-5CE670BFE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311" y="5427739"/>
                <a:ext cx="442557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D95F20F2-F611-354E-895B-1FC5BE49D810}"/>
              </a:ext>
            </a:extLst>
          </p:cNvPr>
          <p:cNvCxnSpPr>
            <a:cxnSpLocks/>
          </p:cNvCxnSpPr>
          <p:nvPr/>
        </p:nvCxnSpPr>
        <p:spPr bwMode="auto">
          <a:xfrm>
            <a:off x="5954790" y="5229681"/>
            <a:ext cx="0" cy="202147"/>
          </a:xfrm>
          <a:prstGeom prst="line">
            <a:avLst/>
          </a:prstGeom>
          <a:ln w="12700"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E7AA2711-79D2-1E2D-8A82-DC0386488D8B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23604FD7-6AF1-B86E-5C23-7DA57460FA19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055967"/>
      </p:ext>
    </p:extLst>
  </p:cSld>
  <p:clrMapOvr>
    <a:masterClrMapping/>
  </p:clrMapOvr>
  <p:transition advTm="3094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05016-3445-1A66-0354-9311F091A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5" y="1322713"/>
            <a:ext cx="6623468" cy="44518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F5644E2-C8CA-FE0B-B03A-15A70B7E655C}"/>
              </a:ext>
            </a:extLst>
          </p:cNvPr>
          <p:cNvSpPr txBox="1"/>
          <p:nvPr/>
        </p:nvSpPr>
        <p:spPr>
          <a:xfrm>
            <a:off x="3963622" y="174701"/>
            <a:ext cx="4031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Two-step matching method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F4F1271-8826-67A9-5D26-FFC1BE5A4720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FD77A7C5-3FE1-30E7-30B5-61733B59F78E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BF7877DA-5192-5525-F86B-BAD8E1E0C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5" y="2965559"/>
            <a:ext cx="3649759" cy="233798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6288E2D-66D7-5BF1-9D37-CBB7B1F01F66}"/>
              </a:ext>
            </a:extLst>
          </p:cNvPr>
          <p:cNvSpPr/>
          <p:nvPr/>
        </p:nvSpPr>
        <p:spPr>
          <a:xfrm>
            <a:off x="7994982" y="1436605"/>
            <a:ext cx="12715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[2305.06401]</a:t>
            </a:r>
            <a:endParaRPr lang="zh-CN" alt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50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159AC210-FDE3-5567-E12B-EBE277E90913}"/>
              </a:ext>
            </a:extLst>
          </p:cNvPr>
          <p:cNvSpPr txBox="1"/>
          <p:nvPr/>
        </p:nvSpPr>
        <p:spPr>
          <a:xfrm>
            <a:off x="160613" y="930630"/>
            <a:ext cx="6098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</a:t>
            </a:r>
            <a:r>
              <a:rPr kumimoji="1"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CCD29FCA-BC45-A161-3AFC-94785A7D7929}"/>
                  </a:ext>
                </a:extLst>
              </p:cNvPr>
              <p:cNvSpPr/>
              <p:nvPr/>
            </p:nvSpPr>
            <p:spPr>
              <a:xfrm>
                <a:off x="632080" y="1299962"/>
                <a:ext cx="10710863" cy="2934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p"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and Mass evolution</a:t>
                </a:r>
              </a:p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p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Power corrections: structure, renormalon?</a:t>
                </a:r>
              </a:p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p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Operator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mixing</a:t>
                </a:r>
              </a:p>
              <a:p>
                <a:pPr marL="285750" indent="-285750">
                  <a:lnSpc>
                    <a:spcPct val="200000"/>
                  </a:lnSpc>
                  <a:buFont typeface="Wingdings" pitchFamily="2" charset="2"/>
                  <a:buChar char="p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Possible systematic uncertainties; ……</a:t>
                </a: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CCD29FCA-BC45-A161-3AFC-94785A7D79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80" y="1299962"/>
                <a:ext cx="10710863" cy="2934458"/>
              </a:xfrm>
              <a:prstGeom prst="rect">
                <a:avLst/>
              </a:prstGeom>
              <a:blipFill>
                <a:blip r:embed="rId3"/>
                <a:stretch>
                  <a:fillRect l="-710" b="-38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15FD36FB-1BD9-2008-88A5-507E20D245A3}"/>
              </a:ext>
            </a:extLst>
          </p:cNvPr>
          <p:cNvSpPr txBox="1"/>
          <p:nvPr/>
        </p:nvSpPr>
        <p:spPr>
          <a:xfrm>
            <a:off x="295890" y="4154624"/>
            <a:ext cx="3774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goals (for the future):</a:t>
            </a:r>
            <a:endParaRPr kumimoji="1"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05414AB-3428-2DB1-0C14-2F7B479685D0}"/>
              </a:ext>
            </a:extLst>
          </p:cNvPr>
          <p:cNvSpPr/>
          <p:nvPr/>
        </p:nvSpPr>
        <p:spPr>
          <a:xfrm>
            <a:off x="843401" y="4443134"/>
            <a:ext cx="10710863" cy="1845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Smaller lattice spacing (0.01fm), larger momentum;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More ensembles, continuum and physical mass extrapolation;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p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More quantities in lattice calculation; ……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3BBE63-B3E9-5D3F-1043-69A2638228E8}"/>
              </a:ext>
            </a:extLst>
          </p:cNvPr>
          <p:cNvSpPr txBox="1"/>
          <p:nvPr/>
        </p:nvSpPr>
        <p:spPr>
          <a:xfrm>
            <a:off x="3374270" y="162185"/>
            <a:ext cx="576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Two-step matching method: Future plan</a:t>
            </a: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212A30AD-988D-7CA1-215D-8B355617297E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D712563D-B2EC-2999-14D3-32D54EE782FD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55153879"/>
      </p:ext>
    </p:extLst>
  </p:cSld>
  <p:clrMapOvr>
    <a:masterClrMapping/>
  </p:clrMapOvr>
  <p:transition advTm="3094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6FFC750-19FA-3742-ABB0-7F374D0D725A}"/>
              </a:ext>
            </a:extLst>
          </p:cNvPr>
          <p:cNvSpPr/>
          <p:nvPr/>
        </p:nvSpPr>
        <p:spPr>
          <a:xfrm>
            <a:off x="3069811" y="-13048"/>
            <a:ext cx="6272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multi-scale problem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0B76F7F-EAEB-2C89-FE14-69DA6096838B}"/>
              </a:ext>
            </a:extLst>
          </p:cNvPr>
          <p:cNvSpPr txBox="1"/>
          <p:nvPr/>
        </p:nvSpPr>
        <p:spPr>
          <a:xfrm>
            <a:off x="396020" y="1000910"/>
            <a:ext cx="1267888" cy="369332"/>
          </a:xfrm>
          <a:prstGeom prst="rect">
            <a:avLst/>
          </a:prstGeom>
          <a:solidFill>
            <a:schemeClr val="accent2"/>
          </a:solidFill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NP scale</a:t>
            </a:r>
            <a:endParaRPr lang="zh-CN" alt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903A1D-AD63-93FF-63C7-78879A36B044}"/>
              </a:ext>
            </a:extLst>
          </p:cNvPr>
          <p:cNvSpPr txBox="1"/>
          <p:nvPr/>
        </p:nvSpPr>
        <p:spPr>
          <a:xfrm>
            <a:off x="2481336" y="985521"/>
            <a:ext cx="1176951" cy="400110"/>
          </a:xfrm>
          <a:prstGeom prst="rect">
            <a:avLst/>
          </a:prstGeom>
          <a:solidFill>
            <a:schemeClr val="accent2"/>
          </a:solidFill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EW scale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A47EBC-D95C-196A-78FF-A6671135FA72}"/>
              </a:ext>
            </a:extLst>
          </p:cNvPr>
          <p:cNvSpPr txBox="1"/>
          <p:nvPr/>
        </p:nvSpPr>
        <p:spPr>
          <a:xfrm>
            <a:off x="4346618" y="988948"/>
            <a:ext cx="2254313" cy="400110"/>
          </a:xfrm>
          <a:prstGeom prst="rect">
            <a:avLst/>
          </a:prstGeom>
          <a:solidFill>
            <a:schemeClr val="accent2"/>
          </a:solidFill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Bottom mass scale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E42FD2-7DA3-0670-46B0-945B5262CE83}"/>
              </a:ext>
            </a:extLst>
          </p:cNvPr>
          <p:cNvSpPr txBox="1"/>
          <p:nvPr/>
        </p:nvSpPr>
        <p:spPr>
          <a:xfrm>
            <a:off x="6937415" y="985521"/>
            <a:ext cx="2417690" cy="400110"/>
          </a:xfrm>
          <a:prstGeom prst="rect">
            <a:avLst/>
          </a:prstGeom>
          <a:solidFill>
            <a:schemeClr val="accent2"/>
          </a:solidFill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Charm mass scale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4D8607-67EA-940B-611F-7C229B00C8C2}"/>
              </a:ext>
            </a:extLst>
          </p:cNvPr>
          <p:cNvSpPr txBox="1"/>
          <p:nvPr/>
        </p:nvSpPr>
        <p:spPr>
          <a:xfrm>
            <a:off x="9606665" y="1016299"/>
            <a:ext cx="2254313" cy="369332"/>
          </a:xfrm>
          <a:prstGeom prst="rect">
            <a:avLst/>
          </a:prstGeom>
          <a:solidFill>
            <a:schemeClr val="accent2"/>
          </a:solidFill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Hadronization scale</a:t>
            </a:r>
            <a:endParaRPr lang="zh-CN" alt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BB53648-F9D9-76FC-9237-8EDEE80B8842}"/>
                  </a:ext>
                </a:extLst>
              </p:cNvPr>
              <p:cNvSpPr txBox="1"/>
              <p:nvPr/>
            </p:nvSpPr>
            <p:spPr>
              <a:xfrm>
                <a:off x="346477" y="2662548"/>
                <a:ext cx="11769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𝑁𝑃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  <a:ea typeface="Batang" panose="02030600000101010101" pitchFamily="18" charset="-127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BB53648-F9D9-76FC-9237-8EDEE80B8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77" y="2662548"/>
                <a:ext cx="1176951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4AF114E-C58C-8019-4426-272460E69C95}"/>
                  </a:ext>
                </a:extLst>
              </p:cNvPr>
              <p:cNvSpPr txBox="1"/>
              <p:nvPr/>
            </p:nvSpPr>
            <p:spPr>
              <a:xfrm>
                <a:off x="2406324" y="2652467"/>
                <a:ext cx="16823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altLang="zh-CN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&gt;4</m:t>
                        </m:r>
                      </m:sub>
                    </m:sSub>
                  </m:oMath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  <a:ea typeface="Batang" panose="02030600000101010101" pitchFamily="18" charset="-127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4AF114E-C58C-8019-4426-272460E69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324" y="2652467"/>
                <a:ext cx="1682356" cy="400110"/>
              </a:xfrm>
              <a:prstGeom prst="rect">
                <a:avLst/>
              </a:prstGeom>
              <a:blipFill>
                <a:blip r:embed="rId3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8DA894C-6EAA-F2A3-9819-693B088C4AE0}"/>
                  </a:ext>
                </a:extLst>
              </p:cNvPr>
              <p:cNvSpPr txBox="1"/>
              <p:nvPr/>
            </p:nvSpPr>
            <p:spPr>
              <a:xfrm>
                <a:off x="4302630" y="2588489"/>
                <a:ext cx="3206784" cy="548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zh-CN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nary>
                  </m:oMath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  <a:ea typeface="Batang" panose="02030600000101010101" pitchFamily="18" charset="-127"/>
                </a:endParaRP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8DA894C-6EAA-F2A3-9819-693B088C4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630" y="2588489"/>
                <a:ext cx="3206784" cy="548227"/>
              </a:xfrm>
              <a:prstGeom prst="rect">
                <a:avLst/>
              </a:prstGeom>
              <a:blipFill>
                <a:blip r:embed="rId4"/>
                <a:stretch>
                  <a:fillRect t="-75000" b="-1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62D90004-93EE-FCBD-139C-852475D4CA60}"/>
              </a:ext>
            </a:extLst>
          </p:cNvPr>
          <p:cNvSpPr txBox="1"/>
          <p:nvPr/>
        </p:nvSpPr>
        <p:spPr>
          <a:xfrm>
            <a:off x="590313" y="1763466"/>
            <a:ext cx="1176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  <a:cs typeface="MV Boli" panose="02000500030200090000" pitchFamily="2" charset="0"/>
              </a:rPr>
              <a:t>TeV</a:t>
            </a: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  <a:cs typeface="MV Boli" panose="02000500030200090000" pitchFamily="2" charset="0"/>
              </a:rPr>
              <a:t> or beyond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  <a:cs typeface="MV Boli" panose="0200050003020009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CA10A5-C5A9-9FA4-73D9-B9D94E8D7D55}"/>
                  </a:ext>
                </a:extLst>
              </p:cNvPr>
              <p:cNvSpPr txBox="1"/>
              <p:nvPr/>
            </p:nvSpPr>
            <p:spPr>
              <a:xfrm>
                <a:off x="2497521" y="1760900"/>
                <a:ext cx="11769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CA10A5-C5A9-9FA4-73D9-B9D94E8D7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521" y="1760900"/>
                <a:ext cx="1176951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4D769E5-C3C2-AFED-D62F-37C37A80BB29}"/>
                  </a:ext>
                </a:extLst>
              </p:cNvPr>
              <p:cNvSpPr/>
              <p:nvPr/>
            </p:nvSpPr>
            <p:spPr>
              <a:xfrm>
                <a:off x="5118178" y="1760900"/>
                <a:ext cx="11210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</a:t>
                </a:r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4D769E5-C3C2-AFED-D62F-37C37A80B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178" y="1760900"/>
                <a:ext cx="1121013" cy="400110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96E96B6-C668-189B-5EB5-B94E57F37D37}"/>
                  </a:ext>
                </a:extLst>
              </p:cNvPr>
              <p:cNvSpPr/>
              <p:nvPr/>
            </p:nvSpPr>
            <p:spPr>
              <a:xfrm>
                <a:off x="10528476" y="1733335"/>
                <a:ext cx="4106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96E96B6-C668-189B-5EB5-B94E57F37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476" y="1733335"/>
                <a:ext cx="41069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2045ABA-EC38-7422-8360-D7F63CDCDC77}"/>
                  </a:ext>
                </a:extLst>
              </p:cNvPr>
              <p:cNvSpPr/>
              <p:nvPr/>
            </p:nvSpPr>
            <p:spPr>
              <a:xfrm>
                <a:off x="7599965" y="1705444"/>
                <a:ext cx="1396473" cy="465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rad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</a:t>
                </a:r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2045ABA-EC38-7422-8360-D7F63CDCDC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965" y="1705444"/>
                <a:ext cx="1396473" cy="465064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3CA66436-B813-6EB6-E4BA-9A256CB3FE87}"/>
              </a:ext>
            </a:extLst>
          </p:cNvPr>
          <p:cNvSpPr txBox="1"/>
          <p:nvPr/>
        </p:nvSpPr>
        <p:spPr>
          <a:xfrm>
            <a:off x="9915201" y="2490385"/>
            <a:ext cx="225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Low energy QCD</a:t>
            </a:r>
          </a:p>
          <a:p>
            <a:r>
              <a:rPr lang="en-US" altLang="zh-CN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HQET,  SCET-II</a:t>
            </a:r>
            <a:endParaRPr lang="zh-CN" alt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E56B262-F019-6FFE-9644-EA6C6D69C36E}"/>
              </a:ext>
            </a:extLst>
          </p:cNvPr>
          <p:cNvSpPr/>
          <p:nvPr/>
        </p:nvSpPr>
        <p:spPr>
          <a:xfrm>
            <a:off x="7783848" y="2652467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SCET-I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3449815-D740-ABEB-A0D7-AD2062DEF7F8}"/>
              </a:ext>
            </a:extLst>
          </p:cNvPr>
          <p:cNvSpPr txBox="1"/>
          <p:nvPr/>
        </p:nvSpPr>
        <p:spPr>
          <a:xfrm>
            <a:off x="827982" y="4754523"/>
            <a:ext cx="916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Perturbative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matching, </a:t>
            </a:r>
            <a:r>
              <a:rPr lang="en-US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resummation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evolution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60B5DAC-0369-07C2-65C1-676B061188BC}"/>
              </a:ext>
            </a:extLst>
          </p:cNvPr>
          <p:cNvSpPr txBox="1"/>
          <p:nvPr/>
        </p:nvSpPr>
        <p:spPr>
          <a:xfrm>
            <a:off x="827982" y="5578328"/>
            <a:ext cx="916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Nonperturbative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Lattice QCD, sum rules, SU(3) symmetry, Quark model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80ADB45-B2B4-DF16-DE79-2ADA19A0FC7B}"/>
                  </a:ext>
                </a:extLst>
              </p:cNvPr>
              <p:cNvSpPr txBox="1"/>
              <p:nvPr/>
            </p:nvSpPr>
            <p:spPr>
              <a:xfrm>
                <a:off x="3407593" y="3452863"/>
                <a:ext cx="5376814" cy="106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altLang="zh-CN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800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800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ℋ</m:t>
                                      </m:r>
                                    </m:e>
                                    <m:sub>
                                      <m:r>
                                        <a:rPr lang="en-US" altLang="zh-CN" sz="2800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US" altLang="zh-CN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zh-CN" alt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𝐿𝑃</m:t>
                          </m:r>
                        </m:sub>
                      </m:sSub>
                      <m:r>
                        <a:rPr lang="en-US" altLang="zh-CN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altLang="zh-CN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CN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CN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8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80ADB45-B2B4-DF16-DE79-2ADA19A0F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93" y="3452863"/>
                <a:ext cx="5376814" cy="1069652"/>
              </a:xfrm>
              <a:prstGeom prst="rect">
                <a:avLst/>
              </a:prstGeom>
              <a:blipFill>
                <a:blip r:embed="rId9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6759A46E-F3F9-9D2D-0FBE-C3DCD559DB7A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灯片编号占位符 4">
            <a:extLst>
              <a:ext uri="{FF2B5EF4-FFF2-40B4-BE49-F238E27FC236}">
                <a16:creationId xmlns:a16="http://schemas.microsoft.com/office/drawing/2014/main" id="{7CA07A7B-67C2-E118-6BEE-946832CA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86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BD8B866-9EF3-9289-33BF-77173E25FD07}"/>
              </a:ext>
            </a:extLst>
          </p:cNvPr>
          <p:cNvSpPr txBox="1"/>
          <p:nvPr/>
        </p:nvSpPr>
        <p:spPr>
          <a:xfrm>
            <a:off x="3963622" y="174701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Lattice QCD configurations </a:t>
            </a: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8DDB2EF7-062A-DE5B-9499-A8FEC0915D68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D32DDACE-7741-3526-7FF3-3247F2A2AE2F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F2942590-4DED-6092-11E9-148E5971F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7" y="1457479"/>
            <a:ext cx="7772400" cy="24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7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35CDA63-5136-9E2A-34D7-165511A830C1}"/>
              </a:ext>
            </a:extLst>
          </p:cNvPr>
          <p:cNvSpPr/>
          <p:nvPr/>
        </p:nvSpPr>
        <p:spPr>
          <a:xfrm>
            <a:off x="4940650" y="30645"/>
            <a:ext cx="1782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44948B-9682-BA6C-6D05-C2DC7185E160}"/>
              </a:ext>
            </a:extLst>
          </p:cNvPr>
          <p:cNvSpPr txBox="1"/>
          <p:nvPr/>
        </p:nvSpPr>
        <p:spPr>
          <a:xfrm>
            <a:off x="460479" y="907677"/>
            <a:ext cx="10359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More precise theoretical predictions on the observables in heavy hadron decays are required to accurately test of the SM and search for new physics signals  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27CD47E-25F1-2956-474D-97FB9905DA20}"/>
              </a:ext>
            </a:extLst>
          </p:cNvPr>
          <p:cNvSpPr txBox="1"/>
          <p:nvPr/>
        </p:nvSpPr>
        <p:spPr>
          <a:xfrm>
            <a:off x="460479" y="3165725"/>
            <a:ext cx="10359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QCD/QED corrections have been  and are now being performed to high order, and higher powers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05AD8B7-B71C-DC2C-FD54-48F44D4E847B}"/>
              </a:ext>
            </a:extLst>
          </p:cNvPr>
          <p:cNvSpPr txBox="1"/>
          <p:nvPr/>
        </p:nvSpPr>
        <p:spPr>
          <a:xfrm>
            <a:off x="460479" y="4992029"/>
            <a:ext cx="10359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determination of the nonperturbative input is essential to improve the theoretical accuracy.  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0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3B443B-9645-2256-90FC-FC0B1FF26C38}"/>
              </a:ext>
            </a:extLst>
          </p:cNvPr>
          <p:cNvSpPr/>
          <p:nvPr/>
        </p:nvSpPr>
        <p:spPr>
          <a:xfrm>
            <a:off x="2894852" y="193396"/>
            <a:ext cx="8464248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高精度 </a:t>
            </a:r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zh-CN" alt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Accuracy + High Precision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内容占位符 4">
            <a:extLst>
              <a:ext uri="{FF2B5EF4-FFF2-40B4-BE49-F238E27FC236}">
                <a16:creationId xmlns:a16="http://schemas.microsoft.com/office/drawing/2014/main" id="{3D390A13-D5F8-94C6-5103-CB661F357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88" y="1343101"/>
            <a:ext cx="4714504" cy="49642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9BA7A2-756A-D32A-DCF4-0EA5D56D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8" y="1343101"/>
            <a:ext cx="4887092" cy="4878473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64384EAB-AC8D-C8B4-DA7E-8B1F7550C876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3B73C7C-574F-0682-AA9C-0B9CE241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436249-CC92-1A4B-1400-CEDC264A942D}"/>
              </a:ext>
            </a:extLst>
          </p:cNvPr>
          <p:cNvSpPr/>
          <p:nvPr/>
        </p:nvSpPr>
        <p:spPr>
          <a:xfrm>
            <a:off x="4069080" y="2905780"/>
            <a:ext cx="5379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Leptonic/Radiative Decays 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2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8A35AB-234E-A54D-2859-6C371881FE64}"/>
              </a:ext>
            </a:extLst>
          </p:cNvPr>
          <p:cNvSpPr/>
          <p:nvPr/>
        </p:nvSpPr>
        <p:spPr>
          <a:xfrm>
            <a:off x="4236331" y="0"/>
            <a:ext cx="371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Leptonic B decays 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ABD73D-C2A5-1BB5-C601-CD9102850C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3FCF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23433" y="1520295"/>
            <a:ext cx="4055259" cy="104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BF1F0D-840E-AB67-619B-0B08A710F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90" y="657975"/>
            <a:ext cx="4266610" cy="2925831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732461B-256D-75D4-9DF1-3E7815A4EF91}"/>
                  </a:ext>
                </a:extLst>
              </p:cNvPr>
              <p:cNvSpPr/>
              <p:nvPr/>
            </p:nvSpPr>
            <p:spPr>
              <a:xfrm>
                <a:off x="2675717" y="3234119"/>
                <a:ext cx="1835631" cy="412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altLang="zh-CN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𝑢𝑏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732461B-256D-75D4-9DF1-3E7815A4EF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717" y="3234119"/>
                <a:ext cx="1835631" cy="412292"/>
              </a:xfrm>
              <a:prstGeom prst="rect">
                <a:avLst/>
              </a:prstGeom>
              <a:blipFill>
                <a:blip r:embed="rId4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8FC81D2-605C-2A1A-62D0-12C91F1D07BB}"/>
                  </a:ext>
                </a:extLst>
              </p:cNvPr>
              <p:cNvSpPr txBox="1"/>
              <p:nvPr/>
            </p:nvSpPr>
            <p:spPr>
              <a:xfrm>
                <a:off x="389226" y="4057081"/>
                <a:ext cx="116657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Determination of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𝑢𝑏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| and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Sup>
                      <m:sSubSupPr>
                        <m:ctrlPr>
                          <a:rPr lang="en-US" altLang="zh-CN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| largely unaffected by hadronic uncertainties </a:t>
                </a:r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8FC81D2-605C-2A1A-62D0-12C91F1D0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26" y="4057081"/>
                <a:ext cx="11665786" cy="400110"/>
              </a:xfrm>
              <a:prstGeom prst="rect">
                <a:avLst/>
              </a:prstGeom>
              <a:blipFill>
                <a:blip r:embed="rId5"/>
                <a:stretch>
                  <a:fillRect l="-435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BD55FBAB-3F38-EEC4-0DB1-16EEF627F63C}"/>
              </a:ext>
            </a:extLst>
          </p:cNvPr>
          <p:cNvSpPr/>
          <p:nvPr/>
        </p:nvSpPr>
        <p:spPr>
          <a:xfrm>
            <a:off x="389226" y="5332943"/>
            <a:ext cx="5696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QCD matrix element is known with &lt;1% accuracy 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41401BC-98A7-3AD2-EEB4-8AF6AC0BFA4A}"/>
                  </a:ext>
                </a:extLst>
              </p:cNvPr>
              <p:cNvSpPr/>
              <p:nvPr/>
            </p:nvSpPr>
            <p:spPr>
              <a:xfrm>
                <a:off x="7680654" y="3360179"/>
                <a:ext cx="2109424" cy="412292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altLang="zh-CN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𝑡𝑏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41401BC-98A7-3AD2-EEB4-8AF6AC0BF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654" y="3360179"/>
                <a:ext cx="2109424" cy="412292"/>
              </a:xfrm>
              <a:prstGeom prst="rect">
                <a:avLst/>
              </a:prstGeom>
              <a:blipFill>
                <a:blip r:embed="rId6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92F848DA-1DFA-15A7-26E7-FF62E9001F61}"/>
              </a:ext>
            </a:extLst>
          </p:cNvPr>
          <p:cNvSpPr txBox="1"/>
          <p:nvPr/>
        </p:nvSpPr>
        <p:spPr>
          <a:xfrm>
            <a:off x="389226" y="4710949"/>
            <a:ext cx="8985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Helicity suppression: test of new scalar interactions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1801A4C-5080-E42B-321F-1482B5EFDA85}"/>
                  </a:ext>
                </a:extLst>
              </p:cNvPr>
              <p:cNvSpPr/>
              <p:nvPr/>
            </p:nvSpPr>
            <p:spPr>
              <a:xfrm>
                <a:off x="7635319" y="5379473"/>
                <a:ext cx="26527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chemeClr val="bg1"/>
                        </a:solidFill>
                        <a:latin typeface="Candara" panose="020E0502030303020204" pitchFamily="34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189.4 ± 1.4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chemeClr val="bg1"/>
                        </a:solidFill>
                        <a:latin typeface="Candara" panose="020E0502030303020204" pitchFamily="34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MeV</a:t>
                </a:r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1801A4C-5080-E42B-321F-1482B5EFD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319" y="5379473"/>
                <a:ext cx="2652714" cy="400110"/>
              </a:xfrm>
              <a:prstGeom prst="rect">
                <a:avLst/>
              </a:prstGeom>
              <a:blipFill>
                <a:blip r:embed="rId7"/>
                <a:stretch>
                  <a:fillRect l="-952" t="-9091" r="-1429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2E4AD408-EFC0-57CA-DFDD-BF4A62AF582E}"/>
              </a:ext>
            </a:extLst>
          </p:cNvPr>
          <p:cNvSpPr/>
          <p:nvPr/>
        </p:nvSpPr>
        <p:spPr>
          <a:xfrm>
            <a:off x="389226" y="5930970"/>
            <a:ext cx="6494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C00000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Structure dependent QED corrections are not negligible</a:t>
            </a:r>
            <a:endParaRPr lang="zh-CN" altLang="en-US" sz="20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28076797-D738-982F-1591-6C59C40DD9E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25AEE59D-EEB1-8FFF-8AFC-0FD0EE9F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6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EDBA84-163C-121F-6AA3-842CDEF28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65" y="649362"/>
            <a:ext cx="3461509" cy="216755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0C0D94F-9C04-11E9-7589-0E5186D77867}"/>
              </a:ext>
            </a:extLst>
          </p:cNvPr>
          <p:cNvSpPr/>
          <p:nvPr/>
        </p:nvSpPr>
        <p:spPr>
          <a:xfrm>
            <a:off x="2868536" y="-28797"/>
            <a:ext cx="6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Sitka Display Semibold" pitchFamily="2" charset="0"/>
              </a:rPr>
              <a:t>QED corrections in leptonic B decays </a:t>
            </a:r>
            <a:endParaRPr lang="zh-CN" altLang="en-US" sz="2800" dirty="0">
              <a:solidFill>
                <a:schemeClr val="bg1"/>
              </a:solidFill>
              <a:latin typeface="Sitka Display Semibold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10A30B1-96CE-5CEE-B778-C11CE538D063}"/>
                  </a:ext>
                </a:extLst>
              </p:cNvPr>
              <p:cNvSpPr txBox="1"/>
              <p:nvPr/>
            </p:nvSpPr>
            <p:spPr>
              <a:xfrm>
                <a:off x="576678" y="5326615"/>
                <a:ext cx="95614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Verdana" panose="020B0604030504040204" pitchFamily="34" charset="0"/>
                  </a:rPr>
                  <a:t>No power enhancement in  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Verdana" panose="020B0604030504040204" pitchFamily="34" charset="0"/>
                  </a:rPr>
                  <a:t>    due to (V-A) structure of the current </a:t>
                </a:r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10A30B1-96CE-5CEE-B778-C11CE538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78" y="5326615"/>
                <a:ext cx="9561428" cy="400110"/>
              </a:xfrm>
              <a:prstGeom prst="rect">
                <a:avLst/>
              </a:prstGeom>
              <a:blipFill>
                <a:blip r:embed="rId3"/>
                <a:stretch>
                  <a:fillRect l="-531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6CF06F34-61A3-99B4-4ECE-6063EC985DA4}"/>
                  </a:ext>
                </a:extLst>
              </p:cNvPr>
              <p:cNvSpPr/>
              <p:nvPr/>
            </p:nvSpPr>
            <p:spPr>
              <a:xfrm>
                <a:off x="7252699" y="3159447"/>
                <a:ext cx="1660583" cy="429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2000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6CF06F34-61A3-99B4-4ECE-6063EC985D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699" y="3159447"/>
                <a:ext cx="1660583" cy="429669"/>
              </a:xfrm>
              <a:prstGeom prst="rect">
                <a:avLst/>
              </a:prstGeom>
              <a:blipFill>
                <a:blip r:embed="rId4"/>
                <a:stretch>
                  <a:fillRect t="-2857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0099B709-1050-3714-2288-E182437E08F4}"/>
              </a:ext>
            </a:extLst>
          </p:cNvPr>
          <p:cNvSpPr txBox="1"/>
          <p:nvPr/>
        </p:nvSpPr>
        <p:spPr>
          <a:xfrm>
            <a:off x="576678" y="3177635"/>
            <a:ext cx="7587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Power enhancement +double Logarithmic enhancement in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3202E4-355D-BC89-A749-3AD2459A5E18}"/>
              </a:ext>
            </a:extLst>
          </p:cNvPr>
          <p:cNvSpPr txBox="1"/>
          <p:nvPr/>
        </p:nvSpPr>
        <p:spPr>
          <a:xfrm>
            <a:off x="576678" y="4565787"/>
            <a:ext cx="7587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After </a:t>
            </a:r>
            <a:r>
              <a:rPr lang="en-US" altLang="zh-CN" sz="2000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resummation</a:t>
            </a: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, </a:t>
            </a:r>
            <a:r>
              <a:rPr lang="en-US" altLang="zh-CN" sz="2000" dirty="0">
                <a:solidFill>
                  <a:srgbClr val="C00000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the contribution is about 0.3%- 1.1%</a:t>
            </a:r>
            <a:endParaRPr lang="zh-CN" altLang="en-US" sz="20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7B317DA-84C0-D3AE-A472-9B34AC67781A}"/>
                  </a:ext>
                </a:extLst>
              </p:cNvPr>
              <p:cNvSpPr txBox="1"/>
              <p:nvPr/>
            </p:nvSpPr>
            <p:spPr>
              <a:xfrm>
                <a:off x="569481" y="3896641"/>
                <a:ext cx="7587298" cy="424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Verdana" panose="020B0604030504040204" pitchFamily="34" charset="0"/>
                  </a:rPr>
                  <a:t>Endpoint divergence in the contribution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zh-CN" alt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Candara" panose="020E0502030303020204" pitchFamily="34" charset="0"/>
                    <a:ea typeface="Verdana" panose="020B0604030504040204" pitchFamily="34" charset="0"/>
                  </a:rPr>
                  <a:t> </a:t>
                </a:r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7B317DA-84C0-D3AE-A472-9B34AC677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" y="3896641"/>
                <a:ext cx="7587298" cy="424603"/>
              </a:xfrm>
              <a:prstGeom prst="rect">
                <a:avLst/>
              </a:prstGeom>
              <a:blipFill>
                <a:blip r:embed="rId5"/>
                <a:stretch>
                  <a:fillRect l="-668" t="-5714" b="-1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22F411B2-FFFC-0D4C-9364-0AEAF3DA4B9F}"/>
              </a:ext>
            </a:extLst>
          </p:cNvPr>
          <p:cNvSpPr/>
          <p:nvPr/>
        </p:nvSpPr>
        <p:spPr>
          <a:xfrm>
            <a:off x="9116832" y="3174226"/>
            <a:ext cx="2042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Beneke</a:t>
            </a:r>
            <a:r>
              <a:rPr lang="en-US" altLang="zh-CN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 2018]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69569F5-5C01-5AD4-45A8-F9CF9B012AA5}"/>
              </a:ext>
            </a:extLst>
          </p:cNvPr>
          <p:cNvSpPr/>
          <p:nvPr/>
        </p:nvSpPr>
        <p:spPr>
          <a:xfrm>
            <a:off x="6694466" y="3901438"/>
            <a:ext cx="4200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Beneke</a:t>
            </a:r>
            <a:r>
              <a:rPr lang="en-US" altLang="zh-CN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al, 2018; Feldmann et al, 2023]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51179D4-6DEE-53F9-645B-2019E25E98F8}"/>
              </a:ext>
            </a:extLst>
          </p:cNvPr>
          <p:cNvSpPr/>
          <p:nvPr/>
        </p:nvSpPr>
        <p:spPr>
          <a:xfrm>
            <a:off x="7225190" y="4592738"/>
            <a:ext cx="2100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altLang="zh-CN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Beneke</a:t>
            </a:r>
            <a:r>
              <a:rPr lang="en-US" altLang="zh-CN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al, 2019]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92C9477-BAC0-631D-025A-EC214F53B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960" y="731737"/>
            <a:ext cx="4304146" cy="2175276"/>
          </a:xfrm>
          <a:prstGeom prst="rect">
            <a:avLst/>
          </a:prstGeom>
        </p:spPr>
      </p:pic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55C10516-167C-FC93-2991-D2126FDE22B7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灯片编号占位符 4">
            <a:extLst>
              <a:ext uri="{FF2B5EF4-FFF2-40B4-BE49-F238E27FC236}">
                <a16:creationId xmlns:a16="http://schemas.microsoft.com/office/drawing/2014/main" id="{EA5483C5-4ABA-A19B-586F-54B8DDDA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7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2F2169-6BB0-A2E4-2BD7-37C76F91DED3}"/>
              </a:ext>
            </a:extLst>
          </p:cNvPr>
          <p:cNvSpPr/>
          <p:nvPr/>
        </p:nvSpPr>
        <p:spPr>
          <a:xfrm>
            <a:off x="2954967" y="-25323"/>
            <a:ext cx="8892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QED corrections in leptonic B decays 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25EF35C-04D4-841F-F86A-5D5CA872CB45}"/>
                  </a:ext>
                </a:extLst>
              </p:cNvPr>
              <p:cNvSpPr/>
              <p:nvPr/>
            </p:nvSpPr>
            <p:spPr>
              <a:xfrm>
                <a:off x="648381" y="996509"/>
                <a:ext cx="1698094" cy="49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  <a:latin typeface="Georgia" panose="02040502050405020303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2400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125EF35C-04D4-841F-F86A-5D5CA872CB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81" y="996509"/>
                <a:ext cx="1698094" cy="490199"/>
              </a:xfrm>
              <a:prstGeom prst="rect">
                <a:avLst/>
              </a:prstGeom>
              <a:blipFill>
                <a:blip r:embed="rId2"/>
                <a:stretch>
                  <a:fillRect l="-741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C114A170-5F56-B3AC-DA5B-C3D1C018F1B8}"/>
              </a:ext>
            </a:extLst>
          </p:cNvPr>
          <p:cNvSpPr txBox="1"/>
          <p:nvPr/>
        </p:nvSpPr>
        <p:spPr>
          <a:xfrm>
            <a:off x="1714870" y="1905255"/>
            <a:ext cx="906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Endpoint divergence disappears due to large </a:t>
            </a:r>
            <a:r>
              <a:rPr lang="en-US" altLang="zh-CN" sz="2000" dirty="0" err="1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tauon</a:t>
            </a: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 mass  takes place in the jet function: A more rigorous factorization  theorem</a:t>
            </a:r>
            <a:endParaRPr lang="zh-CN" altLang="en-US" sz="20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572041-5DEC-5D13-F479-D307FD36A9F0}"/>
              </a:ext>
            </a:extLst>
          </p:cNvPr>
          <p:cNvSpPr txBox="1"/>
          <p:nvPr/>
        </p:nvSpPr>
        <p:spPr>
          <a:xfrm>
            <a:off x="1714870" y="5454716"/>
            <a:ext cx="8642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No logarithmic enhancement: </a:t>
            </a:r>
            <a:r>
              <a:rPr lang="en-US" altLang="zh-CN" sz="2000" dirty="0">
                <a:solidFill>
                  <a:srgbClr val="C00000"/>
                </a:solidFill>
                <a:latin typeface="Candara" panose="020E0502030303020204" pitchFamily="34" charset="0"/>
                <a:ea typeface="Verdana" panose="020B0604030504040204" pitchFamily="34" charset="0"/>
              </a:rPr>
              <a:t>about 0.04% reduction of LO </a:t>
            </a:r>
            <a:endParaRPr lang="zh-CN" altLang="en-US" sz="20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3208DF3-3DAA-ED6C-D4DF-049EFD3EAEFF}"/>
              </a:ext>
            </a:extLst>
          </p:cNvPr>
          <p:cNvSpPr/>
          <p:nvPr/>
        </p:nvSpPr>
        <p:spPr>
          <a:xfrm>
            <a:off x="2495361" y="1036340"/>
            <a:ext cx="3216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n-US" altLang="zh-CN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Huang, Shen, Zhao, Zhou, 2023]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568ADF6-2D96-A8FD-ED18-52D9879C79EB}"/>
                  </a:ext>
                </a:extLst>
              </p:cNvPr>
              <p:cNvSpPr txBox="1"/>
              <p:nvPr/>
            </p:nvSpPr>
            <p:spPr>
              <a:xfrm>
                <a:off x="2424696" y="4082182"/>
                <a:ext cx="6023771" cy="6301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zh-CN" alt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zh-CN" alt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568ADF6-2D96-A8FD-ED18-52D9879C7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696" y="4082182"/>
                <a:ext cx="6023771" cy="630109"/>
              </a:xfrm>
              <a:prstGeom prst="rect">
                <a:avLst/>
              </a:prstGeom>
              <a:blipFill>
                <a:blip r:embed="rId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A0D0CD8-786D-FB44-E62F-341ECAD5EFC5}"/>
                  </a:ext>
                </a:extLst>
              </p:cNvPr>
              <p:cNvSpPr txBox="1"/>
              <p:nvPr/>
            </p:nvSpPr>
            <p:spPr>
              <a:xfrm>
                <a:off x="3051845" y="3081947"/>
                <a:ext cx="5219688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zh-CN" alt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CN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𝑑𝑢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nary>
                          <m:f>
                            <m:fPr>
                              <m:ctrlPr>
                                <a:rPr lang="en-US" altLang="zh-CN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A0D0CD8-786D-FB44-E62F-341ECAD5E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845" y="3081947"/>
                <a:ext cx="5219688" cy="807337"/>
              </a:xfrm>
              <a:prstGeom prst="rect">
                <a:avLst/>
              </a:prstGeom>
              <a:blipFill>
                <a:blip r:embed="rId4"/>
                <a:stretch>
                  <a:fillRect l="-3641" t="-152308" b="-212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63BD8143-28BF-304B-569A-6CDB0B0CE176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E523EAF2-CDE2-F55E-9C64-A57E1437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0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981950F-9B30-2998-B28E-4D2EAD33B3BE}"/>
              </a:ext>
            </a:extLst>
          </p:cNvPr>
          <p:cNvSpPr/>
          <p:nvPr/>
        </p:nvSpPr>
        <p:spPr>
          <a:xfrm>
            <a:off x="2405405" y="0"/>
            <a:ext cx="7233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Radiative </a:t>
            </a:r>
            <a:r>
              <a:rPr lang="en-US" altLang="zh-CN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leptonic</a:t>
            </a:r>
            <a:r>
              <a:rPr lang="en-US" altLang="zh-CN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/double radiative B decays </a:t>
            </a:r>
            <a:endParaRPr lang="zh-CN" altLang="en-US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7A84FB-CBE3-D572-51F4-C2E47D484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2" y="1000781"/>
            <a:ext cx="2598869" cy="27699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AEE3C10-ADED-FAF5-7B2A-EDB5B851758F}"/>
                  </a:ext>
                </a:extLst>
              </p:cNvPr>
              <p:cNvSpPr/>
              <p:nvPr/>
            </p:nvSpPr>
            <p:spPr>
              <a:xfrm>
                <a:off x="3321783" y="2250986"/>
                <a:ext cx="8068215" cy="758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𝐿𝑃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𝐶𝐾𝑀</m:t>
                              </m:r>
                            </m:sub>
                          </m:sSub>
                          <m:r>
                            <a:rPr lang="en-US" altLang="zh-CN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rad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</m:nary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AEE3C10-ADED-FAF5-7B2A-EDB5B8517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783" y="2250986"/>
                <a:ext cx="8068215" cy="758349"/>
              </a:xfrm>
              <a:prstGeom prst="rect">
                <a:avLst/>
              </a:prstGeom>
              <a:blipFill>
                <a:blip r:embed="rId3"/>
                <a:stretch>
                  <a:fillRect t="-160656" b="-2360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824CA7F-0B9B-0B52-ED0B-DBD4AD3D67D1}"/>
                  </a:ext>
                </a:extLst>
              </p:cNvPr>
              <p:cNvSpPr/>
              <p:nvPr/>
            </p:nvSpPr>
            <p:spPr>
              <a:xfrm>
                <a:off x="1125317" y="4272544"/>
                <a:ext cx="9941365" cy="1747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NNLO hard functions  [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Bonciani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etc.,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Asatrain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etc.,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Beneke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et al, 2008 ]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NNLO jet function: [Liu,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Neubert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2020].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NNLL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resummation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𝛾𝜈</m:t>
                    </m:r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[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Galda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Nuebert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 Wang, 2022].</a:t>
                </a:r>
              </a:p>
            </p:txBody>
          </p:sp>
        </mc:Choice>
        <mc:Fallback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824CA7F-0B9B-0B52-ED0B-DBD4AD3D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317" y="4272544"/>
                <a:ext cx="9941365" cy="1747466"/>
              </a:xfrm>
              <a:prstGeom prst="rect">
                <a:avLst/>
              </a:prstGeom>
              <a:blipFill>
                <a:blip r:embed="rId4"/>
                <a:stretch>
                  <a:fillRect l="-765" b="-5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60765B-1749-BEEB-232D-5235E1D2F6C2}"/>
                  </a:ext>
                </a:extLst>
              </p:cNvPr>
              <p:cNvSpPr txBox="1"/>
              <p:nvPr/>
            </p:nvSpPr>
            <p:spPr>
              <a:xfrm>
                <a:off x="5186256" y="1212431"/>
                <a:ext cx="3747321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𝛾𝜈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ℓ, 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60765B-1749-BEEB-232D-5235E1D2F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256" y="1212431"/>
                <a:ext cx="3747321" cy="490199"/>
              </a:xfrm>
              <a:prstGeom prst="rect">
                <a:avLst/>
              </a:prstGeom>
              <a:blipFill>
                <a:blip r:embed="rId5"/>
                <a:stretch>
                  <a:fillRect l="-338" b="-128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7218A4A8-6544-5ADD-6D5B-8EC4A4214EFC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90522CB5-BBA8-AA00-FEC3-274DB59D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49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{774D76F6-5DEF-E44A-81BE-C3A421F1A7CF}tf16401378</Template>
  <TotalTime>5038</TotalTime>
  <Words>1664</Words>
  <Application>Microsoft Macintosh PowerPoint</Application>
  <PresentationFormat>宽屏</PresentationFormat>
  <Paragraphs>259</Paragraphs>
  <Slides>31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等线</vt:lpstr>
      <vt:lpstr>STLiti</vt:lpstr>
      <vt:lpstr>Arial</vt:lpstr>
      <vt:lpstr>Calibri</vt:lpstr>
      <vt:lpstr>Calibri Light</vt:lpstr>
      <vt:lpstr>Cambria</vt:lpstr>
      <vt:lpstr>Cambria Math</vt:lpstr>
      <vt:lpstr>Candara</vt:lpstr>
      <vt:lpstr>Georgia</vt:lpstr>
      <vt:lpstr>MV Boli</vt:lpstr>
      <vt:lpstr>Sitka Display Semibold</vt:lpstr>
      <vt:lpstr>Tahoma</vt:lpstr>
      <vt:lpstr>Times New Roman</vt:lpstr>
      <vt:lpstr>Wingdings</vt:lpstr>
      <vt:lpstr>Office 主题​​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家璐</dc:creator>
  <cp:lastModifiedBy>Microsoft Office User</cp:lastModifiedBy>
  <cp:revision>788</cp:revision>
  <cp:lastPrinted>2023-10-17T03:36:18Z</cp:lastPrinted>
  <dcterms:created xsi:type="dcterms:W3CDTF">2023-07-23T01:35:15Z</dcterms:created>
  <dcterms:modified xsi:type="dcterms:W3CDTF">2024-04-19T16:28:13Z</dcterms:modified>
</cp:coreProperties>
</file>