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  <p:sldMasterId id="2147483812" r:id="rId2"/>
  </p:sldMasterIdLst>
  <p:notesMasterIdLst>
    <p:notesMasterId r:id="rId38"/>
  </p:notesMasterIdLst>
  <p:handoutMasterIdLst>
    <p:handoutMasterId r:id="rId39"/>
  </p:handoutMasterIdLst>
  <p:sldIdLst>
    <p:sldId id="1260" r:id="rId3"/>
    <p:sldId id="2719" r:id="rId4"/>
    <p:sldId id="2750" r:id="rId5"/>
    <p:sldId id="2751" r:id="rId6"/>
    <p:sldId id="2752" r:id="rId7"/>
    <p:sldId id="2766" r:id="rId8"/>
    <p:sldId id="2753" r:id="rId9"/>
    <p:sldId id="2728" r:id="rId10"/>
    <p:sldId id="2721" r:id="rId11"/>
    <p:sldId id="268" r:id="rId12"/>
    <p:sldId id="2735" r:id="rId13"/>
    <p:sldId id="2734" r:id="rId14"/>
    <p:sldId id="2723" r:id="rId15"/>
    <p:sldId id="2756" r:id="rId16"/>
    <p:sldId id="2761" r:id="rId17"/>
    <p:sldId id="2736" r:id="rId18"/>
    <p:sldId id="2737" r:id="rId19"/>
    <p:sldId id="2732" r:id="rId20"/>
    <p:sldId id="2768" r:id="rId21"/>
    <p:sldId id="2757" r:id="rId22"/>
    <p:sldId id="2742" r:id="rId23"/>
    <p:sldId id="2739" r:id="rId24"/>
    <p:sldId id="2743" r:id="rId25"/>
    <p:sldId id="2741" r:id="rId26"/>
    <p:sldId id="2758" r:id="rId27"/>
    <p:sldId id="2746" r:id="rId28"/>
    <p:sldId id="2747" r:id="rId29"/>
    <p:sldId id="2762" r:id="rId30"/>
    <p:sldId id="2748" r:id="rId31"/>
    <p:sldId id="2759" r:id="rId32"/>
    <p:sldId id="2760" r:id="rId33"/>
    <p:sldId id="2763" r:id="rId34"/>
    <p:sldId id="2754" r:id="rId35"/>
    <p:sldId id="2764" r:id="rId36"/>
    <p:sldId id="2744" r:id="rId37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B12CA28-131F-401D-946B-7C1A1C5ABBA2}">
          <p14:sldIdLst>
            <p14:sldId id="1260"/>
            <p14:sldId id="2719"/>
            <p14:sldId id="2750"/>
            <p14:sldId id="2751"/>
            <p14:sldId id="2752"/>
            <p14:sldId id="2766"/>
            <p14:sldId id="2753"/>
            <p14:sldId id="2728"/>
            <p14:sldId id="2721"/>
            <p14:sldId id="268"/>
            <p14:sldId id="2735"/>
            <p14:sldId id="2734"/>
            <p14:sldId id="2723"/>
            <p14:sldId id="2756"/>
            <p14:sldId id="2761"/>
            <p14:sldId id="2736"/>
            <p14:sldId id="2737"/>
          </p14:sldIdLst>
        </p14:section>
        <p14:section name="无标题节" id="{1EF0D668-6969-46E2-8FDE-F967F503A337}">
          <p14:sldIdLst>
            <p14:sldId id="2732"/>
            <p14:sldId id="2768"/>
            <p14:sldId id="2757"/>
            <p14:sldId id="2742"/>
            <p14:sldId id="2739"/>
            <p14:sldId id="2743"/>
            <p14:sldId id="2741"/>
            <p14:sldId id="2758"/>
            <p14:sldId id="2746"/>
            <p14:sldId id="2747"/>
            <p14:sldId id="2762"/>
            <p14:sldId id="2748"/>
            <p14:sldId id="2759"/>
            <p14:sldId id="2760"/>
            <p14:sldId id="2763"/>
            <p14:sldId id="2754"/>
            <p14:sldId id="2764"/>
            <p14:sldId id="27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-Sheng Geng" initials="LSG" lastIdx="2" clrIdx="0">
    <p:extLst>
      <p:ext uri="{19B8F6BF-5375-455C-9EA6-DF929625EA0E}">
        <p15:presenceInfo xmlns:p15="http://schemas.microsoft.com/office/powerpoint/2012/main" userId="2fec89da33670067" providerId="Windows Live"/>
      </p:ext>
    </p:extLst>
  </p:cmAuthor>
  <p:cmAuthor id="2" name="刘 志伟" initials="刘" lastIdx="1" clrIdx="1">
    <p:extLst>
      <p:ext uri="{19B8F6BF-5375-455C-9EA6-DF929625EA0E}">
        <p15:presenceInfo xmlns:p15="http://schemas.microsoft.com/office/powerpoint/2012/main" userId="b5d12efa66d31b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26C6DA"/>
    <a:srgbClr val="92D050"/>
    <a:srgbClr val="B8CAC6"/>
    <a:srgbClr val="EF8208"/>
    <a:srgbClr val="FFFFFF"/>
    <a:srgbClr val="0D6FC5"/>
    <a:srgbClr val="FF0101"/>
    <a:srgbClr val="3385C6"/>
    <a:srgbClr val="76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1" autoAdjust="0"/>
    <p:restoredTop sz="89127" autoAdjust="0"/>
  </p:normalViewPr>
  <p:slideViewPr>
    <p:cSldViewPr snapToGrid="0">
      <p:cViewPr varScale="1">
        <p:scale>
          <a:sx n="79" d="100"/>
          <a:sy n="79" d="100"/>
        </p:scale>
        <p:origin x="43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A7A1D6-3A86-454A-A885-7467AE38C408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DD21E3AE-4FA6-4C6D-8BC5-AACB4D9D6095}">
          <dgm:prSet phldrT="[文本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l-GR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𝜣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l-GR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𝟏𝟓𝟒𝟎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lang="zh-CN" altLang="en-US" sz="2000" dirty="0"/>
            </a:p>
          </dgm:t>
        </dgm:pt>
      </mc:Choice>
      <mc:Fallback xmlns="">
        <dgm:pt modelId="{DD21E3AE-4FA6-4C6D-8BC5-AACB4D9D6095}">
          <dgm:prSet phldrT="[文本]" custT="1"/>
          <dgm:spPr/>
          <dgm:t>
            <a:bodyPr/>
            <a:lstStyle/>
            <a:p>
              <a:r>
                <a:rPr lang="el-GR" altLang="zh-CN" sz="2000" b="1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𝜣^</a:t>
              </a:r>
              <a:r>
                <a:rPr lang="en-US" altLang="zh-CN" sz="2000" b="1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+</a:t>
              </a:r>
              <a:r>
                <a:rPr lang="el-GR" altLang="zh-CN" sz="2000" b="1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 </a:t>
              </a:r>
              <a:r>
                <a:rPr lang="en-US" altLang="zh-CN" sz="2000" b="1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(𝟏𝟓𝟒𝟎)</a:t>
              </a:r>
              <a:endParaRPr lang="zh-CN" altLang="en-US" sz="2000" dirty="0"/>
            </a:p>
          </dgm:t>
        </dgm:pt>
      </mc:Fallback>
    </mc:AlternateContent>
    <dgm:pt modelId="{F9129A80-A9B9-4A2A-AECA-8C7FBFD55972}" type="par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5AB9F36F-DE40-4EE0-A36F-346769D23A60}" type="sibTrans" cxnId="{CC6AD7B4-A073-49F0-B7B7-AFC865702F86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3251451-25D7-47DA-AAE9-F22B4C2FF24A}">
          <dgm:prSet phldrT="[文本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Sup>
                      <m:sSubSupPr>
                        <m:ctrlPr>
                          <a:rPr lang="el-GR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lang="zh-CN" altLang="en-US" sz="2000" dirty="0"/>
            </a:p>
          </dgm:t>
        </dgm:pt>
      </mc:Choice>
      <mc:Fallback xmlns="">
        <dgm:pt modelId="{C3251451-25D7-47DA-AAE9-F22B4C2FF24A}">
          <dgm:prSet phldrT="[文本]" custT="1"/>
          <dgm:spPr/>
          <dgm:t>
            <a:bodyPr/>
            <a:lstStyle/>
            <a:p>
              <a:r>
                <a:rPr lang="en-US" altLang="zh-CN" sz="2000" b="1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𝑫</a:t>
              </a:r>
              <a:r>
                <a:rPr lang="el-GR" altLang="zh-CN" sz="2000" b="1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_</a:t>
              </a:r>
              <a:r>
                <a:rPr lang="en-US" altLang="zh-CN" sz="2000" b="1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𝒔𝟎^∗ (𝟐𝟑𝟏𝟕)</a:t>
              </a:r>
              <a:endParaRPr lang="zh-CN" altLang="en-US" sz="2000" dirty="0"/>
            </a:p>
          </dgm:t>
        </dgm:pt>
      </mc:Fallback>
    </mc:AlternateContent>
    <dgm:pt modelId="{E93F1AAC-A861-44AA-B9E8-C5A7E9B51AFD}" type="par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E0FF2AD2-8C65-4CDE-B31A-3B784BDFCDCC}" type="sibTrans" cxnId="{1C43B6F4-C3DC-4ADD-B8D8-E05757C2B8CF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432DA90-039B-4647-B7FB-27105312738E}">
          <dgm:prSet phldrT="[文本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𝟑𝟖𝟕𝟐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lang="zh-CN" altLang="en-US" sz="2000" dirty="0"/>
            </a:p>
          </dgm:t>
        </dgm:pt>
      </mc:Choice>
      <mc:Fallback xmlns="">
        <dgm:pt modelId="{F432DA90-039B-4647-B7FB-27105312738E}">
          <dgm:prSet phldrT="[文本]" custT="1"/>
          <dgm:spPr/>
          <dgm:t>
            <a:bodyPr/>
            <a:lstStyle/>
            <a:p>
              <a:r>
                <a:rPr lang="en-US" altLang="zh-CN" sz="2000" b="1" i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X(𝟑𝟖𝟕𝟐)</a:t>
              </a:r>
              <a:endParaRPr lang="zh-CN" altLang="en-US" sz="2000" dirty="0"/>
            </a:p>
          </dgm:t>
        </dgm:pt>
      </mc:Fallback>
    </mc:AlternateContent>
    <dgm:pt modelId="{F35DD3B4-7C5D-41E3-8010-10C51C220048}" type="par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2984B372-E0B1-4D85-B969-CFA1F80B1D57}" type="sib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1E2A7D4A-BBF9-44FB-B5E3-136FA086F385}" type="pres">
      <dgm:prSet presAssocID="{04A7A1D6-3A86-454A-A885-7467AE38C408}" presName="rootnode" presStyleCnt="0">
        <dgm:presLayoutVars>
          <dgm:chMax/>
          <dgm:chPref/>
          <dgm:dir/>
          <dgm:animLvl val="lvl"/>
        </dgm:presLayoutVars>
      </dgm:prSet>
      <dgm:spPr/>
    </dgm:pt>
    <dgm:pt modelId="{5237CC22-1EA6-4AE4-9BBD-288A5E2B43C7}" type="pres">
      <dgm:prSet presAssocID="{DD21E3AE-4FA6-4C6D-8BC5-AACB4D9D6095}" presName="composite" presStyleCnt="0"/>
      <dgm:spPr/>
    </dgm:pt>
    <dgm:pt modelId="{3AA49FFF-D550-42A9-A042-FC2609E11FE0}" type="pres">
      <dgm:prSet presAssocID="{DD21E3AE-4FA6-4C6D-8BC5-AACB4D9D6095}" presName="LShape" presStyleLbl="alignNode1" presStyleIdx="0" presStyleCnt="5"/>
      <dgm:spPr/>
    </dgm:pt>
    <dgm:pt modelId="{6F039A85-68E3-4562-9D44-51D40D411B28}" type="pres">
      <dgm:prSet presAssocID="{DD21E3AE-4FA6-4C6D-8BC5-AACB4D9D609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26848C6-42DF-480D-85B7-76924AFB759E}" type="pres">
      <dgm:prSet presAssocID="{DD21E3AE-4FA6-4C6D-8BC5-AACB4D9D6095}" presName="Triangle" presStyleLbl="alignNode1" presStyleIdx="1" presStyleCnt="5"/>
      <dgm:spPr/>
    </dgm:pt>
    <dgm:pt modelId="{4FF5C0A8-D15D-49E1-836A-E3D565E21E8A}" type="pres">
      <dgm:prSet presAssocID="{5AB9F36F-DE40-4EE0-A36F-346769D23A60}" presName="sibTrans" presStyleCnt="0"/>
      <dgm:spPr/>
    </dgm:pt>
    <dgm:pt modelId="{D84338E1-5A72-4082-9E51-55BB0F4A446C}" type="pres">
      <dgm:prSet presAssocID="{5AB9F36F-DE40-4EE0-A36F-346769D23A60}" presName="space" presStyleCnt="0"/>
      <dgm:spPr/>
    </dgm:pt>
    <dgm:pt modelId="{5849B939-8C0A-4DC8-A087-C60FAFCA453C}" type="pres">
      <dgm:prSet presAssocID="{C3251451-25D7-47DA-AAE9-F22B4C2FF24A}" presName="composite" presStyleCnt="0"/>
      <dgm:spPr/>
    </dgm:pt>
    <dgm:pt modelId="{F39DF936-6545-4F60-8477-22698853C5C3}" type="pres">
      <dgm:prSet presAssocID="{C3251451-25D7-47DA-AAE9-F22B4C2FF24A}" presName="LShape" presStyleLbl="alignNode1" presStyleIdx="2" presStyleCnt="5"/>
      <dgm:spPr/>
    </dgm:pt>
    <dgm:pt modelId="{3C814126-AC9C-40DE-85B9-1C5BA0A826DF}" type="pres">
      <dgm:prSet presAssocID="{C3251451-25D7-47DA-AAE9-F22B4C2FF24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F7CFE50-A70E-4E57-A859-1584B1F2F3A9}" type="pres">
      <dgm:prSet presAssocID="{C3251451-25D7-47DA-AAE9-F22B4C2FF24A}" presName="Triangle" presStyleLbl="alignNode1" presStyleIdx="3" presStyleCnt="5"/>
      <dgm:spPr/>
    </dgm:pt>
    <dgm:pt modelId="{CD4D48B4-EA81-4AB7-954C-15246E70DAAE}" type="pres">
      <dgm:prSet presAssocID="{E0FF2AD2-8C65-4CDE-B31A-3B784BDFCDCC}" presName="sibTrans" presStyleCnt="0"/>
      <dgm:spPr/>
    </dgm:pt>
    <dgm:pt modelId="{27EE91D0-9717-423D-895A-A6646C7988BC}" type="pres">
      <dgm:prSet presAssocID="{E0FF2AD2-8C65-4CDE-B31A-3B784BDFCDCC}" presName="space" presStyleCnt="0"/>
      <dgm:spPr/>
    </dgm:pt>
    <dgm:pt modelId="{7EA5307E-B4E9-4E7C-A8A2-508A6C317621}" type="pres">
      <dgm:prSet presAssocID="{F432DA90-039B-4647-B7FB-27105312738E}" presName="composite" presStyleCnt="0"/>
      <dgm:spPr/>
    </dgm:pt>
    <dgm:pt modelId="{D9DD6032-63D6-4C84-B3A1-402D4D97CFB2}" type="pres">
      <dgm:prSet presAssocID="{F432DA90-039B-4647-B7FB-27105312738E}" presName="LShape" presStyleLbl="alignNode1" presStyleIdx="4" presStyleCnt="5"/>
      <dgm:spPr/>
    </dgm:pt>
    <dgm:pt modelId="{4132DC14-D62E-4735-BA2E-A88C95FF902A}" type="pres">
      <dgm:prSet presAssocID="{F432DA90-039B-4647-B7FB-27105312738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0CCC42B-4757-492B-ADB6-2A1BFF41E304}" srcId="{04A7A1D6-3A86-454A-A885-7467AE38C408}" destId="{F432DA90-039B-4647-B7FB-27105312738E}" srcOrd="2" destOrd="0" parTransId="{F35DD3B4-7C5D-41E3-8010-10C51C220048}" sibTransId="{2984B372-E0B1-4D85-B969-CFA1F80B1D57}"/>
    <dgm:cxn modelId="{12B19C53-AD56-4CD6-8C80-C94465B33698}" type="presOf" srcId="{C3251451-25D7-47DA-AAE9-F22B4C2FF24A}" destId="{3C814126-AC9C-40DE-85B9-1C5BA0A826DF}" srcOrd="0" destOrd="0" presId="urn:microsoft.com/office/officeart/2009/3/layout/StepUpProcess"/>
    <dgm:cxn modelId="{0810F589-9AEF-4D5E-A27A-C6E118850107}" type="presOf" srcId="{DD21E3AE-4FA6-4C6D-8BC5-AACB4D9D6095}" destId="{6F039A85-68E3-4562-9D44-51D40D411B28}" srcOrd="0" destOrd="0" presId="urn:microsoft.com/office/officeart/2009/3/layout/StepUpProcess"/>
    <dgm:cxn modelId="{9E735CB4-67E0-4916-BC72-54062E91893F}" type="presOf" srcId="{F432DA90-039B-4647-B7FB-27105312738E}" destId="{4132DC14-D62E-4735-BA2E-A88C95FF902A}" srcOrd="0" destOrd="0" presId="urn:microsoft.com/office/officeart/2009/3/layout/StepUpProcess"/>
    <dgm:cxn modelId="{CC6AD7B4-A073-49F0-B7B7-AFC865702F86}" srcId="{04A7A1D6-3A86-454A-A885-7467AE38C408}" destId="{DD21E3AE-4FA6-4C6D-8BC5-AACB4D9D6095}" srcOrd="0" destOrd="0" parTransId="{F9129A80-A9B9-4A2A-AECA-8C7FBFD55972}" sibTransId="{5AB9F36F-DE40-4EE0-A36F-346769D23A60}"/>
    <dgm:cxn modelId="{414EA9C1-CDCB-4F99-AC59-BBC5315CCCF2}" type="presOf" srcId="{04A7A1D6-3A86-454A-A885-7467AE38C408}" destId="{1E2A7D4A-BBF9-44FB-B5E3-136FA086F385}" srcOrd="0" destOrd="0" presId="urn:microsoft.com/office/officeart/2009/3/layout/StepUpProcess"/>
    <dgm:cxn modelId="{1C43B6F4-C3DC-4ADD-B8D8-E05757C2B8CF}" srcId="{04A7A1D6-3A86-454A-A885-7467AE38C408}" destId="{C3251451-25D7-47DA-AAE9-F22B4C2FF24A}" srcOrd="1" destOrd="0" parTransId="{E93F1AAC-A861-44AA-B9E8-C5A7E9B51AFD}" sibTransId="{E0FF2AD2-8C65-4CDE-B31A-3B784BDFCDCC}"/>
    <dgm:cxn modelId="{A2C46FE3-8CE1-4A43-869A-8F2C1BEBFB1C}" type="presParOf" srcId="{1E2A7D4A-BBF9-44FB-B5E3-136FA086F385}" destId="{5237CC22-1EA6-4AE4-9BBD-288A5E2B43C7}" srcOrd="0" destOrd="0" presId="urn:microsoft.com/office/officeart/2009/3/layout/StepUpProcess"/>
    <dgm:cxn modelId="{9DB70BC3-6A34-4DCC-9867-20A60D556358}" type="presParOf" srcId="{5237CC22-1EA6-4AE4-9BBD-288A5E2B43C7}" destId="{3AA49FFF-D550-42A9-A042-FC2609E11FE0}" srcOrd="0" destOrd="0" presId="urn:microsoft.com/office/officeart/2009/3/layout/StepUpProcess"/>
    <dgm:cxn modelId="{CB32AFA8-EFEA-4258-A271-5E9A8A7E954F}" type="presParOf" srcId="{5237CC22-1EA6-4AE4-9BBD-288A5E2B43C7}" destId="{6F039A85-68E3-4562-9D44-51D40D411B28}" srcOrd="1" destOrd="0" presId="urn:microsoft.com/office/officeart/2009/3/layout/StepUpProcess"/>
    <dgm:cxn modelId="{4C6F06ED-C597-4EDA-8F94-119C8D4BF935}" type="presParOf" srcId="{5237CC22-1EA6-4AE4-9BBD-288A5E2B43C7}" destId="{026848C6-42DF-480D-85B7-76924AFB759E}" srcOrd="2" destOrd="0" presId="urn:microsoft.com/office/officeart/2009/3/layout/StepUpProcess"/>
    <dgm:cxn modelId="{B9582010-4465-44B7-8020-1DE93417C43F}" type="presParOf" srcId="{1E2A7D4A-BBF9-44FB-B5E3-136FA086F385}" destId="{4FF5C0A8-D15D-49E1-836A-E3D565E21E8A}" srcOrd="1" destOrd="0" presId="urn:microsoft.com/office/officeart/2009/3/layout/StepUpProcess"/>
    <dgm:cxn modelId="{C1CFAE5F-57EA-4E10-B061-601285015478}" type="presParOf" srcId="{4FF5C0A8-D15D-49E1-836A-E3D565E21E8A}" destId="{D84338E1-5A72-4082-9E51-55BB0F4A446C}" srcOrd="0" destOrd="0" presId="urn:microsoft.com/office/officeart/2009/3/layout/StepUpProcess"/>
    <dgm:cxn modelId="{EC9B3F44-1100-4748-AEE0-71F7D244C372}" type="presParOf" srcId="{1E2A7D4A-BBF9-44FB-B5E3-136FA086F385}" destId="{5849B939-8C0A-4DC8-A087-C60FAFCA453C}" srcOrd="2" destOrd="0" presId="urn:microsoft.com/office/officeart/2009/3/layout/StepUpProcess"/>
    <dgm:cxn modelId="{91A02435-073B-459A-9A18-90288108DF22}" type="presParOf" srcId="{5849B939-8C0A-4DC8-A087-C60FAFCA453C}" destId="{F39DF936-6545-4F60-8477-22698853C5C3}" srcOrd="0" destOrd="0" presId="urn:microsoft.com/office/officeart/2009/3/layout/StepUpProcess"/>
    <dgm:cxn modelId="{96FE8216-07DF-463A-8FEB-F0460755B103}" type="presParOf" srcId="{5849B939-8C0A-4DC8-A087-C60FAFCA453C}" destId="{3C814126-AC9C-40DE-85B9-1C5BA0A826DF}" srcOrd="1" destOrd="0" presId="urn:microsoft.com/office/officeart/2009/3/layout/StepUpProcess"/>
    <dgm:cxn modelId="{85F510E7-D969-4367-9B36-E6C401BCD20D}" type="presParOf" srcId="{5849B939-8C0A-4DC8-A087-C60FAFCA453C}" destId="{4F7CFE50-A70E-4E57-A859-1584B1F2F3A9}" srcOrd="2" destOrd="0" presId="urn:microsoft.com/office/officeart/2009/3/layout/StepUpProcess"/>
    <dgm:cxn modelId="{A4F169E6-56B6-4A69-B6F6-70CBFA56A2E4}" type="presParOf" srcId="{1E2A7D4A-BBF9-44FB-B5E3-136FA086F385}" destId="{CD4D48B4-EA81-4AB7-954C-15246E70DAAE}" srcOrd="3" destOrd="0" presId="urn:microsoft.com/office/officeart/2009/3/layout/StepUpProcess"/>
    <dgm:cxn modelId="{1292780C-C86A-4246-949E-ADA259E0F27E}" type="presParOf" srcId="{CD4D48B4-EA81-4AB7-954C-15246E70DAAE}" destId="{27EE91D0-9717-423D-895A-A6646C7988BC}" srcOrd="0" destOrd="0" presId="urn:microsoft.com/office/officeart/2009/3/layout/StepUpProcess"/>
    <dgm:cxn modelId="{93545416-6381-470A-8238-FCD5B6779EA6}" type="presParOf" srcId="{1E2A7D4A-BBF9-44FB-B5E3-136FA086F385}" destId="{7EA5307E-B4E9-4E7C-A8A2-508A6C317621}" srcOrd="4" destOrd="0" presId="urn:microsoft.com/office/officeart/2009/3/layout/StepUpProcess"/>
    <dgm:cxn modelId="{8A3F0400-BEC1-45B5-97E3-C8BE64CB2AA2}" type="presParOf" srcId="{7EA5307E-B4E9-4E7C-A8A2-508A6C317621}" destId="{D9DD6032-63D6-4C84-B3A1-402D4D97CFB2}" srcOrd="0" destOrd="0" presId="urn:microsoft.com/office/officeart/2009/3/layout/StepUpProcess"/>
    <dgm:cxn modelId="{0E94C1A1-756B-459B-AC19-8E804E6230B7}" type="presParOf" srcId="{7EA5307E-B4E9-4E7C-A8A2-508A6C317621}" destId="{4132DC14-D62E-4735-BA2E-A88C95FF902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A7A1D6-3A86-454A-A885-7467AE38C408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D21E3AE-4FA6-4C6D-8BC5-AACB4D9D6095}">
      <dgm:prSet phldrT="[文本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9129A80-A9B9-4A2A-AECA-8C7FBFD55972}" type="par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5AB9F36F-DE40-4EE0-A36F-346769D23A60}" type="sib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C3251451-25D7-47DA-AAE9-F22B4C2FF24A}">
      <dgm:prSet phldrT="[文本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E93F1AAC-A861-44AA-B9E8-C5A7E9B51AFD}" type="par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E0FF2AD2-8C65-4CDE-B31A-3B784BDFCDCC}" type="sib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F432DA90-039B-4647-B7FB-27105312738E}">
      <dgm:prSet phldrT="[文本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35DD3B4-7C5D-41E3-8010-10C51C220048}" type="par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2984B372-E0B1-4D85-B969-CFA1F80B1D57}" type="sib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1E2A7D4A-BBF9-44FB-B5E3-136FA086F385}" type="pres">
      <dgm:prSet presAssocID="{04A7A1D6-3A86-454A-A885-7467AE38C40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5237CC22-1EA6-4AE4-9BBD-288A5E2B43C7}" type="pres">
      <dgm:prSet presAssocID="{DD21E3AE-4FA6-4C6D-8BC5-AACB4D9D6095}" presName="composite" presStyleCnt="0"/>
      <dgm:spPr/>
    </dgm:pt>
    <dgm:pt modelId="{3AA49FFF-D550-42A9-A042-FC2609E11FE0}" type="pres">
      <dgm:prSet presAssocID="{DD21E3AE-4FA6-4C6D-8BC5-AACB4D9D6095}" presName="LShape" presStyleLbl="alignNode1" presStyleIdx="0" presStyleCnt="5"/>
      <dgm:spPr/>
    </dgm:pt>
    <dgm:pt modelId="{6F039A85-68E3-4562-9D44-51D40D411B28}" type="pres">
      <dgm:prSet presAssocID="{DD21E3AE-4FA6-4C6D-8BC5-AACB4D9D609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6848C6-42DF-480D-85B7-76924AFB759E}" type="pres">
      <dgm:prSet presAssocID="{DD21E3AE-4FA6-4C6D-8BC5-AACB4D9D6095}" presName="Triangle" presStyleLbl="alignNode1" presStyleIdx="1" presStyleCnt="5"/>
      <dgm:spPr/>
    </dgm:pt>
    <dgm:pt modelId="{4FF5C0A8-D15D-49E1-836A-E3D565E21E8A}" type="pres">
      <dgm:prSet presAssocID="{5AB9F36F-DE40-4EE0-A36F-346769D23A60}" presName="sibTrans" presStyleCnt="0"/>
      <dgm:spPr/>
    </dgm:pt>
    <dgm:pt modelId="{D84338E1-5A72-4082-9E51-55BB0F4A446C}" type="pres">
      <dgm:prSet presAssocID="{5AB9F36F-DE40-4EE0-A36F-346769D23A60}" presName="space" presStyleCnt="0"/>
      <dgm:spPr/>
    </dgm:pt>
    <dgm:pt modelId="{5849B939-8C0A-4DC8-A087-C60FAFCA453C}" type="pres">
      <dgm:prSet presAssocID="{C3251451-25D7-47DA-AAE9-F22B4C2FF24A}" presName="composite" presStyleCnt="0"/>
      <dgm:spPr/>
    </dgm:pt>
    <dgm:pt modelId="{F39DF936-6545-4F60-8477-22698853C5C3}" type="pres">
      <dgm:prSet presAssocID="{C3251451-25D7-47DA-AAE9-F22B4C2FF24A}" presName="LShape" presStyleLbl="alignNode1" presStyleIdx="2" presStyleCnt="5"/>
      <dgm:spPr/>
    </dgm:pt>
    <dgm:pt modelId="{3C814126-AC9C-40DE-85B9-1C5BA0A826DF}" type="pres">
      <dgm:prSet presAssocID="{C3251451-25D7-47DA-AAE9-F22B4C2FF24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7CFE50-A70E-4E57-A859-1584B1F2F3A9}" type="pres">
      <dgm:prSet presAssocID="{C3251451-25D7-47DA-AAE9-F22B4C2FF24A}" presName="Triangle" presStyleLbl="alignNode1" presStyleIdx="3" presStyleCnt="5"/>
      <dgm:spPr/>
    </dgm:pt>
    <dgm:pt modelId="{CD4D48B4-EA81-4AB7-954C-15246E70DAAE}" type="pres">
      <dgm:prSet presAssocID="{E0FF2AD2-8C65-4CDE-B31A-3B784BDFCDCC}" presName="sibTrans" presStyleCnt="0"/>
      <dgm:spPr/>
    </dgm:pt>
    <dgm:pt modelId="{27EE91D0-9717-423D-895A-A6646C7988BC}" type="pres">
      <dgm:prSet presAssocID="{E0FF2AD2-8C65-4CDE-B31A-3B784BDFCDCC}" presName="space" presStyleCnt="0"/>
      <dgm:spPr/>
    </dgm:pt>
    <dgm:pt modelId="{7EA5307E-B4E9-4E7C-A8A2-508A6C317621}" type="pres">
      <dgm:prSet presAssocID="{F432DA90-039B-4647-B7FB-27105312738E}" presName="composite" presStyleCnt="0"/>
      <dgm:spPr/>
    </dgm:pt>
    <dgm:pt modelId="{D9DD6032-63D6-4C84-B3A1-402D4D97CFB2}" type="pres">
      <dgm:prSet presAssocID="{F432DA90-039B-4647-B7FB-27105312738E}" presName="LShape" presStyleLbl="alignNode1" presStyleIdx="4" presStyleCnt="5"/>
      <dgm:spPr/>
    </dgm:pt>
    <dgm:pt modelId="{4132DC14-D62E-4735-BA2E-A88C95FF902A}" type="pres">
      <dgm:prSet presAssocID="{F432DA90-039B-4647-B7FB-27105312738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C43B6F4-C3DC-4ADD-B8D8-E05757C2B8CF}" srcId="{04A7A1D6-3A86-454A-A885-7467AE38C408}" destId="{C3251451-25D7-47DA-AAE9-F22B4C2FF24A}" srcOrd="1" destOrd="0" parTransId="{E93F1AAC-A861-44AA-B9E8-C5A7E9B51AFD}" sibTransId="{E0FF2AD2-8C65-4CDE-B31A-3B784BDFCDCC}"/>
    <dgm:cxn modelId="{CC6AD7B4-A073-49F0-B7B7-AFC865702F86}" srcId="{04A7A1D6-3A86-454A-A885-7467AE38C408}" destId="{DD21E3AE-4FA6-4C6D-8BC5-AACB4D9D6095}" srcOrd="0" destOrd="0" parTransId="{F9129A80-A9B9-4A2A-AECA-8C7FBFD55972}" sibTransId="{5AB9F36F-DE40-4EE0-A36F-346769D23A60}"/>
    <dgm:cxn modelId="{9E735CB4-67E0-4916-BC72-54062E91893F}" type="presOf" srcId="{F432DA90-039B-4647-B7FB-27105312738E}" destId="{4132DC14-D62E-4735-BA2E-A88C95FF902A}" srcOrd="0" destOrd="0" presId="urn:microsoft.com/office/officeart/2009/3/layout/StepUpProcess"/>
    <dgm:cxn modelId="{414EA9C1-CDCB-4F99-AC59-BBC5315CCCF2}" type="presOf" srcId="{04A7A1D6-3A86-454A-A885-7467AE38C408}" destId="{1E2A7D4A-BBF9-44FB-B5E3-136FA086F385}" srcOrd="0" destOrd="0" presId="urn:microsoft.com/office/officeart/2009/3/layout/StepUpProcess"/>
    <dgm:cxn modelId="{0810F589-9AEF-4D5E-A27A-C6E118850107}" type="presOf" srcId="{DD21E3AE-4FA6-4C6D-8BC5-AACB4D9D6095}" destId="{6F039A85-68E3-4562-9D44-51D40D411B28}" srcOrd="0" destOrd="0" presId="urn:microsoft.com/office/officeart/2009/3/layout/StepUpProcess"/>
    <dgm:cxn modelId="{B0CCC42B-4757-492B-ADB6-2A1BFF41E304}" srcId="{04A7A1D6-3A86-454A-A885-7467AE38C408}" destId="{F432DA90-039B-4647-B7FB-27105312738E}" srcOrd="2" destOrd="0" parTransId="{F35DD3B4-7C5D-41E3-8010-10C51C220048}" sibTransId="{2984B372-E0B1-4D85-B969-CFA1F80B1D57}"/>
    <dgm:cxn modelId="{12B19C53-AD56-4CD6-8C80-C94465B33698}" type="presOf" srcId="{C3251451-25D7-47DA-AAE9-F22B4C2FF24A}" destId="{3C814126-AC9C-40DE-85B9-1C5BA0A826DF}" srcOrd="0" destOrd="0" presId="urn:microsoft.com/office/officeart/2009/3/layout/StepUpProcess"/>
    <dgm:cxn modelId="{A2C46FE3-8CE1-4A43-869A-8F2C1BEBFB1C}" type="presParOf" srcId="{1E2A7D4A-BBF9-44FB-B5E3-136FA086F385}" destId="{5237CC22-1EA6-4AE4-9BBD-288A5E2B43C7}" srcOrd="0" destOrd="0" presId="urn:microsoft.com/office/officeart/2009/3/layout/StepUpProcess"/>
    <dgm:cxn modelId="{9DB70BC3-6A34-4DCC-9867-20A60D556358}" type="presParOf" srcId="{5237CC22-1EA6-4AE4-9BBD-288A5E2B43C7}" destId="{3AA49FFF-D550-42A9-A042-FC2609E11FE0}" srcOrd="0" destOrd="0" presId="urn:microsoft.com/office/officeart/2009/3/layout/StepUpProcess"/>
    <dgm:cxn modelId="{CB32AFA8-EFEA-4258-A271-5E9A8A7E954F}" type="presParOf" srcId="{5237CC22-1EA6-4AE4-9BBD-288A5E2B43C7}" destId="{6F039A85-68E3-4562-9D44-51D40D411B28}" srcOrd="1" destOrd="0" presId="urn:microsoft.com/office/officeart/2009/3/layout/StepUpProcess"/>
    <dgm:cxn modelId="{4C6F06ED-C597-4EDA-8F94-119C8D4BF935}" type="presParOf" srcId="{5237CC22-1EA6-4AE4-9BBD-288A5E2B43C7}" destId="{026848C6-42DF-480D-85B7-76924AFB759E}" srcOrd="2" destOrd="0" presId="urn:microsoft.com/office/officeart/2009/3/layout/StepUpProcess"/>
    <dgm:cxn modelId="{B9582010-4465-44B7-8020-1DE93417C43F}" type="presParOf" srcId="{1E2A7D4A-BBF9-44FB-B5E3-136FA086F385}" destId="{4FF5C0A8-D15D-49E1-836A-E3D565E21E8A}" srcOrd="1" destOrd="0" presId="urn:microsoft.com/office/officeart/2009/3/layout/StepUpProcess"/>
    <dgm:cxn modelId="{C1CFAE5F-57EA-4E10-B061-601285015478}" type="presParOf" srcId="{4FF5C0A8-D15D-49E1-836A-E3D565E21E8A}" destId="{D84338E1-5A72-4082-9E51-55BB0F4A446C}" srcOrd="0" destOrd="0" presId="urn:microsoft.com/office/officeart/2009/3/layout/StepUpProcess"/>
    <dgm:cxn modelId="{EC9B3F44-1100-4748-AEE0-71F7D244C372}" type="presParOf" srcId="{1E2A7D4A-BBF9-44FB-B5E3-136FA086F385}" destId="{5849B939-8C0A-4DC8-A087-C60FAFCA453C}" srcOrd="2" destOrd="0" presId="urn:microsoft.com/office/officeart/2009/3/layout/StepUpProcess"/>
    <dgm:cxn modelId="{91A02435-073B-459A-9A18-90288108DF22}" type="presParOf" srcId="{5849B939-8C0A-4DC8-A087-C60FAFCA453C}" destId="{F39DF936-6545-4F60-8477-22698853C5C3}" srcOrd="0" destOrd="0" presId="urn:microsoft.com/office/officeart/2009/3/layout/StepUpProcess"/>
    <dgm:cxn modelId="{96FE8216-07DF-463A-8FEB-F0460755B103}" type="presParOf" srcId="{5849B939-8C0A-4DC8-A087-C60FAFCA453C}" destId="{3C814126-AC9C-40DE-85B9-1C5BA0A826DF}" srcOrd="1" destOrd="0" presId="urn:microsoft.com/office/officeart/2009/3/layout/StepUpProcess"/>
    <dgm:cxn modelId="{85F510E7-D969-4367-9B36-E6C401BCD20D}" type="presParOf" srcId="{5849B939-8C0A-4DC8-A087-C60FAFCA453C}" destId="{4F7CFE50-A70E-4E57-A859-1584B1F2F3A9}" srcOrd="2" destOrd="0" presId="urn:microsoft.com/office/officeart/2009/3/layout/StepUpProcess"/>
    <dgm:cxn modelId="{A4F169E6-56B6-4A69-B6F6-70CBFA56A2E4}" type="presParOf" srcId="{1E2A7D4A-BBF9-44FB-B5E3-136FA086F385}" destId="{CD4D48B4-EA81-4AB7-954C-15246E70DAAE}" srcOrd="3" destOrd="0" presId="urn:microsoft.com/office/officeart/2009/3/layout/StepUpProcess"/>
    <dgm:cxn modelId="{1292780C-C86A-4246-949E-ADA259E0F27E}" type="presParOf" srcId="{CD4D48B4-EA81-4AB7-954C-15246E70DAAE}" destId="{27EE91D0-9717-423D-895A-A6646C7988BC}" srcOrd="0" destOrd="0" presId="urn:microsoft.com/office/officeart/2009/3/layout/StepUpProcess"/>
    <dgm:cxn modelId="{93545416-6381-470A-8238-FCD5B6779EA6}" type="presParOf" srcId="{1E2A7D4A-BBF9-44FB-B5E3-136FA086F385}" destId="{7EA5307E-B4E9-4E7C-A8A2-508A6C317621}" srcOrd="4" destOrd="0" presId="urn:microsoft.com/office/officeart/2009/3/layout/StepUpProcess"/>
    <dgm:cxn modelId="{8A3F0400-BEC1-45B5-97E3-C8BE64CB2AA2}" type="presParOf" srcId="{7EA5307E-B4E9-4E7C-A8A2-508A6C317621}" destId="{D9DD6032-63D6-4C84-B3A1-402D4D97CFB2}" srcOrd="0" destOrd="0" presId="urn:microsoft.com/office/officeart/2009/3/layout/StepUpProcess"/>
    <dgm:cxn modelId="{0E94C1A1-756B-459B-AC19-8E804E6230B7}" type="presParOf" srcId="{7EA5307E-B4E9-4E7C-A8A2-508A6C317621}" destId="{4132DC14-D62E-4735-BA2E-A88C95FF902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49FFF-D550-42A9-A042-FC2609E11FE0}">
      <dsp:nvSpPr>
        <dsp:cNvPr id="0" name=""/>
        <dsp:cNvSpPr/>
      </dsp:nvSpPr>
      <dsp:spPr>
        <a:xfrm rot="5400000">
          <a:off x="380755" y="1327890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39A85-68E3-4562-9D44-51D40D411B28}">
      <dsp:nvSpPr>
        <dsp:cNvPr id="0" name=""/>
        <dsp:cNvSpPr/>
      </dsp:nvSpPr>
      <dsp:spPr>
        <a:xfrm>
          <a:off x="190544" y="1894416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p>
                  <m:sSupPr>
                    <m:ctrlPr>
                      <a:rPr lang="el-GR" altLang="zh-CN" sz="2000" b="1" i="1" kern="1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pPr>
                  <m:e>
                    <m:r>
                      <a:rPr lang="el-GR" altLang="zh-CN" sz="2000" b="1" i="1" kern="1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𝜣</m:t>
                    </m:r>
                  </m:e>
                  <m:sup>
                    <m:r>
                      <a:rPr lang="en-US" altLang="zh-CN" sz="2000" b="1" i="1" kern="1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sup>
                </m:sSup>
                <m:r>
                  <a:rPr lang="el-GR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 </m:t>
                </m:r>
                <m: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(</m:t>
                </m:r>
                <m: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𝟏𝟓𝟒𝟎</m:t>
                </m:r>
                <m: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)</m:t>
                </m:r>
              </m:oMath>
            </m:oMathPara>
          </a14:m>
          <a:endParaRPr lang="zh-CN" altLang="en-US" sz="2000" kern="1200" dirty="0"/>
        </a:p>
      </dsp:txBody>
      <dsp:txXfrm>
        <a:off x="190544" y="1894416"/>
        <a:ext cx="1711813" cy="1500505"/>
      </dsp:txXfrm>
    </dsp:sp>
    <dsp:sp modelId="{026848C6-42DF-480D-85B7-76924AFB759E}">
      <dsp:nvSpPr>
        <dsp:cNvPr id="0" name=""/>
        <dsp:cNvSpPr/>
      </dsp:nvSpPr>
      <dsp:spPr>
        <a:xfrm>
          <a:off x="1579374" y="1188296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DF936-6545-4F60-8477-22698853C5C3}">
      <dsp:nvSpPr>
        <dsp:cNvPr id="0" name=""/>
        <dsp:cNvSpPr/>
      </dsp:nvSpPr>
      <dsp:spPr>
        <a:xfrm rot="5400000">
          <a:off x="2476349" y="809333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14126-AC9C-40DE-85B9-1C5BA0A826DF}">
      <dsp:nvSpPr>
        <dsp:cNvPr id="0" name=""/>
        <dsp:cNvSpPr/>
      </dsp:nvSpPr>
      <dsp:spPr>
        <a:xfrm>
          <a:off x="2286138" y="1375860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Sup>
                  <m:sSubSupPr>
                    <m:ctrlPr>
                      <a:rPr lang="el-GR" altLang="zh-CN" sz="2000" b="1" i="1" kern="1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bSupPr>
                  <m:e>
                    <m:r>
                      <a:rPr lang="en-US" altLang="zh-CN" sz="2000" b="1" i="1" kern="1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</m:e>
                  <m:sub>
                    <m:r>
                      <a:rPr lang="en-US" altLang="zh-CN" sz="2000" b="1" i="1" kern="1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en-US" altLang="zh-CN" sz="2000" b="1" i="1" kern="1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sub>
                  <m:sup>
                    <m:r>
                      <a:rPr lang="en-US" altLang="zh-CN" sz="2000" b="1" i="1" kern="1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sup>
                </m:sSubSup>
                <m: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(</m:t>
                </m:r>
                <m: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𝟐𝟑𝟏𝟕</m:t>
                </m:r>
                <m: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)</m:t>
                </m:r>
              </m:oMath>
            </m:oMathPara>
          </a14:m>
          <a:endParaRPr lang="zh-CN" altLang="en-US" sz="2000" kern="1200" dirty="0"/>
        </a:p>
      </dsp:txBody>
      <dsp:txXfrm>
        <a:off x="2286138" y="1375860"/>
        <a:ext cx="1711813" cy="1500505"/>
      </dsp:txXfrm>
    </dsp:sp>
    <dsp:sp modelId="{4F7CFE50-A70E-4E57-A859-1584B1F2F3A9}">
      <dsp:nvSpPr>
        <dsp:cNvPr id="0" name=""/>
        <dsp:cNvSpPr/>
      </dsp:nvSpPr>
      <dsp:spPr>
        <a:xfrm>
          <a:off x="3674968" y="669740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D6032-63D6-4C84-B3A1-402D4D97CFB2}">
      <dsp:nvSpPr>
        <dsp:cNvPr id="0" name=""/>
        <dsp:cNvSpPr/>
      </dsp:nvSpPr>
      <dsp:spPr>
        <a:xfrm rot="5400000">
          <a:off x="4571943" y="290776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2DC14-D62E-4735-BA2E-A88C95FF902A}">
      <dsp:nvSpPr>
        <dsp:cNvPr id="0" name=""/>
        <dsp:cNvSpPr/>
      </dsp:nvSpPr>
      <dsp:spPr>
        <a:xfrm>
          <a:off x="4381732" y="857303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m:rPr>
                    <m:sty m:val="p"/>
                  </m:rP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X</m:t>
                </m:r>
                <m: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(</m:t>
                </m:r>
                <m: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𝟑𝟖𝟕𝟐</m:t>
                </m:r>
                <m:r>
                  <a:rPr lang="en-US" altLang="zh-CN" sz="2000" b="1" i="1" kern="1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m:t>)</m:t>
                </m:r>
              </m:oMath>
            </m:oMathPara>
          </a14:m>
          <a:endParaRPr lang="zh-CN" altLang="en-US" sz="2000" kern="1200" dirty="0"/>
        </a:p>
      </dsp:txBody>
      <dsp:txXfrm>
        <a:off x="4381732" y="857303"/>
        <a:ext cx="1711813" cy="1500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AA7F-3044-438C-8B03-54D0453B54BE}" type="datetimeFigureOut">
              <a:rPr lang="zh-CN" altLang="en-US" smtClean="0"/>
              <a:t>2024/4/20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D26D2-B6DD-4384-AEA6-8068C7DC6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904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3A1F4-B63D-4184-A89D-2E46A94932A5}" type="datetimeFigureOut">
              <a:rPr lang="zh-CN" altLang="en-US" smtClean="0"/>
              <a:t>2024/4/20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1A36F-42B4-4698-A17E-BC46F3BF5D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1419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6615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0008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15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1220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073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555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8570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856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7784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633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553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2344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389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688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5377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2493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896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5503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450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37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509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59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182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0256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22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color online) Scattering wave functions, source functions, and correlation functions for the four different square-well potentials, namely, (a) a repulsive potential, (b) a weakly attractive potential, (c) a moderately attractive potential, and (d) a strongly attractive </a:t>
                </a:r>
                <a:r>
                  <a:rPr lang="en-US" altLang="zh-CN" dirty="0" err="1"/>
                  <a:t>potential.Panels</a:t>
                </a:r>
                <a:r>
                  <a:rPr lang="en-US" altLang="zh-CN" dirty="0"/>
                  <a:t> (a1–d1): the product of the relative distance r and the S-channel wave function ψ0 as a function of r in the low-momentum region. The black short-dashed line denotes the free-wave result, while the red solid line denotes the scattering-wave result. The light red region depicts the square-well potential. Panels (a2–d2): Gaussian source function S12 as a function of r. The results are calculated with a source size R = 1 </a:t>
                </a:r>
                <a:r>
                  <a:rPr lang="en-US" altLang="zh-CN" dirty="0" err="1"/>
                  <a:t>fm</a:t>
                </a:r>
                <a:r>
                  <a:rPr lang="en-US" altLang="zh-CN" dirty="0"/>
                  <a:t> (dark orange region) and R = 2 </a:t>
                </a:r>
                <a:r>
                  <a:rPr lang="en-US" altLang="zh-CN" dirty="0" err="1"/>
                  <a:t>fm</a:t>
                </a:r>
                <a:r>
                  <a:rPr lang="en-US" altLang="zh-CN" dirty="0"/>
                  <a:t> (light green region). In the same plot, the difference between the free and scattering wave functions squared ∆ ≡ r 2 (|</a:t>
                </a:r>
                <a:r>
                  <a:rPr lang="en-US" altLang="zh-CN" dirty="0" err="1"/>
                  <a:t>ψl</a:t>
                </a:r>
                <a:r>
                  <a:rPr lang="en-US" altLang="zh-CN" dirty="0"/>
                  <a:t>=0| 2 − |</a:t>
                </a:r>
                <a:r>
                  <a:rPr lang="en-US" altLang="zh-CN" dirty="0" err="1"/>
                  <a:t>jl</a:t>
                </a:r>
                <a:r>
                  <a:rPr lang="en-US" altLang="zh-CN" dirty="0"/>
                  <a:t>=0| 2 ) in Eq. (7) is also shown as the blue solid line. Panels (a3–d3): Correlation function as a function of the relative momentum k. The orange solid line and the green dashed line denote the results obtained with R = 1 </a:t>
                </a:r>
                <a:r>
                  <a:rPr lang="en-US" altLang="zh-CN" dirty="0" err="1"/>
                  <a:t>fm</a:t>
                </a:r>
                <a:r>
                  <a:rPr lang="en-US" altLang="zh-CN" dirty="0"/>
                  <a:t> and R = 2 </a:t>
                </a:r>
                <a:r>
                  <a:rPr lang="en-US" altLang="zh-CN" dirty="0" err="1"/>
                  <a:t>fm</a:t>
                </a:r>
                <a:r>
                  <a:rPr lang="en-US" altLang="zh-CN" dirty="0"/>
                  <a:t>, respectively.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For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HO</a:t>
                </a:r>
                <a:r>
                  <a:rPr lang="zh-CN" altLang="en-US" dirty="0"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potential,</a:t>
                </a:r>
                <a:r>
                  <a:rPr lang="zh-CN" altLang="en-US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effectLst/>
                    <a:latin typeface="Georgia" panose="02040502050405020303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the state energy is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(2𝑛+𝐿+3/2)ℏ𝜔</a:t>
                </a:r>
                <a:endParaRPr lang="zh-CN" altLang="zh-CN" sz="1200" dirty="0">
                  <a:effectLst/>
                  <a:latin typeface="Georgia" panose="02040502050405020303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254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6FDDD-5320-40B6-8AB0-A70583DC6E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624-436E-4144-9FD1-6263439649A8}" type="datetime1">
              <a:rPr lang="zh-CN" altLang="en-US" smtClean="0"/>
              <a:t>2024/4/20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08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C5E4-78D1-43E8-86F0-65B24232214E}" type="datetime1">
              <a:rPr lang="zh-CN" altLang="en-US" smtClean="0"/>
              <a:t>2024/4/20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421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4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标题文本</a:t>
            </a:r>
          </a:p>
        </p:txBody>
      </p:sp>
      <p:sp>
        <p:nvSpPr>
          <p:cNvPr id="408" name="正文级别 1…"/>
          <p:cNvSpPr txBox="1">
            <a:spLocks noGrp="1"/>
          </p:cNvSpPr>
          <p:nvPr>
            <p:ph type="body" idx="1"/>
          </p:nvPr>
        </p:nvSpPr>
        <p:spPr>
          <a:xfrm>
            <a:off x="1188720" y="1943100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09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5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92511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对象"/>
          <p:cNvSpPr txBox="1">
            <a:spLocks noGrp="1"/>
          </p:cNvSpPr>
          <p:nvPr>
            <p:ph idx="3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7" name="标题文本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60147" y="192722"/>
            <a:ext cx="344555" cy="24901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83838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73DC9-A1D2-2243-B66B-DF68CC7026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1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B446-8B49-E84B-B41D-566FBBD75222}" type="datetime1">
              <a:rPr lang="zh-CN" altLang="en-US" smtClean="0"/>
              <a:t>2024/4/20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183884"/>
          </a:solidFill>
          <a:ln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itchFamily="34" charset="-122"/>
            </a:endParaRPr>
          </a:p>
        </p:txBody>
      </p:sp>
      <p:cxnSp>
        <p:nvCxnSpPr>
          <p:cNvPr id="8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183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99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CC83C-4E83-9C40-8FBF-25CE164E57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0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2024/4/20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61623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C2F0-76AF-4424-A318-C92AAAE5A84C}" type="datetime1">
              <a:rPr lang="zh-CN" altLang="en-US" smtClean="0"/>
              <a:t>2024/4/20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C231F32E-2229-486E-8993-90B8BE38FD47}"/>
              </a:ext>
            </a:extLst>
          </p:cNvPr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251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2B1F0E-E78F-BA40-A11B-AAFE7FB8E2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9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0E0BC-C395-BE4F-B82A-0DA062D17C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33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DD8E0-DB65-9749-8C24-B5BC30559C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21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EC9CB-1C51-EB4E-B0D7-CD970DC997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3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6E2E-9420-B742-95FE-F76FB61272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2024/4/20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91579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2024/4/20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36282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 userDrawn="1"/>
        </p:nvSpPr>
        <p:spPr>
          <a:xfrm>
            <a:off x="9498013" y="6230938"/>
            <a:ext cx="2693987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805613" y="628491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38" y="174094"/>
            <a:ext cx="10187929" cy="736490"/>
          </a:xfrm>
        </p:spPr>
        <p:txBody>
          <a:bodyPr>
            <a:normAutofit/>
          </a:bodyPr>
          <a:lstStyle>
            <a:lvl1pPr>
              <a:defRPr sz="3000" b="1" baseline="0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itchFamily="34" charset="-122"/>
            </a:endParaRPr>
          </a:p>
        </p:txBody>
      </p:sp>
      <p:sp>
        <p:nvSpPr>
          <p:cNvPr id="13" name="文本占位符 2"/>
          <p:cNvSpPr>
            <a:spLocks noGrp="1"/>
          </p:cNvSpPr>
          <p:nvPr>
            <p:ph idx="1" hasCustomPrompt="1"/>
          </p:nvPr>
        </p:nvSpPr>
        <p:spPr bwMode="auto">
          <a:xfrm>
            <a:off x="838200" y="1318163"/>
            <a:ext cx="10515600" cy="46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marR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itchFamily="2" charset="2"/>
              <a:buChar char="p"/>
              <a:tabLst/>
              <a:defRPr sz="2700">
                <a:latin typeface="Times New Roman" pitchFamily="18" charset="0"/>
                <a:ea typeface="微软雅黑" pitchFamily="34" charset="-122"/>
                <a:cs typeface="Times New Roman" pitchFamily="18" charset="0"/>
              </a:defRPr>
            </a:lvl1pPr>
            <a:lvl2pPr marL="557213" marR="0" indent="-214313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itchFamily="2" charset="2"/>
              <a:buChar char="Ø"/>
              <a:tabLst/>
              <a:defRPr>
                <a:latin typeface="Times New Roman" pitchFamily="18" charset="0"/>
                <a:ea typeface="微软雅黑" pitchFamily="34" charset="-122"/>
                <a:cs typeface="Times New Roman" pitchFamily="18" charset="0"/>
              </a:defRPr>
            </a:lvl2pPr>
            <a:lvl3pPr marL="8572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tabLst/>
              <a:defRPr>
                <a:latin typeface="Times New Roman" pitchFamily="18" charset="0"/>
                <a:ea typeface="微软雅黑" pitchFamily="34" charset="-122"/>
                <a:cs typeface="Times New Roman" pitchFamily="18" charset="0"/>
              </a:defRPr>
            </a:lvl3pPr>
            <a:lvl4pPr marL="12001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charset="0"/>
              <a:buChar char="–"/>
              <a:tabLst/>
              <a:defRPr>
                <a:latin typeface="Times New Roman" pitchFamily="18" charset="0"/>
                <a:ea typeface="微软雅黑" pitchFamily="34" charset="-122"/>
                <a:cs typeface="Times New Roman" pitchFamily="18" charset="0"/>
              </a:defRPr>
            </a:lvl4pPr>
            <a:lvl5pPr marL="15430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charset="0"/>
              <a:buChar char="»"/>
              <a:tabLst/>
              <a:defRPr>
                <a:latin typeface="Times New Roman" pitchFamily="18" charset="0"/>
                <a:ea typeface="微软雅黑" pitchFamily="34" charset="-122"/>
                <a:cs typeface="Times New Roman" pitchFamily="18" charset="0"/>
              </a:defRPr>
            </a:lvl5pPr>
          </a:lstStyle>
          <a:p>
            <a:pPr marL="257175" marR="0" lvl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itchFamily="2" charset="2"/>
              <a:buChar char="p"/>
              <a:tabLst/>
              <a:defRPr/>
            </a:pPr>
            <a:r>
              <a:rPr kumimoji="1" lang="zh-CN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</a:rPr>
              <a:t>单击此处编辑母版文本样式</a:t>
            </a:r>
          </a:p>
          <a:p>
            <a:pPr marL="557213" marR="0" lvl="1" indent="-214313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</a:rPr>
              <a:t>第二级</a:t>
            </a:r>
          </a:p>
          <a:p>
            <a:pPr marL="857250" marR="0" lvl="2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tabLst/>
              <a:defRPr/>
            </a:pPr>
            <a:r>
              <a:rPr kumimoji="1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</a:rPr>
              <a:t>第三级</a:t>
            </a:r>
          </a:p>
          <a:p>
            <a:pPr marL="1200150" marR="0" lvl="3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charset="0"/>
              <a:buChar char="–"/>
              <a:tabLst/>
              <a:defRPr/>
            </a:pPr>
            <a:r>
              <a: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</a:rPr>
              <a:t>第四级</a:t>
            </a:r>
          </a:p>
          <a:p>
            <a:pPr marL="1543050" marR="0" lvl="4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charset="0"/>
              <a:buChar char="»"/>
              <a:tabLst/>
              <a:defRPr/>
            </a:pPr>
            <a:r>
              <a:rPr kumimoji="1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/>
              </a:rPr>
              <a:t>第五级</a:t>
            </a:r>
          </a:p>
        </p:txBody>
      </p:sp>
      <p:pic>
        <p:nvPicPr>
          <p:cNvPr id="9" name="图片 8" descr="C:\Users\len\Desktop\7-140129231040534.png"/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7839" y="6362638"/>
            <a:ext cx="2222475" cy="4588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46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334435" y="1268416"/>
            <a:ext cx="11523133" cy="5184775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8904" indent="-276225" algn="l" defTabSz="792956" rtl="0" eaLnBrk="0" fontAlgn="base" hangingPunct="0">
              <a:spcBef>
                <a:spcPts val="450"/>
              </a:spcBef>
              <a:spcAft>
                <a:spcPts val="0"/>
              </a:spcAft>
              <a:buClr>
                <a:srgbClr val="3670D1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944166" indent="-60722" algn="l" defTabSz="792956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670D1"/>
              </a:buClr>
              <a:buFont typeface="Wingdings 2" pitchFamily="18" charset="2"/>
              <a:buChar char="¡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>
              <a:defRPr>
                <a:latin typeface="黑体" pitchFamily="49" charset="-122"/>
                <a:ea typeface="黑体" pitchFamily="49" charset="-122"/>
              </a:defRPr>
            </a:lvl4pPr>
            <a:lvl5pPr>
              <a:defRPr>
                <a:latin typeface="黑体" pitchFamily="49" charset="-122"/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035641" y="6492449"/>
            <a:ext cx="2290617" cy="3740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388A2-5ED9-A642-9BEC-033F0AC97FC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51967-2D8B-40D3-B5B9-9AAB73B256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894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9C323-CF42-4C3B-BFA6-816D4DB624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3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6237-EC33-4F9C-B3F4-B1847318EBE1}" type="datetime1">
              <a:rPr lang="zh-CN" altLang="en-US" smtClean="0"/>
              <a:t>2024/4/20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8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DA781-48A5-4F3B-B8B8-2159B3B51B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2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06437-C533-4E1E-BECE-D1D2296E09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3B318-B836-433F-BAC9-D5089C5515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740B7F7-13E1-4834-86AD-5EF37E7E792F}"/>
              </a:ext>
            </a:extLst>
          </p:cNvPr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74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039DF-B5B1-4B62-8940-A2CD4312F3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8765DA-FCF4-413E-913F-A82FC77F17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3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5EBA-5B9E-4838-B51A-07EF41C043DF}" type="datetime1">
              <a:rPr lang="zh-CN" altLang="en-US" smtClean="0"/>
              <a:t>2024/4/20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289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51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5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9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94.png"/><Relationship Id="rId5" Type="http://schemas.openxmlformats.org/officeDocument/2006/relationships/tags" Target="../tags/tag7.xml"/><Relationship Id="rId10" Type="http://schemas.openxmlformats.org/officeDocument/2006/relationships/image" Target="../media/image93.png"/><Relationship Id="rId4" Type="http://schemas.openxmlformats.org/officeDocument/2006/relationships/tags" Target="../tags/tag6.xml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50.png"/><Relationship Id="rId12" Type="http://schemas.openxmlformats.org/officeDocument/2006/relationships/image" Target="../media/image11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openxmlformats.org/officeDocument/2006/relationships/image" Target="../media/image1040.png"/><Relationship Id="rId11" Type="http://schemas.openxmlformats.org/officeDocument/2006/relationships/image" Target="../media/image1090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200.png"/><Relationship Id="rId9" Type="http://schemas.openxmlformats.org/officeDocument/2006/relationships/image" Target="../media/image102.jpeg"/><Relationship Id="rId1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12.xml"/><Relationship Id="rId7" Type="http://schemas.openxmlformats.org/officeDocument/2006/relationships/image" Target="../media/image10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05.png"/><Relationship Id="rId11" Type="http://schemas.openxmlformats.org/officeDocument/2006/relationships/image" Target="../media/image112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09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tags" Target="../tags/tag15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11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16.png"/><Relationship Id="rId5" Type="http://schemas.openxmlformats.org/officeDocument/2006/relationships/tags" Target="../tags/tag17.xml"/><Relationship Id="rId10" Type="http://schemas.openxmlformats.org/officeDocument/2006/relationships/image" Target="../media/image115.png"/><Relationship Id="rId4" Type="http://schemas.openxmlformats.org/officeDocument/2006/relationships/tags" Target="../tags/tag16.xml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7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0.png"/><Relationship Id="rId5" Type="http://schemas.openxmlformats.org/officeDocument/2006/relationships/image" Target="../media/image128.PNG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tags" Target="../tags/tag20.xml"/><Relationship Id="rId7" Type="http://schemas.openxmlformats.org/officeDocument/2006/relationships/image" Target="../media/image13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3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tags" Target="../tags/tag23.xml"/><Relationship Id="rId21" Type="http://schemas.openxmlformats.org/officeDocument/2006/relationships/image" Target="../media/image143.png"/><Relationship Id="rId7" Type="http://schemas.openxmlformats.org/officeDocument/2006/relationships/tags" Target="../tags/tag27.xml"/><Relationship Id="rId12" Type="http://schemas.openxmlformats.org/officeDocument/2006/relationships/image" Target="../media/image136.png"/><Relationship Id="rId17" Type="http://schemas.openxmlformats.org/officeDocument/2006/relationships/image" Target="../media/image460.png"/><Relationship Id="rId2" Type="http://schemas.openxmlformats.org/officeDocument/2006/relationships/tags" Target="../tags/tag22.xml"/><Relationship Id="rId16" Type="http://schemas.openxmlformats.org/officeDocument/2006/relationships/image" Target="../media/image139.png"/><Relationship Id="rId20" Type="http://schemas.openxmlformats.org/officeDocument/2006/relationships/image" Target="../media/image141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notesSlide" Target="../notesSlides/notesSlide17.xml"/><Relationship Id="rId24" Type="http://schemas.openxmlformats.org/officeDocument/2006/relationships/image" Target="../media/image146.png"/><Relationship Id="rId5" Type="http://schemas.openxmlformats.org/officeDocument/2006/relationships/tags" Target="../tags/tag25.xml"/><Relationship Id="rId15" Type="http://schemas.openxmlformats.org/officeDocument/2006/relationships/image" Target="../media/image138.png"/><Relationship Id="rId23" Type="http://schemas.openxmlformats.org/officeDocument/2006/relationships/image" Target="../media/image145.png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140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116.png"/><Relationship Id="rId22" Type="http://schemas.openxmlformats.org/officeDocument/2006/relationships/image" Target="../media/image1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2.pn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0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3.png"/><Relationship Id="rId5" Type="http://schemas.openxmlformats.org/officeDocument/2006/relationships/image" Target="../media/image151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tags" Target="../tags/tag32.xml"/><Relationship Id="rId7" Type="http://schemas.openxmlformats.org/officeDocument/2006/relationships/image" Target="../media/image14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56.png"/><Relationship Id="rId11" Type="http://schemas.openxmlformats.org/officeDocument/2006/relationships/image" Target="../media/image163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6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50.png"/><Relationship Id="rId4" Type="http://schemas.openxmlformats.org/officeDocument/2006/relationships/image" Target="../media/image1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.jpeg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Relationship Id="rId1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0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3" Type="http://schemas.openxmlformats.org/officeDocument/2006/relationships/image" Target="../media/image175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7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tmp"/><Relationship Id="rId18" Type="http://schemas.openxmlformats.org/officeDocument/2006/relationships/image" Target="../media/image17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21" Type="http://schemas.openxmlformats.org/officeDocument/2006/relationships/image" Target="../media/image32.png"/><Relationship Id="rId34" Type="http://schemas.openxmlformats.org/officeDocument/2006/relationships/image" Target="../media/image18.tmp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50" Type="http://schemas.openxmlformats.org/officeDocument/2006/relationships/image" Target="../media/image61.png"/><Relationship Id="rId7" Type="http://schemas.openxmlformats.org/officeDocument/2006/relationships/image" Target="../media/image13.tm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tmp"/><Relationship Id="rId29" Type="http://schemas.openxmlformats.org/officeDocument/2006/relationships/image" Target="../media/image40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27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4" Type="http://schemas.openxmlformats.org/officeDocument/2006/relationships/image" Target="../media/image24.png"/><Relationship Id="rId52" Type="http://schemas.openxmlformats.org/officeDocument/2006/relationships/image" Target="../media/image63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8" Type="http://schemas.openxmlformats.org/officeDocument/2006/relationships/image" Target="../media/image19.png"/><Relationship Id="rId51" Type="http://schemas.openxmlformats.org/officeDocument/2006/relationships/image" Target="../media/image62.png"/><Relationship Id="rId3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1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83.png"/><Relationship Id="rId3" Type="http://schemas.openxmlformats.org/officeDocument/2006/relationships/image" Target="../media/image57.jpeg"/><Relationship Id="rId21" Type="http://schemas.openxmlformats.org/officeDocument/2006/relationships/image" Target="../media/image86.pn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17" Type="http://schemas.openxmlformats.org/officeDocument/2006/relationships/image" Target="../media/image82.png"/><Relationship Id="rId25" Type="http://schemas.openxmlformats.org/officeDocument/2006/relationships/image" Target="../media/image76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5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89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8.png"/><Relationship Id="rId10" Type="http://schemas.openxmlformats.org/officeDocument/2006/relationships/image" Target="../media/image69.png"/><Relationship Id="rId19" Type="http://schemas.openxmlformats.org/officeDocument/2006/relationships/image" Target="../media/image84.png"/><Relationship Id="rId4" Type="http://schemas.openxmlformats.org/officeDocument/2006/relationships/image" Target="../media/image58.jp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642144" y="2503454"/>
            <a:ext cx="10907709" cy="102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Introduction to the new probe into the nature of hadronic molecules – </a:t>
            </a:r>
            <a:r>
              <a:rPr lang="en-US" altLang="zh-CN" sz="3600" b="1" dirty="0" err="1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Femtoscopy</a:t>
            </a:r>
            <a:endParaRPr lang="en" altLang="zh-CN" sz="3600" b="1" dirty="0">
              <a:solidFill>
                <a:srgbClr val="043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3600" b="1" dirty="0">
              <a:solidFill>
                <a:srgbClr val="043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71727" y="4826210"/>
            <a:ext cx="7448546" cy="34289"/>
          </a:xfrm>
          <a:prstGeom prst="rect">
            <a:avLst/>
          </a:prstGeom>
          <a:solidFill>
            <a:srgbClr val="000064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srgbClr val="183884"/>
              </a:solidFill>
              <a:ea typeface="微软雅黑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1486182" y="3992044"/>
            <a:ext cx="9140078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Li-Sheng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（耿立升）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Beihang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U.</a:t>
            </a:r>
          </a:p>
        </p:txBody>
      </p:sp>
      <p:pic>
        <p:nvPicPr>
          <p:cNvPr id="11" name="图片 10" descr="C:\Users\len\Desktop\7-140129231040534.png">
            <a:extLst>
              <a:ext uri="{FF2B5EF4-FFF2-40B4-BE49-F238E27FC236}">
                <a16:creationId xmlns:a16="http://schemas.microsoft.com/office/drawing/2014/main" id="{AB973AB6-881E-EF4F-847F-0A55980F6C05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522" y="713846"/>
            <a:ext cx="5005056" cy="1101764"/>
          </a:xfrm>
          <a:prstGeom prst="rect">
            <a:avLst/>
          </a:prstGeom>
          <a:noFill/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6" descr="C:\Users\lenovo\Desktop\030.jpg">
            <a:extLst>
              <a:ext uri="{FF2B5EF4-FFF2-40B4-BE49-F238E27FC236}">
                <a16:creationId xmlns:a16="http://schemas.microsoft.com/office/drawing/2014/main" id="{136E22E4-2FAB-2342-B104-AF090CE5C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1490" y="685253"/>
            <a:ext cx="3051884" cy="1115410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B47524-3C96-4142-B5BC-81EDD20980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0" b="6028"/>
          <a:stretch/>
        </p:blipFill>
        <p:spPr>
          <a:xfrm>
            <a:off x="5764695" y="685253"/>
            <a:ext cx="2695065" cy="1094386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0B1D40-6EDF-4924-B121-D08F5443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pPr>
                <a:defRPr/>
              </a:pPr>
              <a:t>1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4EE67D-78A5-E8C4-1904-12C26D0C0DDA}"/>
              </a:ext>
            </a:extLst>
          </p:cNvPr>
          <p:cNvSpPr txBox="1"/>
          <p:nvPr/>
        </p:nvSpPr>
        <p:spPr>
          <a:xfrm>
            <a:off x="1697064" y="5043874"/>
            <a:ext cx="9944476" cy="14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PRD 107(2023)074019,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</a:p>
          <a:p>
            <a:pPr algn="r">
              <a:lnSpc>
                <a:spcPct val="130000"/>
              </a:lnSpc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PRD 108(2023)L031503,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Ming-Zhu Liu,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</a:p>
          <a:p>
            <a:pPr algn="r">
              <a:lnSpc>
                <a:spcPct val="130000"/>
              </a:lnSpc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appear online,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Ming-Zhu Liu,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</a:p>
          <a:p>
            <a:pPr algn="r">
              <a:lnSpc>
                <a:spcPct val="130000"/>
              </a:lnSpc>
            </a:pP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arXiv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2404.06399, Ming-Zhu Liu,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-Wen Pan,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 Tian-Wei Wu,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AF86661-95A5-0B52-C768-BDB5526DE1F7}"/>
              </a:ext>
            </a:extLst>
          </p:cNvPr>
          <p:cNvSpPr txBox="1"/>
          <p:nvPr/>
        </p:nvSpPr>
        <p:spPr>
          <a:xfrm>
            <a:off x="144918" y="133777"/>
            <a:ext cx="1190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>
                <a:solidFill>
                  <a:srgbClr val="2856A3"/>
                </a:solidFill>
                <a:effectLst/>
                <a:latin typeface="YentiEG-Ultra-GB"/>
              </a:rPr>
              <a:t>第</a:t>
            </a:r>
            <a:r>
              <a:rPr lang="zh-CN" altLang="en-US" dirty="0">
                <a:solidFill>
                  <a:srgbClr val="2856A3"/>
                </a:solidFill>
                <a:latin typeface="YentiEG-Ultra-GB"/>
              </a:rPr>
              <a:t>六</a:t>
            </a:r>
            <a:r>
              <a:rPr lang="zh-CN" altLang="en-US" sz="1800" dirty="0">
                <a:solidFill>
                  <a:srgbClr val="2856A3"/>
                </a:solidFill>
                <a:effectLst/>
                <a:latin typeface="YentiEG-Ultra-GB"/>
              </a:rPr>
              <a:t>届重味物理与量子色动力学研讨会，青岛，</a:t>
            </a:r>
            <a:r>
              <a:rPr lang="en-US" altLang="zh-CN" sz="1800" dirty="0">
                <a:solidFill>
                  <a:srgbClr val="2856A3"/>
                </a:solidFill>
                <a:effectLst/>
                <a:latin typeface="YentiEG-Ultra-GB"/>
              </a:rPr>
              <a:t>2024.04.19-04.22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7959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Microsoft YaHei" charset="-122"/>
                <a:ea typeface="Microsoft YaHei" charset="-122"/>
                <a:cs typeface="Microsoft YaHei" charset="-122"/>
              </a:rPr>
              <a:t>Femtoscopic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 correlation functions (CFs)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AECE8A04-B752-4863-9C14-2A98EF283E77}"/>
              </a:ext>
            </a:extLst>
          </p:cNvPr>
          <p:cNvGrpSpPr/>
          <p:nvPr/>
        </p:nvGrpSpPr>
        <p:grpSpPr>
          <a:xfrm>
            <a:off x="1255593" y="4148866"/>
            <a:ext cx="10406882" cy="2764908"/>
            <a:chOff x="479559" y="4036484"/>
            <a:chExt cx="8338773" cy="2361615"/>
          </a:xfrm>
        </p:grpSpPr>
        <p:sp>
          <p:nvSpPr>
            <p:cNvPr id="194" name="文本框 193"/>
            <p:cNvSpPr txBox="1"/>
            <p:nvPr/>
          </p:nvSpPr>
          <p:spPr>
            <a:xfrm>
              <a:off x="1405078" y="5813579"/>
              <a:ext cx="12843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 err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spacial</a:t>
              </a:r>
              <a:r>
                <a:rPr lang="en-US" altLang="zh-CN" sz="1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structure </a:t>
              </a:r>
              <a:endParaRPr lang="zh-CN" altLang="en-US" sz="1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5" name="图片 194">
              <a:extLst>
                <a:ext uri="{FF2B5EF4-FFF2-40B4-BE49-F238E27FC236}">
                  <a16:creationId xmlns:a16="http://schemas.microsoft.com/office/drawing/2014/main" id="{44E65849-25FA-49B6-9CA8-DC7AEA0393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559" y="4688440"/>
              <a:ext cx="5008789" cy="494714"/>
            </a:xfrm>
            <a:prstGeom prst="rect">
              <a:avLst/>
            </a:prstGeom>
          </p:spPr>
        </p:pic>
        <p:sp>
          <p:nvSpPr>
            <p:cNvPr id="196" name="左大括号 195"/>
            <p:cNvSpPr/>
            <p:nvPr/>
          </p:nvSpPr>
          <p:spPr>
            <a:xfrm>
              <a:off x="5734981" y="4467797"/>
              <a:ext cx="207116" cy="936000"/>
            </a:xfrm>
            <a:prstGeom prst="leftBrace">
              <a:avLst/>
            </a:prstGeom>
            <a:ln w="1905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文本框 196"/>
            <p:cNvSpPr txBox="1"/>
            <p:nvPr/>
          </p:nvSpPr>
          <p:spPr>
            <a:xfrm>
              <a:off x="6025469" y="4289491"/>
              <a:ext cx="2144159" cy="1025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&gt;1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=1 if there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 interaction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&lt;1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8" name="组合 197">
              <a:extLst>
                <a:ext uri="{FF2B5EF4-FFF2-40B4-BE49-F238E27FC236}">
                  <a16:creationId xmlns:a16="http://schemas.microsoft.com/office/drawing/2014/main" id="{D6A87CB6-22D1-40EA-857B-BEBB7336467F}"/>
                </a:ext>
              </a:extLst>
            </p:cNvPr>
            <p:cNvGrpSpPr/>
            <p:nvPr/>
          </p:nvGrpSpPr>
          <p:grpSpPr>
            <a:xfrm>
              <a:off x="2831839" y="5134684"/>
              <a:ext cx="2352527" cy="1263415"/>
              <a:chOff x="2803678" y="5028213"/>
              <a:chExt cx="2352527" cy="1263415"/>
            </a:xfrm>
          </p:grpSpPr>
          <p:sp>
            <p:nvSpPr>
              <p:cNvPr id="205" name="文本框 204"/>
              <p:cNvSpPr txBox="1"/>
              <p:nvPr/>
            </p:nvSpPr>
            <p:spPr>
              <a:xfrm>
                <a:off x="3309225" y="5322388"/>
                <a:ext cx="1846980" cy="969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final-state interactions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quantum statistics effects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coupled-channel effects</a:t>
                </a:r>
              </a:p>
            </p:txBody>
          </p:sp>
          <p:cxnSp>
            <p:nvCxnSpPr>
              <p:cNvPr id="206" name="直接箭头连接符 205"/>
              <p:cNvCxnSpPr/>
              <p:nvPr/>
            </p:nvCxnSpPr>
            <p:spPr>
              <a:xfrm>
                <a:off x="2807452" y="5028213"/>
                <a:ext cx="545348" cy="449691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箭头连接符 206"/>
              <p:cNvCxnSpPr/>
              <p:nvPr/>
            </p:nvCxnSpPr>
            <p:spPr>
              <a:xfrm>
                <a:off x="2807452" y="5028213"/>
                <a:ext cx="545348" cy="648042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箭头连接符 207"/>
              <p:cNvCxnSpPr/>
              <p:nvPr/>
            </p:nvCxnSpPr>
            <p:spPr>
              <a:xfrm>
                <a:off x="2803678" y="5028213"/>
                <a:ext cx="549122" cy="925116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9" name="直接箭头连接符 198"/>
            <p:cNvCxnSpPr/>
            <p:nvPr/>
          </p:nvCxnSpPr>
          <p:spPr>
            <a:xfrm>
              <a:off x="2002874" y="5183154"/>
              <a:ext cx="0" cy="576000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箭头连接符 199">
              <a:extLst>
                <a:ext uri="{FF2B5EF4-FFF2-40B4-BE49-F238E27FC236}">
                  <a16:creationId xmlns:a16="http://schemas.microsoft.com/office/drawing/2014/main" id="{4D251856-6708-464E-934C-F54F13691964}"/>
                </a:ext>
              </a:extLst>
            </p:cNvPr>
            <p:cNvCxnSpPr>
              <a:cxnSpLocks/>
            </p:cNvCxnSpPr>
            <p:nvPr/>
          </p:nvCxnSpPr>
          <p:spPr>
            <a:xfrm>
              <a:off x="5198301" y="5272198"/>
              <a:ext cx="837277" cy="486956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箭头连接符 200">
              <a:extLst>
                <a:ext uri="{FF2B5EF4-FFF2-40B4-BE49-F238E27FC236}">
                  <a16:creationId xmlns:a16="http://schemas.microsoft.com/office/drawing/2014/main" id="{8C9205C6-34A5-4CAE-A01F-4C99F4383D8E}"/>
                </a:ext>
              </a:extLst>
            </p:cNvPr>
            <p:cNvCxnSpPr>
              <a:cxnSpLocks/>
            </p:cNvCxnSpPr>
            <p:nvPr/>
          </p:nvCxnSpPr>
          <p:spPr>
            <a:xfrm>
              <a:off x="4421687" y="5134684"/>
              <a:ext cx="1613892" cy="925116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文本框 201">
              <a:extLst>
                <a:ext uri="{FF2B5EF4-FFF2-40B4-BE49-F238E27FC236}">
                  <a16:creationId xmlns:a16="http://schemas.microsoft.com/office/drawing/2014/main" id="{7EFF6BB6-760D-432B-BC3B-240344BB2C2A}"/>
                </a:ext>
              </a:extLst>
            </p:cNvPr>
            <p:cNvSpPr txBox="1"/>
            <p:nvPr/>
          </p:nvSpPr>
          <p:spPr>
            <a:xfrm>
              <a:off x="6035578" y="5538631"/>
              <a:ext cx="2782754" cy="79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same and mixed event distributions </a:t>
              </a:r>
              <a:br>
                <a:rPr lang="en-US" altLang="zh-CN" sz="1000" dirty="0"/>
              </a:b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corrections for experimental effects </a:t>
              </a:r>
              <a:endParaRPr lang="en-US" altLang="zh-CN" sz="1000" b="1" dirty="0">
                <a:solidFill>
                  <a:srgbClr val="80008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3" name="文本框 202">
              <a:extLst>
                <a:ext uri="{FF2B5EF4-FFF2-40B4-BE49-F238E27FC236}">
                  <a16:creationId xmlns:a16="http://schemas.microsoft.com/office/drawing/2014/main" id="{F749B09E-687C-467D-8872-02C88D24EECD}"/>
                </a:ext>
              </a:extLst>
            </p:cNvPr>
            <p:cNvSpPr txBox="1"/>
            <p:nvPr/>
          </p:nvSpPr>
          <p:spPr>
            <a:xfrm>
              <a:off x="1793667" y="4036484"/>
              <a:ext cx="1587294" cy="52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Theo. description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Koonin–Pratt formula</a:t>
              </a:r>
            </a:p>
          </p:txBody>
        </p:sp>
        <p:sp>
          <p:nvSpPr>
            <p:cNvPr id="204" name="文本框 203">
              <a:extLst>
                <a:ext uri="{FF2B5EF4-FFF2-40B4-BE49-F238E27FC236}">
                  <a16:creationId xmlns:a16="http://schemas.microsoft.com/office/drawing/2014/main" id="{D9E6FCF2-D741-4163-9820-9B266CDE5553}"/>
                </a:ext>
              </a:extLst>
            </p:cNvPr>
            <p:cNvSpPr txBox="1"/>
            <p:nvPr/>
          </p:nvSpPr>
          <p:spPr>
            <a:xfrm>
              <a:off x="4013444" y="4042717"/>
              <a:ext cx="1721945" cy="52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Exp. measurement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mixed-event technique 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12630" y="1143784"/>
            <a:ext cx="10376115" cy="2868305"/>
            <a:chOff x="705173" y="1170615"/>
            <a:chExt cx="10376115" cy="2868305"/>
          </a:xfrm>
        </p:grpSpPr>
        <p:sp>
          <p:nvSpPr>
            <p:cNvPr id="170" name="矩形 169"/>
            <p:cNvSpPr/>
            <p:nvPr/>
          </p:nvSpPr>
          <p:spPr>
            <a:xfrm>
              <a:off x="705173" y="1170615"/>
              <a:ext cx="10376115" cy="28683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右箭头 179"/>
            <p:cNvSpPr/>
            <p:nvPr/>
          </p:nvSpPr>
          <p:spPr>
            <a:xfrm>
              <a:off x="7838861" y="2134992"/>
              <a:ext cx="520295" cy="2160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5262133" y="1288918"/>
              <a:ext cx="2940668" cy="2658092"/>
              <a:chOff x="4580219" y="1234675"/>
              <a:chExt cx="2940668" cy="2658092"/>
            </a:xfrm>
          </p:grpSpPr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6285" y="1692273"/>
                <a:ext cx="2333889" cy="1296959"/>
              </a:xfrm>
              <a:prstGeom prst="rect">
                <a:avLst/>
              </a:prstGeom>
            </p:spPr>
          </p:pic>
          <p:sp>
            <p:nvSpPr>
              <p:cNvPr id="177" name="文本框 176"/>
              <p:cNvSpPr txBox="1"/>
              <p:nvPr/>
            </p:nvSpPr>
            <p:spPr>
              <a:xfrm>
                <a:off x="4979706" y="1234675"/>
                <a:ext cx="21416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Interacting potential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文本框 180"/>
                  <p:cNvSpPr txBox="1"/>
                  <p:nvPr/>
                </p:nvSpPr>
                <p:spPr>
                  <a:xfrm>
                    <a:off x="4580219" y="3646546"/>
                    <a:ext cx="2940668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00" b="1" dirty="0">
                        <a:solidFill>
                          <a:srgbClr val="800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Two-particle wavefunction</a:t>
                    </a:r>
                    <a14:m>
                      <m:oMath xmlns:m="http://schemas.openxmlformats.org/officeDocument/2006/math">
                        <m:r>
                          <a:rPr lang="en-US" altLang="zh-CN" sz="1000" b="1" i="0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 </m:t>
                        </m:r>
                        <m:r>
                          <a:rPr lang="en-US" altLang="zh-CN" sz="100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𝝍</m:t>
                        </m:r>
                        <m:r>
                          <a:rPr lang="en-US" altLang="zh-CN" sz="100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00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0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1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0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, </m:t>
                        </m:r>
                        <m:sSup>
                          <m:sSupPr>
                            <m:ctrlPr>
                              <a:rPr lang="en-US" altLang="zh-CN" sz="100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0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1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0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a14:m>
                    <a:endParaRPr lang="en-US" altLang="zh-CN" sz="1000" b="1" dirty="0">
                      <a:solidFill>
                        <a:srgbClr val="80008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81" name="文本框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0219" y="3646546"/>
                    <a:ext cx="2940668" cy="2462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2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2" name="直接箭头连接符 181"/>
              <p:cNvCxnSpPr/>
              <p:nvPr/>
            </p:nvCxnSpPr>
            <p:spPr>
              <a:xfrm>
                <a:off x="6050553" y="3026555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箭头连接符 182"/>
              <p:cNvCxnSpPr/>
              <p:nvPr/>
            </p:nvCxnSpPr>
            <p:spPr>
              <a:xfrm>
                <a:off x="6050553" y="3467128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文本框 183"/>
              <p:cNvSpPr txBox="1"/>
              <p:nvPr/>
            </p:nvSpPr>
            <p:spPr>
              <a:xfrm>
                <a:off x="5094695" y="3211046"/>
                <a:ext cx="191171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Schrödinger equation</a:t>
                </a:r>
              </a:p>
            </p:txBody>
          </p:sp>
          <p:sp>
            <p:nvSpPr>
              <p:cNvPr id="185" name="文本框 184">
                <a:extLst>
                  <a:ext uri="{FF2B5EF4-FFF2-40B4-BE49-F238E27FC236}">
                    <a16:creationId xmlns:a16="http://schemas.microsoft.com/office/drawing/2014/main" id="{991D23DA-DBF3-4CC2-8E66-0C540934AC52}"/>
                  </a:ext>
                </a:extLst>
              </p:cNvPr>
              <p:cNvSpPr txBox="1"/>
              <p:nvPr/>
            </p:nvSpPr>
            <p:spPr>
              <a:xfrm>
                <a:off x="6136440" y="2263929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6" name="文本框 185">
                <a:extLst>
                  <a:ext uri="{FF2B5EF4-FFF2-40B4-BE49-F238E27FC236}">
                    <a16:creationId xmlns:a16="http://schemas.microsoft.com/office/drawing/2014/main" id="{98DE9B5D-9104-4A75-BB34-4A964F818FAB}"/>
                  </a:ext>
                </a:extLst>
              </p:cNvPr>
              <p:cNvSpPr txBox="1"/>
              <p:nvPr/>
            </p:nvSpPr>
            <p:spPr>
              <a:xfrm>
                <a:off x="6136440" y="1779439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89" name="椭圆 188">
                <a:extLst>
                  <a:ext uri="{FF2B5EF4-FFF2-40B4-BE49-F238E27FC236}">
                    <a16:creationId xmlns:a16="http://schemas.microsoft.com/office/drawing/2014/main" id="{906E216C-158D-4D6B-B82B-4A596E8F23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47993" y="2286689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>
                <a:extLst>
                  <a:ext uri="{FF2B5EF4-FFF2-40B4-BE49-F238E27FC236}">
                    <a16:creationId xmlns:a16="http://schemas.microsoft.com/office/drawing/2014/main" id="{F3A3410C-9099-4D4D-A459-A6645862AB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81753" y="2852775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8507831" y="1288917"/>
              <a:ext cx="2327724" cy="1741318"/>
              <a:chOff x="8283110" y="1234674"/>
              <a:chExt cx="2327724" cy="1741318"/>
            </a:xfrm>
          </p:grpSpPr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3110" y="1692273"/>
                <a:ext cx="2327724" cy="1283719"/>
              </a:xfrm>
              <a:prstGeom prst="rect">
                <a:avLst/>
              </a:prstGeom>
            </p:spPr>
          </p:pic>
          <p:sp>
            <p:nvSpPr>
              <p:cNvPr id="178" name="文本框 177"/>
              <p:cNvSpPr txBox="1"/>
              <p:nvPr/>
            </p:nvSpPr>
            <p:spPr>
              <a:xfrm>
                <a:off x="8393114" y="1234674"/>
                <a:ext cx="2107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</a:t>
                </a:r>
              </a:p>
            </p:txBody>
          </p:sp>
          <p:sp>
            <p:nvSpPr>
              <p:cNvPr id="187" name="文本框 186">
                <a:extLst>
                  <a:ext uri="{FF2B5EF4-FFF2-40B4-BE49-F238E27FC236}">
                    <a16:creationId xmlns:a16="http://schemas.microsoft.com/office/drawing/2014/main" id="{E35B4304-971D-4F9C-BB1F-DB31277B3830}"/>
                  </a:ext>
                </a:extLst>
              </p:cNvPr>
              <p:cNvSpPr txBox="1"/>
              <p:nvPr/>
            </p:nvSpPr>
            <p:spPr>
              <a:xfrm>
                <a:off x="9060650" y="1872130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8" name="文本框 187">
                <a:extLst>
                  <a:ext uri="{FF2B5EF4-FFF2-40B4-BE49-F238E27FC236}">
                    <a16:creationId xmlns:a16="http://schemas.microsoft.com/office/drawing/2014/main" id="{4B9E10ED-E428-4DCE-8094-FD967ABA8C0E}"/>
                  </a:ext>
                </a:extLst>
              </p:cNvPr>
              <p:cNvSpPr txBox="1"/>
              <p:nvPr/>
            </p:nvSpPr>
            <p:spPr>
              <a:xfrm>
                <a:off x="9073295" y="2433263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91" name="椭圆 190">
                <a:extLst>
                  <a:ext uri="{FF2B5EF4-FFF2-40B4-BE49-F238E27FC236}">
                    <a16:creationId xmlns:a16="http://schemas.microsoft.com/office/drawing/2014/main" id="{247B7048-4ADA-4B98-BEA3-AF0F66809CF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304205" y="2020922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>
                <a:extLst>
                  <a:ext uri="{FF2B5EF4-FFF2-40B4-BE49-F238E27FC236}">
                    <a16:creationId xmlns:a16="http://schemas.microsoft.com/office/drawing/2014/main" id="{0827BFDC-D0B7-4B8E-A9B7-0E16764897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325193" y="2862303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448" y="1438843"/>
              <a:ext cx="3922387" cy="2465998"/>
            </a:xfrm>
            <a:prstGeom prst="rect">
              <a:avLst/>
            </a:prstGeom>
          </p:spPr>
        </p:pic>
      </p:grpSp>
      <p:sp>
        <p:nvSpPr>
          <p:cNvPr id="209" name="矩形 208">
            <a:extLst>
              <a:ext uri="{FF2B5EF4-FFF2-40B4-BE49-F238E27FC236}">
                <a16:creationId xmlns:a16="http://schemas.microsoft.com/office/drawing/2014/main" id="{C35BE257-7FF5-06C0-6407-3D11BD892187}"/>
              </a:ext>
            </a:extLst>
          </p:cNvPr>
          <p:cNvSpPr/>
          <p:nvPr/>
        </p:nvSpPr>
        <p:spPr>
          <a:xfrm>
            <a:off x="912630" y="4133951"/>
            <a:ext cx="10376115" cy="2601309"/>
          </a:xfrm>
          <a:prstGeom prst="rect">
            <a:avLst/>
          </a:prstGeom>
          <a:solidFill>
            <a:srgbClr val="00B050">
              <a:alpha val="8000"/>
            </a:srgbClr>
          </a:solidFill>
          <a:ln w="15875">
            <a:solidFill>
              <a:srgbClr val="004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>
            <a:grpSpLocks noChangeAspect="1"/>
          </p:cNvGrpSpPr>
          <p:nvPr/>
        </p:nvGrpSpPr>
        <p:grpSpPr>
          <a:xfrm>
            <a:off x="8142580" y="224714"/>
            <a:ext cx="3146165" cy="591785"/>
            <a:chOff x="4571163" y="756472"/>
            <a:chExt cx="2160000" cy="406289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062" y="756472"/>
              <a:ext cx="1779447" cy="364347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 flipV="1">
              <a:off x="4571163" y="1162761"/>
              <a:ext cx="21600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38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Microsoft YaHei" charset="-122"/>
                <a:ea typeface="Microsoft YaHei" charset="-122"/>
                <a:cs typeface="Microsoft YaHei" charset="-122"/>
              </a:rPr>
              <a:t>Femtoscopic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 correlation functions (CFs)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12630" y="3565321"/>
            <a:ext cx="10587112" cy="3169939"/>
            <a:chOff x="912630" y="3565321"/>
            <a:chExt cx="10587112" cy="3169939"/>
          </a:xfrm>
        </p:grpSpPr>
        <p:sp>
          <p:nvSpPr>
            <p:cNvPr id="35" name="文本框 1 1 4 1 2">
              <a:extLst>
                <a:ext uri="{FF2B5EF4-FFF2-40B4-BE49-F238E27FC236}">
                  <a16:creationId xmlns:a16="http://schemas.microsoft.com/office/drawing/2014/main" id="{C8C977E3-3564-44B5-BD56-276EF0931761}"/>
                </a:ext>
              </a:extLst>
            </p:cNvPr>
            <p:cNvSpPr txBox="1"/>
            <p:nvPr/>
          </p:nvSpPr>
          <p:spPr>
            <a:xfrm flipH="1">
              <a:off x="1439519" y="4659259"/>
              <a:ext cx="10060223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Ø"/>
              </a:pPr>
              <a:r>
                <a:rPr lang="en-US" altLang="zh-CN" sz="1600" b="1" dirty="0">
                  <a:solidFill>
                    <a:srgbClr val="004D99"/>
                  </a:solidFill>
                  <a:latin typeface="+mn-ea"/>
                </a:rPr>
                <a:t>Solving the Schrödinger equation in coordinate space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912630" y="4110632"/>
              <a:ext cx="10374141" cy="26246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1 1 4 1 1">
              <a:extLst>
                <a:ext uri="{FF2B5EF4-FFF2-40B4-BE49-F238E27FC236}">
                  <a16:creationId xmlns:a16="http://schemas.microsoft.com/office/drawing/2014/main" id="{C8C977E3-3564-44B5-BD56-276EF0931761}"/>
                </a:ext>
              </a:extLst>
            </p:cNvPr>
            <p:cNvSpPr txBox="1"/>
            <p:nvPr/>
          </p:nvSpPr>
          <p:spPr>
            <a:xfrm flipH="1">
              <a:off x="1066084" y="4219480"/>
              <a:ext cx="10433655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l"/>
              </a:pPr>
              <a:r>
                <a:rPr lang="en-US" altLang="zh-CN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Scattering wave function</a:t>
              </a:r>
            </a:p>
          </p:txBody>
        </p:sp>
        <p:sp>
          <p:nvSpPr>
            <p:cNvPr id="33" name="文本框 1 1 4 2">
              <a:extLst>
                <a:ext uri="{FF2B5EF4-FFF2-40B4-BE49-F238E27FC236}">
                  <a16:creationId xmlns:a16="http://schemas.microsoft.com/office/drawing/2014/main" id="{C8C977E3-3564-44B5-BD56-276EF0931761}"/>
                </a:ext>
              </a:extLst>
            </p:cNvPr>
            <p:cNvSpPr txBox="1"/>
            <p:nvPr/>
          </p:nvSpPr>
          <p:spPr>
            <a:xfrm flipH="1">
              <a:off x="1439515" y="5686260"/>
              <a:ext cx="10060226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Ø"/>
              </a:pPr>
              <a:r>
                <a:rPr lang="en-US" altLang="zh-CN" sz="1600" b="1" dirty="0">
                  <a:solidFill>
                    <a:srgbClr val="004D99"/>
                  </a:solidFill>
                  <a:latin typeface="+mn-ea"/>
                </a:rPr>
                <a:t>Solving the Lippmann-Schwinger scattering equation in momentum space </a:t>
              </a:r>
              <a:br>
                <a:rPr lang="en-US" altLang="zh-CN" sz="1600" dirty="0"/>
              </a:br>
              <a:endParaRPr lang="en-US" altLang="zh-CN" sz="1600" b="1" dirty="0">
                <a:solidFill>
                  <a:srgbClr val="004D99"/>
                </a:solidFill>
                <a:latin typeface="+mn-ea"/>
              </a:endParaRPr>
            </a:p>
          </p:txBody>
        </p:sp>
        <p:pic>
          <p:nvPicPr>
            <p:cNvPr id="64" name="图片 63" descr="\documentclass{article}&#10;\usepackage{amsmath}&#10;\usepackage{color,xcolor}&#10;\pagestyle{empty}&#10;\begin{document}&#10;\begin{align}&#10;  -\frac{\hbar^2}{2\mu}\nabla^2\psi+V\psi=E\psi\nonumber&#10;\end{align}&#10;&#10;&#10;&#10;\end{document}" title="IguanaTex Bitmap Display">
              <a:extLst>
                <a:ext uri="{FF2B5EF4-FFF2-40B4-BE49-F238E27FC236}">
                  <a16:creationId xmlns:a16="http://schemas.microsoft.com/office/drawing/2014/main" id="{25C5031D-7538-B1C7-1D6C-8B2D07E962E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1" y="5040163"/>
              <a:ext cx="2146943" cy="563985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3" y="6233758"/>
              <a:ext cx="4157659" cy="227501"/>
            </a:xfrm>
            <a:prstGeom prst="rect">
              <a:avLst/>
            </a:prstGeom>
          </p:spPr>
        </p:pic>
        <p:cxnSp>
          <p:nvCxnSpPr>
            <p:cNvPr id="72" name="肘形连接符 71"/>
            <p:cNvCxnSpPr>
              <a:cxnSpLocks/>
            </p:cNvCxnSpPr>
            <p:nvPr/>
          </p:nvCxnSpPr>
          <p:spPr>
            <a:xfrm>
              <a:off x="7943458" y="3565321"/>
              <a:ext cx="2734879" cy="2691686"/>
            </a:xfrm>
            <a:prstGeom prst="bentConnector3">
              <a:avLst>
                <a:gd name="adj1" fmla="val 113753"/>
              </a:avLst>
            </a:prstGeom>
            <a:ln w="15875">
              <a:solidFill>
                <a:srgbClr val="7030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17A1B4D2-9BAB-53D1-9077-3231CAECF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9486" y="5338837"/>
              <a:ext cx="1620000" cy="0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912631" y="1143785"/>
            <a:ext cx="10587111" cy="2842388"/>
            <a:chOff x="912631" y="1143785"/>
            <a:chExt cx="10587111" cy="284238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4354BA7-D1E3-480C-8A52-78A3D046C68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1" y="1664353"/>
              <a:ext cx="3099702" cy="45052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2" y="3332742"/>
              <a:ext cx="5529861" cy="488462"/>
            </a:xfrm>
            <a:prstGeom prst="rect">
              <a:avLst/>
            </a:prstGeom>
          </p:spPr>
        </p:pic>
        <p:sp>
          <p:nvSpPr>
            <p:cNvPr id="29" name="文本框 1 1 1">
              <a:extLst>
                <a:ext uri="{FF2B5EF4-FFF2-40B4-BE49-F238E27FC236}">
                  <a16:creationId xmlns:a16="http://schemas.microsoft.com/office/drawing/2014/main" id="{C8C977E3-3564-44B5-BD56-276EF0931761}"/>
                </a:ext>
              </a:extLst>
            </p:cNvPr>
            <p:cNvSpPr txBox="1"/>
            <p:nvPr/>
          </p:nvSpPr>
          <p:spPr>
            <a:xfrm flipH="1">
              <a:off x="1066084" y="1250109"/>
              <a:ext cx="10433656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l"/>
              </a:pPr>
              <a:r>
                <a:rPr lang="en-US" altLang="zh-CN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Koonin–Pratt (KP) formula</a:t>
              </a:r>
            </a:p>
          </p:txBody>
        </p:sp>
        <p:sp>
          <p:nvSpPr>
            <p:cNvPr id="30" name="文本框 1 1 2">
              <a:extLst>
                <a:ext uri="{FF2B5EF4-FFF2-40B4-BE49-F238E27FC236}">
                  <a16:creationId xmlns:a16="http://schemas.microsoft.com/office/drawing/2014/main" id="{C8C977E3-3564-44B5-BD56-276EF0931761}"/>
                </a:ext>
              </a:extLst>
            </p:cNvPr>
            <p:cNvSpPr txBox="1"/>
            <p:nvPr/>
          </p:nvSpPr>
          <p:spPr>
            <a:xfrm flipH="1">
              <a:off x="1439518" y="2126221"/>
              <a:ext cx="10060224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Ø"/>
              </a:pPr>
              <a:r>
                <a:rPr lang="en-US" altLang="zh-CN" sz="1600" b="1" dirty="0">
                  <a:solidFill>
                    <a:srgbClr val="004D99"/>
                  </a:solidFill>
                  <a:latin typeface="+mn-ea"/>
                </a:rPr>
                <a:t>Common static and spherical Gaussian source</a:t>
              </a:r>
              <a:endParaRPr lang="en-US" altLang="zh-CN" sz="1400" b="1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31" name="文本框 1 1 3">
              <a:extLst>
                <a:ext uri="{FF2B5EF4-FFF2-40B4-BE49-F238E27FC236}">
                  <a16:creationId xmlns:a16="http://schemas.microsoft.com/office/drawing/2014/main" id="{C8C977E3-3564-44B5-BD56-276EF0931761}"/>
                </a:ext>
              </a:extLst>
            </p:cNvPr>
            <p:cNvSpPr txBox="1"/>
            <p:nvPr/>
          </p:nvSpPr>
          <p:spPr>
            <a:xfrm flipH="1">
              <a:off x="1439516" y="2965473"/>
              <a:ext cx="10060224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Ø"/>
              </a:pPr>
              <a:r>
                <a:rPr lang="en-US" altLang="zh-CN" sz="1600" b="1" dirty="0">
                  <a:solidFill>
                    <a:srgbClr val="004D99"/>
                  </a:solidFill>
                  <a:latin typeface="+mn-ea"/>
                </a:rPr>
                <a:t>Correlation function </a:t>
              </a:r>
              <a:r>
                <a:rPr lang="en-US" altLang="zh-CN" sz="1600" b="1" dirty="0">
                  <a:solidFill>
                    <a:srgbClr val="FF0000"/>
                  </a:solidFill>
                  <a:latin typeface="+mn-ea"/>
                </a:rPr>
                <a:t>(consider only correlations in S-waves) 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912631" y="1143785"/>
              <a:ext cx="10374141" cy="28423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46B0D67-6F18-4748-B632-75A7110E81A7}"/>
                </a:ext>
              </a:extLst>
            </p:cNvPr>
            <p:cNvSpPr txBox="1"/>
            <p:nvPr/>
          </p:nvSpPr>
          <p:spPr>
            <a:xfrm flipH="1">
              <a:off x="7837098" y="1224738"/>
              <a:ext cx="3431290" cy="523220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r"/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S. E. Koonin, Phys. Lett. B </a:t>
              </a:r>
              <a:r>
                <a:rPr lang="en-US" altLang="zh-CN" sz="1400" b="1" i="1" dirty="0">
                  <a:solidFill>
                    <a:srgbClr val="00B050"/>
                  </a:solidFill>
                  <a:latin typeface="+mn-ea"/>
                </a:rPr>
                <a:t>70</a:t>
              </a:r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 (1) (1977) 43 </a:t>
              </a:r>
            </a:p>
            <a:p>
              <a:pPr algn="r"/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A. Ohnishi, Nucl. Phys. A </a:t>
              </a:r>
              <a:r>
                <a:rPr lang="en-US" altLang="zh-CN" sz="1400" b="1" i="1" dirty="0">
                  <a:solidFill>
                    <a:srgbClr val="00B050"/>
                  </a:solidFill>
                  <a:latin typeface="+mn-ea"/>
                </a:rPr>
                <a:t>954 </a:t>
              </a:r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(2016) 294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1" y="2611236"/>
              <a:ext cx="3370881" cy="252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048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" y="1269378"/>
            <a:ext cx="10376115" cy="54536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1891" y="5161194"/>
            <a:ext cx="10296853" cy="1546597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CFs  in the presence of bound states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506" y="1068263"/>
            <a:ext cx="81772" cy="11959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803B780-C44C-4195-B9BE-A12019CDE6F7}"/>
              </a:ext>
            </a:extLst>
          </p:cNvPr>
          <p:cNvSpPr/>
          <p:nvPr/>
        </p:nvSpPr>
        <p:spPr>
          <a:xfrm>
            <a:off x="6096000" y="688474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107, 074019 (2023)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6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83" y="1123626"/>
            <a:ext cx="10135892" cy="5653647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80467" y="249049"/>
            <a:ext cx="11187920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CFs in the presence of resonant and virtual states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005043" y="1214067"/>
            <a:ext cx="0" cy="5400000"/>
          </a:xfrm>
          <a:prstGeom prst="line">
            <a:avLst/>
          </a:prstGeom>
          <a:ln w="25400">
            <a:solidFill>
              <a:srgbClr val="00B05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980F8B1F-A94B-44E0-BF44-67C24AC32C29}"/>
              </a:ext>
            </a:extLst>
          </p:cNvPr>
          <p:cNvSpPr/>
          <p:nvPr/>
        </p:nvSpPr>
        <p:spPr>
          <a:xfrm>
            <a:off x="5581227" y="669624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  <a:latin typeface="+mn-ea"/>
              </a:rPr>
              <a:t>In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preparation,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5349FB-F618-4D13-98CE-CD39E332C21C}"/>
              </a:ext>
            </a:extLst>
          </p:cNvPr>
          <p:cNvSpPr txBox="1"/>
          <p:nvPr/>
        </p:nvSpPr>
        <p:spPr>
          <a:xfrm>
            <a:off x="1658878" y="103895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narrow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6188E8-DBEB-4872-A023-A3ABF2172670}"/>
              </a:ext>
            </a:extLst>
          </p:cNvPr>
          <p:cNvSpPr txBox="1"/>
          <p:nvPr/>
        </p:nvSpPr>
        <p:spPr>
          <a:xfrm>
            <a:off x="5064276" y="107158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broad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99B34-0DD7-5BA2-5E55-4E361B16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Contents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9B782C-0EC6-D7A7-80C4-45F8E253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7D2FEBFC-0BA7-4717-BA8F-76B0368104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Brief introduction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 and outlook</a:t>
                </a:r>
              </a:p>
              <a:p>
                <a:endPara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7D2FEBFC-0BA7-4717-BA8F-76B0368104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  <a:blipFill>
                <a:blip r:embed="rId2"/>
                <a:stretch>
                  <a:fillRect l="-1272" t="-130" b="-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41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Mysterious exotic hadron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𝐬𝟎</m:t>
                        </m:r>
                      </m:sub>
                      <m:sup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𝟐𝟑𝟏𝟕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4"/>
                <a:stretch>
                  <a:fillRect l="-1435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644837" y="1321950"/>
            <a:ext cx="3924000" cy="5252006"/>
            <a:chOff x="517837" y="1422400"/>
            <a:chExt cx="3924000" cy="5151555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3" y="2097995"/>
              <a:ext cx="3056110" cy="382392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5639E5D-12FB-7EAE-8B6A-461D4C09EB01}"/>
                </a:ext>
              </a:extLst>
            </p:cNvPr>
            <p:cNvSpPr txBox="1"/>
            <p:nvPr/>
          </p:nvSpPr>
          <p:spPr>
            <a:xfrm flipH="1">
              <a:off x="635702" y="6088380"/>
              <a:ext cx="3697425" cy="276999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r"/>
              <a:r>
                <a:rPr lang="en-US" altLang="zh-CN" sz="1200" b="1" i="1" dirty="0">
                  <a:solidFill>
                    <a:srgbClr val="00B050"/>
                  </a:solidFill>
                  <a:latin typeface="+mn-ea"/>
                </a:rPr>
                <a:t>BABAR, Phys. Rev. Lett. 90 (2003) 242001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4F4C235-F80B-F740-A019-8F9593EDCA89}"/>
                    </a:ext>
                  </a:extLst>
                </p:cNvPr>
                <p:cNvSpPr txBox="1"/>
                <p:nvPr/>
              </p:nvSpPr>
              <p:spPr>
                <a:xfrm>
                  <a:off x="2641967" y="2215753"/>
                  <a:ext cx="1682005" cy="338632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4F4C235-F80B-F740-A019-8F9593EDC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967" y="2215753"/>
                  <a:ext cx="1682005" cy="3386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F4C235-F80B-F740-A019-8F9593EDCA89}"/>
                    </a:ext>
                  </a:extLst>
                </p:cNvPr>
                <p:cNvSpPr txBox="1"/>
                <p:nvPr/>
              </p:nvSpPr>
              <p:spPr>
                <a:xfrm>
                  <a:off x="2641967" y="4054747"/>
                  <a:ext cx="1682005" cy="33672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F4C235-F80B-F740-A019-8F9593EDC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967" y="4054747"/>
                  <a:ext cx="1682005" cy="3367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2" y="1658366"/>
              <a:ext cx="3688269" cy="17494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17837" y="1422400"/>
              <a:ext cx="3924000" cy="515155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88298" y="3473611"/>
            <a:ext cx="4959052" cy="1268569"/>
            <a:chOff x="5553877" y="5223860"/>
            <a:chExt cx="4959052" cy="1268569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8EB2FC1-212C-5CDF-7FC1-9FC56AAE0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688" y="5287893"/>
              <a:ext cx="2028490" cy="114204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DAFD02B1-2BBA-FEA5-1EB8-99033A25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617" y="5287631"/>
              <a:ext cx="2028490" cy="1141026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4F4C235-F80B-F740-A019-8F9593EDCA89}"/>
                </a:ext>
              </a:extLst>
            </p:cNvPr>
            <p:cNvSpPr txBox="1"/>
            <p:nvPr/>
          </p:nvSpPr>
          <p:spPr>
            <a:xfrm>
              <a:off x="7764281" y="5758989"/>
              <a:ext cx="5372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VS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5962039C-C9E5-FAF1-831D-E47D9EE5CD4D}"/>
                </a:ext>
              </a:extLst>
            </p:cNvPr>
            <p:cNvSpPr/>
            <p:nvPr/>
          </p:nvSpPr>
          <p:spPr>
            <a:xfrm>
              <a:off x="5553877" y="5223860"/>
              <a:ext cx="4959052" cy="12685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1E78396-C160-9290-5F99-F6CD6B9B5D8F}"/>
                  </a:ext>
                </a:extLst>
              </p:cNvPr>
              <p:cNvSpPr txBox="1"/>
              <p:nvPr/>
            </p:nvSpPr>
            <p:spPr>
              <a:xfrm flipH="1">
                <a:off x="4781548" y="1321949"/>
                <a:ext cx="6565900" cy="1908215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160 MeV lower than quark model predictions – difficult to be understood as conventional charm-strange mesons </a:t>
                </a:r>
              </a:p>
              <a:p>
                <a:endParaRPr lang="en-US" altLang="zh-CN" sz="1000" b="1" i="1" dirty="0">
                  <a:solidFill>
                    <a:srgbClr val="00B050"/>
                  </a:solidFill>
                  <a:latin typeface="+mn-ea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1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altLang="zh-CN" sz="16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1600" b="1" dirty="0">
                    <a:solidFill>
                      <a:srgbClr val="004D9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1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1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d>
                  </m:oMath>
                </a14:m>
                <a:endParaRPr lang="en-US" altLang="zh-CN" sz="1400" b="1" dirty="0">
                  <a:solidFill>
                    <a:srgbClr val="004D99"/>
                  </a:solidFill>
                  <a:latin typeface="+mn-ea"/>
                </a:endParaRPr>
              </a:p>
              <a:p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      F. K. Guo, C.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Hanhart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U.-G.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Meißner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Phys. Rev. Lett. 102 (2009) 242004</a:t>
                </a:r>
                <a:br>
                  <a:rPr lang="en-US" altLang="zh-CN" sz="1400" dirty="0"/>
                </a:br>
                <a:endParaRPr lang="en-US" altLang="zh-CN" sz="1000" b="1" i="1" dirty="0">
                  <a:solidFill>
                    <a:srgbClr val="00B050"/>
                  </a:solidFill>
                  <a:latin typeface="+mn-ea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</m:oMath>
                </a14:m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scattering length from LQCD matches molecular scenario</a:t>
                </a:r>
              </a:p>
              <a:p>
                <a:r>
                  <a:rPr lang="en-US" altLang="zh-CN" sz="1400" b="1" dirty="0">
                    <a:solidFill>
                      <a:srgbClr val="004D99"/>
                    </a:solidFill>
                    <a:latin typeface="+mn-ea"/>
                  </a:rPr>
                  <a:t>      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L.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Liu, 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Orginos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F. 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C.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Hanhart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U.-G.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Meißner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Phys. Rev. D 87 (2013) 014508</a:t>
                </a:r>
              </a:p>
              <a:p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…… </a:t>
                </a: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81E78396-C160-9290-5F99-F6CD6B9B5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81548" y="1321949"/>
                <a:ext cx="6565900" cy="1908215"/>
              </a:xfrm>
              <a:prstGeom prst="rect">
                <a:avLst/>
              </a:prstGeom>
              <a:blipFill>
                <a:blip r:embed="rId11"/>
                <a:stretch>
                  <a:fillRect b="-2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AC49B4E-E7EF-AD16-9BBF-F71DE828BCE5}"/>
                  </a:ext>
                </a:extLst>
              </p:cNvPr>
              <p:cNvSpPr txBox="1"/>
              <p:nvPr/>
            </p:nvSpPr>
            <p:spPr>
              <a:xfrm>
                <a:off x="4781548" y="4950240"/>
                <a:ext cx="656590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How to verify the </a:t>
                </a:r>
                <a14:m>
                  <m:oMath xmlns:m="http://schemas.openxmlformats.org/officeDocument/2006/math">
                    <m:r>
                      <a:rPr lang="en-US" altLang="zh-CN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molecular picture ? </a:t>
                </a:r>
                <a:endParaRPr kumimoji="1"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FAC49B4E-E7EF-AD16-9BBF-F71DE828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548" y="4950240"/>
                <a:ext cx="6565901" cy="461665"/>
              </a:xfrm>
              <a:prstGeom prst="rect">
                <a:avLst/>
              </a:prstGeom>
              <a:blipFill>
                <a:blip r:embed="rId12"/>
                <a:stretch>
                  <a:fillRect l="-279" t="-10526" r="-1671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1E78396-C160-9290-5F99-F6CD6B9B5D8F}"/>
                  </a:ext>
                </a:extLst>
              </p:cNvPr>
              <p:cNvSpPr txBox="1"/>
              <p:nvPr/>
            </p:nvSpPr>
            <p:spPr>
              <a:xfrm flipH="1">
                <a:off x="4781548" y="5524915"/>
                <a:ext cx="5439086" cy="1107996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1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2-body system to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𝑫𝑫𝑲</m:t>
                    </m:r>
                  </m:oMath>
                </a14:m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3-body molecules</a:t>
                </a:r>
              </a:p>
              <a:p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      T. W. Wu, Y. W. Pan, M. Z. Liu, and LSG*, Sci. Bull. 67 (2022) 1735 </a:t>
                </a:r>
                <a:br>
                  <a:rPr lang="en-US" altLang="zh-CN" sz="1400" dirty="0"/>
                </a:br>
                <a:endParaRPr lang="en-US" altLang="zh-CN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Production yields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𝟐𝟑𝟏𝟕</m:t>
                    </m:r>
                    <m:r>
                      <a:rPr lang="en-US" altLang="zh-CN" sz="14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br>
                  <a:rPr lang="en-US" altLang="zh-CN" sz="1400" dirty="0"/>
                </a:b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T. C. Wu and LSG*, Phys. Rev. D 108 (2023) 014015</a:t>
                </a:r>
                <a:endParaRPr lang="en-US" altLang="zh-CN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1E78396-C160-9290-5F99-F6CD6B9B5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81548" y="5524915"/>
                <a:ext cx="5439086" cy="1107996"/>
              </a:xfrm>
              <a:prstGeom prst="rect">
                <a:avLst/>
              </a:prstGeom>
              <a:blipFill>
                <a:blip r:embed="rId13"/>
                <a:stretch>
                  <a:fillRect t="-549" b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58" y="5624927"/>
            <a:ext cx="1748946" cy="117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Weinberg-</a:t>
            </a:r>
            <a:r>
              <a:rPr lang="en-US" altLang="zh-CN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Tomozawa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Interaction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(leading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order)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02" y="2005235"/>
            <a:ext cx="2596947" cy="284752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553BA3DE-D0A9-7F50-06E5-C89A8C434B43}"/>
              </a:ext>
            </a:extLst>
          </p:cNvPr>
          <p:cNvSpPr txBox="1"/>
          <p:nvPr/>
        </p:nvSpPr>
        <p:spPr>
          <a:xfrm>
            <a:off x="476250" y="1411925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interaction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between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NGB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heavy </a:t>
            </a: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pseudoscalar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boson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FBCAA4D-C704-D724-E663-73DDB3E6A05C}"/>
              </a:ext>
            </a:extLst>
          </p:cNvPr>
          <p:cNvSpPr txBox="1"/>
          <p:nvPr/>
        </p:nvSpPr>
        <p:spPr>
          <a:xfrm>
            <a:off x="476250" y="5136676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Weinberg-</a:t>
            </a: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Tomozawa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(WT)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potential –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parameter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free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136882"/>
            <a:ext cx="5217779" cy="66481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3061353"/>
            <a:ext cx="5377403" cy="13233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4644405"/>
            <a:ext cx="2090697" cy="3102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5775765"/>
            <a:ext cx="3850100" cy="578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14" y="5907829"/>
            <a:ext cx="5377523" cy="3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Scattering wave function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DF81F-90C6-9884-6EEA-C276FF0C80EA}"/>
                  </a:ext>
                </a:extLst>
              </p:cNvPr>
              <p:cNvSpPr txBox="1"/>
              <p:nvPr/>
            </p:nvSpPr>
            <p:spPr>
              <a:xfrm>
                <a:off x="919207" y="3178694"/>
                <a:ext cx="10829625" cy="499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Dynamically generated state — singularities of unitarized amplitude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𝑻</m:t>
                    </m:r>
                  </m:oMath>
                </a14:m>
                <a:endParaRPr lang="en-US" altLang="zh-CN" sz="20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DF81F-90C6-9884-6EEA-C276FF0C8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07" y="3178694"/>
                <a:ext cx="10829625" cy="499624"/>
              </a:xfrm>
              <a:prstGeom prst="rect">
                <a:avLst/>
              </a:prstGeom>
              <a:blipFill>
                <a:blip r:embed="rId8"/>
                <a:stretch>
                  <a:fillRect l="-619" b="-207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图片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240124"/>
            <a:ext cx="9372121" cy="678614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476250" y="1181734"/>
            <a:ext cx="11113291" cy="696990"/>
            <a:chOff x="476250" y="1181734"/>
            <a:chExt cx="11113291" cy="696990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9ACC044-3E79-6F7C-D5C6-53F106F85060}"/>
                </a:ext>
              </a:extLst>
            </p:cNvPr>
            <p:cNvSpPr txBox="1"/>
            <p:nvPr/>
          </p:nvSpPr>
          <p:spPr>
            <a:xfrm>
              <a:off x="476250" y="1297667"/>
              <a:ext cx="7700125" cy="581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p"/>
              </a:pPr>
              <a:r>
                <a:rPr lang="en-US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Coupled-channel scat. eq.</a:t>
              </a: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4E8A1D9-1E9F-5410-C639-9AA766870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42429" y="1181734"/>
              <a:ext cx="5847112" cy="686141"/>
            </a:xfrm>
            <a:prstGeom prst="rect">
              <a:avLst/>
            </a:prstGeom>
          </p:spPr>
        </p:pic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FBCAA4D-C704-D724-E663-73DDB3E6A05C}"/>
              </a:ext>
            </a:extLst>
          </p:cNvPr>
          <p:cNvSpPr txBox="1"/>
          <p:nvPr/>
        </p:nvSpPr>
        <p:spPr>
          <a:xfrm>
            <a:off x="476250" y="4924456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S-wave scattering wave function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(including off-shell effect)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1353503" y="3928329"/>
            <a:ext cx="10236038" cy="751252"/>
            <a:chOff x="1353503" y="3784128"/>
            <a:chExt cx="10236038" cy="751252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503" y="3784128"/>
              <a:ext cx="4343079" cy="751252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165" y="4044290"/>
              <a:ext cx="1793524" cy="220952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738" y="4020671"/>
              <a:ext cx="2252191" cy="268190"/>
            </a:xfrm>
            <a:prstGeom prst="rect">
              <a:avLst/>
            </a:prstGeom>
          </p:spPr>
        </p:pic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774CACEC-9EE3-831F-6CE7-72EB4CDAC699}"/>
                </a:ext>
              </a:extLst>
            </p:cNvPr>
            <p:cNvCxnSpPr>
              <a:cxnSpLocks/>
            </p:cNvCxnSpPr>
            <p:nvPr/>
          </p:nvCxnSpPr>
          <p:spPr>
            <a:xfrm>
              <a:off x="8952314" y="4136507"/>
              <a:ext cx="648000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圆角矩形 53"/>
            <p:cNvSpPr/>
            <p:nvPr/>
          </p:nvSpPr>
          <p:spPr>
            <a:xfrm>
              <a:off x="6486041" y="3906366"/>
              <a:ext cx="5103500" cy="45720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8" name="图片 5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5630996"/>
            <a:ext cx="8007620" cy="6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3200" b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𝑫𝑲</m:t>
                    </m:r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CFs and its source size dependence </a:t>
                </a:r>
                <a:endParaRPr lang="zh-CN" altLang="en-US" sz="32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3"/>
                <a:stretch>
                  <a:fillRect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>
            <a:extLst>
              <a:ext uri="{FF2B5EF4-FFF2-40B4-BE49-F238E27FC236}">
                <a16:creationId xmlns:a16="http://schemas.microsoft.com/office/drawing/2014/main" id="{6C313B11-25FF-3780-4CFD-96CD81C2E9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2"/>
          <a:stretch/>
        </p:blipFill>
        <p:spPr>
          <a:xfrm>
            <a:off x="6493810" y="2015349"/>
            <a:ext cx="4920711" cy="387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A220312-3043-2226-F0DE-714AE281CC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8"/>
          <a:stretch/>
        </p:blipFill>
        <p:spPr>
          <a:xfrm>
            <a:off x="807178" y="2015349"/>
            <a:ext cx="4935251" cy="387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标注 2"/>
              <p:cNvSpPr/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 →</m:t>
                      </m:r>
                      <m:r>
                        <a:rPr lang="en-US" altLang="zh-CN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 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圆角矩形标注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5581993" y="6241528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107, 074019 (2023)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05856813-7848-03FF-F75D-3EACBFDB5976}"/>
              </a:ext>
            </a:extLst>
          </p:cNvPr>
          <p:cNvSpPr txBox="1"/>
          <p:nvPr/>
        </p:nvSpPr>
        <p:spPr>
          <a:xfrm>
            <a:off x="6431797" y="1305997"/>
            <a:ext cx="508344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Typical feature of deeply bound states</a:t>
            </a:r>
            <a:endParaRPr lang="en-US" altLang="zh-CN" sz="2000" b="1" baseline="-250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2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FAAF8-418C-4769-BC14-85A6B5ED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F65CC7F8-3939-44C8-A0AF-0E518A76A683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latin typeface="Microsoft YaHei" charset="-122"/>
                <a:ea typeface="Microsoft YaHei" charset="-122"/>
                <a:cs typeface="Microsoft YaHei" charset="-122"/>
              </a:rPr>
              <a:t>Confirmed by two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subsequent studies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2DBA91C-44FB-FB6F-D1B9-CD4EF484F266}"/>
              </a:ext>
            </a:extLst>
          </p:cNvPr>
          <p:cNvGrpSpPr/>
          <p:nvPr/>
        </p:nvGrpSpPr>
        <p:grpSpPr>
          <a:xfrm>
            <a:off x="970236" y="1348046"/>
            <a:ext cx="10376546" cy="2288614"/>
            <a:chOff x="746876" y="1348046"/>
            <a:chExt cx="10376546" cy="228861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F057C78-8A7D-A12A-0CED-E0E398479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014" y="1348046"/>
              <a:ext cx="4094408" cy="228861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1EFE227-1929-ECEC-0C2F-760C36AE2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36" b="-2680"/>
            <a:stretch/>
          </p:blipFill>
          <p:spPr>
            <a:xfrm>
              <a:off x="746876" y="1494486"/>
              <a:ext cx="5831604" cy="19963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7B97D76-CDAC-DFD4-40BA-F90C932CC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42" y="4058225"/>
            <a:ext cx="3562644" cy="26105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6F7183-4A80-0719-AE58-DE49F34E6F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/>
          <a:stretch/>
        </p:blipFill>
        <p:spPr>
          <a:xfrm>
            <a:off x="6431001" y="4197100"/>
            <a:ext cx="4664534" cy="2073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66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99B34-0DD7-5BA2-5E55-4E361B16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Contents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9B782C-0EC6-D7A7-80C4-45F8E253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9D40A010-2E5F-4975-8FDF-80B1BAFF43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Brief introduction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 and outlook</a:t>
                </a:r>
              </a:p>
              <a:p>
                <a:endPara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9D40A010-2E5F-4975-8FDF-80B1BAFF43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  <a:blipFill>
                <a:blip r:embed="rId2"/>
                <a:stretch>
                  <a:fillRect l="-1272" t="-130" b="-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742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99B34-0DD7-5BA2-5E55-4E361B16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Contents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9B782C-0EC6-D7A7-80C4-45F8E253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78FF7E6B-E01E-4AD2-A040-6BABD9719B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Brief introduction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 and outlook</a:t>
                </a:r>
              </a:p>
              <a:p>
                <a:endPara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78FF7E6B-E01E-4AD2-A040-6BABD9719B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  <a:blipFill>
                <a:blip r:embed="rId2"/>
                <a:stretch>
                  <a:fillRect l="-1272" t="-130" b="-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20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 err="1">
                    <a:latin typeface="Microsoft YaHei" charset="-122"/>
                    <a:ea typeface="Microsoft YaHei" charset="-122"/>
                    <a:cs typeface="Microsoft YaHei" charset="-122"/>
                  </a:rPr>
                  <a:t>Pentaquark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𝟒𝟒𝟒𝟎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𝟒𝟒𝟓𝟕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endParaRPr lang="zh-CN" altLang="en-US" sz="32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21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3"/>
                <a:stretch>
                  <a:fillRect l="-1435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65639E5D-12FB-7EAE-8B6A-461D4C09EB01}"/>
              </a:ext>
            </a:extLst>
          </p:cNvPr>
          <p:cNvSpPr txBox="1"/>
          <p:nvPr/>
        </p:nvSpPr>
        <p:spPr>
          <a:xfrm flipH="1">
            <a:off x="163358" y="4429748"/>
            <a:ext cx="8912062" cy="233910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Masses, invariant mass distributions, decays, magnetic momenta, production rates  </a:t>
            </a:r>
          </a:p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M. Z. Liu, Y. W. Pan, F. Z. Peng, M. Sánchez S, LSG*, A.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Hosaka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M. P.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Valderrama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Phys. Rev. Lett. 122 (2019) 242001</a:t>
            </a:r>
          </a:p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M. L. Du, V.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Baru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F. K.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C.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Hanhart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U. G.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Meißner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J. A.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Oller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Q. Wang, Phys. Rev. Lett. 124 (2020) 072001 </a:t>
            </a:r>
          </a:p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Y. H. Lin, B. S. Zou, Phys. Rev. D 100 (2019) 056005</a:t>
            </a:r>
            <a:br>
              <a:rPr lang="en-US" altLang="zh-CN" sz="1200" dirty="0"/>
            </a:b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M. W. Li, Z. W. Liu, Z. F. Sun and R. Chen, Phys. Rev. D 104 (2021) 054016</a:t>
            </a:r>
            <a:endParaRPr lang="de-DE" altLang="zh-CN" sz="1200" b="1" i="1" dirty="0">
              <a:solidFill>
                <a:srgbClr val="00B050"/>
              </a:solidFill>
              <a:latin typeface="+mn-ea"/>
            </a:endParaRPr>
          </a:p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Q. Wu, D. Y. Chen, Phys. Rev. D 100 (2019) 114002</a:t>
            </a:r>
          </a:p>
          <a:p>
            <a:endParaRPr lang="en-US" altLang="zh-CN" sz="800" b="1" i="1" dirty="0">
              <a:solidFill>
                <a:srgbClr val="00B050"/>
              </a:solidFill>
              <a:latin typeface="+mn-ea"/>
            </a:endParaRPr>
          </a:p>
          <a:p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Heavy antiquark </a:t>
            </a:r>
            <a:r>
              <a:rPr lang="en-US" altLang="zh-CN" sz="1600" b="1" dirty="0" err="1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diquark</a:t>
            </a:r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symmetry </a:t>
            </a:r>
            <a:br>
              <a:rPr lang="en-US" altLang="zh-CN" sz="1200" dirty="0"/>
            </a:br>
            <a:r>
              <a:rPr lang="en-US" altLang="zh-CN" sz="1100" b="1" i="1" dirty="0">
                <a:solidFill>
                  <a:srgbClr val="00B050"/>
                </a:solidFill>
                <a:latin typeface="+mn-ea"/>
              </a:rPr>
              <a:t>Y. W. Pan, M. Z. Liu, F. Z. Peng, M. S. Sánchez, LSG*, M. P. Valderrama, Phys. Rev. D 102 (2020) 011504</a:t>
            </a:r>
          </a:p>
          <a:p>
            <a:endParaRPr lang="en-US" altLang="zh-CN" sz="800" b="1" i="1" dirty="0">
              <a:solidFill>
                <a:srgbClr val="00B050"/>
              </a:solidFill>
              <a:latin typeface="+mn-ea"/>
            </a:endParaRPr>
          </a:p>
          <a:p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Neural network-based approach </a:t>
            </a:r>
            <a:br>
              <a:rPr lang="en-US" altLang="zh-CN" sz="1200" dirty="0"/>
            </a:br>
            <a:r>
              <a:rPr lang="en-US" altLang="zh-CN" sz="1100" b="1" i="1" dirty="0">
                <a:solidFill>
                  <a:srgbClr val="00B050"/>
                </a:solidFill>
                <a:latin typeface="+mn-ea"/>
              </a:rPr>
              <a:t>Z. Zhang, J. Liu, J. Hu, Q. Wang, U.-G. </a:t>
            </a:r>
            <a:r>
              <a:rPr lang="en-US" altLang="zh-CN" sz="1100" b="1" i="1" dirty="0" err="1">
                <a:solidFill>
                  <a:srgbClr val="00B050"/>
                </a:solidFill>
                <a:latin typeface="+mn-ea"/>
              </a:rPr>
              <a:t>Meißner</a:t>
            </a:r>
            <a:r>
              <a:rPr lang="en-US" altLang="zh-CN" sz="1100" b="1" i="1" dirty="0">
                <a:solidFill>
                  <a:srgbClr val="00B050"/>
                </a:solidFill>
                <a:latin typeface="+mn-ea"/>
              </a:rPr>
              <a:t>, Sci. Bull. 68 (2023) 981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BCA5DC8-07F3-4434-9762-F67D86BB4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15" y="1142577"/>
            <a:ext cx="3452327" cy="22501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0" y="1276999"/>
            <a:ext cx="3323034" cy="211497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5639E5D-12FB-7EAE-8B6A-461D4C09EB01}"/>
              </a:ext>
            </a:extLst>
          </p:cNvPr>
          <p:cNvSpPr txBox="1"/>
          <p:nvPr/>
        </p:nvSpPr>
        <p:spPr>
          <a:xfrm flipH="1">
            <a:off x="733368" y="3390741"/>
            <a:ext cx="312108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LHCb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Phys. Rev. Lett. 115 (2015) 072001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5639E5D-12FB-7EAE-8B6A-461D4C09EB01}"/>
              </a:ext>
            </a:extLst>
          </p:cNvPr>
          <p:cNvSpPr txBox="1"/>
          <p:nvPr/>
        </p:nvSpPr>
        <p:spPr>
          <a:xfrm flipH="1">
            <a:off x="4428939" y="3390740"/>
            <a:ext cx="305771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LHCb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Phys. Rev. Lett. 122 (2019) 222001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780CFE7-9E16-850E-A247-D99B5D103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5" y="1305210"/>
            <a:ext cx="3589720" cy="178963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D2755E9-4584-A1E9-31F6-42BF67BAFA5E}"/>
              </a:ext>
            </a:extLst>
          </p:cNvPr>
          <p:cNvSpPr txBox="1"/>
          <p:nvPr/>
        </p:nvSpPr>
        <p:spPr>
          <a:xfrm>
            <a:off x="8213040" y="3390740"/>
            <a:ext cx="3536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Pentaquark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states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· 2015 APS Highlights</a:t>
            </a: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AC49B4E-E7EF-AD16-9BBF-F71DE828BCE5}"/>
                  </a:ext>
                </a:extLst>
              </p:cNvPr>
              <p:cNvSpPr txBox="1"/>
              <p:nvPr/>
            </p:nvSpPr>
            <p:spPr>
              <a:xfrm>
                <a:off x="1684020" y="3874914"/>
                <a:ext cx="8899215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How to distinguish the spins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𝟒𝟒𝟒𝟎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𝟒𝟒𝟓𝟕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dirty="0"/>
                  <a:t> </a:t>
                </a:r>
                <a:r>
                  <a:rPr kumimoji="1"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? </a:t>
                </a:r>
                <a:endParaRPr kumimoji="1"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AC49B4E-E7EF-AD16-9BBF-F71DE828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20" y="3874914"/>
                <a:ext cx="8899215" cy="461665"/>
              </a:xfrm>
              <a:prstGeom prst="rect">
                <a:avLst/>
              </a:prstGeom>
              <a:blipFill>
                <a:blip r:embed="rId7"/>
                <a:stretch>
                  <a:fillRect t="-12000" r="-822" b="-29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89" y="5013402"/>
            <a:ext cx="1748946" cy="117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Light vector meson exchange interaction 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53BA3DE-D0A9-7F50-06E5-C89A8C434B43}"/>
              </a:ext>
            </a:extLst>
          </p:cNvPr>
          <p:cNvSpPr txBox="1"/>
          <p:nvPr/>
        </p:nvSpPr>
        <p:spPr>
          <a:xfrm>
            <a:off x="476250" y="1411925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Interaction in hidden local symmetry approach –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parameter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free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184804"/>
            <a:ext cx="4742096" cy="1784382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7896459" y="2125323"/>
            <a:ext cx="2536696" cy="1903343"/>
            <a:chOff x="7465536" y="2184804"/>
            <a:chExt cx="2536696" cy="190334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536" y="2184804"/>
              <a:ext cx="2520643" cy="190334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277" y="3014682"/>
              <a:ext cx="828955" cy="166095"/>
            </a:xfrm>
            <a:prstGeom prst="rect">
              <a:avLst/>
            </a:prstGeom>
          </p:spPr>
        </p:pic>
      </p:grpSp>
      <p:pic>
        <p:nvPicPr>
          <p:cNvPr id="49" name="图片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0" y="4494401"/>
            <a:ext cx="6800761" cy="1816383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353503" y="4280400"/>
            <a:ext cx="1960536" cy="2244386"/>
            <a:chOff x="1353503" y="4280400"/>
            <a:chExt cx="1960536" cy="2244386"/>
          </a:xfrm>
        </p:grpSpPr>
        <p:sp>
          <p:nvSpPr>
            <p:cNvPr id="41" name="文本框 40"/>
            <p:cNvSpPr txBox="1"/>
            <p:nvPr/>
          </p:nvSpPr>
          <p:spPr>
            <a:xfrm>
              <a:off x="1466610" y="4503136"/>
              <a:ext cx="1827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Isospin basis</a:t>
              </a:r>
              <a:endPara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466610" y="5945649"/>
              <a:ext cx="1818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Charge basis</a:t>
              </a:r>
              <a:endPara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774CACEC-9EE3-831F-6CE7-72EB4CDAC6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3770" y="4978688"/>
              <a:ext cx="887" cy="894328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圆角矩形 45"/>
            <p:cNvSpPr/>
            <p:nvPr/>
          </p:nvSpPr>
          <p:spPr>
            <a:xfrm>
              <a:off x="1353503" y="4280400"/>
              <a:ext cx="1960536" cy="2244386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22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9">
            <a:extLst>
              <a:ext uri="{FF2B5EF4-FFF2-40B4-BE49-F238E27FC236}">
                <a16:creationId xmlns:a16="http://schemas.microsoft.com/office/drawing/2014/main" id="{3FBCAA4D-C704-D724-E663-73DDB3E6A05C}"/>
              </a:ext>
            </a:extLst>
          </p:cNvPr>
          <p:cNvSpPr txBox="1"/>
          <p:nvPr/>
        </p:nvSpPr>
        <p:spPr>
          <a:xfrm>
            <a:off x="589598" y="4227203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Experimental CFs –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spin-averaged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5" t="-7872" r="-1400" b="-4244"/>
          <a:stretch/>
        </p:blipFill>
        <p:spPr>
          <a:xfrm>
            <a:off x="8311940" y="1011959"/>
            <a:ext cx="2572369" cy="108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6" t="-7065" r="-2488" b="-1080"/>
          <a:stretch/>
        </p:blipFill>
        <p:spPr>
          <a:xfrm>
            <a:off x="8299342" y="2336165"/>
            <a:ext cx="2584967" cy="1192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553BA3DE-D0A9-7F50-06E5-C89A8C434B43}"/>
              </a:ext>
            </a:extLst>
          </p:cNvPr>
          <p:cNvSpPr txBox="1"/>
          <p:nvPr/>
        </p:nvSpPr>
        <p:spPr>
          <a:xfrm>
            <a:off x="476250" y="1206368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Interaction strengths</a:t>
            </a: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5" y="2147256"/>
            <a:ext cx="3760938" cy="65055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20" y="2793823"/>
            <a:ext cx="1418664" cy="188031"/>
          </a:xfrm>
          <a:prstGeom prst="rect">
            <a:avLst/>
          </a:prstGeom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774CACEC-9EE3-831F-6CE7-72EB4CDAC699}"/>
              </a:ext>
            </a:extLst>
          </p:cNvPr>
          <p:cNvCxnSpPr>
            <a:cxnSpLocks/>
          </p:cNvCxnSpPr>
          <p:nvPr/>
        </p:nvCxnSpPr>
        <p:spPr>
          <a:xfrm flipV="1">
            <a:off x="4930661" y="1715256"/>
            <a:ext cx="540000" cy="43200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774CACEC-9EE3-831F-6CE7-72EB4CDAC699}"/>
              </a:ext>
            </a:extLst>
          </p:cNvPr>
          <p:cNvCxnSpPr>
            <a:cxnSpLocks/>
          </p:cNvCxnSpPr>
          <p:nvPr/>
        </p:nvCxnSpPr>
        <p:spPr>
          <a:xfrm flipV="1">
            <a:off x="7490288" y="1644637"/>
            <a:ext cx="576000" cy="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774CACEC-9EE3-831F-6CE7-72EB4CDAC699}"/>
              </a:ext>
            </a:extLst>
          </p:cNvPr>
          <p:cNvCxnSpPr>
            <a:cxnSpLocks/>
          </p:cNvCxnSpPr>
          <p:nvPr/>
        </p:nvCxnSpPr>
        <p:spPr>
          <a:xfrm>
            <a:off x="4930661" y="2797811"/>
            <a:ext cx="540000" cy="43200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774CACEC-9EE3-831F-6CE7-72EB4CDAC699}"/>
              </a:ext>
            </a:extLst>
          </p:cNvPr>
          <p:cNvCxnSpPr>
            <a:cxnSpLocks/>
          </p:cNvCxnSpPr>
          <p:nvPr/>
        </p:nvCxnSpPr>
        <p:spPr>
          <a:xfrm flipV="1">
            <a:off x="7496176" y="3285816"/>
            <a:ext cx="576000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5718340" y="1554400"/>
            <a:ext cx="1526296" cy="819509"/>
            <a:chOff x="5718340" y="1930435"/>
            <a:chExt cx="1526296" cy="819509"/>
          </a:xfrm>
        </p:grpSpPr>
        <p:pic>
          <p:nvPicPr>
            <p:cNvPr id="44" name="图片 4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340" y="1930435"/>
              <a:ext cx="1526296" cy="1880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5718340" y="2143047"/>
                  <a:ext cx="1526296" cy="6068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FFC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deep bound state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sz="1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altLang="zh-CN" sz="16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1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altLang="zh-CN" sz="16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 </a:t>
                  </a:r>
                  <a:endParaRPr lang="zh-CN" altLang="en-US" sz="1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8340" y="2143047"/>
                  <a:ext cx="1526296" cy="606897"/>
                </a:xfrm>
                <a:prstGeom prst="rect">
                  <a:avLst/>
                </a:prstGeom>
                <a:blipFill>
                  <a:blip r:embed="rId17"/>
                  <a:stretch>
                    <a:fillRect l="-2000" t="-3030" r="-7600" b="-80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/>
              <p:cNvSpPr txBox="1"/>
              <p:nvPr/>
            </p:nvSpPr>
            <p:spPr>
              <a:xfrm>
                <a:off x="5629081" y="2993428"/>
                <a:ext cx="1704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B05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shallow bound state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𝚺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16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6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B05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</a:t>
                </a:r>
                <a:endParaRPr lang="zh-CN" altLang="en-US" sz="1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文本框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081" y="2993428"/>
                <a:ext cx="1704814" cy="584775"/>
              </a:xfrm>
              <a:prstGeom prst="rect">
                <a:avLst/>
              </a:prstGeom>
              <a:blipFill>
                <a:blip r:embed="rId18"/>
                <a:stretch>
                  <a:fillRect l="-1071" t="-3125" r="-5357" b="-11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50">
            <a:extLst>
              <a:ext uri="{FF2B5EF4-FFF2-40B4-BE49-F238E27FC236}">
                <a16:creationId xmlns:a16="http://schemas.microsoft.com/office/drawing/2014/main" id="{514DF81F-90C6-9884-6EEA-C276FF0C80EA}"/>
              </a:ext>
            </a:extLst>
          </p:cNvPr>
          <p:cNvSpPr txBox="1"/>
          <p:nvPr/>
        </p:nvSpPr>
        <p:spPr>
          <a:xfrm>
            <a:off x="919207" y="3673205"/>
            <a:ext cx="108296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CF for the shallow bound state is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significantly larger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than that for the deep bound</a:t>
            </a:r>
          </a:p>
        </p:txBody>
      </p:sp>
      <p:sp>
        <p:nvSpPr>
          <p:cNvPr id="52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Two different spin assignments 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960215" y="4891453"/>
            <a:ext cx="5289236" cy="1781394"/>
            <a:chOff x="960215" y="4870189"/>
            <a:chExt cx="5289236" cy="1781394"/>
          </a:xfrm>
        </p:grpSpPr>
        <p:sp>
          <p:nvSpPr>
            <p:cNvPr id="3" name="文本框 2"/>
            <p:cNvSpPr txBox="1"/>
            <p:nvPr/>
          </p:nvSpPr>
          <p:spPr>
            <a:xfrm>
              <a:off x="1023153" y="4926971"/>
              <a:ext cx="1384418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Scenarios A</a:t>
              </a:r>
              <a:endPara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960215" y="4870189"/>
              <a:ext cx="5289236" cy="17813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361" y="6280086"/>
              <a:ext cx="3076511" cy="251714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522" y="5435795"/>
              <a:ext cx="2376906" cy="255769"/>
            </a:xfrm>
            <a:prstGeom prst="rect">
              <a:avLst/>
            </a:prstGeom>
          </p:spPr>
        </p:pic>
        <p:sp>
          <p:nvSpPr>
            <p:cNvPr id="21" name="左大括号 20"/>
            <p:cNvSpPr/>
            <p:nvPr/>
          </p:nvSpPr>
          <p:spPr>
            <a:xfrm rot="16200000">
              <a:off x="3487926" y="4985340"/>
              <a:ext cx="373019" cy="1957428"/>
            </a:xfrm>
            <a:prstGeom prst="leftBrace">
              <a:avLst>
                <a:gd name="adj1" fmla="val 8333"/>
                <a:gd name="adj2" fmla="val 50362"/>
              </a:avLst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361" y="5435794"/>
              <a:ext cx="2376905" cy="255769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6459596" y="4891453"/>
            <a:ext cx="5289236" cy="1781394"/>
            <a:chOff x="6459596" y="4870189"/>
            <a:chExt cx="5289236" cy="1781394"/>
          </a:xfrm>
        </p:grpSpPr>
        <p:sp>
          <p:nvSpPr>
            <p:cNvPr id="57" name="文本框 56"/>
            <p:cNvSpPr txBox="1"/>
            <p:nvPr/>
          </p:nvSpPr>
          <p:spPr>
            <a:xfrm>
              <a:off x="6522534" y="4926971"/>
              <a:ext cx="1371594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Scenarios B</a:t>
              </a:r>
              <a:endPara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459596" y="4870189"/>
              <a:ext cx="5289236" cy="17813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4" name="图片 8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741" y="6280087"/>
              <a:ext cx="3076511" cy="251714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904" y="5435796"/>
              <a:ext cx="2376905" cy="255769"/>
            </a:xfrm>
            <a:prstGeom prst="rect">
              <a:avLst/>
            </a:prstGeom>
          </p:spPr>
        </p:pic>
        <p:sp>
          <p:nvSpPr>
            <p:cNvPr id="61" name="左大括号 60"/>
            <p:cNvSpPr/>
            <p:nvPr/>
          </p:nvSpPr>
          <p:spPr>
            <a:xfrm rot="16200000">
              <a:off x="8987307" y="4985340"/>
              <a:ext cx="373019" cy="1957428"/>
            </a:xfrm>
            <a:prstGeom prst="leftBrace">
              <a:avLst>
                <a:gd name="adj1" fmla="val 8333"/>
                <a:gd name="adj2" fmla="val 50362"/>
              </a:avLst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0742" y="5435795"/>
              <a:ext cx="2376904" cy="255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07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Spin-averaged</a:t>
                </a:r>
                <a:r>
                  <a:rPr lang="en-US" altLang="zh-CN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𝜮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CFs</a:t>
                </a:r>
                <a:endParaRPr lang="zh-CN" altLang="en-US" sz="32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3"/>
                <a:stretch>
                  <a:fillRect l="-1435" t="-30864" b="-432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4023360" y="6269451"/>
            <a:ext cx="7449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108, L031503 (2023)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64661E-739B-6ED8-1285-A2692B42E6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/>
        </p:blipFill>
        <p:spPr>
          <a:xfrm>
            <a:off x="778282" y="1695677"/>
            <a:ext cx="10635435" cy="3962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标注 4"/>
              <p:cNvSpPr/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solidFill>
                <a:srgbClr val="F17E07"/>
              </a:solidFill>
              <a:ln>
                <a:solidFill>
                  <a:srgbClr val="F17E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m:t>Scenario</m:t>
                    </m:r>
                    <m:r>
                      <m:rPr>
                        <m:nor/>
                      </m:rPr>
                      <a:rPr lang="en-US" altLang="zh-CN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m:t>A</m:t>
                    </m:r>
                  </m:oMath>
                </a14:m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higher mass, larger spin</a:t>
                </a:r>
                <a:endParaRPr lang="zh-CN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圆角矩形标注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17E07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圆角矩形标注 1"/>
          <p:cNvSpPr/>
          <p:nvPr/>
        </p:nvSpPr>
        <p:spPr>
          <a:xfrm>
            <a:off x="117998" y="5308822"/>
            <a:ext cx="4882880" cy="464234"/>
          </a:xfrm>
          <a:prstGeom prst="wedgeRoundRectCallout">
            <a:avLst>
              <a:gd name="adj1" fmla="val -16236"/>
              <a:gd name="adj2" fmla="val -330634"/>
              <a:gd name="adj3" fmla="val 16667"/>
            </a:avLst>
          </a:prstGeom>
          <a:solidFill>
            <a:srgbClr val="0D6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Scenario B: higher mass, smaller spin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4199" y="3008144"/>
            <a:ext cx="131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CF for shallow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6599" y="4561295"/>
            <a:ext cx="111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CF for deep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文本框 8">
            <a:extLst>
              <a:ext uri="{FF2B5EF4-FFF2-40B4-BE49-F238E27FC236}">
                <a16:creationId xmlns:a16="http://schemas.microsoft.com/office/drawing/2014/main" id="{05856813-7848-03FF-F75D-3EACBFDB5976}"/>
              </a:ext>
            </a:extLst>
          </p:cNvPr>
          <p:cNvSpPr txBox="1"/>
          <p:nvPr/>
        </p:nvSpPr>
        <p:spPr>
          <a:xfrm>
            <a:off x="8490343" y="1220167"/>
            <a:ext cx="2728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model independent</a:t>
            </a:r>
            <a:endParaRPr lang="en-US" altLang="zh-CN" sz="2000" b="1" baseline="-250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++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∗−</m:t>
                          </m:r>
                        </m:sup>
                      </m:sSup>
                      <m:r>
                        <a:rPr lang="en-US" altLang="zh-CN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→</m:t>
                      </m:r>
                      <m:sSubSup>
                        <m:sSub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∗</m:t>
                          </m:r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blipFill>
                <a:blip r:embed="rId6"/>
                <a:stretch>
                  <a:fillRect r="-2679"/>
                </a:stretch>
              </a:blip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/>
          <p:nvPr/>
        </p:nvCxnSpPr>
        <p:spPr>
          <a:xfrm>
            <a:off x="7162800" y="3431709"/>
            <a:ext cx="0" cy="24525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8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99B34-0DD7-5BA2-5E55-4E361B16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Contents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9B782C-0EC6-D7A7-80C4-45F8E253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B054CCA3-C658-4B91-96BA-940F0BFFFE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Brief introduction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系统字体常规体"/>
                  <a:buChar char="☞"/>
                </a:pP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系统字体常规体"/>
                  <a:buChar char="☞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系统字体常规体"/>
                  <a:buChar char="☞"/>
                </a:pP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zh-CN" altLang="en-US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 and outlook</a:t>
                </a:r>
              </a:p>
              <a:p>
                <a:endPara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B054CCA3-C658-4B91-96BA-940F0BFFFE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  <a:blipFill>
                <a:blip r:embed="rId2"/>
                <a:stretch>
                  <a:fillRect l="-1272" t="-130" b="-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2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5DE39C-595A-31B3-A8F7-879647ED4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5" y="1411889"/>
            <a:ext cx="3579278" cy="1789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Tetraquark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𝟑𝟗𝟎𝟎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𝟑𝟗𝟖𝟓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endParaRPr lang="zh-CN" altLang="en-US" sz="32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3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4"/>
                <a:stretch>
                  <a:fillRect l="-1435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65639E5D-12FB-7EAE-8B6A-461D4C09EB01}"/>
              </a:ext>
            </a:extLst>
          </p:cNvPr>
          <p:cNvSpPr txBox="1"/>
          <p:nvPr/>
        </p:nvSpPr>
        <p:spPr>
          <a:xfrm flipH="1">
            <a:off x="733368" y="3497421"/>
            <a:ext cx="312108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BESIII, Phys. Rev. Lett. 110 (2013) 252001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5639E5D-12FB-7EAE-8B6A-461D4C09EB01}"/>
              </a:ext>
            </a:extLst>
          </p:cNvPr>
          <p:cNvSpPr txBox="1"/>
          <p:nvPr/>
        </p:nvSpPr>
        <p:spPr>
          <a:xfrm flipH="1">
            <a:off x="4428939" y="3497420"/>
            <a:ext cx="305771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BESIII, Phys. Rev. Lett. 126 (2021) 102001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2755E9-4584-A1E9-31F6-42BF67BAFA5E}"/>
              </a:ext>
            </a:extLst>
          </p:cNvPr>
          <p:cNvSpPr txBox="1"/>
          <p:nvPr/>
        </p:nvSpPr>
        <p:spPr>
          <a:xfrm>
            <a:off x="8048906" y="3498677"/>
            <a:ext cx="3536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Tetraquark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states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· 2013 APS Highlights</a:t>
            </a:r>
            <a:endParaRPr lang="zh-CN" alt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3" y="1381718"/>
            <a:ext cx="2859582" cy="2118898"/>
          </a:xfrm>
          <a:prstGeom prst="rect">
            <a:avLst/>
          </a:prstGeom>
        </p:spPr>
      </p:pic>
      <p:pic>
        <p:nvPicPr>
          <p:cNvPr id="15" name="图片 14"/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60" y="1330824"/>
            <a:ext cx="2880000" cy="2220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4F4C235-F80B-F740-A019-8F9593EDCA89}"/>
                  </a:ext>
                </a:extLst>
              </p:cNvPr>
              <p:cNvSpPr txBox="1"/>
              <p:nvPr/>
            </p:nvSpPr>
            <p:spPr>
              <a:xfrm>
                <a:off x="4964820" y="1450889"/>
                <a:ext cx="1555217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𝒄</m:t>
                          </m:r>
                          <m: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𝒔</m:t>
                          </m:r>
                        </m:sub>
                      </m:sSub>
                      <m:r>
                        <a:rPr lang="en-US" altLang="zh-CN" sz="1600" b="1" dirty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(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𝟑𝟗𝟖𝟓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)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4F4C235-F80B-F740-A019-8F9593EDC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820" y="1450889"/>
                <a:ext cx="1555217" cy="338554"/>
              </a:xfrm>
              <a:prstGeom prst="rect">
                <a:avLst/>
              </a:prstGeom>
              <a:blipFill>
                <a:blip r:embed="rId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4F4C235-F80B-F740-A019-8F9593EDCA89}"/>
                  </a:ext>
                </a:extLst>
              </p:cNvPr>
              <p:cNvSpPr txBox="1"/>
              <p:nvPr/>
            </p:nvSpPr>
            <p:spPr>
              <a:xfrm>
                <a:off x="1349092" y="1450889"/>
                <a:ext cx="1555217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𝒄</m:t>
                          </m:r>
                        </m:sub>
                      </m:sSub>
                      <m:r>
                        <a:rPr lang="en-US" altLang="zh-CN" sz="1600" b="1" dirty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(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𝟑𝟗𝟎𝟎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)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4F4C235-F80B-F740-A019-8F9593EDC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92" y="1450889"/>
                <a:ext cx="1555217" cy="338554"/>
              </a:xfrm>
              <a:prstGeom prst="rect">
                <a:avLst/>
              </a:prstGeom>
              <a:blipFill>
                <a:blip r:embed="rId8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AC49B4E-E7EF-AD16-9BBF-F71DE828BCE5}"/>
                  </a:ext>
                </a:extLst>
              </p:cNvPr>
              <p:cNvSpPr txBox="1"/>
              <p:nvPr/>
            </p:nvSpPr>
            <p:spPr>
              <a:xfrm>
                <a:off x="1508186" y="5398955"/>
                <a:ext cx="8899215" cy="11350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How to tell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kumimoji="1" lang="en-US" altLang="zh-CN" sz="2400" b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𝟑𝟗𝟎𝟎</m:t>
                    </m:r>
                    <m:r>
                      <a:rPr kumimoji="1" lang="en-US" altLang="zh-CN" sz="2400" b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𝐙</m:t>
                        </m:r>
                      </m:e>
                      <m:sub>
                        <m:r>
                          <a:rPr kumimoji="1" lang="en-US" altLang="zh-CN" sz="2400" b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  <m:r>
                          <a:rPr kumimoji="1" lang="en-US" altLang="zh-CN" sz="24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r>
                      <a:rPr kumimoji="1" lang="en-US" altLang="zh-CN" sz="2400" b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𝟑𝟗𝟖𝟓</m:t>
                    </m:r>
                    <m:r>
                      <a:rPr kumimoji="1" lang="en-US" altLang="zh-CN" sz="2400" b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are resonant or virtual states ? </a:t>
                </a:r>
                <a:endParaRPr kumimoji="1"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AC49B4E-E7EF-AD16-9BBF-F71DE828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186" y="5398955"/>
                <a:ext cx="8899215" cy="1135054"/>
              </a:xfrm>
              <a:prstGeom prst="rect">
                <a:avLst/>
              </a:prstGeom>
              <a:blipFill>
                <a:blip r:embed="rId9"/>
                <a:stretch>
                  <a:fillRect l="-479" r="-1507" b="-118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5639E5D-12FB-7EAE-8B6A-461D4C09EB01}"/>
                  </a:ext>
                </a:extLst>
              </p:cNvPr>
              <p:cNvSpPr txBox="1"/>
              <p:nvPr/>
            </p:nvSpPr>
            <p:spPr>
              <a:xfrm flipH="1">
                <a:off x="216471" y="4059605"/>
                <a:ext cx="7982649" cy="1077218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16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16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16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Resonant state 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VS</a:t>
                </a:r>
                <a:r>
                  <a:rPr lang="en-US" altLang="zh-CN" sz="16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Virtual states  </a:t>
                </a:r>
              </a:p>
              <a:p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Particle Data Group, PTEP 2022 (2022) 083C01</a:t>
                </a:r>
              </a:p>
              <a:p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M.-L. Du,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F.-K.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J. Nieves, Phys. Rev. D 105 (2022) 074018</a:t>
                </a:r>
                <a:br>
                  <a:rPr lang="en-US" altLang="zh-CN" sz="1200" dirty="0"/>
                </a:b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T. Ji, X.-K. Dong,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M.-L. Du, F.-K.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J. Nieves, Phys. Rev. D 106 (2022) 094002</a:t>
                </a:r>
                <a:b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</a:b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L.-W. Yan, Z.-H.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F.-K.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D.-L. Yao and Z.-Y. Zhou, Phys. Rev. D 109 (2024) 014026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5639E5D-12FB-7EAE-8B6A-461D4C09E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16471" y="4059605"/>
                <a:ext cx="7982649" cy="1077218"/>
              </a:xfrm>
              <a:prstGeom prst="rect">
                <a:avLst/>
              </a:prstGeom>
              <a:blipFill>
                <a:blip r:embed="rId10"/>
                <a:stretch>
                  <a:fillRect t="-1130" b="-3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10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General potential from EFTs 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53BA3DE-D0A9-7F50-06E5-C89A8C434B43}"/>
              </a:ext>
            </a:extLst>
          </p:cNvPr>
          <p:cNvSpPr txBox="1"/>
          <p:nvPr/>
        </p:nvSpPr>
        <p:spPr>
          <a:xfrm>
            <a:off x="476249" y="1411925"/>
            <a:ext cx="8368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Interaction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between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heavy </a:t>
            </a: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pseudoscalar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bosons</a:t>
            </a: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2094747"/>
            <a:ext cx="8118864" cy="303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DF81F-90C6-9884-6EEA-C276FF0C80EA}"/>
                  </a:ext>
                </a:extLst>
              </p:cNvPr>
              <p:cNvSpPr txBox="1"/>
              <p:nvPr/>
            </p:nvSpPr>
            <p:spPr>
              <a:xfrm>
                <a:off x="901823" y="2554995"/>
                <a:ext cx="10829625" cy="874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rgbClr val="FF010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constant contact-range potential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solidFill>
                          <a:srgbClr val="FF010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−→</m:t>
                    </m:r>
                  </m:oMath>
                </a14:m>
                <a:r>
                  <a:rPr lang="en-US" altLang="zh-CN" b="1" dirty="0">
                    <a:solidFill>
                      <a:srgbClr val="FF010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bound or virtual state  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energy-dependent potential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−→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virtual state </a:t>
                </a: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DF81F-90C6-9884-6EEA-C276FF0C8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23" y="2554995"/>
                <a:ext cx="10829625" cy="874407"/>
              </a:xfrm>
              <a:prstGeom prst="rect">
                <a:avLst/>
              </a:prstGeom>
              <a:blipFill>
                <a:blip r:embed="rId7"/>
                <a:stretch>
                  <a:fillRect l="-394" b="-97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94" y="308318"/>
            <a:ext cx="2053883" cy="3460835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553BA3DE-D0A9-7F50-06E5-C89A8C434B43}"/>
              </a:ext>
            </a:extLst>
          </p:cNvPr>
          <p:cNvSpPr txBox="1"/>
          <p:nvPr/>
        </p:nvSpPr>
        <p:spPr>
          <a:xfrm>
            <a:off x="476250" y="3525502"/>
            <a:ext cx="6498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Scattering equation – 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unitarity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4373492"/>
            <a:ext cx="1696002" cy="19809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23117DEC-F25D-F2E3-CB8A-3E32A484B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513" y="4131246"/>
            <a:ext cx="6067815" cy="68754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7884662D-51CE-717A-692E-BBF5E9EC84B3}"/>
              </a:ext>
            </a:extLst>
          </p:cNvPr>
          <p:cNvCxnSpPr/>
          <p:nvPr/>
        </p:nvCxnSpPr>
        <p:spPr>
          <a:xfrm>
            <a:off x="3099683" y="4472540"/>
            <a:ext cx="720000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514DF81F-90C6-9884-6EEA-C276FF0C80EA}"/>
              </a:ext>
            </a:extLst>
          </p:cNvPr>
          <p:cNvSpPr txBox="1"/>
          <p:nvPr/>
        </p:nvSpPr>
        <p:spPr>
          <a:xfrm>
            <a:off x="901822" y="4995993"/>
            <a:ext cx="10829625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Loop function G with cutoff regularization</a:t>
            </a:r>
          </a:p>
        </p:txBody>
      </p:sp>
      <p:sp>
        <p:nvSpPr>
          <p:cNvPr id="67" name="椭圆 66"/>
          <p:cNvSpPr>
            <a:spLocks noChangeAspect="1"/>
          </p:cNvSpPr>
          <p:nvPr/>
        </p:nvSpPr>
        <p:spPr>
          <a:xfrm>
            <a:off x="10030264" y="3275334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>
            <a:spLocks noChangeAspect="1"/>
          </p:cNvSpPr>
          <p:nvPr/>
        </p:nvSpPr>
        <p:spPr>
          <a:xfrm>
            <a:off x="10027332" y="485214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>
            <a:spLocks noChangeAspect="1"/>
          </p:cNvSpPr>
          <p:nvPr/>
        </p:nvSpPr>
        <p:spPr>
          <a:xfrm>
            <a:off x="10434930" y="3432742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3" name="图片 7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5827612"/>
            <a:ext cx="11087235" cy="7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73152" y="308318"/>
            <a:ext cx="12118848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Invariant mass distributions fail to distinguish </a:t>
            </a:r>
            <a:r>
              <a:rPr lang="en-US" altLang="zh-CN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vir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. or res.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228529" y="1486935"/>
            <a:ext cx="5258934" cy="3128273"/>
            <a:chOff x="6228529" y="1311090"/>
            <a:chExt cx="5258934" cy="3128273"/>
          </a:xfrm>
        </p:grpSpPr>
        <p:sp>
          <p:nvSpPr>
            <p:cNvPr id="9" name="文本框 8"/>
            <p:cNvSpPr txBox="1"/>
            <p:nvPr/>
          </p:nvSpPr>
          <p:spPr>
            <a:xfrm>
              <a:off x="7193533" y="1311090"/>
              <a:ext cx="3328925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Resonant state scenario </a:t>
              </a:r>
              <a:endPara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529" y="2225046"/>
              <a:ext cx="5053926" cy="221431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6228529" y="2026214"/>
              <a:ext cx="5258934" cy="2413148"/>
            </a:xfrm>
            <a:prstGeom prst="rect">
              <a:avLst/>
            </a:prstGeom>
            <a:noFill/>
            <a:ln w="19050">
              <a:solidFill>
                <a:srgbClr val="0D6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0260" y="1486935"/>
            <a:ext cx="5258934" cy="3128272"/>
            <a:chOff x="600260" y="1311090"/>
            <a:chExt cx="5258934" cy="31282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60" y="2225045"/>
              <a:ext cx="5033852" cy="221431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00260" y="2026212"/>
              <a:ext cx="5258934" cy="241315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31753" y="1311090"/>
              <a:ext cx="2995948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Virtual state scenario </a:t>
              </a:r>
              <a:endPara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3270738" y="4988436"/>
            <a:ext cx="8216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M.-L. Du, M.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Albaladejo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F.-K.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and J. Nieves, Phys. Rev. D 105, 074018 (2022) </a:t>
            </a:r>
            <a:endParaRPr lang="en-US" altLang="zh-CN" sz="2000" i="1" dirty="0">
              <a:solidFill>
                <a:srgbClr val="00B050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C49B4E-E7EF-AD16-9BBF-F71DE828BCE5}"/>
                  </a:ext>
                </a:extLst>
              </p:cNvPr>
              <p:cNvSpPr txBox="1"/>
              <p:nvPr/>
            </p:nvSpPr>
            <p:spPr>
              <a:xfrm>
                <a:off x="600260" y="5734861"/>
                <a:ext cx="10887203" cy="499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Data are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0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20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𝟑𝟗𝟎𝟎</m:t>
                    </m:r>
                    <m:r>
                      <a:rPr lang="en-US" altLang="zh-CN" sz="20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)/</m:t>
                    </m:r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20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20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𝟑𝟗𝟖𝟓</m:t>
                    </m:r>
                    <m:r>
                      <a:rPr lang="en-US" altLang="zh-CN" sz="20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as either a  resonant or virtual state.</a:t>
                </a:r>
                <a:endParaRPr kumimoji="1"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AC49B4E-E7EF-AD16-9BBF-F71DE828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60" y="5734861"/>
                <a:ext cx="10887203" cy="499624"/>
              </a:xfrm>
              <a:prstGeom prst="rect">
                <a:avLst/>
              </a:prstGeom>
              <a:blipFill>
                <a:blip r:embed="rId5"/>
                <a:stretch>
                  <a:fillRect b="-207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9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76" y="1172958"/>
            <a:ext cx="9672424" cy="2432797"/>
          </a:xfrm>
          <a:prstGeom prst="rect">
            <a:avLst/>
          </a:prstGeom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Interaction strengths determined by fitting to data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409214" y="1172958"/>
            <a:ext cx="2532484" cy="2432798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7777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2867611" y="3605479"/>
            <a:ext cx="8189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【95】 Particle Data Group, PTEP 2022, 083C01 (2022) </a:t>
            </a:r>
            <a:br>
              <a:rPr lang="en-US" altLang="zh-CN" sz="1400" dirty="0"/>
            </a:b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【27】M.-L. Du, M.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Albaladejo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F.-K.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and J. Nieves, Phys. Rev. D 105, 074018 (2022) </a:t>
            </a:r>
            <a:endParaRPr lang="en-US" altLang="zh-CN" sz="16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48" name="文本框 39">
            <a:extLst>
              <a:ext uri="{FF2B5EF4-FFF2-40B4-BE49-F238E27FC236}">
                <a16:creationId xmlns:a16="http://schemas.microsoft.com/office/drawing/2014/main" id="{3FBCAA4D-C704-D724-E663-73DDB3E6A05C}"/>
              </a:ext>
            </a:extLst>
          </p:cNvPr>
          <p:cNvSpPr txBox="1"/>
          <p:nvPr/>
        </p:nvSpPr>
        <p:spPr>
          <a:xfrm>
            <a:off x="602513" y="4221364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Correlation functions with on-shell approximation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29" y="4903051"/>
            <a:ext cx="9458285" cy="60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29" y="5923904"/>
            <a:ext cx="8344381" cy="7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2003—the beginning of a new era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图示 26">
                <a:extLst>
                  <a:ext uri="{FF2B5EF4-FFF2-40B4-BE49-F238E27FC236}">
                    <a16:creationId xmlns:a16="http://schemas.microsoft.com/office/drawing/2014/main" id="{EA5B8F03-1CD0-424D-B097-8626484482DF}"/>
                  </a:ext>
                </a:extLst>
              </p:cNvPr>
              <p:cNvGraphicFramePr/>
              <p:nvPr/>
            </p:nvGraphicFramePr>
            <p:xfrm>
              <a:off x="3119055" y="2657476"/>
              <a:ext cx="6096000" cy="4064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27" name="图示 26">
                <a:extLst>
                  <a:ext uri="{FF2B5EF4-FFF2-40B4-BE49-F238E27FC236}">
                    <a16:creationId xmlns:a16="http://schemas.microsoft.com/office/drawing/2014/main" id="{EA5B8F03-1CD0-424D-B097-8626484482DF}"/>
                  </a:ext>
                </a:extLst>
              </p:cNvPr>
              <p:cNvGraphicFramePr/>
              <p:nvPr/>
            </p:nvGraphicFramePr>
            <p:xfrm>
              <a:off x="3119055" y="2657476"/>
              <a:ext cx="6096000" cy="4064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41F9A353-D7B9-43A7-B4D5-924BCE5D59EB}"/>
              </a:ext>
            </a:extLst>
          </p:cNvPr>
          <p:cNvSpPr txBox="1"/>
          <p:nvPr/>
        </p:nvSpPr>
        <p:spPr>
          <a:xfrm>
            <a:off x="3311856" y="3601635"/>
            <a:ext cx="154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LEPS, 0301020</a:t>
            </a:r>
          </a:p>
          <a:p>
            <a:r>
              <a:rPr lang="en-US" altLang="zh-CN" dirty="0"/>
              <a:t> &gt; 1100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89ACAA1-B99B-43DE-A20F-F76978C6EDC2}"/>
              </a:ext>
            </a:extLst>
          </p:cNvPr>
          <p:cNvSpPr txBox="1"/>
          <p:nvPr/>
        </p:nvSpPr>
        <p:spPr>
          <a:xfrm>
            <a:off x="5272584" y="3189169"/>
            <a:ext cx="1646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BaBar</a:t>
            </a:r>
            <a:r>
              <a:rPr lang="en-US" altLang="zh-CN" dirty="0"/>
              <a:t>, 0304021</a:t>
            </a:r>
          </a:p>
          <a:p>
            <a:r>
              <a:rPr lang="en-US" altLang="zh-CN" dirty="0"/>
              <a:t> &gt; 900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A3A15BE-2E09-4476-96E5-29CE4A229136}"/>
              </a:ext>
            </a:extLst>
          </p:cNvPr>
          <p:cNvSpPr txBox="1"/>
          <p:nvPr/>
        </p:nvSpPr>
        <p:spPr>
          <a:xfrm>
            <a:off x="7447670" y="2744910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Belle, 0309032</a:t>
            </a:r>
          </a:p>
          <a:p>
            <a:r>
              <a:rPr lang="en-US" altLang="zh-CN" dirty="0"/>
              <a:t> &gt; 1800</a:t>
            </a:r>
            <a:endParaRPr lang="zh-CN" altLang="en-US" dirty="0"/>
          </a:p>
        </p:txBody>
      </p:sp>
      <p:pic>
        <p:nvPicPr>
          <p:cNvPr id="31" name="Picture 2" descr="See the source image">
            <a:extLst>
              <a:ext uri="{FF2B5EF4-FFF2-40B4-BE49-F238E27FC236}">
                <a16:creationId xmlns:a16="http://schemas.microsoft.com/office/drawing/2014/main" id="{E44FA3A4-2D3B-4549-9715-812D5CA3E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60" y="1510184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ee the source image">
            <a:extLst>
              <a:ext uri="{FF2B5EF4-FFF2-40B4-BE49-F238E27FC236}">
                <a16:creationId xmlns:a16="http://schemas.microsoft.com/office/drawing/2014/main" id="{56B637AE-E445-4D5D-B457-32536485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11" y="1057575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ee the source image">
            <a:extLst>
              <a:ext uri="{FF2B5EF4-FFF2-40B4-BE49-F238E27FC236}">
                <a16:creationId xmlns:a16="http://schemas.microsoft.com/office/drawing/2014/main" id="{9AB101E0-C21F-4FC6-8F50-4AC4748E1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68" y="2037183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ee the source image">
            <a:extLst>
              <a:ext uri="{FF2B5EF4-FFF2-40B4-BE49-F238E27FC236}">
                <a16:creationId xmlns:a16="http://schemas.microsoft.com/office/drawing/2014/main" id="{CEE31CD3-C0C9-402C-A490-242C44C10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170" y="4657364"/>
            <a:ext cx="1243990" cy="17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belle.kek.jp/image/B-logo-small.gif">
            <a:extLst>
              <a:ext uri="{FF2B5EF4-FFF2-40B4-BE49-F238E27FC236}">
                <a16:creationId xmlns:a16="http://schemas.microsoft.com/office/drawing/2014/main" id="{794DE638-274B-45A9-B743-7BF52B2A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95" y="4478648"/>
            <a:ext cx="135255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Logo">
            <a:extLst>
              <a:ext uri="{FF2B5EF4-FFF2-40B4-BE49-F238E27FC236}">
                <a16:creationId xmlns:a16="http://schemas.microsoft.com/office/drawing/2014/main" id="{FD4D64D4-C50B-42CE-ACBC-145D9D3D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92" y="5580929"/>
            <a:ext cx="1095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乘 2">
            <a:extLst>
              <a:ext uri="{FF2B5EF4-FFF2-40B4-BE49-F238E27FC236}">
                <a16:creationId xmlns:a16="http://schemas.microsoft.com/office/drawing/2014/main" id="{FD1D0B05-88F9-E287-CF7F-313EA271B1D2}"/>
              </a:ext>
            </a:extLst>
          </p:cNvPr>
          <p:cNvSpPr/>
          <p:nvPr/>
        </p:nvSpPr>
        <p:spPr>
          <a:xfrm>
            <a:off x="3071587" y="2860676"/>
            <a:ext cx="1859879" cy="18288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68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∗−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𝟑𝟗𝟎𝟎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3"/>
                <a:stretch>
                  <a:fillRect t="-28395" b="-45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50" y="2060918"/>
            <a:ext cx="9615766" cy="40092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83738" y="1442731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Resonant state scenario </a:t>
            </a:r>
            <a:endParaRPr lang="zh-CN" altLang="en-US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0758" y="1442731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Virtual state scenario </a:t>
            </a:r>
            <a:endParaRPr lang="zh-CN" altLang="en-US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4033383" y="5995764"/>
            <a:ext cx="4251450" cy="403950"/>
          </a:xfrm>
          <a:prstGeom prst="wedgeRoundRectCallout">
            <a:avLst>
              <a:gd name="adj1" fmla="val -49723"/>
              <a:gd name="adj2" fmla="val -213066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broad</a:t>
            </a:r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resonant state</a:t>
            </a:r>
          </a:p>
        </p:txBody>
      </p:sp>
      <p:sp>
        <p:nvSpPr>
          <p:cNvPr id="10" name="矩形 9"/>
          <p:cNvSpPr/>
          <p:nvPr/>
        </p:nvSpPr>
        <p:spPr>
          <a:xfrm>
            <a:off x="4937761" y="641833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  <a:latin typeface="+mn-ea"/>
              </a:rPr>
              <a:t>In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preparation,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63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03" y="2082020"/>
            <a:ext cx="9624813" cy="4114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∗−</m:t>
                        </m:r>
                      </m:sup>
                    </m:sSub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CFs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𝒄</m:t>
                        </m:r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𝟑𝟗𝟖𝟓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12" name="标题 1">
                <a:extLst>
                  <a:ext uri="{FF2B5EF4-FFF2-40B4-BE49-F238E27FC236}">
                    <a16:creationId xmlns:a16="http://schemas.microsoft.com/office/drawing/2014/main" id="{441CC4A0-D134-FF48-A844-F3607F34B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4"/>
                <a:stretch>
                  <a:fillRect t="-28395" b="-45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2183738" y="1442731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Resonant state scenario </a:t>
            </a:r>
            <a:endParaRPr lang="zh-CN" altLang="en-US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60758" y="1442731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Virtual state scenario </a:t>
            </a:r>
            <a:endParaRPr lang="zh-CN" altLang="en-US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五角星 13"/>
          <p:cNvSpPr>
            <a:spLocks noChangeAspect="1"/>
          </p:cNvSpPr>
          <p:nvPr/>
        </p:nvSpPr>
        <p:spPr>
          <a:xfrm>
            <a:off x="1702190" y="2876843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五角星 15"/>
          <p:cNvSpPr>
            <a:spLocks noChangeAspect="1"/>
          </p:cNvSpPr>
          <p:nvPr/>
        </p:nvSpPr>
        <p:spPr>
          <a:xfrm>
            <a:off x="7066670" y="2403230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4033383" y="5995764"/>
            <a:ext cx="4325092" cy="403950"/>
          </a:xfrm>
          <a:prstGeom prst="wedgeRoundRectCallout">
            <a:avLst>
              <a:gd name="adj1" fmla="val -52033"/>
              <a:gd name="adj2" fmla="val -152298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narrow</a:t>
            </a:r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resonant state</a:t>
            </a:r>
          </a:p>
        </p:txBody>
      </p:sp>
    </p:spTree>
    <p:extLst>
      <p:ext uri="{BB962C8B-B14F-4D97-AF65-F5344CB8AC3E}">
        <p14:creationId xmlns:p14="http://schemas.microsoft.com/office/powerpoint/2010/main" val="90696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99B34-0DD7-5BA2-5E55-4E361B16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Contents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162A6B6-68A6-0157-13BC-879D9ECA34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Brief introduction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ea typeface="Cambria Math" panose="02040503050406030204" pitchFamily="18" charset="0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系统字体常规体"/>
                  <a:buChar char="☞"/>
                </a:pP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系统字体常规体"/>
                  <a:buChar char="☞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系统字体常规体"/>
                  <a:buChar char="☞"/>
                </a:pP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 and outlook</a:t>
                </a:r>
              </a:p>
              <a:p>
                <a:endPara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162A6B6-68A6-0157-13BC-879D9ECA34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  <a:blipFill>
                <a:blip r:embed="rId2"/>
                <a:stretch>
                  <a:fillRect l="-1272" t="-130" b="-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9B782C-0EC6-D7A7-80C4-45F8E253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Summary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 and outlook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1 1 1">
                <a:extLst>
                  <a:ext uri="{FF2B5EF4-FFF2-40B4-BE49-F238E27FC236}">
                    <a16:creationId xmlns:a16="http://schemas.microsoft.com/office/drawing/2014/main" id="{9118C188-E5AC-4E05-B159-C3A0EC1490E5}"/>
                  </a:ext>
                </a:extLst>
              </p:cNvPr>
              <p:cNvSpPr txBox="1"/>
              <p:nvPr/>
            </p:nvSpPr>
            <p:spPr>
              <a:xfrm>
                <a:off x="600295" y="1448741"/>
                <a:ext cx="10605707" cy="4482061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lvl="1" indent="-342900" algn="just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p"/>
                </a:pPr>
                <a:r>
                  <a:rPr lang="en-US" altLang="zh-CN" sz="2400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Femtoscopy</a:t>
                </a:r>
                <a:r>
                  <a:rPr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offers high-precision tests of the strong interaction between pairs of (un)stable particles.</a:t>
                </a:r>
              </a:p>
              <a:p>
                <a:pPr marL="800100" lvl="2" indent="-342900" algn="just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solidFill>
                      <a:srgbClr val="0D6FC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correlation functions can be used to verify or refute the molecular picture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s</m:t>
                        </m:r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0</m:t>
                        </m:r>
                      </m:sub>
                      <m:sup>
                        <m:r>
                          <a:rPr lang="en-US" altLang="zh-CN" sz="2400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(2317)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sz="2400" dirty="0">
                  <a:solidFill>
                    <a:srgbClr val="0D6FC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800100" lvl="2" indent="-342900" algn="just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Σ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D6FC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correlation functions can be used to discriminate the spins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𝑐</m:t>
                        </m:r>
                      </m:sub>
                    </m:sSub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(4440)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400" dirty="0">
                    <a:solidFill>
                      <a:srgbClr val="0D6FC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𝑐</m:t>
                        </m:r>
                      </m:sub>
                    </m:sSub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(4457)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  <a:p>
                <a:pPr marL="800100" lvl="2" indent="-342900" algn="just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𝐷</m:t>
                    </m:r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2400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/</m:t>
                    </m:r>
                    <m:r>
                      <a:rPr lang="en-US" altLang="zh-CN" sz="2400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𝐷</m:t>
                    </m:r>
                    <m:sSubSup>
                      <m:sSubSupPr>
                        <m:ctrl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i="1" dirty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𝑠</m:t>
                        </m:r>
                      </m:sub>
                      <m:sup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0D6FC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correlation functions can tell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𝑍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𝑐</m:t>
                        </m:r>
                      </m:sub>
                    </m:sSub>
                    <m:r>
                      <a:rPr lang="en-US" altLang="zh-CN" sz="24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3900</m:t>
                    </m:r>
                    <m:r>
                      <a:rPr lang="en-US" altLang="zh-CN" sz="24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CN" sz="240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/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𝑍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𝑐𝑠</m:t>
                        </m:r>
                      </m:sub>
                    </m:sSub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(3985)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400" dirty="0">
                    <a:solidFill>
                      <a:srgbClr val="0D6FC5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is a resonant or a virtual state </a:t>
                </a:r>
              </a:p>
            </p:txBody>
          </p:sp>
        </mc:Choice>
        <mc:Fallback xmlns="">
          <p:sp>
            <p:nvSpPr>
              <p:cNvPr id="85" name="文本框 1 1 1">
                <a:extLst>
                  <a:ext uri="{FF2B5EF4-FFF2-40B4-BE49-F238E27FC236}">
                    <a16:creationId xmlns:a16="http://schemas.microsoft.com/office/drawing/2014/main" id="{9118C188-E5AC-4E05-B159-C3A0EC149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95" y="1448741"/>
                <a:ext cx="10605707" cy="4482061"/>
              </a:xfrm>
              <a:prstGeom prst="rect">
                <a:avLst/>
              </a:prstGeom>
              <a:blipFill>
                <a:blip r:embed="rId3"/>
                <a:stretch>
                  <a:fillRect l="-747" r="-920" b="-2177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1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249E02-660D-4C9F-8537-7E761F1E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3E34C48-AA88-416B-9EEF-1FD2219D0A9E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3" y="5635577"/>
            <a:ext cx="10889619" cy="1032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" y="3931875"/>
            <a:ext cx="6412288" cy="1333611"/>
          </a:xfrm>
          <a:prstGeom prst="rect">
            <a:avLst/>
          </a:prstGeom>
        </p:spPr>
      </p:pic>
      <p:sp>
        <p:nvSpPr>
          <p:cNvPr id="7" name="文本框 1 1 1">
            <a:extLst>
              <a:ext uri="{FF2B5EF4-FFF2-40B4-BE49-F238E27FC236}">
                <a16:creationId xmlns:a16="http://schemas.microsoft.com/office/drawing/2014/main" id="{9118C188-E5AC-4E05-B159-C3A0EC1490E5}"/>
              </a:ext>
            </a:extLst>
          </p:cNvPr>
          <p:cNvSpPr txBox="1"/>
          <p:nvPr/>
        </p:nvSpPr>
        <p:spPr>
          <a:xfrm>
            <a:off x="514653" y="3216192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Three-particle correlations — genuine three-body effects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ppp, pp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145</a:t>
                </a:r>
              </a:p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298</a:t>
                </a:r>
              </a:p>
              <a:p>
                <a:pPr algn="r"/>
                <a:r>
                  <a:rPr lang="en-US" altLang="zh-CN" sz="1200" b="1" i="1" dirty="0" err="1">
                    <a:solidFill>
                      <a:srgbClr val="0D6FC5"/>
                    </a:solidFill>
                    <a:latin typeface="+mn-ea"/>
                  </a:rPr>
                  <a:t>ppp</a:t>
                </a:r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Kievsky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et al., Phys. Rev. C 109 (2024) 034006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  <a:blipFill>
                <a:blip r:embed="rId4"/>
                <a:stretch>
                  <a:fillRect l="-142" b="-7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 1 1">
            <a:extLst>
              <a:ext uri="{FF2B5EF4-FFF2-40B4-BE49-F238E27FC236}">
                <a16:creationId xmlns:a16="http://schemas.microsoft.com/office/drawing/2014/main" id="{9118C188-E5AC-4E05-B159-C3A0EC1490E5}"/>
              </a:ext>
            </a:extLst>
          </p:cNvPr>
          <p:cNvSpPr txBox="1"/>
          <p:nvPr/>
        </p:nvSpPr>
        <p:spPr>
          <a:xfrm>
            <a:off x="514653" y="1091800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More two-hadron correlations involving s, c, b quarks </a:t>
            </a:r>
          </a:p>
        </p:txBody>
      </p:sp>
      <p:grpSp>
        <p:nvGrpSpPr>
          <p:cNvPr id="68" name="组合 67"/>
          <p:cNvGrpSpPr>
            <a:grpSpLocks noChangeAspect="1"/>
          </p:cNvGrpSpPr>
          <p:nvPr/>
        </p:nvGrpSpPr>
        <p:grpSpPr>
          <a:xfrm>
            <a:off x="7814621" y="700728"/>
            <a:ext cx="4019189" cy="2808000"/>
            <a:chOff x="7502201" y="598404"/>
            <a:chExt cx="4173773" cy="2916000"/>
          </a:xfrm>
        </p:grpSpPr>
        <p:grpSp>
          <p:nvGrpSpPr>
            <p:cNvPr id="9" name="组合 8"/>
            <p:cNvGrpSpPr>
              <a:grpSpLocks noChangeAspect="1"/>
            </p:cNvGrpSpPr>
            <p:nvPr/>
          </p:nvGrpSpPr>
          <p:grpSpPr>
            <a:xfrm>
              <a:off x="7874204" y="2405654"/>
              <a:ext cx="775500" cy="775500"/>
              <a:chOff x="3995189" y="970736"/>
              <a:chExt cx="1746251" cy="1746251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10" name="Group 34"/>
              <p:cNvGrpSpPr>
                <a:grpSpLocks/>
              </p:cNvGrpSpPr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12" name="Freeform 9"/>
                <p:cNvSpPr>
                  <a:spLocks/>
                </p:cNvSpPr>
                <p:nvPr/>
              </p:nvSpPr>
              <p:spPr bwMode="auto">
                <a:xfrm>
                  <a:off x="2483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13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571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 rot="5400000">
              <a:off x="7502201" y="2028403"/>
              <a:ext cx="775500" cy="775500"/>
              <a:chOff x="3995189" y="970736"/>
              <a:chExt cx="1746251" cy="1746251"/>
            </a:xfrm>
          </p:grpSpPr>
          <p:grpSp>
            <p:nvGrpSpPr>
              <p:cNvPr id="18" name="Group 34"/>
              <p:cNvGrpSpPr>
                <a:grpSpLocks/>
              </p:cNvGrpSpPr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20" name="Freeform 9"/>
                <p:cNvSpPr>
                  <a:spLocks/>
                </p:cNvSpPr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B8CA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/>
                  <p:cNvSpPr txBox="1"/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857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组合 21"/>
            <p:cNvGrpSpPr>
              <a:grpSpLocks noChangeAspect="1"/>
            </p:cNvGrpSpPr>
            <p:nvPr/>
          </p:nvGrpSpPr>
          <p:grpSpPr>
            <a:xfrm>
              <a:off x="7874204" y="166508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23" name="Group 34"/>
              <p:cNvGrpSpPr>
                <a:grpSpLocks/>
              </p:cNvGrpSpPr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25" name="Freeform 9"/>
                <p:cNvSpPr>
                  <a:spLocks/>
                </p:cNvSpPr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6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文本框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55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组合 26"/>
            <p:cNvGrpSpPr>
              <a:grpSpLocks noChangeAspect="1"/>
            </p:cNvGrpSpPr>
            <p:nvPr/>
          </p:nvGrpSpPr>
          <p:grpSpPr>
            <a:xfrm rot="4851051">
              <a:off x="8590770" y="2092961"/>
              <a:ext cx="775500" cy="775500"/>
              <a:chOff x="3995189" y="970736"/>
              <a:chExt cx="1746251" cy="1746251"/>
            </a:xfrm>
          </p:grpSpPr>
          <p:grpSp>
            <p:nvGrpSpPr>
              <p:cNvPr id="28" name="Group 34"/>
              <p:cNvGrpSpPr>
                <a:grpSpLocks/>
              </p:cNvGrpSpPr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30" name="Freeform 9"/>
                <p:cNvSpPr>
                  <a:spLocks/>
                </p:cNvSpPr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EF82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/>
                  <p:cNvSpPr txBox="1"/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𝚲𝚲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文本框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55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组合 32"/>
            <p:cNvGrpSpPr>
              <a:grpSpLocks noChangeAspect="1"/>
            </p:cNvGrpSpPr>
            <p:nvPr/>
          </p:nvGrpSpPr>
          <p:grpSpPr>
            <a:xfrm rot="1821800">
              <a:off x="9139637" y="1592695"/>
              <a:ext cx="775500" cy="775500"/>
              <a:chOff x="3995189" y="970736"/>
              <a:chExt cx="1746251" cy="1746251"/>
            </a:xfrm>
            <a:solidFill>
              <a:srgbClr val="B8CAC6"/>
            </a:solidFill>
          </p:grpSpPr>
          <p:grpSp>
            <p:nvGrpSpPr>
              <p:cNvPr id="34" name="Group 34"/>
              <p:cNvGrpSpPr>
                <a:grpSpLocks/>
              </p:cNvGrpSpPr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36" name="Freeform 9"/>
                <p:cNvSpPr>
                  <a:spLocks/>
                </p:cNvSpPr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34"/>
                  <p:cNvSpPr txBox="1"/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  <m:acc>
                            <m:accPr>
                              <m:chr m:val="̅"/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6780" b="-2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组合 37"/>
            <p:cNvGrpSpPr>
              <a:grpSpLocks noChangeAspect="1"/>
            </p:cNvGrpSpPr>
            <p:nvPr/>
          </p:nvGrpSpPr>
          <p:grpSpPr>
            <a:xfrm rot="3898027">
              <a:off x="9474626" y="273890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39" name="Group 34"/>
              <p:cNvGrpSpPr>
                <a:grpSpLocks/>
              </p:cNvGrpSpPr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1" name="Freeform 9"/>
                <p:cNvSpPr>
                  <a:spLocks/>
                </p:cNvSpPr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2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/>
                  <p:cNvSpPr txBox="1"/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𝐃𝐊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571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组合 42"/>
            <p:cNvGrpSpPr>
              <a:grpSpLocks noChangeAspect="1"/>
            </p:cNvGrpSpPr>
            <p:nvPr/>
          </p:nvGrpSpPr>
          <p:grpSpPr>
            <a:xfrm rot="3898027">
              <a:off x="9275632" y="598404"/>
              <a:ext cx="775500" cy="775500"/>
              <a:chOff x="3995189" y="970736"/>
              <a:chExt cx="1746251" cy="1746251"/>
            </a:xfrm>
            <a:solidFill>
              <a:srgbClr val="EF8208"/>
            </a:solidFill>
          </p:grpSpPr>
          <p:grpSp>
            <p:nvGrpSpPr>
              <p:cNvPr id="44" name="Group 34"/>
              <p:cNvGrpSpPr>
                <a:grpSpLocks/>
              </p:cNvGrpSpPr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6" name="Freeform 9"/>
                <p:cNvSpPr>
                  <a:spLocks/>
                </p:cNvSpPr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/>
                  <p:cNvSpPr txBox="1"/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0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文本框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15942" b="-114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组合 52"/>
            <p:cNvGrpSpPr>
              <a:grpSpLocks noChangeAspect="1"/>
            </p:cNvGrpSpPr>
            <p:nvPr/>
          </p:nvGrpSpPr>
          <p:grpSpPr>
            <a:xfrm rot="1821800">
              <a:off x="10637877" y="1981377"/>
              <a:ext cx="775500" cy="775500"/>
              <a:chOff x="3995189" y="970736"/>
              <a:chExt cx="1746251" cy="1746251"/>
            </a:xfrm>
            <a:solidFill>
              <a:srgbClr val="92D050"/>
            </a:solidFill>
          </p:grpSpPr>
          <p:grpSp>
            <p:nvGrpSpPr>
              <p:cNvPr id="54" name="Group 34"/>
              <p:cNvGrpSpPr>
                <a:grpSpLocks/>
              </p:cNvGrpSpPr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56" name="Freeform 9"/>
                <p:cNvSpPr>
                  <a:spLocks/>
                </p:cNvSpPr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5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文本框 54"/>
                  <p:cNvSpPr txBox="1"/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文本框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9231" b="-571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3" name="组合 62"/>
            <p:cNvGrpSpPr>
              <a:grpSpLocks noChangeAspect="1"/>
            </p:cNvGrpSpPr>
            <p:nvPr/>
          </p:nvGrpSpPr>
          <p:grpSpPr>
            <a:xfrm rot="1821800">
              <a:off x="10900473" y="823143"/>
              <a:ext cx="775501" cy="775500"/>
              <a:chOff x="3995189" y="970736"/>
              <a:chExt cx="1746251" cy="1746251"/>
            </a:xfrm>
            <a:solidFill>
              <a:srgbClr val="FF0000"/>
            </a:solidFill>
          </p:grpSpPr>
          <p:grpSp>
            <p:nvGrpSpPr>
              <p:cNvPr id="64" name="Group 34"/>
              <p:cNvGrpSpPr>
                <a:grpSpLocks/>
              </p:cNvGrpSpPr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66" name="Freeform 9"/>
                <p:cNvSpPr>
                  <a:spLocks/>
                </p:cNvSpPr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6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文本框 64"/>
                  <p:cNvSpPr txBox="1"/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𝑩𝑫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文本框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矩形 68"/>
              <p:cNvSpPr/>
              <p:nvPr/>
            </p:nvSpPr>
            <p:spPr>
              <a:xfrm>
                <a:off x="932943" y="1751653"/>
                <a:ext cx="6674200" cy="1625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DK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Z.W. Liu,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J.X.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Lu, LSG*, PRD 107 (2023) 074019 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12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1" i="1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200" b="1" i="1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2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Z.W. Liu,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J.X.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Lu, M.Z. Liu, LSG*, PRD 108 (2023) L031503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I.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Vidana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Feijoo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J. Nieves,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PLB 846 (2023) 138201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Y.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Kamiya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T.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Hyodo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and A. Ohnishi, EPJA 58 (2022) 131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 dirty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1" i="1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200" b="1" i="1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200" b="1" i="1" dirty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Z.W. Liu,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J.X.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Lu, M.Z. Liu, LSG*, In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preparation</a:t>
                </a:r>
                <a:br>
                  <a:rPr lang="en-US" altLang="zh-CN" sz="12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𝑩𝑩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</a:t>
                </a:r>
                <a:r>
                  <a:rPr lang="pt-BR" altLang="zh-CN" sz="1200" b="1" i="1" dirty="0">
                    <a:solidFill>
                      <a:srgbClr val="00B050"/>
                    </a:solidFill>
                    <a:latin typeface="+mn-ea"/>
                  </a:rPr>
                  <a:t>A. Feijoo, L. R. Dai, L. M. Abreu, and E. Oset,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PRD 109 (2024) 016014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200" b="1" i="1" dirty="0">
                        <a:solidFill>
                          <a:srgbClr val="0D6FC5"/>
                        </a:solidFill>
                      </a:rPr>
                      <m:t>B</m:t>
                    </m:r>
                    <m: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sz="12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H.P. Li, J.Y. Yi, C.W. Xiao, D.L. Yao, W.H. Liang,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CPC (2024)</a:t>
                </a:r>
              </a:p>
              <a:p>
                <a:r>
                  <a:rPr lang="en-US" altLang="zh-CN" sz="1200" b="1" i="1" dirty="0">
                    <a:solidFill>
                      <a:srgbClr val="0D6FC5"/>
                    </a:solidFill>
                  </a:rPr>
                  <a:t>…… </a:t>
                </a:r>
              </a:p>
            </p:txBody>
          </p:sp>
        </mc:Choice>
        <mc:Fallback xmlns="">
          <p:sp>
            <p:nvSpPr>
              <p:cNvPr id="69" name="矩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43" y="1751653"/>
                <a:ext cx="6674200" cy="1625060"/>
              </a:xfrm>
              <a:prstGeom prst="rect">
                <a:avLst/>
              </a:prstGeom>
              <a:blipFill>
                <a:blip r:embed="rId14"/>
                <a:stretch>
                  <a:fillRect b="-18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1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4186" y="1898207"/>
            <a:ext cx="11143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</a:rPr>
              <a:t>Thanks a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lot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for your attention!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Many more exotic mesons or baryons discovered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55" y="2378576"/>
            <a:ext cx="419142" cy="450480"/>
          </a:xfrm>
          <a:prstGeom prst="rect">
            <a:avLst/>
          </a:prstGeom>
        </p:spPr>
      </p:pic>
      <p:sp>
        <p:nvSpPr>
          <p:cNvPr id="86" name="右箭头 85"/>
          <p:cNvSpPr/>
          <p:nvPr/>
        </p:nvSpPr>
        <p:spPr>
          <a:xfrm>
            <a:off x="520321" y="3626827"/>
            <a:ext cx="11345046" cy="35098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/>
              <p:cNvSpPr txBox="1"/>
              <p:nvPr/>
            </p:nvSpPr>
            <p:spPr>
              <a:xfrm>
                <a:off x="297352" y="4499694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(3872)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7" name="文本框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52" y="4499694"/>
                <a:ext cx="1121406" cy="300082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接箭头连接符 87"/>
          <p:cNvCxnSpPr/>
          <p:nvPr/>
        </p:nvCxnSpPr>
        <p:spPr>
          <a:xfrm flipH="1">
            <a:off x="1027255" y="303678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755042" y="365567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2003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/>
              <p:cNvSpPr txBox="1"/>
              <p:nvPr/>
            </p:nvSpPr>
            <p:spPr>
              <a:xfrm>
                <a:off x="543332" y="27862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(2317)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0" name="文本框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32" y="2786289"/>
                <a:ext cx="1315727" cy="300082"/>
              </a:xfrm>
              <a:prstGeom prst="rect">
                <a:avLst/>
              </a:prstGeom>
              <a:blipFill>
                <a:blip r:embed="rId5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接箭头连接符 90"/>
          <p:cNvCxnSpPr/>
          <p:nvPr/>
        </p:nvCxnSpPr>
        <p:spPr>
          <a:xfrm flipV="1">
            <a:off x="853755" y="3915567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图片 91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36" y="4753823"/>
            <a:ext cx="458258" cy="440633"/>
          </a:xfrm>
          <a:prstGeom prst="rect">
            <a:avLst/>
          </a:prstGeom>
        </p:spPr>
      </p:pic>
      <p:pic>
        <p:nvPicPr>
          <p:cNvPr id="93" name="图片 92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62" y="4980503"/>
            <a:ext cx="570794" cy="461171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8461756" y="365340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2020</a:t>
            </a:r>
            <a:endParaRPr lang="zh-CN" altLang="en-US" sz="1350" dirty="0"/>
          </a:p>
        </p:txBody>
      </p:sp>
      <p:sp>
        <p:nvSpPr>
          <p:cNvPr id="95" name="文本框 94"/>
          <p:cNvSpPr txBox="1"/>
          <p:nvPr/>
        </p:nvSpPr>
        <p:spPr>
          <a:xfrm>
            <a:off x="7922573" y="36491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2019</a:t>
            </a:r>
            <a:endParaRPr lang="zh-CN" altLang="en-US" sz="1350" dirty="0"/>
          </a:p>
        </p:txBody>
      </p:sp>
      <p:cxnSp>
        <p:nvCxnSpPr>
          <p:cNvPr id="96" name="直接箭头连接符 95"/>
          <p:cNvCxnSpPr/>
          <p:nvPr/>
        </p:nvCxnSpPr>
        <p:spPr>
          <a:xfrm flipH="1">
            <a:off x="8660853" y="3281090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 flipV="1">
            <a:off x="8171225" y="3921983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矩形 97"/>
              <p:cNvSpPr/>
              <p:nvPr/>
            </p:nvSpPr>
            <p:spPr>
              <a:xfrm>
                <a:off x="8249535" y="2553178"/>
                <a:ext cx="90441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8" name="矩形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535" y="2553178"/>
                <a:ext cx="904415" cy="300082"/>
              </a:xfrm>
              <a:prstGeom prst="rect">
                <a:avLst/>
              </a:prstGeom>
              <a:blipFill>
                <a:blip r:embed="rId8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矩形 98"/>
              <p:cNvSpPr/>
              <p:nvPr/>
            </p:nvSpPr>
            <p:spPr>
              <a:xfrm>
                <a:off x="7515774" y="495519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𝟒𝟑𝟏𝟐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9" name="矩形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774" y="4955199"/>
                <a:ext cx="1012585" cy="300082"/>
              </a:xfrm>
              <a:prstGeom prst="rect">
                <a:avLst/>
              </a:prstGeom>
              <a:blipFill>
                <a:blip r:embed="rId9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矩形 99"/>
              <p:cNvSpPr/>
              <p:nvPr/>
            </p:nvSpPr>
            <p:spPr>
              <a:xfrm>
                <a:off x="7523380" y="473256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𝟒𝟒𝟒𝟎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00" name="矩形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80" y="4732563"/>
                <a:ext cx="1012585" cy="300082"/>
              </a:xfrm>
              <a:prstGeom prst="rect">
                <a:avLst/>
              </a:prstGeom>
              <a:blipFill>
                <a:blip r:embed="rId10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矩形 100"/>
              <p:cNvSpPr/>
              <p:nvPr/>
            </p:nvSpPr>
            <p:spPr>
              <a:xfrm>
                <a:off x="5769564" y="278628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1" name="矩形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564" y="2786289"/>
                <a:ext cx="1012585" cy="300082"/>
              </a:xfrm>
              <a:prstGeom prst="rect">
                <a:avLst/>
              </a:prstGeom>
              <a:blipFill>
                <a:blip r:embed="rId11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本框 101"/>
              <p:cNvSpPr txBox="1"/>
              <p:nvPr/>
            </p:nvSpPr>
            <p:spPr>
              <a:xfrm>
                <a:off x="4778462" y="280632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2" name="文本框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462" y="2806329"/>
                <a:ext cx="1315727" cy="300082"/>
              </a:xfrm>
              <a:prstGeom prst="rect">
                <a:avLst/>
              </a:prstGeom>
              <a:blipFill>
                <a:blip r:embed="rId12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接箭头连接符 102"/>
          <p:cNvCxnSpPr/>
          <p:nvPr/>
        </p:nvCxnSpPr>
        <p:spPr>
          <a:xfrm flipV="1">
            <a:off x="5670332" y="3901382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/>
          <p:cNvSpPr txBox="1"/>
          <p:nvPr/>
        </p:nvSpPr>
        <p:spPr>
          <a:xfrm>
            <a:off x="4908635" y="3657949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2013</a:t>
            </a:r>
            <a:endParaRPr lang="zh-CN" altLang="en-US" sz="1350" dirty="0"/>
          </a:p>
        </p:txBody>
      </p:sp>
      <p:pic>
        <p:nvPicPr>
          <p:cNvPr id="105" name="图片 104" descr="屏幕剪辑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29" y="2278555"/>
            <a:ext cx="499653" cy="349382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2761786" y="3661191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2007</a:t>
            </a:r>
            <a:endParaRPr lang="zh-CN" altLang="en-US" sz="1350" dirty="0"/>
          </a:p>
        </p:txBody>
      </p:sp>
      <p:cxnSp>
        <p:nvCxnSpPr>
          <p:cNvPr id="107" name="直接箭头连接符 106"/>
          <p:cNvCxnSpPr/>
          <p:nvPr/>
        </p:nvCxnSpPr>
        <p:spPr>
          <a:xfrm flipH="1">
            <a:off x="1867028" y="305172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/>
              <p:cNvSpPr txBox="1"/>
              <p:nvPr/>
            </p:nvSpPr>
            <p:spPr>
              <a:xfrm>
                <a:off x="2608385" y="449110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(4430)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8" name="文本框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385" y="4491107"/>
                <a:ext cx="1315727" cy="300082"/>
              </a:xfrm>
              <a:prstGeom prst="rect">
                <a:avLst/>
              </a:prstGeom>
              <a:blipFill>
                <a:blip r:embed="rId14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箭头连接符 108"/>
          <p:cNvCxnSpPr/>
          <p:nvPr/>
        </p:nvCxnSpPr>
        <p:spPr>
          <a:xfrm flipV="1">
            <a:off x="3010319" y="3899594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本框 109"/>
              <p:cNvSpPr txBox="1"/>
              <p:nvPr/>
            </p:nvSpPr>
            <p:spPr>
              <a:xfrm>
                <a:off x="560985" y="202336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(2460)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0" name="文本框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85" y="2023363"/>
                <a:ext cx="1315727" cy="300082"/>
              </a:xfrm>
              <a:prstGeom prst="rect">
                <a:avLst/>
              </a:prstGeom>
              <a:blipFill>
                <a:blip r:embed="rId15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图片 110" descr="屏幕剪辑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46" y="1616348"/>
            <a:ext cx="474692" cy="387248"/>
          </a:xfrm>
          <a:prstGeom prst="rect">
            <a:avLst/>
          </a:prstGeom>
        </p:spPr>
      </p:pic>
      <p:sp>
        <p:nvSpPr>
          <p:cNvPr id="112" name="文本框 111"/>
          <p:cNvSpPr txBox="1"/>
          <p:nvPr/>
        </p:nvSpPr>
        <p:spPr>
          <a:xfrm>
            <a:off x="1573829" y="36491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2005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/>
              <p:cNvSpPr txBox="1"/>
              <p:nvPr/>
            </p:nvSpPr>
            <p:spPr>
              <a:xfrm>
                <a:off x="1367042" y="2760129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(4260)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3" name="文本框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042" y="2760129"/>
                <a:ext cx="1121406" cy="300082"/>
              </a:xfrm>
              <a:prstGeom prst="rect">
                <a:avLst/>
              </a:prstGeom>
              <a:blipFill>
                <a:blip r:embed="rId1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" name="图片 1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92" y="4821822"/>
            <a:ext cx="492860" cy="346131"/>
          </a:xfrm>
          <a:prstGeom prst="rect">
            <a:avLst/>
          </a:prstGeom>
        </p:spPr>
      </p:pic>
      <p:cxnSp>
        <p:nvCxnSpPr>
          <p:cNvPr id="115" name="直接箭头连接符 114"/>
          <p:cNvCxnSpPr/>
          <p:nvPr/>
        </p:nvCxnSpPr>
        <p:spPr>
          <a:xfrm flipV="1">
            <a:off x="1796895" y="3856916"/>
            <a:ext cx="0" cy="1075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3683738" y="36608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2009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本框 116"/>
              <p:cNvSpPr txBox="1"/>
              <p:nvPr/>
            </p:nvSpPr>
            <p:spPr>
              <a:xfrm>
                <a:off x="1417427" y="491870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(3940)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7" name="文本框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427" y="4918702"/>
                <a:ext cx="1315727" cy="300082"/>
              </a:xfrm>
              <a:prstGeom prst="rect">
                <a:avLst/>
              </a:prstGeom>
              <a:blipFill>
                <a:blip r:embed="rId19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" name="图片 1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11" y="5234506"/>
            <a:ext cx="492860" cy="346131"/>
          </a:xfrm>
          <a:prstGeom prst="rect">
            <a:avLst/>
          </a:prstGeom>
        </p:spPr>
      </p:pic>
      <p:cxnSp>
        <p:nvCxnSpPr>
          <p:cNvPr id="119" name="直接箭头连接符 118"/>
          <p:cNvCxnSpPr/>
          <p:nvPr/>
        </p:nvCxnSpPr>
        <p:spPr>
          <a:xfrm flipH="1">
            <a:off x="3845949" y="3112241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文本框 119"/>
              <p:cNvSpPr txBox="1"/>
              <p:nvPr/>
            </p:nvSpPr>
            <p:spPr>
              <a:xfrm>
                <a:off x="3305774" y="284612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(3915)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0" name="文本框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74" y="2846128"/>
                <a:ext cx="1121406" cy="300082"/>
              </a:xfrm>
              <a:prstGeom prst="rect">
                <a:avLst/>
              </a:prstGeom>
              <a:blipFill>
                <a:blip r:embed="rId20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直接箭头连接符 120"/>
          <p:cNvCxnSpPr/>
          <p:nvPr/>
        </p:nvCxnSpPr>
        <p:spPr>
          <a:xfrm flipV="1">
            <a:off x="4034666" y="3886547"/>
            <a:ext cx="0" cy="621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本框 121"/>
              <p:cNvSpPr txBox="1"/>
              <p:nvPr/>
            </p:nvSpPr>
            <p:spPr>
              <a:xfrm>
                <a:off x="3620005" y="4500470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altLang="zh-CN" sz="1350" b="1" dirty="0">
                    <a:solidFill>
                      <a:srgbClr val="FF0000"/>
                    </a:solidFill>
                  </a:rPr>
                  <a:t>(4140)</a:t>
                </a:r>
                <a:endParaRPr lang="zh-CN" altLang="en-US" sz="135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2" name="文本框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005" y="4500470"/>
                <a:ext cx="1315727" cy="300082"/>
              </a:xfrm>
              <a:prstGeom prst="rect">
                <a:avLst/>
              </a:prstGeom>
              <a:blipFill>
                <a:blip r:embed="rId21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文本框 122"/>
          <p:cNvSpPr txBox="1"/>
          <p:nvPr/>
        </p:nvSpPr>
        <p:spPr>
          <a:xfrm>
            <a:off x="4280693" y="365859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2011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本框 123"/>
              <p:cNvSpPr txBox="1"/>
              <p:nvPr/>
            </p:nvSpPr>
            <p:spPr>
              <a:xfrm>
                <a:off x="3970975" y="285689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(4274)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文本框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975" y="2856898"/>
                <a:ext cx="1121406" cy="300082"/>
              </a:xfrm>
              <a:prstGeom prst="rect">
                <a:avLst/>
              </a:prstGeom>
              <a:blipFill>
                <a:blip r:embed="rId2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5" name="图片 124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57" y="2390846"/>
            <a:ext cx="458258" cy="440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/>
              <p:cNvSpPr txBox="1"/>
              <p:nvPr/>
            </p:nvSpPr>
            <p:spPr>
              <a:xfrm>
                <a:off x="4785799" y="259959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(4020)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6" name="文本框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799" y="2599599"/>
                <a:ext cx="1315727" cy="300082"/>
              </a:xfrm>
              <a:prstGeom prst="rect">
                <a:avLst/>
              </a:prstGeom>
              <a:blipFill>
                <a:blip r:embed="rId23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直接箭头连接符 126"/>
          <p:cNvCxnSpPr/>
          <p:nvPr/>
        </p:nvCxnSpPr>
        <p:spPr>
          <a:xfrm flipH="1">
            <a:off x="3017378" y="3213022"/>
            <a:ext cx="327" cy="458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文本框 127"/>
              <p:cNvSpPr txBox="1"/>
              <p:nvPr/>
            </p:nvSpPr>
            <p:spPr>
              <a:xfrm>
                <a:off x="2464523" y="23836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(4160)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8" name="文本框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523" y="2383680"/>
                <a:ext cx="1121406" cy="300082"/>
              </a:xfrm>
              <a:prstGeom prst="rect">
                <a:avLst/>
              </a:prstGeom>
              <a:blipFill>
                <a:blip r:embed="rId2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文本框 128"/>
          <p:cNvSpPr txBox="1"/>
          <p:nvPr/>
        </p:nvSpPr>
        <p:spPr>
          <a:xfrm>
            <a:off x="7415596" y="365332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2018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本框 129"/>
              <p:cNvSpPr txBox="1"/>
              <p:nvPr/>
            </p:nvSpPr>
            <p:spPr>
              <a:xfrm>
                <a:off x="7299968" y="289765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(2012)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0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968" y="2897656"/>
                <a:ext cx="1315727" cy="300082"/>
              </a:xfrm>
              <a:prstGeom prst="rect">
                <a:avLst/>
              </a:prstGeom>
              <a:blipFill>
                <a:blip r:embed="rId25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文本框 130"/>
          <p:cNvSpPr txBox="1"/>
          <p:nvPr/>
        </p:nvSpPr>
        <p:spPr>
          <a:xfrm>
            <a:off x="6727562" y="36530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2016</a:t>
            </a:r>
            <a:endParaRPr lang="zh-CN" altLang="en-US" sz="1350" dirty="0"/>
          </a:p>
        </p:txBody>
      </p:sp>
      <p:cxnSp>
        <p:nvCxnSpPr>
          <p:cNvPr id="132" name="直接箭头连接符 131"/>
          <p:cNvCxnSpPr/>
          <p:nvPr/>
        </p:nvCxnSpPr>
        <p:spPr>
          <a:xfrm flipH="1">
            <a:off x="7048461" y="305719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本框 132"/>
              <p:cNvSpPr txBox="1"/>
              <p:nvPr/>
            </p:nvSpPr>
            <p:spPr>
              <a:xfrm>
                <a:off x="6343625" y="474103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</a:rPr>
                        <m:t>(5568)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3" name="文本框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625" y="4741038"/>
                <a:ext cx="1121406" cy="300082"/>
              </a:xfrm>
              <a:prstGeom prst="rect">
                <a:avLst/>
              </a:prstGeom>
              <a:blipFill>
                <a:blip r:embed="rId2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直接箭头连接符 133"/>
          <p:cNvCxnSpPr/>
          <p:nvPr/>
        </p:nvCxnSpPr>
        <p:spPr>
          <a:xfrm flipV="1">
            <a:off x="6904358" y="3900026"/>
            <a:ext cx="0" cy="833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文本框 134"/>
              <p:cNvSpPr txBox="1"/>
              <p:nvPr/>
            </p:nvSpPr>
            <p:spPr>
              <a:xfrm>
                <a:off x="6425847" y="25138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(4220)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5" name="文本框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847" y="2513880"/>
                <a:ext cx="1121406" cy="300082"/>
              </a:xfrm>
              <a:prstGeom prst="rect">
                <a:avLst/>
              </a:prstGeom>
              <a:blipFill>
                <a:blip r:embed="rId27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135"/>
              <p:cNvSpPr txBox="1"/>
              <p:nvPr/>
            </p:nvSpPr>
            <p:spPr>
              <a:xfrm>
                <a:off x="6448796" y="277017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(4390)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6" name="文本框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796" y="2770173"/>
                <a:ext cx="1121406" cy="300082"/>
              </a:xfrm>
              <a:prstGeom prst="rect">
                <a:avLst/>
              </a:prstGeom>
              <a:blipFill>
                <a:blip r:embed="rId28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7" name="图片 136" descr="屏幕剪辑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54" y="2214459"/>
            <a:ext cx="499653" cy="349382"/>
          </a:xfrm>
          <a:prstGeom prst="rect">
            <a:avLst/>
          </a:prstGeom>
        </p:spPr>
      </p:pic>
      <p:cxnSp>
        <p:nvCxnSpPr>
          <p:cNvPr id="138" name="直接箭头连接符 137"/>
          <p:cNvCxnSpPr/>
          <p:nvPr/>
        </p:nvCxnSpPr>
        <p:spPr>
          <a:xfrm flipH="1">
            <a:off x="4479337" y="3076152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本框 138"/>
              <p:cNvSpPr txBox="1"/>
              <p:nvPr/>
            </p:nvSpPr>
            <p:spPr>
              <a:xfrm>
                <a:off x="2472493" y="290640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(4360)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9" name="文本框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493" y="2906403"/>
                <a:ext cx="1121406" cy="300082"/>
              </a:xfrm>
              <a:prstGeom prst="rect">
                <a:avLst/>
              </a:prstGeom>
              <a:blipFill>
                <a:blip r:embed="rId2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本框 139"/>
              <p:cNvSpPr txBox="1"/>
              <p:nvPr/>
            </p:nvSpPr>
            <p:spPr>
              <a:xfrm>
                <a:off x="2464523" y="2638896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(4660)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0" name="文本框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523" y="2638896"/>
                <a:ext cx="1121406" cy="300082"/>
              </a:xfrm>
              <a:prstGeom prst="rect">
                <a:avLst/>
              </a:prstGeom>
              <a:blipFill>
                <a:blip r:embed="rId30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接箭头连接符 140"/>
          <p:cNvCxnSpPr/>
          <p:nvPr/>
        </p:nvCxnSpPr>
        <p:spPr>
          <a:xfrm flipV="1">
            <a:off x="4649082" y="3907975"/>
            <a:ext cx="0" cy="1200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本框 141"/>
              <p:cNvSpPr txBox="1"/>
              <p:nvPr/>
            </p:nvSpPr>
            <p:spPr>
              <a:xfrm>
                <a:off x="4216290" y="508873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(10610)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2" name="文本框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290" y="5088739"/>
                <a:ext cx="1315727" cy="300082"/>
              </a:xfrm>
              <a:prstGeom prst="rect">
                <a:avLst/>
              </a:prstGeom>
              <a:blipFill>
                <a:blip r:embed="rId31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本框 142"/>
              <p:cNvSpPr txBox="1"/>
              <p:nvPr/>
            </p:nvSpPr>
            <p:spPr>
              <a:xfrm>
                <a:off x="4202180" y="530168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(10650)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3" name="文本框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180" y="5301685"/>
                <a:ext cx="1315727" cy="300082"/>
              </a:xfrm>
              <a:prstGeom prst="rect">
                <a:avLst/>
              </a:prstGeom>
              <a:blipFill>
                <a:blip r:embed="rId32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文本框 143"/>
          <p:cNvSpPr txBox="1"/>
          <p:nvPr/>
        </p:nvSpPr>
        <p:spPr>
          <a:xfrm>
            <a:off x="5992556" y="36550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2015</a:t>
            </a:r>
            <a:endParaRPr lang="zh-CN" altLang="en-US" sz="1350" dirty="0"/>
          </a:p>
        </p:txBody>
      </p:sp>
      <p:cxnSp>
        <p:nvCxnSpPr>
          <p:cNvPr id="145" name="直接箭头连接符 144"/>
          <p:cNvCxnSpPr/>
          <p:nvPr/>
        </p:nvCxnSpPr>
        <p:spPr>
          <a:xfrm flipH="1">
            <a:off x="6256296" y="3041810"/>
            <a:ext cx="0" cy="666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矩形 145"/>
              <p:cNvSpPr/>
              <p:nvPr/>
            </p:nvSpPr>
            <p:spPr>
              <a:xfrm>
                <a:off x="5774806" y="2549526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𝟒𝟑𝟖𝟎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6" name="矩形 1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806" y="2549526"/>
                <a:ext cx="1012585" cy="300082"/>
              </a:xfrm>
              <a:prstGeom prst="rect">
                <a:avLst/>
              </a:prstGeom>
              <a:blipFill>
                <a:blip r:embed="rId33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图片 146" descr="屏幕剪辑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26" y="2119129"/>
            <a:ext cx="538687" cy="406153"/>
          </a:xfrm>
          <a:prstGeom prst="rect">
            <a:avLst/>
          </a:prstGeom>
        </p:spPr>
      </p:pic>
      <p:pic>
        <p:nvPicPr>
          <p:cNvPr id="148" name="图片 147" descr="屏幕剪辑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44" y="5232235"/>
            <a:ext cx="538687" cy="406153"/>
          </a:xfrm>
          <a:prstGeom prst="rect">
            <a:avLst/>
          </a:prstGeom>
        </p:spPr>
      </p:pic>
      <p:pic>
        <p:nvPicPr>
          <p:cNvPr id="149" name="图片 148" descr="屏幕剪辑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55" y="2142145"/>
            <a:ext cx="538687" cy="406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矩形 149"/>
              <p:cNvSpPr/>
              <p:nvPr/>
            </p:nvSpPr>
            <p:spPr>
              <a:xfrm>
                <a:off x="7515774" y="448927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50" name="矩形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774" y="4489273"/>
                <a:ext cx="1012585" cy="300082"/>
              </a:xfrm>
              <a:prstGeom prst="rect">
                <a:avLst/>
              </a:prstGeom>
              <a:blipFill>
                <a:blip r:embed="rId3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本框 150"/>
              <p:cNvSpPr txBox="1"/>
              <p:nvPr/>
            </p:nvSpPr>
            <p:spPr>
              <a:xfrm>
                <a:off x="8002181" y="162245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𝟐𝟖𝟔𝟔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1" name="文本框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181" y="1622453"/>
                <a:ext cx="1315727" cy="300082"/>
              </a:xfrm>
              <a:prstGeom prst="rect">
                <a:avLst/>
              </a:prstGeom>
              <a:blipFill>
                <a:blip r:embed="rId3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本框 151"/>
              <p:cNvSpPr txBox="1"/>
              <p:nvPr/>
            </p:nvSpPr>
            <p:spPr>
              <a:xfrm>
                <a:off x="8009787" y="185541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𝟐𝟗𝟎𝟒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2" name="文本框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787" y="1855417"/>
                <a:ext cx="1315727" cy="300082"/>
              </a:xfrm>
              <a:prstGeom prst="rect">
                <a:avLst/>
              </a:prstGeom>
              <a:blipFill>
                <a:blip r:embed="rId3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图片 152" descr="屏幕剪辑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94" y="1190159"/>
            <a:ext cx="538687" cy="406153"/>
          </a:xfrm>
          <a:prstGeom prst="rect">
            <a:avLst/>
          </a:prstGeom>
        </p:spPr>
      </p:pic>
      <p:cxnSp>
        <p:nvCxnSpPr>
          <p:cNvPr id="154" name="直接箭头连接符 153"/>
          <p:cNvCxnSpPr/>
          <p:nvPr/>
        </p:nvCxnSpPr>
        <p:spPr>
          <a:xfrm flipH="1">
            <a:off x="7661539" y="3123946"/>
            <a:ext cx="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8815583" y="3926170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图片 155" descr="屏幕剪辑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54" y="4827816"/>
            <a:ext cx="499653" cy="349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本框 156"/>
              <p:cNvSpPr txBox="1"/>
              <p:nvPr/>
            </p:nvSpPr>
            <p:spPr>
              <a:xfrm>
                <a:off x="8387904" y="452731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(3985)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7" name="文本框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7904" y="4527312"/>
                <a:ext cx="1315727" cy="300082"/>
              </a:xfrm>
              <a:prstGeom prst="rect">
                <a:avLst/>
              </a:prstGeom>
              <a:blipFill>
                <a:blip r:embed="rId38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本框 157"/>
              <p:cNvSpPr txBox="1"/>
              <p:nvPr/>
            </p:nvSpPr>
            <p:spPr>
              <a:xfrm>
                <a:off x="7306031" y="267289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𝚵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(1620)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8" name="文本框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031" y="2672892"/>
                <a:ext cx="1315727" cy="300082"/>
              </a:xfrm>
              <a:prstGeom prst="rect">
                <a:avLst/>
              </a:prstGeom>
              <a:blipFill>
                <a:blip r:embed="rId39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矩形 158"/>
              <p:cNvSpPr/>
              <p:nvPr/>
            </p:nvSpPr>
            <p:spPr>
              <a:xfrm>
                <a:off x="8218240" y="2982814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𝟒𝟒𝟓𝟗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9" name="矩形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240" y="2982814"/>
                <a:ext cx="1076705" cy="300082"/>
              </a:xfrm>
              <a:prstGeom prst="rect">
                <a:avLst/>
              </a:prstGeom>
              <a:blipFill>
                <a:blip r:embed="rId40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本框 159"/>
              <p:cNvSpPr txBox="1"/>
              <p:nvPr/>
            </p:nvSpPr>
            <p:spPr>
              <a:xfrm>
                <a:off x="7260369" y="244436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(4100)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0" name="文本框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369" y="2444365"/>
                <a:ext cx="1315727" cy="300082"/>
              </a:xfrm>
              <a:prstGeom prst="rect">
                <a:avLst/>
              </a:prstGeom>
              <a:blipFill>
                <a:blip r:embed="rId41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直接箭头连接符 160"/>
          <p:cNvCxnSpPr/>
          <p:nvPr/>
        </p:nvCxnSpPr>
        <p:spPr>
          <a:xfrm flipH="1">
            <a:off x="5183327" y="3058024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5424833" y="36550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2014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文本框 162"/>
              <p:cNvSpPr txBox="1"/>
              <p:nvPr/>
            </p:nvSpPr>
            <p:spPr>
              <a:xfrm>
                <a:off x="5212664" y="445798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(4200)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3" name="文本框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664" y="4457984"/>
                <a:ext cx="1315727" cy="300082"/>
              </a:xfrm>
              <a:prstGeom prst="rect">
                <a:avLst/>
              </a:prstGeom>
              <a:blipFill>
                <a:blip r:embed="rId42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矩形 163"/>
              <p:cNvSpPr/>
              <p:nvPr/>
            </p:nvSpPr>
            <p:spPr>
              <a:xfrm>
                <a:off x="8244368" y="2771792"/>
                <a:ext cx="90441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𝟕𝟐𝟎𝟎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4" name="矩形 1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368" y="2771792"/>
                <a:ext cx="904415" cy="300082"/>
              </a:xfrm>
              <a:prstGeom prst="rect">
                <a:avLst/>
              </a:prstGeom>
              <a:blipFill>
                <a:blip r:embed="rId43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5" name="图片 164">
            <a:extLst>
              <a:ext uri="{FF2B5EF4-FFF2-40B4-BE49-F238E27FC236}">
                <a16:creationId xmlns:a16="http://schemas.microsoft.com/office/drawing/2014/main" id="{6D89301E-1487-4503-B360-C584694AAA1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6" y="2297180"/>
            <a:ext cx="478154" cy="513904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D08E77BA-3389-4616-A4FD-4EFFBE11D08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5" y="4805014"/>
            <a:ext cx="492860" cy="346131"/>
          </a:xfrm>
          <a:prstGeom prst="rect">
            <a:avLst/>
          </a:prstGeom>
        </p:spPr>
      </p:pic>
      <p:pic>
        <p:nvPicPr>
          <p:cNvPr id="167" name="图片 166" descr="屏幕剪辑">
            <a:extLst>
              <a:ext uri="{FF2B5EF4-FFF2-40B4-BE49-F238E27FC236}">
                <a16:creationId xmlns:a16="http://schemas.microsoft.com/office/drawing/2014/main" id="{6F229E3A-77BD-4BBC-B194-E3827B705C4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541" y="2029085"/>
            <a:ext cx="538687" cy="406153"/>
          </a:xfrm>
          <a:prstGeom prst="rect">
            <a:avLst/>
          </a:prstGeom>
        </p:spPr>
      </p:pic>
      <p:pic>
        <p:nvPicPr>
          <p:cNvPr id="168" name="图片 167">
            <a:extLst>
              <a:ext uri="{FF2B5EF4-FFF2-40B4-BE49-F238E27FC236}">
                <a16:creationId xmlns:a16="http://schemas.microsoft.com/office/drawing/2014/main" id="{0941626E-86B2-4603-9317-3EB3905C0DB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63" y="5601767"/>
            <a:ext cx="492860" cy="346131"/>
          </a:xfrm>
          <a:prstGeom prst="rect">
            <a:avLst/>
          </a:prstGeom>
        </p:spPr>
      </p:pic>
      <p:sp>
        <p:nvSpPr>
          <p:cNvPr id="169" name="文本框 168">
            <a:extLst>
              <a:ext uri="{FF2B5EF4-FFF2-40B4-BE49-F238E27FC236}">
                <a16:creationId xmlns:a16="http://schemas.microsoft.com/office/drawing/2014/main" id="{19FA97E5-6C60-4AC4-8476-B32B57AF3DDA}"/>
              </a:ext>
            </a:extLst>
          </p:cNvPr>
          <p:cNvSpPr txBox="1"/>
          <p:nvPr/>
        </p:nvSpPr>
        <p:spPr>
          <a:xfrm>
            <a:off x="2198164" y="36491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2006</a:t>
            </a:r>
            <a:endParaRPr lang="zh-CN" altLang="en-US" sz="1350" dirty="0"/>
          </a:p>
        </p:txBody>
      </p:sp>
      <p:cxnSp>
        <p:nvCxnSpPr>
          <p:cNvPr id="170" name="直接箭头连接符 169">
            <a:extLst>
              <a:ext uri="{FF2B5EF4-FFF2-40B4-BE49-F238E27FC236}">
                <a16:creationId xmlns:a16="http://schemas.microsoft.com/office/drawing/2014/main" id="{417D0B66-8AD9-4AA7-8A86-BB3D9E85B29B}"/>
              </a:ext>
            </a:extLst>
          </p:cNvPr>
          <p:cNvCxnSpPr>
            <a:cxnSpLocks/>
          </p:cNvCxnSpPr>
          <p:nvPr/>
        </p:nvCxnSpPr>
        <p:spPr>
          <a:xfrm flipV="1">
            <a:off x="2425467" y="3907340"/>
            <a:ext cx="0" cy="1673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本框 170">
                <a:extLst>
                  <a:ext uri="{FF2B5EF4-FFF2-40B4-BE49-F238E27FC236}">
                    <a16:creationId xmlns:a16="http://schemas.microsoft.com/office/drawing/2014/main" id="{EF9EAAFD-0758-4061-BA72-3DC0E2720C53}"/>
                  </a:ext>
                </a:extLst>
              </p:cNvPr>
              <p:cNvSpPr txBox="1"/>
              <p:nvPr/>
            </p:nvSpPr>
            <p:spPr>
              <a:xfrm>
                <a:off x="2004440" y="558685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1" name="文本框 170">
                <a:extLst>
                  <a:ext uri="{FF2B5EF4-FFF2-40B4-BE49-F238E27FC236}">
                    <a16:creationId xmlns:a16="http://schemas.microsoft.com/office/drawing/2014/main" id="{EF9EAAFD-0758-4061-BA72-3DC0E2720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440" y="5586852"/>
                <a:ext cx="1315727" cy="300082"/>
              </a:xfrm>
              <a:prstGeom prst="rect">
                <a:avLst/>
              </a:prstGeom>
              <a:blipFill>
                <a:blip r:embed="rId46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2" name="图片 171">
            <a:extLst>
              <a:ext uri="{FF2B5EF4-FFF2-40B4-BE49-F238E27FC236}">
                <a16:creationId xmlns:a16="http://schemas.microsoft.com/office/drawing/2014/main" id="{7DD67782-A01A-4E48-A8BC-55A45320DC5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66" y="1989375"/>
            <a:ext cx="492860" cy="346131"/>
          </a:xfrm>
          <a:prstGeom prst="rect">
            <a:avLst/>
          </a:prstGeom>
        </p:spPr>
      </p:pic>
      <p:pic>
        <p:nvPicPr>
          <p:cNvPr id="173" name="图片 172">
            <a:extLst>
              <a:ext uri="{FF2B5EF4-FFF2-40B4-BE49-F238E27FC236}">
                <a16:creationId xmlns:a16="http://schemas.microsoft.com/office/drawing/2014/main" id="{4706FF5B-410D-4951-B7C2-D820CE183C4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58" y="2517136"/>
            <a:ext cx="492860" cy="346131"/>
          </a:xfrm>
          <a:prstGeom prst="rect">
            <a:avLst/>
          </a:prstGeom>
        </p:spPr>
      </p:pic>
      <p:sp>
        <p:nvSpPr>
          <p:cNvPr id="174" name="文本框 173">
            <a:extLst>
              <a:ext uri="{FF2B5EF4-FFF2-40B4-BE49-F238E27FC236}">
                <a16:creationId xmlns:a16="http://schemas.microsoft.com/office/drawing/2014/main" id="{E99276F0-0CB2-4067-9F7D-D95F9E3032B1}"/>
              </a:ext>
            </a:extLst>
          </p:cNvPr>
          <p:cNvSpPr txBox="1"/>
          <p:nvPr/>
        </p:nvSpPr>
        <p:spPr>
          <a:xfrm>
            <a:off x="9344211" y="3648944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2021</a:t>
            </a:r>
            <a:endParaRPr lang="zh-CN" altLang="en-US" sz="1350" dirty="0"/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00A8690E-CA21-4227-B0E1-FB244C0FD23F}"/>
              </a:ext>
            </a:extLst>
          </p:cNvPr>
          <p:cNvSpPr txBox="1"/>
          <p:nvPr/>
        </p:nvSpPr>
        <p:spPr>
          <a:xfrm>
            <a:off x="10108861" y="3638096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2022</a:t>
            </a:r>
            <a:endParaRPr lang="zh-CN" altLang="en-US" sz="1350" dirty="0"/>
          </a:p>
        </p:txBody>
      </p:sp>
      <p:cxnSp>
        <p:nvCxnSpPr>
          <p:cNvPr id="176" name="直接箭头连接符 175">
            <a:extLst>
              <a:ext uri="{FF2B5EF4-FFF2-40B4-BE49-F238E27FC236}">
                <a16:creationId xmlns:a16="http://schemas.microsoft.com/office/drawing/2014/main" id="{24328D03-C10E-485C-AFF5-05B8AB4DAC4F}"/>
              </a:ext>
            </a:extLst>
          </p:cNvPr>
          <p:cNvCxnSpPr>
            <a:cxnSpLocks/>
          </p:cNvCxnSpPr>
          <p:nvPr/>
        </p:nvCxnSpPr>
        <p:spPr>
          <a:xfrm flipV="1">
            <a:off x="9602205" y="3886547"/>
            <a:ext cx="0" cy="1146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本框 176">
                <a:extLst>
                  <a:ext uri="{FF2B5EF4-FFF2-40B4-BE49-F238E27FC236}">
                    <a16:creationId xmlns:a16="http://schemas.microsoft.com/office/drawing/2014/main" id="{BB214652-1F2E-4EC3-8BD5-4C7CDDCCD436}"/>
                  </a:ext>
                </a:extLst>
              </p:cNvPr>
              <p:cNvSpPr txBox="1"/>
              <p:nvPr/>
            </p:nvSpPr>
            <p:spPr>
              <a:xfrm>
                <a:off x="9816692" y="429083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(3960)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7" name="文本框 176">
                <a:extLst>
                  <a:ext uri="{FF2B5EF4-FFF2-40B4-BE49-F238E27FC236}">
                    <a16:creationId xmlns:a16="http://schemas.microsoft.com/office/drawing/2014/main" id="{BB214652-1F2E-4EC3-8BD5-4C7CDDCCD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692" y="4290830"/>
                <a:ext cx="1121406" cy="300082"/>
              </a:xfrm>
              <a:prstGeom prst="rect">
                <a:avLst/>
              </a:prstGeom>
              <a:blipFill>
                <a:blip r:embed="rId4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8" name="图片 177" descr="屏幕剪辑">
            <a:extLst>
              <a:ext uri="{FF2B5EF4-FFF2-40B4-BE49-F238E27FC236}">
                <a16:creationId xmlns:a16="http://schemas.microsoft.com/office/drawing/2014/main" id="{060B6758-13D4-476C-B803-FC0F0DDBD0B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240" y="5088471"/>
            <a:ext cx="538687" cy="406153"/>
          </a:xfrm>
          <a:prstGeom prst="rect">
            <a:avLst/>
          </a:prstGeom>
        </p:spPr>
      </p:pic>
      <p:cxnSp>
        <p:nvCxnSpPr>
          <p:cNvPr id="179" name="直接箭头连接符 178">
            <a:extLst>
              <a:ext uri="{FF2B5EF4-FFF2-40B4-BE49-F238E27FC236}">
                <a16:creationId xmlns:a16="http://schemas.microsoft.com/office/drawing/2014/main" id="{49B2F999-5B2C-46DB-A39C-A85E5A2B49C6}"/>
              </a:ext>
            </a:extLst>
          </p:cNvPr>
          <p:cNvCxnSpPr/>
          <p:nvPr/>
        </p:nvCxnSpPr>
        <p:spPr>
          <a:xfrm flipH="1">
            <a:off x="10338241" y="3025859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本框 179">
                <a:extLst>
                  <a:ext uri="{FF2B5EF4-FFF2-40B4-BE49-F238E27FC236}">
                    <a16:creationId xmlns:a16="http://schemas.microsoft.com/office/drawing/2014/main" id="{C52DC416-2A55-4167-87A1-373C890FE648}"/>
                  </a:ext>
                </a:extLst>
              </p:cNvPr>
              <p:cNvSpPr txBox="1"/>
              <p:nvPr/>
            </p:nvSpPr>
            <p:spPr>
              <a:xfrm>
                <a:off x="9158828" y="503897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(3875)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0" name="文本框 179">
                <a:extLst>
                  <a:ext uri="{FF2B5EF4-FFF2-40B4-BE49-F238E27FC236}">
                    <a16:creationId xmlns:a16="http://schemas.microsoft.com/office/drawing/2014/main" id="{C52DC416-2A55-4167-87A1-373C890FE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828" y="5038974"/>
                <a:ext cx="1315727" cy="300082"/>
              </a:xfrm>
              <a:prstGeom prst="rect">
                <a:avLst/>
              </a:prstGeom>
              <a:blipFill>
                <a:blip r:embed="rId48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1" name="图片 180" descr="屏幕剪辑">
            <a:extLst>
              <a:ext uri="{FF2B5EF4-FFF2-40B4-BE49-F238E27FC236}">
                <a16:creationId xmlns:a16="http://schemas.microsoft.com/office/drawing/2014/main" id="{2BDDF4FA-BCA5-4223-9F76-5A06B88063A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00" y="5294354"/>
            <a:ext cx="538687" cy="406153"/>
          </a:xfrm>
          <a:prstGeom prst="rect">
            <a:avLst/>
          </a:prstGeom>
        </p:spPr>
      </p:pic>
      <p:cxnSp>
        <p:nvCxnSpPr>
          <p:cNvPr id="182" name="直接箭头连接符 181">
            <a:extLst>
              <a:ext uri="{FF2B5EF4-FFF2-40B4-BE49-F238E27FC236}">
                <a16:creationId xmlns:a16="http://schemas.microsoft.com/office/drawing/2014/main" id="{FA0A8577-FD2A-49A0-AE74-E0D7E54FE39E}"/>
              </a:ext>
            </a:extLst>
          </p:cNvPr>
          <p:cNvCxnSpPr>
            <a:cxnSpLocks/>
          </p:cNvCxnSpPr>
          <p:nvPr/>
        </p:nvCxnSpPr>
        <p:spPr>
          <a:xfrm flipV="1">
            <a:off x="10366363" y="3915567"/>
            <a:ext cx="0" cy="4012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3" name="图片 182" descr="屏幕剪辑">
            <a:extLst>
              <a:ext uri="{FF2B5EF4-FFF2-40B4-BE49-F238E27FC236}">
                <a16:creationId xmlns:a16="http://schemas.microsoft.com/office/drawing/2014/main" id="{46DDB1B2-64E2-4837-92C7-27023170A5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42" y="2432635"/>
            <a:ext cx="499653" cy="349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文本框 183">
                <a:extLst>
                  <a:ext uri="{FF2B5EF4-FFF2-40B4-BE49-F238E27FC236}">
                    <a16:creationId xmlns:a16="http://schemas.microsoft.com/office/drawing/2014/main" id="{96424384-FFD7-46EF-AB5D-7BA095945D93}"/>
                  </a:ext>
                </a:extLst>
              </p:cNvPr>
              <p:cNvSpPr txBox="1"/>
              <p:nvPr/>
            </p:nvSpPr>
            <p:spPr>
              <a:xfrm>
                <a:off x="9741501" y="2750187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</a:rPr>
                        <m:t>(4500)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4" name="文本框 183">
                <a:extLst>
                  <a:ext uri="{FF2B5EF4-FFF2-40B4-BE49-F238E27FC236}">
                    <a16:creationId xmlns:a16="http://schemas.microsoft.com/office/drawing/2014/main" id="{96424384-FFD7-46EF-AB5D-7BA095945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501" y="2750187"/>
                <a:ext cx="1121406" cy="300082"/>
              </a:xfrm>
              <a:prstGeom prst="rect">
                <a:avLst/>
              </a:prstGeom>
              <a:blipFill>
                <a:blip r:embed="rId4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50F62477-6294-453E-A421-93CCDEA8B5DB}"/>
                  </a:ext>
                </a:extLst>
              </p:cNvPr>
              <p:cNvSpPr/>
              <p:nvPr/>
            </p:nvSpPr>
            <p:spPr>
              <a:xfrm>
                <a:off x="9875583" y="4533900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𝟒𝟑𝟑𝟖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50F62477-6294-453E-A421-93CCDEA8B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5583" y="4533900"/>
                <a:ext cx="1076705" cy="300082"/>
              </a:xfrm>
              <a:prstGeom prst="rect">
                <a:avLst/>
              </a:prstGeom>
              <a:blipFill>
                <a:blip r:embed="rId50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文本框 185">
                <a:extLst>
                  <a:ext uri="{FF2B5EF4-FFF2-40B4-BE49-F238E27FC236}">
                    <a16:creationId xmlns:a16="http://schemas.microsoft.com/office/drawing/2014/main" id="{AAEEC1F6-C28E-40CE-B812-B44B7A1C13E7}"/>
                  </a:ext>
                </a:extLst>
              </p:cNvPr>
              <p:cNvSpPr txBox="1"/>
              <p:nvPr/>
            </p:nvSpPr>
            <p:spPr>
              <a:xfrm>
                <a:off x="9789297" y="47911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6" name="文本框 185">
                <a:extLst>
                  <a:ext uri="{FF2B5EF4-FFF2-40B4-BE49-F238E27FC236}">
                    <a16:creationId xmlns:a16="http://schemas.microsoft.com/office/drawing/2014/main" id="{AAEEC1F6-C28E-40CE-B812-B44B7A1C1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9297" y="4791189"/>
                <a:ext cx="1315727" cy="300082"/>
              </a:xfrm>
              <a:prstGeom prst="rect">
                <a:avLst/>
              </a:prstGeom>
              <a:blipFill>
                <a:blip r:embed="rId51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7" name="直接箭头连接符 186">
            <a:extLst>
              <a:ext uri="{FF2B5EF4-FFF2-40B4-BE49-F238E27FC236}">
                <a16:creationId xmlns:a16="http://schemas.microsoft.com/office/drawing/2014/main" id="{F181FB9D-D196-495B-97FE-974A65C6664A}"/>
              </a:ext>
            </a:extLst>
          </p:cNvPr>
          <p:cNvCxnSpPr/>
          <p:nvPr/>
        </p:nvCxnSpPr>
        <p:spPr>
          <a:xfrm flipH="1">
            <a:off x="9644450" y="3279355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12D16A55-3B36-4BBD-A54E-DC820B45B835}"/>
                  </a:ext>
                </a:extLst>
              </p:cNvPr>
              <p:cNvSpPr/>
              <p:nvPr/>
            </p:nvSpPr>
            <p:spPr>
              <a:xfrm>
                <a:off x="9135923" y="3036047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12D16A55-3B36-4BBD-A54E-DC820B45B8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923" y="3036047"/>
                <a:ext cx="1012585" cy="300082"/>
              </a:xfrm>
              <a:prstGeom prst="rect">
                <a:avLst/>
              </a:prstGeom>
              <a:blipFill>
                <a:blip r:embed="rId52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9" name="图片 188" descr="屏幕剪辑">
            <a:extLst>
              <a:ext uri="{FF2B5EF4-FFF2-40B4-BE49-F238E27FC236}">
                <a16:creationId xmlns:a16="http://schemas.microsoft.com/office/drawing/2014/main" id="{9438B935-8193-4807-983E-66CE1E436FC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88" y="2662959"/>
            <a:ext cx="538687" cy="406153"/>
          </a:xfrm>
          <a:prstGeom prst="rect">
            <a:avLst/>
          </a:prstGeom>
        </p:spPr>
      </p:pic>
      <p:pic>
        <p:nvPicPr>
          <p:cNvPr id="190" name="图片 189">
            <a:extLst>
              <a:ext uri="{FF2B5EF4-FFF2-40B4-BE49-F238E27FC236}">
                <a16:creationId xmlns:a16="http://schemas.microsoft.com/office/drawing/2014/main" id="{29E758B0-3D06-49B1-B06E-0AE508EB0B6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82" y="4789355"/>
            <a:ext cx="492860" cy="3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7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6DE53C34-1AA1-4AB3-A96F-01890984CFFF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>
                <a:defRPr/>
              </a:pPr>
              <a:t>5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FA212-EB58-144D-90B0-A22A30910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6013" y="1098197"/>
            <a:ext cx="4321849" cy="544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CAC8A8F-6F9F-DF4F-BB76-8B3412AE84F2}"/>
              </a:ext>
            </a:extLst>
          </p:cNvPr>
          <p:cNvSpPr/>
          <p:nvPr/>
        </p:nvSpPr>
        <p:spPr>
          <a:xfrm>
            <a:off x="6577338" y="1476630"/>
            <a:ext cx="4060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Feng-Kun Guo, Christoph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Hanhart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Ulf-G.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Meißner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Qian Wang,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Qiang Zhao, Bing-Song Zou.</a:t>
            </a:r>
            <a:br>
              <a:rPr lang="en-US" altLang="zh-CN" sz="2000" i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</a:b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Rev.Mod.Phys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90 (2018) 015004.</a:t>
            </a:r>
            <a:endParaRPr lang="zh-CN" altLang="en-US" sz="2000" i="1" dirty="0">
              <a:solidFill>
                <a:srgbClr val="C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8777AD9-1045-71EC-2BC1-7D7DFCDFAF0C}"/>
              </a:ext>
            </a:extLst>
          </p:cNvPr>
          <p:cNvSpPr txBox="1"/>
          <p:nvPr/>
        </p:nvSpPr>
        <p:spPr>
          <a:xfrm>
            <a:off x="6584994" y="3688600"/>
            <a:ext cx="48916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Hua-Xing Chen, Wei Chen, Xiang Liu and Shi-Lin </a:t>
            </a:r>
            <a:r>
              <a:rPr lang="en" altLang="zh-CN" b="0" i="0" u="none" strike="noStrike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Zhu,</a:t>
            </a:r>
            <a:r>
              <a:rPr lang="en" altLang="zh-CN" b="0" i="1" u="none" strike="noStrike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en" altLang="zh-CN" b="0" i="1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hidden-charm pentaquark and tetraquark </a:t>
            </a:r>
            <a:r>
              <a:rPr lang="en" altLang="zh-CN" b="0" i="1" u="none" strike="noStrike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states,</a:t>
            </a:r>
            <a:r>
              <a:rPr lang="en" altLang="zh-CN" b="1" i="0" u="none" strike="noStrike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Phys</a:t>
            </a:r>
            <a:r>
              <a:rPr lang="en" altLang="zh-CN" b="1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. Rept.</a:t>
            </a:r>
            <a:r>
              <a:rPr lang="en" altLang="zh-CN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639 (2016) 1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D6000F-AAB0-64EC-D24B-A4B1912A63D8}"/>
              </a:ext>
            </a:extLst>
          </p:cNvPr>
          <p:cNvSpPr txBox="1"/>
          <p:nvPr/>
        </p:nvSpPr>
        <p:spPr>
          <a:xfrm>
            <a:off x="801333" y="5009626"/>
            <a:ext cx="105530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If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this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case,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most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important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work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is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understand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(residual) strong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interaction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between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</a:t>
            </a:r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constituents (of the molecular states)</a:t>
            </a:r>
            <a:endParaRPr kumimoji="1"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0" y="308318"/>
            <a:ext cx="12042963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Many (if not all) 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of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them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close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to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thresholds—</a:t>
            </a:r>
            <a:r>
              <a:rPr lang="en-US" altLang="zh-CN" sz="32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molecules</a:t>
            </a:r>
            <a:endParaRPr lang="zh-CN" altLang="en-US" sz="3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40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672715-2A76-456C-87B5-10D0FFCE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FE780640-4BAC-4EF5-8A76-60EA696E88B2}"/>
              </a:ext>
            </a:extLst>
          </p:cNvPr>
          <p:cNvSpPr txBox="1">
            <a:spLocks/>
          </p:cNvSpPr>
          <p:nvPr/>
        </p:nvSpPr>
        <p:spPr>
          <a:xfrm>
            <a:off x="216470" y="308318"/>
            <a:ext cx="1163026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Scattering exp. for stable &amp; unstable particle pairs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6DE464D-7114-485A-99E8-F8CE77A2E3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289">
            <a:off x="9622679" y="4793784"/>
            <a:ext cx="1463469" cy="17164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6B165AC-10DB-48E2-BF03-604751BD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763" y="2224528"/>
            <a:ext cx="2759158" cy="26220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927A655-9CD0-49AE-A52B-EFC120DEC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878" y="2224529"/>
            <a:ext cx="2616489" cy="26220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80E8BE6-BBDD-4640-9D36-EA9950E4056D}"/>
              </a:ext>
            </a:extLst>
          </p:cNvPr>
          <p:cNvSpPr txBox="1"/>
          <p:nvPr/>
        </p:nvSpPr>
        <p:spPr>
          <a:xfrm>
            <a:off x="3390562" y="4968923"/>
            <a:ext cx="3143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-apple-system"/>
              </a:rPr>
              <a:t>Phys</a:t>
            </a:r>
            <a:r>
              <a:rPr lang="en-US" altLang="zh-CN" i="1" dirty="0" err="1">
                <a:latin typeface="-apple-system"/>
              </a:rPr>
              <a:t>.Rev.C</a:t>
            </a:r>
            <a:r>
              <a:rPr lang="en-US" altLang="zh-CN" dirty="0">
                <a:latin typeface="-apple-system"/>
              </a:rPr>
              <a:t> 89 (2014) 064006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7DF62F-2C77-4D5D-977E-E50BAA894171}"/>
              </a:ext>
            </a:extLst>
          </p:cNvPr>
          <p:cNvSpPr txBox="1"/>
          <p:nvPr/>
        </p:nvSpPr>
        <p:spPr>
          <a:xfrm flipH="1">
            <a:off x="8124403" y="2607032"/>
            <a:ext cx="3822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There exist 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abundant data for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nucleon-nucleon scattering (8125)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E1EC208-F7BF-4ECB-9A13-ECAC233B13B4}"/>
              </a:ext>
            </a:extLst>
          </p:cNvPr>
          <p:cNvSpPr txBox="1"/>
          <p:nvPr/>
        </p:nvSpPr>
        <p:spPr>
          <a:xfrm>
            <a:off x="339864" y="1126523"/>
            <a:ext cx="10799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 stable hadrons, scattering experiments are extremely valuable in extracting their interactions </a:t>
            </a:r>
            <a:endParaRPr kumimoji="1"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6FD7A9D-FA2E-41EF-8ED8-E12DB7629757}"/>
              </a:ext>
            </a:extLst>
          </p:cNvPr>
          <p:cNvSpPr txBox="1"/>
          <p:nvPr/>
        </p:nvSpPr>
        <p:spPr>
          <a:xfrm>
            <a:off x="339863" y="5544161"/>
            <a:ext cx="9086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 unstable particles, scattering experiments are difficult or impossible! </a:t>
            </a:r>
            <a:endParaRPr kumimoji="1" lang="zh-CN" altLang="en-US" sz="2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78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23514" y="206452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06541" y="1095367"/>
            <a:ext cx="10914939" cy="2567000"/>
            <a:chOff x="499498" y="1163667"/>
            <a:chExt cx="10914939" cy="2567000"/>
          </a:xfrm>
        </p:grpSpPr>
        <p:pic>
          <p:nvPicPr>
            <p:cNvPr id="103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8" b="3947"/>
            <a:stretch/>
          </p:blipFill>
          <p:spPr bwMode="auto">
            <a:xfrm>
              <a:off x="4669236" y="1649157"/>
              <a:ext cx="3027373" cy="2078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图片 10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9" t="19872" r="5850" b="6517"/>
            <a:stretch/>
          </p:blipFill>
          <p:spPr>
            <a:xfrm>
              <a:off x="499498" y="1671192"/>
              <a:ext cx="3297803" cy="2058140"/>
            </a:xfrm>
            <a:prstGeom prst="rect">
              <a:avLst/>
            </a:prstGeom>
          </p:spPr>
        </p:pic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814" y="1202639"/>
              <a:ext cx="2325765" cy="315933"/>
            </a:xfrm>
            <a:prstGeom prst="rect">
              <a:avLst/>
            </a:prstGeom>
          </p:spPr>
        </p:pic>
        <p:pic>
          <p:nvPicPr>
            <p:cNvPr id="106" name="图片 10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7620" y="1163667"/>
              <a:ext cx="323063" cy="319081"/>
            </a:xfrm>
            <a:prstGeom prst="rect">
              <a:avLst/>
            </a:prstGeom>
          </p:spPr>
        </p:pic>
        <p:sp>
          <p:nvSpPr>
            <p:cNvPr id="107" name="矩形 106"/>
            <p:cNvSpPr/>
            <p:nvPr/>
          </p:nvSpPr>
          <p:spPr>
            <a:xfrm>
              <a:off x="5356904" y="1205748"/>
              <a:ext cx="18485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Large Hadron Collider</a:t>
              </a:r>
            </a:p>
          </p:txBody>
        </p:sp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7212" y="1201200"/>
              <a:ext cx="2309672" cy="319081"/>
            </a:xfrm>
            <a:prstGeom prst="rect">
              <a:avLst/>
            </a:prstGeom>
          </p:spPr>
        </p:pic>
        <p:pic>
          <p:nvPicPr>
            <p:cNvPr id="109" name="图片 108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990" y="1570667"/>
              <a:ext cx="2813447" cy="2160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23040" y="3852655"/>
            <a:ext cx="11945920" cy="2798894"/>
            <a:chOff x="123040" y="3852655"/>
            <a:chExt cx="11945920" cy="2798894"/>
          </a:xfrm>
        </p:grpSpPr>
        <p:sp>
          <p:nvSpPr>
            <p:cNvPr id="46" name="文本框 59">
              <a:extLst>
                <a:ext uri="{FF2B5EF4-FFF2-40B4-BE49-F238E27FC236}">
                  <a16:creationId xmlns:a16="http://schemas.microsoft.com/office/drawing/2014/main" id="{C91E4B54-D42F-41FB-ACD1-013251201E4E}"/>
                </a:ext>
              </a:extLst>
            </p:cNvPr>
            <p:cNvSpPr txBox="1"/>
            <p:nvPr/>
          </p:nvSpPr>
          <p:spPr>
            <a:xfrm flipH="1">
              <a:off x="1538337" y="5919339"/>
              <a:ext cx="3212156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Lett.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124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(2020) 092301</a:t>
              </a:r>
            </a:p>
          </p:txBody>
        </p:sp>
        <p:sp>
          <p:nvSpPr>
            <p:cNvPr id="49" name="文本框 61">
              <a:extLst>
                <a:ext uri="{FF2B5EF4-FFF2-40B4-BE49-F238E27FC236}">
                  <a16:creationId xmlns:a16="http://schemas.microsoft.com/office/drawing/2014/main" id="{C91E4B54-D42F-41FB-ACD1-013251201E4E}"/>
                </a:ext>
              </a:extLst>
            </p:cNvPr>
            <p:cNvSpPr txBox="1"/>
            <p:nvPr/>
          </p:nvSpPr>
          <p:spPr>
            <a:xfrm flipH="1">
              <a:off x="2854382" y="6159107"/>
              <a:ext cx="3234905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Lett.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127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(2021) 172301</a:t>
              </a:r>
            </a:p>
          </p:txBody>
        </p:sp>
        <p:sp>
          <p:nvSpPr>
            <p:cNvPr id="58" name="文本框 63">
              <a:extLst>
                <a:ext uri="{FF2B5EF4-FFF2-40B4-BE49-F238E27FC236}">
                  <a16:creationId xmlns:a16="http://schemas.microsoft.com/office/drawing/2014/main" id="{C91E4B54-D42F-41FB-ACD1-013251201E4E}"/>
                </a:ext>
              </a:extLst>
            </p:cNvPr>
            <p:cNvSpPr txBox="1"/>
            <p:nvPr/>
          </p:nvSpPr>
          <p:spPr>
            <a:xfrm flipH="1">
              <a:off x="6795144" y="5916113"/>
              <a:ext cx="3172611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STAR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Lett.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114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(2015) 022301</a:t>
              </a:r>
            </a:p>
          </p:txBody>
        </p:sp>
        <p:sp>
          <p:nvSpPr>
            <p:cNvPr id="61" name="文本框 64">
              <a:extLst>
                <a:ext uri="{FF2B5EF4-FFF2-40B4-BE49-F238E27FC236}">
                  <a16:creationId xmlns:a16="http://schemas.microsoft.com/office/drawing/2014/main" id="{C91E4B54-D42F-41FB-ACD1-013251201E4E}"/>
                </a:ext>
              </a:extLst>
            </p:cNvPr>
            <p:cNvSpPr txBox="1"/>
            <p:nvPr/>
          </p:nvSpPr>
          <p:spPr>
            <a:xfrm flipH="1">
              <a:off x="8123532" y="6159106"/>
              <a:ext cx="3224467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Lett.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123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(2019) 112002</a:t>
              </a:r>
            </a:p>
          </p:txBody>
        </p:sp>
        <p:sp>
          <p:nvSpPr>
            <p:cNvPr id="67" name="文本框 65">
              <a:extLst>
                <a:ext uri="{FF2B5EF4-FFF2-40B4-BE49-F238E27FC236}">
                  <a16:creationId xmlns:a16="http://schemas.microsoft.com/office/drawing/2014/main" id="{C91E4B54-D42F-41FB-ACD1-013251201E4E}"/>
                </a:ext>
              </a:extLst>
            </p:cNvPr>
            <p:cNvSpPr txBox="1"/>
            <p:nvPr/>
          </p:nvSpPr>
          <p:spPr>
            <a:xfrm flipH="1">
              <a:off x="9454649" y="6405327"/>
              <a:ext cx="2614311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Nature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588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(2020) 232</a:t>
              </a:r>
            </a:p>
          </p:txBody>
        </p:sp>
        <p:pic>
          <p:nvPicPr>
            <p:cNvPr id="89" name="图片 88"/>
            <p:cNvPicPr>
              <a:picLocks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44" y="4356594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3" name="图片 92"/>
            <p:cNvPicPr>
              <a:picLocks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337" y="4356594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4" name="图片 93"/>
            <p:cNvPicPr>
              <a:picLocks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9049" y="4356594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6" name="图片 95"/>
            <p:cNvPicPr>
              <a:picLocks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542" y="4356594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7" name="图片 96"/>
            <p:cNvPicPr>
              <a:picLocks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144" y="4356357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8" name="图片 97"/>
            <p:cNvPicPr>
              <a:picLocks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532" y="4363602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649" y="4363602"/>
              <a:ext cx="1811337" cy="131045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00" name="文本框 58">
              <a:extLst>
                <a:ext uri="{FF2B5EF4-FFF2-40B4-BE49-F238E27FC236}">
                  <a16:creationId xmlns:a16="http://schemas.microsoft.com/office/drawing/2014/main" id="{C91E4B54-D42F-41FB-ACD1-013251201E4E}"/>
                </a:ext>
              </a:extLst>
            </p:cNvPr>
            <p:cNvSpPr txBox="1"/>
            <p:nvPr/>
          </p:nvSpPr>
          <p:spPr>
            <a:xfrm flipH="1">
              <a:off x="199543" y="5711343"/>
              <a:ext cx="2778793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Lett. B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790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(2019) 22</a:t>
              </a:r>
            </a:p>
          </p:txBody>
        </p:sp>
        <p:sp>
          <p:nvSpPr>
            <p:cNvPr id="101" name="文本框 62">
              <a:extLst>
                <a:ext uri="{FF2B5EF4-FFF2-40B4-BE49-F238E27FC236}">
                  <a16:creationId xmlns:a16="http://schemas.microsoft.com/office/drawing/2014/main" id="{C91E4B54-D42F-41FB-ACD1-013251201E4E}"/>
                </a:ext>
              </a:extLst>
            </p:cNvPr>
            <p:cNvSpPr txBox="1"/>
            <p:nvPr/>
          </p:nvSpPr>
          <p:spPr>
            <a:xfrm flipH="1">
              <a:off x="5461542" y="5711343"/>
              <a:ext cx="2541469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STAR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Nature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527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(2015) 345</a:t>
              </a:r>
            </a:p>
          </p:txBody>
        </p:sp>
        <p:pic>
          <p:nvPicPr>
            <p:cNvPr id="102" name="图片 101"/>
            <p:cNvPicPr>
              <a:picLocks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538" y="4363602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本框 41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/>
                <p:nvPr/>
              </p:nvSpPr>
              <p:spPr>
                <a:xfrm flipH="1">
                  <a:off x="8140321" y="3864462"/>
                  <a:ext cx="1392128" cy="4488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altLang="ja-JP" sz="1400" b="1" dirty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Symbol" panose="05050102010706020507" pitchFamily="18" charset="2"/>
                              </a:rPr>
                              <m:t>X</m:t>
                            </m:r>
                          </m:e>
                          <m:sup>
                            <m:r>
                              <a:rPr lang="en-US" altLang="ja-JP" sz="1400" b="1" i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ja-JP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ja-JP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𝐏𝐛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𝟎𝟐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5" name="文本框 41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140321" y="3864462"/>
                  <a:ext cx="1392128" cy="448841"/>
                </a:xfrm>
                <a:prstGeom prst="rect">
                  <a:avLst/>
                </a:prstGeom>
                <a:blipFill>
                  <a:blip r:embed="rId1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本框 42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/>
                <p:nvPr/>
              </p:nvSpPr>
              <p:spPr>
                <a:xfrm flipH="1">
                  <a:off x="9732922" y="3864462"/>
                  <a:ext cx="1163044" cy="4488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400" b="1" i="0" dirty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</m:t>
                            </m:r>
                          </m:e>
                          <m:sup>
                            <m:r>
                              <a:rPr lang="en-US" altLang="ja-JP" sz="1400" b="1" i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ja-JP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zh-CN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6" name="文本框 42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732922" y="3864462"/>
                  <a:ext cx="1163044" cy="448841"/>
                </a:xfrm>
                <a:prstGeom prst="rect">
                  <a:avLst/>
                </a:prstGeom>
                <a:blipFill>
                  <a:blip r:embed="rId18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本框 43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/>
                <p:nvPr/>
              </p:nvSpPr>
              <p:spPr>
                <a:xfrm flipH="1">
                  <a:off x="5402883" y="3858320"/>
                  <a:ext cx="1559087" cy="46442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m:rPr>
                                <m:nor/>
                              </m:rPr>
                              <a:rPr lang="zh-CN" altLang="en-US" sz="1400" b="1" i="1" dirty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+mn-ea"/>
                              </a:rPr>
                              <m:t> 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m:rPr>
                                <m:nor/>
                              </m:rPr>
                              <a:rPr lang="zh-CN" altLang="en-US" sz="1400" b="1" dirty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+mn-ea"/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altLang="zh-CN" b="1" dirty="0">
                    <a:solidFill>
                      <a:srgbClr val="004D99"/>
                    </a:solidFill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altLang="zh-CN" sz="900" b="1" i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𝐀𝐮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𝟐𝟎𝟎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𝐌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7" name="文本框 43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402883" y="3858320"/>
                  <a:ext cx="1559087" cy="4644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文本框 44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/>
                <p:nvPr/>
              </p:nvSpPr>
              <p:spPr>
                <a:xfrm flipH="1">
                  <a:off x="6766947" y="3869032"/>
                  <a:ext cx="1458090" cy="4488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1400" b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ea"/>
                          </a:rPr>
                          <m:t>ΛΛ</m:t>
                        </m:r>
                      </m:oMath>
                    </m:oMathPara>
                  </a14:m>
                  <a:endParaRPr lang="en-US" altLang="zh-CN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𝐀𝐮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𝐀𝐮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𝟐𝟎𝟎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𝐌𝐞𝐕</m:t>
                        </m:r>
                      </m:oMath>
                    </m:oMathPara>
                  </a14:m>
                  <a:endParaRPr lang="zh-CN" altLang="en-US" sz="9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8" name="文本框 44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766947" y="3869032"/>
                  <a:ext cx="1458090" cy="44884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本框 54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/>
                <p:nvPr/>
              </p:nvSpPr>
              <p:spPr>
                <a:xfrm flipH="1">
                  <a:off x="2911838" y="3860310"/>
                  <a:ext cx="1311561" cy="46442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zh-CN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9" name="文本框 54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911838" y="3860310"/>
                  <a:ext cx="1311561" cy="464423"/>
                </a:xfrm>
                <a:prstGeom prst="rect">
                  <a:avLst/>
                </a:prstGeom>
                <a:blipFill>
                  <a:blip r:embed="rId2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本框 55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/>
                <p:nvPr/>
              </p:nvSpPr>
              <p:spPr>
                <a:xfrm flipH="1">
                  <a:off x="123040" y="3852655"/>
                  <a:ext cx="1465899" cy="46474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  <m:sup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altLang="zh-CN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0" name="文本框 55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040" y="3852655"/>
                  <a:ext cx="1465899" cy="464743"/>
                </a:xfrm>
                <a:prstGeom prst="rect">
                  <a:avLst/>
                </a:prstGeom>
                <a:blipFill>
                  <a:blip r:embed="rId2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矩形 80"/>
                <p:cNvSpPr/>
                <p:nvPr/>
              </p:nvSpPr>
              <p:spPr>
                <a:xfrm>
                  <a:off x="1556677" y="3868381"/>
                  <a:ext cx="1421030" cy="4514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zh-CN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1" name="矩形 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6677" y="3868381"/>
                  <a:ext cx="1421030" cy="451470"/>
                </a:xfrm>
                <a:prstGeom prst="rect">
                  <a:avLst/>
                </a:prstGeom>
                <a:blipFill>
                  <a:blip r:embed="rId23"/>
                  <a:stretch>
                    <a:fillRect b="-13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文本框 86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/>
                <p:nvPr/>
              </p:nvSpPr>
              <p:spPr>
                <a:xfrm flipH="1">
                  <a:off x="4203556" y="3858021"/>
                  <a:ext cx="1300003" cy="46442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0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1400" b="0" i="0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zh-CN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2" name="文本框 86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203556" y="3858021"/>
                  <a:ext cx="1300003" cy="464423"/>
                </a:xfrm>
                <a:prstGeom prst="rect">
                  <a:avLst/>
                </a:prstGeom>
                <a:blipFill>
                  <a:blip r:embed="rId24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文本框 87">
              <a:extLst>
                <a:ext uri="{FF2B5EF4-FFF2-40B4-BE49-F238E27FC236}">
                  <a16:creationId xmlns:a16="http://schemas.microsoft.com/office/drawing/2014/main" id="{C91E4B54-D42F-41FB-ACD1-013251201E4E}"/>
                </a:ext>
              </a:extLst>
            </p:cNvPr>
            <p:cNvSpPr txBox="1"/>
            <p:nvPr/>
          </p:nvSpPr>
          <p:spPr>
            <a:xfrm flipH="1">
              <a:off x="4161538" y="6405328"/>
              <a:ext cx="3234905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D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106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(2022) 052010</a:t>
              </a:r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8818" y="4536809"/>
              <a:ext cx="860142" cy="655732"/>
            </a:xfrm>
            <a:prstGeom prst="rect">
              <a:avLst/>
            </a:prstGeom>
          </p:spPr>
        </p:pic>
      </p:grpSp>
      <p:sp>
        <p:nvSpPr>
          <p:cNvPr id="110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 txBox="1">
            <a:spLocks/>
          </p:cNvSpPr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New probe—</a:t>
            </a:r>
            <a:r>
              <a:rPr lang="en-US" altLang="zh-CN" sz="3200" b="1" dirty="0" err="1">
                <a:latin typeface="Microsoft YaHei" charset="-122"/>
                <a:ea typeface="Microsoft YaHei" charset="-122"/>
                <a:cs typeface="Microsoft YaHei" charset="-122"/>
              </a:rPr>
              <a:t>femtoscopic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 correlation functions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025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99B34-0DD7-5BA2-5E55-4E361B16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Contents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9B782C-0EC6-D7A7-80C4-45F8E253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4A9042BF-E740-4883-929F-758A78D394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Brief introduction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Femtoscopic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</a:t>
                </a: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 and outlook</a:t>
                </a:r>
              </a:p>
              <a:p>
                <a:endPara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4A9042BF-E740-4883-929F-758A78D394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604074"/>
                <a:ext cx="11501053" cy="4681377"/>
              </a:xfrm>
              <a:blipFill>
                <a:blip r:embed="rId2"/>
                <a:stretch>
                  <a:fillRect l="-1272" t="-130" b="-9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3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039" y="308318"/>
            <a:ext cx="12816468" cy="49708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Microsoft YaHei" charset="-122"/>
                <a:ea typeface="Microsoft YaHei" charset="-122"/>
                <a:cs typeface="Microsoft YaHei" charset="-122"/>
              </a:rPr>
              <a:t>Abundant particles produced in AA, </a:t>
            </a:r>
            <a:r>
              <a:rPr lang="en-US" altLang="zh-CN" sz="2800" b="1" dirty="0" err="1">
                <a:latin typeface="Microsoft YaHei" charset="-122"/>
                <a:ea typeface="Microsoft YaHei" charset="-122"/>
                <a:cs typeface="Microsoft YaHei" charset="-122"/>
              </a:rPr>
              <a:t>pA</a:t>
            </a:r>
            <a:r>
              <a:rPr lang="en-US" altLang="zh-CN" sz="2800" b="1" dirty="0">
                <a:latin typeface="Microsoft YaHei" charset="-122"/>
                <a:ea typeface="Microsoft YaHei" charset="-122"/>
                <a:cs typeface="Microsoft YaHei" charset="-122"/>
              </a:rPr>
              <a:t>, and pp collisions</a:t>
            </a:r>
            <a:endParaRPr lang="zh-CN" altLang="en-US" sz="28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0" y="1660103"/>
            <a:ext cx="9608949" cy="447408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13721" y="2478154"/>
            <a:ext cx="1030639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dist">
              <a:lnSpc>
                <a:spcPct val="90000"/>
              </a:lnSpc>
              <a:spcBef>
                <a:spcPct val="0"/>
              </a:spcBef>
            </a:pPr>
            <a:r>
              <a:rPr lang="en-US" altLang="zh-CN" sz="12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Final-State Interaction </a:t>
            </a:r>
            <a:endParaRPr lang="zh-CN" altLang="en-US" sz="1200" b="1" dirty="0">
              <a:solidFill>
                <a:srgbClr val="C0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39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1483.315"/>
  <p:tag name="LATEXADDIN" val="\documentclass{article}&#10;\usepackage{amsmath}&#10;\pagestyle{empty}&#10;\begin{document}&#10;\begin{align}&#10;  C(\boldsymbol{p}_1, \boldsymbol{p}_2)~=~\frac{{\rm P}_(\boldsymbol{p}_1,\boldsymbol{p}_2)}{{\rm P}(\boldsymbol{p}_1)\cdot&#10;{\rm P}(\boldsymbol{p}_2)}\nonumber&#10;\end{align}&#10;&#10;&#10;&#10;\end{document}"/>
  <p:tag name="IGUANATEXSIZE" val="20"/>
  <p:tag name="IGUANATEXCURSOR" val="225"/>
  <p:tag name="TRANSPARENCY" val="True"/>
  <p:tag name="FILENAME" val=""/>
  <p:tag name="LATEXENGINEID" val="0"/>
  <p:tag name="TEMPFOLDER" val="c:\temp\"/>
  <p:tag name="LATEXFORMHEIGHT" val="312"/>
  <p:tag name="LATEXFORMWIDTH" val="89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005.624"/>
  <p:tag name="LATEXADDIN" val="\documentclass{article}&#10;\usepackage{amsmath}&#10;\pagestyle{empty}&#10;\begin{document}&#10;$P=\left(D^0,D^+,D^+_s\right)$&#10;&#10;&#10;&#10;\end{document}"/>
  <p:tag name="IGUANATEXSIZE" val="20"/>
  <p:tag name="IGUANATEXCURSOR" val="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135"/>
  <p:tag name="ORIGINALWIDTH" val="1943.007"/>
  <p:tag name="LATEXADDIN" val="\documentclass{article}&#10;\usepackage{amsmath}&#10;\pagestyle{empty}&#10;\begin{document}&#10;\begin{align}&#10;V_{\nu'\nu}=\frac{C_{\nu'\nu}}{4f_0^2}\left[\left(p_1+p_2\right)^2-\left(p_1-p_4\right)\right]\nonumber&#10;\end{align}&#10;&#10;&#10;&#10;\end{document}"/>
  <p:tag name="IGUANATEXSIZE" val="20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4807"/>
  <p:tag name="ORIGINALWIDTH" val="2646.419"/>
  <p:tag name="LATEXADDIN" val="\documentclass{article}&#10;\usepackage{amsmath}&#10;\pagestyle{empty}&#10;\begin{document}&#10;&#10;$p_{1(3)}=(E_{1(3)},\boldsymbol{p^{(\prime)}})$,\quad$p_{2(4)}=(\sqrt{s}-E_{1(3)},-\boldsymbol{p^{(\prime)}})$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6.7079"/>
  <p:tag name="ORIGINALWIDTH" val="4650.169"/>
  <p:tag name="LATEXADDIN" val="\documentclass{article}&#10;\usepackage{amsmath}&#10;\pagestyle{empty}&#10;\begin{document}&#10;&#10;\begin{align}\label{Eq:Kadyshevsky}&#10;  &amp;T_{\nu'\nu}(k',k)=V_{\nu'\nu}\cdot f_{\Lambda_F}(k',k)+\sum_{\nu^{\prime\prime}}\int_0^\infty\frac{{\rm d}k^{\prime\prime}k^{\prime\prime2}}{8\pi^2}\frac{V_{\nu'\nu^{\prime\prime}}\cdot f_{\Lambda_F}(k',k^{\prime\prime})\cdot T_{\nu^{\prime\prime}\nu}(k^{\prime\prime},k)}{E_{P,\nu^{\prime\prime}}E_{\Phi,\nu^{\prime\prime}}(\sqrt{s}-E_{P,\nu^{\prime\prime}}-E_{\Phi,\nu^{\prime\prime}}+i\epsilon)}\nonumber&#10;\end{align}&#10;&#10;\end{document}"/>
  <p:tag name="IGUANATEXSIZE" val="20"/>
  <p:tag name="IGUANATEXCURSOR" val="484"/>
  <p:tag name="TRANSPARENCY" val="True"/>
  <p:tag name="FILENAME" val=""/>
  <p:tag name="LATEXENGINEID" val="0"/>
  <p:tag name="TEMPFOLDER" val="c:\temp\"/>
  <p:tag name="LATEXFORMHEIGHT" val="312"/>
  <p:tag name="LATEXFORMWIDTH" val="1022.2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9613"/>
  <p:tag name="ORIGINALWIDTH" val="3940.758"/>
  <p:tag name="LATEXADDIN" val="\documentclass{article}&#10;\usepackage{amsmath}&#10;\pagestyle{empty}&#10;\begin{document}&#10;\begin{align}\label{Eq:Fourier_Bessel}&#10;  \psi_{\nu'\nu}(k,r)=\delta_{\nu'\nu}j_0(kr)+\int_0^\infty\frac{{\rm d}k'k^{\prime2}}{8\pi^2}\frac{T_{\nu'\nu}(k',k)\cdot j_0(k'r)}{E_{P,\nu^{\prime}}E_{\Phi,\nu^{\prime}}(\sqrt{s}-E_{P,\nu^{\prime}}-E_{\Phi,\nu^{\prime}}+i\epsilon)}\nonumber&#10;\end{align}&#10;&#10;&#10;&#10;\end{document}"/>
  <p:tag name="IGUANATEXSIZE" val="20"/>
  <p:tag name="IGUANATEXCURSOR" val="3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158.98"/>
  <p:tag name="LATEXADDIN" val="\documentclass{article}&#10;\usepackage{amsmath}&#10;\pagestyle{empty}&#10;\begin{document}&#10;\begin{align}\label{Eq:regularization}&#10;  f_{\Lambda_F}(k',k)=\exp\left[-\left(\frac{k'}{\Lambda_F}\right)^{2}-\left(\frac{k}{\Lambda_F}\right)^{2}\right]\nonumber&#10;\end{align}&#10;&#10;&#10;&#10;\end{document}"/>
  <p:tag name="IGUANATEXSIZE" val="2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82.6397"/>
  <p:tag name="LATEXADDIN" val="\documentclass{article}&#10;\usepackage{amsmath}&#10;\pagestyle{empty}&#10;\begin{document}&#10;&#10;\begin{align}&#10;\Lambda_F=1107~{\rm MeV}\nonumber&#10;\end{align}&#10;&#10;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1108.361"/>
  <p:tag name="LATEXADDIN" val="\documentclass{article}&#10;\usepackage{amsmath}&#10;\pagestyle{empty}&#10;\begin{document}&#10;&#10;\begin{align}&#10;M_{D_{s0}^*}=2317.8~{\rm MeV}\nonumber&#10;\end{align}&#10;&#10;&#10;\end{document}"/>
  <p:tag name="IGUANATEXSIZE" val="20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8.1403"/>
  <p:tag name="ORIGINALWIDTH" val="2333.708"/>
  <p:tag name="LATEXADDIN" val="\documentclass{article}&#10;\usepackage{amsmath}&#10;\pagestyle{empty}&#10;\begin{document}&#10;&#10;\begin{align}&#10;  &amp;V_{\Sigma_c\bar{D}^{(*)}}^{I=\frac{3}{2}}=2M_{\Sigma_c}M_{\bar{D}^{(*)}}\widetilde{\beta}_1\widetilde{\beta}_2g_V^2\left(\frac{1}{m_\omega^2}+\frac{1}{m_\rho^2}\right)\nonumber\\&#10;\nonumber\\&#10;  &amp;V_{\Sigma_c\bar{D}^{(*)}}^{I=\frac{1}{2}}=2M_{\Sigma_c}M_{\bar{D}^{(*)}}\widetilde{\beta}_1\widetilde{\beta}_2g_V^2\left(\frac{1}{m_\omega^2}-\frac{2}{m_\rho^2}\right)\nonumber&#10;\end{align}&#10;&#10;&#10;\end{document}"/>
  <p:tag name="IGUANATEXSIZE" val="20"/>
  <p:tag name="IGUANATEXCURSOR" val="2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3.8882"/>
  <p:tag name="ORIGINALWIDTH" val="3346.832"/>
  <p:tag name="LATEXADDIN" val="\documentclass{article}&#10;\usepackage{amsmath}&#10;\pagestyle{empty}&#10;\begin{document}&#10;\begin{align}&#10;\left|\Sigma_c\bar{D}^{(*)},I=\frac{3}{2},I_3=\frac{1}{2}\right\rangle&amp;=\sqrt{\frac{1}{3}}\left|\Sigma_c^{++}D^{(*)-}\right\rangle+\sqrt{\frac{2}{3}}\left|\Sigma_c^+\bar{D}^{(*)0}\right\rangle\nonumber\\&#10;\nonumber\\&#10;\left|\Sigma_c\bar{D}^{(*)},I=\frac{1}{2},I_3=\frac{1}{2}\right\rangle&amp;=\sqrt{\frac{2}{3}}\left|\Sigma_c^{++}D^{(*)-}\right\rangle-\sqrt{\frac{1}{3}}\left|\Sigma_c^+\bar{D}^{(*)0}\right\rangle\nonumber&#10;\end{align}&#10;&#10;&#10;&#10;\end{document}"/>
  <p:tag name="IGUANATEXSIZE" val="20"/>
  <p:tag name="IGUANATEXCURSOR" val="4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131"/>
  <p:tag name="ORIGINALWIDTH" val="2983.877"/>
  <p:tag name="LATEXADDIN" val="\documentclass{article}&#10;\usepackage{amsmath}&#10;\usepackage{color,xcolor}&#10;\pagestyle{empty}&#10;\begin{document}&#10;\begin{align}&#10;  C(k)~~=~\int \textcolor{orange}{S_{12}(\boldsymbol{r})}~~\textcolor{violet}{|\psi(\boldsymbol{k},\boldsymbol{r})|^2}~~{\rm d}\boldsymbol{r}~~=~~\xi(k)\frac{N_{\rm same}(k)}{N_{\rm mixed}(k)}\nonumber&#10;\end{align}&#10;&#10;&#10;&#10;\end{document}"/>
  <p:tag name="IGUANATEXSIZE" val="20"/>
  <p:tag name="IGUANATEXCURSOR" val="24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.73976"/>
  <p:tag name="ORIGINALWIDTH" val="407.949"/>
  <p:tag name="LATEXADDIN" val="\documentclass{article}&#10;\usepackage{amsmath}&#10;\usepackage{color}&#10;\pagestyle{empty}&#10;\begin{document}&#10;$=~\textcolor{red}{\omega},~\textcolor{red}{\rho}$&#10;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158.98"/>
  <p:tag name="LATEXADDIN" val="\documentclass{article}&#10;\usepackage{amsmath}&#10;\pagestyle{empty}&#10;\begin{document}&#10;\begin{align}\label{Eq:regularization}&#10;  f_{\Lambda_F}(k',k)=\exp\left[-\left(\frac{k'}{\Lambda_F}\right)^{2}-\left(\frac{k}{\Lambda_F}\right)^{2}\right]\nonumber&#10;\end{align}&#10;&#10;&#10;&#10;\end{document}"/>
  <p:tag name="IGUANATEXSIZE" val="2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20.3975"/>
  <p:tag name="LATEXADDIN" val="\documentclass{article}&#10;\usepackage{amsmath}&#10;\pagestyle{empty}&#10;\begin{document}&#10;&#10;\begin{align}&#10;\Lambda_F=860~{\rm MeV}\nonumber&#10;\end{align}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732.283"/>
  <p:tag name="LATEXADDIN" val="\documentclass{article}&#10;\usepackage{amsmath}&#10;\usepackage{color}&#10;\pagestyle{empty}&#10;\begin{document}&#10;&#10;&#10;\begin{align}&#10;\bf{\bar{C}=\textcolor{red}{2/3\cdot C_{\rm deep}}+\textcolor{blue}{1/3\cdot C_{\rm shallow}}}\nonumber&#10;\end{align}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red}{P_c(4440):J^P=(3/2)^-}}\nonumber&#10;\end{align}&#10;&#10;&#10;&#10;\end{document}"/>
  <p:tag name="IGUANATEXSIZE" val="20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blue}{P_c(4457):J^P=(1/2)^-}}\nonumber&#10;\end{align}&#10;&#10;&#10;&#10;\end{document}"/>
  <p:tag name="IGUANATEXSIZE" val="20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732.283"/>
  <p:tag name="LATEXADDIN" val="\documentclass{article}&#10;\usepackage{amsmath}&#10;\usepackage{color}&#10;\pagestyle{empty}&#10;\begin{document}&#10;&#10;&#10;\begin{align}&#10;\bf{\bar{C}=\textcolor{red}{1/3\cdot C_{\rm deep}}+\textcolor{blue}{2/3\cdot C_{\rm shallow}}}\nonumber&#10;\end{align}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red}{P_c(4440):J^P=(1/2)^-}}\nonumber&#10;\end{align}&#10;&#10;&#10;&#10;\end{document}"/>
  <p:tag name="IGUANATEXSIZE" val="20"/>
  <p:tag name="IGUANATEXCURSOR" val="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blue}{P_c(4457):J^P=(3/2)^-}}\nonumber&#10;\end{align}&#10;&#10;&#10;&#10;\end{document}"/>
  <p:tag name="IGUANATEXSIZE" val="20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82.6397"/>
  <p:tag name="LATEXADDIN" val="\documentclass{article}&#10;\usepackage{amsmath}&#10;\pagestyle{empty}&#10;\begin{document}&#10;&#10;\begin{align}&#10;\Lambda_F=1067~{\rm MeV}\nonumber&#10;\end{align}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4.289"/>
  <p:tag name="LATEXADDIN" val="\documentclass{article}&#10;\usepackage{amsmath}&#10;\usepackage{color,xcolor}&#10;\pagestyle{empty}&#10;\begin{document}&#10;  \begin{align}&#10;    C(k)&#10;    =\int~S_{12}(r)~|\Psi(\boldsymbol{r},\boldsymbol{k})|^2~{\rm d}\boldsymbol{r}\nonumber&#10;  \end{align}&#10;&#10;&#10;&#10;&#10;\end{document}"/>
  <p:tag name="IGUANATEXSIZE" val="20"/>
  <p:tag name="IGUANATEXCURSOR" val="156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3995.5"/>
  <p:tag name="LATEXADDIN" val="\documentclass{article}&#10;\usepackage{amsmath}&#10;\usepackage{color}&#10;\pagestyle{empty}&#10;\begin{document}&#10;&#10;\begin{align}&#10;  \bf{V=\textcolor{red}{a}+\textcolor{blue}{b\cdot k^2}},\qquad k=\sqrt{[s-(m_1+m+2)^2][s-(m_1-m+2)^2]}/2\sqrt{s}\nonumber&#10;\end{align}&#10;&#10;&#10;\end{document}"/>
  <p:tag name="IGUANATEXSIZE" val="20"/>
  <p:tag name="IGUANATEXCURSOR" val="1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.48779"/>
  <p:tag name="ORIGINALWIDTH" val="834.6457"/>
  <p:tag name="LATEXADDIN" val="\documentclass{article}&#10;\usepackage{amsmath}&#10;\usepackage{color}&#10;\pagestyle{empty}&#10;\begin{document}&#10;&#10;\begin{align}&#10;  \bf{T=V+VGT}\nonumber&#10;\end{align}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7.2066"/>
  <p:tag name="ORIGINALWIDTH" val="5456.318"/>
  <p:tag name="LATEXADDIN" val="\documentclass{article}&#10;\usepackage{amsmath}&#10;\pagestyle{empty}&#10;\begin{document}&#10;\begin{align}\label{Eq:LF}&#10;  \bf{G(\sqrt{s})=\int_0^{|\boldsymbol{q}|&lt;q_{\rm max}}\frac{{\rm d}^3k'}{(2\pi)^3}\frac{E_1(k')+E_2(k')}{2E_1(k')E_2(k')}\frac{1}{\sqrt{s}^2-[E_1(k')+E_2(k')]^2+i\varepsilon}},\quad q_{max}\in[0.8,1.2]~MeV\nonumber&#10;\end{align}&#10;&#10;&#10;&#10;\end{document}"/>
  <p:tag name="IGUANATEXSIZE" val="20"/>
  <p:tag name="IGUANATEXCURSOR" val="3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4654.668"/>
  <p:tag name="LATEXADDIN" val="\documentclass{article}&#10;\usepackage{amsmath}&#10;\usepackage{color}&#10;\pagestyle{empty}&#10;\begin{document}&#10;&#10;\begin{align}\label{Eq:CF}&#10;  \textcolor{red}{\bf{C(k)=1+\int_0^\infty4\pi r^2{\rm d}r~S_{12}(r)~\theta(q_{\rm max}-k)\left[\left|j_0(kr)+T(\sqrt{s})~\widetilde{G}(r,\sqrt{s})\right|^2-|j_0(kr)|^2\right]}}\nonumber&#10;\end{align}&#10;&#10;&#10;\end{document}"/>
  <p:tag name="IGUANATEXSIZE" val="20"/>
  <p:tag name="IGUANATEXCURSOR" val="3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7.2066"/>
  <p:tag name="ORIGINALWIDTH" val="4106.487"/>
  <p:tag name="LATEXADDIN" val="\documentclass{article}&#10;\usepackage{amsmath}&#10;\pagestyle{empty}&#10;\begin{document}&#10;&#10;\begin{align}\label{Eq:LFnew}&#10;  \bf{\widetilde{G}(r,\sqrt{s})=\int_0^{|\boldsymbol{q}|&lt;q_{\rm max}}\frac{{\rm d}^3k'}{(2\pi)^3}\frac{E_1(k')+E_2(k')}{2E_1(k')E_2(k')}\frac{j_0(k'r)}{\sqrt{s}^2-[E_1(k')+E_2(k')]^2+i\varepsilon}}\nonumber&#10;\end{align}&#10;&#10;&#10;\end{document}"/>
  <p:tag name="IGUANATEXSIZE" val="20"/>
  <p:tag name="IGUANATEXCURSOR" val="3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133"/>
  <p:tag name="ORIGINALWIDTH" val="2936.633"/>
  <p:tag name="LATEXADDIN" val="\documentclass{article}&#10;\usepackage{amsmath}&#10;\usepackage{color,xcolor}&#10;\pagestyle{empty}&#10;\begin{document}&#10;\begin{align}&#10;  C(k)\simeq1+\int_0^\infty4\pi r^2{\rm d}r~S_{12}(r)~\left[|\textcolor{red}{\psi_0(r,k)}|^2-|j_0(kr)|^2\right]\nonumber&#10;\end{align}&#10;&#10;&#10;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83.764"/>
  <p:tag name="LATEXADDIN" val="\documentclass{article}&#10;\usepackage{amsmath}&#10;\pagestyle{empty}&#10;\begin{document}&#10;\begin{align}&#10;S_{12}(r)=\exp[-r^2/(4R^2)]/(2\sqrt{\pi}R)^3\nonumber&#10;\end{align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.4612"/>
  <p:tag name="ORIGINALWIDTH" val="1181.852"/>
  <p:tag name="LATEXADDIN" val="\documentclass{article}&#10;\usepackage{amsmath}&#10;\usepackage{color,xcolor}&#10;\pagestyle{empty}&#10;\begin{document}&#10;\begin{align}&#10;  -\frac{\hbar^2}{2\mu}\nabla^2\psi+V\psi=E\psi\nonumber&#10;\end{align}&#10;&#10;&#10;&#10;\end{document}"/>
  <p:tag name="IGUANATEXSIZE" val="20"/>
  <p:tag name="IGUANATEXCURSOR" val="167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88.714"/>
  <p:tag name="LATEXADDIN" val="\documentclass{article}&#10;\usepackage{amsmath}&#10;\usepackage{color,xcolor}&#10;\pagestyle{empty}&#10;\begin{document}&#10;\begin{align}&#10;  T=V+VGT\quad\Longrightarrow\quad\textcolor{red}{|\psi\rangle=|\phi\rangle+GT|\phi\rangle}\nonumber&#10;\end{align}&#10;&#10;&#10;&#10;\end{document}"/>
  <p:tag name="IGUANATEXSIZE" val="20"/>
  <p:tag name="IGUANATEXCURSOR" val="197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59.99252"/>
  <p:tag name="LATEXADDIN" val="\documentclass{article}&#10;\usepackage{amsmath}&#10;\pagestyle{empty}&#10;\begin{document}&#10;&#10;$d$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928.759"/>
  <p:tag name="LATEXADDIN" val="\documentclass{article}&#10;\usepackage{amsmath}&#10;\pagestyle{empty}&#10;\begin{document}&#10;&#10;M $=2317.8\pm0.6$ and $\Gamma&lt;3.8$ MeV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23867</TotalTime>
  <Words>3000</Words>
  <Application>Microsoft Office PowerPoint</Application>
  <PresentationFormat>宽屏</PresentationFormat>
  <Paragraphs>335</Paragraphs>
  <Slides>35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57" baseType="lpstr">
      <vt:lpstr>-apple-system</vt:lpstr>
      <vt:lpstr>Helvetica Neue</vt:lpstr>
      <vt:lpstr>YentiEG-Ultra-GB</vt:lpstr>
      <vt:lpstr>游ゴシック</vt:lpstr>
      <vt:lpstr>等线</vt:lpstr>
      <vt:lpstr>等线 Light</vt:lpstr>
      <vt:lpstr>黑体</vt:lpstr>
      <vt:lpstr>Microsoft YaHei</vt:lpstr>
      <vt:lpstr>Microsoft YaHei</vt:lpstr>
      <vt:lpstr>系统字体常规体</vt:lpstr>
      <vt:lpstr>Arial</vt:lpstr>
      <vt:lpstr>Arial</vt:lpstr>
      <vt:lpstr>Arial Black</vt:lpstr>
      <vt:lpstr>Calibri</vt:lpstr>
      <vt:lpstr>Calibri Light</vt:lpstr>
      <vt:lpstr>Cambria Math</vt:lpstr>
      <vt:lpstr>Symbol</vt:lpstr>
      <vt:lpstr>Times New Roman</vt:lpstr>
      <vt:lpstr>Wingdings</vt:lpstr>
      <vt:lpstr>Wingdings 2</vt:lpstr>
      <vt:lpstr>Office 主题</vt:lpstr>
      <vt:lpstr>1_Office 主题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Abundant particles produced in AA, pA, and pp collisions</vt:lpstr>
      <vt:lpstr>Femtoscopic correlation functions (CFs)</vt:lpstr>
      <vt:lpstr>Femtoscopic correlation functions (CFs)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Li-Sheng Geng</dc:creator>
  <cp:lastModifiedBy>Lisheng Geng</cp:lastModifiedBy>
  <cp:revision>1097</cp:revision>
  <dcterms:created xsi:type="dcterms:W3CDTF">2022-03-30T06:37:53Z</dcterms:created>
  <dcterms:modified xsi:type="dcterms:W3CDTF">2024-04-20T01:51:23Z</dcterms:modified>
</cp:coreProperties>
</file>