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2" r:id="rId1"/>
    <p:sldMasterId id="2147483694" r:id="rId2"/>
  </p:sldMasterIdLst>
  <p:notesMasterIdLst>
    <p:notesMasterId r:id="rId27"/>
  </p:notesMasterIdLst>
  <p:handoutMasterIdLst>
    <p:handoutMasterId r:id="rId28"/>
  </p:handoutMasterIdLst>
  <p:sldIdLst>
    <p:sldId id="1277" r:id="rId3"/>
    <p:sldId id="1387" r:id="rId4"/>
    <p:sldId id="1388" r:id="rId5"/>
    <p:sldId id="1389" r:id="rId6"/>
    <p:sldId id="1390" r:id="rId7"/>
    <p:sldId id="1391" r:id="rId8"/>
    <p:sldId id="1393" r:id="rId9"/>
    <p:sldId id="1365" r:id="rId10"/>
    <p:sldId id="1392" r:id="rId11"/>
    <p:sldId id="1367" r:id="rId12"/>
    <p:sldId id="1368" r:id="rId13"/>
    <p:sldId id="1394" r:id="rId14"/>
    <p:sldId id="1369" r:id="rId15"/>
    <p:sldId id="1395" r:id="rId16"/>
    <p:sldId id="1397" r:id="rId17"/>
    <p:sldId id="1398" r:id="rId18"/>
    <p:sldId id="1399" r:id="rId19"/>
    <p:sldId id="1370" r:id="rId20"/>
    <p:sldId id="1400" r:id="rId21"/>
    <p:sldId id="1401" r:id="rId22"/>
    <p:sldId id="1402" r:id="rId23"/>
    <p:sldId id="1403" r:id="rId24"/>
    <p:sldId id="1404" r:id="rId25"/>
    <p:sldId id="1405" r:id="rId26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820CB"/>
    <a:srgbClr val="FFCC66"/>
    <a:srgbClr val="FFFF66"/>
    <a:srgbClr val="FFCC00"/>
    <a:srgbClr val="07CEE9"/>
    <a:srgbClr val="34EC46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9" autoAdjust="0"/>
    <p:restoredTop sz="89602" autoAdjust="0"/>
  </p:normalViewPr>
  <p:slideViewPr>
    <p:cSldViewPr snapToGrid="0">
      <p:cViewPr varScale="1">
        <p:scale>
          <a:sx n="80" d="100"/>
          <a:sy n="80" d="100"/>
        </p:scale>
        <p:origin x="192" y="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2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D3D40-DFBF-1845-BCF0-DBDF346035C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4F11AE14-F51F-6944-AB88-86B139764908}">
      <dgm:prSet phldrT="[文本]" custT="1"/>
      <dgm:spPr/>
      <dgm:t>
        <a:bodyPr/>
        <a:lstStyle/>
        <a:p>
          <a:endParaRPr lang="zh-CN" altLang="en-US" sz="1200" dirty="0"/>
        </a:p>
      </dgm:t>
    </dgm:pt>
    <dgm:pt modelId="{39A0A3CB-B494-D646-8519-6DFA8DC90205}" type="parTrans" cxnId="{DF92A130-0200-D24A-B37C-1BA68192D512}">
      <dgm:prSet/>
      <dgm:spPr/>
      <dgm:t>
        <a:bodyPr/>
        <a:lstStyle/>
        <a:p>
          <a:endParaRPr lang="zh-CN" altLang="en-US"/>
        </a:p>
      </dgm:t>
    </dgm:pt>
    <dgm:pt modelId="{12171852-A9B8-2E41-B66F-B52F80989DF9}" type="sibTrans" cxnId="{DF92A130-0200-D24A-B37C-1BA68192D512}">
      <dgm:prSet/>
      <dgm:spPr/>
      <dgm:t>
        <a:bodyPr/>
        <a:lstStyle/>
        <a:p>
          <a:endParaRPr lang="zh-CN" altLang="en-US"/>
        </a:p>
      </dgm:t>
    </dgm:pt>
    <dgm:pt modelId="{24764614-4A2B-7D4F-AFD8-E8243AB60A8B}">
      <dgm:prSet phldrT="[文本]" custT="1"/>
      <dgm:spPr/>
      <dgm:t>
        <a:bodyPr/>
        <a:lstStyle/>
        <a:p>
          <a:r>
            <a: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PIBETA</a:t>
          </a:r>
        </a:p>
        <a:p>
          <a:r>
            <a: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PIONEER</a:t>
          </a:r>
          <a:endParaRPr lang="zh-CN" alt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5C154-92B5-FC4F-B7F9-63345DD9316D}" type="sibTrans" cxnId="{5FA95FEA-3CDB-C049-87F3-FC3F1E021AD9}">
      <dgm:prSet/>
      <dgm:spPr/>
      <dgm:t>
        <a:bodyPr/>
        <a:lstStyle/>
        <a:p>
          <a:endParaRPr lang="zh-CN" altLang="en-US"/>
        </a:p>
      </dgm:t>
    </dgm:pt>
    <dgm:pt modelId="{B7FA0A47-16D3-D24D-B1F3-5BE327FD653E}" type="parTrans" cxnId="{5FA95FEA-3CDB-C049-87F3-FC3F1E021AD9}">
      <dgm:prSet/>
      <dgm:spPr/>
      <dgm:t>
        <a:bodyPr/>
        <a:lstStyle/>
        <a:p>
          <a:endParaRPr lang="zh-CN" altLang="en-US"/>
        </a:p>
      </dgm:t>
    </dgm:pt>
    <dgm:pt modelId="{126E944B-C508-0F45-AFE0-5C1D1F98C193}">
      <dgm:prSet phldrT="[文本]" custT="1"/>
      <dgm:spPr/>
      <dgm:t>
        <a:bodyPr/>
        <a:lstStyle/>
        <a:p>
          <a:r>
            <a: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Super-allowed</a:t>
          </a:r>
          <a:endParaRPr lang="zh-CN" alt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10F30-187B-E748-B0D6-FFF5588969F2}" type="sibTrans" cxnId="{9E44C0EB-6E2C-C042-9E7A-C9D3ED7B1642}">
      <dgm:prSet/>
      <dgm:spPr/>
      <dgm:t>
        <a:bodyPr/>
        <a:lstStyle/>
        <a:p>
          <a:endParaRPr lang="zh-CN" altLang="en-US"/>
        </a:p>
      </dgm:t>
    </dgm:pt>
    <dgm:pt modelId="{2F4DE3BD-8AFB-8B4F-8693-E6A2C42BE806}" type="parTrans" cxnId="{9E44C0EB-6E2C-C042-9E7A-C9D3ED7B1642}">
      <dgm:prSet/>
      <dgm:spPr/>
      <dgm:t>
        <a:bodyPr/>
        <a:lstStyle/>
        <a:p>
          <a:endParaRPr lang="zh-CN" altLang="en-US"/>
        </a:p>
      </dgm:t>
    </dgm:pt>
    <dgm:pt modelId="{F8BD485B-0D1A-4544-8345-4C026EB901D5}">
      <dgm:prSet phldrT="[文本]" custT="1"/>
      <dgm:spPr/>
      <dgm:t>
        <a:bodyPr/>
        <a:lstStyle/>
        <a:p>
          <a:r>
            <a:rPr lang="en-US" altLang="zh-CN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Ultra-Cold</a:t>
          </a:r>
          <a:r>
            <a:rPr lang="zh-CN" alt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zh-CN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Neutron</a:t>
          </a:r>
          <a:endParaRPr lang="zh-CN" altLang="en-US" sz="16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9A214-74B9-5949-94F3-E9C5CA08A69A}" type="sibTrans" cxnId="{9FB14095-162E-BB45-84B3-AB97197F40DC}">
      <dgm:prSet/>
      <dgm:spPr/>
      <dgm:t>
        <a:bodyPr/>
        <a:lstStyle/>
        <a:p>
          <a:endParaRPr lang="zh-CN" altLang="en-US"/>
        </a:p>
      </dgm:t>
    </dgm:pt>
    <dgm:pt modelId="{08D5ABF1-4239-7746-B28B-5AEEEE50FB1D}" type="parTrans" cxnId="{9FB14095-162E-BB45-84B3-AB97197F40DC}">
      <dgm:prSet/>
      <dgm:spPr/>
      <dgm:t>
        <a:bodyPr/>
        <a:lstStyle/>
        <a:p>
          <a:endParaRPr lang="zh-CN" altLang="en-US"/>
        </a:p>
      </dgm:t>
    </dgm:pt>
    <dgm:pt modelId="{E67EF4D9-540C-5241-A99E-742D8FF0D436}" type="pres">
      <dgm:prSet presAssocID="{F0ED3D40-DFBF-1845-BCF0-DBDF346035C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ECE219-ADBE-D248-95E1-EB14C1981BD7}" type="pres">
      <dgm:prSet presAssocID="{4F11AE14-F51F-6944-AB88-86B139764908}" presName="centerShape" presStyleLbl="node0" presStyleIdx="0" presStyleCnt="1"/>
      <dgm:spPr/>
    </dgm:pt>
    <dgm:pt modelId="{B78D6C98-BD90-7240-8F1D-F7733CA193AE}" type="pres">
      <dgm:prSet presAssocID="{2F4DE3BD-8AFB-8B4F-8693-E6A2C42BE806}" presName="parTrans" presStyleLbl="sibTrans2D1" presStyleIdx="0" presStyleCnt="3"/>
      <dgm:spPr/>
    </dgm:pt>
    <dgm:pt modelId="{6A6304D8-431B-C34F-A2A0-47709EE8303B}" type="pres">
      <dgm:prSet presAssocID="{2F4DE3BD-8AFB-8B4F-8693-E6A2C42BE806}" presName="connectorText" presStyleLbl="sibTrans2D1" presStyleIdx="0" presStyleCnt="3"/>
      <dgm:spPr/>
    </dgm:pt>
    <dgm:pt modelId="{33681240-9E85-F848-BC8E-A40FD3726EB8}" type="pres">
      <dgm:prSet presAssocID="{126E944B-C508-0F45-AFE0-5C1D1F98C193}" presName="node" presStyleLbl="node1" presStyleIdx="0" presStyleCnt="3">
        <dgm:presLayoutVars>
          <dgm:bulletEnabled val="1"/>
        </dgm:presLayoutVars>
      </dgm:prSet>
      <dgm:spPr/>
    </dgm:pt>
    <dgm:pt modelId="{CC0BAF32-2303-E345-BE7F-648FAEB2C2CD}" type="pres">
      <dgm:prSet presAssocID="{08D5ABF1-4239-7746-B28B-5AEEEE50FB1D}" presName="parTrans" presStyleLbl="sibTrans2D1" presStyleIdx="1" presStyleCnt="3"/>
      <dgm:spPr/>
    </dgm:pt>
    <dgm:pt modelId="{DEA2F893-E30B-A947-A913-B7E2D1CF9191}" type="pres">
      <dgm:prSet presAssocID="{08D5ABF1-4239-7746-B28B-5AEEEE50FB1D}" presName="connectorText" presStyleLbl="sibTrans2D1" presStyleIdx="1" presStyleCnt="3"/>
      <dgm:spPr/>
    </dgm:pt>
    <dgm:pt modelId="{9DDE60E1-E7DB-C44C-B548-5B98C75A2F47}" type="pres">
      <dgm:prSet presAssocID="{F8BD485B-0D1A-4544-8345-4C026EB901D5}" presName="node" presStyleLbl="node1" presStyleIdx="1" presStyleCnt="3">
        <dgm:presLayoutVars>
          <dgm:bulletEnabled val="1"/>
        </dgm:presLayoutVars>
      </dgm:prSet>
      <dgm:spPr/>
    </dgm:pt>
    <dgm:pt modelId="{6CB7CC5C-458F-144A-923D-42BE101997DC}" type="pres">
      <dgm:prSet presAssocID="{B7FA0A47-16D3-D24D-B1F3-5BE327FD653E}" presName="parTrans" presStyleLbl="sibTrans2D1" presStyleIdx="2" presStyleCnt="3"/>
      <dgm:spPr/>
    </dgm:pt>
    <dgm:pt modelId="{3A15C5DE-F9B3-8A41-8EDD-9BF6D8D0BD59}" type="pres">
      <dgm:prSet presAssocID="{B7FA0A47-16D3-D24D-B1F3-5BE327FD653E}" presName="connectorText" presStyleLbl="sibTrans2D1" presStyleIdx="2" presStyleCnt="3"/>
      <dgm:spPr/>
    </dgm:pt>
    <dgm:pt modelId="{8CAE273C-2C86-9B4D-9D90-2D52545FF244}" type="pres">
      <dgm:prSet presAssocID="{24764614-4A2B-7D4F-AFD8-E8243AB60A8B}" presName="node" presStyleLbl="node1" presStyleIdx="2" presStyleCnt="3">
        <dgm:presLayoutVars>
          <dgm:bulletEnabled val="1"/>
        </dgm:presLayoutVars>
      </dgm:prSet>
      <dgm:spPr/>
    </dgm:pt>
  </dgm:ptLst>
  <dgm:cxnLst>
    <dgm:cxn modelId="{0BE55D0B-DCB3-DA48-B220-76A716395155}" type="presOf" srcId="{2F4DE3BD-8AFB-8B4F-8693-E6A2C42BE806}" destId="{6A6304D8-431B-C34F-A2A0-47709EE8303B}" srcOrd="1" destOrd="0" presId="urn:microsoft.com/office/officeart/2005/8/layout/radial5"/>
    <dgm:cxn modelId="{7BE2F01C-296B-3B4E-91F7-DE017FCC2729}" type="presOf" srcId="{F0ED3D40-DFBF-1845-BCF0-DBDF346035C3}" destId="{E67EF4D9-540C-5241-A99E-742D8FF0D436}" srcOrd="0" destOrd="0" presId="urn:microsoft.com/office/officeart/2005/8/layout/radial5"/>
    <dgm:cxn modelId="{92397927-4146-2E46-AC22-F3997DEE2843}" type="presOf" srcId="{126E944B-C508-0F45-AFE0-5C1D1F98C193}" destId="{33681240-9E85-F848-BC8E-A40FD3726EB8}" srcOrd="0" destOrd="0" presId="urn:microsoft.com/office/officeart/2005/8/layout/radial5"/>
    <dgm:cxn modelId="{624C2629-5BE8-544A-9CFC-20BB812E0443}" type="presOf" srcId="{B7FA0A47-16D3-D24D-B1F3-5BE327FD653E}" destId="{3A15C5DE-F9B3-8A41-8EDD-9BF6D8D0BD59}" srcOrd="1" destOrd="0" presId="urn:microsoft.com/office/officeart/2005/8/layout/radial5"/>
    <dgm:cxn modelId="{E3BE8E2B-CDE2-2147-B90A-7C49DA36317F}" type="presOf" srcId="{24764614-4A2B-7D4F-AFD8-E8243AB60A8B}" destId="{8CAE273C-2C86-9B4D-9D90-2D52545FF244}" srcOrd="0" destOrd="0" presId="urn:microsoft.com/office/officeart/2005/8/layout/radial5"/>
    <dgm:cxn modelId="{DF92A130-0200-D24A-B37C-1BA68192D512}" srcId="{F0ED3D40-DFBF-1845-BCF0-DBDF346035C3}" destId="{4F11AE14-F51F-6944-AB88-86B139764908}" srcOrd="0" destOrd="0" parTransId="{39A0A3CB-B494-D646-8519-6DFA8DC90205}" sibTransId="{12171852-A9B8-2E41-B66F-B52F80989DF9}"/>
    <dgm:cxn modelId="{9349E751-FB78-F84A-87B0-27BF551166A9}" type="presOf" srcId="{08D5ABF1-4239-7746-B28B-5AEEEE50FB1D}" destId="{DEA2F893-E30B-A947-A913-B7E2D1CF9191}" srcOrd="1" destOrd="0" presId="urn:microsoft.com/office/officeart/2005/8/layout/radial5"/>
    <dgm:cxn modelId="{0226FB51-4DA5-274C-B752-260686D60428}" type="presOf" srcId="{4F11AE14-F51F-6944-AB88-86B139764908}" destId="{D3ECE219-ADBE-D248-95E1-EB14C1981BD7}" srcOrd="0" destOrd="0" presId="urn:microsoft.com/office/officeart/2005/8/layout/radial5"/>
    <dgm:cxn modelId="{16BF0D6C-2BDE-184C-B355-FBF7E74FB8C6}" type="presOf" srcId="{F8BD485B-0D1A-4544-8345-4C026EB901D5}" destId="{9DDE60E1-E7DB-C44C-B548-5B98C75A2F47}" srcOrd="0" destOrd="0" presId="urn:microsoft.com/office/officeart/2005/8/layout/radial5"/>
    <dgm:cxn modelId="{18E5108D-5C33-6446-829B-DF66507528F1}" type="presOf" srcId="{B7FA0A47-16D3-D24D-B1F3-5BE327FD653E}" destId="{6CB7CC5C-458F-144A-923D-42BE101997DC}" srcOrd="0" destOrd="0" presId="urn:microsoft.com/office/officeart/2005/8/layout/radial5"/>
    <dgm:cxn modelId="{9FB14095-162E-BB45-84B3-AB97197F40DC}" srcId="{4F11AE14-F51F-6944-AB88-86B139764908}" destId="{F8BD485B-0D1A-4544-8345-4C026EB901D5}" srcOrd="1" destOrd="0" parTransId="{08D5ABF1-4239-7746-B28B-5AEEEE50FB1D}" sibTransId="{D7B9A214-74B9-5949-94F3-E9C5CA08A69A}"/>
    <dgm:cxn modelId="{5FA95FEA-3CDB-C049-87F3-FC3F1E021AD9}" srcId="{4F11AE14-F51F-6944-AB88-86B139764908}" destId="{24764614-4A2B-7D4F-AFD8-E8243AB60A8B}" srcOrd="2" destOrd="0" parTransId="{B7FA0A47-16D3-D24D-B1F3-5BE327FD653E}" sibTransId="{0905C154-92B5-FC4F-B7F9-63345DD9316D}"/>
    <dgm:cxn modelId="{D15174EB-A03D-4848-92C7-EE96EC2A9985}" type="presOf" srcId="{08D5ABF1-4239-7746-B28B-5AEEEE50FB1D}" destId="{CC0BAF32-2303-E345-BE7F-648FAEB2C2CD}" srcOrd="0" destOrd="0" presId="urn:microsoft.com/office/officeart/2005/8/layout/radial5"/>
    <dgm:cxn modelId="{9E44C0EB-6E2C-C042-9E7A-C9D3ED7B1642}" srcId="{4F11AE14-F51F-6944-AB88-86B139764908}" destId="{126E944B-C508-0F45-AFE0-5C1D1F98C193}" srcOrd="0" destOrd="0" parTransId="{2F4DE3BD-8AFB-8B4F-8693-E6A2C42BE806}" sibTransId="{37D10F30-187B-E748-B0D6-FFF5588969F2}"/>
    <dgm:cxn modelId="{F64F99F7-8139-3F4F-8A31-9634F586B104}" type="presOf" srcId="{2F4DE3BD-8AFB-8B4F-8693-E6A2C42BE806}" destId="{B78D6C98-BD90-7240-8F1D-F7733CA193AE}" srcOrd="0" destOrd="0" presId="urn:microsoft.com/office/officeart/2005/8/layout/radial5"/>
    <dgm:cxn modelId="{884189A0-0B6C-0144-9060-275787410894}" type="presParOf" srcId="{E67EF4D9-540C-5241-A99E-742D8FF0D436}" destId="{D3ECE219-ADBE-D248-95E1-EB14C1981BD7}" srcOrd="0" destOrd="0" presId="urn:microsoft.com/office/officeart/2005/8/layout/radial5"/>
    <dgm:cxn modelId="{2D22F31B-A1AF-7C48-9776-65FF14A5762B}" type="presParOf" srcId="{E67EF4D9-540C-5241-A99E-742D8FF0D436}" destId="{B78D6C98-BD90-7240-8F1D-F7733CA193AE}" srcOrd="1" destOrd="0" presId="urn:microsoft.com/office/officeart/2005/8/layout/radial5"/>
    <dgm:cxn modelId="{A4198652-9FB4-534B-A521-275D419F856D}" type="presParOf" srcId="{B78D6C98-BD90-7240-8F1D-F7733CA193AE}" destId="{6A6304D8-431B-C34F-A2A0-47709EE8303B}" srcOrd="0" destOrd="0" presId="urn:microsoft.com/office/officeart/2005/8/layout/radial5"/>
    <dgm:cxn modelId="{86A011F9-A020-5F44-BD8C-1D3E8378BA7F}" type="presParOf" srcId="{E67EF4D9-540C-5241-A99E-742D8FF0D436}" destId="{33681240-9E85-F848-BC8E-A40FD3726EB8}" srcOrd="2" destOrd="0" presId="urn:microsoft.com/office/officeart/2005/8/layout/radial5"/>
    <dgm:cxn modelId="{6901BB91-315B-1042-A039-7E5C2823140E}" type="presParOf" srcId="{E67EF4D9-540C-5241-A99E-742D8FF0D436}" destId="{CC0BAF32-2303-E345-BE7F-648FAEB2C2CD}" srcOrd="3" destOrd="0" presId="urn:microsoft.com/office/officeart/2005/8/layout/radial5"/>
    <dgm:cxn modelId="{269F86F6-0039-9D46-A280-684E836F7F68}" type="presParOf" srcId="{CC0BAF32-2303-E345-BE7F-648FAEB2C2CD}" destId="{DEA2F893-E30B-A947-A913-B7E2D1CF9191}" srcOrd="0" destOrd="0" presId="urn:microsoft.com/office/officeart/2005/8/layout/radial5"/>
    <dgm:cxn modelId="{29FD7D9C-9ED8-D042-9384-3D4C20C57DB3}" type="presParOf" srcId="{E67EF4D9-540C-5241-A99E-742D8FF0D436}" destId="{9DDE60E1-E7DB-C44C-B548-5B98C75A2F47}" srcOrd="4" destOrd="0" presId="urn:microsoft.com/office/officeart/2005/8/layout/radial5"/>
    <dgm:cxn modelId="{2AD13420-F150-1D45-89D3-F4F1EEACDEBC}" type="presParOf" srcId="{E67EF4D9-540C-5241-A99E-742D8FF0D436}" destId="{6CB7CC5C-458F-144A-923D-42BE101997DC}" srcOrd="5" destOrd="0" presId="urn:microsoft.com/office/officeart/2005/8/layout/radial5"/>
    <dgm:cxn modelId="{7C723311-8569-EA4E-8BE8-AE0ED1141E2F}" type="presParOf" srcId="{6CB7CC5C-458F-144A-923D-42BE101997DC}" destId="{3A15C5DE-F9B3-8A41-8EDD-9BF6D8D0BD59}" srcOrd="0" destOrd="0" presId="urn:microsoft.com/office/officeart/2005/8/layout/radial5"/>
    <dgm:cxn modelId="{41B36F5E-ABB0-D844-B898-84F39023C7EC}" type="presParOf" srcId="{E67EF4D9-540C-5241-A99E-742D8FF0D436}" destId="{8CAE273C-2C86-9B4D-9D90-2D52545FF244}" srcOrd="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CE219-ADBE-D248-95E1-EB14C1981BD7}">
      <dsp:nvSpPr>
        <dsp:cNvPr id="0" name=""/>
        <dsp:cNvSpPr/>
      </dsp:nvSpPr>
      <dsp:spPr>
        <a:xfrm>
          <a:off x="1666283" y="1933042"/>
          <a:ext cx="1371152" cy="137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 dirty="0"/>
        </a:p>
      </dsp:txBody>
      <dsp:txXfrm>
        <a:off x="1867084" y="2133843"/>
        <a:ext cx="969550" cy="969550"/>
      </dsp:txXfrm>
    </dsp:sp>
    <dsp:sp modelId="{B78D6C98-BD90-7240-8F1D-F7733CA193AE}">
      <dsp:nvSpPr>
        <dsp:cNvPr id="0" name=""/>
        <dsp:cNvSpPr/>
      </dsp:nvSpPr>
      <dsp:spPr>
        <a:xfrm rot="16200000">
          <a:off x="2206326" y="1433593"/>
          <a:ext cx="291066" cy="466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/>
        </a:p>
      </dsp:txBody>
      <dsp:txXfrm>
        <a:off x="2249986" y="1570491"/>
        <a:ext cx="203746" cy="279715"/>
      </dsp:txXfrm>
    </dsp:sp>
    <dsp:sp modelId="{33681240-9E85-F848-BC8E-A40FD3726EB8}">
      <dsp:nvSpPr>
        <dsp:cNvPr id="0" name=""/>
        <dsp:cNvSpPr/>
      </dsp:nvSpPr>
      <dsp:spPr>
        <a:xfrm>
          <a:off x="1666283" y="12708"/>
          <a:ext cx="1371152" cy="13711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Super-allowed</a:t>
          </a:r>
          <a:endParaRPr lang="zh-CN" alt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7084" y="213509"/>
        <a:ext cx="969550" cy="969550"/>
      </dsp:txXfrm>
    </dsp:sp>
    <dsp:sp modelId="{CC0BAF32-2303-E345-BE7F-648FAEB2C2CD}">
      <dsp:nvSpPr>
        <dsp:cNvPr id="0" name=""/>
        <dsp:cNvSpPr/>
      </dsp:nvSpPr>
      <dsp:spPr>
        <a:xfrm rot="1800000">
          <a:off x="3030721" y="2861487"/>
          <a:ext cx="291066" cy="466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/>
        </a:p>
      </dsp:txBody>
      <dsp:txXfrm>
        <a:off x="3036570" y="2932895"/>
        <a:ext cx="203746" cy="279715"/>
      </dsp:txXfrm>
    </dsp:sp>
    <dsp:sp modelId="{9DDE60E1-E7DB-C44C-B548-5B98C75A2F47}">
      <dsp:nvSpPr>
        <dsp:cNvPr id="0" name=""/>
        <dsp:cNvSpPr/>
      </dsp:nvSpPr>
      <dsp:spPr>
        <a:xfrm>
          <a:off x="3329341" y="2893209"/>
          <a:ext cx="1371152" cy="13711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Ultra-Cold</a:t>
          </a:r>
          <a:r>
            <a:rPr lang="zh-CN" altLang="en-US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zh-CN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Neutron</a:t>
          </a:r>
          <a:endParaRPr lang="zh-CN" altLang="en-US" sz="16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0142" y="3094010"/>
        <a:ext cx="969550" cy="969550"/>
      </dsp:txXfrm>
    </dsp:sp>
    <dsp:sp modelId="{6CB7CC5C-458F-144A-923D-42BE101997DC}">
      <dsp:nvSpPr>
        <dsp:cNvPr id="0" name=""/>
        <dsp:cNvSpPr/>
      </dsp:nvSpPr>
      <dsp:spPr>
        <a:xfrm rot="9000000">
          <a:off x="1381931" y="2861487"/>
          <a:ext cx="291066" cy="466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/>
        </a:p>
      </dsp:txBody>
      <dsp:txXfrm rot="10800000">
        <a:off x="1463402" y="2932895"/>
        <a:ext cx="203746" cy="279715"/>
      </dsp:txXfrm>
    </dsp:sp>
    <dsp:sp modelId="{8CAE273C-2C86-9B4D-9D90-2D52545FF244}">
      <dsp:nvSpPr>
        <dsp:cNvPr id="0" name=""/>
        <dsp:cNvSpPr/>
      </dsp:nvSpPr>
      <dsp:spPr>
        <a:xfrm>
          <a:off x="3225" y="2893209"/>
          <a:ext cx="1371152" cy="13711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PIBETA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PIONEER</a:t>
          </a:r>
          <a:endParaRPr lang="zh-CN" alt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026" y="3094010"/>
        <a:ext cx="969550" cy="969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9FBAE7B-0122-453D-ADFE-A34F33367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E25320-DE4D-44C3-9AAA-B46BA5C456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527BF-48FD-4E1A-B6F6-B6912FE6024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10D869-0BEC-4E8D-8B1D-95783029B9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D2465C-EE5C-465D-BD51-CA58393902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6AEC0-72D4-4069-8667-98D51AB79E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3473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654C6-5E3B-48DF-809E-264CFF0342C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A5D36-C4DC-4E3A-8E9C-577A27A44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73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3288" y="576263"/>
            <a:ext cx="5118100" cy="2878137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561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CE2A5-6E30-4D99-AEFA-6040A7F120FD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97179-5C8F-449F-ADE6-074747B75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34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CE2A5-6E30-4D99-AEFA-6040A7F120FD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97179-5C8F-449F-ADE6-074747B75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6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CE2A5-6E30-4D99-AEFA-6040A7F120FD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97179-5C8F-449F-ADE6-074747B75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99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b="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smtClean="0">
                <a:latin typeface="Arial" pitchFamily="34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766B043-C267-4990-BFB5-D642B1F0B7C9}" type="slidenum">
              <a:rPr lang="en-US" altLang="zh-CN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/>
          </p:cNvPicPr>
          <p:nvPr userDrawn="1"/>
        </p:nvPicPr>
        <p:blipFill rotWithShape="1">
          <a:blip r:embed="rId2"/>
          <a:srcRect l="128" r="-159"/>
          <a:stretch/>
        </p:blipFill>
        <p:spPr>
          <a:xfrm>
            <a:off x="683" y="6042984"/>
            <a:ext cx="12240000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B5B810E-5CCD-412F-AD38-54D970A91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464" y="294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6E77991F-C83A-405D-954D-AA6EA0BA4B3B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511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CE2A5-6E30-4D99-AEFA-6040A7F120FD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97179-5C8F-449F-ADE6-074747B75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10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CE2A5-6E30-4D99-AEFA-6040A7F120FD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97179-5C8F-449F-ADE6-074747B75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5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CE2A5-6E30-4D99-AEFA-6040A7F120FD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97179-5C8F-449F-ADE6-074747B75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12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CE2A5-6E30-4D99-AEFA-6040A7F120FD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97179-5C8F-449F-ADE6-074747B75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53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CE2A5-6E30-4D99-AEFA-6040A7F120FD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97179-5C8F-449F-ADE6-074747B75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00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CE2A5-6E30-4D99-AEFA-6040A7F120FD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97179-5C8F-449F-ADE6-074747B75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44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CE2A5-6E30-4D99-AEFA-6040A7F120FD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97179-5C8F-449F-ADE6-074747B75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95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CE2A5-6E30-4D99-AEFA-6040A7F120FD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97179-5C8F-449F-ADE6-074747B75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15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/>
          </p:cNvPicPr>
          <p:nvPr userDrawn="1"/>
        </p:nvPicPr>
        <p:blipFill rotWithShape="1">
          <a:blip r:embed="rId13"/>
          <a:srcRect l="128" r="-159"/>
          <a:stretch/>
        </p:blipFill>
        <p:spPr>
          <a:xfrm>
            <a:off x="683" y="6042984"/>
            <a:ext cx="12240000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F5CFAA-3D50-4200-8DD0-D746E8D36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E40970-1003-48B3-A0C2-6E0DE0252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5B810E-5CCD-412F-AD38-54D970A91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464" y="294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6E77991F-C83A-405D-954D-AA6EA0BA4B3B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/22</a:t>
            </a:r>
            <a:endParaRPr lang="zh-CN" altLang="en-US" dirty="0"/>
          </a:p>
        </p:txBody>
      </p:sp>
      <p:sp>
        <p:nvSpPr>
          <p:cNvPr id="7" name="AutoShape 4"/>
          <p:cNvSpPr>
            <a:spLocks noChangeArrowheads="1"/>
          </p:cNvSpPr>
          <p:nvPr userDrawn="1"/>
        </p:nvSpPr>
        <p:spPr bwMode="auto">
          <a:xfrm>
            <a:off x="812803" y="897573"/>
            <a:ext cx="10564284" cy="107950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9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98329"/>
            <a:ext cx="1440000" cy="144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4196D9-5598-0042-BB67-051EF985809C}"/>
              </a:ext>
            </a:extLst>
          </p:cNvPr>
          <p:cNvSpPr txBox="1">
            <a:spLocks/>
          </p:cNvSpPr>
          <p:nvPr/>
        </p:nvSpPr>
        <p:spPr bwMode="auto">
          <a:xfrm>
            <a:off x="76201" y="67589"/>
            <a:ext cx="5051853" cy="84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0" dirty="0">
                <a:solidFill>
                  <a:prstClr val="black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第六届重味物理与</a:t>
            </a:r>
            <a:r>
              <a:rPr lang="en-US" altLang="zh-CN" sz="2800" b="0" dirty="0">
                <a:solidFill>
                  <a:prstClr val="black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QCD</a:t>
            </a:r>
            <a:r>
              <a:rPr lang="zh-CN" altLang="en-US" sz="2800" b="0" dirty="0">
                <a:solidFill>
                  <a:prstClr val="black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研讨会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101B36A-8622-DE4F-B2F2-EB6BD3604A1B}"/>
              </a:ext>
            </a:extLst>
          </p:cNvPr>
          <p:cNvSpPr txBox="1">
            <a:spLocks/>
          </p:cNvSpPr>
          <p:nvPr/>
        </p:nvSpPr>
        <p:spPr>
          <a:xfrm>
            <a:off x="1524000" y="2718474"/>
            <a:ext cx="9144000" cy="2917465"/>
          </a:xfrm>
          <a:prstGeom prst="rect">
            <a:avLst/>
          </a:prstGeom>
        </p:spPr>
        <p:txBody>
          <a:bodyPr>
            <a:no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冯旭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北京大学 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6B5686-B344-B74F-B506-7B9391D6734C}"/>
              </a:ext>
            </a:extLst>
          </p:cNvPr>
          <p:cNvSpPr/>
          <p:nvPr/>
        </p:nvSpPr>
        <p:spPr>
          <a:xfrm>
            <a:off x="2845274" y="1624993"/>
            <a:ext cx="6501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格点</a:t>
            </a:r>
            <a:r>
              <a:rPr lang="en-US" altLang="zh-CN" sz="4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QCD</a:t>
            </a:r>
            <a:r>
              <a:rPr lang="zh-CN" altLang="en-US" sz="4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与味物理</a:t>
            </a:r>
          </a:p>
        </p:txBody>
      </p:sp>
    </p:spTree>
    <p:extLst>
      <p:ext uri="{BB962C8B-B14F-4D97-AF65-F5344CB8AC3E}">
        <p14:creationId xmlns:p14="http://schemas.microsoft.com/office/powerpoint/2010/main" val="146356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4D7C965-6600-354E-A03C-0DA165A6BD43}"/>
              </a:ext>
            </a:extLst>
          </p:cNvPr>
          <p:cNvSpPr txBox="1">
            <a:spLocks/>
          </p:cNvSpPr>
          <p:nvPr/>
        </p:nvSpPr>
        <p:spPr>
          <a:xfrm>
            <a:off x="1" y="-7910"/>
            <a:ext cx="1118795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贝塔衰变中的</a:t>
            </a:r>
            <a:r>
              <a:rPr lang="en-US" altLang="zh-CN" sz="40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γW</a:t>
            </a: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圈图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CC16D5-80F2-D348-BB58-A2F22566CDE9}"/>
              </a:ext>
            </a:extLst>
          </p:cNvPr>
          <p:cNvSpPr txBox="1"/>
          <p:nvPr/>
        </p:nvSpPr>
        <p:spPr>
          <a:xfrm>
            <a:off x="465950" y="1163105"/>
            <a:ext cx="7946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CKM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矩阵的幺正性检验是标准模型精确检验的核心目标之一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EA9EF8-3BD7-674B-859C-30EC19245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33" y="1790096"/>
            <a:ext cx="6980387" cy="430887"/>
          </a:xfrm>
          <a:prstGeom prst="rect">
            <a:avLst/>
          </a:prstGeom>
        </p:spPr>
      </p:pic>
      <p:graphicFrame>
        <p:nvGraphicFramePr>
          <p:cNvPr id="15" name="图示 14">
            <a:extLst>
              <a:ext uri="{FF2B5EF4-FFF2-40B4-BE49-F238E27FC236}">
                <a16:creationId xmlns:a16="http://schemas.microsoft.com/office/drawing/2014/main" id="{0D48EAFC-AAE4-7049-9966-019731EAF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867679"/>
              </p:ext>
            </p:extLst>
          </p:nvPr>
        </p:nvGraphicFramePr>
        <p:xfrm>
          <a:off x="3525889" y="2506795"/>
          <a:ext cx="4703720" cy="427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B35B4DA6-3C8A-CE4B-B24C-9A586850E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7969" y="4974319"/>
            <a:ext cx="569273" cy="31437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C45DE38-1D7C-A44A-BF65-DA8C3D14C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3990" y="2310714"/>
            <a:ext cx="3092606" cy="208732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9B3F0CB-734B-9740-A4BE-52AE789D8B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79" y="4658785"/>
            <a:ext cx="2935666" cy="20776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D92AFB-0BED-B848-A94B-BE5D06D14D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08" y="2066125"/>
            <a:ext cx="3048000" cy="20701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A2C9D02-A1EA-9D49-AB68-7E850EB1CA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34" y="4827453"/>
            <a:ext cx="1870498" cy="1909029"/>
          </a:xfrm>
          <a:prstGeom prst="rect">
            <a:avLst/>
          </a:prstGeom>
        </p:spPr>
      </p:pic>
      <p:sp>
        <p:nvSpPr>
          <p:cNvPr id="12" name="灯片编号占位符 1">
            <a:extLst>
              <a:ext uri="{FF2B5EF4-FFF2-40B4-BE49-F238E27FC236}">
                <a16:creationId xmlns:a16="http://schemas.microsoft.com/office/drawing/2014/main" id="{8D0C1F50-43B0-B94B-BDEE-BFD27F6DC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464" y="294286"/>
            <a:ext cx="2743200" cy="365125"/>
          </a:xfrm>
        </p:spPr>
        <p:txBody>
          <a:bodyPr/>
          <a:lstStyle/>
          <a:p>
            <a:fld id="{6E77991F-C83A-405D-954D-AA6EA0BA4B3B}" type="slidenum">
              <a:rPr lang="zh-CN" altLang="en-US" smtClean="0"/>
              <a:pPr/>
              <a:t>9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0400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2EFCC80-3171-234F-9908-149BCE34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05" y="3529017"/>
            <a:ext cx="5510510" cy="7025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EE2E636-49D6-3D4D-8458-9B492028C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91" y="4501517"/>
            <a:ext cx="5168900" cy="195580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F4D7C965-6600-354E-A03C-0DA165A6BD43}"/>
              </a:ext>
            </a:extLst>
          </p:cNvPr>
          <p:cNvSpPr txBox="1">
            <a:spLocks/>
          </p:cNvSpPr>
          <p:nvPr/>
        </p:nvSpPr>
        <p:spPr>
          <a:xfrm>
            <a:off x="1" y="-7910"/>
            <a:ext cx="1118795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贝塔衰变中的</a:t>
            </a:r>
            <a:r>
              <a:rPr lang="en-US" altLang="zh-CN" sz="40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γW</a:t>
            </a: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圈图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CC16D5-80F2-D348-BB58-A2F22566CDE9}"/>
              </a:ext>
            </a:extLst>
          </p:cNvPr>
          <p:cNvSpPr txBox="1"/>
          <p:nvPr/>
        </p:nvSpPr>
        <p:spPr>
          <a:xfrm>
            <a:off x="465950" y="1163105"/>
            <a:ext cx="52100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理论计算的不确定度主要由</a:t>
            </a:r>
            <a:r>
              <a:rPr lang="en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γW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图贡献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F099193-9CEE-8A42-89B7-7F453CC1B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63105"/>
            <a:ext cx="4243633" cy="172837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656B3FE-8C32-6847-A4A1-4C4ADF965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629" y="1843483"/>
            <a:ext cx="4074665" cy="60315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82D7C71-18CE-0846-858F-F881FE4DF62C}"/>
              </a:ext>
            </a:extLst>
          </p:cNvPr>
          <p:cNvSpPr txBox="1"/>
          <p:nvPr/>
        </p:nvSpPr>
        <p:spPr>
          <a:xfrm>
            <a:off x="1434030" y="6273225"/>
            <a:ext cx="3953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[1] Marciano &amp; </a:t>
            </a:r>
            <a:r>
              <a:rPr kumimoji="1"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Sirlin</a:t>
            </a:r>
            <a:r>
              <a:rPr kumimoji="1"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PRL96, 032002 (2006)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</a:rPr>
              <a:t>[2] Seng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et.al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</a:rPr>
              <a:t>. PRL 121, 241804 (2018)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1B3765-CBEB-EC4B-9C5C-D67C68DD6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4" y="2615171"/>
            <a:ext cx="4656716" cy="364912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7D5B4E9-1FFE-A246-89B3-B4275FEF9017}"/>
              </a:ext>
            </a:extLst>
          </p:cNvPr>
          <p:cNvSpPr txBox="1"/>
          <p:nvPr/>
        </p:nvSpPr>
        <p:spPr>
          <a:xfrm>
            <a:off x="6610382" y="6458580"/>
            <a:ext cx="4932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更新到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年，偏离幺正性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σ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4C17808-CD7F-DF41-B53B-6AF492D642F2}"/>
              </a:ext>
            </a:extLst>
          </p:cNvPr>
          <p:cNvSpPr txBox="1"/>
          <p:nvPr/>
        </p:nvSpPr>
        <p:spPr>
          <a:xfrm>
            <a:off x="5820545" y="3127057"/>
            <a:ext cx="2398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CKM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幺正性要求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D7DE8A-00B8-4146-8ECF-20F351373A1F}"/>
              </a:ext>
            </a:extLst>
          </p:cNvPr>
          <p:cNvSpPr txBox="1"/>
          <p:nvPr/>
        </p:nvSpPr>
        <p:spPr>
          <a:xfrm>
            <a:off x="5820545" y="4178696"/>
            <a:ext cx="3381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PDG 2019 →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PDG 2020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灯片编号占位符 1">
            <a:extLst>
              <a:ext uri="{FF2B5EF4-FFF2-40B4-BE49-F238E27FC236}">
                <a16:creationId xmlns:a16="http://schemas.microsoft.com/office/drawing/2014/main" id="{94E18C6C-1F00-F14D-9CB3-69094A43C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464" y="294286"/>
            <a:ext cx="2743200" cy="365125"/>
          </a:xfrm>
        </p:spPr>
        <p:txBody>
          <a:bodyPr/>
          <a:lstStyle/>
          <a:p>
            <a:fld id="{6E77991F-C83A-405D-954D-AA6EA0BA4B3B}" type="slidenum">
              <a:rPr lang="zh-CN" altLang="en-US" smtClean="0"/>
              <a:pPr/>
              <a:t>10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85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C38B87-6DC2-5F43-8CA4-E4105CD8D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11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8CBFF8A-F221-C440-B750-310B86FD55DB}"/>
              </a:ext>
            </a:extLst>
          </p:cNvPr>
          <p:cNvSpPr txBox="1">
            <a:spLocks/>
          </p:cNvSpPr>
          <p:nvPr/>
        </p:nvSpPr>
        <p:spPr>
          <a:xfrm>
            <a:off x="1" y="-7910"/>
            <a:ext cx="1118795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贝塔衰变中的</a:t>
            </a:r>
            <a:r>
              <a:rPr lang="en-US" altLang="zh-CN" sz="40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γW</a:t>
            </a: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圈图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E9B90C1-58FC-E442-B87A-800AD32C90B6}"/>
              </a:ext>
            </a:extLst>
          </p:cNvPr>
          <p:cNvSpPr txBox="1"/>
          <p:nvPr/>
        </p:nvSpPr>
        <p:spPr>
          <a:xfrm>
            <a:off x="465950" y="1163105"/>
            <a:ext cx="52100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理论计算的不确定度主要由</a:t>
            </a:r>
            <a:r>
              <a:rPr lang="en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γW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图贡献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14969C-D9CE-8C45-8ACE-49EDE5FDA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63105"/>
            <a:ext cx="4243633" cy="17283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9BBDA49-2012-5341-B2FD-BA7A2B56B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29" y="1843483"/>
            <a:ext cx="4074665" cy="6031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CF3D80E-F23B-1E49-9D47-7C6B86CD612B}"/>
              </a:ext>
            </a:extLst>
          </p:cNvPr>
          <p:cNvSpPr txBox="1"/>
          <p:nvPr/>
        </p:nvSpPr>
        <p:spPr>
          <a:xfrm>
            <a:off x="911187" y="5738800"/>
            <a:ext cx="275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sz="20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ud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中心值几乎没变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52797D0-6B12-844D-9C88-2EAC2745CDBE}"/>
              </a:ext>
            </a:extLst>
          </p:cNvPr>
          <p:cNvSpPr txBox="1"/>
          <p:nvPr/>
        </p:nvSpPr>
        <p:spPr>
          <a:xfrm>
            <a:off x="911187" y="6272700"/>
            <a:ext cx="568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误差增加两倍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核结构的误差估计更加保守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A1D3459-6FBC-584E-8380-CDD7B44C34A2}"/>
              </a:ext>
            </a:extLst>
          </p:cNvPr>
          <p:cNvSpPr txBox="1"/>
          <p:nvPr/>
        </p:nvSpPr>
        <p:spPr>
          <a:xfrm>
            <a:off x="6374428" y="6272700"/>
            <a:ext cx="5924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不同的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sz="20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做输入，偏差依然可以达到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1573821-6611-7A48-8336-557B6EF3F9BD}"/>
              </a:ext>
            </a:extLst>
          </p:cNvPr>
          <p:cNvSpPr txBox="1"/>
          <p:nvPr/>
        </p:nvSpPr>
        <p:spPr>
          <a:xfrm>
            <a:off x="6374428" y="5738800"/>
            <a:ext cx="2490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偏差为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σ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B021B21-0108-6245-929D-A54C1D11CC5C}"/>
              </a:ext>
            </a:extLst>
          </p:cNvPr>
          <p:cNvSpPr txBox="1"/>
          <p:nvPr/>
        </p:nvSpPr>
        <p:spPr>
          <a:xfrm>
            <a:off x="859883" y="3228945"/>
            <a:ext cx="5009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PDG 2019 →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PDG 2020 →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PDG 2022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9D073C2-9A43-F745-B42A-73C68C14F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38" y="3660402"/>
            <a:ext cx="71501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996BA46-B27C-1745-B473-46410CF41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42" y="1308156"/>
            <a:ext cx="6149806" cy="450015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D360E76-EFEC-41DA-B54D-1E5710275342}"/>
              </a:ext>
            </a:extLst>
          </p:cNvPr>
          <p:cNvSpPr txBox="1"/>
          <p:nvPr/>
        </p:nvSpPr>
        <p:spPr>
          <a:xfrm>
            <a:off x="532090" y="4833241"/>
            <a:ext cx="6090195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非微扰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QCD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部分的理论误差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减小了</a:t>
            </a:r>
            <a:r>
              <a:rPr lang="en-US" altLang="zh-CN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倍</a:t>
            </a:r>
            <a:endParaRPr lang="en-US" altLang="zh-CN" sz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ADCB2E-4DA1-406C-9265-B3C8380350A2}"/>
              </a:ext>
            </a:extLst>
          </p:cNvPr>
          <p:cNvSpPr txBox="1"/>
          <p:nvPr/>
        </p:nvSpPr>
        <p:spPr>
          <a:xfrm>
            <a:off x="4826482" y="5860069"/>
            <a:ext cx="736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XF, M.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Gorchtein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L.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Jin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P. Ma, C. Seng, PRL 124 (2020) 19, 192002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12039" y="-7910"/>
            <a:ext cx="876366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首次完成光</a:t>
            </a:r>
            <a:r>
              <a:rPr lang="en-US" altLang="zh-CN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-W</a:t>
            </a: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圈图的格点计算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97DFFB-6045-6B49-BEF7-F6539B4A8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8" y="1797513"/>
            <a:ext cx="5400644" cy="298396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3080619-949A-3F42-A0CB-848F23C72B0D}"/>
              </a:ext>
            </a:extLst>
          </p:cNvPr>
          <p:cNvSpPr txBox="1"/>
          <p:nvPr/>
        </p:nvSpPr>
        <p:spPr>
          <a:xfrm>
            <a:off x="532089" y="1011152"/>
            <a:ext cx="6090195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个物理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π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质量下的组态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灯片编号占位符 1">
            <a:extLst>
              <a:ext uri="{FF2B5EF4-FFF2-40B4-BE49-F238E27FC236}">
                <a16:creationId xmlns:a16="http://schemas.microsoft.com/office/drawing/2014/main" id="{2FAC878D-066D-094F-B2B5-2485FCC9F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464" y="294286"/>
            <a:ext cx="2743200" cy="365125"/>
          </a:xfrm>
        </p:spPr>
        <p:txBody>
          <a:bodyPr/>
          <a:lstStyle/>
          <a:p>
            <a:fld id="{6E77991F-C83A-405D-954D-AA6EA0BA4B3B}" type="slidenum">
              <a:rPr lang="zh-CN" altLang="en-US" smtClean="0"/>
              <a:pPr/>
              <a:t>12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613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690D793-C83C-FB4E-BB07-DBCDCA4B9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13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4BD7E62-B75C-B046-AADD-38625F80FC0F}"/>
              </a:ext>
            </a:extLst>
          </p:cNvPr>
          <p:cNvSpPr txBox="1">
            <a:spLocks/>
          </p:cNvSpPr>
          <p:nvPr/>
        </p:nvSpPr>
        <p:spPr>
          <a:xfrm>
            <a:off x="12039" y="-7910"/>
            <a:ext cx="876366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理论和实验互相促进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D60E1D-2E88-1742-9D31-FF44EB74CEBD}"/>
              </a:ext>
            </a:extLst>
          </p:cNvPr>
          <p:cNvSpPr txBox="1"/>
          <p:nvPr/>
        </p:nvSpPr>
        <p:spPr>
          <a:xfrm>
            <a:off x="532089" y="889232"/>
            <a:ext cx="6090195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π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半轻衰变过程，我们给出的 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22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ud</a:t>
            </a:r>
            <a:r>
              <a:rPr lang="zh-CN" altLang="en-US" sz="22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结果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88BE52-3C67-B24E-8284-B044A4517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92" y="1626825"/>
            <a:ext cx="2921000" cy="3683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2FFE7EE-C65C-F94D-97E3-D7055256FDB2}"/>
              </a:ext>
            </a:extLst>
          </p:cNvPr>
          <p:cNvSpPr txBox="1"/>
          <p:nvPr/>
        </p:nvSpPr>
        <p:spPr>
          <a:xfrm>
            <a:off x="981051" y="1861013"/>
            <a:ext cx="6090195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最主要的误差来源于实验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A6D84E4-46A8-7246-A192-A828C033EFEF}"/>
              </a:ext>
            </a:extLst>
          </p:cNvPr>
          <p:cNvSpPr txBox="1"/>
          <p:nvPr/>
        </p:nvSpPr>
        <p:spPr>
          <a:xfrm>
            <a:off x="532089" y="2442968"/>
            <a:ext cx="6090195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PDG 2022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评论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l-GR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π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半轻衰变过程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1B8C7D2-25C4-5B4D-966F-B8A508C4E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8" y="3235198"/>
            <a:ext cx="6238448" cy="267498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6C55FA3A-A459-5C4B-921B-F9B8F2DB3B96}"/>
              </a:ext>
            </a:extLst>
          </p:cNvPr>
          <p:cNvSpPr/>
          <p:nvPr/>
        </p:nvSpPr>
        <p:spPr>
          <a:xfrm>
            <a:off x="832798" y="3899486"/>
            <a:ext cx="6238448" cy="10468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49926D6-F539-1C4C-B5CB-49224411C157}"/>
              </a:ext>
            </a:extLst>
          </p:cNvPr>
          <p:cNvSpPr txBox="1"/>
          <p:nvPr/>
        </p:nvSpPr>
        <p:spPr>
          <a:xfrm>
            <a:off x="832798" y="6027599"/>
            <a:ext cx="6090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理论的误差已变得极小，实验精度提高一个数量级之前，理论误差都不会成为问题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754EA20-CDF4-404D-A237-BC2FD8735EF0}"/>
              </a:ext>
            </a:extLst>
          </p:cNvPr>
          <p:cNvSpPr txBox="1"/>
          <p:nvPr/>
        </p:nvSpPr>
        <p:spPr>
          <a:xfrm>
            <a:off x="7335825" y="2831041"/>
            <a:ext cx="3856431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新的实验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-PIONEER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EFC73B9-D920-2D4A-AFE5-2BCB27108D50}"/>
              </a:ext>
            </a:extLst>
          </p:cNvPr>
          <p:cNvSpPr txBox="1"/>
          <p:nvPr/>
        </p:nvSpPr>
        <p:spPr>
          <a:xfrm>
            <a:off x="7687251" y="3629776"/>
            <a:ext cx="3856431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期任务：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π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纯轻衰变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9DE1FD9-F938-A547-81E5-13FABD4601C9}"/>
              </a:ext>
            </a:extLst>
          </p:cNvPr>
          <p:cNvSpPr txBox="1"/>
          <p:nvPr/>
        </p:nvSpPr>
        <p:spPr>
          <a:xfrm>
            <a:off x="7687251" y="4313871"/>
            <a:ext cx="3856431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II+III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期任务：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π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半轻衰变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6633BD1-56CC-784E-8CB3-077FA3720A2F}"/>
              </a:ext>
            </a:extLst>
          </p:cNvPr>
          <p:cNvSpPr txBox="1"/>
          <p:nvPr/>
        </p:nvSpPr>
        <p:spPr>
          <a:xfrm>
            <a:off x="7335824" y="853596"/>
            <a:ext cx="3856431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过去的实验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-PIBETA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924698A-BB8E-C74A-AB95-1506870CE0E2}"/>
              </a:ext>
            </a:extLst>
          </p:cNvPr>
          <p:cNvSpPr txBox="1"/>
          <p:nvPr/>
        </p:nvSpPr>
        <p:spPr>
          <a:xfrm>
            <a:off x="7699442" y="1732759"/>
            <a:ext cx="3856431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分支比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en-US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-8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1F73F5A-2D1C-CE4F-9CB1-ECA1F6DAE9D9}"/>
              </a:ext>
            </a:extLst>
          </p:cNvPr>
          <p:cNvSpPr txBox="1"/>
          <p:nvPr/>
        </p:nvSpPr>
        <p:spPr>
          <a:xfrm>
            <a:off x="7699441" y="2190197"/>
            <a:ext cx="3856431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精度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0.6%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22DEBCA-5374-1A40-B3A4-9884D12613CB}"/>
                  </a:ext>
                </a:extLst>
              </p:cNvPr>
              <p:cNvSpPr txBox="1"/>
              <p:nvPr/>
            </p:nvSpPr>
            <p:spPr>
              <a:xfrm>
                <a:off x="7702690" y="5244358"/>
                <a:ext cx="35236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目标精度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3×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，是</a:t>
                </a:r>
                <a:r>
                  <a:rPr lang="en" altLang="zh-CN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PIBETA</a:t>
                </a: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实验的</a:t>
                </a:r>
                <a:r>
                  <a:rPr lang="en-US" altLang="zh-CN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</a:t>
                </a: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</a:t>
                </a: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22DEBCA-5374-1A40-B3A4-9884D1261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690" y="5244358"/>
                <a:ext cx="3523602" cy="769441"/>
              </a:xfrm>
              <a:prstGeom prst="rect">
                <a:avLst/>
              </a:prstGeom>
              <a:blipFill>
                <a:blip r:embed="rId4"/>
                <a:stretch>
                  <a:fillRect l="-2151" t="-4839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70AACC6B-E733-234F-B93C-364C6B1915DB}"/>
              </a:ext>
            </a:extLst>
          </p:cNvPr>
          <p:cNvSpPr txBox="1"/>
          <p:nvPr/>
        </p:nvSpPr>
        <p:spPr>
          <a:xfrm>
            <a:off x="7687251" y="6348270"/>
            <a:ext cx="4380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未来的实验误差与理论误差相当！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7A240AA-C91F-7746-8248-CC010BA52326}"/>
              </a:ext>
            </a:extLst>
          </p:cNvPr>
          <p:cNvSpPr txBox="1"/>
          <p:nvPr/>
        </p:nvSpPr>
        <p:spPr>
          <a:xfrm>
            <a:off x="7835551" y="1530267"/>
            <a:ext cx="435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D.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Pocanic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et.al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PRL 93 (2004) 181803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0596ACD-2664-BA4B-84FC-FCF92EC7839F}"/>
              </a:ext>
            </a:extLst>
          </p:cNvPr>
          <p:cNvSpPr txBox="1"/>
          <p:nvPr/>
        </p:nvSpPr>
        <p:spPr>
          <a:xfrm>
            <a:off x="8321969" y="3463479"/>
            <a:ext cx="375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M.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Hoferichter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arXiv:2403.18889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左大括号 30">
            <a:extLst>
              <a:ext uri="{FF2B5EF4-FFF2-40B4-BE49-F238E27FC236}">
                <a16:creationId xmlns:a16="http://schemas.microsoft.com/office/drawing/2014/main" id="{82CE2855-E4C1-D34D-AE9E-C7BD5DD1C1D3}"/>
              </a:ext>
            </a:extLst>
          </p:cNvPr>
          <p:cNvSpPr/>
          <p:nvPr/>
        </p:nvSpPr>
        <p:spPr>
          <a:xfrm rot="10800000">
            <a:off x="10828421" y="3918312"/>
            <a:ext cx="250169" cy="977920"/>
          </a:xfrm>
          <a:prstGeom prst="leftBrace">
            <a:avLst>
              <a:gd name="adj1" fmla="val 43528"/>
              <a:gd name="adj2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7A30A10-A7D1-F945-A1D7-F1F0F81553A8}"/>
              </a:ext>
            </a:extLst>
          </p:cNvPr>
          <p:cNvSpPr txBox="1"/>
          <p:nvPr/>
        </p:nvSpPr>
        <p:spPr>
          <a:xfrm>
            <a:off x="11047877" y="3993351"/>
            <a:ext cx="1161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为期超过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43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A56F68C-54F8-CE4A-9449-971B232EF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14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95F6F39-0391-AD46-A6CA-75B6DC27AE46}"/>
              </a:ext>
            </a:extLst>
          </p:cNvPr>
          <p:cNvSpPr txBox="1">
            <a:spLocks/>
          </p:cNvSpPr>
          <p:nvPr/>
        </p:nvSpPr>
        <p:spPr>
          <a:xfrm>
            <a:off x="12039" y="-7910"/>
            <a:ext cx="876366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三种不同实验比较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2637EB-4B24-D14C-93DB-242F7B31ABE4}"/>
              </a:ext>
            </a:extLst>
          </p:cNvPr>
          <p:cNvSpPr txBox="1"/>
          <p:nvPr/>
        </p:nvSpPr>
        <p:spPr>
          <a:xfrm>
            <a:off x="941940" y="1740064"/>
            <a:ext cx="8938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r>
              <a:rPr kumimoji="1" lang="en-US" altLang="zh-CN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→0</a:t>
            </a:r>
            <a:r>
              <a:rPr kumimoji="1" lang="en-US" altLang="zh-CN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nuclear beta decays, which are pure vector transition at leading order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Estimate of nuclear structure uncertainties is important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B317E0-74C0-1242-BF4F-97B701A0FF39}"/>
              </a:ext>
            </a:extLst>
          </p:cNvPr>
          <p:cNvSpPr txBox="1"/>
          <p:nvPr/>
        </p:nvSpPr>
        <p:spPr>
          <a:xfrm>
            <a:off x="484740" y="1142566"/>
            <a:ext cx="36167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200" dirty="0" err="1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Superallowed</a:t>
            </a:r>
            <a:r>
              <a:rPr kumimoji="1" lang="en-US" altLang="zh-CN" sz="22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β decays</a:t>
            </a:r>
            <a:endParaRPr kumimoji="1" lang="zh-CN" altLang="en-US" sz="2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F9E9EA0-5575-5E44-B017-CC48274D6C8E}"/>
              </a:ext>
            </a:extLst>
          </p:cNvPr>
          <p:cNvSpPr txBox="1"/>
          <p:nvPr/>
        </p:nvSpPr>
        <p:spPr>
          <a:xfrm>
            <a:off x="484740" y="2553006"/>
            <a:ext cx="290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2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Neutron β decays</a:t>
            </a:r>
            <a:endParaRPr kumimoji="1" lang="zh-CN" altLang="en-US" sz="2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99FAA8-FF03-9B48-BD7C-8F59AB54493F}"/>
              </a:ext>
            </a:extLst>
          </p:cNvPr>
          <p:cNvSpPr txBox="1"/>
          <p:nvPr/>
        </p:nvSpPr>
        <p:spPr>
          <a:xfrm>
            <a:off x="941940" y="3042782"/>
            <a:ext cx="11151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Free from nuclear structure uncertainties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Nuclear-structure independent radiative correction (RC) is same as </a:t>
            </a:r>
            <a:r>
              <a:rPr kumimoji="1"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superallowed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nuclear β decay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5B8681-B84C-7A4B-87D7-39B8C3871FDC}"/>
              </a:ext>
            </a:extLst>
          </p:cNvPr>
          <p:cNvSpPr txBox="1"/>
          <p:nvPr/>
        </p:nvSpPr>
        <p:spPr>
          <a:xfrm>
            <a:off x="484740" y="3963446"/>
            <a:ext cx="4186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2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Pion </a:t>
            </a:r>
            <a:r>
              <a:rPr kumimoji="1" lang="en-US" altLang="zh-CN" sz="2200" dirty="0" err="1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semileptonic</a:t>
            </a:r>
            <a:r>
              <a:rPr kumimoji="1" lang="en-US" altLang="zh-CN" sz="22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β decays</a:t>
            </a:r>
            <a:endParaRPr kumimoji="1" lang="zh-CN" altLang="en-US" sz="2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42F0ED-19A4-6D46-9042-C04F858079AB}"/>
              </a:ext>
            </a:extLst>
          </p:cNvPr>
          <p:cNvSpPr txBox="1"/>
          <p:nvPr/>
        </p:nvSpPr>
        <p:spPr>
          <a:xfrm>
            <a:off x="941940" y="4453222"/>
            <a:ext cx="564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More difficult to measure pion decays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Theoretically simpler, especially for lattice QCD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C7FE882-09A2-874D-A4F9-E12FB4621730}"/>
              </a:ext>
            </a:extLst>
          </p:cNvPr>
          <p:cNvSpPr txBox="1"/>
          <p:nvPr/>
        </p:nvSpPr>
        <p:spPr>
          <a:xfrm>
            <a:off x="4752982" y="3914613"/>
            <a:ext cx="2372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kumimoji="1" lang="en-US" altLang="zh-CN" sz="2200" dirty="0" err="1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r>
              <a:rPr kumimoji="1" lang="en-US" altLang="zh-CN" sz="2200" baseline="-25000" dirty="0" err="1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ud</a:t>
            </a:r>
            <a:r>
              <a:rPr kumimoji="1" lang="en-US" altLang="zh-CN" sz="22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|=0.9740(28)</a:t>
            </a:r>
            <a:endParaRPr kumimoji="1" lang="zh-CN" altLang="en-US" sz="2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EA8F0A-E827-B342-836B-E2098C031EEC}"/>
              </a:ext>
            </a:extLst>
          </p:cNvPr>
          <p:cNvSpPr txBox="1"/>
          <p:nvPr/>
        </p:nvSpPr>
        <p:spPr>
          <a:xfrm>
            <a:off x="4733444" y="2553005"/>
            <a:ext cx="2207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kumimoji="1" lang="en-US" altLang="zh-CN" sz="2200" dirty="0" err="1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r>
              <a:rPr kumimoji="1" lang="en-US" altLang="zh-CN" sz="2200" baseline="-25000" dirty="0" err="1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ud</a:t>
            </a:r>
            <a:r>
              <a:rPr kumimoji="1" lang="en-US" altLang="zh-CN" sz="22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|=0.9737(9)</a:t>
            </a:r>
            <a:endParaRPr kumimoji="1" lang="zh-CN" altLang="en-US" sz="2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972ADA-AD2B-B146-A515-046E8B1D85F0}"/>
              </a:ext>
            </a:extLst>
          </p:cNvPr>
          <p:cNvSpPr txBox="1"/>
          <p:nvPr/>
        </p:nvSpPr>
        <p:spPr>
          <a:xfrm>
            <a:off x="4733444" y="1142565"/>
            <a:ext cx="2207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kumimoji="1" lang="en-US" altLang="zh-CN" sz="2200" dirty="0" err="1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r>
              <a:rPr kumimoji="1" lang="en-US" altLang="zh-CN" sz="2200" baseline="-25000" dirty="0" err="1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ud</a:t>
            </a:r>
            <a:r>
              <a:rPr kumimoji="1" lang="en-US" altLang="zh-CN" sz="22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|=0.9737(3)</a:t>
            </a:r>
            <a:endParaRPr kumimoji="1" lang="zh-CN" altLang="en-US" sz="2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8A732A-1C08-8A4F-881C-7B475035ED59}"/>
              </a:ext>
            </a:extLst>
          </p:cNvPr>
          <p:cNvSpPr txBox="1"/>
          <p:nvPr/>
        </p:nvSpPr>
        <p:spPr>
          <a:xfrm>
            <a:off x="567590" y="5405185"/>
            <a:ext cx="7067817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小结：当前精度更高的是核贝塔衰变和中子贝塔衰变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箭头: 左 2">
            <a:extLst>
              <a:ext uri="{FF2B5EF4-FFF2-40B4-BE49-F238E27FC236}">
                <a16:creationId xmlns:a16="http://schemas.microsoft.com/office/drawing/2014/main" id="{021C4AD5-3C2C-634D-8B08-6B1F612D74D5}"/>
              </a:ext>
            </a:extLst>
          </p:cNvPr>
          <p:cNvSpPr/>
          <p:nvPr/>
        </p:nvSpPr>
        <p:spPr>
          <a:xfrm rot="10800000" flipV="1">
            <a:off x="7281766" y="5711213"/>
            <a:ext cx="707282" cy="292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22120C6-A0BC-AF49-A2B9-E7FB622BD722}"/>
              </a:ext>
            </a:extLst>
          </p:cNvPr>
          <p:cNvSpPr txBox="1"/>
          <p:nvPr/>
        </p:nvSpPr>
        <p:spPr>
          <a:xfrm>
            <a:off x="8066901" y="5410133"/>
            <a:ext cx="401276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需要从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π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系统 延伸到 核子系统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42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E35663E-D45E-9E49-8F6F-7BD96C36C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15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B43F131-AAD2-254D-A58F-0AE3618A0578}"/>
              </a:ext>
            </a:extLst>
          </p:cNvPr>
          <p:cNvSpPr txBox="1">
            <a:spLocks/>
          </p:cNvSpPr>
          <p:nvPr/>
        </p:nvSpPr>
        <p:spPr>
          <a:xfrm>
            <a:off x="12039" y="-7910"/>
            <a:ext cx="876366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从</a:t>
            </a:r>
            <a:r>
              <a:rPr lang="en-US" altLang="zh-CN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π </a:t>
            </a: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到</a:t>
            </a:r>
            <a:r>
              <a:rPr lang="en-US" altLang="zh-CN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nulceon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BADAC4-EF68-0043-A985-D7AE6C4CD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" y="2108708"/>
            <a:ext cx="4824365" cy="29088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A38B1D8-18E8-A74E-9B79-80B40FAC9068}"/>
              </a:ext>
            </a:extLst>
          </p:cNvPr>
          <p:cNvSpPr txBox="1"/>
          <p:nvPr/>
        </p:nvSpPr>
        <p:spPr>
          <a:xfrm>
            <a:off x="484740" y="1142566"/>
            <a:ext cx="1819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π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l-GR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γ</a:t>
            </a:r>
            <a:r>
              <a:rPr kumimoji="1" lang="en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圈图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6CEDC8-1A87-7042-B3B0-D58A3BC08F42}"/>
                  </a:ext>
                </a:extLst>
              </p:cNvPr>
              <p:cNvSpPr txBox="1"/>
              <p:nvPr/>
            </p:nvSpPr>
            <p:spPr>
              <a:xfrm>
                <a:off x="4393870" y="2917377"/>
                <a:ext cx="590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6CEDC8-1A87-7042-B3B0-D58A3BC08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70" y="2917377"/>
                <a:ext cx="59022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0399D84-91F2-9946-9D43-723AE78A64E4}"/>
              </a:ext>
            </a:extLst>
          </p:cNvPr>
          <p:cNvSpPr txBox="1"/>
          <p:nvPr/>
        </p:nvSpPr>
        <p:spPr>
          <a:xfrm>
            <a:off x="5309105" y="1206392"/>
            <a:ext cx="27574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Nucleon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l-GR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γ</a:t>
            </a:r>
            <a:r>
              <a:rPr kumimoji="1" lang="en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圈图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050A6DB-0AA6-C443-8823-C51A42EDD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51" y="1949122"/>
            <a:ext cx="6286500" cy="3937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004F3C-1237-7742-B63D-9BC89C4F901F}"/>
                  </a:ext>
                </a:extLst>
              </p:cNvPr>
              <p:cNvSpPr txBox="1"/>
              <p:nvPr/>
            </p:nvSpPr>
            <p:spPr>
              <a:xfrm>
                <a:off x="8197667" y="2917377"/>
                <a:ext cx="590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004F3C-1237-7742-B63D-9BC89C4F9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667" y="2917377"/>
                <a:ext cx="59022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A7372D6-3EEE-8746-BDC8-86F8261EDD86}"/>
                  </a:ext>
                </a:extLst>
              </p:cNvPr>
              <p:cNvSpPr txBox="1"/>
              <p:nvPr/>
            </p:nvSpPr>
            <p:spPr>
              <a:xfrm>
                <a:off x="11328725" y="2917376"/>
                <a:ext cx="590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A7372D6-3EEE-8746-BDC8-86F8261ED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8725" y="2917376"/>
                <a:ext cx="59022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11B8B105-6D3E-A349-AD38-9671AEDF5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35" y="5727626"/>
            <a:ext cx="1720134" cy="113037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7A22B98-ADAF-C742-BA1E-FF33CA840FAE}"/>
              </a:ext>
            </a:extLst>
          </p:cNvPr>
          <p:cNvSpPr txBox="1"/>
          <p:nvPr/>
        </p:nvSpPr>
        <p:spPr>
          <a:xfrm>
            <a:off x="5632451" y="1679687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联通图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7510010-4DF8-114A-ABAA-120304A6A17E}"/>
              </a:ext>
            </a:extLst>
          </p:cNvPr>
          <p:cNvSpPr txBox="1"/>
          <p:nvPr/>
        </p:nvSpPr>
        <p:spPr>
          <a:xfrm>
            <a:off x="5632450" y="543036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非联通图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69DC5AA-7085-9A42-AC1B-1B659C5AB521}"/>
              </a:ext>
            </a:extLst>
          </p:cNvPr>
          <p:cNvSpPr txBox="1"/>
          <p:nvPr/>
        </p:nvSpPr>
        <p:spPr>
          <a:xfrm>
            <a:off x="7535465" y="6209181"/>
            <a:ext cx="4383486" cy="56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味道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SU(3)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对称性下消失，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O(1%) effect</a:t>
            </a:r>
          </a:p>
        </p:txBody>
      </p:sp>
    </p:spTree>
    <p:extLst>
      <p:ext uri="{BB962C8B-B14F-4D97-AF65-F5344CB8AC3E}">
        <p14:creationId xmlns:p14="http://schemas.microsoft.com/office/powerpoint/2010/main" val="66600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E35663E-D45E-9E49-8F6F-7BD96C36C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16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B43F131-AAD2-254D-A58F-0AE3618A0578}"/>
              </a:ext>
            </a:extLst>
          </p:cNvPr>
          <p:cNvSpPr txBox="1">
            <a:spLocks/>
          </p:cNvSpPr>
          <p:nvPr/>
        </p:nvSpPr>
        <p:spPr>
          <a:xfrm>
            <a:off x="12039" y="-7910"/>
            <a:ext cx="876366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从</a:t>
            </a:r>
            <a:r>
              <a:rPr lang="en-US" altLang="zh-CN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π </a:t>
            </a: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到</a:t>
            </a:r>
            <a:r>
              <a:rPr lang="en-US" altLang="zh-CN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nulceon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38B1D8-18E8-A74E-9B79-80B40FAC9068}"/>
              </a:ext>
            </a:extLst>
          </p:cNvPr>
          <p:cNvSpPr txBox="1"/>
          <p:nvPr/>
        </p:nvSpPr>
        <p:spPr>
          <a:xfrm>
            <a:off x="484740" y="1142566"/>
            <a:ext cx="4038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核子系统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严重的信噪比问题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F777F96-6FB2-0747-9111-1D6905015EBF}"/>
              </a:ext>
            </a:extLst>
          </p:cNvPr>
          <p:cNvSpPr/>
          <p:nvPr/>
        </p:nvSpPr>
        <p:spPr>
          <a:xfrm>
            <a:off x="928314" y="1753983"/>
            <a:ext cx="9670412" cy="54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统计学告诉我们方差由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&lt;O</a:t>
            </a:r>
            <a:r>
              <a:rPr lang="en-US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&gt;-&lt;O&gt;</a:t>
            </a:r>
            <a:r>
              <a:rPr lang="en-US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得到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DFF5C40-AF99-AB49-BBDF-07B54CB3A4B3}"/>
              </a:ext>
            </a:extLst>
          </p:cNvPr>
          <p:cNvSpPr/>
          <p:nvPr/>
        </p:nvSpPr>
        <p:spPr>
          <a:xfrm>
            <a:off x="1376318" y="2396811"/>
            <a:ext cx="1587015" cy="54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信号的平方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8DCBA2C-9596-DB48-9B96-44A54970C89D}"/>
              </a:ext>
            </a:extLst>
          </p:cNvPr>
          <p:cNvSpPr/>
          <p:nvPr/>
        </p:nvSpPr>
        <p:spPr>
          <a:xfrm>
            <a:off x="4508985" y="2396811"/>
            <a:ext cx="4266716" cy="54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误差的平方还多了一项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&lt;O</a:t>
            </a:r>
            <a:r>
              <a:rPr lang="en-US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A59DFC5-2B9F-EC49-9910-17BE1465345C}"/>
              </a:ext>
            </a:extLst>
          </p:cNvPr>
          <p:cNvSpPr txBox="1"/>
          <p:nvPr/>
        </p:nvSpPr>
        <p:spPr>
          <a:xfrm>
            <a:off x="1438656" y="3705078"/>
            <a:ext cx="13668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&lt;O&gt;</a:t>
            </a:r>
            <a:r>
              <a:rPr lang="en-US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2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5740991-6696-F34F-8E70-107FAF347224}"/>
              </a:ext>
            </a:extLst>
          </p:cNvPr>
          <p:cNvSpPr txBox="1"/>
          <p:nvPr/>
        </p:nvSpPr>
        <p:spPr>
          <a:xfrm>
            <a:off x="5049752" y="3705077"/>
            <a:ext cx="12753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&lt;O</a:t>
            </a:r>
            <a:r>
              <a:rPr lang="en-US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&gt;=</a:t>
            </a:r>
            <a:endParaRPr lang="zh-CN" altLang="en-US" sz="22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4D9DA15-8D3D-8F4C-BF36-B51EBF27E6E7}"/>
              </a:ext>
            </a:extLst>
          </p:cNvPr>
          <p:cNvSpPr/>
          <p:nvPr/>
        </p:nvSpPr>
        <p:spPr>
          <a:xfrm>
            <a:off x="4053285" y="5974941"/>
            <a:ext cx="5006047" cy="54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本质上是符号问题（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sign problem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）！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C8851F3-6F43-7346-B059-91363890D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30" y="3114464"/>
            <a:ext cx="1727200" cy="1651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1D60F2-03C6-1C42-926E-0183D59BB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33" y="3241070"/>
            <a:ext cx="1816100" cy="135890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C73BCC99-6CA3-254C-8769-8AAD17CEBD4E}"/>
              </a:ext>
            </a:extLst>
          </p:cNvPr>
          <p:cNvGrpSpPr/>
          <p:nvPr/>
        </p:nvGrpSpPr>
        <p:grpSpPr>
          <a:xfrm>
            <a:off x="928314" y="4973722"/>
            <a:ext cx="11856742" cy="651099"/>
            <a:chOff x="928314" y="5034682"/>
            <a:chExt cx="11856742" cy="65109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0C6DA31-27E6-6244-A7C9-697B1DA70D43}"/>
                </a:ext>
              </a:extLst>
            </p:cNvPr>
            <p:cNvSpPr/>
            <p:nvPr/>
          </p:nvSpPr>
          <p:spPr>
            <a:xfrm>
              <a:off x="928314" y="5034682"/>
              <a:ext cx="9670412" cy="54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Clr>
                  <a:srgbClr val="002060"/>
                </a:buClr>
                <a:buFont typeface="Arial" panose="020B0604020202020204" pitchFamily="34" charset="0"/>
                <a:buChar char="•"/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信噪比为</a:t>
              </a:r>
              <a:endPara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0AF1B08-4BC1-7847-AE7F-C1C4BF20B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369" y="5045843"/>
              <a:ext cx="2943714" cy="639938"/>
            </a:xfrm>
            <a:prstGeom prst="rect">
              <a:avLst/>
            </a:prstGeom>
          </p:spPr>
        </p:pic>
        <p:sp>
          <p:nvSpPr>
            <p:cNvPr id="31" name="箭头: 左 2">
              <a:extLst>
                <a:ext uri="{FF2B5EF4-FFF2-40B4-BE49-F238E27FC236}">
                  <a16:creationId xmlns:a16="http://schemas.microsoft.com/office/drawing/2014/main" id="{FEA6909F-0D3B-B248-B8D1-635DD4966C5C}"/>
                </a:ext>
              </a:extLst>
            </p:cNvPr>
            <p:cNvSpPr/>
            <p:nvPr/>
          </p:nvSpPr>
          <p:spPr>
            <a:xfrm rot="10800000" flipV="1">
              <a:off x="5739820" y="5219713"/>
              <a:ext cx="707282" cy="2921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829CD97-3840-6841-9BE7-C73D3FA932A6}"/>
                </a:ext>
              </a:extLst>
            </p:cNvPr>
            <p:cNvSpPr txBox="1"/>
            <p:nvPr/>
          </p:nvSpPr>
          <p:spPr>
            <a:xfrm>
              <a:off x="6689056" y="5034682"/>
              <a:ext cx="6096000" cy="54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四点函数，时间方向上放</a:t>
              </a: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个算符</a:t>
              </a:r>
              <a:endPara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005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F89F58E-78FF-7645-8A4E-CD565BC45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7" y="2279332"/>
            <a:ext cx="6386088" cy="4257392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254527F-CF5E-574B-9F97-7349B34AB633}"/>
              </a:ext>
            </a:extLst>
          </p:cNvPr>
          <p:cNvSpPr txBox="1">
            <a:spLocks/>
          </p:cNvSpPr>
          <p:nvPr/>
        </p:nvSpPr>
        <p:spPr>
          <a:xfrm>
            <a:off x="12039" y="-7910"/>
            <a:ext cx="876366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中子贝塔衰变中的光</a:t>
            </a:r>
            <a:r>
              <a:rPr lang="en-US" altLang="zh-CN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-W</a:t>
            </a: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圈图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FA91E98-F09C-184A-B5E4-282E2C468FDE}"/>
              </a:ext>
            </a:extLst>
          </p:cNvPr>
          <p:cNvSpPr txBox="1"/>
          <p:nvPr/>
        </p:nvSpPr>
        <p:spPr>
          <a:xfrm>
            <a:off x="465950" y="1163105"/>
            <a:ext cx="1659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组态信息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E62E5C-909E-414C-AEDE-32E7FFA41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790" y="1199075"/>
            <a:ext cx="5623340" cy="899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08B2233-9C12-E14F-9C46-70BC9A9B9A49}"/>
              </a:ext>
            </a:extLst>
          </p:cNvPr>
          <p:cNvSpPr txBox="1"/>
          <p:nvPr/>
        </p:nvSpPr>
        <p:spPr>
          <a:xfrm>
            <a:off x="465950" y="2279332"/>
            <a:ext cx="22236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格点计算结果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74D5979-9679-AC4F-895D-E7D4DE594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34" y="2710219"/>
            <a:ext cx="5272216" cy="395416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5D4420F-85B4-9D4B-8AF6-62D905E262E9}"/>
              </a:ext>
            </a:extLst>
          </p:cNvPr>
          <p:cNvSpPr txBox="1"/>
          <p:nvPr/>
        </p:nvSpPr>
        <p:spPr>
          <a:xfrm>
            <a:off x="2628378" y="2310110"/>
            <a:ext cx="897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P. Ma, XF, M.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Gorchtein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L.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Jin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C. Seng, Z. Zhang, 2308.16755, accepted by PRL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AE5A7CCE-F0E1-9E42-87B8-3882749AC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464" y="294286"/>
            <a:ext cx="2743200" cy="365125"/>
          </a:xfrm>
        </p:spPr>
        <p:txBody>
          <a:bodyPr/>
          <a:lstStyle/>
          <a:p>
            <a:fld id="{6E77991F-C83A-405D-954D-AA6EA0BA4B3B}" type="slidenum">
              <a:rPr lang="zh-CN" altLang="en-US" smtClean="0"/>
              <a:pPr/>
              <a:t>17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3468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4E048C-533A-3141-B101-5ABB69F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18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743507-6A62-E84D-89FD-9D746B72A027}"/>
              </a:ext>
            </a:extLst>
          </p:cNvPr>
          <p:cNvSpPr txBox="1">
            <a:spLocks/>
          </p:cNvSpPr>
          <p:nvPr/>
        </p:nvSpPr>
        <p:spPr>
          <a:xfrm>
            <a:off x="0" y="-5933"/>
            <a:ext cx="93026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超越常规物理量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2209611-F8A7-0349-B894-684A780FF48F}"/>
              </a:ext>
            </a:extLst>
          </p:cNvPr>
          <p:cNvGrpSpPr/>
          <p:nvPr/>
        </p:nvGrpSpPr>
        <p:grpSpPr>
          <a:xfrm>
            <a:off x="5956196" y="3900102"/>
            <a:ext cx="5865424" cy="2684398"/>
            <a:chOff x="670091" y="3888620"/>
            <a:chExt cx="5865424" cy="268439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0FD6FC9-38A9-4247-9FF1-5B81CE5A9491}"/>
                </a:ext>
              </a:extLst>
            </p:cNvPr>
            <p:cNvSpPr txBox="1"/>
            <p:nvPr/>
          </p:nvSpPr>
          <p:spPr>
            <a:xfrm>
              <a:off x="670091" y="3888620"/>
              <a:ext cx="25058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kumimoji="1"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味道改变中性流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5E2FAD4-09D1-2345-A7F7-CB0C9A46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15" y="4576610"/>
              <a:ext cx="5740400" cy="15113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4F553B1-99B9-974D-A1D9-C05733B1C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42" y="6128518"/>
              <a:ext cx="1206500" cy="4445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3B3235-37CA-7A47-BC3F-963FD1D52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088" y="6128518"/>
              <a:ext cx="1460500" cy="444500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E91B06A-933B-1A4F-8DD8-D9D14750BE0F}"/>
              </a:ext>
            </a:extLst>
          </p:cNvPr>
          <p:cNvSpPr txBox="1"/>
          <p:nvPr/>
        </p:nvSpPr>
        <p:spPr>
          <a:xfrm>
            <a:off x="670091" y="1049956"/>
            <a:ext cx="2787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高阶电弱辐射修正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3C92AEF-6657-C349-A5FC-DF54C8701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75" y="1292855"/>
            <a:ext cx="4499845" cy="25311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C1E40D3-F1D8-5F41-8DB1-71C9B0FC3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2" y="1521451"/>
            <a:ext cx="5180745" cy="2110066"/>
          </a:xfrm>
          <a:prstGeom prst="rect">
            <a:avLst/>
          </a:prstGeom>
        </p:spPr>
      </p:pic>
      <p:sp>
        <p:nvSpPr>
          <p:cNvPr id="18" name="箭头: 左 2">
            <a:extLst>
              <a:ext uri="{FF2B5EF4-FFF2-40B4-BE49-F238E27FC236}">
                <a16:creationId xmlns:a16="http://schemas.microsoft.com/office/drawing/2014/main" id="{F4CA5E7B-AADC-974A-A202-1E320566A0FB}"/>
              </a:ext>
            </a:extLst>
          </p:cNvPr>
          <p:cNvSpPr/>
          <p:nvPr/>
        </p:nvSpPr>
        <p:spPr>
          <a:xfrm rot="10800000" flipV="1">
            <a:off x="6133071" y="2412337"/>
            <a:ext cx="707282" cy="292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A972F0-CB64-BA46-ACC3-D855B35ED99F}"/>
              </a:ext>
            </a:extLst>
          </p:cNvPr>
          <p:cNvGrpSpPr/>
          <p:nvPr/>
        </p:nvGrpSpPr>
        <p:grpSpPr>
          <a:xfrm>
            <a:off x="670091" y="3883442"/>
            <a:ext cx="4513134" cy="2974558"/>
            <a:chOff x="670091" y="3883442"/>
            <a:chExt cx="4513134" cy="297455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DC6F374-DC32-3E49-9336-58A7CB61155C}"/>
                </a:ext>
              </a:extLst>
            </p:cNvPr>
            <p:cNvSpPr txBox="1"/>
            <p:nvPr/>
          </p:nvSpPr>
          <p:spPr>
            <a:xfrm>
              <a:off x="670091" y="3883442"/>
              <a:ext cx="41985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kumimoji="1"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衰变过程中含有光子和轻子圈</a:t>
              </a: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A858EC4-11BD-0149-BA66-8FD4F93E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60" y="4362274"/>
              <a:ext cx="4116965" cy="2495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26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EECD07-6D0B-ED48-AC05-B5B258901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1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5803FD8-5FED-594C-8BB5-3A1CC773D5D8}"/>
              </a:ext>
            </a:extLst>
          </p:cNvPr>
          <p:cNvSpPr txBox="1">
            <a:spLocks/>
          </p:cNvSpPr>
          <p:nvPr/>
        </p:nvSpPr>
        <p:spPr>
          <a:xfrm>
            <a:off x="0" y="-5933"/>
            <a:ext cx="93026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格点味物理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790457-920A-6946-A50E-13C2BB131E8B}"/>
              </a:ext>
            </a:extLst>
          </p:cNvPr>
          <p:cNvSpPr txBox="1"/>
          <p:nvPr/>
        </p:nvSpPr>
        <p:spPr>
          <a:xfrm>
            <a:off x="431847" y="1056937"/>
            <a:ext cx="652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在味物理中，格点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QCD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和微扰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QCD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协同工作</a:t>
            </a:r>
            <a:endParaRPr kumimoji="1"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AC5A687-E4B9-0743-9D9D-966DA9A7F3A0}"/>
              </a:ext>
            </a:extLst>
          </p:cNvPr>
          <p:cNvSpPr txBox="1"/>
          <p:nvPr/>
        </p:nvSpPr>
        <p:spPr>
          <a:xfrm>
            <a:off x="1003739" y="2185419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格点</a:t>
            </a:r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QCD</a:t>
            </a:r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负责计算长程贡献：强子矩阵元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4D65E5-70D7-9C4E-8CFD-0B6129CB4704}"/>
              </a:ext>
            </a:extLst>
          </p:cNvPr>
          <p:cNvSpPr txBox="1"/>
          <p:nvPr/>
        </p:nvSpPr>
        <p:spPr>
          <a:xfrm>
            <a:off x="1003739" y="1682848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微扰</a:t>
            </a:r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QCD</a:t>
            </a:r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负责计算短程贡献：</a:t>
            </a:r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Wilson coefficient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C5CB2EF-9523-C047-8553-A76FB90A81A9}"/>
              </a:ext>
            </a:extLst>
          </p:cNvPr>
          <p:cNvSpPr txBox="1"/>
          <p:nvPr/>
        </p:nvSpPr>
        <p:spPr>
          <a:xfrm>
            <a:off x="431847" y="2780782"/>
            <a:ext cx="399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为什么我们需要格点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QCD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39609D7-6567-354A-B73C-EEA60BCEAE79}"/>
              </a:ext>
            </a:extLst>
          </p:cNvPr>
          <p:cNvSpPr txBox="1"/>
          <p:nvPr/>
        </p:nvSpPr>
        <p:spPr>
          <a:xfrm>
            <a:off x="1003739" y="3370369"/>
            <a:ext cx="5188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高圈计算很困难，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g-2 QED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算到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圈，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QCD 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算到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NNNLO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，已经非常不容易！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F2276A0-4045-0B4F-B0AF-EFC45E21E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15" y="1046600"/>
            <a:ext cx="3990195" cy="224448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BAD6785-9FDE-8B48-88C4-EB89800834E1}"/>
              </a:ext>
            </a:extLst>
          </p:cNvPr>
          <p:cNvSpPr txBox="1"/>
          <p:nvPr/>
        </p:nvSpPr>
        <p:spPr>
          <a:xfrm>
            <a:off x="1003739" y="4157409"/>
            <a:ext cx="498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More is different——P. W. Anderson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A7E0344-DDA8-2948-921C-9D39A6CB2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10" y="3509882"/>
            <a:ext cx="3721100" cy="393700"/>
          </a:xfrm>
          <a:prstGeom prst="rect">
            <a:avLst/>
          </a:prstGeom>
        </p:spPr>
      </p:pic>
      <p:sp>
        <p:nvSpPr>
          <p:cNvPr id="13" name="左大括号 12">
            <a:extLst>
              <a:ext uri="{FF2B5EF4-FFF2-40B4-BE49-F238E27FC236}">
                <a16:creationId xmlns:a16="http://schemas.microsoft.com/office/drawing/2014/main" id="{1CC0633F-B304-E047-8587-2A1184DE46F6}"/>
              </a:ext>
            </a:extLst>
          </p:cNvPr>
          <p:cNvSpPr/>
          <p:nvPr/>
        </p:nvSpPr>
        <p:spPr>
          <a:xfrm rot="16200000">
            <a:off x="9021765" y="2535777"/>
            <a:ext cx="219423" cy="3071816"/>
          </a:xfrm>
          <a:prstGeom prst="leftBrace">
            <a:avLst>
              <a:gd name="adj1" fmla="val 36206"/>
              <a:gd name="adj2" fmla="val 4936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BE2AF96-DF68-CC43-8772-40EF7119815D}"/>
              </a:ext>
            </a:extLst>
          </p:cNvPr>
          <p:cNvSpPr txBox="1"/>
          <p:nvPr/>
        </p:nvSpPr>
        <p:spPr>
          <a:xfrm>
            <a:off x="8264930" y="4217820"/>
            <a:ext cx="2172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无穷多个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相加</a:t>
            </a:r>
            <a:endParaRPr lang="zh-CN" altLang="en-US" sz="2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DF1E565-38E7-FF43-9FEA-070AD94C6E3C}"/>
              </a:ext>
            </a:extLst>
          </p:cNvPr>
          <p:cNvSpPr txBox="1"/>
          <p:nvPr/>
        </p:nvSpPr>
        <p:spPr>
          <a:xfrm>
            <a:off x="1667935" y="4958131"/>
            <a:ext cx="3943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比如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QCD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真空是非微扰的，具有手征对称性自发破缺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19D97BF-EBA8-3B4F-A72A-26BDD555F063}"/>
              </a:ext>
            </a:extLst>
          </p:cNvPr>
          <p:cNvSpPr txBox="1"/>
          <p:nvPr/>
        </p:nvSpPr>
        <p:spPr>
          <a:xfrm>
            <a:off x="1003739" y="5691852"/>
            <a:ext cx="4768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格点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QCD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模拟的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QCD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真空结构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3608E9F-F0BF-EE4A-B76D-525DF467F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12" y="4747644"/>
            <a:ext cx="2794000" cy="2095500"/>
          </a:xfrm>
          <a:prstGeom prst="rect">
            <a:avLst/>
          </a:prstGeom>
        </p:spPr>
      </p:pic>
      <p:sp>
        <p:nvSpPr>
          <p:cNvPr id="18" name="箭头: 左 2">
            <a:extLst>
              <a:ext uri="{FF2B5EF4-FFF2-40B4-BE49-F238E27FC236}">
                <a16:creationId xmlns:a16="http://schemas.microsoft.com/office/drawing/2014/main" id="{9FFA679B-DE42-8145-B263-CDEF6AB019B2}"/>
              </a:ext>
            </a:extLst>
          </p:cNvPr>
          <p:cNvSpPr/>
          <p:nvPr/>
        </p:nvSpPr>
        <p:spPr>
          <a:xfrm rot="7296758" flipV="1">
            <a:off x="5895134" y="2759316"/>
            <a:ext cx="1303486" cy="2565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左 2">
            <a:extLst>
              <a:ext uri="{FF2B5EF4-FFF2-40B4-BE49-F238E27FC236}">
                <a16:creationId xmlns:a16="http://schemas.microsoft.com/office/drawing/2014/main" id="{9E7C1E06-BB55-6646-992C-B891E9020834}"/>
              </a:ext>
            </a:extLst>
          </p:cNvPr>
          <p:cNvSpPr/>
          <p:nvPr/>
        </p:nvSpPr>
        <p:spPr>
          <a:xfrm rot="9704580" flipV="1">
            <a:off x="6061150" y="4017365"/>
            <a:ext cx="1150955" cy="245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28D5E1F-1075-8E4B-B405-4D1A79264932}"/>
              </a:ext>
            </a:extLst>
          </p:cNvPr>
          <p:cNvSpPr txBox="1"/>
          <p:nvPr/>
        </p:nvSpPr>
        <p:spPr>
          <a:xfrm>
            <a:off x="1742153" y="6165787"/>
            <a:ext cx="33471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非平庸的拓扑荷密度</a:t>
            </a:r>
          </a:p>
        </p:txBody>
      </p:sp>
      <p:sp>
        <p:nvSpPr>
          <p:cNvPr id="23" name="箭头: 左 2">
            <a:extLst>
              <a:ext uri="{FF2B5EF4-FFF2-40B4-BE49-F238E27FC236}">
                <a16:creationId xmlns:a16="http://schemas.microsoft.com/office/drawing/2014/main" id="{44056985-FAE1-1E40-8AF6-AC3232989D5F}"/>
              </a:ext>
            </a:extLst>
          </p:cNvPr>
          <p:cNvSpPr/>
          <p:nvPr/>
        </p:nvSpPr>
        <p:spPr>
          <a:xfrm rot="9704580" flipV="1">
            <a:off x="5915940" y="5812040"/>
            <a:ext cx="1150955" cy="245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52EC97A-2307-B744-B30D-2D96AB0AB2D6}"/>
              </a:ext>
            </a:extLst>
          </p:cNvPr>
          <p:cNvSpPr txBox="1"/>
          <p:nvPr/>
        </p:nvSpPr>
        <p:spPr>
          <a:xfrm>
            <a:off x="1663165" y="45483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微扰和非微扰的结构本质是不同的！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77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 animBg="1"/>
      <p:bldP spid="14" grpId="0"/>
      <p:bldP spid="15" grpId="0"/>
      <p:bldP spid="16" grpId="0"/>
      <p:bldP spid="18" grpId="0" animBg="1"/>
      <p:bldP spid="20" grpId="0" animBg="1"/>
      <p:bldP spid="22" grpId="0"/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FC3258-9691-F34E-BA5A-67EC1F462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19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2E613D7-7F49-494E-BEDD-4CF206AE504F}"/>
              </a:ext>
            </a:extLst>
          </p:cNvPr>
          <p:cNvSpPr txBox="1">
            <a:spLocks/>
          </p:cNvSpPr>
          <p:nvPr/>
        </p:nvSpPr>
        <p:spPr>
          <a:xfrm>
            <a:off x="0" y="-5933"/>
            <a:ext cx="93026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衰变过程中含有光子和轻子圈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4" name="Picture 2" descr="C:\paper\19talks\Lat2019\talk\figs\K2mumu-schematic.png">
            <a:extLst>
              <a:ext uri="{FF2B5EF4-FFF2-40B4-BE49-F238E27FC236}">
                <a16:creationId xmlns:a16="http://schemas.microsoft.com/office/drawing/2014/main" id="{86AE3A63-7CE5-214F-BDD6-3B2781B5D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80" y="1926316"/>
            <a:ext cx="4728551" cy="277041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B69245F-B293-8D4E-B6AA-FA619196E167}"/>
                  </a:ext>
                </a:extLst>
              </p:cNvPr>
              <p:cNvSpPr txBox="1"/>
              <p:nvPr/>
            </p:nvSpPr>
            <p:spPr>
              <a:xfrm>
                <a:off x="484740" y="1142566"/>
                <a:ext cx="22426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𝐿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→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−</m:t>
                        </m:r>
                      </m:sup>
                    </m:sSup>
                  </m:oMath>
                </a14:m>
                <a:endParaRPr kumimoji="1" lang="zh-CN" altLang="en-US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B69245F-B293-8D4E-B6AA-FA619196E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0" y="1142566"/>
                <a:ext cx="2242602" cy="523220"/>
              </a:xfrm>
              <a:prstGeom prst="rect">
                <a:avLst/>
              </a:prstGeom>
              <a:blipFill>
                <a:blip r:embed="rId3"/>
                <a:stretch>
                  <a:fillRect l="-5085" t="-4651" b="-25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A6AB62A-F949-1543-A88D-ED6885F783BB}"/>
                  </a:ext>
                </a:extLst>
              </p:cNvPr>
              <p:cNvSpPr txBox="1"/>
              <p:nvPr/>
            </p:nvSpPr>
            <p:spPr>
              <a:xfrm>
                <a:off x="6354324" y="1142566"/>
                <a:ext cx="22569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0</m:t>
                        </m:r>
                      </m:sup>
                    </m:sSup>
                    <m:r>
                      <a:rPr kumimoji="1"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→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−</m:t>
                        </m:r>
                      </m:sup>
                    </m:sSup>
                  </m:oMath>
                </a14:m>
                <a:endParaRPr kumimoji="1" lang="zh-CN" altLang="en-US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A6AB62A-F949-1543-A88D-ED6885F78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324" y="1142566"/>
                <a:ext cx="2256965" cy="523220"/>
              </a:xfrm>
              <a:prstGeom prst="rect">
                <a:avLst/>
              </a:prstGeom>
              <a:blipFill>
                <a:blip r:embed="rId4"/>
                <a:stretch>
                  <a:fillRect l="-4469" t="-4651" b="-25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27172A6A-8034-FF45-B5BB-5C3A9D471508}"/>
              </a:ext>
            </a:extLst>
          </p:cNvPr>
          <p:cNvSpPr txBox="1"/>
          <p:nvPr/>
        </p:nvSpPr>
        <p:spPr>
          <a:xfrm>
            <a:off x="822017" y="4894160"/>
            <a:ext cx="5133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个顶点，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60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种不同的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time ordering</a:t>
            </a:r>
            <a:endParaRPr kumimoji="1" lang="zh-CN" altLang="en-US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E180EE7-CBAA-3042-BDCE-D50F66C64893}"/>
              </a:ext>
            </a:extLst>
          </p:cNvPr>
          <p:cNvSpPr txBox="1"/>
          <p:nvPr/>
        </p:nvSpPr>
        <p:spPr>
          <a:xfrm>
            <a:off x="822017" y="5350211"/>
            <a:ext cx="41142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很多的中间态能量低于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介子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A80A9B-5D4A-7B47-BBE6-B91850F489E4}"/>
              </a:ext>
            </a:extLst>
          </p:cNvPr>
          <p:cNvSpPr txBox="1"/>
          <p:nvPr/>
        </p:nvSpPr>
        <p:spPr>
          <a:xfrm>
            <a:off x="822016" y="5806262"/>
            <a:ext cx="3916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强子部分需要四点关联函数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ECA7C4A-A366-224D-9A4E-E10449515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66" y="1665786"/>
            <a:ext cx="5032094" cy="305048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CB66B81-9BF0-AB47-8D4E-559A22CC2AA6}"/>
              </a:ext>
            </a:extLst>
          </p:cNvPr>
          <p:cNvSpPr txBox="1"/>
          <p:nvPr/>
        </p:nvSpPr>
        <p:spPr>
          <a:xfrm>
            <a:off x="6769479" y="4894159"/>
            <a:ext cx="5133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个顶点，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种不同的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time ordering</a:t>
            </a:r>
            <a:endParaRPr kumimoji="1" lang="zh-CN" altLang="en-US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A63337-B85D-F841-8066-FC40E633642D}"/>
              </a:ext>
            </a:extLst>
          </p:cNvPr>
          <p:cNvSpPr txBox="1"/>
          <p:nvPr/>
        </p:nvSpPr>
        <p:spPr>
          <a:xfrm>
            <a:off x="6769479" y="5375375"/>
            <a:ext cx="3282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双光子能量低于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π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介子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D7540CA-DB98-B842-A277-86272F80B150}"/>
              </a:ext>
            </a:extLst>
          </p:cNvPr>
          <p:cNvSpPr txBox="1"/>
          <p:nvPr/>
        </p:nvSpPr>
        <p:spPr>
          <a:xfrm>
            <a:off x="6769479" y="5812178"/>
            <a:ext cx="5133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发展新方法：非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QCD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部分在闵氏时空计算，再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Wick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转动到欧氏时空</a:t>
            </a:r>
          </a:p>
        </p:txBody>
      </p:sp>
    </p:spTree>
    <p:extLst>
      <p:ext uri="{BB962C8B-B14F-4D97-AF65-F5344CB8AC3E}">
        <p14:creationId xmlns:p14="http://schemas.microsoft.com/office/powerpoint/2010/main" val="34483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70B9355-DF12-084D-AAC4-6EE16FFF8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20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7411763-721E-2547-9CEB-27AB0A78AC71}"/>
              </a:ext>
            </a:extLst>
          </p:cNvPr>
          <p:cNvSpPr txBox="1">
            <a:spLocks/>
          </p:cNvSpPr>
          <p:nvPr/>
        </p:nvSpPr>
        <p:spPr>
          <a:xfrm>
            <a:off x="0" y="-5933"/>
            <a:ext cx="93026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衰变过程中含有光子和轻子圈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A5D873-596A-234E-8226-8535670A3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3" y="1714958"/>
            <a:ext cx="4869782" cy="41640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F6735D-F5DC-FD4D-A7D9-C7C975C62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05" y="1599866"/>
            <a:ext cx="6629400" cy="4394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7BC18FD-7F18-B34A-A661-80447637C1EF}"/>
              </a:ext>
            </a:extLst>
          </p:cNvPr>
          <p:cNvSpPr txBox="1"/>
          <p:nvPr/>
        </p:nvSpPr>
        <p:spPr>
          <a:xfrm>
            <a:off x="484740" y="1142566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Wick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转动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844ADB9-9EFA-EC4B-9AB9-A6F4D681580E}"/>
              </a:ext>
            </a:extLst>
          </p:cNvPr>
          <p:cNvSpPr txBox="1"/>
          <p:nvPr/>
        </p:nvSpPr>
        <p:spPr>
          <a:xfrm>
            <a:off x="5245592" y="1142566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格点计算结果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0D5BEB4-FD47-1A4C-811D-F5B95A493236}"/>
              </a:ext>
            </a:extLst>
          </p:cNvPr>
          <p:cNvSpPr txBox="1"/>
          <p:nvPr/>
        </p:nvSpPr>
        <p:spPr>
          <a:xfrm>
            <a:off x="657232" y="6020479"/>
            <a:ext cx="2957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精度优于实验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6-7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B75344-DAC1-E84B-AB74-DE9734472C50}"/>
              </a:ext>
            </a:extLst>
          </p:cNvPr>
          <p:cNvSpPr txBox="1"/>
          <p:nvPr/>
        </p:nvSpPr>
        <p:spPr>
          <a:xfrm>
            <a:off x="3953885" y="6020415"/>
            <a:ext cx="2515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存在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1.8σ</a:t>
            </a: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的偏差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C38EA61-42F4-EF4F-8395-E40B41AF0EF1}"/>
              </a:ext>
            </a:extLst>
          </p:cNvPr>
          <p:cNvSpPr txBox="1"/>
          <p:nvPr/>
        </p:nvSpPr>
        <p:spPr>
          <a:xfrm>
            <a:off x="6833045" y="6083276"/>
            <a:ext cx="542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N. Christ, XF, L. </a:t>
            </a:r>
            <a:r>
              <a:rPr lang="en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Jin</a:t>
            </a:r>
            <a:r>
              <a:rPr lang="e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et.al</a:t>
            </a:r>
            <a:r>
              <a:rPr lang="e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PRL 130 (2023) 191901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79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41570F-1991-8642-BC93-81DC090DA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21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345A2EC-0B46-CD46-AF91-B7803C003DF9}"/>
              </a:ext>
            </a:extLst>
          </p:cNvPr>
          <p:cNvSpPr txBox="1">
            <a:spLocks/>
          </p:cNvSpPr>
          <p:nvPr/>
        </p:nvSpPr>
        <p:spPr>
          <a:xfrm>
            <a:off x="0" y="-5933"/>
            <a:ext cx="93026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味道改变中性流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1F2756E-8F3D-E242-B918-173FBFEBA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6" y="1219250"/>
            <a:ext cx="5740400" cy="15113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6C65E2-542D-374C-A9FC-11C6442EB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63" y="2771158"/>
            <a:ext cx="1206500" cy="444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B93C085-183C-504F-9A21-45DBCFC6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09" y="2771158"/>
            <a:ext cx="1460500" cy="4445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2B76366-8D8D-EA45-82B9-F08AA834C742}"/>
              </a:ext>
            </a:extLst>
          </p:cNvPr>
          <p:cNvSpPr txBox="1"/>
          <p:nvPr/>
        </p:nvSpPr>
        <p:spPr>
          <a:xfrm>
            <a:off x="6765002" y="2361218"/>
            <a:ext cx="547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Z. Bai, N. Christ, XF, </a:t>
            </a:r>
            <a:r>
              <a:rPr lang="en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et.al</a:t>
            </a:r>
            <a:r>
              <a:rPr lang="e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PRL 118 (2017) 252001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F4AA60A-7306-344F-BEAE-7A638FF7F5E5}"/>
              </a:ext>
            </a:extLst>
          </p:cNvPr>
          <p:cNvSpPr txBox="1"/>
          <p:nvPr/>
        </p:nvSpPr>
        <p:spPr>
          <a:xfrm>
            <a:off x="6398801" y="1248704"/>
            <a:ext cx="5875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年，第一个计算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@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非物理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π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质量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940475E-CB16-1943-9771-89394BBEE81F}"/>
              </a:ext>
            </a:extLst>
          </p:cNvPr>
          <p:cNvSpPr txBox="1"/>
          <p:nvPr/>
        </p:nvSpPr>
        <p:spPr>
          <a:xfrm>
            <a:off x="562736" y="3644064"/>
            <a:ext cx="5557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物理的参数下，计算极具挑战性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D654565-1B9A-3742-A578-ABFDE2B4E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63" y="4167284"/>
            <a:ext cx="4702911" cy="2677734"/>
          </a:xfrm>
          <a:prstGeom prst="rect">
            <a:avLst/>
          </a:prstGeom>
        </p:spPr>
      </p:pic>
      <p:cxnSp>
        <p:nvCxnSpPr>
          <p:cNvPr id="22" name="直接箭头连接符 33">
            <a:extLst>
              <a:ext uri="{FF2B5EF4-FFF2-40B4-BE49-F238E27FC236}">
                <a16:creationId xmlns:a16="http://schemas.microsoft.com/office/drawing/2014/main" id="{FDE23112-EE76-9B4D-B0D8-D79C693F91E8}"/>
              </a:ext>
            </a:extLst>
          </p:cNvPr>
          <p:cNvCxnSpPr>
            <a:cxnSpLocks/>
          </p:cNvCxnSpPr>
          <p:nvPr/>
        </p:nvCxnSpPr>
        <p:spPr>
          <a:xfrm flipV="1">
            <a:off x="4420052" y="4443034"/>
            <a:ext cx="2163628" cy="9000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15A4240-5570-2549-9FF7-0542DC7B5B62}"/>
              </a:ext>
            </a:extLst>
          </p:cNvPr>
          <p:cNvSpPr txBox="1"/>
          <p:nvPr/>
        </p:nvSpPr>
        <p:spPr>
          <a:xfrm>
            <a:off x="6781301" y="4125071"/>
            <a:ext cx="4971606" cy="54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包含轻夸克圈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需要物理的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0C80A10-B1F2-684D-83C3-206BFC88CAFB}"/>
              </a:ext>
            </a:extLst>
          </p:cNvPr>
          <p:cNvSpPr txBox="1"/>
          <p:nvPr/>
        </p:nvSpPr>
        <p:spPr>
          <a:xfrm>
            <a:off x="7455530" y="4629594"/>
            <a:ext cx="497160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大的体积控制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带来的有限体积效应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箭头连接符 33">
            <a:extLst>
              <a:ext uri="{FF2B5EF4-FFF2-40B4-BE49-F238E27FC236}">
                <a16:creationId xmlns:a16="http://schemas.microsoft.com/office/drawing/2014/main" id="{BE93EFFC-B713-7048-8D6F-F086D53DCE66}"/>
              </a:ext>
            </a:extLst>
          </p:cNvPr>
          <p:cNvCxnSpPr>
            <a:cxnSpLocks/>
          </p:cNvCxnSpPr>
          <p:nvPr/>
        </p:nvCxnSpPr>
        <p:spPr>
          <a:xfrm flipV="1">
            <a:off x="4682241" y="5561805"/>
            <a:ext cx="1865611" cy="18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1AE02B1D-1FCD-E744-BCCB-4A4E03C96966}"/>
              </a:ext>
            </a:extLst>
          </p:cNvPr>
          <p:cNvSpPr txBox="1"/>
          <p:nvPr/>
        </p:nvSpPr>
        <p:spPr>
          <a:xfrm>
            <a:off x="6781300" y="5235980"/>
            <a:ext cx="5179051" cy="54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包含粲夸克圈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需要物理的粲夸克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F63B2E6-D8A2-0A49-A7B2-83D69F49CF36}"/>
              </a:ext>
            </a:extLst>
          </p:cNvPr>
          <p:cNvSpPr txBox="1"/>
          <p:nvPr/>
        </p:nvSpPr>
        <p:spPr>
          <a:xfrm>
            <a:off x="7455530" y="5742121"/>
            <a:ext cx="497160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小的格距控制粲夸克带来的格距效应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箭头: 左 2">
            <a:extLst>
              <a:ext uri="{FF2B5EF4-FFF2-40B4-BE49-F238E27FC236}">
                <a16:creationId xmlns:a16="http://schemas.microsoft.com/office/drawing/2014/main" id="{89334145-1699-CC45-B9E0-14C876A5B0DC}"/>
              </a:ext>
            </a:extLst>
          </p:cNvPr>
          <p:cNvSpPr/>
          <p:nvPr/>
        </p:nvSpPr>
        <p:spPr>
          <a:xfrm rot="10800000" flipV="1">
            <a:off x="6620751" y="6382707"/>
            <a:ext cx="707282" cy="292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11FE5AA-C809-7B40-8D43-62C830B12A36}"/>
              </a:ext>
            </a:extLst>
          </p:cNvPr>
          <p:cNvSpPr txBox="1"/>
          <p:nvPr/>
        </p:nvSpPr>
        <p:spPr>
          <a:xfrm>
            <a:off x="7455530" y="6201029"/>
            <a:ext cx="4971606" cy="54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需要极大的格点！（或者新的思路？）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8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31" grpId="0"/>
      <p:bldP spid="32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B1D8B0-8AED-3A46-A216-579E3709B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22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A28C70A-475E-F142-8712-778DE9EA6C05}"/>
              </a:ext>
            </a:extLst>
          </p:cNvPr>
          <p:cNvSpPr txBox="1">
            <a:spLocks/>
          </p:cNvSpPr>
          <p:nvPr/>
        </p:nvSpPr>
        <p:spPr>
          <a:xfrm>
            <a:off x="0" y="-5933"/>
            <a:ext cx="93026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味道改变中性流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2AC399-D042-7B48-9A87-2A987A8FDD4F}"/>
              </a:ext>
            </a:extLst>
          </p:cNvPr>
          <p:cNvSpPr txBox="1"/>
          <p:nvPr/>
        </p:nvSpPr>
        <p:spPr>
          <a:xfrm>
            <a:off x="525876" y="1387396"/>
            <a:ext cx="535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介子到超子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——BESIII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实验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CFFE55-E997-2F42-9B45-ABAF656E7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4" y="2393696"/>
            <a:ext cx="7823200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5E715F-FAF3-D043-B0A1-6FD2210F1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2" y="4254246"/>
            <a:ext cx="7810500" cy="1104900"/>
          </a:xfrm>
          <a:prstGeom prst="rect">
            <a:avLst/>
          </a:prstGeom>
        </p:spPr>
      </p:pic>
      <p:cxnSp>
        <p:nvCxnSpPr>
          <p:cNvPr id="12" name="直接箭头连接符 33">
            <a:extLst>
              <a:ext uri="{FF2B5EF4-FFF2-40B4-BE49-F238E27FC236}">
                <a16:creationId xmlns:a16="http://schemas.microsoft.com/office/drawing/2014/main" id="{099AC62E-4789-CB48-90BF-775EAAA4028A}"/>
              </a:ext>
            </a:extLst>
          </p:cNvPr>
          <p:cNvCxnSpPr>
            <a:cxnSpLocks/>
          </p:cNvCxnSpPr>
          <p:nvPr/>
        </p:nvCxnSpPr>
        <p:spPr>
          <a:xfrm flipV="1">
            <a:off x="8635306" y="3288084"/>
            <a:ext cx="801302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2527CE3-43A5-0D42-870E-4C7081A7650C}"/>
              </a:ext>
            </a:extLst>
          </p:cNvPr>
          <p:cNvSpPr txBox="1"/>
          <p:nvPr/>
        </p:nvSpPr>
        <p:spPr>
          <a:xfrm>
            <a:off x="9593861" y="3017913"/>
            <a:ext cx="248580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与过去实验有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5.6σ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偏差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箭头连接符 33">
            <a:extLst>
              <a:ext uri="{FF2B5EF4-FFF2-40B4-BE49-F238E27FC236}">
                <a16:creationId xmlns:a16="http://schemas.microsoft.com/office/drawing/2014/main" id="{FDDABA92-10AA-4643-9ED1-7343BE8874C4}"/>
              </a:ext>
            </a:extLst>
          </p:cNvPr>
          <p:cNvCxnSpPr>
            <a:cxnSpLocks/>
          </p:cNvCxnSpPr>
          <p:nvPr/>
        </p:nvCxnSpPr>
        <p:spPr>
          <a:xfrm flipV="1">
            <a:off x="8641402" y="4793796"/>
            <a:ext cx="801302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609C0D1-43AE-2749-AE48-C7714E885801}"/>
              </a:ext>
            </a:extLst>
          </p:cNvPr>
          <p:cNvSpPr txBox="1"/>
          <p:nvPr/>
        </p:nvSpPr>
        <p:spPr>
          <a:xfrm>
            <a:off x="9599957" y="4523625"/>
            <a:ext cx="248580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与过去实验有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4.2σ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偏差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241F840-2ECE-0B45-BC34-B8E2BC8FAC5B}"/>
              </a:ext>
            </a:extLst>
          </p:cNvPr>
          <p:cNvSpPr txBox="1"/>
          <p:nvPr/>
        </p:nvSpPr>
        <p:spPr>
          <a:xfrm>
            <a:off x="3891797" y="5955537"/>
            <a:ext cx="4971606" cy="54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格点计算将有助于甄别实验上的偏差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6021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C84C4E-0988-F642-8A32-5B7FAD0BB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23</a:t>
            </a:fld>
            <a:r>
              <a:rPr lang="zh-CN" altLang="en-US" dirty="0"/>
              <a:t> </a:t>
            </a:r>
            <a:r>
              <a:rPr lang="en-US" altLang="zh-CN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2F03B80-734B-5046-83FC-1E7C3A0BCB85}"/>
              </a:ext>
            </a:extLst>
          </p:cNvPr>
          <p:cNvSpPr txBox="1">
            <a:spLocks/>
          </p:cNvSpPr>
          <p:nvPr/>
        </p:nvSpPr>
        <p:spPr>
          <a:xfrm>
            <a:off x="0" y="-5933"/>
            <a:ext cx="93026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总结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C080B2F-C27F-DD47-BA81-4D98C441A75B}"/>
              </a:ext>
            </a:extLst>
          </p:cNvPr>
          <p:cNvGrpSpPr/>
          <p:nvPr/>
        </p:nvGrpSpPr>
        <p:grpSpPr>
          <a:xfrm>
            <a:off x="5956196" y="3900102"/>
            <a:ext cx="5865424" cy="2684398"/>
            <a:chOff x="670091" y="3888620"/>
            <a:chExt cx="5865424" cy="268439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E72DB77-C4FD-4249-B578-EBA9EF893267}"/>
                </a:ext>
              </a:extLst>
            </p:cNvPr>
            <p:cNvSpPr txBox="1"/>
            <p:nvPr/>
          </p:nvSpPr>
          <p:spPr>
            <a:xfrm>
              <a:off x="670091" y="3888620"/>
              <a:ext cx="25058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kumimoji="1"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味道改变中性流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6165396-A9CB-0A48-BEA1-C92FB6780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15" y="4576610"/>
              <a:ext cx="5740400" cy="15113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D2FE414-8400-4048-AEA3-E2B22541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42" y="6128518"/>
              <a:ext cx="1206500" cy="4445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EEE9F06-FB3F-9444-8A2E-07566A420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088" y="6128518"/>
              <a:ext cx="1460500" cy="444500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F7FF80E-266C-7449-A975-15D7DB1E3AF7}"/>
              </a:ext>
            </a:extLst>
          </p:cNvPr>
          <p:cNvSpPr txBox="1"/>
          <p:nvPr/>
        </p:nvSpPr>
        <p:spPr>
          <a:xfrm>
            <a:off x="670091" y="1049956"/>
            <a:ext cx="2787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高阶电弱辐射修正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FAD09CE-471B-D045-84AA-2EC039611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75" y="1292855"/>
            <a:ext cx="4499845" cy="25311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85E4CB-5E4D-E94E-823F-9ED938455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2" y="1521451"/>
            <a:ext cx="5180745" cy="2110066"/>
          </a:xfrm>
          <a:prstGeom prst="rect">
            <a:avLst/>
          </a:prstGeom>
        </p:spPr>
      </p:pic>
      <p:sp>
        <p:nvSpPr>
          <p:cNvPr id="12" name="箭头: 左 2">
            <a:extLst>
              <a:ext uri="{FF2B5EF4-FFF2-40B4-BE49-F238E27FC236}">
                <a16:creationId xmlns:a16="http://schemas.microsoft.com/office/drawing/2014/main" id="{9EEE7448-6C45-2C4B-9244-954B34C3F79E}"/>
              </a:ext>
            </a:extLst>
          </p:cNvPr>
          <p:cNvSpPr/>
          <p:nvPr/>
        </p:nvSpPr>
        <p:spPr>
          <a:xfrm rot="10800000" flipV="1">
            <a:off x="6133071" y="2412337"/>
            <a:ext cx="707282" cy="292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AD6420A-8FD8-C04B-92AC-B3227CA0E56D}"/>
              </a:ext>
            </a:extLst>
          </p:cNvPr>
          <p:cNvGrpSpPr/>
          <p:nvPr/>
        </p:nvGrpSpPr>
        <p:grpSpPr>
          <a:xfrm>
            <a:off x="670091" y="3883442"/>
            <a:ext cx="4513134" cy="2974558"/>
            <a:chOff x="670091" y="3883442"/>
            <a:chExt cx="4513134" cy="297455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C35E285-623E-9740-93A7-A4CDEE4FBBEB}"/>
                </a:ext>
              </a:extLst>
            </p:cNvPr>
            <p:cNvSpPr txBox="1"/>
            <p:nvPr/>
          </p:nvSpPr>
          <p:spPr>
            <a:xfrm>
              <a:off x="670091" y="3883442"/>
              <a:ext cx="41985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kumimoji="1"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衰变过程中含有光子和轻子圈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DEF52A3-AE44-B648-8C8D-069A356D8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60" y="4362274"/>
              <a:ext cx="4116965" cy="249572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E24C5FCB-7162-7D43-A15F-3DA0FA083D31}"/>
              </a:ext>
            </a:extLst>
          </p:cNvPr>
          <p:cNvSpPr txBox="1"/>
          <p:nvPr/>
        </p:nvSpPr>
        <p:spPr>
          <a:xfrm>
            <a:off x="1049862" y="2521647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格点味道物理是一个重要且有意思的研究领域！</a:t>
            </a:r>
            <a:endParaRPr kumimoji="1"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5C868FE-F3A3-4B47-B613-159F355EDF5B}"/>
              </a:ext>
            </a:extLst>
          </p:cNvPr>
          <p:cNvSpPr txBox="1"/>
          <p:nvPr/>
        </p:nvSpPr>
        <p:spPr>
          <a:xfrm>
            <a:off x="1049862" y="4566254"/>
            <a:ext cx="972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超过常规物理量，从轻夸克系统延伸到重夸克，有更多难题等待破解！</a:t>
            </a:r>
            <a:endParaRPr kumimoji="1"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9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BED6BC-E2B9-6A42-ADDA-7D5CAE673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2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FB9C526-181C-1B4A-BCA7-083D8CB44EFE}"/>
              </a:ext>
            </a:extLst>
          </p:cNvPr>
          <p:cNvSpPr txBox="1">
            <a:spLocks/>
          </p:cNvSpPr>
          <p:nvPr/>
        </p:nvSpPr>
        <p:spPr>
          <a:xfrm>
            <a:off x="0" y="-5933"/>
            <a:ext cx="93026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常规的矩阵元计算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9DC3C4-3A31-8F47-A0B2-96A6149D55E2}"/>
              </a:ext>
            </a:extLst>
          </p:cNvPr>
          <p:cNvSpPr txBox="1"/>
          <p:nvPr/>
        </p:nvSpPr>
        <p:spPr>
          <a:xfrm>
            <a:off x="431847" y="1267004"/>
            <a:ext cx="688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物理为例，常规的矩阵元主要具有以下特点</a:t>
            </a:r>
            <a:endParaRPr kumimoji="1"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4E1AE1-2BEF-934A-8506-2A8D2EBAF402}"/>
              </a:ext>
            </a:extLst>
          </p:cNvPr>
          <p:cNvSpPr txBox="1"/>
          <p:nvPr/>
        </p:nvSpPr>
        <p:spPr>
          <a:xfrm>
            <a:off x="787713" y="4652755"/>
            <a:ext cx="4378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中间只插入一个电弱相互作用算符</a:t>
            </a:r>
            <a:endParaRPr kumimoji="1"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238FC2A-158E-AA45-8D48-D5E2CA95642D}"/>
              </a:ext>
            </a:extLst>
          </p:cNvPr>
          <p:cNvSpPr txBox="1"/>
          <p:nvPr/>
        </p:nvSpPr>
        <p:spPr>
          <a:xfrm>
            <a:off x="787713" y="5410382"/>
            <a:ext cx="463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初态和末态是真空或者稳定的强子态</a:t>
            </a:r>
            <a:endParaRPr kumimoji="1"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C3B208-9D6F-F945-BF2D-A4CDFB2E311C}"/>
              </a:ext>
            </a:extLst>
          </p:cNvPr>
          <p:cNvSpPr txBox="1"/>
          <p:nvPr/>
        </p:nvSpPr>
        <p:spPr>
          <a:xfrm>
            <a:off x="6046163" y="4642374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只需计算两点和三点关联函数</a:t>
            </a:r>
            <a:endParaRPr kumimoji="1"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箭头: 左 2">
            <a:extLst>
              <a:ext uri="{FF2B5EF4-FFF2-40B4-BE49-F238E27FC236}">
                <a16:creationId xmlns:a16="http://schemas.microsoft.com/office/drawing/2014/main" id="{AD6693DD-DCA9-714C-8230-98AE8528291F}"/>
              </a:ext>
            </a:extLst>
          </p:cNvPr>
          <p:cNvSpPr/>
          <p:nvPr/>
        </p:nvSpPr>
        <p:spPr>
          <a:xfrm rot="10800000" flipV="1">
            <a:off x="5236328" y="4714104"/>
            <a:ext cx="707282" cy="292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左 2">
            <a:extLst>
              <a:ext uri="{FF2B5EF4-FFF2-40B4-BE49-F238E27FC236}">
                <a16:creationId xmlns:a16="http://schemas.microsoft.com/office/drawing/2014/main" id="{5AAC25CD-56D5-9B48-AEC4-6B08F18E30F6}"/>
              </a:ext>
            </a:extLst>
          </p:cNvPr>
          <p:cNvSpPr/>
          <p:nvPr/>
        </p:nvSpPr>
        <p:spPr>
          <a:xfrm rot="10800000" flipV="1">
            <a:off x="5472689" y="5464338"/>
            <a:ext cx="707282" cy="292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3773716-8145-8148-9CFA-D49F50E35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0" y="1947501"/>
            <a:ext cx="9051403" cy="250408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DDDC046-C553-4642-8876-8E795D30DD4B}"/>
              </a:ext>
            </a:extLst>
          </p:cNvPr>
          <p:cNvSpPr txBox="1"/>
          <p:nvPr/>
        </p:nvSpPr>
        <p:spPr>
          <a:xfrm>
            <a:off x="6262721" y="5252773"/>
            <a:ext cx="33023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共振态本质上是多强子态，两体、三体有限体积效应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0EA3A7B-D4BE-E740-9051-BFB3BCCB06EA}"/>
              </a:ext>
            </a:extLst>
          </p:cNvPr>
          <p:cNvSpPr txBox="1"/>
          <p:nvPr/>
        </p:nvSpPr>
        <p:spPr>
          <a:xfrm>
            <a:off x="787713" y="6125517"/>
            <a:ext cx="3095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忽略掉同位旋破缺效应</a:t>
            </a:r>
            <a:endParaRPr kumimoji="1"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22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BED6BC-E2B9-6A42-ADDA-7D5CAE673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3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FB9C526-181C-1B4A-BCA7-083D8CB44EFE}"/>
              </a:ext>
            </a:extLst>
          </p:cNvPr>
          <p:cNvSpPr txBox="1">
            <a:spLocks/>
          </p:cNvSpPr>
          <p:nvPr/>
        </p:nvSpPr>
        <p:spPr>
          <a:xfrm>
            <a:off x="0" y="-5933"/>
            <a:ext cx="93026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常规物理量能达到的精度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2F16540-DF58-9C47-8D4F-D0269FB9F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0" y="2699544"/>
            <a:ext cx="4547334" cy="378786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9894BA8-E4CD-0747-B7A4-D14E36F57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66" y="2699543"/>
            <a:ext cx="4547334" cy="378786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CF0183C-D415-2449-AD36-37BDBFBC0F98}"/>
              </a:ext>
            </a:extLst>
          </p:cNvPr>
          <p:cNvSpPr txBox="1"/>
          <p:nvPr/>
        </p:nvSpPr>
        <p:spPr>
          <a:xfrm>
            <a:off x="670091" y="1099385"/>
            <a:ext cx="35005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根据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FLAG review 2021</a:t>
            </a:r>
            <a:endParaRPr kumimoji="1" lang="zh-CN" altLang="en-US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33E1799-1BDB-9147-8D34-A1B1218A7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25" y="1535733"/>
            <a:ext cx="5405395" cy="10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7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03A359-EF86-5D41-8CD9-DA7AFA8ED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4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52F9D30-7A28-6C48-8314-8C2586B1729C}"/>
              </a:ext>
            </a:extLst>
          </p:cNvPr>
          <p:cNvSpPr txBox="1">
            <a:spLocks/>
          </p:cNvSpPr>
          <p:nvPr/>
        </p:nvSpPr>
        <p:spPr>
          <a:xfrm>
            <a:off x="0" y="-5933"/>
            <a:ext cx="93026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常规物理量能达到的精度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96D170-98AC-F240-B87E-C5BCA5F151B7}"/>
              </a:ext>
            </a:extLst>
          </p:cNvPr>
          <p:cNvSpPr txBox="1"/>
          <p:nvPr/>
        </p:nvSpPr>
        <p:spPr>
          <a:xfrm>
            <a:off x="4310896" y="6000941"/>
            <a:ext cx="3570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是时候超越常规物理量了！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305A04-5CBF-6A48-AC91-A946F9E945D9}"/>
              </a:ext>
            </a:extLst>
          </p:cNvPr>
          <p:cNvSpPr txBox="1"/>
          <p:nvPr/>
        </p:nvSpPr>
        <p:spPr>
          <a:xfrm>
            <a:off x="670091" y="1099385"/>
            <a:ext cx="35005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根据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FLAG review 2021</a:t>
            </a:r>
            <a:endParaRPr kumimoji="1" lang="zh-CN" altLang="en-US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215FD3E-45F5-FC4F-A3C0-74D9B913D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637157"/>
            <a:ext cx="5905500" cy="2997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608CA2E-5062-CF47-AA3C-3C87D133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20" y="2922907"/>
            <a:ext cx="5511800" cy="24257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5A03DAD-B518-2D40-8CF8-FC1642847B33}"/>
              </a:ext>
            </a:extLst>
          </p:cNvPr>
          <p:cNvSpPr txBox="1"/>
          <p:nvPr/>
        </p:nvSpPr>
        <p:spPr>
          <a:xfrm>
            <a:off x="950828" y="1904498"/>
            <a:ext cx="2076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误差小于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1%</a:t>
            </a:r>
            <a:endParaRPr kumimoji="1" lang="zh-CN" altLang="en-US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8C63210-2B26-B240-93E1-41EA242F5246}"/>
              </a:ext>
            </a:extLst>
          </p:cNvPr>
          <p:cNvSpPr txBox="1"/>
          <p:nvPr/>
        </p:nvSpPr>
        <p:spPr>
          <a:xfrm>
            <a:off x="6332954" y="1909992"/>
            <a:ext cx="2076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误差小于</a:t>
            </a:r>
            <a:r>
              <a:rPr kumimoji="1"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kumimoji="1" lang="zh-CN" altLang="en-US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28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4E048C-533A-3141-B101-5ABB69F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5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743507-6A62-E84D-89FD-9D746B72A027}"/>
              </a:ext>
            </a:extLst>
          </p:cNvPr>
          <p:cNvSpPr txBox="1">
            <a:spLocks/>
          </p:cNvSpPr>
          <p:nvPr/>
        </p:nvSpPr>
        <p:spPr>
          <a:xfrm>
            <a:off x="0" y="-5933"/>
            <a:ext cx="93026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超越常规物理量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2209611-F8A7-0349-B894-684A780FF48F}"/>
              </a:ext>
            </a:extLst>
          </p:cNvPr>
          <p:cNvGrpSpPr/>
          <p:nvPr/>
        </p:nvGrpSpPr>
        <p:grpSpPr>
          <a:xfrm>
            <a:off x="5956196" y="3900102"/>
            <a:ext cx="5865424" cy="2684398"/>
            <a:chOff x="670091" y="3888620"/>
            <a:chExt cx="5865424" cy="268439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0FD6FC9-38A9-4247-9FF1-5B81CE5A9491}"/>
                </a:ext>
              </a:extLst>
            </p:cNvPr>
            <p:cNvSpPr txBox="1"/>
            <p:nvPr/>
          </p:nvSpPr>
          <p:spPr>
            <a:xfrm>
              <a:off x="670091" y="3888620"/>
              <a:ext cx="25058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kumimoji="1"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味道改变中性流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5E2FAD4-09D1-2345-A7F7-CB0C9A46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15" y="4576610"/>
              <a:ext cx="5740400" cy="15113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4F553B1-99B9-974D-A1D9-C05733B1C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42" y="6128518"/>
              <a:ext cx="1206500" cy="4445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3B3235-37CA-7A47-BC3F-963FD1D52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088" y="6128518"/>
              <a:ext cx="1460500" cy="444500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E91B06A-933B-1A4F-8DD8-D9D14750BE0F}"/>
              </a:ext>
            </a:extLst>
          </p:cNvPr>
          <p:cNvSpPr txBox="1"/>
          <p:nvPr/>
        </p:nvSpPr>
        <p:spPr>
          <a:xfrm>
            <a:off x="670091" y="1049956"/>
            <a:ext cx="2787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高阶电弱辐射修正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3C92AEF-6657-C349-A5FC-DF54C8701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75" y="1292855"/>
            <a:ext cx="4499845" cy="25311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C1E40D3-F1D8-5F41-8DB1-71C9B0FC3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2" y="1521451"/>
            <a:ext cx="5180745" cy="2110066"/>
          </a:xfrm>
          <a:prstGeom prst="rect">
            <a:avLst/>
          </a:prstGeom>
        </p:spPr>
      </p:pic>
      <p:sp>
        <p:nvSpPr>
          <p:cNvPr id="18" name="箭头: 左 2">
            <a:extLst>
              <a:ext uri="{FF2B5EF4-FFF2-40B4-BE49-F238E27FC236}">
                <a16:creationId xmlns:a16="http://schemas.microsoft.com/office/drawing/2014/main" id="{F4CA5E7B-AADC-974A-A202-1E320566A0FB}"/>
              </a:ext>
            </a:extLst>
          </p:cNvPr>
          <p:cNvSpPr/>
          <p:nvPr/>
        </p:nvSpPr>
        <p:spPr>
          <a:xfrm rot="10800000" flipV="1">
            <a:off x="6133071" y="2412337"/>
            <a:ext cx="707282" cy="292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A972F0-CB64-BA46-ACC3-D855B35ED99F}"/>
              </a:ext>
            </a:extLst>
          </p:cNvPr>
          <p:cNvGrpSpPr/>
          <p:nvPr/>
        </p:nvGrpSpPr>
        <p:grpSpPr>
          <a:xfrm>
            <a:off x="670091" y="3883442"/>
            <a:ext cx="4513134" cy="2974558"/>
            <a:chOff x="670091" y="3883442"/>
            <a:chExt cx="4513134" cy="297455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DC6F374-DC32-3E49-9336-58A7CB61155C}"/>
                </a:ext>
              </a:extLst>
            </p:cNvPr>
            <p:cNvSpPr txBox="1"/>
            <p:nvPr/>
          </p:nvSpPr>
          <p:spPr>
            <a:xfrm>
              <a:off x="670091" y="3883442"/>
              <a:ext cx="41985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kumimoji="1"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衰变过程中含有光子和轻子圈</a:t>
              </a: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A858EC4-11BD-0149-BA66-8FD4F93E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60" y="4362274"/>
              <a:ext cx="4116965" cy="2495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0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A8F71A-FF19-9D43-A21B-D64701C3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6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45A00C8-45F5-FB4F-BA73-D42A1CC92E61}"/>
              </a:ext>
            </a:extLst>
          </p:cNvPr>
          <p:cNvSpPr txBox="1">
            <a:spLocks/>
          </p:cNvSpPr>
          <p:nvPr/>
        </p:nvSpPr>
        <p:spPr>
          <a:xfrm>
            <a:off x="12039" y="-7910"/>
            <a:ext cx="904306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格点计算的核心问题 </a:t>
            </a:r>
            <a:r>
              <a:rPr lang="en-US" altLang="zh-CN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–</a:t>
            </a: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四点函数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B1487B-81AB-2D41-BD8F-4AD925FA608C}"/>
              </a:ext>
            </a:extLst>
          </p:cNvPr>
          <p:cNvGrpSpPr/>
          <p:nvPr/>
        </p:nvGrpSpPr>
        <p:grpSpPr>
          <a:xfrm>
            <a:off x="3736920" y="2066009"/>
            <a:ext cx="4529750" cy="2530705"/>
            <a:chOff x="1030789" y="2862079"/>
            <a:chExt cx="2683879" cy="126413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7E1002F-B337-1442-A3AD-B5C55BB9E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0789" y="2862079"/>
              <a:ext cx="2683879" cy="126413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FFFDDE0-A74D-0945-BAD7-185F5395D589}"/>
                </a:ext>
              </a:extLst>
            </p:cNvPr>
            <p:cNvSpPr/>
            <p:nvPr/>
          </p:nvSpPr>
          <p:spPr>
            <a:xfrm>
              <a:off x="1115845" y="3177348"/>
              <a:ext cx="659337" cy="1844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</a:t>
              </a: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玻色子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7A007D7-B0C1-DD41-9C7C-9BF8B0CE44D0}"/>
                </a:ext>
              </a:extLst>
            </p:cNvPr>
            <p:cNvSpPr/>
            <p:nvPr/>
          </p:nvSpPr>
          <p:spPr>
            <a:xfrm>
              <a:off x="2929351" y="3177348"/>
              <a:ext cx="382951" cy="1844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光子</a:t>
              </a:r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EFAE3295-DA86-B74F-A7EE-8C4C63C54DC1}"/>
              </a:ext>
            </a:extLst>
          </p:cNvPr>
          <p:cNvSpPr txBox="1"/>
          <p:nvPr/>
        </p:nvSpPr>
        <p:spPr>
          <a:xfrm>
            <a:off x="3348683" y="381823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518709-17DA-A345-B3B3-FDA0C72EA786}"/>
              </a:ext>
            </a:extLst>
          </p:cNvPr>
          <p:cNvSpPr txBox="1"/>
          <p:nvPr/>
        </p:nvSpPr>
        <p:spPr>
          <a:xfrm>
            <a:off x="8274786" y="381823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237EBC5-30C1-3F45-ABEC-0C849E2EEABD}"/>
              </a:ext>
            </a:extLst>
          </p:cNvPr>
          <p:cNvSpPr txBox="1"/>
          <p:nvPr/>
        </p:nvSpPr>
        <p:spPr>
          <a:xfrm>
            <a:off x="5354594" y="315298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E6C918-ECB7-7140-B2C8-B5BFCD341AA8}"/>
              </a:ext>
            </a:extLst>
          </p:cNvPr>
          <p:cNvSpPr txBox="1"/>
          <p:nvPr/>
        </p:nvSpPr>
        <p:spPr>
          <a:xfrm>
            <a:off x="6911647" y="315298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22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>
            <a:extLst>
              <a:ext uri="{FF2B5EF4-FFF2-40B4-BE49-F238E27FC236}">
                <a16:creationId xmlns:a16="http://schemas.microsoft.com/office/drawing/2014/main" id="{827CD7AB-5D86-4780-8EF6-27B5875FAC19}"/>
              </a:ext>
            </a:extLst>
          </p:cNvPr>
          <p:cNvSpPr txBox="1"/>
          <p:nvPr/>
        </p:nvSpPr>
        <p:spPr>
          <a:xfrm>
            <a:off x="7064964" y="1707425"/>
            <a:ext cx="5132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Y. Li, S. Xia, XF, L.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Jin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C. Liu, PRD 103 (2021) 014514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54EE05C-475C-414A-98FF-986C6A2A778C}"/>
              </a:ext>
            </a:extLst>
          </p:cNvPr>
          <p:cNvSpPr txBox="1"/>
          <p:nvPr/>
        </p:nvSpPr>
        <p:spPr>
          <a:xfrm>
            <a:off x="405842" y="1224134"/>
            <a:ext cx="5069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四点函数难题之一：计算量显著增长</a:t>
            </a:r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12038" y="-7910"/>
            <a:ext cx="1126556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四点函数带来的挑战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99744" y="2443133"/>
            <a:ext cx="2544943" cy="1023401"/>
            <a:chOff x="6094442" y="1263899"/>
            <a:chExt cx="2544943" cy="1023401"/>
          </a:xfrm>
        </p:grpSpPr>
        <p:grpSp>
          <p:nvGrpSpPr>
            <p:cNvPr id="33" name="组合 32"/>
            <p:cNvGrpSpPr/>
            <p:nvPr/>
          </p:nvGrpSpPr>
          <p:grpSpPr>
            <a:xfrm>
              <a:off x="6094442" y="1263899"/>
              <a:ext cx="1139665" cy="1023401"/>
              <a:chOff x="198562" y="2747054"/>
              <a:chExt cx="1985010" cy="1520893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9342" y="3076796"/>
                <a:ext cx="198423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9342" y="3378394"/>
                <a:ext cx="198423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98562" y="3667810"/>
                <a:ext cx="198423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98562" y="3960716"/>
                <a:ext cx="198423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 flipV="1">
                <a:off x="485093" y="2747054"/>
                <a:ext cx="7031" cy="15208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 flipV="1">
                <a:off x="816562" y="2747054"/>
                <a:ext cx="11430" cy="1491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 flipV="1">
                <a:off x="1179247" y="2747054"/>
                <a:ext cx="11430" cy="1491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 flipV="1">
                <a:off x="1566914" y="2776361"/>
                <a:ext cx="11430" cy="1491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1954581" y="2776362"/>
                <a:ext cx="2246" cy="14915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椭圆 58"/>
              <p:cNvSpPr/>
              <p:nvPr/>
            </p:nvSpPr>
            <p:spPr>
              <a:xfrm>
                <a:off x="399367" y="2982461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10797" y="3317542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404756" y="3608702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391529" y="3897125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758242" y="2986035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759930" y="3300890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758242" y="3580558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755946" y="3891504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102312" y="3010457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1111447" y="3323842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1111447" y="3592643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133113" y="3906049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1495478" y="2975353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508596" y="3255918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506908" y="3535586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516042" y="3846532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873838" y="2988345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1860113" y="3278870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860113" y="3547671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870349" y="3861077"/>
                <a:ext cx="160020" cy="1779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/>
                <p:cNvSpPr txBox="1"/>
                <p:nvPr/>
              </p:nvSpPr>
              <p:spPr>
                <a:xfrm>
                  <a:off x="7664488" y="1352031"/>
                  <a:ext cx="974897" cy="87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sub>
                          <m:sup/>
                          <m:e/>
                        </m:nary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9" name="文本框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488" y="1352031"/>
                  <a:ext cx="974897" cy="8765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组合 79"/>
          <p:cNvGrpSpPr/>
          <p:nvPr/>
        </p:nvGrpSpPr>
        <p:grpSpPr>
          <a:xfrm>
            <a:off x="9646135" y="2227938"/>
            <a:ext cx="1061929" cy="958343"/>
            <a:chOff x="3197032" y="2728004"/>
            <a:chExt cx="1985010" cy="1520893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3197812" y="3057746"/>
              <a:ext cx="1984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3197812" y="3359344"/>
              <a:ext cx="1984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197032" y="3648760"/>
              <a:ext cx="1984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197032" y="3941666"/>
              <a:ext cx="1984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3453082" y="2728004"/>
              <a:ext cx="30480" cy="149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 flipV="1">
              <a:off x="3815032" y="2728004"/>
              <a:ext cx="11430" cy="149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 flipV="1">
              <a:off x="4177717" y="2728004"/>
              <a:ext cx="11430" cy="149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 flipV="1">
              <a:off x="4565384" y="2757311"/>
              <a:ext cx="11430" cy="149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 flipV="1">
              <a:off x="4953051" y="2757311"/>
              <a:ext cx="11430" cy="149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椭圆 89"/>
            <p:cNvSpPr/>
            <p:nvPr/>
          </p:nvSpPr>
          <p:spPr>
            <a:xfrm>
              <a:off x="3397837" y="2963411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1" name="椭圆 90"/>
            <p:cNvSpPr/>
            <p:nvPr/>
          </p:nvSpPr>
          <p:spPr>
            <a:xfrm>
              <a:off x="3403226" y="3589652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2" name="椭圆 91"/>
            <p:cNvSpPr/>
            <p:nvPr/>
          </p:nvSpPr>
          <p:spPr>
            <a:xfrm>
              <a:off x="3758400" y="3281840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3" name="椭圆 92"/>
            <p:cNvSpPr/>
            <p:nvPr/>
          </p:nvSpPr>
          <p:spPr>
            <a:xfrm>
              <a:off x="3756712" y="3561508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4" name="椭圆 93"/>
            <p:cNvSpPr/>
            <p:nvPr/>
          </p:nvSpPr>
          <p:spPr>
            <a:xfrm>
              <a:off x="4109917" y="3304792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5" name="椭圆 94"/>
            <p:cNvSpPr/>
            <p:nvPr/>
          </p:nvSpPr>
          <p:spPr>
            <a:xfrm>
              <a:off x="4131583" y="3886999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6" name="椭圆 95"/>
            <p:cNvSpPr/>
            <p:nvPr/>
          </p:nvSpPr>
          <p:spPr>
            <a:xfrm>
              <a:off x="4493948" y="2956303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7" name="椭圆 96"/>
            <p:cNvSpPr/>
            <p:nvPr/>
          </p:nvSpPr>
          <p:spPr>
            <a:xfrm>
              <a:off x="4514512" y="3827482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8" name="椭圆 97"/>
            <p:cNvSpPr/>
            <p:nvPr/>
          </p:nvSpPr>
          <p:spPr>
            <a:xfrm>
              <a:off x="4872308" y="2969295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9" name="椭圆 98"/>
            <p:cNvSpPr/>
            <p:nvPr/>
          </p:nvSpPr>
          <p:spPr>
            <a:xfrm>
              <a:off x="4858583" y="3528621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65950" y="1879800"/>
            <a:ext cx="56092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格点计算要对每个格点都进行全空间求和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3A112602-051D-4768-A2CE-0B7CA550288E}"/>
              </a:ext>
            </a:extLst>
          </p:cNvPr>
          <p:cNvSpPr txBox="1"/>
          <p:nvPr/>
        </p:nvSpPr>
        <p:spPr>
          <a:xfrm>
            <a:off x="920710" y="5843735"/>
            <a:ext cx="4378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每增加一个点，计算量大幅增长！</a:t>
            </a:r>
            <a:endParaRPr lang="en-US" altLang="zh-CN" sz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437489" y="3653022"/>
            <a:ext cx="3916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从三点函数跨越到四点函数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47091" y="4188747"/>
            <a:ext cx="5540925" cy="1418505"/>
            <a:chOff x="624915" y="4227720"/>
            <a:chExt cx="5540925" cy="1418505"/>
          </a:xfrm>
        </p:grpSpPr>
        <p:grpSp>
          <p:nvGrpSpPr>
            <p:cNvPr id="103" name="组合 102"/>
            <p:cNvGrpSpPr/>
            <p:nvPr/>
          </p:nvGrpSpPr>
          <p:grpSpPr>
            <a:xfrm>
              <a:off x="624915" y="4227720"/>
              <a:ext cx="2494281" cy="912370"/>
              <a:chOff x="1938024" y="3634465"/>
              <a:chExt cx="2664887" cy="9747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文本框 113">
                    <a:extLst>
                      <a:ext uri="{FF2B5EF4-FFF2-40B4-BE49-F238E27FC236}">
                        <a16:creationId xmlns:a16="http://schemas.microsoft.com/office/drawing/2014/main" id="{A33F8671-050F-47EE-AB04-57DA608A3F94}"/>
                      </a:ext>
                    </a:extLst>
                  </p:cNvPr>
                  <p:cNvSpPr txBox="1"/>
                  <p:nvPr/>
                </p:nvSpPr>
                <p:spPr>
                  <a:xfrm>
                    <a:off x="1938024" y="3648089"/>
                    <a:ext cx="53976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2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114" name="文本框 113">
                    <a:extLst>
                      <a:ext uri="{FF2B5EF4-FFF2-40B4-BE49-F238E27FC236}">
                        <a16:creationId xmlns:a16="http://schemas.microsoft.com/office/drawing/2014/main" id="{A33F8671-050F-47EE-AB04-57DA608A3F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8024" y="3648089"/>
                    <a:ext cx="539763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文本框 114">
                    <a:extLst>
                      <a:ext uri="{FF2B5EF4-FFF2-40B4-BE49-F238E27FC236}">
                        <a16:creationId xmlns:a16="http://schemas.microsoft.com/office/drawing/2014/main" id="{DEAAB130-964E-41CF-B920-0F581A4DAD1B}"/>
                      </a:ext>
                    </a:extLst>
                  </p:cNvPr>
                  <p:cNvSpPr txBox="1"/>
                  <p:nvPr/>
                </p:nvSpPr>
                <p:spPr>
                  <a:xfrm>
                    <a:off x="2949643" y="3634465"/>
                    <a:ext cx="54630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2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115" name="文本框 114">
                    <a:extLst>
                      <a:ext uri="{FF2B5EF4-FFF2-40B4-BE49-F238E27FC236}">
                        <a16:creationId xmlns:a16="http://schemas.microsoft.com/office/drawing/2014/main" id="{DEAAB130-964E-41CF-B920-0F581A4DAD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9643" y="3634465"/>
                    <a:ext cx="546303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A28D88F3-456C-4679-8A29-E6D90D23B93B}"/>
                      </a:ext>
                    </a:extLst>
                  </p:cNvPr>
                  <p:cNvSpPr txBox="1"/>
                  <p:nvPr/>
                </p:nvSpPr>
                <p:spPr>
                  <a:xfrm>
                    <a:off x="4056608" y="3648089"/>
                    <a:ext cx="54630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2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A28D88F3-456C-4679-8A29-E6D90D23B9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6608" y="3648089"/>
                    <a:ext cx="546303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18" name="图片 117">
                <a:extLst>
                  <a:ext uri="{FF2B5EF4-FFF2-40B4-BE49-F238E27FC236}">
                    <a16:creationId xmlns:a16="http://schemas.microsoft.com/office/drawing/2014/main" id="{D39CDC86-5C89-4FB0-8429-AB3CFF2C2F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7490" y="4065463"/>
                <a:ext cx="2411183" cy="543779"/>
              </a:xfrm>
              <a:prstGeom prst="rect">
                <a:avLst/>
              </a:prstGeom>
            </p:spPr>
          </p:pic>
        </p:grpSp>
        <p:grpSp>
          <p:nvGrpSpPr>
            <p:cNvPr id="104" name="组合 103"/>
            <p:cNvGrpSpPr/>
            <p:nvPr/>
          </p:nvGrpSpPr>
          <p:grpSpPr>
            <a:xfrm>
              <a:off x="3694205" y="4234709"/>
              <a:ext cx="2471635" cy="943841"/>
              <a:chOff x="4381057" y="3612794"/>
              <a:chExt cx="2640692" cy="10084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文本框 106">
                    <a:extLst>
                      <a:ext uri="{FF2B5EF4-FFF2-40B4-BE49-F238E27FC236}">
                        <a16:creationId xmlns:a16="http://schemas.microsoft.com/office/drawing/2014/main" id="{1256DF49-0CC1-48C8-95D9-85104BF859D8}"/>
                      </a:ext>
                    </a:extLst>
                  </p:cNvPr>
                  <p:cNvSpPr txBox="1"/>
                  <p:nvPr/>
                </p:nvSpPr>
                <p:spPr>
                  <a:xfrm>
                    <a:off x="4381057" y="3623283"/>
                    <a:ext cx="53976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2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107" name="文本框 106">
                    <a:extLst>
                      <a:ext uri="{FF2B5EF4-FFF2-40B4-BE49-F238E27FC236}">
                        <a16:creationId xmlns:a16="http://schemas.microsoft.com/office/drawing/2014/main" id="{1256DF49-0CC1-48C8-95D9-85104BF859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81057" y="3623283"/>
                    <a:ext cx="539763" cy="4308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文本框 107">
                    <a:extLst>
                      <a:ext uri="{FF2B5EF4-FFF2-40B4-BE49-F238E27FC236}">
                        <a16:creationId xmlns:a16="http://schemas.microsoft.com/office/drawing/2014/main" id="{E9D6F0A9-1B21-418D-A651-5B722049E0C7}"/>
                      </a:ext>
                    </a:extLst>
                  </p:cNvPr>
                  <p:cNvSpPr txBox="1"/>
                  <p:nvPr/>
                </p:nvSpPr>
                <p:spPr>
                  <a:xfrm>
                    <a:off x="5007611" y="3621231"/>
                    <a:ext cx="54630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2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108" name="文本框 107">
                    <a:extLst>
                      <a:ext uri="{FF2B5EF4-FFF2-40B4-BE49-F238E27FC236}">
                        <a16:creationId xmlns:a16="http://schemas.microsoft.com/office/drawing/2014/main" id="{E9D6F0A9-1B21-418D-A651-5B722049E0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7611" y="3621231"/>
                    <a:ext cx="546303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746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文本框 108">
                    <a:extLst>
                      <a:ext uri="{FF2B5EF4-FFF2-40B4-BE49-F238E27FC236}">
                        <a16:creationId xmlns:a16="http://schemas.microsoft.com/office/drawing/2014/main" id="{67E051FF-51F9-4EBF-9901-A04B36564CFF}"/>
                      </a:ext>
                    </a:extLst>
                  </p:cNvPr>
                  <p:cNvSpPr txBox="1"/>
                  <p:nvPr/>
                </p:nvSpPr>
                <p:spPr>
                  <a:xfrm>
                    <a:off x="5767611" y="3612794"/>
                    <a:ext cx="54630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2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109" name="文本框 108">
                    <a:extLst>
                      <a:ext uri="{FF2B5EF4-FFF2-40B4-BE49-F238E27FC236}">
                        <a16:creationId xmlns:a16="http://schemas.microsoft.com/office/drawing/2014/main" id="{67E051FF-51F9-4EBF-9901-A04B36564C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7611" y="3612794"/>
                    <a:ext cx="546303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文本框 109">
                    <a:extLst>
                      <a:ext uri="{FF2B5EF4-FFF2-40B4-BE49-F238E27FC236}">
                        <a16:creationId xmlns:a16="http://schemas.microsoft.com/office/drawing/2014/main" id="{81552B26-A4CC-4E82-8A70-CDE4FBFEE8C6}"/>
                      </a:ext>
                    </a:extLst>
                  </p:cNvPr>
                  <p:cNvSpPr txBox="1"/>
                  <p:nvPr/>
                </p:nvSpPr>
                <p:spPr>
                  <a:xfrm>
                    <a:off x="6475446" y="3623283"/>
                    <a:ext cx="54630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2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110" name="文本框 109">
                    <a:extLst>
                      <a:ext uri="{FF2B5EF4-FFF2-40B4-BE49-F238E27FC236}">
                        <a16:creationId xmlns:a16="http://schemas.microsoft.com/office/drawing/2014/main" id="{81552B26-A4CC-4E82-8A70-CDE4FBFEE8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5446" y="3623283"/>
                    <a:ext cx="546303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12" name="图片 111">
                <a:extLst>
                  <a:ext uri="{FF2B5EF4-FFF2-40B4-BE49-F238E27FC236}">
                    <a16:creationId xmlns:a16="http://schemas.microsoft.com/office/drawing/2014/main" id="{A2BB951D-5295-40A8-BD24-92E581A5C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78282" y="4024119"/>
                <a:ext cx="2301722" cy="59707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矩形 104"/>
                <p:cNvSpPr/>
                <p:nvPr/>
              </p:nvSpPr>
              <p:spPr>
                <a:xfrm>
                  <a:off x="714935" y="5246115"/>
                  <a:ext cx="222118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三点函数：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zh-CN" altLang="en-US"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求和</a:t>
                  </a:r>
                </a:p>
              </p:txBody>
            </p:sp>
          </mc:Choice>
          <mc:Fallback xmlns="">
            <p:sp>
              <p:nvSpPr>
                <p:cNvPr id="105" name="矩形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35" y="5246115"/>
                  <a:ext cx="2221185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3022" t="-7576" r="-2473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矩形 105"/>
                <p:cNvSpPr/>
                <p:nvPr/>
              </p:nvSpPr>
              <p:spPr>
                <a:xfrm>
                  <a:off x="3723504" y="5246115"/>
                  <a:ext cx="221477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四点函数：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a14:m>
                  <a:r>
                    <a:rPr lang="zh-CN" altLang="en-US"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求和</a:t>
                  </a:r>
                </a:p>
              </p:txBody>
            </p:sp>
          </mc:Choice>
          <mc:Fallback xmlns="">
            <p:sp>
              <p:nvSpPr>
                <p:cNvPr id="106" name="矩形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504" y="5246115"/>
                  <a:ext cx="2214773" cy="400110"/>
                </a:xfrm>
                <a:prstGeom prst="rect">
                  <a:avLst/>
                </a:prstGeom>
                <a:blipFill>
                  <a:blip r:embed="rId13"/>
                  <a:stretch>
                    <a:fillRect l="-2755" t="-7576" r="-2755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右箭头 7"/>
            <p:cNvSpPr/>
            <p:nvPr/>
          </p:nvSpPr>
          <p:spPr>
            <a:xfrm>
              <a:off x="3187847" y="4820255"/>
              <a:ext cx="456179" cy="2032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文本框 120">
            <a:extLst>
              <a:ext uri="{FF2B5EF4-FFF2-40B4-BE49-F238E27FC236}">
                <a16:creationId xmlns:a16="http://schemas.microsoft.com/office/drawing/2014/main" id="{131D8728-FACD-465D-BDDC-D992A6CB4630}"/>
              </a:ext>
            </a:extLst>
          </p:cNvPr>
          <p:cNvSpPr txBox="1"/>
          <p:nvPr/>
        </p:nvSpPr>
        <p:spPr>
          <a:xfrm>
            <a:off x="6143657" y="1227137"/>
            <a:ext cx="545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稀疏场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方法</a:t>
            </a:r>
          </a:p>
        </p:txBody>
      </p:sp>
      <p:grpSp>
        <p:nvGrpSpPr>
          <p:cNvPr id="123" name="组合 122"/>
          <p:cNvGrpSpPr/>
          <p:nvPr/>
        </p:nvGrpSpPr>
        <p:grpSpPr>
          <a:xfrm>
            <a:off x="7435481" y="2132885"/>
            <a:ext cx="1139665" cy="1023401"/>
            <a:chOff x="198562" y="2747054"/>
            <a:chExt cx="1985010" cy="1520893"/>
          </a:xfrm>
        </p:grpSpPr>
        <p:cxnSp>
          <p:nvCxnSpPr>
            <p:cNvPr id="125" name="直接连接符 124"/>
            <p:cNvCxnSpPr/>
            <p:nvPr/>
          </p:nvCxnSpPr>
          <p:spPr>
            <a:xfrm>
              <a:off x="199342" y="3076796"/>
              <a:ext cx="1984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199342" y="3378394"/>
              <a:ext cx="1984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198562" y="3667810"/>
              <a:ext cx="1984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198562" y="3960716"/>
              <a:ext cx="1984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H="1" flipV="1">
              <a:off x="485093" y="2747054"/>
              <a:ext cx="7031" cy="1520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 flipV="1">
              <a:off x="816562" y="2747054"/>
              <a:ext cx="11430" cy="149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 flipV="1">
              <a:off x="1179247" y="2747054"/>
              <a:ext cx="11430" cy="149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 flipV="1">
              <a:off x="1566914" y="2776361"/>
              <a:ext cx="11430" cy="149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 flipV="1">
              <a:off x="1954581" y="2776362"/>
              <a:ext cx="2246" cy="1491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椭圆 133"/>
            <p:cNvSpPr/>
            <p:nvPr/>
          </p:nvSpPr>
          <p:spPr>
            <a:xfrm>
              <a:off x="399367" y="2982461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410797" y="3317542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404756" y="3608702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391529" y="3897125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758242" y="2986035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759930" y="3300890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758242" y="3580558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755946" y="3891504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1102312" y="3010457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1111447" y="3323842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1111447" y="3592643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1133113" y="3906049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1495478" y="2975353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1508596" y="3255918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1506908" y="3535586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9" name="椭圆 148"/>
            <p:cNvSpPr/>
            <p:nvPr/>
          </p:nvSpPr>
          <p:spPr>
            <a:xfrm>
              <a:off x="1516042" y="3846532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1873838" y="2988345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1860113" y="3278870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1860113" y="3547671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3" name="椭圆 152"/>
            <p:cNvSpPr/>
            <p:nvPr/>
          </p:nvSpPr>
          <p:spPr>
            <a:xfrm>
              <a:off x="1870349" y="3861077"/>
              <a:ext cx="160020" cy="17799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54" name="右箭头 153"/>
          <p:cNvSpPr/>
          <p:nvPr/>
        </p:nvSpPr>
        <p:spPr>
          <a:xfrm>
            <a:off x="8913338" y="2591383"/>
            <a:ext cx="456179" cy="20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131D8728-FACD-465D-BDDC-D992A6CB4630}"/>
              </a:ext>
            </a:extLst>
          </p:cNvPr>
          <p:cNvSpPr txBox="1"/>
          <p:nvPr/>
        </p:nvSpPr>
        <p:spPr>
          <a:xfrm>
            <a:off x="6107213" y="3290104"/>
            <a:ext cx="6035229" cy="1884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常规理解：求和格点的减少会导致精度的下降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我们发现：格点与格点之间存在强关联，将求和格点数量减少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倍，并不会降低精度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应用到不同的物理过程证实了方法普适性</a:t>
            </a:r>
          </a:p>
        </p:txBody>
      </p:sp>
      <p:cxnSp>
        <p:nvCxnSpPr>
          <p:cNvPr id="161" name="直接连接符 160"/>
          <p:cNvCxnSpPr/>
          <p:nvPr/>
        </p:nvCxnSpPr>
        <p:spPr>
          <a:xfrm>
            <a:off x="6094375" y="1081428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6100735" y="5364955"/>
            <a:ext cx="5632180" cy="1313336"/>
            <a:chOff x="6100735" y="5164930"/>
            <a:chExt cx="5632180" cy="1313336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31D8728-FACD-465D-BDDC-D992A6CB4630}"/>
                </a:ext>
              </a:extLst>
            </p:cNvPr>
            <p:cNvSpPr txBox="1"/>
            <p:nvPr/>
          </p:nvSpPr>
          <p:spPr>
            <a:xfrm>
              <a:off x="6100735" y="5708825"/>
              <a:ext cx="5632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在保持精度不变的情况下，将计算量减少</a:t>
              </a:r>
              <a:r>
                <a:rPr lang="en-US" altLang="zh-CN" sz="2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  <a:r>
                <a:rPr lang="zh-CN" altLang="en-US" sz="2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倍！</a:t>
              </a:r>
              <a:endPara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0" name="文本框 159">
              <a:extLst>
                <a:ext uri="{FF2B5EF4-FFF2-40B4-BE49-F238E27FC236}">
                  <a16:creationId xmlns:a16="http://schemas.microsoft.com/office/drawing/2014/main" id="{131D8728-FACD-465D-BDDC-D992A6CB4630}"/>
                </a:ext>
              </a:extLst>
            </p:cNvPr>
            <p:cNvSpPr txBox="1"/>
            <p:nvPr/>
          </p:nvSpPr>
          <p:spPr>
            <a:xfrm>
              <a:off x="6130376" y="5164930"/>
              <a:ext cx="22641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采用稀疏场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方法</a:t>
              </a:r>
            </a:p>
          </p:txBody>
        </p:sp>
      </p:grpSp>
      <p:sp>
        <p:nvSpPr>
          <p:cNvPr id="113" name="灯片编号占位符 1">
            <a:extLst>
              <a:ext uri="{FF2B5EF4-FFF2-40B4-BE49-F238E27FC236}">
                <a16:creationId xmlns:a16="http://schemas.microsoft.com/office/drawing/2014/main" id="{B4DA50E0-9D63-7242-A017-06357F8F4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464" y="294286"/>
            <a:ext cx="2743200" cy="365125"/>
          </a:xfrm>
        </p:spPr>
        <p:txBody>
          <a:bodyPr/>
          <a:lstStyle/>
          <a:p>
            <a:fld id="{6E77991F-C83A-405D-954D-AA6EA0BA4B3B}" type="slidenum">
              <a:rPr lang="zh-CN" altLang="en-US" smtClean="0"/>
              <a:pPr/>
              <a:t>7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278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4E048C-533A-3141-B101-5ABB69F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7991F-C83A-405D-954D-AA6EA0BA4B3B}" type="slidenum">
              <a:rPr lang="zh-CN" altLang="en-US" smtClean="0"/>
              <a:pPr/>
              <a:t>8</a:t>
            </a:fld>
            <a:r>
              <a:rPr lang="zh-CN" altLang="en-US" dirty="0"/>
              <a:t> </a:t>
            </a:r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743507-6A62-E84D-89FD-9D746B72A027}"/>
              </a:ext>
            </a:extLst>
          </p:cNvPr>
          <p:cNvSpPr txBox="1">
            <a:spLocks/>
          </p:cNvSpPr>
          <p:nvPr/>
        </p:nvSpPr>
        <p:spPr>
          <a:xfrm>
            <a:off x="0" y="-5933"/>
            <a:ext cx="93026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 超越常规物理量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2209611-F8A7-0349-B894-684A780FF48F}"/>
              </a:ext>
            </a:extLst>
          </p:cNvPr>
          <p:cNvGrpSpPr/>
          <p:nvPr/>
        </p:nvGrpSpPr>
        <p:grpSpPr>
          <a:xfrm>
            <a:off x="5956196" y="3900102"/>
            <a:ext cx="5865424" cy="2684398"/>
            <a:chOff x="670091" y="3888620"/>
            <a:chExt cx="5865424" cy="268439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0FD6FC9-38A9-4247-9FF1-5B81CE5A9491}"/>
                </a:ext>
              </a:extLst>
            </p:cNvPr>
            <p:cNvSpPr txBox="1"/>
            <p:nvPr/>
          </p:nvSpPr>
          <p:spPr>
            <a:xfrm>
              <a:off x="670091" y="3888620"/>
              <a:ext cx="25058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kumimoji="1"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味道改变中性流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5E2FAD4-09D1-2345-A7F7-CB0C9A46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15" y="4576610"/>
              <a:ext cx="5740400" cy="15113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4F553B1-99B9-974D-A1D9-C05733B1C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42" y="6128518"/>
              <a:ext cx="1206500" cy="4445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3B3235-37CA-7A47-BC3F-963FD1D52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088" y="6128518"/>
              <a:ext cx="1460500" cy="444500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E91B06A-933B-1A4F-8DD8-D9D14750BE0F}"/>
              </a:ext>
            </a:extLst>
          </p:cNvPr>
          <p:cNvSpPr txBox="1"/>
          <p:nvPr/>
        </p:nvSpPr>
        <p:spPr>
          <a:xfrm>
            <a:off x="670091" y="1049956"/>
            <a:ext cx="2787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高阶电弱辐射修正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3C92AEF-6657-C349-A5FC-DF54C8701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75" y="1256997"/>
            <a:ext cx="4499845" cy="25311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C1E40D3-F1D8-5F41-8DB1-71C9B0FC3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2" y="1521451"/>
            <a:ext cx="5180745" cy="2110066"/>
          </a:xfrm>
          <a:prstGeom prst="rect">
            <a:avLst/>
          </a:prstGeom>
        </p:spPr>
      </p:pic>
      <p:sp>
        <p:nvSpPr>
          <p:cNvPr id="18" name="箭头: 左 2">
            <a:extLst>
              <a:ext uri="{FF2B5EF4-FFF2-40B4-BE49-F238E27FC236}">
                <a16:creationId xmlns:a16="http://schemas.microsoft.com/office/drawing/2014/main" id="{F4CA5E7B-AADC-974A-A202-1E320566A0FB}"/>
              </a:ext>
            </a:extLst>
          </p:cNvPr>
          <p:cNvSpPr/>
          <p:nvPr/>
        </p:nvSpPr>
        <p:spPr>
          <a:xfrm rot="10800000" flipV="1">
            <a:off x="6133071" y="2412337"/>
            <a:ext cx="707282" cy="292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A125E61-0A1E-8943-8FFC-B342DF14A728}"/>
              </a:ext>
            </a:extLst>
          </p:cNvPr>
          <p:cNvGrpSpPr/>
          <p:nvPr/>
        </p:nvGrpSpPr>
        <p:grpSpPr>
          <a:xfrm>
            <a:off x="670091" y="3883442"/>
            <a:ext cx="4513134" cy="2974558"/>
            <a:chOff x="670091" y="3883442"/>
            <a:chExt cx="4513134" cy="297455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DC6F374-DC32-3E49-9336-58A7CB61155C}"/>
                </a:ext>
              </a:extLst>
            </p:cNvPr>
            <p:cNvSpPr txBox="1"/>
            <p:nvPr/>
          </p:nvSpPr>
          <p:spPr>
            <a:xfrm>
              <a:off x="670091" y="3883442"/>
              <a:ext cx="41985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kumimoji="1"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衰变过程中含有光子和轻子圈</a:t>
              </a: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A858EC4-11BD-0149-BA66-8FD4F93E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60" y="4362274"/>
              <a:ext cx="4116965" cy="2495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0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17869</TotalTime>
  <Words>1523</Words>
  <Application>Microsoft Macintosh PowerPoint</Application>
  <PresentationFormat>宽屏</PresentationFormat>
  <Paragraphs>208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等线</vt:lpstr>
      <vt:lpstr>等线 Light</vt:lpstr>
      <vt:lpstr>华文楷体</vt:lpstr>
      <vt:lpstr>Microsoft YaHei</vt:lpstr>
      <vt:lpstr>Microsoft YaHei</vt:lpstr>
      <vt:lpstr>Arial</vt:lpstr>
      <vt:lpstr>Cambria Math</vt:lpstr>
      <vt:lpstr>Times New Roman</vt:lpstr>
      <vt:lpstr>Wingdings</vt:lpstr>
      <vt:lpstr>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fu yang</dc:creator>
  <cp:lastModifiedBy>Microsoft Office User</cp:lastModifiedBy>
  <cp:revision>843</cp:revision>
  <cp:lastPrinted>2022-08-25T16:00:48Z</cp:lastPrinted>
  <dcterms:created xsi:type="dcterms:W3CDTF">2021-06-12T13:37:30Z</dcterms:created>
  <dcterms:modified xsi:type="dcterms:W3CDTF">2024-04-20T02:15:19Z</dcterms:modified>
</cp:coreProperties>
</file>