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T Serif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PT Serif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6" name="“Type a quote here.”"/>
          <p:cNvSpPr txBox="1"/>
          <p:nvPr>
            <p:ph type="body" sz="quarter" idx="22"/>
          </p:nvPr>
        </p:nvSpPr>
        <p:spPr>
          <a:xfrm>
            <a:off x="2387600" y="6045199"/>
            <a:ext cx="19621500" cy="889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4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1689100" y="355600"/>
            <a:ext cx="21005800" cy="1145274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xfrm>
            <a:off x="844388" y="247928"/>
            <a:ext cx="21005801" cy="148198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82" y="1680792"/>
            <a:ext cx="24160036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844388" y="247928"/>
            <a:ext cx="21005801" cy="148198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82" y="1680792"/>
            <a:ext cx="24160036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11966041" y="13081000"/>
            <a:ext cx="439218" cy="495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PT Serif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erif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Relationship Id="rId3" Type="http://schemas.openxmlformats.org/officeDocument/2006/relationships/image" Target="../media/image4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2.gif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1.tif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9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80.png"/><Relationship Id="rId7" Type="http://schemas.openxmlformats.org/officeDocument/2006/relationships/image" Target="../media/image7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1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79.png"/><Relationship Id="rId4" Type="http://schemas.openxmlformats.org/officeDocument/2006/relationships/image" Target="../media/image10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rogress on Energy Correlators:…"/>
          <p:cNvSpPr txBox="1"/>
          <p:nvPr>
            <p:ph type="ctrTitle"/>
          </p:nvPr>
        </p:nvSpPr>
        <p:spPr>
          <a:xfrm>
            <a:off x="1778000" y="-1436802"/>
            <a:ext cx="20828000" cy="4648201"/>
          </a:xfrm>
          <a:prstGeom prst="rect">
            <a:avLst/>
          </a:prstGeom>
        </p:spPr>
        <p:txBody>
          <a:bodyPr/>
          <a:lstStyle/>
          <a:p>
            <a:pPr>
              <a:defRPr sz="9200">
                <a:solidFill>
                  <a:schemeClr val="accent1">
                    <a:lumOff val="-13575"/>
                  </a:schemeClr>
                </a:solidFill>
              </a:defRPr>
            </a:pPr>
            <a:r>
              <a:t>Progress on Energy Correlators:</a:t>
            </a:r>
          </a:p>
          <a:p>
            <a:pPr>
              <a:defRPr sz="7200">
                <a:solidFill>
                  <a:schemeClr val="accent5">
                    <a:lumOff val="-29866"/>
                  </a:schemeClr>
                </a:solidFill>
              </a:defRPr>
            </a:pPr>
            <a:r>
              <a:t>Theory, Phenomenology, and Experiments</a:t>
            </a:r>
          </a:p>
        </p:txBody>
      </p:sp>
      <p:sp>
        <p:nvSpPr>
          <p:cNvPr id="175" name="朱华星…"/>
          <p:cNvSpPr txBox="1"/>
          <p:nvPr>
            <p:ph type="subTitle" sz="quarter" idx="1"/>
          </p:nvPr>
        </p:nvSpPr>
        <p:spPr>
          <a:xfrm>
            <a:off x="1778000" y="9119978"/>
            <a:ext cx="20828000" cy="278263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ZHei-B01S"/>
                <a:ea typeface="FZHei-B01S"/>
                <a:cs typeface="FZHei-B01S"/>
                <a:sym typeface="FZHei-B01S"/>
              </a:defRPr>
            </a:pPr>
            <a:r>
              <a:t>朱华星</a:t>
            </a:r>
          </a:p>
          <a:p>
            <a:pPr>
              <a:defRPr>
                <a:latin typeface="FZHei-B01S"/>
                <a:ea typeface="FZHei-B01S"/>
                <a:cs typeface="FZHei-B01S"/>
                <a:sym typeface="FZHei-B01S"/>
              </a:defRPr>
            </a:pPr>
            <a:r>
              <a:t>北京大学</a:t>
            </a:r>
          </a:p>
        </p:txBody>
      </p:sp>
      <p:sp>
        <p:nvSpPr>
          <p:cNvPr id="176" name="第六届重味物理与QCD研讨会…"/>
          <p:cNvSpPr txBox="1"/>
          <p:nvPr/>
        </p:nvSpPr>
        <p:spPr>
          <a:xfrm>
            <a:off x="1778000" y="11424456"/>
            <a:ext cx="20828000" cy="2782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b="0" sz="5400">
                <a:latin typeface="FZHei-B01S"/>
                <a:ea typeface="FZHei-B01S"/>
                <a:cs typeface="FZHei-B01S"/>
                <a:sym typeface="FZHei-B01S"/>
              </a:defRPr>
            </a:pPr>
            <a:r>
              <a:t>第六届重味物理与QCD研讨会</a:t>
            </a:r>
          </a:p>
          <a:p>
            <a:pPr>
              <a:defRPr b="0" sz="5400">
                <a:latin typeface="FZHei-B01S"/>
                <a:ea typeface="FZHei-B01S"/>
                <a:cs typeface="FZHei-B01S"/>
                <a:sym typeface="FZHei-B01S"/>
              </a:defRPr>
            </a:pPr>
            <a:r>
              <a:t>2024年4月20日</a:t>
            </a:r>
          </a:p>
        </p:txBody>
      </p:sp>
      <p:grpSp>
        <p:nvGrpSpPr>
          <p:cNvPr id="179" name="Group"/>
          <p:cNvGrpSpPr/>
          <p:nvPr/>
        </p:nvGrpSpPr>
        <p:grpSpPr>
          <a:xfrm>
            <a:off x="2310385" y="3400759"/>
            <a:ext cx="5766204" cy="6276256"/>
            <a:chOff x="0" y="0"/>
            <a:chExt cx="5766203" cy="6276255"/>
          </a:xfrm>
        </p:grpSpPr>
        <p:pic>
          <p:nvPicPr>
            <p:cNvPr id="177" name="Penrose_2.pdf" descr="Penrose_2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66204" cy="627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Line"/>
            <p:cNvSpPr/>
            <p:nvPr/>
          </p:nvSpPr>
          <p:spPr>
            <a:xfrm>
              <a:off x="2654600" y="775160"/>
              <a:ext cx="1565169" cy="2369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9215" y="17630"/>
                    <a:pt x="16227" y="13830"/>
                    <a:pt x="12683" y="10258"/>
                  </a:cubicBezTo>
                  <a:cubicBezTo>
                    <a:pt x="9010" y="6555"/>
                    <a:pt x="4759" y="3117"/>
                    <a:pt x="0" y="0"/>
                  </a:cubicBezTo>
                </a:path>
              </a:pathLst>
            </a:custGeom>
            <a:noFill/>
            <a:ln w="635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0433FF"/>
                  </a:solidFill>
                </a:defRPr>
              </a:pPr>
            </a:p>
          </p:txBody>
        </p:sp>
      </p:grp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2047270" y="13081000"/>
            <a:ext cx="276760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1" name="Screenshot 2024-04-03 at 23.30.47.png" descr="Screenshot 2024-04-03 at 23.30.4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80093" y="3808386"/>
            <a:ext cx="4762501" cy="546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creenshot 2023-11-22 at 23.54.24.png" descr="Screenshot 2023-11-22 at 23.54.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7117" y="4398609"/>
            <a:ext cx="6989766" cy="4280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ounded Rectangle"/>
          <p:cNvSpPr/>
          <p:nvPr/>
        </p:nvSpPr>
        <p:spPr>
          <a:xfrm>
            <a:off x="15949499" y="9864644"/>
            <a:ext cx="2127031" cy="1749917"/>
          </a:xfrm>
          <a:prstGeom prst="roundRect">
            <a:avLst>
              <a:gd name="adj" fmla="val 15000"/>
            </a:avLst>
          </a:prstGeom>
          <a:solidFill>
            <a:srgbClr val="EFFED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17" name="Conformal collider and lightray O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Conformal collider and lightray OPE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0300" y="3048751"/>
            <a:ext cx="9423400" cy="133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Group"/>
          <p:cNvGrpSpPr/>
          <p:nvPr/>
        </p:nvGrpSpPr>
        <p:grpSpPr>
          <a:xfrm>
            <a:off x="592386" y="5207730"/>
            <a:ext cx="9375136" cy="7643462"/>
            <a:chOff x="0" y="0"/>
            <a:chExt cx="9375135" cy="7643461"/>
          </a:xfrm>
        </p:grpSpPr>
        <p:sp>
          <p:nvSpPr>
            <p:cNvPr id="320" name="Rounded Rectangle"/>
            <p:cNvSpPr/>
            <p:nvPr/>
          </p:nvSpPr>
          <p:spPr>
            <a:xfrm>
              <a:off x="0" y="0"/>
              <a:ext cx="9375136" cy="7643462"/>
            </a:xfrm>
            <a:prstGeom prst="roundRect">
              <a:avLst>
                <a:gd name="adj" fmla="val 8534"/>
              </a:avLst>
            </a:prstGeom>
            <a:solidFill>
              <a:srgbClr val="C9ECF7"/>
            </a:solidFill>
            <a:ln w="508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217" t="12096" r="6118" b="12017"/>
            <a:stretch>
              <a:fillRect/>
            </a:stretch>
          </p:blipFill>
          <p:spPr>
            <a:xfrm>
              <a:off x="548726" y="863223"/>
              <a:ext cx="8277684" cy="4872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98" fill="norm" stroke="1" extrusionOk="0">
                  <a:moveTo>
                    <a:pt x="9285" y="1"/>
                  </a:moveTo>
                  <a:cubicBezTo>
                    <a:pt x="9164" y="3"/>
                    <a:pt x="9042" y="16"/>
                    <a:pt x="8841" y="39"/>
                  </a:cubicBezTo>
                  <a:cubicBezTo>
                    <a:pt x="8348" y="97"/>
                    <a:pt x="8155" y="147"/>
                    <a:pt x="7853" y="293"/>
                  </a:cubicBezTo>
                  <a:cubicBezTo>
                    <a:pt x="7779" y="328"/>
                    <a:pt x="7702" y="356"/>
                    <a:pt x="7680" y="356"/>
                  </a:cubicBezTo>
                  <a:cubicBezTo>
                    <a:pt x="7566" y="356"/>
                    <a:pt x="6732" y="878"/>
                    <a:pt x="6504" y="1091"/>
                  </a:cubicBezTo>
                  <a:cubicBezTo>
                    <a:pt x="6482" y="1112"/>
                    <a:pt x="6368" y="1213"/>
                    <a:pt x="6251" y="1317"/>
                  </a:cubicBezTo>
                  <a:cubicBezTo>
                    <a:pt x="6133" y="1420"/>
                    <a:pt x="6005" y="1551"/>
                    <a:pt x="5966" y="1605"/>
                  </a:cubicBezTo>
                  <a:cubicBezTo>
                    <a:pt x="5927" y="1659"/>
                    <a:pt x="5888" y="1704"/>
                    <a:pt x="5879" y="1704"/>
                  </a:cubicBezTo>
                  <a:cubicBezTo>
                    <a:pt x="5860" y="1704"/>
                    <a:pt x="5699" y="1896"/>
                    <a:pt x="5529" y="2119"/>
                  </a:cubicBezTo>
                  <a:cubicBezTo>
                    <a:pt x="5464" y="2204"/>
                    <a:pt x="5371" y="2322"/>
                    <a:pt x="5321" y="2381"/>
                  </a:cubicBezTo>
                  <a:cubicBezTo>
                    <a:pt x="5238" y="2480"/>
                    <a:pt x="5162" y="2589"/>
                    <a:pt x="4901" y="2982"/>
                  </a:cubicBezTo>
                  <a:cubicBezTo>
                    <a:pt x="4844" y="3068"/>
                    <a:pt x="4775" y="3168"/>
                    <a:pt x="4747" y="3206"/>
                  </a:cubicBezTo>
                  <a:cubicBezTo>
                    <a:pt x="4674" y="3306"/>
                    <a:pt x="4411" y="3813"/>
                    <a:pt x="4381" y="3915"/>
                  </a:cubicBezTo>
                  <a:cubicBezTo>
                    <a:pt x="4351" y="4013"/>
                    <a:pt x="4323" y="4078"/>
                    <a:pt x="4165" y="4414"/>
                  </a:cubicBezTo>
                  <a:cubicBezTo>
                    <a:pt x="4103" y="4547"/>
                    <a:pt x="4028" y="4726"/>
                    <a:pt x="3999" y="4812"/>
                  </a:cubicBezTo>
                  <a:cubicBezTo>
                    <a:pt x="3908" y="5079"/>
                    <a:pt x="3810" y="5296"/>
                    <a:pt x="3780" y="5296"/>
                  </a:cubicBezTo>
                  <a:cubicBezTo>
                    <a:pt x="3765" y="5296"/>
                    <a:pt x="3751" y="5316"/>
                    <a:pt x="3750" y="5340"/>
                  </a:cubicBezTo>
                  <a:cubicBezTo>
                    <a:pt x="3750" y="5363"/>
                    <a:pt x="3727" y="5453"/>
                    <a:pt x="3701" y="5538"/>
                  </a:cubicBezTo>
                  <a:cubicBezTo>
                    <a:pt x="3674" y="5624"/>
                    <a:pt x="3624" y="5788"/>
                    <a:pt x="3590" y="5904"/>
                  </a:cubicBezTo>
                  <a:cubicBezTo>
                    <a:pt x="3556" y="6021"/>
                    <a:pt x="3515" y="6126"/>
                    <a:pt x="3498" y="6137"/>
                  </a:cubicBezTo>
                  <a:cubicBezTo>
                    <a:pt x="3481" y="6148"/>
                    <a:pt x="3467" y="6182"/>
                    <a:pt x="3467" y="6212"/>
                  </a:cubicBezTo>
                  <a:cubicBezTo>
                    <a:pt x="3467" y="6242"/>
                    <a:pt x="3435" y="6386"/>
                    <a:pt x="3394" y="6532"/>
                  </a:cubicBezTo>
                  <a:cubicBezTo>
                    <a:pt x="3354" y="6679"/>
                    <a:pt x="3317" y="6853"/>
                    <a:pt x="3312" y="6919"/>
                  </a:cubicBezTo>
                  <a:cubicBezTo>
                    <a:pt x="3306" y="6986"/>
                    <a:pt x="3278" y="7171"/>
                    <a:pt x="3251" y="7333"/>
                  </a:cubicBezTo>
                  <a:cubicBezTo>
                    <a:pt x="3223" y="7494"/>
                    <a:pt x="3190" y="7688"/>
                    <a:pt x="3177" y="7762"/>
                  </a:cubicBezTo>
                  <a:cubicBezTo>
                    <a:pt x="3164" y="7839"/>
                    <a:pt x="3139" y="7904"/>
                    <a:pt x="3118" y="7913"/>
                  </a:cubicBezTo>
                  <a:cubicBezTo>
                    <a:pt x="3095" y="7923"/>
                    <a:pt x="3078" y="7974"/>
                    <a:pt x="3070" y="8054"/>
                  </a:cubicBezTo>
                  <a:cubicBezTo>
                    <a:pt x="3064" y="8123"/>
                    <a:pt x="3038" y="8311"/>
                    <a:pt x="3012" y="8473"/>
                  </a:cubicBezTo>
                  <a:cubicBezTo>
                    <a:pt x="2975" y="8708"/>
                    <a:pt x="2957" y="8769"/>
                    <a:pt x="2924" y="8777"/>
                  </a:cubicBezTo>
                  <a:cubicBezTo>
                    <a:pt x="2883" y="8788"/>
                    <a:pt x="2857" y="8961"/>
                    <a:pt x="2828" y="9416"/>
                  </a:cubicBezTo>
                  <a:cubicBezTo>
                    <a:pt x="2809" y="9726"/>
                    <a:pt x="2810" y="9725"/>
                    <a:pt x="2516" y="9701"/>
                  </a:cubicBezTo>
                  <a:cubicBezTo>
                    <a:pt x="2374" y="9689"/>
                    <a:pt x="2169" y="9663"/>
                    <a:pt x="2059" y="9643"/>
                  </a:cubicBezTo>
                  <a:cubicBezTo>
                    <a:pt x="1950" y="9622"/>
                    <a:pt x="1856" y="9612"/>
                    <a:pt x="1851" y="9620"/>
                  </a:cubicBezTo>
                  <a:cubicBezTo>
                    <a:pt x="1847" y="9628"/>
                    <a:pt x="1837" y="9871"/>
                    <a:pt x="1830" y="10160"/>
                  </a:cubicBezTo>
                  <a:lnTo>
                    <a:pt x="1815" y="10684"/>
                  </a:lnTo>
                  <a:lnTo>
                    <a:pt x="1969" y="10684"/>
                  </a:lnTo>
                  <a:cubicBezTo>
                    <a:pt x="2054" y="10684"/>
                    <a:pt x="2129" y="10697"/>
                    <a:pt x="2135" y="10714"/>
                  </a:cubicBezTo>
                  <a:cubicBezTo>
                    <a:pt x="2141" y="10730"/>
                    <a:pt x="2152" y="10965"/>
                    <a:pt x="2160" y="11235"/>
                  </a:cubicBezTo>
                  <a:lnTo>
                    <a:pt x="2173" y="11724"/>
                  </a:lnTo>
                  <a:lnTo>
                    <a:pt x="2429" y="11699"/>
                  </a:lnTo>
                  <a:cubicBezTo>
                    <a:pt x="2858" y="11657"/>
                    <a:pt x="2823" y="11647"/>
                    <a:pt x="2842" y="11806"/>
                  </a:cubicBezTo>
                  <a:cubicBezTo>
                    <a:pt x="2851" y="11882"/>
                    <a:pt x="2866" y="12053"/>
                    <a:pt x="2876" y="12186"/>
                  </a:cubicBezTo>
                  <a:cubicBezTo>
                    <a:pt x="2896" y="12457"/>
                    <a:pt x="2910" y="12531"/>
                    <a:pt x="2962" y="12647"/>
                  </a:cubicBezTo>
                  <a:cubicBezTo>
                    <a:pt x="3001" y="12735"/>
                    <a:pt x="3061" y="13049"/>
                    <a:pt x="3075" y="13240"/>
                  </a:cubicBezTo>
                  <a:cubicBezTo>
                    <a:pt x="3079" y="13307"/>
                    <a:pt x="3086" y="13387"/>
                    <a:pt x="3090" y="13419"/>
                  </a:cubicBezTo>
                  <a:cubicBezTo>
                    <a:pt x="3100" y="13495"/>
                    <a:pt x="3073" y="13529"/>
                    <a:pt x="2960" y="13581"/>
                  </a:cubicBezTo>
                  <a:cubicBezTo>
                    <a:pt x="2909" y="13605"/>
                    <a:pt x="2850" y="13638"/>
                    <a:pt x="2827" y="13655"/>
                  </a:cubicBezTo>
                  <a:cubicBezTo>
                    <a:pt x="2787" y="13687"/>
                    <a:pt x="2552" y="13792"/>
                    <a:pt x="2323" y="13880"/>
                  </a:cubicBezTo>
                  <a:cubicBezTo>
                    <a:pt x="2131" y="13955"/>
                    <a:pt x="2135" y="13945"/>
                    <a:pt x="2188" y="14155"/>
                  </a:cubicBezTo>
                  <a:cubicBezTo>
                    <a:pt x="2252" y="14412"/>
                    <a:pt x="2338" y="14966"/>
                    <a:pt x="2317" y="14997"/>
                  </a:cubicBezTo>
                  <a:cubicBezTo>
                    <a:pt x="2300" y="15023"/>
                    <a:pt x="2217" y="15079"/>
                    <a:pt x="1805" y="15342"/>
                  </a:cubicBezTo>
                  <a:cubicBezTo>
                    <a:pt x="1712" y="15402"/>
                    <a:pt x="1623" y="15451"/>
                    <a:pt x="1607" y="15451"/>
                  </a:cubicBezTo>
                  <a:cubicBezTo>
                    <a:pt x="1591" y="15451"/>
                    <a:pt x="1561" y="15464"/>
                    <a:pt x="1542" y="15481"/>
                  </a:cubicBezTo>
                  <a:cubicBezTo>
                    <a:pt x="1453" y="15560"/>
                    <a:pt x="1254" y="15692"/>
                    <a:pt x="1224" y="15692"/>
                  </a:cubicBezTo>
                  <a:cubicBezTo>
                    <a:pt x="1206" y="15692"/>
                    <a:pt x="1175" y="15707"/>
                    <a:pt x="1156" y="15724"/>
                  </a:cubicBezTo>
                  <a:cubicBezTo>
                    <a:pt x="1092" y="15782"/>
                    <a:pt x="911" y="15900"/>
                    <a:pt x="887" y="15900"/>
                  </a:cubicBezTo>
                  <a:cubicBezTo>
                    <a:pt x="874" y="15900"/>
                    <a:pt x="834" y="15921"/>
                    <a:pt x="799" y="15947"/>
                  </a:cubicBezTo>
                  <a:cubicBezTo>
                    <a:pt x="675" y="16040"/>
                    <a:pt x="516" y="16141"/>
                    <a:pt x="497" y="16141"/>
                  </a:cubicBezTo>
                  <a:cubicBezTo>
                    <a:pt x="486" y="16141"/>
                    <a:pt x="448" y="16163"/>
                    <a:pt x="413" y="16190"/>
                  </a:cubicBezTo>
                  <a:cubicBezTo>
                    <a:pt x="377" y="16217"/>
                    <a:pt x="303" y="16266"/>
                    <a:pt x="247" y="16297"/>
                  </a:cubicBezTo>
                  <a:cubicBezTo>
                    <a:pt x="191" y="16329"/>
                    <a:pt x="130" y="16368"/>
                    <a:pt x="110" y="16385"/>
                  </a:cubicBezTo>
                  <a:cubicBezTo>
                    <a:pt x="91" y="16403"/>
                    <a:pt x="60" y="16417"/>
                    <a:pt x="43" y="16417"/>
                  </a:cubicBezTo>
                  <a:cubicBezTo>
                    <a:pt x="26" y="16417"/>
                    <a:pt x="8" y="16439"/>
                    <a:pt x="2" y="16465"/>
                  </a:cubicBezTo>
                  <a:cubicBezTo>
                    <a:pt x="-11" y="16521"/>
                    <a:pt x="55" y="16865"/>
                    <a:pt x="134" y="17156"/>
                  </a:cubicBezTo>
                  <a:cubicBezTo>
                    <a:pt x="166" y="17272"/>
                    <a:pt x="213" y="17458"/>
                    <a:pt x="238" y="17568"/>
                  </a:cubicBezTo>
                  <a:cubicBezTo>
                    <a:pt x="263" y="17677"/>
                    <a:pt x="289" y="17773"/>
                    <a:pt x="298" y="17782"/>
                  </a:cubicBezTo>
                  <a:cubicBezTo>
                    <a:pt x="315" y="17800"/>
                    <a:pt x="900" y="17352"/>
                    <a:pt x="974" y="17265"/>
                  </a:cubicBezTo>
                  <a:cubicBezTo>
                    <a:pt x="998" y="17236"/>
                    <a:pt x="1029" y="17212"/>
                    <a:pt x="1043" y="17212"/>
                  </a:cubicBezTo>
                  <a:cubicBezTo>
                    <a:pt x="1057" y="17212"/>
                    <a:pt x="1189" y="17112"/>
                    <a:pt x="1338" y="16991"/>
                  </a:cubicBezTo>
                  <a:cubicBezTo>
                    <a:pt x="1486" y="16869"/>
                    <a:pt x="1672" y="16721"/>
                    <a:pt x="1750" y="16660"/>
                  </a:cubicBezTo>
                  <a:cubicBezTo>
                    <a:pt x="1932" y="16518"/>
                    <a:pt x="2111" y="16374"/>
                    <a:pt x="2437" y="16111"/>
                  </a:cubicBezTo>
                  <a:cubicBezTo>
                    <a:pt x="2580" y="15995"/>
                    <a:pt x="2703" y="15900"/>
                    <a:pt x="2708" y="15900"/>
                  </a:cubicBezTo>
                  <a:cubicBezTo>
                    <a:pt x="2714" y="15900"/>
                    <a:pt x="2793" y="15838"/>
                    <a:pt x="2884" y="15764"/>
                  </a:cubicBezTo>
                  <a:cubicBezTo>
                    <a:pt x="3161" y="15541"/>
                    <a:pt x="3284" y="15450"/>
                    <a:pt x="3311" y="15450"/>
                  </a:cubicBezTo>
                  <a:cubicBezTo>
                    <a:pt x="3324" y="15449"/>
                    <a:pt x="3362" y="15426"/>
                    <a:pt x="3395" y="15397"/>
                  </a:cubicBezTo>
                  <a:cubicBezTo>
                    <a:pt x="3468" y="15332"/>
                    <a:pt x="3463" y="15323"/>
                    <a:pt x="3616" y="15789"/>
                  </a:cubicBezTo>
                  <a:cubicBezTo>
                    <a:pt x="3711" y="16080"/>
                    <a:pt x="3726" y="16109"/>
                    <a:pt x="3775" y="16100"/>
                  </a:cubicBezTo>
                  <a:cubicBezTo>
                    <a:pt x="3835" y="16090"/>
                    <a:pt x="3872" y="16161"/>
                    <a:pt x="4025" y="16588"/>
                  </a:cubicBezTo>
                  <a:lnTo>
                    <a:pt x="4103" y="16809"/>
                  </a:lnTo>
                  <a:lnTo>
                    <a:pt x="4044" y="16892"/>
                  </a:lnTo>
                  <a:cubicBezTo>
                    <a:pt x="4012" y="16937"/>
                    <a:pt x="3959" y="17015"/>
                    <a:pt x="3927" y="17066"/>
                  </a:cubicBezTo>
                  <a:cubicBezTo>
                    <a:pt x="3877" y="17147"/>
                    <a:pt x="3773" y="17274"/>
                    <a:pt x="3259" y="17875"/>
                  </a:cubicBezTo>
                  <a:cubicBezTo>
                    <a:pt x="3206" y="17937"/>
                    <a:pt x="3163" y="18014"/>
                    <a:pt x="3163" y="18044"/>
                  </a:cubicBezTo>
                  <a:cubicBezTo>
                    <a:pt x="3163" y="18075"/>
                    <a:pt x="3207" y="18188"/>
                    <a:pt x="3263" y="18296"/>
                  </a:cubicBezTo>
                  <a:cubicBezTo>
                    <a:pt x="3318" y="18404"/>
                    <a:pt x="3391" y="18557"/>
                    <a:pt x="3424" y="18639"/>
                  </a:cubicBezTo>
                  <a:cubicBezTo>
                    <a:pt x="3528" y="18896"/>
                    <a:pt x="3535" y="18900"/>
                    <a:pt x="3649" y="18737"/>
                  </a:cubicBezTo>
                  <a:lnTo>
                    <a:pt x="3748" y="18593"/>
                  </a:lnTo>
                  <a:lnTo>
                    <a:pt x="3957" y="18975"/>
                  </a:lnTo>
                  <a:cubicBezTo>
                    <a:pt x="4072" y="19184"/>
                    <a:pt x="4174" y="19351"/>
                    <a:pt x="4182" y="19346"/>
                  </a:cubicBezTo>
                  <a:cubicBezTo>
                    <a:pt x="4190" y="19341"/>
                    <a:pt x="4320" y="19132"/>
                    <a:pt x="4470" y="18882"/>
                  </a:cubicBezTo>
                  <a:lnTo>
                    <a:pt x="4742" y="18428"/>
                  </a:lnTo>
                  <a:lnTo>
                    <a:pt x="4871" y="18618"/>
                  </a:lnTo>
                  <a:cubicBezTo>
                    <a:pt x="4943" y="18722"/>
                    <a:pt x="5029" y="18860"/>
                    <a:pt x="5064" y="18922"/>
                  </a:cubicBezTo>
                  <a:cubicBezTo>
                    <a:pt x="5111" y="19008"/>
                    <a:pt x="5139" y="19031"/>
                    <a:pt x="5178" y="19019"/>
                  </a:cubicBezTo>
                  <a:cubicBezTo>
                    <a:pt x="5218" y="19006"/>
                    <a:pt x="5253" y="19043"/>
                    <a:pt x="5355" y="19207"/>
                  </a:cubicBezTo>
                  <a:cubicBezTo>
                    <a:pt x="5424" y="19320"/>
                    <a:pt x="5532" y="19466"/>
                    <a:pt x="5593" y="19531"/>
                  </a:cubicBezTo>
                  <a:cubicBezTo>
                    <a:pt x="5653" y="19595"/>
                    <a:pt x="5791" y="19744"/>
                    <a:pt x="5899" y="19863"/>
                  </a:cubicBezTo>
                  <a:cubicBezTo>
                    <a:pt x="6023" y="20000"/>
                    <a:pt x="6102" y="20069"/>
                    <a:pt x="6114" y="20048"/>
                  </a:cubicBezTo>
                  <a:cubicBezTo>
                    <a:pt x="6136" y="20010"/>
                    <a:pt x="6258" y="20084"/>
                    <a:pt x="6443" y="20250"/>
                  </a:cubicBezTo>
                  <a:cubicBezTo>
                    <a:pt x="6594" y="20385"/>
                    <a:pt x="6604" y="20402"/>
                    <a:pt x="6605" y="20519"/>
                  </a:cubicBezTo>
                  <a:cubicBezTo>
                    <a:pt x="6606" y="20606"/>
                    <a:pt x="6623" y="20626"/>
                    <a:pt x="6819" y="20764"/>
                  </a:cubicBezTo>
                  <a:cubicBezTo>
                    <a:pt x="7103" y="20964"/>
                    <a:pt x="7096" y="20961"/>
                    <a:pt x="7109" y="20877"/>
                  </a:cubicBezTo>
                  <a:cubicBezTo>
                    <a:pt x="7123" y="20786"/>
                    <a:pt x="7166" y="20785"/>
                    <a:pt x="7306" y="20877"/>
                  </a:cubicBezTo>
                  <a:cubicBezTo>
                    <a:pt x="7452" y="20971"/>
                    <a:pt x="7619" y="21047"/>
                    <a:pt x="7688" y="21047"/>
                  </a:cubicBezTo>
                  <a:cubicBezTo>
                    <a:pt x="7719" y="21047"/>
                    <a:pt x="7785" y="21072"/>
                    <a:pt x="7835" y="21102"/>
                  </a:cubicBezTo>
                  <a:cubicBezTo>
                    <a:pt x="7886" y="21131"/>
                    <a:pt x="7977" y="21170"/>
                    <a:pt x="8038" y="21190"/>
                  </a:cubicBezTo>
                  <a:cubicBezTo>
                    <a:pt x="8100" y="21209"/>
                    <a:pt x="8161" y="21241"/>
                    <a:pt x="8175" y="21260"/>
                  </a:cubicBezTo>
                  <a:cubicBezTo>
                    <a:pt x="8219" y="21323"/>
                    <a:pt x="8693" y="21424"/>
                    <a:pt x="8946" y="21425"/>
                  </a:cubicBezTo>
                  <a:cubicBezTo>
                    <a:pt x="9205" y="21426"/>
                    <a:pt x="9298" y="21459"/>
                    <a:pt x="9298" y="21547"/>
                  </a:cubicBezTo>
                  <a:cubicBezTo>
                    <a:pt x="9298" y="21589"/>
                    <a:pt x="9326" y="21598"/>
                    <a:pt x="9435" y="21598"/>
                  </a:cubicBezTo>
                  <a:cubicBezTo>
                    <a:pt x="9674" y="21597"/>
                    <a:pt x="9846" y="21559"/>
                    <a:pt x="9846" y="21506"/>
                  </a:cubicBezTo>
                  <a:cubicBezTo>
                    <a:pt x="9846" y="21480"/>
                    <a:pt x="9867" y="21445"/>
                    <a:pt x="9892" y="21429"/>
                  </a:cubicBezTo>
                  <a:cubicBezTo>
                    <a:pt x="9944" y="21395"/>
                    <a:pt x="10295" y="21305"/>
                    <a:pt x="10322" y="21318"/>
                  </a:cubicBezTo>
                  <a:cubicBezTo>
                    <a:pt x="10373" y="21341"/>
                    <a:pt x="10456" y="21327"/>
                    <a:pt x="10557" y="21279"/>
                  </a:cubicBezTo>
                  <a:cubicBezTo>
                    <a:pt x="10619" y="21250"/>
                    <a:pt x="10717" y="21215"/>
                    <a:pt x="10777" y="21202"/>
                  </a:cubicBezTo>
                  <a:cubicBezTo>
                    <a:pt x="10839" y="21188"/>
                    <a:pt x="10900" y="21150"/>
                    <a:pt x="10919" y="21114"/>
                  </a:cubicBezTo>
                  <a:cubicBezTo>
                    <a:pt x="10938" y="21080"/>
                    <a:pt x="11009" y="21021"/>
                    <a:pt x="11076" y="20982"/>
                  </a:cubicBezTo>
                  <a:cubicBezTo>
                    <a:pt x="11143" y="20943"/>
                    <a:pt x="11247" y="20878"/>
                    <a:pt x="11309" y="20840"/>
                  </a:cubicBezTo>
                  <a:cubicBezTo>
                    <a:pt x="11370" y="20801"/>
                    <a:pt x="11441" y="20769"/>
                    <a:pt x="11467" y="20769"/>
                  </a:cubicBezTo>
                  <a:cubicBezTo>
                    <a:pt x="11507" y="20769"/>
                    <a:pt x="11633" y="20690"/>
                    <a:pt x="11737" y="20599"/>
                  </a:cubicBezTo>
                  <a:cubicBezTo>
                    <a:pt x="11754" y="20584"/>
                    <a:pt x="11797" y="20561"/>
                    <a:pt x="11833" y="20548"/>
                  </a:cubicBezTo>
                  <a:cubicBezTo>
                    <a:pt x="11869" y="20534"/>
                    <a:pt x="11903" y="20509"/>
                    <a:pt x="11910" y="20491"/>
                  </a:cubicBezTo>
                  <a:cubicBezTo>
                    <a:pt x="11916" y="20474"/>
                    <a:pt x="11942" y="20460"/>
                    <a:pt x="11967" y="20460"/>
                  </a:cubicBezTo>
                  <a:cubicBezTo>
                    <a:pt x="11992" y="20460"/>
                    <a:pt x="12021" y="20445"/>
                    <a:pt x="12032" y="20428"/>
                  </a:cubicBezTo>
                  <a:cubicBezTo>
                    <a:pt x="12043" y="20411"/>
                    <a:pt x="12144" y="20314"/>
                    <a:pt x="12259" y="20215"/>
                  </a:cubicBezTo>
                  <a:cubicBezTo>
                    <a:pt x="12373" y="20116"/>
                    <a:pt x="12468" y="20015"/>
                    <a:pt x="12468" y="19990"/>
                  </a:cubicBezTo>
                  <a:cubicBezTo>
                    <a:pt x="12468" y="19943"/>
                    <a:pt x="12562" y="19815"/>
                    <a:pt x="12609" y="19796"/>
                  </a:cubicBezTo>
                  <a:cubicBezTo>
                    <a:pt x="12625" y="19791"/>
                    <a:pt x="12651" y="19765"/>
                    <a:pt x="12668" y="19740"/>
                  </a:cubicBezTo>
                  <a:cubicBezTo>
                    <a:pt x="12736" y="19645"/>
                    <a:pt x="12846" y="19525"/>
                    <a:pt x="12915" y="19471"/>
                  </a:cubicBezTo>
                  <a:cubicBezTo>
                    <a:pt x="13106" y="19321"/>
                    <a:pt x="13641" y="18503"/>
                    <a:pt x="14076" y="17696"/>
                  </a:cubicBezTo>
                  <a:cubicBezTo>
                    <a:pt x="14321" y="17242"/>
                    <a:pt x="14414" y="17038"/>
                    <a:pt x="14487" y="16797"/>
                  </a:cubicBezTo>
                  <a:cubicBezTo>
                    <a:pt x="14518" y="16693"/>
                    <a:pt x="14575" y="16542"/>
                    <a:pt x="14613" y="16463"/>
                  </a:cubicBezTo>
                  <a:cubicBezTo>
                    <a:pt x="14651" y="16384"/>
                    <a:pt x="14681" y="16296"/>
                    <a:pt x="14681" y="16268"/>
                  </a:cubicBezTo>
                  <a:cubicBezTo>
                    <a:pt x="14681" y="16239"/>
                    <a:pt x="14709" y="16180"/>
                    <a:pt x="14741" y="16136"/>
                  </a:cubicBezTo>
                  <a:cubicBezTo>
                    <a:pt x="14823" y="16025"/>
                    <a:pt x="15089" y="15132"/>
                    <a:pt x="15072" y="15026"/>
                  </a:cubicBezTo>
                  <a:cubicBezTo>
                    <a:pt x="15069" y="15011"/>
                    <a:pt x="15099" y="14886"/>
                    <a:pt x="15137" y="14749"/>
                  </a:cubicBezTo>
                  <a:cubicBezTo>
                    <a:pt x="15271" y="14267"/>
                    <a:pt x="15291" y="14184"/>
                    <a:pt x="15291" y="14128"/>
                  </a:cubicBezTo>
                  <a:cubicBezTo>
                    <a:pt x="15291" y="14098"/>
                    <a:pt x="15299" y="14064"/>
                    <a:pt x="15310" y="14053"/>
                  </a:cubicBezTo>
                  <a:cubicBezTo>
                    <a:pt x="15320" y="14042"/>
                    <a:pt x="15335" y="13968"/>
                    <a:pt x="15342" y="13887"/>
                  </a:cubicBezTo>
                  <a:cubicBezTo>
                    <a:pt x="15355" y="13744"/>
                    <a:pt x="15372" y="13655"/>
                    <a:pt x="15424" y="13481"/>
                  </a:cubicBezTo>
                  <a:cubicBezTo>
                    <a:pt x="15469" y="13327"/>
                    <a:pt x="15540" y="12615"/>
                    <a:pt x="15519" y="12535"/>
                  </a:cubicBezTo>
                  <a:cubicBezTo>
                    <a:pt x="15492" y="12436"/>
                    <a:pt x="15560" y="11707"/>
                    <a:pt x="15599" y="11666"/>
                  </a:cubicBezTo>
                  <a:cubicBezTo>
                    <a:pt x="15609" y="11656"/>
                    <a:pt x="15616" y="11213"/>
                    <a:pt x="15616" y="10682"/>
                  </a:cubicBezTo>
                  <a:cubicBezTo>
                    <a:pt x="15616" y="9784"/>
                    <a:pt x="15613" y="9689"/>
                    <a:pt x="15565" y="9307"/>
                  </a:cubicBezTo>
                  <a:cubicBezTo>
                    <a:pt x="15537" y="9081"/>
                    <a:pt x="15516" y="8867"/>
                    <a:pt x="15519" y="8832"/>
                  </a:cubicBezTo>
                  <a:cubicBezTo>
                    <a:pt x="15523" y="8762"/>
                    <a:pt x="15510" y="8630"/>
                    <a:pt x="15460" y="8241"/>
                  </a:cubicBezTo>
                  <a:cubicBezTo>
                    <a:pt x="15424" y="7964"/>
                    <a:pt x="15438" y="7887"/>
                    <a:pt x="15525" y="7887"/>
                  </a:cubicBezTo>
                  <a:cubicBezTo>
                    <a:pt x="15568" y="7887"/>
                    <a:pt x="15675" y="7825"/>
                    <a:pt x="15769" y="7746"/>
                  </a:cubicBezTo>
                  <a:cubicBezTo>
                    <a:pt x="15792" y="7727"/>
                    <a:pt x="15860" y="7691"/>
                    <a:pt x="15921" y="7665"/>
                  </a:cubicBezTo>
                  <a:cubicBezTo>
                    <a:pt x="15983" y="7640"/>
                    <a:pt x="16119" y="7577"/>
                    <a:pt x="16226" y="7526"/>
                  </a:cubicBezTo>
                  <a:cubicBezTo>
                    <a:pt x="16332" y="7476"/>
                    <a:pt x="16525" y="7387"/>
                    <a:pt x="16653" y="7329"/>
                  </a:cubicBezTo>
                  <a:cubicBezTo>
                    <a:pt x="16782" y="7271"/>
                    <a:pt x="16982" y="7182"/>
                    <a:pt x="17099" y="7129"/>
                  </a:cubicBezTo>
                  <a:cubicBezTo>
                    <a:pt x="17216" y="7076"/>
                    <a:pt x="17440" y="6974"/>
                    <a:pt x="17597" y="6904"/>
                  </a:cubicBezTo>
                  <a:cubicBezTo>
                    <a:pt x="17753" y="6833"/>
                    <a:pt x="17959" y="6737"/>
                    <a:pt x="18054" y="6689"/>
                  </a:cubicBezTo>
                  <a:cubicBezTo>
                    <a:pt x="18149" y="6641"/>
                    <a:pt x="18265" y="6587"/>
                    <a:pt x="18312" y="6571"/>
                  </a:cubicBezTo>
                  <a:cubicBezTo>
                    <a:pt x="18359" y="6555"/>
                    <a:pt x="18478" y="6502"/>
                    <a:pt x="18576" y="6451"/>
                  </a:cubicBezTo>
                  <a:cubicBezTo>
                    <a:pt x="18674" y="6401"/>
                    <a:pt x="18800" y="6346"/>
                    <a:pt x="18854" y="6330"/>
                  </a:cubicBezTo>
                  <a:cubicBezTo>
                    <a:pt x="18909" y="6314"/>
                    <a:pt x="19009" y="6268"/>
                    <a:pt x="19078" y="6230"/>
                  </a:cubicBezTo>
                  <a:cubicBezTo>
                    <a:pt x="19146" y="6191"/>
                    <a:pt x="19244" y="6146"/>
                    <a:pt x="19294" y="6130"/>
                  </a:cubicBezTo>
                  <a:cubicBezTo>
                    <a:pt x="19344" y="6113"/>
                    <a:pt x="19491" y="6049"/>
                    <a:pt x="19619" y="5987"/>
                  </a:cubicBezTo>
                  <a:cubicBezTo>
                    <a:pt x="20223" y="5698"/>
                    <a:pt x="20802" y="5435"/>
                    <a:pt x="20832" y="5435"/>
                  </a:cubicBezTo>
                  <a:cubicBezTo>
                    <a:pt x="20846" y="5435"/>
                    <a:pt x="20924" y="5396"/>
                    <a:pt x="21005" y="5350"/>
                  </a:cubicBezTo>
                  <a:cubicBezTo>
                    <a:pt x="21086" y="5304"/>
                    <a:pt x="21189" y="5255"/>
                    <a:pt x="21234" y="5243"/>
                  </a:cubicBezTo>
                  <a:cubicBezTo>
                    <a:pt x="21305" y="5223"/>
                    <a:pt x="21569" y="5094"/>
                    <a:pt x="21586" y="5071"/>
                  </a:cubicBezTo>
                  <a:cubicBezTo>
                    <a:pt x="21589" y="5066"/>
                    <a:pt x="21578" y="5006"/>
                    <a:pt x="21561" y="4937"/>
                  </a:cubicBezTo>
                  <a:cubicBezTo>
                    <a:pt x="21544" y="4868"/>
                    <a:pt x="21514" y="4706"/>
                    <a:pt x="21496" y="4578"/>
                  </a:cubicBezTo>
                  <a:cubicBezTo>
                    <a:pt x="21477" y="4450"/>
                    <a:pt x="21455" y="4323"/>
                    <a:pt x="21446" y="4295"/>
                  </a:cubicBezTo>
                  <a:cubicBezTo>
                    <a:pt x="21415" y="4192"/>
                    <a:pt x="21366" y="3947"/>
                    <a:pt x="21366" y="3892"/>
                  </a:cubicBezTo>
                  <a:cubicBezTo>
                    <a:pt x="21366" y="3861"/>
                    <a:pt x="21341" y="3719"/>
                    <a:pt x="21310" y="3579"/>
                  </a:cubicBezTo>
                  <a:cubicBezTo>
                    <a:pt x="21263" y="3362"/>
                    <a:pt x="21248" y="3326"/>
                    <a:pt x="21214" y="3340"/>
                  </a:cubicBezTo>
                  <a:cubicBezTo>
                    <a:pt x="21175" y="3355"/>
                    <a:pt x="21023" y="3446"/>
                    <a:pt x="20665" y="3667"/>
                  </a:cubicBezTo>
                  <a:cubicBezTo>
                    <a:pt x="20576" y="3722"/>
                    <a:pt x="20388" y="3838"/>
                    <a:pt x="20248" y="3924"/>
                  </a:cubicBezTo>
                  <a:cubicBezTo>
                    <a:pt x="20109" y="4009"/>
                    <a:pt x="19930" y="4121"/>
                    <a:pt x="19852" y="4172"/>
                  </a:cubicBezTo>
                  <a:cubicBezTo>
                    <a:pt x="19774" y="4222"/>
                    <a:pt x="19632" y="4307"/>
                    <a:pt x="19537" y="4362"/>
                  </a:cubicBezTo>
                  <a:cubicBezTo>
                    <a:pt x="19442" y="4416"/>
                    <a:pt x="19337" y="4486"/>
                    <a:pt x="19304" y="4516"/>
                  </a:cubicBezTo>
                  <a:cubicBezTo>
                    <a:pt x="19270" y="4546"/>
                    <a:pt x="19229" y="4571"/>
                    <a:pt x="19212" y="4571"/>
                  </a:cubicBezTo>
                  <a:cubicBezTo>
                    <a:pt x="19196" y="4571"/>
                    <a:pt x="19113" y="4619"/>
                    <a:pt x="19029" y="4678"/>
                  </a:cubicBezTo>
                  <a:cubicBezTo>
                    <a:pt x="18945" y="4737"/>
                    <a:pt x="18850" y="4798"/>
                    <a:pt x="18816" y="4814"/>
                  </a:cubicBezTo>
                  <a:cubicBezTo>
                    <a:pt x="18783" y="4829"/>
                    <a:pt x="18654" y="4906"/>
                    <a:pt x="18531" y="4984"/>
                  </a:cubicBezTo>
                  <a:cubicBezTo>
                    <a:pt x="18409" y="5062"/>
                    <a:pt x="18217" y="5180"/>
                    <a:pt x="18105" y="5246"/>
                  </a:cubicBezTo>
                  <a:cubicBezTo>
                    <a:pt x="17993" y="5313"/>
                    <a:pt x="17886" y="5381"/>
                    <a:pt x="17867" y="5400"/>
                  </a:cubicBezTo>
                  <a:cubicBezTo>
                    <a:pt x="17808" y="5456"/>
                    <a:pt x="17791" y="5440"/>
                    <a:pt x="17751" y="5287"/>
                  </a:cubicBezTo>
                  <a:cubicBezTo>
                    <a:pt x="17730" y="5206"/>
                    <a:pt x="17681" y="5016"/>
                    <a:pt x="17640" y="4863"/>
                  </a:cubicBezTo>
                  <a:cubicBezTo>
                    <a:pt x="17600" y="4710"/>
                    <a:pt x="17567" y="4565"/>
                    <a:pt x="17567" y="4541"/>
                  </a:cubicBezTo>
                  <a:cubicBezTo>
                    <a:pt x="17567" y="4481"/>
                    <a:pt x="17488" y="4224"/>
                    <a:pt x="17470" y="4224"/>
                  </a:cubicBezTo>
                  <a:cubicBezTo>
                    <a:pt x="17461" y="4224"/>
                    <a:pt x="17400" y="4270"/>
                    <a:pt x="17333" y="4325"/>
                  </a:cubicBezTo>
                  <a:cubicBezTo>
                    <a:pt x="17266" y="4379"/>
                    <a:pt x="17157" y="4468"/>
                    <a:pt x="17090" y="4520"/>
                  </a:cubicBezTo>
                  <a:cubicBezTo>
                    <a:pt x="17023" y="4572"/>
                    <a:pt x="16856" y="4706"/>
                    <a:pt x="16719" y="4817"/>
                  </a:cubicBezTo>
                  <a:cubicBezTo>
                    <a:pt x="16583" y="4929"/>
                    <a:pt x="16468" y="5020"/>
                    <a:pt x="16463" y="5020"/>
                  </a:cubicBezTo>
                  <a:cubicBezTo>
                    <a:pt x="16457" y="5020"/>
                    <a:pt x="16349" y="5102"/>
                    <a:pt x="16222" y="5204"/>
                  </a:cubicBezTo>
                  <a:cubicBezTo>
                    <a:pt x="15843" y="5510"/>
                    <a:pt x="15693" y="5629"/>
                    <a:pt x="15578" y="5713"/>
                  </a:cubicBezTo>
                  <a:cubicBezTo>
                    <a:pt x="15446" y="5809"/>
                    <a:pt x="15460" y="5828"/>
                    <a:pt x="15308" y="5296"/>
                  </a:cubicBezTo>
                  <a:cubicBezTo>
                    <a:pt x="15251" y="5096"/>
                    <a:pt x="15200" y="4921"/>
                    <a:pt x="15196" y="4907"/>
                  </a:cubicBezTo>
                  <a:cubicBezTo>
                    <a:pt x="15191" y="4893"/>
                    <a:pt x="15229" y="4849"/>
                    <a:pt x="15280" y="4807"/>
                  </a:cubicBezTo>
                  <a:cubicBezTo>
                    <a:pt x="15399" y="4708"/>
                    <a:pt x="15399" y="4648"/>
                    <a:pt x="15273" y="4363"/>
                  </a:cubicBezTo>
                  <a:cubicBezTo>
                    <a:pt x="15244" y="4297"/>
                    <a:pt x="15220" y="4234"/>
                    <a:pt x="15220" y="4224"/>
                  </a:cubicBezTo>
                  <a:cubicBezTo>
                    <a:pt x="15219" y="4210"/>
                    <a:pt x="15099" y="3899"/>
                    <a:pt x="15074" y="3846"/>
                  </a:cubicBezTo>
                  <a:cubicBezTo>
                    <a:pt x="15070" y="3838"/>
                    <a:pt x="15040" y="3859"/>
                    <a:pt x="15006" y="3892"/>
                  </a:cubicBezTo>
                  <a:cubicBezTo>
                    <a:pt x="14973" y="3925"/>
                    <a:pt x="14938" y="3944"/>
                    <a:pt x="14929" y="3934"/>
                  </a:cubicBezTo>
                  <a:cubicBezTo>
                    <a:pt x="14919" y="3924"/>
                    <a:pt x="14848" y="3770"/>
                    <a:pt x="14771" y="3591"/>
                  </a:cubicBezTo>
                  <a:cubicBezTo>
                    <a:pt x="14584" y="3154"/>
                    <a:pt x="14582" y="3151"/>
                    <a:pt x="14456" y="3331"/>
                  </a:cubicBezTo>
                  <a:lnTo>
                    <a:pt x="14353" y="3477"/>
                  </a:lnTo>
                  <a:lnTo>
                    <a:pt x="14220" y="3238"/>
                  </a:lnTo>
                  <a:cubicBezTo>
                    <a:pt x="14147" y="3106"/>
                    <a:pt x="14097" y="3032"/>
                    <a:pt x="14110" y="3074"/>
                  </a:cubicBezTo>
                  <a:cubicBezTo>
                    <a:pt x="14123" y="3116"/>
                    <a:pt x="14141" y="3159"/>
                    <a:pt x="14151" y="3169"/>
                  </a:cubicBezTo>
                  <a:cubicBezTo>
                    <a:pt x="14196" y="3216"/>
                    <a:pt x="14123" y="3464"/>
                    <a:pt x="14064" y="3464"/>
                  </a:cubicBezTo>
                  <a:cubicBezTo>
                    <a:pt x="14040" y="3464"/>
                    <a:pt x="13856" y="3154"/>
                    <a:pt x="13764" y="2960"/>
                  </a:cubicBezTo>
                  <a:cubicBezTo>
                    <a:pt x="13688" y="2797"/>
                    <a:pt x="13419" y="2393"/>
                    <a:pt x="13363" y="2356"/>
                  </a:cubicBezTo>
                  <a:cubicBezTo>
                    <a:pt x="13336" y="2338"/>
                    <a:pt x="13286" y="2284"/>
                    <a:pt x="13251" y="2237"/>
                  </a:cubicBezTo>
                  <a:cubicBezTo>
                    <a:pt x="13217" y="2189"/>
                    <a:pt x="13139" y="2080"/>
                    <a:pt x="13078" y="1996"/>
                  </a:cubicBezTo>
                  <a:cubicBezTo>
                    <a:pt x="12966" y="1840"/>
                    <a:pt x="12928" y="1814"/>
                    <a:pt x="12904" y="1878"/>
                  </a:cubicBezTo>
                  <a:cubicBezTo>
                    <a:pt x="12897" y="1898"/>
                    <a:pt x="12860" y="1868"/>
                    <a:pt x="12816" y="1807"/>
                  </a:cubicBezTo>
                  <a:cubicBezTo>
                    <a:pt x="12776" y="1750"/>
                    <a:pt x="12735" y="1704"/>
                    <a:pt x="12725" y="1704"/>
                  </a:cubicBezTo>
                  <a:cubicBezTo>
                    <a:pt x="12716" y="1704"/>
                    <a:pt x="12670" y="1658"/>
                    <a:pt x="12623" y="1603"/>
                  </a:cubicBezTo>
                  <a:cubicBezTo>
                    <a:pt x="12576" y="1548"/>
                    <a:pt x="12419" y="1399"/>
                    <a:pt x="12274" y="1271"/>
                  </a:cubicBezTo>
                  <a:cubicBezTo>
                    <a:pt x="12129" y="1143"/>
                    <a:pt x="11982" y="1009"/>
                    <a:pt x="11947" y="973"/>
                  </a:cubicBezTo>
                  <a:cubicBezTo>
                    <a:pt x="11913" y="938"/>
                    <a:pt x="11822" y="871"/>
                    <a:pt x="11746" y="822"/>
                  </a:cubicBezTo>
                  <a:cubicBezTo>
                    <a:pt x="11671" y="774"/>
                    <a:pt x="11581" y="709"/>
                    <a:pt x="11546" y="678"/>
                  </a:cubicBezTo>
                  <a:cubicBezTo>
                    <a:pt x="11511" y="647"/>
                    <a:pt x="11456" y="617"/>
                    <a:pt x="11424" y="611"/>
                  </a:cubicBezTo>
                  <a:cubicBezTo>
                    <a:pt x="11393" y="605"/>
                    <a:pt x="11268" y="546"/>
                    <a:pt x="11149" y="481"/>
                  </a:cubicBezTo>
                  <a:cubicBezTo>
                    <a:pt x="11030" y="416"/>
                    <a:pt x="10824" y="320"/>
                    <a:pt x="10690" y="268"/>
                  </a:cubicBezTo>
                  <a:cubicBezTo>
                    <a:pt x="10556" y="216"/>
                    <a:pt x="10431" y="162"/>
                    <a:pt x="10413" y="147"/>
                  </a:cubicBezTo>
                  <a:cubicBezTo>
                    <a:pt x="10360" y="101"/>
                    <a:pt x="10060" y="45"/>
                    <a:pt x="9725" y="20"/>
                  </a:cubicBezTo>
                  <a:cubicBezTo>
                    <a:pt x="9528" y="5"/>
                    <a:pt x="9407" y="-2"/>
                    <a:pt x="9285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22" name="Enhancement of small-angle energy correlation is evident from experiment"/>
            <p:cNvSpPr txBox="1"/>
            <p:nvPr/>
          </p:nvSpPr>
          <p:spPr>
            <a:xfrm>
              <a:off x="1124128" y="6097352"/>
              <a:ext cx="6715742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Enhancement of small-angle energy correlation is evident from experiment</a:t>
              </a:r>
            </a:p>
          </p:txBody>
        </p:sp>
      </p:grpSp>
      <p:pic>
        <p:nvPicPr>
          <p:cNvPr id="324" name="Screenshot 2023-07-22 at 09.49.06.png" descr="Screenshot 2023-07-22 at 09.49.06.png"/>
          <p:cNvPicPr>
            <a:picLocks noChangeAspect="1"/>
          </p:cNvPicPr>
          <p:nvPr/>
        </p:nvPicPr>
        <p:blipFill>
          <a:blip r:embed="rId4">
            <a:extLst/>
          </a:blip>
          <a:srcRect l="0" t="14543" r="0" b="0"/>
          <a:stretch>
            <a:fillRect/>
          </a:stretch>
        </p:blipFill>
        <p:spPr>
          <a:xfrm>
            <a:off x="11090885" y="4455661"/>
            <a:ext cx="11639239" cy="5582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52152" y="10111515"/>
            <a:ext cx="11022359" cy="1277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Line"/>
          <p:cNvSpPr/>
          <p:nvPr/>
        </p:nvSpPr>
        <p:spPr>
          <a:xfrm flipV="1">
            <a:off x="15367587" y="11612181"/>
            <a:ext cx="557697" cy="557697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7" name="small-angle enhancement"/>
          <p:cNvSpPr txBox="1"/>
          <p:nvPr/>
        </p:nvSpPr>
        <p:spPr>
          <a:xfrm>
            <a:off x="12406107" y="12007429"/>
            <a:ext cx="452742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small-angle enhancement</a:t>
            </a:r>
          </a:p>
        </p:txBody>
      </p:sp>
      <p:sp>
        <p:nvSpPr>
          <p:cNvPr id="328" name="Line"/>
          <p:cNvSpPr/>
          <p:nvPr/>
        </p:nvSpPr>
        <p:spPr>
          <a:xfrm flipH="1" flipV="1">
            <a:off x="17455503" y="11462010"/>
            <a:ext cx="588717" cy="588717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9" name="anomalous dimension of twist-2 operator"/>
          <p:cNvSpPr txBox="1"/>
          <p:nvPr/>
        </p:nvSpPr>
        <p:spPr>
          <a:xfrm>
            <a:off x="18053587" y="11759779"/>
            <a:ext cx="424296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anomalous dimension of twist-2 operator</a:t>
            </a:r>
          </a:p>
        </p:txBody>
      </p:sp>
      <p:sp>
        <p:nvSpPr>
          <p:cNvPr id="330" name="Hofman, Maldacena, 2008; Kologlu, Kravchuk, Simmons-Duffin, Zhiboedov, 2019"/>
          <p:cNvSpPr txBox="1"/>
          <p:nvPr/>
        </p:nvSpPr>
        <p:spPr>
          <a:xfrm>
            <a:off x="10026933" y="1983300"/>
            <a:ext cx="1376705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Hofman, Maldacena, 2008; Kologlu, Kravchuk, Simmons-Duffin, Zhiboedov, 2019</a:t>
            </a:r>
          </a:p>
        </p:txBody>
      </p:sp>
      <p:sp>
        <p:nvSpPr>
          <p:cNvPr id="331" name="Scaling law in jet?"/>
          <p:cNvSpPr txBox="1"/>
          <p:nvPr/>
        </p:nvSpPr>
        <p:spPr>
          <a:xfrm>
            <a:off x="14312638" y="12720677"/>
            <a:ext cx="540075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Scaling law in jet?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4" name="Screen Shot 2020-11-24 at 1.46.08 AM.png" descr="Screen Shot 2020-11-24 at 1.46.0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427" y="0"/>
            <a:ext cx="2446885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Quote Bubble"/>
          <p:cNvSpPr/>
          <p:nvPr/>
        </p:nvSpPr>
        <p:spPr>
          <a:xfrm>
            <a:off x="2123290" y="5221594"/>
            <a:ext cx="5746458" cy="4007526"/>
          </a:xfrm>
          <a:prstGeom prst="wedgeEllipseCallout">
            <a:avLst>
              <a:gd name="adj1" fmla="val 16515"/>
              <a:gd name="adj2" fmla="val 67780"/>
            </a:avLst>
          </a:prstGeom>
          <a:solidFill>
            <a:srgbClr val="DFF8B9"/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36" name="Polchinski: There is a lot of QCD data, can you see this (scaling behavior) there?"/>
          <p:cNvSpPr txBox="1"/>
          <p:nvPr/>
        </p:nvSpPr>
        <p:spPr>
          <a:xfrm>
            <a:off x="2578016" y="6640729"/>
            <a:ext cx="4836902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Polchinski: There is a lot of QCD data, can you see this (scaling behavior) there? </a:t>
            </a:r>
          </a:p>
        </p:txBody>
      </p:sp>
      <p:sp>
        <p:nvSpPr>
          <p:cNvPr id="337" name="Quote Bubble"/>
          <p:cNvSpPr/>
          <p:nvPr/>
        </p:nvSpPr>
        <p:spPr>
          <a:xfrm>
            <a:off x="14920960" y="580668"/>
            <a:ext cx="8503722" cy="4910384"/>
          </a:xfrm>
          <a:prstGeom prst="wedgeEllipseCallout">
            <a:avLst>
              <a:gd name="adj1" fmla="val -61140"/>
              <a:gd name="adj2" fmla="val 6313"/>
            </a:avLst>
          </a:prstGeom>
          <a:solidFill>
            <a:srgbClr val="D3EFE8"/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38" name="But they didn’t study the small angles. And I asked him whether they had a good reason for not studying the small angles and they said well we didn’t know the resummation formula…"/>
          <p:cNvSpPr txBox="1"/>
          <p:nvPr/>
        </p:nvSpPr>
        <p:spPr>
          <a:xfrm>
            <a:off x="16247971" y="2207370"/>
            <a:ext cx="6092533" cy="207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But they didn’t study the small angles. And I asked him whether they had a good reason for not studying the small angles and they said well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we didn’t know the resummation formula</a:t>
            </a:r>
            <a:r>
              <a:t>…</a:t>
            </a:r>
          </a:p>
        </p:txBody>
      </p:sp>
      <p:sp>
        <p:nvSpPr>
          <p:cNvPr id="339" name="https://online.kitp.ucsb.edu/online/strings09/maldacena/rm/qt.html"/>
          <p:cNvSpPr txBox="1"/>
          <p:nvPr/>
        </p:nvSpPr>
        <p:spPr>
          <a:xfrm>
            <a:off x="11258558" y="11229220"/>
            <a:ext cx="1255776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https://online.kitp.ucsb.edu/online/strings09/maldacena/rm/qt.html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"/>
          <p:cNvSpPr/>
          <p:nvPr/>
        </p:nvSpPr>
        <p:spPr>
          <a:xfrm>
            <a:off x="12213476" y="3568528"/>
            <a:ext cx="11357775" cy="2515097"/>
          </a:xfrm>
          <a:prstGeom prst="rect">
            <a:avLst/>
          </a:prstGeom>
          <a:solidFill>
            <a:srgbClr val="F7F9C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42" name="Rectangle"/>
          <p:cNvSpPr/>
          <p:nvPr/>
        </p:nvSpPr>
        <p:spPr>
          <a:xfrm>
            <a:off x="613295" y="3568528"/>
            <a:ext cx="11602683" cy="2515097"/>
          </a:xfrm>
          <a:prstGeom prst="rect">
            <a:avLst/>
          </a:prstGeom>
          <a:solidFill>
            <a:srgbClr val="CAF9C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43" name="Resummation formula in QC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Resummation formula in QCD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12047270" y="13081000"/>
            <a:ext cx="276760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5" name="Dixon, Moult, HXZ, 2019; H. Chen, Moult, X.Y. Zhang, HXZ, 2020; H. Chen, 2023"/>
          <p:cNvSpPr txBox="1"/>
          <p:nvPr/>
        </p:nvSpPr>
        <p:spPr>
          <a:xfrm>
            <a:off x="10297993" y="2035651"/>
            <a:ext cx="1354912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Dixon, Moult, HXZ, 2019; H. Chen, Moult, X.Y. Zhang, HXZ, 2020; H. Chen, 2023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896" y="4632937"/>
            <a:ext cx="9643858" cy="119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0725" y="4560679"/>
            <a:ext cx="9643858" cy="1338393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conventional DGLAP evolution for parton fragmentation"/>
          <p:cNvSpPr txBox="1"/>
          <p:nvPr/>
        </p:nvSpPr>
        <p:spPr>
          <a:xfrm>
            <a:off x="12793540" y="3642279"/>
            <a:ext cx="1069930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conventional DGLAP evolution for parton fragmentation</a:t>
            </a:r>
          </a:p>
        </p:txBody>
      </p:sp>
      <p:sp>
        <p:nvSpPr>
          <p:cNvPr id="349" name="Evolution for EEC, valid to all orders"/>
          <p:cNvSpPr txBox="1"/>
          <p:nvPr/>
        </p:nvSpPr>
        <p:spPr>
          <a:xfrm>
            <a:off x="502171" y="3848764"/>
            <a:ext cx="1069930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Evolution for EEC, valid to all orders</a:t>
            </a:r>
          </a:p>
        </p:txBody>
      </p:sp>
      <p:sp>
        <p:nvSpPr>
          <p:cNvPr id="350" name="Rounded Rectangle"/>
          <p:cNvSpPr/>
          <p:nvPr/>
        </p:nvSpPr>
        <p:spPr>
          <a:xfrm>
            <a:off x="7533915" y="4899763"/>
            <a:ext cx="735384" cy="660225"/>
          </a:xfrm>
          <a:prstGeom prst="roundRect">
            <a:avLst>
              <a:gd name="adj" fmla="val 22219"/>
            </a:avLst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51" name="correlation of observable and convolution variables obstruct complete factorization"/>
          <p:cNvSpPr txBox="1"/>
          <p:nvPr/>
        </p:nvSpPr>
        <p:spPr>
          <a:xfrm>
            <a:off x="2455100" y="6475616"/>
            <a:ext cx="194738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correlation of observable and convolution variables obstruct complete factorization</a:t>
            </a:r>
          </a:p>
        </p:txBody>
      </p:sp>
      <p:sp>
        <p:nvSpPr>
          <p:cNvPr id="352" name="Line"/>
          <p:cNvSpPr/>
          <p:nvPr/>
        </p:nvSpPr>
        <p:spPr>
          <a:xfrm flipH="1" flipV="1">
            <a:off x="8080183" y="5661877"/>
            <a:ext cx="728269" cy="728269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Arrow 11"/>
          <p:cNvSpPr/>
          <p:nvPr/>
        </p:nvSpPr>
        <p:spPr>
          <a:xfrm rot="5400000">
            <a:off x="11481605" y="7442559"/>
            <a:ext cx="1420790" cy="1069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556BF8"/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3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3649" y="9229468"/>
            <a:ext cx="10350501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reciprocity relation:"/>
          <p:cNvSpPr txBox="1"/>
          <p:nvPr/>
        </p:nvSpPr>
        <p:spPr>
          <a:xfrm>
            <a:off x="5688914" y="7532921"/>
            <a:ext cx="552876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/>
            </a:lvl1pPr>
          </a:lstStyle>
          <a:p>
            <a:pPr/>
            <a:r>
              <a:t>reciprocity relation:</a:t>
            </a:r>
          </a:p>
        </p:txBody>
      </p:sp>
      <p:sp>
        <p:nvSpPr>
          <p:cNvPr id="356" name="Basso, Korchemsky, 2006…"/>
          <p:cNvSpPr txBox="1"/>
          <p:nvPr/>
        </p:nvSpPr>
        <p:spPr>
          <a:xfrm>
            <a:off x="14319364" y="7591508"/>
            <a:ext cx="6661405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Basso, Korchemsky, 2006</a:t>
            </a:r>
          </a:p>
          <a:p>
            <a:pPr algn="l"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H. Chen, T.Z. Yang, Y.J. Zhu, HXZ, 2021</a:t>
            </a:r>
          </a:p>
        </p:txBody>
      </p:sp>
      <p:sp>
        <p:nvSpPr>
          <p:cNvPr id="357" name="Arrow 7"/>
          <p:cNvSpPr/>
          <p:nvPr/>
        </p:nvSpPr>
        <p:spPr>
          <a:xfrm>
            <a:off x="10648288" y="10330321"/>
            <a:ext cx="847345" cy="1084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rgbClr val="C8FEB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/>
            </a:pPr>
          </a:p>
        </p:txBody>
      </p:sp>
      <p:sp>
        <p:nvSpPr>
          <p:cNvPr id="358" name="moment of space-like DGLAP kernel"/>
          <p:cNvSpPr txBox="1"/>
          <p:nvPr/>
        </p:nvSpPr>
        <p:spPr>
          <a:xfrm>
            <a:off x="10159393" y="11354254"/>
            <a:ext cx="3796989" cy="1092201"/>
          </a:xfrm>
          <a:prstGeom prst="rect">
            <a:avLst/>
          </a:prstGeom>
          <a:solidFill>
            <a:srgbClr val="C8FEB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moment of space-like DGLAP kernel</a:t>
            </a:r>
          </a:p>
        </p:txBody>
      </p:sp>
      <p:sp>
        <p:nvSpPr>
          <p:cNvPr id="359" name="Arrow 7"/>
          <p:cNvSpPr/>
          <p:nvPr/>
        </p:nvSpPr>
        <p:spPr>
          <a:xfrm>
            <a:off x="14623417" y="10373406"/>
            <a:ext cx="786184" cy="1006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rgbClr val="B8ECF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/>
            </a:pPr>
          </a:p>
        </p:txBody>
      </p:sp>
      <p:sp>
        <p:nvSpPr>
          <p:cNvPr id="360" name="moment of time-like DGLAP kernel"/>
          <p:cNvSpPr txBox="1"/>
          <p:nvPr/>
        </p:nvSpPr>
        <p:spPr>
          <a:xfrm>
            <a:off x="14697664" y="11354254"/>
            <a:ext cx="3796988" cy="1092201"/>
          </a:xfrm>
          <a:prstGeom prst="rect">
            <a:avLst/>
          </a:prstGeom>
          <a:solidFill>
            <a:srgbClr val="B8EC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moment of time-like DGLAP kernel</a:t>
            </a:r>
          </a:p>
        </p:txBody>
      </p:sp>
      <p:pic>
        <p:nvPicPr>
          <p:cNvPr id="361" name="Screenshot 2024-04-05 at 13.07.18.png" descr="Screenshot 2024-04-05 at 13.07.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2217" y="8195711"/>
            <a:ext cx="7011574" cy="5353566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Line"/>
          <p:cNvSpPr/>
          <p:nvPr/>
        </p:nvSpPr>
        <p:spPr>
          <a:xfrm flipH="1">
            <a:off x="3694220" y="10661865"/>
            <a:ext cx="430238" cy="4302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3" name="NNLL"/>
          <p:cNvSpPr txBox="1"/>
          <p:nvPr/>
        </p:nvSpPr>
        <p:spPr>
          <a:xfrm>
            <a:off x="3045416" y="9623666"/>
            <a:ext cx="113614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NNLL</a:t>
            </a:r>
          </a:p>
        </p:txBody>
      </p:sp>
      <p:sp>
        <p:nvSpPr>
          <p:cNvPr id="364" name="Line"/>
          <p:cNvSpPr/>
          <p:nvPr/>
        </p:nvSpPr>
        <p:spPr>
          <a:xfrm flipH="1">
            <a:off x="3201363" y="10252653"/>
            <a:ext cx="430237" cy="4302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5" name="NLL"/>
          <p:cNvSpPr txBox="1"/>
          <p:nvPr/>
        </p:nvSpPr>
        <p:spPr>
          <a:xfrm>
            <a:off x="4105212" y="10164831"/>
            <a:ext cx="84734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NLL</a:t>
            </a:r>
          </a:p>
        </p:txBody>
      </p:sp>
      <p:sp>
        <p:nvSpPr>
          <p:cNvPr id="366" name="Numerically significant corrections!"/>
          <p:cNvSpPr txBox="1"/>
          <p:nvPr/>
        </p:nvSpPr>
        <p:spPr>
          <a:xfrm>
            <a:off x="1342447" y="12190958"/>
            <a:ext cx="667321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Numerically significant corrections!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“Jets elucidate how partons evolve into hadrons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1809">
              <a:defRPr sz="6944"/>
            </a:lvl1pPr>
          </a:lstStyle>
          <a:p>
            <a:pPr/>
            <a:r>
              <a:t>“Jets elucidate how partons evolve into hadrons”</a:t>
            </a:r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xfrm>
            <a:off x="12047270" y="13081000"/>
            <a:ext cx="276760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0" name="https://cms.cern/news/jets-elucidate-how-partons-evolve-hadrons"/>
          <p:cNvSpPr txBox="1"/>
          <p:nvPr/>
        </p:nvSpPr>
        <p:spPr>
          <a:xfrm>
            <a:off x="12476890" y="1917700"/>
            <a:ext cx="1148143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https://cms.cern/news/jets-elucidate-how-partons-evolve-hadrons</a:t>
            </a:r>
          </a:p>
        </p:txBody>
      </p:sp>
      <p:grpSp>
        <p:nvGrpSpPr>
          <p:cNvPr id="373" name="Group"/>
          <p:cNvGrpSpPr/>
          <p:nvPr/>
        </p:nvGrpSpPr>
        <p:grpSpPr>
          <a:xfrm>
            <a:off x="222242" y="2118775"/>
            <a:ext cx="9104697" cy="10585846"/>
            <a:chOff x="0" y="0"/>
            <a:chExt cx="9104697" cy="10585844"/>
          </a:xfrm>
        </p:grpSpPr>
        <p:pic>
          <p:nvPicPr>
            <p:cNvPr id="371" name="Screenshot 2024-04-03 at 23.30.47.png" descr="Screenshot 2024-04-03 at 23.30.4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68254" cy="10398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Screenshot 2024-04-05 at 16.33.14.png" descr="Screenshot 2024-04-05 at 16.33.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29173" y="792400"/>
              <a:ext cx="7375525" cy="9793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4" name="2312.07655"/>
          <p:cNvSpPr txBox="1"/>
          <p:nvPr/>
        </p:nvSpPr>
        <p:spPr>
          <a:xfrm>
            <a:off x="3692359" y="2242136"/>
            <a:ext cx="216446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2312.07655</a:t>
            </a:r>
          </a:p>
        </p:txBody>
      </p:sp>
      <p:sp>
        <p:nvSpPr>
          <p:cNvPr id="375" name="Rectangle"/>
          <p:cNvSpPr/>
          <p:nvPr/>
        </p:nvSpPr>
        <p:spPr>
          <a:xfrm>
            <a:off x="17203224" y="3663862"/>
            <a:ext cx="4308839" cy="5462695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76" name="Rectangle"/>
          <p:cNvSpPr/>
          <p:nvPr/>
        </p:nvSpPr>
        <p:spPr>
          <a:xfrm>
            <a:off x="15215993" y="3663862"/>
            <a:ext cx="1984025" cy="5462695"/>
          </a:xfrm>
          <a:prstGeom prst="rect">
            <a:avLst/>
          </a:prstGeom>
          <a:solidFill>
            <a:srgbClr val="E8F2F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77" name="Rectangle"/>
          <p:cNvSpPr/>
          <p:nvPr/>
        </p:nvSpPr>
        <p:spPr>
          <a:xfrm>
            <a:off x="13478856" y="3663862"/>
            <a:ext cx="1851232" cy="5462695"/>
          </a:xfrm>
          <a:prstGeom prst="rect">
            <a:avLst/>
          </a:prstGeom>
          <a:solidFill>
            <a:srgbClr val="FDF2E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394" name="Group"/>
          <p:cNvGrpSpPr/>
          <p:nvPr/>
        </p:nvGrpSpPr>
        <p:grpSpPr>
          <a:xfrm>
            <a:off x="13585728" y="4320826"/>
            <a:ext cx="8999594" cy="4148766"/>
            <a:chOff x="0" y="0"/>
            <a:chExt cx="8999592" cy="4148764"/>
          </a:xfrm>
        </p:grpSpPr>
        <p:pic>
          <p:nvPicPr>
            <p:cNvPr id="378" name="jet.png" descr="jet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71936" y="669577"/>
              <a:ext cx="6227657" cy="3050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9" name="Line"/>
            <p:cNvSpPr/>
            <p:nvPr/>
          </p:nvSpPr>
          <p:spPr>
            <a:xfrm flipH="1" flipV="1">
              <a:off x="1024621" y="202142"/>
              <a:ext cx="662950" cy="1655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0" name="Line"/>
            <p:cNvSpPr/>
            <p:nvPr/>
          </p:nvSpPr>
          <p:spPr>
            <a:xfrm flipH="1" flipV="1">
              <a:off x="1031832" y="745367"/>
              <a:ext cx="6557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1" name="Line"/>
            <p:cNvSpPr/>
            <p:nvPr/>
          </p:nvSpPr>
          <p:spPr>
            <a:xfrm flipH="1" flipV="1">
              <a:off x="745456" y="1360493"/>
              <a:ext cx="122849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2" name="Line"/>
            <p:cNvSpPr/>
            <p:nvPr/>
          </p:nvSpPr>
          <p:spPr>
            <a:xfrm flipH="1">
              <a:off x="1031832" y="1072572"/>
              <a:ext cx="6557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3" name="Line"/>
            <p:cNvSpPr/>
            <p:nvPr/>
          </p:nvSpPr>
          <p:spPr>
            <a:xfrm flipH="1">
              <a:off x="827698" y="2241650"/>
              <a:ext cx="1058276" cy="1160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4" name="Line"/>
            <p:cNvSpPr/>
            <p:nvPr/>
          </p:nvSpPr>
          <p:spPr>
            <a:xfrm flipH="1">
              <a:off x="1031832" y="2588503"/>
              <a:ext cx="6557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5" name="Line"/>
            <p:cNvSpPr/>
            <p:nvPr/>
          </p:nvSpPr>
          <p:spPr>
            <a:xfrm flipH="1" flipV="1">
              <a:off x="1025649" y="2962275"/>
              <a:ext cx="661921" cy="89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6" name="Line"/>
            <p:cNvSpPr/>
            <p:nvPr/>
          </p:nvSpPr>
          <p:spPr>
            <a:xfrm flipH="1">
              <a:off x="1031832" y="3479534"/>
              <a:ext cx="6557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7" name="Line"/>
            <p:cNvSpPr/>
            <p:nvPr/>
          </p:nvSpPr>
          <p:spPr>
            <a:xfrm flipH="1">
              <a:off x="1031832" y="3737933"/>
              <a:ext cx="6557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8" name="Shape"/>
            <p:cNvSpPr/>
            <p:nvPr/>
          </p:nvSpPr>
          <p:spPr>
            <a:xfrm>
              <a:off x="1488453" y="0"/>
              <a:ext cx="1916326" cy="414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2" y="947"/>
                  </a:moveTo>
                  <a:cubicBezTo>
                    <a:pt x="14537" y="1602"/>
                    <a:pt x="16861" y="2504"/>
                    <a:pt x="18194" y="3543"/>
                  </a:cubicBezTo>
                  <a:lnTo>
                    <a:pt x="19595" y="7186"/>
                  </a:lnTo>
                  <a:lnTo>
                    <a:pt x="20065" y="10774"/>
                  </a:lnTo>
                  <a:lnTo>
                    <a:pt x="21515" y="14260"/>
                  </a:lnTo>
                  <a:lnTo>
                    <a:pt x="21600" y="16678"/>
                  </a:lnTo>
                  <a:lnTo>
                    <a:pt x="15925" y="21600"/>
                  </a:lnTo>
                  <a:lnTo>
                    <a:pt x="0" y="20027"/>
                  </a:lnTo>
                  <a:lnTo>
                    <a:pt x="588" y="15664"/>
                  </a:lnTo>
                  <a:lnTo>
                    <a:pt x="3165" y="11189"/>
                  </a:lnTo>
                  <a:lnTo>
                    <a:pt x="2562" y="6652"/>
                  </a:lnTo>
                  <a:lnTo>
                    <a:pt x="1870" y="2006"/>
                  </a:lnTo>
                  <a:lnTo>
                    <a:pt x="4524" y="0"/>
                  </a:lnTo>
                  <a:cubicBezTo>
                    <a:pt x="7041" y="174"/>
                    <a:pt x="9414" y="496"/>
                    <a:pt x="11502" y="947"/>
                  </a:cubicBez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9" name="π⁺"/>
            <p:cNvSpPr txBox="1"/>
            <p:nvPr/>
          </p:nvSpPr>
          <p:spPr>
            <a:xfrm>
              <a:off x="9523" y="352439"/>
              <a:ext cx="868964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π⁺</a:t>
              </a:r>
            </a:p>
          </p:txBody>
        </p:sp>
        <p:sp>
          <p:nvSpPr>
            <p:cNvPr id="390" name="π⁰"/>
            <p:cNvSpPr txBox="1"/>
            <p:nvPr/>
          </p:nvSpPr>
          <p:spPr>
            <a:xfrm>
              <a:off x="9523" y="2719108"/>
              <a:ext cx="868964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π⁰</a:t>
              </a:r>
            </a:p>
          </p:txBody>
        </p:sp>
        <p:sp>
          <p:nvSpPr>
            <p:cNvPr id="391" name="π⁻"/>
            <p:cNvSpPr txBox="1"/>
            <p:nvPr/>
          </p:nvSpPr>
          <p:spPr>
            <a:xfrm>
              <a:off x="9523" y="3181084"/>
              <a:ext cx="868964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π⁻</a:t>
              </a:r>
            </a:p>
          </p:txBody>
        </p:sp>
        <p:sp>
          <p:nvSpPr>
            <p:cNvPr id="392" name="K⁺"/>
            <p:cNvSpPr txBox="1"/>
            <p:nvPr/>
          </p:nvSpPr>
          <p:spPr>
            <a:xfrm>
              <a:off x="0" y="2229132"/>
              <a:ext cx="88801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K⁺</a:t>
              </a:r>
            </a:p>
          </p:txBody>
        </p:sp>
        <p:sp>
          <p:nvSpPr>
            <p:cNvPr id="393" name=".…"/>
            <p:cNvSpPr txBox="1"/>
            <p:nvPr/>
          </p:nvSpPr>
          <p:spPr>
            <a:xfrm>
              <a:off x="1063289" y="1262617"/>
              <a:ext cx="354744" cy="894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30000"/>
                </a:lnSpc>
              </a:pPr>
              <a:r>
                <a:t>.</a:t>
              </a:r>
            </a:p>
            <a:p>
              <a:pPr>
                <a:lnSpc>
                  <a:spcPct val="30000"/>
                </a:lnSpc>
              </a:pPr>
              <a:r>
                <a:t>.</a:t>
              </a:r>
            </a:p>
            <a:p>
              <a:pPr>
                <a:lnSpc>
                  <a:spcPct val="30000"/>
                </a:lnSpc>
              </a:pPr>
              <a:r>
                <a:t>.</a:t>
              </a:r>
            </a:p>
          </p:txBody>
        </p:sp>
      </p:grpSp>
      <p:sp>
        <p:nvSpPr>
          <p:cNvPr id="395" name="Rectangle"/>
          <p:cNvSpPr/>
          <p:nvPr/>
        </p:nvSpPr>
        <p:spPr>
          <a:xfrm>
            <a:off x="11759384" y="4346226"/>
            <a:ext cx="1331428" cy="4310084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96" name="Detector"/>
          <p:cNvSpPr txBox="1"/>
          <p:nvPr/>
        </p:nvSpPr>
        <p:spPr>
          <a:xfrm rot="16200000">
            <a:off x="11110582" y="6202817"/>
            <a:ext cx="262903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Detector</a:t>
            </a:r>
          </a:p>
        </p:txBody>
      </p:sp>
      <p:sp>
        <p:nvSpPr>
          <p:cNvPr id="397" name="hadronization"/>
          <p:cNvSpPr txBox="1"/>
          <p:nvPr/>
        </p:nvSpPr>
        <p:spPr>
          <a:xfrm rot="16200000">
            <a:off x="13733797" y="6096758"/>
            <a:ext cx="424918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hadronization</a:t>
            </a:r>
          </a:p>
        </p:txBody>
      </p:sp>
      <p:sp>
        <p:nvSpPr>
          <p:cNvPr id="398" name="free…"/>
          <p:cNvSpPr txBox="1"/>
          <p:nvPr/>
        </p:nvSpPr>
        <p:spPr>
          <a:xfrm>
            <a:off x="13217597" y="8162375"/>
            <a:ext cx="2240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free</a:t>
            </a: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hadron</a:t>
            </a:r>
          </a:p>
        </p:txBody>
      </p:sp>
      <p:sp>
        <p:nvSpPr>
          <p:cNvPr id="399" name="perturbative"/>
          <p:cNvSpPr txBox="1"/>
          <p:nvPr/>
        </p:nvSpPr>
        <p:spPr>
          <a:xfrm>
            <a:off x="17488396" y="8410025"/>
            <a:ext cx="3738497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perturbative</a:t>
            </a:r>
          </a:p>
        </p:txBody>
      </p:sp>
      <p:sp>
        <p:nvSpPr>
          <p:cNvPr id="400" name="see also Komiske, Moult, Thaler, HXZ, 2022"/>
          <p:cNvSpPr txBox="1"/>
          <p:nvPr/>
        </p:nvSpPr>
        <p:spPr>
          <a:xfrm>
            <a:off x="16606862" y="2702386"/>
            <a:ext cx="738873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see also</a:t>
            </a:r>
            <a:r>
              <a:t> Komiske, Moult, Thaler, HXZ, 2022</a:t>
            </a:r>
          </a:p>
        </p:txBody>
      </p:sp>
      <p:sp>
        <p:nvSpPr>
          <p:cNvPr id="401" name="Observation of two scaling region in jet fragmentation for the first time!"/>
          <p:cNvSpPr txBox="1"/>
          <p:nvPr/>
        </p:nvSpPr>
        <p:spPr>
          <a:xfrm>
            <a:off x="9885507" y="9289266"/>
            <a:ext cx="14550883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Observation of two scaling region in jet fragmentation for the first time!</a:t>
            </a:r>
          </a:p>
        </p:txBody>
      </p:sp>
      <p:sp>
        <p:nvSpPr>
          <p:cNvPr id="402" name="Line"/>
          <p:cNvSpPr/>
          <p:nvPr/>
        </p:nvSpPr>
        <p:spPr>
          <a:xfrm flipH="1" flipV="1">
            <a:off x="1821845" y="12980254"/>
            <a:ext cx="7388735" cy="1"/>
          </a:xfrm>
          <a:prstGeom prst="line">
            <a:avLst/>
          </a:prstGeom>
          <a:ln w="762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3" name="low pT"/>
          <p:cNvSpPr txBox="1"/>
          <p:nvPr/>
        </p:nvSpPr>
        <p:spPr>
          <a:xfrm>
            <a:off x="725987" y="13030200"/>
            <a:ext cx="126987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low p</a:t>
            </a:r>
            <a:r>
              <a:rPr baseline="-5999"/>
              <a:t>T</a:t>
            </a:r>
          </a:p>
        </p:txBody>
      </p:sp>
      <p:sp>
        <p:nvSpPr>
          <p:cNvPr id="404" name="high pT"/>
          <p:cNvSpPr txBox="1"/>
          <p:nvPr/>
        </p:nvSpPr>
        <p:spPr>
          <a:xfrm>
            <a:off x="8873442" y="13041003"/>
            <a:ext cx="144742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high p</a:t>
            </a:r>
            <a:r>
              <a:rPr baseline="-5999"/>
              <a:t>T</a:t>
            </a:r>
          </a:p>
        </p:txBody>
      </p:sp>
      <p:grpSp>
        <p:nvGrpSpPr>
          <p:cNvPr id="409" name="Group"/>
          <p:cNvGrpSpPr/>
          <p:nvPr/>
        </p:nvGrpSpPr>
        <p:grpSpPr>
          <a:xfrm>
            <a:off x="13550208" y="11573222"/>
            <a:ext cx="3406185" cy="1676401"/>
            <a:chOff x="0" y="0"/>
            <a:chExt cx="3406184" cy="1676400"/>
          </a:xfrm>
        </p:grpSpPr>
        <p:pic>
          <p:nvPicPr>
            <p:cNvPr id="405" name="Untitled (1).png" descr="Untitled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3635" y="0"/>
              <a:ext cx="3052550" cy="1676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6" name="Equation"/>
            <p:cNvSpPr txBox="1"/>
            <p:nvPr/>
          </p:nvSpPr>
          <p:spPr>
            <a:xfrm>
              <a:off x="1182857" y="706945"/>
              <a:ext cx="177928" cy="262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m:oMathPara>
              </a14:m>
              <a:endParaRPr sz="3000"/>
            </a:p>
          </p:txBody>
        </p:sp>
        <p:sp>
          <p:nvSpPr>
            <p:cNvPr id="407" name="Equation"/>
            <p:cNvSpPr txBox="1"/>
            <p:nvPr/>
          </p:nvSpPr>
          <p:spPr>
            <a:xfrm>
              <a:off x="0" y="706564"/>
              <a:ext cx="378446" cy="263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m:oMathPara>
              </a14:m>
              <a:endParaRPr sz="3000"/>
            </a:p>
          </p:txBody>
        </p:sp>
        <p:sp>
          <p:nvSpPr>
            <p:cNvPr id="408" name="Line"/>
            <p:cNvSpPr/>
            <p:nvPr/>
          </p:nvSpPr>
          <p:spPr>
            <a:xfrm flipV="1">
              <a:off x="524193" y="212118"/>
              <a:ext cx="1" cy="1270001"/>
            </a:xfrm>
            <a:prstGeom prst="line">
              <a:avLst/>
            </a:prstGeom>
            <a:noFill/>
            <a:ln w="50800" cap="flat">
              <a:solidFill>
                <a:srgbClr val="5E5E5E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1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63793" y="11573222"/>
            <a:ext cx="3187701" cy="1879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Equation"/>
          <p:cNvSpPr txBox="1"/>
          <p:nvPr/>
        </p:nvSpPr>
        <p:spPr>
          <a:xfrm>
            <a:off x="16557387" y="11952042"/>
            <a:ext cx="241936" cy="2487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</m:oMath>
              </m:oMathPara>
            </a14:m>
            <a:endParaRPr sz="30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Asymptotic freedom in your f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Asymptotic freedom in your face</a:t>
            </a:r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xfrm>
            <a:off x="12047270" y="13081000"/>
            <a:ext cx="276760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5" name="rationorm3region_8pt.gif" descr="rationorm3region_8p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3429" y="2470989"/>
            <a:ext cx="12249419" cy="830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Screenshot 2024-04-05 at 14.58.40.png" descr="Screenshot 2024-04-05 at 14.58.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152" y="2182664"/>
            <a:ext cx="11030629" cy="8883727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2312.07655"/>
          <p:cNvSpPr txBox="1"/>
          <p:nvPr/>
        </p:nvSpPr>
        <p:spPr>
          <a:xfrm>
            <a:off x="2997819" y="2411078"/>
            <a:ext cx="216446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2312.07655</a:t>
            </a:r>
          </a:p>
        </p:txBody>
      </p:sp>
      <p:sp>
        <p:nvSpPr>
          <p:cNvPr id="418" name="Ratio between 3 point and 2 point energy  correlator"/>
          <p:cNvSpPr txBox="1"/>
          <p:nvPr/>
        </p:nvSpPr>
        <p:spPr>
          <a:xfrm>
            <a:off x="13124974" y="1828240"/>
            <a:ext cx="1013467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Ratio between 3 point and 2 point energy  correlator</a:t>
            </a:r>
          </a:p>
        </p:txBody>
      </p:sp>
      <p:grpSp>
        <p:nvGrpSpPr>
          <p:cNvPr id="428" name="Group"/>
          <p:cNvGrpSpPr/>
          <p:nvPr/>
        </p:nvGrpSpPr>
        <p:grpSpPr>
          <a:xfrm>
            <a:off x="3356753" y="3364202"/>
            <a:ext cx="3080739" cy="1919628"/>
            <a:chOff x="0" y="0"/>
            <a:chExt cx="3080738" cy="1919626"/>
          </a:xfrm>
        </p:grpSpPr>
        <p:sp>
          <p:nvSpPr>
            <p:cNvPr id="419" name="Triangle"/>
            <p:cNvSpPr/>
            <p:nvPr/>
          </p:nvSpPr>
          <p:spPr>
            <a:xfrm>
              <a:off x="570224" y="148141"/>
              <a:ext cx="1878907" cy="76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92" y="0"/>
                  </a:moveTo>
                  <a:lnTo>
                    <a:pt x="0" y="21600"/>
                  </a:lnTo>
                  <a:lnTo>
                    <a:pt x="21600" y="20783"/>
                  </a:lnTo>
                  <a:lnTo>
                    <a:pt x="15892" y="0"/>
                  </a:lnTo>
                  <a:close/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20" name="Oval"/>
            <p:cNvSpPr/>
            <p:nvPr/>
          </p:nvSpPr>
          <p:spPr>
            <a:xfrm>
              <a:off x="1842544" y="0"/>
              <a:ext cx="220504" cy="270862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1" name="Oval"/>
            <p:cNvSpPr/>
            <p:nvPr/>
          </p:nvSpPr>
          <p:spPr>
            <a:xfrm>
              <a:off x="497335" y="756162"/>
              <a:ext cx="220504" cy="270863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2" name="Oval"/>
            <p:cNvSpPr/>
            <p:nvPr/>
          </p:nvSpPr>
          <p:spPr>
            <a:xfrm>
              <a:off x="2349059" y="756162"/>
              <a:ext cx="220504" cy="270863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3" name="Line"/>
            <p:cNvSpPr/>
            <p:nvPr/>
          </p:nvSpPr>
          <p:spPr>
            <a:xfrm>
              <a:off x="0" y="1213600"/>
              <a:ext cx="3080739" cy="1"/>
            </a:xfrm>
            <a:prstGeom prst="line">
              <a:avLst/>
            </a:prstGeom>
            <a:noFill/>
            <a:ln w="635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427" name="Group"/>
            <p:cNvGrpSpPr/>
            <p:nvPr/>
          </p:nvGrpSpPr>
          <p:grpSpPr>
            <a:xfrm>
              <a:off x="674759" y="1648764"/>
              <a:ext cx="1731221" cy="270863"/>
              <a:chOff x="0" y="0"/>
              <a:chExt cx="1731219" cy="270861"/>
            </a:xfrm>
          </p:grpSpPr>
          <p:sp>
            <p:nvSpPr>
              <p:cNvPr id="424" name="Line"/>
              <p:cNvSpPr/>
              <p:nvPr/>
            </p:nvSpPr>
            <p:spPr>
              <a:xfrm>
                <a:off x="143528" y="135431"/>
                <a:ext cx="150600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Oval"/>
              <p:cNvSpPr/>
              <p:nvPr/>
            </p:nvSpPr>
            <p:spPr>
              <a:xfrm>
                <a:off x="0" y="0"/>
                <a:ext cx="220503" cy="270862"/>
              </a:xfrm>
              <a:prstGeom prst="ellipse">
                <a:avLst/>
              </a:prstGeom>
              <a:solidFill>
                <a:schemeClr val="accent4">
                  <a:hueOff val="-461056"/>
                  <a:satOff val="4338"/>
                  <a:lumOff val="-10225"/>
                </a:schemeClr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26" name="Oval"/>
              <p:cNvSpPr/>
              <p:nvPr/>
            </p:nvSpPr>
            <p:spPr>
              <a:xfrm>
                <a:off x="1510716" y="0"/>
                <a:ext cx="220504" cy="270862"/>
              </a:xfrm>
              <a:prstGeom prst="ellipse">
                <a:avLst/>
              </a:prstGeom>
              <a:solidFill>
                <a:schemeClr val="accent4">
                  <a:hueOff val="-461056"/>
                  <a:satOff val="4338"/>
                  <a:lumOff val="-10225"/>
                </a:schemeClr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sp>
        <p:nvSpPr>
          <p:cNvPr id="429" name="Equation"/>
          <p:cNvSpPr txBox="1"/>
          <p:nvPr/>
        </p:nvSpPr>
        <p:spPr>
          <a:xfrm>
            <a:off x="8901848" y="11182001"/>
            <a:ext cx="6580304" cy="67616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nor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slope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cr m:val="script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800"/>
          </a:p>
        </p:txBody>
      </p:sp>
      <p:sp>
        <p:nvSpPr>
          <p:cNvPr id="430" name="Reduction of slope at higher energy =&gt; asymptotic freedom!"/>
          <p:cNvSpPr txBox="1"/>
          <p:nvPr/>
        </p:nvSpPr>
        <p:spPr>
          <a:xfrm>
            <a:off x="3403854" y="12025082"/>
            <a:ext cx="17576293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Reduction of slope at higher energy =&gt; asymptotic freedom!</a:t>
            </a:r>
          </a:p>
        </p:txBody>
      </p:sp>
      <p:sp>
        <p:nvSpPr>
          <p:cNvPr id="431" name="slope as a function of jet pT"/>
          <p:cNvSpPr txBox="1"/>
          <p:nvPr/>
        </p:nvSpPr>
        <p:spPr>
          <a:xfrm>
            <a:off x="2497965" y="8849655"/>
            <a:ext cx="479831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5E5E5E"/>
                </a:solidFill>
              </a:defRPr>
            </a:lvl1pPr>
          </a:lstStyle>
          <a:p>
            <a:pPr/>
            <a:r>
              <a:t>slope as a function of jet pT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trong coupling from energy correla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Strong coupling from energy correlators</a:t>
            </a:r>
          </a:p>
        </p:txBody>
      </p:sp>
      <p:sp>
        <p:nvSpPr>
          <p:cNvPr id="4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5" name="Screenshot 2024-04-05 at 14.58.10.png" descr="Screenshot 2024-04-05 at 14.58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3089" y="5123162"/>
            <a:ext cx="12396419" cy="8633870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2312.07655"/>
          <p:cNvSpPr txBox="1"/>
          <p:nvPr/>
        </p:nvSpPr>
        <p:spPr>
          <a:xfrm>
            <a:off x="2096793" y="5404733"/>
            <a:ext cx="216446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2312.07655</a:t>
            </a:r>
          </a:p>
        </p:txBody>
      </p:sp>
      <p:grpSp>
        <p:nvGrpSpPr>
          <p:cNvPr id="439" name="Group"/>
          <p:cNvGrpSpPr/>
          <p:nvPr/>
        </p:nvGrpSpPr>
        <p:grpSpPr>
          <a:xfrm>
            <a:off x="13001066" y="10339427"/>
            <a:ext cx="10349200" cy="653908"/>
            <a:chOff x="0" y="0"/>
            <a:chExt cx="10349199" cy="653906"/>
          </a:xfrm>
        </p:grpSpPr>
        <p:pic>
          <p:nvPicPr>
            <p:cNvPr id="437" name="Screenshot 2023-12-28 at 06.06.04.png" descr="Screenshot 2023-12-28 at 06.06.0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19691" y="50300"/>
              <a:ext cx="7729509" cy="603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562245" cy="603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0" name="Screenshot 2024-03-27 at 08.22.17.png" descr="Screenshot 2024-03-27 at 08.22.17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75203" y="2416777"/>
            <a:ext cx="5582191" cy="72357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3" name="Screenshot 2024-03-27 at 08.24.42.png"/>
          <p:cNvGrpSpPr/>
          <p:nvPr/>
        </p:nvGrpSpPr>
        <p:grpSpPr>
          <a:xfrm>
            <a:off x="347901" y="2390538"/>
            <a:ext cx="11290301" cy="2124479"/>
            <a:chOff x="0" y="0"/>
            <a:chExt cx="11290300" cy="2124478"/>
          </a:xfrm>
        </p:grpSpPr>
        <p:pic>
          <p:nvPicPr>
            <p:cNvPr id="442" name="Screenshot 2024-03-27 at 08.24.42.png" descr="Screenshot 2024-03-27 at 08.24.4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5812" r="0" b="0"/>
            <a:stretch>
              <a:fillRect/>
            </a:stretch>
          </p:blipFill>
          <p:spPr>
            <a:xfrm>
              <a:off x="127000" y="88900"/>
              <a:ext cx="11036300" cy="17942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1" name="Screenshot 2024-03-27 at 08.24.42.png" descr="Screenshot 2024-03-27 at 08.24.42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290300" cy="2124479"/>
            </a:xfrm>
            <a:prstGeom prst="rect">
              <a:avLst/>
            </a:prstGeom>
            <a:effectLst/>
          </p:spPr>
        </p:pic>
      </p:grpSp>
      <p:sp>
        <p:nvSpPr>
          <p:cNvPr id="444" name="Hannesdottir, Pathak, Schwartz, Stewart, 2022"/>
          <p:cNvSpPr txBox="1"/>
          <p:nvPr/>
        </p:nvSpPr>
        <p:spPr>
          <a:xfrm>
            <a:off x="3599942" y="4545023"/>
            <a:ext cx="8052436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Hannesdottir, Pathak, Schwartz, Stewart, 2022</a:t>
            </a:r>
          </a:p>
        </p:txBody>
      </p:sp>
      <p:sp>
        <p:nvSpPr>
          <p:cNvPr id="445" name="Rounded Rectangle"/>
          <p:cNvSpPr/>
          <p:nvPr/>
        </p:nvSpPr>
        <p:spPr>
          <a:xfrm>
            <a:off x="2544024" y="6035286"/>
            <a:ext cx="2544767" cy="798370"/>
          </a:xfrm>
          <a:prstGeom prst="roundRect">
            <a:avLst>
              <a:gd name="adj" fmla="val 23861"/>
            </a:avLst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46" name="NNLL: W. Chen, et al., 2023"/>
          <p:cNvSpPr txBox="1"/>
          <p:nvPr/>
        </p:nvSpPr>
        <p:spPr>
          <a:xfrm>
            <a:off x="2055026" y="11928159"/>
            <a:ext cx="4731259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NNLL: W. Chen, et al., 2023</a:t>
            </a:r>
          </a:p>
        </p:txBody>
      </p:sp>
      <p:sp>
        <p:nvSpPr>
          <p:cNvPr id="447" name="Rounded Rectangle"/>
          <p:cNvSpPr/>
          <p:nvPr/>
        </p:nvSpPr>
        <p:spPr>
          <a:xfrm>
            <a:off x="17789092" y="2295277"/>
            <a:ext cx="1539253" cy="7235786"/>
          </a:xfrm>
          <a:prstGeom prst="roundRect">
            <a:avLst>
              <a:gd name="adj" fmla="val 15000"/>
            </a:avLst>
          </a:prstGeom>
          <a:ln w="50800">
            <a:solidFill>
              <a:srgbClr val="0433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48" name="Line"/>
          <p:cNvSpPr/>
          <p:nvPr/>
        </p:nvSpPr>
        <p:spPr>
          <a:xfrm flipV="1">
            <a:off x="17252307" y="9658159"/>
            <a:ext cx="642962" cy="576386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4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152081" y="11416792"/>
            <a:ext cx="12047170" cy="1619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Energy correlators for top 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Energy correlators for top physics</a:t>
            </a:r>
          </a:p>
        </p:txBody>
      </p:sp>
      <p:sp>
        <p:nvSpPr>
          <p:cNvPr id="452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3" name="Screenshot 2024-04-05 at 14.49.40.png" descr="Screenshot 2024-04-05 at 14.49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61987" y="1818598"/>
            <a:ext cx="7411293" cy="595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e3c_rl_animate.gif" descr="e3c_rl_animate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21237" y="7862945"/>
            <a:ext cx="7694161" cy="5765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Screenshot 2024-04-05 at 17.22.19.png" descr="Screenshot 2024-04-05 at 17.22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3833" y="2571329"/>
            <a:ext cx="5199243" cy="4938798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top quark mass is closely related to stability of the SM vacuum"/>
          <p:cNvSpPr txBox="1"/>
          <p:nvPr/>
        </p:nvSpPr>
        <p:spPr>
          <a:xfrm>
            <a:off x="680530" y="1818598"/>
            <a:ext cx="1187275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top quark mass is closely related to stability of the SM vacuum</a:t>
            </a:r>
          </a:p>
        </p:txBody>
      </p:sp>
      <p:pic>
        <p:nvPicPr>
          <p:cNvPr id="457" name="Screenshot 2024-04-05 at 17.27.21.png" descr="Screenshot 2024-04-05 at 17.27.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31063" y="2824069"/>
            <a:ext cx="8839201" cy="47752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Holguin, Moult, Pathak, Procura, 2022"/>
          <p:cNvSpPr txBox="1"/>
          <p:nvPr/>
        </p:nvSpPr>
        <p:spPr>
          <a:xfrm>
            <a:off x="3347734" y="7665956"/>
            <a:ext cx="653834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Holguin, Moult, Pathak, Procura, 2022</a:t>
            </a:r>
          </a:p>
        </p:txBody>
      </p:sp>
      <p:sp>
        <p:nvSpPr>
          <p:cNvPr id="459" name="M. Xiao, Y.L. Ye, X.Y. Zhu, in preparation"/>
          <p:cNvSpPr txBox="1"/>
          <p:nvPr/>
        </p:nvSpPr>
        <p:spPr>
          <a:xfrm>
            <a:off x="16018362" y="8319658"/>
            <a:ext cx="689991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M. Xiao, Y.L. Ye, X.Y. Zhu, in preparation</a:t>
            </a:r>
          </a:p>
        </p:txBody>
      </p:sp>
      <p:sp>
        <p:nvSpPr>
          <p:cNvPr id="460" name="low pT region…"/>
          <p:cNvSpPr txBox="1"/>
          <p:nvPr/>
        </p:nvSpPr>
        <p:spPr>
          <a:xfrm>
            <a:off x="19521605" y="4017394"/>
            <a:ext cx="263918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low pT region</a:t>
            </a:r>
          </a:p>
          <a:p>
            <a:pPr/>
            <a:r>
              <a:t>jet EEEC</a:t>
            </a:r>
          </a:p>
        </p:txBody>
      </p:sp>
      <p:sp>
        <p:nvSpPr>
          <p:cNvPr id="461" name="pythia simulation…"/>
          <p:cNvSpPr txBox="1"/>
          <p:nvPr/>
        </p:nvSpPr>
        <p:spPr>
          <a:xfrm>
            <a:off x="19600348" y="12149794"/>
            <a:ext cx="425500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pythia simulation</a:t>
            </a:r>
          </a:p>
          <a:p>
            <a:pPr>
              <a:defRPr b="0"/>
            </a:pPr>
            <a:r>
              <a:t>from small to large scale</a:t>
            </a:r>
          </a:p>
        </p:txBody>
      </p:sp>
      <p:pic>
        <p:nvPicPr>
          <p:cNvPr id="462" name="Screenshot 2024-04-05 at 17.38.38.png" descr="Screenshot 2024-04-05 at 17.38.3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7721" y="8176783"/>
            <a:ext cx="8534401" cy="533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Rounded Rectangle"/>
          <p:cNvSpPr/>
          <p:nvPr/>
        </p:nvSpPr>
        <p:spPr>
          <a:xfrm>
            <a:off x="14954615" y="1818598"/>
            <a:ext cx="9286253" cy="11856803"/>
          </a:xfrm>
          <a:prstGeom prst="roundRect">
            <a:avLst>
              <a:gd name="adj" fmla="val 15000"/>
            </a:avLst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creenshot 2024-04-05 at 18.00.32.png" descr="Screenshot 2024-04-05 at 18.00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14116" y="3561579"/>
            <a:ext cx="4658855" cy="3711764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Energy correlators for spin 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Energy correlators for spin physics</a:t>
            </a:r>
          </a:p>
        </p:txBody>
      </p:sp>
      <p:sp>
        <p:nvSpPr>
          <p:cNvPr id="4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8" name="Spin correlation is mostly conveniently measured using Energy Correlators…"/>
          <p:cNvSpPr txBox="1"/>
          <p:nvPr/>
        </p:nvSpPr>
        <p:spPr>
          <a:xfrm>
            <a:off x="4376546" y="1827887"/>
            <a:ext cx="15630907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200"/>
              </a:spcBef>
              <a:defRPr b="0"/>
            </a:pPr>
            <a:r>
              <a:t>Spin correlation is mostly conveniently measured using Energy Correlators</a:t>
            </a:r>
          </a:p>
          <a:p>
            <a:pPr>
              <a:spcBef>
                <a:spcPts val="1200"/>
              </a:spcBef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perturbative calculable + No ambiguity in definition of angle</a:t>
            </a:r>
          </a:p>
        </p:txBody>
      </p:sp>
      <p:pic>
        <p:nvPicPr>
          <p:cNvPr id="469" name="Screenshot 2024-04-05 at 17.55.23.png" descr="Screenshot 2024-04-05 at 17.55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27721" y="3955778"/>
            <a:ext cx="6466442" cy="2867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Screenshot 2024-04-05 at 17.55.48.png" descr="Screenshot 2024-04-05 at 17.55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4000" y="7146321"/>
            <a:ext cx="6975999" cy="4542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Screenshot 2024-04-05 at 17.56.39.png" descr="Screenshot 2024-04-05 at 17.56.3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7641" y="3924586"/>
            <a:ext cx="4481467" cy="2930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Screenshot 2024-04-05 at 17.56.59.png" descr="Screenshot 2024-04-05 at 17.56.5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4435" y="6972513"/>
            <a:ext cx="6687879" cy="4889882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Rounded Rectangle"/>
          <p:cNvSpPr/>
          <p:nvPr/>
        </p:nvSpPr>
        <p:spPr>
          <a:xfrm>
            <a:off x="1028631" y="3346582"/>
            <a:ext cx="6819646" cy="9752530"/>
          </a:xfrm>
          <a:prstGeom prst="roundRect">
            <a:avLst>
              <a:gd name="adj" fmla="val 150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74" name="Rounded Rectangle"/>
          <p:cNvSpPr/>
          <p:nvPr/>
        </p:nvSpPr>
        <p:spPr>
          <a:xfrm>
            <a:off x="8782177" y="3346582"/>
            <a:ext cx="6819646" cy="9752530"/>
          </a:xfrm>
          <a:prstGeom prst="roundRect">
            <a:avLst>
              <a:gd name="adj" fmla="val 150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475" name="Screenshot 2024-04-05 at 17.59.57.png" descr="Screenshot 2024-04-05 at 17.59.5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10322" y="6731834"/>
            <a:ext cx="6466442" cy="537124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Rounded Rectangle"/>
          <p:cNvSpPr/>
          <p:nvPr/>
        </p:nvSpPr>
        <p:spPr>
          <a:xfrm>
            <a:off x="16333720" y="3346582"/>
            <a:ext cx="6819646" cy="9752530"/>
          </a:xfrm>
          <a:prstGeom prst="roundRect">
            <a:avLst>
              <a:gd name="adj" fmla="val 150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77" name="H. Chen, Moult, HXZ, 2020"/>
          <p:cNvSpPr txBox="1"/>
          <p:nvPr/>
        </p:nvSpPr>
        <p:spPr>
          <a:xfrm>
            <a:off x="1942943" y="11980131"/>
            <a:ext cx="461086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H. Chen, Moult, HXZ, 2020</a:t>
            </a:r>
          </a:p>
        </p:txBody>
      </p:sp>
      <p:sp>
        <p:nvSpPr>
          <p:cNvPr id="478" name="X.L. Li, X.H. Liu, F. Yuan, HXZ, 2023"/>
          <p:cNvSpPr txBox="1"/>
          <p:nvPr/>
        </p:nvSpPr>
        <p:spPr>
          <a:xfrm>
            <a:off x="9037720" y="11980131"/>
            <a:ext cx="611848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X.L. Li, X.H. Liu, F. Yuan, HXZ, 2023</a:t>
            </a:r>
          </a:p>
        </p:txBody>
      </p:sp>
      <p:sp>
        <p:nvSpPr>
          <p:cNvPr id="479" name="Z.B. Kang, K. Lee, D.Y. Shao, F.Y. Zhao, 2023"/>
          <p:cNvSpPr txBox="1"/>
          <p:nvPr/>
        </p:nvSpPr>
        <p:spPr>
          <a:xfrm>
            <a:off x="17127577" y="12014051"/>
            <a:ext cx="523193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Z.B. Kang, K. Lee, D.Y. Shao, F.Y. Zhao, 2023 </a:t>
            </a:r>
          </a:p>
        </p:txBody>
      </p:sp>
      <p:sp>
        <p:nvSpPr>
          <p:cNvPr id="480" name="Collins effect"/>
          <p:cNvSpPr txBox="1"/>
          <p:nvPr/>
        </p:nvSpPr>
        <p:spPr>
          <a:xfrm>
            <a:off x="17894892" y="8136344"/>
            <a:ext cx="251803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Collins effect</a:t>
            </a:r>
          </a:p>
        </p:txBody>
      </p:sp>
      <p:sp>
        <p:nvSpPr>
          <p:cNvPr id="481" name="gluon spin"/>
          <p:cNvSpPr txBox="1"/>
          <p:nvPr/>
        </p:nvSpPr>
        <p:spPr>
          <a:xfrm>
            <a:off x="11339290" y="6582812"/>
            <a:ext cx="204330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gluon spin</a:t>
            </a:r>
          </a:p>
        </p:txBody>
      </p:sp>
      <p:sp>
        <p:nvSpPr>
          <p:cNvPr id="482" name="gluon spin"/>
          <p:cNvSpPr txBox="1"/>
          <p:nvPr/>
        </p:nvSpPr>
        <p:spPr>
          <a:xfrm>
            <a:off x="3226723" y="6261100"/>
            <a:ext cx="204330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gluon spin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Energy correlators for heavy ion 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Energy correlators for heavy ion physics</a:t>
            </a:r>
          </a:p>
        </p:txBody>
      </p:sp>
      <p:sp>
        <p:nvSpPr>
          <p:cNvPr id="485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6" name="Screenshot 2024-04-05 at 18.13.38.png" descr="Screenshot 2024-04-05 at 18.13.38.png"/>
          <p:cNvPicPr>
            <a:picLocks noChangeAspect="1"/>
          </p:cNvPicPr>
          <p:nvPr/>
        </p:nvPicPr>
        <p:blipFill>
          <a:blip r:embed="rId2">
            <a:extLst/>
          </a:blip>
          <a:srcRect l="0" t="0" r="49562" b="0"/>
          <a:stretch>
            <a:fillRect/>
          </a:stretch>
        </p:blipFill>
        <p:spPr>
          <a:xfrm>
            <a:off x="471967" y="2277244"/>
            <a:ext cx="7313937" cy="7129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Screenshot 2024-04-05 at 18.49.38.png" descr="Screenshot 2024-04-05 at 18.49.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5750" y="2828243"/>
            <a:ext cx="8572500" cy="635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Screenshot 2024-04-05 at 19.29.22.png"/>
          <p:cNvGrpSpPr/>
          <p:nvPr/>
        </p:nvGrpSpPr>
        <p:grpSpPr>
          <a:xfrm>
            <a:off x="17773386" y="9397848"/>
            <a:ext cx="6197982" cy="1899013"/>
            <a:chOff x="0" y="0"/>
            <a:chExt cx="6197981" cy="1899011"/>
          </a:xfrm>
        </p:grpSpPr>
        <p:pic>
          <p:nvPicPr>
            <p:cNvPr id="490" name="Screenshot 2024-04-05 at 19.29.22.png" descr="Screenshot 2024-04-05 at 19.29.2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943982" cy="15688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9" name="Screenshot 2024-04-05 at 19.29.22.png" descr="Screenshot 2024-04-05 at 19.29.2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97982" cy="1899012"/>
            </a:xfrm>
            <a:prstGeom prst="rect">
              <a:avLst/>
            </a:prstGeom>
            <a:effectLst/>
          </p:spPr>
        </p:pic>
      </p:grpSp>
      <p:sp>
        <p:nvSpPr>
          <p:cNvPr id="492" name="Rounded Rectangle"/>
          <p:cNvSpPr/>
          <p:nvPr/>
        </p:nvSpPr>
        <p:spPr>
          <a:xfrm>
            <a:off x="162782" y="11467103"/>
            <a:ext cx="10352261" cy="1754390"/>
          </a:xfrm>
          <a:prstGeom prst="roundRect">
            <a:avLst>
              <a:gd name="adj" fmla="val 15000"/>
            </a:avLst>
          </a:prstGeom>
          <a:solidFill>
            <a:srgbClr val="C0F8E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93" name="The nucleon EEC: new angle to hadron stru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The nucleon EEC: new angle to hadron structure</a:t>
            </a:r>
          </a:p>
        </p:txBody>
      </p:sp>
      <p:sp>
        <p:nvSpPr>
          <p:cNvPr id="4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07" name="Group"/>
          <p:cNvGrpSpPr/>
          <p:nvPr/>
        </p:nvGrpSpPr>
        <p:grpSpPr>
          <a:xfrm>
            <a:off x="451363" y="1747416"/>
            <a:ext cx="10488848" cy="9590649"/>
            <a:chOff x="0" y="0"/>
            <a:chExt cx="10488846" cy="9590646"/>
          </a:xfrm>
        </p:grpSpPr>
        <p:pic>
          <p:nvPicPr>
            <p:cNvPr id="49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60777" b="13662"/>
            <a:stretch>
              <a:fillRect/>
            </a:stretch>
          </p:blipFill>
          <p:spPr>
            <a:xfrm>
              <a:off x="0" y="1210371"/>
              <a:ext cx="9776282" cy="8380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Oval Oval" descr="Oval Oval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505412" y="6403166"/>
              <a:ext cx="1020810" cy="1941884"/>
            </a:xfrm>
            <a:prstGeom prst="rect">
              <a:avLst/>
            </a:prstGeom>
            <a:effectLst/>
          </p:spPr>
        </p:pic>
        <p:sp>
          <p:nvSpPr>
            <p:cNvPr id="498" name="???"/>
            <p:cNvSpPr txBox="1"/>
            <p:nvPr/>
          </p:nvSpPr>
          <p:spPr>
            <a:xfrm>
              <a:off x="7873347" y="7387485"/>
              <a:ext cx="1131113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???</a:t>
              </a:r>
            </a:p>
          </p:txBody>
        </p:sp>
        <p:sp>
          <p:nvSpPr>
            <p:cNvPr id="499" name="Oval"/>
            <p:cNvSpPr/>
            <p:nvPr/>
          </p:nvSpPr>
          <p:spPr>
            <a:xfrm>
              <a:off x="2363565" y="6134604"/>
              <a:ext cx="2372839" cy="158200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00" name="Oval Oval" descr="Oval Oval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41596" y="664825"/>
              <a:ext cx="1020811" cy="1941884"/>
            </a:xfrm>
            <a:prstGeom prst="rect">
              <a:avLst/>
            </a:prstGeom>
            <a:effectLst/>
          </p:spPr>
        </p:pic>
        <p:pic>
          <p:nvPicPr>
            <p:cNvPr id="502" name="Oval Oval" descr="Oval Oval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928499" y="2416065"/>
              <a:ext cx="1020810" cy="1941884"/>
            </a:xfrm>
            <a:prstGeom prst="rect">
              <a:avLst/>
            </a:prstGeom>
            <a:effectLst/>
          </p:spPr>
        </p:pic>
        <p:sp>
          <p:nvSpPr>
            <p:cNvPr id="504" name="inclusive DIS"/>
            <p:cNvSpPr txBox="1"/>
            <p:nvPr/>
          </p:nvSpPr>
          <p:spPr>
            <a:xfrm>
              <a:off x="1443246" y="0"/>
              <a:ext cx="2480311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inclusive DIS</a:t>
              </a:r>
            </a:p>
          </p:txBody>
        </p:sp>
        <p:sp>
          <p:nvSpPr>
            <p:cNvPr id="505" name="semi-inclusive DIS"/>
            <p:cNvSpPr txBox="1"/>
            <p:nvPr/>
          </p:nvSpPr>
          <p:spPr>
            <a:xfrm>
              <a:off x="6995457" y="1534852"/>
              <a:ext cx="3493390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semi-inclusive DIS</a:t>
              </a:r>
            </a:p>
          </p:txBody>
        </p:sp>
        <p:sp>
          <p:nvSpPr>
            <p:cNvPr id="506" name="current fragmentation"/>
            <p:cNvSpPr txBox="1"/>
            <p:nvPr/>
          </p:nvSpPr>
          <p:spPr>
            <a:xfrm>
              <a:off x="3680898" y="3807030"/>
              <a:ext cx="4218433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6">
                      <a:satOff val="-15798"/>
                      <a:lumOff val="-17517"/>
                    </a:schemeClr>
                  </a:solidFill>
                </a:defRPr>
              </a:lvl1pPr>
            </a:lstStyle>
            <a:p>
              <a:pPr/>
              <a:r>
                <a:t>current fragmentation</a:t>
              </a:r>
            </a:p>
          </p:txBody>
        </p:sp>
      </p:grpSp>
      <p:sp>
        <p:nvSpPr>
          <p:cNvPr id="508" name="target fragmentation"/>
          <p:cNvSpPr txBox="1"/>
          <p:nvPr/>
        </p:nvSpPr>
        <p:spPr>
          <a:xfrm>
            <a:off x="4427124" y="9931912"/>
            <a:ext cx="396659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target fragmentation</a:t>
            </a:r>
          </a:p>
        </p:txBody>
      </p:sp>
      <p:sp>
        <p:nvSpPr>
          <p:cNvPr id="509" name="inclusive -&gt; current frag. -&gt; target frag."/>
          <p:cNvSpPr txBox="1"/>
          <p:nvPr/>
        </p:nvSpPr>
        <p:spPr>
          <a:xfrm>
            <a:off x="1867302" y="11437073"/>
            <a:ext cx="668350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inclusive -&gt; current frag. -&gt; target frag.</a:t>
            </a:r>
          </a:p>
        </p:txBody>
      </p:sp>
      <p:sp>
        <p:nvSpPr>
          <p:cNvPr id="510" name="Line"/>
          <p:cNvSpPr/>
          <p:nvPr/>
        </p:nvSpPr>
        <p:spPr>
          <a:xfrm>
            <a:off x="763466" y="12300722"/>
            <a:ext cx="8891174" cy="1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1" name="increasing in detecting techniques"/>
          <p:cNvSpPr txBox="1"/>
          <p:nvPr/>
        </p:nvSpPr>
        <p:spPr>
          <a:xfrm>
            <a:off x="2237062" y="12539060"/>
            <a:ext cx="594398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increasing in detecting techniques</a:t>
            </a:r>
          </a:p>
        </p:txBody>
      </p:sp>
      <p:sp>
        <p:nvSpPr>
          <p:cNvPr id="512" name="Trentadue, Veneziano, 1994"/>
          <p:cNvSpPr txBox="1"/>
          <p:nvPr/>
        </p:nvSpPr>
        <p:spPr>
          <a:xfrm>
            <a:off x="4707137" y="10563298"/>
            <a:ext cx="479564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Trentadue, Veneziano, 1994</a:t>
            </a:r>
          </a:p>
        </p:txBody>
      </p:sp>
      <p:pic>
        <p:nvPicPr>
          <p:cNvPr id="513" name="Screenshot 2023-05-12 at 12.42.48.png" descr="Screenshot 2023-05-12 at 12.42.4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984185" y="2262013"/>
            <a:ext cx="5943982" cy="4898415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nEEC probing the angular (transverse) structure of nucleon"/>
          <p:cNvSpPr txBox="1"/>
          <p:nvPr/>
        </p:nvSpPr>
        <p:spPr>
          <a:xfrm>
            <a:off x="12133695" y="7448550"/>
            <a:ext cx="10922509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nEEC probing the angular (transverse) structure of nucleon</a:t>
            </a:r>
          </a:p>
        </p:txBody>
      </p:sp>
      <p:sp>
        <p:nvSpPr>
          <p:cNvPr id="515" name="X.H. Liu, HXZ, 2022…"/>
          <p:cNvSpPr txBox="1"/>
          <p:nvPr/>
        </p:nvSpPr>
        <p:spPr>
          <a:xfrm>
            <a:off x="18876700" y="1900629"/>
            <a:ext cx="502653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X.H. Liu, HXZ, 2022</a:t>
            </a:r>
          </a:p>
          <a:p>
            <a:pPr algn="l"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H.T. Cao, X.H. Liu, HXZ, 2023</a:t>
            </a:r>
          </a:p>
        </p:txBody>
      </p:sp>
      <p:pic>
        <p:nvPicPr>
          <p:cNvPr id="516" name="Screenshot 2024-04-05 at 19.25.45.png" descr="Screenshot 2024-04-05 at 19.25.4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983" y="8260338"/>
            <a:ext cx="6468406" cy="4655216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H.Y. Liu, X.H. Liu, J.C. Pan, F. Yuan, H.X. Zhu, 2023"/>
          <p:cNvSpPr txBox="1"/>
          <p:nvPr/>
        </p:nvSpPr>
        <p:spPr>
          <a:xfrm>
            <a:off x="17911148" y="8522520"/>
            <a:ext cx="631117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H.Y. Liu, X.H. Liu, J.C. Pan, F. Yuan, H.X. Zhu, 2023</a:t>
            </a:r>
          </a:p>
        </p:txBody>
      </p:sp>
      <p:grpSp>
        <p:nvGrpSpPr>
          <p:cNvPr id="520" name="Screenshot 2024-04-05 at 19.32.05.png"/>
          <p:cNvGrpSpPr/>
          <p:nvPr/>
        </p:nvGrpSpPr>
        <p:grpSpPr>
          <a:xfrm>
            <a:off x="17882658" y="11236708"/>
            <a:ext cx="5979437" cy="2527214"/>
            <a:chOff x="0" y="0"/>
            <a:chExt cx="5979435" cy="2527212"/>
          </a:xfrm>
        </p:grpSpPr>
        <p:pic>
          <p:nvPicPr>
            <p:cNvPr id="519" name="Screenshot 2024-04-05 at 19.32.05.png" descr="Screenshot 2024-04-05 at 19.32.0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60412" r="0" b="0"/>
            <a:stretch>
              <a:fillRect/>
            </a:stretch>
          </p:blipFill>
          <p:spPr>
            <a:xfrm>
              <a:off x="127000" y="88900"/>
              <a:ext cx="5725436" cy="21970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8" name="Screenshot 2024-04-05 at 19.32.05.png" descr="Screenshot 2024-04-05 at 19.32.05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0"/>
              <a:ext cx="5979437" cy="2527213"/>
            </a:xfrm>
            <a:prstGeom prst="rect">
              <a:avLst/>
            </a:prstGeom>
            <a:effectLst/>
          </p:spPr>
        </p:pic>
      </p:grpSp>
      <p:sp>
        <p:nvSpPr>
          <p:cNvPr id="521" name="APS Synopsis"/>
          <p:cNvSpPr txBox="1"/>
          <p:nvPr/>
        </p:nvSpPr>
        <p:spPr>
          <a:xfrm>
            <a:off x="20715568" y="10289495"/>
            <a:ext cx="2539747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APS Synopsis</a:t>
            </a:r>
          </a:p>
        </p:txBody>
      </p:sp>
      <p:sp>
        <p:nvSpPr>
          <p:cNvPr id="522" name="DOE Science Highlight"/>
          <p:cNvSpPr txBox="1"/>
          <p:nvPr/>
        </p:nvSpPr>
        <p:spPr>
          <a:xfrm>
            <a:off x="19569578" y="12030833"/>
            <a:ext cx="422224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DOE Science Highlight</a:t>
            </a:r>
          </a:p>
        </p:txBody>
      </p:sp>
      <p:sp>
        <p:nvSpPr>
          <p:cNvPr id="523" name="suppression of nEEC due to gluon saturation"/>
          <p:cNvSpPr txBox="1"/>
          <p:nvPr/>
        </p:nvSpPr>
        <p:spPr>
          <a:xfrm>
            <a:off x="12576854" y="12500314"/>
            <a:ext cx="464456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suppression of nEEC due to gluon saturation</a:t>
            </a:r>
          </a:p>
        </p:txBody>
      </p:sp>
      <p:sp>
        <p:nvSpPr>
          <p:cNvPr id="524" name="Line"/>
          <p:cNvSpPr/>
          <p:nvPr/>
        </p:nvSpPr>
        <p:spPr>
          <a:xfrm flipH="1" flipV="1">
            <a:off x="13557739" y="11954395"/>
            <a:ext cx="430492" cy="593017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he R-ratio in e+e- annihi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The R-ratio in e+e- annihilation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2047270" y="13081000"/>
            <a:ext cx="276760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4814" y="4220688"/>
            <a:ext cx="90551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339" y="2030764"/>
            <a:ext cx="11987171" cy="657694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One of the most important observables in particle physics!…"/>
          <p:cNvSpPr txBox="1"/>
          <p:nvPr/>
        </p:nvSpPr>
        <p:spPr>
          <a:xfrm>
            <a:off x="4043019" y="10720325"/>
            <a:ext cx="16297962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2500"/>
              </a:spcBef>
              <a:defRPr b="0" sz="3200"/>
            </a:pPr>
            <a:r>
              <a:t>One of the most important observables in particle physics!</a:t>
            </a:r>
          </a:p>
          <a:p>
            <a:pPr>
              <a:spcBef>
                <a:spcPts val="2500"/>
              </a:spcBef>
              <a:defRPr b="0" sz="3200"/>
            </a:pPr>
            <a:r>
              <a:t>Cleanest definition in terms of operators. Allows first principle calculation in Lattice QCD</a:t>
            </a:r>
          </a:p>
          <a:p>
            <a:pPr>
              <a:spcBef>
                <a:spcPts val="2500"/>
              </a:spcBef>
              <a:defRPr b="0" sz="3200"/>
            </a:pPr>
            <a:r>
              <a:t>Fully inclusive &lt;=&gt; contains less information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2000" y="8664450"/>
            <a:ext cx="17780000" cy="203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Connecting nEEC to TMD PDF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Connecting nEEC to TMD PDFs</a:t>
            </a:r>
          </a:p>
        </p:txBody>
      </p:sp>
      <p:sp>
        <p:nvSpPr>
          <p:cNvPr id="5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8" name="Nucleon Energy Correlator"/>
          <p:cNvSpPr txBox="1"/>
          <p:nvPr/>
        </p:nvSpPr>
        <p:spPr>
          <a:xfrm>
            <a:off x="2854801" y="2442166"/>
            <a:ext cx="498233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Nucleon Energy Correlator</a:t>
            </a:r>
          </a:p>
        </p:txBody>
      </p:sp>
      <p:sp>
        <p:nvSpPr>
          <p:cNvPr id="529" name="(quark) TMD PDF"/>
          <p:cNvSpPr txBox="1"/>
          <p:nvPr/>
        </p:nvSpPr>
        <p:spPr>
          <a:xfrm>
            <a:off x="16337754" y="2412016"/>
            <a:ext cx="329755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(quark) TMD PDF</a:t>
            </a:r>
          </a:p>
        </p:txBody>
      </p:sp>
      <p:pic>
        <p:nvPicPr>
          <p:cNvPr id="530" name="Screenshot 2024-04-05 at 22.37.43.png" descr="Screenshot 2024-04-05 at 22.37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7932" y="4946356"/>
            <a:ext cx="6517200" cy="5062198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The transverse gauge link leads to interesting physics"/>
          <p:cNvSpPr txBox="1"/>
          <p:nvPr/>
        </p:nvSpPr>
        <p:spPr>
          <a:xfrm>
            <a:off x="13403605" y="10399078"/>
            <a:ext cx="916585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The transverse gauge link leads to interesting physics</a:t>
            </a:r>
          </a:p>
        </p:txBody>
      </p:sp>
      <p:sp>
        <p:nvSpPr>
          <p:cNvPr id="537" name="Connection Line"/>
          <p:cNvSpPr/>
          <p:nvPr/>
        </p:nvSpPr>
        <p:spPr>
          <a:xfrm>
            <a:off x="14448327" y="8368227"/>
            <a:ext cx="716087" cy="2003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18" h="21600" fill="norm" stroke="1" extrusionOk="0">
                <a:moveTo>
                  <a:pt x="16518" y="21600"/>
                </a:moveTo>
                <a:cubicBezTo>
                  <a:pt x="-2450" y="15705"/>
                  <a:pt x="-5082" y="8505"/>
                  <a:pt x="8621" y="0"/>
                </a:cubicBezTo>
              </a:path>
            </a:pathLst>
          </a:cu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5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59904" y="3399441"/>
            <a:ext cx="9641402" cy="1156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882" y="3441526"/>
            <a:ext cx="9174176" cy="1072220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the Sivers effect"/>
          <p:cNvSpPr txBox="1"/>
          <p:nvPr/>
        </p:nvSpPr>
        <p:spPr>
          <a:xfrm>
            <a:off x="14340923" y="11154761"/>
            <a:ext cx="478749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>
              <a:defRPr b="0"/>
            </a:pPr>
            <a:r>
              <a:rPr b="1"/>
              <a:t>the Sivers effect</a:t>
            </a:r>
          </a:p>
        </p:txBody>
      </p:sp>
      <p:pic>
        <p:nvPicPr>
          <p:cNvPr id="5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01536" y="11297070"/>
            <a:ext cx="1971986" cy="677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onnecting nEEC to TMD PDF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Connecting nEEC to TMD PDFs</a:t>
            </a:r>
          </a:p>
        </p:txBody>
      </p:sp>
      <p:sp>
        <p:nvSpPr>
          <p:cNvPr id="5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1" name="Nucleon Energy Correlator"/>
          <p:cNvSpPr txBox="1"/>
          <p:nvPr/>
        </p:nvSpPr>
        <p:spPr>
          <a:xfrm>
            <a:off x="2854801" y="2442166"/>
            <a:ext cx="498233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Nucleon Energy Correlator</a:t>
            </a:r>
          </a:p>
        </p:txBody>
      </p:sp>
      <p:sp>
        <p:nvSpPr>
          <p:cNvPr id="542" name="(quark) TMD PDF"/>
          <p:cNvSpPr txBox="1"/>
          <p:nvPr/>
        </p:nvSpPr>
        <p:spPr>
          <a:xfrm>
            <a:off x="16337754" y="2412016"/>
            <a:ext cx="329755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(quark) TMD PDF</a:t>
            </a:r>
          </a:p>
        </p:txBody>
      </p:sp>
      <p:pic>
        <p:nvPicPr>
          <p:cNvPr id="543" name="Screenshot 2024-04-05 at 22.37.43.png" descr="Screenshot 2024-04-05 at 22.37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7932" y="4946356"/>
            <a:ext cx="6517200" cy="5062198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The transverse gauge link leads to interesting physics"/>
          <p:cNvSpPr txBox="1"/>
          <p:nvPr/>
        </p:nvSpPr>
        <p:spPr>
          <a:xfrm>
            <a:off x="13403605" y="10399078"/>
            <a:ext cx="916585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The transverse gauge link leads to interesting physics</a:t>
            </a:r>
          </a:p>
        </p:txBody>
      </p:sp>
      <p:sp>
        <p:nvSpPr>
          <p:cNvPr id="559" name="Connection Line"/>
          <p:cNvSpPr/>
          <p:nvPr/>
        </p:nvSpPr>
        <p:spPr>
          <a:xfrm>
            <a:off x="14448327" y="8368227"/>
            <a:ext cx="716087" cy="2003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18" h="21600" fill="norm" stroke="1" extrusionOk="0">
                <a:moveTo>
                  <a:pt x="16518" y="21600"/>
                </a:moveTo>
                <a:cubicBezTo>
                  <a:pt x="-2450" y="15705"/>
                  <a:pt x="-5082" y="8505"/>
                  <a:pt x="8621" y="0"/>
                </a:cubicBezTo>
              </a:path>
            </a:pathLst>
          </a:cu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546" name="Screenshot 2024-04-05 at 22.49.56.png" descr="Screenshot 2024-04-05 at 22.49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4248" y="4751149"/>
            <a:ext cx="6043444" cy="5991702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Penrose diagram for nEEC"/>
          <p:cNvSpPr txBox="1"/>
          <p:nvPr/>
        </p:nvSpPr>
        <p:spPr>
          <a:xfrm rot="16200000">
            <a:off x="6492748" y="7683573"/>
            <a:ext cx="452818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Penrose diagram for nEEC</a:t>
            </a:r>
          </a:p>
        </p:txBody>
      </p:sp>
      <p:sp>
        <p:nvSpPr>
          <p:cNvPr id="548" name="Allows signal transmitted to"/>
          <p:cNvSpPr txBox="1"/>
          <p:nvPr/>
        </p:nvSpPr>
        <p:spPr>
          <a:xfrm>
            <a:off x="1653797" y="10537224"/>
            <a:ext cx="7384345" cy="677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Allows signal transmitted to </a:t>
            </a:r>
            <a14:m>
              <m:oMath>
                <m:sSup>
                  <m:e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p>
                  <m:e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sup>
                </m:sSup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m:rPr>
                    <m:sty m:val="p"/>
                  </m:rP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∞</m:t>
                </m:r>
              </m:oMath>
            </a14:m>
          </a:p>
        </p:txBody>
      </p:sp>
      <p:sp>
        <p:nvSpPr>
          <p:cNvPr id="549" name="In momentum space =&gt;"/>
          <p:cNvSpPr txBox="1"/>
          <p:nvPr/>
        </p:nvSpPr>
        <p:spPr>
          <a:xfrm>
            <a:off x="654391" y="11297070"/>
            <a:ext cx="9383158" cy="677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In momentum space =&gt; </a:t>
            </a:r>
            <a14:m>
              <m:oMath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e>
                  <m: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sup>
                </m:sSup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p>
                  <m:e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e>
                  <m: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e>
                  <m:sub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⊥</m:t>
                    </m:r>
                  </m:sub>
                </m:sSub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p>
                  <m:e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e>
                  <m: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  <p:sp>
        <p:nvSpPr>
          <p:cNvPr id="550" name="X.H. Liu, HXZ, 2024"/>
          <p:cNvSpPr txBox="1"/>
          <p:nvPr/>
        </p:nvSpPr>
        <p:spPr>
          <a:xfrm>
            <a:off x="6874350" y="4829922"/>
            <a:ext cx="342709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X.H. Liu, HXZ, 2024</a:t>
            </a:r>
          </a:p>
        </p:txBody>
      </p:sp>
      <p:sp>
        <p:nvSpPr>
          <p:cNvPr id="551" name="Line"/>
          <p:cNvSpPr/>
          <p:nvPr/>
        </p:nvSpPr>
        <p:spPr>
          <a:xfrm>
            <a:off x="1143219" y="5161570"/>
            <a:ext cx="3705123" cy="932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fill="norm" stroke="1" extrusionOk="0">
                <a:moveTo>
                  <a:pt x="0" y="21567"/>
                </a:moveTo>
                <a:cubicBezTo>
                  <a:pt x="1288" y="16342"/>
                  <a:pt x="2790" y="12019"/>
                  <a:pt x="4442" y="8783"/>
                </a:cubicBezTo>
                <a:cubicBezTo>
                  <a:pt x="6160" y="5416"/>
                  <a:pt x="8010" y="3282"/>
                  <a:pt x="9897" y="1971"/>
                </a:cubicBezTo>
                <a:cubicBezTo>
                  <a:pt x="12052" y="473"/>
                  <a:pt x="14242" y="53"/>
                  <a:pt x="16430" y="5"/>
                </a:cubicBezTo>
                <a:cubicBezTo>
                  <a:pt x="18155" y="-33"/>
                  <a:pt x="19879" y="159"/>
                  <a:pt x="21600" y="580"/>
                </a:cubicBezTo>
              </a:path>
            </a:pathLst>
          </a:cu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</a:p>
        </p:txBody>
      </p:sp>
      <p:sp>
        <p:nvSpPr>
          <p:cNvPr id="552" name="Glauber gluon"/>
          <p:cNvSpPr txBox="1"/>
          <p:nvPr/>
        </p:nvSpPr>
        <p:spPr>
          <a:xfrm>
            <a:off x="30252" y="6033951"/>
            <a:ext cx="251117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Glauber gluon</a:t>
            </a:r>
          </a:p>
        </p:txBody>
      </p:sp>
      <p:pic>
        <p:nvPicPr>
          <p:cNvPr id="5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59904" y="3399441"/>
            <a:ext cx="9641402" cy="1156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8882" y="3441526"/>
            <a:ext cx="9174176" cy="107222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the Sivers effect"/>
          <p:cNvSpPr txBox="1"/>
          <p:nvPr/>
        </p:nvSpPr>
        <p:spPr>
          <a:xfrm>
            <a:off x="14340923" y="11154761"/>
            <a:ext cx="478749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>
              <a:defRPr b="0"/>
            </a:pPr>
            <a:r>
              <a:rPr b="1"/>
              <a:t>the Sivers effect</a:t>
            </a:r>
          </a:p>
        </p:txBody>
      </p:sp>
      <p:sp>
        <p:nvSpPr>
          <p:cNvPr id="556" name="the Sivers effect"/>
          <p:cNvSpPr txBox="1"/>
          <p:nvPr/>
        </p:nvSpPr>
        <p:spPr>
          <a:xfrm>
            <a:off x="1973247" y="12056916"/>
            <a:ext cx="4787495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>
              <a:defRPr b="0"/>
            </a:pPr>
            <a:r>
              <a:rPr b="1"/>
              <a:t>the Sivers effect</a:t>
            </a:r>
          </a:p>
        </p:txBody>
      </p:sp>
      <p:pic>
        <p:nvPicPr>
          <p:cNvPr id="5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76186" y="12111839"/>
            <a:ext cx="1593684" cy="677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301536" y="11297070"/>
            <a:ext cx="1971986" cy="677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Rectangle"/>
          <p:cNvSpPr/>
          <p:nvPr/>
        </p:nvSpPr>
        <p:spPr>
          <a:xfrm>
            <a:off x="13391007" y="7199204"/>
            <a:ext cx="1270001" cy="435289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2" name="Rectangle"/>
          <p:cNvSpPr/>
          <p:nvPr/>
        </p:nvSpPr>
        <p:spPr>
          <a:xfrm flipH="1" rot="2193655">
            <a:off x="14568361" y="8029181"/>
            <a:ext cx="1882908" cy="435289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3" name="Rectangle"/>
          <p:cNvSpPr/>
          <p:nvPr/>
        </p:nvSpPr>
        <p:spPr>
          <a:xfrm rot="19383657">
            <a:off x="21093385" y="8241420"/>
            <a:ext cx="1882907" cy="435290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4" name="Rectangle"/>
          <p:cNvSpPr/>
          <p:nvPr/>
        </p:nvSpPr>
        <p:spPr>
          <a:xfrm>
            <a:off x="22861965" y="7199204"/>
            <a:ext cx="1270001" cy="435289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5" name="A twist-3 collinear factor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z="9072"/>
            </a:lvl1pPr>
          </a:lstStyle>
          <a:p>
            <a:pPr/>
            <a:r>
              <a:t>A twist-3 collinear factorization</a:t>
            </a:r>
          </a:p>
        </p:txBody>
      </p:sp>
      <p:sp>
        <p:nvSpPr>
          <p:cNvPr id="5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7" name="SIEC_2.png" descr="SIEC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33470" y="4045677"/>
            <a:ext cx="8834067" cy="4469743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Line"/>
          <p:cNvSpPr/>
          <p:nvPr/>
        </p:nvSpPr>
        <p:spPr>
          <a:xfrm flipV="1">
            <a:off x="18812403" y="3018026"/>
            <a:ext cx="1" cy="6525045"/>
          </a:xfrm>
          <a:prstGeom prst="line">
            <a:avLst/>
          </a:pr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5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5470" y="6454944"/>
            <a:ext cx="773868" cy="806112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energy operator"/>
          <p:cNvSpPr txBox="1"/>
          <p:nvPr/>
        </p:nvSpPr>
        <p:spPr>
          <a:xfrm>
            <a:off x="17354088" y="7302637"/>
            <a:ext cx="2992832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energy operator</a:t>
            </a:r>
          </a:p>
        </p:txBody>
      </p:sp>
      <p:grpSp>
        <p:nvGrpSpPr>
          <p:cNvPr id="582" name="Group"/>
          <p:cNvGrpSpPr/>
          <p:nvPr/>
        </p:nvGrpSpPr>
        <p:grpSpPr>
          <a:xfrm>
            <a:off x="172938" y="2638504"/>
            <a:ext cx="11892311" cy="7393729"/>
            <a:chOff x="0" y="0"/>
            <a:chExt cx="11892309" cy="7393727"/>
          </a:xfrm>
        </p:grpSpPr>
        <p:sp>
          <p:nvSpPr>
            <p:cNvPr id="571" name="Rectangle"/>
            <p:cNvSpPr/>
            <p:nvPr/>
          </p:nvSpPr>
          <p:spPr>
            <a:xfrm flipH="1" rot="2193655">
              <a:off x="1535874" y="5390676"/>
              <a:ext cx="1882908" cy="435289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72" name="Rectangle"/>
            <p:cNvSpPr/>
            <p:nvPr/>
          </p:nvSpPr>
          <p:spPr>
            <a:xfrm>
              <a:off x="9945546" y="4560699"/>
              <a:ext cx="1270001" cy="43529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73" name="Rectangle"/>
            <p:cNvSpPr/>
            <p:nvPr/>
          </p:nvSpPr>
          <p:spPr>
            <a:xfrm rot="19383657">
              <a:off x="7870398" y="5390676"/>
              <a:ext cx="1882908" cy="435289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74" name="Line"/>
            <p:cNvSpPr/>
            <p:nvPr/>
          </p:nvSpPr>
          <p:spPr>
            <a:xfrm flipV="1">
              <a:off x="5607773" y="379521"/>
              <a:ext cx="1" cy="652504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pic>
          <p:nvPicPr>
            <p:cNvPr id="57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20840" y="3816439"/>
              <a:ext cx="773867" cy="806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6" name="energy operator"/>
            <p:cNvSpPr txBox="1"/>
            <p:nvPr/>
          </p:nvSpPr>
          <p:spPr>
            <a:xfrm>
              <a:off x="4149458" y="4664133"/>
              <a:ext cx="2992832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2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energy operator</a:t>
              </a:r>
            </a:p>
          </p:txBody>
        </p:sp>
        <p:sp>
          <p:nvSpPr>
            <p:cNvPr id="577" name="glauber"/>
            <p:cNvSpPr txBox="1"/>
            <p:nvPr/>
          </p:nvSpPr>
          <p:spPr>
            <a:xfrm>
              <a:off x="2720444" y="3154872"/>
              <a:ext cx="1476554" cy="57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200">
                  <a:solidFill>
                    <a:schemeClr val="accent5">
                      <a:lumOff val="-29866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glauber</a:t>
              </a:r>
            </a:p>
          </p:txBody>
        </p:sp>
        <p:grpSp>
          <p:nvGrpSpPr>
            <p:cNvPr id="581" name="Group"/>
            <p:cNvGrpSpPr/>
            <p:nvPr/>
          </p:nvGrpSpPr>
          <p:grpSpPr>
            <a:xfrm>
              <a:off x="0" y="0"/>
              <a:ext cx="11892310" cy="7393728"/>
              <a:chOff x="0" y="0"/>
              <a:chExt cx="11892309" cy="7393727"/>
            </a:xfrm>
          </p:grpSpPr>
          <p:sp>
            <p:nvSpPr>
              <p:cNvPr id="578" name="Rectangle"/>
              <p:cNvSpPr/>
              <p:nvPr/>
            </p:nvSpPr>
            <p:spPr>
              <a:xfrm>
                <a:off x="97273" y="4560699"/>
                <a:ext cx="1270001" cy="43529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579" name="SIEC_1.png" descr="SIEC_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41993" y="1407172"/>
                <a:ext cx="8834067" cy="44697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80" name="Rounded Rectangle"/>
              <p:cNvSpPr/>
              <p:nvPr/>
            </p:nvSpPr>
            <p:spPr>
              <a:xfrm>
                <a:off x="0" y="0"/>
                <a:ext cx="11892310" cy="7393728"/>
              </a:xfrm>
              <a:prstGeom prst="roundRect">
                <a:avLst>
                  <a:gd name="adj" fmla="val 15000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583" name="Rounded Rectangle"/>
          <p:cNvSpPr/>
          <p:nvPr/>
        </p:nvSpPr>
        <p:spPr>
          <a:xfrm>
            <a:off x="12667054" y="2638504"/>
            <a:ext cx="11622866" cy="7393729"/>
          </a:xfrm>
          <a:prstGeom prst="roundRect">
            <a:avLst>
              <a:gd name="adj" fmla="val 150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4" name="match onto the Qiu-Sterman function"/>
          <p:cNvSpPr txBox="1"/>
          <p:nvPr/>
        </p:nvSpPr>
        <p:spPr>
          <a:xfrm>
            <a:off x="7058405" y="10602456"/>
            <a:ext cx="1026718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match onto the Qiu-Sterman function</a:t>
            </a:r>
          </a:p>
        </p:txBody>
      </p:sp>
      <p:sp>
        <p:nvSpPr>
          <p:cNvPr id="585" name="X.H. Liu, D.Y. Shao, HXZ, W.I.P."/>
          <p:cNvSpPr txBox="1"/>
          <p:nvPr/>
        </p:nvSpPr>
        <p:spPr>
          <a:xfrm>
            <a:off x="18273842" y="1911337"/>
            <a:ext cx="5758791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X.H. Liu, D.Y. Shao, HXZ, W.I.P.</a:t>
            </a:r>
          </a:p>
        </p:txBody>
      </p:sp>
      <p:pic>
        <p:nvPicPr>
          <p:cNvPr id="5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26574" y="11852728"/>
            <a:ext cx="10330852" cy="786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Rounded Rectangle"/>
          <p:cNvSpPr/>
          <p:nvPr/>
        </p:nvSpPr>
        <p:spPr>
          <a:xfrm>
            <a:off x="18631661" y="8955428"/>
            <a:ext cx="3006517" cy="1270001"/>
          </a:xfrm>
          <a:prstGeom prst="roundRect">
            <a:avLst>
              <a:gd name="adj" fmla="val 15000"/>
            </a:avLst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9" name="Sign change of Sivers and factorization brea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Sign change of Sivers and factorization breaking</a:t>
            </a:r>
          </a:p>
        </p:txBody>
      </p:sp>
      <p:sp>
        <p:nvSpPr>
          <p:cNvPr id="5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2629" y="3114245"/>
            <a:ext cx="8898742" cy="931495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J. Collins, 2002; S. Brodsky, D.S. Hwang, I. Schmidt, 2002; D. Boer, P. Mulders, F. Pijman, 2003; ……"/>
          <p:cNvSpPr txBox="1"/>
          <p:nvPr/>
        </p:nvSpPr>
        <p:spPr>
          <a:xfrm>
            <a:off x="5805667" y="2135668"/>
            <a:ext cx="18385232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J. Collins, 2002; S. Brodsky, D.S. Hwang, I. Schmidt, 2002; D. Boer, P. Mulders, F. Pijman, 2003; ……</a:t>
            </a:r>
          </a:p>
        </p:txBody>
      </p:sp>
      <p:grpSp>
        <p:nvGrpSpPr>
          <p:cNvPr id="600" name="Group"/>
          <p:cNvGrpSpPr/>
          <p:nvPr/>
        </p:nvGrpSpPr>
        <p:grpSpPr>
          <a:xfrm>
            <a:off x="859767" y="5377591"/>
            <a:ext cx="8640950" cy="4270350"/>
            <a:chOff x="0" y="0"/>
            <a:chExt cx="8640948" cy="4270348"/>
          </a:xfrm>
        </p:grpSpPr>
        <p:sp>
          <p:nvSpPr>
            <p:cNvPr id="593" name="Rectangle"/>
            <p:cNvSpPr/>
            <p:nvPr/>
          </p:nvSpPr>
          <p:spPr>
            <a:xfrm flipH="1" rot="19169017">
              <a:off x="5867421" y="257814"/>
              <a:ext cx="914417" cy="327115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4" name="Rectangle"/>
            <p:cNvSpPr/>
            <p:nvPr/>
          </p:nvSpPr>
          <p:spPr>
            <a:xfrm>
              <a:off x="4858795" y="649614"/>
              <a:ext cx="978612" cy="335417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5" name="Rectangle"/>
            <p:cNvSpPr/>
            <p:nvPr/>
          </p:nvSpPr>
          <p:spPr>
            <a:xfrm>
              <a:off x="4858795" y="3284860"/>
              <a:ext cx="978612" cy="335417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6" name="Rectangle"/>
            <p:cNvSpPr/>
            <p:nvPr/>
          </p:nvSpPr>
          <p:spPr>
            <a:xfrm flipH="1" rot="2193655">
              <a:off x="5877207" y="3656411"/>
              <a:ext cx="914417" cy="327114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7" name="Rectangle"/>
            <p:cNvSpPr/>
            <p:nvPr/>
          </p:nvSpPr>
          <p:spPr>
            <a:xfrm flipH="1" rot="2193655">
              <a:off x="872298" y="3535801"/>
              <a:ext cx="1450894" cy="335417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8" name="Rectangle"/>
            <p:cNvSpPr/>
            <p:nvPr/>
          </p:nvSpPr>
          <p:spPr>
            <a:xfrm>
              <a:off x="0" y="2932598"/>
              <a:ext cx="978612" cy="335416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99" name="sign_change.png" descr="sign_chan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18891" y="315540"/>
              <a:ext cx="7922058" cy="3680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1" name="DIS"/>
          <p:cNvSpPr txBox="1"/>
          <p:nvPr/>
        </p:nvSpPr>
        <p:spPr>
          <a:xfrm>
            <a:off x="1291229" y="10351961"/>
            <a:ext cx="109636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DIS</a:t>
            </a:r>
          </a:p>
        </p:txBody>
      </p:sp>
      <p:sp>
        <p:nvSpPr>
          <p:cNvPr id="602" name="Drell-Yan"/>
          <p:cNvSpPr txBox="1"/>
          <p:nvPr/>
        </p:nvSpPr>
        <p:spPr>
          <a:xfrm>
            <a:off x="6031640" y="10351961"/>
            <a:ext cx="257586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Drell-Yan</a:t>
            </a:r>
          </a:p>
        </p:txBody>
      </p:sp>
      <p:sp>
        <p:nvSpPr>
          <p:cNvPr id="603" name="Catani and collaborator’s…"/>
          <p:cNvSpPr txBox="1"/>
          <p:nvPr/>
        </p:nvSpPr>
        <p:spPr>
          <a:xfrm>
            <a:off x="14668073" y="4451494"/>
            <a:ext cx="6933287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Catani and collaborator’s</a:t>
            </a:r>
          </a:p>
          <a:p>
            <a:pPr>
              <a:defRPr b="0"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factorization breaking</a:t>
            </a:r>
          </a:p>
        </p:txBody>
      </p:sp>
      <p:pic>
        <p:nvPicPr>
          <p:cNvPr id="604" name="Screenshot 2024-04-17 at 12.32.07.png" descr="Screenshot 2024-04-17 at 12.32.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1774" y="6580235"/>
            <a:ext cx="11848412" cy="1042222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Rectangle"/>
          <p:cNvSpPr/>
          <p:nvPr/>
        </p:nvSpPr>
        <p:spPr>
          <a:xfrm>
            <a:off x="449781" y="4925978"/>
            <a:ext cx="9310612" cy="645956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06" name="Screenshot 2024-04-17 at 12.33.07.png" descr="Screenshot 2024-04-17 at 12.33.0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63357" y="7726831"/>
            <a:ext cx="11342718" cy="821724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. Catani, D. de Florian, G. Rodrigo, 2011"/>
          <p:cNvSpPr txBox="1"/>
          <p:nvPr/>
        </p:nvSpPr>
        <p:spPr>
          <a:xfrm>
            <a:off x="16503178" y="5935923"/>
            <a:ext cx="7649364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S. Catani, D. de Florian, G. Rodrigo, 2011</a:t>
            </a:r>
          </a:p>
        </p:txBody>
      </p:sp>
      <p:pic>
        <p:nvPicPr>
          <p:cNvPr id="60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08485" y="8955428"/>
            <a:ext cx="10052462" cy="1194033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1"/>
          <p:cNvSpPr txBox="1"/>
          <p:nvPr/>
        </p:nvSpPr>
        <p:spPr>
          <a:xfrm>
            <a:off x="7838495" y="6126009"/>
            <a:ext cx="45323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10" name="j"/>
          <p:cNvSpPr txBox="1"/>
          <p:nvPr/>
        </p:nvSpPr>
        <p:spPr>
          <a:xfrm>
            <a:off x="4025652" y="8160792"/>
            <a:ext cx="24963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611" name="j"/>
          <p:cNvSpPr txBox="1"/>
          <p:nvPr/>
        </p:nvSpPr>
        <p:spPr>
          <a:xfrm>
            <a:off x="9293573" y="8641526"/>
            <a:ext cx="24963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612" name="All outgoing convention"/>
          <p:cNvSpPr txBox="1"/>
          <p:nvPr/>
        </p:nvSpPr>
        <p:spPr>
          <a:xfrm>
            <a:off x="285015" y="11864413"/>
            <a:ext cx="652729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All outgoing convention</a:t>
            </a:r>
          </a:p>
        </p:txBody>
      </p:sp>
      <p:pic>
        <p:nvPicPr>
          <p:cNvPr id="61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71082" y="11864413"/>
            <a:ext cx="2388065" cy="1194034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can be understood from SCET-Glauber, M. Schwartz, K. Yan, HXZ, 2017"/>
          <p:cNvSpPr txBox="1"/>
          <p:nvPr/>
        </p:nvSpPr>
        <p:spPr>
          <a:xfrm>
            <a:off x="10765254" y="12472779"/>
            <a:ext cx="13182499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can be understood from SCET-Glauber, M. Schwartz, K. Yan, HXZ, 2017</a:t>
            </a:r>
          </a:p>
        </p:txBody>
      </p:sp>
      <p:sp>
        <p:nvSpPr>
          <p:cNvPr id="615" name="DIS: sj1&gt;0"/>
          <p:cNvSpPr txBox="1"/>
          <p:nvPr/>
        </p:nvSpPr>
        <p:spPr>
          <a:xfrm>
            <a:off x="14443168" y="11103998"/>
            <a:ext cx="276098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DIS: s</a:t>
            </a:r>
            <a:r>
              <a:rPr baseline="-5999"/>
              <a:t>j1</a:t>
            </a:r>
            <a:r>
              <a:t>&gt;0</a:t>
            </a:r>
          </a:p>
        </p:txBody>
      </p:sp>
      <p:sp>
        <p:nvSpPr>
          <p:cNvPr id="616" name="DY: sj1&lt;0"/>
          <p:cNvSpPr txBox="1"/>
          <p:nvPr/>
        </p:nvSpPr>
        <p:spPr>
          <a:xfrm>
            <a:off x="18861414" y="11103998"/>
            <a:ext cx="254701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4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DY: s</a:t>
            </a:r>
            <a:r>
              <a:rPr baseline="-5999"/>
              <a:t>j1</a:t>
            </a:r>
            <a:r>
              <a:t>&lt;0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Screenshot 2024-04-06 at 00.41.56.png" descr="Screenshot 2024-04-06 at 00.41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6566" y="6332071"/>
            <a:ext cx="10954764" cy="7003612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Covering the full 4  angle at E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28319">
              <a:defRPr sz="7168"/>
            </a:pPr>
            <a:r>
              <a:t>Covering the full 4</a:t>
            </a:r>
            <a14:m>
              <m:oMath>
                <m:r>
                  <a:rPr xmlns:a="http://schemas.openxmlformats.org/drawingml/2006/main" sz="83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  <a:r>
              <a:t> angle at EIC</a:t>
            </a:r>
            <a:endParaRPr sz="11200"/>
          </a:p>
        </p:txBody>
      </p:sp>
      <p:sp>
        <p:nvSpPr>
          <p:cNvPr id="6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1" name="Screenshot 2024-04-06 at 00.40.49.png" descr="Screenshot 2024-04-06 at 00.40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42321" y="2585469"/>
            <a:ext cx="7893019" cy="3907564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Full phase space coverage in e+e- exhibit rich dynamics.…"/>
          <p:cNvSpPr txBox="1"/>
          <p:nvPr/>
        </p:nvSpPr>
        <p:spPr>
          <a:xfrm>
            <a:off x="950840" y="2312852"/>
            <a:ext cx="1052980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/>
            </a:pPr>
            <a:r>
              <a:t>Full phase space coverage in e+e- exhibit rich dynamics.</a:t>
            </a:r>
          </a:p>
          <a:p>
            <a: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Now the same can be done for DIS!</a:t>
            </a:r>
          </a:p>
        </p:txBody>
      </p:sp>
      <p:pic>
        <p:nvPicPr>
          <p:cNvPr id="623" name="Screenshot 2024-04-05 at 13.15.11.png" descr="Screenshot 2024-04-05 at 13.15.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6440" y="4846707"/>
            <a:ext cx="10024408" cy="7835591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Equation"/>
          <p:cNvSpPr txBox="1"/>
          <p:nvPr/>
        </p:nvSpPr>
        <p:spPr>
          <a:xfrm>
            <a:off x="5120089" y="12752352"/>
            <a:ext cx="225376" cy="3325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</m:oMath>
              </m:oMathPara>
            </a14:m>
            <a:endParaRPr sz="3800"/>
          </a:p>
        </p:txBody>
      </p:sp>
      <p:sp>
        <p:nvSpPr>
          <p:cNvPr id="625" name="H.T. Cao, H.T. Li, Z.H. Mi, 2023"/>
          <p:cNvSpPr txBox="1"/>
          <p:nvPr/>
        </p:nvSpPr>
        <p:spPr>
          <a:xfrm>
            <a:off x="18549336" y="1885480"/>
            <a:ext cx="523075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H.T. Cao, H.T. Li, Z.H. Mi, 2023</a:t>
            </a:r>
          </a:p>
        </p:txBody>
      </p:sp>
      <p:sp>
        <p:nvSpPr>
          <p:cNvPr id="626" name="Arrow 11"/>
          <p:cNvSpPr/>
          <p:nvPr/>
        </p:nvSpPr>
        <p:spPr>
          <a:xfrm rot="10800000">
            <a:off x="2662708" y="8170888"/>
            <a:ext cx="902209" cy="679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F900"/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27" name="jet"/>
          <p:cNvSpPr txBox="1"/>
          <p:nvPr/>
        </p:nvSpPr>
        <p:spPr>
          <a:xfrm>
            <a:off x="3789105" y="8212077"/>
            <a:ext cx="592837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jet</a:t>
            </a:r>
          </a:p>
        </p:txBody>
      </p:sp>
      <p:sp>
        <p:nvSpPr>
          <p:cNvPr id="628" name="Arrow 11"/>
          <p:cNvSpPr/>
          <p:nvPr/>
        </p:nvSpPr>
        <p:spPr>
          <a:xfrm>
            <a:off x="8289788" y="7584576"/>
            <a:ext cx="902210" cy="679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29" name="TMD"/>
          <p:cNvSpPr txBox="1"/>
          <p:nvPr/>
        </p:nvSpPr>
        <p:spPr>
          <a:xfrm>
            <a:off x="7311110" y="7625766"/>
            <a:ext cx="100279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TMD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Screenshot 2024-04-06 at 01.07.28.png" descr="Screenshot 2024-04-06 at 01.0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4816" y="5184166"/>
            <a:ext cx="7772401" cy="6146801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Theorizing the track measur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Theorizing the track measurement</a:t>
            </a:r>
          </a:p>
        </p:txBody>
      </p:sp>
      <p:sp>
        <p:nvSpPr>
          <p:cNvPr id="633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669" y="2176671"/>
            <a:ext cx="6153741" cy="4021736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track function: probability for finding charged hadrons with total momentum fraction x"/>
          <p:cNvSpPr txBox="1"/>
          <p:nvPr/>
        </p:nvSpPr>
        <p:spPr>
          <a:xfrm>
            <a:off x="14265361" y="2187527"/>
            <a:ext cx="91313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track function: probability for finding charged hadrons with total momentum fraction x</a:t>
            </a:r>
          </a:p>
        </p:txBody>
      </p:sp>
      <p:pic>
        <p:nvPicPr>
          <p:cNvPr id="636" name="Screenshot 2024-04-06 at 01.00.19.png" descr="Screenshot 2024-04-06 at 01.00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0059" y="7581379"/>
            <a:ext cx="9131301" cy="5753101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Chang, Procura, Thaler, Waalewijn, 2013"/>
          <p:cNvSpPr txBox="1"/>
          <p:nvPr/>
        </p:nvSpPr>
        <p:spPr>
          <a:xfrm>
            <a:off x="16994396" y="4681885"/>
            <a:ext cx="691400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Chang, Procura, Thaler, Waalewijn, 2013</a:t>
            </a:r>
          </a:p>
        </p:txBody>
      </p:sp>
      <p:sp>
        <p:nvSpPr>
          <p:cNvPr id="638" name="Y.B. Li et al., 2021"/>
          <p:cNvSpPr txBox="1"/>
          <p:nvPr/>
        </p:nvSpPr>
        <p:spPr>
          <a:xfrm>
            <a:off x="5045749" y="8586857"/>
            <a:ext cx="310477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Y.B. Li et al., 2021</a:t>
            </a:r>
          </a:p>
        </p:txBody>
      </p:sp>
      <p:sp>
        <p:nvSpPr>
          <p:cNvPr id="639" name="First NLO calculation with tracks!"/>
          <p:cNvSpPr txBox="1"/>
          <p:nvPr/>
        </p:nvSpPr>
        <p:spPr>
          <a:xfrm>
            <a:off x="2815793" y="13030200"/>
            <a:ext cx="6250687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First NLO calculation with tracks!</a:t>
            </a:r>
          </a:p>
        </p:txBody>
      </p:sp>
      <p:sp>
        <p:nvSpPr>
          <p:cNvPr id="640" name="Nightmare for precision measurement with neutral hadrons"/>
          <p:cNvSpPr txBox="1"/>
          <p:nvPr/>
        </p:nvSpPr>
        <p:spPr>
          <a:xfrm>
            <a:off x="847669" y="5088139"/>
            <a:ext cx="615374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Nightmare for precision measurement with neutral hadrons</a:t>
            </a:r>
          </a:p>
        </p:txBody>
      </p:sp>
      <p:pic>
        <p:nvPicPr>
          <p:cNvPr id="641" name="Screenshot 2024-04-06 at 01.04.31.png" descr="Screenshot 2024-04-06 at 01.04.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76227" y="1855930"/>
            <a:ext cx="4080008" cy="2608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Screenshot 2024-04-06 at 01.04.54.png" descr="Screenshot 2024-04-06 at 01.04.5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545793" y="3422063"/>
            <a:ext cx="10570437" cy="947063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Arrow"/>
          <p:cNvSpPr/>
          <p:nvPr/>
        </p:nvSpPr>
        <p:spPr>
          <a:xfrm>
            <a:off x="7979588" y="4538201"/>
            <a:ext cx="3104770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44" name="solution:"/>
          <p:cNvSpPr txBox="1"/>
          <p:nvPr/>
        </p:nvSpPr>
        <p:spPr>
          <a:xfrm>
            <a:off x="8272453" y="4315232"/>
            <a:ext cx="175717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solution:</a:t>
            </a:r>
          </a:p>
        </p:txBody>
      </p:sp>
      <p:sp>
        <p:nvSpPr>
          <p:cNvPr id="645" name="Using tracks!"/>
          <p:cNvSpPr txBox="1"/>
          <p:nvPr/>
        </p:nvSpPr>
        <p:spPr>
          <a:xfrm>
            <a:off x="7719932" y="5457116"/>
            <a:ext cx="248678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Using tracks!</a:t>
            </a:r>
          </a:p>
        </p:txBody>
      </p:sp>
      <p:sp>
        <p:nvSpPr>
          <p:cNvPr id="646" name="Full NLO evolution for track function"/>
          <p:cNvSpPr txBox="1"/>
          <p:nvPr/>
        </p:nvSpPr>
        <p:spPr>
          <a:xfrm>
            <a:off x="14605092" y="11217575"/>
            <a:ext cx="641185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Full NLO evolution for track function</a:t>
            </a:r>
          </a:p>
        </p:txBody>
      </p:sp>
      <p:sp>
        <p:nvSpPr>
          <p:cNvPr id="647" name="By-product: first NLO evolution kernel for dihadron fragmentation!"/>
          <p:cNvSpPr txBox="1"/>
          <p:nvPr/>
        </p:nvSpPr>
        <p:spPr>
          <a:xfrm>
            <a:off x="13291574" y="12296178"/>
            <a:ext cx="90388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By-product: first NLO evolution kernel for dihadron fragmentation!</a:t>
            </a:r>
          </a:p>
        </p:txBody>
      </p:sp>
      <p:sp>
        <p:nvSpPr>
          <p:cNvPr id="648" name="H. Chen et al., 2022"/>
          <p:cNvSpPr txBox="1"/>
          <p:nvPr/>
        </p:nvSpPr>
        <p:spPr>
          <a:xfrm>
            <a:off x="20102897" y="11691405"/>
            <a:ext cx="339128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H. Chen et al., 2022</a:t>
            </a:r>
          </a:p>
        </p:txBody>
      </p:sp>
      <p:sp>
        <p:nvSpPr>
          <p:cNvPr id="649" name="Rounded Rectangle"/>
          <p:cNvSpPr/>
          <p:nvPr/>
        </p:nvSpPr>
        <p:spPr>
          <a:xfrm>
            <a:off x="12683281" y="5453374"/>
            <a:ext cx="11321846" cy="8101090"/>
          </a:xfrm>
          <a:prstGeom prst="roundRect">
            <a:avLst>
              <a:gd name="adj" fmla="val 150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50" name="Asymmetric EEC on tracks"/>
          <p:cNvSpPr txBox="1"/>
          <p:nvPr/>
        </p:nvSpPr>
        <p:spPr>
          <a:xfrm>
            <a:off x="3492449" y="7081606"/>
            <a:ext cx="489737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Asymmetric EEC on tracks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Energy correlators for future colli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Energy correlators for future colliders</a:t>
            </a:r>
          </a:p>
        </p:txBody>
      </p:sp>
      <p:sp>
        <p:nvSpPr>
          <p:cNvPr id="6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4" name="Screenshot 2024-04-05 at 14.51.13.png" descr="Screenshot 2024-04-05 at 14.51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5359" y="1925679"/>
            <a:ext cx="19233282" cy="6900159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Arrow"/>
          <p:cNvSpPr/>
          <p:nvPr/>
        </p:nvSpPr>
        <p:spPr>
          <a:xfrm>
            <a:off x="2339674" y="10216970"/>
            <a:ext cx="1987359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56" name="large…"/>
          <p:cNvSpPr txBox="1"/>
          <p:nvPr/>
        </p:nvSpPr>
        <p:spPr>
          <a:xfrm>
            <a:off x="21360766" y="10208113"/>
            <a:ext cx="304304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large</a:t>
            </a:r>
          </a:p>
          <a:p>
            <a:pPr/>
            <a:r>
              <a:t>angle</a:t>
            </a:r>
          </a:p>
          <a:p>
            <a:pPr/>
            <a:r>
              <a:t>（high energy）</a:t>
            </a:r>
          </a:p>
        </p:txBody>
      </p:sp>
      <p:grpSp>
        <p:nvGrpSpPr>
          <p:cNvPr id="659" name="Group"/>
          <p:cNvGrpSpPr/>
          <p:nvPr/>
        </p:nvGrpSpPr>
        <p:grpSpPr>
          <a:xfrm>
            <a:off x="2286660" y="11207858"/>
            <a:ext cx="11466736" cy="1270001"/>
            <a:chOff x="0" y="0"/>
            <a:chExt cx="11466735" cy="1270000"/>
          </a:xfrm>
        </p:grpSpPr>
        <p:sp>
          <p:nvSpPr>
            <p:cNvPr id="657" name="Rounded Rectangle"/>
            <p:cNvSpPr/>
            <p:nvPr/>
          </p:nvSpPr>
          <p:spPr>
            <a:xfrm>
              <a:off x="0" y="0"/>
              <a:ext cx="11466736" cy="1270000"/>
            </a:xfrm>
            <a:prstGeom prst="roundRect">
              <a:avLst>
                <a:gd name="adj" fmla="val 15000"/>
              </a:avLst>
            </a:prstGeom>
            <a:solidFill>
              <a:srgbClr val="D2EDC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8" name="e+e- below 10 GeV: explore the transition from quarks to hadrons in unprecedented details"/>
            <p:cNvSpPr txBox="1"/>
            <p:nvPr/>
          </p:nvSpPr>
          <p:spPr>
            <a:xfrm>
              <a:off x="352016" y="88899"/>
              <a:ext cx="10762705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e+e- below 10 GeV: explore the transition from quarks to hadrons in unprecedented details</a:t>
              </a:r>
            </a:p>
          </p:txBody>
        </p:sp>
      </p:grpSp>
      <p:grpSp>
        <p:nvGrpSpPr>
          <p:cNvPr id="662" name="Group"/>
          <p:cNvGrpSpPr/>
          <p:nvPr/>
        </p:nvGrpSpPr>
        <p:grpSpPr>
          <a:xfrm>
            <a:off x="9703914" y="9334717"/>
            <a:ext cx="11466737" cy="1270001"/>
            <a:chOff x="0" y="0"/>
            <a:chExt cx="11466735" cy="1270000"/>
          </a:xfrm>
        </p:grpSpPr>
        <p:sp>
          <p:nvSpPr>
            <p:cNvPr id="660" name="Rounded Rectangle"/>
            <p:cNvSpPr/>
            <p:nvPr/>
          </p:nvSpPr>
          <p:spPr>
            <a:xfrm>
              <a:off x="0" y="0"/>
              <a:ext cx="11466736" cy="1270000"/>
            </a:xfrm>
            <a:prstGeom prst="roundRect">
              <a:avLst>
                <a:gd name="adj" fmla="val 15000"/>
              </a:avLst>
            </a:prstGeom>
            <a:solidFill>
              <a:srgbClr val="94C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61" name="e+e- above 200 GeV: open up the perturbative window for numerous precision measurements"/>
            <p:cNvSpPr txBox="1"/>
            <p:nvPr/>
          </p:nvSpPr>
          <p:spPr>
            <a:xfrm>
              <a:off x="352016" y="88899"/>
              <a:ext cx="10762705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e+e- above 200 GeV: open up the perturbative window for numerous precision measurements</a:t>
              </a:r>
            </a:p>
          </p:txBody>
        </p:sp>
      </p:grpSp>
      <p:sp>
        <p:nvSpPr>
          <p:cNvPr id="663" name="small…"/>
          <p:cNvSpPr txBox="1"/>
          <p:nvPr/>
        </p:nvSpPr>
        <p:spPr>
          <a:xfrm>
            <a:off x="325854" y="10058220"/>
            <a:ext cx="2389252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small</a:t>
            </a:r>
          </a:p>
          <a:p>
            <a:pPr/>
            <a:r>
              <a:t>angle</a:t>
            </a:r>
          </a:p>
          <a:p>
            <a:pPr/>
            <a:r>
              <a:t>(low energy)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owards understanding QCD hadronization: renormal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5770">
              <a:defRPr sz="6048"/>
            </a:lvl1pPr>
          </a:lstStyle>
          <a:p>
            <a:pPr/>
            <a:r>
              <a:t>Towards understanding QCD hadronization: renormalon</a:t>
            </a:r>
          </a:p>
        </p:txBody>
      </p:sp>
      <p:sp>
        <p:nvSpPr>
          <p:cNvPr id="6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7" name="Screenshot 2024-04-20 at 09.27.15.png" descr="Screenshot 2024-04-20 at 09.27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2599" y="5800996"/>
            <a:ext cx="18338801" cy="7073901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Schindler, Stewart, Z.Q. Sun, 2023; K. Lee, Pathak, Stewart, Z.Q. Sun, w.i.p."/>
          <p:cNvSpPr txBox="1"/>
          <p:nvPr/>
        </p:nvSpPr>
        <p:spPr>
          <a:xfrm>
            <a:off x="10483039" y="1923023"/>
            <a:ext cx="13554457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>
              <a:defRPr b="0">
                <a:solidFill>
                  <a:srgbClr val="5E5E5E"/>
                </a:solidFill>
              </a:defRPr>
            </a:pPr>
            <a:r>
              <a:t>Schindler, Stewart, Z.Q. Sun, 2023; K. Lee, Pathak, Stewart, Z.Q. Sun, w.i.p.</a:t>
            </a:r>
          </a:p>
        </p:txBody>
      </p:sp>
      <p:pic>
        <p:nvPicPr>
          <p:cNvPr id="669" name="Screenshot 2024-04-20 at 09.29.22.png" descr="Screenshot 2024-04-20 at 09.2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712" y="2723933"/>
            <a:ext cx="8586696" cy="2873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Screenshot 2024-04-20 at 09.38.31.png" descr="Screenshot 2024-04-20 at 09.38.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0399" y="2723933"/>
            <a:ext cx="5960177" cy="2873054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u=1/2"/>
          <p:cNvSpPr txBox="1"/>
          <p:nvPr/>
        </p:nvSpPr>
        <p:spPr>
          <a:xfrm>
            <a:off x="12960696" y="3316833"/>
            <a:ext cx="112814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u=1/2</a:t>
            </a:r>
          </a:p>
        </p:txBody>
      </p:sp>
      <p:sp>
        <p:nvSpPr>
          <p:cNvPr id="672" name="Line"/>
          <p:cNvSpPr/>
          <p:nvPr/>
        </p:nvSpPr>
        <p:spPr>
          <a:xfrm>
            <a:off x="13364787" y="3855659"/>
            <a:ext cx="1" cy="508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73" name="Borel plane"/>
          <p:cNvSpPr txBox="1"/>
          <p:nvPr/>
        </p:nvSpPr>
        <p:spPr>
          <a:xfrm>
            <a:off x="10243912" y="3045441"/>
            <a:ext cx="220675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Borel plane</a:t>
            </a:r>
          </a:p>
        </p:txBody>
      </p:sp>
      <p:pic>
        <p:nvPicPr>
          <p:cNvPr id="674" name="Screenshot 2024-04-20 at 09.40.29.png" descr="Screenshot 2024-04-20 at 09.40.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69475" y="3574032"/>
            <a:ext cx="7629303" cy="1393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owards understanding QCD hadronization: ev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2280">
              <a:defRPr sz="6272"/>
            </a:lvl1pPr>
          </a:lstStyle>
          <a:p>
            <a:pPr/>
            <a:r>
              <a:t>Towards understanding QCD hadronization: evolution</a:t>
            </a:r>
          </a:p>
        </p:txBody>
      </p:sp>
      <p:sp>
        <p:nvSpPr>
          <p:cNvPr id="6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8" name="Screenshot 2024-04-20 at 09.45.14.png" descr="Screenshot 2024-04-20 at 09.45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798" y="8210314"/>
            <a:ext cx="10167400" cy="3831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1" name="Group"/>
          <p:cNvGrpSpPr/>
          <p:nvPr/>
        </p:nvGrpSpPr>
        <p:grpSpPr>
          <a:xfrm>
            <a:off x="1882110" y="2157447"/>
            <a:ext cx="20619780" cy="5114139"/>
            <a:chOff x="0" y="0"/>
            <a:chExt cx="20619778" cy="5114138"/>
          </a:xfrm>
        </p:grpSpPr>
        <p:sp>
          <p:nvSpPr>
            <p:cNvPr id="679" name="Rounded Rectangle"/>
            <p:cNvSpPr/>
            <p:nvPr/>
          </p:nvSpPr>
          <p:spPr>
            <a:xfrm>
              <a:off x="16358899" y="2237951"/>
              <a:ext cx="4260880" cy="1270001"/>
            </a:xfrm>
            <a:prstGeom prst="roundRect">
              <a:avLst>
                <a:gd name="adj" fmla="val 15000"/>
              </a:avLst>
            </a:prstGeom>
            <a:solidFill>
              <a:srgbClr val="BDE2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80" name="Rounded Rectangle"/>
            <p:cNvSpPr/>
            <p:nvPr/>
          </p:nvSpPr>
          <p:spPr>
            <a:xfrm>
              <a:off x="11628149" y="2237951"/>
              <a:ext cx="4794324" cy="1270001"/>
            </a:xfrm>
            <a:prstGeom prst="roundRect">
              <a:avLst>
                <a:gd name="adj" fmla="val 15000"/>
              </a:avLst>
            </a:prstGeom>
            <a:solidFill>
              <a:srgbClr val="EDC7A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68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237951"/>
              <a:ext cx="20434142" cy="13046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2" name="Ornament 15"/>
            <p:cNvSpPr/>
            <p:nvPr/>
          </p:nvSpPr>
          <p:spPr>
            <a:xfrm>
              <a:off x="5497704" y="3645595"/>
              <a:ext cx="5254046" cy="44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407" fill="norm" stroke="1" extrusionOk="0">
                  <a:moveTo>
                    <a:pt x="127" y="22"/>
                  </a:moveTo>
                  <a:cubicBezTo>
                    <a:pt x="80" y="-93"/>
                    <a:pt x="32" y="257"/>
                    <a:pt x="22" y="818"/>
                  </a:cubicBezTo>
                  <a:cubicBezTo>
                    <a:pt x="-49" y="4615"/>
                    <a:pt x="-101" y="17739"/>
                    <a:pt x="2551" y="17739"/>
                  </a:cubicBezTo>
                  <a:cubicBezTo>
                    <a:pt x="5450" y="17739"/>
                    <a:pt x="7783" y="14753"/>
                    <a:pt x="8489" y="14753"/>
                  </a:cubicBezTo>
                  <a:cubicBezTo>
                    <a:pt x="9176" y="14753"/>
                    <a:pt x="9850" y="13902"/>
                    <a:pt x="10398" y="21024"/>
                  </a:cubicBezTo>
                  <a:cubicBezTo>
                    <a:pt x="10425" y="21380"/>
                    <a:pt x="10468" y="21507"/>
                    <a:pt x="10505" y="21322"/>
                  </a:cubicBezTo>
                  <a:cubicBezTo>
                    <a:pt x="10558" y="21061"/>
                    <a:pt x="10581" y="20322"/>
                    <a:pt x="10552" y="19730"/>
                  </a:cubicBezTo>
                  <a:cubicBezTo>
                    <a:pt x="10406" y="16761"/>
                    <a:pt x="9857" y="9109"/>
                    <a:pt x="8066" y="9816"/>
                  </a:cubicBezTo>
                  <a:cubicBezTo>
                    <a:pt x="6083" y="10599"/>
                    <a:pt x="4031" y="11246"/>
                    <a:pt x="2102" y="11647"/>
                  </a:cubicBezTo>
                  <a:cubicBezTo>
                    <a:pt x="1094" y="11858"/>
                    <a:pt x="161" y="11423"/>
                    <a:pt x="201" y="1097"/>
                  </a:cubicBezTo>
                  <a:cubicBezTo>
                    <a:pt x="203" y="581"/>
                    <a:pt x="172" y="124"/>
                    <a:pt x="129" y="22"/>
                  </a:cubicBezTo>
                  <a:cubicBezTo>
                    <a:pt x="128" y="22"/>
                    <a:pt x="128" y="22"/>
                    <a:pt x="127" y="22"/>
                  </a:cubicBezTo>
                  <a:close/>
                  <a:moveTo>
                    <a:pt x="21269" y="22"/>
                  </a:moveTo>
                  <a:cubicBezTo>
                    <a:pt x="21226" y="124"/>
                    <a:pt x="21195" y="581"/>
                    <a:pt x="21197" y="1097"/>
                  </a:cubicBezTo>
                  <a:cubicBezTo>
                    <a:pt x="21237" y="11423"/>
                    <a:pt x="20304" y="11858"/>
                    <a:pt x="19296" y="11647"/>
                  </a:cubicBezTo>
                  <a:cubicBezTo>
                    <a:pt x="17367" y="11246"/>
                    <a:pt x="15315" y="10599"/>
                    <a:pt x="13332" y="9816"/>
                  </a:cubicBezTo>
                  <a:cubicBezTo>
                    <a:pt x="11541" y="9109"/>
                    <a:pt x="10992" y="16761"/>
                    <a:pt x="10846" y="19730"/>
                  </a:cubicBezTo>
                  <a:cubicBezTo>
                    <a:pt x="10817" y="20322"/>
                    <a:pt x="10840" y="21061"/>
                    <a:pt x="10893" y="21322"/>
                  </a:cubicBezTo>
                  <a:cubicBezTo>
                    <a:pt x="10930" y="21507"/>
                    <a:pt x="10973" y="21380"/>
                    <a:pt x="11000" y="21024"/>
                  </a:cubicBezTo>
                  <a:cubicBezTo>
                    <a:pt x="11548" y="13902"/>
                    <a:pt x="12222" y="14753"/>
                    <a:pt x="12909" y="14753"/>
                  </a:cubicBezTo>
                  <a:cubicBezTo>
                    <a:pt x="13615" y="14753"/>
                    <a:pt x="15948" y="17739"/>
                    <a:pt x="18847" y="17739"/>
                  </a:cubicBezTo>
                  <a:cubicBezTo>
                    <a:pt x="21499" y="17739"/>
                    <a:pt x="21447" y="4615"/>
                    <a:pt x="21376" y="818"/>
                  </a:cubicBezTo>
                  <a:cubicBezTo>
                    <a:pt x="21366" y="257"/>
                    <a:pt x="21318" y="-93"/>
                    <a:pt x="21271" y="22"/>
                  </a:cubicBezTo>
                  <a:cubicBezTo>
                    <a:pt x="21270" y="22"/>
                    <a:pt x="21270" y="22"/>
                    <a:pt x="21269" y="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83" name="Shape"/>
            <p:cNvSpPr/>
            <p:nvPr/>
          </p:nvSpPr>
          <p:spPr>
            <a:xfrm>
              <a:off x="11969426" y="3516569"/>
              <a:ext cx="8325656" cy="49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407" fill="norm" stroke="1" extrusionOk="0">
                  <a:moveTo>
                    <a:pt x="127" y="22"/>
                  </a:moveTo>
                  <a:cubicBezTo>
                    <a:pt x="80" y="-93"/>
                    <a:pt x="32" y="257"/>
                    <a:pt x="22" y="818"/>
                  </a:cubicBezTo>
                  <a:cubicBezTo>
                    <a:pt x="-49" y="4615"/>
                    <a:pt x="-101" y="17739"/>
                    <a:pt x="2551" y="17739"/>
                  </a:cubicBezTo>
                  <a:cubicBezTo>
                    <a:pt x="5450" y="17739"/>
                    <a:pt x="7783" y="14753"/>
                    <a:pt x="8489" y="14753"/>
                  </a:cubicBezTo>
                  <a:cubicBezTo>
                    <a:pt x="9176" y="14753"/>
                    <a:pt x="9850" y="13902"/>
                    <a:pt x="10398" y="21024"/>
                  </a:cubicBezTo>
                  <a:cubicBezTo>
                    <a:pt x="10425" y="21380"/>
                    <a:pt x="10468" y="21507"/>
                    <a:pt x="10505" y="21322"/>
                  </a:cubicBezTo>
                  <a:cubicBezTo>
                    <a:pt x="10558" y="21061"/>
                    <a:pt x="10581" y="20322"/>
                    <a:pt x="10552" y="19730"/>
                  </a:cubicBezTo>
                  <a:cubicBezTo>
                    <a:pt x="10406" y="16761"/>
                    <a:pt x="9857" y="9109"/>
                    <a:pt x="8066" y="9816"/>
                  </a:cubicBezTo>
                  <a:cubicBezTo>
                    <a:pt x="6083" y="10599"/>
                    <a:pt x="4031" y="11246"/>
                    <a:pt x="2102" y="11647"/>
                  </a:cubicBezTo>
                  <a:cubicBezTo>
                    <a:pt x="1094" y="11858"/>
                    <a:pt x="161" y="11423"/>
                    <a:pt x="201" y="1097"/>
                  </a:cubicBezTo>
                  <a:cubicBezTo>
                    <a:pt x="203" y="581"/>
                    <a:pt x="172" y="124"/>
                    <a:pt x="129" y="22"/>
                  </a:cubicBezTo>
                  <a:cubicBezTo>
                    <a:pt x="128" y="22"/>
                    <a:pt x="128" y="22"/>
                    <a:pt x="127" y="22"/>
                  </a:cubicBezTo>
                  <a:close/>
                  <a:moveTo>
                    <a:pt x="21269" y="22"/>
                  </a:moveTo>
                  <a:cubicBezTo>
                    <a:pt x="21226" y="124"/>
                    <a:pt x="21195" y="581"/>
                    <a:pt x="21197" y="1097"/>
                  </a:cubicBezTo>
                  <a:cubicBezTo>
                    <a:pt x="21237" y="11423"/>
                    <a:pt x="20304" y="11858"/>
                    <a:pt x="19296" y="11647"/>
                  </a:cubicBezTo>
                  <a:cubicBezTo>
                    <a:pt x="17367" y="11246"/>
                    <a:pt x="15315" y="10599"/>
                    <a:pt x="13332" y="9816"/>
                  </a:cubicBezTo>
                  <a:cubicBezTo>
                    <a:pt x="11541" y="9109"/>
                    <a:pt x="10992" y="16761"/>
                    <a:pt x="10846" y="19730"/>
                  </a:cubicBezTo>
                  <a:cubicBezTo>
                    <a:pt x="10817" y="20322"/>
                    <a:pt x="10840" y="21061"/>
                    <a:pt x="10893" y="21322"/>
                  </a:cubicBezTo>
                  <a:cubicBezTo>
                    <a:pt x="10930" y="21507"/>
                    <a:pt x="10973" y="21380"/>
                    <a:pt x="11000" y="21024"/>
                  </a:cubicBezTo>
                  <a:cubicBezTo>
                    <a:pt x="11548" y="13902"/>
                    <a:pt x="12222" y="14753"/>
                    <a:pt x="12909" y="14753"/>
                  </a:cubicBezTo>
                  <a:cubicBezTo>
                    <a:pt x="13615" y="14753"/>
                    <a:pt x="15948" y="17739"/>
                    <a:pt x="18847" y="17739"/>
                  </a:cubicBezTo>
                  <a:cubicBezTo>
                    <a:pt x="21499" y="17739"/>
                    <a:pt x="21447" y="4615"/>
                    <a:pt x="21376" y="818"/>
                  </a:cubicBezTo>
                  <a:cubicBezTo>
                    <a:pt x="21366" y="257"/>
                    <a:pt x="21318" y="-93"/>
                    <a:pt x="21271" y="22"/>
                  </a:cubicBezTo>
                  <a:cubicBezTo>
                    <a:pt x="21270" y="22"/>
                    <a:pt x="21270" y="22"/>
                    <a:pt x="21269" y="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84" name="perturbative"/>
            <p:cNvSpPr txBox="1"/>
            <p:nvPr/>
          </p:nvSpPr>
          <p:spPr>
            <a:xfrm>
              <a:off x="6928196" y="4345788"/>
              <a:ext cx="2393062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perturbative</a:t>
              </a:r>
            </a:p>
          </p:txBody>
        </p:sp>
        <p:sp>
          <p:nvSpPr>
            <p:cNvPr id="685" name="leading hadronization:"/>
            <p:cNvSpPr txBox="1"/>
            <p:nvPr/>
          </p:nvSpPr>
          <p:spPr>
            <a:xfrm>
              <a:off x="13924929" y="4345788"/>
              <a:ext cx="4414648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leading hadronization: </a:t>
              </a:r>
            </a:p>
          </p:txBody>
        </p:sp>
        <p:pic>
          <p:nvPicPr>
            <p:cNvPr id="6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533811" y="4174338"/>
              <a:ext cx="444501" cy="93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7" name="universal  low energy matrix element"/>
            <p:cNvSpPr txBox="1"/>
            <p:nvPr/>
          </p:nvSpPr>
          <p:spPr>
            <a:xfrm>
              <a:off x="11398288" y="0"/>
              <a:ext cx="5254046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ED7D5C"/>
                  </a:solidFill>
                </a:defRPr>
              </a:lvl1pPr>
            </a:lstStyle>
            <a:p>
              <a:pPr/>
              <a:r>
                <a:t>universal  low energy matrix element</a:t>
              </a:r>
            </a:p>
          </p:txBody>
        </p:sp>
        <p:sp>
          <p:nvSpPr>
            <p:cNvPr id="688" name="Wilson coefficient"/>
            <p:cNvSpPr txBox="1"/>
            <p:nvPr/>
          </p:nvSpPr>
          <p:spPr>
            <a:xfrm>
              <a:off x="16766456" y="247650"/>
              <a:ext cx="3445765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Wilson coefficient</a:t>
              </a:r>
            </a:p>
          </p:txBody>
        </p:sp>
        <p:sp>
          <p:nvSpPr>
            <p:cNvPr id="689" name="Line"/>
            <p:cNvSpPr/>
            <p:nvPr/>
          </p:nvSpPr>
          <p:spPr>
            <a:xfrm>
              <a:off x="18489338" y="1322175"/>
              <a:ext cx="1" cy="93980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90" name="Line"/>
            <p:cNvSpPr/>
            <p:nvPr/>
          </p:nvSpPr>
          <p:spPr>
            <a:xfrm>
              <a:off x="14152311" y="1322175"/>
              <a:ext cx="1" cy="93980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692" name="H. Chen, P. Monni, Z. Xu, HXZ, W.I.P."/>
          <p:cNvSpPr txBox="1"/>
          <p:nvPr/>
        </p:nvSpPr>
        <p:spPr>
          <a:xfrm>
            <a:off x="816014" y="2054423"/>
            <a:ext cx="720928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>
              <a:defRPr b="0">
                <a:solidFill>
                  <a:srgbClr val="5E5E5E"/>
                </a:solidFill>
              </a:defRPr>
            </a:pPr>
            <a:r>
              <a:t>H. Chen, P. Monni, Z. Xu, HXZ, W.I.P.</a:t>
            </a:r>
          </a:p>
        </p:txBody>
      </p:sp>
      <p:grpSp>
        <p:nvGrpSpPr>
          <p:cNvPr id="702" name="Group"/>
          <p:cNvGrpSpPr/>
          <p:nvPr/>
        </p:nvGrpSpPr>
        <p:grpSpPr>
          <a:xfrm>
            <a:off x="13272966" y="7251040"/>
            <a:ext cx="9442956" cy="6477838"/>
            <a:chOff x="0" y="0"/>
            <a:chExt cx="9442954" cy="6477836"/>
          </a:xfrm>
        </p:grpSpPr>
        <p:pic>
          <p:nvPicPr>
            <p:cNvPr id="693" name="Screenshot 2024-04-20 at 09.58.40.png" descr="Screenshot 2024-04-20 at 09.58.4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1139" b="0"/>
            <a:stretch>
              <a:fillRect/>
            </a:stretch>
          </p:blipFill>
          <p:spPr>
            <a:xfrm>
              <a:off x="0" y="0"/>
              <a:ext cx="9442955" cy="6477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4" name="Line"/>
            <p:cNvSpPr/>
            <p:nvPr/>
          </p:nvSpPr>
          <p:spPr>
            <a:xfrm flipH="1" flipV="1">
              <a:off x="5088093" y="1332825"/>
              <a:ext cx="422915" cy="823815"/>
            </a:xfrm>
            <a:prstGeom prst="lin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95" name="Line"/>
            <p:cNvSpPr/>
            <p:nvPr/>
          </p:nvSpPr>
          <p:spPr>
            <a:xfrm>
              <a:off x="5056096" y="2471909"/>
              <a:ext cx="1" cy="596901"/>
            </a:xfrm>
            <a:prstGeom prst="line">
              <a:avLst/>
            </a:prstGeom>
            <a:noFill/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96" name="prediction"/>
            <p:cNvSpPr txBox="1"/>
            <p:nvPr/>
          </p:nvSpPr>
          <p:spPr>
            <a:xfrm>
              <a:off x="5425357" y="1453532"/>
              <a:ext cx="2004442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prediction</a:t>
              </a:r>
            </a:p>
          </p:txBody>
        </p:sp>
        <p:sp>
          <p:nvSpPr>
            <p:cNvPr id="697" name="91.2"/>
            <p:cNvSpPr txBox="1"/>
            <p:nvPr/>
          </p:nvSpPr>
          <p:spPr>
            <a:xfrm>
              <a:off x="6779539" y="791447"/>
              <a:ext cx="872872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91.2</a:t>
              </a:r>
            </a:p>
          </p:txBody>
        </p:sp>
        <p:sp>
          <p:nvSpPr>
            <p:cNvPr id="698" name="250"/>
            <p:cNvSpPr txBox="1"/>
            <p:nvPr/>
          </p:nvSpPr>
          <p:spPr>
            <a:xfrm>
              <a:off x="7113098" y="2115616"/>
              <a:ext cx="760096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-461056"/>
                      <a:satOff val="4338"/>
                      <a:lumOff val="-10225"/>
                    </a:schemeClr>
                  </a:solidFill>
                </a:defRPr>
              </a:lvl1pPr>
            </a:lstStyle>
            <a:p>
              <a:pPr/>
              <a:r>
                <a:t>250</a:t>
              </a:r>
            </a:p>
          </p:txBody>
        </p:sp>
        <p:sp>
          <p:nvSpPr>
            <p:cNvPr id="699" name="500"/>
            <p:cNvSpPr txBox="1"/>
            <p:nvPr/>
          </p:nvSpPr>
          <p:spPr>
            <a:xfrm>
              <a:off x="6967327" y="3483418"/>
              <a:ext cx="760096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lvl1pPr>
            </a:lstStyle>
            <a:p>
              <a:pPr/>
              <a:r>
                <a:t>500</a:t>
              </a:r>
            </a:p>
          </p:txBody>
        </p:sp>
        <p:sp>
          <p:nvSpPr>
            <p:cNvPr id="700" name="Pythia"/>
            <p:cNvSpPr txBox="1"/>
            <p:nvPr/>
          </p:nvSpPr>
          <p:spPr>
            <a:xfrm>
              <a:off x="1444455" y="660048"/>
              <a:ext cx="1293877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Pythia</a:t>
              </a:r>
            </a:p>
          </p:txBody>
        </p:sp>
        <p:sp>
          <p:nvSpPr>
            <p:cNvPr id="701" name="preliminary"/>
            <p:cNvSpPr txBox="1"/>
            <p:nvPr/>
          </p:nvSpPr>
          <p:spPr>
            <a:xfrm rot="2638678">
              <a:off x="1473996" y="2597546"/>
              <a:ext cx="5287062" cy="1282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D5D5D5"/>
                  </a:solidFill>
                </a:defRPr>
              </a:lvl1pPr>
            </a:lstStyle>
            <a:p>
              <a:pPr/>
              <a:r>
                <a:t>preliminary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Conclusion</a:t>
            </a:r>
          </a:p>
        </p:txBody>
      </p:sp>
      <p:sp>
        <p:nvSpPr>
          <p:cNvPr id="705" name="Energy correlators bridge the gap between quark/gluon and hadron dynamics.…"/>
          <p:cNvSpPr txBox="1"/>
          <p:nvPr>
            <p:ph type="body" sz="half" idx="1"/>
          </p:nvPr>
        </p:nvSpPr>
        <p:spPr>
          <a:xfrm>
            <a:off x="1689100" y="2154717"/>
            <a:ext cx="21005800" cy="42348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ts val="2400"/>
              </a:spcBef>
              <a:defRPr sz="4200"/>
            </a:pPr>
            <a:r>
              <a:t>Energy correlators bridge the gap between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quark/gluon and hadron dynamics</a:t>
            </a:r>
            <a:r>
              <a:t>.</a:t>
            </a:r>
          </a:p>
          <a:p>
            <a:pPr>
              <a:lnSpc>
                <a:spcPct val="120000"/>
              </a:lnSpc>
              <a:spcBef>
                <a:spcPts val="2400"/>
              </a:spcBef>
              <a:defRPr sz="4200"/>
            </a:pPr>
            <a:r>
              <a:t>Significant progress in the past few years. It has been transformed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from a theoretical concept to actual measurements in experiment</a:t>
            </a:r>
            <a:r>
              <a:t>.</a:t>
            </a:r>
          </a:p>
          <a:p>
            <a:pPr>
              <a:lnSpc>
                <a:spcPct val="120000"/>
              </a:lnSpc>
              <a:spcBef>
                <a:spcPts val="2400"/>
              </a:spcBef>
              <a:defRPr sz="4200"/>
            </a:pPr>
            <a:r>
              <a:t>Many exciting opportunities to be explored. Stay tuned!</a:t>
            </a:r>
          </a:p>
        </p:txBody>
      </p:sp>
      <p:sp>
        <p:nvSpPr>
          <p:cNvPr id="7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7" name="Screenshot 2024-04-05 at 14.58.40.png" descr="Screenshot 2024-04-05 at 14.58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753" y="6814400"/>
            <a:ext cx="6920067" cy="5573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Screenshot 2024-04-05 at 22.49.56.png" descr="Screenshot 2024-04-05 at 22.49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0278" y="6605154"/>
            <a:ext cx="6043444" cy="59917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8" name="Group"/>
          <p:cNvGrpSpPr/>
          <p:nvPr/>
        </p:nvGrpSpPr>
        <p:grpSpPr>
          <a:xfrm>
            <a:off x="15556230" y="6761921"/>
            <a:ext cx="8548773" cy="5864431"/>
            <a:chOff x="0" y="0"/>
            <a:chExt cx="8548771" cy="5864430"/>
          </a:xfrm>
        </p:grpSpPr>
        <p:pic>
          <p:nvPicPr>
            <p:cNvPr id="709" name="Screenshot 2024-04-20 at 09.58.40.png" descr="Screenshot 2024-04-20 at 09.58.4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1139" b="0"/>
            <a:stretch>
              <a:fillRect/>
            </a:stretch>
          </p:blipFill>
          <p:spPr>
            <a:xfrm>
              <a:off x="0" y="0"/>
              <a:ext cx="8548772" cy="5864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0" name="Line"/>
            <p:cNvSpPr/>
            <p:nvPr/>
          </p:nvSpPr>
          <p:spPr>
            <a:xfrm flipH="1" flipV="1">
              <a:off x="4606286" y="1206616"/>
              <a:ext cx="382868" cy="745805"/>
            </a:xfrm>
            <a:prstGeom prst="lin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11" name="Line"/>
            <p:cNvSpPr/>
            <p:nvPr/>
          </p:nvSpPr>
          <p:spPr>
            <a:xfrm>
              <a:off x="4577318" y="2237836"/>
              <a:ext cx="1" cy="540379"/>
            </a:xfrm>
            <a:prstGeom prst="line">
              <a:avLst/>
            </a:prstGeom>
            <a:noFill/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12" name="prediction"/>
            <p:cNvSpPr txBox="1"/>
            <p:nvPr/>
          </p:nvSpPr>
          <p:spPr>
            <a:xfrm>
              <a:off x="4911613" y="1315892"/>
              <a:ext cx="1814636" cy="540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prediction</a:t>
              </a:r>
            </a:p>
          </p:txBody>
        </p:sp>
        <p:sp>
          <p:nvSpPr>
            <p:cNvPr id="713" name="91.2"/>
            <p:cNvSpPr txBox="1"/>
            <p:nvPr/>
          </p:nvSpPr>
          <p:spPr>
            <a:xfrm>
              <a:off x="6137563" y="716502"/>
              <a:ext cx="790218" cy="540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91.2</a:t>
              </a:r>
            </a:p>
          </p:txBody>
        </p:sp>
        <p:sp>
          <p:nvSpPr>
            <p:cNvPr id="714" name="250"/>
            <p:cNvSpPr txBox="1"/>
            <p:nvPr/>
          </p:nvSpPr>
          <p:spPr>
            <a:xfrm>
              <a:off x="6439536" y="1915282"/>
              <a:ext cx="688121" cy="5403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solidFill>
                    <a:schemeClr val="accent4">
                      <a:hueOff val="-461056"/>
                      <a:satOff val="4338"/>
                      <a:lumOff val="-10225"/>
                    </a:schemeClr>
                  </a:solidFill>
                </a:defRPr>
              </a:lvl1pPr>
            </a:lstStyle>
            <a:p>
              <a:pPr/>
              <a:r>
                <a:t>250</a:t>
              </a:r>
            </a:p>
          </p:txBody>
        </p:sp>
        <p:sp>
          <p:nvSpPr>
            <p:cNvPr id="715" name="500"/>
            <p:cNvSpPr txBox="1"/>
            <p:nvPr/>
          </p:nvSpPr>
          <p:spPr>
            <a:xfrm>
              <a:off x="6307569" y="3153562"/>
              <a:ext cx="688120" cy="540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lvl1pPr>
            </a:lstStyle>
            <a:p>
              <a:pPr/>
              <a:r>
                <a:t>500</a:t>
              </a:r>
            </a:p>
          </p:txBody>
        </p:sp>
        <p:sp>
          <p:nvSpPr>
            <p:cNvPr id="716" name="Pythia"/>
            <p:cNvSpPr txBox="1"/>
            <p:nvPr/>
          </p:nvSpPr>
          <p:spPr>
            <a:xfrm>
              <a:off x="1307675" y="597546"/>
              <a:ext cx="1171356" cy="5403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/>
              </a:lvl1pPr>
            </a:lstStyle>
            <a:p>
              <a:pPr/>
              <a:r>
                <a:t>Pythia</a:t>
              </a:r>
            </a:p>
          </p:txBody>
        </p:sp>
        <p:sp>
          <p:nvSpPr>
            <p:cNvPr id="717" name="preliminary"/>
            <p:cNvSpPr txBox="1"/>
            <p:nvPr/>
          </p:nvSpPr>
          <p:spPr>
            <a:xfrm rot="2638678">
              <a:off x="1334419" y="2351576"/>
              <a:ext cx="4786413" cy="1161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400">
                  <a:solidFill>
                    <a:srgbClr val="D5D5D5"/>
                  </a:solidFill>
                </a:defRPr>
              </a:lvl1pPr>
            </a:lstStyle>
            <a:p>
              <a:pPr/>
              <a:r>
                <a:t>preliminary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nergy Correlators (EEC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Energy Correlators (EECs)</a:t>
            </a:r>
          </a:p>
        </p:txBody>
      </p:sp>
      <p:sp>
        <p:nvSpPr>
          <p:cNvPr id="192" name="Slide Number"/>
          <p:cNvSpPr txBox="1"/>
          <p:nvPr>
            <p:ph type="sldNum" sz="quarter" idx="2"/>
          </p:nvPr>
        </p:nvSpPr>
        <p:spPr>
          <a:xfrm>
            <a:off x="12047270" y="13081000"/>
            <a:ext cx="276760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3" name="k-point Energy Correlator: Measurement of k-point angular correlation, weighted by product of energy of k particles, inclusive in all-particle combination"/>
          <p:cNvSpPr txBox="1"/>
          <p:nvPr/>
        </p:nvSpPr>
        <p:spPr>
          <a:xfrm>
            <a:off x="3642638" y="3062892"/>
            <a:ext cx="1725725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200"/>
            </a:pPr>
            <a:r>
              <a:t>k-point Energy Correlator: Measurement of k-point angular correlation,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weighted by product of energy of k particles, inclusive in all-particle combination</a:t>
            </a:r>
          </a:p>
        </p:txBody>
      </p:sp>
      <p:sp>
        <p:nvSpPr>
          <p:cNvPr id="194" name="Basham, Brown, Ellis, Love, 1977-1978"/>
          <p:cNvSpPr txBox="1"/>
          <p:nvPr/>
        </p:nvSpPr>
        <p:spPr>
          <a:xfrm>
            <a:off x="17213207" y="2223365"/>
            <a:ext cx="658901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5E5E5E"/>
                </a:solidFill>
              </a:defRPr>
            </a:lvl1pPr>
          </a:lstStyle>
          <a:p>
            <a:pPr/>
            <a:r>
              <a:t>Basham, Brown, Ellis, Love, 1977-1978</a:t>
            </a:r>
          </a:p>
        </p:txBody>
      </p:sp>
      <p:grpSp>
        <p:nvGrpSpPr>
          <p:cNvPr id="209" name="Group"/>
          <p:cNvGrpSpPr/>
          <p:nvPr/>
        </p:nvGrpSpPr>
        <p:grpSpPr>
          <a:xfrm>
            <a:off x="6736942" y="7692702"/>
            <a:ext cx="9220693" cy="5098731"/>
            <a:chOff x="0" y="0"/>
            <a:chExt cx="9220691" cy="5098729"/>
          </a:xfrm>
        </p:grpSpPr>
        <p:pic>
          <p:nvPicPr>
            <p:cNvPr id="195" name="Screenshot 2024-03-27 at 07.36.00.png" descr="Screenshot 2024-03-27 at 07.36.0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220692" cy="5098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8" name="Group"/>
            <p:cNvGrpSpPr/>
            <p:nvPr/>
          </p:nvGrpSpPr>
          <p:grpSpPr>
            <a:xfrm>
              <a:off x="8903513" y="162776"/>
              <a:ext cx="302100" cy="512071"/>
              <a:chOff x="0" y="0"/>
              <a:chExt cx="302099" cy="512069"/>
            </a:xfrm>
          </p:grpSpPr>
          <p:sp>
            <p:nvSpPr>
              <p:cNvPr id="196" name="x"/>
              <p:cNvSpPr txBox="1"/>
              <p:nvPr/>
            </p:nvSpPr>
            <p:spPr>
              <a:xfrm>
                <a:off x="0" y="0"/>
                <a:ext cx="302100" cy="512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:r>
                  <a:t>x</a:t>
                </a:r>
              </a:p>
            </p:txBody>
          </p:sp>
          <p:sp>
            <p:nvSpPr>
              <p:cNvPr id="197" name="Circle"/>
              <p:cNvSpPr/>
              <p:nvPr/>
            </p:nvSpPr>
            <p:spPr>
              <a:xfrm>
                <a:off x="28191" y="176668"/>
                <a:ext cx="245718" cy="245717"/>
              </a:xfrm>
              <a:prstGeom prst="ellipse">
                <a:avLst/>
              </a:prstGeom>
              <a:noFill/>
              <a:ln w="508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201" name="Group"/>
            <p:cNvGrpSpPr/>
            <p:nvPr/>
          </p:nvGrpSpPr>
          <p:grpSpPr>
            <a:xfrm>
              <a:off x="8903513" y="705572"/>
              <a:ext cx="302100" cy="512071"/>
              <a:chOff x="0" y="0"/>
              <a:chExt cx="302099" cy="512069"/>
            </a:xfrm>
          </p:grpSpPr>
          <p:sp>
            <p:nvSpPr>
              <p:cNvPr id="199" name="x"/>
              <p:cNvSpPr txBox="1"/>
              <p:nvPr/>
            </p:nvSpPr>
            <p:spPr>
              <a:xfrm>
                <a:off x="0" y="0"/>
                <a:ext cx="302100" cy="512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:r>
                  <a:t>x</a:t>
                </a:r>
              </a:p>
            </p:txBody>
          </p:sp>
          <p:sp>
            <p:nvSpPr>
              <p:cNvPr id="200" name="Circle"/>
              <p:cNvSpPr/>
              <p:nvPr/>
            </p:nvSpPr>
            <p:spPr>
              <a:xfrm>
                <a:off x="28191" y="176668"/>
                <a:ext cx="245718" cy="245717"/>
              </a:xfrm>
              <a:prstGeom prst="ellipse">
                <a:avLst/>
              </a:prstGeom>
              <a:noFill/>
              <a:ln w="508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204" name="Group"/>
            <p:cNvGrpSpPr/>
            <p:nvPr/>
          </p:nvGrpSpPr>
          <p:grpSpPr>
            <a:xfrm>
              <a:off x="8903513" y="4197168"/>
              <a:ext cx="302100" cy="512071"/>
              <a:chOff x="0" y="0"/>
              <a:chExt cx="302099" cy="512069"/>
            </a:xfrm>
          </p:grpSpPr>
          <p:sp>
            <p:nvSpPr>
              <p:cNvPr id="202" name="x"/>
              <p:cNvSpPr txBox="1"/>
              <p:nvPr/>
            </p:nvSpPr>
            <p:spPr>
              <a:xfrm>
                <a:off x="0" y="0"/>
                <a:ext cx="302100" cy="512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:r>
                  <a:t>x</a:t>
                </a:r>
              </a:p>
            </p:txBody>
          </p:sp>
          <p:sp>
            <p:nvSpPr>
              <p:cNvPr id="203" name="Circle"/>
              <p:cNvSpPr/>
              <p:nvPr/>
            </p:nvSpPr>
            <p:spPr>
              <a:xfrm>
                <a:off x="28191" y="176668"/>
                <a:ext cx="245718" cy="245717"/>
              </a:xfrm>
              <a:prstGeom prst="ellipse">
                <a:avLst/>
              </a:prstGeom>
              <a:noFill/>
              <a:ln w="508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207" name="Group"/>
            <p:cNvGrpSpPr/>
            <p:nvPr/>
          </p:nvGrpSpPr>
          <p:grpSpPr>
            <a:xfrm>
              <a:off x="8903513" y="1248367"/>
              <a:ext cx="302100" cy="512071"/>
              <a:chOff x="0" y="0"/>
              <a:chExt cx="302099" cy="512069"/>
            </a:xfrm>
          </p:grpSpPr>
          <p:sp>
            <p:nvSpPr>
              <p:cNvPr id="205" name="x"/>
              <p:cNvSpPr txBox="1"/>
              <p:nvPr/>
            </p:nvSpPr>
            <p:spPr>
              <a:xfrm>
                <a:off x="0" y="0"/>
                <a:ext cx="302100" cy="512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:r>
                  <a:t>x</a:t>
                </a:r>
              </a:p>
            </p:txBody>
          </p:sp>
          <p:sp>
            <p:nvSpPr>
              <p:cNvPr id="206" name="Circle"/>
              <p:cNvSpPr/>
              <p:nvPr/>
            </p:nvSpPr>
            <p:spPr>
              <a:xfrm>
                <a:off x="28191" y="176668"/>
                <a:ext cx="245718" cy="245717"/>
              </a:xfrm>
              <a:prstGeom prst="ellipse">
                <a:avLst/>
              </a:prstGeom>
              <a:noFill/>
              <a:ln w="508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208" name=".…"/>
            <p:cNvSpPr txBox="1"/>
            <p:nvPr/>
          </p:nvSpPr>
          <p:spPr>
            <a:xfrm>
              <a:off x="8941024" y="2185052"/>
              <a:ext cx="227077" cy="158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.</a:t>
              </a:r>
            </a:p>
            <a:p>
              <a:pPr/>
              <a:r>
                <a:t>.</a:t>
              </a:r>
            </a:p>
            <a:p>
              <a:pPr/>
              <a:r>
                <a:t>.</a:t>
              </a:r>
            </a:p>
          </p:txBody>
        </p:sp>
      </p:grpSp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6770" y="4197735"/>
            <a:ext cx="19090460" cy="185908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Hadron level observable…"/>
          <p:cNvSpPr txBox="1"/>
          <p:nvPr/>
        </p:nvSpPr>
        <p:spPr>
          <a:xfrm>
            <a:off x="5259324" y="5959350"/>
            <a:ext cx="138653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Hadron level observable</a:t>
            </a:r>
          </a:p>
          <a:p>
            <a:pPr>
              <a:defRPr b="0"/>
            </a:pPr>
            <a:r>
              <a:t>Sufficiently inclusive to allows perturbation calculations using quarks and gluons</a:t>
            </a:r>
          </a:p>
        </p:txBody>
      </p:sp>
      <p:sp>
        <p:nvSpPr>
          <p:cNvPr id="212" name="Line"/>
          <p:cNvSpPr/>
          <p:nvPr/>
        </p:nvSpPr>
        <p:spPr>
          <a:xfrm flipH="1" flipV="1">
            <a:off x="17074241" y="5512301"/>
            <a:ext cx="2003716" cy="699346"/>
          </a:xfrm>
          <a:prstGeom prst="lin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3" name="Energy operator"/>
          <p:cNvSpPr txBox="1"/>
          <p:nvPr/>
        </p:nvSpPr>
        <p:spPr>
          <a:xfrm>
            <a:off x="19203255" y="5965909"/>
            <a:ext cx="305943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Energy operator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R-ratio…"/>
          <p:cNvSpPr txBox="1"/>
          <p:nvPr>
            <p:ph type="body" sz="half" idx="1"/>
          </p:nvPr>
        </p:nvSpPr>
        <p:spPr>
          <a:xfrm>
            <a:off x="900702" y="1778000"/>
            <a:ext cx="10363318" cy="10160000"/>
          </a:xfrm>
          <a:prstGeom prst="rect">
            <a:avLst/>
          </a:prstGeom>
        </p:spPr>
        <p:txBody>
          <a:bodyPr/>
          <a:lstStyle/>
          <a:p>
            <a:pPr marL="488950" indent="-488950" defTabSz="635634">
              <a:spcBef>
                <a:spcPts val="1900"/>
              </a:spcBef>
              <a:defRPr sz="3696"/>
            </a:pPr>
            <a:r>
              <a:t>R-ratio</a:t>
            </a:r>
          </a:p>
          <a:p>
            <a:pPr marL="488950" indent="-488950" defTabSz="635634">
              <a:spcBef>
                <a:spcPts val="1900"/>
              </a:spcBef>
              <a:defRPr sz="3696"/>
            </a:pPr>
            <a:r>
              <a:t>Energy Correlator</a:t>
            </a:r>
          </a:p>
          <a:p>
            <a:pPr marL="488950" indent="-488950" defTabSz="635634">
              <a:spcBef>
                <a:spcPts val="1900"/>
              </a:spcBef>
              <a:defRPr sz="3696"/>
            </a:pPr>
            <a:r>
              <a:t>Formal/QCD theory-Particle/Nuclear phenomenology/Collider experiments; </a:t>
            </a:r>
          </a:p>
          <a:p>
            <a:pPr marL="488950" indent="-488950" defTabSz="635634">
              <a:spcBef>
                <a:spcPts val="1900"/>
              </a:spcBef>
              <a:defRPr sz="3696"/>
            </a:pPr>
            <a:r>
              <a:t>Recent workshops dedicated to EECs; Summary report of Snowmass; Craig’s talk 3 correlator</a:t>
            </a:r>
          </a:p>
          <a:p>
            <a:pPr marL="488950" indent="-488950" defTabSz="635634">
              <a:spcBef>
                <a:spcPts val="1900"/>
              </a:spcBef>
              <a:defRPr sz="3696"/>
            </a:pPr>
            <a:r>
              <a:t>Energy Operators; Formal theory/Black hole/Lightray OPE/Demonstrate of ANEC condition</a:t>
            </a:r>
          </a:p>
          <a:p>
            <a:pPr marL="488950" indent="-488950" defTabSz="635634">
              <a:spcBef>
                <a:spcPts val="1900"/>
              </a:spcBef>
              <a:defRPr sz="3696"/>
            </a:pPr>
            <a:r>
              <a:t>Analytic calculation, Kai Yan</a:t>
            </a:r>
          </a:p>
          <a:p>
            <a:pPr marL="488950" indent="-488950" defTabSz="635634">
              <a:spcBef>
                <a:spcPts val="1900"/>
              </a:spcBef>
              <a:defRPr sz="3696"/>
            </a:pPr>
            <a:r>
              <a:t>Scaling law in CFT</a:t>
            </a:r>
          </a:p>
          <a:p>
            <a:pPr marL="488950" indent="-488950" defTabSz="635634">
              <a:spcBef>
                <a:spcPts val="1900"/>
              </a:spcBef>
              <a:defRPr sz="3696"/>
            </a:pPr>
            <a:r>
              <a:t>Madalcena’s comment</a:t>
            </a:r>
          </a:p>
          <a:p>
            <a:pPr marL="488950" indent="-488950" defTabSz="635634">
              <a:spcBef>
                <a:spcPts val="1900"/>
              </a:spcBef>
              <a:defRPr sz="3696"/>
            </a:pPr>
            <a:r>
              <a:t>(approximate) Scaling law in QCD</a:t>
            </a:r>
          </a:p>
        </p:txBody>
      </p:sp>
      <p:sp>
        <p:nvSpPr>
          <p:cNvPr id="721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2" name="Experiments: from SLAC to CMS/ALICE…"/>
          <p:cNvSpPr txBox="1"/>
          <p:nvPr/>
        </p:nvSpPr>
        <p:spPr>
          <a:xfrm>
            <a:off x="12497005" y="1778000"/>
            <a:ext cx="10363318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Experiments: from SLAC to CMS/ALICE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Interpretation of the scaling/Collider Energy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Asymptotic Freedom in your face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Extraction of strong coupling constant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Extraction of top quark mass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Spin effects/gluon double slit; Collins effects;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Heavy quark medium effects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EIC TMD; cold nuclear matter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Nucleon EEC/Semi-inclusive EEC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TMD from EEC; Quark gluon plasma; highlight in APS; DOE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tracks and dihadron fragmentation at NLO</a:t>
            </a:r>
          </a:p>
          <a:p>
            <a:pPr marL="457200" indent="-457200" algn="l" defTabSz="594360">
              <a:spcBef>
                <a:spcPts val="1800"/>
              </a:spcBef>
              <a:buSzPct val="125000"/>
              <a:buChar char="•"/>
              <a:defRPr b="0" sz="3456"/>
            </a:pPr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MovingDots.mp4" descr="MovingDot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2656" y="-7119"/>
            <a:ext cx="24409312" cy="137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hat is Energy-Energy Correlator? Basham, Brown, Ellis, Love, 1978"/>
          <p:cNvSpPr txBox="1"/>
          <p:nvPr/>
        </p:nvSpPr>
        <p:spPr>
          <a:xfrm>
            <a:off x="663005" y="306740"/>
            <a:ext cx="20271030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What is Energy-Energy Correlator?</a:t>
            </a:r>
            <a:r>
              <a:t> </a:t>
            </a:r>
            <a:r>
              <a:rPr sz="2400">
                <a:solidFill>
                  <a:srgbClr val="D5D5D5"/>
                </a:solidFill>
              </a:rPr>
              <a:t>Basham, Brown, Ellis, Love, 1978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81220" y="11521451"/>
            <a:ext cx="12039601" cy="1244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shot 2024-03-27 at 08.10.28.png" descr="Screenshot 2024-03-27 at 08.10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432" y="7758862"/>
            <a:ext cx="6681320" cy="584081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Line"/>
          <p:cNvSpPr/>
          <p:nvPr/>
        </p:nvSpPr>
        <p:spPr>
          <a:xfrm>
            <a:off x="5585224" y="10751163"/>
            <a:ext cx="553243" cy="870812"/>
          </a:xfrm>
          <a:prstGeom prst="lin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2" name="Renaissance…"/>
          <p:cNvSpPr txBox="1"/>
          <p:nvPr/>
        </p:nvSpPr>
        <p:spPr>
          <a:xfrm>
            <a:off x="3804030" y="9562739"/>
            <a:ext cx="235953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5">
                    <a:lumOff val="-29866"/>
                  </a:schemeClr>
                </a:solidFill>
              </a:defRPr>
            </a:pPr>
            <a:r>
              <a:t>Renaissance</a:t>
            </a:r>
          </a:p>
          <a:p>
            <a:pPr>
              <a:defRPr>
                <a:solidFill>
                  <a:schemeClr val="accent5">
                    <a:lumOff val="-29866"/>
                  </a:schemeClr>
                </a:solidFill>
              </a:defRPr>
            </a:pPr>
            <a:r>
              <a:t>of EECs</a:t>
            </a:r>
          </a:p>
        </p:txBody>
      </p:sp>
      <p:pic>
        <p:nvPicPr>
          <p:cNvPr id="22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6955" y="1785961"/>
            <a:ext cx="17203140" cy="507203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heory re-inspire experi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Theory re-inspire experiments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12047270" y="13081000"/>
            <a:ext cx="276760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6" name="Screenshot 2024-04-05 at 13.15.11.png" descr="Screenshot 2024-04-05 at 13.15.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13" y="1843289"/>
            <a:ext cx="6156556" cy="481228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Callout"/>
          <p:cNvSpPr/>
          <p:nvPr/>
        </p:nvSpPr>
        <p:spPr>
          <a:xfrm rot="16200000">
            <a:off x="3080542" y="4210199"/>
            <a:ext cx="459185" cy="5543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7" y="0"/>
                </a:moveTo>
                <a:cubicBezTo>
                  <a:pt x="1338" y="0"/>
                  <a:pt x="0" y="111"/>
                  <a:pt x="0" y="247"/>
                </a:cubicBezTo>
                <a:lnTo>
                  <a:pt x="0" y="21353"/>
                </a:lnTo>
                <a:cubicBezTo>
                  <a:pt x="0" y="21489"/>
                  <a:pt x="1338" y="21600"/>
                  <a:pt x="2987" y="21600"/>
                </a:cubicBezTo>
                <a:lnTo>
                  <a:pt x="10697" y="21600"/>
                </a:lnTo>
                <a:cubicBezTo>
                  <a:pt x="12347" y="21600"/>
                  <a:pt x="13684" y="21489"/>
                  <a:pt x="13684" y="21353"/>
                </a:cubicBezTo>
                <a:lnTo>
                  <a:pt x="13684" y="10604"/>
                </a:lnTo>
                <a:lnTo>
                  <a:pt x="21600" y="10111"/>
                </a:lnTo>
                <a:lnTo>
                  <a:pt x="13684" y="9618"/>
                </a:lnTo>
                <a:lnTo>
                  <a:pt x="13684" y="247"/>
                </a:lnTo>
                <a:cubicBezTo>
                  <a:pt x="13684" y="111"/>
                  <a:pt x="12347" y="0"/>
                  <a:pt x="10697" y="0"/>
                </a:cubicBezTo>
                <a:lnTo>
                  <a:pt x="2987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28" name="Rectangle"/>
          <p:cNvSpPr/>
          <p:nvPr/>
        </p:nvSpPr>
        <p:spPr>
          <a:xfrm>
            <a:off x="5944362" y="6921288"/>
            <a:ext cx="12257554" cy="289143"/>
          </a:xfrm>
          <a:prstGeom prst="rect">
            <a:avLst/>
          </a:prstGeom>
          <a:solidFill>
            <a:srgbClr val="CACAC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29" name="Callout"/>
          <p:cNvSpPr/>
          <p:nvPr/>
        </p:nvSpPr>
        <p:spPr>
          <a:xfrm rot="16200000">
            <a:off x="19289900" y="3037037"/>
            <a:ext cx="530226" cy="8297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336" y="0"/>
                </a:moveTo>
                <a:cubicBezTo>
                  <a:pt x="10907" y="0"/>
                  <a:pt x="9749" y="74"/>
                  <a:pt x="9749" y="165"/>
                </a:cubicBezTo>
                <a:lnTo>
                  <a:pt x="9749" y="10047"/>
                </a:lnTo>
                <a:lnTo>
                  <a:pt x="0" y="10377"/>
                </a:lnTo>
                <a:lnTo>
                  <a:pt x="9749" y="10708"/>
                </a:lnTo>
                <a:lnTo>
                  <a:pt x="9749" y="21435"/>
                </a:lnTo>
                <a:cubicBezTo>
                  <a:pt x="9749" y="21526"/>
                  <a:pt x="10907" y="21600"/>
                  <a:pt x="12336" y="21600"/>
                </a:cubicBezTo>
                <a:lnTo>
                  <a:pt x="19013" y="21600"/>
                </a:lnTo>
                <a:cubicBezTo>
                  <a:pt x="20442" y="21600"/>
                  <a:pt x="21600" y="21526"/>
                  <a:pt x="21600" y="21435"/>
                </a:cubicBezTo>
                <a:lnTo>
                  <a:pt x="21600" y="165"/>
                </a:lnTo>
                <a:cubicBezTo>
                  <a:pt x="21600" y="74"/>
                  <a:pt x="20442" y="0"/>
                  <a:pt x="19013" y="0"/>
                </a:cubicBezTo>
                <a:lnTo>
                  <a:pt x="12336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0" name="1994"/>
          <p:cNvSpPr txBox="1"/>
          <p:nvPr/>
        </p:nvSpPr>
        <p:spPr>
          <a:xfrm>
            <a:off x="2650211" y="7273718"/>
            <a:ext cx="97536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1994</a:t>
            </a:r>
          </a:p>
        </p:txBody>
      </p:sp>
      <p:sp>
        <p:nvSpPr>
          <p:cNvPr id="231" name="2023, …"/>
          <p:cNvSpPr txBox="1"/>
          <p:nvPr/>
        </p:nvSpPr>
        <p:spPr>
          <a:xfrm>
            <a:off x="20167758" y="6130154"/>
            <a:ext cx="152857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2023, …</a:t>
            </a:r>
          </a:p>
        </p:txBody>
      </p:sp>
      <p:sp>
        <p:nvSpPr>
          <p:cNvPr id="232" name="A re-analysis of LEP data is underway by a MIT group using tracks"/>
          <p:cNvSpPr txBox="1"/>
          <p:nvPr/>
        </p:nvSpPr>
        <p:spPr>
          <a:xfrm>
            <a:off x="15511524" y="11890312"/>
            <a:ext cx="808692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7F8079"/>
                </a:solidFill>
              </a:defRPr>
            </a:lvl1pPr>
          </a:lstStyle>
          <a:p>
            <a:pPr/>
            <a:r>
              <a:t>A re-analysis of LEP data is underway by a MIT group using tracks</a:t>
            </a:r>
          </a:p>
        </p:txBody>
      </p:sp>
      <p:sp>
        <p:nvSpPr>
          <p:cNvPr id="233" name="Arrow 11"/>
          <p:cNvSpPr/>
          <p:nvPr/>
        </p:nvSpPr>
        <p:spPr>
          <a:xfrm rot="10800000">
            <a:off x="1379103" y="3609446"/>
            <a:ext cx="902210" cy="679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F900"/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4" name="small angle"/>
          <p:cNvSpPr txBox="1"/>
          <p:nvPr/>
        </p:nvSpPr>
        <p:spPr>
          <a:xfrm>
            <a:off x="2414539" y="3650636"/>
            <a:ext cx="221018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small angle</a:t>
            </a:r>
          </a:p>
        </p:txBody>
      </p:sp>
      <p:sp>
        <p:nvSpPr>
          <p:cNvPr id="235" name="Arrow 11"/>
          <p:cNvSpPr/>
          <p:nvPr/>
        </p:nvSpPr>
        <p:spPr>
          <a:xfrm>
            <a:off x="3927609" y="4430987"/>
            <a:ext cx="902210" cy="679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6" name="large angle"/>
          <p:cNvSpPr txBox="1"/>
          <p:nvPr/>
        </p:nvSpPr>
        <p:spPr>
          <a:xfrm>
            <a:off x="1730356" y="4472177"/>
            <a:ext cx="214312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large angle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56510" y="7862563"/>
            <a:ext cx="4977606" cy="337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836930" y="7585409"/>
            <a:ext cx="4179336" cy="392992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Arrow 11"/>
          <p:cNvSpPr/>
          <p:nvPr/>
        </p:nvSpPr>
        <p:spPr>
          <a:xfrm>
            <a:off x="22452099" y="6473785"/>
            <a:ext cx="1528573" cy="1150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95481" y="7862563"/>
            <a:ext cx="4393039" cy="493450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heorists kick in"/>
          <p:cNvSpPr txBox="1"/>
          <p:nvPr/>
        </p:nvSpPr>
        <p:spPr>
          <a:xfrm>
            <a:off x="10661522" y="7273718"/>
            <a:ext cx="306095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theorists kick 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ommunity 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Community activities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xfrm>
            <a:off x="12047270" y="13081000"/>
            <a:ext cx="276760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5" name="A burst of dedicated workshops in the past and coming years:…"/>
          <p:cNvSpPr txBox="1"/>
          <p:nvPr/>
        </p:nvSpPr>
        <p:spPr>
          <a:xfrm>
            <a:off x="1246259" y="2591658"/>
            <a:ext cx="21537392" cy="461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200"/>
              </a:spcBef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 burst of dedicated workshops in the past and coming years:</a:t>
            </a:r>
          </a:p>
          <a:p>
            <a:pPr marL="396874" indent="-396874" algn="l">
              <a:spcBef>
                <a:spcPts val="1200"/>
              </a:spcBef>
              <a:buSzPct val="125000"/>
              <a:buChar char="•"/>
              <a:defRPr b="0" sz="3800"/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CCNU, Wuhan</a:t>
            </a:r>
            <a:r>
              <a:t>: One-day workshop on energy-energy correlator in high-energy collisions, 2023</a:t>
            </a:r>
          </a:p>
          <a:p>
            <a:pPr marL="396874" indent="-396874" algn="l">
              <a:spcBef>
                <a:spcPts val="1200"/>
              </a:spcBef>
              <a:buSzPct val="125000"/>
              <a:buChar char="•"/>
              <a:defRPr b="0" sz="3800"/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Mainz Institute of Theoretical Physics</a:t>
            </a:r>
            <a:r>
              <a:t>: Energy Correlators at the Collider Frontier, 2024</a:t>
            </a:r>
          </a:p>
          <a:p>
            <a:pPr marL="396874" indent="-396874" algn="l">
              <a:spcBef>
                <a:spcPts val="1200"/>
              </a:spcBef>
              <a:buSzPct val="125000"/>
              <a:buChar char="•"/>
              <a:defRPr b="0" sz="3800"/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Simmons Center for Geometry and Physics</a:t>
            </a:r>
            <a:r>
              <a:t>: Energy Operators in Particle Physics, Quantum Field Theory and Gravity, 2024</a:t>
            </a:r>
          </a:p>
          <a:p>
            <a:pPr marL="396874" indent="-396874" algn="l">
              <a:spcBef>
                <a:spcPts val="1200"/>
              </a:spcBef>
              <a:buSzPct val="125000"/>
              <a:buChar char="•"/>
              <a:defRPr b="0" sz="3800"/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Kavli Institute of Theoretical Physics</a:t>
            </a:r>
            <a:r>
              <a:t>: Frontiers of Quark-Gluon Matter, 2025</a:t>
            </a:r>
          </a:p>
        </p:txBody>
      </p:sp>
      <p:grpSp>
        <p:nvGrpSpPr>
          <p:cNvPr id="248" name="Screenshot 2024-04-04 at 18.05.20.png"/>
          <p:cNvGrpSpPr/>
          <p:nvPr/>
        </p:nvGrpSpPr>
        <p:grpSpPr>
          <a:xfrm>
            <a:off x="2239555" y="9441807"/>
            <a:ext cx="19550801" cy="2827954"/>
            <a:chOff x="0" y="0"/>
            <a:chExt cx="19550800" cy="2827953"/>
          </a:xfrm>
        </p:grpSpPr>
        <p:pic>
          <p:nvPicPr>
            <p:cNvPr id="247" name="Screenshot 2024-04-04 at 18.05.20.png" descr="Screenshot 2024-04-04 at 18.05.2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9296801" cy="24977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6" name="Screenshot 2024-04-04 at 18.05.20.png" descr="Screenshot 2024-04-04 at 18.05.2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550801" cy="2827954"/>
            </a:xfrm>
            <a:prstGeom prst="rect">
              <a:avLst/>
            </a:prstGeom>
            <a:effectLst/>
          </p:spPr>
        </p:pic>
      </p:grpSp>
      <p:pic>
        <p:nvPicPr>
          <p:cNvPr id="249" name="Screenshot 2024-04-04 at 18.05.49.png" descr="Screenshot 2024-04-04 at 18.05.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4646" y="8011024"/>
            <a:ext cx="12220618" cy="1443577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2211.05772"/>
          <p:cNvSpPr txBox="1"/>
          <p:nvPr/>
        </p:nvSpPr>
        <p:spPr>
          <a:xfrm>
            <a:off x="19150181" y="11452845"/>
            <a:ext cx="216446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2211.05772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he tri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The trilogy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4" name="Circle"/>
          <p:cNvSpPr/>
          <p:nvPr/>
        </p:nvSpPr>
        <p:spPr>
          <a:xfrm>
            <a:off x="4202599" y="2691655"/>
            <a:ext cx="3311533" cy="3311534"/>
          </a:xfrm>
          <a:prstGeom prst="ellipse">
            <a:avLst/>
          </a:prstGeom>
          <a:solidFill>
            <a:schemeClr val="accent4"/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5" name="Circle"/>
          <p:cNvSpPr/>
          <p:nvPr/>
        </p:nvSpPr>
        <p:spPr>
          <a:xfrm>
            <a:off x="10409614" y="2691655"/>
            <a:ext cx="3311533" cy="3311534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6" name="Circle"/>
          <p:cNvSpPr/>
          <p:nvPr/>
        </p:nvSpPr>
        <p:spPr>
          <a:xfrm>
            <a:off x="16743249" y="2691655"/>
            <a:ext cx="3311533" cy="3311534"/>
          </a:xfrm>
          <a:prstGeom prst="ellipse">
            <a:avLst/>
          </a:prstGeom>
          <a:solidFill>
            <a:schemeClr val="accent5">
              <a:hueOff val="-152896"/>
              <a:lumOff val="12368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7" name="Formal and QCD theory"/>
          <p:cNvSpPr txBox="1"/>
          <p:nvPr/>
        </p:nvSpPr>
        <p:spPr>
          <a:xfrm>
            <a:off x="4476491" y="3801321"/>
            <a:ext cx="276374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Formal and QCD theory</a:t>
            </a:r>
          </a:p>
        </p:txBody>
      </p:sp>
      <p:sp>
        <p:nvSpPr>
          <p:cNvPr id="258" name="Particle and nuclear phenomenology"/>
          <p:cNvSpPr txBox="1"/>
          <p:nvPr/>
        </p:nvSpPr>
        <p:spPr>
          <a:xfrm>
            <a:off x="10257594" y="3553671"/>
            <a:ext cx="3615573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Particle and nuclear phenomenology</a:t>
            </a:r>
          </a:p>
        </p:txBody>
      </p:sp>
      <p:sp>
        <p:nvSpPr>
          <p:cNvPr id="259" name="Experiments across colliders"/>
          <p:cNvSpPr txBox="1"/>
          <p:nvPr/>
        </p:nvSpPr>
        <p:spPr>
          <a:xfrm>
            <a:off x="16591229" y="3801321"/>
            <a:ext cx="361557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Experiments across colliders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0555" y="3659187"/>
            <a:ext cx="2122635" cy="1481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70880" y="3659187"/>
            <a:ext cx="2122635" cy="1481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Group"/>
          <p:cNvGrpSpPr/>
          <p:nvPr/>
        </p:nvGrpSpPr>
        <p:grpSpPr>
          <a:xfrm>
            <a:off x="4182934" y="7221652"/>
            <a:ext cx="3350863" cy="5008741"/>
            <a:chOff x="0" y="-52"/>
            <a:chExt cx="3350862" cy="5008739"/>
          </a:xfrm>
        </p:grpSpPr>
        <p:grpSp>
          <p:nvGrpSpPr>
            <p:cNvPr id="269" name="Group"/>
            <p:cNvGrpSpPr/>
            <p:nvPr/>
          </p:nvGrpSpPr>
          <p:grpSpPr>
            <a:xfrm>
              <a:off x="72071" y="-53"/>
              <a:ext cx="3210897" cy="5008741"/>
              <a:chOff x="-176" y="-52"/>
              <a:chExt cx="3210895" cy="5008739"/>
            </a:xfrm>
          </p:grpSpPr>
          <p:pic>
            <p:nvPicPr>
              <p:cNvPr id="262" name="jaxodraw-2.png" descr="jaxodraw-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3499" y="1650551"/>
                <a:ext cx="3103568" cy="20638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6" name="Group"/>
              <p:cNvGrpSpPr/>
              <p:nvPr/>
            </p:nvGrpSpPr>
            <p:grpSpPr>
              <a:xfrm>
                <a:off x="-177" y="-53"/>
                <a:ext cx="3210896" cy="5008741"/>
                <a:chOff x="-176" y="-52"/>
                <a:chExt cx="3210895" cy="5008739"/>
              </a:xfrm>
            </p:grpSpPr>
            <p:pic>
              <p:nvPicPr>
                <p:cNvPr id="263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14538" t="1326" r="26663" b="2367"/>
                <a:stretch>
                  <a:fillRect/>
                </a:stretch>
              </p:blipFill>
              <p:spPr>
                <a:xfrm>
                  <a:off x="-177" y="-53"/>
                  <a:ext cx="3210896" cy="500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5" h="21568" fill="norm" stroke="1" extrusionOk="0">
                      <a:moveTo>
                        <a:pt x="9824" y="4"/>
                      </a:moveTo>
                      <a:cubicBezTo>
                        <a:pt x="9133" y="12"/>
                        <a:pt x="8494" y="35"/>
                        <a:pt x="7991" y="74"/>
                      </a:cubicBezTo>
                      <a:cubicBezTo>
                        <a:pt x="7415" y="119"/>
                        <a:pt x="6884" y="173"/>
                        <a:pt x="6812" y="192"/>
                      </a:cubicBezTo>
                      <a:cubicBezTo>
                        <a:pt x="6776" y="201"/>
                        <a:pt x="6676" y="213"/>
                        <a:pt x="6652" y="219"/>
                      </a:cubicBezTo>
                      <a:cubicBezTo>
                        <a:pt x="6650" y="219"/>
                        <a:pt x="6635" y="226"/>
                        <a:pt x="6633" y="226"/>
                      </a:cubicBezTo>
                      <a:cubicBezTo>
                        <a:pt x="6630" y="226"/>
                        <a:pt x="6594" y="230"/>
                        <a:pt x="6588" y="229"/>
                      </a:cubicBezTo>
                      <a:cubicBezTo>
                        <a:pt x="6513" y="246"/>
                        <a:pt x="6519" y="251"/>
                        <a:pt x="6113" y="311"/>
                      </a:cubicBezTo>
                      <a:cubicBezTo>
                        <a:pt x="4815" y="504"/>
                        <a:pt x="4547" y="550"/>
                        <a:pt x="4101" y="658"/>
                      </a:cubicBezTo>
                      <a:cubicBezTo>
                        <a:pt x="3837" y="722"/>
                        <a:pt x="3467" y="812"/>
                        <a:pt x="3277" y="857"/>
                      </a:cubicBezTo>
                      <a:cubicBezTo>
                        <a:pt x="3087" y="902"/>
                        <a:pt x="2871" y="972"/>
                        <a:pt x="2797" y="1014"/>
                      </a:cubicBezTo>
                      <a:cubicBezTo>
                        <a:pt x="2722" y="1056"/>
                        <a:pt x="2453" y="1156"/>
                        <a:pt x="2199" y="1238"/>
                      </a:cubicBezTo>
                      <a:cubicBezTo>
                        <a:pt x="1695" y="1400"/>
                        <a:pt x="1556" y="1468"/>
                        <a:pt x="1028" y="1803"/>
                      </a:cubicBezTo>
                      <a:cubicBezTo>
                        <a:pt x="574" y="2092"/>
                        <a:pt x="326" y="2346"/>
                        <a:pt x="142" y="2719"/>
                      </a:cubicBezTo>
                      <a:cubicBezTo>
                        <a:pt x="56" y="2895"/>
                        <a:pt x="9" y="3019"/>
                        <a:pt x="1" y="3128"/>
                      </a:cubicBezTo>
                      <a:cubicBezTo>
                        <a:pt x="-7" y="3236"/>
                        <a:pt x="23" y="3329"/>
                        <a:pt x="89" y="3437"/>
                      </a:cubicBezTo>
                      <a:cubicBezTo>
                        <a:pt x="141" y="3524"/>
                        <a:pt x="196" y="3632"/>
                        <a:pt x="212" y="3678"/>
                      </a:cubicBezTo>
                      <a:cubicBezTo>
                        <a:pt x="287" y="3905"/>
                        <a:pt x="452" y="4068"/>
                        <a:pt x="892" y="4350"/>
                      </a:cubicBezTo>
                      <a:cubicBezTo>
                        <a:pt x="1599" y="4804"/>
                        <a:pt x="1683" y="4842"/>
                        <a:pt x="2880" y="5254"/>
                      </a:cubicBezTo>
                      <a:cubicBezTo>
                        <a:pt x="3094" y="5328"/>
                        <a:pt x="3825" y="5526"/>
                        <a:pt x="3883" y="5526"/>
                      </a:cubicBezTo>
                      <a:cubicBezTo>
                        <a:pt x="3912" y="5526"/>
                        <a:pt x="4103" y="5575"/>
                        <a:pt x="4304" y="5633"/>
                      </a:cubicBezTo>
                      <a:cubicBezTo>
                        <a:pt x="4506" y="5692"/>
                        <a:pt x="5045" y="5790"/>
                        <a:pt x="5502" y="5852"/>
                      </a:cubicBezTo>
                      <a:cubicBezTo>
                        <a:pt x="5959" y="5914"/>
                        <a:pt x="6566" y="6000"/>
                        <a:pt x="6855" y="6045"/>
                      </a:cubicBezTo>
                      <a:cubicBezTo>
                        <a:pt x="7587" y="6161"/>
                        <a:pt x="9055" y="6255"/>
                        <a:pt x="10078" y="6252"/>
                      </a:cubicBezTo>
                      <a:cubicBezTo>
                        <a:pt x="10552" y="6250"/>
                        <a:pt x="10952" y="6256"/>
                        <a:pt x="10966" y="6266"/>
                      </a:cubicBezTo>
                      <a:cubicBezTo>
                        <a:pt x="11013" y="6295"/>
                        <a:pt x="13220" y="6209"/>
                        <a:pt x="13936" y="6149"/>
                      </a:cubicBezTo>
                      <a:cubicBezTo>
                        <a:pt x="14320" y="6117"/>
                        <a:pt x="14773" y="6063"/>
                        <a:pt x="14942" y="6030"/>
                      </a:cubicBezTo>
                      <a:cubicBezTo>
                        <a:pt x="15226" y="5974"/>
                        <a:pt x="15567" y="5924"/>
                        <a:pt x="16489" y="5802"/>
                      </a:cubicBezTo>
                      <a:cubicBezTo>
                        <a:pt x="16692" y="5776"/>
                        <a:pt x="17037" y="5703"/>
                        <a:pt x="17252" y="5640"/>
                      </a:cubicBezTo>
                      <a:cubicBezTo>
                        <a:pt x="17467" y="5577"/>
                        <a:pt x="17686" y="5526"/>
                        <a:pt x="17740" y="5526"/>
                      </a:cubicBezTo>
                      <a:cubicBezTo>
                        <a:pt x="17940" y="5526"/>
                        <a:pt x="19622" y="4953"/>
                        <a:pt x="19768" y="4835"/>
                      </a:cubicBezTo>
                      <a:cubicBezTo>
                        <a:pt x="19851" y="4768"/>
                        <a:pt x="19919" y="4736"/>
                        <a:pt x="19920" y="4762"/>
                      </a:cubicBezTo>
                      <a:cubicBezTo>
                        <a:pt x="19924" y="4866"/>
                        <a:pt x="20637" y="4436"/>
                        <a:pt x="20753" y="4259"/>
                      </a:cubicBezTo>
                      <a:cubicBezTo>
                        <a:pt x="20821" y="4154"/>
                        <a:pt x="20928" y="4077"/>
                        <a:pt x="20990" y="4085"/>
                      </a:cubicBezTo>
                      <a:cubicBezTo>
                        <a:pt x="21052" y="4093"/>
                        <a:pt x="21109" y="4061"/>
                        <a:pt x="21115" y="4015"/>
                      </a:cubicBezTo>
                      <a:cubicBezTo>
                        <a:pt x="21122" y="3969"/>
                        <a:pt x="21136" y="3911"/>
                        <a:pt x="21147" y="3888"/>
                      </a:cubicBezTo>
                      <a:cubicBezTo>
                        <a:pt x="21159" y="3865"/>
                        <a:pt x="21173" y="3823"/>
                        <a:pt x="21179" y="3793"/>
                      </a:cubicBezTo>
                      <a:cubicBezTo>
                        <a:pt x="21185" y="3762"/>
                        <a:pt x="21274" y="3699"/>
                        <a:pt x="21374" y="3654"/>
                      </a:cubicBezTo>
                      <a:cubicBezTo>
                        <a:pt x="21524" y="3587"/>
                        <a:pt x="21562" y="3507"/>
                        <a:pt x="21577" y="3203"/>
                      </a:cubicBezTo>
                      <a:cubicBezTo>
                        <a:pt x="21593" y="2885"/>
                        <a:pt x="21553" y="2779"/>
                        <a:pt x="21310" y="2460"/>
                      </a:cubicBezTo>
                      <a:cubicBezTo>
                        <a:pt x="20856" y="1862"/>
                        <a:pt x="20181" y="1480"/>
                        <a:pt x="18778" y="1029"/>
                      </a:cubicBezTo>
                      <a:cubicBezTo>
                        <a:pt x="18134" y="822"/>
                        <a:pt x="17545" y="655"/>
                        <a:pt x="17471" y="655"/>
                      </a:cubicBezTo>
                      <a:cubicBezTo>
                        <a:pt x="17396" y="655"/>
                        <a:pt x="17298" y="632"/>
                        <a:pt x="17252" y="605"/>
                      </a:cubicBezTo>
                      <a:cubicBezTo>
                        <a:pt x="17159" y="551"/>
                        <a:pt x="16096" y="373"/>
                        <a:pt x="15662" y="339"/>
                      </a:cubicBezTo>
                      <a:cubicBezTo>
                        <a:pt x="15506" y="326"/>
                        <a:pt x="15269" y="290"/>
                        <a:pt x="15136" y="257"/>
                      </a:cubicBezTo>
                      <a:cubicBezTo>
                        <a:pt x="14438" y="83"/>
                        <a:pt x="11899" y="-21"/>
                        <a:pt x="9824" y="4"/>
                      </a:cubicBezTo>
                      <a:close/>
                      <a:moveTo>
                        <a:pt x="11425" y="15294"/>
                      </a:moveTo>
                      <a:cubicBezTo>
                        <a:pt x="10086" y="15279"/>
                        <a:pt x="8711" y="15305"/>
                        <a:pt x="8079" y="15383"/>
                      </a:cubicBezTo>
                      <a:cubicBezTo>
                        <a:pt x="7839" y="15412"/>
                        <a:pt x="7525" y="15445"/>
                        <a:pt x="7380" y="15455"/>
                      </a:cubicBezTo>
                      <a:cubicBezTo>
                        <a:pt x="7236" y="15465"/>
                        <a:pt x="7058" y="15488"/>
                        <a:pt x="6986" y="15506"/>
                      </a:cubicBezTo>
                      <a:cubicBezTo>
                        <a:pt x="6913" y="15524"/>
                        <a:pt x="6540" y="15578"/>
                        <a:pt x="6156" y="15626"/>
                      </a:cubicBezTo>
                      <a:cubicBezTo>
                        <a:pt x="5503" y="15705"/>
                        <a:pt x="5003" y="15798"/>
                        <a:pt x="4000" y="16025"/>
                      </a:cubicBezTo>
                      <a:cubicBezTo>
                        <a:pt x="2275" y="16418"/>
                        <a:pt x="545" y="17311"/>
                        <a:pt x="406" y="17883"/>
                      </a:cubicBezTo>
                      <a:cubicBezTo>
                        <a:pt x="393" y="17938"/>
                        <a:pt x="348" y="18020"/>
                        <a:pt x="305" y="18064"/>
                      </a:cubicBezTo>
                      <a:cubicBezTo>
                        <a:pt x="262" y="18108"/>
                        <a:pt x="231" y="18303"/>
                        <a:pt x="236" y="18497"/>
                      </a:cubicBezTo>
                      <a:cubicBezTo>
                        <a:pt x="257" y="19394"/>
                        <a:pt x="1668" y="20245"/>
                        <a:pt x="4147" y="20853"/>
                      </a:cubicBezTo>
                      <a:cubicBezTo>
                        <a:pt x="4794" y="21012"/>
                        <a:pt x="5013" y="21051"/>
                        <a:pt x="6046" y="21200"/>
                      </a:cubicBezTo>
                      <a:cubicBezTo>
                        <a:pt x="6251" y="21230"/>
                        <a:pt x="6694" y="21296"/>
                        <a:pt x="7031" y="21347"/>
                      </a:cubicBezTo>
                      <a:cubicBezTo>
                        <a:pt x="7367" y="21399"/>
                        <a:pt x="8154" y="21476"/>
                        <a:pt x="8778" y="21516"/>
                      </a:cubicBezTo>
                      <a:cubicBezTo>
                        <a:pt x="9501" y="21563"/>
                        <a:pt x="10489" y="21579"/>
                        <a:pt x="11489" y="21561"/>
                      </a:cubicBezTo>
                      <a:cubicBezTo>
                        <a:pt x="13690" y="21521"/>
                        <a:pt x="13871" y="21506"/>
                        <a:pt x="15814" y="21224"/>
                      </a:cubicBezTo>
                      <a:cubicBezTo>
                        <a:pt x="16977" y="21055"/>
                        <a:pt x="17177" y="21021"/>
                        <a:pt x="17519" y="20925"/>
                      </a:cubicBezTo>
                      <a:cubicBezTo>
                        <a:pt x="17711" y="20871"/>
                        <a:pt x="17967" y="20807"/>
                        <a:pt x="18087" y="20783"/>
                      </a:cubicBezTo>
                      <a:cubicBezTo>
                        <a:pt x="18207" y="20760"/>
                        <a:pt x="18699" y="20611"/>
                        <a:pt x="19178" y="20453"/>
                      </a:cubicBezTo>
                      <a:cubicBezTo>
                        <a:pt x="20296" y="20086"/>
                        <a:pt x="21060" y="19623"/>
                        <a:pt x="21425" y="19117"/>
                      </a:cubicBezTo>
                      <a:cubicBezTo>
                        <a:pt x="21504" y="18898"/>
                        <a:pt x="21554" y="18519"/>
                        <a:pt x="21585" y="17921"/>
                      </a:cubicBezTo>
                      <a:cubicBezTo>
                        <a:pt x="21523" y="17772"/>
                        <a:pt x="21431" y="17677"/>
                        <a:pt x="21305" y="17656"/>
                      </a:cubicBezTo>
                      <a:cubicBezTo>
                        <a:pt x="21160" y="17632"/>
                        <a:pt x="21140" y="17609"/>
                        <a:pt x="21214" y="17552"/>
                      </a:cubicBezTo>
                      <a:cubicBezTo>
                        <a:pt x="21289" y="17494"/>
                        <a:pt x="21227" y="17418"/>
                        <a:pt x="20937" y="17225"/>
                      </a:cubicBezTo>
                      <a:cubicBezTo>
                        <a:pt x="20730" y="17088"/>
                        <a:pt x="20381" y="16889"/>
                        <a:pt x="20163" y="16784"/>
                      </a:cubicBezTo>
                      <a:cubicBezTo>
                        <a:pt x="19605" y="16515"/>
                        <a:pt x="18024" y="15996"/>
                        <a:pt x="17764" y="15996"/>
                      </a:cubicBezTo>
                      <a:cubicBezTo>
                        <a:pt x="17716" y="15996"/>
                        <a:pt x="17555" y="15957"/>
                        <a:pt x="17407" y="15909"/>
                      </a:cubicBezTo>
                      <a:cubicBezTo>
                        <a:pt x="17087" y="15807"/>
                        <a:pt x="16436" y="15698"/>
                        <a:pt x="15595" y="15605"/>
                      </a:cubicBezTo>
                      <a:cubicBezTo>
                        <a:pt x="15259" y="15568"/>
                        <a:pt x="14787" y="15502"/>
                        <a:pt x="14547" y="15456"/>
                      </a:cubicBezTo>
                      <a:cubicBezTo>
                        <a:pt x="14065" y="15366"/>
                        <a:pt x="12764" y="15309"/>
                        <a:pt x="11425" y="15294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64" name="Line"/>
                <p:cNvSpPr/>
                <p:nvPr/>
              </p:nvSpPr>
              <p:spPr>
                <a:xfrm flipV="1">
                  <a:off x="22826" y="756069"/>
                  <a:ext cx="1" cy="351789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5" name="Line"/>
                <p:cNvSpPr/>
                <p:nvPr/>
              </p:nvSpPr>
              <p:spPr>
                <a:xfrm flipV="1">
                  <a:off x="3193077" y="745491"/>
                  <a:ext cx="1" cy="351789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</p:grpSp>
          <p:pic>
            <p:nvPicPr>
              <p:cNvPr id="267" name="Oval Oval" descr="Oval Oval"/>
              <p:cNvPicPr>
                <a:picLocks noChangeAspect="0"/>
              </p:cNvPicPr>
              <p:nvPr/>
            </p:nvPicPr>
            <p:blipFill>
              <a:blip r:embed="rId5">
                <a:alphaModFix amt="26020"/>
                <a:extLst/>
              </a:blip>
              <a:stretch>
                <a:fillRect/>
              </a:stretch>
            </p:blipFill>
            <p:spPr>
              <a:xfrm>
                <a:off x="15399" y="1831282"/>
                <a:ext cx="3179768" cy="1346201"/>
              </a:xfrm>
              <a:prstGeom prst="rect">
                <a:avLst/>
              </a:prstGeom>
              <a:effectLst/>
            </p:spPr>
          </p:pic>
        </p:grpSp>
        <p:sp>
          <p:nvSpPr>
            <p:cNvPr id="270" name="Circle"/>
            <p:cNvSpPr/>
            <p:nvPr/>
          </p:nvSpPr>
          <p:spPr>
            <a:xfrm>
              <a:off x="0" y="1694308"/>
              <a:ext cx="276759" cy="27676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1" name="Circle"/>
            <p:cNvSpPr/>
            <p:nvPr/>
          </p:nvSpPr>
          <p:spPr>
            <a:xfrm>
              <a:off x="0" y="3473188"/>
              <a:ext cx="276759" cy="27676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2" name="Circle"/>
            <p:cNvSpPr/>
            <p:nvPr/>
          </p:nvSpPr>
          <p:spPr>
            <a:xfrm>
              <a:off x="2792533" y="1502195"/>
              <a:ext cx="276759" cy="27676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3" name="Circle"/>
            <p:cNvSpPr/>
            <p:nvPr/>
          </p:nvSpPr>
          <p:spPr>
            <a:xfrm>
              <a:off x="3074103" y="2853733"/>
              <a:ext cx="276760" cy="27675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75" name="AdS correlator"/>
          <p:cNvSpPr txBox="1"/>
          <p:nvPr/>
        </p:nvSpPr>
        <p:spPr>
          <a:xfrm>
            <a:off x="4478002" y="12397444"/>
            <a:ext cx="2760727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AdS correlator</a:t>
            </a:r>
          </a:p>
        </p:txBody>
      </p:sp>
      <p:pic>
        <p:nvPicPr>
          <p:cNvPr id="276" name="Screenshot 2024-04-04 at 18.41.46.png" descr="Screenshot 2024-04-04 at 18.41.4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91266" y="6459780"/>
            <a:ext cx="5948230" cy="6190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creenshot 2024-04-04 at 18.43.30.png" descr="Screenshot 2024-04-04 at 18.43.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139634" y="7551799"/>
            <a:ext cx="7424962" cy="434857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Cosmological correlator"/>
          <p:cNvSpPr txBox="1"/>
          <p:nvPr/>
        </p:nvSpPr>
        <p:spPr>
          <a:xfrm>
            <a:off x="16596964" y="12397444"/>
            <a:ext cx="448475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Cosmological correlator</a:t>
            </a:r>
          </a:p>
        </p:txBody>
      </p:sp>
      <p:sp>
        <p:nvSpPr>
          <p:cNvPr id="279" name="Collider correlator"/>
          <p:cNvSpPr txBox="1"/>
          <p:nvPr/>
        </p:nvSpPr>
        <p:spPr>
          <a:xfrm>
            <a:off x="10318686" y="12397444"/>
            <a:ext cx="349339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Collider correlator</a:t>
            </a:r>
          </a:p>
        </p:txBody>
      </p:sp>
      <p:sp>
        <p:nvSpPr>
          <p:cNvPr id="280" name="Rounded Rectangle"/>
          <p:cNvSpPr/>
          <p:nvPr/>
        </p:nvSpPr>
        <p:spPr>
          <a:xfrm>
            <a:off x="971723" y="2456025"/>
            <a:ext cx="22187315" cy="3782794"/>
          </a:xfrm>
          <a:prstGeom prst="roundRect">
            <a:avLst>
              <a:gd name="adj" fmla="val 17244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81" name="Rounded Rectangle"/>
          <p:cNvSpPr/>
          <p:nvPr/>
        </p:nvSpPr>
        <p:spPr>
          <a:xfrm>
            <a:off x="971723" y="6595019"/>
            <a:ext cx="22187315" cy="6414552"/>
          </a:xfrm>
          <a:prstGeom prst="roundRect">
            <a:avLst>
              <a:gd name="adj" fmla="val 10169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he Energy Oper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The Energy Operator</a:t>
            </a: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7" name="Group"/>
          <p:cNvGrpSpPr/>
          <p:nvPr/>
        </p:nvGrpSpPr>
        <p:grpSpPr>
          <a:xfrm>
            <a:off x="3273773" y="6267946"/>
            <a:ext cx="4843864" cy="5272330"/>
            <a:chOff x="0" y="0"/>
            <a:chExt cx="4843862" cy="5272328"/>
          </a:xfrm>
        </p:grpSpPr>
        <p:pic>
          <p:nvPicPr>
            <p:cNvPr id="285" name="Penrose_2.pdf" descr="Penrose_2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43863" cy="5272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Line"/>
            <p:cNvSpPr/>
            <p:nvPr/>
          </p:nvSpPr>
          <p:spPr>
            <a:xfrm>
              <a:off x="2229980" y="651168"/>
              <a:ext cx="1314810" cy="199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9215" y="17630"/>
                    <a:pt x="16227" y="13830"/>
                    <a:pt x="12683" y="10258"/>
                  </a:cubicBezTo>
                  <a:cubicBezTo>
                    <a:pt x="9010" y="6555"/>
                    <a:pt x="4759" y="3117"/>
                    <a:pt x="0" y="0"/>
                  </a:cubicBezTo>
                </a:path>
              </a:pathLst>
            </a:custGeom>
            <a:noFill/>
            <a:ln w="635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</p:grpSp>
      <p:pic>
        <p:nvPicPr>
          <p:cNvPr id="288" name="Screen Shot 2022-08-18 at 14.53.07.png" descr="Screen Shot 2022-08-18 at 14.53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9766" y="2715318"/>
            <a:ext cx="7111878" cy="3373718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What experimentalist see"/>
          <p:cNvSpPr txBox="1"/>
          <p:nvPr/>
        </p:nvSpPr>
        <p:spPr>
          <a:xfrm>
            <a:off x="814154" y="2167051"/>
            <a:ext cx="443484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5E5E5E"/>
                </a:solidFill>
              </a:defRPr>
            </a:lvl1pPr>
          </a:lstStyle>
          <a:p>
            <a:pPr/>
            <a:r>
              <a:t>What experimentalist see</a:t>
            </a:r>
          </a:p>
        </p:txBody>
      </p:sp>
      <p:sp>
        <p:nvSpPr>
          <p:cNvPr id="290" name="What theorist see"/>
          <p:cNvSpPr txBox="1"/>
          <p:nvPr/>
        </p:nvSpPr>
        <p:spPr>
          <a:xfrm>
            <a:off x="953764" y="6559550"/>
            <a:ext cx="309562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5E5E5E"/>
                </a:solidFill>
              </a:defRPr>
            </a:lvl1pPr>
          </a:lstStyle>
          <a:p>
            <a:pPr/>
            <a:r>
              <a:t>What theorist see</a:t>
            </a:r>
          </a:p>
        </p:txBody>
      </p:sp>
      <p:pic>
        <p:nvPicPr>
          <p:cNvPr id="291" name="color_red_mathca.pdf" descr="color_red_mathc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3251" y="11719186"/>
            <a:ext cx="8236236" cy="134372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ounded Rectangle"/>
          <p:cNvSpPr/>
          <p:nvPr/>
        </p:nvSpPr>
        <p:spPr>
          <a:xfrm>
            <a:off x="253631" y="1927287"/>
            <a:ext cx="10175476" cy="11478394"/>
          </a:xfrm>
          <a:prstGeom prst="roundRect">
            <a:avLst>
              <a:gd name="adj" fmla="val 641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93" name="A local version appears in the construction of wormhole and time travel (Morris, Thorne, 1988)…"/>
          <p:cNvSpPr txBox="1"/>
          <p:nvPr>
            <p:ph type="body" sz="quarter" idx="1"/>
          </p:nvPr>
        </p:nvSpPr>
        <p:spPr>
          <a:xfrm>
            <a:off x="12726661" y="1646600"/>
            <a:ext cx="10363318" cy="2865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500"/>
              </a:spcBef>
              <a:defRPr sz="3200"/>
            </a:pPr>
            <a:r>
              <a:t>A local version appears in the construction of wormhole and time travel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(Morris, Thorne, 1988)</a:t>
            </a:r>
            <a:endParaRPr>
              <a:solidFill>
                <a:schemeClr val="accent3">
                  <a:hueOff val="914337"/>
                  <a:satOff val="31515"/>
                  <a:lumOff val="-30790"/>
                </a:schemeClr>
              </a:solidFill>
            </a:endParaRPr>
          </a:p>
          <a:p>
            <a:pPr>
              <a:spcBef>
                <a:spcPts val="2500"/>
              </a:spcBef>
              <a:defRPr sz="3200"/>
            </a:pPr>
            <a:r>
              <a:t>In collider context: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(Sveshnikov, Tkachov, 1995)</a:t>
            </a:r>
          </a:p>
        </p:txBody>
      </p:sp>
      <p:pic>
        <p:nvPicPr>
          <p:cNvPr id="2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0367" y="4986861"/>
            <a:ext cx="56134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Dingbat X"/>
          <p:cNvSpPr/>
          <p:nvPr/>
        </p:nvSpPr>
        <p:spPr>
          <a:xfrm>
            <a:off x="20272043" y="4792671"/>
            <a:ext cx="1156230" cy="1366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59867" y="7007965"/>
            <a:ext cx="5994401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Dingbat Check"/>
          <p:cNvSpPr/>
          <p:nvPr/>
        </p:nvSpPr>
        <p:spPr>
          <a:xfrm>
            <a:off x="20199387" y="6690108"/>
            <a:ext cx="1301542" cy="123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98" name="Besides central in collider physics, appears in various other context:"/>
          <p:cNvSpPr txBox="1"/>
          <p:nvPr/>
        </p:nvSpPr>
        <p:spPr>
          <a:xfrm>
            <a:off x="12726661" y="8176503"/>
            <a:ext cx="10363318" cy="1768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635000" indent="-635000" algn="l">
              <a:spcBef>
                <a:spcPts val="2500"/>
              </a:spcBef>
              <a:buSzPct val="125000"/>
              <a:buChar char="•"/>
              <a:defRPr b="0" sz="3200"/>
            </a:lvl1pPr>
          </a:lstStyle>
          <a:p>
            <a:pPr/>
            <a:r>
              <a:t>Besides central in collider physics, appears in various other context:</a:t>
            </a:r>
          </a:p>
        </p:txBody>
      </p:sp>
      <p:pic>
        <p:nvPicPr>
          <p:cNvPr id="299" name="Screenshot 2024-04-05 at 10.47.49.png" descr="Screenshot 2024-04-05 at 10.47.4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269691" y="9629380"/>
            <a:ext cx="6647575" cy="3876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ctangle"/>
          <p:cNvSpPr/>
          <p:nvPr/>
        </p:nvSpPr>
        <p:spPr>
          <a:xfrm>
            <a:off x="256639" y="6223000"/>
            <a:ext cx="5680392" cy="632477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02" name="Analytic Simpl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Analytic Simplicity </a:t>
            </a:r>
          </a:p>
        </p:txBody>
      </p:sp>
      <p:sp>
        <p:nvSpPr>
          <p:cNvPr id="303" name="Slide Number"/>
          <p:cNvSpPr txBox="1"/>
          <p:nvPr>
            <p:ph type="sldNum" sz="quarter" idx="2"/>
          </p:nvPr>
        </p:nvSpPr>
        <p:spPr>
          <a:xfrm>
            <a:off x="12026391" y="13081000"/>
            <a:ext cx="318517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4" name="EEC is the only event shape observable analytically computed beyond leading order!"/>
          <p:cNvSpPr txBox="1"/>
          <p:nvPr/>
        </p:nvSpPr>
        <p:spPr>
          <a:xfrm>
            <a:off x="-431203" y="2385341"/>
            <a:ext cx="1337395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/>
            </a:pPr>
            <a:r>
              <a:t>EEC is 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only</a:t>
            </a:r>
            <a:r>
              <a:t> event shape observable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analytically</a:t>
            </a:r>
            <a:r>
              <a:t> computed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beyond leading order</a:t>
            </a:r>
            <a:r>
              <a:t>!</a:t>
            </a:r>
          </a:p>
        </p:txBody>
      </p:sp>
      <p:sp>
        <p:nvSpPr>
          <p:cNvPr id="305" name="QCD at NLO (Dixon, M.X. Luo, Shtabovenko, T.Z. Yang, HXZ, 2018)…"/>
          <p:cNvSpPr txBox="1"/>
          <p:nvPr/>
        </p:nvSpPr>
        <p:spPr>
          <a:xfrm>
            <a:off x="12724230" y="2613941"/>
            <a:ext cx="1136218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QCD at NLO (Dixon, M.X. Luo, Shtabovenko, T.Z. Yang, HXZ, 2018)</a:t>
            </a:r>
          </a:p>
          <a:p>
            <a:pPr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N=4 SYM at NNLO (Henn, Sokatchev, K. Yan, Zhiboedov, 2019)</a:t>
            </a:r>
          </a:p>
        </p:txBody>
      </p:sp>
      <p:sp>
        <p:nvSpPr>
          <p:cNvPr id="306" name="Going beyond two point:"/>
          <p:cNvSpPr txBox="1"/>
          <p:nvPr/>
        </p:nvSpPr>
        <p:spPr>
          <a:xfrm>
            <a:off x="5071782" y="4537690"/>
            <a:ext cx="733257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5E5E5E"/>
                </a:solidFill>
              </a:defRPr>
            </a:lvl1pPr>
          </a:lstStyle>
          <a:p>
            <a:pPr/>
            <a:r>
              <a:t>Going beyond two point: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480" y="6892868"/>
            <a:ext cx="5055268" cy="4721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shot 2024-04-05 at 11.07.14.png" descr="Screenshot 2024-04-05 at 11.07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41521" y="6781890"/>
            <a:ext cx="8722113" cy="565722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Chicherin, Moult, Sokatchev, K. Yan, T.Z. Yang,X.Y. Zhang, Y.Y. Zhu, et al."/>
          <p:cNvSpPr txBox="1"/>
          <p:nvPr/>
        </p:nvSpPr>
        <p:spPr>
          <a:xfrm>
            <a:off x="11509713" y="5414497"/>
            <a:ext cx="1236459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Chicherin, Moult, Sokatchev, K. Yan, T.Z. Yang,X.Y. Zhang, Y.Y. Zhu, et al.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04059" y="6691272"/>
            <a:ext cx="6705601" cy="39751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An iterative structure in N (number of point)?"/>
          <p:cNvSpPr txBox="1"/>
          <p:nvPr/>
        </p:nvSpPr>
        <p:spPr>
          <a:xfrm>
            <a:off x="15665928" y="11085508"/>
            <a:ext cx="848220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An iterative structure in N (number of point)?</a:t>
            </a:r>
          </a:p>
        </p:txBody>
      </p:sp>
      <p:sp>
        <p:nvSpPr>
          <p:cNvPr id="312" name="Rectangle"/>
          <p:cNvSpPr/>
          <p:nvPr/>
        </p:nvSpPr>
        <p:spPr>
          <a:xfrm>
            <a:off x="5958734" y="6223000"/>
            <a:ext cx="9234209" cy="632477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13" name="Rectangle"/>
          <p:cNvSpPr/>
          <p:nvPr/>
        </p:nvSpPr>
        <p:spPr>
          <a:xfrm>
            <a:off x="15165154" y="6223000"/>
            <a:ext cx="9050895" cy="632477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14" name="Analytic bootstrap?"/>
          <p:cNvSpPr txBox="1"/>
          <p:nvPr/>
        </p:nvSpPr>
        <p:spPr>
          <a:xfrm>
            <a:off x="12484510" y="4537690"/>
            <a:ext cx="5834787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Analytic bootstrap?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T Serif"/>
        <a:ea typeface="PT Serif"/>
        <a:cs typeface="PT Serif"/>
      </a:majorFont>
      <a:minorFont>
        <a:latin typeface="PT Serif"/>
        <a:ea typeface="PT Serif"/>
        <a:cs typeface="PT Serif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T Ser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T Ser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T Serif"/>
        <a:ea typeface="PT Serif"/>
        <a:cs typeface="PT Serif"/>
      </a:majorFont>
      <a:minorFont>
        <a:latin typeface="PT Serif"/>
        <a:ea typeface="PT Serif"/>
        <a:cs typeface="PT Serif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T Ser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T Ser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