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34"/>
  </p:notesMasterIdLst>
  <p:sldIdLst>
    <p:sldId id="256" r:id="rId2"/>
    <p:sldId id="329" r:id="rId3"/>
    <p:sldId id="341" r:id="rId4"/>
    <p:sldId id="288" r:id="rId5"/>
    <p:sldId id="294" r:id="rId6"/>
    <p:sldId id="295" r:id="rId7"/>
    <p:sldId id="298" r:id="rId8"/>
    <p:sldId id="330" r:id="rId9"/>
    <p:sldId id="331" r:id="rId10"/>
    <p:sldId id="332" r:id="rId11"/>
    <p:sldId id="334" r:id="rId12"/>
    <p:sldId id="339" r:id="rId13"/>
    <p:sldId id="340" r:id="rId14"/>
    <p:sldId id="297" r:id="rId15"/>
    <p:sldId id="344" r:id="rId16"/>
    <p:sldId id="299" r:id="rId17"/>
    <p:sldId id="324" r:id="rId18"/>
    <p:sldId id="326" r:id="rId19"/>
    <p:sldId id="343" r:id="rId20"/>
    <p:sldId id="327" r:id="rId21"/>
    <p:sldId id="321" r:id="rId22"/>
    <p:sldId id="322" r:id="rId23"/>
    <p:sldId id="323" r:id="rId24"/>
    <p:sldId id="318" r:id="rId25"/>
    <p:sldId id="320" r:id="rId26"/>
    <p:sldId id="302" r:id="rId27"/>
    <p:sldId id="303" r:id="rId28"/>
    <p:sldId id="305" r:id="rId29"/>
    <p:sldId id="306" r:id="rId30"/>
    <p:sldId id="307" r:id="rId31"/>
    <p:sldId id="328" r:id="rId32"/>
    <p:sldId id="28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4CCA-71F6-4982-B33F-702F2DC81B4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5CCB-0A2E-4CBD-98AB-7CA150D32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9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8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6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6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7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71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45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16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773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513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73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84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2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00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4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0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3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25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3500-C5B3-4CFC-B6BC-7A3D82B02154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98058" y="1530124"/>
            <a:ext cx="7507941" cy="95665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Two-loop QCD Corrections to Pion EM form factors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63996" y="4311680"/>
            <a:ext cx="6044539" cy="2187731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陈龙斌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合作者：陈文、冯锋、贾宇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2024/4/21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（青岛）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187387" y="1200157"/>
            <a:ext cx="7929281" cy="143435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74141" y="3144560"/>
            <a:ext cx="557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arXiv:2312.17228 (Accepted by PRL)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形 2">
            <a:extLst>
              <a:ext uri="{FF2B5EF4-FFF2-40B4-BE49-F238E27FC236}">
                <a16:creationId xmlns:a16="http://schemas.microsoft.com/office/drawing/2014/main" id="{1B7C1F2F-2D6E-4DBB-AF6D-F4A887E2E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4798" y="66311"/>
            <a:ext cx="551274" cy="723075"/>
          </a:xfrm>
          <a:prstGeom prst="rect">
            <a:avLst/>
          </a:prstGeom>
        </p:spPr>
      </p:pic>
      <p:pic>
        <p:nvPicPr>
          <p:cNvPr id="8" name="图形 3">
            <a:extLst>
              <a:ext uri="{FF2B5EF4-FFF2-40B4-BE49-F238E27FC236}">
                <a16:creationId xmlns:a16="http://schemas.microsoft.com/office/drawing/2014/main" id="{535F9831-B422-D4B0-0FD9-8424489ED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14245" y="257377"/>
            <a:ext cx="1505651" cy="3384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44822" y="44337"/>
            <a:ext cx="727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第六届重味物理</a:t>
            </a:r>
            <a:r>
              <a:rPr lang="zh-CN" altLang="en-US" sz="2800" b="1" dirty="0"/>
              <a:t>与</a:t>
            </a:r>
            <a:r>
              <a:rPr lang="zh-CN" altLang="en-US" sz="2800" b="1" dirty="0" smtClean="0"/>
              <a:t>量子色动力学研讨会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55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0837" y="122881"/>
            <a:ext cx="11247639" cy="564708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Integrals Reduction: IBP  </a:t>
            </a:r>
            <a:r>
              <a:rPr lang="en-US" altLang="zh-CN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(integration-by-parts)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008" y="1294640"/>
            <a:ext cx="1905921" cy="5603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37" y="2295135"/>
            <a:ext cx="2836159" cy="6908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83" y="3625588"/>
            <a:ext cx="3239405" cy="4288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83" y="4756642"/>
            <a:ext cx="3209442" cy="734332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36294" y="1045580"/>
            <a:ext cx="4274916" cy="49136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505665" y="1911968"/>
            <a:ext cx="0" cy="25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488917" y="3134061"/>
            <a:ext cx="0" cy="25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495489" y="4320465"/>
            <a:ext cx="0" cy="25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122" y="2691108"/>
            <a:ext cx="4516779" cy="114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407" y="1415726"/>
            <a:ext cx="6352210" cy="109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656" y="4154023"/>
            <a:ext cx="5820648" cy="93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圆角矩形 16"/>
          <p:cNvSpPr/>
          <p:nvPr/>
        </p:nvSpPr>
        <p:spPr>
          <a:xfrm>
            <a:off x="5400372" y="1147481"/>
            <a:ext cx="6746803" cy="437630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926957" y="3449256"/>
            <a:ext cx="420547" cy="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525" y="6260376"/>
            <a:ext cx="9720262" cy="51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501" y="106331"/>
            <a:ext cx="6080760" cy="647653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Differential Equations (DE)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27" y="1258782"/>
            <a:ext cx="10515600" cy="2824642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73944" y="1133655"/>
            <a:ext cx="10829365" cy="307489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13738" y="4702434"/>
            <a:ext cx="8298133" cy="2054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38" y="4702434"/>
            <a:ext cx="8264670" cy="111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738" y="5712030"/>
            <a:ext cx="7986521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322128" y="235304"/>
            <a:ext cx="4943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Choosing canonical  basis (Basis with uniform </a:t>
            </a:r>
            <a:r>
              <a:rPr lang="en-US" altLang="zh-CN" sz="2800" b="1" dirty="0" err="1"/>
              <a:t>transcendentality</a:t>
            </a:r>
            <a:r>
              <a:rPr lang="en-US" altLang="zh-CN" sz="2800" b="1" dirty="0"/>
              <a:t>) </a:t>
            </a:r>
            <a:endParaRPr lang="en-US" altLang="zh-CN" sz="2800" b="1" dirty="0" smtClean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870" y="4916653"/>
            <a:ext cx="3144048" cy="13624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722" y="2698466"/>
            <a:ext cx="8003964" cy="1159231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49876" y="1651462"/>
            <a:ext cx="12142124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737867" y="1958146"/>
            <a:ext cx="605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For random integral basis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g</a:t>
            </a:r>
            <a:r>
              <a:rPr lang="en-US" altLang="zh-CN" sz="2400" b="1" dirty="0" smtClean="0"/>
              <a:t>, we have: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2272554" y="4080687"/>
            <a:ext cx="519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We can choose new basis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f</a:t>
            </a:r>
            <a:r>
              <a:rPr lang="en-US" altLang="zh-CN" sz="2400" b="1" dirty="0" smtClean="0"/>
              <a:t>:</a:t>
            </a:r>
            <a:endParaRPr lang="zh-CN" altLang="en-US" sz="2400" b="1" dirty="0"/>
          </a:p>
        </p:txBody>
      </p:sp>
      <p:sp>
        <p:nvSpPr>
          <p:cNvPr id="17" name="圆角矩形 16"/>
          <p:cNvSpPr/>
          <p:nvPr/>
        </p:nvSpPr>
        <p:spPr>
          <a:xfrm>
            <a:off x="3732408" y="4821007"/>
            <a:ext cx="3653566" cy="1553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3" y="76536"/>
            <a:ext cx="6911255" cy="14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9638" y="4295912"/>
            <a:ext cx="4583763" cy="15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950" y="1532574"/>
            <a:ext cx="10047316" cy="199996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196788" y="1465338"/>
            <a:ext cx="10210800" cy="19999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6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86" y="2656675"/>
            <a:ext cx="106108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881995" y="699363"/>
            <a:ext cx="583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 kernel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48" y="1602394"/>
            <a:ext cx="10687793" cy="112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5" y="4675429"/>
            <a:ext cx="11295413" cy="110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063335" y="3529881"/>
            <a:ext cx="764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Renormalized “pion” LCDA can be expressed as :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4498070" y="557193"/>
            <a:ext cx="394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Perturbative expansion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567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77334" y="33647"/>
            <a:ext cx="8596668" cy="54824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Renormalized LCDA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717" y="612171"/>
            <a:ext cx="7880065" cy="10614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094" y="1673614"/>
            <a:ext cx="5811882" cy="1242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94" y="2845523"/>
            <a:ext cx="3242965" cy="10755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887" y="4746248"/>
            <a:ext cx="7028646" cy="15149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314343" y="5276618"/>
            <a:ext cx="268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arXiv:hep-ph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/0512208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65319" y="3319002"/>
            <a:ext cx="336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 with EBRL kernel</a:t>
            </a:r>
            <a:endParaRPr lang="zh-CN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82" y="786206"/>
            <a:ext cx="4310619" cy="109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286350" y="1150458"/>
            <a:ext cx="24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Bare LCDA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23" y="2850357"/>
            <a:ext cx="7997405" cy="3605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椭圆 1"/>
          <p:cNvSpPr/>
          <p:nvPr/>
        </p:nvSpPr>
        <p:spPr>
          <a:xfrm>
            <a:off x="1909483" y="5463989"/>
            <a:ext cx="8292353" cy="1093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4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870" y="111228"/>
            <a:ext cx="8596312" cy="1176590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331" y="1551123"/>
            <a:ext cx="7691636" cy="165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358" y="3343083"/>
            <a:ext cx="6888212" cy="338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25506" y="197381"/>
            <a:ext cx="183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77780" y="2142125"/>
            <a:ext cx="67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NLO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1457" y="4892952"/>
            <a:ext cx="95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NLO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1" y="2540535"/>
            <a:ext cx="10765909" cy="189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355328" y="1265794"/>
            <a:ext cx="478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 and NLO Matching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1977" y="456596"/>
            <a:ext cx="8811411" cy="76708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Unveiling the inner structure of hadron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43" y="2178338"/>
            <a:ext cx="2396510" cy="239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34" y="1598196"/>
            <a:ext cx="3574369" cy="375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1483659" y="5545654"/>
            <a:ext cx="241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Hadron Structure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285" y="1881168"/>
            <a:ext cx="451485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5159978" y="6249093"/>
            <a:ext cx="1603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4800" y="103094"/>
            <a:ext cx="2765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3702"/>
          </a:xfrm>
        </p:spPr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NNLO Matching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466" y="2411505"/>
            <a:ext cx="11141378" cy="1891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082687" y="4975761"/>
            <a:ext cx="810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convolutions above are calculated analytically.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853399" y="660013"/>
                <a:ext cx="8596668" cy="13208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altLang="zh-CN" b="1" dirty="0" smtClean="0"/>
                  <a:t>Asympotic Expression of Kernel</a:t>
                </a:r>
                <a:br>
                  <a:rPr lang="en-US" altLang="zh-CN" b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53399" y="660013"/>
                <a:ext cx="8596668" cy="1320800"/>
              </a:xfrm>
              <a:blipFill>
                <a:blip r:embed="rId2"/>
                <a:stretch>
                  <a:fillRect l="-2128" t="-64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5131" y="2266592"/>
            <a:ext cx="8915400" cy="231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3237245" y="5234145"/>
            <a:ext cx="698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NLO results agree with previous calculations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086585" y="532258"/>
                <a:ext cx="8596668" cy="54864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86585" y="532258"/>
                <a:ext cx="8596668" cy="5486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3303" y="2160495"/>
            <a:ext cx="9766600" cy="258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4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2185687" y="232023"/>
                <a:ext cx="8596668" cy="54864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85687" y="232023"/>
                <a:ext cx="8596668" cy="5486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274" y="1304365"/>
            <a:ext cx="7397950" cy="408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2787697" y="5887598"/>
            <a:ext cx="8041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the endpoint logarithms be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resummation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303792" y="1244952"/>
            <a:ext cx="4804757" cy="681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2871" y="2823149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Phenomenological </a:t>
            </a:r>
            <a:r>
              <a:rPr lang="en-US" altLang="zh-C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23520" y="604682"/>
            <a:ext cx="6078142" cy="72043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Leading-twist pion LCDA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528" y="2215960"/>
            <a:ext cx="7725073" cy="240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902451" y="5274267"/>
                <a:ext cx="66942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can be calculated by Lattice QCD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451" y="5274267"/>
                <a:ext cx="6694267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765976" y="5862029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</a:rPr>
              <a:t>See Jun Hua’s talk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91" y="1580875"/>
            <a:ext cx="11511520" cy="157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57" y="4673132"/>
            <a:ext cx="10244013" cy="134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27531" y="3680128"/>
            <a:ext cx="508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Two-fold Convolution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71272" y="302374"/>
            <a:ext cx="476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pion EM form factor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99446" y="101101"/>
            <a:ext cx="9244267" cy="63400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The convolutions can be evaluated analytically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1786" y="1867985"/>
            <a:ext cx="4425650" cy="1671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927" y="2325048"/>
            <a:ext cx="3667125" cy="8556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457645"/>
            <a:ext cx="11536447" cy="124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419092" y="6240314"/>
                <a:ext cx="8056165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terms appear in the calculation of convolutions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092" y="6240314"/>
                <a:ext cx="8056165" cy="465833"/>
              </a:xfrm>
              <a:prstGeom prst="rect">
                <a:avLst/>
              </a:prstGeom>
              <a:blipFill>
                <a:blip r:embed="rId6"/>
                <a:stretch>
                  <a:fillRect l="-1211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9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00B0F0">
                <a:lumMod val="89000"/>
                <a:lumOff val="11000"/>
              </a:srgbClr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5528" y="392847"/>
            <a:ext cx="6999854" cy="78659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Phenomenological exploration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593" y="3887370"/>
            <a:ext cx="3411870" cy="680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273" y="3574208"/>
            <a:ext cx="3786248" cy="1478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1133149" y="3058253"/>
            <a:ext cx="23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RQCD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19062" y="2768309"/>
            <a:ext cx="23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LPC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71547" y="1620148"/>
            <a:ext cx="494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Gegenbauer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Moments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7237" y="4934851"/>
            <a:ext cx="18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1909.08038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7566983" y="5362601"/>
            <a:ext cx="223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2201.09173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27259" y="2846294"/>
            <a:ext cx="31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LaMET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1305.1539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6711" y="96263"/>
            <a:ext cx="10666653" cy="655253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Phenomenological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b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with </a:t>
            </a:r>
            <a:r>
              <a:rPr lang="en-US" altLang="zh-CN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LPC inputs</a:t>
            </a:r>
            <a:endParaRPr lang="zh-CN" alt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6106" y="1915300"/>
            <a:ext cx="9516154" cy="3293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642218" y="5620163"/>
            <a:ext cx="256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Space Like FF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402139" y="5620163"/>
            <a:ext cx="166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Time Like FF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2484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49531" y="4590491"/>
            <a:ext cx="23453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Space Like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altLang="zh-CN" b="1" dirty="0" smtClean="0"/>
              <a:t>Sullivan Process</a:t>
            </a:r>
          </a:p>
          <a:p>
            <a:r>
              <a:rPr lang="en-US" altLang="zh-CN" sz="1400" b="1" dirty="0" smtClean="0">
                <a:solidFill>
                  <a:srgbClr val="7030A0"/>
                </a:solidFill>
              </a:rPr>
              <a:t>At small t is sensitive to pion form factor</a:t>
            </a:r>
            <a:endParaRPr lang="zh-CN" altLang="en-US" sz="1400" b="1" dirty="0">
              <a:solidFill>
                <a:srgbClr val="7030A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561" y="134054"/>
            <a:ext cx="4959600" cy="416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8755557" y="4683673"/>
            <a:ext cx="153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Time Like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30117" y="6271845"/>
            <a:ext cx="435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Probing pion Form Factors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3838546" y="4683673"/>
            <a:ext cx="238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: See </a:t>
            </a:r>
            <a:r>
              <a:rPr lang="en-US" altLang="zh-CN" sz="1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Heng</a:t>
            </a:r>
            <a:r>
              <a:rPr lang="en-US" altLang="zh-CN" sz="1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-Tong Ding’s talk</a:t>
            </a:r>
            <a:endParaRPr lang="zh-CN" alt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14687" y="5082933"/>
            <a:ext cx="85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PQCD</a:t>
            </a:r>
            <a:endParaRPr lang="zh-CN" altLang="en-US" b="1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1127" y="163831"/>
            <a:ext cx="4901763" cy="410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1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5391" y="424002"/>
            <a:ext cx="8596668" cy="61590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with RQCD inputs</a:t>
            </a:r>
            <a:endParaRPr lang="zh-CN" altLang="en-U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665" y="1766048"/>
            <a:ext cx="10184971" cy="3469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354064" y="5646699"/>
            <a:ext cx="2561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40579" y="5646699"/>
            <a:ext cx="1906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7991" y="430305"/>
            <a:ext cx="2554456" cy="57793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34196" y="1800778"/>
            <a:ext cx="9594824" cy="3880773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EM form factors for pion have been calculated up to NNLO QCD corrections.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verify the validity of the collinear factorization for this observable.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matching kernel have been obtained analytically.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NNLO corrections turn out to be positive and significant.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NNLO results can provides strong constraint on the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Gegenbauer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moments.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Extend this calculation to Kaon or proton FF.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32239" y="2809348"/>
            <a:ext cx="5400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/>
              <a:t>谢谢！</a:t>
            </a:r>
            <a:endParaRPr lang="en-US" altLang="zh-CN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067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47501" y="1084613"/>
            <a:ext cx="9670473" cy="9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083314" y="171046"/>
            <a:ext cx="8596668" cy="709857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Probing the internal structure of hadrons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6902" y="1297560"/>
            <a:ext cx="42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Charge Pion Form Factors: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84" y="2292132"/>
            <a:ext cx="7267575" cy="828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322" y="4250921"/>
            <a:ext cx="5267325" cy="1495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9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11" y="3426104"/>
            <a:ext cx="11640416" cy="102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341" y="5526281"/>
            <a:ext cx="5666689" cy="115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2183436" y="4753431"/>
            <a:ext cx="556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ERBL evolution equations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7812" y="228514"/>
            <a:ext cx="78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In framework of Collinear Factorization 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(</a:t>
            </a:r>
            <a:r>
              <a:rPr lang="en-US" altLang="zh-CN" sz="16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Lepage</a:t>
            </a:r>
            <a:r>
              <a:rPr lang="en-US" altLang="zh-CN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, Brodsky, </a:t>
            </a:r>
            <a:r>
              <a:rPr lang="en-US" altLang="zh-CN" sz="16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Efremov</a:t>
            </a:r>
            <a:r>
              <a:rPr lang="en-US" altLang="zh-CN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, </a:t>
            </a:r>
            <a:r>
              <a:rPr lang="en-US" altLang="zh-CN" sz="16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Radyushkin</a:t>
            </a:r>
            <a:r>
              <a:rPr lang="en-US" altLang="zh-CN" sz="1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, Duncan, Mueller)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 </a:t>
            </a:r>
            <a:endParaRPr lang="zh-CN" altLang="en-US" sz="1600" b="1" dirty="0">
              <a:solidFill>
                <a:srgbClr val="7030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978" y="2724165"/>
            <a:ext cx="485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Leading-Twist Pion LCDA: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57930" y="1370166"/>
            <a:ext cx="8915400" cy="919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708" y="137227"/>
            <a:ext cx="8596668" cy="49216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Hard Kernel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588" y="2003979"/>
            <a:ext cx="8915400" cy="124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395" y="744980"/>
            <a:ext cx="6150581" cy="797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976718" y="3532094"/>
            <a:ext cx="955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LO: 1977-1980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Lepage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Brodsky,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Efremov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Radyushkin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Duncun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Muller…</a:t>
            </a:r>
          </a:p>
          <a:p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NLO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Field, Gupta, </a:t>
            </a:r>
            <a:r>
              <a:rPr lang="en-US" altLang="zh-CN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Otta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Chang(1981), </a:t>
            </a:r>
            <a:r>
              <a:rPr lang="en-US" altLang="zh-CN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Dittes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zh-CN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Radyushkin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(1981), </a:t>
            </a:r>
            <a:r>
              <a:rPr lang="en-US" altLang="zh-CN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Sarmadi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1984),</a:t>
            </a:r>
          </a:p>
          <a:p>
            <a:r>
              <a:rPr lang="en-US" altLang="zh-CN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Braaten,Tse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(1987), Melic, </a:t>
            </a:r>
            <a:r>
              <a:rPr lang="en-US" altLang="zh-CN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Nizic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Passek</a:t>
            </a:r>
            <a:r>
              <a:rPr lang="en-US" altLang="zh-CN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(1998).</a:t>
            </a: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goal on this work is to achieve NNLO calculations.(2023)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0229" y="1915129"/>
            <a:ext cx="45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Pertubative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Expansion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2107" y="5110498"/>
            <a:ext cx="6560541" cy="7299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Feynman Diagrams(about 1600)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18" y="1733854"/>
            <a:ext cx="8774149" cy="236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633" y="149910"/>
            <a:ext cx="6524376" cy="573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本框 6"/>
          <p:cNvSpPr txBox="1"/>
          <p:nvPr/>
        </p:nvSpPr>
        <p:spPr>
          <a:xfrm>
            <a:off x="637972" y="251893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Partonic</a:t>
            </a:r>
            <a:r>
              <a:rPr lang="en-US" altLang="zh-CN" dirty="0" smtClean="0"/>
              <a:t> process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67862" y="2732480"/>
            <a:ext cx="3654294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68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6941" y="155550"/>
            <a:ext cx="4912371" cy="62543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Methods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16410" y="1647099"/>
            <a:ext cx="10375590" cy="4788515"/>
          </a:xfrm>
        </p:spPr>
        <p:txBody>
          <a:bodyPr/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Diagrams and amplitudes : </a:t>
            </a: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HepLib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FeynArts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Fraction: Apart</a:t>
            </a: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Integrals Reduction: FIRE</a:t>
            </a: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Master Integrals Calculation: Differential Equations</a:t>
            </a:r>
          </a:p>
          <a:p>
            <a:pPr marL="0" indent="0">
              <a:buNone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AmpRed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Wen Chen’s talk</a:t>
            </a:r>
          </a:p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Validations of analytic results for MIs: AMFLOW, </a:t>
            </a: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AmpRed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00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0460" y="2556450"/>
            <a:ext cx="8596668" cy="1320800"/>
          </a:xfrm>
        </p:spPr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Reduction and calculation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1178</TotalTime>
  <Words>442</Words>
  <Application>Microsoft Office PowerPoint</Application>
  <PresentationFormat>宽屏</PresentationFormat>
  <Paragraphs>97</Paragraphs>
  <Slides>32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等线</vt:lpstr>
      <vt:lpstr>黑体</vt:lpstr>
      <vt:lpstr>幼圆</vt:lpstr>
      <vt:lpstr>Arial</vt:lpstr>
      <vt:lpstr>Cambria Math</vt:lpstr>
      <vt:lpstr>Century Gothic</vt:lpstr>
      <vt:lpstr>Wingdings</vt:lpstr>
      <vt:lpstr>Wingdings 3</vt:lpstr>
      <vt:lpstr>丝状</vt:lpstr>
      <vt:lpstr>Two-loop QCD Corrections to Pion EM form factors</vt:lpstr>
      <vt:lpstr>Unveiling the inner structure of hadron</vt:lpstr>
      <vt:lpstr>PowerPoint 演示文稿</vt:lpstr>
      <vt:lpstr>Probing the internal structure of hadrons</vt:lpstr>
      <vt:lpstr>PowerPoint 演示文稿</vt:lpstr>
      <vt:lpstr>Hard Kernel</vt:lpstr>
      <vt:lpstr>Feynman Diagrams(about 1600)</vt:lpstr>
      <vt:lpstr>Calculation Methods</vt:lpstr>
      <vt:lpstr>Integral Reduction and calculation</vt:lpstr>
      <vt:lpstr>Integrals Reduction: IBP  (integration-by-parts)</vt:lpstr>
      <vt:lpstr>Differential Equations (DE)</vt:lpstr>
      <vt:lpstr>PowerPoint 演示文稿</vt:lpstr>
      <vt:lpstr>PowerPoint 演示文稿</vt:lpstr>
      <vt:lpstr>PowerPoint 演示文稿</vt:lpstr>
      <vt:lpstr>PowerPoint 演示文稿</vt:lpstr>
      <vt:lpstr>Renormalized LCDA</vt:lpstr>
      <vt:lpstr>PowerPoint 演示文稿</vt:lpstr>
      <vt:lpstr>PowerPoint 演示文稿</vt:lpstr>
      <vt:lpstr>PowerPoint 演示文稿</vt:lpstr>
      <vt:lpstr>NNLO Matching</vt:lpstr>
      <vt:lpstr>Asympotic Expression of Kernel T^((1))</vt:lpstr>
      <vt:lpstr>T^((2))</vt:lpstr>
      <vt:lpstr>T^((2))</vt:lpstr>
      <vt:lpstr>Phenomenological Exploration</vt:lpstr>
      <vt:lpstr>Leading-twist pion LCDA</vt:lpstr>
      <vt:lpstr>PowerPoint 演示文稿</vt:lpstr>
      <vt:lpstr>The convolutions can be evaluated analytically</vt:lpstr>
      <vt:lpstr>Phenomenological exploration</vt:lpstr>
      <vt:lpstr>Phenomenological exploration Results with LPC inputs</vt:lpstr>
      <vt:lpstr>Results with RQCD inputs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longbin chen</dc:creator>
  <cp:lastModifiedBy>longbin chen</cp:lastModifiedBy>
  <cp:revision>192</cp:revision>
  <dcterms:created xsi:type="dcterms:W3CDTF">2017-11-08T04:59:49Z</dcterms:created>
  <dcterms:modified xsi:type="dcterms:W3CDTF">2024-04-21T00:09:57Z</dcterms:modified>
</cp:coreProperties>
</file>