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91" r:id="rId3"/>
    <p:sldId id="292" r:id="rId4"/>
    <p:sldId id="293" r:id="rId5"/>
    <p:sldId id="294" r:id="rId6"/>
    <p:sldId id="296" r:id="rId7"/>
    <p:sldId id="298" r:id="rId8"/>
    <p:sldId id="299" r:id="rId9"/>
    <p:sldId id="300" r:id="rId10"/>
    <p:sldId id="301" r:id="rId11"/>
    <p:sldId id="302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287" r:id="rId24"/>
    <p:sldId id="316" r:id="rId25"/>
    <p:sldId id="320" r:id="rId26"/>
    <p:sldId id="271" r:id="rId27"/>
    <p:sldId id="327" r:id="rId28"/>
    <p:sldId id="321" r:id="rId29"/>
    <p:sldId id="322" r:id="rId30"/>
    <p:sldId id="323" r:id="rId31"/>
    <p:sldId id="324" r:id="rId32"/>
    <p:sldId id="326" r:id="rId33"/>
    <p:sldId id="325" r:id="rId34"/>
    <p:sldId id="328" r:id="rId35"/>
  </p:sldIdLst>
  <p:sldSz cx="9144000" cy="6858000" type="screen4x3"/>
  <p:notesSz cx="6858000" cy="9144000"/>
  <p:custDataLst>
    <p:tags r:id="rId3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1" d="100"/>
          <a:sy n="81" d="100"/>
        </p:scale>
        <p:origin x="8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84E98-FE5C-49DE-B593-F7D09B48CDA7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84FDC-6062-4C28-8765-1D780C7D5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95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84FDC-6062-4C28-8765-1D780C7D5C9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54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3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786606" y="332656"/>
            <a:ext cx="7772400" cy="1470025"/>
          </a:xfrm>
          <a:ln/>
        </p:spPr>
        <p:txBody>
          <a:bodyPr anchor="ctr" anchorCtr="0"/>
          <a:lstStyle/>
          <a:p>
            <a:pPr defTabSz="914400">
              <a:buClrTx/>
              <a:buSzTx/>
              <a:buFontTx/>
              <a:buNone/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Study of X(3872)’s structure</a:t>
            </a:r>
            <a:endParaRPr lang="en-US" sz="4400" kern="1200" baseline="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27855"/>
          </a:xfrm>
          <a:ln/>
        </p:spPr>
        <p:txBody>
          <a:bodyPr/>
          <a:lstStyle/>
          <a:p>
            <a:pPr defTabSz="914400">
              <a:buClrTx/>
              <a:buSzTx/>
              <a:buFontTx/>
            </a:pPr>
            <a:r>
              <a:rPr lang="zh-CN" altLang="en-US" sz="3200" kern="1200" baseline="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康现伟</a:t>
            </a:r>
            <a:endParaRPr lang="en-US" altLang="zh-CN" sz="3200" kern="1200" baseline="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>
              <a:buClrTx/>
              <a:buSzTx/>
              <a:buFontTx/>
            </a:pPr>
            <a:r>
              <a:rPr lang="zh-CN" altLang="en-US" sz="3200" kern="1200" baseline="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北京师范大学</a:t>
            </a: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   第六届重味物理与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QCD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研讨会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2024</a:t>
            </a:r>
            <a:r>
              <a:rPr lang="zh-CN" altLang="en-US" sz="24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24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24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19</a:t>
            </a:r>
            <a:r>
              <a:rPr lang="zh-CN" altLang="en-US" sz="24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日</a:t>
            </a:r>
            <a:r>
              <a:rPr lang="en-US" altLang="zh-CN" sz="24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-23</a:t>
            </a:r>
            <a:r>
              <a:rPr lang="zh-CN" altLang="en-US" sz="24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日</a:t>
            </a:r>
          </a:p>
          <a:p>
            <a:pPr defTabSz="914400">
              <a:buClrTx/>
              <a:buSzTx/>
              <a:buFontTx/>
            </a:pPr>
            <a:endParaRPr lang="zh-CN" altLang="en-US" sz="2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92BF1E-D3D8-4B02-85DF-07F0FAB25F4D}"/>
              </a:ext>
            </a:extLst>
          </p:cNvPr>
          <p:cNvSpPr txBox="1"/>
          <p:nvPr/>
        </p:nvSpPr>
        <p:spPr>
          <a:xfrm>
            <a:off x="1371600" y="5157192"/>
            <a:ext cx="68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PRD2016,  EPJC2017,  PRD2022,  EPJC2022,</a:t>
            </a:r>
            <a:r>
              <a:rPr lang="zh-CN" altLang="en-US" dirty="0"/>
              <a:t> </a:t>
            </a:r>
            <a:r>
              <a:rPr lang="en-US" altLang="zh-CN" dirty="0"/>
              <a:t>PLB2024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A6F6E58-0534-4FC4-8437-BC02E60D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B14C3AB-D433-43F9-BB60-47C7B316B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620688"/>
            <a:ext cx="8604448" cy="480381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B0BB36-1D3A-4674-B9E6-CD4A2A3B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10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6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1214563-E6C5-41D3-A58C-B90C31FAA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38391"/>
            <a:ext cx="8518153" cy="512691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36E0856-FE45-482A-A9DF-3B761D863DE4}"/>
              </a:ext>
            </a:extLst>
          </p:cNvPr>
          <p:cNvSpPr txBox="1"/>
          <p:nvPr/>
        </p:nvSpPr>
        <p:spPr>
          <a:xfrm>
            <a:off x="611560" y="404664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highlight>
                  <a:srgbClr val="00FFFF"/>
                </a:highlight>
              </a:rPr>
              <a:t>Quantum number of</a:t>
            </a:r>
            <a:r>
              <a:rPr lang="zh-CN" altLang="en-US" sz="2400" dirty="0">
                <a:highlight>
                  <a:srgbClr val="00FFFF"/>
                </a:highlight>
              </a:rPr>
              <a:t> </a:t>
            </a:r>
            <a:r>
              <a:rPr lang="en-US" altLang="zh-CN" sz="2400" dirty="0">
                <a:highlight>
                  <a:srgbClr val="00FFFF"/>
                </a:highlight>
              </a:rPr>
              <a:t>X(3872) state</a:t>
            </a:r>
            <a:endParaRPr lang="zh-CN" altLang="en-US" sz="2400" dirty="0">
              <a:highlight>
                <a:srgbClr val="00FFFF"/>
              </a:highlight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C85AAC6-F604-4332-AA5B-30D9ED8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EA8D1D7-E1EC-4FE4-B916-EE4603660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037"/>
            <a:ext cx="9144000" cy="649592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2EE81C-7CFB-4F24-9773-38F5A31F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9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34B585C-1D51-440F-8BA9-1A960EBAB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3" y="260648"/>
            <a:ext cx="9004593" cy="599750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95894E-E74E-4E91-87B4-D1469919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7D31A9-90AA-40B4-83D2-FB261FD1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186568"/>
            <a:ext cx="8820472" cy="625541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C145A1D-BE56-4F83-86ED-89CD6A75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7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7C3355-9D9E-45BA-BD15-07FB02405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190321"/>
            <a:ext cx="8604448" cy="609515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BEA9C7C-92A4-48B9-B141-50359381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15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4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3D330B7-7738-4645-9846-FB1F0EF51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116632"/>
            <a:ext cx="8604448" cy="634556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E5CED8-9909-47C5-AEB8-1771D5DB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16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0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9603A72-336B-4F0C-9385-14F0359E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7276"/>
            <a:ext cx="8604448" cy="570566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CE6CB2-7382-4E7F-B5B1-12351F5F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17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06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1F481F5-CDE2-4279-A3D8-D9D773523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532440" cy="555259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89969D5-3C12-4B9B-80C9-27916408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18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45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31A2A4-9327-49C6-B1F9-5F0F7AD66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404664"/>
            <a:ext cx="8748464" cy="541414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FCD5099-0933-4232-90CB-514BA7AE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19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5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1599C4-03D8-4120-9916-067AD150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</a:rPr>
              <a:t>Outline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651744-439C-47C1-8BFA-E40408FDC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>
                <a:highlight>
                  <a:srgbClr val="00FFFF"/>
                </a:highlight>
              </a:rPr>
              <a:t>Line shape of X(3872)</a:t>
            </a:r>
          </a:p>
          <a:p>
            <a:pPr marL="0" indent="0">
              <a:buNone/>
            </a:pPr>
            <a:endParaRPr lang="en-US" altLang="zh-CN" dirty="0">
              <a:highlight>
                <a:srgbClr val="00FFFF"/>
              </a:highlight>
            </a:endParaRPr>
          </a:p>
          <a:p>
            <a:r>
              <a:rPr lang="en-US" altLang="zh-CN" dirty="0">
                <a:highlight>
                  <a:srgbClr val="00FFFF"/>
                </a:highlight>
              </a:rPr>
              <a:t>Radiative decay of X(3872)</a:t>
            </a:r>
          </a:p>
          <a:p>
            <a:pPr marL="0" indent="0">
              <a:buNone/>
            </a:pPr>
            <a:r>
              <a:rPr lang="en-US" altLang="zh-CN" dirty="0"/>
              <a:t>       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F47ADF-2079-4583-872E-000208AC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99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3511D7D-74E5-4DAB-AB98-C5037FCA3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645081"/>
            <a:ext cx="8604448" cy="523930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2BA1BE-BDF5-48D6-9A1A-1E7FD230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20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1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22805D-80C6-452C-8405-083052D9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188640"/>
            <a:ext cx="8676456" cy="623432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513CF4E-9F07-408E-A84E-FB1237A5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21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08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2E3EB9F-A83C-4EA7-8F54-2908F7A3E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9" y="199917"/>
            <a:ext cx="8956057" cy="632542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2170383-9E98-4553-95A0-30FD1577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22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F61AA4-3656-4C66-ACED-BB4F8CA7DE53}"/>
              </a:ext>
            </a:extLst>
          </p:cNvPr>
          <p:cNvSpPr txBox="1"/>
          <p:nvPr/>
        </p:nvSpPr>
        <p:spPr>
          <a:xfrm>
            <a:off x="3347864" y="3238674"/>
            <a:ext cx="208823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Higher-order poles of S-matrix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63F8D55-3468-4F03-B2A0-C9BC0AA952E0}"/>
              </a:ext>
            </a:extLst>
          </p:cNvPr>
          <p:cNvSpPr txBox="1"/>
          <p:nvPr/>
        </p:nvSpPr>
        <p:spPr>
          <a:xfrm>
            <a:off x="2555776" y="4873830"/>
            <a:ext cx="208823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出现在相邻黎曼面，</a:t>
            </a:r>
            <a:r>
              <a:rPr lang="en-US" altLang="zh-CN" dirty="0"/>
              <a:t>Morgan</a:t>
            </a:r>
            <a:r>
              <a:rPr lang="zh-CN" altLang="en-US" dirty="0"/>
              <a:t>判据</a:t>
            </a:r>
          </a:p>
        </p:txBody>
      </p:sp>
    </p:spTree>
    <p:extLst>
      <p:ext uri="{BB962C8B-B14F-4D97-AF65-F5344CB8AC3E}">
        <p14:creationId xmlns:p14="http://schemas.microsoft.com/office/powerpoint/2010/main" val="319562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FF699C-D134-4124-99E8-53C5A8857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1" y="1074032"/>
            <a:ext cx="8777269" cy="40111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F1AB1C-9824-4B43-8C76-EBADC0E34300}"/>
              </a:ext>
            </a:extLst>
          </p:cNvPr>
          <p:cNvSpPr/>
          <p:nvPr/>
        </p:nvSpPr>
        <p:spPr>
          <a:xfrm>
            <a:off x="755576" y="476672"/>
            <a:ext cx="188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C00000"/>
                </a:solidFill>
              </a:rPr>
              <a:t>Zb</a:t>
            </a:r>
            <a:r>
              <a:rPr lang="zh-CN" altLang="en-US" sz="2400" b="1" dirty="0">
                <a:solidFill>
                  <a:srgbClr val="C00000"/>
                </a:solidFill>
              </a:rPr>
              <a:t> 数值结果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2DB0BE5-EDC1-40A5-A22C-EC4A54FC1E7F}"/>
                  </a:ext>
                </a:extLst>
              </p:cNvPr>
              <p:cNvSpPr txBox="1"/>
              <p:nvPr/>
            </p:nvSpPr>
            <p:spPr>
              <a:xfrm>
                <a:off x="899592" y="5301208"/>
                <a:ext cx="7200800" cy="958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C. Y. Cui, Y. L. Liu and M. Q. Huang, PRD 85, 074014 (2012):</a:t>
                </a:r>
              </a:p>
              <a:p>
                <a:r>
                  <a:rPr lang="en-US" altLang="zh-CN" dirty="0"/>
                  <a:t>both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CN" dirty="0"/>
                  <a:t> molecular state and a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/>
                  <a:t> tetraquark state coincide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/>
                  <a:t>(10610).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2DB0BE5-EDC1-40A5-A22C-EC4A54FC1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01208"/>
                <a:ext cx="7200800" cy="958980"/>
              </a:xfrm>
              <a:prstGeom prst="rect">
                <a:avLst/>
              </a:prstGeom>
              <a:blipFill>
                <a:blip r:embed="rId3"/>
                <a:stretch>
                  <a:fillRect l="-762" t="-3822" b="-9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2001E74-E2CD-4543-8476-DA64997F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23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77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D7C04-2144-4116-B3D0-A9EE67741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ighlight>
                  <a:srgbClr val="00FFFF"/>
                </a:highlight>
              </a:rPr>
              <a:t>Radiative decay of X(3872) in the covariant light-front quark model (CLFQM)</a:t>
            </a:r>
            <a:endParaRPr lang="zh-CN" altLang="en-US" dirty="0">
              <a:highlight>
                <a:srgbClr val="00FFFF"/>
              </a:highlight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D145C5-7A61-4C79-BA53-A476526C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24944"/>
            <a:ext cx="7238008" cy="291893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28532F-372A-4064-9F26-823F4B84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24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8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BA1D58-F496-4C12-B70D-330640D49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06" y="1442475"/>
            <a:ext cx="6239845" cy="172819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CD95AF5-A046-4080-A394-CDE1241A433A}"/>
              </a:ext>
            </a:extLst>
          </p:cNvPr>
          <p:cNvSpPr txBox="1"/>
          <p:nvPr/>
        </p:nvSpPr>
        <p:spPr>
          <a:xfrm>
            <a:off x="499236" y="31280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highlight>
                  <a:srgbClr val="00FFFF"/>
                </a:highlight>
              </a:rPr>
              <a:t>Overall blueprint</a:t>
            </a:r>
            <a:r>
              <a:rPr lang="en-US" altLang="zh-CN" sz="2400" dirty="0"/>
              <a:t>:</a:t>
            </a:r>
            <a:endParaRPr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30EF02F-85BD-4BAC-9128-23638BAEE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38" y="3530757"/>
            <a:ext cx="8244408" cy="12907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1E83CD2-0F02-49A9-A674-823D9335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" y="5229104"/>
            <a:ext cx="8586700" cy="1296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98AE0D7-CB7B-4547-B518-6A383E2A974B}"/>
                  </a:ext>
                </a:extLst>
              </p:cNvPr>
              <p:cNvSpPr txBox="1"/>
              <p:nvPr/>
            </p:nvSpPr>
            <p:spPr>
              <a:xfrm>
                <a:off x="2871737" y="292934"/>
                <a:ext cx="62398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0" dirty="0">
                    <a:solidFill>
                      <a:schemeClr val="tx2"/>
                    </a:solidFill>
                    <a:effectLst/>
                  </a:rPr>
                  <a:t>Assuming X</a:t>
                </a:r>
                <a:r>
                  <a:rPr lang="en-US" altLang="zh-CN" b="1" dirty="0">
                    <a:solidFill>
                      <a:schemeClr val="tx2"/>
                    </a:solidFill>
                  </a:rPr>
                  <a:t>(3872)</a:t>
                </a:r>
                <a:r>
                  <a:rPr lang="en-US" altLang="zh-CN" b="1" i="0" dirty="0">
                    <a:solidFill>
                      <a:schemeClr val="tx2"/>
                    </a:solidFill>
                    <a:effectLst/>
                  </a:rPr>
                  <a:t> as a pure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b="1" i="1" dirty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zh-CN" b="1" i="0" dirty="0">
                    <a:solidFill>
                      <a:schemeClr val="tx2"/>
                    </a:solidFill>
                    <a:effectLst/>
                  </a:rPr>
                  <a:t> resonance</a:t>
                </a:r>
                <a:r>
                  <a:rPr lang="en-US" altLang="zh-CN" b="1" i="0" dirty="0">
                    <a:solidFill>
                      <a:srgbClr val="FF0000"/>
                    </a:solidFill>
                    <a:effectLst/>
                  </a:rPr>
                  <a:t>, considering the decay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𝟑𝟖𝟕𝟐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b="1" i="0" dirty="0">
                    <a:solidFill>
                      <a:srgbClr val="FF0000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𝜸𝝍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1" i="0" dirty="0">
                    <a:solidFill>
                      <a:srgbClr val="FF0000"/>
                    </a:solidFill>
                    <a:effectLst/>
                  </a:rPr>
                  <a:t> at the same footing</a:t>
                </a:r>
                <a:endParaRPr lang="zh-CN" alt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98AE0D7-CB7B-4547-B518-6A383E2A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37" y="292934"/>
                <a:ext cx="6239845" cy="646331"/>
              </a:xfrm>
              <a:prstGeom prst="rect">
                <a:avLst/>
              </a:prstGeom>
              <a:blipFill>
                <a:blip r:embed="rId5"/>
                <a:stretch>
                  <a:fillRect l="-781" t="-4717" r="-48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6B061EB8-2C7D-43D5-B89F-757A6DA1855C}"/>
              </a:ext>
            </a:extLst>
          </p:cNvPr>
          <p:cNvSpPr txBox="1"/>
          <p:nvPr/>
        </p:nvSpPr>
        <p:spPr>
          <a:xfrm>
            <a:off x="2871736" y="960937"/>
            <a:ext cx="6036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Conclusion: their partial width can not reconcile with each other.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0A0A2A3-1C6C-469E-BC61-7B1A49291E18}"/>
              </a:ext>
            </a:extLst>
          </p:cNvPr>
          <p:cNvSpPr/>
          <p:nvPr/>
        </p:nvSpPr>
        <p:spPr>
          <a:xfrm>
            <a:off x="971600" y="5229200"/>
            <a:ext cx="79208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504403-4DE8-49C0-970E-99C74D02DD02}"/>
              </a:ext>
            </a:extLst>
          </p:cNvPr>
          <p:cNvSpPr/>
          <p:nvPr/>
        </p:nvSpPr>
        <p:spPr>
          <a:xfrm>
            <a:off x="935596" y="6217463"/>
            <a:ext cx="864096" cy="307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80AC2D-BD12-417B-A364-9CCDEFF8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25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33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568" y="239310"/>
            <a:ext cx="6984776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Feynman</a:t>
            </a:r>
            <a:r>
              <a:rPr sz="2800" spc="18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rule</a:t>
            </a:r>
            <a:r>
              <a:rPr 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/>
                <a:cs typeface="Calibri" panose="020F0502020204030204"/>
              </a:rPr>
              <a:t> for light-front quark model</a:t>
            </a:r>
            <a:endParaRPr sz="2800" dirty="0">
              <a:solidFill>
                <a:srgbClr val="000000"/>
              </a:solidFill>
              <a:highlight>
                <a:srgbClr val="00FFFF"/>
              </a:highlight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066" y="932226"/>
            <a:ext cx="6487958" cy="77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1. Momentum variables expressed in</a:t>
            </a:r>
            <a:r>
              <a:rPr sz="2400" spc="-17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the light </a:t>
            </a:r>
            <a:r>
              <a:rPr sz="240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front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886067" y="1896842"/>
                <a:ext cx="7484701" cy="7310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>
                  <a:lnSpc>
                    <a:spcPts val="293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2. </a:t>
                </a:r>
                <a:r>
                  <a:rPr lang="en-US" sz="2400" spc="-48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Wave</a:t>
                </a:r>
                <a:r>
                  <a:rPr lang="en-US" sz="2400" spc="52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function of the </a:t>
                </a:r>
                <a:r>
                  <a:rPr lang="en-US" sz="2400" spc="-18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(axial-vector,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400" spc="-35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vector,</a:t>
                </a:r>
                <a:r>
                  <a:rPr lang="en-US" sz="2400" spc="34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400" spc="-31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scalar,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pseudo-</a:t>
                </a:r>
              </a:p>
              <a:p>
                <a:pPr marL="0" marR="0">
                  <a:lnSpc>
                    <a:spcPts val="2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scalar)</a:t>
                </a:r>
                <a:r>
                  <a:rPr lang="en-US" sz="2400" spc="-2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meson encodes the bound</a:t>
                </a:r>
                <a:r>
                  <a:rPr lang="en-US" sz="2400" spc="11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400" spc="-24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state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400" spc="-11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nature</a:t>
                </a:r>
                <a:r>
                  <a:rPr lang="en-US" sz="2400" spc="15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of</a:t>
                </a:r>
                <a:r>
                  <a:rPr lang="en-US" sz="2400" spc="10" dirty="0">
                    <a:solidFill>
                      <a:srgbClr val="000000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accPr>
                      <m:e>
                        <m:r>
                          <a:rPr lang="zh-CN" alt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</a:rPr>
                          <m:t>𝑞</m:t>
                        </m:r>
                      </m:e>
                    </m:acc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𝑞</m:t>
                    </m:r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endParaRPr sz="2400" dirty="0">
                  <a:solidFill>
                    <a:srgbClr val="000000"/>
                  </a:solidFill>
                  <a:latin typeface="Calibri" panose="020F0502020204030204"/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67" y="1896842"/>
                <a:ext cx="7484701" cy="731098"/>
              </a:xfrm>
              <a:prstGeom prst="rect">
                <a:avLst/>
              </a:prstGeom>
              <a:blipFill>
                <a:blip r:embed="rId3"/>
                <a:stretch>
                  <a:fillRect l="-2443" t="-141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6"/>
          <p:cNvSpPr txBox="1"/>
          <p:nvPr/>
        </p:nvSpPr>
        <p:spPr>
          <a:xfrm>
            <a:off x="886066" y="2989358"/>
            <a:ext cx="7646374" cy="1462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3. </a:t>
            </a:r>
            <a:r>
              <a:rPr sz="2400" spc="-3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Vertex</a:t>
            </a:r>
            <a:r>
              <a:rPr sz="2400" spc="24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comes</a:t>
            </a:r>
            <a:r>
              <a:rPr sz="2400" spc="-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from</a:t>
            </a:r>
            <a:r>
              <a:rPr sz="2400" spc="13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the SM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Melosh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transformation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:</a:t>
            </a:r>
          </a:p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The connection between </a:t>
            </a:r>
            <a:r>
              <a:rPr lang="en-US" altLang="zh-CN" sz="2000" i="1" dirty="0">
                <a:solidFill>
                  <a:srgbClr val="0000FF"/>
                </a:solidFill>
              </a:rPr>
              <a:t>spin states in the rest frame and infinite momentum</a:t>
            </a:r>
            <a:r>
              <a:rPr lang="en-US" altLang="zh-CN" sz="2000" dirty="0"/>
              <a:t> frame Or between spin states in the conventional equal time dynamics and the light-front dynamics </a:t>
            </a:r>
            <a:endParaRPr sz="2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591" y="4804348"/>
            <a:ext cx="7187524" cy="77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4. Fermion</a:t>
            </a:r>
            <a:r>
              <a:rPr sz="2400" spc="-11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internal line denotes a</a:t>
            </a:r>
            <a:r>
              <a:rPr sz="2400" spc="-12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spin-1/2 </a:t>
            </a:r>
            <a:r>
              <a:rPr sz="240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propagator</a:t>
            </a:r>
            <a:r>
              <a:rPr sz="2400" spc="16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as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usual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6066" y="5720689"/>
            <a:ext cx="748470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5. quark</a:t>
            </a:r>
            <a:r>
              <a:rPr sz="2400" spc="-15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masses as</a:t>
            </a:r>
            <a:r>
              <a:rPr sz="2400" spc="-2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parameters,</a:t>
            </a:r>
            <a:r>
              <a:rPr sz="2400" spc="-16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but </a:t>
            </a:r>
            <a:r>
              <a:rPr sz="2400" spc="-12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fixed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27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for</a:t>
            </a:r>
            <a:r>
              <a:rPr sz="2400" spc="28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all calculations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3D5E8D1-FF13-4C98-8FA3-AFB26728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47918EF8-B9F1-490B-81F4-B4CF5F84EDA8}"/>
              </a:ext>
            </a:extLst>
          </p:cNvPr>
          <p:cNvSpPr/>
          <p:nvPr/>
        </p:nvSpPr>
        <p:spPr>
          <a:xfrm>
            <a:off x="1344736" y="351936"/>
            <a:ext cx="5391869" cy="1540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3EC4FF2E-F8B7-4BF9-8C0C-F3857C3DB2B2}"/>
                  </a:ext>
                </a:extLst>
              </p:cNvPr>
              <p:cNvSpPr txBox="1"/>
              <p:nvPr/>
            </p:nvSpPr>
            <p:spPr>
              <a:xfrm>
                <a:off x="1592708" y="2111482"/>
                <a:ext cx="4995516" cy="61555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>
                  <a:lnSpc>
                    <a:spcPts val="2445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spc="-14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Parameter</a:t>
                </a:r>
                <a:r>
                  <a:rPr lang="en-US" sz="2000" spc="49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 spc="49" smtClean="0">
                        <a:solidFill>
                          <a:srgbClr val="3232FE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𝛽</m:t>
                    </m:r>
                    <m:r>
                      <a:rPr lang="en-US" altLang="zh-CN" sz="2000" b="0" i="1" spc="49" smtClean="0">
                        <a:solidFill>
                          <a:srgbClr val="3232FE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characterizing</a:t>
                </a:r>
                <a:r>
                  <a:rPr lang="en-US" sz="2000" spc="12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000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the</a:t>
                </a:r>
                <a:r>
                  <a:rPr lang="en-US" sz="2000" spc="-11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000" spc="-16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size</a:t>
                </a:r>
                <a:r>
                  <a:rPr lang="en-US" sz="2000" spc="31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000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of hadron,</a:t>
                </a:r>
              </a:p>
              <a:p>
                <a:pPr marL="0" marR="0">
                  <a:lnSpc>
                    <a:spcPts val="2445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will</a:t>
                </a:r>
                <a:r>
                  <a:rPr lang="en-US" sz="2000" spc="14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000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be</a:t>
                </a:r>
                <a:r>
                  <a:rPr lang="en-US" sz="2000" spc="-14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000" spc="-12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fixed</a:t>
                </a:r>
                <a:r>
                  <a:rPr lang="en-US" sz="2000" spc="20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 </a:t>
                </a:r>
                <a:r>
                  <a:rPr lang="en-US" sz="2000" dirty="0">
                    <a:solidFill>
                      <a:srgbClr val="3232FE"/>
                    </a:solidFill>
                    <a:latin typeface="Calibri" panose="020F0502020204030204"/>
                    <a:cs typeface="Calibri" panose="020F0502020204030204"/>
                  </a:rPr>
                  <a:t>by decay constant</a:t>
                </a:r>
                <a:endParaRPr sz="2000" dirty="0">
                  <a:solidFill>
                    <a:srgbClr val="3232FE"/>
                  </a:solidFill>
                  <a:latin typeface="Calibri" panose="020F0502020204030204"/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3EC4FF2E-F8B7-4BF9-8C0C-F3857C3DB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08" y="2111482"/>
                <a:ext cx="4995516" cy="615553"/>
              </a:xfrm>
              <a:prstGeom prst="rect">
                <a:avLst/>
              </a:prstGeom>
              <a:blipFill>
                <a:blip r:embed="rId3"/>
                <a:stretch>
                  <a:fillRect l="-3049" t="-12871" b="-24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8D581DD1-C3A0-45EF-B80F-766754AA1998}"/>
              </a:ext>
            </a:extLst>
          </p:cNvPr>
          <p:cNvSpPr txBox="1"/>
          <p:nvPr/>
        </p:nvSpPr>
        <p:spPr>
          <a:xfrm>
            <a:off x="836314" y="3484635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wave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solved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>
                <a:highlight>
                  <a:srgbClr val="FFFF00"/>
                </a:highlight>
              </a:rPr>
              <a:t>relativistic quark model in the quasi-potential approach.</a:t>
            </a:r>
            <a:endParaRPr lang="zh-CN" altLang="en-US" dirty="0">
              <a:highlight>
                <a:srgbClr val="FFFF00"/>
              </a:highlight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4010F8-07EB-4B96-871C-3C04E0FC5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302024"/>
            <a:ext cx="7164288" cy="1570858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BE3DCCA-AA75-47DD-8983-C7A3317D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F55EAD0-E853-48A4-A6D4-503CA6E6E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065298" cy="399003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D8C398-7D60-4662-BB44-5444B818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28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6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9952AEC-612F-4A90-9A52-E6952910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64704"/>
            <a:ext cx="6781800" cy="105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486AA9-2D45-468E-880A-F842B85B34EB}"/>
                  </a:ext>
                </a:extLst>
              </p:cNvPr>
              <p:cNvSpPr txBox="1"/>
              <p:nvPr/>
            </p:nvSpPr>
            <p:spPr>
              <a:xfrm>
                <a:off x="1043608" y="1916832"/>
                <a:ext cx="71287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polarization vectors in order are the ones for photon, X(3872),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486AA9-2D45-468E-880A-F842B85B3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916832"/>
                <a:ext cx="7128792" cy="646331"/>
              </a:xfrm>
              <a:prstGeom prst="rect">
                <a:avLst/>
              </a:prstGeom>
              <a:blipFill>
                <a:blip r:embed="rId3"/>
                <a:stretch>
                  <a:fillRect l="-684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9932FED7-87D6-4F48-91BB-EA9270315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138487"/>
            <a:ext cx="6210300" cy="581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630F64D-67E1-4D28-8F90-05BD112336F7}"/>
                  </a:ext>
                </a:extLst>
              </p:cNvPr>
              <p:cNvSpPr txBox="1"/>
              <p:nvPr/>
            </p:nvSpPr>
            <p:spPr>
              <a:xfrm>
                <a:off x="1329358" y="4079841"/>
                <a:ext cx="6066284" cy="429990"/>
              </a:xfrm>
              <a:prstGeom prst="rect">
                <a:avLst/>
              </a:prstGeom>
              <a:noFill/>
              <a:ln w="317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Independent from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630F64D-67E1-4D28-8F90-05BD112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58" y="4079841"/>
                <a:ext cx="6066284" cy="429990"/>
              </a:xfrm>
              <a:prstGeom prst="rect">
                <a:avLst/>
              </a:prstGeom>
              <a:blipFill>
                <a:blip r:embed="rId5"/>
                <a:stretch>
                  <a:fillRect l="-800" t="-2632" b="-13158"/>
                </a:stretch>
              </a:blipFill>
              <a:ln w="317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74528CD-8168-4552-A88D-25569A89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29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7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926007-F624-42C9-BF14-3DA67D58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546"/>
            <a:ext cx="9144000" cy="54864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092D2CB-39CD-49E0-AD17-35A0E17C2485}"/>
              </a:ext>
            </a:extLst>
          </p:cNvPr>
          <p:cNvSpPr txBox="1"/>
          <p:nvPr/>
        </p:nvSpPr>
        <p:spPr>
          <a:xfrm>
            <a:off x="827584" y="126876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u="sng" dirty="0">
                <a:solidFill>
                  <a:srgbClr val="0000FF"/>
                </a:solidFill>
              </a:rPr>
              <a:t>Two concepts: compositeness and CDD pole </a:t>
            </a:r>
            <a:endParaRPr lang="zh-CN" altLang="en-US" sz="2400" b="1" i="1" u="sng" dirty="0">
              <a:solidFill>
                <a:srgbClr val="0000FF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DDF01EE-B3E7-4FA4-8342-8237B23D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72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A1698B2-E463-41D3-8F35-60123B386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0688"/>
            <a:ext cx="6768752" cy="43471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C556C1C-55AF-4CC9-A94F-8F74A967F8AD}"/>
              </a:ext>
            </a:extLst>
          </p:cNvPr>
          <p:cNvSpPr txBox="1"/>
          <p:nvPr/>
        </p:nvSpPr>
        <p:spPr>
          <a:xfrm>
            <a:off x="971600" y="522920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Expressions of form factors. In fact, we only concern the values at q</a:t>
            </a:r>
            <a:r>
              <a:rPr lang="en-US" altLang="zh-CN" baseline="30000" dirty="0"/>
              <a:t>2</a:t>
            </a:r>
            <a:r>
              <a:rPr lang="en-US" altLang="zh-CN" dirty="0"/>
              <a:t>=0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C8F493-1EF9-4682-86B4-693911F9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30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75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17CDFB-64A6-4433-BC96-F2F123ABC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692696"/>
            <a:ext cx="7458075" cy="17430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A28C86F-BEDD-4175-AD08-25C89CFB80C0}"/>
              </a:ext>
            </a:extLst>
          </p:cNvPr>
          <p:cNvSpPr txBox="1"/>
          <p:nvPr/>
        </p:nvSpPr>
        <p:spPr>
          <a:xfrm>
            <a:off x="280986" y="254541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 the helicity basis: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BD23A76-F560-489A-8EAC-3897810BE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6" y="2922728"/>
            <a:ext cx="8582025" cy="409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99F32C-C0EA-4DA1-A5E9-C2C3E5D9D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459556"/>
            <a:ext cx="3724275" cy="15716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9517CE8-F48B-4906-88CA-971FD0A41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5229200"/>
            <a:ext cx="1428750" cy="485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5DB560A-3F09-4BCA-839B-F4575679AD63}"/>
                  </a:ext>
                </a:extLst>
              </p:cNvPr>
              <p:cNvSpPr txBox="1"/>
              <p:nvPr/>
            </p:nvSpPr>
            <p:spPr>
              <a:xfrm>
                <a:off x="2051720" y="5314455"/>
                <a:ext cx="5256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M’ is the mass of X(3872), M’’ is the mass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5DB560A-3F09-4BCA-839B-F4575679A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314455"/>
                <a:ext cx="5256584" cy="369332"/>
              </a:xfrm>
              <a:prstGeom prst="rect">
                <a:avLst/>
              </a:prstGeom>
              <a:blipFill>
                <a:blip r:embed="rId6"/>
                <a:stretch>
                  <a:fillRect l="-104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B30CEE-40EF-4DD3-8081-965FE153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31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30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D54F97E-5342-4202-9868-36823732B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8676456" cy="3533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C231618-7D27-46E4-836A-243FB9C00D45}"/>
                  </a:ext>
                </a:extLst>
              </p:cNvPr>
              <p:cNvSpPr txBox="1"/>
              <p:nvPr/>
            </p:nvSpPr>
            <p:spPr>
              <a:xfrm>
                <a:off x="971600" y="548680"/>
                <a:ext cx="4752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7030A0"/>
                    </a:solidFill>
                  </a:rPr>
                  <a:t>Wave function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7030A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C231618-7D27-46E4-836A-243FB9C0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8680"/>
                <a:ext cx="4752528" cy="461665"/>
              </a:xfrm>
              <a:prstGeom prst="rect">
                <a:avLst/>
              </a:prstGeom>
              <a:blipFill>
                <a:blip r:embed="rId3"/>
                <a:stretch>
                  <a:fillRect l="-1923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E5EFF3ED-E356-4207-B279-C0C43CA490B9}"/>
              </a:ext>
            </a:extLst>
          </p:cNvPr>
          <p:cNvSpPr/>
          <p:nvPr/>
        </p:nvSpPr>
        <p:spPr>
          <a:xfrm>
            <a:off x="1403648" y="4653136"/>
            <a:ext cx="5040560" cy="36557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AFBD180-B36E-4004-9CC4-6B47A3CD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32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16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A8B90C1-BE8D-425B-912F-54A1DDAD8899}"/>
              </a:ext>
            </a:extLst>
          </p:cNvPr>
          <p:cNvSpPr txBox="1"/>
          <p:nvPr/>
        </p:nvSpPr>
        <p:spPr>
          <a:xfrm>
            <a:off x="467544" y="3317798"/>
            <a:ext cx="7272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highlight>
                  <a:srgbClr val="FFFF00"/>
                </a:highlight>
              </a:rPr>
              <a:t> Consequently, the scenario of a pure charmonium assignment for X(3872) will encounter difficulty to reconcile the widths to J/ψ γ and ψ’ γ.</a:t>
            </a:r>
            <a:endParaRPr lang="zh-CN" altLang="en-US" sz="20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F2F2BE-7E8A-46BB-A074-E339E98348AB}"/>
                  </a:ext>
                </a:extLst>
              </p:cNvPr>
              <p:cNvSpPr txBox="1"/>
              <p:nvPr/>
            </p:nvSpPr>
            <p:spPr>
              <a:xfrm>
                <a:off x="683568" y="437989"/>
                <a:ext cx="770485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Experimental width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𝚪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𝟑𝟖𝟕𝟐</m:t>
                            </m:r>
                          </m:e>
                        </m:d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𝝍𝜸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b="1" dirty="0"/>
                  <a:t> MeV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F2F2BE-7E8A-46BB-A074-E339E9834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7989"/>
                <a:ext cx="7704856" cy="375552"/>
              </a:xfrm>
              <a:prstGeom prst="rect">
                <a:avLst/>
              </a:prstGeom>
              <a:blipFill>
                <a:blip r:embed="rId2"/>
                <a:stretch>
                  <a:fillRect l="-633" t="-6557" b="-27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51B1D7-2BB0-4E06-A258-1D8CCCFA217A}"/>
                  </a:ext>
                </a:extLst>
              </p:cNvPr>
              <p:cNvSpPr txBox="1"/>
              <p:nvPr/>
            </p:nvSpPr>
            <p:spPr>
              <a:xfrm>
                <a:off x="755576" y="1192340"/>
                <a:ext cx="6984776" cy="981166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X(3872) as 2P state:</a:t>
                </a:r>
              </a:p>
              <a:p>
                <a:r>
                  <a:rPr lang="en-US" altLang="zh-CN" dirty="0"/>
                  <a:t>Exp width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3872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3872</m:t>
                            </m:r>
                          </m:e>
                        </m:d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0.56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−0.03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+0.04</m:t>
                        </m:r>
                      </m:sup>
                    </m:sSubSup>
                  </m:oMath>
                </a14:m>
                <a:r>
                  <a:rPr lang="en-US" altLang="zh-CN" dirty="0"/>
                  <a:t>GeV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3872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𝜓𝛾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0.91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−0.15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+0.17</m:t>
                        </m:r>
                      </m:sup>
                    </m:sSubSup>
                  </m:oMath>
                </a14:m>
                <a:r>
                  <a:rPr lang="en-US" altLang="zh-CN" dirty="0"/>
                  <a:t>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51B1D7-2BB0-4E06-A258-1D8CCCFA2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192340"/>
                <a:ext cx="6984776" cy="981166"/>
              </a:xfrm>
              <a:prstGeom prst="rect">
                <a:avLst/>
              </a:prstGeom>
              <a:blipFill>
                <a:blip r:embed="rId3"/>
                <a:stretch>
                  <a:fillRect l="-609" t="-2424" b="-6061"/>
                </a:stretch>
              </a:blipFill>
              <a:ln w="254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1B7AE671-7B8F-4E29-A0AF-F7583B1DCADD}"/>
              </a:ext>
            </a:extLst>
          </p:cNvPr>
          <p:cNvSpPr txBox="1"/>
          <p:nvPr/>
        </p:nvSpPr>
        <p:spPr>
          <a:xfrm>
            <a:off x="755576" y="2469884"/>
            <a:ext cx="6984776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X(3872) as 1P state: </a:t>
            </a:r>
            <a:r>
              <a:rPr lang="en-US" altLang="zh-CN" dirty="0"/>
              <a:t>excluded by its mass value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C2F6FB-B2C8-42E6-AD68-D2D618C3C344}"/>
                  </a:ext>
                </a:extLst>
              </p:cNvPr>
              <p:cNvSpPr txBox="1"/>
              <p:nvPr/>
            </p:nvSpPr>
            <p:spPr>
              <a:xfrm>
                <a:off x="611560" y="4999171"/>
                <a:ext cx="763284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u="sng" dirty="0">
                    <a:solidFill>
                      <a:srgbClr val="0000FF"/>
                    </a:solidFill>
                  </a:rPr>
                  <a:t>Or stated differently, the probability that X(3872) is a pure </a:t>
                </a:r>
                <a14:m>
                  <m:oMath xmlns:m="http://schemas.openxmlformats.org/officeDocument/2006/math">
                    <m:r>
                      <a:rPr lang="zh-CN" altLang="en-US" sz="2000" b="1" i="1" u="sng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zh-CN" altLang="en-US" sz="2000" b="1" i="1" u="sng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1" i="1" u="sng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altLang="zh-CN" sz="2000" b="1" i="1" u="sng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u="sng" dirty="0">
                    <a:solidFill>
                      <a:srgbClr val="0000FF"/>
                    </a:solidFill>
                  </a:rPr>
                  <a:t> resonance is rather tiny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C2F6FB-B2C8-42E6-AD68-D2D618C3C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999171"/>
                <a:ext cx="7632849" cy="707886"/>
              </a:xfrm>
              <a:prstGeom prst="rect">
                <a:avLst/>
              </a:prstGeom>
              <a:blipFill>
                <a:blip r:embed="rId4"/>
                <a:stretch>
                  <a:fillRect l="-799" t="-3448" r="-399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8AEF0E2-5E4E-41DD-8E04-BF376A4B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33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30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56F602-6F6F-48B6-B13E-3C7EE14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00FF"/>
                </a:solidFill>
              </a:rPr>
              <a:t>Main points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D9B6206-9EAC-4E65-87F3-C2C692173A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0000FF"/>
                    </a:solidFill>
                  </a:rPr>
                  <a:t>The current line shape data is not enough to pin down the structure of X(3872). Both the virtual state and bound state are possible scenarios. </a:t>
                </a:r>
              </a:p>
              <a:p>
                <a:endParaRPr lang="en-US" altLang="zh-CN" dirty="0">
                  <a:solidFill>
                    <a:srgbClr val="0000FF"/>
                  </a:solidFill>
                </a:endParaRPr>
              </a:p>
              <a:p>
                <a:r>
                  <a:rPr lang="en-US" altLang="zh-CN" dirty="0">
                    <a:solidFill>
                      <a:srgbClr val="0000FF"/>
                    </a:solidFill>
                  </a:rPr>
                  <a:t>The radiative decay analysis basically excludes the pure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i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scenarios. </a:t>
                </a:r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D9B6206-9EAC-4E65-87F3-C2C692173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34082B-909B-4CEE-9323-D92C522E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34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3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87FB42-E8F0-4AF4-9482-334C730D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16632"/>
            <a:ext cx="7677150" cy="3295650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5050CE35-6A4C-40B5-816C-58F2A125D633}"/>
              </a:ext>
            </a:extLst>
          </p:cNvPr>
          <p:cNvSpPr/>
          <p:nvPr/>
        </p:nvSpPr>
        <p:spPr>
          <a:xfrm>
            <a:off x="4499992" y="548680"/>
            <a:ext cx="1296000" cy="2592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8B4400A-9840-4F26-8780-503882F49A49}"/>
                  </a:ext>
                </a:extLst>
              </p:cNvPr>
              <p:cNvSpPr txBox="1"/>
              <p:nvPr/>
            </p:nvSpPr>
            <p:spPr>
              <a:xfrm>
                <a:off x="855290" y="3789040"/>
                <a:ext cx="76771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Compositeness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2400" dirty="0"/>
                  <a:t>: weight of two-meson components in the configuration of configuration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8B4400A-9840-4F26-8780-503882F49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90" y="3789040"/>
                <a:ext cx="7677150" cy="830997"/>
              </a:xfrm>
              <a:prstGeom prst="rect">
                <a:avLst/>
              </a:prstGeom>
              <a:blipFill>
                <a:blip r:embed="rId3"/>
                <a:stretch>
                  <a:fillRect l="-1190" t="-5147" r="-1429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52423255-220F-45D8-A04D-551E732A4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967" y="4797152"/>
            <a:ext cx="2686050" cy="132397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977101C-CCE7-42A7-8582-CA807606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6962F1-B0E4-45CE-827B-2EB02EC42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5" y="203026"/>
            <a:ext cx="8820473" cy="622367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D60E6C-71CA-403F-89FF-EB05380C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5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6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F4D616C-D2EA-407A-835B-1262E5A5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475654" y="3408536"/>
            <a:ext cx="2951783" cy="21030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E61AFCF-F723-419F-B86B-1444DB31FF2C}"/>
              </a:ext>
            </a:extLst>
          </p:cNvPr>
          <p:cNvSpPr txBox="1"/>
          <p:nvPr/>
        </p:nvSpPr>
        <p:spPr>
          <a:xfrm>
            <a:off x="2195463" y="5864727"/>
            <a:ext cx="187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F. J. Dyson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941B21-40B0-4A67-AF89-355599A4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3068960"/>
            <a:ext cx="2160240" cy="279651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045C805-90E6-4F65-99C8-F862EC18CAD9}"/>
              </a:ext>
            </a:extLst>
          </p:cNvPr>
          <p:cNvSpPr txBox="1"/>
          <p:nvPr/>
        </p:nvSpPr>
        <p:spPr>
          <a:xfrm>
            <a:off x="7092280" y="58679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R. </a:t>
            </a:r>
            <a:r>
              <a:rPr lang="en-US" altLang="zh-CN" dirty="0" err="1"/>
              <a:t>Dalitz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4A1174F-37DB-4B12-A657-F749FBBAE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" y="175057"/>
            <a:ext cx="8982075" cy="285750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9F022F6-0B03-4A1F-9001-3E21B07437C6}"/>
              </a:ext>
            </a:extLst>
          </p:cNvPr>
          <p:cNvCxnSpPr/>
          <p:nvPr/>
        </p:nvCxnSpPr>
        <p:spPr>
          <a:xfrm>
            <a:off x="4067944" y="2636912"/>
            <a:ext cx="316835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009B85F-68A3-4F05-ADC4-9E1AAB375226}"/>
              </a:ext>
            </a:extLst>
          </p:cNvPr>
          <p:cNvCxnSpPr/>
          <p:nvPr/>
        </p:nvCxnSpPr>
        <p:spPr>
          <a:xfrm>
            <a:off x="7092280" y="2852936"/>
            <a:ext cx="93610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21602DE-54B1-4E0C-8FF4-3D603CEB286B}"/>
              </a:ext>
            </a:extLst>
          </p:cNvPr>
          <p:cNvCxnSpPr/>
          <p:nvPr/>
        </p:nvCxnSpPr>
        <p:spPr>
          <a:xfrm>
            <a:off x="1187624" y="3032557"/>
            <a:ext cx="309634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E0690865-51F2-43F6-A55F-E655A81328FD}"/>
              </a:ext>
            </a:extLst>
          </p:cNvPr>
          <p:cNvSpPr txBox="1"/>
          <p:nvPr/>
        </p:nvSpPr>
        <p:spPr>
          <a:xfrm>
            <a:off x="611560" y="148478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</a:rPr>
              <a:t>CDD poles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C88535D-FE62-4CFB-AB63-3F13772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6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0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437AAF-41C3-4BC5-BE55-053766655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36065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142EFA8-57CF-4966-A7A8-7C6DC7270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77072"/>
            <a:ext cx="7353300" cy="8382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926C3D10-21C3-40BB-A7BD-F06563E1E64C}"/>
              </a:ext>
            </a:extLst>
          </p:cNvPr>
          <p:cNvSpPr/>
          <p:nvPr/>
        </p:nvSpPr>
        <p:spPr>
          <a:xfrm>
            <a:off x="6444208" y="3939254"/>
            <a:ext cx="1440160" cy="976018"/>
          </a:xfrm>
          <a:prstGeom prst="roundRect">
            <a:avLst/>
          </a:prstGeom>
          <a:noFill/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0D2068-6064-4383-AC44-907D65A55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7192"/>
            <a:ext cx="9144000" cy="46685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A33E05-3E4C-4029-88F5-2D221E79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7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9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2EDCA69-DA4F-435A-946A-7A8B26E90204}"/>
              </a:ext>
            </a:extLst>
          </p:cNvPr>
          <p:cNvSpPr/>
          <p:nvPr/>
        </p:nvSpPr>
        <p:spPr>
          <a:xfrm>
            <a:off x="1007604" y="1023119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添加这些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极点不违背任何解析性、幺正性的要求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arenBoth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arenBoth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CDD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极点是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振幅的零点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极点的出现：</a:t>
            </a:r>
            <a:r>
              <a:rPr lang="zh-CN" altLang="en-US" dirty="0">
                <a:highlight>
                  <a:srgbClr val="00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与分波振幅有相同量子数的基本粒子相关联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297FD5-7FB2-4D89-B37D-AAA191CE1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429000"/>
            <a:ext cx="8524875" cy="128587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AD0042-8582-42D5-8F5D-B7B86DCB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8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8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9F41E31-7759-49D3-B037-47C6DDC64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6408712" cy="46496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CC72B0E-D610-4B8F-B081-2422F2146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58820"/>
            <a:ext cx="1085850" cy="7239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9C5651-5386-49DD-B41E-11A1E1480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75" y="558820"/>
            <a:ext cx="2371725" cy="94297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9E3CF5-96A0-4BE0-B023-DC872478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9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74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ljNjQ0Zjc1NWExNTgxMDA4NjRkYmZlZjY1MGU2Mz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643</Words>
  <Application>Microsoft Office PowerPoint</Application>
  <PresentationFormat>全屏显示(4:3)</PresentationFormat>
  <Paragraphs>98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等线</vt:lpstr>
      <vt:lpstr>微软雅黑</vt:lpstr>
      <vt:lpstr>Arial</vt:lpstr>
      <vt:lpstr>Calibri</vt:lpstr>
      <vt:lpstr>Cambria Math</vt:lpstr>
      <vt:lpstr>默认设计模板</vt:lpstr>
      <vt:lpstr>Study of X(3872)’s structure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Main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 nature of exotic state from data analysis</dc:title>
  <dc:creator>user</dc:creator>
  <cp:lastModifiedBy>user</cp:lastModifiedBy>
  <cp:revision>78</cp:revision>
  <dcterms:created xsi:type="dcterms:W3CDTF">2022-06-28T02:20:11Z</dcterms:created>
  <dcterms:modified xsi:type="dcterms:W3CDTF">2024-04-21T13:42:23Z</dcterms:modified>
</cp:coreProperties>
</file>