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780" r:id="rId3"/>
    <p:sldId id="781" r:id="rId4"/>
    <p:sldId id="802" r:id="rId5"/>
    <p:sldId id="803" r:id="rId6"/>
    <p:sldId id="805" r:id="rId7"/>
    <p:sldId id="791" r:id="rId8"/>
    <p:sldId id="792" r:id="rId9"/>
    <p:sldId id="793" r:id="rId10"/>
    <p:sldId id="806" r:id="rId11"/>
    <p:sldId id="794" r:id="rId12"/>
    <p:sldId id="796" r:id="rId13"/>
    <p:sldId id="798" r:id="rId14"/>
    <p:sldId id="799" r:id="rId15"/>
    <p:sldId id="797" r:id="rId16"/>
    <p:sldId id="804" r:id="rId17"/>
    <p:sldId id="801" r:id="rId18"/>
  </p:sldIdLst>
  <p:sldSz cx="12192000" cy="6858000"/>
  <p:notesSz cx="6815138" cy="99425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F0"/>
    <a:srgbClr val="FFC000"/>
    <a:srgbClr val="FF6C6C"/>
    <a:srgbClr val="008000"/>
    <a:srgbClr val="7575D1"/>
    <a:srgbClr val="99FF66"/>
    <a:srgbClr val="CC99FF"/>
    <a:srgbClr val="00CC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8102" autoAdjust="0"/>
  </p:normalViewPr>
  <p:slideViewPr>
    <p:cSldViewPr>
      <p:cViewPr>
        <p:scale>
          <a:sx n="75" d="100"/>
          <a:sy n="75" d="100"/>
        </p:scale>
        <p:origin x="931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120"/>
    </p:cViewPr>
  </p:sorterViewPr>
  <p:notesViewPr>
    <p:cSldViewPr>
      <p:cViewPr varScale="1">
        <p:scale>
          <a:sx n="49" d="100"/>
          <a:sy n="49" d="100"/>
        </p:scale>
        <p:origin x="-1548" y="-96"/>
      </p:cViewPr>
      <p:guideLst>
        <p:guide orient="horz" pos="3131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66CCC0-9DE2-4963-868A-88061A0FDA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7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" y="762000"/>
            <a:ext cx="6634163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49577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73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44038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3EAD9F7-B561-4621-A8B6-4C094206D9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3083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FB03057-38DD-4459-90C7-5D7470D753D1}" type="slidenum">
              <a:rPr lang="en-US" altLang="zh-CN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0</a:t>
            </a:fld>
            <a:endParaRPr lang="en-US" altLang="zh-CN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62000"/>
            <a:ext cx="6634163" cy="373221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4090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AD9F7-B561-4621-A8B6-4C094206D965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1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E0EB46-800E-78D4-3CFA-511FADAD1739}"/>
              </a:ext>
            </a:extLst>
          </p:cNvPr>
          <p:cNvSpPr txBox="1"/>
          <p:nvPr userDrawn="1"/>
        </p:nvSpPr>
        <p:spPr>
          <a:xfrm>
            <a:off x="439147" y="294085"/>
            <a:ext cx="11345332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第六届重味物理与量子色动力学研讨会</a:t>
            </a:r>
            <a:endParaRPr lang="zh-CN" altLang="en-US" sz="2000" i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9B8D089D-21E8-20E0-2EF2-151DFEFA8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44000" y="6525344"/>
            <a:ext cx="2540000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/>
              <a:t> / 16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C7815B7-C5A3-5C0D-62B8-6105FF9F5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39056" y="6525344"/>
            <a:ext cx="2540000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A64B843-9E41-8EF6-F622-4AA034D74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682256" y="6525344"/>
            <a:ext cx="4827488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348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036441-1841-491C-86D4-445881C2B5E2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33" y="70760"/>
            <a:ext cx="648000" cy="64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764704"/>
          </a:xfrm>
        </p:spPr>
        <p:txBody>
          <a:bodyPr/>
          <a:lstStyle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5A41887-D619-4B8A-BAB3-C706DBAD1B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789520"/>
            <a:ext cx="11582400" cy="57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spcBef>
                <a:spcPts val="0"/>
              </a:spcBef>
              <a:buSzPct val="100000"/>
              <a:defRPr sz="20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lnSpc>
                <a:spcPct val="125000"/>
              </a:lnSpc>
              <a:spcBef>
                <a:spcPts val="0"/>
              </a:spcBef>
              <a:buSzPct val="100000"/>
              <a:defRPr sz="18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buSzPct val="100000"/>
              <a:defRPr sz="18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buSzPct val="100000"/>
              <a:defRPr sz="18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buSzPct val="100000"/>
              <a:defRPr sz="18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9784226-C6BD-4A77-A1CA-2379754C8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44000" y="6525344"/>
            <a:ext cx="2540000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/>
              <a:t> / 16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943E268-A13F-4CDF-A73E-CEF0AEE2F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39056" y="6525344"/>
            <a:ext cx="2540000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92AA0C2E-DBAD-4A17-A4E6-B89ED5710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682256" y="6525344"/>
            <a:ext cx="4827488" cy="30777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E0D1E6D-68E1-4966-942C-BBF891082C7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525344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575D1">
                <a:alpha val="47843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561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03200" y="-22008"/>
            <a:ext cx="10746317" cy="914400"/>
            <a:chOff x="80" y="144"/>
            <a:chExt cx="5381" cy="663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ltGray">
            <a:xfrm>
              <a:off x="263" y="21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1030" name="Rectangle 3"/>
            <p:cNvSpPr>
              <a:spLocks noChangeArrowheads="1"/>
            </p:cNvSpPr>
            <p:nvPr/>
          </p:nvSpPr>
          <p:spPr bwMode="ltGray">
            <a:xfrm>
              <a:off x="504" y="21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1031" name="Rectangle 4"/>
            <p:cNvSpPr>
              <a:spLocks noChangeArrowheads="1"/>
            </p:cNvSpPr>
            <p:nvPr/>
          </p:nvSpPr>
          <p:spPr bwMode="ltGray">
            <a:xfrm>
              <a:off x="341" y="47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1032" name="Rectangle 5"/>
            <p:cNvSpPr>
              <a:spLocks noChangeArrowheads="1"/>
            </p:cNvSpPr>
            <p:nvPr/>
          </p:nvSpPr>
          <p:spPr bwMode="ltGray">
            <a:xfrm>
              <a:off x="574" y="47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ltGray">
            <a:xfrm>
              <a:off x="80" y="43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gray">
            <a:xfrm>
              <a:off x="480" y="14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gray">
            <a:xfrm>
              <a:off x="279" y="64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400">
                <a:latin typeface="Tahoma" panose="020B0604030504040204" pitchFamily="34" charset="0"/>
              </a:endParaRPr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25601" y="111580"/>
            <a:ext cx="9791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8720"/>
            <a:ext cx="11582400" cy="58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hlink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ts val="0"/>
        </a:spcBef>
        <a:spcAft>
          <a:spcPct val="0"/>
        </a:spcAft>
        <a:buClr>
          <a:schemeClr val="folHlink"/>
        </a:buClr>
        <a:buSzPct val="100000"/>
        <a:buFont typeface="Wingdings" panose="05000000000000000000" pitchFamily="2" charset="2"/>
        <a:buChar char="Ø"/>
        <a:defRPr kumimoji="1" sz="2400" b="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742950" indent="-285750" algn="l" rtl="0" eaLnBrk="0" fontAlgn="base" hangingPunct="0">
        <a:lnSpc>
          <a:spcPct val="125000"/>
        </a:lnSpc>
        <a:spcBef>
          <a:spcPts val="0"/>
        </a:spcBef>
        <a:spcAft>
          <a:spcPct val="0"/>
        </a:spcAft>
        <a:buClr>
          <a:schemeClr val="hlink"/>
        </a:buClr>
        <a:buSzPct val="100000"/>
        <a:buFont typeface="Wingdings" panose="05000000000000000000" pitchFamily="2" charset="2"/>
        <a:buChar char="Ø"/>
        <a:defRPr kumimoji="1" sz="2000" b="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125000"/>
        </a:lnSpc>
        <a:spcBef>
          <a:spcPts val="0"/>
        </a:spcBef>
        <a:spcAft>
          <a:spcPct val="0"/>
        </a:spcAft>
        <a:buClr>
          <a:schemeClr val="folHlink"/>
        </a:buClr>
        <a:buSzPct val="100000"/>
        <a:buFont typeface="Wingdings" panose="05000000000000000000" pitchFamily="2" charset="2"/>
        <a:buChar char="Ø"/>
        <a:defRPr kumimoji="1" sz="2000" b="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125000"/>
        </a:lnSpc>
        <a:spcBef>
          <a:spcPts val="0"/>
        </a:spcBef>
        <a:spcAft>
          <a:spcPct val="0"/>
        </a:spcAft>
        <a:buClr>
          <a:schemeClr val="accent2"/>
        </a:buClr>
        <a:buSzPct val="100000"/>
        <a:buFont typeface="Wingdings" panose="05000000000000000000" pitchFamily="2" charset="2"/>
        <a:buChar char="Ø"/>
        <a:defRPr kumimoji="1" sz="2000" b="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125000"/>
        </a:lnSpc>
        <a:spcBef>
          <a:spcPts val="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kumimoji="1" sz="2000" b="0">
          <a:solidFill>
            <a:schemeClr val="tx2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520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550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6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79.png"/><Relationship Id="rId7" Type="http://schemas.openxmlformats.org/officeDocument/2006/relationships/image" Target="../media/image14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80.png"/><Relationship Id="rId5" Type="http://schemas.openxmlformats.org/officeDocument/2006/relationships/image" Target="../media/image81.png"/><Relationship Id="rId10" Type="http://schemas.openxmlformats.org/officeDocument/2006/relationships/image" Target="../media/image170.png"/><Relationship Id="rId4" Type="http://schemas.openxmlformats.org/officeDocument/2006/relationships/image" Target="../media/image80.png"/><Relationship Id="rId9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10.png"/><Relationship Id="rId12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0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9416" y="1676400"/>
            <a:ext cx="10729192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Calibri" panose="020F0502020204030204" pitchFamily="34" charset="0"/>
              </a:rPr>
              <a:t>Transverse polarization of Λ inside jets </a:t>
            </a:r>
            <a:br>
              <a:rPr lang="en-US" altLang="zh-CN" sz="3200" dirty="0">
                <a:ea typeface="Calibri" panose="020F0502020204030204" pitchFamily="34" charset="0"/>
              </a:rPr>
            </a:br>
            <a:r>
              <a:rPr lang="en-US" altLang="zh-CN" sz="3200" dirty="0">
                <a:ea typeface="Calibri" panose="020F0502020204030204" pitchFamily="34" charset="0"/>
              </a:rPr>
              <a:t>in nucleon/nucleus collisions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7B7F0-3AC1-4158-A709-5B8DD1B9F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3" y="3388400"/>
            <a:ext cx="8208912" cy="13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hlink"/>
                </a:solidFill>
                <a:latin typeface="Tahoma" pitchFamily="34" charset="0"/>
                <a:ea typeface="黑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宋玉坤     济南大学</a:t>
            </a:r>
            <a:endParaRPr lang="en-US" altLang="zh-CN" sz="2400" b="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2024/04/22</a:t>
            </a:r>
            <a:endParaRPr lang="zh-CN" altLang="en-US" sz="2000" b="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DE7B0E-942A-4735-A56A-FAF31551CF74}"/>
              </a:ext>
            </a:extLst>
          </p:cNvPr>
          <p:cNvSpPr txBox="1"/>
          <p:nvPr/>
        </p:nvSpPr>
        <p:spPr>
          <a:xfrm>
            <a:off x="2462642" y="5389331"/>
            <a:ext cx="7266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Y.Gao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ArXiv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: 2403.06133</a:t>
            </a:r>
          </a:p>
          <a:p>
            <a:pPr algn="ctr"/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Y.L.Pan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PLB 850 (2024) 138509</a:t>
            </a:r>
          </a:p>
          <a:p>
            <a:pPr algn="ctr"/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Z.T.Liang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PRD 105 (2022) 034027</a:t>
            </a:r>
          </a:p>
          <a:p>
            <a:pPr algn="ctr"/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Z.T.Liang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Y.L.Pan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PLB 816 (2021) 136217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6F915C1-6D5C-CD01-6A53-E7AAAF147D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inside jets in hadronic collisions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6F915C1-6D5C-CD01-6A53-E7AAAF147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47E12F-D604-4327-1063-8EA1D37D9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89520"/>
                <a:ext cx="8204944" cy="40796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i="0" dirty="0">
                    <a:ea typeface="Calibri" panose="020F0502020204030204" pitchFamily="34" charset="0"/>
                  </a:rPr>
                  <a:t>(</a:t>
                </a:r>
                <a:r>
                  <a:rPr lang="en-US" altLang="zh-CN" b="0" i="0" dirty="0">
                    <a:ea typeface="Calibri" panose="020F0502020204030204" pitchFamily="34" charset="0"/>
                  </a:rPr>
                  <a:t>1)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ea typeface="Calibri" panose="020F0502020204030204" pitchFamily="34" charset="0"/>
                  </a:rPr>
                  <a:t>, with jet reconstructed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𝑗𝑋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𝑑𝑦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𝑎𝑏𝑐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𝜋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𝑎𝑏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𝑗𝑐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ea typeface="Calibri" panose="020F0502020204030204" pitchFamily="34" charset="0"/>
                  </a:rPr>
                  <a:t>(2)</a:t>
                </a:r>
                <a:r>
                  <a:rPr lang="en-US" altLang="zh-CN" b="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ea typeface="Calibri" panose="020F0502020204030204" pitchFamily="34" charset="0"/>
                  </a:rPr>
                  <a:t>, described by TMD jet FFs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𝑝𝑝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𝑑𝑦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𝜌𝜎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𝑧𝑀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47E12F-D604-4327-1063-8EA1D37D9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89520"/>
                <a:ext cx="8204944" cy="4079639"/>
              </a:xfrm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345A9E-8AC1-B4B8-E112-CD2EFBC7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9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F4C7B7-AA5C-C910-B2BE-346873C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0080DB-13F2-5DF0-4695-8348681C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2133B1-FD65-4698-AEED-1DECB87B3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037" y="836712"/>
            <a:ext cx="4514110" cy="22259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4D986E8-999C-46E1-BD45-01936E05A947}"/>
              </a:ext>
            </a:extLst>
          </p:cNvPr>
          <p:cNvSpPr txBox="1"/>
          <p:nvPr/>
        </p:nvSpPr>
        <p:spPr>
          <a:xfrm>
            <a:off x="8970546" y="3059668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from STAR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12610521-0C85-4B03-9182-F3B73A98F71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328" y="5142977"/>
                <a:ext cx="11695856" cy="1851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endParaRPr lang="en-US" altLang="zh-CN" b="0" kern="0" dirty="0"/>
              </a:p>
              <a:p>
                <a:r>
                  <a:rPr lang="en-US" altLang="zh-CN" kern="0" dirty="0"/>
                  <a:t>We have quite different </a:t>
                </a:r>
                <a:r>
                  <a:rPr lang="en-US" altLang="zh-CN" kern="0" dirty="0">
                    <a:solidFill>
                      <a:srgbClr val="0000FF"/>
                    </a:solidFill>
                  </a:rPr>
                  <a:t>quark/gluon production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kern="0" dirty="0"/>
                  <a:t> in different reaction/kinematic regions, which provide the potential for deciphering the flavor structure.</a:t>
                </a:r>
                <a:endParaRPr lang="zh-CN" altLang="en-US" kern="0" dirty="0"/>
              </a:p>
            </p:txBody>
          </p:sp>
        </mc:Choice>
        <mc:Fallback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12610521-0C85-4B03-9182-F3B73A98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8" y="5142977"/>
                <a:ext cx="11695856" cy="1851005"/>
              </a:xfrm>
              <a:prstGeom prst="rect">
                <a:avLst/>
              </a:prstGeom>
              <a:blipFill>
                <a:blip r:embed="rId5"/>
                <a:stretch>
                  <a:fillRect l="-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CD4094-7896-4C97-80CD-AAE48987BB44}"/>
                  </a:ext>
                </a:extLst>
              </p:cNvPr>
              <p:cNvSpPr txBox="1"/>
              <p:nvPr/>
            </p:nvSpPr>
            <p:spPr>
              <a:xfrm>
                <a:off x="3524455" y="4616834"/>
                <a:ext cx="4985289" cy="8709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2000" b="0" i="1" kern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𝑧𝑀</m:t>
                          </m:r>
                        </m:den>
                      </m:f>
                      <m:f>
                        <m:fPr>
                          <m:ctrlPr>
                            <a:rPr lang="en-US" altLang="zh-CN" sz="2000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kern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kern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kern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sz="2000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000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CD4094-7896-4C97-80CD-AAE48987B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55" y="4616834"/>
                <a:ext cx="4985289" cy="870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62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(1)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𝒋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D1140C-83E0-C63A-F7C8-423B3458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10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DA78A8-280C-17D2-6045-CD8AF30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D33FBD-6F7F-12A9-1E05-44B93F93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7F40876-3167-AF4E-2F6C-F91EBC1B9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5"/>
          <a:stretch/>
        </p:blipFill>
        <p:spPr>
          <a:xfrm>
            <a:off x="6288716" y="3678857"/>
            <a:ext cx="3463119" cy="3000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34F228-8D30-7F88-B83D-F632AACD2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5"/>
          <a:stretch/>
        </p:blipFill>
        <p:spPr>
          <a:xfrm>
            <a:off x="2406400" y="3706402"/>
            <a:ext cx="3463119" cy="3000375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82815C6-517B-CAC9-B297-8C40D0C3B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54" y="764704"/>
            <a:ext cx="8064662" cy="235219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7FDAB25-5FA1-4C4B-86FC-678516CF58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52336" y="3037628"/>
                <a:ext cx="7660496" cy="94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Font typeface="Wingdings" panose="05000000000000000000" pitchFamily="2" charset="2"/>
                  <a:buNone/>
                </a:pPr>
                <a:r>
                  <a:rPr lang="en-US" altLang="zh-CN" kern="0" dirty="0">
                    <a:solidFill>
                      <a:srgbClr val="0000FF"/>
                    </a:solidFill>
                  </a:rPr>
                  <a:t>Ceontral rapidity &amp;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region, </a:t>
                </a:r>
                <a:r>
                  <a:rPr lang="en-US" altLang="zh-CN" b="1" kern="0" dirty="0">
                    <a:solidFill>
                      <a:srgbClr val="0000FF"/>
                    </a:solidFill>
                  </a:rPr>
                  <a:t>gluon dominate</a:t>
                </a:r>
                <a:r>
                  <a:rPr lang="en-US" altLang="zh-CN" kern="0" dirty="0"/>
                  <a:t>!</a:t>
                </a:r>
              </a:p>
              <a:p>
                <a:pPr marL="0" indent="0" algn="ctr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⟹  </m:t>
                    </m:r>
                  </m:oMath>
                </a14:m>
                <a:r>
                  <a:rPr lang="en-US" altLang="zh-CN" kern="0" dirty="0"/>
                  <a:t>a nice place to study the </a:t>
                </a:r>
                <a:r>
                  <a:rPr lang="en-US" altLang="zh-CN" kern="0" dirty="0">
                    <a:solidFill>
                      <a:srgbClr val="0000FF"/>
                    </a:solidFill>
                  </a:rPr>
                  <a:t>gluon polarized FF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  <m:sup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b="1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endParaRPr lang="en-US" altLang="zh-CN" b="1" kern="0" dirty="0"/>
              </a:p>
            </p:txBody>
          </p:sp>
        </mc:Choice>
        <mc:Fallback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7FDAB25-5FA1-4C4B-86FC-678516CF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2336" y="3037628"/>
                <a:ext cx="7660496" cy="947968"/>
              </a:xfrm>
              <a:prstGeom prst="rect">
                <a:avLst/>
              </a:prstGeom>
              <a:blipFill>
                <a:blip r:embed="rId6"/>
                <a:stretch>
                  <a:fillRect b="-32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40F5EEB-7355-4EE1-9B6D-939E35311B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354813" y="2502600"/>
                <a:ext cx="1406056" cy="1420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altLang="zh-CN" kern="0" dirty="0">
                    <a:solidFill>
                      <a:srgbClr val="00B050"/>
                    </a:solidFill>
                  </a:rPr>
                  <a:t>CT18 PDF DSV FF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endParaRPr lang="en-US" altLang="zh-CN" kern="0" dirty="0">
                  <a:solidFill>
                    <a:srgbClr val="00B050"/>
                  </a:solidFill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altLang="zh-CN" kern="0" dirty="0">
                    <a:solidFill>
                      <a:srgbClr val="00B050"/>
                    </a:solidFill>
                  </a:rPr>
                  <a:t>CLPSW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altLang="zh-CN" kern="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40F5EEB-7355-4EE1-9B6D-939E3531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4813" y="2502600"/>
                <a:ext cx="1406056" cy="1420122"/>
              </a:xfrm>
              <a:prstGeom prst="rect">
                <a:avLst/>
              </a:prstGeom>
              <a:blipFill>
                <a:blip r:embed="rId7"/>
                <a:stretch>
                  <a:fillRect l="-4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8F3D002-FFD4-45A2-8C14-3FEA5DF6E76F}"/>
                  </a:ext>
                </a:extLst>
              </p:cNvPr>
              <p:cNvSpPr txBox="1"/>
              <p:nvPr/>
            </p:nvSpPr>
            <p:spPr>
              <a:xfrm>
                <a:off x="232377" y="1603460"/>
                <a:ext cx="1711000" cy="49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8F3D002-FFD4-45A2-8C14-3FEA5DF6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7" y="1603460"/>
                <a:ext cx="1711000" cy="496674"/>
              </a:xfrm>
              <a:prstGeom prst="rect">
                <a:avLst/>
              </a:prstGeom>
              <a:blipFill>
                <a:blip r:embed="rId8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81BFFFD-9DF2-4AE3-BCF0-13DE3DDFC4B0}"/>
                  </a:ext>
                </a:extLst>
              </p:cNvPr>
              <p:cNvSpPr txBox="1"/>
              <p:nvPr/>
            </p:nvSpPr>
            <p:spPr>
              <a:xfrm>
                <a:off x="444512" y="4712055"/>
                <a:ext cx="89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81BFFFD-9DF2-4AE3-BCF0-13DE3DDF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2" y="4712055"/>
                <a:ext cx="89896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68D804ED-6BAE-4913-BDBF-2179E2AEF782}"/>
              </a:ext>
            </a:extLst>
          </p:cNvPr>
          <p:cNvSpPr/>
          <p:nvPr/>
        </p:nvSpPr>
        <p:spPr bwMode="auto">
          <a:xfrm>
            <a:off x="2927648" y="1196752"/>
            <a:ext cx="648072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C90A7AC-7835-4AD4-8B8C-2B82D60B00CF}"/>
              </a:ext>
            </a:extLst>
          </p:cNvPr>
          <p:cNvSpPr/>
          <p:nvPr/>
        </p:nvSpPr>
        <p:spPr bwMode="auto">
          <a:xfrm>
            <a:off x="8292246" y="1141438"/>
            <a:ext cx="648072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141CB38-3EEF-4DC2-A8CD-61208AC589C8}"/>
              </a:ext>
            </a:extLst>
          </p:cNvPr>
          <p:cNvSpPr/>
          <p:nvPr/>
        </p:nvSpPr>
        <p:spPr bwMode="auto">
          <a:xfrm>
            <a:off x="5640044" y="1134668"/>
            <a:ext cx="648072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E405C24-717F-4CB4-A929-2F9E8B11FBB8}"/>
              </a:ext>
            </a:extLst>
          </p:cNvPr>
          <p:cNvSpPr/>
          <p:nvPr/>
        </p:nvSpPr>
        <p:spPr bwMode="auto">
          <a:xfrm>
            <a:off x="3941520" y="4564456"/>
            <a:ext cx="1290384" cy="520728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47D9A58-2E2E-4901-9C48-14DB5E50B05D}"/>
              </a:ext>
            </a:extLst>
          </p:cNvPr>
          <p:cNvSpPr/>
          <p:nvPr/>
        </p:nvSpPr>
        <p:spPr bwMode="auto">
          <a:xfrm>
            <a:off x="7891786" y="4521122"/>
            <a:ext cx="1516581" cy="520728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4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(2)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𝒋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D1140C-83E0-C63A-F7C8-423B3458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11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DA78A8-280C-17D2-6045-CD8AF30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D33FBD-6F7F-12A9-1E05-44B93F93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04C8CF-8DC1-4A17-AC5F-6851FD7A4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6739"/>
            <a:ext cx="9144000" cy="2667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08BF99-5C08-43F8-9A7A-667F14E94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006309"/>
            <a:ext cx="9144000" cy="266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CE4D94E-DDD2-44C8-B065-9BB8B4E3F5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82701" y="3149975"/>
                <a:ext cx="9441605" cy="94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Font typeface="Wingdings" panose="05000000000000000000" pitchFamily="2" charset="2"/>
                  <a:buNone/>
                </a:pPr>
                <a:r>
                  <a:rPr lang="en-US" altLang="zh-CN" kern="0" dirty="0">
                    <a:solidFill>
                      <a:srgbClr val="0000FF"/>
                    </a:solidFill>
                  </a:rPr>
                  <a:t>Forward</a:t>
                </a:r>
                <a:r>
                  <a:rPr lang="en-US" altLang="zh-CN" kern="0" dirty="0"/>
                  <a:t> rapidity region, </a:t>
                </a:r>
                <a14:m>
                  <m:oMath xmlns:m="http://schemas.openxmlformats.org/officeDocument/2006/math">
                    <m:r>
                      <a:rPr lang="en-US" altLang="zh-CN" b="1" i="1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zh-CN" altLang="en-US" b="1" kern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b="1" kern="0" dirty="0">
                    <a:solidFill>
                      <a:srgbClr val="0000FF"/>
                    </a:solidFill>
                  </a:rPr>
                  <a:t>quark dominate</a:t>
                </a:r>
                <a:r>
                  <a:rPr lang="en-US" altLang="zh-CN" kern="0" dirty="0"/>
                  <a:t>; </a:t>
                </a:r>
                <a:r>
                  <a:rPr lang="en-US" altLang="zh-CN" kern="0" dirty="0">
                    <a:solidFill>
                      <a:srgbClr val="FF0000"/>
                    </a:solidFill>
                  </a:rPr>
                  <a:t>backward </a:t>
                </a:r>
                <a:r>
                  <a:rPr lang="en-US" altLang="zh-CN" kern="0" dirty="0"/>
                  <a:t>rapidity region</a:t>
                </a:r>
                <a:r>
                  <a:rPr lang="en-US" altLang="zh-CN" kern="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zh-CN" altLang="en-US" b="1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kern="0" dirty="0">
                    <a:solidFill>
                      <a:srgbClr val="FF0000"/>
                    </a:solidFill>
                  </a:rPr>
                  <a:t>quark dominate</a:t>
                </a:r>
                <a:endParaRPr lang="en-US" altLang="zh-CN" b="1" kern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⟹  </m:t>
                    </m:r>
                  </m:oMath>
                </a14:m>
                <a:r>
                  <a:rPr lang="en-US" altLang="zh-CN" kern="0" dirty="0"/>
                  <a:t>a nice place to study the difference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b="1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r>
                  <a:rPr lang="en-US" altLang="zh-CN" b="1" kern="0" dirty="0"/>
                  <a:t> </a:t>
                </a:r>
                <a:r>
                  <a:rPr lang="en-US" altLang="zh-CN" kern="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sub>
                      <m:sup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b="1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endParaRPr lang="en-US" altLang="zh-CN" b="1" kern="0" dirty="0"/>
              </a:p>
              <a:p>
                <a:pPr marL="0" indent="0" algn="ctr">
                  <a:buFont typeface="Wingdings" panose="05000000000000000000" pitchFamily="2" charset="2"/>
                  <a:buNone/>
                </a:pPr>
                <a:endParaRPr lang="zh-CN" altLang="en-US" kern="0" dirty="0"/>
              </a:p>
            </p:txBody>
          </p:sp>
        </mc:Choice>
        <mc:Fallback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CCE4D94E-DDD2-44C8-B065-9BB8B4E3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2701" y="3149975"/>
                <a:ext cx="9441605" cy="947968"/>
              </a:xfrm>
              <a:prstGeom prst="rect">
                <a:avLst/>
              </a:prstGeom>
              <a:blipFill>
                <a:blip r:embed="rId5"/>
                <a:stretch>
                  <a:fillRect l="-387" r="-452" b="-32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3070100-4A72-41C2-9FB9-F09A4D7851E6}"/>
                  </a:ext>
                </a:extLst>
              </p:cNvPr>
              <p:cNvSpPr txBox="1"/>
              <p:nvPr/>
            </p:nvSpPr>
            <p:spPr>
              <a:xfrm>
                <a:off x="232377" y="1603460"/>
                <a:ext cx="1711000" cy="49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3070100-4A72-41C2-9FB9-F09A4D785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7" y="1603460"/>
                <a:ext cx="1711000" cy="496674"/>
              </a:xfrm>
              <a:prstGeom prst="rect">
                <a:avLst/>
              </a:prstGeom>
              <a:blipFill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6176EDB-A54E-4AA3-84E4-2C7074B9E156}"/>
                  </a:ext>
                </a:extLst>
              </p:cNvPr>
              <p:cNvSpPr txBox="1"/>
              <p:nvPr/>
            </p:nvSpPr>
            <p:spPr>
              <a:xfrm>
                <a:off x="444512" y="4712055"/>
                <a:ext cx="89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6176EDB-A54E-4AA3-84E4-2C7074B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2" y="4712055"/>
                <a:ext cx="89896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044CEAEF-6392-41D6-92CB-82445A4C0075}"/>
              </a:ext>
            </a:extLst>
          </p:cNvPr>
          <p:cNvSpPr/>
          <p:nvPr/>
        </p:nvSpPr>
        <p:spPr bwMode="auto">
          <a:xfrm>
            <a:off x="2783632" y="1124744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DA773C3-7069-441B-9787-1369326E75ED}"/>
              </a:ext>
            </a:extLst>
          </p:cNvPr>
          <p:cNvSpPr/>
          <p:nvPr/>
        </p:nvSpPr>
        <p:spPr bwMode="auto">
          <a:xfrm>
            <a:off x="8819964" y="1103306"/>
            <a:ext cx="876436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E0E3981-D2D8-4077-B2E4-E3C594DEA755}"/>
              </a:ext>
            </a:extLst>
          </p:cNvPr>
          <p:cNvSpPr/>
          <p:nvPr/>
        </p:nvSpPr>
        <p:spPr bwMode="auto">
          <a:xfrm>
            <a:off x="5771964" y="1103306"/>
            <a:ext cx="97210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C463C4A-1979-4CD2-BF74-383320FEE41E}"/>
              </a:ext>
            </a:extLst>
          </p:cNvPr>
          <p:cNvSpPr/>
          <p:nvPr/>
        </p:nvSpPr>
        <p:spPr bwMode="auto">
          <a:xfrm>
            <a:off x="2892129" y="4679568"/>
            <a:ext cx="858336" cy="41022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B876E68-A0BD-4E0A-9F86-4520B9213ADD}"/>
              </a:ext>
            </a:extLst>
          </p:cNvPr>
          <p:cNvSpPr/>
          <p:nvPr/>
        </p:nvSpPr>
        <p:spPr bwMode="auto">
          <a:xfrm>
            <a:off x="9000138" y="4712055"/>
            <a:ext cx="858336" cy="41022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A04A9C5-A0D8-454E-9E65-90D3908E7E05}"/>
              </a:ext>
            </a:extLst>
          </p:cNvPr>
          <p:cNvSpPr/>
          <p:nvPr/>
        </p:nvSpPr>
        <p:spPr bwMode="auto">
          <a:xfrm>
            <a:off x="5948121" y="4701006"/>
            <a:ext cx="858336" cy="41022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0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(3)</a:t>
                </a:r>
                <a:r>
                  <a:rPr lang="en-US" altLang="zh-CN" b="1" dirty="0"/>
                  <a:t>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𝒋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D1140C-83E0-C63A-F7C8-423B3458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12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DA78A8-280C-17D2-6045-CD8AF30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D33FBD-6F7F-12A9-1E05-44B93F93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59258D-7C64-4CCA-B43F-35628407F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9552"/>
            <a:ext cx="9144000" cy="2667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2A8B2A-AE03-4C52-A324-D871F63BB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71920"/>
            <a:ext cx="9144000" cy="266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10B7D1C5-8149-4ADA-B5A9-76845D3EEF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45704" y="3345128"/>
                <a:ext cx="9900592" cy="94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Font typeface="Wingdings" panose="05000000000000000000" pitchFamily="2" charset="2"/>
                  <a:buNone/>
                </a:pPr>
                <a:r>
                  <a:rPr lang="en-US" altLang="zh-CN" kern="0" dirty="0">
                    <a:solidFill>
                      <a:srgbClr val="0000FF"/>
                    </a:solidFill>
                  </a:rPr>
                  <a:t>Forward </a:t>
                </a:r>
                <a:r>
                  <a:rPr lang="en-US" altLang="zh-CN" kern="0" dirty="0"/>
                  <a:t>rapidity region</a:t>
                </a:r>
                <a:r>
                  <a:rPr lang="en-US" altLang="zh-CN" kern="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1" i="1" kern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zh-CN" altLang="en-US" b="1" kern="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b="1" kern="0" dirty="0">
                    <a:solidFill>
                      <a:srgbClr val="0000FF"/>
                    </a:solidFill>
                  </a:rPr>
                  <a:t>quark dominate</a:t>
                </a:r>
                <a:r>
                  <a:rPr lang="en-US" altLang="zh-CN" kern="0" dirty="0"/>
                  <a:t>; </a:t>
                </a:r>
                <a:r>
                  <a:rPr lang="en-US" altLang="zh-CN" kern="0" dirty="0">
                    <a:solidFill>
                      <a:srgbClr val="FF0000"/>
                    </a:solidFill>
                  </a:rPr>
                  <a:t>backward</a:t>
                </a:r>
                <a:r>
                  <a:rPr lang="en-US" altLang="zh-CN" kern="0" dirty="0"/>
                  <a:t> rapidity region, </a:t>
                </a:r>
                <a14:m>
                  <m:oMath xmlns:m="http://schemas.openxmlformats.org/officeDocument/2006/math">
                    <m:r>
                      <a:rPr lang="en-US" altLang="zh-CN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kern="0" dirty="0">
                    <a:solidFill>
                      <a:srgbClr val="FF0000"/>
                    </a:solidFill>
                  </a:rPr>
                  <a:t>quark dominate</a:t>
                </a:r>
                <a:endParaRPr lang="en-US" altLang="zh-CN" b="1" kern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⟹  </m:t>
                    </m:r>
                  </m:oMath>
                </a14:m>
                <a:r>
                  <a:rPr lang="en-US" altLang="zh-CN" kern="0" dirty="0"/>
                  <a:t>an ideal place to study the difference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altLang="zh-CN" b="1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b="1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r>
                  <a:rPr lang="en-US" altLang="zh-CN" kern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en-US" altLang="zh-CN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b="1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endParaRPr lang="en-US" altLang="zh-CN" b="1" kern="0" dirty="0"/>
              </a:p>
              <a:p>
                <a:pPr marL="0" indent="0" algn="ctr">
                  <a:buFont typeface="Wingdings" panose="05000000000000000000" pitchFamily="2" charset="2"/>
                  <a:buNone/>
                </a:pPr>
                <a:endParaRPr lang="zh-CN" altLang="en-US" kern="0" dirty="0"/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10B7D1C5-8149-4ADA-B5A9-76845D3E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704" y="3345128"/>
                <a:ext cx="9900592" cy="947968"/>
              </a:xfrm>
              <a:prstGeom prst="rect">
                <a:avLst/>
              </a:prstGeom>
              <a:blipFill>
                <a:blip r:embed="rId5"/>
                <a:stretch>
                  <a:fillRect l="-493" r="-431" b="-38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E23F051-105F-467B-91A9-FF708D29831F}"/>
              </a:ext>
            </a:extLst>
          </p:cNvPr>
          <p:cNvSpPr txBox="1">
            <a:spLocks/>
          </p:cNvSpPr>
          <p:nvPr/>
        </p:nvSpPr>
        <p:spPr bwMode="auto">
          <a:xfrm>
            <a:off x="10596016" y="1619053"/>
            <a:ext cx="1532387" cy="14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Ø"/>
              <a:defRPr kumimoji="1" sz="20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Ø"/>
              <a:defRPr kumimoji="1" sz="18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anose="05000000000000000000" pitchFamily="2" charset="2"/>
              <a:buChar char="Ø"/>
              <a:defRPr kumimoji="1" sz="18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 kumimoji="1" sz="18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kumimoji="1" sz="1800" b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kern="0" dirty="0">
                <a:solidFill>
                  <a:srgbClr val="00B050"/>
                </a:solidFill>
              </a:rPr>
              <a:t>EPPS21 nuclear PDFs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539A0D-4645-429B-B9D0-390EA4F681B0}"/>
                  </a:ext>
                </a:extLst>
              </p:cNvPr>
              <p:cNvSpPr txBox="1"/>
              <p:nvPr/>
            </p:nvSpPr>
            <p:spPr>
              <a:xfrm>
                <a:off x="393712" y="4825821"/>
                <a:ext cx="89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539A0D-4645-429B-B9D0-390EA4F6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12" y="4825821"/>
                <a:ext cx="89896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4FD9E005-7E8B-40F2-B303-DDEAA3D9D15D}"/>
              </a:ext>
            </a:extLst>
          </p:cNvPr>
          <p:cNvSpPr/>
          <p:nvPr/>
        </p:nvSpPr>
        <p:spPr bwMode="auto">
          <a:xfrm>
            <a:off x="2732832" y="1238510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AD703DF-297E-415A-BE0B-176453520E32}"/>
              </a:ext>
            </a:extLst>
          </p:cNvPr>
          <p:cNvSpPr/>
          <p:nvPr/>
        </p:nvSpPr>
        <p:spPr bwMode="auto">
          <a:xfrm>
            <a:off x="8769164" y="1217072"/>
            <a:ext cx="876436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DDE8876-2FF0-41C6-9FBC-1C30466D3737}"/>
              </a:ext>
            </a:extLst>
          </p:cNvPr>
          <p:cNvSpPr/>
          <p:nvPr/>
        </p:nvSpPr>
        <p:spPr bwMode="auto">
          <a:xfrm>
            <a:off x="5721164" y="1217072"/>
            <a:ext cx="97210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0666C22-233A-4AF6-ADB6-06D9D6B8E975}"/>
              </a:ext>
            </a:extLst>
          </p:cNvPr>
          <p:cNvSpPr/>
          <p:nvPr/>
        </p:nvSpPr>
        <p:spPr bwMode="auto">
          <a:xfrm>
            <a:off x="2841329" y="4793334"/>
            <a:ext cx="858336" cy="41022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1343A9B-1106-420E-B80B-C680530578B9}"/>
              </a:ext>
            </a:extLst>
          </p:cNvPr>
          <p:cNvSpPr/>
          <p:nvPr/>
        </p:nvSpPr>
        <p:spPr bwMode="auto">
          <a:xfrm>
            <a:off x="8949338" y="4825821"/>
            <a:ext cx="858336" cy="41022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58138D5-CBAA-4260-A210-A307A9D8FC2B}"/>
              </a:ext>
            </a:extLst>
          </p:cNvPr>
          <p:cNvSpPr/>
          <p:nvPr/>
        </p:nvSpPr>
        <p:spPr bwMode="auto">
          <a:xfrm>
            <a:off x="5897321" y="4814772"/>
            <a:ext cx="858336" cy="410223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F9A95AC-01CE-4A49-B41F-1D47FC048DC9}"/>
                  </a:ext>
                </a:extLst>
              </p:cNvPr>
              <p:cNvSpPr txBox="1"/>
              <p:nvPr/>
            </p:nvSpPr>
            <p:spPr>
              <a:xfrm>
                <a:off x="232377" y="1603460"/>
                <a:ext cx="1711000" cy="49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F9A95AC-01CE-4A49-B41F-1D47FC04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7" y="1603460"/>
                <a:ext cx="1711000" cy="496674"/>
              </a:xfrm>
              <a:prstGeom prst="rect">
                <a:avLst/>
              </a:prstGeom>
              <a:blipFill>
                <a:blip r:embed="rId7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88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(4)</a:t>
                </a:r>
                <a:r>
                  <a:rPr lang="en-US" altLang="zh-CN" b="1" dirty="0"/>
                  <a:t>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𝒋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65F76DC-8687-3B2B-A909-DE3A3D66B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4400" b="-98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D1140C-83E0-C63A-F7C8-423B3458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13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DA78A8-280C-17D2-6045-CD8AF30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D33FBD-6F7F-12A9-1E05-44B93F93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22E135C-F55A-44F6-A51E-CC43DB69C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r="34053"/>
          <a:stretch/>
        </p:blipFill>
        <p:spPr>
          <a:xfrm>
            <a:off x="969410" y="796353"/>
            <a:ext cx="3024378" cy="2667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4A3005-EE6F-4E83-B6C5-4458E09E5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34053"/>
          <a:stretch/>
        </p:blipFill>
        <p:spPr>
          <a:xfrm>
            <a:off x="4119893" y="796353"/>
            <a:ext cx="3024286" cy="266700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1C0E257-F89B-4DE2-B7BC-3DDEA008EE51}"/>
              </a:ext>
            </a:extLst>
          </p:cNvPr>
          <p:cNvGrpSpPr/>
          <p:nvPr/>
        </p:nvGrpSpPr>
        <p:grpSpPr>
          <a:xfrm>
            <a:off x="499882" y="3887072"/>
            <a:ext cx="5277238" cy="2333625"/>
            <a:chOff x="-21704" y="1913348"/>
            <a:chExt cx="5277238" cy="23336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064627A-6BC7-4A7C-84CE-3A4D891A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704" y="1913348"/>
              <a:ext cx="2667000" cy="23336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1F3230E-703A-4C36-9F0E-6B2309A86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534" y="1913348"/>
              <a:ext cx="2667000" cy="23336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853003C5-F8CA-40F2-8D3B-F3442C3067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56352" y="1212050"/>
                <a:ext cx="4527648" cy="2072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kern="0" dirty="0">
                    <a:solidFill>
                      <a:srgbClr val="0000FF"/>
                    </a:solidFill>
                  </a:rPr>
                  <a:t>Quarks dominate over gluons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i="0" kern="0" dirty="0">
                    <a:solidFill>
                      <a:srgbClr val="0000FF"/>
                    </a:solidFill>
                    <a:latin typeface="+mj-lt"/>
                  </a:rPr>
                  <a:t>dominate</a:t>
                </a:r>
                <a:r>
                  <a:rPr lang="en-US" altLang="zh-CN" b="0" i="0" kern="0" dirty="0"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kern="0" dirty="0">
                    <a:solidFill>
                      <a:srgbClr val="0000FF"/>
                    </a:solidFill>
                  </a:rPr>
                  <a:t>-associated </a:t>
                </a:r>
                <a:r>
                  <a:rPr lang="en-US" altLang="zh-CN" kern="0" dirty="0"/>
                  <a:t>process, while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kern="0" dirty="0"/>
                  <a:t>in </a:t>
                </a:r>
                <a14:m>
                  <m:oMath xmlns:m="http://schemas.openxmlformats.org/officeDocument/2006/math">
                    <m:r>
                      <a:rPr lang="en-US" altLang="zh-CN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kern="0" dirty="0">
                    <a:solidFill>
                      <a:srgbClr val="FF0000"/>
                    </a:solidFill>
                  </a:rPr>
                  <a:t>-associated </a:t>
                </a:r>
                <a:r>
                  <a:rPr lang="en-US" altLang="zh-CN" kern="0" dirty="0"/>
                  <a:t>process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zh-CN" kern="0" dirty="0"/>
                  <a:t>a complementary place to study the difference between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altLang="zh-CN" kern="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  <m:sup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endParaRPr lang="en-US" altLang="zh-CN" kern="0" dirty="0"/>
              </a:p>
              <a:p>
                <a:endParaRPr lang="zh-CN" altLang="en-US" kern="0" dirty="0"/>
              </a:p>
            </p:txBody>
          </p:sp>
        </mc:Choice>
        <mc:Fallback xmlns="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853003C5-F8CA-40F2-8D3B-F3442C306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352" y="1212050"/>
                <a:ext cx="4527648" cy="2072934"/>
              </a:xfrm>
              <a:prstGeom prst="rect">
                <a:avLst/>
              </a:prstGeom>
              <a:blipFill>
                <a:blip r:embed="rId7"/>
                <a:stretch>
                  <a:fillRect l="-1480" b="-20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EACBE2-72FC-4C3A-B0D0-3AA0A2EEC70B}"/>
              </a:ext>
            </a:extLst>
          </p:cNvPr>
          <p:cNvGrpSpPr/>
          <p:nvPr/>
        </p:nvGrpSpPr>
        <p:grpSpPr>
          <a:xfrm>
            <a:off x="6378694" y="3867900"/>
            <a:ext cx="5305306" cy="2333625"/>
            <a:chOff x="6772689" y="3765512"/>
            <a:chExt cx="5305306" cy="233362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528F8BB-2298-4F9A-9E8D-3B0823B6A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689" y="3765512"/>
              <a:ext cx="2667000" cy="233362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5425594-0A8F-40FE-AA09-6A9E06AC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995" y="3765512"/>
              <a:ext cx="2667000" cy="23336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2AFC57-81FF-41A8-A646-A43FB0B457ED}"/>
                  </a:ext>
                </a:extLst>
              </p:cNvPr>
              <p:cNvSpPr txBox="1"/>
              <p:nvPr/>
            </p:nvSpPr>
            <p:spPr>
              <a:xfrm>
                <a:off x="315775" y="3399047"/>
                <a:ext cx="6100916" cy="51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sty m:val="p"/>
                            </m:rPr>
                            <a:rPr lang="en-US" altLang="zh-CN" b="0" i="0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US" altLang="zh-CN" b="0" i="1" kern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sty m:val="p"/>
                            </m:rPr>
                            <a:rPr lang="en-US" altLang="zh-CN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2AFC57-81FF-41A8-A646-A43FB0B45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75" y="3399047"/>
                <a:ext cx="6100916" cy="513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24F142-4AC0-4FC4-BD75-754139F78048}"/>
                  </a:ext>
                </a:extLst>
              </p:cNvPr>
              <p:cNvSpPr txBox="1"/>
              <p:nvPr/>
            </p:nvSpPr>
            <p:spPr>
              <a:xfrm>
                <a:off x="6168008" y="3269822"/>
                <a:ext cx="6100916" cy="51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sty m:val="p"/>
                            </m:rPr>
                            <a:rPr lang="en-US" altLang="zh-CN" b="0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  <m:r>
                        <a:rPr lang="en-US" altLang="zh-CN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∼−</m:t>
                      </m:r>
                      <m:sSubSup>
                        <m:sSubSupPr>
                          <m:ctrlPr>
                            <a:rPr lang="en-US" altLang="zh-CN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m:rPr>
                              <m:sty m:val="p"/>
                            </m:rPr>
                            <a:rPr lang="en-US" altLang="zh-CN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24F142-4AC0-4FC4-BD75-754139F7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3269822"/>
                <a:ext cx="6100916" cy="5139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F7908ED-3762-4351-AEC0-3B3B1BDED70C}"/>
              </a:ext>
            </a:extLst>
          </p:cNvPr>
          <p:cNvSpPr txBox="1"/>
          <p:nvPr/>
        </p:nvSpPr>
        <p:spPr>
          <a:xfrm>
            <a:off x="2677135" y="6075663"/>
            <a:ext cx="1091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CLPSW</a:t>
            </a:r>
            <a:endParaRPr lang="zh-CN" alt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E70B2D0-5566-4288-87D9-D964985566B7}"/>
              </a:ext>
            </a:extLst>
          </p:cNvPr>
          <p:cNvSpPr txBox="1"/>
          <p:nvPr/>
        </p:nvSpPr>
        <p:spPr>
          <a:xfrm>
            <a:off x="8684140" y="6085561"/>
            <a:ext cx="1091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CKT</a:t>
            </a:r>
            <a:endParaRPr lang="zh-CN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1ACB203-C175-4FE3-A23C-7E6A8C1A1D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6248" y="142649"/>
            <a:ext cx="1742621" cy="1198119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91AF5FC2-CAFD-4616-B2C6-4F87C0DE4339}"/>
              </a:ext>
            </a:extLst>
          </p:cNvPr>
          <p:cNvSpPr/>
          <p:nvPr/>
        </p:nvSpPr>
        <p:spPr bwMode="auto">
          <a:xfrm>
            <a:off x="1836437" y="1070090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55EA87D-066C-4703-A2E5-950B6C5DCB39}"/>
              </a:ext>
            </a:extLst>
          </p:cNvPr>
          <p:cNvSpPr/>
          <p:nvPr/>
        </p:nvSpPr>
        <p:spPr bwMode="auto">
          <a:xfrm>
            <a:off x="5006091" y="1088523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CA7C69B-7D4D-4E49-AB2E-C00F8966F34C}"/>
              </a:ext>
            </a:extLst>
          </p:cNvPr>
          <p:cNvSpPr/>
          <p:nvPr/>
        </p:nvSpPr>
        <p:spPr bwMode="auto">
          <a:xfrm>
            <a:off x="1091905" y="4005440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D540935-1A06-44FC-9696-21F444842D19}"/>
              </a:ext>
            </a:extLst>
          </p:cNvPr>
          <p:cNvSpPr/>
          <p:nvPr/>
        </p:nvSpPr>
        <p:spPr bwMode="auto">
          <a:xfrm>
            <a:off x="3719736" y="4005064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4850F384-D371-449E-8252-621DE7BF2EC9}"/>
              </a:ext>
            </a:extLst>
          </p:cNvPr>
          <p:cNvSpPr/>
          <p:nvPr/>
        </p:nvSpPr>
        <p:spPr bwMode="auto">
          <a:xfrm>
            <a:off x="7019437" y="3985332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86EA7EB-0635-491B-B64E-70FD7E82F97E}"/>
              </a:ext>
            </a:extLst>
          </p:cNvPr>
          <p:cNvSpPr/>
          <p:nvPr/>
        </p:nvSpPr>
        <p:spPr bwMode="auto">
          <a:xfrm>
            <a:off x="9647268" y="3984956"/>
            <a:ext cx="840698" cy="3326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38017D1-4806-4058-A7B6-922E5A1B1119}"/>
                  </a:ext>
                </a:extLst>
              </p:cNvPr>
              <p:cNvSpPr txBox="1"/>
              <p:nvPr/>
            </p:nvSpPr>
            <p:spPr>
              <a:xfrm>
                <a:off x="70450" y="4673553"/>
                <a:ext cx="89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38017D1-4806-4058-A7B6-922E5A1B1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0" y="4673553"/>
                <a:ext cx="898960" cy="461665"/>
              </a:xfrm>
              <a:prstGeom prst="rect">
                <a:avLst/>
              </a:prstGeom>
              <a:blipFill>
                <a:blip r:embed="rId1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CA5E66C-FCD4-4F6B-9050-82CC144AD7A9}"/>
                  </a:ext>
                </a:extLst>
              </p:cNvPr>
              <p:cNvSpPr txBox="1"/>
              <p:nvPr/>
            </p:nvSpPr>
            <p:spPr>
              <a:xfrm>
                <a:off x="-164634" y="1574185"/>
                <a:ext cx="1711000" cy="49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CA5E66C-FCD4-4F6B-9050-82CC144AD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634" y="1574185"/>
                <a:ext cx="1711000" cy="496674"/>
              </a:xfrm>
              <a:prstGeom prst="rect">
                <a:avLst/>
              </a:prstGeom>
              <a:blipFill>
                <a:blip r:embed="rId1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AAF9D14-794D-4BCD-87B6-A8E50F1A0698}"/>
                  </a:ext>
                </a:extLst>
              </p:cNvPr>
              <p:cNvSpPr txBox="1"/>
              <p:nvPr/>
            </p:nvSpPr>
            <p:spPr>
              <a:xfrm>
                <a:off x="5902043" y="4506986"/>
                <a:ext cx="89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AAF9D14-794D-4BCD-87B6-A8E50F1A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43" y="4506986"/>
                <a:ext cx="898960" cy="461665"/>
              </a:xfrm>
              <a:prstGeom prst="rect">
                <a:avLst/>
              </a:prstGeom>
              <a:blipFill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0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C6660A-4D01-4142-ACB6-A8D8C04603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(5)</a:t>
                </a:r>
                <a:r>
                  <a:rPr lang="en-US" altLang="zh-CN" b="1" dirty="0"/>
                  <a:t>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𝒋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𝐔𝐏𝐂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C6660A-4D01-4142-ACB6-A8D8C046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B187EE9-C43E-4FC6-A9AA-D55376E5D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r="33333"/>
          <a:stretch/>
        </p:blipFill>
        <p:spPr>
          <a:xfrm>
            <a:off x="7752184" y="762000"/>
            <a:ext cx="3120008" cy="26670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6A650C-7273-4AA6-BBE6-E6EFB00D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14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CBB637-6836-4C74-B9F4-2FF34BFB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121CDF-D8E9-4BD3-8F98-48DEB774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1A486A5-5BA6-4755-96FB-2BCB6D02D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29" y="3528018"/>
            <a:ext cx="3429000" cy="3000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27F762-C975-4206-9D38-167D6669B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58" y="3528017"/>
            <a:ext cx="3429000" cy="3000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9EE703A9-AEBB-42CC-A440-CBC7171213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7368" y="992887"/>
                <a:ext cx="7416824" cy="2072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kern="0" dirty="0"/>
                  <a:t>Highly energetic nucleus 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altLang="zh-CN" kern="0" dirty="0">
                    <a:solidFill>
                      <a:srgbClr val="0000FF"/>
                    </a:solidFill>
                  </a:rPr>
                  <a:t>  quarks and gluons inside the nucleus + </a:t>
                </a:r>
                <a:r>
                  <a:rPr lang="en-US" altLang="zh-CN" kern="0" dirty="0">
                    <a:solidFill>
                      <a:srgbClr val="FF0000"/>
                    </a:solidFill>
                  </a:rPr>
                  <a:t>quasi-real photons surrounding the nucleus</a:t>
                </a:r>
              </a:p>
              <a:p>
                <a:r>
                  <a:rPr lang="en-US" altLang="zh-CN" kern="0" dirty="0"/>
                  <a:t>Equivalent </a:t>
                </a:r>
                <a:r>
                  <a:rPr lang="en-US" altLang="zh-CN" kern="0"/>
                  <a:t>Photon approximation (EPA)</a:t>
                </a:r>
                <a:endParaRPr lang="en-US" altLang="zh-CN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kern="0" dirty="0"/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9EE703A9-AEBB-42CC-A440-CBC71712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68" y="992887"/>
                <a:ext cx="7416824" cy="2072934"/>
              </a:xfrm>
              <a:prstGeom prst="rect">
                <a:avLst/>
              </a:prstGeom>
              <a:blipFill>
                <a:blip r:embed="rId6"/>
                <a:stretch>
                  <a:fillRect l="-740" r="-1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F402392-9701-41E3-91C9-C6B454B55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4" y="3788732"/>
            <a:ext cx="2890455" cy="198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2471B9-316C-4F50-9018-FADF45E4689F}"/>
                  </a:ext>
                </a:extLst>
              </p:cNvPr>
              <p:cNvSpPr txBox="1"/>
              <p:nvPr/>
            </p:nvSpPr>
            <p:spPr>
              <a:xfrm>
                <a:off x="4168511" y="4334183"/>
                <a:ext cx="89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2471B9-316C-4F50-9018-FADF45E46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11" y="4334183"/>
                <a:ext cx="89896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38ED53E-2DB7-4E67-83F7-5ED2BA2E4C15}"/>
                  </a:ext>
                </a:extLst>
              </p:cNvPr>
              <p:cNvSpPr txBox="1"/>
              <p:nvPr/>
            </p:nvSpPr>
            <p:spPr>
              <a:xfrm>
                <a:off x="6102678" y="1783713"/>
                <a:ext cx="1711000" cy="49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38ED53E-2DB7-4E67-83F7-5ED2BA2E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678" y="1783713"/>
                <a:ext cx="1711000" cy="496674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69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9A05E-159B-4D47-A6E5-89211BD6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Weak 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zh-CN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799961-3560-4F43-A666-153EC3449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799961-3560-4F43-A666-153EC3449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02C1FB-85AC-478C-9A03-346D273A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15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D5B6C5-E5AA-46CA-94AB-3B7A6814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D0B608-EBB9-4980-8E34-19637EC6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666657-693B-42BA-B1F9-F13A03B59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87" y="3202497"/>
            <a:ext cx="3089750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5CB4AF-61BB-42A7-9457-7E1800492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5" y="3164433"/>
            <a:ext cx="3128078" cy="25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14">
                <a:extLst>
                  <a:ext uri="{FF2B5EF4-FFF2-40B4-BE49-F238E27FC236}">
                    <a16:creationId xmlns:a16="http://schemas.microsoft.com/office/drawing/2014/main" id="{05D7BC8E-AB2E-4F70-B075-01F25E655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477769"/>
                  </p:ext>
                </p:extLst>
              </p:nvPr>
            </p:nvGraphicFramePr>
            <p:xfrm>
              <a:off x="2776431" y="2361415"/>
              <a:ext cx="2032000" cy="803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806290893"/>
                        </a:ext>
                      </a:extLst>
                    </a:gridCol>
                  </a:tblGrid>
                  <a:tr h="334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1485256"/>
                      </a:ext>
                    </a:extLst>
                  </a:tr>
                  <a:tr h="430695"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91714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14">
                <a:extLst>
                  <a:ext uri="{FF2B5EF4-FFF2-40B4-BE49-F238E27FC236}">
                    <a16:creationId xmlns:a16="http://schemas.microsoft.com/office/drawing/2014/main" id="{05D7BC8E-AB2E-4F70-B075-01F25E655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477769"/>
                  </p:ext>
                </p:extLst>
              </p:nvPr>
            </p:nvGraphicFramePr>
            <p:xfrm>
              <a:off x="2776431" y="2361415"/>
              <a:ext cx="2032000" cy="803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806290893"/>
                        </a:ext>
                      </a:extLst>
                    </a:gridCol>
                  </a:tblGrid>
                  <a:tr h="37255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9" t="-6452" r="-599" b="-1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1485256"/>
                      </a:ext>
                    </a:extLst>
                  </a:tr>
                  <a:tr h="430695">
                    <a:tc>
                      <a:txBody>
                        <a:bodyPr/>
                        <a:lstStyle/>
                        <a:p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91714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14">
                <a:extLst>
                  <a:ext uri="{FF2B5EF4-FFF2-40B4-BE49-F238E27FC236}">
                    <a16:creationId xmlns:a16="http://schemas.microsoft.com/office/drawing/2014/main" id="{00D1CCEC-1723-42EB-98B3-7BA3242CF1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833662"/>
                  </p:ext>
                </p:extLst>
              </p:nvPr>
            </p:nvGraphicFramePr>
            <p:xfrm>
              <a:off x="7037226" y="2361415"/>
              <a:ext cx="2032000" cy="8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587540919"/>
                        </a:ext>
                      </a:extLst>
                    </a:gridCol>
                  </a:tblGrid>
                  <a:tr h="334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1485256"/>
                      </a:ext>
                    </a:extLst>
                  </a:tr>
                  <a:tr h="4306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91714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14">
                <a:extLst>
                  <a:ext uri="{FF2B5EF4-FFF2-40B4-BE49-F238E27FC236}">
                    <a16:creationId xmlns:a16="http://schemas.microsoft.com/office/drawing/2014/main" id="{00D1CCEC-1723-42EB-98B3-7BA3242CF1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833662"/>
                  </p:ext>
                </p:extLst>
              </p:nvPr>
            </p:nvGraphicFramePr>
            <p:xfrm>
              <a:off x="7037226" y="2361415"/>
              <a:ext cx="2032000" cy="803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587540919"/>
                        </a:ext>
                      </a:extLst>
                    </a:gridCol>
                  </a:tblGrid>
                  <a:tr h="3724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9" t="-1613" r="-599" b="-1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1485256"/>
                      </a:ext>
                    </a:extLst>
                  </a:tr>
                  <a:tr h="4306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9" t="-88732" r="-599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917142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2D1A0E6A-6122-44A2-8E55-D76307E19FE3}"/>
              </a:ext>
            </a:extLst>
          </p:cNvPr>
          <p:cNvGrpSpPr/>
          <p:nvPr/>
        </p:nvGrpSpPr>
        <p:grpSpPr>
          <a:xfrm>
            <a:off x="7948071" y="190677"/>
            <a:ext cx="3537347" cy="1401413"/>
            <a:chOff x="4295800" y="4589432"/>
            <a:chExt cx="3537347" cy="1401413"/>
          </a:xfrm>
        </p:grpSpPr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617EC6C-B623-444C-AAB0-0F5C6195A06A}"/>
                </a:ext>
              </a:extLst>
            </p:cNvPr>
            <p:cNvCxnSpPr/>
            <p:nvPr/>
          </p:nvCxnSpPr>
          <p:spPr bwMode="auto">
            <a:xfrm>
              <a:off x="4295800" y="5517232"/>
              <a:ext cx="10081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80398861-C910-4172-A581-E849A5553F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03912" y="5301208"/>
              <a:ext cx="1008112" cy="2160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E97ABF4-FAA4-44B0-9780-7246B0F4711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2024" y="4797152"/>
              <a:ext cx="936104" cy="5043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2285CCF-0860-4719-A626-871B249583EE}"/>
                </a:ext>
              </a:extLst>
            </p:cNvPr>
            <p:cNvCxnSpPr/>
            <p:nvPr/>
          </p:nvCxnSpPr>
          <p:spPr bwMode="auto">
            <a:xfrm>
              <a:off x="5303912" y="5517584"/>
              <a:ext cx="14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E8E0AE14-5DC6-45B2-92CC-64EE8E0A2B4E}"/>
                </a:ext>
              </a:extLst>
            </p:cNvPr>
            <p:cNvCxnSpPr/>
            <p:nvPr/>
          </p:nvCxnSpPr>
          <p:spPr bwMode="auto">
            <a:xfrm>
              <a:off x="6312024" y="5309863"/>
              <a:ext cx="14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6FAA7A4-4C64-48CD-B1F4-A892C378DB4D}"/>
                    </a:ext>
                  </a:extLst>
                </p:cNvPr>
                <p:cNvSpPr txBox="1"/>
                <p:nvPr/>
              </p:nvSpPr>
              <p:spPr>
                <a:xfrm>
                  <a:off x="4366415" y="5089323"/>
                  <a:ext cx="630943" cy="423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2293E4D-2EA1-4F80-A4AD-47E669BAD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6415" y="5089323"/>
                  <a:ext cx="630943" cy="423770"/>
                </a:xfrm>
                <a:prstGeom prst="rect">
                  <a:avLst/>
                </a:prstGeom>
                <a:blipFill>
                  <a:blip r:embed="rId7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B6AFE6B6-FFFA-43F7-AA58-2CCE879D86B6}"/>
                    </a:ext>
                  </a:extLst>
                </p:cNvPr>
                <p:cNvSpPr txBox="1"/>
                <p:nvPr/>
              </p:nvSpPr>
              <p:spPr>
                <a:xfrm>
                  <a:off x="5249034" y="4985463"/>
                  <a:ext cx="63094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D848746-712D-4BA0-BDAD-C13D24291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034" y="4985463"/>
                  <a:ext cx="630943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7C5B412-D5A0-4C39-A6B7-EE312FE03CD0}"/>
                    </a:ext>
                  </a:extLst>
                </p:cNvPr>
                <p:cNvSpPr txBox="1"/>
                <p:nvPr/>
              </p:nvSpPr>
              <p:spPr>
                <a:xfrm>
                  <a:off x="6150825" y="4589432"/>
                  <a:ext cx="63094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250CE11F-3EBF-4F3B-B4AA-F3A29CBAD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825" y="4589432"/>
                  <a:ext cx="630943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D536C99A-F9E4-468A-9CA1-92F7C6B2D7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12024" y="5309863"/>
              <a:ext cx="0" cy="2032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76F9799-87E6-4422-897F-C0BA5AA84C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48128" y="4797152"/>
              <a:ext cx="14" cy="504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FAF0A05-6AF4-4A08-9106-B8663F235990}"/>
                    </a:ext>
                  </a:extLst>
                </p:cNvPr>
                <p:cNvSpPr txBox="1"/>
                <p:nvPr/>
              </p:nvSpPr>
              <p:spPr>
                <a:xfrm>
                  <a:off x="5996552" y="5590735"/>
                  <a:ext cx="63094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FF50DDA7-6B5B-403D-988A-A1AA07C91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552" y="5590735"/>
                  <a:ext cx="630943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16923" r="-17476"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0FDB602-F22F-4E39-86AB-53599C6E38E0}"/>
                    </a:ext>
                  </a:extLst>
                </p:cNvPr>
                <p:cNvSpPr txBox="1"/>
                <p:nvPr/>
              </p:nvSpPr>
              <p:spPr>
                <a:xfrm>
                  <a:off x="7202204" y="4878184"/>
                  <a:ext cx="63094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D30CD2E-A8F8-4EE2-9321-74C58E06B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2204" y="4878184"/>
                  <a:ext cx="630943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16667" r="-17308" b="-75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10B741D-097C-4A3F-A329-EFB812465AF0}"/>
              </a:ext>
            </a:extLst>
          </p:cNvPr>
          <p:cNvSpPr txBox="1"/>
          <p:nvPr/>
        </p:nvSpPr>
        <p:spPr>
          <a:xfrm>
            <a:off x="2462642" y="6144427"/>
            <a:ext cx="726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Y.L.Pan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PLB 850 (2024) 138509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CCD38E-4ABA-4473-ABC3-59E1F3AEDD72}"/>
              </a:ext>
            </a:extLst>
          </p:cNvPr>
          <p:cNvGrpSpPr/>
          <p:nvPr/>
        </p:nvGrpSpPr>
        <p:grpSpPr>
          <a:xfrm>
            <a:off x="3568162" y="2797496"/>
            <a:ext cx="512671" cy="288032"/>
            <a:chOff x="1960464" y="4866614"/>
            <a:chExt cx="512671" cy="288032"/>
          </a:xfrm>
        </p:grpSpPr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69BA38A4-B285-4C93-8209-8F90887F7F5C}"/>
                </a:ext>
              </a:extLst>
            </p:cNvPr>
            <p:cNvSpPr/>
            <p:nvPr/>
          </p:nvSpPr>
          <p:spPr bwMode="auto">
            <a:xfrm>
              <a:off x="2257111" y="4916588"/>
              <a:ext cx="216024" cy="18808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2F63FD9-5E01-4C2C-A0F8-0D718B854DD6}"/>
                </a:ext>
              </a:extLst>
            </p:cNvPr>
            <p:cNvGrpSpPr/>
            <p:nvPr/>
          </p:nvGrpSpPr>
          <p:grpSpPr>
            <a:xfrm>
              <a:off x="1960464" y="4866614"/>
              <a:ext cx="305201" cy="288032"/>
              <a:chOff x="1960464" y="4866614"/>
              <a:chExt cx="305201" cy="288032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20CE807-61C2-4D2E-BC63-7BEBA04D9DAD}"/>
                  </a:ext>
                </a:extLst>
              </p:cNvPr>
              <p:cNvSpPr/>
              <p:nvPr/>
            </p:nvSpPr>
            <p:spPr bwMode="auto">
              <a:xfrm>
                <a:off x="1960464" y="4866614"/>
                <a:ext cx="305201" cy="28803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839CBFF-3E81-47C5-87CD-EE527D9EBD2E}"/>
                  </a:ext>
                </a:extLst>
              </p:cNvPr>
              <p:cNvSpPr/>
              <p:nvPr/>
            </p:nvSpPr>
            <p:spPr bwMode="auto">
              <a:xfrm>
                <a:off x="2077064" y="4974630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33D7273-A3D1-4115-8DB3-C05135BABC36}"/>
              </a:ext>
            </a:extLst>
          </p:cNvPr>
          <p:cNvGrpSpPr/>
          <p:nvPr/>
        </p:nvGrpSpPr>
        <p:grpSpPr>
          <a:xfrm>
            <a:off x="7507469" y="2763008"/>
            <a:ext cx="1105749" cy="288032"/>
            <a:chOff x="8190851" y="4856055"/>
            <a:chExt cx="1105749" cy="28803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14570E0-6965-4F65-914C-3EB5F985EC26}"/>
                </a:ext>
              </a:extLst>
            </p:cNvPr>
            <p:cNvGrpSpPr/>
            <p:nvPr/>
          </p:nvGrpSpPr>
          <p:grpSpPr>
            <a:xfrm>
              <a:off x="8190851" y="4856055"/>
              <a:ext cx="305201" cy="288032"/>
              <a:chOff x="7994798" y="4860236"/>
              <a:chExt cx="305201" cy="288032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BC084218-BC2F-44F0-B251-9E78540F56AE}"/>
                  </a:ext>
                </a:extLst>
              </p:cNvPr>
              <p:cNvSpPr/>
              <p:nvPr/>
            </p:nvSpPr>
            <p:spPr bwMode="auto">
              <a:xfrm>
                <a:off x="7994798" y="4860236"/>
                <a:ext cx="305201" cy="28803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DDAB13F-B4B3-4563-9695-2E89B13B7131}"/>
                  </a:ext>
                </a:extLst>
              </p:cNvPr>
              <p:cNvSpPr/>
              <p:nvPr/>
            </p:nvSpPr>
            <p:spPr bwMode="auto">
              <a:xfrm>
                <a:off x="8034299" y="4968252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EDD7B4DB-3A71-4E17-87DE-C73DE956FB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081896" y="5012203"/>
                <a:ext cx="198000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124A9B8-56E7-43E4-A053-31BD93B6E097}"/>
                </a:ext>
              </a:extLst>
            </p:cNvPr>
            <p:cNvGrpSpPr/>
            <p:nvPr/>
          </p:nvGrpSpPr>
          <p:grpSpPr>
            <a:xfrm flipH="1">
              <a:off x="8991399" y="4856055"/>
              <a:ext cx="305201" cy="288032"/>
              <a:chOff x="7994798" y="4860236"/>
              <a:chExt cx="305201" cy="288032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3EF37AD-BB7C-4C7F-A31A-CB3282D9D278}"/>
                  </a:ext>
                </a:extLst>
              </p:cNvPr>
              <p:cNvSpPr/>
              <p:nvPr/>
            </p:nvSpPr>
            <p:spPr bwMode="auto">
              <a:xfrm>
                <a:off x="7994798" y="4860236"/>
                <a:ext cx="305201" cy="28803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E7D738A-28F3-4251-857C-6B2984998457}"/>
                  </a:ext>
                </a:extLst>
              </p:cNvPr>
              <p:cNvSpPr/>
              <p:nvPr/>
            </p:nvSpPr>
            <p:spPr bwMode="auto">
              <a:xfrm>
                <a:off x="8034299" y="4968252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30B18B9D-C158-42EC-B355-A59FFEC7A8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081896" y="5012203"/>
                <a:ext cx="198000" cy="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4284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27292-606A-4323-AFDB-7828E2F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and outlook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0267C1-967F-4D7C-96A0-87696792A5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Belle data inspire efforts on the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polarized FFs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altLang="zh-CN" dirty="0"/>
                  <a:t>, leading to three group of parametrizations.</a:t>
                </a:r>
              </a:p>
              <a:p>
                <a:r>
                  <a:rPr lang="en-US" altLang="zh-CN" dirty="0">
                    <a:solidFill>
                      <a:srgbClr val="0000FF"/>
                    </a:solidFill>
                  </a:rPr>
                  <a:t>Flavor structure (isospin symmetry) </a:t>
                </a:r>
                <a:r>
                  <a:rPr lang="en-US" altLang="zh-CN" dirty="0"/>
                  <a:t>become a key to the 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with various hadronic collisions, e.g.,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associated processes, we excavate the potential to decipher flavor-dependence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altLang="zh-CN" dirty="0"/>
                  <a:t> collisions,  and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collisions (UPC)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/>
                  <a:t>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dirty="0"/>
                  <a:t> collision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𝑝𝐴</m:t>
                    </m:r>
                  </m:oMath>
                </a14:m>
                <a:r>
                  <a:rPr lang="en-US" altLang="zh-CN" dirty="0"/>
                  <a:t> collisions, and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-associated process  (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Isospin symmetry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Comparison with data (RHIC, LHC, Tevatron, et al.) are underway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0267C1-967F-4D7C-96A0-87696792A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211F42-B8F4-4F9B-9345-05A737D9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16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4D2CFD-1419-4C5F-A137-B2F58582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CC84D5-E97A-4ACA-A883-514019F7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05F0B6-8422-45E8-95DC-2A588EE0712B}"/>
              </a:ext>
            </a:extLst>
          </p:cNvPr>
          <p:cNvSpPr txBox="1"/>
          <p:nvPr/>
        </p:nvSpPr>
        <p:spPr>
          <a:xfrm>
            <a:off x="4511824" y="4797152"/>
            <a:ext cx="342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for you attention!</a:t>
            </a:r>
            <a:endParaRPr lang="zh-CN" altLang="en-US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7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E080C-9F6B-472C-BF0D-604A4A25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3D38C5-300F-493F-AB9D-3032F26E2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00FF"/>
                    </a:solidFill>
                  </a:rPr>
                  <a:t>Introduction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00FF"/>
                    </a:solidFill>
                  </a:rPr>
                  <a:t>Polarizations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</a:rPr>
                  <a:t> in various hadronic collisions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→…,     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→…</m:t>
                    </m:r>
                  </m:oMath>
                </a14:m>
                <a:endParaRPr lang="en-US" altLang="zh-CN" b="1" i="1" dirty="0">
                  <a:solidFill>
                    <a:srgbClr val="00206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altLang="zh-CN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altLang="zh-CN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1" dirty="0">
                  <a:solidFill>
                    <a:srgbClr val="00206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b="1" dirty="0">
                    <a:solidFill>
                      <a:srgbClr val="002060"/>
                    </a:solidFill>
                  </a:rPr>
                  <a:t>  (UPC)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0000FF"/>
                    </a:solidFill>
                  </a:rPr>
                  <a:t>Conclusion and outlook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3D38C5-300F-493F-AB9D-3032F26E2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589444-AB56-409A-B694-72F02F3A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1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E22B4-F4AA-4A0E-9937-5E63A3B4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A6B151-1292-4482-ACF7-A92248E8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533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1C08A1-81DB-4DD5-AA34-DB8F1BF2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93660"/>
            <a:ext cx="11582400" cy="5735823"/>
          </a:xfrm>
        </p:spPr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rgbClr val="0000FF"/>
              </a:solidFill>
            </a:endParaRPr>
          </a:p>
          <a:p>
            <a:endParaRPr lang="en-US" altLang="zh-CN" dirty="0">
              <a:solidFill>
                <a:srgbClr val="0000FF"/>
              </a:solidFill>
            </a:endParaRPr>
          </a:p>
          <a:p>
            <a:endParaRPr lang="en-US" altLang="zh-CN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altLang="zh-CN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512A18-0B44-4F5A-996C-02D0770213E6}"/>
              </a:ext>
            </a:extLst>
          </p:cNvPr>
          <p:cNvGrpSpPr/>
          <p:nvPr/>
        </p:nvGrpSpPr>
        <p:grpSpPr>
          <a:xfrm>
            <a:off x="546233" y="879530"/>
            <a:ext cx="3394348" cy="2423564"/>
            <a:chOff x="3483392" y="1727970"/>
            <a:chExt cx="3394348" cy="24235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8B97DED-CF1F-4CDF-9251-03951F46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392" y="1727970"/>
              <a:ext cx="3394348" cy="2423564"/>
            </a:xfrm>
            <a:prstGeom prst="rect">
              <a:avLst/>
            </a:prstGeom>
          </p:spPr>
        </p:pic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29CCB16-FAE6-4F56-9C12-EDFFCD14DAE5}"/>
                </a:ext>
              </a:extLst>
            </p:cNvPr>
            <p:cNvSpPr/>
            <p:nvPr/>
          </p:nvSpPr>
          <p:spPr bwMode="auto">
            <a:xfrm>
              <a:off x="6071281" y="1807593"/>
              <a:ext cx="360040" cy="288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7C9B271-553C-41C8-8A29-BDE22AC5B636}"/>
                </a:ext>
              </a:extLst>
            </p:cNvPr>
            <p:cNvSpPr/>
            <p:nvPr/>
          </p:nvSpPr>
          <p:spPr bwMode="auto">
            <a:xfrm>
              <a:off x="6263202" y="2352439"/>
              <a:ext cx="408862" cy="35643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4B11792-D809-49E6-98F1-66C667105052}"/>
                </a:ext>
              </a:extLst>
            </p:cNvPr>
            <p:cNvSpPr/>
            <p:nvPr/>
          </p:nvSpPr>
          <p:spPr bwMode="auto">
            <a:xfrm>
              <a:off x="6435271" y="3218278"/>
              <a:ext cx="360040" cy="288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6A1DCFA-B0E5-405C-8E23-BF2F49483CA2}"/>
                </a:ext>
              </a:extLst>
            </p:cNvPr>
            <p:cNvSpPr/>
            <p:nvPr/>
          </p:nvSpPr>
          <p:spPr bwMode="auto">
            <a:xfrm>
              <a:off x="6150323" y="3763123"/>
              <a:ext cx="585798" cy="288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AEA149A-43E6-4D71-BC63-A3028872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 Fragmentation Functions (FFs)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89C3CC-0D98-498F-B9B8-449BCEFF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2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737EFF-B9F0-45E2-B28C-91A5E8B8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C44451-9668-4443-8A96-BA85365F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C81DC15-1FD0-A8DF-AADE-B5CCA0CCD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4" y="2708981"/>
            <a:ext cx="5219022" cy="3738639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938660AE-011B-9EA7-FCC4-7CD620894D7F}"/>
              </a:ext>
            </a:extLst>
          </p:cNvPr>
          <p:cNvSpPr/>
          <p:nvPr/>
        </p:nvSpPr>
        <p:spPr bwMode="auto">
          <a:xfrm>
            <a:off x="5591944" y="5494101"/>
            <a:ext cx="1584177" cy="1002991"/>
          </a:xfrm>
          <a:prstGeom prst="ellipse">
            <a:avLst/>
          </a:prstGeom>
          <a:solidFill>
            <a:srgbClr val="FFC000">
              <a:alpha val="16863"/>
            </a:srgbClr>
          </a:soli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CCF4B570-07CD-2999-1DD2-1C9215574A5D}"/>
              </a:ext>
            </a:extLst>
          </p:cNvPr>
          <p:cNvSpPr/>
          <p:nvPr/>
        </p:nvSpPr>
        <p:spPr bwMode="auto">
          <a:xfrm>
            <a:off x="836814" y="4503938"/>
            <a:ext cx="2958791" cy="936104"/>
          </a:xfrm>
          <a:prstGeom prst="parallelogram">
            <a:avLst>
              <a:gd name="adj" fmla="val 78468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BADCDB00-115C-F63B-6142-20C15BC9BC50}"/>
              </a:ext>
            </a:extLst>
          </p:cNvPr>
          <p:cNvSpPr/>
          <p:nvPr/>
        </p:nvSpPr>
        <p:spPr bwMode="auto">
          <a:xfrm>
            <a:off x="2166127" y="4024120"/>
            <a:ext cx="1405632" cy="936104"/>
          </a:xfrm>
          <a:prstGeom prst="parallelogram">
            <a:avLst>
              <a:gd name="adj" fmla="val 15419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A57376B-0A65-C4D7-44BC-E65DFFD33CE4}"/>
              </a:ext>
            </a:extLst>
          </p:cNvPr>
          <p:cNvCxnSpPr/>
          <p:nvPr/>
        </p:nvCxnSpPr>
        <p:spPr bwMode="auto">
          <a:xfrm>
            <a:off x="1362573" y="4960224"/>
            <a:ext cx="8035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AF2F0CF-1F88-3333-2FEC-D72594598B24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6358" y="4033675"/>
            <a:ext cx="1164749" cy="9265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D7F2D06-3AA6-F05C-B3B3-166E1D61E98D}"/>
                  </a:ext>
                </a:extLst>
              </p:cNvPr>
              <p:cNvSpPr txBox="1"/>
              <p:nvPr/>
            </p:nvSpPr>
            <p:spPr>
              <a:xfrm>
                <a:off x="1463230" y="4873140"/>
                <a:ext cx="450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D7F2D06-3AA6-F05C-B3B3-166E1D61E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30" y="4873140"/>
                <a:ext cx="450444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0F7F22-92E6-8E83-56C9-5EBF71903A2D}"/>
                  </a:ext>
                </a:extLst>
              </p:cNvPr>
              <p:cNvSpPr txBox="1"/>
              <p:nvPr/>
            </p:nvSpPr>
            <p:spPr>
              <a:xfrm>
                <a:off x="2868943" y="4220564"/>
                <a:ext cx="461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0F7F22-92E6-8E83-56C9-5EBF7190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3" y="4220564"/>
                <a:ext cx="4619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CD1D8E7-8E75-CD15-FCF1-CFDA1609A542}"/>
              </a:ext>
            </a:extLst>
          </p:cNvPr>
          <p:cNvCxnSpPr>
            <a:cxnSpLocks/>
          </p:cNvCxnSpPr>
          <p:nvPr/>
        </p:nvCxnSpPr>
        <p:spPr bwMode="auto">
          <a:xfrm flipV="1">
            <a:off x="6064675" y="1268760"/>
            <a:ext cx="103333" cy="3205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38CB0B8-DA52-3ED2-631F-F06AA303504A}"/>
                  </a:ext>
                </a:extLst>
              </p:cNvPr>
              <p:cNvSpPr txBox="1"/>
              <p:nvPr/>
            </p:nvSpPr>
            <p:spPr>
              <a:xfrm>
                <a:off x="2708631" y="3348613"/>
                <a:ext cx="617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38CB0B8-DA52-3ED2-631F-F06AA3035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31" y="3348613"/>
                <a:ext cx="617412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348D3F2-9BD5-91B8-26F6-7C7C6D03D586}"/>
                  </a:ext>
                </a:extLst>
              </p:cNvPr>
              <p:cNvSpPr txBox="1"/>
              <p:nvPr/>
            </p:nvSpPr>
            <p:spPr>
              <a:xfrm>
                <a:off x="1379404" y="5556868"/>
                <a:ext cx="2029800" cy="835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348D3F2-9BD5-91B8-26F6-7C7C6D03D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04" y="5556868"/>
                <a:ext cx="2029800" cy="835422"/>
              </a:xfrm>
              <a:prstGeom prst="rect">
                <a:avLst/>
              </a:prstGeom>
              <a:blipFill>
                <a:blip r:embed="rId7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C1D8F543-55BE-DB1D-E36B-5EB52F973102}"/>
              </a:ext>
            </a:extLst>
          </p:cNvPr>
          <p:cNvSpPr/>
          <p:nvPr/>
        </p:nvSpPr>
        <p:spPr bwMode="auto">
          <a:xfrm>
            <a:off x="3530474" y="5353607"/>
            <a:ext cx="2061470" cy="780095"/>
          </a:xfrm>
          <a:custGeom>
            <a:avLst/>
            <a:gdLst>
              <a:gd name="connsiteX0" fmla="*/ 4541520 w 4541520"/>
              <a:gd name="connsiteY0" fmla="*/ 1021080 h 1168075"/>
              <a:gd name="connsiteX1" fmla="*/ 1097280 w 4541520"/>
              <a:gd name="connsiteY1" fmla="*/ 1082040 h 1168075"/>
              <a:gd name="connsiteX2" fmla="*/ 0 w 4541520"/>
              <a:gd name="connsiteY2" fmla="*/ 0 h 116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1520" h="1168075">
                <a:moveTo>
                  <a:pt x="4541520" y="1021080"/>
                </a:moveTo>
                <a:cubicBezTo>
                  <a:pt x="3197860" y="1136650"/>
                  <a:pt x="1854200" y="1252220"/>
                  <a:pt x="1097280" y="1082040"/>
                </a:cubicBezTo>
                <a:cubicBezTo>
                  <a:pt x="340360" y="911860"/>
                  <a:pt x="170180" y="455930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15D11B5-A401-4742-A9BD-FAFD3F7093F6}"/>
              </a:ext>
            </a:extLst>
          </p:cNvPr>
          <p:cNvSpPr txBox="1"/>
          <p:nvPr/>
        </p:nvSpPr>
        <p:spPr>
          <a:xfrm>
            <a:off x="5875465" y="1969372"/>
            <a:ext cx="3973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Transverse Momentum dependent fragmentation functions (TMDFFs)</a:t>
            </a:r>
            <a:endParaRPr lang="zh-CN" alt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DF61218-11CA-446E-BC10-6DE0D3D0892D}"/>
              </a:ext>
            </a:extLst>
          </p:cNvPr>
          <p:cNvGrpSpPr/>
          <p:nvPr/>
        </p:nvGrpSpPr>
        <p:grpSpPr>
          <a:xfrm>
            <a:off x="6016804" y="779141"/>
            <a:ext cx="3127196" cy="1176600"/>
            <a:chOff x="7032104" y="692696"/>
            <a:chExt cx="3832258" cy="144000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FFABC657-F408-4C59-994B-3FDE8294B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692696"/>
              <a:ext cx="3832258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7AAE1A85-5574-41B9-9629-8C4C49FBCFCF}"/>
                    </a:ext>
                  </a:extLst>
                </p:cNvPr>
                <p:cNvSpPr txBox="1"/>
                <p:nvPr/>
              </p:nvSpPr>
              <p:spPr>
                <a:xfrm>
                  <a:off x="8067423" y="698602"/>
                  <a:ext cx="1516782" cy="6183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7AAE1A85-5574-41B9-9629-8C4C49FBCF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423" y="698602"/>
                  <a:ext cx="1516782" cy="618379"/>
                </a:xfrm>
                <a:prstGeom prst="rect">
                  <a:avLst/>
                </a:prstGeom>
                <a:blipFill>
                  <a:blip r:embed="rId9"/>
                  <a:stretch>
                    <a:fillRect r="-3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738CCB6-E86B-4990-9AB8-BE3363B17FA0}"/>
                    </a:ext>
                  </a:extLst>
                </p:cNvPr>
                <p:cNvSpPr txBox="1"/>
                <p:nvPr/>
              </p:nvSpPr>
              <p:spPr>
                <a:xfrm>
                  <a:off x="7396542" y="1175023"/>
                  <a:ext cx="79208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738CCB6-E86B-4990-9AB8-BE3363B17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542" y="1175023"/>
                  <a:ext cx="792088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54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43C26027-9250-45F3-A3D0-659FE59CE64E}"/>
                    </a:ext>
                  </a:extLst>
                </p:cNvPr>
                <p:cNvSpPr txBox="1"/>
                <p:nvPr/>
              </p:nvSpPr>
              <p:spPr>
                <a:xfrm>
                  <a:off x="10126394" y="899323"/>
                  <a:ext cx="4956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40ED206-A475-441F-AED4-F37CA3A31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6394" y="899323"/>
                  <a:ext cx="49567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D7355D2-C942-4204-A421-F854D681ADAB}"/>
                    </a:ext>
                  </a:extLst>
                </p:cNvPr>
                <p:cNvSpPr txBox="1"/>
                <p:nvPr/>
              </p:nvSpPr>
              <p:spPr>
                <a:xfrm>
                  <a:off x="10152171" y="1657344"/>
                  <a:ext cx="4956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3271F2D-C054-4D26-AC8A-CF52102A5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2171" y="1657344"/>
                  <a:ext cx="495672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箭头: 右 6">
            <a:extLst>
              <a:ext uri="{FF2B5EF4-FFF2-40B4-BE49-F238E27FC236}">
                <a16:creationId xmlns:a16="http://schemas.microsoft.com/office/drawing/2014/main" id="{6357076A-56CA-4300-A610-2F5A73AFDB01}"/>
              </a:ext>
            </a:extLst>
          </p:cNvPr>
          <p:cNvSpPr/>
          <p:nvPr/>
        </p:nvSpPr>
        <p:spPr bwMode="auto">
          <a:xfrm>
            <a:off x="4265657" y="1453460"/>
            <a:ext cx="576064" cy="64633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B42B05A-4C75-4CBB-8D0E-A2A3FCA47CF8}"/>
              </a:ext>
            </a:extLst>
          </p:cNvPr>
          <p:cNvSpPr txBox="1"/>
          <p:nvPr/>
        </p:nvSpPr>
        <p:spPr>
          <a:xfrm>
            <a:off x="10354014" y="4319272"/>
            <a:ext cx="1837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TMD handbook</a:t>
            </a:r>
          </a:p>
          <a:p>
            <a:pPr algn="ctr"/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2304.03302</a:t>
            </a:r>
            <a:endParaRPr lang="zh-CN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79939260-C9ED-4C6A-8023-AC929B901501}"/>
              </a:ext>
            </a:extLst>
          </p:cNvPr>
          <p:cNvSpPr/>
          <p:nvPr/>
        </p:nvSpPr>
        <p:spPr bwMode="auto">
          <a:xfrm rot="18290486">
            <a:off x="2984010" y="3834904"/>
            <a:ext cx="207244" cy="388651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5" name="箭头: 上 44">
            <a:extLst>
              <a:ext uri="{FF2B5EF4-FFF2-40B4-BE49-F238E27FC236}">
                <a16:creationId xmlns:a16="http://schemas.microsoft.com/office/drawing/2014/main" id="{1BA49200-89B5-4E26-9887-295FEB3DA0A9}"/>
              </a:ext>
            </a:extLst>
          </p:cNvPr>
          <p:cNvSpPr/>
          <p:nvPr/>
        </p:nvSpPr>
        <p:spPr bwMode="auto">
          <a:xfrm rot="1108655">
            <a:off x="8406121" y="924589"/>
            <a:ext cx="207244" cy="388651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9BACC5B-680E-4621-8CE4-E764327A7014}"/>
                  </a:ext>
                </a:extLst>
              </p:cNvPr>
              <p:cNvSpPr txBox="1"/>
              <p:nvPr/>
            </p:nvSpPr>
            <p:spPr>
              <a:xfrm>
                <a:off x="5873082" y="781904"/>
                <a:ext cx="55938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9BACC5B-680E-4621-8CE4-E764327A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82" y="781904"/>
                <a:ext cx="559384" cy="490199"/>
              </a:xfrm>
              <a:prstGeom prst="rect">
                <a:avLst/>
              </a:prstGeom>
              <a:blipFill>
                <a:blip r:embed="rId1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3974214-2C36-483C-BF15-2C34E03F8581}"/>
                  </a:ext>
                </a:extLst>
              </p:cNvPr>
              <p:cNvSpPr txBox="1"/>
              <p:nvPr/>
            </p:nvSpPr>
            <p:spPr>
              <a:xfrm>
                <a:off x="8279995" y="528508"/>
                <a:ext cx="617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3974214-2C36-483C-BF15-2C34E03F8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995" y="528508"/>
                <a:ext cx="617412" cy="461665"/>
              </a:xfrm>
              <a:prstGeom prst="rect">
                <a:avLst/>
              </a:prstGeom>
              <a:blipFill>
                <a:blip r:embed="rId1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83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3EEC9E4E-2BE9-4A1D-B38C-0FBEE3E9D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799" y="789521"/>
                <a:ext cx="6588787" cy="5588709"/>
              </a:xfr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B050"/>
                    </a:solidFill>
                  </a:rPr>
                  <a:t>Belle collaboration PRL 122 (2019) 042001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1800" dirty="0">
                    <a:solidFill>
                      <a:srgbClr val="002060"/>
                    </a:solidFill>
                  </a:rPr>
                  <a:t>Inclusive process in thrust frame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sz="1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sz="1800" dirty="0">
                    <a:solidFill>
                      <a:srgbClr val="002060"/>
                    </a:solidFill>
                  </a:rPr>
                  <a:t>Semi-inclusive process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h𝑋</m:t>
                      </m:r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srgbClr val="00B0F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00206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rgbClr val="002060"/>
                    </a:solidFill>
                  </a:rPr>
                  <a:t> are of opposite sign with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0.2&lt;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endParaRPr lang="en-US" altLang="zh-CN" sz="1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8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d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altLang="zh-CN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sz="1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1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p>
                          </m:sSubSup>
                        </m:e>
                      </m:nary>
                      <m:r>
                        <a:rPr lang="en-US" altLang="zh-CN" sz="1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⟹  </m:t>
                      </m:r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p>
                      </m:sSubSup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∼−</m:t>
                      </m:r>
                      <m:sSubSup>
                        <m:sSubSup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  <m:sup>
                          <m: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altLang="zh-CN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sup>
                      </m:sSubSup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???</m:t>
                      </m:r>
                    </m:oMath>
                  </m:oMathPara>
                </a14:m>
                <a:endParaRPr lang="en-US" altLang="zh-CN" sz="1800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altLang="zh-CN" sz="2000" kern="0" dirty="0">
                    <a:solidFill>
                      <a:srgbClr val="002060"/>
                    </a:solidFill>
                  </a:rPr>
                  <a:t>Parametrizations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endParaRPr lang="en-US" altLang="zh-CN" sz="2000" kern="0" dirty="0">
                  <a:solidFill>
                    <a:srgbClr val="002060"/>
                  </a:solidFill>
                </a:endParaRPr>
              </a:p>
              <a:p>
                <a:pPr marL="57150" indent="0">
                  <a:buNone/>
                </a:pPr>
                <a:r>
                  <a:rPr lang="en-US" altLang="zh-CN" sz="1800" i="1" kern="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1800" kern="0" dirty="0">
                    <a:solidFill>
                      <a:srgbClr val="00B050"/>
                    </a:solidFill>
                  </a:rPr>
                  <a:t>U.</a:t>
                </a:r>
                <a:r>
                  <a:rPr lang="it-IT" altLang="zh-CN" sz="1800" kern="0" dirty="0">
                    <a:solidFill>
                      <a:srgbClr val="00B050"/>
                    </a:solidFill>
                  </a:rPr>
                  <a:t>D'Alesio, F.Murgia, M.Zaccheddu (DMZ), </a:t>
                </a:r>
                <a:r>
                  <a:rPr lang="en-US" altLang="zh-CN" sz="1800" kern="0" dirty="0">
                    <a:solidFill>
                      <a:srgbClr val="00B050"/>
                    </a:solidFill>
                  </a:rPr>
                  <a:t>PRD 102 (2020) 054001</a:t>
                </a:r>
                <a:endParaRPr lang="it-IT" altLang="zh-CN" sz="1800" kern="0" dirty="0">
                  <a:solidFill>
                    <a:srgbClr val="00B050"/>
                  </a:solidFill>
                </a:endParaRPr>
              </a:p>
              <a:p>
                <a:pPr marL="57150" indent="0">
                  <a:buNone/>
                </a:pPr>
                <a:r>
                  <a:rPr lang="en-US" altLang="zh-CN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1800" kern="0" dirty="0" err="1">
                    <a:solidFill>
                      <a:srgbClr val="00B050"/>
                    </a:solidFill>
                  </a:rPr>
                  <a:t>D.Callos</a:t>
                </a:r>
                <a:r>
                  <a:rPr lang="en-US" altLang="zh-CN" sz="1800" kern="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zh-CN" sz="1800" kern="0" dirty="0" err="1">
                    <a:solidFill>
                      <a:srgbClr val="00B050"/>
                    </a:solidFill>
                  </a:rPr>
                  <a:t>Z.B.Kang</a:t>
                </a:r>
                <a:r>
                  <a:rPr lang="en-US" altLang="zh-CN" sz="1800" kern="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zh-CN" sz="1800" dirty="0" err="1">
                    <a:solidFill>
                      <a:srgbClr val="00B050"/>
                    </a:solidFill>
                  </a:rPr>
                  <a:t>J.</a:t>
                </a:r>
                <a:r>
                  <a:rPr lang="en-US" altLang="zh-CN" sz="1800" kern="0" dirty="0" err="1">
                    <a:solidFill>
                      <a:srgbClr val="00B050"/>
                    </a:solidFill>
                  </a:rPr>
                  <a:t>Terry</a:t>
                </a:r>
                <a:r>
                  <a:rPr lang="en-US" altLang="zh-CN" sz="1800" kern="0" dirty="0">
                    <a:solidFill>
                      <a:srgbClr val="00B050"/>
                    </a:solidFill>
                  </a:rPr>
                  <a:t> (CKT), PRD 102 (2020) 096007</a:t>
                </a:r>
              </a:p>
              <a:p>
                <a:pPr/>
                <a:endParaRPr lang="zh-CN" altLang="en-US" sz="1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/>
                <a:endParaRPr lang="en-US" altLang="zh-CN" sz="1800" dirty="0">
                  <a:solidFill>
                    <a:srgbClr val="00B0F0"/>
                  </a:solidFill>
                </a:endParaRPr>
              </a:p>
              <a:p>
                <a:pPr/>
                <a:endParaRPr lang="en-US" altLang="zh-CN" sz="18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3EEC9E4E-2BE9-4A1D-B38C-0FBEE3E9D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789521"/>
                <a:ext cx="6588787" cy="5588709"/>
              </a:xfrm>
              <a:blipFill>
                <a:blip r:embed="rId2"/>
                <a:stretch>
                  <a:fillRect l="-8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AEA149A-43E6-4D71-BC63-A3028872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Belle data and parametrizations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89C3CC-0D98-498F-B9B8-449BCEFF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3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737EFF-B9F0-45E2-B28C-91A5E8B8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C44451-9668-4443-8A96-BA85365F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A177834-AAD0-4F22-B700-8AEF30F8435A}"/>
              </a:ext>
            </a:extLst>
          </p:cNvPr>
          <p:cNvGrpSpPr/>
          <p:nvPr/>
        </p:nvGrpSpPr>
        <p:grpSpPr>
          <a:xfrm>
            <a:off x="5951984" y="269343"/>
            <a:ext cx="5551079" cy="2016171"/>
            <a:chOff x="2783632" y="980728"/>
            <a:chExt cx="5551079" cy="2016171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341140D-5800-FB5A-F887-2D14D703E199}"/>
                </a:ext>
              </a:extLst>
            </p:cNvPr>
            <p:cNvGrpSpPr/>
            <p:nvPr/>
          </p:nvGrpSpPr>
          <p:grpSpPr>
            <a:xfrm>
              <a:off x="2783632" y="980728"/>
              <a:ext cx="5551079" cy="2016171"/>
              <a:chOff x="-1990599" y="2303213"/>
              <a:chExt cx="5551079" cy="2016171"/>
            </a:xfrm>
          </p:grpSpPr>
          <p:sp>
            <p:nvSpPr>
              <p:cNvPr id="17" name="平行四边形 16">
                <a:extLst>
                  <a:ext uri="{FF2B5EF4-FFF2-40B4-BE49-F238E27FC236}">
                    <a16:creationId xmlns:a16="http://schemas.microsoft.com/office/drawing/2014/main" id="{CCF4B570-07CD-2999-1DD2-1C9215574A5D}"/>
                  </a:ext>
                </a:extLst>
              </p:cNvPr>
              <p:cNvSpPr/>
              <p:nvPr/>
            </p:nvSpPr>
            <p:spPr bwMode="auto">
              <a:xfrm>
                <a:off x="-1990599" y="3383280"/>
                <a:ext cx="5551079" cy="936104"/>
              </a:xfrm>
              <a:prstGeom prst="parallelogram">
                <a:avLst>
                  <a:gd name="adj" fmla="val 78468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sp>
            <p:nvSpPr>
              <p:cNvPr id="18" name="平行四边形 17">
                <a:extLst>
                  <a:ext uri="{FF2B5EF4-FFF2-40B4-BE49-F238E27FC236}">
                    <a16:creationId xmlns:a16="http://schemas.microsoft.com/office/drawing/2014/main" id="{BADCDB00-115C-F63B-6142-20C15BC9BC50}"/>
                  </a:ext>
                </a:extLst>
              </p:cNvPr>
              <p:cNvSpPr/>
              <p:nvPr/>
            </p:nvSpPr>
            <p:spPr bwMode="auto">
              <a:xfrm>
                <a:off x="1931002" y="2903462"/>
                <a:ext cx="1405632" cy="936104"/>
              </a:xfrm>
              <a:prstGeom prst="parallelogram">
                <a:avLst>
                  <a:gd name="adj" fmla="val 15419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宋体" pitchFamily="2" charset="-122"/>
                </a:endParaRPr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AA57376B-0A65-C4D7-44BC-E65DFFD33CE4}"/>
                  </a:ext>
                </a:extLst>
              </p:cNvPr>
              <p:cNvCxnSpPr/>
              <p:nvPr/>
            </p:nvCxnSpPr>
            <p:spPr bwMode="auto">
              <a:xfrm>
                <a:off x="1127448" y="3839566"/>
                <a:ext cx="80355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BAF2F0CF-1F88-3333-2FEC-D72594598B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41233" y="2913017"/>
                <a:ext cx="1164749" cy="92654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ED7F2D06-3AA6-F05C-B3B3-166E1D61E98D}"/>
                      </a:ext>
                    </a:extLst>
                  </p:cNvPr>
                  <p:cNvSpPr txBox="1"/>
                  <p:nvPr/>
                </p:nvSpPr>
                <p:spPr>
                  <a:xfrm>
                    <a:off x="1413399" y="3389745"/>
                    <a:ext cx="45044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ED7F2D06-3AA6-F05C-B3B3-166E1D61E9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3399" y="3389745"/>
                    <a:ext cx="450444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890F7F22-92E6-8E83-56C9-5EBF71903A2D}"/>
                      </a:ext>
                    </a:extLst>
                  </p:cNvPr>
                  <p:cNvSpPr txBox="1"/>
                  <p:nvPr/>
                </p:nvSpPr>
                <p:spPr>
                  <a:xfrm>
                    <a:off x="2633818" y="3099906"/>
                    <a:ext cx="46198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890F7F22-92E6-8E83-56C9-5EBF71903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3818" y="3099906"/>
                    <a:ext cx="46198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ECD1D8E7-8E75-CD15-FCF1-CFDA1609A5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820527" y="2763162"/>
                <a:ext cx="264970" cy="14567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638CB0B8-DA52-3ED2-631F-F06AA303504A}"/>
                      </a:ext>
                    </a:extLst>
                  </p:cNvPr>
                  <p:cNvSpPr txBox="1"/>
                  <p:nvPr/>
                </p:nvSpPr>
                <p:spPr>
                  <a:xfrm>
                    <a:off x="2556667" y="2303213"/>
                    <a:ext cx="6174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638CB0B8-DA52-3ED2-631F-F06AA30350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6667" y="2303213"/>
                    <a:ext cx="617412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935BB426-0D39-437B-98E6-18243FB770B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98125" y="2517081"/>
              <a:ext cx="80355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86F8752-47F7-4F9C-A9C2-F74CFD98D8A7}"/>
                    </a:ext>
                  </a:extLst>
                </p:cNvPr>
                <p:cNvSpPr txBox="1"/>
                <p:nvPr/>
              </p:nvSpPr>
              <p:spPr>
                <a:xfrm>
                  <a:off x="5175685" y="2427384"/>
                  <a:ext cx="4504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altLang="zh-CN" b="0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86F8752-47F7-4F9C-A9C2-F74CFD98D8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5685" y="2427384"/>
                  <a:ext cx="450444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5405"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457C1FD0-71E4-4A43-A1BB-D730B5DCAF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8066" y="2239086"/>
              <a:ext cx="450444" cy="2779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FCC9577D-DBB6-44E9-B8C7-4B20C184C37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01679" y="2517081"/>
              <a:ext cx="450444" cy="2779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287D7F3-2AAF-4FF1-8BDD-D167C90253B2}"/>
                </a:ext>
              </a:extLst>
            </p:cNvPr>
            <p:cNvSpPr/>
            <p:nvPr/>
          </p:nvSpPr>
          <p:spPr bwMode="auto">
            <a:xfrm>
              <a:off x="4235556" y="2251163"/>
              <a:ext cx="255437" cy="48155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DA3D468-69C6-4DDD-A7E9-858D93FD9E52}"/>
                </a:ext>
              </a:extLst>
            </p:cNvPr>
            <p:cNvCxnSpPr>
              <a:endCxn id="14" idx="0"/>
            </p:cNvCxnSpPr>
            <p:nvPr/>
          </p:nvCxnSpPr>
          <p:spPr bwMode="auto">
            <a:xfrm flipH="1" flipV="1">
              <a:off x="4363275" y="2251163"/>
              <a:ext cx="754983" cy="265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CF9FB385-2C76-468B-85E2-4CBC24CC4E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59491" y="2528847"/>
              <a:ext cx="768999" cy="2038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20CA0207-1257-4AD1-8442-60EE8369EE4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90993" y="2516437"/>
              <a:ext cx="620425" cy="1143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A9A9CC43-BF86-4BDE-BA8C-00BD8B75351F}"/>
                </a:ext>
              </a:extLst>
            </p:cNvPr>
            <p:cNvSpPr/>
            <p:nvPr/>
          </p:nvSpPr>
          <p:spPr bwMode="auto">
            <a:xfrm flipV="1">
              <a:off x="3359696" y="1844825"/>
              <a:ext cx="1751721" cy="659847"/>
            </a:xfrm>
            <a:prstGeom prst="parallelogram">
              <a:avLst>
                <a:gd name="adj" fmla="val 83315"/>
              </a:avLst>
            </a:prstGeom>
            <a:solidFill>
              <a:srgbClr val="00B0F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</a:endParaRP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7EB2E820-5143-4E34-963F-19652DF90FE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29644" y="2238443"/>
              <a:ext cx="1168482" cy="2507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D85E1F0-7149-4585-B03B-121492020ED0}"/>
                    </a:ext>
                  </a:extLst>
                </p:cNvPr>
                <p:cNvSpPr txBox="1"/>
                <p:nvPr/>
              </p:nvSpPr>
              <p:spPr>
                <a:xfrm>
                  <a:off x="3629152" y="1762276"/>
                  <a:ext cx="4528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D85E1F0-7149-4585-B03B-121492020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152" y="1762276"/>
                  <a:ext cx="45281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id="{77015356-EEBE-41A6-B08A-E62A7D7EF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371"/>
          <a:stretch/>
        </p:blipFill>
        <p:spPr>
          <a:xfrm>
            <a:off x="6579274" y="2747249"/>
            <a:ext cx="4564732" cy="314450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87E206E-E24F-42C1-B7BE-3C33A7896C9C}"/>
              </a:ext>
            </a:extLst>
          </p:cNvPr>
          <p:cNvSpPr txBox="1"/>
          <p:nvPr/>
        </p:nvSpPr>
        <p:spPr>
          <a:xfrm>
            <a:off x="8861640" y="5891754"/>
            <a:ext cx="833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CKT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2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3EEC9E4E-2BE9-4A1D-B38C-0FBEE3E9D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89520"/>
                <a:ext cx="11479832" cy="5735823"/>
              </a:xfrm>
              <a:ln w="28575">
                <a:noFill/>
              </a:ln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002060"/>
                    </a:solidFill>
                  </a:rPr>
                  <a:t>However</a:t>
                </a:r>
              </a:p>
              <a:p>
                <a:pPr marL="0" indent="0" algn="ctr">
                  <a:buNone/>
                </a:pPr>
                <a:r>
                  <a:rPr lang="en-US" altLang="zh-CN" dirty="0">
                    <a:solidFill>
                      <a:srgbClr val="002060"/>
                    </a:solidFill>
                  </a:rPr>
                  <a:t>(1) QCD are flavor blind;       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>
                            <a:solidFill>
                              <a:srgbClr val="002060"/>
                            </a:solidFill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2060"/>
                            </a:solidFill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2060"/>
                            </a:solidFill>
                          </a:rPr>
                          <m:t>𝑢</m:t>
                        </m:r>
                      </m:sub>
                    </m:sSub>
                    <m:r>
                      <a:rPr lang="en-US" altLang="zh-CN">
                        <a:solidFill>
                          <a:srgbClr val="002060"/>
                        </a:solidFill>
                      </a:rPr>
                      <m:t>∼</m:t>
                    </m:r>
                    <m:sSub>
                      <m:sSubPr>
                        <m:ctrlPr>
                          <a:rPr lang="en-US" altLang="zh-CN">
                            <a:solidFill>
                              <a:srgbClr val="002060"/>
                            </a:solidFill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2060"/>
                            </a:solidFill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solidFill>
                              <a:srgbClr val="002060"/>
                            </a:solidFill>
                          </a:rPr>
                          <m:t>𝑑</m:t>
                        </m:r>
                      </m:sub>
                    </m:sSub>
                    <m:r>
                      <a:rPr lang="en-US" altLang="zh-CN">
                        <a:solidFill>
                          <a:srgbClr val="002060"/>
                        </a:solidFill>
                      </a:rPr>
                      <m:t>∼</m:t>
                    </m:r>
                  </m:oMath>
                </a14:m>
                <a:r>
                  <a:rPr lang="en-US" altLang="zh-CN" dirty="0">
                    <a:solidFill>
                      <a:srgbClr val="002060"/>
                    </a:solidFill>
                  </a:rPr>
                  <a:t>  several </a:t>
                </a:r>
                <a:r>
                  <a:rPr lang="en-US" altLang="zh-CN" dirty="0" err="1">
                    <a:solidFill>
                      <a:srgbClr val="002060"/>
                    </a:solidFill>
                  </a:rPr>
                  <a:t>MeVs</a:t>
                </a:r>
                <a:r>
                  <a:rPr lang="en-US" altLang="zh-CN" dirty="0">
                    <a:solidFill>
                      <a:srgbClr val="002060"/>
                    </a:solidFill>
                  </a:rPr>
                  <a:t>            (3)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2060"/>
                    </a:solidFill>
                  </a:rPr>
                  <a:t>is a isospin singlet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b="0" i="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Isospin symmetry should be quite accurate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r>
                  <a:rPr lang="en-US" altLang="zh-CN" b="0" i="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, implying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</m:oMath>
                </a14:m>
                <a:endParaRPr lang="en-US" altLang="zh-CN" b="0" i="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solidFill>
                      <a:srgbClr val="002060"/>
                    </a:solidFill>
                  </a:rPr>
                  <a:t>Based on an 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isospin symmetric </a:t>
                </a:r>
                <a:r>
                  <a:rPr lang="en-US" altLang="zh-CN" dirty="0">
                    <a:solidFill>
                      <a:srgbClr val="002060"/>
                    </a:solidFill>
                  </a:rPr>
                  <a:t>formalism, we fit the Belle data well using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CLPSW</a:t>
                </a:r>
                <a:r>
                  <a:rPr lang="en-US" altLang="zh-CN" dirty="0">
                    <a:solidFill>
                      <a:srgbClr val="002060"/>
                    </a:solidFill>
                  </a:rPr>
                  <a:t> parametrizations.</a:t>
                </a:r>
              </a:p>
              <a:p>
                <a:pPr marL="0" indent="0" algn="ctr">
                  <a:buNone/>
                </a:pPr>
                <a:r>
                  <a:rPr lang="en-US" altLang="zh-CN" sz="18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K.B.Chen</a:t>
                </a:r>
                <a:r>
                  <a:rPr lang="en-US" altLang="zh-CN" sz="18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18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Z.T.Liang</a:t>
                </a:r>
                <a:r>
                  <a:rPr lang="en-US" altLang="zh-CN" sz="18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18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Y.L.Pan</a:t>
                </a:r>
                <a:r>
                  <a:rPr lang="en-US" altLang="zh-CN" sz="18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1800" b="1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YKS</a:t>
                </a:r>
                <a:r>
                  <a:rPr lang="en-US" altLang="zh-CN" sz="18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18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S.Y.Wei</a:t>
                </a:r>
                <a:r>
                  <a:rPr lang="en-US" altLang="zh-CN" sz="18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PLB 816 (2021) 136217</a:t>
                </a:r>
              </a:p>
              <a:p>
                <a:pPr marL="0" indent="0" algn="ctr">
                  <a:buNone/>
                </a:pPr>
                <a:endParaRPr lang="en-US" altLang="zh-CN" sz="2400" b="0" i="1" dirty="0">
                  <a:solidFill>
                    <a:srgbClr val="0070C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2400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sz="1800" i="1" dirty="0">
                  <a:solidFill>
                    <a:srgbClr val="00B0F0"/>
                  </a:solidFill>
                  <a:latin typeface="-apple-system"/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3EEC9E4E-2BE9-4A1D-B38C-0FBEE3E9D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89520"/>
                <a:ext cx="11479832" cy="5735823"/>
              </a:xfrm>
              <a:blipFill>
                <a:blip r:embed="rId2"/>
                <a:stretch>
                  <a:fillRect l="-4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AEA149A-43E6-4D71-BC63-A3028872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Belle data and parametrizations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89C3CC-0D98-498F-B9B8-449BCEFF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4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737EFF-B9F0-45E2-B28C-91A5E8B8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C44451-9668-4443-8A96-BA85365F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4D6C9100-998F-480B-8761-DA96F8722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960" y="2708920"/>
            <a:ext cx="4544327" cy="37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0CF9442-404F-4B0E-A910-9C6B4D97AD9E}"/>
                  </a:ext>
                </a:extLst>
              </p:cNvPr>
              <p:cNvSpPr txBox="1"/>
              <p:nvPr/>
            </p:nvSpPr>
            <p:spPr>
              <a:xfrm>
                <a:off x="856552" y="3389502"/>
                <a:ext cx="3633580" cy="1569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𝑻𝒖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𝑻𝒅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acc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altLang="zh-CN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𝑻𝒔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𝑻𝒄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acc>
                          <m:accPr>
                            <m:chr m:val="̅"/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sub>
                      <m:sup>
                        <m:r>
                          <a:rPr lang="en-US" altLang="zh-CN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0CF9442-404F-4B0E-A910-9C6B4D97A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52" y="3389502"/>
                <a:ext cx="3633580" cy="1569532"/>
              </a:xfrm>
              <a:prstGeom prst="rect">
                <a:avLst/>
              </a:prstGeom>
              <a:blipFill>
                <a:blip r:embed="rId4"/>
                <a:stretch>
                  <a:fillRect b="-1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56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3EEC9E4E-2BE9-4A1D-B38C-0FBEE3E9D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89520"/>
                <a:ext cx="11479832" cy="5735823"/>
              </a:xfrm>
              <a:ln w="28575">
                <a:noFill/>
              </a:ln>
            </p:spPr>
            <p:txBody>
              <a:bodyPr/>
              <a:lstStyle/>
              <a:p>
                <a:r>
                  <a:rPr lang="en-US" altLang="zh-CN" b="0" dirty="0">
                    <a:solidFill>
                      <a:srgbClr val="0070C0"/>
                    </a:solidFill>
                    <a:effectLst/>
                    <a:latin typeface="-apple-system"/>
                  </a:rPr>
                  <a:t>Comparison of three parametrizations</a:t>
                </a:r>
              </a:p>
              <a:p>
                <a:pPr marL="0" indent="0" algn="ctr">
                  <a:buNone/>
                </a:pPr>
                <a:endParaRPr lang="en-US" altLang="zh-CN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i="1" dirty="0">
                  <a:solidFill>
                    <a:srgbClr val="00B0F0"/>
                  </a:solidFill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endParaRPr lang="en-US" altLang="zh-CN" b="0" i="1" dirty="0">
                  <a:solidFill>
                    <a:srgbClr val="00B0F0"/>
                  </a:solidFill>
                  <a:effectLst/>
                  <a:latin typeface="-apple-system"/>
                </a:endParaRPr>
              </a:p>
              <a:p>
                <a:pPr marL="0" indent="0" algn="ctr">
                  <a:buNone/>
                </a:pPr>
                <a:r>
                  <a:rPr lang="en-US" altLang="zh-CN" b="1" dirty="0">
                    <a:solidFill>
                      <a:srgbClr val="002060"/>
                    </a:solidFill>
                    <a:effectLst/>
                    <a:latin typeface="-apple-system"/>
                  </a:rPr>
                  <a:t>How to </a:t>
                </a:r>
                <a:r>
                  <a:rPr lang="en-US" altLang="zh-CN" b="1" dirty="0">
                    <a:solidFill>
                      <a:srgbClr val="002060"/>
                    </a:solidFill>
                    <a:latin typeface="-apple-system"/>
                  </a:rPr>
                  <a:t>decipher the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-apple-system"/>
                  </a:rPr>
                  <a:t>flavor structure </a:t>
                </a:r>
                <a:r>
                  <a:rPr lang="en-US" altLang="zh-CN" b="1" dirty="0">
                    <a:solidFill>
                      <a:srgbClr val="002060"/>
                    </a:solidFill>
                    <a:latin typeface="-apple-system"/>
                  </a:rPr>
                  <a:t>(</a:t>
                </a:r>
                <a:r>
                  <a:rPr lang="en-US" altLang="zh-CN" b="1" dirty="0">
                    <a:solidFill>
                      <a:srgbClr val="0000FF"/>
                    </a:solidFill>
                    <a:latin typeface="-apple-system"/>
                  </a:rPr>
                  <a:t>Isospin symmetry</a:t>
                </a:r>
                <a:r>
                  <a:rPr lang="en-US" altLang="zh-CN" b="1" dirty="0">
                    <a:solidFill>
                      <a:srgbClr val="002060"/>
                    </a:solidFill>
                    <a:latin typeface="-apple-system"/>
                  </a:rPr>
                  <a:t>) of the polarized FFs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𝟏𝐓</m:t>
                        </m:r>
                        <m:r>
                          <a:rPr lang="en-US" altLang="zh-CN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sub>
                      <m:sup>
                        <m:r>
                          <a:rPr lang="en-US" altLang="zh-CN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002060"/>
                    </a:solidFill>
                    <a:effectLst/>
                    <a:latin typeface="-apple-system"/>
                  </a:rPr>
                  <a:t>?</a:t>
                </a:r>
              </a:p>
              <a:p>
                <a:pPr marL="0" indent="0">
                  <a:buNone/>
                </a:pPr>
                <a:endParaRPr lang="en-US" altLang="zh-CN" b="1" dirty="0">
                  <a:solidFill>
                    <a:srgbClr val="0000FF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3EEC9E4E-2BE9-4A1D-B38C-0FBEE3E9D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89520"/>
                <a:ext cx="11479832" cy="5735823"/>
              </a:xfrm>
              <a:blipFill>
                <a:blip r:embed="rId2"/>
                <a:stretch>
                  <a:fillRect l="-4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AEA149A-43E6-4D71-BC63-A302887264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-apple-system"/>
                  </a:rPr>
                  <a:t>Flavor structure 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-apple-system"/>
                  </a:rPr>
                  <a:t>(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-apple-system"/>
                  </a:rPr>
                  <a:t>Isospin symmetry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-apple-system"/>
                  </a:rPr>
                  <a:t>) of the polarized FFs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𝟏𝐓</m:t>
                        </m:r>
                        <m:r>
                          <a:rPr lang="en-US" altLang="zh-CN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sub>
                      <m:sup>
                        <m:r>
                          <a:rPr lang="en-US" altLang="zh-CN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altLang="zh-CN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AEA149A-43E6-4D71-BC63-A30288726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89C3CC-0D98-498F-B9B8-449BCEFF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5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737EFF-B9F0-45E2-B28C-91A5E8B8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C44451-9668-4443-8A96-BA85365F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30" name="内容占位符 7">
            <a:extLst>
              <a:ext uri="{FF2B5EF4-FFF2-40B4-BE49-F238E27FC236}">
                <a16:creationId xmlns:a16="http://schemas.microsoft.com/office/drawing/2014/main" id="{3E3250C4-9FE1-4651-B145-0359E81CC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699" y="126876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B367DFE-4F11-4F77-831D-9D2F17948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32" y="1268760"/>
            <a:ext cx="3810000" cy="33337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618D888-BC14-4B2F-B0A5-DC8867AAA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" y="1268760"/>
            <a:ext cx="3810000" cy="333375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5A05C142-F9D7-4550-A276-B29EA87501F6}"/>
              </a:ext>
            </a:extLst>
          </p:cNvPr>
          <p:cNvSpPr/>
          <p:nvPr/>
        </p:nvSpPr>
        <p:spPr bwMode="auto">
          <a:xfrm>
            <a:off x="1348470" y="1559792"/>
            <a:ext cx="648072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3AAB3F6-FB58-4EDE-84F8-B7BC4F644376}"/>
              </a:ext>
            </a:extLst>
          </p:cNvPr>
          <p:cNvSpPr/>
          <p:nvPr/>
        </p:nvSpPr>
        <p:spPr bwMode="auto">
          <a:xfrm>
            <a:off x="5243169" y="1559792"/>
            <a:ext cx="648072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CAEABEE-BB11-459F-BC62-62A53F461FEC}"/>
              </a:ext>
            </a:extLst>
          </p:cNvPr>
          <p:cNvSpPr/>
          <p:nvPr/>
        </p:nvSpPr>
        <p:spPr bwMode="auto">
          <a:xfrm>
            <a:off x="9336360" y="1559792"/>
            <a:ext cx="648072" cy="332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34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9666AF-CE68-B9C8-6079-709A4B3122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Transverse polarization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ep/</a:t>
                </a:r>
                <a:r>
                  <a:rPr lang="en-US" altLang="zh-CN" dirty="0" err="1">
                    <a:solidFill>
                      <a:srgbClr val="0000FF"/>
                    </a:solidFill>
                  </a:rPr>
                  <a:t>eA</a:t>
                </a:r>
                <a:r>
                  <a:rPr lang="en-US" altLang="zh-CN" dirty="0"/>
                  <a:t> collisions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9666AF-CE68-B9C8-6079-709A4B312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55513B-3E94-9DF1-068A-1732E7E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6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E7F07D-DC0F-9E81-71A7-1E2590DB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F8FD6C-328D-FCEC-AF1C-B9453D96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A49EFCF-8929-4ED2-BF7D-E01D22631CC9}"/>
              </a:ext>
            </a:extLst>
          </p:cNvPr>
          <p:cNvGrpSpPr/>
          <p:nvPr/>
        </p:nvGrpSpPr>
        <p:grpSpPr>
          <a:xfrm>
            <a:off x="571559" y="767142"/>
            <a:ext cx="4873660" cy="2201068"/>
            <a:chOff x="7013540" y="410160"/>
            <a:chExt cx="4873660" cy="2201068"/>
          </a:xfrm>
        </p:grpSpPr>
        <p:pic>
          <p:nvPicPr>
            <p:cNvPr id="8" name="内容占位符 13">
              <a:extLst>
                <a:ext uri="{FF2B5EF4-FFF2-40B4-BE49-F238E27FC236}">
                  <a16:creationId xmlns:a16="http://schemas.microsoft.com/office/drawing/2014/main" id="{BA8FC8A1-26E7-4E0B-8041-BCF2F95BD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3540" y="724452"/>
              <a:ext cx="4873660" cy="188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475DA5D6-41BC-4614-8F9A-7F9BDAA34E6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80321" y="810488"/>
              <a:ext cx="436044" cy="34148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CC8050A3-8062-4851-B08F-B5A84AE3ED7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6090" y="836712"/>
              <a:ext cx="359864" cy="31525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3ADEC169-B4C7-48AF-9D8E-A6EFAECDE16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10419689" y="886438"/>
              <a:ext cx="77172" cy="45827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EFFC2C0-1D5E-4A29-AC86-350DC002AEEE}"/>
                    </a:ext>
                  </a:extLst>
                </p:cNvPr>
                <p:cNvSpPr txBox="1"/>
                <p:nvPr/>
              </p:nvSpPr>
              <p:spPr>
                <a:xfrm>
                  <a:off x="10735097" y="453287"/>
                  <a:ext cx="86076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zh-CN" sz="2000" b="1" i="0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EFFC2C0-1D5E-4A29-AC86-350DC002A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5097" y="453287"/>
                  <a:ext cx="860767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DE2446-BBFA-420C-9777-7CD6F5704B72}"/>
                    </a:ext>
                  </a:extLst>
                </p:cNvPr>
                <p:cNvSpPr txBox="1"/>
                <p:nvPr/>
              </p:nvSpPr>
              <p:spPr>
                <a:xfrm>
                  <a:off x="9681095" y="810488"/>
                  <a:ext cx="67039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000" b="1" i="0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BDE2446-BBFA-420C-9777-7CD6F5704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1095" y="810488"/>
                  <a:ext cx="67039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9677431-81B2-4B24-8C07-3BDC48D59E23}"/>
                    </a:ext>
                  </a:extLst>
                </p:cNvPr>
                <p:cNvSpPr txBox="1"/>
                <p:nvPr/>
              </p:nvSpPr>
              <p:spPr>
                <a:xfrm>
                  <a:off x="9908279" y="410160"/>
                  <a:ext cx="88641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000" b="1" i="0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9677431-81B2-4B24-8C07-3BDC48D59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8279" y="410160"/>
                  <a:ext cx="886416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67277CB6-25F5-4484-90CD-E04C37B943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8334" y="3145691"/>
                <a:ext cx="5631023" cy="115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125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kumimoji="1"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b="1" i="0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kern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kern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𝑻𝒒</m:t>
                                  </m:r>
                                </m:sub>
                                <m:sup>
                                  <m:r>
                                    <a:rPr lang="en-US" altLang="zh-CN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  <m:r>
                                    <a:rPr lang="en-US" altLang="zh-CN" b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1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altLang="zh-CN" b="1" ker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𝚲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1" i="1" kern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ker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ker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ker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b="0" i="0" kern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67277CB6-25F5-4484-90CD-E04C37B9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334" y="3145691"/>
                <a:ext cx="5631023" cy="1151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C6515B9D-C307-4CA6-9D1A-E8E8D92A5D4C}"/>
              </a:ext>
            </a:extLst>
          </p:cNvPr>
          <p:cNvSpPr txBox="1"/>
          <p:nvPr/>
        </p:nvSpPr>
        <p:spPr>
          <a:xfrm>
            <a:off x="368334" y="4314088"/>
            <a:ext cx="8824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Z.T.Liang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PRD 105 (2022) 034027</a:t>
            </a:r>
          </a:p>
          <a:p>
            <a:r>
              <a:rPr lang="en-US" altLang="zh-CN" sz="1800" kern="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See also</a:t>
            </a:r>
          </a:p>
          <a:p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Z.B.Kang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K.Lee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D.Y.Shao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F.Zhao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JHEP 11 (2021) 005</a:t>
            </a:r>
          </a:p>
          <a:p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Z.B.Kang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J.Terry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A.Vossen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Q.H.Xu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J.L.Zhang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PRD 105 (2022) 094033 </a:t>
            </a:r>
          </a:p>
          <a:p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U.D'Alesio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L.Gamberg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F.Murgia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M.Zaccheddu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PRD 108 (2023) 094004</a:t>
            </a:r>
          </a:p>
          <a:p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 Ji,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X.Y.Zhao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A.Q.Guo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Q.H.Xu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J.L.Zhang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Nucl.Sci.Tech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. 34 (2023) 155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56AE6BB-DDEC-432F-8789-F81C4B954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129" y="764704"/>
            <a:ext cx="4634200" cy="3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782313F-5763-F25C-639F-511CCA06D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kern="0" dirty="0"/>
                  <a:t>Test of Isospin symmetry at the EIC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rgbClr val="0000FF"/>
                    </a:solidFill>
                  </a:rPr>
                  <a:t> for SIDIS</a:t>
                </a:r>
                <a:endParaRPr lang="zh-CN" altLang="en-US" kern="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782313F-5763-F25C-639F-511CCA06D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879203-676A-9D3C-EA98-F16B2B51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7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6B926D-E86D-1E99-3E47-639C8669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3FF4D4-F375-F505-9184-4A09FB68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3" name="内容占位符 7">
            <a:extLst>
              <a:ext uri="{FF2B5EF4-FFF2-40B4-BE49-F238E27FC236}">
                <a16:creationId xmlns:a16="http://schemas.microsoft.com/office/drawing/2014/main" id="{93460D5E-4A9B-4E99-BCD2-484F1B36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32" y="2413916"/>
            <a:ext cx="3551294" cy="2808000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7F58CF-3CA0-4B8C-BFCF-E752CA3D6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2431025"/>
            <a:ext cx="3657143" cy="28038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A7148E-0B8C-4F18-8298-602A761E8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29" y="2415787"/>
            <a:ext cx="3588571" cy="283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E0B5F0-73FC-41ED-BB5C-AC44C9CC1F54}"/>
                  </a:ext>
                </a:extLst>
              </p:cNvPr>
              <p:cNvSpPr txBox="1"/>
              <p:nvPr/>
            </p:nvSpPr>
            <p:spPr>
              <a:xfrm>
                <a:off x="551384" y="715164"/>
                <a:ext cx="11233248" cy="1382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𝒆𝒑</m:t>
                            </m:r>
                          </m:num>
                          <m:den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den>
                        </m:f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𝒆𝑷𝒃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zh-CN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Different u/d ratio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same</m:t>
                            </m:r>
                            <m:r>
                              <a:rPr lang="en-US" altLang="zh-CN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000" b="1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altLang="zh-CN" sz="2000" b="1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altLang="zh-CN" sz="20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</m:t>
                            </m:r>
                            <m:d>
                              <m:dPr>
                                <m:ctrlPr>
                                  <a:rPr lang="en-US" altLang="zh-CN" sz="2000" b="1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  <m:sup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  <m:sup>
                                    <m:r>
                                      <a:rPr lang="en-US" altLang="zh-CN" sz="2000" b="1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20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  </m:t>
                            </m:r>
                            <m:r>
                              <m:rPr>
                                <m:nor/>
                              </m:rPr>
                              <a:rPr lang="en-US" altLang="zh-CN" sz="2000" b="1" kern="0" dirty="0">
                                <a:latin typeface="Cambria Math" panose="02040503050406030204" pitchFamily="18" charset="0"/>
                              </a:rPr>
                              <m:t>CLPSW</m:t>
                            </m:r>
                            <m:r>
                              <m:rPr>
                                <m:nor/>
                              </m:rPr>
                              <a:rPr lang="en-US" altLang="zh-CN" sz="2000" b="1" i="0" kern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000" b="0" i="0" kern="0" dirty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different</m:t>
                            </m:r>
                            <m:r>
                              <a:rPr lang="en-US" altLang="zh-CN" sz="2000" b="0" i="0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0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altLang="zh-CN" sz="20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altLang="zh-CN" sz="2000" b="1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       </m:t>
                            </m:r>
                            <m:d>
                              <m:dPr>
                                <m:ctrlPr>
                                  <a:rPr lang="en-US" altLang="zh-CN" sz="2000" b="1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  <m:sup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  <m:r>
                                  <a:rPr lang="en-US" altLang="zh-CN" sz="2000" b="1" i="1" kern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Sup>
                                  <m:sSubSupPr>
                                    <m:ctrlP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  <m:sup>
                                    <m:r>
                                      <a:rPr lang="en-US" altLang="zh-CN" sz="2000" b="1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20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CN" sz="2000" b="0" i="0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1" i="0" kern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𝐂𝐊𝐓</m:t>
                            </m:r>
                            <m:r>
                              <a:rPr lang="en-US" altLang="zh-CN" sz="2000" b="1" i="0" kern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CN" sz="2000" b="1" i="0" kern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𝐃𝐌𝐙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E0B5F0-73FC-41ED-BB5C-AC44C9CC1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715164"/>
                <a:ext cx="11233248" cy="1382686"/>
              </a:xfrm>
              <a:prstGeom prst="rect">
                <a:avLst/>
              </a:prstGeom>
              <a:blipFill>
                <a:blip r:embed="rId6"/>
                <a:stretch>
                  <a:fillRect l="-543" t="-33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BE3C781-AD0A-4763-A58D-7B8E37A746E0}"/>
              </a:ext>
            </a:extLst>
          </p:cNvPr>
          <p:cNvSpPr txBox="1"/>
          <p:nvPr/>
        </p:nvSpPr>
        <p:spPr>
          <a:xfrm>
            <a:off x="1675408" y="5457418"/>
            <a:ext cx="218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Isospin symmetric parametrization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3B16337-898E-433C-BC50-40222787D407}"/>
              </a:ext>
            </a:extLst>
          </p:cNvPr>
          <p:cNvSpPr txBox="1"/>
          <p:nvPr/>
        </p:nvSpPr>
        <p:spPr>
          <a:xfrm>
            <a:off x="6909296" y="5457418"/>
            <a:ext cx="304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Isospin symmetry violating parametrizations </a:t>
            </a:r>
            <a:endParaRPr lang="zh-CN" alt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1BFC3F6F-CA12-4567-8249-961F49AA58AA}"/>
              </a:ext>
            </a:extLst>
          </p:cNvPr>
          <p:cNvSpPr/>
          <p:nvPr/>
        </p:nvSpPr>
        <p:spPr bwMode="auto">
          <a:xfrm rot="16200000">
            <a:off x="8462110" y="3118271"/>
            <a:ext cx="307778" cy="4490143"/>
          </a:xfrm>
          <a:prstGeom prst="leftBrace">
            <a:avLst>
              <a:gd name="adj1" fmla="val 4009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9C90D2-35E3-4AFD-A4C8-711BFBF510C8}"/>
              </a:ext>
            </a:extLst>
          </p:cNvPr>
          <p:cNvSpPr txBox="1"/>
          <p:nvPr/>
        </p:nvSpPr>
        <p:spPr>
          <a:xfrm>
            <a:off x="2855640" y="6097005"/>
            <a:ext cx="726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K.B.Chen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Z.T.Liang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b="1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YKS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</a:t>
            </a:r>
            <a:r>
              <a:rPr lang="en-US" altLang="zh-CN" sz="1800" kern="0" dirty="0" err="1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S.Y.Wei</a:t>
            </a:r>
            <a:r>
              <a:rPr lang="en-US" altLang="zh-CN" sz="1800" kern="0" dirty="0">
                <a:solidFill>
                  <a:srgbClr val="00B050"/>
                </a:solidFill>
                <a:latin typeface="Calibri" panose="020F0502020204030204" pitchFamily="34" charset="0"/>
                <a:ea typeface="黑体"/>
                <a:cs typeface="Calibri" panose="020F0502020204030204" pitchFamily="34" charset="0"/>
              </a:rPr>
              <a:t>, PRD 105 (2022) 034027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CA75F6-FC67-4F7A-9BF7-4D25947DCA53}"/>
              </a:ext>
            </a:extLst>
          </p:cNvPr>
          <p:cNvSpPr txBox="1"/>
          <p:nvPr/>
        </p:nvSpPr>
        <p:spPr>
          <a:xfrm>
            <a:off x="4542356" y="2024476"/>
            <a:ext cx="7433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altLang="zh-CN" sz="1800" b="1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EPPS16</a:t>
            </a:r>
            <a:r>
              <a:rPr lang="fi-FI" altLang="zh-CN" sz="1800" b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Eskola, Paakkinen, Paukkunen, </a:t>
            </a:r>
            <a:r>
              <a:rPr lang="en-US" altLang="zh-CN" sz="1800" b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Salgado, </a:t>
            </a:r>
            <a:r>
              <a:rPr lang="en-US" altLang="zh-CN" sz="1800" b="0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Eur.Phys.J.C</a:t>
            </a:r>
            <a:r>
              <a:rPr lang="en-US" altLang="zh-CN" sz="1800" b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77 (2017) 163</a:t>
            </a:r>
            <a:endParaRPr lang="zh-CN" alt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9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6F915C1-6D5C-CD01-6A53-E7AAAF147D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Transverse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altLang="zh-CN" dirty="0"/>
                  <a:t> production in hadronic collisions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6F915C1-6D5C-CD01-6A53-E7AAAF147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47E12F-D604-4327-1063-8EA1D37D9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89520"/>
                <a:ext cx="11582400" cy="4079639"/>
              </a:xfrm>
            </p:spPr>
            <p:txBody>
              <a:bodyPr/>
              <a:lstStyle/>
              <a:p>
                <a:r>
                  <a:rPr lang="en-US" altLang="zh-CN" dirty="0"/>
                  <a:t>A wealth of data from hadronic collisions, e.g.,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𝑝𝐴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𝑈𝑃𝐶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Direct extension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h𝑋</m:t>
                    </m:r>
                  </m:oMath>
                </a14:m>
                <a:r>
                  <a:rPr lang="en-US" altLang="zh-CN" dirty="0"/>
                  <a:t> suffer from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violation of QCD factorization theorem</a:t>
                </a:r>
              </a:p>
              <a:p>
                <a:pPr marL="0" indent="0" algn="ctr">
                  <a:buNone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J.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Collins, </a:t>
                </a:r>
                <a:r>
                  <a:rPr lang="en-US" altLang="zh-CN" dirty="0" err="1">
                    <a:solidFill>
                      <a:srgbClr val="00B050"/>
                    </a:solidFill>
                  </a:rPr>
                  <a:t>J.W.Qiu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, PRD 75 (2007) 114014</a:t>
                </a:r>
              </a:p>
              <a:p>
                <a:r>
                  <a:rPr lang="en-US" altLang="zh-CN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“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Hadron inside jets</a:t>
                </a:r>
                <a:r>
                  <a:rPr lang="en-US" altLang="zh-CN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” proposed to study TMD JFFs in hadronic collisions</a:t>
                </a:r>
              </a:p>
              <a:p>
                <a:pPr marL="0" indent="0" algn="ctr">
                  <a:buNone/>
                </a:pPr>
                <a:r>
                  <a:rPr lang="en-US" altLang="zh-CN" dirty="0" err="1">
                    <a:solidFill>
                      <a:srgbClr val="00B050"/>
                    </a:solidFill>
                  </a:rPr>
                  <a:t>F.Yuan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, PRL 100 (2008) 032003</a:t>
                </a:r>
              </a:p>
              <a:p>
                <a:pPr marL="0" indent="0" algn="ctr">
                  <a:buNone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Z. B. Kang, X. Liu, F. Ringer and H. Xing, JHEP 11 (2017), 068</a:t>
                </a:r>
              </a:p>
              <a:p>
                <a:pPr marL="0" indent="0" algn="ctr">
                  <a:buNone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Z. B. Kang, K. Lee and F. Zhao, PLB 809 (2020), 135756</a:t>
                </a: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Reconstruct jets from pp collisions</a:t>
                </a: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Measure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 distribution of hadrons with respect to jet axis.</a:t>
                </a:r>
              </a:p>
              <a:p>
                <a:endParaRPr lang="en-US" altLang="zh-CN" dirty="0">
                  <a:solidFill>
                    <a:srgbClr val="002060"/>
                  </a:solidFill>
                </a:endParaRP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47E12F-D604-4327-1063-8EA1D37D9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89520"/>
                <a:ext cx="11582400" cy="4079639"/>
              </a:xfrm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345A9E-8AC1-B4B8-E112-CD2EFBC7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A319-AC74-4654-A7B0-76F41E241063}" type="slidenum">
              <a:rPr lang="en-US" altLang="zh-CN" smtClean="0"/>
              <a:pPr>
                <a:defRPr/>
              </a:pPr>
              <a:t>8</a:t>
            </a:fld>
            <a:r>
              <a:rPr lang="en-US" altLang="zh-CN" dirty="0"/>
              <a:t> / 16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F4C7B7-AA5C-C910-B2BE-346873C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Yu-kun Song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0080DB-13F2-5DF0-4695-8348681C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Transverse polarization of </a:t>
            </a:r>
            <a:r>
              <a:rPr lang="el-GR" altLang="zh-CN"/>
              <a:t>Λ </a:t>
            </a:r>
            <a:r>
              <a:rPr lang="en-US" altLang="zh-CN"/>
              <a:t>inside jets 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1F82522-805C-448E-AD66-448BFEE20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889" y="3576230"/>
            <a:ext cx="4514110" cy="222599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772B4B7-EDA6-4979-B44B-775A537CF3A8}"/>
              </a:ext>
            </a:extLst>
          </p:cNvPr>
          <p:cNvSpPr txBox="1"/>
          <p:nvPr/>
        </p:nvSpPr>
        <p:spPr>
          <a:xfrm>
            <a:off x="8832304" y="5794452"/>
            <a:ext cx="192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from STAR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1FE309D-4658-44AD-9ED5-C98C1FC87587}"/>
                  </a:ext>
                </a:extLst>
              </p:cNvPr>
              <p:cNvSpPr txBox="1"/>
              <p:nvPr/>
            </p:nvSpPr>
            <p:spPr>
              <a:xfrm>
                <a:off x="631798" y="4528878"/>
                <a:ext cx="6100916" cy="17804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>
                  <a:lnSpc>
                    <a:spcPct val="125000"/>
                  </a:lnSpc>
                  <a:spcBef>
                    <a:spcPts val="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sz="20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marL="742950" indent="-285750">
                  <a:lnSpc>
                    <a:spcPct val="125000"/>
                  </a:lnSpc>
                  <a:spcBef>
                    <a:spcPts val="0"/>
                  </a:spcBef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Ø"/>
                  <a:defRPr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2pPr>
                <a:lvl3pPr marL="1143000" indent="-228600">
                  <a:lnSpc>
                    <a:spcPct val="125000"/>
                  </a:lnSpc>
                  <a:spcBef>
                    <a:spcPts val="0"/>
                  </a:spcBef>
                  <a:buClr>
                    <a:schemeClr val="folHlink"/>
                  </a:buClr>
                  <a:buSzPct val="100000"/>
                  <a:buFont typeface="Wingdings" panose="05000000000000000000" pitchFamily="2" charset="2"/>
                  <a:buChar char="Ø"/>
                  <a:defRPr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3pPr>
                <a:lvl4pPr marL="1600200" indent="-228600">
                  <a:lnSpc>
                    <a:spcPct val="125000"/>
                  </a:lnSpc>
                  <a:spcBef>
                    <a:spcPts val="0"/>
                  </a:spcBef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Ø"/>
                  <a:defRPr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4pPr>
                <a:lvl5pPr marL="2057400" indent="-228600">
                  <a:lnSpc>
                    <a:spcPct val="125000"/>
                  </a:lnSpc>
                  <a:spcBef>
                    <a:spcPts val="0"/>
                  </a:spcBef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Ø"/>
                  <a:defRPr sz="1800" b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5pPr>
                <a:lvl6pPr marL="2514600" indent="-22860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800" b="1">
                    <a:latin typeface="+mn-lt"/>
                    <a:ea typeface="+mn-ea"/>
                  </a:defRPr>
                </a:lvl6pPr>
                <a:lvl7pPr marL="2971800" indent="-22860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800" b="1">
                    <a:latin typeface="+mn-lt"/>
                    <a:ea typeface="+mn-ea"/>
                  </a:defRPr>
                </a:lvl7pPr>
                <a:lvl8pPr marL="3429000" indent="-22860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800" b="1">
                    <a:latin typeface="+mn-lt"/>
                    <a:ea typeface="+mn-ea"/>
                  </a:defRPr>
                </a:lvl8pPr>
                <a:lvl9pPr marL="3886200" indent="-22860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800" b="1"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dirty="0"/>
                  <a:t>To explore the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potential for flavor separation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/>
                        </m:ctrlPr>
                      </m:sSubSupPr>
                      <m:e>
                        <m:r>
                          <a:rPr lang="en-US" altLang="zh-CN"/>
                          <m:t>𝐷</m:t>
                        </m:r>
                      </m:e>
                      <m:sub>
                        <m:r>
                          <a:rPr lang="en-US" altLang="zh-CN"/>
                          <m:t>1</m:t>
                        </m:r>
                        <m:r>
                          <a:rPr lang="en-US" altLang="zh-CN"/>
                          <m:t>𝑇</m:t>
                        </m:r>
                        <m:r>
                          <a:rPr lang="en-US" altLang="zh-CN"/>
                          <m:t>,</m:t>
                        </m:r>
                        <m:r>
                          <a:rPr lang="en-US" altLang="zh-CN"/>
                          <m:t>𝑞</m:t>
                        </m:r>
                      </m:sub>
                      <m:sup>
                        <m:r>
                          <a:rPr lang="en-US" altLang="zh-CN"/>
                          <m:t>⊥</m:t>
                        </m:r>
                        <m:r>
                          <m:rPr>
                            <m:sty m:val="p"/>
                          </m:rPr>
                          <a:rPr lang="en-US" altLang="zh-CN"/>
                          <m:t>Λ</m:t>
                        </m:r>
                      </m:sup>
                    </m:sSubSup>
                  </m:oMath>
                </a14:m>
                <a:r>
                  <a:rPr lang="en-US" altLang="zh-CN" dirty="0"/>
                  <a:t>, we perform a detailed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phenomenological analysis </a:t>
                </a:r>
                <a:r>
                  <a:rPr lang="en-US" altLang="zh-CN" dirty="0"/>
                  <a:t>on various hadronic collisions</a:t>
                </a:r>
              </a:p>
              <a:p>
                <a:pPr marL="0" indent="0">
                  <a:buNone/>
                </a:pPr>
                <a:r>
                  <a:rPr lang="en-US" altLang="zh-CN" sz="20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Y.Gao</a:t>
                </a:r>
                <a:r>
                  <a:rPr lang="en-US" altLang="zh-CN" sz="20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20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K.B.Chen</a:t>
                </a:r>
                <a:r>
                  <a:rPr lang="en-US" altLang="zh-CN" sz="20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2000" b="1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YKS</a:t>
                </a:r>
                <a:r>
                  <a:rPr lang="en-US" altLang="zh-CN" sz="20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20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S.Y.Wei</a:t>
                </a:r>
                <a:r>
                  <a:rPr lang="en-US" altLang="zh-CN" sz="20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, </a:t>
                </a:r>
                <a:r>
                  <a:rPr lang="en-US" altLang="zh-CN" sz="2000" kern="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ArXiv</a:t>
                </a:r>
                <a:r>
                  <a:rPr lang="en-US" altLang="zh-CN" sz="2000" kern="0" dirty="0">
                    <a:solidFill>
                      <a:srgbClr val="00B050"/>
                    </a:solidFill>
                    <a:latin typeface="Calibri" panose="020F0502020204030204" pitchFamily="34" charset="0"/>
                    <a:ea typeface="黑体"/>
                    <a:cs typeface="Calibri" panose="020F0502020204030204" pitchFamily="34" charset="0"/>
                  </a:rPr>
                  <a:t>: 2403.06133</a:t>
                </a:r>
                <a:endParaRPr lang="en-US" altLang="zh-CN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1FE309D-4658-44AD-9ED5-C98C1FC8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8" y="4528878"/>
                <a:ext cx="6100916" cy="1780441"/>
              </a:xfrm>
              <a:prstGeom prst="rect">
                <a:avLst/>
              </a:prstGeom>
              <a:blipFill>
                <a:blip r:embed="rId5"/>
                <a:stretch>
                  <a:fillRect l="-9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7987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黑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14026</TotalTime>
  <Words>1583</Words>
  <Application>Microsoft Office PowerPoint</Application>
  <PresentationFormat>宽屏</PresentationFormat>
  <Paragraphs>233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-apple-system</vt:lpstr>
      <vt:lpstr>Calibri</vt:lpstr>
      <vt:lpstr>Cambria Math</vt:lpstr>
      <vt:lpstr>Comic Sans MS</vt:lpstr>
      <vt:lpstr>Roboto</vt:lpstr>
      <vt:lpstr>Tahoma</vt:lpstr>
      <vt:lpstr>Times New Roman</vt:lpstr>
      <vt:lpstr>Wingdings</vt:lpstr>
      <vt:lpstr>Blends</vt:lpstr>
      <vt:lpstr>Transverse polarization of Λ inside jets  in nucleon/nucleus collisions</vt:lpstr>
      <vt:lpstr>Outline</vt:lpstr>
      <vt:lpstr>Polarized Fragmentation Functions (FFs)</vt:lpstr>
      <vt:lpstr>Belle data and parametrizations</vt:lpstr>
      <vt:lpstr>Belle data and parametrizations</vt:lpstr>
      <vt:lpstr>Flavor structure (Isospin symmetry) of the polarized FFs D_(1T,q)^(⊥Λ)</vt:lpstr>
      <vt:lpstr>Transverse polarization of Λ in ep/eA collisions</vt:lpstr>
      <vt:lpstr>Test of Isospin symmetry at the EIC with P_N for SIDIS</vt:lpstr>
      <vt:lpstr>Transverse Λ production in hadronic collisions</vt:lpstr>
      <vt:lpstr>Λ inside jets in hadronic collisions</vt:lpstr>
      <vt:lpstr>(1)  p+p→j(→Λ)+X</vt:lpstr>
      <vt:lpstr>(2)  p+p ̅→j(→Λ)+X</vt:lpstr>
      <vt:lpstr>(3)  p+A→j(→Λ)+X</vt:lpstr>
      <vt:lpstr>(4)  p+p→j(→Λ)+γ∕Z^0 +X</vt:lpstr>
      <vt:lpstr>(5)  γ+A→j(→Λ)+X      (UPC)</vt:lpstr>
      <vt:lpstr>Weak Transverse polarization of Λ inside jets </vt:lpstr>
      <vt:lpstr>Conclusions and outlook</vt:lpstr>
    </vt:vector>
  </TitlesOfParts>
  <Company>UJN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粒子物理学概论-2</dc:title>
  <dc:creator>JinYi</dc:creator>
  <cp:lastModifiedBy>song yukun</cp:lastModifiedBy>
  <cp:revision>1574</cp:revision>
  <dcterms:created xsi:type="dcterms:W3CDTF">2006-02-28T03:24:21Z</dcterms:created>
  <dcterms:modified xsi:type="dcterms:W3CDTF">2024-04-21T14:15:09Z</dcterms:modified>
</cp:coreProperties>
</file>